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4" r:id="rId2"/>
  </p:sldMasterIdLst>
  <p:notesMasterIdLst>
    <p:notesMasterId r:id="rId23"/>
  </p:notesMasterIdLst>
  <p:sldIdLst>
    <p:sldId id="290" r:id="rId3"/>
    <p:sldId id="258" r:id="rId4"/>
    <p:sldId id="294" r:id="rId5"/>
    <p:sldId id="310" r:id="rId6"/>
    <p:sldId id="293"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9" r:id="rId21"/>
    <p:sldId id="29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Roxe" initials="JLR" lastIdx="4" clrIdx="0"/>
  <p:cmAuthor id="1" name="Jono Wells" initials="JW" lastIdx="11" clrIdx="1"/>
  <p:cmAuthor id="2" name="TracyLee Hill, Silver Fox Productions" initials="TLH&lt; SFP" lastIdx="15" clrIdx="2"/>
  <p:cmAuthor id="3" name="v-marise" initials="mk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49647" autoAdjust="0"/>
  </p:normalViewPr>
  <p:slideViewPr>
    <p:cSldViewPr>
      <p:cViewPr varScale="1">
        <p:scale>
          <a:sx n="59" d="100"/>
          <a:sy n="59" d="100"/>
        </p:scale>
        <p:origin x="-1464" y="-78"/>
      </p:cViewPr>
      <p:guideLst>
        <p:guide orient="horz" pos="2160"/>
        <p:guide orient="horz" pos="144"/>
        <p:guide orient="horz" pos="960"/>
        <p:guide orient="horz" pos="1200"/>
        <p:guide orient="horz" pos="2736"/>
        <p:guide pos="2880"/>
        <p:guide pos="232"/>
        <p:guide pos="464"/>
        <p:guide pos="55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2DBE7B-57D9-4429-BE4C-DBA1D3AF7A6B}" type="datetimeFigureOut">
              <a:rPr lang="en-US" smtClean="0"/>
              <a:pPr/>
              <a:t>4/8/2008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22E7A6-2A74-416B-ACBE-432B4DB034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4/8/2008 5:17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412FA5B6-7BC7-4B9F-96F1-509B6871797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970345" y="8829676"/>
            <a:ext cx="3038475" cy="465138"/>
          </a:xfrm>
          <a:prstGeom prst="rect">
            <a:avLst/>
          </a:prstGeom>
          <a:noFill/>
          <a:ln>
            <a:miter lim="800000"/>
            <a:headEnd/>
            <a:tailEnd/>
          </a:ln>
        </p:spPr>
        <p:txBody>
          <a:bodyPr lIns="95819" tIns="47912" rIns="95819" bIns="47912"/>
          <a:lstStyle/>
          <a:p>
            <a:pPr>
              <a:spcBef>
                <a:spcPct val="50000"/>
              </a:spcBef>
            </a:pPr>
            <a:fld id="{EB1FD0ED-010A-4403-B3C0-A43A0B208DCD}" type="slidenum">
              <a:rPr lang="en-US"/>
              <a:pPr>
                <a:spcBef>
                  <a:spcPct val="50000"/>
                </a:spcBef>
              </a:pPr>
              <a:t>13</a:t>
            </a:fld>
            <a:endParaRPr lang="en-US"/>
          </a:p>
        </p:txBody>
      </p:sp>
      <p:sp>
        <p:nvSpPr>
          <p:cNvPr id="88067" name="Rectangle 834561"/>
          <p:cNvSpPr>
            <a:spLocks noGrp="1" noRot="1" noChangeAspect="1" noChangeArrowheads="1" noTextEdit="1"/>
          </p:cNvSpPr>
          <p:nvPr>
            <p:ph type="sldImg"/>
          </p:nvPr>
        </p:nvSpPr>
        <p:spPr>
          <a:xfrm>
            <a:off x="2327275" y="696913"/>
            <a:ext cx="2630488" cy="1971675"/>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en-US" dirty="0" smtClean="0">
              <a:latin typeface="Futura Bk"/>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1774">
              <a:defRPr/>
            </a:pPr>
            <a:endParaRPr lang="en-US" baseline="0" dirty="0" smtClean="0"/>
          </a:p>
        </p:txBody>
      </p:sp>
      <p:sp>
        <p:nvSpPr>
          <p:cNvPr id="4" name="Slide Number Placeholder 3"/>
          <p:cNvSpPr>
            <a:spLocks noGrp="1"/>
          </p:cNvSpPr>
          <p:nvPr>
            <p:ph type="sldNum" sz="quarter" idx="10"/>
          </p:nvPr>
        </p:nvSpPr>
        <p:spPr/>
        <p:txBody>
          <a:bodyPr/>
          <a:lstStyle/>
          <a:p>
            <a:fld id="{412FA5B6-7BC7-4B9F-96F1-509B6871797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970345" y="8829676"/>
            <a:ext cx="3038475" cy="465138"/>
          </a:xfrm>
          <a:prstGeom prst="rect">
            <a:avLst/>
          </a:prstGeom>
          <a:noFill/>
          <a:ln>
            <a:miter lim="800000"/>
            <a:headEnd/>
            <a:tailEnd/>
          </a:ln>
        </p:spPr>
        <p:txBody>
          <a:bodyPr lIns="95819" tIns="47912" rIns="95819" bIns="47912"/>
          <a:lstStyle/>
          <a:p>
            <a:pPr>
              <a:spcBef>
                <a:spcPct val="50000"/>
              </a:spcBef>
            </a:pPr>
            <a:fld id="{EB1FD0ED-010A-4403-B3C0-A43A0B208DCD}" type="slidenum">
              <a:rPr lang="en-US"/>
              <a:pPr>
                <a:spcBef>
                  <a:spcPct val="50000"/>
                </a:spcBef>
              </a:pPr>
              <a:t>17</a:t>
            </a:fld>
            <a:endParaRPr lang="en-US"/>
          </a:p>
        </p:txBody>
      </p:sp>
      <p:sp>
        <p:nvSpPr>
          <p:cNvPr id="88067" name="Rectangle 834561"/>
          <p:cNvSpPr>
            <a:spLocks noGrp="1" noRot="1" noChangeAspect="1" noChangeArrowheads="1" noTextEdit="1"/>
          </p:cNvSpPr>
          <p:nvPr>
            <p:ph type="sldImg"/>
          </p:nvPr>
        </p:nvSpPr>
        <p:spPr>
          <a:xfrm>
            <a:off x="2327275" y="696913"/>
            <a:ext cx="2630488" cy="1971675"/>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en-US" dirty="0" smtClean="0">
              <a:latin typeface="Futura Bk"/>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970340" y="8829675"/>
            <a:ext cx="3038475" cy="465138"/>
          </a:xfrm>
          <a:prstGeom prst="rect">
            <a:avLst/>
          </a:prstGeom>
          <a:noFill/>
          <a:ln w="9525">
            <a:noFill/>
            <a:miter lim="800000"/>
            <a:headEnd/>
            <a:tailEnd/>
          </a:ln>
        </p:spPr>
        <p:txBody>
          <a:bodyPr lIns="91430" tIns="45714" rIns="91430" bIns="45714" anchor="b"/>
          <a:lstStyle/>
          <a:p>
            <a:pPr algn="r"/>
            <a:fld id="{24620B8A-8867-4C09-BEE8-1091EC718475}" type="slidenum">
              <a:rPr lang="en-US" sz="1200"/>
              <a:pPr algn="r"/>
              <a:t>18</a:t>
            </a:fld>
            <a:endParaRPr lang="en-US" sz="1200"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22E7A6-2A74-416B-ACBE-432B4DB0346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22E7A6-2A74-416B-ACBE-432B4DB0346F}"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pPr marL="152400" indent="-152400">
              <a:lnSpc>
                <a:spcPct val="80000"/>
              </a:lnSpc>
            </a:pPr>
            <a:endParaRPr lang="en-US" sz="8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970345" y="8829676"/>
            <a:ext cx="3038475" cy="465138"/>
          </a:xfrm>
          <a:prstGeom prst="rect">
            <a:avLst/>
          </a:prstGeom>
          <a:noFill/>
          <a:ln>
            <a:miter lim="800000"/>
            <a:headEnd/>
            <a:tailEnd/>
          </a:ln>
        </p:spPr>
        <p:txBody>
          <a:bodyPr lIns="95819" tIns="47912" rIns="95819" bIns="47912"/>
          <a:lstStyle/>
          <a:p>
            <a:pPr>
              <a:spcBef>
                <a:spcPct val="50000"/>
              </a:spcBef>
            </a:pPr>
            <a:fld id="{EB1FD0ED-010A-4403-B3C0-A43A0B208DCD}" type="slidenum">
              <a:rPr lang="en-US"/>
              <a:pPr>
                <a:spcBef>
                  <a:spcPct val="50000"/>
                </a:spcBef>
              </a:pPr>
              <a:t>5</a:t>
            </a:fld>
            <a:endParaRPr lang="en-US"/>
          </a:p>
        </p:txBody>
      </p:sp>
      <p:sp>
        <p:nvSpPr>
          <p:cNvPr id="88067" name="Rectangle 834561"/>
          <p:cNvSpPr>
            <a:spLocks noGrp="1" noRot="1" noChangeAspect="1" noChangeArrowheads="1" noTextEdit="1"/>
          </p:cNvSpPr>
          <p:nvPr>
            <p:ph type="sldImg"/>
          </p:nvPr>
        </p:nvSpPr>
        <p:spPr>
          <a:xfrm>
            <a:off x="2327275" y="696913"/>
            <a:ext cx="2630488" cy="1971675"/>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sk-SK" noProof="0" dirty="0" smtClean="0">
              <a:latin typeface="Futura Bk"/>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412FA5B6-7BC7-4B9F-96F1-509B6871797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baseline="0" dirty="0" smtClean="0"/>
          </a:p>
        </p:txBody>
      </p:sp>
      <p:sp>
        <p:nvSpPr>
          <p:cNvPr id="4" name="Slide Number Placeholder 3"/>
          <p:cNvSpPr>
            <a:spLocks noGrp="1"/>
          </p:cNvSpPr>
          <p:nvPr>
            <p:ph type="sldNum" sz="quarter" idx="10"/>
          </p:nvPr>
        </p:nvSpPr>
        <p:spPr/>
        <p:txBody>
          <a:bodyPr/>
          <a:lstStyle/>
          <a:p>
            <a:fld id="{412FA5B6-7BC7-4B9F-96F1-509B6871797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fld id="{412FA5B6-7BC7-4B9F-96F1-509B6871797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4"/>
          <p:cNvSpPr>
            <a:spLocks noGrp="1" noChangeArrowheads="1"/>
          </p:cNvSpPr>
          <p:nvPr>
            <p:ph type="sldNum" sz="quarter" idx="4294967295"/>
          </p:nvPr>
        </p:nvSpPr>
        <p:spPr bwMode="auto">
          <a:xfrm>
            <a:off x="3970345" y="8829676"/>
            <a:ext cx="3038475" cy="465138"/>
          </a:xfrm>
          <a:prstGeom prst="rect">
            <a:avLst/>
          </a:prstGeom>
          <a:noFill/>
          <a:ln>
            <a:miter lim="800000"/>
            <a:headEnd/>
            <a:tailEnd/>
          </a:ln>
        </p:spPr>
        <p:txBody>
          <a:bodyPr lIns="95819" tIns="47912" rIns="95819" bIns="47912"/>
          <a:lstStyle/>
          <a:p>
            <a:pPr>
              <a:spcBef>
                <a:spcPct val="50000"/>
              </a:spcBef>
            </a:pPr>
            <a:fld id="{EB1FD0ED-010A-4403-B3C0-A43A0B208DCD}" type="slidenum">
              <a:rPr lang="en-US"/>
              <a:pPr>
                <a:spcBef>
                  <a:spcPct val="50000"/>
                </a:spcBef>
              </a:pPr>
              <a:t>9</a:t>
            </a:fld>
            <a:endParaRPr lang="en-US"/>
          </a:p>
        </p:txBody>
      </p:sp>
      <p:sp>
        <p:nvSpPr>
          <p:cNvPr id="88067" name="Rectangle 834561"/>
          <p:cNvSpPr>
            <a:spLocks noGrp="1" noRot="1" noChangeAspect="1" noChangeArrowheads="1" noTextEdit="1"/>
          </p:cNvSpPr>
          <p:nvPr>
            <p:ph type="sldImg"/>
          </p:nvPr>
        </p:nvSpPr>
        <p:spPr>
          <a:xfrm>
            <a:off x="2327275" y="696913"/>
            <a:ext cx="2630488" cy="1971675"/>
          </a:xfrm>
          <a:ln cap="flat">
            <a:headEnd type="none" w="med" len="med"/>
            <a:tailEnd type="none" w="med" len="med"/>
          </a:ln>
        </p:spPr>
      </p:sp>
      <p:sp>
        <p:nvSpPr>
          <p:cNvPr id="88068" name="Rectangle 834562"/>
          <p:cNvSpPr>
            <a:spLocks noGrp="1" noChangeArrowheads="1"/>
          </p:cNvSpPr>
          <p:nvPr>
            <p:ph type="body" idx="1"/>
          </p:nvPr>
        </p:nvSpPr>
        <p:spPr>
          <a:noFill/>
          <a:ln/>
        </p:spPr>
        <p:txBody>
          <a:bodyPr/>
          <a:lstStyle/>
          <a:p>
            <a:pPr eaLnBrk="1" hangingPunct="1"/>
            <a:endParaRPr lang="en-US" dirty="0" smtClean="0">
              <a:latin typeface="Futura Bk"/>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877704"/>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Slide">
    <p:spTree>
      <p:nvGrpSpPr>
        <p:cNvPr id="1" name=""/>
        <p:cNvGrpSpPr/>
        <p:nvPr/>
      </p:nvGrpSpPr>
      <p:grpSpPr>
        <a:xfrm>
          <a:off x="0" y="0"/>
          <a:ext cx="0" cy="0"/>
          <a:chOff x="0" y="0"/>
          <a:chExt cx="0" cy="0"/>
        </a:xfrm>
      </p:grpSpPr>
      <p:sp>
        <p:nvSpPr>
          <p:cNvPr id="2" name="Title 1"/>
          <p:cNvSpPr>
            <a:spLocks noGrp="1"/>
          </p:cNvSpPr>
          <p:nvPr>
            <p:ph type="ctrTitle"/>
          </p:nvPr>
        </p:nvSpPr>
        <p:spPr>
          <a:xfrm>
            <a:off x="3442010" y="570643"/>
            <a:ext cx="5320990" cy="1329595"/>
          </a:xfrm>
        </p:spPr>
        <p:txBody>
          <a:bodyPr vert="horz" wrap="square" lIns="0" tIns="0" rIns="0" bIns="0" rtlCol="0" anchor="ctr" anchorCtr="0">
            <a:spAutoFit/>
          </a:bodyPr>
          <a:lst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36000">
                      <a:schemeClr val="accent5">
                        <a:lumMod val="20000"/>
                        <a:lumOff val="80000"/>
                      </a:schemeClr>
                    </a:gs>
                    <a:gs pos="86000">
                      <a:schemeClr val="accent5">
                        <a:lumMod val="40000"/>
                        <a:lumOff val="60000"/>
                      </a:schemeClr>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997930" y="3976688"/>
            <a:ext cx="3454400" cy="461665"/>
          </a:xfrm>
        </p:spPr>
        <p:txBody>
          <a:bodyPr vert="horz" lIns="0" tIns="0" rIns="0" bIns="0" rtlCol="0" anchor="b" anchorCtr="0">
            <a:noAutofit/>
          </a:bodyPr>
          <a:lstStyle>
            <a:lvl1pPr marL="0" indent="0" algn="l" defTabSz="914363" rtl="0" eaLnBrk="1" latinLnBrk="0" hangingPunct="1">
              <a:lnSpc>
                <a:spcPct val="90000"/>
              </a:lnSpc>
              <a:spcBef>
                <a:spcPts val="0"/>
              </a:spcBef>
              <a:buSzPct val="100000"/>
              <a:buFontTx/>
              <a:buNone/>
              <a:defRPr lang="en-US" sz="2800" kern="1200" baseline="0" dirty="0" smtClean="0">
                <a:ln>
                  <a:solidFill>
                    <a:schemeClr val="tx1">
                      <a:alpha val="45000"/>
                    </a:schemeClr>
                  </a:solidFill>
                </a:ln>
                <a:solidFill>
                  <a:schemeClr val="tx1"/>
                </a:solidFill>
                <a:effectLst>
                  <a:outerShdw blurRad="38100" dist="38100" dir="2700000" algn="tl">
                    <a:srgbClr val="000000">
                      <a:alpha val="43137"/>
                    </a:srgbClr>
                  </a:outerShdw>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Speaker Name Here</a:t>
            </a:r>
          </a:p>
        </p:txBody>
      </p:sp>
      <p:sp>
        <p:nvSpPr>
          <p:cNvPr id="5" name="Text Placeholder 4"/>
          <p:cNvSpPr>
            <a:spLocks noGrp="1"/>
          </p:cNvSpPr>
          <p:nvPr>
            <p:ph type="body" sz="quarter" idx="10" hasCustomPrompt="1"/>
          </p:nvPr>
        </p:nvSpPr>
        <p:spPr>
          <a:xfrm>
            <a:off x="1997930" y="4573546"/>
            <a:ext cx="3454400" cy="387798"/>
          </a:xfrm>
        </p:spPr>
        <p:txBody>
          <a:bodyPr vert="horz" lIns="0" tIns="0" rIns="0" bIns="0" rtlCol="0">
            <a:noAutofit/>
          </a:bodyPr>
          <a:lstStyle>
            <a:lvl1pPr marL="0" indent="0">
              <a:lnSpc>
                <a:spcPct val="90000"/>
              </a:lnSpc>
              <a:spcBef>
                <a:spcPts val="300"/>
              </a:spcBef>
              <a:buFont typeface="Arial" pitchFamily="34" charset="0"/>
              <a:buNone/>
              <a:defRPr lang="en-US" sz="2000" kern="1200" dirty="0" smtClean="0">
                <a:ln>
                  <a:solidFill>
                    <a:schemeClr val="accent5">
                      <a:lumMod val="60000"/>
                      <a:lumOff val="40000"/>
                      <a:alpha val="28000"/>
                    </a:schemeClr>
                  </a:solidFill>
                </a:ln>
                <a:solidFill>
                  <a:schemeClr val="accent1">
                    <a:lumMod val="40000"/>
                    <a:lumOff val="60000"/>
                  </a:schemeClr>
                </a:solidFill>
                <a:effectLst>
                  <a:outerShdw blurRad="38100" dist="38100" dir="2700000" algn="tl">
                    <a:srgbClr val="000000">
                      <a:alpha val="43137"/>
                    </a:srgbClr>
                  </a:outerShdw>
                </a:effectLst>
                <a:latin typeface="+mn-lt"/>
                <a:ea typeface="+mn-ea"/>
                <a:cs typeface="+mn-cs"/>
              </a:defRPr>
            </a:lvl1pPr>
          </a:lstStyle>
          <a:p>
            <a:pPr marL="0" lvl="0" indent="0" algn="l" defTabSz="914363" rtl="0" eaLnBrk="1" latinLnBrk="0" hangingPunct="1">
              <a:lnSpc>
                <a:spcPct val="90000"/>
              </a:lnSpc>
              <a:spcBef>
                <a:spcPts val="300"/>
              </a:spcBef>
              <a:buSzPct val="100000"/>
              <a:buFont typeface="Arial" pitchFamily="34" charset="0"/>
              <a:buNone/>
            </a:pPr>
            <a:r>
              <a:rPr lang="en-US" dirty="0" smtClean="0"/>
              <a:t>Title</a:t>
            </a:r>
          </a:p>
          <a:p>
            <a:pPr marL="0" lvl="0" indent="0" algn="l" defTabSz="914363" rtl="0" eaLnBrk="1" latinLnBrk="0" hangingPunct="1">
              <a:lnSpc>
                <a:spcPct val="90000"/>
              </a:lnSpc>
              <a:spcBef>
                <a:spcPts val="300"/>
              </a:spcBef>
              <a:buSzPct val="100000"/>
              <a:buFont typeface="Arial" pitchFamily="34" charset="0"/>
              <a:buNone/>
            </a:pPr>
            <a:r>
              <a:rPr lang="en-US" dirty="0" smtClean="0"/>
              <a:t>Company</a:t>
            </a:r>
          </a:p>
        </p:txBody>
      </p:sp>
      <p:sp>
        <p:nvSpPr>
          <p:cNvPr id="6" name="Text Placeholder 6"/>
          <p:cNvSpPr>
            <a:spLocks noGrp="1"/>
          </p:cNvSpPr>
          <p:nvPr>
            <p:ph type="body" sz="quarter" idx="11" hasCustomPrompt="1"/>
          </p:nvPr>
        </p:nvSpPr>
        <p:spPr>
          <a:xfrm>
            <a:off x="381000" y="1900238"/>
            <a:ext cx="3048000" cy="1329595"/>
          </a:xfrm>
        </p:spPr>
        <p:txBody>
          <a:bodyPr vert="horz" wrap="square" lIns="0" tIns="0" rIns="0" bIns="0" rtlCol="0" anchor="ctr" anchorCtr="0">
            <a:spAutoFit/>
          </a:bodyPr>
          <a:lstStyle>
            <a:lvl1pPr marL="0" indent="0" algn="l" defTabSz="914363" rtl="0" eaLnBrk="1" latinLnBrk="0" hangingPunct="1">
              <a:lnSpc>
                <a:spcPct val="90000"/>
              </a:lnSpc>
              <a:spcBef>
                <a:spcPct val="0"/>
              </a:spcBef>
              <a:buFont typeface="Arial" pitchFamily="34" charset="0"/>
              <a:buNone/>
              <a:defRPr lang="en-US" sz="9600" b="0" i="1" kern="1200" cap="none" spc="-150" dirty="0" smtClean="0">
                <a:ln w="3175">
                  <a:noFill/>
                </a:ln>
                <a:solidFill>
                  <a:schemeClr val="tx1"/>
                </a:solidFill>
                <a:effectLst>
                  <a:outerShdw blurRad="50800" dist="38100" dir="2700000" algn="tl" rotWithShape="0">
                    <a:prstClr val="black">
                      <a:alpha val="40000"/>
                    </a:prstClr>
                  </a:outerShdw>
                </a:effectLst>
                <a:latin typeface="+mj-lt"/>
                <a:ea typeface="+mn-ea"/>
                <a:cs typeface="Arial" charset="0"/>
              </a:defRPr>
            </a:lvl1pPr>
          </a:lstStyle>
          <a:p>
            <a:pPr lvl="0"/>
            <a:r>
              <a:rPr lang="en-US" dirty="0" smtClean="0"/>
              <a:t>demo</a:t>
            </a:r>
          </a:p>
        </p:txBody>
      </p:sp>
      <p:pic>
        <p:nvPicPr>
          <p:cNvPr id="7" name="Picture 2" descr="C:\Clients\Logos\VS08_h_rgb_r.png"/>
          <p:cNvPicPr>
            <a:picLocks noChangeAspect="1" noChangeArrowheads="1"/>
          </p:cNvPicPr>
          <p:nvPr userDrawn="1"/>
        </p:nvPicPr>
        <p:blipFill>
          <a:blip r:embed="rId2"/>
          <a:srcRect/>
          <a:stretch>
            <a:fillRect/>
          </a:stretch>
        </p:blipFill>
        <p:spPr bwMode="auto">
          <a:xfrm>
            <a:off x="6266876" y="6268915"/>
            <a:ext cx="2496124" cy="316523"/>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Partneri">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descr="Cisco_Logo.png"/>
          <p:cNvPicPr>
            <a:picLocks noChangeAspect="1"/>
          </p:cNvPicPr>
          <p:nvPr userDrawn="1"/>
        </p:nvPicPr>
        <p:blipFill>
          <a:blip r:embed="rId3"/>
          <a:stretch>
            <a:fillRect/>
          </a:stretch>
        </p:blipFill>
        <p:spPr>
          <a:xfrm>
            <a:off x="990600" y="919174"/>
            <a:ext cx="2143125" cy="1666875"/>
          </a:xfrm>
          <a:prstGeom prst="rect">
            <a:avLst/>
          </a:prstGeom>
        </p:spPr>
      </p:pic>
      <p:pic>
        <p:nvPicPr>
          <p:cNvPr id="3" name="Picture 2" descr="HP_Logo_2.png"/>
          <p:cNvPicPr>
            <a:picLocks noChangeAspect="1"/>
          </p:cNvPicPr>
          <p:nvPr userDrawn="1"/>
        </p:nvPicPr>
        <p:blipFill>
          <a:blip r:embed="rId4"/>
          <a:stretch>
            <a:fillRect/>
          </a:stretch>
        </p:blipFill>
        <p:spPr>
          <a:xfrm>
            <a:off x="3505200" y="1071574"/>
            <a:ext cx="2143125" cy="1666875"/>
          </a:xfrm>
          <a:prstGeom prst="rect">
            <a:avLst/>
          </a:prstGeom>
        </p:spPr>
      </p:pic>
      <p:pic>
        <p:nvPicPr>
          <p:cNvPr id="4" name="Picture 3" descr="intel_logo.png"/>
          <p:cNvPicPr>
            <a:picLocks noChangeAspect="1"/>
          </p:cNvPicPr>
          <p:nvPr userDrawn="1"/>
        </p:nvPicPr>
        <p:blipFill>
          <a:blip r:embed="rId5"/>
          <a:stretch>
            <a:fillRect/>
          </a:stretch>
        </p:blipFill>
        <p:spPr>
          <a:xfrm>
            <a:off x="6172200" y="919174"/>
            <a:ext cx="2143125" cy="1666875"/>
          </a:xfrm>
          <a:prstGeom prst="rect">
            <a:avLst/>
          </a:prstGeom>
        </p:spPr>
      </p:pic>
      <p:pic>
        <p:nvPicPr>
          <p:cNvPr id="5" name="Picture 4" descr="BSP_logo.png"/>
          <p:cNvPicPr>
            <a:picLocks noChangeAspect="1"/>
          </p:cNvPicPr>
          <p:nvPr userDrawn="1"/>
        </p:nvPicPr>
        <p:blipFill>
          <a:blip r:embed="rId6"/>
          <a:stretch>
            <a:fillRect/>
          </a:stretch>
        </p:blipFill>
        <p:spPr>
          <a:xfrm>
            <a:off x="2590800" y="3052774"/>
            <a:ext cx="1285875" cy="1000125"/>
          </a:xfrm>
          <a:prstGeom prst="rect">
            <a:avLst/>
          </a:prstGeom>
        </p:spPr>
      </p:pic>
      <p:pic>
        <p:nvPicPr>
          <p:cNvPr id="6" name="Picture 5" descr="citrix_logo.png"/>
          <p:cNvPicPr>
            <a:picLocks noChangeAspect="1"/>
          </p:cNvPicPr>
          <p:nvPr userDrawn="1"/>
        </p:nvPicPr>
        <p:blipFill>
          <a:blip r:embed="rId7"/>
          <a:stretch>
            <a:fillRect/>
          </a:stretch>
        </p:blipFill>
        <p:spPr>
          <a:xfrm>
            <a:off x="4724400" y="2976574"/>
            <a:ext cx="1285875" cy="1000125"/>
          </a:xfrm>
          <a:prstGeom prst="rect">
            <a:avLst/>
          </a:prstGeom>
        </p:spPr>
      </p:pic>
      <p:pic>
        <p:nvPicPr>
          <p:cNvPr id="7" name="Picture 6" descr="cit_logo.png"/>
          <p:cNvPicPr>
            <a:picLocks noChangeAspect="1"/>
          </p:cNvPicPr>
          <p:nvPr userDrawn="1"/>
        </p:nvPicPr>
        <p:blipFill>
          <a:blip r:embed="rId8"/>
          <a:stretch>
            <a:fillRect/>
          </a:stretch>
        </p:blipFill>
        <p:spPr>
          <a:xfrm>
            <a:off x="2014716" y="4714884"/>
            <a:ext cx="480833" cy="226678"/>
          </a:xfrm>
          <a:prstGeom prst="rect">
            <a:avLst/>
          </a:prstGeom>
        </p:spPr>
      </p:pic>
      <p:pic>
        <p:nvPicPr>
          <p:cNvPr id="8" name="Picture 7" descr="COMPAREX-logo.png"/>
          <p:cNvPicPr>
            <a:picLocks noChangeAspect="1"/>
          </p:cNvPicPr>
          <p:nvPr userDrawn="1"/>
        </p:nvPicPr>
        <p:blipFill>
          <a:blip r:embed="rId9"/>
          <a:stretch>
            <a:fillRect/>
          </a:stretch>
        </p:blipFill>
        <p:spPr>
          <a:xfrm>
            <a:off x="2895599" y="4576774"/>
            <a:ext cx="762917" cy="566738"/>
          </a:xfrm>
          <a:prstGeom prst="rect">
            <a:avLst/>
          </a:prstGeom>
        </p:spPr>
      </p:pic>
      <p:pic>
        <p:nvPicPr>
          <p:cNvPr id="9" name="Picture 8" descr="GOPAS_logo.png"/>
          <p:cNvPicPr>
            <a:picLocks noChangeAspect="1"/>
          </p:cNvPicPr>
          <p:nvPr userDrawn="1"/>
        </p:nvPicPr>
        <p:blipFill>
          <a:blip r:embed="rId10"/>
          <a:stretch>
            <a:fillRect/>
          </a:stretch>
        </p:blipFill>
        <p:spPr>
          <a:xfrm>
            <a:off x="3962400" y="4576774"/>
            <a:ext cx="666750" cy="495300"/>
          </a:xfrm>
          <a:prstGeom prst="rect">
            <a:avLst/>
          </a:prstGeom>
        </p:spPr>
      </p:pic>
      <p:pic>
        <p:nvPicPr>
          <p:cNvPr id="10" name="Picture 9" descr="siemens_logo.png"/>
          <p:cNvPicPr>
            <a:picLocks noChangeAspect="1"/>
          </p:cNvPicPr>
          <p:nvPr userDrawn="1"/>
        </p:nvPicPr>
        <p:blipFill>
          <a:blip r:embed="rId11"/>
          <a:stretch>
            <a:fillRect/>
          </a:stretch>
        </p:blipFill>
        <p:spPr>
          <a:xfrm>
            <a:off x="5105400" y="4576774"/>
            <a:ext cx="666750" cy="495300"/>
          </a:xfrm>
          <a:prstGeom prst="rect">
            <a:avLst/>
          </a:prstGeom>
        </p:spPr>
      </p:pic>
      <p:pic>
        <p:nvPicPr>
          <p:cNvPr id="11" name="Picture 10" descr="WBI-logo.png"/>
          <p:cNvPicPr>
            <a:picLocks noChangeAspect="1"/>
          </p:cNvPicPr>
          <p:nvPr userDrawn="1"/>
        </p:nvPicPr>
        <p:blipFill>
          <a:blip r:embed="rId12"/>
          <a:stretch>
            <a:fillRect/>
          </a:stretch>
        </p:blipFill>
        <p:spPr>
          <a:xfrm>
            <a:off x="6324600" y="4576774"/>
            <a:ext cx="666750" cy="495300"/>
          </a:xfrm>
          <a:prstGeom prst="rect">
            <a:avLst/>
          </a:prstGeom>
        </p:spPr>
      </p:pic>
      <p:pic>
        <p:nvPicPr>
          <p:cNvPr id="13" name="Picture 12" descr="IW-logo.jpg"/>
          <p:cNvPicPr>
            <a:picLocks noChangeAspect="1"/>
          </p:cNvPicPr>
          <p:nvPr userDrawn="1"/>
        </p:nvPicPr>
        <p:blipFill>
          <a:blip r:embed="rId13"/>
          <a:stretch>
            <a:fillRect/>
          </a:stretch>
        </p:blipFill>
        <p:spPr>
          <a:xfrm>
            <a:off x="2190738" y="6162695"/>
            <a:ext cx="666750" cy="123825"/>
          </a:xfrm>
          <a:prstGeom prst="rect">
            <a:avLst/>
          </a:prstGeom>
        </p:spPr>
      </p:pic>
      <p:pic>
        <p:nvPicPr>
          <p:cNvPr id="14" name="Picture 13" descr="ITN-logo.jpg"/>
          <p:cNvPicPr>
            <a:picLocks noChangeAspect="1"/>
          </p:cNvPicPr>
          <p:nvPr userDrawn="1"/>
        </p:nvPicPr>
        <p:blipFill>
          <a:blip r:embed="rId14"/>
          <a:stretch>
            <a:fillRect/>
          </a:stretch>
        </p:blipFill>
        <p:spPr>
          <a:xfrm>
            <a:off x="3405184" y="6153140"/>
            <a:ext cx="666750" cy="142875"/>
          </a:xfrm>
          <a:prstGeom prst="rect">
            <a:avLst/>
          </a:prstGeom>
        </p:spPr>
      </p:pic>
      <p:pic>
        <p:nvPicPr>
          <p:cNvPr id="15" name="Picture 14" descr="PCR-logo.jpg"/>
          <p:cNvPicPr>
            <a:picLocks noChangeAspect="1"/>
          </p:cNvPicPr>
          <p:nvPr userDrawn="1"/>
        </p:nvPicPr>
        <p:blipFill>
          <a:blip r:embed="rId15"/>
          <a:stretch>
            <a:fillRect/>
          </a:stretch>
        </p:blipFill>
        <p:spPr>
          <a:xfrm>
            <a:off x="4691068" y="6124566"/>
            <a:ext cx="666750" cy="171450"/>
          </a:xfrm>
          <a:prstGeom prst="rect">
            <a:avLst/>
          </a:prstGeom>
        </p:spPr>
      </p:pic>
      <p:pic>
        <p:nvPicPr>
          <p:cNvPr id="16" name="Picture 15" descr="Zivesk_logo.png"/>
          <p:cNvPicPr>
            <a:picLocks noChangeAspect="1"/>
          </p:cNvPicPr>
          <p:nvPr userDrawn="1"/>
        </p:nvPicPr>
        <p:blipFill>
          <a:blip r:embed="rId16"/>
          <a:stretch>
            <a:fillRect/>
          </a:stretch>
        </p:blipFill>
        <p:spPr>
          <a:xfrm>
            <a:off x="5762638" y="6034108"/>
            <a:ext cx="666750" cy="323850"/>
          </a:xfrm>
          <a:prstGeom prst="rect">
            <a:avLst/>
          </a:prstGeom>
        </p:spPr>
      </p:pic>
      <p:sp>
        <p:nvSpPr>
          <p:cNvPr id="17" name="TextBox 16"/>
          <p:cNvSpPr txBox="1"/>
          <p:nvPr userDrawn="1"/>
        </p:nvSpPr>
        <p:spPr>
          <a:xfrm>
            <a:off x="714348" y="406579"/>
            <a:ext cx="2428892" cy="369332"/>
          </a:xfrm>
          <a:prstGeom prst="rect">
            <a:avLst/>
          </a:prstGeom>
          <a:noFill/>
        </p:spPr>
        <p:txBody>
          <a:bodyPr wrap="square" rtlCol="0">
            <a:spAutoFit/>
          </a:bodyPr>
          <a:lstStyle/>
          <a:p>
            <a:r>
              <a:rPr lang="en-US" sz="1800" dirty="0" err="1" smtClean="0">
                <a:solidFill>
                  <a:schemeClr val="bg1"/>
                </a:solidFill>
              </a:rPr>
              <a:t>Partneri</a:t>
            </a:r>
            <a:r>
              <a:rPr lang="en-US" sz="1800" dirty="0" smtClean="0">
                <a:solidFill>
                  <a:schemeClr val="bg1"/>
                </a:solidFill>
              </a:rPr>
              <a:t> </a:t>
            </a:r>
            <a:r>
              <a:rPr lang="en-US" sz="1800" dirty="0" err="1" smtClean="0">
                <a:solidFill>
                  <a:schemeClr val="bg1"/>
                </a:solidFill>
              </a:rPr>
              <a:t>podujatia</a:t>
            </a:r>
            <a:r>
              <a:rPr lang="en-US" sz="1800" dirty="0" smtClean="0">
                <a:solidFill>
                  <a:schemeClr val="bg1"/>
                </a:solidFill>
              </a:rPr>
              <a:t> </a:t>
            </a:r>
            <a:endParaRPr lang="en-US" sz="1800" dirty="0">
              <a:solidFill>
                <a:schemeClr val="bg1"/>
              </a:solidFill>
            </a:endParaRPr>
          </a:p>
        </p:txBody>
      </p:sp>
      <p:sp>
        <p:nvSpPr>
          <p:cNvPr id="18" name="TextBox 17"/>
          <p:cNvSpPr txBox="1"/>
          <p:nvPr userDrawn="1"/>
        </p:nvSpPr>
        <p:spPr>
          <a:xfrm>
            <a:off x="714348" y="5572140"/>
            <a:ext cx="3000396" cy="338554"/>
          </a:xfrm>
          <a:prstGeom prst="rect">
            <a:avLst/>
          </a:prstGeom>
          <a:noFill/>
        </p:spPr>
        <p:txBody>
          <a:bodyPr wrap="square" rtlCol="0">
            <a:spAutoFit/>
          </a:bodyPr>
          <a:lstStyle/>
          <a:p>
            <a:r>
              <a:rPr lang="en-US" sz="1600" dirty="0" err="1" smtClean="0">
                <a:solidFill>
                  <a:schemeClr val="bg1"/>
                </a:solidFill>
              </a:rPr>
              <a:t>Mediálni</a:t>
            </a:r>
            <a:r>
              <a:rPr lang="en-US" sz="1600" dirty="0" smtClean="0">
                <a:solidFill>
                  <a:schemeClr val="bg1"/>
                </a:solidFill>
              </a:rPr>
              <a:t> </a:t>
            </a:r>
            <a:r>
              <a:rPr lang="en-US" sz="1600" dirty="0" err="1" smtClean="0">
                <a:solidFill>
                  <a:schemeClr val="bg1"/>
                </a:solidFill>
              </a:rPr>
              <a:t>partneri</a:t>
            </a:r>
            <a:r>
              <a:rPr lang="en-US" sz="1600" dirty="0" smtClean="0">
                <a:solidFill>
                  <a:schemeClr val="bg1"/>
                </a:solidFill>
              </a:rPr>
              <a:t> </a:t>
            </a:r>
            <a:endParaRPr lang="en-US" sz="1600" dirty="0">
              <a:solidFill>
                <a:schemeClr val="bg1"/>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17" r:id="rId9"/>
    <p:sldLayoutId id="2147483707" r:id="rId10"/>
    <p:sldLayoutId id="2147483708" r:id="rId11"/>
    <p:sldLayoutId id="2147483709" r:id="rId12"/>
    <p:sldLayoutId id="2147483710" r:id="rId13"/>
    <p:sldLayoutId id="2147483711" r:id="rId14"/>
    <p:sldLayoutId id="2147483712" r:id="rId15"/>
    <p:sldLayoutId id="2147483713"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5"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4.png"/><Relationship Id="rId9"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1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16.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106.png"/><Relationship Id="rId4" Type="http://schemas.openxmlformats.org/officeDocument/2006/relationships/image" Target="../media/image105.png"/></Relationships>
</file>

<file path=ppt/slides/_rels/slide19.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10.jpeg"/><Relationship Id="rId11" Type="http://schemas.openxmlformats.org/officeDocument/2006/relationships/image" Target="../media/image115.emf"/><Relationship Id="rId5" Type="http://schemas.openxmlformats.org/officeDocument/2006/relationships/image" Target="../media/image109.jpeg"/><Relationship Id="rId10" Type="http://schemas.openxmlformats.org/officeDocument/2006/relationships/image" Target="../media/image114.jpeg"/><Relationship Id="rId4" Type="http://schemas.openxmlformats.org/officeDocument/2006/relationships/image" Target="../media/image108.jpeg"/><Relationship Id="rId9" Type="http://schemas.openxmlformats.org/officeDocument/2006/relationships/image" Target="../media/image1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oleObject" Target="../embeddings/Microsoft_Office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44.png"/><Relationship Id="rId4" Type="http://schemas.openxmlformats.org/officeDocument/2006/relationships/image" Target="../media/image50.pn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6818790"/>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kumimoji="0" lang="sk-SK" sz="2300" b="0" i="0" u="none" strike="noStrike" kern="1200" cap="none" spc="0" normalizeH="0" baseline="0" noProof="0" dirty="0" smtClean="0">
                <a:ln>
                  <a:noFill/>
                </a:ln>
                <a:effectLst/>
                <a:uLnTx/>
                <a:uFillTx/>
                <a:latin typeface="+mn-lt"/>
                <a:ea typeface="+mn-ea"/>
                <a:cs typeface="+mn-cs"/>
              </a:rPr>
              <a:t>Flexibilná Administrácia</a:t>
            </a: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r>
              <a:rPr lang="en-US" sz="2000" dirty="0" smtClean="0"/>
              <a:t>Visual Management</a:t>
            </a:r>
          </a:p>
          <a:p>
            <a:pPr marL="854059" lvl="1" indent="-396859" defTabSz="914327">
              <a:lnSpc>
                <a:spcPct val="90000"/>
              </a:lnSpc>
              <a:spcBef>
                <a:spcPct val="20000"/>
              </a:spcBef>
              <a:buClr>
                <a:schemeClr val="accent1"/>
              </a:buClr>
              <a:buFont typeface="Wingdings" pitchFamily="2" charset="2"/>
              <a:buChar char="§"/>
              <a:defRPr/>
            </a:pPr>
            <a:r>
              <a:rPr lang="en-US" sz="2000" dirty="0" smtClean="0"/>
              <a:t>Automate Operations </a:t>
            </a:r>
          </a:p>
          <a:p>
            <a:pPr marL="854059" lvl="1"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300" dirty="0" err="1" smtClean="0"/>
              <a:t>Cenrálny</a:t>
            </a:r>
            <a:r>
              <a:rPr lang="sk-SK" sz="2300" dirty="0" smtClean="0"/>
              <a:t> manažment</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Enterprise Policies</a:t>
            </a:r>
          </a:p>
          <a:p>
            <a:pPr marL="854059" lvl="1" indent="-396859" defTabSz="914327">
              <a:lnSpc>
                <a:spcPct val="90000"/>
              </a:lnSpc>
              <a:spcBef>
                <a:spcPct val="20000"/>
              </a:spcBef>
              <a:buClr>
                <a:schemeClr val="accent1"/>
              </a:buClr>
              <a:buFont typeface="Wingdings" pitchFamily="2" charset="2"/>
              <a:buChar char="§"/>
              <a:defRPr/>
            </a:pPr>
            <a:r>
              <a:rPr lang="en-US" sz="2000" dirty="0" smtClean="0"/>
              <a:t>Monitor Compliance</a:t>
            </a:r>
          </a:p>
          <a:p>
            <a:pPr marL="396859"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300" dirty="0" err="1" smtClean="0"/>
              <a:t>Minitorovanie</a:t>
            </a:r>
            <a:r>
              <a:rPr lang="sk-SK" sz="2300" dirty="0" smtClean="0"/>
              <a:t> „zdravia“ </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Management Reports</a:t>
            </a:r>
          </a:p>
          <a:p>
            <a:pPr marL="854059" lvl="1" indent="-396859" defTabSz="914327">
              <a:lnSpc>
                <a:spcPct val="90000"/>
              </a:lnSpc>
              <a:spcBef>
                <a:spcPct val="20000"/>
              </a:spcBef>
              <a:buClr>
                <a:schemeClr val="accent1"/>
              </a:buClr>
              <a:buFont typeface="Wingdings" pitchFamily="2" charset="2"/>
              <a:buChar char="§"/>
              <a:defRPr/>
            </a:pPr>
            <a:r>
              <a:rPr lang="en-US" sz="2000" dirty="0" smtClean="0"/>
              <a:t>Performance Tuning Tools</a:t>
            </a:r>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dirty="0" smtClean="0">
                <a:ln>
                  <a:noFill/>
                </a:ln>
                <a:solidFill>
                  <a:schemeClr val="tx2"/>
                </a:solidFill>
                <a:effectLst/>
                <a:uLnTx/>
                <a:uFillTx/>
                <a:latin typeface="+mj-lt"/>
                <a:ea typeface="+mj-ea"/>
                <a:cs typeface="+mj-cs"/>
              </a:rPr>
              <a:t>Zn</a:t>
            </a:r>
            <a:r>
              <a:rPr lang="sk-SK" sz="4800" kern="0" dirty="0" err="1" smtClean="0">
                <a:solidFill>
                  <a:schemeClr val="tx2"/>
                </a:solidFill>
                <a:latin typeface="+mj-lt"/>
                <a:ea typeface="+mj-ea"/>
                <a:cs typeface="+mj-cs"/>
              </a:rPr>
              <a:t>íženie</a:t>
            </a:r>
            <a:r>
              <a:rPr lang="sk-SK" sz="4800" kern="0" dirty="0" smtClean="0">
                <a:solidFill>
                  <a:schemeClr val="tx2"/>
                </a:solidFill>
                <a:latin typeface="+mj-lt"/>
                <a:ea typeface="+mj-ea"/>
                <a:cs typeface="+mj-cs"/>
              </a:rPr>
              <a:t> </a:t>
            </a:r>
            <a:r>
              <a:rPr lang="sk-SK" sz="4800" kern="0" dirty="0" err="1" smtClean="0">
                <a:solidFill>
                  <a:schemeClr val="tx2"/>
                </a:solidFill>
                <a:latin typeface="+mj-lt"/>
                <a:ea typeface="+mj-ea"/>
                <a:cs typeface="+mj-cs"/>
              </a:rPr>
              <a:t>prev</a:t>
            </a:r>
            <a:r>
              <a:rPr lang="sk-SK" sz="4800" kern="0" dirty="0" smtClean="0">
                <a:solidFill>
                  <a:schemeClr val="tx2"/>
                </a:solidFill>
                <a:latin typeface="+mj-lt"/>
                <a:ea typeface="+mj-ea"/>
                <a:cs typeface="+mj-cs"/>
              </a:rPr>
              <a:t>. nákladov</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Stráviť menej času pri prevádzke</a:t>
            </a:r>
            <a:endParaRPr lang="en-GB" sz="3600" kern="0" dirty="0" smtClean="0">
              <a:solidFill>
                <a:schemeClr val="accent1"/>
              </a:solidFill>
              <a:latin typeface="+mj-lt"/>
              <a:ea typeface="+mj-ea"/>
              <a:cs typeface="+mj-cs"/>
            </a:endParaRPr>
          </a:p>
        </p:txBody>
      </p:sp>
      <p:pic>
        <p:nvPicPr>
          <p:cNvPr id="18" name="Picture 3" descr="IT Work Group tech technical meeting collaboration"/>
          <p:cNvPicPr>
            <a:picLocks noChangeAspect="1" noChangeArrowheads="1"/>
          </p:cNvPicPr>
          <p:nvPr/>
        </p:nvPicPr>
        <p:blipFill>
          <a:blip r:embed="rId3"/>
          <a:srcRect/>
          <a:stretch>
            <a:fillRect/>
          </a:stretch>
        </p:blipFill>
        <p:spPr bwMode="auto">
          <a:xfrm>
            <a:off x="7162800" y="304800"/>
            <a:ext cx="1905000" cy="1093788"/>
          </a:xfrm>
          <a:prstGeom prst="rect">
            <a:avLst/>
          </a:prstGeom>
          <a:noFill/>
          <a:ln w="9525">
            <a:noFill/>
            <a:miter lim="800000"/>
            <a:headEnd/>
            <a:tailEnd/>
          </a:ln>
        </p:spPr>
      </p:pic>
      <p:grpSp>
        <p:nvGrpSpPr>
          <p:cNvPr id="2" name="Group 27"/>
          <p:cNvGrpSpPr/>
          <p:nvPr/>
        </p:nvGrpSpPr>
        <p:grpSpPr>
          <a:xfrm>
            <a:off x="914400" y="3539837"/>
            <a:ext cx="2057400" cy="2175163"/>
            <a:chOff x="990600" y="1600200"/>
            <a:chExt cx="2057400" cy="2175163"/>
          </a:xfrm>
        </p:grpSpPr>
        <p:pic>
          <p:nvPicPr>
            <p:cNvPr id="27" name="Picture 16" descr="double arrow green arrow"/>
            <p:cNvPicPr>
              <a:picLocks noChangeAspect="1" noChangeArrowheads="1"/>
            </p:cNvPicPr>
            <p:nvPr/>
          </p:nvPicPr>
          <p:blipFill>
            <a:blip r:embed="rId4"/>
            <a:srcRect/>
            <a:stretch>
              <a:fillRect/>
            </a:stretch>
          </p:blipFill>
          <p:spPr bwMode="auto">
            <a:xfrm rot="5400000">
              <a:off x="1442243" y="1758157"/>
              <a:ext cx="1185863" cy="1936750"/>
            </a:xfrm>
            <a:prstGeom prst="rect">
              <a:avLst/>
            </a:prstGeom>
            <a:noFill/>
          </p:spPr>
        </p:pic>
        <p:pic>
          <p:nvPicPr>
            <p:cNvPr id="20" name="Picture 2" descr="C:\Work\Katmai Marketing\PAG_icon library\PAG_icon library\SQL sm.png"/>
            <p:cNvPicPr>
              <a:picLocks noChangeAspect="1" noChangeArrowheads="1"/>
            </p:cNvPicPr>
            <p:nvPr/>
          </p:nvPicPr>
          <p:blipFill>
            <a:blip r:embed="rId5" cstate="print"/>
            <a:srcRect/>
            <a:stretch>
              <a:fillRect/>
            </a:stretch>
          </p:blipFill>
          <p:spPr bwMode="auto">
            <a:xfrm>
              <a:off x="990600" y="3006437"/>
              <a:ext cx="442332" cy="727363"/>
            </a:xfrm>
            <a:prstGeom prst="rect">
              <a:avLst/>
            </a:prstGeom>
            <a:noFill/>
          </p:spPr>
        </p:pic>
        <p:pic>
          <p:nvPicPr>
            <p:cNvPr id="22" name="Picture 2" descr="C:\Work\Katmai Marketing\PAG_icon library\PAG_icon library\SQL sm.png"/>
            <p:cNvPicPr>
              <a:picLocks noChangeAspect="1" noChangeArrowheads="1"/>
            </p:cNvPicPr>
            <p:nvPr/>
          </p:nvPicPr>
          <p:blipFill>
            <a:blip r:embed="rId5" cstate="print"/>
            <a:srcRect/>
            <a:stretch>
              <a:fillRect/>
            </a:stretch>
          </p:blipFill>
          <p:spPr bwMode="auto">
            <a:xfrm>
              <a:off x="2605668" y="3048000"/>
              <a:ext cx="442332" cy="727363"/>
            </a:xfrm>
            <a:prstGeom prst="rect">
              <a:avLst/>
            </a:prstGeom>
            <a:noFill/>
          </p:spPr>
        </p:pic>
        <p:pic>
          <p:nvPicPr>
            <p:cNvPr id="23" name="Picture 2" descr="C:\Work\Katmai Marketing\PAG_icon library\PAG_icon library\SQL sm.png"/>
            <p:cNvPicPr>
              <a:picLocks noChangeAspect="1" noChangeArrowheads="1"/>
            </p:cNvPicPr>
            <p:nvPr/>
          </p:nvPicPr>
          <p:blipFill>
            <a:blip r:embed="rId6" cstate="print"/>
            <a:srcRect/>
            <a:stretch>
              <a:fillRect/>
            </a:stretch>
          </p:blipFill>
          <p:spPr bwMode="auto">
            <a:xfrm>
              <a:off x="1752600" y="1600200"/>
              <a:ext cx="464634" cy="764037"/>
            </a:xfrm>
            <a:prstGeom prst="rect">
              <a:avLst/>
            </a:prstGeom>
            <a:noFill/>
          </p:spPr>
        </p:pic>
        <p:pic>
          <p:nvPicPr>
            <p:cNvPr id="24" name="Picture 2" descr="C:\Work\Katmai Marketing\PAG_icon library\PAG_icon library\settings checklist icon.png"/>
            <p:cNvPicPr>
              <a:picLocks noChangeAspect="1" noChangeArrowheads="1"/>
            </p:cNvPicPr>
            <p:nvPr/>
          </p:nvPicPr>
          <p:blipFill>
            <a:blip r:embed="rId7" cstate="print"/>
            <a:srcRect/>
            <a:stretch>
              <a:fillRect/>
            </a:stretch>
          </p:blipFill>
          <p:spPr bwMode="auto">
            <a:xfrm>
              <a:off x="1981200" y="1981200"/>
              <a:ext cx="370918" cy="376294"/>
            </a:xfrm>
            <a:prstGeom prst="rect">
              <a:avLst/>
            </a:prstGeom>
            <a:noFill/>
          </p:spPr>
        </p:pic>
        <p:pic>
          <p:nvPicPr>
            <p:cNvPr id="25" name="Picture 3" descr="C:\Work\Katmai Marketing\PAG_icon library\PAG_icon library\user blue.png"/>
            <p:cNvPicPr>
              <a:picLocks noChangeAspect="1" noChangeArrowheads="1"/>
            </p:cNvPicPr>
            <p:nvPr/>
          </p:nvPicPr>
          <p:blipFill>
            <a:blip r:embed="rId8" cstate="print"/>
            <a:srcRect/>
            <a:stretch>
              <a:fillRect/>
            </a:stretch>
          </p:blipFill>
          <p:spPr bwMode="auto">
            <a:xfrm>
              <a:off x="2232660" y="1981200"/>
              <a:ext cx="281940" cy="381000"/>
            </a:xfrm>
            <a:prstGeom prst="rect">
              <a:avLst/>
            </a:prstGeom>
            <a:noFill/>
          </p:spPr>
        </p:pic>
      </p:grpSp>
      <p:pic>
        <p:nvPicPr>
          <p:cNvPr id="29" name="Picture 2"/>
          <p:cNvPicPr>
            <a:picLocks noChangeAspect="1" noChangeArrowheads="1"/>
          </p:cNvPicPr>
          <p:nvPr/>
        </p:nvPicPr>
        <p:blipFill>
          <a:blip r:embed="rId9"/>
          <a:srcRect/>
          <a:stretch>
            <a:fillRect/>
          </a:stretch>
        </p:blipFill>
        <p:spPr bwMode="auto">
          <a:xfrm>
            <a:off x="838200" y="1676400"/>
            <a:ext cx="2209800" cy="15910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7272760"/>
          </a:xfrm>
          <a:prstGeom prst="rect">
            <a:avLst/>
          </a:prstGeom>
        </p:spPr>
        <p:txBody>
          <a:bodyPr vert="horz" lIns="0" tIns="0" rIns="0" bIns="0" rtlCol="0">
            <a:spAutoFit/>
          </a:bodyPr>
          <a:lstStyle/>
          <a:p>
            <a:pPr marL="396859" indent="-396859" defTabSz="914327">
              <a:lnSpc>
                <a:spcPct val="90000"/>
              </a:lnSpc>
              <a:spcBef>
                <a:spcPct val="20000"/>
              </a:spcBef>
              <a:buClr>
                <a:schemeClr val="accent1"/>
              </a:buClr>
              <a:buFont typeface="Wingdings" pitchFamily="2" charset="2"/>
              <a:buChar char="§"/>
              <a:defRPr/>
            </a:pPr>
            <a:r>
              <a:rPr lang="sk-SK" sz="2300" dirty="0" smtClean="0"/>
              <a:t>Zjednodušený prístup</a:t>
            </a:r>
            <a:endParaRPr lang="en-US" sz="24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Model Entities</a:t>
            </a:r>
          </a:p>
          <a:p>
            <a:pPr marL="854059" lvl="1" indent="-396859" defTabSz="914327">
              <a:lnSpc>
                <a:spcPct val="90000"/>
              </a:lnSpc>
              <a:spcBef>
                <a:spcPct val="20000"/>
              </a:spcBef>
              <a:buClr>
                <a:schemeClr val="accent1"/>
              </a:buClr>
              <a:buFont typeface="Wingdings" pitchFamily="2" charset="2"/>
              <a:buChar char="§"/>
              <a:defRPr/>
            </a:pPr>
            <a:r>
              <a:rPr lang="en-US" sz="2000" dirty="0" smtClean="0"/>
              <a:t>Integrated Query</a:t>
            </a:r>
          </a:p>
          <a:p>
            <a:pPr marL="854059" lvl="1" indent="-396859" defTabSz="914327">
              <a:lnSpc>
                <a:spcPct val="90000"/>
              </a:lnSpc>
              <a:spcBef>
                <a:spcPct val="20000"/>
              </a:spcBef>
              <a:buClr>
                <a:schemeClr val="accent1"/>
              </a:buClr>
              <a:buFont typeface="Wingdings" pitchFamily="2" charset="2"/>
              <a:buChar char="§"/>
              <a:defRPr/>
            </a:pPr>
            <a:r>
              <a:rPr lang="en-US" sz="2000" dirty="0" smtClean="0"/>
              <a:t>Comprehensive connectivity</a:t>
            </a:r>
          </a:p>
          <a:p>
            <a:pPr marL="396859"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300" dirty="0" smtClean="0"/>
              <a:t>Programovanie dátovej logiky</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300" dirty="0" smtClean="0"/>
              <a:t>Time aware applications</a:t>
            </a:r>
          </a:p>
          <a:p>
            <a:pPr marL="854059" lvl="1" indent="-396859" defTabSz="914327">
              <a:lnSpc>
                <a:spcPct val="90000"/>
              </a:lnSpc>
              <a:spcBef>
                <a:spcPct val="20000"/>
              </a:spcBef>
              <a:buClr>
                <a:schemeClr val="accent1"/>
              </a:buClr>
              <a:buFont typeface="Wingdings" pitchFamily="2" charset="2"/>
              <a:buChar char="§"/>
              <a:defRPr/>
            </a:pPr>
            <a:r>
              <a:rPr lang="en-US" sz="2300" dirty="0" smtClean="0"/>
              <a:t>Pass data results</a:t>
            </a:r>
          </a:p>
          <a:p>
            <a:pPr marL="854059" lvl="1"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300" dirty="0" smtClean="0"/>
              <a:t>Synchronizačné scenáre</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Local data storage</a:t>
            </a:r>
          </a:p>
          <a:p>
            <a:pPr marL="854059" lvl="1" indent="-396859" defTabSz="914327">
              <a:lnSpc>
                <a:spcPct val="90000"/>
              </a:lnSpc>
              <a:spcBef>
                <a:spcPct val="20000"/>
              </a:spcBef>
              <a:buClr>
                <a:schemeClr val="accent1"/>
              </a:buClr>
              <a:buFont typeface="Wingdings" pitchFamily="2" charset="2"/>
              <a:buChar char="§"/>
              <a:defRPr/>
            </a:pPr>
            <a:r>
              <a:rPr lang="en-US" sz="2000" dirty="0" smtClean="0"/>
              <a:t>Offline Synchronization</a:t>
            </a:r>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sk-SK" sz="4800" b="0" i="0" u="none" strike="noStrike" kern="0" cap="none" spc="0" normalizeH="0" baseline="0" noProof="0" dirty="0" smtClean="0">
                <a:ln>
                  <a:noFill/>
                </a:ln>
                <a:solidFill>
                  <a:schemeClr val="tx2"/>
                </a:solidFill>
                <a:effectLst/>
                <a:uLnTx/>
                <a:uFillTx/>
                <a:latin typeface="+mj-lt"/>
                <a:ea typeface="+mj-ea"/>
                <a:cs typeface="+mj-cs"/>
              </a:rPr>
              <a:t>Jednoduchší vývoj</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Rýchlejší vývoj riešení</a:t>
            </a:r>
            <a:endParaRPr lang="en-GB" sz="3600" kern="0" dirty="0" smtClean="0">
              <a:solidFill>
                <a:schemeClr val="accent1"/>
              </a:solidFill>
              <a:latin typeface="+mj-lt"/>
              <a:ea typeface="+mj-ea"/>
              <a:cs typeface="+mj-cs"/>
            </a:endParaRPr>
          </a:p>
        </p:txBody>
      </p:sp>
      <p:pic>
        <p:nvPicPr>
          <p:cNvPr id="13" name="Rectangle 2065"/>
          <p:cNvPicPr>
            <a:picLocks noChangeAspect="1" noChangeArrowheads="1"/>
          </p:cNvPicPr>
          <p:nvPr/>
        </p:nvPicPr>
        <p:blipFill>
          <a:blip r:embed="rId3"/>
          <a:srcRect/>
          <a:stretch>
            <a:fillRect/>
          </a:stretch>
        </p:blipFill>
        <p:spPr bwMode="auto">
          <a:xfrm>
            <a:off x="7391400" y="304800"/>
            <a:ext cx="1524000" cy="1285875"/>
          </a:xfrm>
          <a:prstGeom prst="rect">
            <a:avLst/>
          </a:prstGeom>
          <a:noFill/>
          <a:ln w="9525">
            <a:noFill/>
            <a:miter lim="800000"/>
            <a:headEnd/>
            <a:tailEnd/>
          </a:ln>
        </p:spPr>
      </p:pic>
      <p:grpSp>
        <p:nvGrpSpPr>
          <p:cNvPr id="2" name="Group 13"/>
          <p:cNvGrpSpPr/>
          <p:nvPr/>
        </p:nvGrpSpPr>
        <p:grpSpPr>
          <a:xfrm>
            <a:off x="838200" y="3505200"/>
            <a:ext cx="1447800" cy="2362200"/>
            <a:chOff x="330994" y="2734670"/>
            <a:chExt cx="1322160" cy="2603500"/>
          </a:xfrm>
        </p:grpSpPr>
        <p:pic>
          <p:nvPicPr>
            <p:cNvPr id="15" name="Picture 3" descr="C:\Program Files\Microsoft Resource DVD Artwork\DVD_ART\Artwork_Imagery\HARDWARE_IMAGERY\Illustration - Misc Hardware\eHome icons\Supercomputer2.png"/>
            <p:cNvPicPr>
              <a:picLocks noChangeAspect="1" noChangeArrowheads="1"/>
            </p:cNvPicPr>
            <p:nvPr/>
          </p:nvPicPr>
          <p:blipFill>
            <a:blip r:embed="rId4" cstate="print"/>
            <a:srcRect/>
            <a:stretch>
              <a:fillRect/>
            </a:stretch>
          </p:blipFill>
          <p:spPr bwMode="auto">
            <a:xfrm>
              <a:off x="725488" y="2734670"/>
              <a:ext cx="927666" cy="1231900"/>
            </a:xfrm>
            <a:prstGeom prst="rect">
              <a:avLst/>
            </a:prstGeom>
            <a:noFill/>
          </p:spPr>
        </p:pic>
        <p:pic>
          <p:nvPicPr>
            <p:cNvPr id="16" name="Picture 2" descr="C:\Program Files\Microsoft Resource DVD Artwork\DVD_ART\Artwork_Imagery\HARDWARE_IMAGERY\Photos - OEM Hardware\Mobility devices\Pocket PC - PocketPC - PDA\Cingular 8125 PocketPC US.png"/>
            <p:cNvPicPr>
              <a:picLocks noChangeAspect="1" noChangeArrowheads="1"/>
            </p:cNvPicPr>
            <p:nvPr/>
          </p:nvPicPr>
          <p:blipFill>
            <a:blip r:embed="rId5" cstate="print"/>
            <a:srcRect/>
            <a:stretch>
              <a:fillRect/>
            </a:stretch>
          </p:blipFill>
          <p:spPr bwMode="auto">
            <a:xfrm>
              <a:off x="330994" y="4263030"/>
              <a:ext cx="788987" cy="1075140"/>
            </a:xfrm>
            <a:prstGeom prst="rect">
              <a:avLst/>
            </a:prstGeom>
            <a:noFill/>
          </p:spPr>
        </p:pic>
        <p:pic>
          <p:nvPicPr>
            <p:cNvPr id="17" name="Picture 5" descr="C:\Program Files\Microsoft Resource DVD Artwork\DVD_ART\Artwork_Imagery\Shapes and Graphics\Arrows - arrow\Curved\arrow circle.png"/>
            <p:cNvPicPr>
              <a:picLocks noChangeAspect="1" noChangeArrowheads="1"/>
            </p:cNvPicPr>
            <p:nvPr/>
          </p:nvPicPr>
          <p:blipFill>
            <a:blip r:embed="rId6" cstate="print"/>
            <a:srcRect/>
            <a:stretch>
              <a:fillRect/>
            </a:stretch>
          </p:blipFill>
          <p:spPr bwMode="auto">
            <a:xfrm>
              <a:off x="421217" y="3695701"/>
              <a:ext cx="960966" cy="720724"/>
            </a:xfrm>
            <a:prstGeom prst="rect">
              <a:avLst/>
            </a:prstGeom>
            <a:noFill/>
          </p:spPr>
        </p:pic>
      </p:grpSp>
      <p:pic>
        <p:nvPicPr>
          <p:cNvPr id="19" name="Picture 3" descr="C:\Program Files\Microsoft Resource DVD Artwork\DVD_ART\Artwork_Imagery\Shapes and Graphics\Charts and Graphs\diagrams\layered complex diagram illustration icon.png"/>
          <p:cNvPicPr>
            <a:picLocks noChangeAspect="1" noChangeArrowheads="1"/>
          </p:cNvPicPr>
          <p:nvPr/>
        </p:nvPicPr>
        <p:blipFill>
          <a:blip r:embed="rId7" cstate="print"/>
          <a:srcRect/>
          <a:stretch>
            <a:fillRect/>
          </a:stretch>
        </p:blipFill>
        <p:spPr bwMode="auto">
          <a:xfrm>
            <a:off x="1066800" y="1905000"/>
            <a:ext cx="1066800" cy="1115918"/>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6" descr="xml document"/>
          <p:cNvPicPr>
            <a:picLocks noChangeAspect="1" noChangeArrowheads="1"/>
          </p:cNvPicPr>
          <p:nvPr/>
        </p:nvPicPr>
        <p:blipFill>
          <a:blip r:embed="rId3"/>
          <a:srcRect/>
          <a:stretch>
            <a:fillRect/>
          </a:stretch>
        </p:blipFill>
        <p:spPr bwMode="auto">
          <a:xfrm>
            <a:off x="1600200" y="2590800"/>
            <a:ext cx="562727" cy="559771"/>
          </a:xfrm>
          <a:prstGeom prst="rect">
            <a:avLst/>
          </a:prstGeom>
          <a:noFill/>
          <a:ln w="9525">
            <a:noFill/>
            <a:miter lim="800000"/>
            <a:headEnd/>
            <a:tailEnd/>
          </a:ln>
        </p:spPr>
      </p:pic>
      <p:sp>
        <p:nvSpPr>
          <p:cNvPr id="26" name="Content Placeholder 13"/>
          <p:cNvSpPr txBox="1">
            <a:spLocks/>
          </p:cNvSpPr>
          <p:nvPr/>
        </p:nvSpPr>
        <p:spPr>
          <a:xfrm>
            <a:off x="3426619" y="1740268"/>
            <a:ext cx="7393781" cy="7512826"/>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sk-SK" sz="2300" dirty="0" smtClean="0"/>
              <a:t>Neštruktúrované informácie</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File Storage</a:t>
            </a:r>
          </a:p>
          <a:p>
            <a:pPr marL="854059" lvl="1" indent="-396859" defTabSz="914327">
              <a:lnSpc>
                <a:spcPct val="90000"/>
              </a:lnSpc>
              <a:spcBef>
                <a:spcPct val="20000"/>
              </a:spcBef>
              <a:buClr>
                <a:schemeClr val="accent1"/>
              </a:buClr>
              <a:buFont typeface="Wingdings" pitchFamily="2" charset="2"/>
              <a:buChar char="§"/>
              <a:defRPr/>
            </a:pPr>
            <a:r>
              <a:rPr lang="en-US" sz="2000" dirty="0" smtClean="0"/>
              <a:t>Search text</a:t>
            </a:r>
          </a:p>
          <a:p>
            <a:pPr marL="854059" lvl="1" indent="-396859" defTabSz="914327">
              <a:lnSpc>
                <a:spcPct val="90000"/>
              </a:lnSpc>
              <a:spcBef>
                <a:spcPct val="20000"/>
              </a:spcBef>
              <a:buClr>
                <a:schemeClr val="accent1"/>
              </a:buClr>
              <a:buFont typeface="Wingdings" pitchFamily="2" charset="2"/>
              <a:buChar char="§"/>
              <a:defRPr/>
            </a:pPr>
            <a:r>
              <a:rPr lang="en-US" sz="2000" dirty="0" smtClean="0"/>
              <a:t>Extensible Types</a:t>
            </a:r>
          </a:p>
          <a:p>
            <a:pPr marL="854059" lvl="1"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en-US" sz="2400" dirty="0" smtClean="0"/>
              <a:t>Geospatial </a:t>
            </a:r>
            <a:r>
              <a:rPr lang="sk-SK" sz="2400" dirty="0" smtClean="0"/>
              <a:t>informácie</a:t>
            </a:r>
            <a:endParaRPr lang="en-US" sz="24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Spatial Standards</a:t>
            </a:r>
          </a:p>
          <a:p>
            <a:pPr marL="854059" lvl="1" indent="-396859" defTabSz="914327">
              <a:lnSpc>
                <a:spcPct val="90000"/>
              </a:lnSpc>
              <a:spcBef>
                <a:spcPct val="20000"/>
              </a:spcBef>
              <a:buClr>
                <a:schemeClr val="accent1"/>
              </a:buClr>
              <a:buFont typeface="Wingdings" pitchFamily="2" charset="2"/>
              <a:buChar char="§"/>
              <a:defRPr/>
            </a:pPr>
            <a:r>
              <a:rPr lang="en-US" sz="2000" dirty="0" smtClean="0"/>
              <a:t>Visualize Location</a:t>
            </a:r>
          </a:p>
          <a:p>
            <a:pPr marL="396859" indent="-396859" defTabSz="914327">
              <a:lnSpc>
                <a:spcPct val="90000"/>
              </a:lnSpc>
              <a:spcBef>
                <a:spcPct val="20000"/>
              </a:spcBef>
              <a:buClr>
                <a:schemeClr val="accent1"/>
              </a:buClr>
              <a:buFont typeface="Wingdings" pitchFamily="2" charset="2"/>
              <a:buChar cha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300" dirty="0" smtClean="0"/>
              <a:t>Štruktúrované informácie</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Model complex hierarchies</a:t>
            </a:r>
          </a:p>
          <a:p>
            <a:pPr marL="854059" lvl="1" indent="-396859" defTabSz="914327">
              <a:lnSpc>
                <a:spcPct val="90000"/>
              </a:lnSpc>
              <a:spcBef>
                <a:spcPct val="20000"/>
              </a:spcBef>
              <a:buClr>
                <a:schemeClr val="accent1"/>
              </a:buClr>
              <a:buFont typeface="Wingdings" pitchFamily="2" charset="2"/>
              <a:buChar char="§"/>
              <a:defRPr/>
            </a:pPr>
            <a:r>
              <a:rPr lang="en-US" sz="2000" dirty="0" smtClean="0"/>
              <a:t>Sparsely populated data</a:t>
            </a:r>
          </a:p>
          <a:p>
            <a:pPr marL="854059" lvl="1" indent="-396859" defTabSz="914327">
              <a:lnSpc>
                <a:spcPct val="90000"/>
              </a:lnSpc>
              <a:spcBef>
                <a:spcPct val="20000"/>
              </a:spcBef>
              <a:buClr>
                <a:schemeClr val="accent1"/>
              </a:buClr>
              <a:buFont typeface="Wingdings" pitchFamily="2" charset="2"/>
              <a:buChar char="§"/>
              <a:defRPr/>
            </a:pPr>
            <a:endParaRPr lang="en-US" sz="2000" dirty="0" smtClean="0"/>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sk-SK" sz="4800" b="0" i="0" u="none" strike="noStrike" kern="0" cap="none" spc="0" normalizeH="0" baseline="0" noProof="0" dirty="0" smtClean="0">
                <a:ln>
                  <a:noFill/>
                </a:ln>
                <a:solidFill>
                  <a:schemeClr val="tx2"/>
                </a:solidFill>
                <a:effectLst/>
                <a:uLnTx/>
                <a:uFillTx/>
                <a:latin typeface="+mj-lt"/>
                <a:ea typeface="+mj-ea"/>
                <a:cs typeface="+mj-cs"/>
              </a:rPr>
              <a:t>Ukladanie </a:t>
            </a:r>
            <a:r>
              <a:rPr kumimoji="0" lang="sk-SK" sz="4800" b="0" i="0" u="none" strike="noStrike" kern="0" cap="none" spc="0" normalizeH="0" baseline="0" noProof="0" dirty="0" err="1" smtClean="0">
                <a:ln>
                  <a:noFill/>
                </a:ln>
                <a:solidFill>
                  <a:schemeClr val="tx2"/>
                </a:solidFill>
                <a:effectLst/>
                <a:uLnTx/>
                <a:uFillTx/>
                <a:latin typeface="+mj-lt"/>
                <a:ea typeface="+mj-ea"/>
                <a:cs typeface="+mj-cs"/>
              </a:rPr>
              <a:t>Vaších</a:t>
            </a:r>
            <a:r>
              <a:rPr kumimoji="0" lang="sk-SK" sz="4800" b="0" i="0" u="none" strike="noStrike" kern="0" cap="none" spc="0" normalizeH="0" baseline="0" noProof="0" dirty="0" smtClean="0">
                <a:ln>
                  <a:noFill/>
                </a:ln>
                <a:solidFill>
                  <a:schemeClr val="tx2"/>
                </a:solidFill>
                <a:effectLst/>
                <a:uLnTx/>
                <a:uFillTx/>
                <a:latin typeface="+mj-lt"/>
                <a:ea typeface="+mj-ea"/>
                <a:cs typeface="+mj-cs"/>
              </a:rPr>
              <a:t> informácií</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Riadenie životného cyklu informácií</a:t>
            </a:r>
            <a:endParaRPr lang="en-GB" sz="3600" kern="0" dirty="0" smtClean="0">
              <a:solidFill>
                <a:schemeClr val="accent1"/>
              </a:solidFill>
              <a:latin typeface="+mj-lt"/>
              <a:ea typeface="+mj-ea"/>
              <a:cs typeface="+mj-cs"/>
            </a:endParaRPr>
          </a:p>
        </p:txBody>
      </p:sp>
      <p:grpSp>
        <p:nvGrpSpPr>
          <p:cNvPr id="2" name="Group 43"/>
          <p:cNvGrpSpPr>
            <a:grpSpLocks/>
          </p:cNvGrpSpPr>
          <p:nvPr/>
        </p:nvGrpSpPr>
        <p:grpSpPr bwMode="auto">
          <a:xfrm>
            <a:off x="7772400" y="381000"/>
            <a:ext cx="1062691" cy="1089660"/>
            <a:chOff x="8763000" y="4876800"/>
            <a:chExt cx="1143000" cy="1152525"/>
          </a:xfrm>
        </p:grpSpPr>
        <p:grpSp>
          <p:nvGrpSpPr>
            <p:cNvPr id="3" name="Group 42"/>
            <p:cNvGrpSpPr>
              <a:grpSpLocks/>
            </p:cNvGrpSpPr>
            <p:nvPr/>
          </p:nvGrpSpPr>
          <p:grpSpPr bwMode="auto">
            <a:xfrm>
              <a:off x="8763000" y="4876800"/>
              <a:ext cx="960437" cy="1152525"/>
              <a:chOff x="9372600" y="4876800"/>
              <a:chExt cx="960437" cy="1152525"/>
            </a:xfrm>
          </p:grpSpPr>
          <p:pic>
            <p:nvPicPr>
              <p:cNvPr id="14"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18"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20"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12"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pic>
        <p:nvPicPr>
          <p:cNvPr id="21" name="Picture 4" descr="C:\Program Files\Microsoft Resource DVD Artwork\DVD_ART\Artwork_Imagery\HARDWARE_IMAGERY\Illustration - Misc Hardware\Windows Vista Illustration Icons\Internet.png"/>
          <p:cNvPicPr>
            <a:picLocks noChangeAspect="1" noChangeArrowheads="1"/>
          </p:cNvPicPr>
          <p:nvPr/>
        </p:nvPicPr>
        <p:blipFill>
          <a:blip r:embed="rId8" cstate="print"/>
          <a:srcRect/>
          <a:stretch>
            <a:fillRect/>
          </a:stretch>
        </p:blipFill>
        <p:spPr bwMode="auto">
          <a:xfrm>
            <a:off x="1066800" y="3886200"/>
            <a:ext cx="1371600" cy="1371600"/>
          </a:xfrm>
          <a:prstGeom prst="rect">
            <a:avLst/>
          </a:prstGeom>
          <a:noFill/>
        </p:spPr>
      </p:pic>
      <p:pic>
        <p:nvPicPr>
          <p:cNvPr id="22" name="Picture 29" descr="MSN icon photos"/>
          <p:cNvPicPr>
            <a:picLocks noChangeAspect="1" noChangeArrowheads="1"/>
          </p:cNvPicPr>
          <p:nvPr/>
        </p:nvPicPr>
        <p:blipFill>
          <a:blip r:embed="rId9" cstate="print"/>
          <a:srcRect/>
          <a:stretch>
            <a:fillRect/>
          </a:stretch>
        </p:blipFill>
        <p:spPr bwMode="auto">
          <a:xfrm>
            <a:off x="1676400" y="1905000"/>
            <a:ext cx="685800" cy="1216697"/>
          </a:xfrm>
          <a:prstGeom prst="rect">
            <a:avLst/>
          </a:prstGeom>
          <a:noFill/>
        </p:spPr>
      </p:pic>
      <p:pic>
        <p:nvPicPr>
          <p:cNvPr id="23" name="Picture 9" descr="MSN icon entertainment"/>
          <p:cNvPicPr>
            <a:picLocks noChangeAspect="1" noChangeArrowheads="1"/>
          </p:cNvPicPr>
          <p:nvPr/>
        </p:nvPicPr>
        <p:blipFill>
          <a:blip r:embed="rId10" cstate="print"/>
          <a:srcRect/>
          <a:stretch>
            <a:fillRect/>
          </a:stretch>
        </p:blipFill>
        <p:spPr bwMode="auto">
          <a:xfrm>
            <a:off x="1066800" y="1905000"/>
            <a:ext cx="942192" cy="1540330"/>
          </a:xfrm>
          <a:prstGeom prst="rect">
            <a:avLst/>
          </a:prstGeom>
          <a:noFill/>
        </p:spPr>
      </p:pic>
      <p:pic>
        <p:nvPicPr>
          <p:cNvPr id="25" name="Picture 3" descr="C:\Work\Katmai Marketing\PAG_icon library\PAG_icon library\Search the Web magnifying glass icon.png"/>
          <p:cNvPicPr>
            <a:picLocks noChangeAspect="1" noChangeArrowheads="1"/>
          </p:cNvPicPr>
          <p:nvPr/>
        </p:nvPicPr>
        <p:blipFill>
          <a:blip r:embed="rId11" cstate="print"/>
          <a:srcRect/>
          <a:stretch>
            <a:fillRect/>
          </a:stretch>
        </p:blipFill>
        <p:spPr bwMode="auto">
          <a:xfrm>
            <a:off x="1295400" y="2667000"/>
            <a:ext cx="533400" cy="49448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285720" y="5715000"/>
            <a:ext cx="857256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Dôveryhodná</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Produ</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k</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t</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í</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na</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Inteligent</a:t>
            </a:r>
            <a:r>
              <a:rPr lang="sk-SK"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ná</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40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43"/>
          <p:cNvGrpSpPr/>
          <p:nvPr/>
        </p:nvGrpSpPr>
        <p:grpSpPr>
          <a:xfrm>
            <a:off x="6172200" y="1676400"/>
            <a:ext cx="2743200" cy="3682690"/>
            <a:chOff x="204317" y="3506974"/>
            <a:chExt cx="8726882" cy="1555837"/>
          </a:xfrm>
        </p:grpSpPr>
        <p:sp>
          <p:nvSpPr>
            <p:cNvPr id="166" name="Rounded Rectangle 165"/>
            <p:cNvSpPr/>
            <p:nvPr/>
          </p:nvSpPr>
          <p:spPr bwMode="auto">
            <a:xfrm>
              <a:off x="204317" y="3506974"/>
              <a:ext cx="8726882" cy="1555837"/>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67" name="Rectangle 166"/>
            <p:cNvSpPr>
              <a:spLocks noChangeArrowheads="1"/>
            </p:cNvSpPr>
            <p:nvPr/>
          </p:nvSpPr>
          <p:spPr bwMode="auto">
            <a:xfrm>
              <a:off x="1077005" y="3796706"/>
              <a:ext cx="6954837" cy="546871"/>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Integruje dáta</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Poskytuje relevantné informácie na podporu rozhodovania</a:t>
              </a:r>
              <a:endParaRPr lang="en-US" sz="1600" dirty="0" smtClean="0"/>
            </a:p>
          </p:txBody>
        </p:sp>
        <p:sp>
          <p:nvSpPr>
            <p:cNvPr id="168" name="TextBox 833617"/>
            <p:cNvSpPr txBox="1">
              <a:spLocks noChangeArrowheads="1"/>
            </p:cNvSpPr>
            <p:nvPr/>
          </p:nvSpPr>
          <p:spPr bwMode="auto">
            <a:xfrm>
              <a:off x="1022504" y="3553246"/>
              <a:ext cx="7499717" cy="187239"/>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Inteligent</a:t>
              </a:r>
              <a:r>
                <a:rPr lang="sk-SK"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á</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3"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nvGrpSpPr>
          <p:cNvPr id="4" name="Group 47"/>
          <p:cNvGrpSpPr/>
          <p:nvPr/>
        </p:nvGrpSpPr>
        <p:grpSpPr>
          <a:xfrm>
            <a:off x="3048000" y="1676400"/>
            <a:ext cx="3048000" cy="3657600"/>
            <a:chOff x="2362200" y="2960470"/>
            <a:chExt cx="3048000" cy="3657600"/>
          </a:xfrm>
        </p:grpSpPr>
        <p:grpSp>
          <p:nvGrpSpPr>
            <p:cNvPr id="5" name="Group 43"/>
            <p:cNvGrpSpPr/>
            <p:nvPr/>
          </p:nvGrpSpPr>
          <p:grpSpPr>
            <a:xfrm>
              <a:off x="2362200" y="2960470"/>
              <a:ext cx="3048000" cy="3657600"/>
              <a:chOff x="-13855" y="3981886"/>
              <a:chExt cx="8726882" cy="2575399"/>
            </a:xfrm>
          </p:grpSpPr>
          <p:sp>
            <p:nvSpPr>
              <p:cNvPr id="43" name="Rounded Rectangle 42"/>
              <p:cNvSpPr/>
              <p:nvPr/>
            </p:nvSpPr>
            <p:spPr bwMode="auto">
              <a:xfrm>
                <a:off x="-13855" y="3981886"/>
                <a:ext cx="8726882" cy="2575399"/>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44" name="Rectangle 43"/>
              <p:cNvSpPr>
                <a:spLocks noChangeArrowheads="1"/>
              </p:cNvSpPr>
              <p:nvPr/>
            </p:nvSpPr>
            <p:spPr bwMode="auto">
              <a:xfrm>
                <a:off x="422489" y="4518427"/>
                <a:ext cx="8072366" cy="750543"/>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err="1" smtClean="0"/>
                  <a:t>Menežovaný</a:t>
                </a:r>
                <a:r>
                  <a:rPr lang="sk-SK" sz="1600" dirty="0" smtClean="0"/>
                  <a:t> politikami</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Jednoduchší vývoj aplikácií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Ukladanie akýchkoľvek informácií</a:t>
                </a:r>
                <a:endParaRPr lang="en-US" sz="1600" dirty="0" smtClean="0"/>
              </a:p>
            </p:txBody>
          </p:sp>
          <p:sp>
            <p:nvSpPr>
              <p:cNvPr id="46" name="TextBox 833617"/>
              <p:cNvSpPr txBox="1">
                <a:spLocks noChangeArrowheads="1"/>
              </p:cNvSpPr>
              <p:nvPr/>
            </p:nvSpPr>
            <p:spPr bwMode="auto">
              <a:xfrm>
                <a:off x="1281520" y="4089194"/>
                <a:ext cx="6749745" cy="312066"/>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a:t>
                </a:r>
                <a:r>
                  <a:rPr lang="sk-SK"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ktívna</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7" name="Rectangle 833584"/>
            <p:cNvPicPr>
              <a:picLocks noChangeAspect="1" noChangeArrowheads="1"/>
            </p:cNvPicPr>
            <p:nvPr/>
          </p:nvPicPr>
          <p:blipFill>
            <a:blip r:embed="rId9">
              <a:lum bright="10000" contrast="-20000"/>
            </a:blip>
            <a:srcRect r="31034"/>
            <a:stretch>
              <a:fillRect/>
            </a:stretch>
          </p:blipFill>
          <p:spPr bwMode="auto">
            <a:xfrm>
              <a:off x="3124200" y="5170270"/>
              <a:ext cx="1524000" cy="1382930"/>
            </a:xfrm>
            <a:prstGeom prst="rect">
              <a:avLst/>
            </a:prstGeom>
            <a:noFill/>
            <a:ln w="9525">
              <a:noFill/>
              <a:miter lim="800000"/>
              <a:headEnd/>
              <a:tailEnd/>
            </a:ln>
          </p:spPr>
        </p:pic>
      </p:grpSp>
      <p:grpSp>
        <p:nvGrpSpPr>
          <p:cNvPr id="6" name="Group 58"/>
          <p:cNvGrpSpPr/>
          <p:nvPr/>
        </p:nvGrpSpPr>
        <p:grpSpPr>
          <a:xfrm>
            <a:off x="228600" y="1676400"/>
            <a:ext cx="2819400" cy="3641695"/>
            <a:chOff x="0" y="3048000"/>
            <a:chExt cx="2819400" cy="3641695"/>
          </a:xfrm>
        </p:grpSpPr>
        <p:grpSp>
          <p:nvGrpSpPr>
            <p:cNvPr id="7" name="Group 43"/>
            <p:cNvGrpSpPr/>
            <p:nvPr/>
          </p:nvGrpSpPr>
          <p:grpSpPr>
            <a:xfrm>
              <a:off x="0" y="3048000"/>
              <a:ext cx="2819400" cy="3641695"/>
              <a:chOff x="-13855" y="4971895"/>
              <a:chExt cx="8969295" cy="1555838"/>
            </a:xfrm>
          </p:grpSpPr>
          <p:sp>
            <p:nvSpPr>
              <p:cNvPr id="52" name="Rounded Rectangle 51"/>
              <p:cNvSpPr/>
              <p:nvPr/>
            </p:nvSpPr>
            <p:spPr bwMode="auto">
              <a:xfrm>
                <a:off x="-13855" y="4971895"/>
                <a:ext cx="8726882" cy="1555838"/>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53" name="Rectangle 52"/>
              <p:cNvSpPr>
                <a:spLocks noChangeArrowheads="1"/>
              </p:cNvSpPr>
              <p:nvPr/>
            </p:nvSpPr>
            <p:spPr bwMode="auto">
              <a:xfrm>
                <a:off x="640661" y="5297444"/>
                <a:ext cx="8314779" cy="452217"/>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Zabezpečenie informácií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Podnikanie bez výpadkov</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Predvídateľné odozvy</a:t>
                </a:r>
                <a:endParaRPr lang="en-US" sz="1600" dirty="0" smtClean="0"/>
              </a:p>
            </p:txBody>
          </p:sp>
          <p:sp>
            <p:nvSpPr>
              <p:cNvPr id="54" name="TextBox 833617"/>
              <p:cNvSpPr txBox="1">
                <a:spLocks noChangeArrowheads="1"/>
              </p:cNvSpPr>
              <p:nvPr/>
            </p:nvSpPr>
            <p:spPr bwMode="auto">
              <a:xfrm>
                <a:off x="849652" y="5037005"/>
                <a:ext cx="7499716" cy="189347"/>
              </a:xfrm>
              <a:prstGeom prst="rect">
                <a:avLst/>
              </a:prstGeom>
              <a:noFill/>
              <a:ln w="9525">
                <a:noFill/>
                <a:miter lim="800000"/>
                <a:headEnd/>
                <a:tailEnd/>
              </a:ln>
            </p:spPr>
            <p:txBody>
              <a:bodyPr wrap="square">
                <a:spAutoFit/>
              </a:bodyPr>
              <a:lstStyle/>
              <a:p>
                <a:pPr>
                  <a:lnSpc>
                    <a:spcPct val="95000"/>
                  </a:lnSpc>
                  <a:spcBef>
                    <a:spcPct val="10000"/>
                  </a:spcBef>
                </a:pPr>
                <a:r>
                  <a:rPr lang="sk-SK"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Dôveryhodná</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7" name="Picture 12"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838200" y="5334000"/>
              <a:ext cx="946639" cy="1295400"/>
            </a:xfrm>
            <a:prstGeom prst="rect">
              <a:avLst/>
            </a:prstGeom>
            <a:noFill/>
          </p:spPr>
        </p:pic>
        <p:pic>
          <p:nvPicPr>
            <p:cNvPr id="58" name="Picture 32" descr="policy rules"/>
            <p:cNvPicPr>
              <a:picLocks noChangeAspect="1" noChangeArrowheads="1"/>
            </p:cNvPicPr>
            <p:nvPr/>
          </p:nvPicPr>
          <p:blipFill>
            <a:blip r:embed="rId11" cstate="print"/>
            <a:srcRect/>
            <a:stretch>
              <a:fillRect/>
            </a:stretch>
          </p:blipFill>
          <p:spPr bwMode="auto">
            <a:xfrm>
              <a:off x="761999" y="6019801"/>
              <a:ext cx="461583" cy="403187"/>
            </a:xfrm>
            <a:prstGeom prst="rect">
              <a:avLst/>
            </a:prstGeom>
            <a:noFill/>
          </p:spPr>
        </p:pic>
      </p:grpSp>
      <p:sp>
        <p:nvSpPr>
          <p:cNvPr id="30" name="Rectangle 51"/>
          <p:cNvSpPr txBox="1">
            <a:spLocks noChangeArrowheads="1"/>
          </p:cNvSpPr>
          <p:nvPr/>
        </p:nvSpPr>
        <p:spPr>
          <a:xfrm>
            <a:off x="762000" y="228600"/>
            <a:ext cx="7672387" cy="1255712"/>
          </a:xfrm>
          <a:prstGeom prst="rect">
            <a:avLst/>
          </a:prstGeom>
        </p:spPr>
        <p:txBody>
          <a:bodyPr vert="horz" lIns="91440" tIns="45720" rIns="91440" bIns="45720" rtlCol="0" anchor="ctr">
            <a:norm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t/>
            </a:r>
            <a:b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br>
            <a:endPar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endParaRPr>
          </a:p>
        </p:txBody>
      </p:sp>
      <p:sp>
        <p:nvSpPr>
          <p:cNvPr id="31" name="Title 30"/>
          <p:cNvSpPr>
            <a:spLocks noGrp="1"/>
          </p:cNvSpPr>
          <p:nvPr>
            <p:ph type="title"/>
          </p:nvPr>
        </p:nvSpPr>
        <p:spPr/>
        <p:txBody>
          <a:bodyPr/>
          <a:lstStyle/>
          <a:p>
            <a:r>
              <a:rPr lang="sk-SK" dirty="0" smtClean="0"/>
              <a:t>SQL Server 2008</a:t>
            </a:r>
            <a:endParaRPr lang="sk-SK"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5"/>
                                      </p:to>
                                    </p:set>
                                    <p:animEffect filter="image" prLst="opacity: 0.5">
                                      <p:cBhvr rctx="IE">
                                        <p:cTn id="10"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7512826"/>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sk-SK" sz="2300" dirty="0" smtClean="0"/>
              <a:t>Rýchlejšie budovanie</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Connect to data</a:t>
            </a:r>
          </a:p>
          <a:p>
            <a:pPr marL="854059" lvl="1" indent="-396859" defTabSz="914327">
              <a:lnSpc>
                <a:spcPct val="90000"/>
              </a:lnSpc>
              <a:spcBef>
                <a:spcPct val="20000"/>
              </a:spcBef>
              <a:buClr>
                <a:schemeClr val="accent1"/>
              </a:buClr>
              <a:buFont typeface="Wingdings" pitchFamily="2" charset="2"/>
              <a:buChar char="§"/>
              <a:defRPr/>
            </a:pPr>
            <a:r>
              <a:rPr lang="en-US" sz="2000" dirty="0" smtClean="0"/>
              <a:t>Cleanse data</a:t>
            </a:r>
          </a:p>
          <a:p>
            <a:pPr marL="854059" lvl="1" indent="-396859" defTabSz="914327">
              <a:lnSpc>
                <a:spcPct val="90000"/>
              </a:lnSpc>
              <a:spcBef>
                <a:spcPct val="20000"/>
              </a:spcBef>
              <a:buClr>
                <a:schemeClr val="accent1"/>
              </a:buClr>
              <a:buFont typeface="Wingdings" pitchFamily="2" charset="2"/>
              <a:buChar char="§"/>
              <a:defRPr/>
            </a:pPr>
            <a:r>
              <a:rPr lang="en-US" sz="2000" dirty="0" smtClean="0"/>
              <a:t>Integrate data</a:t>
            </a:r>
          </a:p>
          <a:p>
            <a:pPr marL="854059" lvl="1" indent="-396859" defTabSz="914327">
              <a:lnSpc>
                <a:spcPct val="90000"/>
              </a:lnSpc>
              <a:spcBef>
                <a:spcPct val="20000"/>
              </a:spcBef>
              <a:buClr>
                <a:schemeClr val="accent1"/>
              </a:buCl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400" dirty="0" smtClean="0"/>
              <a:t>Efektívny </a:t>
            </a:r>
            <a:r>
              <a:rPr lang="sk-SK" sz="2400" dirty="0" err="1" smtClean="0"/>
              <a:t>menežment</a:t>
            </a:r>
            <a:endParaRPr lang="en-US" sz="24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Efficient Data Storage</a:t>
            </a:r>
          </a:p>
          <a:p>
            <a:pPr marL="854059" lvl="1" indent="-396859" defTabSz="914327">
              <a:lnSpc>
                <a:spcPct val="90000"/>
              </a:lnSpc>
              <a:spcBef>
                <a:spcPct val="20000"/>
              </a:spcBef>
              <a:buClr>
                <a:schemeClr val="accent1"/>
              </a:buClr>
              <a:buFont typeface="Wingdings" pitchFamily="2" charset="2"/>
              <a:buChar char="§"/>
              <a:defRPr/>
            </a:pPr>
            <a:r>
              <a:rPr lang="en-US" sz="2000" dirty="0" smtClean="0"/>
              <a:t>Manage mixed workloads</a:t>
            </a:r>
          </a:p>
          <a:p>
            <a:pPr marL="854059" lvl="1" indent="-396859" defTabSz="914327">
              <a:lnSpc>
                <a:spcPct val="90000"/>
              </a:lnSpc>
              <a:spcBef>
                <a:spcPct val="20000"/>
              </a:spcBef>
              <a:buClr>
                <a:schemeClr val="accent1"/>
              </a:buClr>
              <a:buFont typeface="Wingdings" pitchFamily="2" charset="2"/>
              <a:buChar char="§"/>
              <a:defRPr/>
            </a:pPr>
            <a:r>
              <a:rPr lang="en-US" sz="2000" dirty="0" smtClean="0"/>
              <a:t>Streamline Aggregates</a:t>
            </a:r>
          </a:p>
          <a:p>
            <a:pPr marL="396859" indent="-396859" defTabSz="914327">
              <a:lnSpc>
                <a:spcPct val="90000"/>
              </a:lnSpc>
              <a:spcBef>
                <a:spcPct val="20000"/>
              </a:spcBef>
              <a:buClr>
                <a:schemeClr val="accent1"/>
              </a:buClr>
              <a:buFont typeface="Wingdings" pitchFamily="2" charset="2"/>
              <a:buChar char="§"/>
              <a:defRPr/>
            </a:pPr>
            <a:endParaRPr lang="en-US" sz="2300" dirty="0" smtClean="0"/>
          </a:p>
          <a:p>
            <a:pPr marL="396859" indent="-396859" defTabSz="914327">
              <a:lnSpc>
                <a:spcPct val="90000"/>
              </a:lnSpc>
              <a:spcBef>
                <a:spcPct val="20000"/>
              </a:spcBef>
              <a:buClr>
                <a:schemeClr val="accent1"/>
              </a:buClr>
              <a:buFont typeface="Wingdings" pitchFamily="2" charset="2"/>
              <a:buChar char="§"/>
              <a:defRPr/>
            </a:pPr>
            <a:r>
              <a:rPr lang="sk-SK" sz="2300" dirty="0" smtClean="0"/>
              <a:t>Škálovateľný výkon</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DW Query Optimizations</a:t>
            </a:r>
          </a:p>
          <a:p>
            <a:pPr marL="854059" lvl="1" indent="-396859" defTabSz="914327">
              <a:lnSpc>
                <a:spcPct val="90000"/>
              </a:lnSpc>
              <a:spcBef>
                <a:spcPct val="20000"/>
              </a:spcBef>
              <a:buClr>
                <a:schemeClr val="accent1"/>
              </a:buClr>
              <a:buFont typeface="Wingdings" pitchFamily="2" charset="2"/>
              <a:buChar char="§"/>
              <a:defRPr/>
            </a:pPr>
            <a:r>
              <a:rPr lang="en-US" sz="2000" dirty="0" smtClean="0"/>
              <a:t>Enhanced Partitioning</a:t>
            </a:r>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0032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400" b="0" i="0" u="none" strike="noStrike" kern="0" cap="none" spc="0" normalizeH="0" baseline="0" noProof="0" dirty="0" err="1" smtClean="0">
                <a:ln>
                  <a:noFill/>
                </a:ln>
                <a:solidFill>
                  <a:schemeClr val="tx2"/>
                </a:solidFill>
                <a:effectLst/>
                <a:uLnTx/>
                <a:uFillTx/>
                <a:latin typeface="+mj-lt"/>
                <a:ea typeface="+mj-ea"/>
                <a:cs typeface="+mj-cs"/>
              </a:rPr>
              <a:t>Integr</a:t>
            </a:r>
            <a:r>
              <a:rPr kumimoji="0" lang="sk-SK" sz="4400" b="0" i="0" u="none" strike="noStrike" kern="0" cap="none" spc="0" normalizeH="0" baseline="0" noProof="0" dirty="0" err="1" smtClean="0">
                <a:ln>
                  <a:noFill/>
                </a:ln>
                <a:solidFill>
                  <a:schemeClr val="tx2"/>
                </a:solidFill>
                <a:effectLst/>
                <a:uLnTx/>
                <a:uFillTx/>
                <a:latin typeface="+mj-lt"/>
                <a:ea typeface="+mj-ea"/>
                <a:cs typeface="+mj-cs"/>
              </a:rPr>
              <a:t>ácia</a:t>
            </a:r>
            <a:r>
              <a:rPr kumimoji="0" lang="en-US" sz="4400" b="0" i="0" u="none" strike="noStrike" kern="0" cap="none" spc="0" normalizeH="0" baseline="0" noProof="0" dirty="0" smtClean="0">
                <a:ln>
                  <a:noFill/>
                </a:ln>
                <a:solidFill>
                  <a:schemeClr val="tx2"/>
                </a:solidFill>
                <a:effectLst/>
                <a:uLnTx/>
                <a:uFillTx/>
                <a:latin typeface="+mj-lt"/>
                <a:ea typeface="+mj-ea"/>
                <a:cs typeface="+mj-cs"/>
              </a:rPr>
              <a:t> &amp;</a:t>
            </a:r>
            <a:r>
              <a:rPr kumimoji="0" lang="en-US" sz="4400" b="0" i="0" u="none" strike="noStrike" kern="0" cap="none" spc="0" normalizeH="0" noProof="0" dirty="0" smtClean="0">
                <a:ln>
                  <a:noFill/>
                </a:ln>
                <a:solidFill>
                  <a:schemeClr val="tx2"/>
                </a:solidFill>
                <a:effectLst/>
                <a:uLnTx/>
                <a:uFillTx/>
                <a:latin typeface="+mj-lt"/>
                <a:ea typeface="+mj-ea"/>
                <a:cs typeface="+mj-cs"/>
              </a:rPr>
              <a:t> </a:t>
            </a:r>
            <a:r>
              <a:rPr lang="sk-SK" sz="4400" kern="0" dirty="0" err="1" smtClean="0">
                <a:solidFill>
                  <a:schemeClr val="tx2"/>
                </a:solidFill>
                <a:latin typeface="+mj-lt"/>
                <a:ea typeface="+mj-ea"/>
                <a:cs typeface="+mj-cs"/>
              </a:rPr>
              <a:t>menežment</a:t>
            </a:r>
            <a:r>
              <a:rPr kumimoji="0" lang="en-US" sz="4400" b="0" i="0" u="none" strike="noStrike" kern="0" cap="none" spc="0" normalizeH="0" noProof="0" dirty="0" smtClean="0">
                <a:ln>
                  <a:noFill/>
                </a:ln>
                <a:solidFill>
                  <a:schemeClr val="tx2"/>
                </a:solidFill>
                <a:effectLst/>
                <a:uLnTx/>
                <a:uFillTx/>
                <a:latin typeface="+mj-lt"/>
                <a:ea typeface="+mj-ea"/>
                <a:cs typeface="+mj-cs"/>
              </a:rPr>
              <a:t> </a:t>
            </a:r>
            <a:r>
              <a:rPr kumimoji="0" lang="sk-SK" sz="4400" b="0" i="0" u="none" strike="noStrike" kern="0" cap="none" spc="0" normalizeH="0" noProof="0" dirty="0" smtClean="0">
                <a:ln>
                  <a:noFill/>
                </a:ln>
                <a:solidFill>
                  <a:schemeClr val="tx2"/>
                </a:solidFill>
                <a:effectLst/>
                <a:uLnTx/>
                <a:uFillTx/>
                <a:latin typeface="+mj-lt"/>
                <a:ea typeface="+mj-ea"/>
                <a:cs typeface="+mj-cs"/>
              </a:rPr>
              <a:t>dát</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Ďalšia</a:t>
            </a:r>
            <a:r>
              <a:rPr lang="en-US" sz="3600" kern="0" dirty="0" smtClean="0">
                <a:solidFill>
                  <a:schemeClr val="accent1"/>
                </a:solidFill>
                <a:latin typeface="+mj-lt"/>
                <a:ea typeface="+mj-ea"/>
                <a:cs typeface="+mj-cs"/>
              </a:rPr>
              <a:t> </a:t>
            </a:r>
            <a:r>
              <a:rPr lang="sk-SK" sz="3600" kern="0" dirty="0" smtClean="0">
                <a:solidFill>
                  <a:schemeClr val="accent1"/>
                </a:solidFill>
                <a:latin typeface="+mj-lt"/>
                <a:ea typeface="+mj-ea"/>
                <a:cs typeface="+mj-cs"/>
              </a:rPr>
              <a:t>g</a:t>
            </a:r>
            <a:r>
              <a:rPr lang="en-US" sz="3600" kern="0" dirty="0" err="1" smtClean="0">
                <a:solidFill>
                  <a:schemeClr val="accent1"/>
                </a:solidFill>
                <a:latin typeface="+mj-lt"/>
                <a:ea typeface="+mj-ea"/>
                <a:cs typeface="+mj-cs"/>
              </a:rPr>
              <a:t>ener</a:t>
            </a:r>
            <a:r>
              <a:rPr lang="sk-SK" sz="3600" kern="0" dirty="0" err="1" smtClean="0">
                <a:solidFill>
                  <a:schemeClr val="accent1"/>
                </a:solidFill>
                <a:latin typeface="+mj-lt"/>
                <a:ea typeface="+mj-ea"/>
                <a:cs typeface="+mj-cs"/>
              </a:rPr>
              <a:t>ác</a:t>
            </a:r>
            <a:r>
              <a:rPr lang="en-US" sz="3600" kern="0" dirty="0" err="1" smtClean="0">
                <a:solidFill>
                  <a:schemeClr val="accent1"/>
                </a:solidFill>
                <a:latin typeface="+mj-lt"/>
                <a:ea typeface="+mj-ea"/>
                <a:cs typeface="+mj-cs"/>
              </a:rPr>
              <a:t>i</a:t>
            </a:r>
            <a:r>
              <a:rPr lang="sk-SK" sz="3600" kern="0" dirty="0" smtClean="0">
                <a:solidFill>
                  <a:schemeClr val="accent1"/>
                </a:solidFill>
                <a:latin typeface="+mj-lt"/>
                <a:ea typeface="+mj-ea"/>
                <a:cs typeface="+mj-cs"/>
              </a:rPr>
              <a:t>a</a:t>
            </a:r>
            <a:r>
              <a:rPr lang="en-US" sz="3600" kern="0" dirty="0" smtClean="0">
                <a:solidFill>
                  <a:schemeClr val="accent1"/>
                </a:solidFill>
                <a:latin typeface="+mj-lt"/>
                <a:ea typeface="+mj-ea"/>
                <a:cs typeface="+mj-cs"/>
              </a:rPr>
              <a:t> Data Warehousing</a:t>
            </a:r>
            <a:endParaRPr lang="en-GB" sz="3600" kern="0" dirty="0" smtClean="0">
              <a:solidFill>
                <a:schemeClr val="accent1"/>
              </a:solidFill>
              <a:latin typeface="+mj-lt"/>
              <a:ea typeface="+mj-ea"/>
              <a:cs typeface="+mj-cs"/>
            </a:endParaRPr>
          </a:p>
        </p:txBody>
      </p:sp>
      <p:grpSp>
        <p:nvGrpSpPr>
          <p:cNvPr id="2" name="Group 14"/>
          <p:cNvGrpSpPr/>
          <p:nvPr/>
        </p:nvGrpSpPr>
        <p:grpSpPr>
          <a:xfrm>
            <a:off x="762000" y="3733800"/>
            <a:ext cx="1752600" cy="2057400"/>
            <a:chOff x="6529138" y="4114800"/>
            <a:chExt cx="766617" cy="1253564"/>
          </a:xfrm>
        </p:grpSpPr>
        <p:pic>
          <p:nvPicPr>
            <p:cNvPr id="16" name="Picture 5" descr="C:\Work\Katmai Marketing\PAG_icon library\PAG_icon library\Server - application.png"/>
            <p:cNvPicPr>
              <a:picLocks noChangeAspect="1" noChangeArrowheads="1"/>
            </p:cNvPicPr>
            <p:nvPr/>
          </p:nvPicPr>
          <p:blipFill>
            <a:blip r:embed="rId3" cstate="print"/>
            <a:srcRect/>
            <a:stretch>
              <a:fillRect/>
            </a:stretch>
          </p:blipFill>
          <p:spPr bwMode="auto">
            <a:xfrm>
              <a:off x="6705600" y="4114800"/>
              <a:ext cx="473829" cy="852512"/>
            </a:xfrm>
            <a:prstGeom prst="rect">
              <a:avLst/>
            </a:prstGeom>
            <a:noFill/>
          </p:spPr>
        </p:pic>
        <p:pic>
          <p:nvPicPr>
            <p:cNvPr id="17" name="Picture 6" descr="C:\Work\Katmai Marketing\PAG_icon library\PAG_icon library\People Chat buddies icon.png"/>
            <p:cNvPicPr>
              <a:picLocks noChangeAspect="1" noChangeArrowheads="1"/>
            </p:cNvPicPr>
            <p:nvPr/>
          </p:nvPicPr>
          <p:blipFill>
            <a:blip r:embed="rId4" cstate="print"/>
            <a:srcRect/>
            <a:stretch>
              <a:fillRect/>
            </a:stretch>
          </p:blipFill>
          <p:spPr bwMode="auto">
            <a:xfrm>
              <a:off x="6529138" y="4862158"/>
              <a:ext cx="766617" cy="506206"/>
            </a:xfrm>
            <a:prstGeom prst="rect">
              <a:avLst/>
            </a:prstGeom>
            <a:noFill/>
          </p:spPr>
        </p:pic>
      </p:grpSp>
      <p:pic>
        <p:nvPicPr>
          <p:cNvPr id="32" name="Picture 2" descr="C:\Work\Katmai Marketing\PAG_icon library\PAG_icon library\Database Sm.png"/>
          <p:cNvPicPr>
            <a:picLocks noChangeAspect="1" noChangeArrowheads="1"/>
          </p:cNvPicPr>
          <p:nvPr/>
        </p:nvPicPr>
        <p:blipFill>
          <a:blip r:embed="rId5" cstate="print"/>
          <a:srcRect/>
          <a:stretch>
            <a:fillRect/>
          </a:stretch>
        </p:blipFill>
        <p:spPr bwMode="auto">
          <a:xfrm>
            <a:off x="7620000" y="228600"/>
            <a:ext cx="827151" cy="990600"/>
          </a:xfrm>
          <a:prstGeom prst="rect">
            <a:avLst/>
          </a:prstGeom>
          <a:noFill/>
        </p:spPr>
      </p:pic>
      <p:pic>
        <p:nvPicPr>
          <p:cNvPr id="33" name="Picture 3" descr="C:\Work\Katmai Marketing\PAG_icon library\PAG_icon library\XP icon other options.png"/>
          <p:cNvPicPr>
            <a:picLocks noChangeAspect="1" noChangeArrowheads="1"/>
          </p:cNvPicPr>
          <p:nvPr/>
        </p:nvPicPr>
        <p:blipFill>
          <a:blip r:embed="rId6" cstate="print"/>
          <a:srcRect/>
          <a:stretch>
            <a:fillRect/>
          </a:stretch>
        </p:blipFill>
        <p:spPr bwMode="auto">
          <a:xfrm>
            <a:off x="8153400" y="685800"/>
            <a:ext cx="533399" cy="596536"/>
          </a:xfrm>
          <a:prstGeom prst="rect">
            <a:avLst/>
          </a:prstGeom>
          <a:noFill/>
        </p:spPr>
      </p:pic>
      <p:pic>
        <p:nvPicPr>
          <p:cNvPr id="35" name="Picture 2" descr="C:\Work\Katmai Marketing\PAG_icon library\PAG_icon library\SQL sm.png"/>
          <p:cNvPicPr>
            <a:picLocks noChangeAspect="1" noChangeArrowheads="1"/>
          </p:cNvPicPr>
          <p:nvPr/>
        </p:nvPicPr>
        <p:blipFill>
          <a:blip r:embed="rId7" cstate="print"/>
          <a:srcRect/>
          <a:stretch>
            <a:fillRect/>
          </a:stretch>
        </p:blipFill>
        <p:spPr bwMode="auto">
          <a:xfrm>
            <a:off x="990600" y="2590800"/>
            <a:ext cx="378640" cy="556824"/>
          </a:xfrm>
          <a:prstGeom prst="rect">
            <a:avLst/>
          </a:prstGeom>
          <a:noFill/>
        </p:spPr>
      </p:pic>
      <p:pic>
        <p:nvPicPr>
          <p:cNvPr id="36" name="Picture 4" descr="C:\Work\Katmai Marketing\PAG_icon library\PAG_icon library\Host Integration Server - HIS.png"/>
          <p:cNvPicPr>
            <a:picLocks noChangeAspect="1" noChangeArrowheads="1"/>
          </p:cNvPicPr>
          <p:nvPr/>
        </p:nvPicPr>
        <p:blipFill>
          <a:blip r:embed="rId8" cstate="print"/>
          <a:srcRect/>
          <a:stretch>
            <a:fillRect/>
          </a:stretch>
        </p:blipFill>
        <p:spPr bwMode="auto">
          <a:xfrm>
            <a:off x="1828800" y="2133600"/>
            <a:ext cx="542025" cy="842310"/>
          </a:xfrm>
          <a:prstGeom prst="rect">
            <a:avLst/>
          </a:prstGeom>
          <a:noFill/>
        </p:spPr>
      </p:pic>
      <p:pic>
        <p:nvPicPr>
          <p:cNvPr id="37" name="Picture 2" descr="C:\Work\Katmai Marketing\PAG_icon library\PAG_icon library\SQL sm.png"/>
          <p:cNvPicPr>
            <a:picLocks noChangeAspect="1" noChangeArrowheads="1"/>
          </p:cNvPicPr>
          <p:nvPr/>
        </p:nvPicPr>
        <p:blipFill>
          <a:blip r:embed="rId7" cstate="print"/>
          <a:srcRect/>
          <a:stretch>
            <a:fillRect/>
          </a:stretch>
        </p:blipFill>
        <p:spPr bwMode="auto">
          <a:xfrm>
            <a:off x="990600" y="1752600"/>
            <a:ext cx="378640" cy="556824"/>
          </a:xfrm>
          <a:prstGeom prst="rect">
            <a:avLst/>
          </a:prstGeom>
          <a:noFill/>
        </p:spPr>
      </p:pic>
      <p:sp>
        <p:nvSpPr>
          <p:cNvPr id="39" name="Right Arrow 38"/>
          <p:cNvSpPr/>
          <p:nvPr/>
        </p:nvSpPr>
        <p:spPr>
          <a:xfrm rot="975222">
            <a:off x="1347946" y="2030552"/>
            <a:ext cx="414735" cy="43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rot="19428642">
            <a:off x="1383726" y="2595108"/>
            <a:ext cx="414735" cy="43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5412581" cy="4872103"/>
          </a:xfrm>
          <a:prstGeom prst="rect">
            <a:avLst/>
          </a:prstGeom>
        </p:spPr>
        <p:txBody>
          <a:bodyPr vert="horz" wrap="square" lIns="0" tIns="0" rIns="0" bIns="0" rtlCol="0">
            <a:spAutoFit/>
          </a:bodyPr>
          <a:lstStyle/>
          <a:p>
            <a:pPr marL="396859" indent="-396859" defTabSz="914327">
              <a:lnSpc>
                <a:spcPct val="90000"/>
              </a:lnSpc>
              <a:spcBef>
                <a:spcPct val="20000"/>
              </a:spcBef>
              <a:buClr>
                <a:schemeClr val="accent1"/>
              </a:buClr>
              <a:buFont typeface="Wingdings" pitchFamily="2" charset="2"/>
              <a:buChar char="§"/>
              <a:defRPr/>
            </a:pPr>
            <a:r>
              <a:rPr lang="sk-SK" sz="2300" dirty="0" smtClean="0"/>
              <a:t>V</a:t>
            </a:r>
            <a:r>
              <a:rPr lang="en-US" sz="2300" dirty="0" smtClean="0"/>
              <a:t>y</a:t>
            </a:r>
            <a:r>
              <a:rPr lang="sk-SK" sz="2300" dirty="0" err="1" smtClean="0"/>
              <a:t>tváranie</a:t>
            </a:r>
            <a:r>
              <a:rPr lang="sk-SK" sz="2300" dirty="0" smtClean="0"/>
              <a:t> </a:t>
            </a:r>
            <a:r>
              <a:rPr lang="en-US" sz="2300" dirty="0" smtClean="0"/>
              <a:t>report</a:t>
            </a:r>
            <a:r>
              <a:rPr lang="sk-SK" sz="2300" dirty="0" err="1" smtClean="0"/>
              <a:t>ov</a:t>
            </a:r>
            <a:r>
              <a:rPr lang="en-US" sz="2300" dirty="0" smtClean="0"/>
              <a:t> </a:t>
            </a:r>
          </a:p>
          <a:p>
            <a:pPr marL="854059" lvl="1" indent="-396859" defTabSz="914327">
              <a:lnSpc>
                <a:spcPct val="90000"/>
              </a:lnSpc>
              <a:spcBef>
                <a:spcPct val="20000"/>
              </a:spcBef>
              <a:buClr>
                <a:schemeClr val="accent1"/>
              </a:buClr>
              <a:buFont typeface="Wingdings" pitchFamily="2" charset="2"/>
              <a:buChar char="§"/>
              <a:defRPr/>
            </a:pPr>
            <a:r>
              <a:rPr lang="en-US" sz="2000" dirty="0" smtClean="0"/>
              <a:t>Enhanced Designers</a:t>
            </a:r>
          </a:p>
          <a:p>
            <a:pPr marL="854059" lvl="1" indent="-396859" defTabSz="914327">
              <a:lnSpc>
                <a:spcPct val="90000"/>
              </a:lnSpc>
              <a:spcBef>
                <a:spcPct val="20000"/>
              </a:spcBef>
              <a:buClr>
                <a:schemeClr val="accent1"/>
              </a:buClr>
              <a:buFont typeface="Wingdings" pitchFamily="2" charset="2"/>
              <a:buChar char="§"/>
              <a:defRPr/>
            </a:pPr>
            <a:r>
              <a:rPr lang="en-US" sz="2000" dirty="0" smtClean="0"/>
              <a:t>Flexible Layout</a:t>
            </a:r>
          </a:p>
          <a:p>
            <a:pPr marL="854059" lvl="1" indent="-396859" defTabSz="914327">
              <a:lnSpc>
                <a:spcPct val="90000"/>
              </a:lnSpc>
              <a:spcBef>
                <a:spcPct val="20000"/>
              </a:spcBef>
              <a:buClr>
                <a:schemeClr val="accent1"/>
              </a:buClr>
              <a:buFont typeface="Wingdings" pitchFamily="2" charset="2"/>
              <a:buChar char="§"/>
              <a:defRPr/>
            </a:pPr>
            <a:endParaRPr lang="en-US" sz="2000" dirty="0" smtClean="0"/>
          </a:p>
          <a:p>
            <a:pPr marL="396859" indent="-396859" defTabSz="914327">
              <a:lnSpc>
                <a:spcPct val="90000"/>
              </a:lnSpc>
              <a:spcBef>
                <a:spcPct val="20000"/>
              </a:spcBef>
              <a:buClr>
                <a:schemeClr val="accent1"/>
              </a:buClr>
              <a:buFont typeface="Wingdings" pitchFamily="2" charset="2"/>
              <a:buChar char="§"/>
              <a:defRPr/>
            </a:pPr>
            <a:r>
              <a:rPr lang="sk-SK" sz="2300" dirty="0" err="1" smtClean="0"/>
              <a:t>Menežovanie</a:t>
            </a:r>
            <a:r>
              <a:rPr lang="en-US" sz="2300" dirty="0" smtClean="0"/>
              <a:t> report</a:t>
            </a:r>
            <a:r>
              <a:rPr lang="sk-SK" sz="2300" dirty="0" err="1" smtClean="0"/>
              <a:t>ov</a:t>
            </a:r>
            <a:r>
              <a:rPr lang="en-US" sz="2300" dirty="0" smtClean="0"/>
              <a:t>  </a:t>
            </a:r>
          </a:p>
          <a:p>
            <a:pPr marL="854059" lvl="1" indent="-396859" defTabSz="914327">
              <a:lnSpc>
                <a:spcPct val="90000"/>
              </a:lnSpc>
              <a:spcBef>
                <a:spcPct val="20000"/>
              </a:spcBef>
              <a:buClr>
                <a:schemeClr val="accent1"/>
              </a:buClr>
              <a:buFont typeface="Wingdings" pitchFamily="2" charset="2"/>
              <a:buChar char="§"/>
              <a:defRPr/>
            </a:pPr>
            <a:r>
              <a:rPr lang="en-US" sz="2000" dirty="0" smtClean="0"/>
              <a:t>Enterprise Platform</a:t>
            </a:r>
          </a:p>
          <a:p>
            <a:pPr marL="854059" lvl="1" indent="-396859" defTabSz="914327">
              <a:lnSpc>
                <a:spcPct val="90000"/>
              </a:lnSpc>
              <a:spcBef>
                <a:spcPct val="20000"/>
              </a:spcBef>
              <a:buClr>
                <a:schemeClr val="accent1"/>
              </a:buClr>
              <a:buFont typeface="Wingdings" pitchFamily="2" charset="2"/>
              <a:buChar char="§"/>
              <a:defRPr/>
            </a:pPr>
            <a:r>
              <a:rPr lang="en-US" sz="2000" dirty="0" smtClean="0"/>
              <a:t>Server-based Deployment </a:t>
            </a:r>
          </a:p>
          <a:p>
            <a:pPr marL="854059" lvl="1" indent="-396859" defTabSz="914327">
              <a:lnSpc>
                <a:spcPct val="90000"/>
              </a:lnSpc>
              <a:spcBef>
                <a:spcPct val="20000"/>
              </a:spcBef>
              <a:buClr>
                <a:schemeClr val="accent1"/>
              </a:buClr>
              <a:defRPr/>
            </a:pPr>
            <a:endParaRPr lang="en-US" sz="2000" dirty="0" smtClean="0">
              <a:solidFill>
                <a:srgbClr val="D34817"/>
              </a:solidFill>
            </a:endParaRPr>
          </a:p>
          <a:p>
            <a:pPr marL="396859" indent="-396859" defTabSz="914327">
              <a:lnSpc>
                <a:spcPct val="90000"/>
              </a:lnSpc>
              <a:spcBef>
                <a:spcPct val="20000"/>
              </a:spcBef>
              <a:buClr>
                <a:schemeClr val="accent1"/>
              </a:buClr>
              <a:buFont typeface="Wingdings" pitchFamily="2" charset="2"/>
              <a:buChar char="§"/>
              <a:defRPr/>
            </a:pPr>
            <a:r>
              <a:rPr lang="sk-SK" sz="2300" dirty="0" smtClean="0"/>
              <a:t>Doručenie</a:t>
            </a:r>
            <a:r>
              <a:rPr lang="en-US" sz="2300" dirty="0" smtClean="0"/>
              <a:t> report</a:t>
            </a:r>
            <a:r>
              <a:rPr lang="sk-SK" sz="2300" dirty="0" err="1" smtClean="0"/>
              <a:t>ov</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Rich Visualizations </a:t>
            </a:r>
          </a:p>
          <a:p>
            <a:pPr marL="854059" lvl="1" indent="-396859" defTabSz="914327">
              <a:lnSpc>
                <a:spcPct val="90000"/>
              </a:lnSpc>
              <a:spcBef>
                <a:spcPct val="20000"/>
              </a:spcBef>
              <a:buClr>
                <a:schemeClr val="accent1"/>
              </a:buClr>
              <a:buFont typeface="Wingdings" pitchFamily="2" charset="2"/>
              <a:buChar char="§"/>
              <a:defRPr/>
            </a:pPr>
            <a:r>
              <a:rPr lang="en-US" sz="2000" dirty="0" smtClean="0"/>
              <a:t>Render in Office</a:t>
            </a:r>
          </a:p>
          <a:p>
            <a:pPr marL="854059" lvl="1" indent="-396859" defTabSz="914327">
              <a:lnSpc>
                <a:spcPct val="90000"/>
              </a:lnSpc>
              <a:spcBef>
                <a:spcPct val="20000"/>
              </a:spcBef>
              <a:buClr>
                <a:schemeClr val="accent1"/>
              </a:buClr>
              <a:buFont typeface="Wingdings" pitchFamily="2" charset="2"/>
              <a:buChar char="§"/>
              <a:defRPr/>
            </a:pPr>
            <a:r>
              <a:rPr lang="en-US" sz="2000" dirty="0" smtClean="0"/>
              <a:t>Share reports</a:t>
            </a:r>
          </a:p>
          <a:p>
            <a:pPr marL="854059" lvl="1" indent="-396859" defTabSz="914327">
              <a:lnSpc>
                <a:spcPct val="90000"/>
              </a:lnSpc>
              <a:spcBef>
                <a:spcPct val="20000"/>
              </a:spcBef>
              <a:buClr>
                <a:schemeClr val="accent1"/>
              </a:buClr>
              <a:defRPr/>
            </a:pPr>
            <a:endParaRPr lang="en-US" sz="2000" dirty="0" smtClean="0"/>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sk-SK" sz="4800" b="0" i="0" u="none" strike="noStrike" kern="0" cap="none" spc="0" normalizeH="0" baseline="0" noProof="0" dirty="0" smtClean="0">
                <a:ln>
                  <a:noFill/>
                </a:ln>
                <a:solidFill>
                  <a:schemeClr val="tx2"/>
                </a:solidFill>
                <a:effectLst/>
                <a:uLnTx/>
                <a:uFillTx/>
                <a:latin typeface="+mj-lt"/>
                <a:ea typeface="+mj-ea"/>
                <a:cs typeface="+mj-cs"/>
              </a:rPr>
              <a:t>Relevantné </a:t>
            </a:r>
            <a:r>
              <a:rPr kumimoji="0" lang="en-US" sz="4800" b="0" i="0" u="none" strike="noStrike" kern="0" cap="none" spc="0" normalizeH="0" baseline="0" noProof="0" dirty="0" smtClean="0">
                <a:ln>
                  <a:noFill/>
                </a:ln>
                <a:solidFill>
                  <a:schemeClr val="tx2"/>
                </a:solidFill>
                <a:effectLst/>
                <a:uLnTx/>
                <a:uFillTx/>
                <a:latin typeface="+mj-lt"/>
                <a:ea typeface="+mj-ea"/>
                <a:cs typeface="+mj-cs"/>
              </a:rPr>
              <a:t>Report</a:t>
            </a:r>
            <a:r>
              <a:rPr lang="sk-SK" sz="4800" kern="0" dirty="0" smtClean="0">
                <a:solidFill>
                  <a:schemeClr val="tx2"/>
                </a:solidFill>
                <a:latin typeface="+mj-lt"/>
                <a:ea typeface="+mj-ea"/>
                <a:cs typeface="+mj-cs"/>
              </a:rPr>
              <a:t>y</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Podniková</a:t>
            </a:r>
            <a:r>
              <a:rPr lang="en-US" sz="3600" kern="0" dirty="0" smtClean="0">
                <a:solidFill>
                  <a:schemeClr val="accent1"/>
                </a:solidFill>
                <a:latin typeface="+mj-lt"/>
                <a:ea typeface="+mj-ea"/>
                <a:cs typeface="+mj-cs"/>
              </a:rPr>
              <a:t> </a:t>
            </a:r>
            <a:r>
              <a:rPr lang="sk-SK" sz="3600" kern="0" dirty="0" smtClean="0">
                <a:solidFill>
                  <a:schemeClr val="accent1"/>
                </a:solidFill>
                <a:latin typeface="+mj-lt"/>
                <a:ea typeface="+mj-ea"/>
                <a:cs typeface="+mj-cs"/>
              </a:rPr>
              <a:t>r</a:t>
            </a:r>
            <a:r>
              <a:rPr lang="en-US" sz="3600" kern="0" dirty="0" err="1" smtClean="0">
                <a:solidFill>
                  <a:schemeClr val="accent1"/>
                </a:solidFill>
                <a:latin typeface="+mj-lt"/>
                <a:ea typeface="+mj-ea"/>
                <a:cs typeface="+mj-cs"/>
              </a:rPr>
              <a:t>eport</a:t>
            </a:r>
            <a:r>
              <a:rPr lang="sk-SK" sz="3600" kern="0" dirty="0" err="1" smtClean="0">
                <a:solidFill>
                  <a:schemeClr val="accent1"/>
                </a:solidFill>
                <a:latin typeface="+mj-lt"/>
                <a:ea typeface="+mj-ea"/>
                <a:cs typeface="+mj-cs"/>
              </a:rPr>
              <a:t>ovacia</a:t>
            </a:r>
            <a:r>
              <a:rPr lang="en-US" sz="3600" kern="0" dirty="0" smtClean="0">
                <a:solidFill>
                  <a:schemeClr val="accent1"/>
                </a:solidFill>
                <a:latin typeface="+mj-lt"/>
                <a:ea typeface="+mj-ea"/>
                <a:cs typeface="+mj-cs"/>
              </a:rPr>
              <a:t> </a:t>
            </a:r>
            <a:r>
              <a:rPr lang="sk-SK" sz="3600" kern="0" dirty="0" smtClean="0">
                <a:solidFill>
                  <a:schemeClr val="accent1"/>
                </a:solidFill>
                <a:latin typeface="+mj-lt"/>
                <a:ea typeface="+mj-ea"/>
                <a:cs typeface="+mj-cs"/>
              </a:rPr>
              <a:t>p</a:t>
            </a:r>
            <a:r>
              <a:rPr lang="en-US" sz="3600" kern="0" dirty="0" err="1" smtClean="0">
                <a:solidFill>
                  <a:schemeClr val="accent1"/>
                </a:solidFill>
                <a:latin typeface="+mj-lt"/>
                <a:ea typeface="+mj-ea"/>
                <a:cs typeface="+mj-cs"/>
              </a:rPr>
              <a:t>latform</a:t>
            </a:r>
            <a:r>
              <a:rPr lang="sk-SK" sz="3600" kern="0" dirty="0" smtClean="0">
                <a:solidFill>
                  <a:schemeClr val="accent1"/>
                </a:solidFill>
                <a:latin typeface="+mj-lt"/>
                <a:ea typeface="+mj-ea"/>
                <a:cs typeface="+mj-cs"/>
              </a:rPr>
              <a:t>a</a:t>
            </a:r>
            <a:endParaRPr lang="en-GB" sz="3600" kern="0" dirty="0" smtClean="0">
              <a:solidFill>
                <a:schemeClr val="accent1"/>
              </a:solidFill>
              <a:latin typeface="+mj-lt"/>
              <a:ea typeface="+mj-ea"/>
              <a:cs typeface="+mj-cs"/>
            </a:endParaRPr>
          </a:p>
        </p:txBody>
      </p:sp>
      <p:pic>
        <p:nvPicPr>
          <p:cNvPr id="24" name="Picture 3" descr="combination9"/>
          <p:cNvPicPr>
            <a:picLocks noChangeAspect="1" noChangeArrowheads="1"/>
          </p:cNvPicPr>
          <p:nvPr/>
        </p:nvPicPr>
        <p:blipFill>
          <a:blip r:embed="rId3"/>
          <a:srcRect/>
          <a:stretch>
            <a:fillRect/>
          </a:stretch>
        </p:blipFill>
        <p:spPr bwMode="auto">
          <a:xfrm>
            <a:off x="381000" y="3962400"/>
            <a:ext cx="2209800" cy="152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Picture 6" descr="forcasting2"/>
          <p:cNvPicPr>
            <a:picLocks noChangeAspect="1" noChangeArrowheads="1"/>
          </p:cNvPicPr>
          <p:nvPr/>
        </p:nvPicPr>
        <p:blipFill>
          <a:blip r:embed="rId4"/>
          <a:srcRect/>
          <a:stretch>
            <a:fillRect/>
          </a:stretch>
        </p:blipFill>
        <p:spPr bwMode="auto">
          <a:xfrm>
            <a:off x="1143000" y="3962400"/>
            <a:ext cx="2133600" cy="14859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2" name="Group 24"/>
          <p:cNvGrpSpPr/>
          <p:nvPr/>
        </p:nvGrpSpPr>
        <p:grpSpPr>
          <a:xfrm>
            <a:off x="1295400" y="2057400"/>
            <a:ext cx="1143000" cy="1143000"/>
            <a:chOff x="685800" y="1981200"/>
            <a:chExt cx="864271" cy="1001311"/>
          </a:xfrm>
        </p:grpSpPr>
        <p:pic>
          <p:nvPicPr>
            <p:cNvPr id="28" name="Picture 11" descr="C:\Work\Katmai Marketing\PAG_icon library\PAG_icon library\Binary Code Sm.png"/>
            <p:cNvPicPr>
              <a:picLocks noChangeAspect="1" noChangeArrowheads="1"/>
            </p:cNvPicPr>
            <p:nvPr/>
          </p:nvPicPr>
          <p:blipFill>
            <a:blip r:embed="rId5"/>
            <a:srcRect/>
            <a:stretch>
              <a:fillRect/>
            </a:stretch>
          </p:blipFill>
          <p:spPr bwMode="auto">
            <a:xfrm>
              <a:off x="685800" y="1981200"/>
              <a:ext cx="475622" cy="1001311"/>
            </a:xfrm>
            <a:prstGeom prst="rect">
              <a:avLst/>
            </a:prstGeom>
            <a:noFill/>
          </p:spPr>
        </p:pic>
        <p:grpSp>
          <p:nvGrpSpPr>
            <p:cNvPr id="3" name="Group 14"/>
            <p:cNvGrpSpPr/>
            <p:nvPr/>
          </p:nvGrpSpPr>
          <p:grpSpPr>
            <a:xfrm>
              <a:off x="910391" y="2048607"/>
              <a:ext cx="639682" cy="629109"/>
              <a:chOff x="978568" y="3486420"/>
              <a:chExt cx="1011989" cy="995262"/>
            </a:xfrm>
          </p:grpSpPr>
          <p:pic>
            <p:nvPicPr>
              <p:cNvPr id="35" name="Picture 8" descr="C:\Work\Katmai Marketing\PAG_icon library\PAG_icon library\database purple.png"/>
              <p:cNvPicPr>
                <a:picLocks noChangeAspect="1" noChangeArrowheads="1"/>
              </p:cNvPicPr>
              <p:nvPr/>
            </p:nvPicPr>
            <p:blipFill>
              <a:blip r:embed="rId6" cstate="print"/>
              <a:srcRect/>
              <a:stretch>
                <a:fillRect/>
              </a:stretch>
            </p:blipFill>
            <p:spPr bwMode="auto">
              <a:xfrm>
                <a:off x="978568" y="3486420"/>
                <a:ext cx="522957" cy="626296"/>
              </a:xfrm>
              <a:prstGeom prst="rect">
                <a:avLst/>
              </a:prstGeom>
              <a:noFill/>
            </p:spPr>
          </p:pic>
          <p:pic>
            <p:nvPicPr>
              <p:cNvPr id="36" name="Picture 9" descr="C:\Work\Katmai Marketing\PAG_icon library\PAG_icon library\Database Sm.png"/>
              <p:cNvPicPr>
                <a:picLocks noChangeAspect="1" noChangeArrowheads="1"/>
              </p:cNvPicPr>
              <p:nvPr/>
            </p:nvPicPr>
            <p:blipFill>
              <a:blip r:embed="rId7" cstate="print"/>
              <a:srcRect/>
              <a:stretch>
                <a:fillRect/>
              </a:stretch>
            </p:blipFill>
            <p:spPr bwMode="auto">
              <a:xfrm>
                <a:off x="1491916" y="3576950"/>
                <a:ext cx="498641" cy="597175"/>
              </a:xfrm>
              <a:prstGeom prst="rect">
                <a:avLst/>
              </a:prstGeom>
              <a:noFill/>
            </p:spPr>
          </p:pic>
          <p:pic>
            <p:nvPicPr>
              <p:cNvPr id="37" name="Picture 7" descr="C:\Work\Katmai Marketing\PAG_icon library\PAG_icon library\database green.png"/>
              <p:cNvPicPr>
                <a:picLocks noChangeAspect="1" noChangeArrowheads="1"/>
              </p:cNvPicPr>
              <p:nvPr/>
            </p:nvPicPr>
            <p:blipFill>
              <a:blip r:embed="rId8" cstate="print"/>
              <a:srcRect/>
              <a:stretch>
                <a:fillRect/>
              </a:stretch>
            </p:blipFill>
            <p:spPr bwMode="auto">
              <a:xfrm>
                <a:off x="1206690" y="3866151"/>
                <a:ext cx="513968" cy="615531"/>
              </a:xfrm>
              <a:prstGeom prst="rect">
                <a:avLst/>
              </a:prstGeom>
              <a:noFill/>
            </p:spPr>
          </p:pic>
        </p:grpSp>
      </p:grpSp>
      <p:grpSp>
        <p:nvGrpSpPr>
          <p:cNvPr id="4" name="Group 34"/>
          <p:cNvGrpSpPr/>
          <p:nvPr/>
        </p:nvGrpSpPr>
        <p:grpSpPr>
          <a:xfrm>
            <a:off x="7772400" y="228600"/>
            <a:ext cx="1116555" cy="1157689"/>
            <a:chOff x="4023360" y="5199669"/>
            <a:chExt cx="1436595" cy="1489519"/>
          </a:xfrm>
        </p:grpSpPr>
        <p:pic>
          <p:nvPicPr>
            <p:cNvPr id="50" name="Picture 12" descr="D:\My Documents\Ann\business\Content Masters\Katmai\Copies from Portal\Project Resources\Graphics\PAG_icon library\Business Process (developer).png"/>
            <p:cNvPicPr>
              <a:picLocks noChangeAspect="1" noChangeArrowheads="1"/>
            </p:cNvPicPr>
            <p:nvPr/>
          </p:nvPicPr>
          <p:blipFill>
            <a:blip r:embed="rId9" cstate="print"/>
            <a:srcRect/>
            <a:stretch>
              <a:fillRect/>
            </a:stretch>
          </p:blipFill>
          <p:spPr bwMode="auto">
            <a:xfrm>
              <a:off x="4487595" y="5199669"/>
              <a:ext cx="972360" cy="1489519"/>
            </a:xfrm>
            <a:prstGeom prst="rect">
              <a:avLst/>
            </a:prstGeom>
            <a:noFill/>
          </p:spPr>
        </p:pic>
        <p:pic>
          <p:nvPicPr>
            <p:cNvPr id="51" name="Picture 11" descr="D:\My Documents\Ann\business\Content Masters\Katmai\Copies from Portal\Project Resources\Graphics\PAG_icon library\user blue.png"/>
            <p:cNvPicPr>
              <a:picLocks noChangeAspect="1" noChangeArrowheads="1"/>
            </p:cNvPicPr>
            <p:nvPr/>
          </p:nvPicPr>
          <p:blipFill>
            <a:blip r:embed="rId10" cstate="print"/>
            <a:srcRect/>
            <a:stretch>
              <a:fillRect/>
            </a:stretch>
          </p:blipFill>
          <p:spPr bwMode="auto">
            <a:xfrm>
              <a:off x="4023360" y="5482936"/>
              <a:ext cx="675250" cy="950518"/>
            </a:xfrm>
            <a:prstGeom prst="rect">
              <a:avLst/>
            </a:prstGeom>
            <a:noFill/>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9"/>
            <a:ext cx="5488781" cy="4581254"/>
          </a:xfrm>
          <a:prstGeom prst="rect">
            <a:avLst/>
          </a:prstGeom>
        </p:spPr>
        <p:txBody>
          <a:bodyPr vert="horz" wrap="square" lIns="0" tIns="0" rIns="0" bIns="0" rtlCol="0">
            <a:spAutoFit/>
          </a:bodyPr>
          <a:lstStyle/>
          <a:p>
            <a:pPr marL="396859" indent="-396859" defTabSz="914327">
              <a:lnSpc>
                <a:spcPct val="90000"/>
              </a:lnSpc>
              <a:spcBef>
                <a:spcPct val="20000"/>
              </a:spcBef>
              <a:buClr>
                <a:schemeClr val="accent1"/>
              </a:buClr>
              <a:buFont typeface="Wingdings" pitchFamily="2" charset="2"/>
              <a:buChar char="§"/>
              <a:defRPr/>
            </a:pPr>
            <a:r>
              <a:rPr lang="sk-SK" sz="2400" dirty="0" smtClean="0"/>
              <a:t>Budovanie</a:t>
            </a:r>
            <a:r>
              <a:rPr lang="en-US" sz="2400" dirty="0" smtClean="0"/>
              <a:t> </a:t>
            </a:r>
            <a:r>
              <a:rPr lang="sk-SK" sz="2400" dirty="0" smtClean="0"/>
              <a:t>a</a:t>
            </a:r>
            <a:r>
              <a:rPr lang="en-US" sz="2400" dirty="0" err="1" smtClean="0"/>
              <a:t>nalytic</a:t>
            </a:r>
            <a:r>
              <a:rPr lang="sk-SK" sz="2400" dirty="0" smtClean="0"/>
              <a:t>kých</a:t>
            </a:r>
            <a:r>
              <a:rPr lang="en-US" sz="2400" dirty="0" smtClean="0"/>
              <a:t> </a:t>
            </a:r>
            <a:r>
              <a:rPr lang="sk-SK" sz="2400" dirty="0" smtClean="0"/>
              <a:t>riešení</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Scalable Platform</a:t>
            </a:r>
          </a:p>
          <a:p>
            <a:pPr marL="854059" lvl="1" indent="-396859" defTabSz="914327">
              <a:lnSpc>
                <a:spcPct val="90000"/>
              </a:lnSpc>
              <a:spcBef>
                <a:spcPct val="20000"/>
              </a:spcBef>
              <a:buClr>
                <a:schemeClr val="accent1"/>
              </a:buClr>
              <a:buFont typeface="Wingdings" pitchFamily="2" charset="2"/>
              <a:buChar char="§"/>
              <a:defRPr/>
            </a:pPr>
            <a:r>
              <a:rPr lang="en-US" sz="2000" dirty="0" smtClean="0"/>
              <a:t>Prescriptive Guidance</a:t>
            </a:r>
          </a:p>
          <a:p>
            <a:pPr marL="396859" indent="-396859" defTabSz="914327">
              <a:lnSpc>
                <a:spcPct val="90000"/>
              </a:lnSpc>
              <a:spcBef>
                <a:spcPct val="20000"/>
              </a:spcBef>
              <a:buClr>
                <a:schemeClr val="accent1"/>
              </a:buClr>
              <a:defRPr/>
            </a:pPr>
            <a:r>
              <a:rPr lang="en-US" sz="2000" dirty="0" smtClean="0"/>
              <a:t>	</a:t>
            </a:r>
          </a:p>
          <a:p>
            <a:pPr marL="396859" indent="-396859" defTabSz="914327">
              <a:lnSpc>
                <a:spcPct val="90000"/>
              </a:lnSpc>
              <a:spcBef>
                <a:spcPct val="20000"/>
              </a:spcBef>
              <a:buClr>
                <a:schemeClr val="accent1"/>
              </a:buClr>
              <a:buFont typeface="Wingdings" pitchFamily="2" charset="2"/>
              <a:buChar char="§"/>
              <a:defRPr/>
            </a:pPr>
            <a:r>
              <a:rPr lang="sk-SK" sz="2400" dirty="0" smtClean="0"/>
              <a:t>Bohatšie </a:t>
            </a:r>
            <a:r>
              <a:rPr lang="sk-SK" sz="2400" dirty="0" err="1" smtClean="0"/>
              <a:t>zobr</a:t>
            </a:r>
            <a:r>
              <a:rPr lang="en-US" sz="2400" dirty="0" err="1" smtClean="0"/>
              <a:t>az</a:t>
            </a:r>
            <a:r>
              <a:rPr lang="sk-SK" sz="2400" dirty="0" err="1" smtClean="0"/>
              <a:t>ovacie</a:t>
            </a:r>
            <a:r>
              <a:rPr lang="sk-SK" sz="2400" dirty="0" smtClean="0"/>
              <a:t> možnosti</a:t>
            </a:r>
            <a:endParaRPr lang="en-US" sz="24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Business view of data</a:t>
            </a:r>
          </a:p>
          <a:p>
            <a:pPr marL="854059" lvl="1" indent="-396859" defTabSz="914327">
              <a:lnSpc>
                <a:spcPct val="90000"/>
              </a:lnSpc>
              <a:spcBef>
                <a:spcPct val="20000"/>
              </a:spcBef>
              <a:buClr>
                <a:schemeClr val="accent1"/>
              </a:buClr>
              <a:buFont typeface="Wingdings" pitchFamily="2" charset="2"/>
              <a:buChar char="§"/>
              <a:defRPr/>
            </a:pPr>
            <a:r>
              <a:rPr lang="en-US" sz="2000" dirty="0" smtClean="0"/>
              <a:t>Manage KPIs </a:t>
            </a:r>
          </a:p>
          <a:p>
            <a:pPr marL="854059" lvl="1" indent="-396859" defTabSz="914327">
              <a:lnSpc>
                <a:spcPct val="90000"/>
              </a:lnSpc>
              <a:spcBef>
                <a:spcPct val="20000"/>
              </a:spcBef>
              <a:buClr>
                <a:schemeClr val="accent1"/>
              </a:buClr>
              <a:buFont typeface="Wingdings" pitchFamily="2" charset="2"/>
              <a:buChar char="§"/>
              <a:defRPr/>
            </a:pPr>
            <a:r>
              <a:rPr lang="en-US" sz="2000" dirty="0" smtClean="0"/>
              <a:t>Predictive Analysis </a:t>
            </a:r>
          </a:p>
          <a:p>
            <a:pPr marL="854059" lvl="1" indent="-396859" defTabSz="914327">
              <a:lnSpc>
                <a:spcPct val="90000"/>
              </a:lnSpc>
              <a:spcBef>
                <a:spcPct val="20000"/>
              </a:spcBef>
              <a:buClr>
                <a:schemeClr val="accent1"/>
              </a:buClr>
              <a:defRPr/>
            </a:pPr>
            <a:endParaRPr lang="en-US" sz="2000" dirty="0" smtClean="0"/>
          </a:p>
          <a:p>
            <a:pPr marL="396859" indent="-396859" defTabSz="914327">
              <a:lnSpc>
                <a:spcPct val="90000"/>
              </a:lnSpc>
              <a:spcBef>
                <a:spcPct val="20000"/>
              </a:spcBef>
              <a:buClr>
                <a:schemeClr val="accent1"/>
              </a:buClr>
              <a:buFont typeface="Wingdings" pitchFamily="2" charset="2"/>
              <a:buChar char="§"/>
              <a:defRPr/>
            </a:pPr>
            <a:r>
              <a:rPr lang="en-US" sz="2400" dirty="0" smtClean="0"/>
              <a:t>Deliver Insight</a:t>
            </a:r>
            <a:endParaRPr lang="en-US" sz="2300" dirty="0" smtClean="0"/>
          </a:p>
          <a:p>
            <a:pPr marL="854059" lvl="1" indent="-396859" defTabSz="914327">
              <a:lnSpc>
                <a:spcPct val="90000"/>
              </a:lnSpc>
              <a:spcBef>
                <a:spcPct val="20000"/>
              </a:spcBef>
              <a:buClr>
                <a:schemeClr val="accent1"/>
              </a:buClr>
              <a:buFont typeface="Wingdings" pitchFamily="2" charset="2"/>
              <a:buChar char="§"/>
              <a:defRPr/>
            </a:pPr>
            <a:r>
              <a:rPr lang="en-US" sz="2000" dirty="0" smtClean="0"/>
              <a:t>Work in Office</a:t>
            </a:r>
          </a:p>
          <a:p>
            <a:pPr marL="854059" lvl="1" indent="-396859" defTabSz="914327">
              <a:lnSpc>
                <a:spcPct val="90000"/>
              </a:lnSpc>
              <a:spcBef>
                <a:spcPct val="20000"/>
              </a:spcBef>
              <a:buClr>
                <a:schemeClr val="accent1"/>
              </a:buClr>
              <a:buFont typeface="Wingdings" pitchFamily="2" charset="2"/>
              <a:buChar char="§"/>
              <a:defRPr/>
            </a:pPr>
            <a:r>
              <a:rPr lang="en-US" sz="2000" dirty="0" smtClean="0"/>
              <a:t>Rich partner Ecosystem</a:t>
            </a: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sk-SK" sz="4800" b="0" i="0" u="none" strike="noStrike" kern="0" cap="none" spc="0" normalizeH="0" baseline="0" noProof="0" dirty="0" smtClean="0">
                <a:ln>
                  <a:noFill/>
                </a:ln>
                <a:solidFill>
                  <a:schemeClr val="tx2"/>
                </a:solidFill>
                <a:effectLst/>
                <a:uLnTx/>
                <a:uFillTx/>
                <a:latin typeface="+mj-lt"/>
                <a:ea typeface="+mj-ea"/>
                <a:cs typeface="+mj-cs"/>
              </a:rPr>
              <a:t>Podpora rozhodovania</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Prediktívne</a:t>
            </a:r>
            <a:r>
              <a:rPr lang="en-US" sz="3600" kern="0" dirty="0" smtClean="0">
                <a:solidFill>
                  <a:schemeClr val="accent1"/>
                </a:solidFill>
                <a:latin typeface="+mj-lt"/>
                <a:ea typeface="+mj-ea"/>
                <a:cs typeface="+mj-cs"/>
              </a:rPr>
              <a:t> </a:t>
            </a:r>
            <a:r>
              <a:rPr lang="sk-SK" sz="3600" kern="0" dirty="0" smtClean="0">
                <a:solidFill>
                  <a:schemeClr val="accent1"/>
                </a:solidFill>
                <a:latin typeface="+mj-lt"/>
                <a:ea typeface="+mj-ea"/>
                <a:cs typeface="+mj-cs"/>
              </a:rPr>
              <a:t>analýzy </a:t>
            </a:r>
            <a:endParaRPr lang="en-GB" sz="3600" kern="0" dirty="0" smtClean="0">
              <a:solidFill>
                <a:schemeClr val="accent1"/>
              </a:solidFill>
              <a:latin typeface="+mj-lt"/>
              <a:ea typeface="+mj-ea"/>
              <a:cs typeface="+mj-cs"/>
            </a:endParaRPr>
          </a:p>
        </p:txBody>
      </p:sp>
      <p:pic>
        <p:nvPicPr>
          <p:cNvPr id="15" name="Rectangle 4111"/>
          <p:cNvPicPr>
            <a:picLocks noChangeAspect="1" noChangeArrowheads="1"/>
          </p:cNvPicPr>
          <p:nvPr/>
        </p:nvPicPr>
        <p:blipFill>
          <a:blip r:embed="rId3"/>
          <a:srcRect/>
          <a:stretch>
            <a:fillRect/>
          </a:stretch>
        </p:blipFill>
        <p:spPr bwMode="auto">
          <a:xfrm>
            <a:off x="7391400" y="457200"/>
            <a:ext cx="1295400" cy="881473"/>
          </a:xfrm>
          <a:prstGeom prst="rect">
            <a:avLst/>
          </a:prstGeom>
          <a:noFill/>
          <a:ln w="9525">
            <a:noFill/>
            <a:miter lim="800000"/>
            <a:headEnd/>
            <a:tailEnd/>
          </a:ln>
        </p:spPr>
      </p:pic>
      <p:grpSp>
        <p:nvGrpSpPr>
          <p:cNvPr id="2" name="Group 38"/>
          <p:cNvGrpSpPr/>
          <p:nvPr/>
        </p:nvGrpSpPr>
        <p:grpSpPr>
          <a:xfrm>
            <a:off x="990600" y="2133600"/>
            <a:ext cx="1918754" cy="1046162"/>
            <a:chOff x="976846" y="2459038"/>
            <a:chExt cx="1763933" cy="769491"/>
          </a:xfrm>
        </p:grpSpPr>
        <p:grpSp>
          <p:nvGrpSpPr>
            <p:cNvPr id="3" name="Group 64"/>
            <p:cNvGrpSpPr>
              <a:grpSpLocks/>
            </p:cNvGrpSpPr>
            <p:nvPr/>
          </p:nvGrpSpPr>
          <p:grpSpPr bwMode="auto">
            <a:xfrm>
              <a:off x="1673462" y="2512538"/>
              <a:ext cx="1067317" cy="506132"/>
              <a:chOff x="6934200" y="1371600"/>
              <a:chExt cx="1524000" cy="761592"/>
            </a:xfrm>
          </p:grpSpPr>
          <p:pic>
            <p:nvPicPr>
              <p:cNvPr id="17" name="Rectangle 7185"/>
              <p:cNvPicPr>
                <a:picLocks noChangeAspect="1" noChangeArrowheads="1"/>
              </p:cNvPicPr>
              <p:nvPr/>
            </p:nvPicPr>
            <p:blipFill>
              <a:blip r:embed="rId4"/>
              <a:srcRect/>
              <a:stretch>
                <a:fillRect/>
              </a:stretch>
            </p:blipFill>
            <p:spPr bwMode="auto">
              <a:xfrm>
                <a:off x="6934200" y="1396986"/>
                <a:ext cx="411238" cy="583887"/>
              </a:xfrm>
              <a:prstGeom prst="rect">
                <a:avLst/>
              </a:prstGeom>
              <a:noFill/>
              <a:ln w="9525">
                <a:noFill/>
                <a:miter lim="800000"/>
                <a:headEnd/>
                <a:tailEnd/>
              </a:ln>
            </p:spPr>
          </p:pic>
          <p:pic>
            <p:nvPicPr>
              <p:cNvPr id="18" name="Rectangle 7185"/>
              <p:cNvPicPr>
                <a:picLocks noChangeAspect="1" noChangeArrowheads="1"/>
              </p:cNvPicPr>
              <p:nvPr/>
            </p:nvPicPr>
            <p:blipFill>
              <a:blip r:embed="rId4"/>
              <a:srcRect/>
              <a:stretch>
                <a:fillRect/>
              </a:stretch>
            </p:blipFill>
            <p:spPr bwMode="auto">
              <a:xfrm>
                <a:off x="7442200" y="1371600"/>
                <a:ext cx="411238" cy="583887"/>
              </a:xfrm>
              <a:prstGeom prst="rect">
                <a:avLst/>
              </a:prstGeom>
              <a:noFill/>
              <a:ln w="9525">
                <a:noFill/>
                <a:miter lim="800000"/>
                <a:headEnd/>
                <a:tailEnd/>
              </a:ln>
            </p:spPr>
          </p:pic>
          <p:pic>
            <p:nvPicPr>
              <p:cNvPr id="19" name="Rectangle 7185"/>
              <p:cNvPicPr>
                <a:picLocks noChangeAspect="1" noChangeArrowheads="1"/>
              </p:cNvPicPr>
              <p:nvPr/>
            </p:nvPicPr>
            <p:blipFill>
              <a:blip r:embed="rId4"/>
              <a:srcRect/>
              <a:stretch>
                <a:fillRect/>
              </a:stretch>
            </p:blipFill>
            <p:spPr bwMode="auto">
              <a:xfrm>
                <a:off x="7030961" y="1549305"/>
                <a:ext cx="411239" cy="583887"/>
              </a:xfrm>
              <a:prstGeom prst="rect">
                <a:avLst/>
              </a:prstGeom>
              <a:noFill/>
              <a:ln w="9525">
                <a:noFill/>
                <a:miter lim="800000"/>
                <a:headEnd/>
                <a:tailEnd/>
              </a:ln>
            </p:spPr>
          </p:pic>
          <p:pic>
            <p:nvPicPr>
              <p:cNvPr id="20" name="Rectangle 7185"/>
              <p:cNvPicPr>
                <a:picLocks noChangeAspect="1" noChangeArrowheads="1"/>
              </p:cNvPicPr>
              <p:nvPr/>
            </p:nvPicPr>
            <p:blipFill>
              <a:blip r:embed="rId4"/>
              <a:srcRect/>
              <a:stretch>
                <a:fillRect/>
              </a:stretch>
            </p:blipFill>
            <p:spPr bwMode="auto">
              <a:xfrm>
                <a:off x="7563153" y="1523919"/>
                <a:ext cx="411238" cy="583887"/>
              </a:xfrm>
              <a:prstGeom prst="rect">
                <a:avLst/>
              </a:prstGeom>
              <a:noFill/>
              <a:ln w="9525">
                <a:noFill/>
                <a:miter lim="800000"/>
                <a:headEnd/>
                <a:tailEnd/>
              </a:ln>
            </p:spPr>
          </p:pic>
          <p:pic>
            <p:nvPicPr>
              <p:cNvPr id="21" name="Rectangle 7185"/>
              <p:cNvPicPr>
                <a:picLocks noChangeAspect="1" noChangeArrowheads="1"/>
              </p:cNvPicPr>
              <p:nvPr/>
            </p:nvPicPr>
            <p:blipFill>
              <a:blip r:embed="rId4"/>
              <a:srcRect/>
              <a:stretch>
                <a:fillRect/>
              </a:stretch>
            </p:blipFill>
            <p:spPr bwMode="auto">
              <a:xfrm>
                <a:off x="7950200" y="1396986"/>
                <a:ext cx="411238" cy="583887"/>
              </a:xfrm>
              <a:prstGeom prst="rect">
                <a:avLst/>
              </a:prstGeom>
              <a:noFill/>
              <a:ln w="9525">
                <a:noFill/>
                <a:miter lim="800000"/>
                <a:headEnd/>
                <a:tailEnd/>
              </a:ln>
            </p:spPr>
          </p:pic>
          <p:pic>
            <p:nvPicPr>
              <p:cNvPr id="22" name="Rectangle 7185"/>
              <p:cNvPicPr>
                <a:picLocks noChangeAspect="1" noChangeArrowheads="1"/>
              </p:cNvPicPr>
              <p:nvPr/>
            </p:nvPicPr>
            <p:blipFill>
              <a:blip r:embed="rId4"/>
              <a:srcRect/>
              <a:stretch>
                <a:fillRect/>
              </a:stretch>
            </p:blipFill>
            <p:spPr bwMode="auto">
              <a:xfrm>
                <a:off x="8046962" y="1523919"/>
                <a:ext cx="411238" cy="583887"/>
              </a:xfrm>
              <a:prstGeom prst="rect">
                <a:avLst/>
              </a:prstGeom>
              <a:noFill/>
              <a:ln w="9525">
                <a:noFill/>
                <a:miter lim="800000"/>
                <a:headEnd/>
                <a:tailEnd/>
              </a:ln>
            </p:spPr>
          </p:pic>
        </p:grpSp>
        <p:grpSp>
          <p:nvGrpSpPr>
            <p:cNvPr id="4" name="Group 71"/>
            <p:cNvGrpSpPr>
              <a:grpSpLocks/>
            </p:cNvGrpSpPr>
            <p:nvPr/>
          </p:nvGrpSpPr>
          <p:grpSpPr bwMode="auto">
            <a:xfrm>
              <a:off x="976846" y="2651526"/>
              <a:ext cx="640073" cy="563251"/>
              <a:chOff x="7083746" y="2455749"/>
              <a:chExt cx="1281043" cy="973251"/>
            </a:xfrm>
          </p:grpSpPr>
          <p:pic>
            <p:nvPicPr>
              <p:cNvPr id="27" name="Rectangle 7198"/>
              <p:cNvPicPr>
                <a:picLocks noChangeAspect="1" noChangeArrowheads="1"/>
              </p:cNvPicPr>
              <p:nvPr/>
            </p:nvPicPr>
            <p:blipFill>
              <a:blip r:embed="rId5"/>
              <a:srcRect/>
              <a:stretch>
                <a:fillRect/>
              </a:stretch>
            </p:blipFill>
            <p:spPr bwMode="auto">
              <a:xfrm>
                <a:off x="7924808" y="2813578"/>
                <a:ext cx="439981" cy="463021"/>
              </a:xfrm>
              <a:prstGeom prst="rect">
                <a:avLst/>
              </a:prstGeom>
              <a:noFill/>
              <a:ln w="9525">
                <a:noFill/>
                <a:miter lim="800000"/>
                <a:headEnd/>
                <a:tailEnd/>
              </a:ln>
            </p:spPr>
          </p:pic>
          <p:grpSp>
            <p:nvGrpSpPr>
              <p:cNvPr id="5" name="Group 76"/>
              <p:cNvGrpSpPr>
                <a:grpSpLocks/>
              </p:cNvGrpSpPr>
              <p:nvPr/>
            </p:nvGrpSpPr>
            <p:grpSpPr bwMode="auto">
              <a:xfrm>
                <a:off x="7083746" y="2455749"/>
                <a:ext cx="1016000" cy="931197"/>
                <a:chOff x="4672360" y="3048000"/>
                <a:chExt cx="1246181" cy="1177146"/>
              </a:xfrm>
            </p:grpSpPr>
            <p:pic>
              <p:nvPicPr>
                <p:cNvPr id="31" name="Rectangle 7196"/>
                <p:cNvPicPr>
                  <a:picLocks noChangeAspect="1" noChangeArrowheads="1"/>
                </p:cNvPicPr>
                <p:nvPr/>
              </p:nvPicPr>
              <p:blipFill>
                <a:blip r:embed="rId6"/>
                <a:srcRect/>
                <a:stretch>
                  <a:fillRect/>
                </a:stretch>
              </p:blipFill>
              <p:spPr bwMode="auto">
                <a:xfrm>
                  <a:off x="4876800" y="3048000"/>
                  <a:ext cx="1041741" cy="1127193"/>
                </a:xfrm>
                <a:prstGeom prst="rect">
                  <a:avLst/>
                </a:prstGeom>
                <a:noFill/>
                <a:ln w="9525">
                  <a:noFill/>
                  <a:miter lim="800000"/>
                  <a:headEnd/>
                  <a:tailEnd/>
                </a:ln>
              </p:spPr>
            </p:pic>
            <p:pic>
              <p:nvPicPr>
                <p:cNvPr id="32" name="Rectangle 7197"/>
                <p:cNvPicPr>
                  <a:picLocks noChangeAspect="1" noChangeArrowheads="1"/>
                </p:cNvPicPr>
                <p:nvPr/>
              </p:nvPicPr>
              <p:blipFill>
                <a:blip r:embed="rId5"/>
                <a:srcRect/>
                <a:stretch>
                  <a:fillRect/>
                </a:stretch>
              </p:blipFill>
              <p:spPr bwMode="auto">
                <a:xfrm>
                  <a:off x="4672360" y="3492145"/>
                  <a:ext cx="539661" cy="585315"/>
                </a:xfrm>
                <a:prstGeom prst="rect">
                  <a:avLst/>
                </a:prstGeom>
                <a:noFill/>
                <a:ln w="9525">
                  <a:noFill/>
                  <a:miter lim="800000"/>
                  <a:headEnd/>
                  <a:tailEnd/>
                </a:ln>
              </p:spPr>
            </p:pic>
            <p:pic>
              <p:nvPicPr>
                <p:cNvPr id="33" name="Rectangle 7198"/>
                <p:cNvPicPr>
                  <a:picLocks noChangeAspect="1" noChangeArrowheads="1"/>
                </p:cNvPicPr>
                <p:nvPr/>
              </p:nvPicPr>
              <p:blipFill>
                <a:blip r:embed="rId5"/>
                <a:srcRect/>
                <a:stretch>
                  <a:fillRect/>
                </a:stretch>
              </p:blipFill>
              <p:spPr bwMode="auto">
                <a:xfrm>
                  <a:off x="5013594" y="3639831"/>
                  <a:ext cx="539661" cy="585315"/>
                </a:xfrm>
                <a:prstGeom prst="rect">
                  <a:avLst/>
                </a:prstGeom>
                <a:noFill/>
                <a:ln w="9525">
                  <a:noFill/>
                  <a:miter lim="800000"/>
                  <a:headEnd/>
                  <a:tailEnd/>
                </a:ln>
              </p:spPr>
            </p:pic>
          </p:grpSp>
          <p:pic>
            <p:nvPicPr>
              <p:cNvPr id="30" name="Rectangle 7198"/>
              <p:cNvPicPr>
                <a:picLocks noChangeAspect="1" noChangeArrowheads="1"/>
              </p:cNvPicPr>
              <p:nvPr/>
            </p:nvPicPr>
            <p:blipFill>
              <a:blip r:embed="rId5"/>
              <a:srcRect/>
              <a:stretch>
                <a:fillRect/>
              </a:stretch>
            </p:blipFill>
            <p:spPr bwMode="auto">
              <a:xfrm>
                <a:off x="7772400" y="2965979"/>
                <a:ext cx="439981" cy="463021"/>
              </a:xfrm>
              <a:prstGeom prst="rect">
                <a:avLst/>
              </a:prstGeom>
              <a:noFill/>
              <a:ln w="9525">
                <a:noFill/>
                <a:miter lim="800000"/>
                <a:headEnd/>
                <a:tailEnd/>
              </a:ln>
            </p:spPr>
          </p:pic>
        </p:grpSp>
        <p:sp>
          <p:nvSpPr>
            <p:cNvPr id="34" name="Bent Arrow 33"/>
            <p:cNvSpPr/>
            <p:nvPr/>
          </p:nvSpPr>
          <p:spPr bwMode="auto">
            <a:xfrm rot="11901188">
              <a:off x="1639330" y="2905831"/>
              <a:ext cx="534922" cy="322698"/>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eaLnBrk="0" hangingPunct="0">
                <a:lnSpc>
                  <a:spcPct val="85000"/>
                </a:lnSpc>
                <a:spcBef>
                  <a:spcPct val="20000"/>
                </a:spcBef>
                <a:defRPr/>
              </a:pPr>
              <a:endParaRPr lang="en-US">
                <a:solidFill>
                  <a:srgbClr val="FFFFFF">
                    <a:alpha val="100000"/>
                  </a:srgbClr>
                </a:solidFill>
                <a:latin typeface="Arial"/>
              </a:endParaRPr>
            </a:p>
          </p:txBody>
        </p:sp>
        <p:sp>
          <p:nvSpPr>
            <p:cNvPr id="38" name="Bent Arrow 37"/>
            <p:cNvSpPr/>
            <p:nvPr/>
          </p:nvSpPr>
          <p:spPr bwMode="auto">
            <a:xfrm rot="1101188">
              <a:off x="1049765" y="2459038"/>
              <a:ext cx="534922" cy="322698"/>
            </a:xfrm>
            <a:prstGeom prst="bentArrow">
              <a:avLst>
                <a:gd name="adj1" fmla="val 16436"/>
                <a:gd name="adj2" fmla="val 19793"/>
                <a:gd name="adj3" fmla="val 29454"/>
                <a:gd name="adj4" fmla="val 88425"/>
              </a:avLst>
            </a:prstGeom>
            <a:solidFill>
              <a:srgbClr val="98664A"/>
            </a:solidFill>
            <a:ln w="12700" cap="flat" cmpd="sng" algn="ctr">
              <a:noFill/>
              <a:prstDash val="solid"/>
              <a:round/>
              <a:headEnd type="none" w="med" len="med"/>
              <a:tailEnd type="none" w="med" len="me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anchor="ctr"/>
            <a:lstStyle/>
            <a:p>
              <a:pPr algn="ctr" eaLnBrk="0" hangingPunct="0">
                <a:lnSpc>
                  <a:spcPct val="85000"/>
                </a:lnSpc>
                <a:spcBef>
                  <a:spcPct val="20000"/>
                </a:spcBef>
                <a:defRPr/>
              </a:pPr>
              <a:endParaRPr lang="en-US">
                <a:solidFill>
                  <a:srgbClr val="FFFFFF">
                    <a:alpha val="100000"/>
                  </a:srgbClr>
                </a:solidFill>
                <a:latin typeface="Arial"/>
              </a:endParaRPr>
            </a:p>
          </p:txBody>
        </p:sp>
      </p:grpSp>
      <p:pic>
        <p:nvPicPr>
          <p:cNvPr id="40" name="Picture 7"/>
          <p:cNvPicPr>
            <a:picLocks noChangeAspect="1" noChangeArrowheads="1"/>
          </p:cNvPicPr>
          <p:nvPr/>
        </p:nvPicPr>
        <p:blipFill>
          <a:blip r:embed="rId7" cstate="print"/>
          <a:srcRect/>
          <a:stretch>
            <a:fillRect/>
          </a:stretch>
        </p:blipFill>
        <p:spPr bwMode="auto">
          <a:xfrm>
            <a:off x="1143000" y="3810000"/>
            <a:ext cx="1495813" cy="1447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214282" y="5715000"/>
            <a:ext cx="871543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Dôveryhodná</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Produ</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k</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t</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í</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na</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Inteligent</a:t>
            </a:r>
            <a:r>
              <a:rPr lang="sk-SK"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ná</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40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43"/>
          <p:cNvGrpSpPr/>
          <p:nvPr/>
        </p:nvGrpSpPr>
        <p:grpSpPr>
          <a:xfrm>
            <a:off x="6172200" y="1676400"/>
            <a:ext cx="2743200" cy="3682690"/>
            <a:chOff x="204317" y="3506974"/>
            <a:chExt cx="8726882" cy="1555837"/>
          </a:xfrm>
        </p:grpSpPr>
        <p:sp>
          <p:nvSpPr>
            <p:cNvPr id="166" name="Rounded Rectangle 165"/>
            <p:cNvSpPr/>
            <p:nvPr/>
          </p:nvSpPr>
          <p:spPr bwMode="auto">
            <a:xfrm>
              <a:off x="204317" y="3506974"/>
              <a:ext cx="8726882" cy="1555837"/>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67" name="Rectangle 166"/>
            <p:cNvSpPr>
              <a:spLocks noChangeArrowheads="1"/>
            </p:cNvSpPr>
            <p:nvPr/>
          </p:nvSpPr>
          <p:spPr bwMode="auto">
            <a:xfrm>
              <a:off x="1077005" y="3796706"/>
              <a:ext cx="6954837" cy="523032"/>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en-US" sz="1600" dirty="0" smtClean="0"/>
                <a:t>Integrate data </a:t>
              </a:r>
            </a:p>
            <a:p>
              <a:pPr marL="166682" indent="-166682">
                <a:lnSpc>
                  <a:spcPts val="1400"/>
                </a:lnSpc>
                <a:spcBef>
                  <a:spcPct val="50000"/>
                </a:spcBef>
                <a:buClr>
                  <a:schemeClr val="tx2"/>
                </a:buClr>
                <a:buFont typeface="Arial" pitchFamily="34" charset="0"/>
                <a:buChar char="•"/>
              </a:pPr>
              <a:r>
                <a:rPr lang="en-US" sz="1600" dirty="0" smtClean="0"/>
                <a:t>Deliver relevant information</a:t>
              </a:r>
            </a:p>
            <a:p>
              <a:pPr marL="166682" indent="-166682">
                <a:lnSpc>
                  <a:spcPts val="1400"/>
                </a:lnSpc>
                <a:spcBef>
                  <a:spcPct val="50000"/>
                </a:spcBef>
                <a:buClr>
                  <a:schemeClr val="tx2"/>
                </a:buClr>
                <a:buFont typeface="Arial" pitchFamily="34" charset="0"/>
                <a:buChar char="•"/>
              </a:pPr>
              <a:r>
                <a:rPr lang="en-US" sz="1600" dirty="0" smtClean="0"/>
                <a:t>Drive actionable insights</a:t>
              </a:r>
            </a:p>
          </p:txBody>
        </p:sp>
        <p:sp>
          <p:nvSpPr>
            <p:cNvPr id="168" name="TextBox 833617"/>
            <p:cNvSpPr txBox="1">
              <a:spLocks noChangeArrowheads="1"/>
            </p:cNvSpPr>
            <p:nvPr/>
          </p:nvSpPr>
          <p:spPr bwMode="auto">
            <a:xfrm>
              <a:off x="2167865" y="3571359"/>
              <a:ext cx="4693104" cy="513425"/>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Intelligent</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3"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nvGrpSpPr>
          <p:cNvPr id="4" name="Group 47"/>
          <p:cNvGrpSpPr/>
          <p:nvPr/>
        </p:nvGrpSpPr>
        <p:grpSpPr>
          <a:xfrm>
            <a:off x="3048000" y="1676400"/>
            <a:ext cx="3048000" cy="3657600"/>
            <a:chOff x="2362200" y="2960470"/>
            <a:chExt cx="3048000" cy="3657600"/>
          </a:xfrm>
        </p:grpSpPr>
        <p:grpSp>
          <p:nvGrpSpPr>
            <p:cNvPr id="5" name="Group 43"/>
            <p:cNvGrpSpPr/>
            <p:nvPr/>
          </p:nvGrpSpPr>
          <p:grpSpPr>
            <a:xfrm>
              <a:off x="2362200" y="2960470"/>
              <a:ext cx="3048000" cy="3657600"/>
              <a:chOff x="-13855" y="3981886"/>
              <a:chExt cx="8726882" cy="2575399"/>
            </a:xfrm>
          </p:grpSpPr>
          <p:sp>
            <p:nvSpPr>
              <p:cNvPr id="43" name="Rounded Rectangle 42"/>
              <p:cNvSpPr/>
              <p:nvPr/>
            </p:nvSpPr>
            <p:spPr bwMode="auto">
              <a:xfrm>
                <a:off x="-13855" y="3981886"/>
                <a:ext cx="8726882" cy="2575399"/>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44" name="Rectangle 43"/>
              <p:cNvSpPr>
                <a:spLocks noChangeArrowheads="1"/>
              </p:cNvSpPr>
              <p:nvPr/>
            </p:nvSpPr>
            <p:spPr bwMode="auto">
              <a:xfrm>
                <a:off x="422489" y="4518427"/>
                <a:ext cx="8072366" cy="750543"/>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err="1" smtClean="0"/>
                  <a:t>Menežovaný</a:t>
                </a:r>
                <a:r>
                  <a:rPr lang="sk-SK" sz="1600" dirty="0" smtClean="0"/>
                  <a:t> politikami</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Jednoduchší vývoj aplikácií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Ukladanie akýchkoľvek informácií</a:t>
                </a:r>
                <a:endParaRPr lang="en-US" sz="1600" dirty="0" smtClean="0"/>
              </a:p>
            </p:txBody>
          </p:sp>
          <p:sp>
            <p:nvSpPr>
              <p:cNvPr id="46" name="TextBox 833617"/>
              <p:cNvSpPr txBox="1">
                <a:spLocks noChangeArrowheads="1"/>
              </p:cNvSpPr>
              <p:nvPr/>
            </p:nvSpPr>
            <p:spPr bwMode="auto">
              <a:xfrm>
                <a:off x="1949693" y="4089194"/>
                <a:ext cx="4693104" cy="312066"/>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Productive</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7" name="Rectangle 833584"/>
            <p:cNvPicPr>
              <a:picLocks noChangeAspect="1" noChangeArrowheads="1"/>
            </p:cNvPicPr>
            <p:nvPr/>
          </p:nvPicPr>
          <p:blipFill>
            <a:blip r:embed="rId9">
              <a:lum bright="10000" contrast="-20000"/>
            </a:blip>
            <a:srcRect r="31034"/>
            <a:stretch>
              <a:fillRect/>
            </a:stretch>
          </p:blipFill>
          <p:spPr bwMode="auto">
            <a:xfrm>
              <a:off x="3124200" y="5170270"/>
              <a:ext cx="1524000" cy="1382930"/>
            </a:xfrm>
            <a:prstGeom prst="rect">
              <a:avLst/>
            </a:prstGeom>
            <a:noFill/>
            <a:ln w="9525">
              <a:noFill/>
              <a:miter lim="800000"/>
              <a:headEnd/>
              <a:tailEnd/>
            </a:ln>
          </p:spPr>
        </p:pic>
      </p:grpSp>
      <p:grpSp>
        <p:nvGrpSpPr>
          <p:cNvPr id="6" name="Group 58"/>
          <p:cNvGrpSpPr/>
          <p:nvPr/>
        </p:nvGrpSpPr>
        <p:grpSpPr>
          <a:xfrm>
            <a:off x="228600" y="1676400"/>
            <a:ext cx="2819400" cy="3641695"/>
            <a:chOff x="0" y="3048000"/>
            <a:chExt cx="2819400" cy="3641695"/>
          </a:xfrm>
        </p:grpSpPr>
        <p:grpSp>
          <p:nvGrpSpPr>
            <p:cNvPr id="7" name="Group 43"/>
            <p:cNvGrpSpPr/>
            <p:nvPr/>
          </p:nvGrpSpPr>
          <p:grpSpPr>
            <a:xfrm>
              <a:off x="0" y="3048000"/>
              <a:ext cx="2819400" cy="3641695"/>
              <a:chOff x="-13855" y="4971895"/>
              <a:chExt cx="8969295" cy="1555838"/>
            </a:xfrm>
          </p:grpSpPr>
          <p:sp>
            <p:nvSpPr>
              <p:cNvPr id="52" name="Rounded Rectangle 51"/>
              <p:cNvSpPr/>
              <p:nvPr/>
            </p:nvSpPr>
            <p:spPr bwMode="auto">
              <a:xfrm>
                <a:off x="-13855" y="4971895"/>
                <a:ext cx="8726882" cy="1555838"/>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53" name="Rectangle 52"/>
              <p:cNvSpPr>
                <a:spLocks noChangeArrowheads="1"/>
              </p:cNvSpPr>
              <p:nvPr/>
            </p:nvSpPr>
            <p:spPr bwMode="auto">
              <a:xfrm>
                <a:off x="640661" y="5297444"/>
                <a:ext cx="8314779" cy="452217"/>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Zabezpečenie informácií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Podnikanie bez výpadkov</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Predvídateľné odozvy</a:t>
                </a:r>
                <a:endParaRPr lang="en-US" sz="1600" dirty="0" smtClean="0"/>
              </a:p>
            </p:txBody>
          </p:sp>
          <p:sp>
            <p:nvSpPr>
              <p:cNvPr id="54" name="TextBox 833617"/>
              <p:cNvSpPr txBox="1">
                <a:spLocks noChangeArrowheads="1"/>
              </p:cNvSpPr>
              <p:nvPr/>
            </p:nvSpPr>
            <p:spPr bwMode="auto">
              <a:xfrm>
                <a:off x="1683039" y="5037005"/>
                <a:ext cx="4693104" cy="312066"/>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Trusted</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7" name="Picture 12"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838200" y="5334000"/>
              <a:ext cx="946639" cy="1295400"/>
            </a:xfrm>
            <a:prstGeom prst="rect">
              <a:avLst/>
            </a:prstGeom>
            <a:noFill/>
          </p:spPr>
        </p:pic>
        <p:pic>
          <p:nvPicPr>
            <p:cNvPr id="58" name="Picture 32" descr="policy rules"/>
            <p:cNvPicPr>
              <a:picLocks noChangeAspect="1" noChangeArrowheads="1"/>
            </p:cNvPicPr>
            <p:nvPr/>
          </p:nvPicPr>
          <p:blipFill>
            <a:blip r:embed="rId11" cstate="print"/>
            <a:srcRect/>
            <a:stretch>
              <a:fillRect/>
            </a:stretch>
          </p:blipFill>
          <p:spPr bwMode="auto">
            <a:xfrm>
              <a:off x="761999" y="6019801"/>
              <a:ext cx="461583" cy="403187"/>
            </a:xfrm>
            <a:prstGeom prst="rect">
              <a:avLst/>
            </a:prstGeom>
            <a:noFill/>
          </p:spPr>
        </p:pic>
      </p:grpSp>
      <p:sp>
        <p:nvSpPr>
          <p:cNvPr id="31" name="Title 30"/>
          <p:cNvSpPr>
            <a:spLocks noGrp="1"/>
          </p:cNvSpPr>
          <p:nvPr>
            <p:ph type="title"/>
          </p:nvPr>
        </p:nvSpPr>
        <p:spPr/>
        <p:txBody>
          <a:bodyPr/>
          <a:lstStyle/>
          <a:p>
            <a:r>
              <a:rPr lang="sk-SK" dirty="0" smtClean="0"/>
              <a:t>SQL Server 2008</a:t>
            </a:r>
            <a:endParaRPr lang="sk-SK"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91137"/>
          <p:cNvSpPr>
            <a:spLocks noGrp="1" noChangeArrowheads="1"/>
          </p:cNvSpPr>
          <p:nvPr>
            <p:ph type="title" idx="4294967295"/>
          </p:nvPr>
        </p:nvSpPr>
        <p:spPr>
          <a:xfrm>
            <a:off x="382588" y="228600"/>
            <a:ext cx="8380412" cy="692498"/>
          </a:xfrm>
        </p:spPr>
        <p:txBody>
          <a:bodyPr>
            <a:normAutofit/>
          </a:bodyPr>
          <a:lstStyle/>
          <a:p>
            <a:pPr>
              <a:defRPr/>
            </a:pPr>
            <a:r>
              <a:rPr lang="en-US" sz="5000" dirty="0" smtClean="0"/>
              <a:t>SQL Server Release Schedule</a:t>
            </a:r>
          </a:p>
        </p:txBody>
      </p:sp>
      <p:pic>
        <p:nvPicPr>
          <p:cNvPr id="33797" name="Rectangle 17409"/>
          <p:cNvPicPr>
            <a:picLocks noChangeAspect="1" noChangeArrowheads="1"/>
          </p:cNvPicPr>
          <p:nvPr/>
        </p:nvPicPr>
        <p:blipFill>
          <a:blip r:embed="rId3"/>
          <a:srcRect/>
          <a:stretch>
            <a:fillRect/>
          </a:stretch>
        </p:blipFill>
        <p:spPr bwMode="auto">
          <a:xfrm>
            <a:off x="1" y="1666875"/>
            <a:ext cx="9144000" cy="785813"/>
          </a:xfrm>
          <a:prstGeom prst="rect">
            <a:avLst/>
          </a:prstGeom>
          <a:noFill/>
          <a:ln w="9525">
            <a:noFill/>
            <a:miter lim="800000"/>
            <a:headEnd/>
            <a:tailEnd/>
          </a:ln>
        </p:spPr>
      </p:pic>
      <p:sp>
        <p:nvSpPr>
          <p:cNvPr id="30731" name="TextBox 17417"/>
          <p:cNvSpPr txBox="1">
            <a:spLocks noChangeArrowheads="1"/>
          </p:cNvSpPr>
          <p:nvPr/>
        </p:nvSpPr>
        <p:spPr bwMode="auto">
          <a:xfrm>
            <a:off x="7353301" y="1333501"/>
            <a:ext cx="1285913" cy="353937"/>
          </a:xfrm>
          <a:prstGeom prst="rect">
            <a:avLst/>
          </a:prstGeom>
          <a:noFill/>
          <a:ln w="9525">
            <a:noFill/>
            <a:miter lim="800000"/>
            <a:headEnd/>
            <a:tailEnd/>
          </a:ln>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2010 -  2011</a:t>
            </a:r>
          </a:p>
        </p:txBody>
      </p:sp>
      <p:pic>
        <p:nvPicPr>
          <p:cNvPr id="33799" name="Rectangle 17420"/>
          <p:cNvPicPr>
            <a:picLocks noChangeAspect="1" noChangeArrowheads="1"/>
          </p:cNvPicPr>
          <p:nvPr/>
        </p:nvPicPr>
        <p:blipFill>
          <a:blip r:embed="rId4"/>
          <a:srcRect/>
          <a:stretch>
            <a:fillRect/>
          </a:stretch>
        </p:blipFill>
        <p:spPr bwMode="auto">
          <a:xfrm>
            <a:off x="7607300" y="1663701"/>
            <a:ext cx="571500" cy="844021"/>
          </a:xfrm>
          <a:prstGeom prst="rect">
            <a:avLst/>
          </a:prstGeom>
          <a:noFill/>
          <a:ln w="9525">
            <a:noFill/>
            <a:miter lim="800000"/>
            <a:headEnd/>
            <a:tailEnd/>
          </a:ln>
        </p:spPr>
      </p:pic>
      <p:sp>
        <p:nvSpPr>
          <p:cNvPr id="27657" name="Straight Connector 17423"/>
          <p:cNvSpPr>
            <a:spLocks noChangeShapeType="1"/>
          </p:cNvSpPr>
          <p:nvPr/>
        </p:nvSpPr>
        <p:spPr bwMode="auto">
          <a:xfrm flipV="1">
            <a:off x="6631252" y="2286000"/>
            <a:ext cx="0" cy="26670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38" name="TextBox 17424"/>
          <p:cNvSpPr txBox="1">
            <a:spLocks noChangeArrowheads="1"/>
          </p:cNvSpPr>
          <p:nvPr/>
        </p:nvSpPr>
        <p:spPr bwMode="auto">
          <a:xfrm>
            <a:off x="6096000" y="5029200"/>
            <a:ext cx="1128448" cy="798674"/>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RTM</a:t>
            </a:r>
            <a:r>
              <a:rPr lang="sk-SK" sz="1700" b="1" dirty="0" smtClean="0">
                <a:solidFill>
                  <a:srgbClr val="FF0000"/>
                </a:solidFill>
                <a:effectLst>
                  <a:outerShdw blurRad="38100" dist="38100" dir="2700000" algn="tl">
                    <a:srgbClr val="000000"/>
                  </a:outerShdw>
                </a:effectLst>
                <a:latin typeface="+mj-lt"/>
              </a:rPr>
              <a:t/>
            </a:r>
            <a:br>
              <a:rPr lang="sk-SK" sz="1700" b="1" dirty="0" smtClean="0">
                <a:solidFill>
                  <a:srgbClr val="FF0000"/>
                </a:solidFill>
                <a:effectLst>
                  <a:outerShdw blurRad="38100" dist="38100" dir="2700000" algn="tl">
                    <a:srgbClr val="000000"/>
                  </a:outerShdw>
                </a:effectLst>
                <a:latin typeface="+mj-lt"/>
              </a:rPr>
            </a:br>
            <a:r>
              <a:rPr lang="sk-SK" sz="1700" b="1" smtClean="0">
                <a:solidFill>
                  <a:srgbClr val="FF0000"/>
                </a:solidFill>
                <a:effectLst>
                  <a:outerShdw blurRad="38100" dist="38100" dir="2700000" algn="tl">
                    <a:srgbClr val="000000"/>
                  </a:outerShdw>
                </a:effectLst>
                <a:latin typeface="+mj-lt"/>
              </a:rPr>
              <a:t>finálna verzia</a:t>
            </a:r>
            <a:endParaRPr lang="en-US" sz="1700" b="1" dirty="0">
              <a:solidFill>
                <a:srgbClr val="FF0000"/>
              </a:solidFill>
              <a:effectLst>
                <a:outerShdw blurRad="38100" dist="38100" dir="2700000" algn="tl">
                  <a:srgbClr val="000000"/>
                </a:outerShdw>
              </a:effectLst>
              <a:latin typeface="+mj-lt"/>
            </a:endParaRPr>
          </a:p>
        </p:txBody>
      </p:sp>
      <p:sp>
        <p:nvSpPr>
          <p:cNvPr id="27659" name="Straight Connector 17425"/>
          <p:cNvSpPr>
            <a:spLocks noChangeShapeType="1"/>
          </p:cNvSpPr>
          <p:nvPr/>
        </p:nvSpPr>
        <p:spPr bwMode="auto">
          <a:xfrm flipV="1">
            <a:off x="7924800" y="2362200"/>
            <a:ext cx="0" cy="3200136"/>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40" name="TextBox 17426"/>
          <p:cNvSpPr txBox="1">
            <a:spLocks noChangeArrowheads="1"/>
          </p:cNvSpPr>
          <p:nvPr/>
        </p:nvSpPr>
        <p:spPr bwMode="auto">
          <a:xfrm>
            <a:off x="7391400" y="5524501"/>
            <a:ext cx="1524000" cy="601697"/>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a:t>
            </a:r>
            <a:r>
              <a:rPr lang="en-US" sz="1700" b="1" dirty="0" smtClean="0">
                <a:effectLst>
                  <a:outerShdw blurRad="38100" dist="38100" dir="2700000" algn="tl">
                    <a:srgbClr val="000000"/>
                  </a:outerShdw>
                </a:effectLst>
                <a:latin typeface="+mj-lt"/>
              </a:rPr>
              <a:t>Server</a:t>
            </a:r>
          </a:p>
          <a:p>
            <a:pPr algn="ctr">
              <a:lnSpc>
                <a:spcPct val="90000"/>
              </a:lnSpc>
              <a:spcBef>
                <a:spcPts val="250"/>
              </a:spcBef>
              <a:defRPr/>
            </a:pPr>
            <a:r>
              <a:rPr lang="en-US" sz="1700" b="1" dirty="0" err="1" smtClean="0">
                <a:effectLst>
                  <a:outerShdw blurRad="38100" dist="38100" dir="2700000" algn="tl">
                    <a:srgbClr val="000000"/>
                  </a:outerShdw>
                </a:effectLst>
                <a:latin typeface="+mj-lt"/>
              </a:rPr>
              <a:t>vNext</a:t>
            </a:r>
            <a:endParaRPr lang="en-US" sz="1700" b="1" dirty="0">
              <a:effectLst>
                <a:outerShdw blurRad="38100" dist="38100" dir="2700000" algn="tl">
                  <a:srgbClr val="000000"/>
                </a:outerShdw>
              </a:effectLst>
              <a:latin typeface="+mj-lt"/>
            </a:endParaRPr>
          </a:p>
        </p:txBody>
      </p:sp>
      <p:sp>
        <p:nvSpPr>
          <p:cNvPr id="27661" name="Straight Connector 17428"/>
          <p:cNvSpPr>
            <a:spLocks noChangeShapeType="1"/>
          </p:cNvSpPr>
          <p:nvPr/>
        </p:nvSpPr>
        <p:spPr bwMode="auto">
          <a:xfrm flipV="1">
            <a:off x="2438400" y="2438400"/>
            <a:ext cx="0" cy="2133864"/>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43" name="TextBox 17429"/>
          <p:cNvSpPr txBox="1">
            <a:spLocks noChangeArrowheads="1"/>
          </p:cNvSpPr>
          <p:nvPr/>
        </p:nvSpPr>
        <p:spPr bwMode="auto">
          <a:xfrm>
            <a:off x="1845733" y="4724400"/>
            <a:ext cx="1186657" cy="563225"/>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2005 SP2</a:t>
            </a:r>
          </a:p>
        </p:txBody>
      </p:sp>
      <p:sp>
        <p:nvSpPr>
          <p:cNvPr id="30760" name="TextBox 17446"/>
          <p:cNvSpPr txBox="1">
            <a:spLocks noChangeArrowheads="1"/>
          </p:cNvSpPr>
          <p:nvPr/>
        </p:nvSpPr>
        <p:spPr bwMode="auto">
          <a:xfrm>
            <a:off x="1981200" y="990600"/>
            <a:ext cx="627079" cy="353937"/>
          </a:xfrm>
          <a:prstGeom prst="rect">
            <a:avLst/>
          </a:prstGeom>
          <a:noFill/>
          <a:ln w="9525">
            <a:noFill/>
            <a:miter lim="800000"/>
            <a:headEnd/>
            <a:tailEnd/>
          </a:ln>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2007</a:t>
            </a:r>
          </a:p>
        </p:txBody>
      </p:sp>
      <p:pic>
        <p:nvPicPr>
          <p:cNvPr id="33807" name="Picture 45" descr="timeline bead green"/>
          <p:cNvPicPr>
            <a:picLocks noChangeAspect="1" noChangeArrowheads="1"/>
          </p:cNvPicPr>
          <p:nvPr/>
        </p:nvPicPr>
        <p:blipFill>
          <a:blip r:embed="rId5"/>
          <a:srcRect/>
          <a:stretch>
            <a:fillRect/>
          </a:stretch>
        </p:blipFill>
        <p:spPr bwMode="auto">
          <a:xfrm>
            <a:off x="381002" y="1637771"/>
            <a:ext cx="584729" cy="845344"/>
          </a:xfrm>
          <a:prstGeom prst="rect">
            <a:avLst/>
          </a:prstGeom>
          <a:noFill/>
          <a:ln w="9525">
            <a:noFill/>
            <a:miter lim="800000"/>
            <a:headEnd/>
            <a:tailEnd/>
          </a:ln>
        </p:spPr>
      </p:pic>
      <p:sp>
        <p:nvSpPr>
          <p:cNvPr id="30766" name="Text Box 46"/>
          <p:cNvSpPr txBox="1">
            <a:spLocks noChangeArrowheads="1"/>
          </p:cNvSpPr>
          <p:nvPr/>
        </p:nvSpPr>
        <p:spPr bwMode="auto">
          <a:xfrm>
            <a:off x="381001" y="1363928"/>
            <a:ext cx="780975"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Q4/05</a:t>
            </a:r>
          </a:p>
        </p:txBody>
      </p:sp>
      <p:sp>
        <p:nvSpPr>
          <p:cNvPr id="27667" name="Line 47"/>
          <p:cNvSpPr>
            <a:spLocks noChangeShapeType="1"/>
          </p:cNvSpPr>
          <p:nvPr/>
        </p:nvSpPr>
        <p:spPr bwMode="auto">
          <a:xfrm flipV="1">
            <a:off x="685271" y="2430198"/>
            <a:ext cx="0" cy="762000"/>
          </a:xfrm>
          <a:prstGeom prst="line">
            <a:avLst/>
          </a:prstGeom>
          <a:noFill/>
          <a:ln w="38100" cap="rnd">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68" name="Text Box 48"/>
          <p:cNvSpPr txBox="1">
            <a:spLocks noChangeArrowheads="1"/>
          </p:cNvSpPr>
          <p:nvPr/>
        </p:nvSpPr>
        <p:spPr bwMode="auto">
          <a:xfrm>
            <a:off x="109803" y="3344335"/>
            <a:ext cx="1185333" cy="563225"/>
          </a:xfrm>
          <a:prstGeom prst="rect">
            <a:avLst/>
          </a:prstGeom>
          <a:noFill/>
          <a:ln w="9525">
            <a:noFill/>
            <a:miter lim="800000"/>
            <a:headEnd/>
            <a:tailEnd/>
          </a:ln>
          <a:effectLst/>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2005</a:t>
            </a:r>
          </a:p>
        </p:txBody>
      </p:sp>
      <p:pic>
        <p:nvPicPr>
          <p:cNvPr id="33811" name="Picture 49" descr="timeline bead green"/>
          <p:cNvPicPr>
            <a:picLocks noChangeAspect="1" noChangeArrowheads="1"/>
          </p:cNvPicPr>
          <p:nvPr/>
        </p:nvPicPr>
        <p:blipFill>
          <a:blip r:embed="rId5"/>
          <a:srcRect/>
          <a:stretch>
            <a:fillRect/>
          </a:stretch>
        </p:blipFill>
        <p:spPr bwMode="auto">
          <a:xfrm>
            <a:off x="1405732" y="1637771"/>
            <a:ext cx="583406" cy="845344"/>
          </a:xfrm>
          <a:prstGeom prst="rect">
            <a:avLst/>
          </a:prstGeom>
          <a:noFill/>
          <a:ln w="9525">
            <a:noFill/>
            <a:miter lim="800000"/>
            <a:headEnd/>
            <a:tailEnd/>
          </a:ln>
        </p:spPr>
      </p:pic>
      <p:sp>
        <p:nvSpPr>
          <p:cNvPr id="27670" name="Line 50"/>
          <p:cNvSpPr>
            <a:spLocks noChangeShapeType="1"/>
          </p:cNvSpPr>
          <p:nvPr/>
        </p:nvSpPr>
        <p:spPr bwMode="auto">
          <a:xfrm flipV="1">
            <a:off x="1710003" y="2430199"/>
            <a:ext cx="0" cy="750093"/>
          </a:xfrm>
          <a:prstGeom prst="line">
            <a:avLst/>
          </a:prstGeom>
          <a:noFill/>
          <a:ln w="38100" cap="rnd">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0772" name="Text Box 52"/>
          <p:cNvSpPr txBox="1">
            <a:spLocks noChangeArrowheads="1"/>
          </p:cNvSpPr>
          <p:nvPr/>
        </p:nvSpPr>
        <p:spPr bwMode="auto">
          <a:xfrm>
            <a:off x="1405733" y="1363928"/>
            <a:ext cx="780975" cy="353939"/>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Q2/06</a:t>
            </a:r>
          </a:p>
        </p:txBody>
      </p:sp>
      <p:sp>
        <p:nvSpPr>
          <p:cNvPr id="30773" name="TextBox 17429"/>
          <p:cNvSpPr txBox="1">
            <a:spLocks noChangeArrowheads="1"/>
          </p:cNvSpPr>
          <p:nvPr/>
        </p:nvSpPr>
        <p:spPr bwMode="auto">
          <a:xfrm>
            <a:off x="1176867" y="3344335"/>
            <a:ext cx="1185333" cy="563225"/>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a:effectLst>
                  <a:outerShdw blurRad="38100" dist="38100" dir="2700000" algn="tl">
                    <a:srgbClr val="000000"/>
                  </a:outerShdw>
                </a:effectLst>
                <a:latin typeface="+mj-lt"/>
              </a:rPr>
              <a:t>SQL Server 2005 SP1</a:t>
            </a:r>
          </a:p>
        </p:txBody>
      </p:sp>
      <p:pic>
        <p:nvPicPr>
          <p:cNvPr id="33815" name="Rectangle 17439"/>
          <p:cNvPicPr>
            <a:picLocks noChangeAspect="1" noChangeArrowheads="1"/>
          </p:cNvPicPr>
          <p:nvPr/>
        </p:nvPicPr>
        <p:blipFill>
          <a:blip r:embed="rId5"/>
          <a:srcRect/>
          <a:stretch>
            <a:fillRect/>
          </a:stretch>
        </p:blipFill>
        <p:spPr bwMode="auto">
          <a:xfrm>
            <a:off x="2163235" y="1645971"/>
            <a:ext cx="584729" cy="845344"/>
          </a:xfrm>
          <a:prstGeom prst="rect">
            <a:avLst/>
          </a:prstGeom>
          <a:noFill/>
          <a:ln w="9525">
            <a:noFill/>
            <a:miter lim="800000"/>
            <a:headEnd/>
            <a:tailEnd/>
          </a:ln>
        </p:spPr>
      </p:pic>
      <p:pic>
        <p:nvPicPr>
          <p:cNvPr id="33816" name="Rectangle 17439"/>
          <p:cNvPicPr>
            <a:picLocks noChangeAspect="1" noChangeArrowheads="1"/>
          </p:cNvPicPr>
          <p:nvPr/>
        </p:nvPicPr>
        <p:blipFill>
          <a:blip r:embed="rId5"/>
          <a:srcRect/>
          <a:stretch>
            <a:fillRect/>
          </a:stretch>
        </p:blipFill>
        <p:spPr bwMode="auto">
          <a:xfrm>
            <a:off x="6313754" y="1587501"/>
            <a:ext cx="584729" cy="844021"/>
          </a:xfrm>
          <a:prstGeom prst="rect">
            <a:avLst/>
          </a:prstGeom>
          <a:noFill/>
          <a:ln w="9525">
            <a:noFill/>
            <a:miter lim="800000"/>
            <a:headEnd/>
            <a:tailEnd/>
          </a:ln>
        </p:spPr>
      </p:pic>
      <p:sp>
        <p:nvSpPr>
          <p:cNvPr id="26" name="Straight Connector 17428"/>
          <p:cNvSpPr>
            <a:spLocks noChangeShapeType="1"/>
          </p:cNvSpPr>
          <p:nvPr/>
        </p:nvSpPr>
        <p:spPr bwMode="auto">
          <a:xfrm flipH="1" flipV="1">
            <a:off x="2209800" y="1447800"/>
            <a:ext cx="38365" cy="4953000"/>
          </a:xfrm>
          <a:prstGeom prst="line">
            <a:avLst/>
          </a:prstGeom>
          <a:noFill/>
          <a:ln w="38100" cap="rnd" algn="ctr">
            <a:solidFill>
              <a:schemeClr val="accent3"/>
            </a:solidFill>
            <a:prstDash val="sysDot"/>
            <a:round/>
            <a:headEnd/>
            <a:tailEnd/>
          </a:ln>
        </p:spPr>
        <p:txBody>
          <a:bodyPr lIns="91432" tIns="45717" rIns="91432" bIns="45717" anchor="ctr"/>
          <a:lstStyle/>
          <a:p>
            <a:pPr>
              <a:defRPr/>
            </a:pPr>
            <a:endParaRPr lang="en-US" dirty="0">
              <a:latin typeface="+mj-lt"/>
            </a:endParaRPr>
          </a:p>
        </p:txBody>
      </p:sp>
      <p:sp>
        <p:nvSpPr>
          <p:cNvPr id="27" name="Text Box 52"/>
          <p:cNvSpPr txBox="1">
            <a:spLocks noChangeArrowheads="1"/>
          </p:cNvSpPr>
          <p:nvPr/>
        </p:nvSpPr>
        <p:spPr bwMode="auto">
          <a:xfrm>
            <a:off x="2184401" y="1341701"/>
            <a:ext cx="44433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Q1</a:t>
            </a:r>
          </a:p>
        </p:txBody>
      </p:sp>
      <p:sp>
        <p:nvSpPr>
          <p:cNvPr id="28" name="Straight Connector 17428"/>
          <p:cNvSpPr>
            <a:spLocks noChangeShapeType="1"/>
          </p:cNvSpPr>
          <p:nvPr/>
        </p:nvSpPr>
        <p:spPr bwMode="auto">
          <a:xfrm flipH="1" flipV="1">
            <a:off x="5562599" y="1382712"/>
            <a:ext cx="76200" cy="4637088"/>
          </a:xfrm>
          <a:prstGeom prst="line">
            <a:avLst/>
          </a:prstGeom>
          <a:noFill/>
          <a:ln w="38100" cap="rnd" algn="ctr">
            <a:solidFill>
              <a:schemeClr val="accent3"/>
            </a:solidFill>
            <a:prstDash val="sysDot"/>
            <a:round/>
            <a:headEnd/>
            <a:tailEnd/>
          </a:ln>
        </p:spPr>
        <p:txBody>
          <a:bodyPr lIns="91432" tIns="45717" rIns="91432" bIns="45717" anchor="ctr"/>
          <a:lstStyle/>
          <a:p>
            <a:pPr>
              <a:defRPr/>
            </a:pPr>
            <a:endParaRPr lang="en-US" dirty="0">
              <a:latin typeface="+mj-lt"/>
            </a:endParaRPr>
          </a:p>
        </p:txBody>
      </p:sp>
      <p:sp>
        <p:nvSpPr>
          <p:cNvPr id="29" name="TextBox 17448"/>
          <p:cNvSpPr txBox="1">
            <a:spLocks noChangeArrowheads="1"/>
          </p:cNvSpPr>
          <p:nvPr/>
        </p:nvSpPr>
        <p:spPr bwMode="auto">
          <a:xfrm>
            <a:off x="5257801" y="990601"/>
            <a:ext cx="627079" cy="353937"/>
          </a:xfrm>
          <a:prstGeom prst="rect">
            <a:avLst/>
          </a:prstGeom>
          <a:noFill/>
          <a:ln w="9525">
            <a:noFill/>
            <a:miter lim="800000"/>
            <a:headEnd/>
            <a:tailEnd/>
          </a:ln>
        </p:spPr>
        <p:txBody>
          <a:bodyPr wrap="none" lIns="91432" tIns="45717" rIns="91432" bIns="45717">
            <a:spAutoFit/>
          </a:bodyPr>
          <a:lstStyle/>
          <a:p>
            <a:pPr>
              <a:defRPr/>
            </a:pPr>
            <a:r>
              <a:rPr lang="en-US" sz="1700" b="1" dirty="0">
                <a:effectLst>
                  <a:outerShdw blurRad="38100" dist="38100" dir="2700000" algn="tl">
                    <a:srgbClr val="000000"/>
                  </a:outerShdw>
                </a:effectLst>
                <a:latin typeface="+mj-lt"/>
              </a:rPr>
              <a:t>2008</a:t>
            </a:r>
          </a:p>
        </p:txBody>
      </p:sp>
      <p:sp>
        <p:nvSpPr>
          <p:cNvPr id="31" name="TextBox 17429"/>
          <p:cNvSpPr txBox="1">
            <a:spLocks noChangeArrowheads="1"/>
          </p:cNvSpPr>
          <p:nvPr/>
        </p:nvSpPr>
        <p:spPr bwMode="auto">
          <a:xfrm>
            <a:off x="2959100" y="5029200"/>
            <a:ext cx="1841500" cy="875618"/>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i="1" dirty="0" smtClean="0">
                <a:effectLst>
                  <a:outerShdw blurRad="38100" dist="38100" dir="2700000" algn="tl">
                    <a:srgbClr val="000000"/>
                  </a:outerShdw>
                </a:effectLst>
                <a:latin typeface="+mj-lt"/>
              </a:rPr>
              <a:t>July</a:t>
            </a:r>
          </a:p>
          <a:p>
            <a:pPr algn="ctr">
              <a:lnSpc>
                <a:spcPct val="90000"/>
              </a:lnSpc>
              <a:spcBef>
                <a:spcPts val="250"/>
              </a:spcBef>
              <a:defRPr/>
            </a:pPr>
            <a:r>
              <a:rPr lang="en-US" sz="1700" b="1" i="1" dirty="0" smtClean="0">
                <a:effectLst>
                  <a:outerShdw blurRad="38100" dist="38100" dir="2700000" algn="tl">
                    <a:srgbClr val="000000"/>
                  </a:outerShdw>
                </a:effectLst>
                <a:latin typeface="+mj-lt"/>
              </a:rPr>
              <a:t>CTP</a:t>
            </a:r>
            <a:endParaRPr lang="en-US" sz="1700" b="1" i="1" dirty="0">
              <a:effectLst>
                <a:outerShdw blurRad="38100" dist="38100" dir="2700000" algn="tl">
                  <a:srgbClr val="000000"/>
                </a:outerShdw>
              </a:effectLst>
              <a:latin typeface="+mj-lt"/>
            </a:endParaRPr>
          </a:p>
          <a:p>
            <a:pPr algn="ctr">
              <a:lnSpc>
                <a:spcPct val="90000"/>
              </a:lnSpc>
              <a:spcBef>
                <a:spcPts val="250"/>
              </a:spcBef>
              <a:defRPr/>
            </a:pPr>
            <a:endParaRPr lang="en-US" sz="1700" b="1" i="1" dirty="0">
              <a:effectLst>
                <a:outerShdw blurRad="38100" dist="38100" dir="2700000" algn="tl">
                  <a:srgbClr val="000000"/>
                </a:outerShdw>
              </a:effectLst>
              <a:latin typeface="+mj-lt"/>
            </a:endParaRPr>
          </a:p>
        </p:txBody>
      </p:sp>
      <p:pic>
        <p:nvPicPr>
          <p:cNvPr id="33823" name="Rectangle 17439"/>
          <p:cNvPicPr>
            <a:picLocks noChangeAspect="1" noChangeArrowheads="1"/>
          </p:cNvPicPr>
          <p:nvPr/>
        </p:nvPicPr>
        <p:blipFill>
          <a:blip r:embed="rId5"/>
          <a:srcRect/>
          <a:stretch>
            <a:fillRect/>
          </a:stretch>
        </p:blipFill>
        <p:spPr bwMode="auto">
          <a:xfrm>
            <a:off x="3568700" y="1669257"/>
            <a:ext cx="583406" cy="845343"/>
          </a:xfrm>
          <a:prstGeom prst="rect">
            <a:avLst/>
          </a:prstGeom>
          <a:noFill/>
          <a:ln w="9525">
            <a:noFill/>
            <a:miter lim="800000"/>
            <a:headEnd/>
            <a:tailEnd/>
          </a:ln>
        </p:spPr>
      </p:pic>
      <p:sp>
        <p:nvSpPr>
          <p:cNvPr id="33" name="Text Box 52"/>
          <p:cNvSpPr txBox="1">
            <a:spLocks noChangeArrowheads="1"/>
          </p:cNvSpPr>
          <p:nvPr/>
        </p:nvSpPr>
        <p:spPr bwMode="auto">
          <a:xfrm>
            <a:off x="3644900" y="1371600"/>
            <a:ext cx="44433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Q3</a:t>
            </a:r>
            <a:endParaRPr lang="en-US" sz="1700" b="1" dirty="0">
              <a:effectLst>
                <a:outerShdw blurRad="38100" dist="38100" dir="2700000" algn="tl">
                  <a:srgbClr val="000000"/>
                </a:outerShdw>
              </a:effectLst>
              <a:latin typeface="+mj-lt"/>
            </a:endParaRPr>
          </a:p>
        </p:txBody>
      </p:sp>
      <p:sp>
        <p:nvSpPr>
          <p:cNvPr id="48" name="Straight Connector 17428"/>
          <p:cNvSpPr>
            <a:spLocks noChangeShapeType="1"/>
          </p:cNvSpPr>
          <p:nvPr/>
        </p:nvSpPr>
        <p:spPr bwMode="auto">
          <a:xfrm flipH="1" flipV="1">
            <a:off x="7391400" y="1143000"/>
            <a:ext cx="44979" cy="5312833"/>
          </a:xfrm>
          <a:prstGeom prst="line">
            <a:avLst/>
          </a:prstGeom>
          <a:noFill/>
          <a:ln w="38100" cap="rnd" algn="ctr">
            <a:solidFill>
              <a:schemeClr val="accent3"/>
            </a:solidFill>
            <a:prstDash val="sysDot"/>
            <a:round/>
            <a:headEnd/>
            <a:tailEnd/>
          </a:ln>
        </p:spPr>
        <p:txBody>
          <a:bodyPr lIns="91432" tIns="45717" rIns="91432" bIns="45717" anchor="ctr"/>
          <a:lstStyle/>
          <a:p>
            <a:pPr>
              <a:defRPr/>
            </a:pPr>
            <a:endParaRPr lang="en-US" dirty="0">
              <a:latin typeface="+mj-lt"/>
            </a:endParaRPr>
          </a:p>
        </p:txBody>
      </p:sp>
      <p:sp>
        <p:nvSpPr>
          <p:cNvPr id="34" name="Text Box 52"/>
          <p:cNvSpPr txBox="1">
            <a:spLocks noChangeArrowheads="1"/>
          </p:cNvSpPr>
          <p:nvPr/>
        </p:nvSpPr>
        <p:spPr bwMode="auto">
          <a:xfrm>
            <a:off x="6396149" y="1371601"/>
            <a:ext cx="44433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Q3</a:t>
            </a:r>
            <a:endParaRPr lang="en-US" sz="1700" b="1" dirty="0">
              <a:effectLst>
                <a:outerShdw blurRad="38100" dist="38100" dir="2700000" algn="tl">
                  <a:srgbClr val="000000"/>
                </a:outerShdw>
              </a:effectLst>
              <a:latin typeface="+mj-lt"/>
            </a:endParaRPr>
          </a:p>
        </p:txBody>
      </p:sp>
      <p:sp>
        <p:nvSpPr>
          <p:cNvPr id="35" name="Straight Connector 17423"/>
          <p:cNvSpPr>
            <a:spLocks noChangeShapeType="1"/>
          </p:cNvSpPr>
          <p:nvPr/>
        </p:nvSpPr>
        <p:spPr bwMode="auto">
          <a:xfrm flipH="1" flipV="1">
            <a:off x="5930900" y="2286000"/>
            <a:ext cx="45719" cy="17526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6" name="TextBox 17424"/>
          <p:cNvSpPr txBox="1">
            <a:spLocks noChangeArrowheads="1"/>
          </p:cNvSpPr>
          <p:nvPr/>
        </p:nvSpPr>
        <p:spPr bwMode="auto">
          <a:xfrm>
            <a:off x="5524500" y="4127501"/>
            <a:ext cx="1128448" cy="601697"/>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sk-SK" sz="1700" b="1" dirty="0" smtClean="0">
                <a:solidFill>
                  <a:srgbClr val="FF0000"/>
                </a:solidFill>
                <a:effectLst>
                  <a:outerShdw blurRad="38100" dist="38100" dir="2700000" algn="tl">
                    <a:srgbClr val="000000"/>
                  </a:outerShdw>
                </a:effectLst>
                <a:latin typeface="+mj-lt"/>
              </a:rPr>
              <a:t>DNEŠNÝ</a:t>
            </a:r>
            <a:endParaRPr lang="en-US" sz="1700" b="1" dirty="0" smtClean="0">
              <a:solidFill>
                <a:srgbClr val="FF0000"/>
              </a:solidFill>
              <a:effectLst>
                <a:outerShdw blurRad="38100" dist="38100" dir="2700000" algn="tl">
                  <a:srgbClr val="000000"/>
                </a:outerShdw>
              </a:effectLst>
              <a:latin typeface="+mj-lt"/>
            </a:endParaRPr>
          </a:p>
          <a:p>
            <a:pPr algn="ctr">
              <a:lnSpc>
                <a:spcPct val="90000"/>
              </a:lnSpc>
              <a:spcBef>
                <a:spcPts val="250"/>
              </a:spcBef>
              <a:defRPr/>
            </a:pPr>
            <a:r>
              <a:rPr lang="en-US" sz="1700" b="1" dirty="0" smtClean="0">
                <a:solidFill>
                  <a:srgbClr val="FF0000"/>
                </a:solidFill>
                <a:effectLst>
                  <a:outerShdw blurRad="38100" dist="38100" dir="2700000" algn="tl">
                    <a:srgbClr val="000000"/>
                  </a:outerShdw>
                </a:effectLst>
                <a:latin typeface="+mj-lt"/>
              </a:rPr>
              <a:t>LAUNCH</a:t>
            </a:r>
            <a:endParaRPr lang="en-US" sz="1700" b="1" dirty="0">
              <a:solidFill>
                <a:srgbClr val="FF0000"/>
              </a:solidFill>
              <a:effectLst>
                <a:outerShdw blurRad="38100" dist="38100" dir="2700000" algn="tl">
                  <a:srgbClr val="000000"/>
                </a:outerShdw>
              </a:effectLst>
              <a:latin typeface="+mj-lt"/>
            </a:endParaRPr>
          </a:p>
        </p:txBody>
      </p:sp>
      <p:pic>
        <p:nvPicPr>
          <p:cNvPr id="37" name="Rectangle 17439"/>
          <p:cNvPicPr>
            <a:picLocks noChangeAspect="1" noChangeArrowheads="1"/>
          </p:cNvPicPr>
          <p:nvPr/>
        </p:nvPicPr>
        <p:blipFill>
          <a:blip r:embed="rId5"/>
          <a:srcRect/>
          <a:stretch>
            <a:fillRect/>
          </a:stretch>
        </p:blipFill>
        <p:spPr bwMode="auto">
          <a:xfrm>
            <a:off x="5613402" y="1587501"/>
            <a:ext cx="584729" cy="844021"/>
          </a:xfrm>
          <a:prstGeom prst="rect">
            <a:avLst/>
          </a:prstGeom>
          <a:noFill/>
          <a:ln w="9525">
            <a:noFill/>
            <a:miter lim="800000"/>
            <a:headEnd/>
            <a:tailEnd/>
          </a:ln>
        </p:spPr>
      </p:pic>
      <p:sp>
        <p:nvSpPr>
          <p:cNvPr id="38" name="Text Box 52"/>
          <p:cNvSpPr txBox="1">
            <a:spLocks noChangeArrowheads="1"/>
          </p:cNvSpPr>
          <p:nvPr/>
        </p:nvSpPr>
        <p:spPr bwMode="auto">
          <a:xfrm>
            <a:off x="5695796" y="1371601"/>
            <a:ext cx="47639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a:t>
            </a:r>
            <a:r>
              <a:rPr lang="sk-SK" sz="1700" b="1" dirty="0" smtClean="0">
                <a:effectLst>
                  <a:outerShdw blurRad="38100" dist="38100" dir="2700000" algn="tl">
                    <a:srgbClr val="000000"/>
                  </a:outerShdw>
                </a:effectLst>
                <a:latin typeface="+mj-lt"/>
              </a:rPr>
              <a:t>2</a:t>
            </a:r>
            <a:endParaRPr lang="en-US" sz="1700" b="1" dirty="0">
              <a:effectLst>
                <a:outerShdw blurRad="38100" dist="38100" dir="2700000" algn="tl">
                  <a:srgbClr val="000000"/>
                </a:outerShdw>
              </a:effectLst>
              <a:latin typeface="+mj-lt"/>
            </a:endParaRPr>
          </a:p>
        </p:txBody>
      </p:sp>
      <p:sp>
        <p:nvSpPr>
          <p:cNvPr id="43" name="Straight Connector 17423"/>
          <p:cNvSpPr>
            <a:spLocks noChangeShapeType="1"/>
          </p:cNvSpPr>
          <p:nvPr/>
        </p:nvSpPr>
        <p:spPr bwMode="auto">
          <a:xfrm flipV="1">
            <a:off x="3873500" y="2362200"/>
            <a:ext cx="0" cy="26670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39" name="TextBox 17429"/>
          <p:cNvSpPr txBox="1">
            <a:spLocks noChangeArrowheads="1"/>
          </p:cNvSpPr>
          <p:nvPr/>
        </p:nvSpPr>
        <p:spPr bwMode="auto">
          <a:xfrm>
            <a:off x="3873500" y="4114800"/>
            <a:ext cx="1841500" cy="875618"/>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i="1" dirty="0" smtClean="0">
                <a:solidFill>
                  <a:srgbClr val="FF0000"/>
                </a:solidFill>
                <a:effectLst>
                  <a:outerShdw blurRad="38100" dist="38100" dir="2700000" algn="tl">
                    <a:srgbClr val="000000"/>
                  </a:outerShdw>
                </a:effectLst>
                <a:latin typeface="+mj-lt"/>
              </a:rPr>
              <a:t>CTP every</a:t>
            </a:r>
          </a:p>
          <a:p>
            <a:pPr algn="ctr">
              <a:lnSpc>
                <a:spcPct val="90000"/>
              </a:lnSpc>
              <a:spcBef>
                <a:spcPts val="250"/>
              </a:spcBef>
              <a:defRPr/>
            </a:pPr>
            <a:r>
              <a:rPr lang="en-US" sz="1700" b="1" i="1" dirty="0" smtClean="0">
                <a:solidFill>
                  <a:srgbClr val="FF0000"/>
                </a:solidFill>
                <a:effectLst>
                  <a:outerShdw blurRad="38100" dist="38100" dir="2700000" algn="tl">
                    <a:srgbClr val="000000"/>
                  </a:outerShdw>
                </a:effectLst>
                <a:latin typeface="+mj-lt"/>
              </a:rPr>
              <a:t>60 days</a:t>
            </a:r>
            <a:endParaRPr lang="en-US" sz="1700" b="1" i="1" dirty="0">
              <a:solidFill>
                <a:srgbClr val="FF0000"/>
              </a:solidFill>
              <a:effectLst>
                <a:outerShdw blurRad="38100" dist="38100" dir="2700000" algn="tl">
                  <a:srgbClr val="000000"/>
                </a:outerShdw>
              </a:effectLst>
              <a:latin typeface="+mj-lt"/>
            </a:endParaRPr>
          </a:p>
          <a:p>
            <a:pPr algn="ctr">
              <a:lnSpc>
                <a:spcPct val="90000"/>
              </a:lnSpc>
              <a:spcBef>
                <a:spcPts val="250"/>
              </a:spcBef>
              <a:defRPr/>
            </a:pPr>
            <a:endParaRPr lang="en-US" sz="1700" b="1" i="1" dirty="0">
              <a:solidFill>
                <a:srgbClr val="FF0000"/>
              </a:solidFill>
              <a:effectLst>
                <a:outerShdw blurRad="38100" dist="38100" dir="2700000" algn="tl">
                  <a:srgbClr val="000000"/>
                </a:outerShdw>
              </a:effectLst>
              <a:latin typeface="+mj-lt"/>
            </a:endParaRPr>
          </a:p>
        </p:txBody>
      </p:sp>
      <p:pic>
        <p:nvPicPr>
          <p:cNvPr id="40" name="Rectangle 17439"/>
          <p:cNvPicPr>
            <a:picLocks noChangeAspect="1" noChangeArrowheads="1"/>
          </p:cNvPicPr>
          <p:nvPr/>
        </p:nvPicPr>
        <p:blipFill>
          <a:blip r:embed="rId5"/>
          <a:srcRect/>
          <a:stretch>
            <a:fillRect/>
          </a:stretch>
        </p:blipFill>
        <p:spPr bwMode="auto">
          <a:xfrm>
            <a:off x="4483100" y="1600200"/>
            <a:ext cx="583406" cy="845343"/>
          </a:xfrm>
          <a:prstGeom prst="rect">
            <a:avLst/>
          </a:prstGeom>
          <a:noFill/>
          <a:ln w="9525">
            <a:noFill/>
            <a:miter lim="800000"/>
            <a:headEnd/>
            <a:tailEnd/>
          </a:ln>
        </p:spPr>
      </p:pic>
      <p:sp>
        <p:nvSpPr>
          <p:cNvPr id="41" name="Text Box 52"/>
          <p:cNvSpPr txBox="1">
            <a:spLocks noChangeArrowheads="1"/>
          </p:cNvSpPr>
          <p:nvPr/>
        </p:nvSpPr>
        <p:spPr bwMode="auto">
          <a:xfrm>
            <a:off x="4483100" y="1295400"/>
            <a:ext cx="771349"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Q3-Q4</a:t>
            </a:r>
            <a:endParaRPr lang="en-US" sz="1700" b="1" dirty="0">
              <a:effectLst>
                <a:outerShdw blurRad="38100" dist="38100" dir="2700000" algn="tl">
                  <a:srgbClr val="000000"/>
                </a:outerShdw>
              </a:effectLst>
              <a:latin typeface="+mj-lt"/>
            </a:endParaRPr>
          </a:p>
        </p:txBody>
      </p:sp>
      <p:sp>
        <p:nvSpPr>
          <p:cNvPr id="42" name="Straight Connector 17423"/>
          <p:cNvSpPr>
            <a:spLocks noChangeShapeType="1"/>
          </p:cNvSpPr>
          <p:nvPr/>
        </p:nvSpPr>
        <p:spPr bwMode="auto">
          <a:xfrm flipV="1">
            <a:off x="4787900" y="2286000"/>
            <a:ext cx="0" cy="182880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44" name="Straight Connector 17428"/>
          <p:cNvSpPr>
            <a:spLocks noChangeShapeType="1"/>
          </p:cNvSpPr>
          <p:nvPr/>
        </p:nvSpPr>
        <p:spPr bwMode="auto">
          <a:xfrm flipV="1">
            <a:off x="2987410" y="2468299"/>
            <a:ext cx="0" cy="1645920"/>
          </a:xfrm>
          <a:prstGeom prst="line">
            <a:avLst/>
          </a:prstGeom>
          <a:noFill/>
          <a:ln w="38100" cap="rnd" algn="ctr">
            <a:solidFill>
              <a:schemeClr val="tx1"/>
            </a:solidFill>
            <a:prstDash val="sysDot"/>
            <a:round/>
            <a:headEnd/>
            <a:tailEnd/>
          </a:ln>
        </p:spPr>
        <p:txBody>
          <a:bodyPr lIns="91432" tIns="45717" rIns="91432" bIns="45717" anchor="ctr"/>
          <a:lstStyle/>
          <a:p>
            <a:pPr>
              <a:defRPr/>
            </a:pPr>
            <a:endParaRPr lang="en-US" dirty="0">
              <a:latin typeface="+mj-lt"/>
            </a:endParaRPr>
          </a:p>
        </p:txBody>
      </p:sp>
      <p:sp>
        <p:nvSpPr>
          <p:cNvPr id="45" name="TextBox 17429"/>
          <p:cNvSpPr txBox="1">
            <a:spLocks noChangeArrowheads="1"/>
          </p:cNvSpPr>
          <p:nvPr/>
        </p:nvSpPr>
        <p:spPr bwMode="auto">
          <a:xfrm>
            <a:off x="2438400" y="4114800"/>
            <a:ext cx="1186657" cy="601697"/>
          </a:xfrm>
          <a:prstGeom prst="rect">
            <a:avLst/>
          </a:prstGeom>
          <a:noFill/>
          <a:ln w="9525">
            <a:noFill/>
            <a:miter lim="800000"/>
            <a:headEnd/>
            <a:tailEnd/>
          </a:ln>
        </p:spPr>
        <p:txBody>
          <a:bodyPr lIns="91432" tIns="45717" rIns="91432" bIns="45717">
            <a:spAutoFit/>
          </a:bodyPr>
          <a:lstStyle/>
          <a:p>
            <a:pPr algn="ctr">
              <a:lnSpc>
                <a:spcPct val="90000"/>
              </a:lnSpc>
              <a:spcBef>
                <a:spcPts val="250"/>
              </a:spcBef>
              <a:defRPr/>
            </a:pPr>
            <a:r>
              <a:rPr lang="en-US" sz="1700" b="1" dirty="0" smtClean="0">
                <a:effectLst>
                  <a:outerShdw blurRad="38100" dist="38100" dir="2700000" algn="tl">
                    <a:srgbClr val="000000"/>
                  </a:outerShdw>
                </a:effectLst>
                <a:latin typeface="+mj-lt"/>
              </a:rPr>
              <a:t>June</a:t>
            </a:r>
          </a:p>
          <a:p>
            <a:pPr algn="ctr">
              <a:lnSpc>
                <a:spcPct val="90000"/>
              </a:lnSpc>
              <a:spcBef>
                <a:spcPts val="250"/>
              </a:spcBef>
              <a:defRPr/>
            </a:pPr>
            <a:r>
              <a:rPr lang="en-US" sz="1700" b="1" dirty="0" smtClean="0">
                <a:effectLst>
                  <a:outerShdw blurRad="38100" dist="38100" dir="2700000" algn="tl">
                    <a:srgbClr val="000000"/>
                  </a:outerShdw>
                </a:effectLst>
                <a:latin typeface="+mj-lt"/>
              </a:rPr>
              <a:t>CTP</a:t>
            </a:r>
            <a:endParaRPr lang="en-US" sz="1700" b="1" dirty="0">
              <a:effectLst>
                <a:outerShdw blurRad="38100" dist="38100" dir="2700000" algn="tl">
                  <a:srgbClr val="000000"/>
                </a:outerShdw>
              </a:effectLst>
              <a:latin typeface="+mj-lt"/>
            </a:endParaRPr>
          </a:p>
        </p:txBody>
      </p:sp>
      <p:pic>
        <p:nvPicPr>
          <p:cNvPr id="46" name="Rectangle 17439"/>
          <p:cNvPicPr>
            <a:picLocks noChangeAspect="1" noChangeArrowheads="1"/>
          </p:cNvPicPr>
          <p:nvPr/>
        </p:nvPicPr>
        <p:blipFill>
          <a:blip r:embed="rId5"/>
          <a:srcRect/>
          <a:stretch>
            <a:fillRect/>
          </a:stretch>
        </p:blipFill>
        <p:spPr bwMode="auto">
          <a:xfrm>
            <a:off x="2712245" y="1675870"/>
            <a:ext cx="584729" cy="845344"/>
          </a:xfrm>
          <a:prstGeom prst="rect">
            <a:avLst/>
          </a:prstGeom>
          <a:noFill/>
          <a:ln w="9525">
            <a:noFill/>
            <a:miter lim="800000"/>
            <a:headEnd/>
            <a:tailEnd/>
          </a:ln>
        </p:spPr>
      </p:pic>
      <p:sp>
        <p:nvSpPr>
          <p:cNvPr id="47" name="Text Box 52"/>
          <p:cNvSpPr txBox="1">
            <a:spLocks noChangeArrowheads="1"/>
          </p:cNvSpPr>
          <p:nvPr/>
        </p:nvSpPr>
        <p:spPr bwMode="auto">
          <a:xfrm>
            <a:off x="2733411" y="1371600"/>
            <a:ext cx="444336" cy="353937"/>
          </a:xfrm>
          <a:prstGeom prst="rect">
            <a:avLst/>
          </a:prstGeom>
          <a:noFill/>
          <a:ln w="12700">
            <a:noFill/>
            <a:miter lim="800000"/>
            <a:headEnd/>
            <a:tailEnd/>
          </a:ln>
          <a:effectLst/>
        </p:spPr>
        <p:txBody>
          <a:bodyPr wrap="none" lIns="91432" tIns="45717" rIns="91432" bIns="45717">
            <a:spAutoFit/>
          </a:bodyPr>
          <a:lstStyle/>
          <a:p>
            <a:pPr>
              <a:defRPr/>
            </a:pPr>
            <a:r>
              <a:rPr lang="en-US" sz="1700" b="1" dirty="0" smtClean="0">
                <a:effectLst>
                  <a:outerShdw blurRad="38100" dist="38100" dir="2700000" algn="tl">
                    <a:srgbClr val="000000"/>
                  </a:outerShdw>
                </a:effectLst>
                <a:latin typeface="+mj-lt"/>
              </a:rPr>
              <a:t>Q2</a:t>
            </a:r>
            <a:endParaRPr lang="en-US" sz="1700" b="1" dirty="0">
              <a:effectLst>
                <a:outerShdw blurRad="38100" dist="38100" dir="2700000" algn="tl">
                  <a:srgbClr val="000000"/>
                </a:outerShdw>
              </a:effectLst>
              <a:latin typeface="+mj-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6" name="Picture 4" descr="http://blogs.msdn.com/photos/euanga/images/597641/640x480.aspx"/>
          <p:cNvPicPr>
            <a:picLocks noChangeAspect="1" noChangeArrowheads="1"/>
          </p:cNvPicPr>
          <p:nvPr/>
        </p:nvPicPr>
        <p:blipFill>
          <a:blip r:embed="rId3"/>
          <a:srcRect/>
          <a:stretch>
            <a:fillRect/>
          </a:stretch>
        </p:blipFill>
        <p:spPr bwMode="auto">
          <a:xfrm>
            <a:off x="1219200" y="1062354"/>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18" name="Picture 6" descr="http://blogs.msdn.com/photos/euanga/images/597642/640x480.aspx"/>
          <p:cNvPicPr>
            <a:picLocks noChangeAspect="1" noChangeArrowheads="1"/>
          </p:cNvPicPr>
          <p:nvPr/>
        </p:nvPicPr>
        <p:blipFill>
          <a:blip r:embed="rId4"/>
          <a:srcRect/>
          <a:stretch>
            <a:fillRect/>
          </a:stretch>
        </p:blipFill>
        <p:spPr bwMode="auto">
          <a:xfrm>
            <a:off x="1427480" y="1258569"/>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20" name="Picture 8" descr="http://blogs.msdn.com/photos/euanga/images/597637/640x480.aspx"/>
          <p:cNvPicPr>
            <a:picLocks noChangeAspect="1" noChangeArrowheads="1"/>
          </p:cNvPicPr>
          <p:nvPr/>
        </p:nvPicPr>
        <p:blipFill>
          <a:blip r:embed="rId5"/>
          <a:srcRect/>
          <a:stretch>
            <a:fillRect/>
          </a:stretch>
        </p:blipFill>
        <p:spPr bwMode="auto">
          <a:xfrm>
            <a:off x="1635760" y="1454784"/>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22" name="Picture 10" descr="http://blogs.msdn.com/photos/euanga/images/597650/640x480.aspx"/>
          <p:cNvPicPr>
            <a:picLocks noChangeAspect="1" noChangeArrowheads="1"/>
          </p:cNvPicPr>
          <p:nvPr/>
        </p:nvPicPr>
        <p:blipFill>
          <a:blip r:embed="rId6"/>
          <a:srcRect/>
          <a:stretch>
            <a:fillRect/>
          </a:stretch>
        </p:blipFill>
        <p:spPr bwMode="auto">
          <a:xfrm>
            <a:off x="1844040" y="1650999"/>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24" name="Picture 12" descr="http://blogs.msdn.com/photos/euanga/images/597653/640x480.aspx"/>
          <p:cNvPicPr>
            <a:picLocks noChangeAspect="1" noChangeArrowheads="1"/>
          </p:cNvPicPr>
          <p:nvPr/>
        </p:nvPicPr>
        <p:blipFill>
          <a:blip r:embed="rId7"/>
          <a:srcRect/>
          <a:stretch>
            <a:fillRect/>
          </a:stretch>
        </p:blipFill>
        <p:spPr bwMode="auto">
          <a:xfrm>
            <a:off x="2052320" y="1847214"/>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26" name="Picture 14" descr="http://blogs.msdn.com/photos/euanga/images/597651/640x480.aspx"/>
          <p:cNvPicPr>
            <a:picLocks noChangeAspect="1" noChangeArrowheads="1"/>
          </p:cNvPicPr>
          <p:nvPr/>
        </p:nvPicPr>
        <p:blipFill>
          <a:blip r:embed="rId8"/>
          <a:srcRect/>
          <a:stretch>
            <a:fillRect/>
          </a:stretch>
        </p:blipFill>
        <p:spPr bwMode="auto">
          <a:xfrm>
            <a:off x="2260600" y="2043429"/>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28" name="Picture 16" descr="http://blogs.msdn.com/photos/euanga/images/597656/640x480.aspx"/>
          <p:cNvPicPr>
            <a:picLocks noChangeAspect="1" noChangeArrowheads="1"/>
          </p:cNvPicPr>
          <p:nvPr/>
        </p:nvPicPr>
        <p:blipFill>
          <a:blip r:embed="rId9"/>
          <a:srcRect/>
          <a:stretch>
            <a:fillRect/>
          </a:stretch>
        </p:blipFill>
        <p:spPr bwMode="auto">
          <a:xfrm>
            <a:off x="2468880" y="2239644"/>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930" name="Picture 18" descr="http://blogs.msdn.com/photos/euanga/images/597657/640x480.aspx"/>
          <p:cNvPicPr>
            <a:picLocks noChangeAspect="1" noChangeArrowheads="1"/>
          </p:cNvPicPr>
          <p:nvPr/>
        </p:nvPicPr>
        <p:blipFill>
          <a:blip r:embed="rId10"/>
          <a:srcRect/>
          <a:stretch>
            <a:fillRect/>
          </a:stretch>
        </p:blipFill>
        <p:spPr bwMode="auto">
          <a:xfrm>
            <a:off x="2677160" y="2435859"/>
            <a:ext cx="5283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8372" name="Picture 4"/>
          <p:cNvPicPr>
            <a:picLocks noChangeAspect="1" noChangeArrowheads="1"/>
          </p:cNvPicPr>
          <p:nvPr/>
        </p:nvPicPr>
        <p:blipFill>
          <a:blip r:embed="rId11"/>
          <a:srcRect/>
          <a:stretch>
            <a:fillRect/>
          </a:stretch>
        </p:blipFill>
        <p:spPr bwMode="auto">
          <a:xfrm>
            <a:off x="2885440" y="2632075"/>
            <a:ext cx="5295900" cy="3971925"/>
          </a:xfrm>
          <a:prstGeom prst="roundRect">
            <a:avLst>
              <a:gd name="adj" fmla="val 8594"/>
            </a:avLst>
          </a:prstGeom>
          <a:solidFill>
            <a:srgbClr val="FFFFFF">
              <a:shade val="85000"/>
            </a:srgbClr>
          </a:solidFill>
          <a:ln>
            <a:solidFill>
              <a:schemeClr val="bg1">
                <a:lumMod val="85000"/>
              </a:schemeClr>
            </a:solidFill>
          </a:ln>
          <a:effectLst>
            <a:reflection blurRad="12700" stA="38000" endPos="28000" dist="5000" dir="5400000" sy="-100000" algn="bl" rotWithShape="0"/>
          </a:effectLst>
        </p:spPr>
      </p:pic>
      <p:sp>
        <p:nvSpPr>
          <p:cNvPr id="13" name="Rectangle 2"/>
          <p:cNvSpPr txBox="1">
            <a:spLocks noChangeArrowheads="1"/>
          </p:cNvSpPr>
          <p:nvPr/>
        </p:nvSpPr>
        <p:spPr>
          <a:xfrm>
            <a:off x="155575" y="106363"/>
            <a:ext cx="8229600" cy="1338828"/>
          </a:xfrm>
          <a:prstGeom prst="rect">
            <a:avLst/>
          </a:prstGeom>
        </p:spPr>
        <p:txBody>
          <a:bodyPr lIns="91428" tIns="45715" rIns="91428" bIns="45715"/>
          <a:lstStyle/>
          <a:p>
            <a:pPr>
              <a:lnSpc>
                <a:spcPct val="85000"/>
              </a:lnSpc>
              <a:defRPr/>
            </a:pPr>
            <a:r>
              <a:rPr lang="en-US" sz="4800" i="1"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cs typeface="Arial" charset="0"/>
              </a:rPr>
              <a:t>Amazing Journey</a:t>
            </a:r>
            <a:endParaRPr lang="en-US" sz="3200" i="1" spc="-150" dirty="0">
              <a:ln w="3175">
                <a:noFill/>
              </a:ln>
              <a:solidFill>
                <a:srgbClr val="FFFFFF"/>
              </a:solidFill>
              <a:effectLst>
                <a:outerShdw blurRad="88900" dist="12700" dir="2700000" algn="tl" rotWithShape="0">
                  <a:prstClr val="black"/>
                </a:outerShdw>
                <a:reflection blurRad="6350" stA="55000" endA="300" endPos="45500" dir="5400000" sy="-100000" algn="bl" rotWithShape="0"/>
              </a:effectLst>
              <a:cs typeface="Arial" charset="0"/>
            </a:endParaRPr>
          </a:p>
        </p:txBody>
      </p:sp>
    </p:spTree>
  </p:cSld>
  <p:clrMapOvr>
    <a:masterClrMapping/>
  </p:clrMapOvr>
  <p:transition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5000"/>
                                        <p:tgtEl>
                                          <p:spTgt spid="38916"/>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38918"/>
                                        </p:tgtEl>
                                        <p:attrNameLst>
                                          <p:attrName>style.visibility</p:attrName>
                                        </p:attrNameLst>
                                      </p:cBhvr>
                                      <p:to>
                                        <p:strVal val="visible"/>
                                      </p:to>
                                    </p:set>
                                    <p:animEffect transition="in" filter="fade">
                                      <p:cBhvr>
                                        <p:cTn id="11" dur="5000"/>
                                        <p:tgtEl>
                                          <p:spTgt spid="38918"/>
                                        </p:tgtEl>
                                      </p:cBhvr>
                                    </p:animEffect>
                                  </p:childTnLst>
                                </p:cTn>
                              </p:par>
                            </p:childTnLst>
                          </p:cTn>
                        </p:par>
                        <p:par>
                          <p:cTn id="12" fill="hold">
                            <p:stCondLst>
                              <p:cond delay="10000"/>
                            </p:stCondLst>
                            <p:childTnLst>
                              <p:par>
                                <p:cTn id="13" presetID="10" presetClass="entr" presetSubtype="0" fill="hold" nodeType="afterEffect">
                                  <p:stCondLst>
                                    <p:cond delay="0"/>
                                  </p:stCondLst>
                                  <p:childTnLst>
                                    <p:set>
                                      <p:cBhvr>
                                        <p:cTn id="14" dur="1" fill="hold">
                                          <p:stCondLst>
                                            <p:cond delay="0"/>
                                          </p:stCondLst>
                                        </p:cTn>
                                        <p:tgtEl>
                                          <p:spTgt spid="38920"/>
                                        </p:tgtEl>
                                        <p:attrNameLst>
                                          <p:attrName>style.visibility</p:attrName>
                                        </p:attrNameLst>
                                      </p:cBhvr>
                                      <p:to>
                                        <p:strVal val="visible"/>
                                      </p:to>
                                    </p:set>
                                    <p:animEffect transition="in" filter="fade">
                                      <p:cBhvr>
                                        <p:cTn id="15" dur="5000"/>
                                        <p:tgtEl>
                                          <p:spTgt spid="38920"/>
                                        </p:tgtEl>
                                      </p:cBhvr>
                                    </p:animEffect>
                                  </p:childTnLst>
                                </p:cTn>
                              </p:par>
                            </p:childTnLst>
                          </p:cTn>
                        </p:par>
                        <p:par>
                          <p:cTn id="16" fill="hold">
                            <p:stCondLst>
                              <p:cond delay="15000"/>
                            </p:stCondLst>
                            <p:childTnLst>
                              <p:par>
                                <p:cTn id="17" presetID="10" presetClass="entr" presetSubtype="0" fill="hold"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fade">
                                      <p:cBhvr>
                                        <p:cTn id="19" dur="5000"/>
                                        <p:tgtEl>
                                          <p:spTgt spid="38922"/>
                                        </p:tgtEl>
                                      </p:cBhvr>
                                    </p:animEffect>
                                  </p:childTnLst>
                                </p:cTn>
                              </p:par>
                            </p:childTnLst>
                          </p:cTn>
                        </p:par>
                        <p:par>
                          <p:cTn id="20" fill="hold">
                            <p:stCondLst>
                              <p:cond delay="20000"/>
                            </p:stCondLst>
                            <p:childTnLst>
                              <p:par>
                                <p:cTn id="21" presetID="10" presetClass="entr" presetSubtype="0" fill="hold" nodeType="afterEffect">
                                  <p:stCondLst>
                                    <p:cond delay="0"/>
                                  </p:stCondLst>
                                  <p:childTnLst>
                                    <p:set>
                                      <p:cBhvr>
                                        <p:cTn id="22" dur="1" fill="hold">
                                          <p:stCondLst>
                                            <p:cond delay="0"/>
                                          </p:stCondLst>
                                        </p:cTn>
                                        <p:tgtEl>
                                          <p:spTgt spid="38924"/>
                                        </p:tgtEl>
                                        <p:attrNameLst>
                                          <p:attrName>style.visibility</p:attrName>
                                        </p:attrNameLst>
                                      </p:cBhvr>
                                      <p:to>
                                        <p:strVal val="visible"/>
                                      </p:to>
                                    </p:set>
                                    <p:animEffect transition="in" filter="fade">
                                      <p:cBhvr>
                                        <p:cTn id="23" dur="5000"/>
                                        <p:tgtEl>
                                          <p:spTgt spid="38924"/>
                                        </p:tgtEl>
                                      </p:cBhvr>
                                    </p:animEffect>
                                  </p:childTnLst>
                                </p:cTn>
                              </p:par>
                            </p:childTnLst>
                          </p:cTn>
                        </p:par>
                        <p:par>
                          <p:cTn id="24" fill="hold">
                            <p:stCondLst>
                              <p:cond delay="25000"/>
                            </p:stCondLst>
                            <p:childTnLst>
                              <p:par>
                                <p:cTn id="25" presetID="10" presetClass="entr" presetSubtype="0" fill="hold" nodeType="afterEffect">
                                  <p:stCondLst>
                                    <p:cond delay="0"/>
                                  </p:stCondLst>
                                  <p:childTnLst>
                                    <p:set>
                                      <p:cBhvr>
                                        <p:cTn id="26" dur="1" fill="hold">
                                          <p:stCondLst>
                                            <p:cond delay="0"/>
                                          </p:stCondLst>
                                        </p:cTn>
                                        <p:tgtEl>
                                          <p:spTgt spid="38926"/>
                                        </p:tgtEl>
                                        <p:attrNameLst>
                                          <p:attrName>style.visibility</p:attrName>
                                        </p:attrNameLst>
                                      </p:cBhvr>
                                      <p:to>
                                        <p:strVal val="visible"/>
                                      </p:to>
                                    </p:set>
                                    <p:animEffect transition="in" filter="fade">
                                      <p:cBhvr>
                                        <p:cTn id="27" dur="5000"/>
                                        <p:tgtEl>
                                          <p:spTgt spid="38926"/>
                                        </p:tgtEl>
                                      </p:cBhvr>
                                    </p:animEffect>
                                  </p:childTnLst>
                                </p:cTn>
                              </p:par>
                            </p:childTnLst>
                          </p:cTn>
                        </p:par>
                        <p:par>
                          <p:cTn id="28" fill="hold">
                            <p:stCondLst>
                              <p:cond delay="30000"/>
                            </p:stCondLst>
                            <p:childTnLst>
                              <p:par>
                                <p:cTn id="29" presetID="10" presetClass="entr" presetSubtype="0" fill="hold" nodeType="afterEffect">
                                  <p:stCondLst>
                                    <p:cond delay="0"/>
                                  </p:stCondLst>
                                  <p:childTnLst>
                                    <p:set>
                                      <p:cBhvr>
                                        <p:cTn id="30" dur="1" fill="hold">
                                          <p:stCondLst>
                                            <p:cond delay="0"/>
                                          </p:stCondLst>
                                        </p:cTn>
                                        <p:tgtEl>
                                          <p:spTgt spid="38928"/>
                                        </p:tgtEl>
                                        <p:attrNameLst>
                                          <p:attrName>style.visibility</p:attrName>
                                        </p:attrNameLst>
                                      </p:cBhvr>
                                      <p:to>
                                        <p:strVal val="visible"/>
                                      </p:to>
                                    </p:set>
                                    <p:animEffect transition="in" filter="fade">
                                      <p:cBhvr>
                                        <p:cTn id="31" dur="5000"/>
                                        <p:tgtEl>
                                          <p:spTgt spid="38928"/>
                                        </p:tgtEl>
                                      </p:cBhvr>
                                    </p:animEffect>
                                  </p:childTnLst>
                                </p:cTn>
                              </p:par>
                            </p:childTnLst>
                          </p:cTn>
                        </p:par>
                        <p:par>
                          <p:cTn id="32" fill="hold">
                            <p:stCondLst>
                              <p:cond delay="35000"/>
                            </p:stCondLst>
                            <p:childTnLst>
                              <p:par>
                                <p:cTn id="33" presetID="10" presetClass="entr" presetSubtype="0" fill="hold" nodeType="afterEffect">
                                  <p:stCondLst>
                                    <p:cond delay="0"/>
                                  </p:stCondLst>
                                  <p:childTnLst>
                                    <p:set>
                                      <p:cBhvr>
                                        <p:cTn id="34" dur="1" fill="hold">
                                          <p:stCondLst>
                                            <p:cond delay="0"/>
                                          </p:stCondLst>
                                        </p:cTn>
                                        <p:tgtEl>
                                          <p:spTgt spid="38930"/>
                                        </p:tgtEl>
                                        <p:attrNameLst>
                                          <p:attrName>style.visibility</p:attrName>
                                        </p:attrNameLst>
                                      </p:cBhvr>
                                      <p:to>
                                        <p:strVal val="visible"/>
                                      </p:to>
                                    </p:set>
                                    <p:animEffect transition="in" filter="fade">
                                      <p:cBhvr>
                                        <p:cTn id="35" dur="5000"/>
                                        <p:tgtEl>
                                          <p:spTgt spid="389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8372"/>
                                        </p:tgtEl>
                                        <p:attrNameLst>
                                          <p:attrName>style.visibility</p:attrName>
                                        </p:attrNameLst>
                                      </p:cBhvr>
                                      <p:to>
                                        <p:strVal val="visible"/>
                                      </p:to>
                                    </p:set>
                                    <p:animEffect transition="in" filter="fade">
                                      <p:cBhvr>
                                        <p:cTn id="40" dur="5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l="-1000" r="-1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lvl="0"/>
            <a:r>
              <a:rPr smtClean="0"/>
              <a:t>Datab</a:t>
            </a:r>
            <a:r>
              <a:rPr lang="sk-SK" dirty="0" err="1" smtClean="0"/>
              <a:t>ázová</a:t>
            </a:r>
            <a:r>
              <a:rPr lang="sk-SK" dirty="0" smtClean="0"/>
              <a:t> platforma</a:t>
            </a:r>
            <a:r>
              <a:rPr smtClean="0"/>
              <a:t/>
            </a:r>
            <a:br>
              <a:rPr smtClean="0"/>
            </a:br>
            <a:r>
              <a:rPr lang="sk-SK" dirty="0" smtClean="0"/>
              <a:t>SQL Server 2008</a:t>
            </a:r>
            <a:endParaRPr lang="en-US" dirty="0"/>
          </a:p>
        </p:txBody>
      </p:sp>
      <p:sp>
        <p:nvSpPr>
          <p:cNvPr id="7" name="Subtitle 2"/>
          <p:cNvSpPr>
            <a:spLocks noGrp="1"/>
          </p:cNvSpPr>
          <p:nvPr>
            <p:ph type="subTitle" idx="1"/>
          </p:nvPr>
        </p:nvSpPr>
        <p:spPr>
          <a:xfrm>
            <a:off x="730249" y="4344988"/>
            <a:ext cx="8032751" cy="1370028"/>
          </a:xfrm>
        </p:spPr>
        <p:txBody>
          <a:bodyPr/>
          <a:lstStyle/>
          <a:p>
            <a:r>
              <a:rPr lang="sk-SK" dirty="0" smtClean="0"/>
              <a:t>Ľubo </a:t>
            </a:r>
            <a:r>
              <a:rPr lang="sk-SK" dirty="0" err="1" smtClean="0"/>
              <a:t>Go</a:t>
            </a:r>
            <a:r>
              <a:rPr lang="en-US" dirty="0" err="1" smtClean="0"/>
              <a:t>ryl</a:t>
            </a:r>
            <a:endParaRPr lang="sk-SK" dirty="0" smtClean="0"/>
          </a:p>
          <a:p>
            <a:r>
              <a:rPr lang="sk-SK" sz="2800" b="0" dirty="0" smtClean="0">
                <a:latin typeface="Segoe Light" pitchFamily="34" charset="0"/>
              </a:rPr>
              <a:t>Špecialista </a:t>
            </a:r>
            <a:r>
              <a:rPr lang="en-US" sz="2800" b="0" dirty="0" err="1" smtClean="0">
                <a:latin typeface="Segoe Light" pitchFamily="34" charset="0"/>
              </a:rPr>
              <a:t>na</a:t>
            </a:r>
            <a:r>
              <a:rPr lang="en-US" sz="2800" b="0" dirty="0" smtClean="0">
                <a:latin typeface="Segoe Light" pitchFamily="34" charset="0"/>
              </a:rPr>
              <a:t> </a:t>
            </a:r>
            <a:r>
              <a:rPr lang="en-US" sz="2800" b="0" dirty="0" err="1" smtClean="0">
                <a:latin typeface="Segoe Light" pitchFamily="34" charset="0"/>
              </a:rPr>
              <a:t>datab</a:t>
            </a:r>
            <a:r>
              <a:rPr lang="sk-SK" sz="2800" b="0" dirty="0" err="1" smtClean="0">
                <a:latin typeface="Segoe Light" pitchFamily="34" charset="0"/>
              </a:rPr>
              <a:t>ázovú</a:t>
            </a:r>
            <a:r>
              <a:rPr lang="sk-SK" sz="2800" b="0" dirty="0" smtClean="0">
                <a:latin typeface="Segoe Light" pitchFamily="34" charset="0"/>
              </a:rPr>
              <a:t> a aplikačnú platformu</a:t>
            </a:r>
          </a:p>
          <a:p>
            <a:r>
              <a:rPr lang="en-US" sz="2800" b="0" dirty="0" smtClean="0">
                <a:latin typeface="Segoe Light" pitchFamily="34" charset="0"/>
              </a:rPr>
              <a:t>Microsoft </a:t>
            </a:r>
            <a:r>
              <a:rPr lang="sk-SK" sz="2800" b="0" dirty="0" smtClean="0">
                <a:latin typeface="Segoe Light" pitchFamily="34" charset="0"/>
              </a:rPr>
              <a:t>Slovakia</a:t>
            </a:r>
            <a:endParaRPr lang="en-US" sz="2800" b="0" dirty="0">
              <a:latin typeface="Segoe Light"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6"/>
          <p:cNvGraphicFramePr>
            <a:graphicFrameLocks noChangeAspect="1"/>
          </p:cNvGraphicFramePr>
          <p:nvPr/>
        </p:nvGraphicFramePr>
        <p:xfrm>
          <a:off x="4635500" y="2674620"/>
          <a:ext cx="3642713" cy="3108960"/>
        </p:xfrm>
        <a:graphic>
          <a:graphicData uri="http://schemas.openxmlformats.org/presentationml/2006/ole">
            <p:oleObj spid="_x0000_s1026" name="Worksheet" r:id="rId4" imgW="3151905" imgH="2688569" progId="Excel.Sheet.8">
              <p:embed/>
            </p:oleObj>
          </a:graphicData>
        </a:graphic>
      </p:graphicFrame>
      <p:sp>
        <p:nvSpPr>
          <p:cNvPr id="30" name="Title 29"/>
          <p:cNvSpPr>
            <a:spLocks noGrp="1"/>
          </p:cNvSpPr>
          <p:nvPr>
            <p:ph type="title"/>
          </p:nvPr>
        </p:nvSpPr>
        <p:spPr/>
        <p:txBody>
          <a:bodyPr/>
          <a:lstStyle/>
          <a:p>
            <a:r>
              <a:rPr lang="sk-SK" dirty="0" smtClean="0"/>
              <a:t>Explózia údajov</a:t>
            </a:r>
            <a:endParaRPr lang="sk-SK" dirty="0"/>
          </a:p>
        </p:txBody>
      </p:sp>
      <p:grpSp>
        <p:nvGrpSpPr>
          <p:cNvPr id="2" name="Group 29"/>
          <p:cNvGrpSpPr>
            <a:grpSpLocks/>
          </p:cNvGrpSpPr>
          <p:nvPr/>
        </p:nvGrpSpPr>
        <p:grpSpPr bwMode="auto">
          <a:xfrm>
            <a:off x="25222" y="1498799"/>
            <a:ext cx="9144610" cy="1320886"/>
            <a:chOff x="0" y="1625600"/>
            <a:chExt cx="9144000" cy="1320800"/>
          </a:xfrm>
        </p:grpSpPr>
        <p:sp>
          <p:nvSpPr>
            <p:cNvPr id="14" name="Rectangle 13"/>
            <p:cNvSpPr/>
            <p:nvPr/>
          </p:nvSpPr>
          <p:spPr bwMode="auto">
            <a:xfrm>
              <a:off x="0" y="1625600"/>
              <a:ext cx="9144000" cy="1320800"/>
            </a:xfrm>
            <a:prstGeom prst="rect">
              <a:avLst/>
            </a:prstGeom>
            <a:gradFill flip="none" rotWithShape="1">
              <a:gsLst>
                <a:gs pos="0">
                  <a:schemeClr val="tx1">
                    <a:alpha val="37000"/>
                  </a:schemeClr>
                </a:gs>
                <a:gs pos="50000">
                  <a:schemeClr val="tx1">
                    <a:alpha val="0"/>
                  </a:schemeClr>
                </a:gs>
                <a:gs pos="100000">
                  <a:schemeClr val="tx1"/>
                </a:gs>
              </a:gsLst>
              <a:lin ang="27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sz="2400">
                <a:latin typeface="Segoe" pitchFamily="34" charset="0"/>
              </a:endParaRPr>
            </a:p>
          </p:txBody>
        </p:sp>
        <p:sp>
          <p:nvSpPr>
            <p:cNvPr id="15" name="Rounded Rectangle 14"/>
            <p:cNvSpPr/>
            <p:nvPr/>
          </p:nvSpPr>
          <p:spPr bwMode="auto">
            <a:xfrm>
              <a:off x="382740" y="1715884"/>
              <a:ext cx="4087540" cy="1154037"/>
            </a:xfrm>
            <a:prstGeom prst="roundRect">
              <a:avLst/>
            </a:prstGeom>
            <a:gradFill flip="none" rotWithShape="1">
              <a:gsLst>
                <a:gs pos="20000">
                  <a:schemeClr val="tx1">
                    <a:alpha val="75000"/>
                  </a:schemeClr>
                </a:gs>
                <a:gs pos="83000">
                  <a:schemeClr val="tx1"/>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sz="2400">
                <a:latin typeface="Segoe" pitchFamily="34" charset="0"/>
              </a:endParaRPr>
            </a:p>
          </p:txBody>
        </p:sp>
        <p:sp>
          <p:nvSpPr>
            <p:cNvPr id="13" name="Rounded Rectangle 12"/>
            <p:cNvSpPr/>
            <p:nvPr/>
          </p:nvSpPr>
          <p:spPr bwMode="auto">
            <a:xfrm>
              <a:off x="4686166" y="1715884"/>
              <a:ext cx="4114526" cy="1154037"/>
            </a:xfrm>
            <a:prstGeom prst="roundRect">
              <a:avLst/>
            </a:prstGeom>
            <a:gradFill flip="none" rotWithShape="1">
              <a:gsLst>
                <a:gs pos="20000">
                  <a:schemeClr val="tx1">
                    <a:alpha val="75000"/>
                  </a:schemeClr>
                </a:gs>
                <a:gs pos="83000">
                  <a:schemeClr val="tx1"/>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sz="2400">
                <a:latin typeface="Segoe" pitchFamily="34" charset="0"/>
              </a:endParaRPr>
            </a:p>
          </p:txBody>
        </p:sp>
        <p:sp>
          <p:nvSpPr>
            <p:cNvPr id="5154" name="Rectangle 8"/>
            <p:cNvSpPr>
              <a:spLocks noChangeArrowheads="1"/>
            </p:cNvSpPr>
            <p:nvPr/>
          </p:nvSpPr>
          <p:spPr bwMode="auto">
            <a:xfrm>
              <a:off x="374803" y="1776205"/>
              <a:ext cx="4108176" cy="10270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hangingPunct="0">
                <a:lnSpc>
                  <a:spcPct val="90000"/>
                </a:lnSpc>
                <a:spcBef>
                  <a:spcPct val="20000"/>
                </a:spcBef>
                <a:buClr>
                  <a:schemeClr val="tx2"/>
                </a:buClr>
                <a:buSzPct val="70000"/>
              </a:pPr>
              <a:r>
                <a:rPr lang="sk-SK" sz="2400" dirty="0" smtClean="0">
                  <a:solidFill>
                    <a:schemeClr val="bg2"/>
                  </a:solidFill>
                  <a:latin typeface="Segoe Semibold" pitchFamily="34" charset="0"/>
                </a:rPr>
                <a:t>Koľko je</a:t>
              </a:r>
              <a:r>
                <a:rPr lang="en-US" sz="2400" dirty="0" smtClean="0">
                  <a:solidFill>
                    <a:schemeClr val="bg2"/>
                  </a:solidFill>
                  <a:latin typeface="Segoe Semibold" pitchFamily="34" charset="0"/>
                </a:rPr>
                <a:t> </a:t>
              </a:r>
              <a:r>
                <a:rPr lang="en-US" sz="2400" dirty="0">
                  <a:solidFill>
                    <a:schemeClr val="bg2"/>
                  </a:solidFill>
                  <a:latin typeface="Segoe Semibold" pitchFamily="34" charset="0"/>
                </a:rPr>
                <a:t>12 </a:t>
              </a:r>
              <a:r>
                <a:rPr lang="en-US" sz="2400" dirty="0" err="1" smtClean="0">
                  <a:solidFill>
                    <a:schemeClr val="bg2"/>
                  </a:solidFill>
                  <a:latin typeface="Segoe Semibold" pitchFamily="34" charset="0"/>
                </a:rPr>
                <a:t>Exabyt</a:t>
              </a:r>
              <a:r>
                <a:rPr lang="sk-SK" sz="2400" dirty="0" err="1" smtClean="0">
                  <a:solidFill>
                    <a:schemeClr val="bg2"/>
                  </a:solidFill>
                  <a:latin typeface="Segoe Semibold" pitchFamily="34" charset="0"/>
                </a:rPr>
                <a:t>ov</a:t>
              </a:r>
              <a:r>
                <a:rPr lang="sk-SK" sz="2400" dirty="0" smtClean="0">
                  <a:solidFill>
                    <a:schemeClr val="bg2"/>
                  </a:solidFill>
                  <a:latin typeface="Segoe Semibold" pitchFamily="34" charset="0"/>
                </a:rPr>
                <a:t> </a:t>
              </a:r>
              <a:r>
                <a:rPr lang="en-US" sz="2400" dirty="0" smtClean="0">
                  <a:solidFill>
                    <a:schemeClr val="bg2"/>
                  </a:solidFill>
                  <a:latin typeface="Segoe Semibold" pitchFamily="34" charset="0"/>
                </a:rPr>
                <a:t>?</a:t>
              </a:r>
              <a:endParaRPr lang="en-US" sz="2400" dirty="0">
                <a:solidFill>
                  <a:schemeClr val="bg2"/>
                </a:solidFill>
                <a:latin typeface="Segoe Semibold" pitchFamily="34" charset="0"/>
              </a:endParaRPr>
            </a:p>
            <a:p>
              <a:pPr marL="0" lvl="1" algn="ctr" eaLnBrk="0" hangingPunct="0">
                <a:lnSpc>
                  <a:spcPct val="90000"/>
                </a:lnSpc>
                <a:spcBef>
                  <a:spcPct val="20000"/>
                </a:spcBef>
                <a:buClr>
                  <a:schemeClr val="tx2"/>
                </a:buClr>
                <a:buSzPct val="70000"/>
              </a:pPr>
              <a:r>
                <a:rPr lang="en-US" dirty="0" smtClean="0">
                  <a:solidFill>
                    <a:schemeClr val="bg2"/>
                  </a:solidFill>
                  <a:latin typeface="Segoe" pitchFamily="34" charset="0"/>
                </a:rPr>
                <a:t>1,200,000 </a:t>
              </a:r>
              <a:r>
                <a:rPr lang="sk-SK" dirty="0" smtClean="0">
                  <a:solidFill>
                    <a:schemeClr val="bg2"/>
                  </a:solidFill>
                  <a:latin typeface="Segoe" pitchFamily="34" charset="0"/>
                </a:rPr>
                <a:t>Kongresových knižníc</a:t>
              </a:r>
              <a:endParaRPr lang="en-US" dirty="0">
                <a:solidFill>
                  <a:schemeClr val="bg2"/>
                </a:solidFill>
                <a:latin typeface="Segoe" pitchFamily="34" charset="0"/>
              </a:endParaRPr>
            </a:p>
            <a:p>
              <a:pPr marL="0" lvl="1" algn="ctr" eaLnBrk="0" hangingPunct="0">
                <a:lnSpc>
                  <a:spcPct val="90000"/>
                </a:lnSpc>
                <a:spcBef>
                  <a:spcPct val="20000"/>
                </a:spcBef>
                <a:buClr>
                  <a:schemeClr val="tx2"/>
                </a:buClr>
                <a:buSzPct val="70000"/>
              </a:pPr>
              <a:endParaRPr lang="en-US" dirty="0">
                <a:solidFill>
                  <a:schemeClr val="bg2"/>
                </a:solidFill>
                <a:latin typeface="Segoe Semibold" pitchFamily="34" charset="0"/>
              </a:endParaRPr>
            </a:p>
          </p:txBody>
        </p:sp>
        <p:sp>
          <p:nvSpPr>
            <p:cNvPr id="5155" name="Rectangle 8"/>
            <p:cNvSpPr>
              <a:spLocks noChangeArrowheads="1"/>
            </p:cNvSpPr>
            <p:nvPr/>
          </p:nvSpPr>
          <p:spPr bwMode="auto">
            <a:xfrm>
              <a:off x="4584572" y="1777793"/>
              <a:ext cx="4317713" cy="103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eaLnBrk="0" hangingPunct="0">
                <a:lnSpc>
                  <a:spcPct val="90000"/>
                </a:lnSpc>
                <a:spcBef>
                  <a:spcPct val="20000"/>
                </a:spcBef>
                <a:buClr>
                  <a:schemeClr val="tx2"/>
                </a:buClr>
                <a:buSzPct val="70000"/>
              </a:pPr>
              <a:r>
                <a:rPr lang="sk-SK" sz="2400" dirty="0" smtClean="0">
                  <a:solidFill>
                    <a:schemeClr val="bg2"/>
                  </a:solidFill>
                  <a:latin typeface="Segoe Semibold" pitchFamily="34" charset="0"/>
                </a:rPr>
                <a:t>Nové zdroje údajov</a:t>
              </a:r>
              <a:endParaRPr lang="en-US" sz="2400" dirty="0">
                <a:solidFill>
                  <a:schemeClr val="bg2"/>
                </a:solidFill>
                <a:latin typeface="Segoe Semibold" pitchFamily="34" charset="0"/>
              </a:endParaRPr>
            </a:p>
            <a:p>
              <a:pPr marL="0" lvl="1" algn="ctr" eaLnBrk="0" hangingPunct="0">
                <a:lnSpc>
                  <a:spcPct val="90000"/>
                </a:lnSpc>
                <a:spcBef>
                  <a:spcPct val="20000"/>
                </a:spcBef>
                <a:buClr>
                  <a:schemeClr val="tx2"/>
                </a:buClr>
                <a:buSzPct val="70000"/>
              </a:pPr>
              <a:r>
                <a:rPr lang="sk-SK" dirty="0" err="1" smtClean="0">
                  <a:solidFill>
                    <a:schemeClr val="bg2"/>
                  </a:solidFill>
                  <a:latin typeface="Segoe" pitchFamily="34" charset="0"/>
                </a:rPr>
                <a:t>Medicinske</a:t>
              </a:r>
              <a:r>
                <a:rPr lang="sk-SK" dirty="0" smtClean="0">
                  <a:solidFill>
                    <a:schemeClr val="bg2"/>
                  </a:solidFill>
                  <a:latin typeface="Segoe" pitchFamily="34" charset="0"/>
                </a:rPr>
                <a:t> </a:t>
              </a:r>
              <a:r>
                <a:rPr lang="sk-SK" dirty="0" err="1" smtClean="0">
                  <a:solidFill>
                    <a:schemeClr val="bg2"/>
                  </a:solidFill>
                  <a:latin typeface="Segoe" pitchFamily="34" charset="0"/>
                </a:rPr>
                <a:t>info</a:t>
              </a:r>
              <a:r>
                <a:rPr lang="en-US" dirty="0" smtClean="0">
                  <a:solidFill>
                    <a:schemeClr val="bg2"/>
                  </a:solidFill>
                  <a:latin typeface="Segoe" pitchFamily="34" charset="0"/>
                </a:rPr>
                <a:t>: </a:t>
              </a:r>
              <a:r>
                <a:rPr lang="en-US" dirty="0" err="1" smtClean="0">
                  <a:solidFill>
                    <a:schemeClr val="bg2"/>
                  </a:solidFill>
                  <a:latin typeface="Segoe" pitchFamily="34" charset="0"/>
                </a:rPr>
                <a:t>poten</a:t>
              </a:r>
              <a:r>
                <a:rPr lang="sk-SK" dirty="0" smtClean="0">
                  <a:solidFill>
                    <a:schemeClr val="bg2"/>
                  </a:solidFill>
                  <a:latin typeface="Segoe" pitchFamily="34" charset="0"/>
                </a:rPr>
                <a:t>c</a:t>
              </a:r>
              <a:r>
                <a:rPr lang="en-US" dirty="0" err="1" smtClean="0">
                  <a:solidFill>
                    <a:schemeClr val="bg2"/>
                  </a:solidFill>
                  <a:latin typeface="Segoe" pitchFamily="34" charset="0"/>
                </a:rPr>
                <a:t>i</a:t>
              </a:r>
              <a:r>
                <a:rPr lang="sk-SK" dirty="0" smtClean="0">
                  <a:solidFill>
                    <a:schemeClr val="bg2"/>
                  </a:solidFill>
                  <a:latin typeface="Segoe" pitchFamily="34" charset="0"/>
                </a:rPr>
                <a:t>á</a:t>
              </a:r>
              <a:r>
                <a:rPr lang="en-US" dirty="0" smtClean="0">
                  <a:solidFill>
                    <a:schemeClr val="bg2"/>
                  </a:solidFill>
                  <a:latin typeface="Segoe" pitchFamily="34" charset="0"/>
                </a:rPr>
                <a:t>l </a:t>
              </a:r>
              <a:r>
                <a:rPr lang="en-US" dirty="0">
                  <a:solidFill>
                    <a:schemeClr val="bg2"/>
                  </a:solidFill>
                  <a:latin typeface="Segoe" pitchFamily="34" charset="0"/>
                </a:rPr>
                <a:t>1 </a:t>
              </a:r>
              <a:r>
                <a:rPr lang="en-US" dirty="0" smtClean="0">
                  <a:solidFill>
                    <a:schemeClr val="bg2"/>
                  </a:solidFill>
                  <a:latin typeface="Segoe" pitchFamily="34" charset="0"/>
                </a:rPr>
                <a:t>EB/</a:t>
              </a:r>
              <a:r>
                <a:rPr lang="sk-SK" dirty="0" smtClean="0">
                  <a:solidFill>
                    <a:schemeClr val="bg2"/>
                  </a:solidFill>
                  <a:latin typeface="Segoe" pitchFamily="34" charset="0"/>
                </a:rPr>
                <a:t>ročne</a:t>
              </a:r>
              <a:endParaRPr lang="en-US" dirty="0">
                <a:solidFill>
                  <a:schemeClr val="bg2"/>
                </a:solidFill>
                <a:latin typeface="Segoe" pitchFamily="34" charset="0"/>
              </a:endParaRPr>
            </a:p>
            <a:p>
              <a:pPr marL="0" lvl="1" algn="ctr" eaLnBrk="0" hangingPunct="0">
                <a:lnSpc>
                  <a:spcPct val="90000"/>
                </a:lnSpc>
                <a:spcBef>
                  <a:spcPct val="20000"/>
                </a:spcBef>
                <a:buClr>
                  <a:schemeClr val="tx2"/>
                </a:buClr>
                <a:buSzPct val="70000"/>
              </a:pPr>
              <a:r>
                <a:rPr lang="sk-SK" dirty="0" smtClean="0">
                  <a:solidFill>
                    <a:schemeClr val="bg2"/>
                  </a:solidFill>
                  <a:latin typeface="Segoe" pitchFamily="34" charset="0"/>
                </a:rPr>
                <a:t>Video archívy</a:t>
              </a:r>
              <a:r>
                <a:rPr lang="en-US" dirty="0" smtClean="0">
                  <a:solidFill>
                    <a:schemeClr val="bg2"/>
                  </a:solidFill>
                  <a:latin typeface="Segoe" pitchFamily="34" charset="0"/>
                </a:rPr>
                <a:t>: </a:t>
              </a:r>
              <a:r>
                <a:rPr lang="en-US" dirty="0" err="1" smtClean="0">
                  <a:solidFill>
                    <a:schemeClr val="bg2"/>
                  </a:solidFill>
                  <a:latin typeface="Segoe" pitchFamily="34" charset="0"/>
                </a:rPr>
                <a:t>poten</a:t>
              </a:r>
              <a:r>
                <a:rPr lang="sk-SK" dirty="0" smtClean="0">
                  <a:solidFill>
                    <a:schemeClr val="bg2"/>
                  </a:solidFill>
                  <a:latin typeface="Segoe" pitchFamily="34" charset="0"/>
                </a:rPr>
                <a:t>c</a:t>
              </a:r>
              <a:r>
                <a:rPr lang="en-US" dirty="0" err="1" smtClean="0">
                  <a:solidFill>
                    <a:schemeClr val="bg2"/>
                  </a:solidFill>
                  <a:latin typeface="Segoe" pitchFamily="34" charset="0"/>
                </a:rPr>
                <a:t>i</a:t>
              </a:r>
              <a:r>
                <a:rPr lang="sk-SK" dirty="0" smtClean="0">
                  <a:solidFill>
                    <a:schemeClr val="bg2"/>
                  </a:solidFill>
                  <a:latin typeface="Segoe" pitchFamily="34" charset="0"/>
                </a:rPr>
                <a:t>á</a:t>
              </a:r>
              <a:r>
                <a:rPr lang="en-US" dirty="0" smtClean="0">
                  <a:solidFill>
                    <a:schemeClr val="bg2"/>
                  </a:solidFill>
                  <a:latin typeface="Segoe" pitchFamily="34" charset="0"/>
                </a:rPr>
                <a:t>l </a:t>
              </a:r>
              <a:r>
                <a:rPr lang="en-US" dirty="0">
                  <a:solidFill>
                    <a:schemeClr val="bg2"/>
                  </a:solidFill>
                  <a:latin typeface="Segoe" pitchFamily="34" charset="0"/>
                </a:rPr>
                <a:t>100 </a:t>
              </a:r>
              <a:r>
                <a:rPr lang="en-US" dirty="0" smtClean="0">
                  <a:solidFill>
                    <a:schemeClr val="bg2"/>
                  </a:solidFill>
                  <a:latin typeface="Segoe" pitchFamily="34" charset="0"/>
                </a:rPr>
                <a:t>EB/</a:t>
              </a:r>
              <a:r>
                <a:rPr lang="sk-SK" dirty="0" smtClean="0">
                  <a:solidFill>
                    <a:schemeClr val="bg2"/>
                  </a:solidFill>
                  <a:latin typeface="Segoe" pitchFamily="34" charset="0"/>
                </a:rPr>
                <a:t>ročne</a:t>
              </a:r>
              <a:endParaRPr lang="en-US" dirty="0">
                <a:solidFill>
                  <a:schemeClr val="bg2"/>
                </a:solidFill>
                <a:latin typeface="Segoe" pitchFamily="34" charset="0"/>
              </a:endParaRPr>
            </a:p>
          </p:txBody>
        </p:sp>
      </p:grpSp>
      <p:grpSp>
        <p:nvGrpSpPr>
          <p:cNvPr id="3" name="Group 29"/>
          <p:cNvGrpSpPr>
            <a:grpSpLocks/>
          </p:cNvGrpSpPr>
          <p:nvPr/>
        </p:nvGrpSpPr>
        <p:grpSpPr bwMode="auto">
          <a:xfrm>
            <a:off x="146050" y="2924175"/>
            <a:ext cx="4337050" cy="3402057"/>
            <a:chOff x="146050" y="3356401"/>
            <a:chExt cx="4337050" cy="3402309"/>
          </a:xfrm>
        </p:grpSpPr>
        <p:sp>
          <p:nvSpPr>
            <p:cNvPr id="20" name="Rectangle 19"/>
            <p:cNvSpPr/>
            <p:nvPr/>
          </p:nvSpPr>
          <p:spPr>
            <a:xfrm>
              <a:off x="582613" y="3924300"/>
              <a:ext cx="3573462" cy="2146300"/>
            </a:xfrm>
            <a:prstGeom prst="rect">
              <a:avLst/>
            </a:prstGeom>
            <a:gradFill flip="none" rotWithShape="1">
              <a:gsLst>
                <a:gs pos="0">
                  <a:schemeClr val="tx1">
                    <a:alpha val="37000"/>
                  </a:schemeClr>
                </a:gs>
                <a:gs pos="50000">
                  <a:schemeClr val="tx1">
                    <a:alpha val="0"/>
                  </a:schemeClr>
                </a:gs>
                <a:gs pos="100000">
                  <a:schemeClr val="tx1"/>
                </a:gs>
              </a:gsLst>
              <a:lin ang="27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sz="2400">
                <a:latin typeface="Segoe" pitchFamily="34" charset="0"/>
              </a:endParaRPr>
            </a:p>
          </p:txBody>
        </p:sp>
        <p:sp>
          <p:nvSpPr>
            <p:cNvPr id="10" name="Rectangle 9"/>
            <p:cNvSpPr/>
            <p:nvPr/>
          </p:nvSpPr>
          <p:spPr>
            <a:xfrm>
              <a:off x="146050" y="3356401"/>
              <a:ext cx="4337050" cy="461665"/>
            </a:xfrm>
            <a:prstGeom prst="rect">
              <a:avLst/>
            </a:prstGeom>
            <a:noFill/>
          </p:spPr>
          <p:txBody>
            <a:bodyPr wrap="square" lIns="91440" tIns="45720" rIns="91440" bIns="45720">
              <a:spAutoFit/>
            </a:bodyPr>
            <a:lstStyle/>
            <a:p>
              <a:pPr algn="ctr">
                <a:defRPr/>
              </a:pPr>
              <a:r>
                <a:rPr lang="sk-SK" sz="2400"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reflection blurRad="6350" stA="55000" endA="300" endPos="45500" dir="5400000" sy="-100000" algn="bl" rotWithShape="0"/>
                  </a:effectLst>
                  <a:latin typeface="Segoe" pitchFamily="34" charset="0"/>
                </a:rPr>
                <a:t>Novovytvorených informácií</a:t>
              </a:r>
              <a:endParaRPr lang="en-US" sz="2400"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mn-cs"/>
              </a:endParaRPr>
            </a:p>
          </p:txBody>
        </p:sp>
        <p:sp>
          <p:nvSpPr>
            <p:cNvPr id="17" name="Rectangle 16"/>
            <p:cNvSpPr/>
            <p:nvPr/>
          </p:nvSpPr>
          <p:spPr>
            <a:xfrm>
              <a:off x="428596" y="6167735"/>
              <a:ext cx="2143140" cy="590975"/>
            </a:xfrm>
            <a:prstGeom prst="rect">
              <a:avLst/>
            </a:prstGeom>
            <a:noFill/>
            <a:effectLst/>
          </p:spPr>
          <p:txBody>
            <a:bodyPr wrap="square" lIns="91440" tIns="45720" rIns="91440" bIns="45720">
              <a:spAutoFit/>
            </a:bodyPr>
            <a:lstStyle/>
            <a:p>
              <a:pPr algn="ctr">
                <a:lnSpc>
                  <a:spcPct val="90000"/>
                </a:lnSpc>
                <a:defRPr/>
              </a:pPr>
              <a:r>
                <a:rPr lang="sk-SK"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Všetky informácie</a:t>
              </a:r>
              <a:r>
                <a:rPr lang="en-US"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
              </a:r>
              <a:br>
                <a:rPr lang="en-US"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br>
              <a:r>
                <a:rPr lang="sk-SK"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rPr>
                <a:t>pred</a:t>
              </a:r>
              <a:r>
                <a:rPr lang="en-US"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 </a:t>
              </a:r>
              <a:r>
                <a:rPr lang="en-US"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1999</a:t>
              </a:r>
            </a:p>
          </p:txBody>
        </p:sp>
        <p:sp>
          <p:nvSpPr>
            <p:cNvPr id="18" name="Rectangle 17"/>
            <p:cNvSpPr/>
            <p:nvPr/>
          </p:nvSpPr>
          <p:spPr>
            <a:xfrm>
              <a:off x="2438400" y="6167735"/>
              <a:ext cx="1644650" cy="590931"/>
            </a:xfrm>
            <a:prstGeom prst="rect">
              <a:avLst/>
            </a:prstGeom>
            <a:noFill/>
            <a:effectLst/>
          </p:spPr>
          <p:txBody>
            <a:bodyPr wrap="square" lIns="91440" tIns="45720" rIns="91440" bIns="45720">
              <a:spAutoFit/>
            </a:bodyPr>
            <a:lstStyle/>
            <a:p>
              <a:pPr algn="ctr">
                <a:lnSpc>
                  <a:spcPct val="90000"/>
                </a:lnSpc>
                <a:defRPr/>
              </a:pPr>
              <a:r>
                <a:rPr lang="sk-SK"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Po </a:t>
              </a:r>
              <a:r>
                <a:rPr lang="en-US"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1999</a:t>
              </a:r>
              <a:r>
                <a:rPr lang="en-US"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t/>
              </a:r>
              <a:br>
                <a:rPr lang="en-US"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rPr>
              </a:br>
              <a:endParaRPr lang="en-US"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effectLst>
                <a:latin typeface="Segoe" pitchFamily="34" charset="0"/>
                <a:cs typeface="+mn-cs"/>
              </a:endParaRPr>
            </a:p>
          </p:txBody>
        </p:sp>
        <p:pic>
          <p:nvPicPr>
            <p:cNvPr id="5143" name="Picture 22" descr="pillar-1.png"/>
            <p:cNvPicPr>
              <a:picLocks noChangeAspect="1"/>
            </p:cNvPicPr>
            <p:nvPr/>
          </p:nvPicPr>
          <p:blipFill>
            <a:blip r:embed="rId5"/>
            <a:srcRect/>
            <a:stretch>
              <a:fillRect/>
            </a:stretch>
          </p:blipFill>
          <p:spPr bwMode="auto">
            <a:xfrm>
              <a:off x="1016576" y="4580726"/>
              <a:ext cx="1185383" cy="1681962"/>
            </a:xfrm>
            <a:prstGeom prst="rect">
              <a:avLst/>
            </a:prstGeom>
            <a:noFill/>
            <a:ln w="9525">
              <a:noFill/>
              <a:miter lim="800000"/>
              <a:headEnd/>
              <a:tailEnd/>
            </a:ln>
          </p:spPr>
        </p:pic>
        <p:pic>
          <p:nvPicPr>
            <p:cNvPr id="5144" name="Picture 23" descr="pillar-2.png"/>
            <p:cNvPicPr>
              <a:picLocks noChangeAspect="1"/>
            </p:cNvPicPr>
            <p:nvPr/>
          </p:nvPicPr>
          <p:blipFill>
            <a:blip r:embed="rId6"/>
            <a:srcRect/>
            <a:stretch>
              <a:fillRect/>
            </a:stretch>
          </p:blipFill>
          <p:spPr bwMode="auto">
            <a:xfrm>
              <a:off x="2755900" y="3703186"/>
              <a:ext cx="1282700" cy="2597602"/>
            </a:xfrm>
            <a:prstGeom prst="rect">
              <a:avLst/>
            </a:prstGeom>
            <a:noFill/>
            <a:ln w="9525">
              <a:noFill/>
              <a:miter lim="800000"/>
              <a:headEnd/>
              <a:tailEnd/>
            </a:ln>
          </p:spPr>
        </p:pic>
        <p:sp>
          <p:nvSpPr>
            <p:cNvPr id="21" name="Rectangle 20"/>
            <p:cNvSpPr/>
            <p:nvPr/>
          </p:nvSpPr>
          <p:spPr>
            <a:xfrm>
              <a:off x="882650" y="5178234"/>
              <a:ext cx="1370013" cy="590931"/>
            </a:xfrm>
            <a:prstGeom prst="rect">
              <a:avLst/>
            </a:prstGeom>
            <a:noFill/>
            <a:ln>
              <a:noFill/>
            </a:ln>
            <a:effectLst/>
          </p:spPr>
          <p:txBody>
            <a:bodyPr wrap="square" lIns="91440" tIns="45720" rIns="91440" bIns="45720">
              <a:spAutoFit/>
            </a:bodyPr>
            <a:lstStyle/>
            <a:p>
              <a:pPr algn="ctr">
                <a:lnSpc>
                  <a:spcPct val="90000"/>
                </a:lnSpc>
                <a:defRPr/>
              </a:pPr>
              <a:r>
                <a:rPr lang="en-US"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12</a:t>
              </a:r>
              <a:br>
                <a:rPr lang="en-US"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br>
              <a:r>
                <a:rPr lang="en-US" i="1" dirty="0" err="1"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Exabyt</a:t>
              </a:r>
              <a:r>
                <a:rPr lang="sk-SK" i="1" dirty="0" err="1"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ov</a:t>
              </a:r>
              <a:endParaRPr lang="en-US"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endParaRPr>
            </a:p>
          </p:txBody>
        </p:sp>
        <p:sp>
          <p:nvSpPr>
            <p:cNvPr id="22" name="Rectangle 21"/>
            <p:cNvSpPr/>
            <p:nvPr/>
          </p:nvSpPr>
          <p:spPr>
            <a:xfrm>
              <a:off x="2819400" y="4181868"/>
              <a:ext cx="1155700" cy="313932"/>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2003: 7.0</a:t>
              </a:r>
            </a:p>
          </p:txBody>
        </p:sp>
        <p:sp>
          <p:nvSpPr>
            <p:cNvPr id="26" name="Rectangle 25"/>
            <p:cNvSpPr/>
            <p:nvPr/>
          </p:nvSpPr>
          <p:spPr>
            <a:xfrm>
              <a:off x="2819400" y="4867668"/>
              <a:ext cx="1155700" cy="313932"/>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2002: 5.3</a:t>
              </a:r>
            </a:p>
          </p:txBody>
        </p:sp>
        <p:sp>
          <p:nvSpPr>
            <p:cNvPr id="27" name="Rectangle 26"/>
            <p:cNvSpPr/>
            <p:nvPr/>
          </p:nvSpPr>
          <p:spPr>
            <a:xfrm>
              <a:off x="2819400" y="5299468"/>
              <a:ext cx="1155700" cy="313932"/>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2001: 3.8</a:t>
              </a:r>
            </a:p>
          </p:txBody>
        </p:sp>
        <p:sp>
          <p:nvSpPr>
            <p:cNvPr id="28" name="Rectangle 27"/>
            <p:cNvSpPr/>
            <p:nvPr/>
          </p:nvSpPr>
          <p:spPr>
            <a:xfrm>
              <a:off x="2819400" y="5591568"/>
              <a:ext cx="1155700" cy="313932"/>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2000: 2.9</a:t>
              </a:r>
            </a:p>
          </p:txBody>
        </p:sp>
        <p:sp>
          <p:nvSpPr>
            <p:cNvPr id="29" name="Rectangle 28"/>
            <p:cNvSpPr/>
            <p:nvPr/>
          </p:nvSpPr>
          <p:spPr>
            <a:xfrm>
              <a:off x="2819400" y="5832868"/>
              <a:ext cx="1155700" cy="313932"/>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1999: 2.2</a:t>
              </a:r>
            </a:p>
          </p:txBody>
        </p:sp>
      </p:grpSp>
      <p:grpSp>
        <p:nvGrpSpPr>
          <p:cNvPr id="4" name="Group 30"/>
          <p:cNvGrpSpPr>
            <a:grpSpLocks/>
          </p:cNvGrpSpPr>
          <p:nvPr/>
        </p:nvGrpSpPr>
        <p:grpSpPr bwMode="auto">
          <a:xfrm>
            <a:off x="4344988" y="3671887"/>
            <a:ext cx="4659312" cy="2324102"/>
            <a:chOff x="4408488" y="2973344"/>
            <a:chExt cx="4659312" cy="2324850"/>
          </a:xfrm>
        </p:grpSpPr>
        <p:sp>
          <p:nvSpPr>
            <p:cNvPr id="11" name="Rectangle 10"/>
            <p:cNvSpPr/>
            <p:nvPr/>
          </p:nvSpPr>
          <p:spPr>
            <a:xfrm>
              <a:off x="4408488" y="2973344"/>
              <a:ext cx="4557712" cy="461665"/>
            </a:xfrm>
            <a:prstGeom prst="rect">
              <a:avLst/>
            </a:prstGeom>
            <a:noFill/>
          </p:spPr>
          <p:txBody>
            <a:bodyPr wrap="square" lIns="91440" tIns="45720" rIns="91440" bIns="45720">
              <a:spAutoFit/>
            </a:bodyPr>
            <a:lstStyle/>
            <a:p>
              <a:pPr algn="ctr">
                <a:defRPr/>
              </a:pPr>
              <a:r>
                <a:rPr lang="sk-SK" sz="2400" dirty="0" err="1"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mn-cs"/>
                </a:rPr>
                <a:t>Uložiská</a:t>
              </a:r>
              <a:r>
                <a:rPr lang="sk-SK" sz="2400" dirty="0" smtClean="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mn-cs"/>
                </a:rPr>
                <a:t> nových informácií</a:t>
              </a:r>
              <a:endParaRPr lang="en-US" sz="2400" dirty="0">
                <a:ln w="18415" cmpd="sng">
                  <a:solidFill>
                    <a:srgbClr val="FFFFFF"/>
                  </a:solidFill>
                  <a:prstDash val="solid"/>
                </a:ln>
                <a:gradFill>
                  <a:gsLst>
                    <a:gs pos="20000">
                      <a:srgbClr val="F5F5F5"/>
                    </a:gs>
                    <a:gs pos="50000">
                      <a:schemeClr val="tx1"/>
                    </a:gs>
                  </a:gsLst>
                  <a:lin ang="2700000" scaled="1"/>
                </a:gradFill>
                <a:effectLst>
                  <a:outerShdw blurRad="63500" dir="3600000" algn="tl" rotWithShape="0">
                    <a:srgbClr val="000000">
                      <a:alpha val="70000"/>
                    </a:srgbClr>
                  </a:outerShdw>
                  <a:reflection blurRad="6350" stA="55000" endA="300" endPos="45500" dir="5400000" sy="-100000" algn="bl" rotWithShape="0"/>
                </a:effectLst>
                <a:latin typeface="Segoe" pitchFamily="34" charset="0"/>
                <a:cs typeface="+mn-cs"/>
              </a:endParaRPr>
            </a:p>
          </p:txBody>
        </p:sp>
        <p:sp>
          <p:nvSpPr>
            <p:cNvPr id="32" name="Rectangle 31"/>
            <p:cNvSpPr/>
            <p:nvPr/>
          </p:nvSpPr>
          <p:spPr>
            <a:xfrm>
              <a:off x="4419600" y="4428089"/>
              <a:ext cx="1281120" cy="812530"/>
            </a:xfrm>
            <a:prstGeom prst="rect">
              <a:avLst/>
            </a:prstGeom>
            <a:noFill/>
            <a:ln>
              <a:noFill/>
            </a:ln>
            <a:effectLst/>
          </p:spPr>
          <p:txBody>
            <a:bodyPr wrap="square" lIns="91440" tIns="45720" rIns="91440" bIns="45720">
              <a:spAutoFit/>
            </a:bodyPr>
            <a:lstStyle/>
            <a:p>
              <a:pPr algn="ctr">
                <a:lnSpc>
                  <a:spcPct val="90000"/>
                </a:lnSpc>
                <a:defRPr/>
              </a:pPr>
              <a:r>
                <a:rPr lang="en-US"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Magnetic</a:t>
              </a:r>
              <a:r>
                <a:rPr lang="sk-SK"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ký</a:t>
              </a: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
              </a:r>
              <a:b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br>
              <a:r>
                <a:rPr lang="en-US"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Anal</a:t>
              </a:r>
              <a:r>
                <a:rPr lang="sk-SK"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ó</a:t>
              </a:r>
              <a:r>
                <a:rPr lang="en-US"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g</a:t>
              </a:r>
              <a:r>
                <a:rPr lang="sk-SK" sz="1600" i="1" dirty="0" err="1"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ovo</a:t>
              </a: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
              </a:r>
              <a:b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b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28%</a:t>
              </a:r>
              <a:endParaRPr lang="en-US" sz="24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endParaRPr>
            </a:p>
          </p:txBody>
        </p:sp>
        <p:sp>
          <p:nvSpPr>
            <p:cNvPr id="33" name="Rectangle 32"/>
            <p:cNvSpPr/>
            <p:nvPr/>
          </p:nvSpPr>
          <p:spPr>
            <a:xfrm>
              <a:off x="7786680" y="3640435"/>
              <a:ext cx="1281120" cy="812530"/>
            </a:xfrm>
            <a:prstGeom prst="rect">
              <a:avLst/>
            </a:prstGeom>
            <a:noFill/>
            <a:ln>
              <a:noFill/>
            </a:ln>
            <a:effectLst/>
          </p:spPr>
          <p:txBody>
            <a:bodyPr wrap="square" lIns="91440" tIns="45720" rIns="91440" bIns="45720">
              <a:spAutoFit/>
            </a:bodyPr>
            <a:lstStyle/>
            <a:p>
              <a:pPr algn="ctr">
                <a:lnSpc>
                  <a:spcPct val="90000"/>
                </a:lnSpc>
                <a:defRPr/>
              </a:pPr>
              <a:r>
                <a:rPr lang="en-US"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Magnetic</a:t>
              </a:r>
              <a:r>
                <a:rPr lang="sk-SK"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ký</a:t>
              </a: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
              </a:r>
              <a:b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br>
              <a:r>
                <a:rPr lang="en-US"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Digital</a:t>
              </a:r>
              <a:r>
                <a:rPr lang="sk-SK"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ne</a:t>
              </a: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
              </a:r>
              <a:b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b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64%</a:t>
              </a:r>
            </a:p>
          </p:txBody>
        </p:sp>
        <p:sp>
          <p:nvSpPr>
            <p:cNvPr id="34" name="Rectangle 33"/>
            <p:cNvSpPr/>
            <p:nvPr/>
          </p:nvSpPr>
          <p:spPr>
            <a:xfrm>
              <a:off x="6186480" y="4707263"/>
              <a:ext cx="1281120" cy="590931"/>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Film</a:t>
              </a: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
              </a:r>
              <a:b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b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7%</a:t>
              </a:r>
              <a:endParaRPr lang="en-US" sz="24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endParaRPr>
            </a:p>
          </p:txBody>
        </p:sp>
        <p:sp>
          <p:nvSpPr>
            <p:cNvPr id="35" name="Rectangle 34"/>
            <p:cNvSpPr/>
            <p:nvPr/>
          </p:nvSpPr>
          <p:spPr>
            <a:xfrm>
              <a:off x="5475280" y="4694568"/>
              <a:ext cx="1281120" cy="590931"/>
            </a:xfrm>
            <a:prstGeom prst="rect">
              <a:avLst/>
            </a:prstGeom>
            <a:noFill/>
            <a:ln>
              <a:noFill/>
            </a:ln>
            <a:effectLst/>
          </p:spPr>
          <p:txBody>
            <a:bodyPr wrap="square" lIns="91440" tIns="45720" rIns="91440" bIns="45720">
              <a:spAutoFit/>
            </a:bodyPr>
            <a:lstStyle/>
            <a:p>
              <a:pPr algn="ctr">
                <a:lnSpc>
                  <a:spcPct val="90000"/>
                </a:lnSpc>
                <a:defRPr/>
              </a:pPr>
              <a:r>
                <a:rPr lang="en-US"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Pap</a:t>
              </a:r>
              <a:r>
                <a:rPr lang="sk-SK" sz="1600" i="1" dirty="0"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i</a:t>
              </a:r>
              <a:r>
                <a:rPr lang="en-US" sz="1600" i="1" dirty="0" err="1" smtClean="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Segoe Black" pitchFamily="34" charset="0"/>
                  <a:cs typeface="+mn-cs"/>
                </a:rPr>
                <a:t>er</a:t>
              </a: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
              </a:r>
              <a:b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br>
              <a:r>
                <a:rPr lang="en-US" sz="2000" i="1" dirty="0">
                  <a:ln w="18415" cmpd="sng">
                    <a:noFill/>
                    <a:prstDash val="solid"/>
                  </a:ln>
                  <a:gradFill>
                    <a:gsLst>
                      <a:gs pos="20000">
                        <a:srgbClr val="F5F5F5"/>
                      </a:gs>
                      <a:gs pos="50000">
                        <a:schemeClr val="tx1"/>
                      </a:gs>
                    </a:gsLst>
                    <a:lin ang="2700000" scaled="1"/>
                  </a:gradFill>
                  <a:effectLst>
                    <a:outerShdw blurRad="228600" algn="ctr" rotWithShape="0">
                      <a:prstClr val="black"/>
                    </a:outerShdw>
                  </a:effectLst>
                  <a:latin typeface="+mj-lt"/>
                  <a:cs typeface="+mn-cs"/>
                </a:rPr>
                <a:t>1%</a:t>
              </a:r>
            </a:p>
          </p:txBody>
        </p:sp>
      </p:grpSp>
      <p:sp>
        <p:nvSpPr>
          <p:cNvPr id="31" name="Rectangle 30"/>
          <p:cNvSpPr/>
          <p:nvPr/>
        </p:nvSpPr>
        <p:spPr>
          <a:xfrm>
            <a:off x="285720" y="6500834"/>
            <a:ext cx="8572560" cy="313932"/>
          </a:xfrm>
          <a:prstGeom prst="rect">
            <a:avLst/>
          </a:prstGeom>
        </p:spPr>
        <p:txBody>
          <a:bodyPr wrap="square">
            <a:spAutoFit/>
          </a:bodyPr>
          <a:lstStyle/>
          <a:p>
            <a:pPr marL="152400" indent="-152400">
              <a:lnSpc>
                <a:spcPct val="80000"/>
              </a:lnSpc>
            </a:pPr>
            <a:r>
              <a:rPr lang="en-US" dirty="0" smtClean="0">
                <a:latin typeface="Arial" pitchFamily="34" charset="0"/>
              </a:rPr>
              <a:t>http://www2.sims.berkeley.edu/research/projects/how-much-inf-2003/execsum.htm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6285" y="1133856"/>
            <a:ext cx="3069844" cy="5084469"/>
          </a:xfrm>
        </p:spPr>
        <p:txBody>
          <a:bodyPr/>
          <a:lstStyle/>
          <a:p>
            <a:pPr lvl="0"/>
            <a:r>
              <a:rPr lang="en-US" sz="1400" dirty="0" smtClean="0">
                <a:effectLst>
                  <a:outerShdw blurRad="38100" dist="38100" dir="2700000" algn="tl">
                    <a:srgbClr val="000000">
                      <a:alpha val="43137"/>
                    </a:srgbClr>
                  </a:outerShdw>
                </a:effectLst>
                <a:latin typeface="Segoe Semibold" pitchFamily="34" charset="0"/>
              </a:rPr>
              <a:t>Transparent Data Encryption</a:t>
            </a:r>
            <a:endParaRPr lang="en-US" sz="1400" dirty="0" smtClean="0"/>
          </a:p>
          <a:p>
            <a:pPr lvl="0"/>
            <a:r>
              <a:rPr lang="en-US" sz="1400" dirty="0" smtClean="0">
                <a:effectLst>
                  <a:outerShdw blurRad="38100" dist="38100" dir="2700000" algn="tl">
                    <a:srgbClr val="000000">
                      <a:alpha val="43137"/>
                    </a:srgbClr>
                  </a:outerShdw>
                </a:effectLst>
                <a:latin typeface="Segoe Semibold" pitchFamily="34" charset="0"/>
              </a:rPr>
              <a:t>External Key Management</a:t>
            </a:r>
          </a:p>
          <a:p>
            <a:pPr lvl="0"/>
            <a:r>
              <a:rPr lang="en-US" sz="1400" dirty="0" smtClean="0">
                <a:effectLst>
                  <a:outerShdw blurRad="38100" dist="38100" dir="2700000" algn="tl">
                    <a:srgbClr val="000000">
                      <a:alpha val="43137"/>
                    </a:srgbClr>
                  </a:outerShdw>
                </a:effectLst>
                <a:latin typeface="Segoe Semibold" pitchFamily="34" charset="0"/>
              </a:rPr>
              <a:t>Data Auditing</a:t>
            </a:r>
          </a:p>
          <a:p>
            <a:pPr lvl="0"/>
            <a:r>
              <a:rPr lang="en-US" sz="1400" dirty="0" smtClean="0">
                <a:effectLst>
                  <a:outerShdw blurRad="38100" dist="38100" dir="2700000" algn="tl">
                    <a:srgbClr val="000000">
                      <a:alpha val="43137"/>
                    </a:srgbClr>
                  </a:outerShdw>
                </a:effectLst>
                <a:latin typeface="Segoe Semibold" pitchFamily="34" charset="0"/>
              </a:rPr>
              <a:t>Pluggable CPU</a:t>
            </a:r>
          </a:p>
          <a:p>
            <a:pPr lvl="0"/>
            <a:r>
              <a:rPr lang="en-CA" sz="1400" dirty="0" smtClean="0"/>
              <a:t>Transparent Failover for Database Mirroring</a:t>
            </a:r>
          </a:p>
          <a:p>
            <a:pPr lvl="0"/>
            <a:r>
              <a:rPr lang="en-US" sz="1400" dirty="0" smtClean="0"/>
              <a:t>Declarative Management Framework</a:t>
            </a:r>
          </a:p>
          <a:p>
            <a:r>
              <a:rPr lang="en-US" sz="1400" dirty="0" smtClean="0"/>
              <a:t>Server Group Management</a:t>
            </a:r>
          </a:p>
          <a:p>
            <a:r>
              <a:rPr lang="en-US" sz="1400" dirty="0" smtClean="0"/>
              <a:t>Streamlined Installation</a:t>
            </a:r>
          </a:p>
          <a:p>
            <a:r>
              <a:rPr lang="en-US" sz="1400" dirty="0" smtClean="0"/>
              <a:t>Enterprise System Management</a:t>
            </a:r>
          </a:p>
          <a:p>
            <a:r>
              <a:rPr lang="en-US" sz="1400" dirty="0" smtClean="0"/>
              <a:t>Performance Data Collection</a:t>
            </a:r>
          </a:p>
          <a:p>
            <a:r>
              <a:rPr lang="en-US" sz="1400" dirty="0" smtClean="0"/>
              <a:t>System Analysis</a:t>
            </a:r>
          </a:p>
          <a:p>
            <a:r>
              <a:rPr lang="en-US" sz="1400" dirty="0" smtClean="0"/>
              <a:t>Data Compression</a:t>
            </a:r>
          </a:p>
          <a:p>
            <a:r>
              <a:rPr lang="en-US" sz="1400" dirty="0" smtClean="0"/>
              <a:t>Query Optimization Modes</a:t>
            </a:r>
          </a:p>
          <a:p>
            <a:r>
              <a:rPr lang="en-US" sz="1400" dirty="0" smtClean="0"/>
              <a:t>Resource Governor</a:t>
            </a:r>
          </a:p>
          <a:p>
            <a:r>
              <a:rPr lang="en-US" sz="1400" dirty="0" smtClean="0"/>
              <a:t>Entity Data Model</a:t>
            </a:r>
          </a:p>
          <a:p>
            <a:r>
              <a:rPr lang="en-US" sz="1400" dirty="0" smtClean="0"/>
              <a:t>LINQ</a:t>
            </a:r>
          </a:p>
          <a:p>
            <a:r>
              <a:rPr lang="en-US" sz="1400" dirty="0" smtClean="0"/>
              <a:t>Visual Entity Designer</a:t>
            </a:r>
          </a:p>
          <a:p>
            <a:r>
              <a:rPr lang="en-US" sz="1400" dirty="0" smtClean="0">
                <a:effectLst>
                  <a:outerShdw blurRad="38100" dist="38100" dir="2700000" algn="tl">
                    <a:srgbClr val="000000">
                      <a:alpha val="43137"/>
                    </a:srgbClr>
                  </a:outerShdw>
                </a:effectLst>
                <a:latin typeface="Segoe Semibold" pitchFamily="34" charset="0"/>
              </a:rPr>
              <a:t>Entity Aware Adapters</a:t>
            </a:r>
          </a:p>
          <a:p>
            <a:endParaRPr lang="en-US" sz="1400" dirty="0" smtClean="0"/>
          </a:p>
          <a:p>
            <a:endParaRPr lang="en-US" sz="1400" dirty="0"/>
          </a:p>
        </p:txBody>
      </p:sp>
      <p:sp>
        <p:nvSpPr>
          <p:cNvPr id="9" name="TextBox 8"/>
          <p:cNvSpPr txBox="1"/>
          <p:nvPr/>
        </p:nvSpPr>
        <p:spPr>
          <a:xfrm>
            <a:off x="3161361" y="1133856"/>
            <a:ext cx="3319170" cy="6019593"/>
          </a:xfrm>
          <a:prstGeom prst="rect">
            <a:avLst/>
          </a:prstGeom>
          <a:noFill/>
        </p:spPr>
        <p:txBody>
          <a:bodyPr wrap="none" lIns="91436" tIns="45718" rIns="91436" bIns="45718" rtlCol="0">
            <a:spAutoFit/>
          </a:bodyPr>
          <a:lstStyle/>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SQL Server Change Tracking</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Synchronized Programming Model</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Visual Studio Support</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SQL Server Conflict Detection</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FILESTREAM data type</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Integrated Full Text Search</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Sparse Columns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Large User Defined Types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Date/Time Data Type</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LOCATION data type</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SPATIAL data type</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Virtual Earth Integration</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Partitioned Table Parallelism</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Query Optimizations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Persistent Lookups </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Change Data Capture </a:t>
            </a:r>
          </a:p>
          <a:p>
            <a:pPr marL="384924" indent="-384924">
              <a:lnSpc>
                <a:spcPct val="90000"/>
              </a:lnSpc>
              <a:spcBef>
                <a:spcPts val="700"/>
              </a:spcBef>
              <a:buBlip>
                <a:blip r:embed="rId3"/>
              </a:buBlip>
            </a:pPr>
            <a:r>
              <a:rPr lang="en-CA" sz="1400" dirty="0" smtClean="0"/>
              <a:t>Backup Compression</a:t>
            </a:r>
            <a:endParaRPr lang="en-US" sz="1400" dirty="0" smtClean="0">
              <a:effectLst>
                <a:outerShdw blurRad="38100" dist="38100" dir="2700000" algn="tl">
                  <a:srgbClr val="000000">
                    <a:alpha val="43137"/>
                  </a:srgbClr>
                </a:outerShdw>
              </a:effectLst>
              <a:latin typeface="Segoe Semibold" pitchFamily="34" charset="0"/>
            </a:endParaRP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MERGE SQL Statement</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Data Profiling</a:t>
            </a:r>
          </a:p>
          <a:p>
            <a:pPr marL="384924" indent="-384924">
              <a:lnSpc>
                <a:spcPct val="90000"/>
              </a:lnSpc>
              <a:spcBef>
                <a:spcPts val="700"/>
              </a:spcBef>
              <a:buBlip>
                <a:blip r:embed="rId3"/>
              </a:buBlip>
            </a:pPr>
            <a:r>
              <a:rPr lang="en-CA" sz="1400" dirty="0" smtClean="0"/>
              <a:t>Star Join</a:t>
            </a:r>
            <a:endParaRPr lang="en-US" sz="1400" dirty="0" smtClean="0">
              <a:effectLst>
                <a:outerShdw blurRad="38100" dist="38100" dir="2700000" algn="tl">
                  <a:srgbClr val="000000">
                    <a:alpha val="43137"/>
                  </a:srgbClr>
                </a:outerShdw>
              </a:effectLst>
              <a:latin typeface="Segoe Semibold" pitchFamily="34" charset="0"/>
            </a:endParaRPr>
          </a:p>
          <a:p>
            <a:pPr>
              <a:buFont typeface="Arial" pitchFamily="34" charset="0"/>
              <a:buChar char="•"/>
            </a:pPr>
            <a:endParaRPr lang="en-US" sz="1400" dirty="0"/>
          </a:p>
        </p:txBody>
      </p:sp>
      <p:sp>
        <p:nvSpPr>
          <p:cNvPr id="10" name="TextBox 9"/>
          <p:cNvSpPr txBox="1"/>
          <p:nvPr/>
        </p:nvSpPr>
        <p:spPr>
          <a:xfrm>
            <a:off x="6542192" y="1120210"/>
            <a:ext cx="2601809" cy="4668453"/>
          </a:xfrm>
          <a:prstGeom prst="rect">
            <a:avLst/>
          </a:prstGeom>
          <a:noFill/>
        </p:spPr>
        <p:txBody>
          <a:bodyPr wrap="square" lIns="91436" tIns="45718" rIns="91436" bIns="45718" rtlCol="0">
            <a:spAutoFit/>
          </a:bodyPr>
          <a:lstStyle/>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Enterprise Reporting Engine</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Internet Report Deployment</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Block Computations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Scale out Analysis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BI Platform Management</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Export to Word and Excel</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Author reports in Word and Excel</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Report Builder Enhancements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TABLIX</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Rich Formatted Data</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Personalized Perspectives</a:t>
            </a:r>
          </a:p>
          <a:p>
            <a:pPr marL="384924" indent="-384924">
              <a:lnSpc>
                <a:spcPct val="90000"/>
              </a:lnSpc>
              <a:spcBef>
                <a:spcPts val="700"/>
              </a:spcBef>
              <a:buBlip>
                <a:blip r:embed="rId3"/>
              </a:buBlip>
            </a:pPr>
            <a:r>
              <a:rPr lang="en-US" sz="1400" dirty="0" smtClean="0">
                <a:effectLst>
                  <a:outerShdw blurRad="38100" dist="38100" dir="2700000" algn="tl">
                    <a:srgbClr val="000000">
                      <a:alpha val="43137"/>
                    </a:srgbClr>
                  </a:outerShdw>
                </a:effectLst>
                <a:latin typeface="Segoe Semibold" pitchFamily="34" charset="0"/>
              </a:rPr>
              <a:t>… and many more</a:t>
            </a:r>
          </a:p>
          <a:p>
            <a:pPr>
              <a:buFont typeface="Arial" pitchFamily="34" charset="0"/>
              <a:buChar char="•"/>
            </a:pPr>
            <a:endParaRPr lang="en-US" sz="1400" dirty="0"/>
          </a:p>
        </p:txBody>
      </p:sp>
      <p:pic>
        <p:nvPicPr>
          <p:cNvPr id="7" name="Picture 2"/>
          <p:cNvPicPr>
            <a:picLocks noChangeAspect="1" noChangeArrowheads="1"/>
          </p:cNvPicPr>
          <p:nvPr/>
        </p:nvPicPr>
        <p:blipFill>
          <a:blip r:embed="rId4">
            <a:duotone>
              <a:prstClr val="black"/>
              <a:schemeClr val="tx1">
                <a:tint val="45000"/>
                <a:satMod val="400000"/>
              </a:schemeClr>
            </a:duotone>
            <a:lum bright="100000" contrast="100000"/>
          </a:blip>
          <a:srcRect/>
          <a:stretch>
            <a:fillRect/>
          </a:stretch>
        </p:blipFill>
        <p:spPr bwMode="auto">
          <a:xfrm>
            <a:off x="254001" y="190500"/>
            <a:ext cx="3656029" cy="698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304800" y="5715000"/>
            <a:ext cx="86106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Dôveryhodná</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Produ</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k</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t</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í</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na</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Inteligent</a:t>
            </a:r>
            <a:r>
              <a:rPr lang="sk-SK"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ná</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40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43"/>
          <p:cNvGrpSpPr/>
          <p:nvPr/>
        </p:nvGrpSpPr>
        <p:grpSpPr>
          <a:xfrm>
            <a:off x="6172200" y="1676400"/>
            <a:ext cx="2743200" cy="3682690"/>
            <a:chOff x="204317" y="3506974"/>
            <a:chExt cx="8726882" cy="1555837"/>
          </a:xfrm>
        </p:grpSpPr>
        <p:sp>
          <p:nvSpPr>
            <p:cNvPr id="166" name="Rounded Rectangle 165"/>
            <p:cNvSpPr/>
            <p:nvPr/>
          </p:nvSpPr>
          <p:spPr bwMode="auto">
            <a:xfrm>
              <a:off x="204317" y="3506974"/>
              <a:ext cx="8726882" cy="1555837"/>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67" name="Rectangle 166"/>
            <p:cNvSpPr>
              <a:spLocks noChangeArrowheads="1"/>
            </p:cNvSpPr>
            <p:nvPr/>
          </p:nvSpPr>
          <p:spPr bwMode="auto">
            <a:xfrm>
              <a:off x="1077005" y="3796706"/>
              <a:ext cx="6954837" cy="470263"/>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Integruje dáta</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Poskytuje relevantné informácie na podporu rozhodovania</a:t>
              </a:r>
              <a:endParaRPr lang="en-US" sz="1600" dirty="0" smtClean="0"/>
            </a:p>
          </p:txBody>
        </p:sp>
        <p:sp>
          <p:nvSpPr>
            <p:cNvPr id="168" name="TextBox 833617"/>
            <p:cNvSpPr txBox="1">
              <a:spLocks noChangeArrowheads="1"/>
            </p:cNvSpPr>
            <p:nvPr/>
          </p:nvSpPr>
          <p:spPr bwMode="auto">
            <a:xfrm>
              <a:off x="931557" y="3571359"/>
              <a:ext cx="7272402" cy="187239"/>
            </a:xfrm>
            <a:prstGeom prst="rect">
              <a:avLst/>
            </a:prstGeom>
            <a:noFill/>
            <a:ln w="9525">
              <a:noFill/>
              <a:miter lim="800000"/>
              <a:headEnd/>
              <a:tailEnd/>
            </a:ln>
          </p:spPr>
          <p:txBody>
            <a:bodyPr wrap="square">
              <a:spAutoFit/>
            </a:bodyPr>
            <a:lstStyle/>
            <a:p>
              <a:pPr algn="ctr">
                <a:lnSpc>
                  <a:spcPct val="95000"/>
                </a:lnSpc>
                <a:spcBef>
                  <a:spcPct val="10000"/>
                </a:spcBef>
              </a:pPr>
              <a:r>
                <a:rPr lang="en-US"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Inteligent</a:t>
              </a:r>
              <a:r>
                <a:rPr lang="sk-SK"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ná</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3"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nvGrpSpPr>
          <p:cNvPr id="4" name="Group 47"/>
          <p:cNvGrpSpPr/>
          <p:nvPr/>
        </p:nvGrpSpPr>
        <p:grpSpPr>
          <a:xfrm>
            <a:off x="3048000" y="1676400"/>
            <a:ext cx="3048000" cy="3657600"/>
            <a:chOff x="2362200" y="2960470"/>
            <a:chExt cx="3048000" cy="3657600"/>
          </a:xfrm>
        </p:grpSpPr>
        <p:grpSp>
          <p:nvGrpSpPr>
            <p:cNvPr id="5" name="Group 43"/>
            <p:cNvGrpSpPr/>
            <p:nvPr/>
          </p:nvGrpSpPr>
          <p:grpSpPr>
            <a:xfrm>
              <a:off x="2362200" y="2960470"/>
              <a:ext cx="3048000" cy="3657600"/>
              <a:chOff x="-13855" y="3981886"/>
              <a:chExt cx="8726882" cy="2575399"/>
            </a:xfrm>
          </p:grpSpPr>
          <p:sp>
            <p:nvSpPr>
              <p:cNvPr id="43" name="Rounded Rectangle 42"/>
              <p:cNvSpPr/>
              <p:nvPr/>
            </p:nvSpPr>
            <p:spPr bwMode="auto">
              <a:xfrm>
                <a:off x="-13855" y="3981886"/>
                <a:ext cx="8726882" cy="2575399"/>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44" name="Rectangle 43"/>
              <p:cNvSpPr>
                <a:spLocks noChangeArrowheads="1"/>
              </p:cNvSpPr>
              <p:nvPr/>
            </p:nvSpPr>
            <p:spPr bwMode="auto">
              <a:xfrm>
                <a:off x="422489" y="4518427"/>
                <a:ext cx="8072366" cy="744041"/>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Menežovaný politikami</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Jednoduchší vývoj aplikácií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Ukladanie akýchkoľvek informácií</a:t>
                </a:r>
                <a:endParaRPr lang="en-US" sz="1600" dirty="0" smtClean="0"/>
              </a:p>
            </p:txBody>
          </p:sp>
          <p:sp>
            <p:nvSpPr>
              <p:cNvPr id="46" name="TextBox 833617"/>
              <p:cNvSpPr txBox="1">
                <a:spLocks noChangeArrowheads="1"/>
              </p:cNvSpPr>
              <p:nvPr/>
            </p:nvSpPr>
            <p:spPr bwMode="auto">
              <a:xfrm>
                <a:off x="1513349" y="4089194"/>
                <a:ext cx="5672473" cy="312066"/>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a:t>
                </a:r>
                <a:r>
                  <a:rPr lang="sk-SK"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ktívna</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7" name="Rectangle 833584"/>
            <p:cNvPicPr>
              <a:picLocks noChangeAspect="1" noChangeArrowheads="1"/>
            </p:cNvPicPr>
            <p:nvPr/>
          </p:nvPicPr>
          <p:blipFill>
            <a:blip r:embed="rId9">
              <a:lum bright="10000" contrast="-20000"/>
            </a:blip>
            <a:srcRect r="31034"/>
            <a:stretch>
              <a:fillRect/>
            </a:stretch>
          </p:blipFill>
          <p:spPr bwMode="auto">
            <a:xfrm>
              <a:off x="3124200" y="5213136"/>
              <a:ext cx="1524000" cy="1382930"/>
            </a:xfrm>
            <a:prstGeom prst="rect">
              <a:avLst/>
            </a:prstGeom>
            <a:noFill/>
            <a:ln w="9525">
              <a:noFill/>
              <a:miter lim="800000"/>
              <a:headEnd/>
              <a:tailEnd/>
            </a:ln>
          </p:spPr>
        </p:pic>
      </p:grpSp>
      <p:grpSp>
        <p:nvGrpSpPr>
          <p:cNvPr id="6" name="Group 58"/>
          <p:cNvGrpSpPr/>
          <p:nvPr/>
        </p:nvGrpSpPr>
        <p:grpSpPr>
          <a:xfrm>
            <a:off x="228600" y="1676400"/>
            <a:ext cx="2819400" cy="3641695"/>
            <a:chOff x="0" y="3048000"/>
            <a:chExt cx="2819400" cy="3641695"/>
          </a:xfrm>
        </p:grpSpPr>
        <p:grpSp>
          <p:nvGrpSpPr>
            <p:cNvPr id="7" name="Group 43"/>
            <p:cNvGrpSpPr/>
            <p:nvPr/>
          </p:nvGrpSpPr>
          <p:grpSpPr>
            <a:xfrm>
              <a:off x="0" y="3048000"/>
              <a:ext cx="2819400" cy="3641695"/>
              <a:chOff x="-13855" y="4971895"/>
              <a:chExt cx="8969295" cy="1555838"/>
            </a:xfrm>
          </p:grpSpPr>
          <p:sp>
            <p:nvSpPr>
              <p:cNvPr id="52" name="Rounded Rectangle 51"/>
              <p:cNvSpPr/>
              <p:nvPr/>
            </p:nvSpPr>
            <p:spPr bwMode="auto">
              <a:xfrm>
                <a:off x="-13855" y="4971895"/>
                <a:ext cx="8726882" cy="1555838"/>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53" name="Rectangle 52"/>
              <p:cNvSpPr>
                <a:spLocks noChangeArrowheads="1"/>
              </p:cNvSpPr>
              <p:nvPr/>
            </p:nvSpPr>
            <p:spPr bwMode="auto">
              <a:xfrm>
                <a:off x="640661" y="5297444"/>
                <a:ext cx="8314779" cy="464599"/>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Zabezpečenie informácií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Podnikanie bez výpadkov</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Predvídateľné odozvy</a:t>
                </a:r>
                <a:endParaRPr lang="en-US" sz="1600" dirty="0" smtClean="0"/>
              </a:p>
            </p:txBody>
          </p:sp>
          <p:sp>
            <p:nvSpPr>
              <p:cNvPr id="54" name="TextBox 833617"/>
              <p:cNvSpPr txBox="1">
                <a:spLocks noChangeArrowheads="1"/>
              </p:cNvSpPr>
              <p:nvPr/>
            </p:nvSpPr>
            <p:spPr bwMode="auto">
              <a:xfrm>
                <a:off x="955799" y="5037005"/>
                <a:ext cx="6545161" cy="189347"/>
              </a:xfrm>
              <a:prstGeom prst="rect">
                <a:avLst/>
              </a:prstGeom>
              <a:noFill/>
              <a:ln w="9525">
                <a:noFill/>
                <a:miter lim="800000"/>
                <a:headEnd/>
                <a:tailEnd/>
              </a:ln>
            </p:spPr>
            <p:txBody>
              <a:bodyPr wrap="square">
                <a:spAutoFit/>
              </a:bodyPr>
              <a:lstStyle/>
              <a:p>
                <a:pPr>
                  <a:lnSpc>
                    <a:spcPct val="95000"/>
                  </a:lnSpc>
                  <a:spcBef>
                    <a:spcPct val="10000"/>
                  </a:spcBef>
                </a:pPr>
                <a:r>
                  <a:rPr lang="sk-SK"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Dôveryhodná</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7" name="Picture 12"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838200" y="5334000"/>
              <a:ext cx="946639" cy="1295400"/>
            </a:xfrm>
            <a:prstGeom prst="rect">
              <a:avLst/>
            </a:prstGeom>
            <a:noFill/>
          </p:spPr>
        </p:pic>
        <p:pic>
          <p:nvPicPr>
            <p:cNvPr id="58" name="Picture 32" descr="policy rules"/>
            <p:cNvPicPr>
              <a:picLocks noChangeAspect="1" noChangeArrowheads="1"/>
            </p:cNvPicPr>
            <p:nvPr/>
          </p:nvPicPr>
          <p:blipFill>
            <a:blip r:embed="rId11" cstate="print"/>
            <a:srcRect/>
            <a:stretch>
              <a:fillRect/>
            </a:stretch>
          </p:blipFill>
          <p:spPr bwMode="auto">
            <a:xfrm>
              <a:off x="761999" y="6019801"/>
              <a:ext cx="461583" cy="403187"/>
            </a:xfrm>
            <a:prstGeom prst="rect">
              <a:avLst/>
            </a:prstGeom>
            <a:noFill/>
          </p:spPr>
        </p:pic>
      </p:grpSp>
      <p:sp>
        <p:nvSpPr>
          <p:cNvPr id="31" name="Title 30"/>
          <p:cNvSpPr>
            <a:spLocks noGrp="1"/>
          </p:cNvSpPr>
          <p:nvPr>
            <p:ph type="title"/>
          </p:nvPr>
        </p:nvSpPr>
        <p:spPr/>
        <p:txBody>
          <a:bodyPr/>
          <a:lstStyle/>
          <a:p>
            <a:r>
              <a:rPr lang="sk-SK" dirty="0" smtClean="0"/>
              <a:t>DB </a:t>
            </a:r>
            <a:r>
              <a:rPr lang="sk-SK" dirty="0" err="1" smtClean="0"/>
              <a:t>paltforma</a:t>
            </a:r>
            <a:r>
              <a:rPr lang="sk-SK" dirty="0" smtClean="0"/>
              <a:t> </a:t>
            </a:r>
            <a:r>
              <a:rPr smtClean="0"/>
              <a:t>- </a:t>
            </a:r>
            <a:r>
              <a:rPr lang="sk-SK" dirty="0" smtClean="0"/>
              <a:t>SQL Server 2008</a:t>
            </a:r>
            <a:endParaRPr lang="sk-SK"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4"/>
                                        </p:tgtEl>
                                        <p:attrNameLst>
                                          <p:attrName>style.opacity</p:attrName>
                                        </p:attrNameLst>
                                      </p:cBhvr>
                                      <p:to>
                                        <p:strVal val="0.5"/>
                                      </p:to>
                                    </p:set>
                                    <p:animEffect filter="image" prLst="opacity: 0.5">
                                      <p:cBhvr rctx="IE">
                                        <p:cTn id="7" dur="indefinite"/>
                                        <p:tgtEl>
                                          <p:spTgt spid="4"/>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5"/>
                                      </p:to>
                                    </p:set>
                                    <p:animEffect filter="image" prLst="opacity: 0.5">
                                      <p:cBhvr rctx="IE">
                                        <p:cTn id="1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121819" y="1905000"/>
            <a:ext cx="7393781" cy="7835991"/>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sk-SK" sz="2800" b="1" noProof="0" dirty="0" smtClean="0"/>
              <a:t>Zabezpečenie prístupu</a:t>
            </a:r>
            <a:endParaRPr kumimoji="0" lang="en-US" sz="2800" b="1"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r>
              <a:rPr lang="en-US" sz="2400" dirty="0" smtClean="0"/>
              <a:t>Strong Authentication </a:t>
            </a:r>
          </a:p>
          <a:p>
            <a:pPr marL="854059" lvl="1" indent="-396859" defTabSz="914327">
              <a:lnSpc>
                <a:spcPct val="90000"/>
              </a:lnSpc>
              <a:spcBef>
                <a:spcPct val="20000"/>
              </a:spcBef>
              <a:buClr>
                <a:schemeClr val="accent1"/>
              </a:buClr>
              <a:buFont typeface="Wingdings" pitchFamily="2" charset="2"/>
              <a:buChar char="§"/>
              <a:defRPr/>
            </a:pPr>
            <a:r>
              <a:rPr lang="en-US" sz="2400" dirty="0" smtClean="0"/>
              <a:t>Granular Authorization </a:t>
            </a:r>
          </a:p>
          <a:p>
            <a:pPr marL="854059" lvl="1" indent="-396859" defTabSz="914327">
              <a:lnSpc>
                <a:spcPct val="90000"/>
              </a:lnSpc>
              <a:spcBef>
                <a:spcPct val="20000"/>
              </a:spcBef>
              <a:buClr>
                <a:schemeClr val="accent1"/>
              </a:buClr>
              <a:buFont typeface="Wingdings" pitchFamily="2" charset="2"/>
              <a:buChar char="§"/>
              <a:defRPr/>
            </a:pPr>
            <a:r>
              <a:rPr lang="en-US" sz="2400" dirty="0" smtClean="0"/>
              <a:t>Transparent Data Encryption</a:t>
            </a:r>
          </a:p>
          <a:p>
            <a:pPr marL="854059" lvl="1" indent="-396859" defTabSz="914327">
              <a:lnSpc>
                <a:spcPct val="90000"/>
              </a:lnSpc>
              <a:spcBef>
                <a:spcPct val="20000"/>
              </a:spcBef>
              <a:buClr>
                <a:schemeClr val="accent1"/>
              </a:buClr>
              <a:buFont typeface="Wingdings" pitchFamily="2" charset="2"/>
              <a:buChar char="§"/>
              <a:defRPr/>
            </a:pPr>
            <a:r>
              <a:rPr lang="en-US" sz="2400" dirty="0" smtClean="0"/>
              <a:t>External Key Management</a:t>
            </a:r>
          </a:p>
          <a:p>
            <a:pPr marL="396859" indent="-396859" defTabSz="914327">
              <a:lnSpc>
                <a:spcPct val="90000"/>
              </a:lnSpc>
              <a:spcBef>
                <a:spcPct val="20000"/>
              </a:spcBef>
              <a:buClr>
                <a:schemeClr val="accent1"/>
              </a:buClr>
              <a:buFont typeface="Wingdings" pitchFamily="2" charset="2"/>
              <a:buChar char="§"/>
              <a:defRPr/>
            </a:pPr>
            <a:r>
              <a:rPr lang="sk-SK" sz="2800" b="1" dirty="0" smtClean="0"/>
              <a:t>Ochrana systému</a:t>
            </a:r>
            <a:endParaRPr lang="en-US" sz="2800" b="1" dirty="0" smtClean="0"/>
          </a:p>
          <a:p>
            <a:pPr marL="854059" lvl="1" indent="-396859" defTabSz="914327">
              <a:lnSpc>
                <a:spcPct val="90000"/>
              </a:lnSpc>
              <a:spcBef>
                <a:spcPct val="20000"/>
              </a:spcBef>
              <a:buClr>
                <a:schemeClr val="accent1"/>
              </a:buClr>
              <a:buFont typeface="Wingdings" pitchFamily="2" charset="2"/>
              <a:buChar char="§"/>
              <a:defRPr/>
            </a:pPr>
            <a:r>
              <a:rPr lang="en-US" sz="2400" dirty="0" smtClean="0"/>
              <a:t>Secure deployment</a:t>
            </a:r>
          </a:p>
          <a:p>
            <a:pPr marL="854059" lvl="1" indent="-396859" defTabSz="914327">
              <a:lnSpc>
                <a:spcPct val="90000"/>
              </a:lnSpc>
              <a:spcBef>
                <a:spcPct val="20000"/>
              </a:spcBef>
              <a:buClr>
                <a:schemeClr val="accent1"/>
              </a:buClr>
              <a:buFont typeface="Wingdings" pitchFamily="2" charset="2"/>
              <a:buChar char="§"/>
              <a:defRPr/>
            </a:pPr>
            <a:r>
              <a:rPr lang="en-US" sz="2400" dirty="0" smtClean="0"/>
              <a:t>Secure by default</a:t>
            </a:r>
          </a:p>
          <a:p>
            <a:pPr marL="396859" lvl="0" indent="-396859" defTabSz="914327">
              <a:lnSpc>
                <a:spcPct val="90000"/>
              </a:lnSpc>
              <a:spcBef>
                <a:spcPct val="20000"/>
              </a:spcBef>
              <a:buClr>
                <a:schemeClr val="accent1"/>
              </a:buClr>
              <a:buFont typeface="Wingdings" pitchFamily="2" charset="2"/>
              <a:buChar char="§"/>
              <a:defRPr/>
            </a:pPr>
            <a:r>
              <a:rPr lang="sk-SK" sz="2800" b="1" dirty="0" smtClean="0"/>
              <a:t>Súlad s </a:t>
            </a:r>
            <a:r>
              <a:rPr lang="sk-SK" sz="2800" b="1" dirty="0" err="1" smtClean="0"/>
              <a:t>regul</a:t>
            </a:r>
            <a:r>
              <a:rPr lang="sk-SK" sz="2800" b="1" dirty="0" smtClean="0"/>
              <a:t>. nariadeniami</a:t>
            </a:r>
            <a:endParaRPr lang="en-US" sz="2800" b="1" dirty="0" smtClean="0"/>
          </a:p>
          <a:p>
            <a:pPr marL="854059" lvl="1" indent="-396859" defTabSz="914327">
              <a:lnSpc>
                <a:spcPct val="90000"/>
              </a:lnSpc>
              <a:spcBef>
                <a:spcPct val="20000"/>
              </a:spcBef>
              <a:buClr>
                <a:schemeClr val="accent1"/>
              </a:buClr>
              <a:buFont typeface="Wingdings" pitchFamily="2" charset="2"/>
              <a:buChar char="§"/>
              <a:defRPr/>
            </a:pPr>
            <a:r>
              <a:rPr lang="en-US" sz="2400" dirty="0" smtClean="0"/>
              <a:t>Enhanced Data Auditing</a:t>
            </a:r>
          </a:p>
          <a:p>
            <a:pPr marL="854059" lvl="1" indent="-396859" defTabSz="914327">
              <a:lnSpc>
                <a:spcPct val="90000"/>
              </a:lnSpc>
              <a:spcBef>
                <a:spcPct val="20000"/>
              </a:spcBef>
              <a:buClr>
                <a:schemeClr val="accent1"/>
              </a:buClr>
              <a:buFont typeface="Wingdings" pitchFamily="2" charset="2"/>
              <a:buChar char="§"/>
              <a:defRPr/>
            </a:pPr>
            <a:r>
              <a:rPr lang="en-US" sz="2400" dirty="0" smtClean="0"/>
              <a:t>Enterprise Wide Security Policies</a:t>
            </a:r>
          </a:p>
          <a:p>
            <a:pPr marL="854059" lvl="1" indent="-396859" defTabSz="914327">
              <a:lnSpc>
                <a:spcPct val="90000"/>
              </a:lnSpc>
              <a:spcBef>
                <a:spcPct val="20000"/>
              </a:spcBef>
              <a:buClr>
                <a:schemeClr val="accent1"/>
              </a:buClr>
              <a:defRPr/>
            </a:pPr>
            <a:endParaRPr lang="en-US" sz="2000" dirty="0" smtClean="0"/>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grpSp>
        <p:nvGrpSpPr>
          <p:cNvPr id="2" name="Group 37"/>
          <p:cNvGrpSpPr/>
          <p:nvPr/>
        </p:nvGrpSpPr>
        <p:grpSpPr>
          <a:xfrm>
            <a:off x="914400" y="4572000"/>
            <a:ext cx="1676400" cy="1371600"/>
            <a:chOff x="6651163" y="4419599"/>
            <a:chExt cx="889491" cy="896362"/>
          </a:xfrm>
        </p:grpSpPr>
        <p:pic>
          <p:nvPicPr>
            <p:cNvPr id="36" name="Picture 2" descr="C:\Work\Katmai Marketing\PAG_icon library\PAG_icon library\SQL sm.png"/>
            <p:cNvPicPr>
              <a:picLocks noChangeAspect="1" noChangeArrowheads="1"/>
            </p:cNvPicPr>
            <p:nvPr/>
          </p:nvPicPr>
          <p:blipFill>
            <a:blip r:embed="rId3" cstate="print"/>
            <a:srcRect/>
            <a:stretch>
              <a:fillRect/>
            </a:stretch>
          </p:blipFill>
          <p:spPr bwMode="auto">
            <a:xfrm>
              <a:off x="6651163" y="4433455"/>
              <a:ext cx="600104" cy="882506"/>
            </a:xfrm>
            <a:prstGeom prst="rect">
              <a:avLst/>
            </a:prstGeom>
            <a:noFill/>
          </p:spPr>
        </p:pic>
        <p:pic>
          <p:nvPicPr>
            <p:cNvPr id="37" name="Picture 7" descr="C:\Work\Katmai Marketing\PAG_icon library\PAG_icon library\lists.png"/>
            <p:cNvPicPr>
              <a:picLocks noChangeAspect="1" noChangeArrowheads="1"/>
            </p:cNvPicPr>
            <p:nvPr/>
          </p:nvPicPr>
          <p:blipFill>
            <a:blip r:embed="rId4" cstate="print"/>
            <a:srcRect/>
            <a:stretch>
              <a:fillRect/>
            </a:stretch>
          </p:blipFill>
          <p:spPr bwMode="auto">
            <a:xfrm>
              <a:off x="6974178" y="4419599"/>
              <a:ext cx="566476" cy="801977"/>
            </a:xfrm>
            <a:prstGeom prst="rect">
              <a:avLst/>
            </a:prstGeom>
            <a:noFill/>
          </p:spPr>
        </p:pic>
      </p:grpSp>
      <p:grpSp>
        <p:nvGrpSpPr>
          <p:cNvPr id="3" name="Group 22"/>
          <p:cNvGrpSpPr/>
          <p:nvPr/>
        </p:nvGrpSpPr>
        <p:grpSpPr>
          <a:xfrm>
            <a:off x="7467600" y="152400"/>
            <a:ext cx="1219200" cy="1295400"/>
            <a:chOff x="1600200" y="1606130"/>
            <a:chExt cx="645459" cy="742406"/>
          </a:xfrm>
        </p:grpSpPr>
        <p:pic>
          <p:nvPicPr>
            <p:cNvPr id="38" name="Picture 2" descr="C:\Work\Katmai Marketing\PAG_icon library\PAG_icon library\Database blue.png"/>
            <p:cNvPicPr>
              <a:picLocks noChangeAspect="1" noChangeArrowheads="1"/>
            </p:cNvPicPr>
            <p:nvPr/>
          </p:nvPicPr>
          <p:blipFill>
            <a:blip r:embed="rId5" cstate="print"/>
            <a:srcRect/>
            <a:stretch>
              <a:fillRect/>
            </a:stretch>
          </p:blipFill>
          <p:spPr bwMode="auto">
            <a:xfrm>
              <a:off x="1736163" y="1734669"/>
              <a:ext cx="509496" cy="613867"/>
            </a:xfrm>
            <a:prstGeom prst="rect">
              <a:avLst/>
            </a:prstGeom>
            <a:noFill/>
          </p:spPr>
        </p:pic>
        <p:pic>
          <p:nvPicPr>
            <p:cNvPr id="39" name="Picture 3" descr="C:\Work\Katmai Marketing\PAG_icon library\PAG_icon library\Security Threat Detected.png"/>
            <p:cNvPicPr>
              <a:picLocks noChangeAspect="1" noChangeArrowheads="1"/>
            </p:cNvPicPr>
            <p:nvPr/>
          </p:nvPicPr>
          <p:blipFill>
            <a:blip r:embed="rId6" cstate="print"/>
            <a:srcRect/>
            <a:stretch>
              <a:fillRect/>
            </a:stretch>
          </p:blipFill>
          <p:spPr bwMode="auto">
            <a:xfrm>
              <a:off x="1600200" y="1606130"/>
              <a:ext cx="550582" cy="628881"/>
            </a:xfrm>
            <a:prstGeom prst="rect">
              <a:avLst/>
            </a:prstGeom>
            <a:noFill/>
          </p:spPr>
        </p:pic>
      </p:grpSp>
      <p:pic>
        <p:nvPicPr>
          <p:cNvPr id="25" name="Picture 6" descr="C:\Work\Katmai Marketing\PAG_icon library\PAG_icon library\XP icon credential manager.png"/>
          <p:cNvPicPr>
            <a:picLocks noChangeAspect="1" noChangeArrowheads="1"/>
          </p:cNvPicPr>
          <p:nvPr/>
        </p:nvPicPr>
        <p:blipFill>
          <a:blip r:embed="rId7" cstate="print"/>
          <a:srcRect/>
          <a:stretch>
            <a:fillRect/>
          </a:stretch>
        </p:blipFill>
        <p:spPr bwMode="auto">
          <a:xfrm>
            <a:off x="1143000" y="5486400"/>
            <a:ext cx="457237" cy="529936"/>
          </a:xfrm>
          <a:prstGeom prst="rect">
            <a:avLst/>
          </a:prstGeom>
          <a:noFill/>
        </p:spPr>
      </p:pic>
      <p:grpSp>
        <p:nvGrpSpPr>
          <p:cNvPr id="4" name="Group 51"/>
          <p:cNvGrpSpPr/>
          <p:nvPr/>
        </p:nvGrpSpPr>
        <p:grpSpPr>
          <a:xfrm>
            <a:off x="457200" y="1600200"/>
            <a:ext cx="2484438" cy="2346325"/>
            <a:chOff x="492125" y="4294188"/>
            <a:chExt cx="2484438" cy="2346325"/>
          </a:xfrm>
        </p:grpSpPr>
        <p:pic>
          <p:nvPicPr>
            <p:cNvPr id="53" name="Picture 9" descr="double arrow green arrow"/>
            <p:cNvPicPr>
              <a:picLocks noChangeAspect="1" noChangeArrowheads="1"/>
            </p:cNvPicPr>
            <p:nvPr/>
          </p:nvPicPr>
          <p:blipFill>
            <a:blip r:embed="rId8"/>
            <a:srcRect/>
            <a:stretch>
              <a:fillRect/>
            </a:stretch>
          </p:blipFill>
          <p:spPr bwMode="auto">
            <a:xfrm>
              <a:off x="962025" y="4379913"/>
              <a:ext cx="1763713" cy="1654175"/>
            </a:xfrm>
            <a:prstGeom prst="rect">
              <a:avLst/>
            </a:prstGeom>
            <a:noFill/>
          </p:spPr>
        </p:pic>
        <p:grpSp>
          <p:nvGrpSpPr>
            <p:cNvPr id="5" name="Group 10"/>
            <p:cNvGrpSpPr>
              <a:grpSpLocks/>
            </p:cNvGrpSpPr>
            <p:nvPr/>
          </p:nvGrpSpPr>
          <p:grpSpPr bwMode="auto">
            <a:xfrm>
              <a:off x="492125" y="4564063"/>
              <a:ext cx="846138" cy="1250950"/>
              <a:chOff x="845" y="1045"/>
              <a:chExt cx="1221" cy="1807"/>
            </a:xfrm>
          </p:grpSpPr>
          <p:pic>
            <p:nvPicPr>
              <p:cNvPr id="57" name="Picture 11" descr="Server SQL database"/>
              <p:cNvPicPr>
                <a:picLocks noChangeAspect="1" noChangeArrowheads="1"/>
              </p:cNvPicPr>
              <p:nvPr/>
            </p:nvPicPr>
            <p:blipFill>
              <a:blip r:embed="rId9" cstate="print"/>
              <a:srcRect/>
              <a:stretch>
                <a:fillRect/>
              </a:stretch>
            </p:blipFill>
            <p:spPr bwMode="auto">
              <a:xfrm>
                <a:off x="845" y="1045"/>
                <a:ext cx="1221" cy="1807"/>
              </a:xfrm>
              <a:prstGeom prst="rect">
                <a:avLst/>
              </a:prstGeom>
              <a:noFill/>
            </p:spPr>
          </p:pic>
          <p:pic>
            <p:nvPicPr>
              <p:cNvPr id="58" name="Picture 12" descr="SQL Server 2005"/>
              <p:cNvPicPr>
                <a:picLocks noChangeAspect="1" noChangeArrowheads="1"/>
              </p:cNvPicPr>
              <p:nvPr/>
            </p:nvPicPr>
            <p:blipFill>
              <a:blip r:embed="rId10" cstate="print"/>
              <a:srcRect r="24501"/>
              <a:stretch>
                <a:fillRect/>
              </a:stretch>
            </p:blipFill>
            <p:spPr bwMode="auto">
              <a:xfrm>
                <a:off x="1362" y="1845"/>
                <a:ext cx="587" cy="162"/>
              </a:xfrm>
              <a:prstGeom prst="rect">
                <a:avLst/>
              </a:prstGeom>
              <a:noFill/>
              <a:ln w="9525">
                <a:noFill/>
                <a:miter lim="800000"/>
                <a:headEnd/>
                <a:tailEnd/>
              </a:ln>
            </p:spPr>
          </p:pic>
        </p:grpSp>
        <p:pic>
          <p:nvPicPr>
            <p:cNvPr id="55" name="Picture 14" descr="Security Download all"/>
            <p:cNvPicPr>
              <a:picLocks noChangeAspect="1" noChangeArrowheads="1"/>
            </p:cNvPicPr>
            <p:nvPr/>
          </p:nvPicPr>
          <p:blipFill>
            <a:blip r:embed="rId11" cstate="print"/>
            <a:srcRect/>
            <a:stretch>
              <a:fillRect/>
            </a:stretch>
          </p:blipFill>
          <p:spPr bwMode="auto">
            <a:xfrm>
              <a:off x="1944688" y="5556250"/>
              <a:ext cx="1031875" cy="1084263"/>
            </a:xfrm>
            <a:prstGeom prst="rect">
              <a:avLst/>
            </a:prstGeom>
            <a:noFill/>
          </p:spPr>
        </p:pic>
        <p:pic>
          <p:nvPicPr>
            <p:cNvPr id="56" name="Picture 15" descr="Security Proactive Content"/>
            <p:cNvPicPr>
              <a:picLocks noChangeAspect="1" noChangeArrowheads="1"/>
            </p:cNvPicPr>
            <p:nvPr/>
          </p:nvPicPr>
          <p:blipFill>
            <a:blip r:embed="rId12" cstate="print"/>
            <a:srcRect/>
            <a:stretch>
              <a:fillRect/>
            </a:stretch>
          </p:blipFill>
          <p:spPr bwMode="auto">
            <a:xfrm>
              <a:off x="2420938" y="4294188"/>
              <a:ext cx="422275" cy="635000"/>
            </a:xfrm>
            <a:prstGeom prst="rect">
              <a:avLst/>
            </a:prstGeom>
            <a:noFill/>
          </p:spPr>
        </p:pic>
      </p:grpSp>
      <p:sp>
        <p:nvSpPr>
          <p:cNvPr id="19" name="Title 18"/>
          <p:cNvSpPr>
            <a:spLocks noGrp="1"/>
          </p:cNvSpPr>
          <p:nvPr>
            <p:ph type="title"/>
          </p:nvPr>
        </p:nvSpPr>
        <p:spPr>
          <a:xfrm>
            <a:off x="381000" y="230188"/>
            <a:ext cx="8382000" cy="1274195"/>
          </a:xfrm>
        </p:spPr>
        <p:txBody>
          <a:bodyPr/>
          <a:lstStyle/>
          <a:p>
            <a:r>
              <a:rPr lang="sk-SK" dirty="0" err="1" smtClean="0"/>
              <a:t>Chránte</a:t>
            </a:r>
            <a:r>
              <a:rPr lang="sk-SK" dirty="0" smtClean="0"/>
              <a:t> si Vaše informácie</a:t>
            </a:r>
            <a:br>
              <a:rPr lang="sk-SK" dirty="0" smtClean="0"/>
            </a:br>
            <a:r>
              <a:rPr lang="sk-SK" sz="4400" kern="0" dirty="0" smtClean="0">
                <a:solidFill>
                  <a:schemeClr val="accent1"/>
                </a:solidFill>
              </a:rPr>
              <a:t>Bezpečnosť kritických údajov</a:t>
            </a:r>
            <a:endParaRPr lang="sk-SK"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3"/>
          <p:cNvSpPr txBox="1">
            <a:spLocks/>
          </p:cNvSpPr>
          <p:nvPr/>
        </p:nvSpPr>
        <p:spPr>
          <a:xfrm>
            <a:off x="3426619" y="1740268"/>
            <a:ext cx="7393781" cy="7835991"/>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lang="sk-SK" sz="2800" b="1" dirty="0" smtClean="0"/>
              <a:t>Zabezpečenie dostupnosti</a:t>
            </a:r>
            <a:endParaRPr kumimoji="0" lang="en-US" sz="2800" b="1"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r>
              <a:rPr lang="en-US" sz="2400" dirty="0" smtClean="0"/>
              <a:t>Mirror your data</a:t>
            </a:r>
          </a:p>
          <a:p>
            <a:pPr marL="854059" lvl="1" indent="-396859" defTabSz="914327">
              <a:lnSpc>
                <a:spcPct val="90000"/>
              </a:lnSpc>
              <a:spcBef>
                <a:spcPct val="20000"/>
              </a:spcBef>
              <a:buClr>
                <a:schemeClr val="accent1"/>
              </a:buClr>
              <a:buFont typeface="Wingdings" pitchFamily="2" charset="2"/>
              <a:buChar char="§"/>
              <a:defRPr/>
            </a:pPr>
            <a:r>
              <a:rPr lang="en-US" sz="2400" dirty="0" smtClean="0"/>
              <a:t>Failover clustering</a:t>
            </a:r>
          </a:p>
          <a:p>
            <a:pPr marL="854059" lvl="1" indent="-396859" defTabSz="914327">
              <a:lnSpc>
                <a:spcPct val="90000"/>
              </a:lnSpc>
              <a:spcBef>
                <a:spcPct val="20000"/>
              </a:spcBef>
              <a:buClr>
                <a:schemeClr val="accent1"/>
              </a:buClr>
              <a:buFont typeface="Wingdings" pitchFamily="2" charset="2"/>
              <a:buChar char="§"/>
              <a:defRPr/>
            </a:pPr>
            <a:r>
              <a:rPr lang="en-US" sz="2400" dirty="0" smtClean="0"/>
              <a:t>Replicate your data</a:t>
            </a:r>
          </a:p>
          <a:p>
            <a:pPr marL="396859" lvl="0" indent="-396859" defTabSz="914327">
              <a:lnSpc>
                <a:spcPct val="90000"/>
              </a:lnSpc>
              <a:spcBef>
                <a:spcPct val="20000"/>
              </a:spcBef>
              <a:buClr>
                <a:schemeClr val="accent1"/>
              </a:buClr>
              <a:buFont typeface="Wingdings" pitchFamily="2" charset="2"/>
              <a:buChar char="§"/>
              <a:defRPr/>
            </a:pPr>
            <a:r>
              <a:rPr lang="sk-SK" sz="2800" b="1" dirty="0" smtClean="0"/>
              <a:t>Minimalizácia   výpadkov</a:t>
            </a:r>
            <a:endParaRPr lang="en-US" sz="2800" b="1" dirty="0" smtClean="0"/>
          </a:p>
          <a:p>
            <a:pPr marL="854059" lvl="1" indent="-396859" defTabSz="914327">
              <a:lnSpc>
                <a:spcPct val="90000"/>
              </a:lnSpc>
              <a:spcBef>
                <a:spcPct val="20000"/>
              </a:spcBef>
              <a:buClr>
                <a:schemeClr val="accent1"/>
              </a:buClr>
              <a:buFont typeface="Wingdings" pitchFamily="2" charset="2"/>
              <a:buChar char="§"/>
              <a:defRPr/>
            </a:pPr>
            <a:r>
              <a:rPr lang="en-US" sz="2400" dirty="0" smtClean="0"/>
              <a:t>Online Operations</a:t>
            </a:r>
          </a:p>
          <a:p>
            <a:pPr marL="854059" lvl="1" indent="-396859" defTabSz="914327">
              <a:lnSpc>
                <a:spcPct val="90000"/>
              </a:lnSpc>
              <a:spcBef>
                <a:spcPct val="20000"/>
              </a:spcBef>
              <a:buClr>
                <a:schemeClr val="accent1"/>
              </a:buClr>
              <a:buFont typeface="Wingdings" pitchFamily="2" charset="2"/>
              <a:buChar char="§"/>
              <a:defRPr/>
            </a:pPr>
            <a:r>
              <a:rPr lang="en-US" sz="2400" dirty="0" smtClean="0"/>
              <a:t>Add system resources</a:t>
            </a:r>
          </a:p>
          <a:p>
            <a:pPr marL="854059" lvl="1" indent="-396859" defTabSz="914327">
              <a:lnSpc>
                <a:spcPct val="90000"/>
              </a:lnSpc>
              <a:spcBef>
                <a:spcPct val="20000"/>
              </a:spcBef>
              <a:buClr>
                <a:schemeClr val="accent1"/>
              </a:buClr>
              <a:buFont typeface="Wingdings" pitchFamily="2" charset="2"/>
              <a:buChar char="§"/>
              <a:defRPr/>
            </a:pPr>
            <a:r>
              <a:rPr lang="en-US" sz="2400" dirty="0" smtClean="0"/>
              <a:t>Reduce recovery time</a:t>
            </a:r>
          </a:p>
          <a:p>
            <a:pPr marL="396859" indent="-396859" defTabSz="914327">
              <a:lnSpc>
                <a:spcPct val="90000"/>
              </a:lnSpc>
              <a:spcBef>
                <a:spcPct val="20000"/>
              </a:spcBef>
              <a:buClr>
                <a:schemeClr val="accent1"/>
              </a:buClr>
              <a:buFont typeface="Wingdings" pitchFamily="2" charset="2"/>
              <a:buChar char="§"/>
              <a:defRPr/>
            </a:pPr>
            <a:r>
              <a:rPr lang="sk-SK" sz="2800" b="1" dirty="0" smtClean="0"/>
              <a:t>Paralelný prístup</a:t>
            </a:r>
            <a:endParaRPr lang="en-US" sz="2800" b="1" dirty="0" smtClean="0"/>
          </a:p>
          <a:p>
            <a:pPr marL="854059" lvl="1" indent="-396859" defTabSz="914327">
              <a:lnSpc>
                <a:spcPct val="90000"/>
              </a:lnSpc>
              <a:spcBef>
                <a:spcPct val="20000"/>
              </a:spcBef>
              <a:buClr>
                <a:schemeClr val="accent1"/>
              </a:buClr>
              <a:buFont typeface="Wingdings" pitchFamily="2" charset="2"/>
              <a:buChar char="§"/>
              <a:defRPr/>
            </a:pPr>
            <a:r>
              <a:rPr lang="en-US" sz="2400" dirty="0" smtClean="0"/>
              <a:t>Database Snapshots</a:t>
            </a:r>
          </a:p>
          <a:p>
            <a:pPr marL="854059" lvl="1" indent="-396859" defTabSz="914327">
              <a:lnSpc>
                <a:spcPct val="90000"/>
              </a:lnSpc>
              <a:spcBef>
                <a:spcPct val="20000"/>
              </a:spcBef>
              <a:buClr>
                <a:schemeClr val="accent1"/>
              </a:buClr>
              <a:buFont typeface="Wingdings" pitchFamily="2" charset="2"/>
              <a:buChar char="§"/>
              <a:defRPr/>
            </a:pPr>
            <a:r>
              <a:rPr lang="en-US" sz="2400" dirty="0" smtClean="0"/>
              <a:t>Snapshot Isolations</a:t>
            </a:r>
          </a:p>
          <a:p>
            <a:pPr marL="854059" lvl="1" indent="-396859" defTabSz="914327">
              <a:lnSpc>
                <a:spcPct val="90000"/>
              </a:lnSpc>
              <a:spcBef>
                <a:spcPct val="20000"/>
              </a:spcBef>
              <a:buClr>
                <a:schemeClr val="accent1"/>
              </a:buClr>
              <a:defRPr/>
            </a:pPr>
            <a:endParaRPr lang="en-US" sz="2000" dirty="0" smtClean="0"/>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1524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lang="sk-SK" sz="4800" kern="0" dirty="0" smtClean="0">
                <a:solidFill>
                  <a:schemeClr val="tx2"/>
                </a:solidFill>
                <a:latin typeface="+mj-lt"/>
                <a:ea typeface="+mj-ea"/>
                <a:cs typeface="+mj-cs"/>
              </a:rPr>
              <a:t>Prevádzka bez výpadkov</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Spoľahlivá platforma pre Vaše dáta</a:t>
            </a:r>
            <a:endParaRPr lang="en-GB" sz="3600" kern="0" dirty="0" smtClean="0">
              <a:solidFill>
                <a:schemeClr val="accent1"/>
              </a:solidFill>
              <a:latin typeface="+mj-lt"/>
              <a:ea typeface="+mj-ea"/>
              <a:cs typeface="+mj-cs"/>
            </a:endParaRPr>
          </a:p>
        </p:txBody>
      </p:sp>
      <p:grpSp>
        <p:nvGrpSpPr>
          <p:cNvPr id="2" name="Group 5"/>
          <p:cNvGrpSpPr>
            <a:grpSpLocks/>
          </p:cNvGrpSpPr>
          <p:nvPr/>
        </p:nvGrpSpPr>
        <p:grpSpPr bwMode="auto">
          <a:xfrm>
            <a:off x="381001" y="1828800"/>
            <a:ext cx="2514600" cy="1828800"/>
            <a:chOff x="1471" y="796"/>
            <a:chExt cx="2784" cy="2095"/>
          </a:xfrm>
        </p:grpSpPr>
        <p:pic>
          <p:nvPicPr>
            <p:cNvPr id="20" name="Picture 6" descr="Connected icon NEW"/>
            <p:cNvPicPr>
              <a:picLocks noChangeAspect="1" noChangeArrowheads="1"/>
            </p:cNvPicPr>
            <p:nvPr/>
          </p:nvPicPr>
          <p:blipFill>
            <a:blip r:embed="rId3"/>
            <a:srcRect/>
            <a:stretch>
              <a:fillRect/>
            </a:stretch>
          </p:blipFill>
          <p:spPr bwMode="auto">
            <a:xfrm>
              <a:off x="1471" y="796"/>
              <a:ext cx="2765" cy="2095"/>
            </a:xfrm>
            <a:prstGeom prst="rect">
              <a:avLst/>
            </a:prstGeom>
            <a:noFill/>
          </p:spPr>
        </p:pic>
        <p:grpSp>
          <p:nvGrpSpPr>
            <p:cNvPr id="3" name="Group 7"/>
            <p:cNvGrpSpPr>
              <a:grpSpLocks/>
            </p:cNvGrpSpPr>
            <p:nvPr/>
          </p:nvGrpSpPr>
          <p:grpSpPr bwMode="auto">
            <a:xfrm>
              <a:off x="1499" y="1137"/>
              <a:ext cx="861" cy="1274"/>
              <a:chOff x="845" y="1045"/>
              <a:chExt cx="1221" cy="1807"/>
            </a:xfrm>
          </p:grpSpPr>
          <p:pic>
            <p:nvPicPr>
              <p:cNvPr id="27" name="Picture 8" descr="Server SQL database"/>
              <p:cNvPicPr>
                <a:picLocks noChangeAspect="1" noChangeArrowheads="1"/>
              </p:cNvPicPr>
              <p:nvPr/>
            </p:nvPicPr>
            <p:blipFill>
              <a:blip r:embed="rId4" cstate="print"/>
              <a:srcRect/>
              <a:stretch>
                <a:fillRect/>
              </a:stretch>
            </p:blipFill>
            <p:spPr bwMode="auto">
              <a:xfrm>
                <a:off x="845" y="1045"/>
                <a:ext cx="1221" cy="1807"/>
              </a:xfrm>
              <a:prstGeom prst="rect">
                <a:avLst/>
              </a:prstGeom>
              <a:noFill/>
            </p:spPr>
          </p:pic>
          <p:pic>
            <p:nvPicPr>
              <p:cNvPr id="28" name="Picture 9" descr="SQL Server 2005"/>
              <p:cNvPicPr>
                <a:picLocks noChangeAspect="1" noChangeArrowheads="1"/>
              </p:cNvPicPr>
              <p:nvPr/>
            </p:nvPicPr>
            <p:blipFill>
              <a:blip r:embed="rId5" cstate="print"/>
              <a:srcRect r="24501"/>
              <a:stretch>
                <a:fillRect/>
              </a:stretch>
            </p:blipFill>
            <p:spPr bwMode="auto">
              <a:xfrm>
                <a:off x="1362" y="1845"/>
                <a:ext cx="587" cy="162"/>
              </a:xfrm>
              <a:prstGeom prst="rect">
                <a:avLst/>
              </a:prstGeom>
              <a:noFill/>
              <a:ln w="9525">
                <a:noFill/>
                <a:miter lim="800000"/>
                <a:headEnd/>
                <a:tailEnd/>
              </a:ln>
            </p:spPr>
          </p:pic>
        </p:grpSp>
        <p:grpSp>
          <p:nvGrpSpPr>
            <p:cNvPr id="4" name="Group 10"/>
            <p:cNvGrpSpPr>
              <a:grpSpLocks/>
            </p:cNvGrpSpPr>
            <p:nvPr/>
          </p:nvGrpSpPr>
          <p:grpSpPr bwMode="auto">
            <a:xfrm>
              <a:off x="3394" y="1137"/>
              <a:ext cx="861" cy="1274"/>
              <a:chOff x="845" y="1045"/>
              <a:chExt cx="1221" cy="1807"/>
            </a:xfrm>
          </p:grpSpPr>
          <p:pic>
            <p:nvPicPr>
              <p:cNvPr id="23" name="Picture 11" descr="Server SQL database"/>
              <p:cNvPicPr>
                <a:picLocks noChangeAspect="1" noChangeArrowheads="1"/>
              </p:cNvPicPr>
              <p:nvPr/>
            </p:nvPicPr>
            <p:blipFill>
              <a:blip r:embed="rId4" cstate="print"/>
              <a:srcRect/>
              <a:stretch>
                <a:fillRect/>
              </a:stretch>
            </p:blipFill>
            <p:spPr bwMode="auto">
              <a:xfrm>
                <a:off x="845" y="1045"/>
                <a:ext cx="1221" cy="1807"/>
              </a:xfrm>
              <a:prstGeom prst="rect">
                <a:avLst/>
              </a:prstGeom>
              <a:noFill/>
            </p:spPr>
          </p:pic>
          <p:pic>
            <p:nvPicPr>
              <p:cNvPr id="24" name="Picture 12" descr="SQL Server 2005"/>
              <p:cNvPicPr>
                <a:picLocks noChangeAspect="1" noChangeArrowheads="1"/>
              </p:cNvPicPr>
              <p:nvPr/>
            </p:nvPicPr>
            <p:blipFill>
              <a:blip r:embed="rId5" cstate="print"/>
              <a:srcRect r="24501"/>
              <a:stretch>
                <a:fillRect/>
              </a:stretch>
            </p:blipFill>
            <p:spPr bwMode="auto">
              <a:xfrm>
                <a:off x="1362" y="1845"/>
                <a:ext cx="587" cy="162"/>
              </a:xfrm>
              <a:prstGeom prst="rect">
                <a:avLst/>
              </a:prstGeom>
              <a:noFill/>
              <a:ln w="9525">
                <a:noFill/>
                <a:miter lim="800000"/>
                <a:headEnd/>
                <a:tailEnd/>
              </a:ln>
            </p:spPr>
          </p:pic>
        </p:grpSp>
      </p:grpSp>
      <p:grpSp>
        <p:nvGrpSpPr>
          <p:cNvPr id="5" name="Group 18"/>
          <p:cNvGrpSpPr/>
          <p:nvPr/>
        </p:nvGrpSpPr>
        <p:grpSpPr>
          <a:xfrm>
            <a:off x="7696200" y="228600"/>
            <a:ext cx="1066800" cy="1371600"/>
            <a:chOff x="1723751" y="2877670"/>
            <a:chExt cx="558422" cy="785625"/>
          </a:xfrm>
        </p:grpSpPr>
        <p:pic>
          <p:nvPicPr>
            <p:cNvPr id="30" name="Picture 5" descr="C:\Work\Katmai Marketing\PAG_icon library\PAG_icon library\SQL sm.png"/>
            <p:cNvPicPr>
              <a:picLocks noChangeAspect="1" noChangeArrowheads="1"/>
            </p:cNvPicPr>
            <p:nvPr/>
          </p:nvPicPr>
          <p:blipFill>
            <a:blip r:embed="rId6" cstate="print"/>
            <a:srcRect/>
            <a:stretch>
              <a:fillRect/>
            </a:stretch>
          </p:blipFill>
          <p:spPr bwMode="auto">
            <a:xfrm>
              <a:off x="1723751" y="2891116"/>
              <a:ext cx="525082" cy="772179"/>
            </a:xfrm>
            <a:prstGeom prst="rect">
              <a:avLst/>
            </a:prstGeom>
            <a:noFill/>
          </p:spPr>
        </p:pic>
        <p:pic>
          <p:nvPicPr>
            <p:cNvPr id="31" name="Picture 4" descr="C:\Work\Katmai Marketing\PAG_icon library\PAG_icon library\XP icon properties or options.png"/>
            <p:cNvPicPr>
              <a:picLocks noChangeAspect="1" noChangeArrowheads="1"/>
            </p:cNvPicPr>
            <p:nvPr/>
          </p:nvPicPr>
          <p:blipFill>
            <a:blip r:embed="rId7" cstate="print"/>
            <a:srcRect/>
            <a:stretch>
              <a:fillRect/>
            </a:stretch>
          </p:blipFill>
          <p:spPr bwMode="auto">
            <a:xfrm>
              <a:off x="1985424" y="2877670"/>
              <a:ext cx="296749" cy="385204"/>
            </a:xfrm>
            <a:prstGeom prst="rect">
              <a:avLst/>
            </a:prstGeom>
            <a:noFill/>
          </p:spPr>
        </p:pic>
      </p:grpSp>
      <p:grpSp>
        <p:nvGrpSpPr>
          <p:cNvPr id="6" name="Group 31"/>
          <p:cNvGrpSpPr/>
          <p:nvPr/>
        </p:nvGrpSpPr>
        <p:grpSpPr>
          <a:xfrm>
            <a:off x="228600" y="4038600"/>
            <a:ext cx="3025775" cy="2657475"/>
            <a:chOff x="0" y="4008438"/>
            <a:chExt cx="3025775" cy="2657475"/>
          </a:xfrm>
        </p:grpSpPr>
        <p:grpSp>
          <p:nvGrpSpPr>
            <p:cNvPr id="7" name="Group 13"/>
            <p:cNvGrpSpPr>
              <a:grpSpLocks/>
            </p:cNvGrpSpPr>
            <p:nvPr/>
          </p:nvGrpSpPr>
          <p:grpSpPr bwMode="auto">
            <a:xfrm>
              <a:off x="0" y="4459288"/>
              <a:ext cx="989012" cy="1463675"/>
              <a:chOff x="845" y="1045"/>
              <a:chExt cx="1221" cy="1807"/>
            </a:xfrm>
          </p:grpSpPr>
          <p:pic>
            <p:nvPicPr>
              <p:cNvPr id="46" name="Picture 14" descr="Server SQL database"/>
              <p:cNvPicPr>
                <a:picLocks noChangeAspect="1" noChangeArrowheads="1"/>
              </p:cNvPicPr>
              <p:nvPr/>
            </p:nvPicPr>
            <p:blipFill>
              <a:blip r:embed="rId8"/>
              <a:srcRect/>
              <a:stretch>
                <a:fillRect/>
              </a:stretch>
            </p:blipFill>
            <p:spPr bwMode="auto">
              <a:xfrm>
                <a:off x="845" y="1045"/>
                <a:ext cx="1221" cy="1807"/>
              </a:xfrm>
              <a:prstGeom prst="rect">
                <a:avLst/>
              </a:prstGeom>
              <a:noFill/>
            </p:spPr>
          </p:pic>
          <p:pic>
            <p:nvPicPr>
              <p:cNvPr id="47" name="Picture 15" descr="SQL Server 2005"/>
              <p:cNvPicPr>
                <a:picLocks noChangeAspect="1" noChangeArrowheads="1"/>
              </p:cNvPicPr>
              <p:nvPr/>
            </p:nvPicPr>
            <p:blipFill>
              <a:blip r:embed="rId9" cstate="print"/>
              <a:srcRect r="24501"/>
              <a:stretch>
                <a:fillRect/>
              </a:stretch>
            </p:blipFill>
            <p:spPr bwMode="auto">
              <a:xfrm>
                <a:off x="1362" y="1845"/>
                <a:ext cx="587" cy="162"/>
              </a:xfrm>
              <a:prstGeom prst="rect">
                <a:avLst/>
              </a:prstGeom>
              <a:noFill/>
              <a:ln w="9525">
                <a:noFill/>
                <a:miter lim="800000"/>
                <a:headEnd/>
                <a:tailEnd/>
              </a:ln>
            </p:spPr>
          </p:pic>
        </p:grpSp>
        <p:pic>
          <p:nvPicPr>
            <p:cNvPr id="35" name="Picture 16" descr="double arrow green arrow"/>
            <p:cNvPicPr>
              <a:picLocks noChangeAspect="1" noChangeArrowheads="1"/>
            </p:cNvPicPr>
            <p:nvPr/>
          </p:nvPicPr>
          <p:blipFill>
            <a:blip r:embed="rId10"/>
            <a:srcRect/>
            <a:stretch>
              <a:fillRect/>
            </a:stretch>
          </p:blipFill>
          <p:spPr bwMode="auto">
            <a:xfrm>
              <a:off x="1222375" y="4216400"/>
              <a:ext cx="1185863" cy="1936750"/>
            </a:xfrm>
            <a:prstGeom prst="rect">
              <a:avLst/>
            </a:prstGeom>
            <a:noFill/>
          </p:spPr>
        </p:pic>
        <p:grpSp>
          <p:nvGrpSpPr>
            <p:cNvPr id="8" name="Group 17"/>
            <p:cNvGrpSpPr>
              <a:grpSpLocks/>
            </p:cNvGrpSpPr>
            <p:nvPr/>
          </p:nvGrpSpPr>
          <p:grpSpPr bwMode="auto">
            <a:xfrm>
              <a:off x="2163763" y="5434013"/>
              <a:ext cx="850900" cy="1231900"/>
              <a:chOff x="3212" y="2035"/>
              <a:chExt cx="740" cy="1072"/>
            </a:xfrm>
          </p:grpSpPr>
          <p:pic>
            <p:nvPicPr>
              <p:cNvPr id="44" name="Picture 18" descr="Server SQL database"/>
              <p:cNvPicPr>
                <a:picLocks noChangeAspect="1" noChangeArrowheads="1"/>
              </p:cNvPicPr>
              <p:nvPr/>
            </p:nvPicPr>
            <p:blipFill>
              <a:blip r:embed="rId11" cstate="print"/>
              <a:srcRect/>
              <a:stretch>
                <a:fillRect/>
              </a:stretch>
            </p:blipFill>
            <p:spPr bwMode="auto">
              <a:xfrm>
                <a:off x="3212" y="2035"/>
                <a:ext cx="726" cy="1072"/>
              </a:xfrm>
              <a:prstGeom prst="rect">
                <a:avLst/>
              </a:prstGeom>
              <a:noFill/>
            </p:spPr>
          </p:pic>
          <p:pic>
            <p:nvPicPr>
              <p:cNvPr id="45" name="Picture 19" descr="XP icon date and time"/>
              <p:cNvPicPr>
                <a:picLocks noChangeAspect="1" noChangeArrowheads="1"/>
              </p:cNvPicPr>
              <p:nvPr/>
            </p:nvPicPr>
            <p:blipFill>
              <a:blip r:embed="rId12" cstate="print"/>
              <a:srcRect/>
              <a:stretch>
                <a:fillRect/>
              </a:stretch>
            </p:blipFill>
            <p:spPr bwMode="auto">
              <a:xfrm>
                <a:off x="3589" y="2725"/>
                <a:ext cx="363" cy="363"/>
              </a:xfrm>
              <a:prstGeom prst="rect">
                <a:avLst/>
              </a:prstGeom>
              <a:noFill/>
            </p:spPr>
          </p:pic>
        </p:grpSp>
        <p:grpSp>
          <p:nvGrpSpPr>
            <p:cNvPr id="9" name="Group 20"/>
            <p:cNvGrpSpPr>
              <a:grpSpLocks/>
            </p:cNvGrpSpPr>
            <p:nvPr/>
          </p:nvGrpSpPr>
          <p:grpSpPr bwMode="auto">
            <a:xfrm>
              <a:off x="2190750" y="4008438"/>
              <a:ext cx="835025" cy="1231900"/>
              <a:chOff x="3212" y="771"/>
              <a:chExt cx="726" cy="1072"/>
            </a:xfrm>
          </p:grpSpPr>
          <p:pic>
            <p:nvPicPr>
              <p:cNvPr id="42" name="Picture 21" descr="Server SQL database"/>
              <p:cNvPicPr>
                <a:picLocks noChangeAspect="1" noChangeArrowheads="1"/>
              </p:cNvPicPr>
              <p:nvPr/>
            </p:nvPicPr>
            <p:blipFill>
              <a:blip r:embed="rId11" cstate="print"/>
              <a:srcRect/>
              <a:stretch>
                <a:fillRect/>
              </a:stretch>
            </p:blipFill>
            <p:spPr bwMode="auto">
              <a:xfrm>
                <a:off x="3212" y="771"/>
                <a:ext cx="726" cy="1072"/>
              </a:xfrm>
              <a:prstGeom prst="rect">
                <a:avLst/>
              </a:prstGeom>
              <a:noFill/>
            </p:spPr>
          </p:pic>
          <p:pic>
            <p:nvPicPr>
              <p:cNvPr id="43" name="Picture 22" descr="XP icon date and time"/>
              <p:cNvPicPr>
                <a:picLocks noChangeAspect="1" noChangeArrowheads="1"/>
              </p:cNvPicPr>
              <p:nvPr/>
            </p:nvPicPr>
            <p:blipFill>
              <a:blip r:embed="rId12" cstate="print"/>
              <a:srcRect/>
              <a:stretch>
                <a:fillRect/>
              </a:stretch>
            </p:blipFill>
            <p:spPr bwMode="auto">
              <a:xfrm>
                <a:off x="3564" y="1443"/>
                <a:ext cx="363" cy="363"/>
              </a:xfrm>
              <a:prstGeom prst="rect">
                <a:avLst/>
              </a:prstGeom>
              <a:noFill/>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8" descr="C:\Work\Katmai Marketing\PAG_icon library\PAG_icon library\Database Sm.png"/>
          <p:cNvPicPr>
            <a:picLocks noChangeAspect="1" noChangeArrowheads="1"/>
          </p:cNvPicPr>
          <p:nvPr/>
        </p:nvPicPr>
        <p:blipFill>
          <a:blip r:embed="rId3" cstate="print">
            <a:lum contrast="-20000"/>
          </a:blip>
          <a:srcRect/>
          <a:stretch>
            <a:fillRect/>
          </a:stretch>
        </p:blipFill>
        <p:spPr bwMode="auto">
          <a:xfrm>
            <a:off x="1110857" y="4343400"/>
            <a:ext cx="1081279" cy="1091413"/>
          </a:xfrm>
          <a:prstGeom prst="rect">
            <a:avLst/>
          </a:prstGeom>
          <a:noFill/>
        </p:spPr>
      </p:pic>
      <p:sp>
        <p:nvSpPr>
          <p:cNvPr id="26" name="Content Placeholder 13"/>
          <p:cNvSpPr txBox="1">
            <a:spLocks/>
          </p:cNvSpPr>
          <p:nvPr/>
        </p:nvSpPr>
        <p:spPr>
          <a:xfrm>
            <a:off x="3426619" y="1740268"/>
            <a:ext cx="7393781" cy="7442037"/>
          </a:xfrm>
          <a:prstGeom prst="rect">
            <a:avLst/>
          </a:prstGeom>
        </p:spPr>
        <p:txBody>
          <a:bodyPr vert="horz" lIns="0" tIns="0" rIns="0" bIns="0" rtlCol="0">
            <a:spAutoFit/>
          </a:bodyPr>
          <a:lstStyle/>
          <a:p>
            <a:pPr marL="396859" marR="0" lvl="0" indent="-396859" algn="l" defTabSz="914327" rtl="0" eaLnBrk="1" fontAlgn="auto" latinLnBrk="0" hangingPunct="1">
              <a:lnSpc>
                <a:spcPct val="90000"/>
              </a:lnSpc>
              <a:spcBef>
                <a:spcPct val="20000"/>
              </a:spcBef>
              <a:spcAft>
                <a:spcPts val="0"/>
              </a:spcAft>
              <a:buClr>
                <a:schemeClr val="accent1"/>
              </a:buClr>
              <a:buSzTx/>
              <a:buFont typeface="Wingdings" pitchFamily="2" charset="2"/>
              <a:buChar char="§"/>
              <a:tabLst/>
              <a:defRPr/>
            </a:pPr>
            <a:r>
              <a:rPr kumimoji="0" lang="sk-SK" sz="2800" b="1" i="0" u="none" strike="noStrike" kern="1200" cap="none" spc="0" normalizeH="0" baseline="0" noProof="0" dirty="0" smtClean="0">
                <a:ln>
                  <a:noFill/>
                </a:ln>
                <a:effectLst/>
                <a:uLnTx/>
                <a:uFillTx/>
                <a:latin typeface="+mn-lt"/>
                <a:ea typeface="+mn-ea"/>
                <a:cs typeface="+mn-cs"/>
              </a:rPr>
              <a:t>Optimalizácia</a:t>
            </a:r>
            <a:r>
              <a:rPr kumimoji="0" lang="sk-SK" sz="2800" b="1" i="0" u="none" strike="noStrike" kern="1200" cap="none" spc="0" normalizeH="0" noProof="0" dirty="0" smtClean="0">
                <a:ln>
                  <a:noFill/>
                </a:ln>
                <a:effectLst/>
                <a:uLnTx/>
                <a:uFillTx/>
                <a:latin typeface="+mn-lt"/>
                <a:ea typeface="+mn-ea"/>
                <a:cs typeface="+mn-cs"/>
              </a:rPr>
              <a:t> výkonu</a:t>
            </a:r>
            <a:endParaRPr kumimoji="0" lang="en-US" sz="2800" b="1"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r>
              <a:rPr lang="en-US" sz="2400" dirty="0" smtClean="0"/>
              <a:t>Efficient Data Storage</a:t>
            </a:r>
          </a:p>
          <a:p>
            <a:pPr marL="854059" lvl="1" indent="-396859" defTabSz="914327">
              <a:lnSpc>
                <a:spcPct val="90000"/>
              </a:lnSpc>
              <a:spcBef>
                <a:spcPct val="20000"/>
              </a:spcBef>
              <a:buClr>
                <a:schemeClr val="accent1"/>
              </a:buClr>
              <a:buFont typeface="Wingdings" pitchFamily="2" charset="2"/>
              <a:buChar char="§"/>
              <a:defRPr/>
            </a:pPr>
            <a:r>
              <a:rPr lang="en-US" sz="2400" dirty="0" smtClean="0"/>
              <a:t>Prescriptive Guidance</a:t>
            </a:r>
          </a:p>
          <a:p>
            <a:pPr marL="396859" indent="-396859" defTabSz="914327">
              <a:lnSpc>
                <a:spcPct val="90000"/>
              </a:lnSpc>
              <a:spcBef>
                <a:spcPct val="20000"/>
              </a:spcBef>
              <a:buClr>
                <a:schemeClr val="accent1"/>
              </a:buClr>
              <a:defRPr/>
            </a:pPr>
            <a:endParaRPr lang="en-US" sz="2400" dirty="0" smtClean="0"/>
          </a:p>
          <a:p>
            <a:pPr marL="396859" indent="-396859" defTabSz="914327">
              <a:lnSpc>
                <a:spcPct val="90000"/>
              </a:lnSpc>
              <a:spcBef>
                <a:spcPct val="20000"/>
              </a:spcBef>
              <a:buClr>
                <a:schemeClr val="accent1"/>
              </a:buClr>
              <a:buFont typeface="Wingdings" pitchFamily="2" charset="2"/>
              <a:buChar char="§"/>
              <a:defRPr/>
            </a:pPr>
            <a:r>
              <a:rPr lang="sk-SK" sz="2800" b="1" dirty="0" smtClean="0"/>
              <a:t>Analýza výkonu</a:t>
            </a:r>
            <a:r>
              <a:rPr lang="en-US" sz="2800" dirty="0" smtClean="0"/>
              <a:t> </a:t>
            </a:r>
          </a:p>
          <a:p>
            <a:pPr marL="854059" lvl="1" indent="-396859" defTabSz="914327">
              <a:lnSpc>
                <a:spcPct val="90000"/>
              </a:lnSpc>
              <a:spcBef>
                <a:spcPct val="20000"/>
              </a:spcBef>
              <a:buClr>
                <a:schemeClr val="accent1"/>
              </a:buClr>
              <a:buFont typeface="Wingdings" pitchFamily="2" charset="2"/>
              <a:buChar char="§"/>
              <a:defRPr/>
            </a:pPr>
            <a:r>
              <a:rPr lang="en-US" sz="2400" dirty="0" smtClean="0"/>
              <a:t>Data Collection</a:t>
            </a:r>
          </a:p>
          <a:p>
            <a:pPr marL="854059" lvl="1" indent="-396859" defTabSz="914327">
              <a:lnSpc>
                <a:spcPct val="90000"/>
              </a:lnSpc>
              <a:spcBef>
                <a:spcPct val="20000"/>
              </a:spcBef>
              <a:buClr>
                <a:schemeClr val="accent1"/>
              </a:buClr>
              <a:buFont typeface="Wingdings" pitchFamily="2" charset="2"/>
              <a:buChar char="§"/>
              <a:defRPr/>
            </a:pPr>
            <a:r>
              <a:rPr lang="en-US" sz="2400" dirty="0" smtClean="0"/>
              <a:t>Performance Insights</a:t>
            </a:r>
          </a:p>
          <a:p>
            <a:pPr marL="396859" indent="-396859" defTabSz="914327">
              <a:lnSpc>
                <a:spcPct val="90000"/>
              </a:lnSpc>
              <a:spcBef>
                <a:spcPct val="20000"/>
              </a:spcBef>
              <a:buClr>
                <a:schemeClr val="accent1"/>
              </a:buClr>
              <a:buFont typeface="Wingdings" pitchFamily="2" charset="2"/>
              <a:buChar char="§"/>
              <a:defRPr/>
            </a:pPr>
            <a:endParaRPr lang="en-US" sz="2400" dirty="0" smtClean="0"/>
          </a:p>
          <a:p>
            <a:pPr marL="396859" indent="-396859" defTabSz="914327">
              <a:lnSpc>
                <a:spcPct val="90000"/>
              </a:lnSpc>
              <a:spcBef>
                <a:spcPct val="20000"/>
              </a:spcBef>
              <a:buClr>
                <a:schemeClr val="accent1"/>
              </a:buClr>
              <a:buFont typeface="Wingdings" pitchFamily="2" charset="2"/>
              <a:buChar char="§"/>
              <a:defRPr/>
            </a:pPr>
            <a:r>
              <a:rPr lang="sk-SK" sz="2800" b="1" dirty="0" smtClean="0"/>
              <a:t>Predvídateľný výkon</a:t>
            </a:r>
            <a:endParaRPr lang="en-US" sz="2800" b="1" dirty="0" smtClean="0"/>
          </a:p>
          <a:p>
            <a:pPr marL="854059" lvl="1" indent="-396859" defTabSz="914327">
              <a:lnSpc>
                <a:spcPct val="90000"/>
              </a:lnSpc>
              <a:spcBef>
                <a:spcPct val="20000"/>
              </a:spcBef>
              <a:buClr>
                <a:schemeClr val="accent1"/>
              </a:buClr>
              <a:buFont typeface="Wingdings" pitchFamily="2" charset="2"/>
              <a:buChar char="§"/>
              <a:defRPr/>
            </a:pPr>
            <a:r>
              <a:rPr lang="en-US" sz="2400" dirty="0" smtClean="0"/>
              <a:t>Plan Freezing</a:t>
            </a:r>
          </a:p>
          <a:p>
            <a:pPr marL="854059" lvl="1" indent="-396859" defTabSz="914327">
              <a:lnSpc>
                <a:spcPct val="90000"/>
              </a:lnSpc>
              <a:spcBef>
                <a:spcPct val="20000"/>
              </a:spcBef>
              <a:buClr>
                <a:schemeClr val="accent1"/>
              </a:buClr>
              <a:buFont typeface="Wingdings" pitchFamily="2" charset="2"/>
              <a:buChar char="§"/>
              <a:defRPr/>
            </a:pPr>
            <a:r>
              <a:rPr lang="en-US" sz="2400" dirty="0" smtClean="0"/>
              <a:t>Resource Governor</a:t>
            </a:r>
          </a:p>
          <a:p>
            <a:pPr marL="854059" lvl="1" indent="-396859" defTabSz="914327">
              <a:lnSpc>
                <a:spcPct val="90000"/>
              </a:lnSpc>
              <a:spcBef>
                <a:spcPct val="20000"/>
              </a:spcBef>
              <a:buClr>
                <a:schemeClr val="accent1"/>
              </a:buCl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0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noProof="0" dirty="0" smtClean="0">
              <a:ln>
                <a:noFill/>
              </a:ln>
              <a:effectLst/>
              <a:uLnTx/>
              <a:uFillTx/>
              <a:latin typeface="+mn-lt"/>
              <a:ea typeface="+mn-ea"/>
              <a:cs typeface="+mn-cs"/>
            </a:endParaRPr>
          </a:p>
          <a:p>
            <a:pPr marL="854059" lvl="1" indent="-396859" defTabSz="914327">
              <a:lnSpc>
                <a:spcPct val="90000"/>
              </a:lnSpc>
              <a:spcBef>
                <a:spcPct val="20000"/>
              </a:spcBef>
              <a:buClr>
                <a:schemeClr val="accent1"/>
              </a:buClr>
              <a:buFont typeface="Wingdings" pitchFamily="2" charset="2"/>
              <a:buChar char="§"/>
              <a:defRPr/>
            </a:pPr>
            <a:endParaRPr kumimoji="0" lang="en-US" sz="2300" b="0" i="0" u="none" strike="noStrike" kern="1200" cap="none" spc="0" normalizeH="0" baseline="0" noProof="0" dirty="0" smtClean="0">
              <a:ln>
                <a:noFill/>
              </a:ln>
              <a:effectLst/>
              <a:uLnTx/>
              <a:uFillTx/>
              <a:latin typeface="+mn-lt"/>
              <a:ea typeface="+mn-ea"/>
              <a:cs typeface="+mn-cs"/>
            </a:endParaRPr>
          </a:p>
        </p:txBody>
      </p:sp>
      <p:sp>
        <p:nvSpPr>
          <p:cNvPr id="48" name="Rectangle 14"/>
          <p:cNvSpPr txBox="1">
            <a:spLocks noChangeArrowheads="1"/>
          </p:cNvSpPr>
          <p:nvPr/>
        </p:nvSpPr>
        <p:spPr bwMode="auto">
          <a:xfrm>
            <a:off x="381000" y="344472"/>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sk-SK" sz="4800" b="0" i="0" u="none" strike="noStrike" kern="0" cap="none" spc="0" normalizeH="0" baseline="0" noProof="0" dirty="0" smtClean="0">
                <a:ln>
                  <a:noFill/>
                </a:ln>
                <a:solidFill>
                  <a:schemeClr val="tx2"/>
                </a:solidFill>
                <a:effectLst/>
                <a:uLnTx/>
                <a:uFillTx/>
                <a:latin typeface="+mj-lt"/>
                <a:ea typeface="+mj-ea"/>
                <a:cs typeface="+mj-cs"/>
              </a:rPr>
              <a:t>Predvídateľné</a:t>
            </a:r>
            <a:r>
              <a:rPr kumimoji="0" lang="sk-SK" sz="4800" b="0" i="0" u="none" strike="noStrike" kern="0" cap="none" spc="0" normalizeH="0" noProof="0" dirty="0" smtClean="0">
                <a:ln>
                  <a:noFill/>
                </a:ln>
                <a:solidFill>
                  <a:schemeClr val="tx2"/>
                </a:solidFill>
                <a:effectLst/>
                <a:uLnTx/>
                <a:uFillTx/>
                <a:latin typeface="+mj-lt"/>
                <a:ea typeface="+mj-ea"/>
                <a:cs typeface="+mj-cs"/>
              </a:rPr>
              <a:t> odozvy</a:t>
            </a:r>
            <a:endParaRPr kumimoji="0" lang="en-US" sz="4800" b="0" i="0" u="none" strike="noStrike" kern="0" cap="none" spc="0" normalizeH="0" baseline="0" noProof="0" dirty="0" smtClean="0">
              <a:ln>
                <a:noFill/>
              </a:ln>
              <a:solidFill>
                <a:schemeClr val="tx2"/>
              </a:solidFill>
              <a:effectLst/>
              <a:uLnTx/>
              <a:uFillTx/>
              <a:latin typeface="+mj-lt"/>
              <a:ea typeface="+mj-ea"/>
              <a:cs typeface="+mj-cs"/>
            </a:endParaRPr>
          </a:p>
          <a:p>
            <a:pPr algn="l" eaLnBrk="1" hangingPunct="1">
              <a:lnSpc>
                <a:spcPct val="90000"/>
              </a:lnSpc>
              <a:spcBef>
                <a:spcPct val="0"/>
              </a:spcBef>
            </a:pPr>
            <a:r>
              <a:rPr lang="sk-SK" sz="3600" kern="0" dirty="0" smtClean="0">
                <a:solidFill>
                  <a:schemeClr val="accent1"/>
                </a:solidFill>
                <a:latin typeface="+mj-lt"/>
                <a:ea typeface="+mj-ea"/>
                <a:cs typeface="+mj-cs"/>
              </a:rPr>
              <a:t>Škálovanie pre ľubovoľnú veľkosť</a:t>
            </a:r>
            <a:endParaRPr lang="en-GB" sz="3600" kern="0" dirty="0" smtClean="0">
              <a:solidFill>
                <a:schemeClr val="accent1"/>
              </a:solidFill>
              <a:latin typeface="+mj-lt"/>
              <a:ea typeface="+mj-ea"/>
              <a:cs typeface="+mj-cs"/>
            </a:endParaRPr>
          </a:p>
        </p:txBody>
      </p:sp>
      <p:grpSp>
        <p:nvGrpSpPr>
          <p:cNvPr id="2" name="Group 28"/>
          <p:cNvGrpSpPr/>
          <p:nvPr/>
        </p:nvGrpSpPr>
        <p:grpSpPr>
          <a:xfrm>
            <a:off x="7543800" y="368300"/>
            <a:ext cx="1493248" cy="927100"/>
            <a:chOff x="381001" y="2606675"/>
            <a:chExt cx="1917699" cy="1190625"/>
          </a:xfrm>
        </p:grpSpPr>
        <p:grpSp>
          <p:nvGrpSpPr>
            <p:cNvPr id="3" name="Group 38"/>
            <p:cNvGrpSpPr/>
            <p:nvPr/>
          </p:nvGrpSpPr>
          <p:grpSpPr>
            <a:xfrm>
              <a:off x="381001" y="2730500"/>
              <a:ext cx="934592" cy="800994"/>
              <a:chOff x="381001" y="2730500"/>
              <a:chExt cx="934592" cy="800994"/>
            </a:xfrm>
          </p:grpSpPr>
          <p:pic>
            <p:nvPicPr>
              <p:cNvPr id="37"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381001" y="2730500"/>
                <a:ext cx="494850" cy="677162"/>
              </a:xfrm>
              <a:prstGeom prst="rect">
                <a:avLst/>
              </a:prstGeom>
              <a:noFill/>
            </p:spPr>
          </p:pic>
          <p:pic>
            <p:nvPicPr>
              <p:cNvPr id="38"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552451" y="2730500"/>
                <a:ext cx="536614" cy="734312"/>
              </a:xfrm>
              <a:prstGeom prst="rect">
                <a:avLst/>
              </a:prstGeom>
              <a:noFill/>
            </p:spPr>
          </p:pic>
          <p:pic>
            <p:nvPicPr>
              <p:cNvPr id="39" name="Picture 2" descr="C:\Program Files\Microsoft Resource DVD Artwork\DVD_ART\Artwork_Imagery\HARDWARE_IMAGERY\Illustration - Misc Hardware\Windows Vista Illustration Icons\Server.png"/>
              <p:cNvPicPr>
                <a:picLocks noChangeAspect="1" noChangeArrowheads="1"/>
              </p:cNvPicPr>
              <p:nvPr/>
            </p:nvPicPr>
            <p:blipFill>
              <a:blip r:embed="rId6" cstate="print"/>
              <a:srcRect/>
              <a:stretch>
                <a:fillRect/>
              </a:stretch>
            </p:blipFill>
            <p:spPr bwMode="auto">
              <a:xfrm>
                <a:off x="730250" y="2730500"/>
                <a:ext cx="585343" cy="800994"/>
              </a:xfrm>
              <a:prstGeom prst="rect">
                <a:avLst/>
              </a:prstGeom>
              <a:noFill/>
            </p:spPr>
          </p:pic>
        </p:grpSp>
        <p:pic>
          <p:nvPicPr>
            <p:cNvPr id="33"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725488" y="2606675"/>
              <a:ext cx="1143000" cy="1143000"/>
            </a:xfrm>
            <a:prstGeom prst="rect">
              <a:avLst/>
            </a:prstGeom>
            <a:noFill/>
          </p:spPr>
        </p:pic>
        <p:pic>
          <p:nvPicPr>
            <p:cNvPr id="36"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7"/>
            <a:srcRect/>
            <a:stretch>
              <a:fillRect/>
            </a:stretch>
          </p:blipFill>
          <p:spPr bwMode="auto">
            <a:xfrm>
              <a:off x="1155700" y="2654300"/>
              <a:ext cx="1143000" cy="1143000"/>
            </a:xfrm>
            <a:prstGeom prst="rect">
              <a:avLst/>
            </a:prstGeom>
            <a:noFill/>
          </p:spPr>
        </p:pic>
      </p:grpSp>
      <p:grpSp>
        <p:nvGrpSpPr>
          <p:cNvPr id="4" name="Group 27"/>
          <p:cNvGrpSpPr/>
          <p:nvPr/>
        </p:nvGrpSpPr>
        <p:grpSpPr>
          <a:xfrm>
            <a:off x="990600" y="1981200"/>
            <a:ext cx="1676400" cy="1524000"/>
            <a:chOff x="788275" y="4240954"/>
            <a:chExt cx="1154662" cy="1245445"/>
          </a:xfrm>
        </p:grpSpPr>
        <p:pic>
          <p:nvPicPr>
            <p:cNvPr id="41" name="Picture 8" descr="C:\Work\Katmai Marketing\PAG_icon library\PAG_icon library\Database Sm.png"/>
            <p:cNvPicPr>
              <a:picLocks noChangeAspect="1" noChangeArrowheads="1"/>
            </p:cNvPicPr>
            <p:nvPr/>
          </p:nvPicPr>
          <p:blipFill>
            <a:blip r:embed="rId3" cstate="print"/>
            <a:srcRect/>
            <a:stretch>
              <a:fillRect/>
            </a:stretch>
          </p:blipFill>
          <p:spPr bwMode="auto">
            <a:xfrm>
              <a:off x="1198179" y="4240954"/>
              <a:ext cx="744758" cy="891926"/>
            </a:xfrm>
            <a:prstGeom prst="rect">
              <a:avLst/>
            </a:prstGeom>
            <a:noFill/>
          </p:spPr>
        </p:pic>
        <p:pic>
          <p:nvPicPr>
            <p:cNvPr id="49" name="Picture 7" descr="C:\Work\Katmai Marketing\PAG_icon library\PAG_icon library\People Chat buddies icon.png"/>
            <p:cNvPicPr>
              <a:picLocks noChangeAspect="1" noChangeArrowheads="1"/>
            </p:cNvPicPr>
            <p:nvPr/>
          </p:nvPicPr>
          <p:blipFill>
            <a:blip r:embed="rId8" cstate="print"/>
            <a:srcRect/>
            <a:stretch>
              <a:fillRect/>
            </a:stretch>
          </p:blipFill>
          <p:spPr bwMode="auto">
            <a:xfrm>
              <a:off x="788275" y="4817238"/>
              <a:ext cx="1013401" cy="669161"/>
            </a:xfrm>
            <a:prstGeom prst="rect">
              <a:avLst/>
            </a:prstGeom>
            <a:noFill/>
          </p:spPr>
        </p:pic>
      </p:grpSp>
      <p:grpSp>
        <p:nvGrpSpPr>
          <p:cNvPr id="5" name="Group 24"/>
          <p:cNvGrpSpPr/>
          <p:nvPr/>
        </p:nvGrpSpPr>
        <p:grpSpPr>
          <a:xfrm>
            <a:off x="1339457" y="4724400"/>
            <a:ext cx="1556143" cy="1064144"/>
            <a:chOff x="6455203" y="4393325"/>
            <a:chExt cx="1806312" cy="947461"/>
          </a:xfrm>
        </p:grpSpPr>
        <p:pic>
          <p:nvPicPr>
            <p:cNvPr id="59" name="Picture 5" descr="C:\Work\Katmai Marketing\PAG_icon library\PAG_icon library\stocks line graph chart icon.png"/>
            <p:cNvPicPr>
              <a:picLocks noChangeAspect="1" noChangeArrowheads="1"/>
            </p:cNvPicPr>
            <p:nvPr/>
          </p:nvPicPr>
          <p:blipFill>
            <a:blip r:embed="rId9" cstate="print"/>
            <a:srcRect/>
            <a:stretch>
              <a:fillRect/>
            </a:stretch>
          </p:blipFill>
          <p:spPr bwMode="auto">
            <a:xfrm>
              <a:off x="7406388" y="4393325"/>
              <a:ext cx="855127" cy="873892"/>
            </a:xfrm>
            <a:prstGeom prst="rect">
              <a:avLst/>
            </a:prstGeom>
            <a:noFill/>
          </p:spPr>
        </p:pic>
        <p:pic>
          <p:nvPicPr>
            <p:cNvPr id="57" name="Picture 5" descr="C:\Work\Katmai Marketing\PAG_icon library\PAG_icon library\stocks line graph chart icon.png"/>
            <p:cNvPicPr>
              <a:picLocks noChangeAspect="1" noChangeArrowheads="1"/>
            </p:cNvPicPr>
            <p:nvPr/>
          </p:nvPicPr>
          <p:blipFill>
            <a:blip r:embed="rId9" cstate="print"/>
            <a:srcRect/>
            <a:stretch>
              <a:fillRect/>
            </a:stretch>
          </p:blipFill>
          <p:spPr bwMode="auto">
            <a:xfrm>
              <a:off x="6455203" y="4466895"/>
              <a:ext cx="855127" cy="873891"/>
            </a:xfrm>
            <a:prstGeom prst="rect">
              <a:avLst/>
            </a:prstGeom>
            <a:noFill/>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285720" y="5715000"/>
            <a:ext cx="885828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912740" eaLnBrk="0" hangingPunct="0">
              <a:lnSpc>
                <a:spcPct val="90000"/>
              </a:lnSpc>
              <a:defRPr/>
            </a:pP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Dôveryhodná</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Produ</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k</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t</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í</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v</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na</a:t>
            </a:r>
            <a:r>
              <a:rPr lang="en-US"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Inteligent</a:t>
            </a:r>
            <a:r>
              <a:rPr lang="sk-SK" sz="4000" i="1"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ná</a:t>
            </a:r>
            <a:r>
              <a:rPr lang="sk-SK" sz="40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a:t>
            </a:r>
            <a:endParaRPr lang="en-US" sz="40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2" name="Group 43"/>
          <p:cNvGrpSpPr/>
          <p:nvPr/>
        </p:nvGrpSpPr>
        <p:grpSpPr>
          <a:xfrm>
            <a:off x="6172200" y="1676400"/>
            <a:ext cx="2743200" cy="3682690"/>
            <a:chOff x="204317" y="3506974"/>
            <a:chExt cx="8726882" cy="1555837"/>
          </a:xfrm>
        </p:grpSpPr>
        <p:sp>
          <p:nvSpPr>
            <p:cNvPr id="166" name="Rounded Rectangle 165"/>
            <p:cNvSpPr/>
            <p:nvPr/>
          </p:nvSpPr>
          <p:spPr bwMode="auto">
            <a:xfrm>
              <a:off x="204317" y="3506974"/>
              <a:ext cx="8726882" cy="1555837"/>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167" name="Rectangle 166"/>
            <p:cNvSpPr>
              <a:spLocks noChangeArrowheads="1"/>
            </p:cNvSpPr>
            <p:nvPr/>
          </p:nvSpPr>
          <p:spPr bwMode="auto">
            <a:xfrm>
              <a:off x="1077005" y="3796706"/>
              <a:ext cx="6954837" cy="546871"/>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Integruje dáta</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Poskytuje relevantné informácie na podporu rozhodovania</a:t>
              </a:r>
              <a:endParaRPr lang="en-US" sz="1600" dirty="0" smtClean="0"/>
            </a:p>
          </p:txBody>
        </p:sp>
        <p:sp>
          <p:nvSpPr>
            <p:cNvPr id="168" name="TextBox 833617"/>
            <p:cNvSpPr txBox="1">
              <a:spLocks noChangeArrowheads="1"/>
            </p:cNvSpPr>
            <p:nvPr/>
          </p:nvSpPr>
          <p:spPr bwMode="auto">
            <a:xfrm>
              <a:off x="1249768" y="3553246"/>
              <a:ext cx="7045188" cy="351074"/>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Inteligent</a:t>
              </a:r>
              <a:r>
                <a:rPr lang="sk-SK"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ná</a:t>
              </a:r>
              <a:endPar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a:p>
              <a:pPr>
                <a:lnSpc>
                  <a:spcPct val="95000"/>
                </a:lnSpc>
                <a:spcBef>
                  <a:spcPct val="10000"/>
                </a:spcBef>
              </a:pP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grpSp>
        <p:nvGrpSpPr>
          <p:cNvPr id="3" name="Group 30"/>
          <p:cNvGrpSpPr/>
          <p:nvPr/>
        </p:nvGrpSpPr>
        <p:grpSpPr>
          <a:xfrm>
            <a:off x="6781800" y="4038600"/>
            <a:ext cx="1510555" cy="1007035"/>
            <a:chOff x="8025164" y="4711692"/>
            <a:chExt cx="1510555" cy="1007035"/>
          </a:xfrm>
        </p:grpSpPr>
        <p:pic>
          <p:nvPicPr>
            <p:cNvPr id="160" name="Picture 5" descr="C:\Program Files\Microsoft Resource DVD Artwork\DVD_ART\Artwork_Imagery\HARDWARE_IMAGERY\Illustration - Misc Hardware\Windows Vista Illustration Icons\Male User.png"/>
            <p:cNvPicPr>
              <a:picLocks noChangeAspect="1" noChangeArrowheads="1"/>
            </p:cNvPicPr>
            <p:nvPr/>
          </p:nvPicPr>
          <p:blipFill>
            <a:blip r:embed="rId3" cstate="print"/>
            <a:srcRect/>
            <a:stretch>
              <a:fillRect/>
            </a:stretch>
          </p:blipFill>
          <p:spPr bwMode="ltGray">
            <a:xfrm>
              <a:off x="8665270" y="4924880"/>
              <a:ext cx="698726" cy="698725"/>
            </a:xfrm>
            <a:prstGeom prst="rect">
              <a:avLst/>
            </a:prstGeom>
            <a:noFill/>
            <a:effectLst>
              <a:outerShdw blurRad="76200" dist="12700" dir="8100000" sy="-23000" kx="800400" algn="br" rotWithShape="0">
                <a:prstClr val="black">
                  <a:alpha val="20000"/>
                </a:prstClr>
              </a:outerShdw>
            </a:effectLst>
          </p:spPr>
        </p:pic>
        <p:pic>
          <p:nvPicPr>
            <p:cNvPr id="162" name="Picture 2" descr="C:\Program Files\Microsoft Resource DVD Artwork\DVD_ART\Artwork_Imagery\HARDWARE_IMAGERY\Illustration - Misc Hardware\Windows Vista Illustration Icons\Information.png"/>
            <p:cNvPicPr>
              <a:picLocks noChangeAspect="1" noChangeArrowheads="1"/>
            </p:cNvPicPr>
            <p:nvPr/>
          </p:nvPicPr>
          <p:blipFill>
            <a:blip r:embed="rId4" cstate="print"/>
            <a:srcRect/>
            <a:stretch>
              <a:fillRect/>
            </a:stretch>
          </p:blipFill>
          <p:spPr bwMode="ltGray">
            <a:xfrm>
              <a:off x="8572847" y="5374255"/>
              <a:ext cx="331478" cy="331477"/>
            </a:xfrm>
            <a:prstGeom prst="rect">
              <a:avLst/>
            </a:prstGeom>
            <a:noFill/>
            <a:effectLst>
              <a:outerShdw blurRad="76200" dist="12700" dir="8100000" sy="-23000" kx="800400" algn="br" rotWithShape="0">
                <a:prstClr val="black">
                  <a:alpha val="20000"/>
                </a:prstClr>
              </a:outerShdw>
            </a:effectLst>
          </p:spPr>
        </p:pic>
        <p:pic>
          <p:nvPicPr>
            <p:cNvPr id="164" name="Picture 3" descr="C:\Program Files\Microsoft Resource DVD Artwork\DVD_ART\Artwork_Imagery\HARDWARE_IMAGERY\Illustration - Misc Hardware\Windows Vista Illustration Icons\Ann Help.png"/>
            <p:cNvPicPr>
              <a:picLocks noChangeAspect="1" noChangeArrowheads="1"/>
            </p:cNvPicPr>
            <p:nvPr/>
          </p:nvPicPr>
          <p:blipFill>
            <a:blip r:embed="rId5" cstate="print"/>
            <a:srcRect/>
            <a:stretch>
              <a:fillRect/>
            </a:stretch>
          </p:blipFill>
          <p:spPr bwMode="ltGray">
            <a:xfrm>
              <a:off x="8429769" y="4846676"/>
              <a:ext cx="302152" cy="302151"/>
            </a:xfrm>
            <a:prstGeom prst="rect">
              <a:avLst/>
            </a:prstGeom>
            <a:noFill/>
          </p:spPr>
        </p:pic>
        <p:pic>
          <p:nvPicPr>
            <p:cNvPr id="159" name="Picture 6" descr="C:\Program Files\Microsoft Resource DVD Artwork\DVD_ART\Artwork_Imagery\HARDWARE_IMAGERY\Illustration - Misc Hardware\XML Icons\data.png"/>
            <p:cNvPicPr>
              <a:picLocks noChangeAspect="1" noChangeArrowheads="1"/>
            </p:cNvPicPr>
            <p:nvPr/>
          </p:nvPicPr>
          <p:blipFill>
            <a:blip r:embed="rId6" cstate="print"/>
            <a:srcRect/>
            <a:stretch>
              <a:fillRect/>
            </a:stretch>
          </p:blipFill>
          <p:spPr bwMode="ltGray">
            <a:xfrm>
              <a:off x="8833372" y="4711692"/>
              <a:ext cx="702347" cy="600187"/>
            </a:xfrm>
            <a:prstGeom prst="rect">
              <a:avLst/>
            </a:prstGeom>
            <a:noFill/>
            <a:effectLst>
              <a:outerShdw blurRad="76200" dist="12700" dir="8100000" sy="-23000" kx="800400" algn="br" rotWithShape="0">
                <a:prstClr val="black">
                  <a:alpha val="20000"/>
                </a:prstClr>
              </a:outerShdw>
            </a:effectLst>
          </p:spPr>
        </p:pic>
        <p:pic>
          <p:nvPicPr>
            <p:cNvPr id="161"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19920978">
              <a:off x="8408441" y="5336955"/>
              <a:ext cx="684878" cy="381772"/>
            </a:xfrm>
            <a:prstGeom prst="rect">
              <a:avLst/>
            </a:prstGeom>
            <a:noFill/>
          </p:spPr>
        </p:pic>
        <p:pic>
          <p:nvPicPr>
            <p:cNvPr id="163" name="Picture 11" descr="C:\Program Files\Microsoft Resource DVD Artwork\DVD_ART\Artwork_Imagery\Shapes and Graphics\Arrows - arrow\Curved\orange and yellow shadowed bottom arrow.png"/>
            <p:cNvPicPr>
              <a:picLocks noChangeAspect="1" noChangeArrowheads="1"/>
            </p:cNvPicPr>
            <p:nvPr/>
          </p:nvPicPr>
          <p:blipFill>
            <a:blip r:embed="rId7" cstate="print"/>
            <a:srcRect/>
            <a:stretch>
              <a:fillRect/>
            </a:stretch>
          </p:blipFill>
          <p:spPr bwMode="ltGray">
            <a:xfrm rot="8281635">
              <a:off x="8242731" y="4835840"/>
              <a:ext cx="684878" cy="381772"/>
            </a:xfrm>
            <a:prstGeom prst="rect">
              <a:avLst/>
            </a:prstGeom>
            <a:noFill/>
            <a:effectLst>
              <a:outerShdw blurRad="76200" dist="12700" dir="8100000" sy="-23000" kx="800400" algn="br" rotWithShape="0">
                <a:prstClr val="black">
                  <a:alpha val="20000"/>
                </a:prstClr>
              </a:outerShdw>
            </a:effectLst>
          </p:spPr>
        </p:pic>
        <p:pic>
          <p:nvPicPr>
            <p:cNvPr id="165" name="Picture 4" descr="C:\Program Files\Microsoft Resource DVD Artwork\DVD_ART\Artwork_Imagery\HARDWARE_IMAGERY\Illustration - Misc Hardware\Windows Vista Illustration Icons\Female User.png"/>
            <p:cNvPicPr>
              <a:picLocks noChangeAspect="1" noChangeArrowheads="1"/>
            </p:cNvPicPr>
            <p:nvPr/>
          </p:nvPicPr>
          <p:blipFill>
            <a:blip r:embed="rId8" cstate="print"/>
            <a:srcRect/>
            <a:stretch>
              <a:fillRect/>
            </a:stretch>
          </p:blipFill>
          <p:spPr bwMode="ltGray">
            <a:xfrm>
              <a:off x="8025164" y="4864450"/>
              <a:ext cx="700536" cy="725163"/>
            </a:xfrm>
            <a:prstGeom prst="rect">
              <a:avLst/>
            </a:prstGeom>
            <a:noFill/>
            <a:effectLst>
              <a:outerShdw blurRad="76200" dist="12700" dir="8100000" sy="-23000" kx="800400" algn="br" rotWithShape="0">
                <a:prstClr val="black">
                  <a:alpha val="20000"/>
                </a:prstClr>
              </a:outerShdw>
            </a:effectLst>
          </p:spPr>
        </p:pic>
      </p:grpSp>
      <p:grpSp>
        <p:nvGrpSpPr>
          <p:cNvPr id="4" name="Group 47"/>
          <p:cNvGrpSpPr/>
          <p:nvPr/>
        </p:nvGrpSpPr>
        <p:grpSpPr>
          <a:xfrm>
            <a:off x="3048000" y="1676400"/>
            <a:ext cx="3048000" cy="3657600"/>
            <a:chOff x="2362200" y="2960470"/>
            <a:chExt cx="3048000" cy="3657600"/>
          </a:xfrm>
        </p:grpSpPr>
        <p:grpSp>
          <p:nvGrpSpPr>
            <p:cNvPr id="5" name="Group 43"/>
            <p:cNvGrpSpPr/>
            <p:nvPr/>
          </p:nvGrpSpPr>
          <p:grpSpPr>
            <a:xfrm>
              <a:off x="2362200" y="2960470"/>
              <a:ext cx="3048000" cy="3657600"/>
              <a:chOff x="-13855" y="3981886"/>
              <a:chExt cx="8726882" cy="2575399"/>
            </a:xfrm>
          </p:grpSpPr>
          <p:sp>
            <p:nvSpPr>
              <p:cNvPr id="43" name="Rounded Rectangle 42"/>
              <p:cNvSpPr/>
              <p:nvPr/>
            </p:nvSpPr>
            <p:spPr bwMode="auto">
              <a:xfrm>
                <a:off x="-13855" y="3981886"/>
                <a:ext cx="8726882" cy="2575399"/>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44" name="Rectangle 43"/>
              <p:cNvSpPr>
                <a:spLocks noChangeArrowheads="1"/>
              </p:cNvSpPr>
              <p:nvPr/>
            </p:nvSpPr>
            <p:spPr bwMode="auto">
              <a:xfrm>
                <a:off x="422489" y="4518427"/>
                <a:ext cx="8072366" cy="750543"/>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err="1" smtClean="0"/>
                  <a:t>Menežovaný</a:t>
                </a:r>
                <a:r>
                  <a:rPr lang="sk-SK" sz="1600" dirty="0" smtClean="0"/>
                  <a:t> politikami</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Jednoduchší vývoj aplikácií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Ukladanie akýchkoľvek informácií</a:t>
                </a:r>
                <a:endParaRPr lang="en-US" sz="1600" dirty="0" smtClean="0"/>
              </a:p>
            </p:txBody>
          </p:sp>
          <p:sp>
            <p:nvSpPr>
              <p:cNvPr id="46" name="TextBox 833617"/>
              <p:cNvSpPr txBox="1">
                <a:spLocks noChangeArrowheads="1"/>
              </p:cNvSpPr>
              <p:nvPr/>
            </p:nvSpPr>
            <p:spPr bwMode="auto">
              <a:xfrm>
                <a:off x="1486058" y="4109307"/>
                <a:ext cx="6340670" cy="585124"/>
              </a:xfrm>
              <a:prstGeom prst="rect">
                <a:avLst/>
              </a:prstGeom>
              <a:noFill/>
              <a:ln w="9525">
                <a:noFill/>
                <a:miter lim="800000"/>
                <a:headEnd/>
                <a:tailEnd/>
              </a:ln>
            </p:spPr>
            <p:txBody>
              <a:bodyPr wrap="square">
                <a:spAutoFit/>
              </a:bodyPr>
              <a:lstStyle/>
              <a:p>
                <a:pPr>
                  <a:lnSpc>
                    <a:spcPct val="95000"/>
                  </a:lnSpc>
                  <a:spcBef>
                    <a:spcPct val="10000"/>
                  </a:spcBef>
                </a:pPr>
                <a:r>
                  <a:rPr lang="en-US"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Produ</a:t>
                </a:r>
                <a:r>
                  <a:rPr lang="sk-SK" altLang="zh-CN" sz="2400" b="1" i="1" kern="0" spc="-125"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ktívna</a:t>
                </a:r>
                <a:endParaRPr lang="en-US"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a:p>
                <a:pPr>
                  <a:lnSpc>
                    <a:spcPct val="95000"/>
                  </a:lnSpc>
                  <a:spcBef>
                    <a:spcPct val="10000"/>
                  </a:spcBef>
                </a:pP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47" name="Rectangle 833584"/>
            <p:cNvPicPr>
              <a:picLocks noChangeAspect="1" noChangeArrowheads="1"/>
            </p:cNvPicPr>
            <p:nvPr/>
          </p:nvPicPr>
          <p:blipFill>
            <a:blip r:embed="rId9">
              <a:lum bright="10000" contrast="-20000"/>
            </a:blip>
            <a:srcRect r="31034"/>
            <a:stretch>
              <a:fillRect/>
            </a:stretch>
          </p:blipFill>
          <p:spPr bwMode="auto">
            <a:xfrm>
              <a:off x="3124200" y="5170270"/>
              <a:ext cx="1524000" cy="1382930"/>
            </a:xfrm>
            <a:prstGeom prst="rect">
              <a:avLst/>
            </a:prstGeom>
            <a:noFill/>
            <a:ln w="9525">
              <a:noFill/>
              <a:miter lim="800000"/>
              <a:headEnd/>
              <a:tailEnd/>
            </a:ln>
          </p:spPr>
        </p:pic>
      </p:grpSp>
      <p:grpSp>
        <p:nvGrpSpPr>
          <p:cNvPr id="6" name="Group 58"/>
          <p:cNvGrpSpPr/>
          <p:nvPr/>
        </p:nvGrpSpPr>
        <p:grpSpPr>
          <a:xfrm>
            <a:off x="228600" y="1676400"/>
            <a:ext cx="2819400" cy="3641695"/>
            <a:chOff x="0" y="3048000"/>
            <a:chExt cx="2819400" cy="3641695"/>
          </a:xfrm>
        </p:grpSpPr>
        <p:grpSp>
          <p:nvGrpSpPr>
            <p:cNvPr id="7" name="Group 43"/>
            <p:cNvGrpSpPr/>
            <p:nvPr/>
          </p:nvGrpSpPr>
          <p:grpSpPr>
            <a:xfrm>
              <a:off x="0" y="3048000"/>
              <a:ext cx="2819400" cy="3641695"/>
              <a:chOff x="-13855" y="4971895"/>
              <a:chExt cx="8969295" cy="1555838"/>
            </a:xfrm>
          </p:grpSpPr>
          <p:sp>
            <p:nvSpPr>
              <p:cNvPr id="52" name="Rounded Rectangle 51"/>
              <p:cNvSpPr/>
              <p:nvPr/>
            </p:nvSpPr>
            <p:spPr bwMode="auto">
              <a:xfrm>
                <a:off x="-13855" y="4971895"/>
                <a:ext cx="8726882" cy="1555838"/>
              </a:xfrm>
              <a:prstGeom prst="roundRect">
                <a:avLst>
                  <a:gd name="adj" fmla="val 14018"/>
                </a:avLst>
              </a:prstGeom>
              <a:solidFill>
                <a:schemeClr val="bg2">
                  <a:alpha val="66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19"/>
                <a:endParaRPr lang="en-US" sz="2900" dirty="0" smtClean="0">
                  <a:solidFill>
                    <a:schemeClr val="tx1"/>
                  </a:solidFill>
                  <a:latin typeface="Segoe" pitchFamily="34" charset="0"/>
                </a:endParaRPr>
              </a:p>
            </p:txBody>
          </p:sp>
          <p:sp>
            <p:nvSpPr>
              <p:cNvPr id="53" name="Rectangle 52"/>
              <p:cNvSpPr>
                <a:spLocks noChangeArrowheads="1"/>
              </p:cNvSpPr>
              <p:nvPr/>
            </p:nvSpPr>
            <p:spPr bwMode="auto">
              <a:xfrm>
                <a:off x="640661" y="5297444"/>
                <a:ext cx="8314779" cy="452217"/>
              </a:xfrm>
              <a:prstGeom prst="rect">
                <a:avLst/>
              </a:prstGeom>
              <a:noFill/>
              <a:ln w="9525">
                <a:noFill/>
                <a:miter lim="800000"/>
                <a:headEnd/>
                <a:tailEnd/>
              </a:ln>
            </p:spPr>
            <p:txBody>
              <a:bodyPr wrap="square" lIns="91432" tIns="45717" rIns="91432" bIns="45717">
                <a:spAutoFit/>
              </a:bodyPr>
              <a:lstStyle/>
              <a:p>
                <a:pPr marL="166682" indent="-166682">
                  <a:lnSpc>
                    <a:spcPts val="1400"/>
                  </a:lnSpc>
                  <a:spcBef>
                    <a:spcPct val="50000"/>
                  </a:spcBef>
                  <a:buClr>
                    <a:schemeClr val="tx2"/>
                  </a:buClr>
                  <a:buFont typeface="Arial" pitchFamily="34" charset="0"/>
                  <a:buChar char="•"/>
                </a:pPr>
                <a:r>
                  <a:rPr lang="sk-SK" sz="1600" dirty="0" smtClean="0"/>
                  <a:t>Zabezpečenie informácií</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Podnikanie bez výpadkov</a:t>
                </a:r>
                <a:endParaRPr lang="en-US" sz="1600" dirty="0" smtClean="0"/>
              </a:p>
              <a:p>
                <a:pPr marL="166682" indent="-166682">
                  <a:lnSpc>
                    <a:spcPts val="1400"/>
                  </a:lnSpc>
                  <a:spcBef>
                    <a:spcPct val="50000"/>
                  </a:spcBef>
                  <a:buClr>
                    <a:schemeClr val="tx2"/>
                  </a:buClr>
                  <a:buFont typeface="Arial" pitchFamily="34" charset="0"/>
                  <a:buChar char="•"/>
                </a:pPr>
                <a:r>
                  <a:rPr lang="sk-SK" sz="1600" dirty="0" smtClean="0"/>
                  <a:t>Predvídateľné odozvy</a:t>
                </a:r>
                <a:endParaRPr lang="en-US" sz="1600" dirty="0" smtClean="0"/>
              </a:p>
            </p:txBody>
          </p:sp>
          <p:sp>
            <p:nvSpPr>
              <p:cNvPr id="54" name="TextBox 833617"/>
              <p:cNvSpPr txBox="1">
                <a:spLocks noChangeArrowheads="1"/>
              </p:cNvSpPr>
              <p:nvPr/>
            </p:nvSpPr>
            <p:spPr bwMode="auto">
              <a:xfrm>
                <a:off x="1683039" y="5037005"/>
                <a:ext cx="6439066" cy="189347"/>
              </a:xfrm>
              <a:prstGeom prst="rect">
                <a:avLst/>
              </a:prstGeom>
              <a:noFill/>
              <a:ln w="9525">
                <a:noFill/>
                <a:miter lim="800000"/>
                <a:headEnd/>
                <a:tailEnd/>
              </a:ln>
            </p:spPr>
            <p:txBody>
              <a:bodyPr wrap="square">
                <a:spAutoFit/>
              </a:bodyPr>
              <a:lstStyle/>
              <a:p>
                <a:pPr>
                  <a:lnSpc>
                    <a:spcPct val="95000"/>
                  </a:lnSpc>
                  <a:spcBef>
                    <a:spcPct val="10000"/>
                  </a:spcBef>
                </a:pPr>
                <a:r>
                  <a:rPr lang="sk-SK" altLang="zh-CN" sz="24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Dôveryhodná</a:t>
                </a:r>
                <a:endParaRPr lang="en-US" altLang="zh-CN" sz="24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pic>
          <p:nvPicPr>
            <p:cNvPr id="57" name="Picture 12" descr="C:\Program Files\Microsoft Resource DVD Artwork\DVD_ART\Artwork_Imagery\HARDWARE_IMAGERY\Illustration - Misc Hardware\Windows Vista Illustration Icons\Server.png"/>
            <p:cNvPicPr>
              <a:picLocks noChangeAspect="1" noChangeArrowheads="1"/>
            </p:cNvPicPr>
            <p:nvPr/>
          </p:nvPicPr>
          <p:blipFill>
            <a:blip r:embed="rId10"/>
            <a:srcRect/>
            <a:stretch>
              <a:fillRect/>
            </a:stretch>
          </p:blipFill>
          <p:spPr bwMode="auto">
            <a:xfrm>
              <a:off x="838200" y="5334000"/>
              <a:ext cx="946639" cy="1295400"/>
            </a:xfrm>
            <a:prstGeom prst="rect">
              <a:avLst/>
            </a:prstGeom>
            <a:noFill/>
          </p:spPr>
        </p:pic>
        <p:pic>
          <p:nvPicPr>
            <p:cNvPr id="58" name="Picture 32" descr="policy rules"/>
            <p:cNvPicPr>
              <a:picLocks noChangeAspect="1" noChangeArrowheads="1"/>
            </p:cNvPicPr>
            <p:nvPr/>
          </p:nvPicPr>
          <p:blipFill>
            <a:blip r:embed="rId11" cstate="print"/>
            <a:srcRect/>
            <a:stretch>
              <a:fillRect/>
            </a:stretch>
          </p:blipFill>
          <p:spPr bwMode="auto">
            <a:xfrm>
              <a:off x="761999" y="6019801"/>
              <a:ext cx="461583" cy="403187"/>
            </a:xfrm>
            <a:prstGeom prst="rect">
              <a:avLst/>
            </a:prstGeom>
            <a:noFill/>
          </p:spPr>
        </p:pic>
      </p:grpSp>
      <p:sp>
        <p:nvSpPr>
          <p:cNvPr id="30" name="Rectangle 51"/>
          <p:cNvSpPr txBox="1">
            <a:spLocks noChangeArrowheads="1"/>
          </p:cNvSpPr>
          <p:nvPr/>
        </p:nvSpPr>
        <p:spPr>
          <a:xfrm>
            <a:off x="762000" y="228600"/>
            <a:ext cx="7672387" cy="1255712"/>
          </a:xfrm>
          <a:prstGeom prst="rect">
            <a:avLst/>
          </a:prstGeom>
        </p:spPr>
        <p:txBody>
          <a:bodyPr vert="horz" lIns="91440" tIns="45720" rIns="91440" bIns="45720" rtlCol="0" anchor="ctr">
            <a:normAutofit/>
            <a:scene3d>
              <a:camera prst="orthographicFront"/>
              <a:lightRig rig="threePt" dir="t"/>
            </a:scene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t/>
            </a:r>
            <a:br>
              <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rPr>
            </a:br>
            <a:endParaRPr kumimoji="0" lang="en-US" sz="2400" b="0" i="0" u="none" strike="noStrike" kern="1200" cap="none" spc="0" normalizeH="0" baseline="0" noProof="0" dirty="0" smtClean="0">
              <a:ln>
                <a:noFill/>
              </a:ln>
              <a:solidFill>
                <a:schemeClr val="tx1"/>
              </a:solidFill>
              <a:effectLst/>
              <a:uLnTx/>
              <a:uFillTx/>
              <a:latin typeface="Segoe" pitchFamily="34" charset="0"/>
              <a:ea typeface="+mj-ea"/>
              <a:cs typeface="+mj-cs"/>
            </a:endParaRPr>
          </a:p>
        </p:txBody>
      </p:sp>
      <p:sp>
        <p:nvSpPr>
          <p:cNvPr id="31" name="Title 30"/>
          <p:cNvSpPr>
            <a:spLocks noGrp="1"/>
          </p:cNvSpPr>
          <p:nvPr>
            <p:ph type="title"/>
          </p:nvPr>
        </p:nvSpPr>
        <p:spPr/>
        <p:txBody>
          <a:bodyPr/>
          <a:lstStyle/>
          <a:p>
            <a:r>
              <a:rPr smtClean="0"/>
              <a:t>SQL Server 2008</a:t>
            </a:r>
            <a:endParaRPr lang="sk-SK"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9" presetClass="emph" presetSubtype="0" nodeType="withEffect">
                                  <p:stCondLst>
                                    <p:cond delay="0"/>
                                  </p:stCondLst>
                                  <p:childTnLst>
                                    <p:set>
                                      <p:cBhvr rctx="PPT">
                                        <p:cTn id="9" dur="indefinite"/>
                                        <p:tgtEl>
                                          <p:spTgt spid="2"/>
                                        </p:tgtEl>
                                        <p:attrNameLst>
                                          <p:attrName>style.opacity</p:attrName>
                                        </p:attrNameLst>
                                      </p:cBhvr>
                                      <p:to>
                                        <p:strVal val="0.5"/>
                                      </p:to>
                                    </p:set>
                                    <p:animEffect filter="image" prLst="opacity: 0.5">
                                      <p:cBhvr rctx="IE">
                                        <p:cTn id="1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Server Launch 2">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TotalTime>
  <Words>840</Words>
  <Application>Microsoft Office PowerPoint</Application>
  <PresentationFormat>On-screen Show (4:3)</PresentationFormat>
  <Paragraphs>352</Paragraphs>
  <Slides>20</Slides>
  <Notes>20</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template Server Launch 2</vt:lpstr>
      <vt:lpstr>1_White with Courier font for code slides</vt:lpstr>
      <vt:lpstr>Worksheet</vt:lpstr>
      <vt:lpstr>Slide 1</vt:lpstr>
      <vt:lpstr>Databázová platforma SQL Server 2008</vt:lpstr>
      <vt:lpstr>Explózia údajov</vt:lpstr>
      <vt:lpstr>Slide 4</vt:lpstr>
      <vt:lpstr>DB paltforma - SQL Server 2008</vt:lpstr>
      <vt:lpstr>Chránte si Vaše informácie Bezpečnosť kritických údajov</vt:lpstr>
      <vt:lpstr>Slide 7</vt:lpstr>
      <vt:lpstr>Slide 8</vt:lpstr>
      <vt:lpstr>SQL Server 2008</vt:lpstr>
      <vt:lpstr>Slide 10</vt:lpstr>
      <vt:lpstr>Slide 11</vt:lpstr>
      <vt:lpstr>Slide 12</vt:lpstr>
      <vt:lpstr>SQL Server 2008</vt:lpstr>
      <vt:lpstr>Slide 14</vt:lpstr>
      <vt:lpstr>Slide 15</vt:lpstr>
      <vt:lpstr>Slide 16</vt:lpstr>
      <vt:lpstr>SQL Server 2008</vt:lpstr>
      <vt:lpstr>SQL Server Release Schedule</vt:lpstr>
      <vt:lpstr>Slide 19</vt:lpstr>
      <vt:lpstr>Slide 20</vt:lpstr>
    </vt:vector>
  </TitlesOfParts>
  <Company>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Launch Wave 2008</dc:subject>
  <dc:creator>holy</dc:creator>
  <cp:keywords>Launch Wave</cp:keywords>
  <dc:description>Template: Opts Ideas
Formatting: TracyLee Hill, Silver Fox Productions, Inc
Event Date: February 27, 2008
Event Location: Los Angeles, CA, USA
Audience: External - IT Pros, Developers</dc:description>
  <cp:lastModifiedBy>i-luciat</cp:lastModifiedBy>
  <cp:revision>71</cp:revision>
  <dcterms:created xsi:type="dcterms:W3CDTF">2008-03-18T14:39:06Z</dcterms:created>
  <dcterms:modified xsi:type="dcterms:W3CDTF">2008-04-08T15:22:49Z</dcterms:modified>
</cp:coreProperties>
</file>