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71"/>
  </p:notesMasterIdLst>
  <p:sldIdLst>
    <p:sldId id="258" r:id="rId2"/>
    <p:sldId id="259" r:id="rId3"/>
    <p:sldId id="261" r:id="rId4"/>
    <p:sldId id="262" r:id="rId5"/>
    <p:sldId id="263" r:id="rId6"/>
    <p:sldId id="266" r:id="rId7"/>
    <p:sldId id="267" r:id="rId8"/>
    <p:sldId id="268" r:id="rId9"/>
    <p:sldId id="340" r:id="rId10"/>
    <p:sldId id="270" r:id="rId11"/>
    <p:sldId id="342" r:id="rId12"/>
    <p:sldId id="341" r:id="rId13"/>
    <p:sldId id="344" r:id="rId14"/>
    <p:sldId id="274" r:id="rId15"/>
    <p:sldId id="346" r:id="rId16"/>
    <p:sldId id="347" r:id="rId17"/>
    <p:sldId id="348" r:id="rId18"/>
    <p:sldId id="350" r:id="rId19"/>
    <p:sldId id="349" r:id="rId20"/>
    <p:sldId id="351" r:id="rId21"/>
    <p:sldId id="275" r:id="rId22"/>
    <p:sldId id="383" r:id="rId23"/>
    <p:sldId id="353" r:id="rId24"/>
    <p:sldId id="280" r:id="rId25"/>
    <p:sldId id="281" r:id="rId26"/>
    <p:sldId id="282" r:id="rId27"/>
    <p:sldId id="283" r:id="rId28"/>
    <p:sldId id="286" r:id="rId29"/>
    <p:sldId id="300" r:id="rId30"/>
    <p:sldId id="301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02" r:id="rId46"/>
    <p:sldId id="370" r:id="rId47"/>
    <p:sldId id="371" r:id="rId48"/>
    <p:sldId id="372" r:id="rId49"/>
    <p:sldId id="314" r:id="rId50"/>
    <p:sldId id="315" r:id="rId51"/>
    <p:sldId id="316" r:id="rId52"/>
    <p:sldId id="317" r:id="rId53"/>
    <p:sldId id="318" r:id="rId54"/>
    <p:sldId id="319" r:id="rId55"/>
    <p:sldId id="287" r:id="rId56"/>
    <p:sldId id="320" r:id="rId57"/>
    <p:sldId id="321" r:id="rId58"/>
    <p:sldId id="376" r:id="rId59"/>
    <p:sldId id="378" r:id="rId60"/>
    <p:sldId id="379" r:id="rId61"/>
    <p:sldId id="380" r:id="rId62"/>
    <p:sldId id="373" r:id="rId63"/>
    <p:sldId id="381" r:id="rId64"/>
    <p:sldId id="382" r:id="rId65"/>
    <p:sldId id="334" r:id="rId66"/>
    <p:sldId id="335" r:id="rId67"/>
    <p:sldId id="336" r:id="rId68"/>
    <p:sldId id="337" r:id="rId69"/>
    <p:sldId id="298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4DA"/>
    <a:srgbClr val="B0B7FE"/>
    <a:srgbClr val="B5B5F5"/>
    <a:srgbClr val="CCCBDF"/>
    <a:srgbClr val="C7C7E7"/>
    <a:srgbClr val="D1D0E2"/>
    <a:srgbClr val="DAD9E7"/>
    <a:srgbClr val="000099"/>
    <a:srgbClr val="7EA3EE"/>
    <a:srgbClr val="7575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1252" autoAdjust="0"/>
  </p:normalViewPr>
  <p:slideViewPr>
    <p:cSldViewPr snapToGrid="0">
      <p:cViewPr>
        <p:scale>
          <a:sx n="75" d="100"/>
          <a:sy n="75" d="100"/>
        </p:scale>
        <p:origin x="-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548" y="122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2981D5-15F2-48E6-8A48-0F9965E43B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FF130-7594-4000-9404-53E0E48E9E9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tt-RU" b="1" dirty="0" smtClean="0"/>
              <a:t>Укытучы өчен искәрмә:</a:t>
            </a:r>
            <a:r>
              <a:rPr lang="en-US" dirty="0" smtClean="0"/>
              <a:t> </a:t>
            </a:r>
            <a:r>
              <a:rPr lang="tt-RU" dirty="0" smtClean="0"/>
              <a:t>Әлеге шаблонны көйләү өчен ярдәмлек </a:t>
            </a:r>
            <a:r>
              <a:rPr lang="ru-RU" dirty="0" err="1" smtClean="0"/>
              <a:t>соңгы</a:t>
            </a:r>
            <a:r>
              <a:rPr lang="ru-RU" baseline="0" dirty="0" err="1" smtClean="0"/>
              <a:t> слайдта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урнаштырылган</a:t>
            </a:r>
            <a:r>
              <a:rPr lang="ru-RU" baseline="0" dirty="0" smtClean="0"/>
              <a:t>.</a:t>
            </a:r>
            <a:r>
              <a:rPr lang="en-US" dirty="0" smtClean="0"/>
              <a:t> </a:t>
            </a:r>
            <a:r>
              <a:rPr lang="tt-RU" dirty="0" smtClean="0"/>
              <a:t>Шулай ук,</a:t>
            </a:r>
            <a:r>
              <a:rPr lang="tt-RU" baseline="0" dirty="0" smtClean="0"/>
              <a:t> кайбер слайдларның искәрмәләрен карагыз.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FBAE7-12CC-4E88-8421-6B21E436F608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tt-RU" b="1" dirty="0" smtClean="0">
                <a:solidFill>
                  <a:srgbClr val="FFCC00"/>
                </a:solidFill>
              </a:rPr>
              <a:t>Хәбәр</a:t>
            </a:r>
            <a:r>
              <a:rPr lang="tt-RU" dirty="0" smtClean="0">
                <a:solidFill>
                  <a:srgbClr val="FFCC00"/>
                </a:solidFill>
              </a:rPr>
              <a:t> һәм </a:t>
            </a:r>
            <a:r>
              <a:rPr lang="tt-RU" b="1" dirty="0" smtClean="0">
                <a:solidFill>
                  <a:srgbClr val="FFCC00"/>
                </a:solidFill>
              </a:rPr>
              <a:t>Параметрлар</a:t>
            </a:r>
            <a:r>
              <a:rPr lang="tt-RU" dirty="0" smtClean="0">
                <a:solidFill>
                  <a:srgbClr val="FFCC00"/>
                </a:solidFill>
              </a:rPr>
              <a:t> салынмаларының төркемнәре</a:t>
            </a:r>
            <a:r>
              <a:rPr lang="tt-RU" baseline="0" dirty="0" smtClean="0">
                <a:solidFill>
                  <a:srgbClr val="FFCC00"/>
                </a:solidFill>
              </a:rPr>
              <a:t> һәм командалары бар. Алар сезгә хат язганда яки кабул иткәндә кирәк булачак.</a:t>
            </a:r>
            <a:endParaRPr lang="en-US" dirty="0" smtClean="0"/>
          </a:p>
          <a:p>
            <a:pPr marL="228600" indent="-228600">
              <a:buFontTx/>
              <a:buChar char="•"/>
            </a:pPr>
            <a:r>
              <a:rPr lang="tt-RU" b="1" i="0" dirty="0" smtClean="0">
                <a:solidFill>
                  <a:srgbClr val="FFCC00"/>
                </a:solidFill>
              </a:rPr>
              <a:t>Очрашу</a:t>
            </a:r>
            <a:r>
              <a:rPr lang="tt-RU" dirty="0" smtClean="0">
                <a:solidFill>
                  <a:srgbClr val="FFCC00"/>
                </a:solidFill>
              </a:rPr>
              <a:t> салынмасының</a:t>
            </a:r>
            <a:r>
              <a:rPr lang="tt-RU" baseline="0" dirty="0" smtClean="0">
                <a:solidFill>
                  <a:srgbClr val="FFCC00"/>
                </a:solidFill>
              </a:rPr>
              <a:t> төркемнәре һәм командалары календарь белән эшләгәндә кирәк булачак.</a:t>
            </a:r>
            <a:endParaRPr lang="en-US" dirty="0" smtClean="0"/>
          </a:p>
          <a:p>
            <a:pPr marL="228600" indent="-228600">
              <a:buFontTx/>
              <a:buChar char="•"/>
            </a:pPr>
            <a:r>
              <a:rPr lang="tt-RU" b="1" dirty="0" smtClean="0">
                <a:solidFill>
                  <a:srgbClr val="FFCC00"/>
                </a:solidFill>
              </a:rPr>
              <a:t>Контакт</a:t>
            </a:r>
            <a:r>
              <a:rPr lang="tt-RU" dirty="0" smtClean="0">
                <a:solidFill>
                  <a:srgbClr val="FFCC00"/>
                </a:solidFill>
              </a:rPr>
              <a:t> салынмасының </a:t>
            </a:r>
            <a:r>
              <a:rPr lang="tt-RU" baseline="0" dirty="0" smtClean="0">
                <a:solidFill>
                  <a:srgbClr val="FFCC00"/>
                </a:solidFill>
              </a:rPr>
              <a:t>төркемнәре һәм командалары контакт турындагы мәгълүматны яңартып торырга ярдәм итәчәк.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01580-CDBA-4E0C-96AA-C8086064F681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CF19E-CC31-4FD0-BEA6-343A549C9588}" type="slidenum">
              <a:rPr lang="en-US"/>
              <a:pPr/>
              <a:t>12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Бу кулланманың ахырына беркетелгән</a:t>
            </a:r>
            <a:r>
              <a:rPr lang="tt-RU" baseline="0" dirty="0" smtClean="0"/>
              <a:t> </a:t>
            </a:r>
            <a:r>
              <a:rPr lang="tt-RU" dirty="0" smtClean="0"/>
              <a:t>Җәһәт</a:t>
            </a:r>
            <a:r>
              <a:rPr lang="tt-RU" baseline="0" dirty="0" smtClean="0"/>
              <a:t> белешмә картасында Тиз керүле кораллар аслыгына командалар өстәү турында тулы мәгълүмат китерелә.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33033-A00C-4A13-9942-7DC62F51FD0C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A87A-1331-4736-814E-17DD86DFAB69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A9FAB-7E30-43EA-A7EE-49B660569E22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Искәрмә:</a:t>
            </a:r>
            <a:r>
              <a:rPr lang="tt-RU" b="1" baseline="0" dirty="0" smtClean="0"/>
              <a:t> </a:t>
            </a:r>
            <a:r>
              <a:rPr lang="tt-RU" b="0" baseline="0" dirty="0" smtClean="0"/>
              <a:t>Кайбер көйләүләр, әйтик </a:t>
            </a:r>
            <a:r>
              <a:rPr lang="tt-RU" b="1" dirty="0" smtClean="0">
                <a:solidFill>
                  <a:srgbClr val="FFCC00"/>
                </a:solidFill>
              </a:rPr>
              <a:t>Нәшер итүче параметрлары</a:t>
            </a:r>
            <a:r>
              <a:rPr lang="en-US" b="1" baseline="0" dirty="0" smtClean="0">
                <a:solidFill>
                  <a:srgbClr val="FFCC00"/>
                </a:solidFill>
              </a:rPr>
              <a:t> </a:t>
            </a:r>
            <a:r>
              <a:rPr lang="tt-RU" b="0" baseline="0" dirty="0" smtClean="0"/>
              <a:t>тәрәзенең </a:t>
            </a:r>
            <a:r>
              <a:rPr lang="tt-RU" b="1" baseline="0" dirty="0" smtClean="0"/>
              <a:t>Шәхси</a:t>
            </a:r>
            <a:r>
              <a:rPr lang="en-US" b="1" baseline="0" dirty="0" smtClean="0"/>
              <a:t> </a:t>
            </a:r>
            <a:r>
              <a:rPr lang="tt-RU" b="1" baseline="0" dirty="0" smtClean="0"/>
              <a:t>көйләү</a:t>
            </a:r>
            <a:r>
              <a:rPr lang="tt-RU" b="0" baseline="0" dirty="0" smtClean="0"/>
              <a:t> өлкәсендәге көйләүләр, </a:t>
            </a:r>
            <a:r>
              <a:rPr lang="en-US" dirty="0" smtClean="0"/>
              <a:t>2007 Office </a:t>
            </a:r>
            <a:r>
              <a:rPr lang="tt-RU" dirty="0" smtClean="0"/>
              <a:t>систем программалары өчен уртак. Шулай да, </a:t>
            </a:r>
            <a:r>
              <a:rPr lang="tt-RU" b="1" dirty="0" smtClean="0">
                <a:solidFill>
                  <a:srgbClr val="FFCC00"/>
                </a:solidFill>
              </a:rPr>
              <a:t>Нәшер итүче параметрларында</a:t>
            </a:r>
            <a:r>
              <a:rPr lang="tt-RU" b="0" baseline="0" dirty="0" smtClean="0"/>
              <a:t> эшләнгән үзгәрешләр </a:t>
            </a:r>
            <a:r>
              <a:rPr lang="en-US" dirty="0" smtClean="0"/>
              <a:t>Outlook</a:t>
            </a:r>
            <a:r>
              <a:rPr lang="tt-RU" dirty="0" smtClean="0"/>
              <a:t>’та</a:t>
            </a:r>
            <a:r>
              <a:rPr lang="tt-RU" baseline="0" dirty="0" smtClean="0"/>
              <a:t> гына чагылдырылачак.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DF1F2-5446-4408-8517-0EBBE834272C}" type="slidenum">
              <a:rPr lang="en-US"/>
              <a:pPr/>
              <a:t>16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Мәсәлән, сез җибәрелгән хатның форматын сайлый аласыз: гадәти текст, </a:t>
            </a:r>
            <a:r>
              <a:rPr lang="en-US" dirty="0" smtClean="0"/>
              <a:t>HTML</a:t>
            </a:r>
            <a:r>
              <a:rPr lang="tt-RU" dirty="0" smtClean="0"/>
              <a:t>, форматланган текст. Шулай ук, җибәрелгән хат</a:t>
            </a:r>
            <a:r>
              <a:rPr lang="tt-RU" baseline="0" dirty="0" smtClean="0"/>
              <a:t> күчермәсенең саклану урынын үзгәртә аласыз, гомумән, хатны сакларгамы-юкмы икәнен билгели аласыз.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40977-3492-4423-B331-BF40E1C2A514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66070-FD31-4B6B-A620-485C6C19CEDC}" type="slidenum">
              <a:rPr lang="en-US"/>
              <a:pPr/>
              <a:t>18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5E4C0-636E-4D8B-A534-7F4D3E2C1A23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E2AAB-AAD7-4949-BEC1-199AE33C7AAE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1FE6F-66E1-4EA3-9FB8-2C0A94E78A62}" type="slidenum">
              <a:rPr lang="en-US"/>
              <a:pPr/>
              <a:t>20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FFCC00"/>
                </a:solidFill>
              </a:rPr>
              <a:t>Мәс</a:t>
            </a:r>
            <a:r>
              <a:rPr lang="ru-RU" b="1" dirty="0" smtClean="0">
                <a:solidFill>
                  <a:srgbClr val="FFCC00"/>
                </a:solidFill>
              </a:rPr>
              <a:t>ь</a:t>
            </a:r>
            <a:r>
              <a:rPr lang="tt-RU" b="1" dirty="0" smtClean="0">
                <a:solidFill>
                  <a:srgbClr val="FFCC00"/>
                </a:solidFill>
              </a:rPr>
              <a:t>әләләр</a:t>
            </a:r>
            <a:r>
              <a:rPr lang="en-US" baseline="0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өлкәсендә</a:t>
            </a:r>
            <a:r>
              <a:rPr lang="tt-RU" baseline="0" dirty="0" smtClean="0">
                <a:solidFill>
                  <a:srgbClr val="FFCC00"/>
                </a:solidFill>
              </a:rPr>
              <a:t> үтәлгән мәс</a:t>
            </a:r>
            <a:r>
              <a:rPr lang="ru-RU" dirty="0" err="1" smtClean="0">
                <a:solidFill>
                  <a:srgbClr val="FFCC00"/>
                </a:solidFill>
              </a:rPr>
              <a:t>ьәләләр сызып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тамгалана</a:t>
            </a:r>
            <a:r>
              <a:rPr lang="ru-RU" dirty="0" smtClean="0">
                <a:solidFill>
                  <a:srgbClr val="FFCC00"/>
                </a:solidFill>
              </a:rPr>
              <a:t>, </a:t>
            </a:r>
            <a:r>
              <a:rPr lang="ru-RU" dirty="0" err="1" smtClean="0">
                <a:solidFill>
                  <a:srgbClr val="FFCC00"/>
                </a:solidFill>
              </a:rPr>
              <a:t>үтәлгән дип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тамгаланмаганнары</a:t>
            </a:r>
            <a:r>
              <a:rPr lang="ru-RU" dirty="0" smtClean="0">
                <a:solidFill>
                  <a:srgbClr val="FFCC00"/>
                </a:solidFill>
              </a:rPr>
              <a:t> автомат </a:t>
            </a:r>
            <a:r>
              <a:rPr lang="ru-RU" dirty="0" err="1" smtClean="0">
                <a:solidFill>
                  <a:srgbClr val="FFCC00"/>
                </a:solidFill>
              </a:rPr>
              <a:t>рәвештә</a:t>
            </a:r>
            <a:r>
              <a:rPr lang="ru-RU" dirty="0" smtClean="0">
                <a:solidFill>
                  <a:srgbClr val="FFCC00"/>
                </a:solidFill>
              </a:rPr>
              <a:t>, </a:t>
            </a:r>
            <a:r>
              <a:rPr lang="ru-RU" dirty="0" err="1" smtClean="0">
                <a:solidFill>
                  <a:srgbClr val="FFCC00"/>
                </a:solidFill>
              </a:rPr>
              <a:t>үтәлгәнчегә кадәр</a:t>
            </a:r>
            <a:r>
              <a:rPr lang="ru-RU" dirty="0" smtClean="0">
                <a:solidFill>
                  <a:srgbClr val="FFCC00"/>
                </a:solidFill>
              </a:rPr>
              <a:t>, </a:t>
            </a:r>
            <a:r>
              <a:rPr lang="ru-RU" dirty="0" err="1" smtClean="0">
                <a:solidFill>
                  <a:srgbClr val="FFCC00"/>
                </a:solidFill>
              </a:rPr>
              <a:t>икенче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көнгә күчерелә</a:t>
            </a:r>
            <a:r>
              <a:rPr lang="ru-RU" dirty="0" smtClean="0">
                <a:solidFill>
                  <a:srgbClr val="FFCC0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9EFFB-4581-4663-BBF1-5138945E7C09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854FC-65AA-4EBD-9497-984AA1884D3A}" type="slidenum">
              <a:rPr lang="en-US"/>
              <a:pPr/>
              <a:t>22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t-RU" b="1" dirty="0" smtClean="0"/>
              <a:t>Киңәш</a:t>
            </a:r>
            <a:r>
              <a:rPr lang="en-US" dirty="0" smtClean="0"/>
              <a:t>: </a:t>
            </a:r>
            <a:r>
              <a:rPr lang="tt-RU" sz="1200" dirty="0" smtClean="0"/>
              <a:t>Рәсемдәге Көйләү өлкәсе Контаклар</a:t>
            </a:r>
            <a:r>
              <a:rPr lang="tt-RU" sz="1200" baseline="0" dirty="0" smtClean="0"/>
              <a:t> </a:t>
            </a:r>
            <a:r>
              <a:rPr lang="tt-RU" sz="1200" dirty="0" smtClean="0"/>
              <a:t>өлкәсенең зуррак өлешен күрсәтү өчен җыелганын истә тотыгыз. </a:t>
            </a:r>
            <a:r>
              <a:rPr lang="tt-RU" dirty="0" smtClean="0">
                <a:solidFill>
                  <a:srgbClr val="FFCC00"/>
                </a:solidFill>
              </a:rPr>
              <a:t>Сез Көйләү өлкәсен </a:t>
            </a:r>
            <a:r>
              <a:rPr lang="en-US" dirty="0" smtClean="0">
                <a:solidFill>
                  <a:srgbClr val="FFCC00"/>
                </a:solidFill>
              </a:rPr>
              <a:t>Outlook ‘</a:t>
            </a:r>
            <a:r>
              <a:rPr lang="tt-RU" dirty="0" smtClean="0">
                <a:solidFill>
                  <a:srgbClr val="FFCC00"/>
                </a:solidFill>
              </a:rPr>
              <a:t>ның  төрле өлешләреннән </a:t>
            </a:r>
            <a:r>
              <a:rPr lang="tt-RU" b="1" dirty="0" smtClean="0">
                <a:solidFill>
                  <a:srgbClr val="FFCC00"/>
                </a:solidFill>
              </a:rPr>
              <a:t>Күчешлер өлкәсен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b="1" dirty="0" smtClean="0">
                <a:solidFill>
                  <a:srgbClr val="FFCC00"/>
                </a:solidFill>
              </a:rPr>
              <a:t>җыю</a:t>
            </a:r>
            <a:r>
              <a:rPr lang="tt-RU" dirty="0" smtClean="0">
                <a:solidFill>
                  <a:srgbClr val="FFCC00"/>
                </a:solidFill>
              </a:rPr>
              <a:t> төймәсенә басып җыеп</a:t>
            </a:r>
            <a:r>
              <a:rPr lang="tt-RU" baseline="0" dirty="0" smtClean="0">
                <a:solidFill>
                  <a:srgbClr val="FFCC00"/>
                </a:solidFill>
              </a:rPr>
              <a:t> куя</a:t>
            </a:r>
            <a:r>
              <a:rPr lang="tt-RU" dirty="0" smtClean="0">
                <a:solidFill>
                  <a:srgbClr val="FFCC00"/>
                </a:solidFill>
              </a:rPr>
              <a:t> аласыз. </a:t>
            </a:r>
            <a:endParaRPr lang="en-US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16E0C-A1D7-4B32-87AB-BC19D78FD37D}" type="slidenum">
              <a:rPr lang="en-US"/>
              <a:pPr/>
              <a:t>23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tt-RU" b="1" dirty="0" smtClean="0"/>
              <a:t>Укытучы өчен искәрмә</a:t>
            </a:r>
            <a:r>
              <a:rPr lang="en-US" dirty="0" smtClean="0"/>
              <a:t>: </a:t>
            </a:r>
            <a:r>
              <a:rPr lang="tt-RU" dirty="0" smtClean="0"/>
              <a:t>Санакта</a:t>
            </a:r>
            <a:r>
              <a:rPr lang="tt-RU" baseline="0" dirty="0" smtClean="0"/>
              <a:t> </a:t>
            </a:r>
            <a:r>
              <a:rPr lang="en-US" dirty="0" smtClean="0"/>
              <a:t>Outlook 2007 </a:t>
            </a:r>
            <a:r>
              <a:rPr lang="tt-RU" dirty="0" smtClean="0"/>
              <a:t>урнаштырылган булса, слайдтагы сылтамага</a:t>
            </a:r>
            <a:r>
              <a:rPr lang="tt-RU" baseline="0" dirty="0" smtClean="0"/>
              <a:t> чирттереп, гамәли дәресләргә күчеп була.</a:t>
            </a:r>
            <a:r>
              <a:rPr lang="en-US" dirty="0" smtClean="0"/>
              <a:t> </a:t>
            </a:r>
            <a:r>
              <a:rPr lang="tt-RU" dirty="0" smtClean="0"/>
              <a:t>Гамәли өлештә,</a:t>
            </a:r>
            <a:r>
              <a:rPr lang="tt-RU" baseline="0" dirty="0" smtClean="0"/>
              <a:t> ярдәмлекләрдән файдаланып, биремнәрне </a:t>
            </a:r>
            <a:r>
              <a:rPr lang="en-US" dirty="0" smtClean="0"/>
              <a:t>Outlook</a:t>
            </a:r>
            <a:r>
              <a:rPr lang="tt-RU" dirty="0" smtClean="0"/>
              <a:t>’та үтәргә була.</a:t>
            </a:r>
          </a:p>
          <a:p>
            <a:r>
              <a:rPr lang="tt-RU" b="1" dirty="0" smtClean="0"/>
              <a:t>Игътибар</a:t>
            </a:r>
            <a:r>
              <a:rPr lang="en-US" dirty="0" smtClean="0"/>
              <a:t>: Outlook 2007</a:t>
            </a:r>
            <a:r>
              <a:rPr lang="tt-RU" baseline="0" dirty="0" smtClean="0"/>
              <a:t> булмаган очракта гамәли өлешкә кереп булмый.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147E6-91A0-4E8B-8FAF-9037EC9E1ABA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9AD41-BE4A-4F7B-889A-576D3C195B57}" type="slidenum">
              <a:rPr lang="en-US"/>
              <a:pPr/>
              <a:t>25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2FBC2-5172-4E34-8270-9033CC275CD6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3CD13-5B7D-45C4-8B01-CC6CF5665C8E}" type="slidenum">
              <a:rPr lang="en-US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B65A4-A857-41EC-963A-7152D4791D04}" type="slidenum">
              <a:rPr lang="en-US"/>
              <a:pPr/>
              <a:t>28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849B1-E608-45DF-A335-1D15F9F57691}" type="slidenum">
              <a:rPr lang="en-US"/>
              <a:pPr/>
              <a:t>29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32185-45E5-449C-97BC-9C25E4E8978D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D73C4-1792-4970-858E-6EC9F1E3EE93}" type="slidenum">
              <a:rPr lang="en-US"/>
              <a:pPr/>
              <a:t>30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BB594-9A88-4AC4-A4A2-199DB5FA059C}" type="slidenum">
              <a:rPr lang="en-US"/>
              <a:pPr/>
              <a:t>31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</a:t>
            </a:r>
            <a:r>
              <a:rPr lang="en-US" dirty="0" smtClean="0"/>
              <a:t>: </a:t>
            </a:r>
            <a:r>
              <a:rPr lang="tt-RU" dirty="0" smtClean="0"/>
              <a:t>Бу яңалык</a:t>
            </a:r>
            <a:r>
              <a:rPr lang="tt-RU" baseline="0" dirty="0" smtClean="0"/>
              <a:t> түгел, ләкин истә калдырырга кирәк: кайбер группаларны һәм төймәләрне, </a:t>
            </a:r>
            <a:r>
              <a:rPr lang="tt-RU" b="0" baseline="0" dirty="0" smtClean="0"/>
              <a:t>күрсәр </a:t>
            </a:r>
            <a:r>
              <a:rPr lang="tt-RU" baseline="0" dirty="0" smtClean="0"/>
              <a:t>электрон хат өстендә булган очракта гына кулланып була. Мәсәлән, </a:t>
            </a:r>
            <a:r>
              <a:rPr lang="tt-RU" b="1" baseline="0" dirty="0" smtClean="0"/>
              <a:t>Гади текст</a:t>
            </a:r>
            <a:r>
              <a:rPr lang="en-US" b="1" baseline="0" dirty="0" smtClean="0"/>
              <a:t> </a:t>
            </a:r>
            <a:r>
              <a:rPr lang="tt-RU" baseline="0" dirty="0" smtClean="0"/>
              <a:t>салынмасының форматлау командаларын </a:t>
            </a:r>
            <a:r>
              <a:rPr lang="tt-RU" b="0" baseline="0" dirty="0" smtClean="0"/>
              <a:t>күрсәр</a:t>
            </a:r>
            <a:r>
              <a:rPr lang="tt-RU" baseline="0" dirty="0" smtClean="0"/>
              <a:t> </a:t>
            </a:r>
            <a:r>
              <a:rPr lang="tt-RU" b="1" baseline="0" dirty="0" smtClean="0"/>
              <a:t>Кемгә</a:t>
            </a:r>
            <a:r>
              <a:rPr lang="tt-RU" baseline="0" dirty="0" smtClean="0"/>
              <a:t> яки </a:t>
            </a:r>
            <a:r>
              <a:rPr lang="tt-RU" b="1" baseline="0" dirty="0" smtClean="0"/>
              <a:t>Тема</a:t>
            </a:r>
            <a:r>
              <a:rPr lang="tt-RU" baseline="0" dirty="0" smtClean="0"/>
              <a:t> кырларында булганда кулланып булмый. Бу командалардан файдалану өчен, </a:t>
            </a:r>
            <a:r>
              <a:rPr lang="tt-RU" b="0" baseline="0" dirty="0" smtClean="0"/>
              <a:t>күрсәр</a:t>
            </a:r>
            <a:r>
              <a:rPr lang="tt-RU" baseline="0" dirty="0" smtClean="0"/>
              <a:t>не хатның үзенә күчерергә кирәк.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0F503-59AB-4EBE-A004-56FDC828929B}" type="slidenum">
              <a:rPr lang="en-US"/>
              <a:pPr/>
              <a:t>32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595F0-5D8D-4866-8FF1-E3396A29654E}" type="slidenum">
              <a:rPr lang="en-US"/>
              <a:pPr/>
              <a:t>33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Сез</a:t>
            </a:r>
            <a:r>
              <a:rPr lang="en-US" baseline="0" dirty="0" smtClean="0"/>
              <a:t> </a:t>
            </a:r>
            <a:r>
              <a:rPr lang="tt-RU" b="1" dirty="0" smtClean="0"/>
              <a:t>Яшерен күчермә</a:t>
            </a:r>
            <a:r>
              <a:rPr lang="en-US" dirty="0" smtClean="0"/>
              <a:t> </a:t>
            </a:r>
            <a:r>
              <a:rPr lang="tt-RU" dirty="0" smtClean="0"/>
              <a:t>юлын кулланып, хатларны, адресатларның исемнәрен бер-берсенә күрсәтмичә генә, җибәрә аласыз.</a:t>
            </a:r>
            <a:endParaRPr lang="en-US" dirty="0" smtClean="0"/>
          </a:p>
          <a:p>
            <a:r>
              <a:rPr lang="tt-RU" b="1" dirty="0" smtClean="0"/>
              <a:t>Киңәш</a:t>
            </a:r>
            <a:r>
              <a:rPr lang="en-US" dirty="0" smtClean="0"/>
              <a:t>: </a:t>
            </a:r>
            <a:r>
              <a:rPr lang="tt-RU" b="1" dirty="0" smtClean="0">
                <a:solidFill>
                  <a:srgbClr val="FFCC00"/>
                </a:solidFill>
              </a:rPr>
              <a:t>Качырылган күчермәне күрсәтү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/>
              <a:t>төймәсен </a:t>
            </a:r>
            <a:r>
              <a:rPr lang="tt-RU" b="1" dirty="0" smtClean="0"/>
              <a:t>Тиз керүле кораллар</a:t>
            </a:r>
            <a:r>
              <a:rPr lang="tt-RU" b="1" baseline="0" dirty="0" smtClean="0"/>
              <a:t> аслыгына</a:t>
            </a:r>
            <a:r>
              <a:rPr lang="tt-RU" baseline="0" dirty="0" smtClean="0"/>
              <a:t> урнаштыргач, </a:t>
            </a:r>
            <a:r>
              <a:rPr lang="en-US" baseline="0" dirty="0" smtClean="0"/>
              <a:t>c</a:t>
            </a:r>
            <a:r>
              <a:rPr lang="tt-RU" baseline="0" dirty="0" smtClean="0"/>
              <a:t>ез </a:t>
            </a:r>
            <a:r>
              <a:rPr lang="tt-RU" b="1" dirty="0" smtClean="0"/>
              <a:t>Яшерен күчермә юлын</a:t>
            </a:r>
            <a:r>
              <a:rPr lang="en-US" dirty="0" smtClean="0"/>
              <a:t> </a:t>
            </a:r>
            <a:r>
              <a:rPr lang="tt-RU" baseline="0" dirty="0" smtClean="0"/>
              <a:t>күрсәтә яки яшерә аласыз.</a:t>
            </a:r>
            <a:r>
              <a:rPr lang="en-US" dirty="0" smtClean="0"/>
              <a:t> </a:t>
            </a:r>
            <a:r>
              <a:rPr lang="tt-RU" dirty="0" smtClean="0"/>
              <a:t>Шулай</a:t>
            </a:r>
            <a:r>
              <a:rPr lang="tt-RU" baseline="0" dirty="0" smtClean="0"/>
              <a:t> да, сезгә хат җибәргән саен, </a:t>
            </a:r>
            <a:r>
              <a:rPr lang="tt-RU" b="1" dirty="0" smtClean="0">
                <a:solidFill>
                  <a:srgbClr val="FFCC00"/>
                </a:solidFill>
              </a:rPr>
              <a:t>Яшерен күчермә</a:t>
            </a:r>
            <a:r>
              <a:rPr lang="tt-RU" baseline="0" dirty="0" smtClean="0">
                <a:solidFill>
                  <a:srgbClr val="FFCC00"/>
                </a:solidFill>
              </a:rPr>
              <a:t> юлын ялгарга яки сүндерергә кирәк булмаячак, </a:t>
            </a:r>
            <a:r>
              <a:rPr lang="tt-RU" b="1" dirty="0" smtClean="0">
                <a:solidFill>
                  <a:srgbClr val="FFCC00"/>
                </a:solidFill>
              </a:rPr>
              <a:t>Яшерен күчермә</a:t>
            </a:r>
            <a:r>
              <a:rPr lang="tt-RU" baseline="0" dirty="0" smtClean="0">
                <a:solidFill>
                  <a:srgbClr val="FFCC00"/>
                </a:solidFill>
              </a:rPr>
              <a:t> юлы кабул ителгән хатларда күренми.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CF924-A1E0-459B-AC58-A9965AAE7261}" type="slidenum">
              <a:rPr lang="en-US"/>
              <a:pPr/>
              <a:t>34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B1002-38E9-49C8-A28C-3A28CE072F92}" type="slidenum">
              <a:rPr lang="en-US"/>
              <a:pPr/>
              <a:t>35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C4587-410C-426B-B662-6C20E48383A8}" type="slidenum">
              <a:rPr lang="en-US"/>
              <a:pPr/>
              <a:t>36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22C04-2008-4712-AF41-5D8011A4CEBA}" type="slidenum">
              <a:rPr lang="en-US"/>
              <a:pPr/>
              <a:t>37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Хат</a:t>
            </a:r>
            <a:r>
              <a:rPr lang="tt-RU" baseline="0" dirty="0" smtClean="0"/>
              <a:t> үзе, җибәрелгәч тә, </a:t>
            </a:r>
            <a:r>
              <a:rPr lang="tt-RU" b="1" baseline="0" dirty="0" smtClean="0"/>
              <a:t>Җибәрелгәннәр</a:t>
            </a:r>
            <a:r>
              <a:rPr lang="tt-RU" baseline="0" dirty="0" smtClean="0"/>
              <a:t> папкасына күчерелә.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2F33F-F40B-4725-B24A-11D9CF045C20}" type="slidenum">
              <a:rPr lang="en-US"/>
              <a:pPr/>
              <a:t>38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Кыңгырау</a:t>
            </a:r>
            <a:r>
              <a:rPr lang="tt-RU" baseline="0" dirty="0" smtClean="0"/>
              <a:t> билгесе адресатка хатта искә төшерүче булуын күрсәтә. Исегездә тотыгыз: төшерүче адресатның </a:t>
            </a:r>
            <a:r>
              <a:rPr lang="tt-RU" b="1" baseline="0" dirty="0" smtClean="0"/>
              <a:t>Эшләр исемлегенә</a:t>
            </a:r>
            <a:r>
              <a:rPr lang="tt-RU" baseline="0" dirty="0" smtClean="0"/>
              <a:t> өстәлмәячәк. Эшләр исемлеген төзү – һәр кешенең шәхси эше.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6B8AB-64BA-4C83-B679-4F3DD3045161}" type="slidenum">
              <a:rPr lang="en-US"/>
              <a:pPr/>
              <a:t>39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ECDEA-523E-47A3-8897-854CFAC5FE5D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610B7-C8A1-4417-B532-AA59D9AEFDC2}" type="slidenum">
              <a:rPr lang="en-US"/>
              <a:pPr/>
              <a:t>40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D722-8579-45F7-96B1-B32C55BEE5BD}" type="slidenum">
              <a:rPr lang="en-US"/>
              <a:pPr/>
              <a:t>41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55E46-74E5-4628-87FF-F12B0A3E0E30}" type="slidenum">
              <a:rPr lang="en-US"/>
              <a:pPr/>
              <a:t>42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</a:t>
            </a:r>
            <a:r>
              <a:rPr lang="en-US" dirty="0" smtClean="0"/>
              <a:t>: </a:t>
            </a:r>
            <a:r>
              <a:rPr lang="tt-RU" dirty="0" smtClean="0"/>
              <a:t>Әгәр сездә</a:t>
            </a:r>
            <a:r>
              <a:rPr lang="tt-RU" baseline="0" dirty="0" smtClean="0"/>
              <a:t> </a:t>
            </a:r>
            <a:r>
              <a:rPr lang="tt-RU" b="1" dirty="0" smtClean="0">
                <a:solidFill>
                  <a:srgbClr val="FFCC00"/>
                </a:solidFill>
              </a:rPr>
              <a:t>Хәбәрне кайтару</a:t>
            </a:r>
            <a:r>
              <a:rPr lang="tt-RU" dirty="0" smtClean="0">
                <a:solidFill>
                  <a:srgbClr val="FFCC00"/>
                </a:solidFill>
              </a:rPr>
              <a:t> командасы юк икән, димәк, сез электрон почта өчен </a:t>
            </a:r>
            <a:r>
              <a:rPr lang="en-US" dirty="0" smtClean="0"/>
              <a:t>Microsoft Exchange Server</a:t>
            </a:r>
            <a:r>
              <a:rPr lang="tt-RU" dirty="0" smtClean="0"/>
              <a:t>’ын кулланмыйсыз. Бу турыда кулланмага беркетелгән Җәһәт белешмә картасында</a:t>
            </a:r>
            <a:r>
              <a:rPr lang="tt-RU" baseline="0" dirty="0" smtClean="0"/>
              <a:t> тулырак мәгълүмат китерелә.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2627-4B9C-48BA-A5E9-C8707655E466}" type="slidenum">
              <a:rPr lang="en-US"/>
              <a:pPr/>
              <a:t>43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EB526-912D-4D8D-97F3-E0009E356D3C}" type="slidenum">
              <a:rPr lang="en-US"/>
              <a:pPr/>
              <a:t>44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</a:t>
            </a:r>
            <a:r>
              <a:rPr lang="en-US" dirty="0" smtClean="0"/>
              <a:t>: </a:t>
            </a:r>
            <a:r>
              <a:rPr lang="tt-RU" dirty="0" smtClean="0"/>
              <a:t>Барлык очрашуларны</a:t>
            </a:r>
            <a:r>
              <a:rPr lang="tt-RU" baseline="0" dirty="0" smtClean="0"/>
              <a:t> искә төшерүнең уртак вакытын урнаштыру өчен, </a:t>
            </a:r>
            <a:r>
              <a:rPr lang="en-US" dirty="0" smtClean="0"/>
              <a:t>Outlook</a:t>
            </a:r>
            <a:r>
              <a:rPr lang="tt-RU" dirty="0" smtClean="0"/>
              <a:t>’ның төп тәрәзендәге</a:t>
            </a:r>
            <a:r>
              <a:rPr lang="tt-RU" baseline="0" dirty="0" smtClean="0"/>
              <a:t> </a:t>
            </a:r>
            <a:r>
              <a:rPr lang="tt-RU" b="1" baseline="0" dirty="0" smtClean="0"/>
              <a:t>Кораллар</a:t>
            </a:r>
            <a:r>
              <a:rPr lang="tt-RU" baseline="0" dirty="0" smtClean="0"/>
              <a:t> сайлагының </a:t>
            </a:r>
            <a:r>
              <a:rPr lang="tt-RU" b="1" baseline="0" dirty="0" smtClean="0"/>
              <a:t>Параметрлар</a:t>
            </a:r>
            <a:r>
              <a:rPr lang="tt-RU" baseline="0" dirty="0" smtClean="0"/>
              <a:t> төймәсенә чирттерегез, аннары </a:t>
            </a:r>
            <a:r>
              <a:rPr lang="tt-RU" b="1" baseline="0" dirty="0" smtClean="0"/>
              <a:t>Календар</a:t>
            </a:r>
            <a:r>
              <a:rPr lang="ru-RU" b="1" baseline="0" dirty="0" err="1" smtClean="0"/>
              <a:t>ь</a:t>
            </a:r>
            <a:r>
              <a:rPr lang="ru-RU" b="1" baseline="0" dirty="0" smtClean="0"/>
              <a:t> </a:t>
            </a:r>
            <a:r>
              <a:rPr lang="ru-RU" baseline="0" dirty="0" err="1" smtClean="0"/>
              <a:t>салынмасы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астындагы</a:t>
            </a:r>
            <a:r>
              <a:rPr lang="ru-RU" baseline="0" dirty="0" smtClean="0"/>
              <a:t> </a:t>
            </a:r>
            <a:r>
              <a:rPr lang="ru-RU" b="1" baseline="0" dirty="0" err="1" smtClean="0"/>
              <a:t>Көйләү</a:t>
            </a:r>
            <a:r>
              <a:rPr lang="ru-RU" baseline="0" dirty="0" err="1" smtClean="0"/>
              <a:t> салынмасында</a:t>
            </a:r>
            <a:r>
              <a:rPr lang="ru-RU" baseline="0" dirty="0" smtClean="0"/>
              <a:t> </a:t>
            </a:r>
            <a:r>
              <a:rPr lang="tt-RU" baseline="0" dirty="0" smtClean="0"/>
              <a:t>килешенгәнчә вакытны урнаштырыгыз.</a:t>
            </a:r>
            <a:r>
              <a:rPr lang="ru-RU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5776D-5558-4C0C-8271-2F3DF34663B7}" type="slidenum">
              <a:rPr lang="en-US"/>
              <a:pPr/>
              <a:t>45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ACC78-7F44-42EC-A027-E41EB039A49D}" type="slidenum">
              <a:rPr lang="en-US"/>
              <a:pPr/>
              <a:t>46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12A1-D407-4B11-93E2-BC20D194FFD4}" type="slidenum">
              <a:rPr lang="en-US"/>
              <a:pPr/>
              <a:t>47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Контактның</a:t>
            </a:r>
            <a:r>
              <a:rPr lang="tt-RU" baseline="0" dirty="0" smtClean="0"/>
              <a:t> Электрон в</a:t>
            </a:r>
            <a:r>
              <a:rPr lang="tt-RU" b="0" baseline="0" dirty="0" smtClean="0"/>
              <a:t>изиткасын </a:t>
            </a:r>
            <a:r>
              <a:rPr lang="tt-RU" baseline="0" dirty="0" smtClean="0"/>
              <a:t>төзү өчен </a:t>
            </a:r>
            <a:r>
              <a:rPr lang="tt-RU" b="1" baseline="0" dirty="0" smtClean="0"/>
              <a:t>Контакт</a:t>
            </a:r>
            <a:r>
              <a:rPr lang="en-US" b="1" baseline="0" dirty="0" smtClean="0"/>
              <a:t> </a:t>
            </a:r>
            <a:r>
              <a:rPr lang="tt-RU" baseline="0" dirty="0" smtClean="0"/>
              <a:t>салынмасында </a:t>
            </a:r>
            <a:r>
              <a:rPr lang="tt-RU" b="1" baseline="0" dirty="0" smtClean="0"/>
              <a:t>Визитка төзү</a:t>
            </a:r>
            <a:r>
              <a:rPr lang="en-US" b="1" baseline="0" dirty="0" smtClean="0"/>
              <a:t> </a:t>
            </a:r>
            <a:r>
              <a:rPr lang="tt-RU" baseline="0" dirty="0" smtClean="0"/>
              <a:t>төймәсенә чирттерегез.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83542-D874-4D94-A475-ECF2ADC29361}" type="slidenum">
              <a:rPr lang="en-US"/>
              <a:pPr/>
              <a:t>48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70CE4-6EEE-46E7-8688-9D5A2067E2C8}" type="slidenum">
              <a:rPr lang="en-US"/>
              <a:pPr/>
              <a:t>49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F8330-FFBE-4AEF-B626-13122A48C8CB}" type="slidenum">
              <a:rPr lang="en-US"/>
              <a:pPr/>
              <a:t>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6A601-D2F6-496F-95E0-F56223D5F2F5}" type="slidenum">
              <a:rPr lang="en-US"/>
              <a:pPr/>
              <a:t>50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C86E-51A9-4BE4-B9D0-CD89045C81CA}" type="slidenum">
              <a:rPr lang="en-US"/>
              <a:pPr/>
              <a:t>51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D6612-062D-48BA-B77D-9553F1D8D2BC}" type="slidenum">
              <a:rPr lang="en-US"/>
              <a:pPr/>
              <a:t>52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B7BCD-393A-4611-B993-8EC5A8B85FF6}" type="slidenum">
              <a:rPr lang="en-US"/>
              <a:pPr/>
              <a:t>53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A6F79-2D1F-4412-AF28-C50A5EE9FADE}" type="slidenum">
              <a:rPr lang="en-US"/>
              <a:pPr/>
              <a:t>54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3FCB6-539F-4C8E-AFCF-1677415DE25F}" type="slidenum">
              <a:rPr lang="en-US"/>
              <a:pPr/>
              <a:t>55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4AC55-1B2A-4A18-BC63-598376BBD5ED}" type="slidenum">
              <a:rPr lang="en-US"/>
              <a:pPr/>
              <a:t>56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D42D-50F7-4767-BBFB-4EE9EF809088}" type="slidenum">
              <a:rPr lang="en-US"/>
              <a:pPr/>
              <a:t>57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FCA6B-2AFB-417D-A371-747D047029C7}" type="slidenum">
              <a:rPr lang="en-US"/>
              <a:pPr/>
              <a:t>58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3532E-A1F2-445F-BDDA-F687C6B57BF2}" type="slidenum">
              <a:rPr lang="en-US"/>
              <a:pPr/>
              <a:t>59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Тыелган файл типларының тулы исемлеген карау һәм беркетелгән файлларыгызның</a:t>
            </a:r>
            <a:r>
              <a:rPr lang="tt-RU" baseline="0" dirty="0" smtClean="0"/>
              <a:t> тыелуыннан ничек котылу турында, </a:t>
            </a:r>
            <a:r>
              <a:rPr lang="en-US" baseline="0" dirty="0" smtClean="0"/>
              <a:t>“</a:t>
            </a:r>
            <a:r>
              <a:rPr lang="en-US" dirty="0" smtClean="0"/>
              <a:t>Outlook</a:t>
            </a:r>
            <a:r>
              <a:rPr lang="tt-RU" dirty="0" smtClean="0"/>
              <a:t>’та тыелган кертелмәләр</a:t>
            </a:r>
            <a:r>
              <a:rPr lang="en-US" baseline="0" dirty="0" smtClean="0"/>
              <a:t>”</a:t>
            </a:r>
            <a:r>
              <a:rPr lang="tt-RU" baseline="0" dirty="0" smtClean="0"/>
              <a:t> мәкаләсен укыгыз. Кулланманың ахырындагы Җәһәт белешмә картасында бу мәкаләгә сылтама бар.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520A6-768D-4508-8E93-5D336419A3BD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Тасма сезгә күп кенә командаларны тизрәк һәм җиңелрәк башкарырга мөмкинлек бирә. Шундыйлардан: </a:t>
            </a:r>
            <a:r>
              <a:rPr lang="tt-RU" b="1" dirty="0" smtClean="0"/>
              <a:t>Эшләр исемлеге</a:t>
            </a:r>
            <a:r>
              <a:rPr lang="tt-RU" b="1" baseline="0" dirty="0" smtClean="0"/>
              <a:t>, календар</a:t>
            </a:r>
            <a:r>
              <a:rPr lang="ru-RU" b="1" baseline="0" dirty="0" err="1" smtClean="0"/>
              <a:t>ь</a:t>
            </a:r>
            <a:r>
              <a:rPr lang="tt-RU" b="1" baseline="0" dirty="0" smtClean="0"/>
              <a:t>дагы яңа көйләүләр, контактларның яңача бизәлеше</a:t>
            </a:r>
            <a:r>
              <a:rPr lang="tt-RU" baseline="0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9279C-096E-4C34-8247-BCB42B02D2A2}" type="slidenum">
              <a:rPr lang="en-US"/>
              <a:pPr/>
              <a:t>60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</a:t>
            </a:r>
            <a:r>
              <a:rPr lang="en-US" dirty="0" smtClean="0"/>
              <a:t>: </a:t>
            </a:r>
            <a:r>
              <a:rPr lang="tt-RU" dirty="0" smtClean="0"/>
              <a:t>Рәсемне хат эченә өстәгәндә, сез аны кертелгән объект буларак өстисез, ягъни</a:t>
            </a:r>
            <a:r>
              <a:rPr lang="tt-RU" baseline="0" dirty="0" smtClean="0"/>
              <a:t> ул хат өлеше булып тора. Рәсемне карап булсын өчен, адресатның </a:t>
            </a:r>
            <a:r>
              <a:rPr lang="en-US" dirty="0" smtClean="0"/>
              <a:t>HTML</a:t>
            </a:r>
            <a:r>
              <a:rPr lang="tt-RU" dirty="0" smtClean="0"/>
              <a:t> яки </a:t>
            </a:r>
            <a:r>
              <a:rPr lang="tt-RU" baseline="0" dirty="0" smtClean="0"/>
              <a:t>форматланган хатларны кабул итү мөмкинлеге булырга тиеш.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B8F9B-5DD9-4B60-AAF0-B6968564C435}" type="slidenum">
              <a:rPr lang="en-US"/>
              <a:pPr/>
              <a:t>61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Укны рәсемнән алып куйгач,</a:t>
            </a:r>
            <a:r>
              <a:rPr lang="tt-RU" baseline="0" dirty="0" smtClean="0"/>
              <a:t> </a:t>
            </a:r>
            <a:r>
              <a:rPr lang="tt-RU" b="1" dirty="0" smtClean="0">
                <a:solidFill>
                  <a:srgbClr val="FFCC00"/>
                </a:solidFill>
              </a:rPr>
              <a:t>Рәсем кораллары</a:t>
            </a:r>
            <a:r>
              <a:rPr lang="tt-RU" dirty="0" smtClean="0">
                <a:solidFill>
                  <a:srgbClr val="FFCC00"/>
                </a:solidFill>
              </a:rPr>
              <a:t> салынмасы</a:t>
            </a:r>
            <a:r>
              <a:rPr lang="tt-RU" baseline="0" dirty="0" smtClean="0">
                <a:solidFill>
                  <a:srgbClr val="FFCC00"/>
                </a:solidFill>
              </a:rPr>
              <a:t> юкка чыга.</a:t>
            </a:r>
            <a:endParaRPr lang="en-US" dirty="0" smtClean="0"/>
          </a:p>
          <a:p>
            <a:r>
              <a:rPr lang="tt-RU" dirty="0" smtClean="0"/>
              <a:t>Хат</a:t>
            </a:r>
            <a:r>
              <a:rPr lang="tt-RU" baseline="0" dirty="0" smtClean="0"/>
              <a:t> эченә диаграмма, сызым, схема яки таблица керткәндә ш</a:t>
            </a:r>
            <a:r>
              <a:rPr lang="tt-RU" dirty="0" smtClean="0"/>
              <a:t>ундый ук хәл </a:t>
            </a:r>
            <a:r>
              <a:rPr lang="tt-RU" baseline="0" dirty="0" smtClean="0"/>
              <a:t>булыр.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FB3-F03A-4397-997A-354D8B2DB772}" type="slidenum">
              <a:rPr lang="en-US"/>
              <a:pPr/>
              <a:t>62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0A05F-A48B-4651-8FD5-DD3CF11BA5B2}" type="slidenum">
              <a:rPr lang="en-US"/>
              <a:pPr/>
              <a:t>63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Кирәк булган кертелмәне сайлагач, аны</a:t>
            </a:r>
            <a:r>
              <a:rPr lang="tt-RU" baseline="0" dirty="0" smtClean="0"/>
              <a:t> саклау яки ачу өчен, тамгасына уң як төймә белән чирттерергә кирәк.</a:t>
            </a:r>
            <a:endParaRPr lang="en-US" dirty="0" smtClean="0"/>
          </a:p>
          <a:p>
            <a:r>
              <a:rPr lang="tt-RU" b="1" dirty="0" smtClean="0"/>
              <a:t>Искәрмә: </a:t>
            </a:r>
            <a:r>
              <a:rPr lang="tt-RU" b="0" dirty="0" smtClean="0"/>
              <a:t>Санагыгызның</a:t>
            </a:r>
            <a:r>
              <a:rPr lang="tt-RU" b="0" baseline="0" dirty="0" smtClean="0"/>
              <a:t> куркынычсызлыгын саклау өчен, файлдагы кертелгән код, кертелмәне алдан карап чыгу вакытында, тыелган була.</a:t>
            </a:r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23D39-B1CB-4328-BDED-6E08755017CB}" type="slidenum">
              <a:rPr lang="en-US"/>
              <a:pPr/>
              <a:t>64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B010D-393B-4E44-9E38-657B1E74D5B6}" type="slidenum">
              <a:rPr lang="en-US"/>
              <a:pPr/>
              <a:t>65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AA380-F118-41C9-8226-F7B93288D4CB}" type="slidenum">
              <a:rPr lang="en-US"/>
              <a:pPr/>
              <a:t>66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3103E-C3EC-44D0-ABCE-F58A4C9A2162}" type="slidenum">
              <a:rPr lang="en-US"/>
              <a:pPr/>
              <a:t>67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729B8-4552-4BD1-8811-A071E546142C}" type="slidenum">
              <a:rPr lang="en-US"/>
              <a:pPr/>
              <a:t>68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5F1D3-CFFB-4DDD-A9E3-53FEF1FFFC42}" type="slidenum">
              <a:rPr lang="en-US"/>
              <a:pPr/>
              <a:t>69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tt-RU" b="1" dirty="0" smtClean="0"/>
              <a:t>Әлеге шаблонны</a:t>
            </a:r>
            <a:r>
              <a:rPr lang="tt-RU" b="1" baseline="0" dirty="0" smtClean="0"/>
              <a:t> куллану</a:t>
            </a:r>
            <a:endParaRPr lang="en-US" b="1" dirty="0" smtClean="0"/>
          </a:p>
          <a:p>
            <a:r>
              <a:rPr lang="tt-RU" dirty="0" smtClean="0"/>
              <a:t>Әлеге</a:t>
            </a:r>
            <a:r>
              <a:rPr lang="en-US" dirty="0" smtClean="0"/>
              <a:t> Microsoft Office PowerPoint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en-US" dirty="0" smtClean="0"/>
              <a:t> </a:t>
            </a:r>
            <a:r>
              <a:rPr lang="tt-RU" dirty="0" smtClean="0"/>
              <a:t>шаблонында </a:t>
            </a:r>
            <a:r>
              <a:rPr lang="en-US" dirty="0" smtClean="0"/>
              <a:t>Outlook 2007</a:t>
            </a:r>
            <a:r>
              <a:rPr lang="tt-RU" dirty="0" smtClean="0"/>
              <a:t> программасындагы яңалыклар һәм мөмкинлекләр тасвирлана.</a:t>
            </a:r>
            <a:r>
              <a:rPr lang="tt-RU" baseline="0" dirty="0" smtClean="0"/>
              <a:t> </a:t>
            </a:r>
            <a:r>
              <a:rPr lang="tt-RU" dirty="0" smtClean="0"/>
              <a:t>Ул төркемгә тәкъдим итү өчен</a:t>
            </a:r>
            <a:r>
              <a:rPr lang="tt-RU" baseline="0" dirty="0" smtClean="0"/>
              <a:t> һәм теләгәнчә көйләү өчен җайлаштырылган.</a:t>
            </a:r>
            <a:r>
              <a:rPr lang="en-US" dirty="0" smtClean="0"/>
              <a:t> </a:t>
            </a:r>
          </a:p>
          <a:p>
            <a:r>
              <a:rPr lang="tt-RU" dirty="0" smtClean="0"/>
              <a:t>Әлеге шаблон “</a:t>
            </a:r>
            <a:r>
              <a:rPr lang="en-US" dirty="0" smtClean="0"/>
              <a:t>Outlook </a:t>
            </a:r>
            <a:r>
              <a:rPr lang="en-US" dirty="0" smtClean="0">
                <a:cs typeface="Tahoma" pitchFamily="34" charset="0"/>
              </a:rPr>
              <a:t>2007 </a:t>
            </a:r>
            <a:r>
              <a:rPr lang="tt-RU" dirty="0" smtClean="0">
                <a:cs typeface="Tahoma" pitchFamily="34" charset="0"/>
              </a:rPr>
              <a:t>белән</a:t>
            </a:r>
            <a:r>
              <a:rPr lang="tt-RU" baseline="0" dirty="0" smtClean="0">
                <a:cs typeface="Tahoma" pitchFamily="34" charset="0"/>
              </a:rPr>
              <a:t> эшне тизләтү</a:t>
            </a:r>
            <a:r>
              <a:rPr lang="tt-RU" dirty="0" smtClean="0"/>
              <a:t>” дип аталган </a:t>
            </a:r>
            <a:r>
              <a:rPr lang="en-US" dirty="0" smtClean="0"/>
              <a:t>Microsoft Office</a:t>
            </a:r>
            <a:r>
              <a:rPr lang="tt-RU" dirty="0" smtClean="0"/>
              <a:t> </a:t>
            </a:r>
            <a:r>
              <a:rPr lang="en-US" dirty="0" smtClean="0"/>
              <a:t>Online </a:t>
            </a:r>
            <a:r>
              <a:rPr lang="tt-RU" dirty="0" smtClean="0"/>
              <a:t>өйрәтү курсыннан яраштырылган.</a:t>
            </a:r>
            <a:endParaRPr lang="en-US" b="1" dirty="0" smtClean="0"/>
          </a:p>
          <a:p>
            <a:r>
              <a:rPr lang="tt-RU" b="1" dirty="0" smtClean="0"/>
              <a:t>Шаблонның мөмкинлекләре</a:t>
            </a:r>
            <a:endParaRPr lang="en-US" b="1" dirty="0" smtClean="0"/>
          </a:p>
          <a:p>
            <a:r>
              <a:rPr lang="tt-RU" b="1" dirty="0" smtClean="0"/>
              <a:t>Башлам слайды</a:t>
            </a:r>
            <a:r>
              <a:rPr lang="en-US" dirty="0" smtClean="0"/>
              <a:t>: </a:t>
            </a:r>
            <a:r>
              <a:rPr lang="tt-RU" dirty="0" smtClean="0"/>
              <a:t>Беренче слайдта</a:t>
            </a:r>
            <a:r>
              <a:rPr lang="tt-RU" baseline="0" dirty="0" smtClean="0"/>
              <a:t> ширкәтегез исемен кертү өчен тутырткыч урнаштырылган. Кирәк булмаса, әлеге тутырткычны бетерергә мөмкин.</a:t>
            </a:r>
            <a:endParaRPr lang="en-US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t-RU" b="1" dirty="0" smtClean="0"/>
              <a:t>Анимация</a:t>
            </a:r>
            <a:r>
              <a:rPr lang="en-US" dirty="0" smtClean="0"/>
              <a:t>: </a:t>
            </a:r>
            <a:r>
              <a:rPr lang="tt-RU" dirty="0" smtClean="0"/>
              <a:t>Көйләүле анимация бөтен шаблонда кулланылды</a:t>
            </a:r>
            <a:r>
              <a:rPr lang="en-US" dirty="0" smtClean="0"/>
              <a:t>. </a:t>
            </a:r>
            <a:r>
              <a:rPr lang="tt-RU" dirty="0" smtClean="0"/>
              <a:t>Биредә</a:t>
            </a:r>
            <a:r>
              <a:rPr lang="tt-RU" baseline="0" dirty="0" smtClean="0"/>
              <a:t> </a:t>
            </a:r>
            <a:r>
              <a:rPr lang="tt-RU" b="1" dirty="0" smtClean="0"/>
              <a:t>Калку, Тарту</a:t>
            </a:r>
            <a:r>
              <a:rPr lang="en-US" dirty="0" smtClean="0"/>
              <a:t>,</a:t>
            </a:r>
            <a:r>
              <a:rPr lang="tt-RU" dirty="0" smtClean="0"/>
              <a:t> </a:t>
            </a:r>
            <a:r>
              <a:rPr lang="tt-RU" b="1" dirty="0" smtClean="0"/>
              <a:t>Юкка чыгу </a:t>
            </a:r>
            <a:r>
              <a:rPr lang="tt-RU" b="0" dirty="0" smtClean="0"/>
              <a:t>һәм </a:t>
            </a:r>
            <a:r>
              <a:rPr lang="tt-RU" b="1" dirty="0" smtClean="0"/>
              <a:t>Шахмат</a:t>
            </a:r>
            <a:r>
              <a:rPr lang="tt-RU" b="1" baseline="0" dirty="0" smtClean="0"/>
              <a:t> тактасы </a:t>
            </a:r>
            <a:r>
              <a:rPr lang="tt-RU" baseline="0" dirty="0" smtClean="0"/>
              <a:t>эффектлары бар.</a:t>
            </a:r>
            <a:r>
              <a:rPr lang="en-US" dirty="0" smtClean="0"/>
              <a:t> </a:t>
            </a:r>
            <a:r>
              <a:rPr lang="tt-RU" dirty="0" smtClean="0"/>
              <a:t>Барлык эффектлар да программаның элекке версияләрендә эшли: </a:t>
            </a:r>
            <a:r>
              <a:rPr lang="en-US" dirty="0" smtClean="0"/>
              <a:t>Microsoft PowerPoint 2000</a:t>
            </a:r>
            <a:r>
              <a:rPr lang="tt-RU" dirty="0" smtClean="0"/>
              <a:t> версиясенә</a:t>
            </a:r>
            <a:r>
              <a:rPr lang="tt-RU" baseline="0" dirty="0" smtClean="0"/>
              <a:t> кадәр</a:t>
            </a:r>
            <a:r>
              <a:rPr lang="en-US" dirty="0" smtClean="0"/>
              <a:t>. </a:t>
            </a:r>
            <a:r>
              <a:rPr lang="tt-RU" dirty="0" smtClean="0"/>
              <a:t>Анимация эффектларын үзгәртү өчен </a:t>
            </a:r>
            <a:r>
              <a:rPr lang="tt-RU" b="1" dirty="0" smtClean="0"/>
              <a:t>Слайд-шоу</a:t>
            </a:r>
            <a:r>
              <a:rPr lang="tt-RU" b="1" baseline="0" dirty="0" smtClean="0"/>
              <a:t> </a:t>
            </a:r>
            <a:r>
              <a:rPr lang="tt-RU" b="0" baseline="0" dirty="0" smtClean="0"/>
              <a:t>сайлагына күчеп, </a:t>
            </a:r>
            <a:r>
              <a:rPr lang="tt-RU" b="1" dirty="0" smtClean="0"/>
              <a:t>Көйләүле</a:t>
            </a:r>
            <a:r>
              <a:rPr lang="tt-RU" b="1" baseline="0" dirty="0" smtClean="0"/>
              <a:t> анимациягә</a:t>
            </a:r>
            <a:r>
              <a:rPr lang="tt-RU" b="0" baseline="0" dirty="0" smtClean="0"/>
              <a:t> керегез һәм кирәкле параметрларны үзгәртегез.</a:t>
            </a:r>
          </a:p>
          <a:p>
            <a:r>
              <a:rPr lang="tt-RU" b="1" dirty="0" smtClean="0"/>
              <a:t>Презентациядә</a:t>
            </a:r>
            <a:r>
              <a:rPr lang="tt-RU" b="1" baseline="0" dirty="0" smtClean="0"/>
              <a:t> </a:t>
            </a:r>
            <a:r>
              <a:rPr lang="en-US" b="1" dirty="0" smtClean="0"/>
              <a:t>Macromedia Flash </a:t>
            </a:r>
            <a:r>
              <a:rPr lang="tt-RU" b="1" dirty="0" smtClean="0"/>
              <a:t>анимациясе булса</a:t>
            </a:r>
            <a:r>
              <a:rPr lang="en-US" dirty="0" smtClean="0"/>
              <a:t>: Flash </a:t>
            </a:r>
            <a:r>
              <a:rPr lang="tt-RU" dirty="0" smtClean="0"/>
              <a:t>файлын уйнатыр өчен санагыгызда</a:t>
            </a:r>
            <a:r>
              <a:rPr lang="tt-RU" baseline="0" dirty="0" smtClean="0"/>
              <a:t> </a:t>
            </a:r>
            <a:r>
              <a:rPr lang="en-US" dirty="0" smtClean="0"/>
              <a:t>Shockwave Flash Object</a:t>
            </a:r>
            <a:r>
              <a:rPr lang="tt-RU" dirty="0" smtClean="0"/>
              <a:t> дигән </a:t>
            </a:r>
            <a:r>
              <a:rPr lang="en-US" dirty="0" smtClean="0"/>
              <a:t>Microsoft ActiveX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en-US" dirty="0" smtClean="0"/>
              <a:t> </a:t>
            </a:r>
            <a:r>
              <a:rPr lang="tt-RU" dirty="0" smtClean="0"/>
              <a:t>идарәтен теркәргә</a:t>
            </a:r>
            <a:r>
              <a:rPr lang="tt-RU" baseline="0" dirty="0" smtClean="0"/>
              <a:t> кирәк</a:t>
            </a:r>
            <a:r>
              <a:rPr lang="en-US" dirty="0" smtClean="0"/>
              <a:t>. </a:t>
            </a:r>
            <a:r>
              <a:rPr lang="tt-RU" dirty="0" smtClean="0"/>
              <a:t>Моның өчен </a:t>
            </a:r>
            <a:r>
              <a:rPr lang="en-US" dirty="0" smtClean="0"/>
              <a:t>Macromedia </a:t>
            </a:r>
            <a:r>
              <a:rPr lang="tt-RU" dirty="0" smtClean="0"/>
              <a:t>веб-төененнән </a:t>
            </a:r>
            <a:r>
              <a:rPr lang="en-US" dirty="0" smtClean="0"/>
              <a:t>Macromedia Flash Player’</a:t>
            </a:r>
            <a:r>
              <a:rPr lang="tt-RU" dirty="0" smtClean="0"/>
              <a:t>ның иң соңгы</a:t>
            </a:r>
            <a:r>
              <a:rPr lang="tt-RU" baseline="0" dirty="0" smtClean="0"/>
              <a:t> версиясын йөкләгез</a:t>
            </a:r>
            <a:r>
              <a:rPr lang="en-US" dirty="0" smtClean="0"/>
              <a:t>.</a:t>
            </a:r>
          </a:p>
          <a:p>
            <a:r>
              <a:rPr lang="tt-RU" b="1" dirty="0" smtClean="0"/>
              <a:t>Слайд</a:t>
            </a:r>
            <a:r>
              <a:rPr lang="tt-RU" b="1" baseline="0" dirty="0" smtClean="0"/>
              <a:t> күчүләре</a:t>
            </a:r>
            <a:r>
              <a:rPr lang="en-US" dirty="0" smtClean="0"/>
              <a:t>: </a:t>
            </a:r>
            <a:r>
              <a:rPr lang="tt-RU" dirty="0" smtClean="0"/>
              <a:t>Бөтен презентациягә </a:t>
            </a:r>
            <a:r>
              <a:rPr lang="tt-RU" b="1" dirty="0" smtClean="0"/>
              <a:t>Юып төшерү </a:t>
            </a:r>
            <a:r>
              <a:rPr lang="tt-RU" b="0" dirty="0" smtClean="0"/>
              <a:t>күчүе кулланылды. Башкасын кулланырга теләсәгез,</a:t>
            </a:r>
            <a:r>
              <a:rPr lang="tt-RU" b="0" baseline="0" dirty="0" smtClean="0"/>
              <a:t> </a:t>
            </a:r>
            <a:r>
              <a:rPr lang="tt-RU" b="1" baseline="0" dirty="0" smtClean="0"/>
              <a:t>Слайд-шоу </a:t>
            </a:r>
            <a:r>
              <a:rPr lang="tt-RU" b="0" baseline="0" dirty="0" smtClean="0"/>
              <a:t>сайлагында </a:t>
            </a:r>
            <a:r>
              <a:rPr lang="tt-RU" b="1" baseline="0" dirty="0" smtClean="0"/>
              <a:t>Слайд күчүе</a:t>
            </a:r>
            <a:r>
              <a:rPr lang="tt-RU" b="0" baseline="0" dirty="0" smtClean="0"/>
              <a:t>н сайлагыз һәм параметрларны көйләгез.</a:t>
            </a:r>
          </a:p>
          <a:p>
            <a:r>
              <a:rPr lang="tt-RU" b="1" dirty="0" smtClean="0"/>
              <a:t>Онлайн курска гиперсылтамалар:</a:t>
            </a:r>
            <a:r>
              <a:rPr lang="en-US" dirty="0" smtClean="0"/>
              <a:t> </a:t>
            </a:r>
            <a:r>
              <a:rPr lang="tt-RU" dirty="0" smtClean="0"/>
              <a:t>Шаблонда бу кулланманың онлайн версиясенә сылтамалар</a:t>
            </a:r>
            <a:r>
              <a:rPr lang="tt-RU" baseline="0" dirty="0" smtClean="0"/>
              <a:t> бар. Сылтамалар сезне һәр дәреснең гамәли өлешенә һәм бу кулланма өчен нәшер ителгән Җәһәт белешмә картасына күчерер. </a:t>
            </a:r>
            <a:r>
              <a:rPr lang="tt-RU" b="1" baseline="0" dirty="0" smtClean="0"/>
              <a:t>Исегездә тотыгыз:</a:t>
            </a:r>
            <a:r>
              <a:rPr lang="en-US" dirty="0" smtClean="0"/>
              <a:t> </a:t>
            </a:r>
            <a:r>
              <a:rPr lang="tt-RU" dirty="0" smtClean="0"/>
              <a:t>Гамәли</a:t>
            </a:r>
            <a:r>
              <a:rPr lang="tt-RU" baseline="0" dirty="0" smtClean="0"/>
              <a:t> өлешне карау өчен с</a:t>
            </a:r>
            <a:r>
              <a:rPr lang="tt-RU" dirty="0" smtClean="0"/>
              <a:t>ездә </a:t>
            </a:r>
            <a:r>
              <a:rPr lang="en-US" dirty="0" smtClean="0"/>
              <a:t>Outlook 2007 </a:t>
            </a:r>
            <a:r>
              <a:rPr lang="tt-RU" dirty="0" smtClean="0"/>
              <a:t>урнаштырылган булырга тиеш. Әгәр </a:t>
            </a:r>
            <a:r>
              <a:rPr lang="en-US" dirty="0" smtClean="0"/>
              <a:t>Outlook 2007</a:t>
            </a:r>
            <a:r>
              <a:rPr lang="tt-RU" baseline="0" dirty="0" smtClean="0"/>
              <a:t> булмаса, сез гамәли өлешкә керешә алмыйсыз.</a:t>
            </a:r>
            <a:r>
              <a:rPr lang="en-US" dirty="0" smtClean="0"/>
              <a:t> </a:t>
            </a:r>
          </a:p>
          <a:p>
            <a:r>
              <a:rPr lang="tt-RU" b="1" dirty="0" smtClean="0"/>
              <a:t>Өске</a:t>
            </a:r>
            <a:r>
              <a:rPr lang="tt-RU" b="1" baseline="0" dirty="0" smtClean="0"/>
              <a:t> һәм аскы колонтитуллар</a:t>
            </a:r>
            <a:r>
              <a:rPr lang="en-US" dirty="0" smtClean="0"/>
              <a:t>: </a:t>
            </a:r>
            <a:r>
              <a:rPr lang="tt-RU" dirty="0" smtClean="0"/>
              <a:t>Шаблонда курс исеме кертелгә</a:t>
            </a:r>
            <a:r>
              <a:rPr lang="tt-RU" baseline="0" dirty="0" smtClean="0"/>
              <a:t>н колонтитул бар.</a:t>
            </a:r>
            <a:r>
              <a:rPr lang="en-US" dirty="0" smtClean="0"/>
              <a:t> </a:t>
            </a:r>
            <a:r>
              <a:rPr lang="tt-RU" b="1" dirty="0" smtClean="0"/>
              <a:t>К</a:t>
            </a:r>
            <a:r>
              <a:rPr lang="tt-RU" b="1" baseline="0" dirty="0" smtClean="0"/>
              <a:t>олонтитуллар </a:t>
            </a:r>
            <a:r>
              <a:rPr lang="tt-RU" b="0" baseline="0" dirty="0" smtClean="0"/>
              <a:t>диалог тәрәзендә колонтитулларны үзгәртергә яки бетерергә мөмкин </a:t>
            </a:r>
            <a:r>
              <a:rPr lang="en-US" dirty="0" smtClean="0"/>
              <a:t>(</a:t>
            </a:r>
            <a:r>
              <a:rPr lang="tt-RU" dirty="0" smtClean="0"/>
              <a:t>ул </a:t>
            </a:r>
            <a:r>
              <a:rPr lang="tt-RU" b="1" dirty="0" smtClean="0"/>
              <a:t>Күренеш </a:t>
            </a:r>
            <a:r>
              <a:rPr lang="tt-RU" dirty="0" smtClean="0"/>
              <a:t>сайлагында</a:t>
            </a:r>
            <a:r>
              <a:rPr lang="tt-RU" baseline="0" dirty="0" smtClean="0"/>
              <a:t> урнашкан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4DEC8-38A9-4610-9CF1-7445FDF44F7A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Бигрәк тә</a:t>
            </a:r>
            <a:r>
              <a:rPr lang="en-US" dirty="0" smtClean="0"/>
              <a:t>, </a:t>
            </a:r>
            <a:r>
              <a:rPr lang="ru-RU" dirty="0" err="1" smtClean="0"/>
              <a:t>сез</a:t>
            </a:r>
            <a:r>
              <a:rPr lang="ru-RU" dirty="0" smtClean="0"/>
              <a:t> электрон </a:t>
            </a:r>
            <a:r>
              <a:rPr lang="ru-RU" dirty="0" err="1" smtClean="0"/>
              <a:t>хатларны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язганда</a:t>
            </a:r>
            <a:r>
              <a:rPr lang="ru-RU" baseline="0" dirty="0" smtClean="0"/>
              <a:t> яки </a:t>
            </a:r>
            <a:r>
              <a:rPr lang="ru-RU" baseline="0" dirty="0" err="1" smtClean="0"/>
              <a:t>төзәткәндә</a:t>
            </a:r>
            <a:r>
              <a:rPr lang="ru-RU" baseline="0" dirty="0" smtClean="0"/>
              <a:t>, календарь</a:t>
            </a:r>
            <a:r>
              <a:rPr lang="tt-RU" baseline="0" dirty="0" smtClean="0"/>
              <a:t>, контактлар, биремнәр яки журнал белән эшләгәндә еш очрашырсыз.</a:t>
            </a:r>
            <a:endParaRPr lang="en-US" dirty="0" smtClean="0"/>
          </a:p>
          <a:p>
            <a:r>
              <a:rPr lang="tt-RU" b="1" dirty="0" smtClean="0"/>
              <a:t>Искәрмә</a:t>
            </a:r>
            <a:r>
              <a:rPr lang="en-US" dirty="0" smtClean="0"/>
              <a:t>: </a:t>
            </a:r>
            <a:r>
              <a:rPr lang="tt-RU" dirty="0" smtClean="0"/>
              <a:t>Әгәр сезнең</a:t>
            </a:r>
            <a:r>
              <a:rPr lang="en-US" dirty="0" smtClean="0"/>
              <a:t> Microsoft Office Word 2007</a:t>
            </a:r>
            <a:r>
              <a:rPr lang="tt-RU" baseline="0" dirty="0" smtClean="0"/>
              <a:t> белән эшләгәнегез бар икән, </a:t>
            </a:r>
            <a:r>
              <a:rPr lang="en-US" dirty="0" smtClean="0"/>
              <a:t>Outlook</a:t>
            </a:r>
            <a:r>
              <a:rPr lang="tt-RU" dirty="0" smtClean="0"/>
              <a:t> хатлары өчен Т</a:t>
            </a:r>
            <a:r>
              <a:rPr lang="tt-RU" baseline="0" dirty="0" smtClean="0"/>
              <a:t>асма сезгә таныш булыр. Чөнки </a:t>
            </a:r>
            <a:r>
              <a:rPr lang="en-US" dirty="0" smtClean="0"/>
              <a:t>Outlook 2007</a:t>
            </a:r>
            <a:r>
              <a:rPr lang="tt-RU" dirty="0" smtClean="0"/>
              <a:t>-дәге редактор</a:t>
            </a:r>
            <a:r>
              <a:rPr lang="tt-RU" baseline="0" dirty="0" smtClean="0"/>
              <a:t> </a:t>
            </a:r>
            <a:r>
              <a:rPr lang="en-US" dirty="0" smtClean="0"/>
              <a:t>Word 2007-</a:t>
            </a:r>
            <a:r>
              <a:rPr lang="tt-RU" dirty="0" smtClean="0"/>
              <a:t>гә нигезләнә, </a:t>
            </a:r>
            <a:r>
              <a:rPr lang="en-US" dirty="0" smtClean="0"/>
              <a:t>Word</a:t>
            </a:r>
            <a:r>
              <a:rPr lang="tt-RU" dirty="0" smtClean="0"/>
              <a:t>’та булган командаларның күбесе </a:t>
            </a:r>
            <a:r>
              <a:rPr lang="en-US" dirty="0" smtClean="0"/>
              <a:t>Outlook</a:t>
            </a:r>
            <a:r>
              <a:rPr lang="tt-RU" dirty="0" smtClean="0"/>
              <a:t>’та да бар.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C0349-B0EA-4D6B-B043-E33006F5015E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Салынмалар</a:t>
            </a:r>
            <a:r>
              <a:rPr lang="en-US" dirty="0" smtClean="0"/>
              <a:t>: </a:t>
            </a:r>
            <a:r>
              <a:rPr lang="tt-RU" dirty="0" smtClean="0"/>
              <a:t>Салынмаларда сез элек кулланган командалар яки төймәләр урнашкан. </a:t>
            </a:r>
            <a:r>
              <a:rPr lang="tt-RU" b="1" dirty="0" smtClean="0"/>
              <a:t>Хат</a:t>
            </a:r>
            <a:r>
              <a:rPr lang="tt-RU" dirty="0" smtClean="0"/>
              <a:t> салынмасы рәсемдә күрсәтелгән.</a:t>
            </a:r>
            <a:endParaRPr lang="en-US" dirty="0" smtClean="0"/>
          </a:p>
          <a:p>
            <a:r>
              <a:rPr lang="tt-RU" dirty="0" smtClean="0"/>
              <a:t>Төркемнәр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tt-RU" b="1" dirty="0" smtClean="0"/>
              <a:t>Гади текст</a:t>
            </a:r>
            <a:r>
              <a:rPr lang="en-US" b="1" dirty="0" smtClean="0"/>
              <a:t> </a:t>
            </a:r>
            <a:r>
              <a:rPr lang="tt-RU" b="0" baseline="0" dirty="0" smtClean="0"/>
              <a:t>төркеме рәсемдә күрсәтелгән.</a:t>
            </a:r>
            <a:endParaRPr lang="en-US" b="0" dirty="0" smtClean="0"/>
          </a:p>
          <a:p>
            <a:r>
              <a:rPr lang="tt-RU" b="1" dirty="0" smtClean="0"/>
              <a:t>Командалар: </a:t>
            </a:r>
            <a:r>
              <a:rPr lang="en-US" b="1" dirty="0" smtClean="0"/>
              <a:t> </a:t>
            </a:r>
            <a:r>
              <a:rPr lang="tt-RU" b="1" dirty="0" smtClean="0"/>
              <a:t>Калын</a:t>
            </a:r>
            <a:r>
              <a:rPr lang="tt-RU" b="0" dirty="0" smtClean="0"/>
              <a:t> төймәсе һәм </a:t>
            </a:r>
            <a:r>
              <a:rPr lang="tt-RU" b="1" dirty="0" smtClean="0"/>
              <a:t>Шрифт</a:t>
            </a:r>
            <a:r>
              <a:rPr lang="tt-RU" b="0" dirty="0" smtClean="0"/>
              <a:t> исемлеге командалар була.</a:t>
            </a:r>
            <a:r>
              <a:rPr lang="en-US" b="0" baseline="0" dirty="0" smtClean="0"/>
              <a:t> </a:t>
            </a:r>
            <a:r>
              <a:rPr lang="en-US" dirty="0" smtClean="0"/>
              <a:t> </a:t>
            </a:r>
            <a:r>
              <a:rPr lang="tt-RU" dirty="0" smtClean="0"/>
              <a:t>Еш кулланыла торган командаларга,</a:t>
            </a:r>
            <a:r>
              <a:rPr lang="tt-RU" baseline="0" dirty="0" smtClean="0"/>
              <a:t> мәсәлән, </a:t>
            </a:r>
            <a:r>
              <a:rPr lang="tt-RU" b="1" baseline="0" dirty="0" smtClean="0"/>
              <a:t>Өстәү</a:t>
            </a:r>
            <a:r>
              <a:rPr lang="tt-RU" baseline="0" dirty="0" smtClean="0"/>
              <a:t> командасына, эрерәк төймәләр ясалган.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94046-0047-4B92-B902-F3F16289B422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D3423964-356E-4C19-AD71-B77A190CB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C11CC-0D59-4928-B20D-72F759817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FBFFD-1F7C-45BB-8223-A873F0E65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F808B1-4841-4EEF-A227-C720CA124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B3C436-389F-4196-8CD4-DB1BA0A0D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7359-627C-49B3-9539-1BA438151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FEC6B-6377-420C-AB44-8FFDD58F3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0AAD-EE70-4E23-BE2C-5C9011107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EE5B7-35EA-40C4-9817-636252F06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FDCA-BA36-4522-901F-693767408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238F-4485-44FD-8904-39DBEBD47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93A43-6032-41A7-8768-331B2DC19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1E93-0F01-4840-A38C-43A952C09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D8FB5CB4-6420-42F9-9E46-24D0D5AD991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sz="4900" dirty="0"/>
              <a:t>Outlook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</a:t>
            </a:r>
            <a:r>
              <a:rPr lang="en-US" dirty="0">
                <a:cs typeface="Tahoma" pitchFamily="34" charset="0"/>
              </a:rPr>
              <a:t>2007 </a:t>
            </a:r>
            <a:r>
              <a:rPr lang="tt-RU" dirty="0" smtClean="0">
                <a:cs typeface="Tahoma" pitchFamily="34" charset="0"/>
              </a:rPr>
              <a:t>кулланмасы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tt-RU" b="1" dirty="0" smtClean="0"/>
              <a:t>Эшне тизләтү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93" y="952500"/>
            <a:ext cx="5665602" cy="28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Рәсемдә әлеге аерма ачык чагыла.</a:t>
            </a:r>
            <a:endParaRPr lang="en-US" sz="20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39725" y="4059238"/>
          <a:ext cx="269875" cy="303212"/>
        </p:xfrm>
        <a:graphic>
          <a:graphicData uri="http://schemas.openxmlformats.org/presentationml/2006/ole">
            <p:oleObj spid="_x0000_s31748" name="Visio" r:id="rId5" imgW="270231" imgH="303063" progId="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39725" y="4811713"/>
          <a:ext cx="269875" cy="303212"/>
        </p:xfrm>
        <a:graphic>
          <a:graphicData uri="http://schemas.openxmlformats.org/presentationml/2006/ole">
            <p:oleObj spid="_x0000_s31749" name="Visio" r:id="rId6" imgW="270231" imgH="303063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39725" y="5256213"/>
          <a:ext cx="269875" cy="303212"/>
        </p:xfrm>
        <a:graphic>
          <a:graphicData uri="http://schemas.openxmlformats.org/presentationml/2006/ole">
            <p:oleObj spid="_x0000_s31750" name="Visio" r:id="rId7" imgW="270231" imgH="303063" progId="">
              <p:embed/>
            </p:oleObj>
          </a:graphicData>
        </a:graphic>
      </p:graphicFrame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76275" y="4025900"/>
            <a:ext cx="6448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хат булганда </a:t>
            </a:r>
            <a:r>
              <a:rPr lang="tt-RU" b="1" dirty="0" smtClean="0">
                <a:solidFill>
                  <a:srgbClr val="FFCC00"/>
                </a:solidFill>
              </a:rPr>
              <a:t>Хәбәр</a:t>
            </a:r>
            <a:r>
              <a:rPr lang="tt-RU" dirty="0" smtClean="0">
                <a:solidFill>
                  <a:srgbClr val="FFCC00"/>
                </a:solidFill>
              </a:rPr>
              <a:t> һәм </a:t>
            </a:r>
            <a:r>
              <a:rPr lang="tt-RU" b="1" dirty="0" smtClean="0">
                <a:solidFill>
                  <a:srgbClr val="FFCC00"/>
                </a:solidFill>
              </a:rPr>
              <a:t>Параметрлар</a:t>
            </a:r>
            <a:r>
              <a:rPr lang="tt-RU" dirty="0" smtClean="0">
                <a:solidFill>
                  <a:srgbClr val="FFCC00"/>
                </a:solidFill>
              </a:rPr>
              <a:t> салынмалары күрсәтелә. 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очрашу булганда </a:t>
            </a:r>
            <a:r>
              <a:rPr lang="tt-RU" b="1" dirty="0" smtClean="0">
                <a:solidFill>
                  <a:srgbClr val="FFCC00"/>
                </a:solidFill>
              </a:rPr>
              <a:t>Очрашу</a:t>
            </a:r>
            <a:r>
              <a:rPr lang="tt-RU" dirty="0" smtClean="0">
                <a:solidFill>
                  <a:srgbClr val="FFCC00"/>
                </a:solidFill>
              </a:rPr>
              <a:t> салынмасы күрсәтелә.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контакт булганда </a:t>
            </a:r>
            <a:r>
              <a:rPr lang="tt-RU" b="1" dirty="0" smtClean="0">
                <a:solidFill>
                  <a:srgbClr val="FFCC00"/>
                </a:solidFill>
              </a:rPr>
              <a:t>Контакт</a:t>
            </a:r>
            <a:r>
              <a:rPr lang="tt-RU" dirty="0" smtClean="0">
                <a:solidFill>
                  <a:srgbClr val="FFCC00"/>
                </a:solidFill>
              </a:rPr>
              <a:t> салынмасы күрсәтелә.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  <a:noFill/>
          <a:ln/>
        </p:spPr>
        <p:txBody>
          <a:bodyPr/>
          <a:lstStyle/>
          <a:p>
            <a:r>
              <a:rPr lang="tt-RU" dirty="0" smtClean="0"/>
              <a:t>Тасма кирәк әйберне күрсәтә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5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637" y="947738"/>
            <a:ext cx="5632789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Параметрлар күренгәннән күбрәк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072188" y="720725"/>
            <a:ext cx="2928377" cy="30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Төркемнең аскы өлешендәге кечкенә ук параметрларның сез күргәннән күбрәк булуы турында сөйли.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Бу төймә</a:t>
            </a:r>
            <a:r>
              <a:rPr lang="en-US" sz="2000" dirty="0" smtClean="0"/>
              <a:t>    </a:t>
            </a:r>
            <a:r>
              <a:rPr lang="tt-RU" sz="2000" dirty="0" smtClean="0"/>
              <a:t> </a:t>
            </a:r>
            <a:r>
              <a:rPr lang="tt-RU" sz="2000" b="1" dirty="0" smtClean="0"/>
              <a:t>Диалог тәрәзен кабызучы</a:t>
            </a:r>
            <a:r>
              <a:rPr lang="tt-RU" sz="2000" dirty="0" smtClean="0"/>
              <a:t> дип атала.</a:t>
            </a:r>
            <a:endParaRPr lang="en-US" sz="2000" dirty="0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Рәсемнән күренгәнчә, параметрларның тулы исемлеген күрү өчен, яңа хатның </a:t>
            </a:r>
            <a:r>
              <a:rPr lang="tt-RU" b="1" dirty="0" smtClean="0">
                <a:solidFill>
                  <a:srgbClr val="FFCC00"/>
                </a:solidFill>
              </a:rPr>
              <a:t>Хат</a:t>
            </a:r>
            <a:r>
              <a:rPr lang="tt-RU" dirty="0" smtClean="0">
                <a:solidFill>
                  <a:srgbClr val="FFCC00"/>
                </a:solidFill>
              </a:rPr>
              <a:t> салынмасында </a:t>
            </a:r>
            <a:r>
              <a:rPr lang="tt-RU" b="1" dirty="0" smtClean="0">
                <a:solidFill>
                  <a:srgbClr val="FFCC00"/>
                </a:solidFill>
              </a:rPr>
              <a:t>Гади </a:t>
            </a:r>
            <a:r>
              <a:rPr lang="tt-RU" b="1" dirty="0" smtClean="0">
                <a:solidFill>
                  <a:srgbClr val="FFCC00"/>
                </a:solidFill>
              </a:rPr>
              <a:t>текст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төркеме </a:t>
            </a:r>
            <a:r>
              <a:rPr lang="tt-RU" dirty="0" smtClean="0">
                <a:solidFill>
                  <a:srgbClr val="FFCC00"/>
                </a:solidFill>
              </a:rPr>
              <a:t>янындагы укка чирттерергә кирәк.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6137" name="Picture 9" descr="Dialog Box Launc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182" y="2659530"/>
            <a:ext cx="238125" cy="2206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38767" y="1371109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9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816" y="1371109"/>
            <a:ext cx="8844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736" y="1371109"/>
            <a:ext cx="1365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907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486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9204" y="1937478"/>
            <a:ext cx="97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 карата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2268" y="178453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206" y="161568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2222" y="1939664"/>
            <a:ext cx="68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</a:t>
            </a: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китабы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5" y="2877837"/>
            <a:ext cx="606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2632" y="2979714"/>
            <a:ext cx="568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Шәкел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9531" y="2971763"/>
            <a:ext cx="11355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 арасы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8055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P spid="17613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195" y="947033"/>
            <a:ext cx="5659436" cy="28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Тиз керүле кораллар аслыгы</a:t>
            </a:r>
            <a:endParaRPr lang="en-US" dirty="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Тиз керүле кораллар аслыгы </a:t>
            </a:r>
            <a:r>
              <a:rPr lang="tt-RU" sz="2000" dirty="0" smtClean="0"/>
              <a:t>- тасма өстендәге кечкенә кораллар аслыгы ул.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Ул еш кирәк булган һәм кулланылган командаларны әзер тоту өчен кирәк.</a:t>
            </a:r>
            <a:endParaRPr lang="en-US" sz="2000" dirty="0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ru-RU" dirty="0" err="1" smtClean="0">
                <a:solidFill>
                  <a:srgbClr val="FFCC00"/>
                </a:solidFill>
              </a:rPr>
              <a:t>Тиз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керүле кораллар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аслыгының өстенлеге нәрсәдә?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Аның күз алдыгызда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булуында</a:t>
            </a:r>
            <a:r>
              <a:rPr lang="ru-RU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Димәк, сез кирәк булган командаларны, уң як төймәгә чирттереп, аңа өсти аласыз.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8767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2815" y="1371109"/>
            <a:ext cx="893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6562" y="1371109"/>
            <a:ext cx="1177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4132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011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9764" y="1928513"/>
            <a:ext cx="93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 карата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0758" y="1793499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8731" y="1606722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5742" y="1939664"/>
            <a:ext cx="690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</a:t>
            </a: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китабы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218" y="2905852"/>
            <a:ext cx="59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6990" y="2512157"/>
            <a:ext cx="696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9038" y="2758648"/>
            <a:ext cx="729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Күчермә...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880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0303" y="1097280"/>
            <a:ext cx="1327867" cy="254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9955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  <p:bldP spid="17408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Тиз керүле кораллар аслыгы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Outlook’</a:t>
            </a:r>
            <a:r>
              <a:rPr lang="ru-RU" sz="2000" dirty="0" err="1" smtClean="0"/>
              <a:t>ның кайсы</a:t>
            </a:r>
            <a:r>
              <a:rPr lang="ru-RU" sz="2000" dirty="0" smtClean="0"/>
              <a:t> </a:t>
            </a:r>
            <a:r>
              <a:rPr lang="ru-RU" sz="2000" dirty="0" err="1" smtClean="0"/>
              <a:t>бүлегендә эшләвегезгә карап</a:t>
            </a:r>
            <a:r>
              <a:rPr lang="ru-RU" sz="2000" dirty="0" smtClean="0"/>
              <a:t>, </a:t>
            </a:r>
            <a:r>
              <a:rPr lang="ru-RU" sz="2000" dirty="0" err="1" smtClean="0"/>
              <a:t>сез</a:t>
            </a:r>
            <a:r>
              <a:rPr lang="ru-RU" sz="2000" dirty="0" smtClean="0"/>
              <a:t> </a:t>
            </a:r>
            <a:r>
              <a:rPr lang="tt-RU" sz="2000" dirty="0" smtClean="0"/>
              <a:t>Тиз керүле кораллар аслыгының төрле коралларын кулланачаксыз.</a:t>
            </a:r>
            <a:r>
              <a:rPr lang="ru-RU" sz="2000" dirty="0" smtClean="0"/>
              <a:t> </a:t>
            </a:r>
            <a:endParaRPr lang="en-US" sz="2000" dirty="0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җибәрелгән хатларның Тиз керүле кораллар аслыгында ясалган көйләүләр </a:t>
            </a:r>
            <a:r>
              <a:rPr lang="en-US" dirty="0" smtClean="0">
                <a:solidFill>
                  <a:srgbClr val="FFCC00"/>
                </a:solidFill>
              </a:rPr>
              <a:t>`</a:t>
            </a:r>
            <a:r>
              <a:rPr lang="tt-RU" dirty="0" smtClean="0">
                <a:solidFill>
                  <a:srgbClr val="FFCC00"/>
                </a:solidFill>
              </a:rPr>
              <a:t>Контактлар</a:t>
            </a:r>
            <a:r>
              <a:rPr lang="en-US" dirty="0" smtClean="0">
                <a:solidFill>
                  <a:srgbClr val="FFCC00"/>
                </a:solidFill>
              </a:rPr>
              <a:t>`</a:t>
            </a:r>
            <a:r>
              <a:rPr lang="tt-RU" dirty="0" smtClean="0">
                <a:solidFill>
                  <a:srgbClr val="FFCC00"/>
                </a:solidFill>
              </a:rPr>
              <a:t>ның Тиз керүле кораллар аслыгында күрсәтелмәячәк.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195" y="947033"/>
            <a:ext cx="5659436" cy="28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38767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2815" y="1371109"/>
            <a:ext cx="893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6562" y="1371109"/>
            <a:ext cx="1177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4132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7011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99765" y="1928513"/>
            <a:ext cx="88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 күчермәсе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0758" y="1793499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8731" y="1606722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45742" y="1939664"/>
            <a:ext cx="690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</a:t>
            </a: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китабы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9218" y="2905852"/>
            <a:ext cx="594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36990" y="2512157"/>
            <a:ext cx="696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29038" y="2758648"/>
            <a:ext cx="729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Күчермә...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5880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0303" y="1097280"/>
            <a:ext cx="1327867" cy="254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9955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 advAuto="0"/>
      <p:bldP spid="18022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Параметрлар турында тулырак</a:t>
            </a:r>
            <a:endParaRPr 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2007-</a:t>
            </a:r>
            <a:r>
              <a:rPr lang="tt-RU" sz="2000" dirty="0" smtClean="0"/>
              <a:t>дә сез параметрларны төрле урыннардан урнаштырасыз.</a:t>
            </a:r>
            <a:endParaRPr lang="en-US" sz="2000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Электрон хат язу параметрлары: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Электрон хат язу параметрларын, мәсәлән, дөрес язылышны тикшерүченең өске регистрдагы сүзләрне тикшерүен кабызуны, үзгәртүне </a:t>
            </a:r>
            <a:r>
              <a:rPr lang="tt-RU" b="1" dirty="0" smtClean="0">
                <a:solidFill>
                  <a:srgbClr val="FFCC00"/>
                </a:solidFill>
              </a:rPr>
              <a:t>Төзәтүче параметрлары</a:t>
            </a:r>
            <a:r>
              <a:rPr lang="tt-RU" dirty="0" smtClean="0">
                <a:solidFill>
                  <a:srgbClr val="FFCC00"/>
                </a:solidFill>
              </a:rPr>
              <a:t> диалог тәрәзендә башкарып була.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50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11368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954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70031" y="1768659"/>
            <a:ext cx="891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33777" y="1768659"/>
            <a:ext cx="1372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 форматы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490" y="941724"/>
            <a:ext cx="2011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r>
              <a:rPr lang="en-IE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Microsoft Outlook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0123" y="1212068"/>
            <a:ext cx="564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492" y="1212068"/>
            <a:ext cx="679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Төзәтү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4300" y="1212069"/>
            <a:ext cx="74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Күренеш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6142" y="1212068"/>
            <a:ext cx="564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Күчеш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0413" y="1212068"/>
            <a:ext cx="616488" cy="24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70229" y="1215917"/>
            <a:ext cx="77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7359" y="1228616"/>
            <a:ext cx="73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Ярдәм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0325" y="2150321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 почта хәбәре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0325" y="2611497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0325" y="3207845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95073" y="2046954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 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 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объектын төзү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70168" y="2309346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 хәбәре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70168" y="2508129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70168" y="2706913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Очрашуны сорау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37898" y="3468333"/>
            <a:ext cx="15722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Төзәтүче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параметрлары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Параметрлар турында тулырак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2007-</a:t>
            </a:r>
            <a:r>
              <a:rPr lang="tt-RU" sz="2000" dirty="0" smtClean="0"/>
              <a:t>дә сез параметрларны төрле урыннардан урнаштырасыз.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184327" name="Visio" r:id="rId4" imgW="270231" imgH="303063" progId="">
              <p:embed/>
            </p:oleObj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184328" name="Visio" r:id="rId5" imgW="270231" imgH="303063" progId="">
              <p:embed/>
            </p:oleObj>
          </a:graphicData>
        </a:graphic>
      </p:graphicFrame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Microsoft Office</a:t>
            </a:r>
            <a:r>
              <a:rPr lang="tt-RU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</a:t>
            </a:r>
            <a:r>
              <a:rPr lang="tt-RU" b="1" dirty="0" smtClean="0">
                <a:solidFill>
                  <a:srgbClr val="FFCC00"/>
                </a:solidFill>
              </a:rPr>
              <a:t>         </a:t>
            </a:r>
            <a:r>
              <a:rPr lang="tt-RU" dirty="0" smtClean="0">
                <a:solidFill>
                  <a:srgbClr val="FFCC00"/>
                </a:solidFill>
              </a:rPr>
              <a:t>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Хат язуны башлагыз һәм түбәндәгеләрне эшләгез: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84333" name="Picture 13" descr="Button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6648" y="4497259"/>
            <a:ext cx="338138" cy="338138"/>
          </a:xfrm>
          <a:prstGeom prst="rect">
            <a:avLst/>
          </a:prstGeom>
          <a:noFill/>
        </p:spPr>
      </p:pic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657225" y="4959350"/>
            <a:ext cx="59404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Төзәтүче параметрлары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050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11368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8954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70031" y="1768659"/>
            <a:ext cx="891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33777" y="1768659"/>
            <a:ext cx="1372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 форматы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490" y="941724"/>
            <a:ext cx="2011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r>
              <a:rPr lang="en-IE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Microsoft Outlook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123" y="1212068"/>
            <a:ext cx="564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9492" y="1212068"/>
            <a:ext cx="679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Төзәтү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4300" y="1212069"/>
            <a:ext cx="74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Күренеш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6142" y="1212068"/>
            <a:ext cx="564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Күчеш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0413" y="1212068"/>
            <a:ext cx="616488" cy="24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0229" y="1215917"/>
            <a:ext cx="77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77359" y="1228616"/>
            <a:ext cx="73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Ярдәм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0325" y="2150321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 почта хәбәре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0325" y="2611497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0325" y="3207845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95073" y="2046954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 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 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объектын төзү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70168" y="2309346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 хәбәре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70168" y="2508129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70168" y="2706913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Очрашуны сорау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7898" y="3468333"/>
            <a:ext cx="15722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Төзәтүче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параметрлары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build="p" autoUpdateAnimBg="0"/>
      <p:bldP spid="184331" grpId="0" build="p" autoUpdateAnimBg="0" advAuto="0"/>
      <p:bldP spid="18433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Параметрлар турында тулырак</a:t>
            </a:r>
            <a:endParaRPr lang="en-US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</a:t>
            </a:r>
            <a:r>
              <a:rPr lang="tt-RU" sz="2000" dirty="0" smtClean="0"/>
              <a:t>-дә сез параметрларны төрле урыннардан урнаштырасыз.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Электрон хат җибәрү параметрлары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42888" y="4552950"/>
            <a:ext cx="59340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Электрон хат җибәргәндә, сез аны нинди юл белән җибәрүне сайлый аласыз.  Бу параметрлар ачык хат Тасмасындагы  салынмалардан урнаштырыла.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50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1368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954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70031" y="1768659"/>
            <a:ext cx="891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33777" y="1768659"/>
            <a:ext cx="1372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 форматы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3490" y="941724"/>
            <a:ext cx="2011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r>
              <a:rPr lang="en-IE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Microsoft Outlook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0123" y="1212068"/>
            <a:ext cx="564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492" y="1212068"/>
            <a:ext cx="679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Төзәтү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84300" y="1212069"/>
            <a:ext cx="74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Күренеш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56142" y="1212068"/>
            <a:ext cx="564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Күчеш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20413" y="1212068"/>
            <a:ext cx="616488" cy="24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70229" y="1215917"/>
            <a:ext cx="77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77359" y="1228616"/>
            <a:ext cx="73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Ярдәм</a:t>
            </a:r>
            <a:endParaRPr lang="en-US" sz="105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0325" y="2150321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 почта хәбәре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0325" y="2611497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10325" y="3207845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95073" y="2046954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 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 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объектын төзү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70168" y="2309346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 хәбәре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70168" y="2508129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70168" y="2706913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Очрашуны сорау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7898" y="3468333"/>
            <a:ext cx="15722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Төзәтүче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параметрлары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 autoUpdateAnimBg="0" advAuto="0"/>
      <p:bldP spid="1863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9" y="958856"/>
            <a:ext cx="5697536" cy="28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500376" cy="614363"/>
          </a:xfrm>
        </p:spPr>
        <p:txBody>
          <a:bodyPr>
            <a:normAutofit/>
          </a:bodyPr>
          <a:lstStyle/>
          <a:p>
            <a:r>
              <a:rPr lang="tt-RU" dirty="0" smtClean="0"/>
              <a:t>Тагын бер яңалык – Чират юлы</a:t>
            </a:r>
            <a:r>
              <a:rPr lang="en-US" dirty="0" smtClean="0"/>
              <a:t> </a:t>
            </a:r>
            <a:r>
              <a:rPr lang="tt-RU" dirty="0" smtClean="0"/>
              <a:t>аслыгы</a:t>
            </a:r>
            <a:endParaRPr lang="en-US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Тәрәзнең өске уң ягында урнашкан </a:t>
            </a:r>
            <a:r>
              <a:rPr lang="tt-RU" sz="2000" b="1" dirty="0" smtClean="0"/>
              <a:t>Чират юлы</a:t>
            </a:r>
            <a:r>
              <a:rPr lang="en-US" sz="2000" b="1" dirty="0" smtClean="0"/>
              <a:t> </a:t>
            </a:r>
            <a:r>
              <a:rPr lang="tt-RU" sz="2000" dirty="0" smtClean="0"/>
              <a:t>аслыгы</a:t>
            </a:r>
            <a:r>
              <a:rPr lang="en-US" sz="2000" dirty="0" smtClean="0"/>
              <a:t> Outlook</a:t>
            </a:r>
            <a:r>
              <a:rPr lang="tt-RU" sz="2000" dirty="0" smtClean="0"/>
              <a:t>’та эшләгәндә даими күренә.</a:t>
            </a:r>
            <a:endParaRPr lang="en-US" sz="2000" dirty="0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14884" y="3907653"/>
            <a:ext cx="592613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ru-RU" dirty="0" smtClean="0">
                <a:solidFill>
                  <a:srgbClr val="FFCC00"/>
                </a:solidFill>
              </a:rPr>
              <a:t>Чират юлы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ru-RU" dirty="0" smtClean="0">
                <a:solidFill>
                  <a:srgbClr val="FFCC00"/>
                </a:solidFill>
              </a:rPr>
              <a:t>аслыгы  алдагы эшләрне һәм очрашуларны күзәтеп тору өчен кирәк.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1002" y="1026206"/>
            <a:ext cx="1552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rgbClr val="3737A7"/>
                </a:solidFill>
              </a:rPr>
              <a:t>Чират юлы</a:t>
            </a:r>
            <a:endParaRPr lang="en-US" sz="1200" b="1" dirty="0">
              <a:solidFill>
                <a:srgbClr val="3737A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213" y="1276708"/>
            <a:ext cx="1216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2">
                    <a:lumMod val="50000"/>
                  </a:schemeClr>
                </a:solidFill>
              </a:rPr>
              <a:t>Июн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r>
              <a:rPr lang="en-US" sz="105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E" sz="1050" b="1" dirty="0" smtClean="0">
                <a:solidFill>
                  <a:schemeClr val="accent2">
                    <a:lumMod val="50000"/>
                  </a:schemeClr>
                </a:solidFill>
              </a:rPr>
              <a:t>2007</a:t>
            </a:r>
            <a:endParaRPr lang="en-US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3" y="2881221"/>
            <a:ext cx="1716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2">
                    <a:lumMod val="50000"/>
                  </a:schemeClr>
                </a:solidFill>
              </a:rPr>
              <a:t>Тәртипкә салу: Вакыт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9303" y="3114133"/>
            <a:ext cx="1716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tx1">
                    <a:lumMod val="65000"/>
                  </a:schemeClr>
                </a:solidFill>
              </a:rPr>
              <a:t>Яңа мәсьәлә кертегез</a:t>
            </a:r>
            <a:endParaRPr lang="en-US" sz="7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613" y="3286664"/>
            <a:ext cx="595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rgbClr val="000099"/>
                </a:solidFill>
              </a:rPr>
              <a:t>Бүген</a:t>
            </a:r>
            <a:endParaRPr lang="en-US" sz="9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  <p:bldP spid="18842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9" y="958856"/>
            <a:ext cx="5697536" cy="28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574516" cy="614363"/>
          </a:xfrm>
        </p:spPr>
        <p:txBody>
          <a:bodyPr>
            <a:normAutofit/>
          </a:bodyPr>
          <a:lstStyle/>
          <a:p>
            <a:r>
              <a:rPr lang="tt-RU" dirty="0" smtClean="0"/>
              <a:t>Тагын бер яңалык – Чират юлы</a:t>
            </a:r>
            <a:r>
              <a:rPr lang="en-US" dirty="0" smtClean="0"/>
              <a:t> </a:t>
            </a:r>
            <a:r>
              <a:rPr lang="tt-RU" dirty="0" smtClean="0"/>
              <a:t>аслыгы</a:t>
            </a:r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Тәрәзнең өске уң ягында урнашкан </a:t>
            </a:r>
            <a:r>
              <a:rPr lang="tt-RU" sz="2000" b="1" dirty="0" smtClean="0"/>
              <a:t>Чират юлы</a:t>
            </a:r>
            <a:r>
              <a:rPr lang="en-US" sz="2000" b="1" dirty="0" smtClean="0"/>
              <a:t> </a:t>
            </a:r>
            <a:r>
              <a:rPr lang="tt-RU" sz="2000" dirty="0" smtClean="0"/>
              <a:t>аслыгы</a:t>
            </a:r>
            <a:r>
              <a:rPr lang="en-US" sz="2000" dirty="0" smtClean="0"/>
              <a:t> Outlook</a:t>
            </a:r>
            <a:r>
              <a:rPr lang="tt-RU" sz="2000" dirty="0" smtClean="0"/>
              <a:t>’та эшләгәндә даими күренә.</a:t>
            </a:r>
            <a:endParaRPr lang="en-US" sz="2000" dirty="0" smtClean="0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77813" y="3994150"/>
            <a:ext cx="67655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аның тѳп элементларының берничәсе күрсәтелгән: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339725" y="4440238"/>
          <a:ext cx="269875" cy="303212"/>
        </p:xfrm>
        <a:graphic>
          <a:graphicData uri="http://schemas.openxmlformats.org/presentationml/2006/ole">
            <p:oleObj spid="_x0000_s192519" name="Visio" r:id="rId5" imgW="270231" imgH="303063" progId="">
              <p:embed/>
            </p:oleObj>
          </a:graphicData>
        </a:graphic>
      </p:graphicFrame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339725" y="4835525"/>
          <a:ext cx="269875" cy="303213"/>
        </p:xfrm>
        <a:graphic>
          <a:graphicData uri="http://schemas.openxmlformats.org/presentationml/2006/ole">
            <p:oleObj spid="_x0000_s192520" name="Visio" r:id="rId6" imgW="270231" imgH="303063" progId="">
              <p:embed/>
            </p:oleObj>
          </a:graphicData>
        </a:graphic>
      </p:graphicFrame>
      <p:graphicFrame>
        <p:nvGraphicFramePr>
          <p:cNvPr id="192521" name="Object 9"/>
          <p:cNvGraphicFramePr>
            <a:graphicFrameLocks noChangeAspect="1"/>
          </p:cNvGraphicFramePr>
          <p:nvPr/>
        </p:nvGraphicFramePr>
        <p:xfrm>
          <a:off x="339725" y="5227638"/>
          <a:ext cx="269875" cy="303212"/>
        </p:xfrm>
        <a:graphic>
          <a:graphicData uri="http://schemas.openxmlformats.org/presentationml/2006/ole">
            <p:oleObj spid="_x0000_s192521" name="Visio" r:id="rId7" imgW="270231" imgH="303063" progId="">
              <p:embed/>
            </p:oleObj>
          </a:graphicData>
        </a:graphic>
      </p:graphicFrame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76275" y="4406900"/>
            <a:ext cx="5940425" cy="1574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dirty="0" smtClean="0">
                <a:solidFill>
                  <a:srgbClr val="FFCC00"/>
                </a:solidFill>
              </a:rPr>
              <a:t>Дата көйләүчесе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dirty="0" smtClean="0">
                <a:solidFill>
                  <a:srgbClr val="FFCC00"/>
                </a:solidFill>
              </a:rPr>
              <a:t>Календар</a:t>
            </a:r>
            <a:r>
              <a:rPr lang="ru-RU" dirty="0" err="1" smtClean="0">
                <a:solidFill>
                  <a:srgbClr val="FFCC00"/>
                </a:solidFill>
              </a:rPr>
              <a:t>ь</a:t>
            </a:r>
            <a:r>
              <a:rPr lang="tt-RU" dirty="0" smtClean="0">
                <a:solidFill>
                  <a:srgbClr val="FFCC00"/>
                </a:solidFill>
              </a:rPr>
              <a:t>дагы  очрашулар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язма өчен урын</a:t>
            </a: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Сезнең биремнәр бите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92523" name="Object 11"/>
          <p:cNvGraphicFramePr>
            <a:graphicFrameLocks noChangeAspect="1"/>
          </p:cNvGraphicFramePr>
          <p:nvPr/>
        </p:nvGraphicFramePr>
        <p:xfrm>
          <a:off x="339725" y="5619750"/>
          <a:ext cx="269875" cy="303213"/>
        </p:xfrm>
        <a:graphic>
          <a:graphicData uri="http://schemas.openxmlformats.org/presentationml/2006/ole">
            <p:oleObj spid="_x0000_s192523" name="Visio" r:id="rId8" imgW="270231" imgH="303063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33952" y="1026206"/>
            <a:ext cx="1552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rgbClr val="3737A7"/>
                </a:solidFill>
              </a:rPr>
              <a:t>Чират юлы</a:t>
            </a:r>
            <a:endParaRPr lang="en-US" sz="1200" b="1" dirty="0">
              <a:solidFill>
                <a:srgbClr val="3737A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3213" y="1276708"/>
            <a:ext cx="1216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2">
                    <a:lumMod val="50000"/>
                  </a:schemeClr>
                </a:solidFill>
              </a:rPr>
              <a:t>Июн</a:t>
            </a:r>
            <a:r>
              <a:rPr lang="ru-RU" sz="1050" b="1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 2007</a:t>
            </a:r>
            <a:endParaRPr lang="en-US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3" y="2881221"/>
            <a:ext cx="1716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2">
                    <a:lumMod val="50000"/>
                  </a:schemeClr>
                </a:solidFill>
              </a:rPr>
              <a:t>Тәртипкә салу: Вакыт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613" y="3286664"/>
            <a:ext cx="595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rgbClr val="000099"/>
                </a:solidFill>
              </a:rPr>
              <a:t>Бүген</a:t>
            </a:r>
            <a:endParaRPr lang="en-US" sz="900" b="1" dirty="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9303" y="3114133"/>
            <a:ext cx="1716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tx1">
                    <a:lumMod val="65000"/>
                  </a:schemeClr>
                </a:solidFill>
              </a:rPr>
              <a:t>Яңа мәсьәлә кертегез</a:t>
            </a:r>
            <a:endParaRPr lang="en-US" sz="7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build="p" autoUpdateAnimBg="0" advAuto="0"/>
      <p:bldP spid="1925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Календар</a:t>
            </a:r>
            <a:r>
              <a:rPr lang="ru-RU" dirty="0" err="1" smtClean="0"/>
              <a:t>ьның яңача күренеше</a:t>
            </a:r>
            <a:endParaRPr lang="en-US" dirty="0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</a:t>
            </a:r>
            <a:r>
              <a:rPr lang="en-US" sz="2000" dirty="0"/>
              <a:t>2007 </a:t>
            </a:r>
            <a:r>
              <a:rPr lang="tt-RU" sz="2000" dirty="0" smtClean="0"/>
              <a:t>календареның дизайны нәрсәнең нәрсә икәнен уңайлы күрсәтә.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Календар</a:t>
            </a:r>
            <a:r>
              <a:rPr lang="ru-RU" sz="2000" dirty="0" smtClean="0"/>
              <a:t>ь буйлап хәрәкәт итү, шулай ук, җиңел.</a:t>
            </a:r>
            <a:endParaRPr lang="en-US" sz="2000" dirty="0"/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190468" name="Visio" r:id="rId4" imgW="270231" imgH="303063" progId="">
              <p:embed/>
            </p:oleObj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339725" y="5249863"/>
          <a:ext cx="269875" cy="303212"/>
        </p:xfrm>
        <a:graphic>
          <a:graphicData uri="http://schemas.openxmlformats.org/presentationml/2006/ole">
            <p:oleObj spid="_x0000_s190469" name="Visio" r:id="rId5" imgW="270231" imgH="303063" progId="">
              <p:embed/>
            </p:oleObj>
          </a:graphicData>
        </a:graphic>
      </p:graphicFrame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Зур төймәләр календарьның көнлек, атналык һәм айлык  күренешләре арасында күчүне җиңеләйтәләр.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Артка </a:t>
            </a:r>
            <a:r>
              <a:rPr lang="tt-RU" dirty="0" smtClean="0">
                <a:solidFill>
                  <a:srgbClr val="FFCC00"/>
                </a:solidFill>
              </a:rPr>
              <a:t>һәм </a:t>
            </a:r>
            <a:r>
              <a:rPr lang="tt-RU" b="1" dirty="0" smtClean="0">
                <a:solidFill>
                  <a:srgbClr val="FFCC00"/>
                </a:solidFill>
              </a:rPr>
              <a:t>Алга</a:t>
            </a:r>
            <a:r>
              <a:rPr lang="tt-RU" dirty="0" smtClean="0">
                <a:solidFill>
                  <a:srgbClr val="FFCC00"/>
                </a:solidFill>
              </a:rPr>
              <a:t> төймәләре календарьда алдагы көнгә, атнага яки айга күчүне тиз булдыра.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кайбер мисаллар китерелә: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904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0796" y="940360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45389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4">
                    <a:lumMod val="10000"/>
                  </a:schemeClr>
                </a:solidFill>
              </a:rPr>
              <a:t>Көн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2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4">
                    <a:lumMod val="10000"/>
                  </a:schemeClr>
                </a:solidFill>
              </a:rPr>
              <a:t>Атна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06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4">
                    <a:lumMod val="10000"/>
                  </a:schemeClr>
                </a:solidFill>
              </a:rPr>
              <a:t>Ай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7930" y="1317812"/>
            <a:ext cx="994403" cy="34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4">
                    <a:lumMod val="10000"/>
                  </a:schemeClr>
                </a:solidFill>
              </a:rPr>
              <a:t>Эш атнасын күрсәтү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3385" y="1371148"/>
            <a:ext cx="1337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4">
                    <a:lumMod val="10000"/>
                  </a:schemeClr>
                </a:solidFill>
              </a:rPr>
              <a:t>Бөтен атнаны күрсәтү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007" y="1690778"/>
            <a:ext cx="223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10000"/>
                  </a:schemeClr>
                </a:solidFill>
              </a:rPr>
              <a:t>Июн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</a:rPr>
              <a:t>ь</a:t>
            </a:r>
            <a:r>
              <a:rPr lang="en-IE" sz="1400" dirty="0" smtClean="0">
                <a:solidFill>
                  <a:schemeClr val="accent4">
                    <a:lumMod val="10000"/>
                  </a:schemeClr>
                </a:solidFill>
              </a:rPr>
              <a:t> 04 - 08, 2007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8666" y="1693389"/>
            <a:ext cx="2234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75000"/>
                  </a:schemeClr>
                </a:solidFill>
              </a:rPr>
              <a:t>Календар</a:t>
            </a:r>
            <a:r>
              <a:rPr lang="ru-RU" sz="800" dirty="0" smtClean="0">
                <a:solidFill>
                  <a:schemeClr val="tx1">
                    <a:lumMod val="75000"/>
                  </a:schemeClr>
                </a:solidFill>
              </a:rPr>
              <a:t>ь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az-Cyrl-AZ" sz="800" dirty="0" smtClean="0">
                <a:solidFill>
                  <a:schemeClr val="tx1">
                    <a:lumMod val="75000"/>
                  </a:schemeClr>
                </a:solidFill>
              </a:rPr>
              <a:t>папкасында</a:t>
            </a:r>
            <a:r>
              <a:rPr lang="tt-RU" sz="800" dirty="0" smtClean="0">
                <a:solidFill>
                  <a:schemeClr val="tx1">
                    <a:lumMod val="75000"/>
                  </a:schemeClr>
                </a:solidFill>
              </a:rPr>
              <a:t> эзләү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4440" y="1991096"/>
            <a:ext cx="892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Дүшәмбе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1666" y="2001331"/>
            <a:ext cx="88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Сишәмбе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1728" y="2001331"/>
            <a:ext cx="966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Чәршәмбе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8656" y="2001331"/>
            <a:ext cx="1034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Пәнҗешәмбе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4967" y="3053415"/>
            <a:ext cx="3249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757575"/>
                </a:solidFill>
              </a:rPr>
              <a:t>Мона кадәр мәсьәләләрме күрсәтү: Вакыт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934266" y="3036199"/>
            <a:ext cx="323165" cy="7623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tt-RU" sz="900" dirty="0" smtClean="0">
                <a:solidFill>
                  <a:srgbClr val="7EA3EE"/>
                </a:solidFill>
              </a:rPr>
              <a:t>Мәсьәләләр</a:t>
            </a:r>
            <a:endParaRPr lang="en-US" sz="900" dirty="0">
              <a:solidFill>
                <a:srgbClr val="7EA3E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434" y="2601289"/>
            <a:ext cx="54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 smtClean="0">
                <a:solidFill>
                  <a:srgbClr val="7EA3EE"/>
                </a:solidFill>
              </a:rPr>
              <a:t>9:00</a:t>
            </a:r>
            <a:endParaRPr lang="en-US" sz="1100" b="1" baseline="30000" dirty="0">
              <a:solidFill>
                <a:srgbClr val="7EA3EE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0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0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  <p:bldP spid="190473" grpId="0" build="p" autoUpdateAnimBg="0"/>
      <p:bldP spid="19047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Кулланма эчтәлеге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ru-RU" sz="2800" dirty="0" err="1" smtClean="0"/>
              <a:t>Кереш</a:t>
            </a:r>
            <a:r>
              <a:rPr lang="en-US" sz="2800" dirty="0" smtClean="0"/>
              <a:t>: Outlook</a:t>
            </a:r>
            <a:r>
              <a:rPr lang="tt-RU" sz="2800" dirty="0" smtClean="0"/>
              <a:t>’ның яңа версиясе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1-нче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Тасма белән танышу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2-нче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Көндәлек командалар урнашуы</a:t>
            </a:r>
            <a:endParaRPr lang="en-US" sz="2800" dirty="0" smtClean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3-нче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Кертелмәләрне һәм рәсемнәрне җибәрү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tt-RU" sz="2400" dirty="0" smtClean="0"/>
              <a:t>Һәр дәрескә күнегүләр һәм тест сораулары тәкъдим ителә.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Календар</a:t>
            </a:r>
            <a:r>
              <a:rPr lang="ru-RU" dirty="0" err="1" smtClean="0"/>
              <a:t>ьның яңача күренеше</a:t>
            </a:r>
            <a:endParaRPr lang="en-US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 </a:t>
            </a:r>
            <a:r>
              <a:rPr lang="tt-RU" sz="2000" dirty="0" smtClean="0"/>
              <a:t>календареның дизайны нәрсәнең нәрсә икәнен уңайлы күрсәтә.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Календар</a:t>
            </a:r>
            <a:r>
              <a:rPr lang="ru-RU" sz="2000" dirty="0" err="1" smtClean="0"/>
              <a:t>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буйлап</a:t>
            </a:r>
            <a:r>
              <a:rPr lang="ru-RU" sz="2000" dirty="0" smtClean="0"/>
              <a:t> </a:t>
            </a:r>
            <a:r>
              <a:rPr lang="ru-RU" sz="2000" dirty="0" err="1" smtClean="0"/>
              <a:t>хәрәкәт итү, шулай</a:t>
            </a:r>
            <a:r>
              <a:rPr lang="ru-RU" sz="2000" dirty="0" smtClean="0"/>
              <a:t> </a:t>
            </a:r>
            <a:r>
              <a:rPr lang="ru-RU" sz="2000" dirty="0" err="1" smtClean="0"/>
              <a:t>ук</a:t>
            </a:r>
            <a:r>
              <a:rPr lang="ru-RU" sz="2000" dirty="0" smtClean="0"/>
              <a:t>, </a:t>
            </a:r>
            <a:r>
              <a:rPr lang="ru-RU" sz="2000" dirty="0" err="1" smtClean="0"/>
              <a:t>җиңел.</a:t>
            </a:r>
            <a:endParaRPr lang="en-US" sz="2000" dirty="0"/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339725" y="4532313"/>
          <a:ext cx="269875" cy="303212"/>
        </p:xfrm>
        <a:graphic>
          <a:graphicData uri="http://schemas.openxmlformats.org/presentationml/2006/ole">
            <p:oleObj spid="_x0000_s194566" name="Visio" r:id="rId4" imgW="270231" imgH="303063" progId="">
              <p:embed/>
            </p:oleObj>
          </a:graphicData>
        </a:graphic>
      </p:graphicFrame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Мәс</a:t>
            </a:r>
            <a:r>
              <a:rPr lang="ru-RU" b="1" dirty="0" smtClean="0">
                <a:solidFill>
                  <a:srgbClr val="FFCC00"/>
                </a:solidFill>
              </a:rPr>
              <a:t>ь</a:t>
            </a:r>
            <a:r>
              <a:rPr lang="tt-RU" b="1" dirty="0" smtClean="0">
                <a:solidFill>
                  <a:srgbClr val="FFCC00"/>
                </a:solidFill>
              </a:rPr>
              <a:t>әләләр</a:t>
            </a:r>
            <a:r>
              <a:rPr lang="tt-RU" dirty="0" smtClean="0">
                <a:solidFill>
                  <a:srgbClr val="FFCC00"/>
                </a:solidFill>
              </a:rPr>
              <a:t> өлкәсе сезнең агымдагы һәм киләчәк мәс</a:t>
            </a:r>
            <a:r>
              <a:rPr lang="ru-RU" dirty="0" err="1" smtClean="0">
                <a:solidFill>
                  <a:srgbClr val="FFCC00"/>
                </a:solidFill>
              </a:rPr>
              <a:t>ь</a:t>
            </a:r>
            <a:r>
              <a:rPr lang="tt-RU" dirty="0" smtClean="0">
                <a:solidFill>
                  <a:srgbClr val="FFCC00"/>
                </a:solidFill>
              </a:rPr>
              <a:t>әләләрегезне күрсәтә һәм  нәтиҗәләрегезне дә күзәтеп бара.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кайбер мисаллар китерелә: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0796" y="940360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845389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4">
                    <a:lumMod val="10000"/>
                  </a:schemeClr>
                </a:solidFill>
              </a:rPr>
              <a:t>Көн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62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4">
                    <a:lumMod val="10000"/>
                  </a:schemeClr>
                </a:solidFill>
              </a:rPr>
              <a:t>Атна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06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50" b="1" dirty="0" smtClean="0">
                <a:solidFill>
                  <a:schemeClr val="accent4">
                    <a:lumMod val="10000"/>
                  </a:schemeClr>
                </a:solidFill>
              </a:rPr>
              <a:t>Ай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7930" y="1317812"/>
            <a:ext cx="994403" cy="34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4">
                    <a:lumMod val="10000"/>
                  </a:schemeClr>
                </a:solidFill>
              </a:rPr>
              <a:t>Эш атнасын күрсәтү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3385" y="1371148"/>
            <a:ext cx="1337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4">
                    <a:lumMod val="10000"/>
                  </a:schemeClr>
                </a:solidFill>
              </a:rPr>
              <a:t>Бөтен атнаны күрсәтү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0007" y="1690778"/>
            <a:ext cx="223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10000"/>
                  </a:schemeClr>
                </a:solidFill>
              </a:rPr>
              <a:t>Июн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</a:rPr>
              <a:t>ь</a:t>
            </a:r>
            <a:r>
              <a:rPr lang="en-IE" sz="1400" dirty="0" smtClean="0">
                <a:solidFill>
                  <a:schemeClr val="accent4">
                    <a:lumMod val="10000"/>
                  </a:schemeClr>
                </a:solidFill>
              </a:rPr>
              <a:t> 04 - 08, 2007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4440" y="1991096"/>
            <a:ext cx="892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Дүшәмбе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1666" y="2001331"/>
            <a:ext cx="88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Сишәмбе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31728" y="2001331"/>
            <a:ext cx="966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Чәршәмбе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8656" y="2001331"/>
            <a:ext cx="1034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000" b="1" dirty="0" smtClean="0">
                <a:solidFill>
                  <a:srgbClr val="757575"/>
                </a:solidFill>
              </a:rPr>
              <a:t>Пәнҗешәмбе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04967" y="3053415"/>
            <a:ext cx="3249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757575"/>
                </a:solidFill>
              </a:rPr>
              <a:t>Мона кадәр мәсьәләләрме күрсәтү: Вакыт</a:t>
            </a:r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0800000">
            <a:off x="934266" y="3036199"/>
            <a:ext cx="323165" cy="7623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tt-RU" sz="900" dirty="0" smtClean="0">
                <a:solidFill>
                  <a:srgbClr val="7EA3EE"/>
                </a:solidFill>
              </a:rPr>
              <a:t>Мәсьәләләр</a:t>
            </a:r>
            <a:endParaRPr lang="en-US" sz="900" dirty="0">
              <a:solidFill>
                <a:srgbClr val="7EA3E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5434" y="2601289"/>
            <a:ext cx="54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 smtClean="0">
                <a:solidFill>
                  <a:srgbClr val="7EA3EE"/>
                </a:solidFill>
              </a:rPr>
              <a:t>9:00</a:t>
            </a:r>
            <a:endParaRPr lang="en-US" sz="1100" b="1" baseline="30000" dirty="0">
              <a:solidFill>
                <a:srgbClr val="7EA3E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48666" y="1693389"/>
            <a:ext cx="2234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75000"/>
                  </a:schemeClr>
                </a:solidFill>
              </a:rPr>
              <a:t>Календар</a:t>
            </a:r>
            <a:r>
              <a:rPr lang="ru-RU" sz="800" dirty="0" smtClean="0">
                <a:solidFill>
                  <a:schemeClr val="tx1">
                    <a:lumMod val="75000"/>
                  </a:schemeClr>
                </a:solidFill>
              </a:rPr>
              <a:t>ь</a:t>
            </a:r>
            <a:r>
              <a:rPr lang="en-US" sz="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az-Cyrl-AZ" sz="800" dirty="0" smtClean="0">
                <a:solidFill>
                  <a:schemeClr val="tx1">
                    <a:lumMod val="75000"/>
                  </a:schemeClr>
                </a:solidFill>
              </a:rPr>
              <a:t>папкасында</a:t>
            </a:r>
            <a:r>
              <a:rPr lang="tt-RU" sz="800" dirty="0" smtClean="0">
                <a:solidFill>
                  <a:schemeClr val="tx1">
                    <a:lumMod val="75000"/>
                  </a:schemeClr>
                </a:solidFill>
              </a:rPr>
              <a:t> эзләү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Контактларның яңача күренеше</a:t>
            </a:r>
            <a:endParaRPr lang="en-US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</a:t>
            </a:r>
            <a:r>
              <a:rPr lang="tt-RU" sz="2000" dirty="0" smtClean="0"/>
              <a:t>7-дәге </a:t>
            </a:r>
            <a:r>
              <a:rPr lang="tt-RU" sz="2000" b="1" dirty="0" smtClean="0"/>
              <a:t>Электрон визиткалар</a:t>
            </a:r>
            <a:r>
              <a:rPr lang="tt-RU" sz="2000" dirty="0" smtClean="0"/>
              <a:t> контактларны җиңел карарга һәм таратырга мөмкинлек бирә.</a:t>
            </a:r>
            <a:endParaRPr lang="en-US" sz="2000" dirty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’ның бу өлкәсен кабызу өчен, </a:t>
            </a:r>
            <a:r>
              <a:rPr lang="tt-RU" b="1" dirty="0" smtClean="0">
                <a:solidFill>
                  <a:srgbClr val="FFCC00"/>
                </a:solidFill>
              </a:rPr>
              <a:t>Контактлар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чирттерегез.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Электрон визиткаларны  электрон почта аша җибәрә аласыз. Үзегезнең Электрон визиткагызны электрон хатларыгызның имзасына кертә аласыз.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395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9694" y="946150"/>
            <a:ext cx="4276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3634" y="992040"/>
            <a:ext cx="104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50" b="1" dirty="0" smtClean="0">
                <a:solidFill>
                  <a:srgbClr val="3737A7"/>
                </a:solidFill>
              </a:rPr>
              <a:t>Контактлар</a:t>
            </a:r>
            <a:endParaRPr lang="en-US" sz="1050" b="1" dirty="0">
              <a:solidFill>
                <a:srgbClr val="3737A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2471" y="2352108"/>
            <a:ext cx="213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Көйләү өлкәсе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763" y="1518249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Булат Гәрәев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7" y="2639684"/>
            <a:ext cx="1281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Ләйсән Дусаева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7321" y="2674188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Таһир Вәлиев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7485" y="1518318"/>
            <a:ext cx="1811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Илдар Аюпов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616" y="1259456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Гәрәев Булат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16" y="2518913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Дусаева Ләйсән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5561" y="1250830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Аюпов Илдар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5561" y="2510287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Вәлиев Таһир</a:t>
            </a:r>
            <a:endParaRPr lang="en-US" sz="600" b="1" dirty="0">
              <a:solidFill>
                <a:srgbClr val="3737A7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Контактларның яңача күренеше</a:t>
            </a:r>
            <a:endParaRPr lang="en-US" dirty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Рәсемдәге Көйләү өлкәсе Контактлар</a:t>
            </a:r>
            <a:r>
              <a:rPr lang="en-US" sz="2000" dirty="0" smtClean="0"/>
              <a:t> </a:t>
            </a:r>
            <a:r>
              <a:rPr lang="tt-RU" sz="2000" dirty="0" smtClean="0"/>
              <a:t>өлкәсенең зуррак өлешен күрсәтү өчен җыелган</a:t>
            </a:r>
            <a:r>
              <a:rPr lang="ru-RU" sz="2000" dirty="0" err="1" smtClean="0"/>
              <a:t>ын</a:t>
            </a:r>
            <a:r>
              <a:rPr lang="tt-RU" sz="2000" dirty="0" smtClean="0"/>
              <a:t> истә тотыгыз.</a:t>
            </a:r>
            <a:endParaRPr lang="en-US" sz="2000" dirty="0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Көйләү өлкәсен  </a:t>
            </a:r>
            <a:r>
              <a:rPr lang="en-US" dirty="0" smtClean="0">
                <a:solidFill>
                  <a:srgbClr val="FFCC00"/>
                </a:solidFill>
              </a:rPr>
              <a:t>Outlook’</a:t>
            </a:r>
            <a:r>
              <a:rPr lang="tt-RU" dirty="0" smtClean="0">
                <a:solidFill>
                  <a:srgbClr val="FFCC00"/>
                </a:solidFill>
              </a:rPr>
              <a:t>ның  төрле өлешеннән </a:t>
            </a:r>
            <a:r>
              <a:rPr lang="tt-RU" b="1" dirty="0" smtClean="0">
                <a:solidFill>
                  <a:srgbClr val="FFCC00"/>
                </a:solidFill>
              </a:rPr>
              <a:t>Күчешләр өлкәсен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b="1" dirty="0" smtClean="0">
                <a:solidFill>
                  <a:srgbClr val="FFCC00"/>
                </a:solidFill>
              </a:rPr>
              <a:t>җыю</a:t>
            </a:r>
            <a:r>
              <a:rPr lang="tt-RU" dirty="0" smtClean="0">
                <a:solidFill>
                  <a:srgbClr val="FFCC00"/>
                </a:solidFill>
              </a:rPr>
              <a:t> төймәсенә басып җы</a:t>
            </a:r>
            <a:r>
              <a:rPr lang="ru-RU" dirty="0" err="1" smtClean="0">
                <a:solidFill>
                  <a:srgbClr val="FFCC00"/>
                </a:solidFill>
              </a:rPr>
              <a:t>еп</a:t>
            </a:r>
            <a:r>
              <a:rPr lang="ru-RU" dirty="0" smtClean="0">
                <a:solidFill>
                  <a:srgbClr val="FFCC00"/>
                </a:solidFill>
              </a:rPr>
              <a:t> куя</a:t>
            </a:r>
            <a:r>
              <a:rPr lang="tt-RU" dirty="0" smtClean="0">
                <a:solidFill>
                  <a:srgbClr val="FFCC00"/>
                </a:solidFill>
              </a:rPr>
              <a:t> аласыз.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70342" name="Picture 6" descr="Business Cards view in Contacts, with Navigation Pane minimiz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4963" y="946150"/>
            <a:ext cx="4286250" cy="2857500"/>
          </a:xfrm>
          <a:noFill/>
          <a:ln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169" y="965200"/>
            <a:ext cx="4276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93634" y="992040"/>
            <a:ext cx="104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50" b="1" dirty="0" smtClean="0">
                <a:solidFill>
                  <a:srgbClr val="3737A7"/>
                </a:solidFill>
              </a:rPr>
              <a:t>Контактлар</a:t>
            </a:r>
            <a:endParaRPr lang="en-US" sz="1050" b="1" dirty="0">
              <a:solidFill>
                <a:srgbClr val="3737A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21436" y="2343143"/>
            <a:ext cx="213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Көйләү өлкәсе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1763" y="1518249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Булат Гәрәев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597" y="2639684"/>
            <a:ext cx="1210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Ләйсән Дусаева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7321" y="2674188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Таһир Вәлиев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7485" y="1518318"/>
            <a:ext cx="1811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</a:rPr>
              <a:t>Илдар Аюпов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16" y="1286351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Гәрәев Булат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956" y="2536843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Дусаева Ләйсән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5561" y="1277725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Аюпов Илдар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4526" y="2528217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" b="1" dirty="0" smtClean="0">
                <a:solidFill>
                  <a:srgbClr val="3737A7"/>
                </a:solidFill>
              </a:rPr>
              <a:t>Вәлиев Таһир</a:t>
            </a:r>
            <a:endParaRPr lang="en-US" sz="600" b="1" dirty="0">
              <a:solidFill>
                <a:srgbClr val="3737A7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utoUpdateAnimBg="0"/>
      <p:bldP spid="27034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Күнегүләр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863975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Хат языгыз һәм Тасмага карагыз.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Хатны ачыгыз һәм алынган хатлар Тасмасын карагыз.</a:t>
            </a:r>
            <a:endParaRPr lang="en-US" dirty="0" smtClean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Программа параметрларын, электрон хат нәшере параметрларын һәм электрон хат параметрларын көйләгез.</a:t>
            </a:r>
            <a:endParaRPr lang="en-US" dirty="0" smtClean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Эшләр исемлеге</a:t>
            </a:r>
            <a:r>
              <a:rPr lang="en-US" dirty="0" smtClean="0"/>
              <a:t> </a:t>
            </a:r>
            <a:r>
              <a:rPr lang="tt-RU" dirty="0" smtClean="0"/>
              <a:t>аслыгын өйрәнегез һәм көйләгез.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Календар</a:t>
            </a:r>
            <a:r>
              <a:rPr lang="ru-RU" dirty="0" err="1" smtClean="0"/>
              <a:t>ь</a:t>
            </a:r>
            <a:r>
              <a:rPr lang="tt-RU" dirty="0" smtClean="0"/>
              <a:t>ны карап чыгыгыз һәм яңа Визиткалар режимында контактларны карагыз</a:t>
            </a:r>
            <a:r>
              <a:rPr lang="en-US" dirty="0" smtClean="0"/>
              <a:t> (</a:t>
            </a:r>
            <a:r>
              <a:rPr lang="tt-RU" dirty="0" smtClean="0"/>
              <a:t>өстәмә)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1-нче сорау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Тасма яңа электрон хат өчен дә, кабул ителгән электрон хат өчен дә бер үк була.</a:t>
            </a:r>
            <a:r>
              <a:rPr lang="en-US" b="1" dirty="0" smtClean="0"/>
              <a:t> (</a:t>
            </a:r>
            <a:r>
              <a:rPr lang="tt-RU" b="1" dirty="0" smtClean="0"/>
              <a:t>Бер генә җавап сайлагыз.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1-нче сорау: җавап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Ялгыш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Тасманың күренеше төрле була, чөнки  яңа һәм кабул ителгән электрон хат өчен төрле командалар кулланыла.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2-нче сорау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01473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Сез календар</a:t>
            </a:r>
            <a:r>
              <a:rPr lang="ru-RU" b="1" dirty="0" err="1" smtClean="0"/>
              <a:t>ь</a:t>
            </a:r>
            <a:r>
              <a:rPr lang="tt-RU" b="1" dirty="0" smtClean="0"/>
              <a:t>ны ялгадыгыз һәм аны тикшерергә әзер. </a:t>
            </a:r>
            <a:r>
              <a:rPr lang="en-US" b="1" dirty="0" smtClean="0"/>
              <a:t>Outlook </a:t>
            </a:r>
            <a:r>
              <a:rPr lang="tt-RU" b="1" dirty="0" smtClean="0"/>
              <a:t> тәрәзендә урын арттыру өчен, сез түбәндәге </a:t>
            </a:r>
            <a:r>
              <a:rPr lang="en-US" b="1" dirty="0" smtClean="0"/>
              <a:t>Outlook</a:t>
            </a:r>
            <a:r>
              <a:rPr lang="tt-RU" b="1" dirty="0" smtClean="0"/>
              <a:t> командаларын башкара аласыз. (Бер генә җавап сайлагыз.)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398713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Детал</a:t>
            </a:r>
            <a:r>
              <a:rPr lang="ru-RU" sz="2000" dirty="0" err="1" smtClean="0"/>
              <a:t>ь</a:t>
            </a:r>
            <a:r>
              <a:rPr lang="tt-RU" sz="2000" dirty="0" smtClean="0"/>
              <a:t>ләрне яшерү өчен, өстәге төймәләрне куллану.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Көйләү өлкәсен җыю.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Экран ачыклыгы параметрларын үзгәртү.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2-нче сорау: җавап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tt-RU" dirty="0" smtClean="0"/>
              <a:t>Көйләү өлкәсен җыю.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</a:t>
            </a:r>
            <a:r>
              <a:rPr lang="tt-RU" sz="2000" dirty="0" smtClean="0"/>
              <a:t>’ның бу версиясендә Көйләү өлкәсен </a:t>
            </a:r>
            <a:r>
              <a:rPr lang="tt-RU" sz="2000" b="1" dirty="0" smtClean="0"/>
              <a:t>Күчешләр өлкәсен</a:t>
            </a:r>
            <a:r>
              <a:rPr lang="en-US" sz="2000" b="1" dirty="0" smtClean="0"/>
              <a:t> </a:t>
            </a:r>
            <a:r>
              <a:rPr lang="tt-RU" sz="2000" b="1" dirty="0" smtClean="0"/>
              <a:t>җыю</a:t>
            </a:r>
            <a:r>
              <a:rPr lang="tt-RU" sz="2000" dirty="0" smtClean="0"/>
              <a:t> төймәсенә басып җыя аласыз.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Икенче дәрес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Көндәлек командаларның урнашуы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Көндәлек командаларның урнашуы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091238" y="828589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Санагыгызда </a:t>
            </a:r>
            <a:r>
              <a:rPr lang="en-US" dirty="0" smtClean="0"/>
              <a:t>Outlook </a:t>
            </a:r>
            <a:r>
              <a:rPr lang="en-US" dirty="0"/>
              <a:t>2007 </a:t>
            </a:r>
            <a:r>
              <a:rPr lang="tt-RU" dirty="0" smtClean="0"/>
              <a:t>урнаштырылган һәм сез беркадәр вакыт аны элекке версиясе белән чагыштырдыгыз һәм аермаларын таптыгыз.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Хәзер эшкә керешергә вакыт.</a:t>
            </a:r>
            <a:endParaRPr lang="en-US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Сезгә кирәк булган эшләрне 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’та эшләү җиңел булырмы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дәрес җавапның </a:t>
            </a:r>
            <a:r>
              <a:rPr lang="en-US" dirty="0" smtClean="0">
                <a:solidFill>
                  <a:srgbClr val="FFCC00"/>
                </a:solidFill>
              </a:rPr>
              <a:t>`</a:t>
            </a:r>
            <a:r>
              <a:rPr lang="tt-RU" dirty="0" smtClean="0">
                <a:solidFill>
                  <a:srgbClr val="FFCC00"/>
                </a:solidFill>
              </a:rPr>
              <a:t>Әйе</a:t>
            </a:r>
            <a:r>
              <a:rPr lang="en-US" dirty="0" smtClean="0">
                <a:solidFill>
                  <a:srgbClr val="FFCC00"/>
                </a:solidFill>
              </a:rPr>
              <a:t>`</a:t>
            </a:r>
            <a:r>
              <a:rPr lang="tt-RU" dirty="0" smtClean="0"/>
              <a:t> </a:t>
            </a:r>
            <a:r>
              <a:rPr lang="tt-RU" dirty="0" smtClean="0">
                <a:solidFill>
                  <a:srgbClr val="FFCC00"/>
                </a:solidFill>
              </a:rPr>
              <a:t>икәнлеген күрсәтәчәк.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19" name="Picture 7" descr="Person at a computer, Outlook message with Ribbon in th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65200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Кереш: </a:t>
            </a:r>
            <a:r>
              <a:rPr lang="en-US" dirty="0" smtClean="0"/>
              <a:t>Outlook</a:t>
            </a:r>
            <a:r>
              <a:rPr lang="tt-RU" dirty="0" smtClean="0"/>
              <a:t>’ның яңа версиясе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881063"/>
            <a:ext cx="54625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400" dirty="0" smtClean="0"/>
              <a:t>Игътибар! </a:t>
            </a:r>
            <a:r>
              <a:rPr lang="en-US" sz="2400" dirty="0" smtClean="0"/>
              <a:t>Outlook</a:t>
            </a:r>
            <a:r>
              <a:rPr lang="tt-RU" sz="2400" dirty="0" smtClean="0"/>
              <a:t>’ның яңа версиясе чыкты.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400" dirty="0" smtClean="0"/>
              <a:t>Яңа дизайн һәм яңа мөмкинлекләр сезгә көндәлек командаларны уңайлы һәм җиңел башкарырга ярдәм итәчәк.</a:t>
            </a:r>
            <a:endParaRPr lang="en-US" sz="2400" dirty="0"/>
          </a:p>
        </p:txBody>
      </p:sp>
      <p:pic>
        <p:nvPicPr>
          <p:cNvPr id="14341" name="Picture 5" descr="Flying envelope, image of new message with t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204913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30" y="932421"/>
            <a:ext cx="565685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Яңа хат язу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</a:t>
            </a:r>
            <a:r>
              <a:rPr lang="tt-RU" sz="2000" dirty="0" smtClean="0"/>
              <a:t>’ны кулланып беренче электрон хат язып җибәрү вакыты җитте.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Моның өчен нәрсә белергә кирәк?</a:t>
            </a: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хат язганда, иң элек, Тасмага нигезләнегез. Тәрәзнең өске өлешендә урнашкан </a:t>
            </a:r>
            <a:r>
              <a:rPr lang="tt-RU" b="1" dirty="0" smtClean="0">
                <a:solidFill>
                  <a:srgbClr val="FFCC00"/>
                </a:solidFill>
              </a:rPr>
              <a:t>Почта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салынмасында,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хат төзегәндә һәм җибәргәндә гел кирәк булган командалар тупланган.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0945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4511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993" y="1487378"/>
            <a:ext cx="963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3230" y="1487378"/>
            <a:ext cx="1282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560" y="2357421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5379" y="207044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8032" y="2099132"/>
            <a:ext cx="934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 карата форматлаү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1096" y="194618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8034" y="1750446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5915" y="2962275"/>
            <a:ext cx="688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7138" y="2636831"/>
            <a:ext cx="702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9186" y="2883322"/>
            <a:ext cx="728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9561" y="3097556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6358" y="234789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900" y="1008792"/>
            <a:ext cx="628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b="1" dirty="0" smtClean="0">
                <a:solidFill>
                  <a:srgbClr val="75757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050" b="1" dirty="0">
              <a:solidFill>
                <a:srgbClr val="75757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675" y="1490974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1000" b="1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705" y="1739343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Яңа хат язу</a:t>
            </a:r>
            <a:endParaRPr lang="en-US" dirty="0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6119813" y="755221"/>
            <a:ext cx="27447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Башка салынмалар куллану</a:t>
            </a:r>
            <a:endParaRPr lang="en-US" sz="2000" dirty="0"/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хатка рәсемне текст белән беррәттән (аерым кертелмә буларак түгел) </a:t>
            </a:r>
            <a:r>
              <a:rPr lang="tt-RU" i="1" dirty="0" smtClean="0">
                <a:solidFill>
                  <a:srgbClr val="FFCC00"/>
                </a:solidFill>
              </a:rPr>
              <a:t>өстәргә</a:t>
            </a:r>
            <a:r>
              <a:rPr lang="tt-RU" dirty="0" smtClean="0">
                <a:solidFill>
                  <a:srgbClr val="FFCC00"/>
                </a:solidFill>
              </a:rPr>
              <a:t> теләсәгез, </a:t>
            </a:r>
            <a:r>
              <a:rPr lang="tt-RU" b="1" dirty="0" smtClean="0">
                <a:solidFill>
                  <a:srgbClr val="FFCC00"/>
                </a:solidFill>
              </a:rPr>
              <a:t>Өстәү</a:t>
            </a:r>
            <a:r>
              <a:rPr lang="tt-RU" dirty="0" smtClean="0">
                <a:solidFill>
                  <a:srgbClr val="FFCC00"/>
                </a:solidFill>
              </a:rPr>
              <a:t> салынмасын ялгарга кирәк булачак.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6115050" y="1690688"/>
            <a:ext cx="2744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Кирәкле команданы яки төймәне табуда кыенлыклар туса, башка салынмага карау очрагы туа ала.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30" y="932421"/>
            <a:ext cx="565685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410945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511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4993" y="1487378"/>
            <a:ext cx="963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53230" y="1487378"/>
            <a:ext cx="1282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70560" y="2357421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25379" y="207044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38032" y="2099132"/>
            <a:ext cx="934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 карата форматлаү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31096" y="194618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38034" y="1750446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15915" y="2962275"/>
            <a:ext cx="688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97138" y="2636831"/>
            <a:ext cx="702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89186" y="2883322"/>
            <a:ext cx="728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9561" y="3097556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76358" y="234789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0900" y="1008792"/>
            <a:ext cx="628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b="1" dirty="0" smtClean="0">
                <a:solidFill>
                  <a:srgbClr val="75757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050" b="1" dirty="0">
              <a:solidFill>
                <a:srgbClr val="75757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6675" y="1490974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1000" b="1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0705" y="1739343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 advAuto="0"/>
      <p:bldP spid="212996" grpId="0" build="p" autoUpdateAnimBg="0"/>
      <p:bldP spid="2129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796" y="968507"/>
            <a:ext cx="5613400" cy="284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Адресат өстәү өчен Адреслар кенәгәсен куллану</a:t>
            </a:r>
            <a:endParaRPr lang="en-US" dirty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Исемнәрне </a:t>
            </a:r>
            <a:r>
              <a:rPr lang="tt-RU" sz="2000" b="1" dirty="0" smtClean="0"/>
              <a:t>Кемгә</a:t>
            </a:r>
            <a:r>
              <a:rPr lang="tt-RU" sz="2000" dirty="0" smtClean="0"/>
              <a:t>, </a:t>
            </a:r>
            <a:r>
              <a:rPr lang="tt-RU" sz="2000" b="1" dirty="0" smtClean="0"/>
              <a:t>Күчермә</a:t>
            </a:r>
            <a:r>
              <a:rPr lang="tt-RU" sz="2000" dirty="0" smtClean="0"/>
              <a:t>, </a:t>
            </a:r>
            <a:r>
              <a:rPr lang="tt-RU" sz="2000" b="1" dirty="0" smtClean="0"/>
              <a:t>Яшерен күчермә</a:t>
            </a:r>
            <a:r>
              <a:rPr lang="en-US" sz="2000" dirty="0" smtClean="0"/>
              <a:t> </a:t>
            </a:r>
            <a:r>
              <a:rPr lang="tt-RU" sz="2000" dirty="0" smtClean="0"/>
              <a:t>кырларына өстәү өчен, Адрес- лар кенәгәсен кулланыгыз.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</a:t>
            </a:r>
            <a:r>
              <a:rPr lang="tt-RU" b="1" dirty="0" smtClean="0">
                <a:solidFill>
                  <a:srgbClr val="FFCC00"/>
                </a:solidFill>
              </a:rPr>
              <a:t>Адрес китабы </a:t>
            </a:r>
            <a:r>
              <a:rPr lang="tt-RU" dirty="0" smtClean="0">
                <a:solidFill>
                  <a:srgbClr val="FFCC00"/>
                </a:solidFill>
              </a:rPr>
              <a:t>командасын </a:t>
            </a:r>
            <a:r>
              <a:rPr lang="tt-RU" b="1" dirty="0" smtClean="0">
                <a:solidFill>
                  <a:srgbClr val="FFCC00"/>
                </a:solidFill>
              </a:rPr>
              <a:t>Почта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салынмасында таба аласыз.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767" y="137973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333" y="137973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816" y="1379735"/>
            <a:ext cx="929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9316" y="1379735"/>
            <a:ext cx="115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191" y="1953281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834" y="1974679"/>
            <a:ext cx="93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 карата форматлаү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423" y="1829020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326" y="1606383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1952" y="1936377"/>
            <a:ext cx="68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</a:t>
            </a: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китабы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2838838"/>
            <a:ext cx="56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6695" y="2510117"/>
            <a:ext cx="525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8744" y="2749344"/>
            <a:ext cx="703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8808" y="2989913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805" y="222971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3657" y="222108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  <p:bldP spid="21504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3635" y="855070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Яшерен күчермә</a:t>
            </a:r>
            <a:r>
              <a:rPr lang="en-US" dirty="0" smtClean="0"/>
              <a:t> </a:t>
            </a:r>
            <a:r>
              <a:rPr lang="tt-RU" dirty="0" smtClean="0"/>
              <a:t>кырын күрсәтү яки яшерү</a:t>
            </a:r>
            <a:endParaRPr lang="en-US" dirty="0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104969" y="755460"/>
            <a:ext cx="303903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Әгәр сез электрон адресны турыдан туры </a:t>
            </a:r>
            <a:r>
              <a:rPr lang="tt-RU" sz="2000" b="1" dirty="0" smtClean="0"/>
              <a:t>Кемгә</a:t>
            </a:r>
            <a:r>
              <a:rPr lang="en-US" sz="2000" dirty="0" smtClean="0"/>
              <a:t> </a:t>
            </a:r>
            <a:r>
              <a:rPr lang="tt-RU" sz="2000" dirty="0" smtClean="0"/>
              <a:t>һәм</a:t>
            </a:r>
            <a:r>
              <a:rPr lang="en-US" sz="2000" dirty="0" smtClean="0"/>
              <a:t> </a:t>
            </a:r>
            <a:r>
              <a:rPr lang="tt-RU" sz="2000" b="1" dirty="0" smtClean="0"/>
              <a:t>Күчермә</a:t>
            </a:r>
            <a:r>
              <a:rPr lang="en-US" sz="2000" dirty="0" smtClean="0"/>
              <a:t> </a:t>
            </a:r>
            <a:r>
              <a:rPr lang="tt-RU" sz="2000" dirty="0" smtClean="0"/>
              <a:t>юлларына язмакчы булсагыз, сезне </a:t>
            </a:r>
            <a:r>
              <a:rPr lang="tt-RU" sz="2000" b="1" dirty="0" smtClean="0"/>
              <a:t>Яшерен күчермә</a:t>
            </a:r>
            <a:r>
              <a:rPr lang="tt-RU" sz="2000" dirty="0" smtClean="0"/>
              <a:t> юлын исемнәр язырлык итеп күрсәтү дә кызыксындырырга мөмкин.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</a:t>
            </a:r>
            <a:r>
              <a:rPr lang="tt-RU" b="1" dirty="0" smtClean="0">
                <a:solidFill>
                  <a:srgbClr val="FFCC00"/>
                </a:solidFill>
              </a:rPr>
              <a:t>Качырылган күчермәне күрсәтү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командасы күрсәтелгән.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Күргәнегезчә, сез аны </a:t>
            </a:r>
            <a:r>
              <a:rPr lang="tt-RU" b="1" dirty="0" smtClean="0">
                <a:solidFill>
                  <a:srgbClr val="FFCC00"/>
                </a:solidFill>
              </a:rPr>
              <a:t>Параметрлар</a:t>
            </a:r>
            <a:r>
              <a:rPr lang="tt-RU" dirty="0" smtClean="0">
                <a:solidFill>
                  <a:srgbClr val="FFCC00"/>
                </a:solidFill>
              </a:rPr>
              <a:t> салынмасында таба аласыз.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379" y="1124496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945" y="1124496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12" y="1143546"/>
            <a:ext cx="8660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8483" y="1124496"/>
            <a:ext cx="1203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065" y="2610833"/>
            <a:ext cx="650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596" y="2274848"/>
            <a:ext cx="633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4644" y="2521339"/>
            <a:ext cx="838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7214" y="299345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1281" y="2772741"/>
            <a:ext cx="11423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Яшерен күчермә</a:t>
            </a:r>
            <a:r>
              <a:rPr lang="en-IE" sz="7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7397" y="1614388"/>
            <a:ext cx="8020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Качырылган күчермәне күрсәтү</a:t>
            </a:r>
            <a:endParaRPr lang="en-US" sz="7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2699" y="1642626"/>
            <a:ext cx="73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Формадан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8393" y="1975153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Кырлар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  <p:bldP spid="21709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849" y="974725"/>
            <a:ext cx="559533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Имза кертү</a:t>
            </a:r>
            <a:endParaRPr lang="en-US" dirty="0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</a:t>
            </a:r>
            <a:r>
              <a:rPr lang="tt-RU" sz="2000" dirty="0" smtClean="0"/>
              <a:t>хатлары ахырында шәхси электрон имза куясыгыз киләме?</a:t>
            </a:r>
            <a:endParaRPr lang="en-US" sz="2000" dirty="0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Электрон имза контакт мәгълүмат белән тәэмин итүдә, сезнең кем икәнлегегезне  яки авторлыгыгызны ачык белдерүдә һәм хатларны кирәкле тонда тәмамлауда мөһим рол</a:t>
            </a:r>
            <a:r>
              <a:rPr lang="ru-RU" dirty="0" err="1" smtClean="0">
                <a:solidFill>
                  <a:srgbClr val="FFCC00"/>
                </a:solidFill>
              </a:rPr>
              <a:t>ь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уйный.</a:t>
            </a:r>
            <a:endParaRPr lang="en-US" dirty="0" smtClean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48" y="1975560"/>
            <a:ext cx="607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012" y="1649218"/>
            <a:ext cx="67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061" y="1890584"/>
            <a:ext cx="797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7647" y="2127313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7970" y="2010341"/>
            <a:ext cx="601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1206" y="1673735"/>
            <a:ext cx="787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612" y="1904715"/>
            <a:ext cx="756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 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7703" y="212623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5024" y="1981988"/>
            <a:ext cx="5965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312" y="1628751"/>
            <a:ext cx="668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2360" y="1875242"/>
            <a:ext cx="855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 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504" y="2115811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854" y="2587923"/>
            <a:ext cx="1173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Ихтирам белән.,</a:t>
            </a:r>
            <a:endParaRPr lang="en-IE" sz="700" dirty="0" smtClean="0">
              <a:solidFill>
                <a:schemeClr val="accent3">
                  <a:lumMod val="10000"/>
                </a:schemeClr>
              </a:solidFill>
              <a:latin typeface="Verdana" pitchFamily="34" charset="0"/>
            </a:endParaRPr>
          </a:p>
          <a:p>
            <a:r>
              <a:rPr lang="tt-RU" sz="700" b="1" dirty="0" smtClean="0">
                <a:solidFill>
                  <a:srgbClr val="0070C0"/>
                </a:solidFill>
                <a:latin typeface="Verdana" pitchFamily="34" charset="0"/>
              </a:rPr>
              <a:t>Галия Гәрәй</a:t>
            </a:r>
            <a:endParaRPr lang="en-IE" sz="7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r>
              <a:rPr lang="tt-RU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ААҖ “Сәләт” директоры</a:t>
            </a:r>
            <a:endParaRPr lang="en-IE" sz="700" dirty="0" smtClean="0">
              <a:solidFill>
                <a:schemeClr val="accent3">
                  <a:lumMod val="10000"/>
                </a:schemeClr>
              </a:solidFill>
              <a:latin typeface="Verdana" pitchFamily="34" charset="0"/>
            </a:endParaRPr>
          </a:p>
          <a:p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612-555-0189 </a:t>
            </a:r>
            <a:r>
              <a:rPr lang="tt-RU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(эш</a:t>
            </a:r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)</a:t>
            </a:r>
          </a:p>
          <a:p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612-555-1090 (</a:t>
            </a:r>
            <a:r>
              <a:rPr lang="tt-RU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өй</a:t>
            </a:r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)</a:t>
            </a:r>
            <a:endParaRPr lang="en-US" sz="700" dirty="0">
              <a:solidFill>
                <a:schemeClr val="accent3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665" y="2596548"/>
            <a:ext cx="1173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Хуш!</a:t>
            </a:r>
            <a:endParaRPr lang="en-IE" sz="1000" dirty="0" smtClean="0">
              <a:solidFill>
                <a:schemeClr val="accent3">
                  <a:lumMod val="10000"/>
                </a:schemeClr>
              </a:solidFill>
              <a:latin typeface="Verdana" pitchFamily="34" charset="0"/>
            </a:endParaRPr>
          </a:p>
          <a:p>
            <a:r>
              <a:rPr lang="tt-RU" sz="1000" b="1" dirty="0" smtClean="0">
                <a:solidFill>
                  <a:srgbClr val="0070C0"/>
                </a:solidFill>
                <a:latin typeface="Verdana" pitchFamily="34" charset="0"/>
              </a:rPr>
              <a:t>Галия</a:t>
            </a:r>
            <a:endParaRPr lang="en-US" sz="8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7718" y="2622428"/>
            <a:ext cx="1173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100" b="1" dirty="0" smtClean="0">
                <a:solidFill>
                  <a:srgbClr val="0070C0"/>
                </a:solidFill>
                <a:latin typeface="Brush Script MT" pitchFamily="66" charset="0"/>
              </a:rPr>
              <a:t>Чын күңелдән,</a:t>
            </a:r>
          </a:p>
          <a:p>
            <a:r>
              <a:rPr lang="tt-RU" sz="1100" b="1" dirty="0" smtClean="0">
                <a:solidFill>
                  <a:srgbClr val="0070C0"/>
                </a:solidFill>
                <a:latin typeface="Brush Script MT" pitchFamily="66" charset="0"/>
              </a:rPr>
              <a:t>Галия</a:t>
            </a:r>
            <a:endParaRPr lang="en-US" sz="1000" b="1" dirty="0">
              <a:solidFill>
                <a:srgbClr val="0070C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utoUpdateAnimBg="0"/>
      <p:bldP spid="21914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Имза кертү</a:t>
            </a:r>
            <a:endParaRPr lang="en-US" dirty="0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Сез, булган имзаларны төзәтеп яки яңаларын ясап, аларны килешенгәнчә имза итеп куя аласыз.</a:t>
            </a:r>
            <a:endParaRPr lang="en-US" dirty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 алга таба нәрсә булачагын күрсәтә: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339725" y="4497388"/>
          <a:ext cx="269875" cy="303212"/>
        </p:xfrm>
        <a:graphic>
          <a:graphicData uri="http://schemas.openxmlformats.org/presentationml/2006/ole">
            <p:oleObj spid="_x0000_s221191" name="Visio" r:id="rId5" imgW="270231" imgH="303063" progId="">
              <p:embed/>
            </p:oleObj>
          </a:graphicData>
        </a:graphic>
      </p:graphicFrame>
      <p:graphicFrame>
        <p:nvGraphicFramePr>
          <p:cNvPr id="221192" name="Object 8"/>
          <p:cNvGraphicFramePr>
            <a:graphicFrameLocks noChangeAspect="1"/>
          </p:cNvGraphicFramePr>
          <p:nvPr/>
        </p:nvGraphicFramePr>
        <p:xfrm>
          <a:off x="339725" y="5211763"/>
          <a:ext cx="269875" cy="303212"/>
        </p:xfrm>
        <a:graphic>
          <a:graphicData uri="http://schemas.openxmlformats.org/presentationml/2006/ole">
            <p:oleObj spid="_x0000_s221192" name="Visio" r:id="rId6" imgW="270231" imgH="303063" progId="">
              <p:embed/>
            </p:oleObj>
          </a:graphicData>
        </a:graphic>
      </p:graphicFrame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676275" y="446405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Әгәр сез имзаларны алдан ясаган булсагыз, исемлеген биредә күрә аласыз.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имза ясау, имзаны килешенгән итеп кую яки булганнарын төзәтү өчен 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b="1" dirty="0" smtClean="0">
                <a:solidFill>
                  <a:srgbClr val="FFCC00"/>
                </a:solidFill>
              </a:rPr>
              <a:t>Имза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6119813" y="2663825"/>
            <a:ext cx="27447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Эшне </a:t>
            </a:r>
            <a:r>
              <a:rPr lang="tt-RU" b="1" dirty="0" smtClean="0"/>
              <a:t>Имза</a:t>
            </a:r>
            <a:r>
              <a:rPr lang="en-US" b="1" dirty="0" smtClean="0"/>
              <a:t> </a:t>
            </a:r>
            <a:r>
              <a:rPr lang="tt-RU" dirty="0" smtClean="0"/>
              <a:t> командасы астындагы укка чирттерүдән башлагыз.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423" y="124070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564" y="124070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8046" y="1240702"/>
            <a:ext cx="902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6633" y="1240702"/>
            <a:ext cx="1508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723" y="21089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1341" y="209068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Кертелмә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539" y="1800072"/>
            <a:ext cx="69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 китабы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8774" y="1800071"/>
            <a:ext cx="75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Исемнәрне тикшерү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3602" y="1809711"/>
            <a:ext cx="85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4706" y="1819573"/>
            <a:ext cx="739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0439" y="1809151"/>
            <a:ext cx="614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Визитка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5366" y="1809255"/>
            <a:ext cx="721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</a:t>
            </a:r>
            <a:r>
              <a:rPr lang="ru-RU" sz="800" dirty="0" err="1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89575" y="1836151"/>
            <a:ext cx="655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Имза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9743" y="2172581"/>
            <a:ext cx="655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Эш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9744" y="2345109"/>
            <a:ext cx="655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Шәхси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1118" y="2578022"/>
            <a:ext cx="801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Имзалар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8659" y="2090563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Исемнәр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utoUpdateAnimBg="0"/>
      <p:bldP spid="221189" grpId="0" build="p" autoUpdateAnimBg="0"/>
      <p:bldP spid="221193" grpId="0" build="p" autoUpdateAnimBg="0"/>
      <p:bldP spid="22119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72" y="933450"/>
            <a:ext cx="5703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Тамгаларны һәм искә төшерүчене куллану</a:t>
            </a:r>
            <a:endParaRPr lang="en-US" dirty="0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Тамгалар һәм искә төшерүче сезгә һәм башкаларга үтисе гамәлләрне  искә төшерү өчен ярдәм итә.</a:t>
            </a:r>
            <a:endParaRPr lang="en-US" sz="2000" dirty="0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Хат язганда тамгаларны, искә төшерүчене яки икесен дә өстәү өчен, яңа хатның </a:t>
            </a:r>
            <a:r>
              <a:rPr lang="tt-RU" b="1" dirty="0" smtClean="0">
                <a:solidFill>
                  <a:srgbClr val="FFCC00"/>
                </a:solidFill>
              </a:rPr>
              <a:t>Параметрлар</a:t>
            </a:r>
            <a:r>
              <a:rPr lang="tt-RU" dirty="0" smtClean="0">
                <a:solidFill>
                  <a:srgbClr val="FFCC00"/>
                </a:solidFill>
              </a:rPr>
              <a:t> төркемендәге </a:t>
            </a:r>
            <a:r>
              <a:rPr lang="tt-RU" b="1" dirty="0" smtClean="0">
                <a:solidFill>
                  <a:srgbClr val="FFCC00"/>
                </a:solidFill>
              </a:rPr>
              <a:t>Башкару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068" y="2227145"/>
            <a:ext cx="616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718" y="1877859"/>
            <a:ext cx="612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0005" y="2152364"/>
            <a:ext cx="867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Күчермәсе...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6053" y="237388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2525" y="1828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Иртәгә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2525" y="1647226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Бүген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0135" y="1303766"/>
            <a:ext cx="611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2525" y="20377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 атнада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525" y="23806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Искәртү өстәү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2525" y="2590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Тамганы бетерү</a:t>
            </a:r>
            <a:endParaRPr lang="en-IE" sz="800" dirty="0" smtClean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9200" y="28378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Алучылар өчөн тамга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5644" y="3129993"/>
            <a:ext cx="765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8095" y="1313851"/>
            <a:ext cx="633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Исемнәр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7789" y="1303766"/>
            <a:ext cx="80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0816" y="16043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Исәпкә алу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utoUpdateAnimBg="0"/>
      <p:bldP spid="2232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Тамгаларны һәм искә төшерүчене куллану</a:t>
            </a:r>
            <a:endParaRPr lang="en-US" dirty="0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Башкарыласы эшләр</a:t>
            </a:r>
            <a:endParaRPr lang="en-US" sz="2000" b="1" dirty="0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55245" y="4143117"/>
            <a:ext cx="59340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Эшлисе эш истән чыкмасын өчен, хәбәрне 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b="1" dirty="0" smtClean="0">
                <a:solidFill>
                  <a:srgbClr val="FFCC00"/>
                </a:solidFill>
              </a:rPr>
              <a:t>Башкару</a:t>
            </a:r>
            <a:r>
              <a:rPr lang="tt-RU" dirty="0" smtClean="0">
                <a:solidFill>
                  <a:srgbClr val="FFCC00"/>
                </a:solidFill>
              </a:rPr>
              <a:t> салынмасының 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b="1" dirty="0" smtClean="0">
                <a:solidFill>
                  <a:srgbClr val="FFCC00"/>
                </a:solidFill>
              </a:rPr>
              <a:t>Иртәгә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чирттереп, тамга куегыз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Хәбәр тамгалана һәм Эшләр исемлегенә өстәлә. Ул, шулай ук, үзегезнең Эшләр исемлеге аслыгына да кертелә.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6119813" y="1749425"/>
            <a:ext cx="27447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Әйтик, сез хезмәттәшегезгә мондый хат җибәрәсез: “Без моны иртәгә башкарырбыз.”</a:t>
            </a:r>
            <a:endParaRPr lang="en-US" sz="2000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72" y="933450"/>
            <a:ext cx="5703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92033" y="2227145"/>
            <a:ext cx="616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57753" y="1877859"/>
            <a:ext cx="612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4960" y="2142280"/>
            <a:ext cx="831723" cy="215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Күчермәсе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6053" y="237388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32525" y="1828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Иртәгә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32525" y="1647226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Бүген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9015" y="1304326"/>
            <a:ext cx="602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32525" y="20377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 атнада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32525" y="23806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Искәртү өстәү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32525" y="2590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Тамганы бетерү</a:t>
            </a:r>
            <a:endParaRPr lang="en-IE" sz="800" dirty="0" smtClean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99200" y="28378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Алучылар өчөн тамга…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15644" y="3129993"/>
            <a:ext cx="765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07060" y="1313851"/>
            <a:ext cx="660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Исемнәр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9775" y="1294801"/>
            <a:ext cx="847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60816" y="16043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Исәпкә алу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  <p:bldP spid="225285" grpId="0" build="p" autoUpdateAnimBg="0"/>
      <p:bldP spid="22528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Тамгаларны һәм искә төшерүчене куллану</a:t>
            </a:r>
            <a:endParaRPr lang="en-US" dirty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119813" y="818215"/>
            <a:ext cx="27447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Адресатның исенә төшерү</a:t>
            </a:r>
            <a:endParaRPr lang="en-US" sz="2000" b="1" dirty="0"/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42888" y="4019550"/>
            <a:ext cx="6108036" cy="206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Хатны җибәргәнче, сез адресатка башкаруны искә төшерү вакытын билгели аласыз.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күренгәнчә, кабул ителгән хатта  тамга һәм кыңгырау билгесе була. Адресат хатны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 хатлар тартмасында күпме сакласа, искә төшерүче сез билгеләгән вакытны да шулкадәр күрсәтеп торачак.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6116078" y="1849716"/>
            <a:ext cx="2853857" cy="24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Искә төшерү тамгасын, </a:t>
            </a:r>
            <a:r>
              <a:rPr lang="tt-RU" b="1" dirty="0" smtClean="0"/>
              <a:t>Адресатлар өчен тамга</a:t>
            </a:r>
            <a:r>
              <a:rPr lang="tt-RU" dirty="0" smtClean="0"/>
              <a:t> командасын кулланып, адресатларга да беркетеп җибәреп була. Ул рәсемдә күрсәтелгән.</a:t>
            </a:r>
            <a:endParaRPr lang="en-US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37" y="906555"/>
            <a:ext cx="5703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09963" y="2200250"/>
            <a:ext cx="616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1118" y="1858809"/>
            <a:ext cx="612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5995" y="2124350"/>
            <a:ext cx="831723" cy="215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Күчермәсе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5018" y="2346989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1490" y="1801306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Иртәгә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1490" y="1620331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Бүген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3082" y="1267906"/>
            <a:ext cx="632899" cy="22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1490" y="2010856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 атнада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1490" y="2353756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Искәртү өстәү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1490" y="2563306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Тамганы бетерү</a:t>
            </a:r>
            <a:endParaRPr lang="en-IE" sz="800" dirty="0" smtClean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8165" y="2810956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Алучылар өчөн тамга…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24609" y="3103098"/>
            <a:ext cx="765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0" y="1286956"/>
            <a:ext cx="646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Исемнәр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89331" y="1290131"/>
            <a:ext cx="80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69781" y="157745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Исәпкә алу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  <p:bldP spid="227333" grpId="0" build="p" autoUpdateAnimBg="0"/>
      <p:bldP spid="2273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80" y="1020366"/>
            <a:ext cx="5621336" cy="276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Хатка җавап бирү</a:t>
            </a:r>
            <a:endParaRPr lang="en-US" dirty="0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Электрон хатны җибәрү генә җитми...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…</a:t>
            </a:r>
            <a:r>
              <a:rPr lang="tt-RU" sz="2000" dirty="0" smtClean="0"/>
              <a:t>аны кабул итәсе һәм аңа җавап бирәсе дә бар.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242888" y="4019550"/>
            <a:ext cx="609441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Ачылган хаттан җавап биргәндә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Тасмадагы </a:t>
            </a:r>
            <a:r>
              <a:rPr lang="tt-RU" b="1" dirty="0" smtClean="0">
                <a:solidFill>
                  <a:srgbClr val="FFCC00"/>
                </a:solidFill>
              </a:rPr>
              <a:t>Хәбәр</a:t>
            </a:r>
            <a:r>
              <a:rPr lang="tt-RU" dirty="0" smtClean="0">
                <a:solidFill>
                  <a:srgbClr val="FFCC00"/>
                </a:solidFill>
              </a:rPr>
              <a:t> салынмасының 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b="1" dirty="0" smtClean="0">
                <a:solidFill>
                  <a:srgbClr val="FFCC00"/>
                </a:solidFill>
              </a:rPr>
              <a:t>Җавап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чирттерергә кирәк.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шуңа игътибар итәчәксез: ачылган хат тәрәзенең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Тасмасындагы элементлар яңа хат тәрәзе Тасмасы элементларыннан аерылып тора.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063" y="13152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388" y="18581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Җавап</a:t>
            </a:r>
            <a:endParaRPr lang="en-US" sz="9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691" y="1841897"/>
            <a:ext cx="6359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Барысына да җавап бирү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5938" y="18581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Тапшыру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6988" y="18581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Бетерү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7538" y="18676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Папкага күчерү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7613" y="185814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Кагыйдә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төзү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4824" y="1858147"/>
            <a:ext cx="69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 гамәлләр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4423" y="1848622"/>
            <a:ext cx="86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“Җибәрүче”не бикләү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116" y="215679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Җавап 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4616" y="21758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2466" y="21758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Чүп почта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275" y="2392461"/>
            <a:ext cx="699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Аннан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274" y="2563911"/>
            <a:ext cx="686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749" y="2735361"/>
            <a:ext cx="844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750" y="28877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  <p:bldP spid="2293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Кулланма максатлары</a:t>
            </a:r>
            <a:r>
              <a:rPr lang="en-US" dirty="0"/>
              <a:t>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smtClean="0"/>
              <a:t>Outlook 2007</a:t>
            </a:r>
            <a:r>
              <a:rPr lang="tt-RU" sz="2400" dirty="0" smtClean="0"/>
              <a:t> буенча сәяхәт.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Тасмада командаларны табу һәм сез көн дә эшли торган гамәлләрне башкару: электрон хатны уку һәм җибәрү</a:t>
            </a:r>
            <a:r>
              <a:rPr lang="en-US" sz="2400" dirty="0" smtClean="0"/>
              <a:t>, </a:t>
            </a:r>
            <a:r>
              <a:rPr lang="tt-RU" sz="2400" dirty="0" smtClean="0"/>
              <a:t>очрашулар һәм җыелышлар белән эшләү һәм контактларыгыздан файдалану.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Рәсемнәрне һәм кертелмәләрне җибәрү һәм алу.</a:t>
            </a:r>
            <a:r>
              <a:rPr lang="en-US" sz="2400" dirty="0" smtClean="0"/>
              <a:t> </a:t>
            </a:r>
            <a:r>
              <a:rPr lang="tt-RU" sz="2400" dirty="0" smtClean="0"/>
              <a:t>Адресатларның </a:t>
            </a:r>
            <a:r>
              <a:rPr lang="en-US" sz="2400" dirty="0" smtClean="0"/>
              <a:t>2007 </a:t>
            </a:r>
            <a:r>
              <a:rPr lang="en-US" sz="2400" dirty="0"/>
              <a:t>Microsoft </a:t>
            </a:r>
            <a:r>
              <a:rPr lang="en-US" sz="2400" dirty="0" smtClean="0"/>
              <a:t>Office</a:t>
            </a:r>
            <a:r>
              <a:rPr lang="tt-RU" sz="2400" dirty="0" smtClean="0"/>
              <a:t> версиясе кулланган форматлардагы кертелмә файлларны ача алуларын тикшерү.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Абау! Хатны кире кайтарырга кирәк?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әле генә хат җибәрдегез дә төп мәгълүматның ялгыш булуын аңладыгыз, ди.</a:t>
            </a:r>
            <a:endParaRPr lang="en-US" sz="2000" dirty="0"/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Әгәр дә сез электрон почта өчен </a:t>
            </a: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en-US" dirty="0">
                <a:solidFill>
                  <a:srgbClr val="FFCC00"/>
                </a:solidFill>
              </a:rPr>
              <a:t>Exchange </a:t>
            </a:r>
            <a:r>
              <a:rPr lang="en-US" dirty="0" smtClean="0">
                <a:solidFill>
                  <a:srgbClr val="FFCC00"/>
                </a:solidFill>
              </a:rPr>
              <a:t>Server</a:t>
            </a:r>
            <a:r>
              <a:rPr lang="tt-RU" dirty="0" smtClean="0">
                <a:solidFill>
                  <a:srgbClr val="FFCC00"/>
                </a:solidFill>
              </a:rPr>
              <a:t> кулланасыз икән, җибәргән хатны кире кайтара аласыз.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Әгәр адресат хатны укыганчы кайтарырга өлгерсәгез, сез хатның төзәтелгән нөсхәсен җибәрерсез һәм аңлашылмаучанлыкны булдырмассыз.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24" y="952500"/>
            <a:ext cx="559085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3225688" y="15342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039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 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7949" y="2602011"/>
            <a:ext cx="6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Аннан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7950" y="2782986"/>
            <a:ext cx="681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68425" y="2954436"/>
            <a:ext cx="815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6068" y="3094480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344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Чүп почта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570" y="1044018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219" y="2501343"/>
            <a:ext cx="13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820" y="14821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хатлар да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970" y="17107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970" y="191079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Чыгыш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6920" y="208224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1670" y="2758518"/>
            <a:ext cx="1595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Җибәрелгәннәрне эзләү</a:t>
            </a:r>
            <a:endParaRPr lang="en-US" sz="10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195" y="2976282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</a:t>
            </a:r>
            <a:r>
              <a:rPr lang="en-IE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Көне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54362" y="2591572"/>
            <a:ext cx="993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төзәтү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4362" y="281064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кире алу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44836" y="3058297"/>
            <a:ext cx="1736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Әлеге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яңадан җибәрү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97096" y="3236440"/>
            <a:ext cx="1351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Кертелмәләрне саклау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8320" y="1310718"/>
            <a:ext cx="1899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хатлар папкалары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97063" y="2105797"/>
            <a:ext cx="628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Бетерү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63788" y="2115322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Папкага күчерү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49563" y="2115322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Кагыйдә төзү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75314" y="2115322"/>
            <a:ext cx="74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 гамәлләр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40941" y="2115322"/>
            <a:ext cx="81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“Җибәрүче”не бикләү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1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1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utoUpdateAnimBg="0"/>
      <p:bldP spid="2314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Абау! Хатны кире кайтарырга кирәк?</a:t>
            </a:r>
            <a:endParaRPr lang="en-US" dirty="0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әле генә хат җибәрдегез дә төп мәгълүматның ялгыш булуын аңладыгыз, ди.</a:t>
            </a:r>
            <a:endParaRPr lang="en-US" sz="2000" dirty="0"/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Менә нәрсә эшләргә кирәк: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33479" name="Visio" r:id="rId4" imgW="270231" imgH="303063" progId="">
              <p:embed/>
            </p:oleObj>
          </a:graphicData>
        </a:graphic>
      </p:graphicFrame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39725" y="5259388"/>
          <a:ext cx="269875" cy="303212"/>
        </p:xfrm>
        <a:graphic>
          <a:graphicData uri="http://schemas.openxmlformats.org/presentationml/2006/ole">
            <p:oleObj spid="_x0000_s233480" name="Visio" r:id="rId5" imgW="270231" imgH="303063" progId="">
              <p:embed/>
            </p:oleObj>
          </a:graphicData>
        </a:graphic>
      </p:graphicFrame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Көйләү аслыгында </a:t>
            </a:r>
            <a:r>
              <a:rPr lang="tt-RU" b="1" dirty="0" smtClean="0">
                <a:solidFill>
                  <a:srgbClr val="FFCC00"/>
                </a:solidFill>
              </a:rPr>
              <a:t>Җибәрелгәннәр</a:t>
            </a:r>
            <a:r>
              <a:rPr lang="tt-RU" dirty="0" smtClean="0">
                <a:solidFill>
                  <a:srgbClr val="FFCC00"/>
                </a:solidFill>
              </a:rPr>
              <a:t> папкасына чирттереп керегез.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Җибәрелгәннәр</a:t>
            </a:r>
            <a:r>
              <a:rPr lang="tt-RU" dirty="0" smtClean="0">
                <a:solidFill>
                  <a:srgbClr val="FFCC00"/>
                </a:solidFill>
              </a:rPr>
              <a:t> папкасында кайтарырга теләгән хатка ике тапкыр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824" y="952500"/>
            <a:ext cx="559085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225688" y="15342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7039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 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77949" y="2602011"/>
            <a:ext cx="6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Аннан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77950" y="2782986"/>
            <a:ext cx="681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68425" y="2954436"/>
            <a:ext cx="815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56068" y="3094480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1344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Чүп почта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570" y="1044018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1219" y="2501343"/>
            <a:ext cx="13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8820" y="14821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хатлар да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5970" y="17107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970" y="191079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Чыгыш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6920" y="208224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1670" y="2758518"/>
            <a:ext cx="1595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Җибәрелгәннәрне эзләү</a:t>
            </a:r>
            <a:endParaRPr lang="en-US" sz="10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195" y="2976282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</a:t>
            </a:r>
            <a:r>
              <a:rPr lang="en-IE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Көне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54362" y="2591572"/>
            <a:ext cx="993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төзәтү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54362" y="281064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кире алу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44836" y="3058297"/>
            <a:ext cx="1736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Әлеге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яңадан җибәрү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97096" y="3236440"/>
            <a:ext cx="1351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Кертелмәләрне саклау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320" y="1310718"/>
            <a:ext cx="1899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хатлар папкалары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7063" y="2105797"/>
            <a:ext cx="628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Бетерү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3788" y="2115322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Папкага күчерү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9563" y="2115322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Кагыйдә төзү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5314" y="2115322"/>
            <a:ext cx="74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 гамәлләр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40941" y="2115322"/>
            <a:ext cx="81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“Җибәрүче”не бикләү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build="p" autoUpdateAnimBg="0" advAuto="0"/>
      <p:bldP spid="23348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Абау! Хатны кире кайтарырга кирәк?</a:t>
            </a:r>
            <a:endParaRPr lang="en-US" dirty="0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әле генә хат җибәрдегез дә төп мәгълүматның ялгыш булуын аңладыгыз, ди.</a:t>
            </a:r>
            <a:endParaRPr lang="en-US" sz="2000" dirty="0"/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Менә нәрсә эшләргә кирәк: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339725" y="4532313"/>
          <a:ext cx="269875" cy="303212"/>
        </p:xfrm>
        <a:graphic>
          <a:graphicData uri="http://schemas.openxmlformats.org/presentationml/2006/ole">
            <p:oleObj spid="_x0000_s235529" name="Visio" r:id="rId4" imgW="270231" imgH="303063" progId="">
              <p:embed/>
            </p:oleObj>
          </a:graphicData>
        </a:graphic>
      </p:graphicFrame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Ачылган хатта </a:t>
            </a:r>
            <a:r>
              <a:rPr lang="tt-RU" b="1" dirty="0" smtClean="0">
                <a:solidFill>
                  <a:srgbClr val="FFCC00"/>
                </a:solidFill>
              </a:rPr>
              <a:t>Гамәлләр</a:t>
            </a:r>
            <a:r>
              <a:rPr lang="tt-RU" dirty="0" smtClean="0">
                <a:solidFill>
                  <a:srgbClr val="FFCC00"/>
                </a:solidFill>
              </a:rPr>
              <a:t> төркеменең </a:t>
            </a:r>
            <a:r>
              <a:rPr lang="tt-RU" b="1" dirty="0" smtClean="0">
                <a:solidFill>
                  <a:srgbClr val="FFCC00"/>
                </a:solidFill>
              </a:rPr>
              <a:t>Башка гамәлләр</a:t>
            </a:r>
            <a:r>
              <a:rPr lang="tt-RU" dirty="0" smtClean="0">
                <a:solidFill>
                  <a:srgbClr val="FFCC00"/>
                </a:solidFill>
              </a:rPr>
              <a:t> төймәсенә, аннан соң </a:t>
            </a:r>
            <a:r>
              <a:rPr lang="tt-RU" b="1" dirty="0" smtClean="0">
                <a:solidFill>
                  <a:srgbClr val="FFCC00"/>
                </a:solidFill>
              </a:rPr>
              <a:t>Хәбәрне кире </a:t>
            </a:r>
            <a:r>
              <a:rPr lang="tt-RU" b="1" dirty="0" smtClean="0">
                <a:solidFill>
                  <a:srgbClr val="FFCC00"/>
                </a:solidFill>
              </a:rPr>
              <a:t>алу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</a:t>
            </a:r>
            <a:r>
              <a:rPr lang="tt-RU" dirty="0" smtClean="0">
                <a:solidFill>
                  <a:srgbClr val="FFCC00"/>
                </a:solidFill>
              </a:rPr>
              <a:t>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24" y="952500"/>
            <a:ext cx="559085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3225688" y="15342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039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 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7949" y="2602011"/>
            <a:ext cx="6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Аннан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7950" y="2782986"/>
            <a:ext cx="681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68425" y="2954436"/>
            <a:ext cx="815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56068" y="3094480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1344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Чүп почта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6570" y="1044018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219" y="2501343"/>
            <a:ext cx="137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820" y="14821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хатлар да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5970" y="17107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5970" y="191079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Чыгыш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6920" y="208224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1670" y="2758518"/>
            <a:ext cx="1595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Җибәрелгәннәрне эзләү</a:t>
            </a:r>
            <a:endParaRPr lang="en-US" sz="10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195" y="2976282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Җибәрелгән</a:t>
            </a:r>
            <a:r>
              <a:rPr lang="en-IE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t-RU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Көне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54362" y="2591572"/>
            <a:ext cx="993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төзәтү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54362" y="281064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кире алу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44836" y="3058297"/>
            <a:ext cx="1736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Әлеге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хәбәрне яңадан җибәрү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97096" y="3236440"/>
            <a:ext cx="1351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Кертелмәләрне саклау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8320" y="1310718"/>
            <a:ext cx="1899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хатлар папкалары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97063" y="2105797"/>
            <a:ext cx="628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Бетерү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63788" y="2115322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Папкага күчерү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49563" y="2115322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Кагыйдә төзү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75314" y="2115322"/>
            <a:ext cx="74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Башка гамәлләр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40941" y="2115322"/>
            <a:ext cx="81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“Җибәрүче”не бикләү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0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30" y="945143"/>
            <a:ext cx="5526086" cy="281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Вакытны оештыру һәм эшләрне истә тоту</a:t>
            </a:r>
            <a:endParaRPr lang="en-US" dirty="0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Outlook </a:t>
            </a:r>
            <a:r>
              <a:rPr lang="tt-RU" sz="2000" dirty="0" smtClean="0"/>
              <a:t>– ул электрон почта гына түгел.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Ул, шулай ук, вакытыгызны оештыру чарасы да.  Моны календарьда башкарып була.</a:t>
            </a:r>
            <a:endParaRPr lang="en-US" sz="2000" dirty="0"/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ru-RU" dirty="0" err="1" smtClean="0">
                <a:solidFill>
                  <a:srgbClr val="FFCC00"/>
                </a:solidFill>
              </a:rPr>
              <a:t>Календарьда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язманы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ачканда</a:t>
            </a:r>
            <a:r>
              <a:rPr lang="ru-RU" dirty="0" smtClean="0">
                <a:solidFill>
                  <a:srgbClr val="FFCC00"/>
                </a:solidFill>
              </a:rPr>
              <a:t> яки </a:t>
            </a:r>
            <a:r>
              <a:rPr lang="ru-RU" dirty="0" err="1" smtClean="0">
                <a:solidFill>
                  <a:srgbClr val="FFCC00"/>
                </a:solidFill>
              </a:rPr>
              <a:t>язганда</a:t>
            </a:r>
            <a:r>
              <a:rPr lang="ru-RU" dirty="0" smtClean="0">
                <a:solidFill>
                  <a:srgbClr val="FFCC00"/>
                </a:solidFill>
              </a:rPr>
              <a:t>, </a:t>
            </a:r>
            <a:r>
              <a:rPr lang="ru-RU" dirty="0" err="1" smtClean="0">
                <a:solidFill>
                  <a:srgbClr val="FFCC00"/>
                </a:solidFill>
              </a:rPr>
              <a:t>Тасмада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вакытыгызны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оештырырга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ярдәм итүче төрле төркемнәр һәм командалар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чагылдырылганын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күрерсез</a:t>
            </a:r>
            <a:r>
              <a:rPr lang="ru-RU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538" y="122949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3754" y="12294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1148" y="1229497"/>
            <a:ext cx="1182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498" y="20327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1023" y="202322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438" y="176289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2552" y="1762897"/>
            <a:ext cx="90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Чакырулар тарату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0312" y="173432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1462" y="147714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рәвеше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1937" y="1741942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 төшерүче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1087" y="15342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Эшли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325" y="23162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325" y="25067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Урнашу 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124" y="2821086"/>
            <a:ext cx="1050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Башлану вакыты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650" y="2973486"/>
            <a:ext cx="91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Тәмамлану</a:t>
            </a:r>
            <a:endParaRPr lang="en-US" sz="800" dirty="0" smtClean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вакыты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7262" y="17819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6787" y="19914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Юк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06787" y="21343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06787" y="2315347"/>
            <a:ext cx="689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tt-RU" sz="9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6787" y="25058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6787" y="26677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06787" y="28392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0678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сәгат</a:t>
            </a:r>
            <a:r>
              <a:rPr lang="ru-RU" sz="800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06787" y="31821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сәгат</a:t>
            </a:r>
            <a:r>
              <a:rPr lang="ru-RU" sz="800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06787" y="33535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сәгат</a:t>
            </a:r>
            <a:r>
              <a:rPr lang="ru-RU" sz="800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8925" y="1704974"/>
            <a:ext cx="7715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Планлаштыру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буенча ярдәмче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  <p:bldP spid="23757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Вакытны оештыру һәм эшләрне истә тоту</a:t>
            </a:r>
            <a:endParaRPr lang="en-US" dirty="0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Календарның теләсә нинди язмасын төзегәндә, искә төшерү автомат рәвештә куела. </a:t>
            </a:r>
            <a:endParaRPr lang="en-US" sz="2000" dirty="0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Очрашуны искә төшерү вакытын үзгәртү өчен: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39623" name="Visio" r:id="rId4" imgW="270231" imgH="303063" progId="">
              <p:embed/>
            </p:oleObj>
          </a:graphicData>
        </a:graphic>
      </p:graphicFrame>
      <p:graphicFrame>
        <p:nvGraphicFramePr>
          <p:cNvPr id="239624" name="Object 8"/>
          <p:cNvGraphicFramePr>
            <a:graphicFrameLocks noChangeAspect="1"/>
          </p:cNvGraphicFramePr>
          <p:nvPr/>
        </p:nvGraphicFramePr>
        <p:xfrm>
          <a:off x="339725" y="5249863"/>
          <a:ext cx="269875" cy="303212"/>
        </p:xfrm>
        <a:graphic>
          <a:graphicData uri="http://schemas.openxmlformats.org/presentationml/2006/ole">
            <p:oleObj spid="_x0000_s239624" name="Visio" r:id="rId5" imgW="270231" imgH="303063" progId="">
              <p:embed/>
            </p:oleObj>
          </a:graphicData>
        </a:graphic>
      </p:graphicFrame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Очрашулар</a:t>
            </a:r>
            <a:r>
              <a:rPr lang="tt-RU" dirty="0" smtClean="0">
                <a:solidFill>
                  <a:srgbClr val="FFCC00"/>
                </a:solidFill>
              </a:rPr>
              <a:t> салынмасында </a:t>
            </a:r>
            <a:r>
              <a:rPr lang="tt-RU" b="1" dirty="0" smtClean="0">
                <a:solidFill>
                  <a:srgbClr val="FFCC00"/>
                </a:solidFill>
              </a:rPr>
              <a:t>Искә төшерү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исемлеген ачу өчен укка чирттерегез һәм вакытны сайлагыз.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Үзгәрешләрне кертеп бетергәч, Тасманың өске сул ягындагы </a:t>
            </a:r>
            <a:r>
              <a:rPr lang="tt-RU" b="1" dirty="0" smtClean="0">
                <a:solidFill>
                  <a:srgbClr val="FFCC00"/>
                </a:solidFill>
              </a:rPr>
              <a:t>Саклау һәм ябу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230" y="945143"/>
            <a:ext cx="5526086" cy="281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882538" y="122949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3754" y="12294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81148" y="1229497"/>
            <a:ext cx="1182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7498" y="20327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1023" y="202322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3438" y="176289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2552" y="1762897"/>
            <a:ext cx="90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Чакырулар тарату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0312" y="173432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28925" y="1704974"/>
            <a:ext cx="7715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Планлаштыру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буенча ярдәмче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1462" y="147714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рәвеше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01937" y="1741942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 төшерүче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21087" y="15342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Эшли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4325" y="23162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4325" y="25067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Урнашу 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8124" y="2821086"/>
            <a:ext cx="1050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Башлану вакыты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7650" y="2973486"/>
            <a:ext cx="91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Тәмамлану</a:t>
            </a:r>
            <a:endParaRPr lang="en-US" sz="800" dirty="0" smtClean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t-RU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вакыты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97262" y="17819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06787" y="19914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Юк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06787" y="21343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06787" y="2315347"/>
            <a:ext cx="689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tt-RU" sz="9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06787" y="25058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06787" y="26677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06787" y="28392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0678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сәгат</a:t>
            </a:r>
            <a:r>
              <a:rPr lang="ru-RU" sz="800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6787" y="31821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сәгат</a:t>
            </a:r>
            <a:r>
              <a:rPr lang="ru-RU" sz="800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406787" y="33535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tt-RU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сәгат</a:t>
            </a:r>
            <a:r>
              <a:rPr lang="ru-RU" sz="800" dirty="0" err="1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9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9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 advAuto="0"/>
      <p:bldP spid="239621" grpId="0" build="p" autoUpdateAnimBg="0"/>
      <p:bldP spid="23962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807" y="927787"/>
            <a:ext cx="5646784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63500"/>
            <a:ext cx="9077282" cy="614363"/>
          </a:xfrm>
        </p:spPr>
        <p:txBody>
          <a:bodyPr>
            <a:normAutofit/>
          </a:bodyPr>
          <a:lstStyle/>
          <a:p>
            <a:r>
              <a:rPr lang="tt-RU" sz="2600" dirty="0" smtClean="0"/>
              <a:t>Җыелыш оештырасыгыз килә? Башкаларны чакырыгыз.</a:t>
            </a:r>
            <a:endParaRPr lang="en-US" sz="2600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Очрашу - үзегез өчен генә ул.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Башка кешеләр кушылган очракта, җыелыш оештырыгыз.</a:t>
            </a:r>
            <a:endParaRPr lang="en-US" sz="2000" dirty="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39725" y="4021138"/>
          <a:ext cx="269875" cy="303212"/>
        </p:xfrm>
        <a:graphic>
          <a:graphicData uri="http://schemas.openxmlformats.org/presentationml/2006/ole">
            <p:oleObj spid="_x0000_s94212" name="Visio" r:id="rId5" imgW="270231" imgH="303063" progId="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89151" y="4751302"/>
          <a:ext cx="269875" cy="303212"/>
        </p:xfrm>
        <a:graphic>
          <a:graphicData uri="http://schemas.openxmlformats.org/presentationml/2006/ole">
            <p:oleObj spid="_x0000_s94213" name="Visio" r:id="rId6" imgW="270231" imgH="303063" progId="">
              <p:embed/>
            </p:oleObj>
          </a:graphicData>
        </a:graphic>
      </p:graphicFrame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676275" y="398780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Очрашу </a:t>
            </a:r>
            <a:r>
              <a:rPr lang="tt-RU" dirty="0" smtClean="0">
                <a:solidFill>
                  <a:srgbClr val="FFCC00"/>
                </a:solidFill>
              </a:rPr>
              <a:t>салынмасында</a:t>
            </a:r>
            <a:r>
              <a:rPr lang="tt-RU" b="1" dirty="0" smtClean="0">
                <a:solidFill>
                  <a:srgbClr val="FFCC00"/>
                </a:solidFill>
              </a:rPr>
              <a:t> Катнашучыларны чакыру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чирттерегез.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Кемгә</a:t>
            </a:r>
            <a:r>
              <a:rPr lang="tt-RU" dirty="0" smtClean="0">
                <a:solidFill>
                  <a:srgbClr val="FFCC00"/>
                </a:solidFill>
              </a:rPr>
              <a:t> төймәсе һәм юл күрсәтеләчәк. Исемнәрне юлда языгыз яки </a:t>
            </a:r>
            <a:r>
              <a:rPr lang="tt-RU" b="1" dirty="0" smtClean="0">
                <a:solidFill>
                  <a:srgbClr val="FFCC00"/>
                </a:solidFill>
              </a:rPr>
              <a:t>Кемгә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чирттереп, исемнәрне исемлектән сайлагыз.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48" y="1239022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178" y="174765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 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62" y="1734957"/>
            <a:ext cx="82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Чакырулар тарату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9924" y="12390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2247" y="1239022"/>
            <a:ext cx="123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6012" y="1724797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2701" y="1737497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Планлаштыру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буенча ярдәмче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2412" y="150000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рәвеше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2887" y="1783852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 төшерүче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2987" y="154191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Эшли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162" y="17819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9363" y="2362972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Җыелыш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9154" y="23629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0048" y="2362972"/>
            <a:ext cx="1166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форматлау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1837" y="2601097"/>
            <a:ext cx="916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Календарь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1837" y="27820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Бетерү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183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Тапшыру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8142" y="288494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9300" y="2820172"/>
            <a:ext cx="8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Планлаштыру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буенча ярдәмче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4512" y="2896372"/>
            <a:ext cx="7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 эш урыны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8148" y="31852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7898" y="31852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3583" y="3417158"/>
            <a:ext cx="54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</a:t>
            </a:r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</a:t>
            </a:r>
            <a:r>
              <a:rPr lang="en-US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67017" y="2877322"/>
            <a:ext cx="97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Чакыруны кире кагырга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9196387" cy="614363"/>
          </a:xfrm>
        </p:spPr>
        <p:txBody>
          <a:bodyPr/>
          <a:lstStyle/>
          <a:p>
            <a:r>
              <a:rPr lang="tt-RU" sz="2600" dirty="0" smtClean="0"/>
              <a:t>Җыелыш оештырасыгыз килә? Башкаларны чакырыгыз.</a:t>
            </a:r>
            <a:endParaRPr lang="en-US" sz="2600" dirty="0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Очрашу - үзегез өчен генә ул.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Башка кешеләр кушылган очракта, җыелыш оештырыгыз.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339725" y="4017963"/>
          <a:ext cx="269875" cy="303212"/>
        </p:xfrm>
        <a:graphic>
          <a:graphicData uri="http://schemas.openxmlformats.org/presentationml/2006/ole">
            <p:oleObj spid="_x0000_s241670" name="Visio" r:id="rId4" imgW="270231" imgH="303063" progId="">
              <p:embed/>
            </p:oleObj>
          </a:graphicData>
        </a:graphic>
      </p:graphicFrame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676275" y="398780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Җыелыш нечкәлекләрен язып бетергәч, катнашучыларга чакыру җибәрү өчен, </a:t>
            </a:r>
            <a:r>
              <a:rPr lang="tt-RU" b="1" dirty="0" smtClean="0">
                <a:solidFill>
                  <a:srgbClr val="FFCC00"/>
                </a:solidFill>
              </a:rPr>
              <a:t>Җибәрү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807" y="927787"/>
            <a:ext cx="5646784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695848" y="1239022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8178" y="174765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 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Ябу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762" y="1734957"/>
            <a:ext cx="82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Чакырулар тарату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89924" y="12390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247" y="1239022"/>
            <a:ext cx="123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6012" y="1724797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52701" y="1737497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Планлаштыру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буенча ярдәмче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92412" y="150000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рәвеше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82887" y="1783852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Искә төшерүче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2987" y="154191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Эшли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9162" y="17819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минут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49363" y="2362972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Җыелыш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49154" y="23629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40048" y="2362972"/>
            <a:ext cx="1166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форматлау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01837" y="2601097"/>
            <a:ext cx="916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Календарь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01837" y="27820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Бетерү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183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Тапшыру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8142" y="288494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59300" y="2820172"/>
            <a:ext cx="8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Планлаштыру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буенча ярдәмче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54512" y="2896372"/>
            <a:ext cx="7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Очрашу эш урыны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8148" y="31852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Гамәлләр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27898" y="31852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Күрсәтү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93583" y="3417158"/>
            <a:ext cx="54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</a:t>
            </a:r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</a:t>
            </a:r>
            <a:r>
              <a:rPr lang="en-US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67017" y="2877322"/>
            <a:ext cx="97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Чакыруны кире кагырга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2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9" y="982568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Контакт белән эшләү</a:t>
            </a:r>
            <a:endParaRPr lang="en-US" dirty="0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контактларны ачканда яки төзегәндә, контакт турындагы мәгълүматны күрсәтү яки яшерү өчен, </a:t>
            </a:r>
            <a:r>
              <a:rPr lang="tt-RU" sz="2000" b="1" dirty="0" smtClean="0"/>
              <a:t>Күрсәтү </a:t>
            </a:r>
            <a:r>
              <a:rPr lang="tt-RU" sz="2000" dirty="0" smtClean="0"/>
              <a:t>төркемендәге төймәләрне кулланасыз.</a:t>
            </a:r>
            <a:endParaRPr lang="en-US" sz="2000" dirty="0"/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контактның туган көнен яки юбилеен язу өчен </a:t>
            </a:r>
            <a:r>
              <a:rPr lang="tt-RU" b="1" dirty="0" smtClean="0">
                <a:solidFill>
                  <a:srgbClr val="FFCC00"/>
                </a:solidFill>
              </a:rPr>
              <a:t>Тулырак</a:t>
            </a:r>
            <a:r>
              <a:rPr lang="tt-RU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 һәм </a:t>
            </a:r>
            <a:r>
              <a:rPr lang="tt-RU" b="1" dirty="0" smtClean="0">
                <a:solidFill>
                  <a:srgbClr val="FFCC00"/>
                </a:solidFill>
              </a:rPr>
              <a:t>Туган көне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яки </a:t>
            </a:r>
            <a:r>
              <a:rPr lang="tt-RU" b="1" dirty="0" smtClean="0">
                <a:solidFill>
                  <a:srgbClr val="FFCC00"/>
                </a:solidFill>
              </a:rPr>
              <a:t>Юбилее</a:t>
            </a:r>
            <a:r>
              <a:rPr lang="tt-RU" dirty="0" smtClean="0">
                <a:solidFill>
                  <a:srgbClr val="FFCC00"/>
                </a:solidFill>
              </a:rPr>
              <a:t> юллары янында кирәкле датаны сайлагыз.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243" y="136284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Контакт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2779" y="13628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8572" y="1362847"/>
            <a:ext cx="1217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4537" y="16200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Гомуми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5010" y="1839097"/>
            <a:ext cx="817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Тулырак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9383" y="1619063"/>
            <a:ext cx="10097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Сертификатлар</a:t>
            </a:r>
            <a:endParaRPr lang="en-US" sz="700" dirty="0">
              <a:solidFill>
                <a:srgbClr val="CCCBD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2862" y="1852100"/>
            <a:ext cx="12859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Барлык кырлар да</a:t>
            </a:r>
            <a:endParaRPr lang="en-US" sz="700" dirty="0">
              <a:solidFill>
                <a:srgbClr val="CCCBD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722" y="2046742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Гамщллщр</a:t>
            </a:r>
            <a:endParaRPr lang="en-US" sz="900" dirty="0">
              <a:solidFill>
                <a:srgbClr val="CCCBD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703" y="2523879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Тулы исем</a:t>
            </a:r>
            <a:r>
              <a:rPr lang="en-IE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703" y="2742954"/>
            <a:ext cx="938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Ширкәт: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703" y="2981079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Вазифа </a:t>
            </a:r>
            <a:r>
              <a:rPr lang="en-IE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703" y="3228729"/>
            <a:ext cx="1064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</a:t>
            </a:r>
            <a:r>
              <a:rPr lang="en-US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рәвеше</a:t>
            </a:r>
            <a:r>
              <a:rPr lang="en-IE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0153" y="3638304"/>
            <a:ext cx="1060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Электрон почта</a:t>
            </a:r>
            <a:r>
              <a:rPr lang="en-US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003" y="3428754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B5B5F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Интернет</a:t>
            </a:r>
            <a:endParaRPr lang="en-US" sz="900" dirty="0">
              <a:solidFill>
                <a:srgbClr val="B5B5F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  <p:bldP spid="24371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Күнегүләр:</a:t>
            </a:r>
            <a:endParaRPr lang="en-US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4564062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Адрес кенәгәсе һәм яшерен күчермә белән эшләгез.</a:t>
            </a:r>
            <a:endParaRPr lang="en-US" dirty="0" smtClean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Язылышны һәм грамматиканы тикшерегез.</a:t>
            </a:r>
            <a:r>
              <a:rPr lang="en-US" dirty="0" smtClean="0"/>
              <a:t> 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Имзаларны карагыз.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Башкару өчен тамга куегыз.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Хатка җавап бирегез; хатны кайтарыгыз (өстәмә)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Очрашуны планлаштырыгыз һәм искә төшерүне урнаштырыгыз.</a:t>
            </a:r>
            <a:r>
              <a:rPr lang="en-US" dirty="0" smtClean="0"/>
              <a:t>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Яңа контакт төзегез.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Визитка төзегез.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1-нче сорау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Яңа хат төзү өчен Тасма кирәк. (Бер җавап сайлагыз.)</a:t>
            </a:r>
            <a:endParaRPr lang="en-US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Беренче дәрес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Тасма белән танышу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1-нче сорау: җавап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Ялгыш.</a:t>
            </a:r>
            <a:endParaRPr lang="en-US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Яңа хатны сез гадәттәгечә язасыз.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2-нче сорау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Түбәндәге гамәлләрнең кайсысы ярдәмендә Яшерен күчермә кырын тиз күрсәтеп яки яшереп була? (Бер җавапны сайлагыз.)</a:t>
            </a:r>
            <a:endParaRPr lang="en-US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Адрес кенәгәсе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Тиз керүле кораллар аслыгы.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Параметрлар</a:t>
            </a:r>
            <a:r>
              <a:rPr lang="tt-RU" sz="2000" dirty="0" smtClean="0"/>
              <a:t> салынмасында </a:t>
            </a:r>
            <a:r>
              <a:rPr lang="tt-RU" sz="2000" b="1" dirty="0" smtClean="0"/>
              <a:t>Яшерен күчермәне күрсәтү</a:t>
            </a:r>
            <a:r>
              <a:rPr lang="tt-RU" sz="2000" dirty="0" smtClean="0"/>
              <a:t> төймәсе.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2-сорау: җавап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-401638">
              <a:spcAft>
                <a:spcPct val="75000"/>
              </a:spcAft>
            </a:pPr>
            <a:r>
              <a:rPr lang="tt-RU" b="1" dirty="0" smtClean="0"/>
              <a:t>Параметрлар</a:t>
            </a:r>
            <a:r>
              <a:rPr lang="tt-RU" dirty="0" smtClean="0"/>
              <a:t> салынмасындагы </a:t>
            </a:r>
            <a:r>
              <a:rPr lang="tt-RU" b="1" dirty="0" smtClean="0"/>
              <a:t>Яшерен күчермәне күрсәтү </a:t>
            </a:r>
            <a:r>
              <a:rPr lang="tt-RU" dirty="0" smtClean="0"/>
              <a:t>төймәсе.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Соңгы  дәрестә </a:t>
            </a:r>
            <a:r>
              <a:rPr lang="en-US" sz="2000" dirty="0" smtClean="0"/>
              <a:t>Outlook</a:t>
            </a:r>
            <a:r>
              <a:rPr lang="tt-RU" sz="2000" dirty="0" smtClean="0"/>
              <a:t>’та нинди параметрлар барлыгы тасвирланды.</a:t>
            </a:r>
            <a:r>
              <a:rPr lang="en-US" sz="2000" dirty="0" smtClean="0"/>
              <a:t> </a:t>
            </a:r>
            <a:r>
              <a:rPr lang="tt-RU" sz="2000" dirty="0" smtClean="0"/>
              <a:t>Төймәгә сез махсус хат параметрлары өчен булган салынмадан - </a:t>
            </a:r>
            <a:r>
              <a:rPr lang="tt-RU" sz="2000" b="1" dirty="0" smtClean="0"/>
              <a:t>Параметрлар</a:t>
            </a:r>
            <a:r>
              <a:rPr lang="tt-RU" sz="2000" dirty="0" smtClean="0"/>
              <a:t> салынмасыннан керәсез.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3-нче сорау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Сез әле генә мәгънәсез хаталы хат җибәрдегез дә аны кайтарасыгыз килә, ди. Беренче адымыгыз нинди булыр? (Сез </a:t>
            </a:r>
            <a:r>
              <a:rPr lang="en-US" b="1" dirty="0" smtClean="0"/>
              <a:t>Microsoft </a:t>
            </a:r>
            <a:r>
              <a:rPr lang="en-US" b="1" dirty="0"/>
              <a:t>Exchange </a:t>
            </a:r>
            <a:r>
              <a:rPr lang="en-US" b="1" dirty="0" smtClean="0"/>
              <a:t>Server</a:t>
            </a:r>
            <a:r>
              <a:rPr lang="tt-RU" b="1" dirty="0" smtClean="0"/>
              <a:t> куллануыгызны беләсез</a:t>
            </a:r>
            <a:r>
              <a:rPr lang="en-US" b="1" dirty="0" smtClean="0"/>
              <a:t>.)</a:t>
            </a:r>
            <a:r>
              <a:rPr lang="tt-RU" b="1" dirty="0" smtClean="0"/>
              <a:t> (Бер җавапны сайлагыз.)</a:t>
            </a:r>
            <a:endParaRPr lang="en-US" b="1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smtClean="0"/>
              <a:t>Outlook</a:t>
            </a:r>
            <a:r>
              <a:rPr lang="tt-RU" sz="2000" dirty="0" smtClean="0"/>
              <a:t>’ның төп</a:t>
            </a:r>
            <a:r>
              <a:rPr lang="en-US" sz="2000" dirty="0" smtClean="0"/>
              <a:t> </a:t>
            </a:r>
            <a:r>
              <a:rPr lang="tt-RU" sz="2000" dirty="0" smtClean="0"/>
              <a:t>тәрәзендәге </a:t>
            </a:r>
            <a:r>
              <a:rPr lang="tt-RU" sz="2000" b="1" dirty="0" smtClean="0"/>
              <a:t>Гамәлләр</a:t>
            </a:r>
            <a:r>
              <a:rPr lang="tt-RU" sz="2000" dirty="0" smtClean="0"/>
              <a:t> сайлагының </a:t>
            </a:r>
            <a:r>
              <a:rPr lang="tt-RU" sz="2000" b="1" dirty="0" smtClean="0"/>
              <a:t>Хатны кайтару</a:t>
            </a:r>
            <a:r>
              <a:rPr lang="tt-RU" sz="2000" dirty="0" smtClean="0"/>
              <a:t> төймәсенә чирттерү.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Хатны </a:t>
            </a:r>
            <a:r>
              <a:rPr lang="tt-RU" sz="2000" b="1" dirty="0" smtClean="0"/>
              <a:t>Җибәрелгәннәр</a:t>
            </a:r>
            <a:r>
              <a:rPr lang="tt-RU" sz="2000" dirty="0" smtClean="0"/>
              <a:t> папкасыннан табып ачу.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Хатны </a:t>
            </a:r>
            <a:r>
              <a:rPr lang="tt-RU" sz="2000" b="1" dirty="0" smtClean="0"/>
              <a:t>Җибәрелгәннәр</a:t>
            </a:r>
            <a:r>
              <a:rPr lang="tt-RU" sz="2000" dirty="0" smtClean="0"/>
              <a:t> папкасыннан табу һәм тамгалау.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3-нче сорау: җавап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tt-RU" dirty="0" smtClean="0"/>
              <a:t>Хатны </a:t>
            </a:r>
            <a:r>
              <a:rPr lang="tt-RU" b="1" dirty="0" smtClean="0"/>
              <a:t>Җибәрелгәннәр</a:t>
            </a:r>
            <a:r>
              <a:rPr lang="tt-RU" dirty="0" smtClean="0"/>
              <a:t> папкасыннан табып ачу.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Хатны </a:t>
            </a:r>
            <a:r>
              <a:rPr lang="tt-RU" sz="2000" b="1" dirty="0" smtClean="0"/>
              <a:t>Җибәрелгәннәр</a:t>
            </a:r>
            <a:r>
              <a:rPr lang="tt-RU" sz="2000" dirty="0" smtClean="0"/>
              <a:t> папкасында ачыгыз һәм Тасмадагы командаларны кулланыгыз:  </a:t>
            </a:r>
            <a:r>
              <a:rPr lang="tt-RU" sz="2000" b="1" dirty="0" smtClean="0"/>
              <a:t>Гамәлләр</a:t>
            </a:r>
            <a:r>
              <a:rPr lang="en-US" sz="2000" dirty="0" smtClean="0"/>
              <a:t> </a:t>
            </a:r>
            <a:r>
              <a:rPr lang="tt-RU" sz="2000" dirty="0" smtClean="0"/>
              <a:t>төркемендә</a:t>
            </a:r>
            <a:r>
              <a:rPr lang="en-US" sz="2000" dirty="0" smtClean="0"/>
              <a:t> </a:t>
            </a:r>
            <a:r>
              <a:rPr lang="tt-RU" sz="2000" b="1" dirty="0" smtClean="0"/>
              <a:t>Башка гамәлләр</a:t>
            </a:r>
            <a:r>
              <a:rPr lang="tt-RU" sz="2000" dirty="0" smtClean="0"/>
              <a:t> төймәсен сайлагыз һәм </a:t>
            </a:r>
            <a:r>
              <a:rPr lang="tt-RU" sz="2000" b="1" dirty="0" smtClean="0"/>
              <a:t>Хатны кайтару</a:t>
            </a:r>
            <a:r>
              <a:rPr lang="tt-RU" sz="2000" dirty="0" smtClean="0"/>
              <a:t> төймәсенә чирттерегез.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Өченче дәрес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Кертелмәләрне һәм рәсемнәрне җибәрү һәм кабул итү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932862" cy="614363"/>
          </a:xfrm>
        </p:spPr>
        <p:txBody>
          <a:bodyPr>
            <a:normAutofit fontScale="90000"/>
          </a:bodyPr>
          <a:lstStyle/>
          <a:p>
            <a:r>
              <a:rPr lang="tt-RU" sz="2800" dirty="0" smtClean="0"/>
              <a:t>Кертелмәләрне һәм рәсемнәрне җибәрү һәм кабул итү</a:t>
            </a:r>
            <a:endParaRPr lang="en-US" sz="2800" dirty="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2007-</a:t>
            </a:r>
            <a:r>
              <a:rPr lang="tt-RU" sz="2000" dirty="0" smtClean="0"/>
              <a:t>дә</a:t>
            </a:r>
            <a:r>
              <a:rPr lang="en-US" sz="2000" dirty="0" smtClean="0"/>
              <a:t> </a:t>
            </a:r>
            <a:r>
              <a:rPr lang="tt-RU" sz="2000" dirty="0" smtClean="0"/>
              <a:t>кертелмә файлларны җибәрү бик җиңел.</a:t>
            </a:r>
            <a:endParaRPr lang="en-US" sz="2000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77813" y="3994150"/>
            <a:ext cx="6122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Беркетелгән рәсемнәрне яки </a:t>
            </a: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en-US" dirty="0">
                <a:solidFill>
                  <a:srgbClr val="FFCC00"/>
                </a:solidFill>
              </a:rPr>
              <a:t>Office </a:t>
            </a:r>
            <a:r>
              <a:rPr lang="tt-RU" dirty="0" smtClean="0">
                <a:solidFill>
                  <a:srgbClr val="FFCC00"/>
                </a:solidFill>
              </a:rPr>
              <a:t>файлларын кабул иткәндә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’ның Уку өлкәсендә кертелмәләрне карау өчен Кертелмәләрне алдан карау командасын кулланыгыз.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Рәсемнәрне җибәрәсегез килсә, бу очракта сезгә Тасма булышыр.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079" name="Picture 7" descr="Message with attachment being sent from one computer to anot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47738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  <p:bldP spid="13107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17" y="923925"/>
            <a:ext cx="573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Кертелмәне беркетү</a:t>
            </a:r>
            <a:endParaRPr lang="en-US" dirty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Хатка документ яки рәсем беркетү бик җиңел.</a:t>
            </a:r>
            <a:endParaRPr lang="en-US" sz="2000" dirty="0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Һәрвакыттагыча, яңа хат язудан башлыйсыз. Аннары Тасмадан </a:t>
            </a:r>
            <a:r>
              <a:rPr lang="tt-RU" b="1" dirty="0" smtClean="0">
                <a:solidFill>
                  <a:srgbClr val="FFCC00"/>
                </a:solidFill>
              </a:rPr>
              <a:t>Файл беркетү</a:t>
            </a:r>
            <a:r>
              <a:rPr lang="tt-RU" dirty="0" smtClean="0">
                <a:solidFill>
                  <a:srgbClr val="FFCC00"/>
                </a:solidFill>
              </a:rPr>
              <a:t> командасын сайлыйсыз.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8781" y="1345702"/>
            <a:ext cx="87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8022" y="1345701"/>
            <a:ext cx="1481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5673" y="215466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Исәпкә алу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362" y="1888627"/>
            <a:ext cx="55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 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8767" y="1888627"/>
            <a:ext cx="63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168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Визитка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8422" y="1896247"/>
            <a:ext cx="7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</a:t>
            </a:r>
            <a:r>
              <a:rPr lang="ru-RU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73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Имза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2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Кертелмәне беркетү</a:t>
            </a:r>
            <a:endParaRPr lang="en-US" dirty="0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Файл беркетү командасын кайдан табасы?</a:t>
            </a:r>
            <a:endParaRPr lang="en-US" sz="2000" dirty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ул </a:t>
            </a:r>
            <a:r>
              <a:rPr lang="tt-RU" b="1" dirty="0" smtClean="0">
                <a:solidFill>
                  <a:srgbClr val="FFCC00"/>
                </a:solidFill>
              </a:rPr>
              <a:t>Өстәү</a:t>
            </a:r>
            <a:r>
              <a:rPr lang="tt-RU" dirty="0" smtClean="0">
                <a:solidFill>
                  <a:srgbClr val="FFCC00"/>
                </a:solidFill>
              </a:rPr>
              <a:t> салынмасында күрсәтелгән.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6115050" y="1876425"/>
            <a:ext cx="27447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Кертелмәне беркетү гадәти гамәл, шуңа күрә </a:t>
            </a:r>
            <a:r>
              <a:rPr lang="tt-RU" b="1" dirty="0" smtClean="0"/>
              <a:t>Файл беркетү</a:t>
            </a:r>
            <a:r>
              <a:rPr lang="tt-RU" dirty="0" smtClean="0"/>
              <a:t> командасын </a:t>
            </a:r>
            <a:r>
              <a:rPr lang="tt-RU" b="1" dirty="0" smtClean="0"/>
              <a:t>Хат</a:t>
            </a:r>
            <a:r>
              <a:rPr lang="tt-RU" dirty="0" smtClean="0"/>
              <a:t> салынмасында да, </a:t>
            </a:r>
            <a:r>
              <a:rPr lang="tt-RU" b="1" dirty="0" smtClean="0"/>
              <a:t>Өстәү</a:t>
            </a:r>
            <a:r>
              <a:rPr lang="tt-RU" dirty="0" smtClean="0"/>
              <a:t> салынмасында да табып була.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17" y="923925"/>
            <a:ext cx="573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8781" y="1345702"/>
            <a:ext cx="87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8022" y="1345701"/>
            <a:ext cx="1481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5673" y="215466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Исәпкә алу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362" y="1888627"/>
            <a:ext cx="55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 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8767" y="1888627"/>
            <a:ext cx="63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168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Визитка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8422" y="1896247"/>
            <a:ext cx="7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</a:t>
            </a:r>
            <a:r>
              <a:rPr lang="ru-RU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373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Имза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 advAuto="0"/>
      <p:bldP spid="253956" grpId="0" build="p" autoUpdateAnimBg="0"/>
      <p:bldP spid="25395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Кертелмәне беркетү</a:t>
            </a:r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Сез теләсә нәрсә дә беркетә алмыйсыз.</a:t>
            </a:r>
            <a:endParaRPr lang="en-US" sz="2000" b="1" dirty="0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гамәл элекке версияләрдән үзгәрмәгән.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Шунысы кызык, элек тыелган кайбер файл типлары хәзер рөхсәт ителгән, ә берничә яңа файл тибы тыелганнар исемлегенә өстәлгән.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6119813" y="1749425"/>
            <a:ext cx="27447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Outlook’</a:t>
            </a:r>
            <a:r>
              <a:rPr lang="tt-RU" sz="2000" dirty="0" smtClean="0"/>
              <a:t>та</a:t>
            </a:r>
            <a:r>
              <a:rPr lang="en-US" sz="2000" dirty="0" smtClean="0"/>
              <a:t> </a:t>
            </a:r>
            <a:r>
              <a:rPr lang="tt-RU" sz="2000" dirty="0" smtClean="0"/>
              <a:t>беркетелүче файлларның кайбер типлары тыелырга мөмкин.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17" y="923925"/>
            <a:ext cx="573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8781" y="1345702"/>
            <a:ext cx="871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8022" y="1345701"/>
            <a:ext cx="1481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5673" y="215466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Исәпкә алу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362" y="1888627"/>
            <a:ext cx="55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Файл 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8767" y="1888627"/>
            <a:ext cx="63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беркетү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168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Визитка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8422" y="1896247"/>
            <a:ext cx="773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Календар</a:t>
            </a:r>
            <a:r>
              <a:rPr lang="ru-RU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373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Имза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utoUpdateAnimBg="0" advAuto="0"/>
      <p:bldP spid="257028" grpId="0" build="p" autoUpdateAnimBg="0"/>
      <p:bldP spid="2570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Тасма белән танышу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7778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Беренче тапкыр </a:t>
            </a:r>
            <a:r>
              <a:rPr lang="en-US" sz="2000" dirty="0" smtClean="0"/>
              <a:t>Outlook 2007-</a:t>
            </a:r>
            <a:r>
              <a:rPr lang="tt-RU" sz="2000" dirty="0" smtClean="0"/>
              <a:t>дә</a:t>
            </a:r>
            <a:r>
              <a:rPr lang="en-US" sz="2000" dirty="0" smtClean="0"/>
              <a:t> </a:t>
            </a:r>
            <a:r>
              <a:rPr lang="tt-RU" sz="2000" dirty="0" smtClean="0"/>
              <a:t>хат язганда </a:t>
            </a:r>
            <a:r>
              <a:rPr lang="en-US" sz="2000" dirty="0" smtClean="0"/>
              <a:t>(</a:t>
            </a:r>
            <a:r>
              <a:rPr lang="tt-RU" sz="2000" dirty="0" smtClean="0"/>
              <a:t>яки алынган хатны ачканда) сез </a:t>
            </a:r>
            <a:r>
              <a:rPr lang="tt-RU" sz="2000" b="1" dirty="0" smtClean="0"/>
              <a:t>Тасманы </a:t>
            </a:r>
            <a:r>
              <a:rPr lang="tt-RU" sz="2000" dirty="0" smtClean="0"/>
              <a:t>күрәсез.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Тәрәзнең өске өлешендәге сызык </a:t>
            </a:r>
            <a:r>
              <a:rPr lang="tt-RU" sz="2000" b="1" dirty="0" smtClean="0"/>
              <a:t>Тасма</a:t>
            </a:r>
            <a:r>
              <a:rPr lang="tt-RU" sz="2000" dirty="0" smtClean="0"/>
              <a:t> дип атала.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Ул сез еш башкара торган командаларны җиңелрәк һәм азрак адымнар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ясап эшләү өчен кирәк.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4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85730" y="1073887"/>
            <a:ext cx="175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rgbClr val="000099"/>
                </a:solidFill>
              </a:rPr>
              <a:t>Тасма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952" y="2296632"/>
            <a:ext cx="175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rgbClr val="99CCFF"/>
                </a:solidFill>
              </a:rPr>
              <a:t>Календар</a:t>
            </a:r>
            <a:r>
              <a:rPr lang="ru-RU" sz="1400" b="1" dirty="0" err="1" smtClean="0">
                <a:solidFill>
                  <a:srgbClr val="99CCFF"/>
                </a:solidFill>
              </a:rPr>
              <a:t>ь</a:t>
            </a:r>
            <a:endParaRPr lang="en-US" sz="1400" b="1" dirty="0">
              <a:solidFill>
                <a:srgbClr val="99CC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753" y="2296632"/>
            <a:ext cx="175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rgbClr val="99CCFF"/>
                </a:solidFill>
              </a:rPr>
              <a:t>Контактлар</a:t>
            </a:r>
            <a:endParaRPr lang="en-US" sz="1400" b="1" dirty="0">
              <a:solidFill>
                <a:srgbClr val="99C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1637" y="2296632"/>
            <a:ext cx="175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rgbClr val="99CCFF"/>
                </a:solidFill>
              </a:rPr>
              <a:t>Эшләр исемлеге</a:t>
            </a:r>
            <a:endParaRPr lang="en-US" sz="1400" b="1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31" y="971550"/>
            <a:ext cx="565685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Рәсемне текст эченә беркетү</a:t>
            </a:r>
            <a:endParaRPr lang="en-US" dirty="0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</a:t>
            </a:r>
            <a:r>
              <a:rPr lang="tt-RU" sz="2000" dirty="0" smtClean="0"/>
              <a:t>’та рәсемне, аерым беркетелгән файл итеп җибәрүгә караганда,  электрон хат эчендә җибәрү бик җиңел.</a:t>
            </a:r>
            <a:endParaRPr lang="en-US" sz="2000" dirty="0"/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59076" name="Visio" r:id="rId5" imgW="270231" imgH="303063" progId="">
              <p:embed/>
            </p:oleObj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352082" y="5253638"/>
          <a:ext cx="269875" cy="303212"/>
        </p:xfrm>
        <a:graphic>
          <a:graphicData uri="http://schemas.openxmlformats.org/presentationml/2006/ole">
            <p:oleObj spid="_x0000_s259077" name="Visio" r:id="rId6" imgW="270231" imgH="303063" progId="">
              <p:embed/>
            </p:oleObj>
          </a:graphicData>
        </a:graphic>
      </p:graphicFrame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Өстәү</a:t>
            </a:r>
            <a:r>
              <a:rPr lang="tt-RU" dirty="0" smtClean="0">
                <a:solidFill>
                  <a:srgbClr val="FFCC00"/>
                </a:solidFill>
              </a:rPr>
              <a:t> салынмасында </a:t>
            </a:r>
            <a:r>
              <a:rPr lang="tt-RU" b="1" dirty="0" smtClean="0">
                <a:solidFill>
                  <a:srgbClr val="FFCC00"/>
                </a:solidFill>
              </a:rPr>
              <a:t>Рәсем</a:t>
            </a:r>
            <a:r>
              <a:rPr lang="tt-RU" dirty="0" smtClean="0">
                <a:solidFill>
                  <a:srgbClr val="FFCC00"/>
                </a:solidFill>
              </a:rPr>
              <a:t> командасына чирттерегез.</a:t>
            </a: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Иллюстрациядән күренгәнчә, рәсем хатның эчендә урнаша.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Моны эшләү өчен: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536" y="1353322"/>
            <a:ext cx="843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7213" y="19057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3312" y="2201047"/>
            <a:ext cx="1019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Иллюстрацияләр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9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9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utoUpdateAnimBg="0"/>
      <p:bldP spid="259081" grpId="0" build="p" autoUpdateAnimBg="0"/>
      <p:bldP spid="25908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4" y="934651"/>
            <a:ext cx="5773736" cy="29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sz="2400" dirty="0" smtClean="0"/>
              <a:t>Рәсем ул – күрсәтелеп һәм югалып торучы салынмалар</a:t>
            </a:r>
            <a:endParaRPr lang="en-US" sz="2400" dirty="0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6119813" y="854075"/>
            <a:ext cx="28336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Рәсемнәр темасы тагын бер тапкыр Тасма турында сөйләргә мөмкинлек бирә: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Кайбер салынмалар билгеле бер гамәлләрне генә башкарганда күренәләр</a:t>
            </a:r>
            <a:r>
              <a:rPr lang="tt-RU" sz="2000" dirty="0" smtClean="0"/>
              <a:t>.</a:t>
            </a:r>
            <a:endParaRPr lang="en-US" sz="2000" dirty="0"/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61124" name="Visio" r:id="rId5" imgW="270231" imgH="303063" progId="">
              <p:embed/>
            </p:oleObj>
          </a:graphicData>
        </a:graphic>
      </p:graphicFrame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61125" name="Visio" r:id="rId6" imgW="270231" imgH="303063" progId="">
              <p:embed/>
            </p:oleObj>
          </a:graphicData>
        </a:graphic>
      </p:graphicFrame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339725" y="5446713"/>
          <a:ext cx="269875" cy="303212"/>
        </p:xfrm>
        <a:graphic>
          <a:graphicData uri="http://schemas.openxmlformats.org/presentationml/2006/ole">
            <p:oleObj spid="_x0000_s261126" name="Visio" r:id="rId7" imgW="270231" imgH="303063" progId="">
              <p:embed/>
            </p:oleObj>
          </a:graphicData>
        </a:graphic>
      </p:graphicFrame>
      <p:sp>
        <p:nvSpPr>
          <p:cNvPr id="2611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Хатка өстәлгән рәсемне тамгалаганда...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>
                <a:solidFill>
                  <a:srgbClr val="FFCC00"/>
                </a:solidFill>
              </a:rPr>
              <a:t>…</a:t>
            </a:r>
            <a:r>
              <a:rPr lang="tt-RU" dirty="0" smtClean="0">
                <a:solidFill>
                  <a:srgbClr val="FFCC00"/>
                </a:solidFill>
              </a:rPr>
              <a:t>тасмада </a:t>
            </a:r>
            <a:r>
              <a:rPr lang="tt-RU" b="1" dirty="0" smtClean="0">
                <a:solidFill>
                  <a:srgbClr val="FFCC00"/>
                </a:solidFill>
              </a:rPr>
              <a:t>Рәсем кораллары</a:t>
            </a:r>
            <a:r>
              <a:rPr lang="tt-RU" dirty="0" smtClean="0">
                <a:solidFill>
                  <a:srgbClr val="FFCC00"/>
                </a:solidFill>
              </a:rPr>
              <a:t> салынмасын күрерсез.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Формат</a:t>
            </a:r>
            <a:r>
              <a:rPr lang="tt-RU" dirty="0" smtClean="0">
                <a:solidFill>
                  <a:srgbClr val="FFCC00"/>
                </a:solidFill>
              </a:rPr>
              <a:t> салынмасында рәсемне төзәткәндә кулланылган программалар булырга мөмкин.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сез: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638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4704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801" y="1277122"/>
            <a:ext cx="876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2300" y="1264422"/>
            <a:ext cx="1219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Текстны форматлаү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1012" y="2108972"/>
            <a:ext cx="104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стил</a:t>
            </a:r>
            <a:r>
              <a:rPr lang="ru-RU" sz="80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</a:t>
            </a:r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ләре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437" y="2108972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Көйләү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5700" y="2108972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Тәртипкә салу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1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  <p:bldP spid="261129" grpId="0" build="p" autoUpdateAnimBg="0"/>
      <p:bldP spid="261130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Кертелмәләрне ачканчы алдан карап чыгу</a:t>
            </a:r>
            <a:endParaRPr lang="en-US" dirty="0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2007-</a:t>
            </a:r>
            <a:r>
              <a:rPr lang="tt-RU" sz="2000" dirty="0" smtClean="0"/>
              <a:t>дә кертелмәләрне кабул итеп була.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Кайбер кертелмәләрне Уку өлкәсендә үк алдан карап чыгып була.</a:t>
            </a:r>
            <a:endParaRPr lang="en-US" sz="2000" dirty="0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Әйтик, кемдер сезгә кертелмә буларак ике </a:t>
            </a: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en-US" dirty="0">
                <a:solidFill>
                  <a:srgbClr val="FFCC00"/>
                </a:solidFill>
              </a:rPr>
              <a:t>Office Visio</a:t>
            </a:r>
            <a:r>
              <a:rPr lang="en-US" baseline="30000" dirty="0" smtClean="0">
                <a:solidFill>
                  <a:srgbClr val="FFCC00"/>
                </a:solidFill>
                <a:cs typeface="Arial" charset="0"/>
              </a:rPr>
              <a:t>®</a:t>
            </a:r>
            <a:r>
              <a:rPr lang="tt-RU" dirty="0" smtClean="0">
                <a:solidFill>
                  <a:srgbClr val="FFCC00"/>
                </a:solidFill>
                <a:cs typeface="Arial" charset="0"/>
              </a:rPr>
              <a:t> сызымын</a:t>
            </a:r>
            <a:r>
              <a:rPr lang="tt-RU" dirty="0" smtClean="0">
                <a:solidFill>
                  <a:srgbClr val="FFCC00"/>
                </a:solidFill>
              </a:rPr>
              <a:t> җибәргән, ләкин сезгә аның берсе генә, йортыгыздагы яңа уку бүлмәсе ясалганы, кирәк.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Кайсы файлны ачу яки каты дискта саклау кирәклеген ничек тиз хәл итеп була?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470" y="958293"/>
            <a:ext cx="70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37" y="1219972"/>
            <a:ext cx="1309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 хатны эзләү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62" y="144857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Бүген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8487" y="18486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1322" y="1410472"/>
            <a:ext cx="108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</a:t>
            </a:r>
            <a:r>
              <a:rPr lang="en-US" sz="7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r>
              <a:rPr lang="tt-RU" sz="7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әлгән:</a:t>
            </a:r>
            <a:endParaRPr lang="en-US" sz="7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7987" y="1610497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Кемгә: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001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446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5437" y="27249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6962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1887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  <p:bldP spid="24781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Кертелмәләрне ачканчы алдан карап чыгу</a:t>
            </a:r>
            <a:endParaRPr lang="en-US" dirty="0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Рәсемдә күренгәнчә, кертелмәне алдан карап чыгу бу сорауга җавап була ала.</a:t>
            </a:r>
            <a:endParaRPr lang="en-US" sz="2000" dirty="0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Кертелмәләрне алдан карап чыгу төрле файлларны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’ның Уку өлкәсендә алдан карап чыгуга мөмкинлек бирә.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Сез моны беркетелгән файлны ачмыйча да эшли аласыз.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Кертелмәне алдан карап чыгу өчен, аның тамгасына чирттерегез. Кертелмәне Уку өлкәсендә алдан карап чыгып булачак.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15470" y="958293"/>
            <a:ext cx="70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37" y="1219972"/>
            <a:ext cx="1309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Кереш хатны эзләү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1062" y="144857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Бүген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68487" y="18486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1322" y="1410472"/>
            <a:ext cx="1089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</a:t>
            </a:r>
            <a:r>
              <a:rPr lang="en-US" sz="7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r>
              <a:rPr lang="tt-RU" sz="7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әлгән:</a:t>
            </a:r>
            <a:endParaRPr lang="en-US" sz="7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7987" y="1610497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Кемгә: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001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5437" y="27249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Хәбәр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6962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01887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446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 advAuto="0"/>
      <p:bldP spid="263172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Күнегүләр 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Хатка файл беркетегез һәм үзегезгә җибәрегез.</a:t>
            </a:r>
            <a:r>
              <a:rPr lang="en-US" dirty="0" smtClean="0"/>
              <a:t>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Рәсемне хат тексты эченә өстәгез.</a:t>
            </a:r>
            <a:r>
              <a:rPr lang="en-US" dirty="0" smtClean="0"/>
              <a:t>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Кертелмәне карап чыгыгыз.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Сездә алдан карап чыгуның нинди чаралары</a:t>
            </a:r>
            <a:r>
              <a:rPr lang="en-US" dirty="0" smtClean="0"/>
              <a:t> </a:t>
            </a:r>
            <a:r>
              <a:rPr lang="tt-RU" dirty="0" smtClean="0"/>
              <a:t>урнаштырылганын тикшерегез. (өстәмә).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1-нче сорау</a:t>
            </a: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Рәсемне хатның тексты эченә ничек өстисез? (Бер җавапны сайлагыз.)</a:t>
            </a:r>
            <a:endParaRPr lang="en-US" b="1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Форматланган текст файл форматын кулланып.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Өстәү</a:t>
            </a:r>
            <a:r>
              <a:rPr lang="tt-RU" sz="2000" dirty="0" smtClean="0"/>
              <a:t> салынмасында </a:t>
            </a:r>
            <a:r>
              <a:rPr lang="tt-RU" sz="2000" b="1" dirty="0" smtClean="0"/>
              <a:t>Файл</a:t>
            </a:r>
            <a:r>
              <a:rPr lang="tt-RU" sz="2000" dirty="0" smtClean="0"/>
              <a:t> командасын кулланып.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Өстәү</a:t>
            </a:r>
            <a:r>
              <a:rPr lang="en-US" sz="2000" dirty="0" smtClean="0"/>
              <a:t> </a:t>
            </a:r>
            <a:r>
              <a:rPr lang="tt-RU" sz="2000" dirty="0" smtClean="0"/>
              <a:t>салынмасының </a:t>
            </a:r>
            <a:r>
              <a:rPr lang="tt-RU" sz="2000" b="1" dirty="0" smtClean="0"/>
              <a:t>Файл</a:t>
            </a:r>
            <a:r>
              <a:rPr lang="tt-RU" sz="2000" dirty="0" smtClean="0"/>
              <a:t> командасындагы </a:t>
            </a:r>
            <a:r>
              <a:rPr lang="tt-RU" sz="2000" b="1" dirty="0" smtClean="0"/>
              <a:t>Рәсем</a:t>
            </a:r>
            <a:r>
              <a:rPr lang="en-US" sz="2000" dirty="0" smtClean="0"/>
              <a:t> </a:t>
            </a:r>
            <a:r>
              <a:rPr lang="tt-RU" sz="2000" dirty="0" smtClean="0"/>
              <a:t>төймәсен кулланып.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  <p:bldP spid="159748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1-нче сорау: җавап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tt-RU" b="1" dirty="0" smtClean="0"/>
              <a:t>Өстәү</a:t>
            </a:r>
            <a:r>
              <a:rPr lang="en-US" dirty="0" smtClean="0"/>
              <a:t> </a:t>
            </a:r>
            <a:r>
              <a:rPr lang="tt-RU" dirty="0" smtClean="0"/>
              <a:t>салынмасының </a:t>
            </a:r>
            <a:r>
              <a:rPr lang="tt-RU" b="1" dirty="0" smtClean="0"/>
              <a:t>Файл</a:t>
            </a:r>
            <a:r>
              <a:rPr lang="tt-RU" dirty="0" smtClean="0"/>
              <a:t> командасындагы </a:t>
            </a:r>
            <a:r>
              <a:rPr lang="tt-RU" b="1" dirty="0" smtClean="0"/>
              <a:t>Рәсем</a:t>
            </a:r>
            <a:r>
              <a:rPr lang="en-US" dirty="0" smtClean="0"/>
              <a:t> </a:t>
            </a:r>
            <a:r>
              <a:rPr lang="tt-RU" dirty="0" smtClean="0"/>
              <a:t>төймәсен</a:t>
            </a:r>
            <a:r>
              <a:rPr lang="en-US" dirty="0" smtClean="0"/>
              <a:t> </a:t>
            </a:r>
            <a:r>
              <a:rPr lang="tt-RU" dirty="0" smtClean="0"/>
              <a:t>кулланып.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2-нче сорау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Сез ике </a:t>
            </a:r>
            <a:r>
              <a:rPr lang="en-US" b="1" dirty="0" smtClean="0"/>
              <a:t>JPEG </a:t>
            </a:r>
            <a:r>
              <a:rPr lang="tt-RU" b="1" dirty="0" smtClean="0"/>
              <a:t> рәсемле кертелмә булган хат алдыгыз. Кертелмәләрне сакларгамы-юкмы икәнен белүнең иң кыска юлы нинди?</a:t>
            </a:r>
            <a:endParaRPr lang="en-US" b="1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Хатны ачып, һәр кертелмәнең тамгасына ике тапкыр чирттерү.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Уку өлкәсендә кертелмә тамгасына чирттерү.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Кертелмә тамгасына уң як төймә белән чирттереп, Ачу командасын сайлау.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2-нче сорау: җавап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tt-RU" dirty="0" smtClean="0"/>
              <a:t>Уку өлкәсендә кертелмә тамгасына чирттерегез.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Кертелмәләрнең тамгасына чирттерү рәсемнәрне уку өлкәсендә үк алдан карап чыгарга мөмкинлек бирә. Бу алым кертелмәнең башка төрләре (</a:t>
            </a:r>
            <a:r>
              <a:rPr lang="en-US" sz="2000" dirty="0" smtClean="0"/>
              <a:t>PowerPoint </a:t>
            </a:r>
            <a:r>
              <a:rPr lang="tt-RU" sz="2000" dirty="0" smtClean="0"/>
              <a:t>презентацияләре</a:t>
            </a:r>
            <a:r>
              <a:rPr lang="en-US" sz="2000" dirty="0" smtClean="0"/>
              <a:t>, Word </a:t>
            </a:r>
            <a:r>
              <a:rPr lang="tt-RU" sz="2000" dirty="0" smtClean="0"/>
              <a:t>документлары яки</a:t>
            </a:r>
            <a:r>
              <a:rPr lang="en-US" sz="2000" dirty="0" smtClean="0"/>
              <a:t> Excel </a:t>
            </a:r>
            <a:r>
              <a:rPr lang="tt-RU" sz="2000" dirty="0" smtClean="0"/>
              <a:t>эш битләре һ.б.) өчен дә кулай була.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Әлеге шаблонны куллану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101" y="3954162"/>
            <a:ext cx="6845643" cy="2055340"/>
          </a:xfrm>
        </p:spPr>
        <p:txBody>
          <a:bodyPr>
            <a:normAutofit fontScale="92500"/>
          </a:bodyPr>
          <a:lstStyle/>
          <a:p>
            <a:r>
              <a:rPr lang="tt-RU" dirty="0" smtClean="0"/>
              <a:t>Әлеге шаблон турында тулы мәгълүмат өчен искәрмәләр өлкәсен яки тулы искәрмәләр битен карагыз (</a:t>
            </a:r>
            <a:r>
              <a:rPr lang="tt-RU" b="1" dirty="0" smtClean="0"/>
              <a:t>Күренеш </a:t>
            </a:r>
            <a:r>
              <a:rPr lang="tt-RU" dirty="0" smtClean="0"/>
              <a:t>салынмасы).</a:t>
            </a:r>
            <a:endParaRPr lang="en-US" dirty="0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8416" y="933450"/>
            <a:ext cx="5614136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Тасма белән танышу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Яңа </a:t>
            </a:r>
            <a:r>
              <a:rPr lang="ru-RU" sz="2000" dirty="0" smtClean="0"/>
              <a:t>электрон</a:t>
            </a:r>
            <a:r>
              <a:rPr lang="en-US" sz="2000" dirty="0" smtClean="0"/>
              <a:t> </a:t>
            </a:r>
            <a:r>
              <a:rPr lang="tt-RU" sz="2000" dirty="0" smtClean="0"/>
              <a:t>хат килгән, ди.</a:t>
            </a:r>
            <a:r>
              <a:rPr lang="en-US" sz="2000" dirty="0" smtClean="0"/>
              <a:t> </a:t>
            </a:r>
            <a:r>
              <a:rPr lang="tt-RU" sz="2000" dirty="0" smtClean="0"/>
              <a:t>Тасма тәрәзнең өске өлешендә урнаша.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Тасма </a:t>
            </a:r>
            <a:r>
              <a:rPr lang="en-US" sz="2000" dirty="0" smtClean="0"/>
              <a:t>Outlook</a:t>
            </a:r>
            <a:r>
              <a:rPr lang="tt-RU" sz="2000" dirty="0" smtClean="0"/>
              <a:t>’та эшләгәндә һәрвакыт чагылдырыла.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3965575"/>
            <a:ext cx="5926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tt-RU" dirty="0" smtClean="0">
                <a:solidFill>
                  <a:srgbClr val="FFCC00"/>
                </a:solidFill>
              </a:rPr>
              <a:t>ширкәте кулланучыларның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 командаларын ничек башкаруын бик җентекләп өйрәнде.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Тикшерүнең нәтиҗәсе буларак, еш кулланылган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 командалары, уңайлы эзләп табу һәм куллану өчен, төркемнәргә берләштерелде һәм күрсәтелде.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2567" y="1355207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9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283" y="136473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0745" y="1355207"/>
            <a:ext cx="893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2422" y="1355207"/>
            <a:ext cx="1374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Тексны форматлау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8382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661" y="1944655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9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5209" y="1941213"/>
            <a:ext cx="112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карата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форматлау</a:t>
            </a:r>
            <a:endParaRPr lang="en-US" sz="7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1853" y="1793499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2526" y="159775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799" y="1885021"/>
            <a:ext cx="64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 китабы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429" y="2874966"/>
            <a:ext cx="586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8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2493107"/>
            <a:ext cx="469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6950" y="2745948"/>
            <a:ext cx="72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970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34" y="956972"/>
            <a:ext cx="5659436" cy="28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Тасма турында тулырак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Тасмадан файдалану нәтиҗәле булсын өчен, аның Тѳп командаларын куллануга күрсәтмәләр китерелә.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078288"/>
          <a:ext cx="269875" cy="303212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68300" y="5000625"/>
          <a:ext cx="269875" cy="303213"/>
        </p:xfrm>
        <a:graphic>
          <a:graphicData uri="http://schemas.openxmlformats.org/presentationml/2006/ole">
            <p:oleObj spid="_x0000_s27653" name="Visio" r:id="rId6" imgW="270231" imgH="303063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68300" y="5402263"/>
          <a:ext cx="269875" cy="303212"/>
        </p:xfrm>
        <a:graphic>
          <a:graphicData uri="http://schemas.openxmlformats.org/presentationml/2006/ole">
            <p:oleObj spid="_x0000_s27654" name="Visio" r:id="rId7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044950"/>
            <a:ext cx="5940425" cy="200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Салынмалар</a:t>
            </a:r>
            <a:r>
              <a:rPr lang="en-US" b="1" dirty="0" smtClean="0">
                <a:solidFill>
                  <a:srgbClr val="FFCC00"/>
                </a:solidFill>
              </a:rPr>
              <a:t>: </a:t>
            </a:r>
            <a:r>
              <a:rPr lang="tt-RU" dirty="0" smtClean="0">
                <a:solidFill>
                  <a:srgbClr val="FFCC00"/>
                </a:solidFill>
              </a:rPr>
              <a:t>Тасма төрле салынмалардан тора. Һәрберсе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’та башкарыла торган аерым эш төренә карый.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Төркемнәр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Һәр салынма берничә төркемнән тора.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Командалар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Команда - мәгълүмат кертү өчен төймә яки юл,  яисә сайлак була ала.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767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815" y="1371109"/>
            <a:ext cx="866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9666" y="1371109"/>
            <a:ext cx="1302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Тексны форматлау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4607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Гади текст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6758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Исемнәр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46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Өстәү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089" y="1955408"/>
            <a:ext cx="1089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Үрнәккә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Карата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форматлау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4133" y="1793499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Күчермәләү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036" y="1588792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Кисеп алу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9201" y="1893986"/>
            <a:ext cx="659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Адрес китабы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4325" y="2512157"/>
            <a:ext cx="742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Кемгә</a:t>
            </a:r>
            <a:r>
              <a:rPr lang="en-US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5897" y="2758648"/>
            <a:ext cx="864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Күчермә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2702" y="3015049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080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 буферы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589" y="2874966"/>
            <a:ext cx="586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Җибәрү</a:t>
            </a:r>
            <a:endParaRPr lang="en-US" sz="8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Тасма кирәк әйберне күрсәтә</a:t>
            </a:r>
            <a:endParaRPr lang="en-US" dirty="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Шулай итеп, сез Тасма белән билгеле бер командаларны үтәгәндә, хат язганда, календар</a:t>
            </a:r>
            <a:r>
              <a:rPr lang="ru-RU" sz="2000" dirty="0" err="1" smtClean="0"/>
              <a:t>ь</a:t>
            </a:r>
            <a:r>
              <a:rPr lang="tt-RU" sz="2000" dirty="0" smtClean="0"/>
              <a:t> яки контактлар белән эш иткәндә очрашасыз. </a:t>
            </a:r>
            <a:endParaRPr lang="en-US" sz="2000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Тасма</a:t>
            </a:r>
            <a:r>
              <a:rPr lang="tt-RU" dirty="0" smtClean="0"/>
              <a:t> </a:t>
            </a:r>
            <a:r>
              <a:rPr lang="tt-RU" dirty="0" smtClean="0">
                <a:solidFill>
                  <a:srgbClr val="FFCC00"/>
                </a:solidFill>
              </a:rPr>
              <a:t>салынмаларны һәм командаларны сезнең эшегезгә яраштырып күрсәтә.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Тасмадагы салынмалар, </a:t>
            </a: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tt-RU" dirty="0" smtClean="0">
                <a:solidFill>
                  <a:srgbClr val="FFCC00"/>
                </a:solidFill>
              </a:rPr>
              <a:t>’ның кайсы бүлегендә эшләвегезгә карап, төрле булачак.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7" grpId="0" build="p" autoUpdateAnimBg="0"/>
    </p:bldLst>
  </p:timing>
</p:sld>
</file>

<file path=ppt/theme/theme1.xml><?xml version="1.0" encoding="utf-8"?>
<a:theme xmlns:a="http://schemas.openxmlformats.org/drawingml/2006/main" name="Training presentation- Outlook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Outlook 2007—Get up to speed</Template>
  <TotalTime>0</TotalTime>
  <Words>4976</Words>
  <Application>Microsoft Office PowerPoint</Application>
  <PresentationFormat>On-screen Show (4:3)</PresentationFormat>
  <Paragraphs>1029</Paragraphs>
  <Slides>69</Slides>
  <Notes>69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Training presentation- Outlook 2007—Get up to speed</vt:lpstr>
      <vt:lpstr>Visio</vt:lpstr>
      <vt:lpstr>Microsoft® Office  Outlook® 2007 кулланмасы</vt:lpstr>
      <vt:lpstr>Кулланма эчтәлеге</vt:lpstr>
      <vt:lpstr>Кереш: Outlook’ның яңа версиясе</vt:lpstr>
      <vt:lpstr>Кулланма максатлары  </vt:lpstr>
      <vt:lpstr>Беренче дәрес</vt:lpstr>
      <vt:lpstr>Тасма белән танышу</vt:lpstr>
      <vt:lpstr>Тасма белән танышу</vt:lpstr>
      <vt:lpstr>Тасма турында тулырак</vt:lpstr>
      <vt:lpstr>Тасма кирәк әйберне күрсәтә</vt:lpstr>
      <vt:lpstr>Тасма кирәк әйберне күрсәтә</vt:lpstr>
      <vt:lpstr>Параметрлар күренгәннән күбрәк</vt:lpstr>
      <vt:lpstr>Тиз керүле кораллар аслыгы</vt:lpstr>
      <vt:lpstr>Тиз керүле кораллар аслыгы</vt:lpstr>
      <vt:lpstr>Параметрлар турында тулырак</vt:lpstr>
      <vt:lpstr>Параметрлар турында тулырак</vt:lpstr>
      <vt:lpstr>Параметрлар турында тулырак</vt:lpstr>
      <vt:lpstr>Тагын бер яңалык – Чират юлы аслыгы</vt:lpstr>
      <vt:lpstr>Тагын бер яңалык – Чират юлы аслыгы</vt:lpstr>
      <vt:lpstr>Календарьның яңача күренеше</vt:lpstr>
      <vt:lpstr>Календарьның яңача күренеше</vt:lpstr>
      <vt:lpstr>Контактларның яңача күренеше</vt:lpstr>
      <vt:lpstr>Контактларның яңача күренеше</vt:lpstr>
      <vt:lpstr>Күнегүләр</vt:lpstr>
      <vt:lpstr>Тест 1, 1-нче сорау</vt:lpstr>
      <vt:lpstr>Тест 1, 1-нче сорау: җавап</vt:lpstr>
      <vt:lpstr>Тест 1, 2-нче сорау</vt:lpstr>
      <vt:lpstr>Тест 1, 2-нче сорау: җавап</vt:lpstr>
      <vt:lpstr>Икенче дәрес</vt:lpstr>
      <vt:lpstr>Көндәлек командаларның урнашуы</vt:lpstr>
      <vt:lpstr>Яңа хат язу</vt:lpstr>
      <vt:lpstr>Яңа хат язу</vt:lpstr>
      <vt:lpstr>Адресат өстәү өчен Адреслар кенәгәсен куллану</vt:lpstr>
      <vt:lpstr>Яшерен күчермә кырын күрсәтү яки яшерү</vt:lpstr>
      <vt:lpstr>Имза кертү</vt:lpstr>
      <vt:lpstr>Имза кертү</vt:lpstr>
      <vt:lpstr>Тамгаларны һәм искә төшерүчене куллану</vt:lpstr>
      <vt:lpstr>Тамгаларны һәм искә төшерүчене куллану</vt:lpstr>
      <vt:lpstr>Тамгаларны һәм искә төшерүчене куллану</vt:lpstr>
      <vt:lpstr>Хатка җавап бирү</vt:lpstr>
      <vt:lpstr>Абау! Хатны кире кайтарырга кирәк?</vt:lpstr>
      <vt:lpstr>Абау! Хатны кире кайтарырга кирәк?</vt:lpstr>
      <vt:lpstr>Абау! Хатны кире кайтарырга кирәк?</vt:lpstr>
      <vt:lpstr>Вакытны оештыру һәм эшләрне истә тоту</vt:lpstr>
      <vt:lpstr>Вакытны оештыру һәм эшләрне истә тоту</vt:lpstr>
      <vt:lpstr>Җыелыш оештырасыгыз килә? Башкаларны чакырыгыз.</vt:lpstr>
      <vt:lpstr>Җыелыш оештырасыгыз килә? Башкаларны чакырыгыз.</vt:lpstr>
      <vt:lpstr>Контакт белән эшләү</vt:lpstr>
      <vt:lpstr>Күнегүләр:</vt:lpstr>
      <vt:lpstr>Тест 2, 1-нче сорау</vt:lpstr>
      <vt:lpstr>Тест 2, 1-нче сорау: җавап</vt:lpstr>
      <vt:lpstr>Тест 2, 2-нче сорау</vt:lpstr>
      <vt:lpstr>Тест 2, 2-сорау: җавап</vt:lpstr>
      <vt:lpstr>Тест 2, 3-нче сорау</vt:lpstr>
      <vt:lpstr>Тест 2, 3-нче сорау: җавап</vt:lpstr>
      <vt:lpstr>Өченче дәрес</vt:lpstr>
      <vt:lpstr>Кертелмәләрне һәм рәсемнәрне җибәрү һәм кабул итү</vt:lpstr>
      <vt:lpstr>Кертелмәне беркетү</vt:lpstr>
      <vt:lpstr>Кертелмәне беркетү</vt:lpstr>
      <vt:lpstr>Кертелмәне беркетү</vt:lpstr>
      <vt:lpstr>Рәсемне текст эченә беркетү</vt:lpstr>
      <vt:lpstr>Рәсем ул – күрсәтелеп һәм югалып торучы салынмалар</vt:lpstr>
      <vt:lpstr>Кертелмәләрне ачканчы алдан карап чыгу</vt:lpstr>
      <vt:lpstr>Кертелмәләрне ачканчы алдан карап чыгу</vt:lpstr>
      <vt:lpstr>Күнегүләр </vt:lpstr>
      <vt:lpstr>Тест 3, 1-нче сорау</vt:lpstr>
      <vt:lpstr>Тест 3, 1-нче сорау: җавап</vt:lpstr>
      <vt:lpstr>Тест 3, 2-нче сорау</vt:lpstr>
      <vt:lpstr>Тест 3, 2-нче сорау: җавап</vt:lpstr>
      <vt:lpstr>Әлеге шаблонны куллану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2007-05-01T12:23:52Z</dcterms:created>
  <dcterms:modified xsi:type="dcterms:W3CDTF">2008-01-17T15:12:39Z</dcterms:modified>
</cp:coreProperties>
</file>