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5" r:id="rId2"/>
  </p:sldMasterIdLst>
  <p:notesMasterIdLst>
    <p:notesMasterId r:id="rId11"/>
  </p:notesMasterIdLst>
  <p:sldIdLst>
    <p:sldId id="257" r:id="rId3"/>
    <p:sldId id="292" r:id="rId4"/>
    <p:sldId id="301" r:id="rId5"/>
    <p:sldId id="293" r:id="rId6"/>
    <p:sldId id="294" r:id="rId7"/>
    <p:sldId id="302" r:id="rId8"/>
    <p:sldId id="297" r:id="rId9"/>
    <p:sldId id="29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AB52C5-2C05-40CC-A442-6B72C1EB9267}" type="datetimeFigureOut">
              <a:rPr lang="en-US" smtClean="0"/>
              <a:pPr/>
              <a:t>3/19/2010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C58F5-FACE-4119-ABB7-67B519AEC7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2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213A-A4D9-4395-ADEF-DE5CFD54993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3581400" cy="2133600"/>
          </a:xfrm>
        </p:spPr>
        <p:txBody>
          <a:bodyPr anchor="ctr">
            <a:normAutofit/>
          </a:bodyPr>
          <a:lstStyle>
            <a:lvl1pPr algn="l">
              <a:defRPr sz="2000" b="0" i="0">
                <a:solidFill>
                  <a:schemeClr val="tx1"/>
                </a:solidFill>
                <a:latin typeface="Segoe Semi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B0B-AA88-4E23-9B0B-0F345E398924}" type="datetimeFigureOut">
              <a:rPr lang="en-US" smtClean="0"/>
              <a:pPr/>
              <a:t>3/19/2010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FED9-B1F8-4186-9EDA-6A5493B707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B0B-AA88-4E23-9B0B-0F345E398924}" type="datetimeFigureOut">
              <a:rPr lang="en-US" smtClean="0"/>
              <a:pPr/>
              <a:t>3/19/2010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FED9-B1F8-4186-9EDA-6A5493B707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gradFill flip="none" rotWithShape="1">
          <a:gsLst>
            <a:gs pos="0">
              <a:srgbClr val="5E9EFF"/>
            </a:gs>
            <a:gs pos="50000">
              <a:srgbClr val="85C2FF"/>
            </a:gs>
            <a:gs pos="8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gradFill>
          <a:gsLst>
            <a:gs pos="0">
              <a:srgbClr val="DCEBF5"/>
            </a:gs>
            <a:gs pos="0">
              <a:srgbClr val="83A7C3"/>
            </a:gs>
            <a:gs pos="0">
              <a:srgbClr val="768FB9"/>
            </a:gs>
            <a:gs pos="25000">
              <a:srgbClr val="83A7C3"/>
            </a:gs>
            <a:gs pos="81000">
              <a:srgbClr val="FFFFFF"/>
            </a:gs>
            <a:gs pos="84000">
              <a:srgbClr val="9C6563"/>
            </a:gs>
            <a:gs pos="81000">
              <a:srgbClr val="80302D"/>
            </a:gs>
            <a:gs pos="91000">
              <a:srgbClr val="C0524E"/>
            </a:gs>
            <a:gs pos="68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formotus_tag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4038600" cy="1080091"/>
          </a:xfrm>
          <a:prstGeom prst="rect">
            <a:avLst/>
          </a:prstGeom>
        </p:spPr>
      </p:pic>
      <p:pic>
        <p:nvPicPr>
          <p:cNvPr id="12" name="Picture 11" descr="headerimage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62138" y="1619250"/>
            <a:ext cx="1695450" cy="1581150"/>
          </a:xfrm>
          <a:prstGeom prst="rect">
            <a:avLst/>
          </a:prstGeom>
        </p:spPr>
      </p:pic>
      <p:pic>
        <p:nvPicPr>
          <p:cNvPr id="13" name="Picture 12" descr="headerimage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86414" y="1619250"/>
            <a:ext cx="1695450" cy="1581150"/>
          </a:xfrm>
          <a:prstGeom prst="rect">
            <a:avLst/>
          </a:prstGeom>
        </p:spPr>
      </p:pic>
      <p:pic>
        <p:nvPicPr>
          <p:cNvPr id="14" name="Picture 13" descr="headerimage3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1619250"/>
            <a:ext cx="1695450" cy="1581150"/>
          </a:xfrm>
          <a:prstGeom prst="rect">
            <a:avLst/>
          </a:prstGeom>
        </p:spPr>
      </p:pic>
      <p:pic>
        <p:nvPicPr>
          <p:cNvPr id="15" name="Picture 14" descr="headerimage5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448550" y="1619250"/>
            <a:ext cx="1695450" cy="1581150"/>
          </a:xfrm>
          <a:prstGeom prst="rect">
            <a:avLst/>
          </a:prstGeom>
        </p:spPr>
      </p:pic>
      <p:pic>
        <p:nvPicPr>
          <p:cNvPr id="16" name="Picture 15" descr="headerimage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724276" y="1619250"/>
            <a:ext cx="1695450" cy="1581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</a:bodyPr>
          <a:lstStyle>
            <a:lvl1pPr algn="ctr" rtl="0">
              <a:spcBef>
                <a:spcPct val="0"/>
              </a:spcBef>
              <a:buNone/>
              <a:defRPr sz="56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B0B-AA88-4E23-9B0B-0F345E398924}" type="datetimeFigureOut">
              <a:rPr lang="en-US" smtClean="0"/>
              <a:pPr/>
              <a:t>3/19/2010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FED9-B1F8-4186-9EDA-6A5493B707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B0B-AA88-4E23-9B0B-0F345E398924}" type="datetimeFigureOut">
              <a:rPr lang="en-US" smtClean="0"/>
              <a:pPr/>
              <a:t>3/19/2010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FED9-B1F8-4186-9EDA-6A5493B707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B0B-AA88-4E23-9B0B-0F345E398924}" type="datetimeFigureOut">
              <a:rPr lang="en-US" smtClean="0"/>
              <a:pPr/>
              <a:t>3/19/2010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FED9-B1F8-4186-9EDA-6A5493B707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B0B-AA88-4E23-9B0B-0F345E398924}" type="datetimeFigureOut">
              <a:rPr lang="en-US" smtClean="0"/>
              <a:pPr/>
              <a:t>3/19/2010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FED9-B1F8-4186-9EDA-6A5493B707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B0B-AA88-4E23-9B0B-0F345E398924}" type="datetimeFigureOut">
              <a:rPr lang="en-US" smtClean="0"/>
              <a:pPr/>
              <a:t>3/19/2010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FED9-B1F8-4186-9EDA-6A5493B707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B0B-AA88-4E23-9B0B-0F345E398924}" type="datetimeFigureOut">
              <a:rPr lang="en-US" smtClean="0"/>
              <a:pPr/>
              <a:t>3/19/2010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FED9-B1F8-4186-9EDA-6A5493B707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B0B-AA88-4E23-9B0B-0F345E398924}" type="datetimeFigureOut">
              <a:rPr lang="en-US" smtClean="0"/>
              <a:pPr/>
              <a:t>3/19/2010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FED9-B1F8-4186-9EDA-6A5493B707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B0B-AA88-4E23-9B0B-0F345E398924}" type="datetimeFigureOut">
              <a:rPr lang="en-US" smtClean="0"/>
              <a:pPr/>
              <a:t>3/19/2010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FED9-B1F8-4186-9EDA-6A5493B707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362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F9FB0B-AA88-4E23-9B0B-0F345E398924}" type="datetimeFigureOut">
              <a:rPr lang="en-US" smtClean="0"/>
              <a:pPr/>
              <a:t>3/19/2010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43FED9-B1F8-4186-9EDA-6A5493B707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icrosof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28600" y="6500812"/>
            <a:ext cx="1103504" cy="1809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1" r:id="rId2"/>
    <p:sldLayoutId id="214748367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28925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endParaRPr lang="en-US">
              <a:solidFill>
                <a:srgbClr val="3A559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05600" y="6346372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fld id="{8F508F1A-E4DA-45E1-AD0D-C8109F9A3D93}" type="slidenum">
              <a:rPr lang="en-US" smtClean="0">
                <a:solidFill>
                  <a:srgbClr val="3A5592"/>
                </a:solidFill>
              </a:rPr>
              <a:pPr/>
              <a:t>‹#›</a:t>
            </a:fld>
            <a:endParaRPr lang="en-US">
              <a:solidFill>
                <a:srgbClr val="3A559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 descr="Formotus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6400800"/>
            <a:ext cx="838200" cy="1152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800" kern="12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400" kern="12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ormotus.com" TargetMode="External"/><Relationship Id="rId2" Type="http://schemas.openxmlformats.org/officeDocument/2006/relationships/hyperlink" Target="http://www.formotus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03498" y="990600"/>
            <a:ext cx="4876800" cy="2133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itchFamily="34" charset="0"/>
              </a:rPr>
              <a:t>Business Productivity Online Suite: Screenshots </a:t>
            </a:r>
            <a:r>
              <a:rPr lang="en-US" sz="2400" b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itchFamily="34" charset="0"/>
              </a:rPr>
              <a:t>for </a:t>
            </a:r>
            <a:br>
              <a:rPr lang="en-US" sz="2400" b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itchFamily="34" charset="0"/>
              </a:rPr>
            </a:br>
            <a:r>
              <a:rPr lang="en-US" sz="2400" b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itchFamily="34" charset="0"/>
              </a:rPr>
              <a:t>Formotus Mobile Business Forms</a:t>
            </a:r>
            <a:br>
              <a:rPr lang="en-US" sz="2400" b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itchFamily="34" charset="0"/>
              </a:rPr>
            </a:br>
            <a:r>
              <a:rPr lang="en-US" sz="2400" b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itchFamily="34" charset="0"/>
              </a:rPr>
              <a:t> </a:t>
            </a:r>
            <a:br>
              <a:rPr lang="en-US" sz="2400" b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itchFamily="34" charset="0"/>
              </a:rPr>
            </a:br>
            <a:r>
              <a:rPr lang="en-US" sz="2400" b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itchFamily="34" charset="0"/>
              </a:rPr>
              <a:t>Formotus, Inc. </a:t>
            </a:r>
            <a:br>
              <a:rPr lang="en-US" sz="2400" b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itchFamily="34" charset="0"/>
              </a:rPr>
            </a:br>
            <a:endParaRPr lang="en-US" sz="24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" pitchFamily="34" charset="0"/>
            </a:endParaRPr>
          </a:p>
        </p:txBody>
      </p:sp>
      <p:pic>
        <p:nvPicPr>
          <p:cNvPr id="6" name="Picture 5" descr="formotus_tag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19063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743FED9-B1F8-4186-9EDA-6A5493B707D1}" type="slidenum">
              <a:rPr lang="en-US" sz="1200" kern="1200" smtClean="0">
                <a:solidFill>
                  <a:srgbClr val="DBF5F9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kern="1200">
              <a:solidFill>
                <a:srgbClr val="DBF5F9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382000" cy="4093428"/>
          </a:xfrm>
          <a:prstGeom prst="rect">
            <a:avLst/>
          </a:prstGeom>
          <a:noFill/>
          <a:ln>
            <a:noFill/>
          </a:ln>
          <a:effectLst>
            <a:outerShdw blurRad="1270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ctr">
              <a:defRPr sz="1400" b="1"/>
            </a:lvl1pPr>
          </a:lstStyle>
          <a:p>
            <a:pPr algn="l"/>
            <a:r>
              <a:rPr lang="en-US" sz="2000" smtClean="0"/>
              <a:t>Formotus Mobile Business Forms</a:t>
            </a:r>
            <a:r>
              <a:rPr lang="en-US" sz="2000"/>
              <a:t/>
            </a:r>
            <a:br>
              <a:rPr lang="en-US" sz="2000"/>
            </a:br>
            <a:endParaRPr lang="en-US" sz="2000" smtClean="0"/>
          </a:p>
          <a:p>
            <a:pPr algn="l"/>
            <a:endParaRPr lang="en-US" sz="2000" smtClean="0"/>
          </a:p>
          <a:p>
            <a:pPr algn="l"/>
            <a:r>
              <a:rPr lang="en-US" sz="2000" smtClean="0"/>
              <a:t>Store and manage</a:t>
            </a:r>
          </a:p>
          <a:p>
            <a:pPr algn="l"/>
            <a:r>
              <a:rPr lang="en-US" sz="2000" smtClean="0"/>
              <a:t>your InfoPath </a:t>
            </a:r>
          </a:p>
          <a:p>
            <a:pPr algn="l"/>
            <a:r>
              <a:rPr lang="en-US" sz="2000" smtClean="0"/>
              <a:t>forms with</a:t>
            </a:r>
          </a:p>
          <a:p>
            <a:pPr algn="l"/>
            <a:r>
              <a:rPr lang="en-US" sz="2000" smtClean="0"/>
              <a:t>SharePoint Online.</a:t>
            </a:r>
          </a:p>
          <a:p>
            <a:pPr algn="l"/>
            <a:endParaRPr lang="en-US" sz="2000" smtClean="0"/>
          </a:p>
          <a:p>
            <a:pPr algn="l"/>
            <a:r>
              <a:rPr lang="en-US" sz="2000" smtClean="0"/>
              <a:t>Formotus can upload</a:t>
            </a:r>
          </a:p>
          <a:p>
            <a:pPr algn="l"/>
            <a:r>
              <a:rPr lang="en-US" sz="2000" smtClean="0"/>
              <a:t>forms from SharePoint</a:t>
            </a:r>
          </a:p>
          <a:p>
            <a:pPr algn="l"/>
            <a:r>
              <a:rPr lang="en-US" sz="2000" smtClean="0"/>
              <a:t>for deployment to </a:t>
            </a:r>
          </a:p>
          <a:p>
            <a:pPr algn="l"/>
            <a:r>
              <a:rPr lang="en-US" sz="2000" smtClean="0"/>
              <a:t>mobile devices. </a:t>
            </a:r>
          </a:p>
          <a:p>
            <a:pPr algn="l"/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33400"/>
            <a:ext cx="34004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4495800"/>
            <a:ext cx="9048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ent Arrow 8"/>
          <p:cNvSpPr/>
          <p:nvPr/>
        </p:nvSpPr>
        <p:spPr>
          <a:xfrm rot="5400000">
            <a:off x="6191250" y="3486150"/>
            <a:ext cx="2933700" cy="1219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743FED9-B1F8-4186-9EDA-6A5493B707D1}" type="slidenum">
              <a:rPr lang="en-US" sz="1200" kern="1200" smtClean="0">
                <a:solidFill>
                  <a:srgbClr val="DBF5F9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kern="1200">
              <a:solidFill>
                <a:srgbClr val="DBF5F9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382000" cy="1938992"/>
          </a:xfrm>
          <a:prstGeom prst="rect">
            <a:avLst/>
          </a:prstGeom>
          <a:noFill/>
          <a:ln>
            <a:noFill/>
          </a:ln>
          <a:effectLst>
            <a:outerShdw blurRad="1270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ctr">
              <a:defRPr sz="1400" b="1"/>
            </a:lvl1pPr>
          </a:lstStyle>
          <a:p>
            <a:pPr algn="l"/>
            <a:r>
              <a:rPr lang="en-US" sz="2000" smtClean="0"/>
              <a:t>Formotus Mobile Business Forms</a:t>
            </a:r>
            <a:r>
              <a:rPr lang="en-US" sz="2000"/>
              <a:t/>
            </a:r>
            <a:br>
              <a:rPr lang="en-US" sz="2000"/>
            </a:br>
            <a:endParaRPr lang="en-US" sz="2000" smtClean="0"/>
          </a:p>
          <a:p>
            <a:pPr algn="l"/>
            <a:endParaRPr lang="en-US" sz="2000" smtClean="0"/>
          </a:p>
          <a:p>
            <a:pPr algn="l"/>
            <a:r>
              <a:rPr lang="en-US" sz="2000" smtClean="0"/>
              <a:t>Use SharePoint Online as a mobile dispatch center, assigning tasks and locations to mobile workers. </a:t>
            </a:r>
          </a:p>
          <a:p>
            <a:pPr algn="l"/>
            <a:endParaRPr lang="en-US" sz="200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924799" cy="408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3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1920240" cy="320040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743FED9-B1F8-4186-9EDA-6A5493B707D1}" type="slidenum">
              <a:rPr lang="en-US" sz="1200" kern="1200" smtClean="0">
                <a:solidFill>
                  <a:srgbClr val="DBF5F9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kern="1200">
              <a:solidFill>
                <a:srgbClr val="DBF5F9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382000" cy="2554545"/>
          </a:xfrm>
          <a:prstGeom prst="rect">
            <a:avLst/>
          </a:prstGeom>
          <a:noFill/>
          <a:ln>
            <a:noFill/>
          </a:ln>
          <a:effectLst>
            <a:outerShdw blurRad="1270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ctr">
              <a:defRPr sz="1400" b="1"/>
            </a:lvl1pPr>
          </a:lstStyle>
          <a:p>
            <a:pPr algn="l"/>
            <a:r>
              <a:rPr lang="en-US" sz="2000" smtClean="0"/>
              <a:t>Formotus Mobile Business Forms</a:t>
            </a:r>
            <a:br>
              <a:rPr lang="en-US" sz="2000" smtClean="0"/>
            </a:br>
            <a:endParaRPr lang="en-US" sz="2000" smtClean="0"/>
          </a:p>
          <a:p>
            <a:pPr algn="l"/>
            <a:endParaRPr lang="en-US" sz="2000" smtClean="0"/>
          </a:p>
          <a:p>
            <a:pPr algn="l"/>
            <a:r>
              <a:rPr lang="en-US" sz="2000" smtClean="0"/>
              <a:t>Mobile  workers can</a:t>
            </a:r>
          </a:p>
          <a:p>
            <a:pPr algn="l"/>
            <a:r>
              <a:rPr lang="en-US" sz="2000" smtClean="0"/>
              <a:t>capture photos, signatures,</a:t>
            </a:r>
            <a:br>
              <a:rPr lang="en-US" sz="2000" smtClean="0"/>
            </a:br>
            <a:r>
              <a:rPr lang="en-US" sz="2000" smtClean="0"/>
              <a:t>GPS and timestamps in forms</a:t>
            </a:r>
          </a:p>
          <a:p>
            <a:pPr algn="l"/>
            <a:r>
              <a:rPr lang="en-US" sz="2000" smtClean="0"/>
              <a:t>that submit back to </a:t>
            </a:r>
          </a:p>
          <a:p>
            <a:pPr algn="l"/>
            <a:r>
              <a:rPr lang="en-US" sz="2000" smtClean="0"/>
              <a:t>SharePoint Online.</a:t>
            </a:r>
            <a:endParaRPr lang="en-US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057400"/>
            <a:ext cx="1920240" cy="320040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057400"/>
            <a:ext cx="1920240" cy="320040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657600"/>
            <a:ext cx="1920240" cy="320040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1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743FED9-B1F8-4186-9EDA-6A5493B707D1}" type="slidenum">
              <a:rPr lang="en-US" sz="1200" kern="1200" smtClean="0">
                <a:solidFill>
                  <a:srgbClr val="DBF5F9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kern="1200">
              <a:solidFill>
                <a:srgbClr val="DBF5F9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382000" cy="2554545"/>
          </a:xfrm>
          <a:prstGeom prst="rect">
            <a:avLst/>
          </a:prstGeom>
          <a:noFill/>
          <a:ln>
            <a:noFill/>
          </a:ln>
          <a:effectLst>
            <a:outerShdw blurRad="1270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ctr">
              <a:defRPr sz="1400" b="1"/>
            </a:lvl1pPr>
          </a:lstStyle>
          <a:p>
            <a:pPr algn="l"/>
            <a:r>
              <a:rPr lang="en-US" sz="2000" smtClean="0"/>
              <a:t>Formotus Mobile Business Forms</a:t>
            </a:r>
            <a:br>
              <a:rPr lang="en-US" sz="2000" smtClean="0"/>
            </a:br>
            <a:endParaRPr lang="en-US" sz="2000" smtClean="0"/>
          </a:p>
          <a:p>
            <a:pPr algn="l"/>
            <a:endParaRPr lang="en-US" sz="2000" smtClean="0"/>
          </a:p>
          <a:p>
            <a:pPr algn="l"/>
            <a:r>
              <a:rPr lang="en-US" sz="2000" smtClean="0"/>
              <a:t>Data submitted</a:t>
            </a:r>
          </a:p>
          <a:p>
            <a:pPr algn="l"/>
            <a:r>
              <a:rPr lang="en-US" sz="2000" smtClean="0"/>
              <a:t>from phones is</a:t>
            </a:r>
          </a:p>
          <a:p>
            <a:pPr algn="l"/>
            <a:r>
              <a:rPr lang="en-US" sz="2000" smtClean="0"/>
              <a:t>viewable in</a:t>
            </a:r>
          </a:p>
          <a:p>
            <a:pPr algn="l"/>
            <a:r>
              <a:rPr lang="en-US" sz="2000" smtClean="0"/>
              <a:t>SharePoint </a:t>
            </a:r>
          </a:p>
          <a:p>
            <a:pPr algn="l"/>
            <a:r>
              <a:rPr lang="en-US" sz="2000" smtClean="0"/>
              <a:t>Online.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563" y="561975"/>
            <a:ext cx="7056437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1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743FED9-B1F8-4186-9EDA-6A5493B707D1}" type="slidenum">
              <a:rPr lang="en-US" sz="1200" kern="1200" smtClean="0">
                <a:solidFill>
                  <a:srgbClr val="DBF5F9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kern="1200">
              <a:solidFill>
                <a:srgbClr val="DBF5F9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382000" cy="2554545"/>
          </a:xfrm>
          <a:prstGeom prst="rect">
            <a:avLst/>
          </a:prstGeom>
          <a:noFill/>
          <a:ln>
            <a:noFill/>
          </a:ln>
          <a:effectLst>
            <a:outerShdw blurRad="1270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ctr">
              <a:defRPr sz="1400" b="1"/>
            </a:lvl1pPr>
          </a:lstStyle>
          <a:p>
            <a:pPr algn="l"/>
            <a:r>
              <a:rPr lang="en-US" sz="2000" smtClean="0"/>
              <a:t>Formotus Mobile Business Forms</a:t>
            </a:r>
            <a:br>
              <a:rPr lang="en-US" sz="2000" smtClean="0"/>
            </a:br>
            <a:endParaRPr lang="en-US" sz="2000" smtClean="0"/>
          </a:p>
          <a:p>
            <a:pPr algn="l"/>
            <a:endParaRPr lang="en-US" sz="2000" smtClean="0"/>
          </a:p>
          <a:p>
            <a:pPr algn="l"/>
            <a:r>
              <a:rPr lang="en-US" sz="2000" smtClean="0"/>
              <a:t>Mobile workers and</a:t>
            </a:r>
          </a:p>
          <a:p>
            <a:pPr algn="l"/>
            <a:r>
              <a:rPr lang="en-US" sz="2000" smtClean="0"/>
              <a:t>office workers can</a:t>
            </a:r>
          </a:p>
          <a:p>
            <a:pPr algn="l"/>
            <a:r>
              <a:rPr lang="en-US" sz="2000" smtClean="0"/>
              <a:t>collaborate on the</a:t>
            </a:r>
          </a:p>
          <a:p>
            <a:pPr algn="l"/>
            <a:r>
              <a:rPr lang="en-US" sz="2000" smtClean="0"/>
              <a:t>same form using </a:t>
            </a:r>
          </a:p>
          <a:p>
            <a:pPr algn="l"/>
            <a:r>
              <a:rPr lang="en-US" sz="2000" smtClean="0"/>
              <a:t>SharePoint Online.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975" y="304800"/>
            <a:ext cx="629602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1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3810000" y="4419600"/>
            <a:ext cx="1524000" cy="1676400"/>
            <a:chOff x="3810000" y="4275308"/>
            <a:chExt cx="1524000" cy="1676400"/>
          </a:xfrm>
        </p:grpSpPr>
        <p:pic>
          <p:nvPicPr>
            <p:cNvPr id="32" name="Picture 31" descr="mobilepho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1228" y="4275308"/>
              <a:ext cx="481544" cy="100575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810000" y="526590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Mobile User</a:t>
              </a:r>
              <a:endParaRPr lang="en-US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pic>
          <p:nvPicPr>
            <p:cNvPr id="43" name="Picture 5" descr="C:\Users\Glen\Documents\((Formotus work\Graphics\Icon Work\Pixelmixer\Basic_set_Png\user_6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81500" y="5570708"/>
              <a:ext cx="381000" cy="381000"/>
            </a:xfrm>
            <a:prstGeom prst="rect">
              <a:avLst/>
            </a:prstGeom>
            <a:noFill/>
          </p:spPr>
        </p:pic>
      </p:grpSp>
      <p:pic>
        <p:nvPicPr>
          <p:cNvPr id="33" name="Picture 8" descr="C:\Users\Glen\Documents\((Formotus work\Graphics\official logos\Foromotus_window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8275" y="4646706"/>
            <a:ext cx="309747" cy="210322"/>
          </a:xfrm>
          <a:prstGeom prst="rect">
            <a:avLst/>
          </a:prstGeom>
          <a:noFill/>
        </p:spPr>
      </p:pic>
      <p:cxnSp>
        <p:nvCxnSpPr>
          <p:cNvPr id="35" name="Straight Connector 34"/>
          <p:cNvCxnSpPr/>
          <p:nvPr/>
        </p:nvCxnSpPr>
        <p:spPr>
          <a:xfrm rot="10800000">
            <a:off x="2743197" y="3589508"/>
            <a:ext cx="1524003" cy="914400"/>
          </a:xfrm>
          <a:prstGeom prst="line">
            <a:avLst/>
          </a:prstGeom>
          <a:ln w="50800" cmpd="dbl">
            <a:solidFill>
              <a:srgbClr val="32AFE1"/>
            </a:solidFill>
            <a:headEnd type="stealth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8"/>
          <p:cNvGrpSpPr/>
          <p:nvPr/>
        </p:nvGrpSpPr>
        <p:grpSpPr>
          <a:xfrm>
            <a:off x="4861421" y="3665708"/>
            <a:ext cx="1267249" cy="838200"/>
            <a:chOff x="4861421" y="3665708"/>
            <a:chExt cx="1267249" cy="838200"/>
          </a:xfrm>
        </p:grpSpPr>
        <p:cxnSp>
          <p:nvCxnSpPr>
            <p:cNvPr id="34" name="Straight Connector 33"/>
            <p:cNvCxnSpPr/>
            <p:nvPr/>
          </p:nvCxnSpPr>
          <p:spPr>
            <a:xfrm rot="10800000" flipV="1">
              <a:off x="4876800" y="3665708"/>
              <a:ext cx="1219200" cy="838200"/>
            </a:xfrm>
            <a:prstGeom prst="line">
              <a:avLst/>
            </a:prstGeom>
            <a:ln w="50800" cmpd="dbl">
              <a:solidFill>
                <a:srgbClr val="E18601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 rot="19501339">
              <a:off x="4861421" y="3790877"/>
              <a:ext cx="1267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E18601"/>
                  </a:solidFill>
                </a:rPr>
                <a:t>Mobile Data</a:t>
              </a:r>
              <a:endParaRPr lang="en-US" sz="1400" dirty="0">
                <a:solidFill>
                  <a:srgbClr val="E18601"/>
                </a:solidFill>
              </a:endParaRPr>
            </a:p>
          </p:txBody>
        </p:sp>
      </p:grpSp>
      <p:sp>
        <p:nvSpPr>
          <p:cNvPr id="100" name="Rectangle 99"/>
          <p:cNvSpPr/>
          <p:nvPr/>
        </p:nvSpPr>
        <p:spPr>
          <a:xfrm rot="1862780">
            <a:off x="2975571" y="3767889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1B8DBB"/>
                </a:solidFill>
              </a:rPr>
              <a:t>Mobile App</a:t>
            </a:r>
            <a:endParaRPr lang="en-US" sz="1400" dirty="0">
              <a:solidFill>
                <a:srgbClr val="1B8DBB"/>
              </a:solidFill>
            </a:endParaRPr>
          </a:p>
        </p:txBody>
      </p:sp>
      <p:grpSp>
        <p:nvGrpSpPr>
          <p:cNvPr id="4" name="Group 63"/>
          <p:cNvGrpSpPr/>
          <p:nvPr/>
        </p:nvGrpSpPr>
        <p:grpSpPr>
          <a:xfrm>
            <a:off x="6172200" y="2514600"/>
            <a:ext cx="2286000" cy="1520440"/>
            <a:chOff x="6172200" y="2514600"/>
            <a:chExt cx="2286000" cy="1520440"/>
          </a:xfrm>
        </p:grpSpPr>
        <p:pic>
          <p:nvPicPr>
            <p:cNvPr id="7" name="Picture 6" descr="datablock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2200" y="3284708"/>
              <a:ext cx="1554352" cy="371825"/>
            </a:xfrm>
            <a:prstGeom prst="rect">
              <a:avLst/>
            </a:prstGeom>
          </p:spPr>
        </p:pic>
        <p:pic>
          <p:nvPicPr>
            <p:cNvPr id="8" name="Picture 2" descr="c:\Users\Glen\Documents\((Formotus work\Graphics\Icon Work\Office 2010\PNGs\Microsoft SharePoint Workspace 2010\SharePoin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53200" y="2522708"/>
              <a:ext cx="762000" cy="7620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7239000" y="25146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E18601"/>
                  </a:solidFill>
                </a:rPr>
                <a:t>SharePoint</a:t>
              </a:r>
            </a:p>
            <a:p>
              <a:pPr algn="ctr"/>
              <a:r>
                <a:rPr lang="en-US" smtClean="0">
                  <a:solidFill>
                    <a:srgbClr val="E18601"/>
                  </a:solidFill>
                </a:rPr>
                <a:t>Online</a:t>
              </a:r>
              <a:endParaRPr lang="en-US" dirty="0">
                <a:solidFill>
                  <a:srgbClr val="E1860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72200" y="366570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Business Data</a:t>
              </a:r>
              <a:endParaRPr lang="en-US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5" name="Group 79"/>
          <p:cNvGrpSpPr/>
          <p:nvPr/>
        </p:nvGrpSpPr>
        <p:grpSpPr>
          <a:xfrm>
            <a:off x="381000" y="2221468"/>
            <a:ext cx="2373055" cy="1740932"/>
            <a:chOff x="381000" y="2065508"/>
            <a:chExt cx="2666786" cy="1956420"/>
          </a:xfrm>
          <a:effectLst/>
        </p:grpSpPr>
        <p:grpSp>
          <p:nvGrpSpPr>
            <p:cNvPr id="6" name="Group 65"/>
            <p:cNvGrpSpPr/>
            <p:nvPr/>
          </p:nvGrpSpPr>
          <p:grpSpPr>
            <a:xfrm>
              <a:off x="381000" y="2065508"/>
              <a:ext cx="2666786" cy="1691519"/>
              <a:chOff x="381000" y="2065508"/>
              <a:chExt cx="2666786" cy="1691519"/>
            </a:xfrm>
          </p:grpSpPr>
          <p:pic>
            <p:nvPicPr>
              <p:cNvPr id="12" name="Picture 11" descr="Cloud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81000" y="2065508"/>
                <a:ext cx="2249238" cy="1127667"/>
              </a:xfrm>
              <a:prstGeom prst="rect">
                <a:avLst/>
              </a:prstGeo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9" name="Group 28"/>
              <p:cNvGrpSpPr/>
              <p:nvPr/>
            </p:nvGrpSpPr>
            <p:grpSpPr>
              <a:xfrm>
                <a:off x="457200" y="2294108"/>
                <a:ext cx="2590586" cy="1462919"/>
                <a:chOff x="533400" y="2819400"/>
                <a:chExt cx="2590586" cy="1462919"/>
              </a:xfrm>
            </p:grpSpPr>
            <p:pic>
              <p:nvPicPr>
                <p:cNvPr id="16" name="Picture 15" descr="cloud1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533400" y="2819400"/>
                  <a:ext cx="2590586" cy="1462919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7" name="Picture 16" descr="logo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762000" y="3429000"/>
                  <a:ext cx="1987132" cy="274297"/>
                </a:xfrm>
                <a:prstGeom prst="rect">
                  <a:avLst/>
                </a:prstGeom>
              </p:spPr>
            </p:pic>
          </p:grpSp>
        </p:grpSp>
        <p:sp>
          <p:nvSpPr>
            <p:cNvPr id="55" name="TextBox 54"/>
            <p:cNvSpPr txBox="1"/>
            <p:nvPr/>
          </p:nvSpPr>
          <p:spPr>
            <a:xfrm>
              <a:off x="762000" y="3606881"/>
              <a:ext cx="2016692" cy="4150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Hosted Service</a:t>
              </a:r>
              <a:endParaRPr lang="en-US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2819400" y="3048000"/>
            <a:ext cx="3505200" cy="8108"/>
          </a:xfrm>
          <a:prstGeom prst="line">
            <a:avLst/>
          </a:prstGeom>
          <a:ln w="50800" cmpd="dbl">
            <a:gradFill flip="none" rotWithShape="1">
              <a:gsLst>
                <a:gs pos="40000">
                  <a:srgbClr val="E18601"/>
                </a:gs>
                <a:gs pos="50000">
                  <a:srgbClr val="32AFE1"/>
                </a:gs>
              </a:gsLst>
              <a:lin ang="10800000" scaled="1"/>
              <a:tileRect/>
            </a:gradFill>
            <a:headEnd type="stealth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181600" y="2769596"/>
            <a:ext cx="1278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E18601"/>
                </a:solidFill>
              </a:rPr>
              <a:t>Form Template</a:t>
            </a:r>
            <a:endParaRPr lang="en-US" sz="1400" dirty="0">
              <a:solidFill>
                <a:srgbClr val="E18601"/>
              </a:solidFill>
            </a:endParaRPr>
          </a:p>
        </p:txBody>
      </p:sp>
      <p:grpSp>
        <p:nvGrpSpPr>
          <p:cNvPr id="10" name="Group 80"/>
          <p:cNvGrpSpPr/>
          <p:nvPr/>
        </p:nvGrpSpPr>
        <p:grpSpPr>
          <a:xfrm>
            <a:off x="3810000" y="457200"/>
            <a:ext cx="1663515" cy="1379708"/>
            <a:chOff x="7391400" y="457200"/>
            <a:chExt cx="1663515" cy="1379708"/>
          </a:xfrm>
        </p:grpSpPr>
        <p:sp>
          <p:nvSpPr>
            <p:cNvPr id="37" name="TextBox 36"/>
            <p:cNvSpPr txBox="1"/>
            <p:nvPr/>
          </p:nvSpPr>
          <p:spPr>
            <a:xfrm>
              <a:off x="7988115" y="1313688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Office Workers</a:t>
              </a:r>
              <a:endParaRPr 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11" name="Group 24"/>
            <p:cNvGrpSpPr/>
            <p:nvPr/>
          </p:nvGrpSpPr>
          <p:grpSpPr>
            <a:xfrm>
              <a:off x="7714488" y="457200"/>
              <a:ext cx="1111827" cy="914400"/>
              <a:chOff x="6672638" y="1447801"/>
              <a:chExt cx="1111827" cy="914400"/>
            </a:xfrm>
          </p:grpSpPr>
          <p:pic>
            <p:nvPicPr>
              <p:cNvPr id="44" name="Picture 43" descr="laptop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672638" y="1447801"/>
                <a:ext cx="654627" cy="457200"/>
              </a:xfrm>
              <a:prstGeom prst="rect">
                <a:avLst/>
              </a:prstGeom>
            </p:spPr>
          </p:pic>
          <p:pic>
            <p:nvPicPr>
              <p:cNvPr id="45" name="Picture 44" descr="laptop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825038" y="1600201"/>
                <a:ext cx="654627" cy="457200"/>
              </a:xfrm>
              <a:prstGeom prst="rect">
                <a:avLst/>
              </a:prstGeom>
            </p:spPr>
          </p:pic>
          <p:pic>
            <p:nvPicPr>
              <p:cNvPr id="46" name="Picture 45" descr="laptop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977438" y="1752601"/>
                <a:ext cx="654627" cy="457200"/>
              </a:xfrm>
              <a:prstGeom prst="rect">
                <a:avLst/>
              </a:prstGeom>
            </p:spPr>
          </p:pic>
          <p:pic>
            <p:nvPicPr>
              <p:cNvPr id="48" name="Picture 47" descr="laptop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129838" y="1905001"/>
                <a:ext cx="654627" cy="457200"/>
              </a:xfrm>
              <a:prstGeom prst="rect">
                <a:avLst/>
              </a:prstGeom>
            </p:spPr>
          </p:pic>
        </p:grpSp>
        <p:grpSp>
          <p:nvGrpSpPr>
            <p:cNvPr id="14" name="Group 47"/>
            <p:cNvGrpSpPr/>
            <p:nvPr/>
          </p:nvGrpSpPr>
          <p:grpSpPr>
            <a:xfrm>
              <a:off x="7391400" y="704088"/>
              <a:ext cx="685800" cy="685800"/>
              <a:chOff x="7440168" y="1542288"/>
              <a:chExt cx="685800" cy="685800"/>
            </a:xfrm>
          </p:grpSpPr>
          <p:pic>
            <p:nvPicPr>
              <p:cNvPr id="50" name="Picture 5" descr="C:\Users\Glen\Documents\((Formotus work\Graphics\Icon Work\Pixelmixer\Basic_set_Png\user_6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40168" y="1542288"/>
                <a:ext cx="228600" cy="228600"/>
              </a:xfrm>
              <a:prstGeom prst="rect">
                <a:avLst/>
              </a:prstGeom>
              <a:noFill/>
            </p:spPr>
          </p:pic>
          <p:pic>
            <p:nvPicPr>
              <p:cNvPr id="51" name="Picture 5" descr="C:\Users\Glen\Documents\((Formotus work\Graphics\Icon Work\Pixelmixer\Basic_set_Png\user_6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92568" y="1694688"/>
                <a:ext cx="228600" cy="228600"/>
              </a:xfrm>
              <a:prstGeom prst="rect">
                <a:avLst/>
              </a:prstGeom>
              <a:noFill/>
            </p:spPr>
          </p:pic>
          <p:pic>
            <p:nvPicPr>
              <p:cNvPr id="52" name="Picture 5" descr="C:\Users\Glen\Documents\((Formotus work\Graphics\Icon Work\Pixelmixer\Basic_set_Png\user_6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744968" y="1847088"/>
                <a:ext cx="228600" cy="228600"/>
              </a:xfrm>
              <a:prstGeom prst="rect">
                <a:avLst/>
              </a:prstGeom>
              <a:noFill/>
            </p:spPr>
          </p:pic>
          <p:pic>
            <p:nvPicPr>
              <p:cNvPr id="53" name="Picture 5" descr="C:\Users\Glen\Documents\((Formotus work\Graphics\Icon Work\Pixelmixer\Basic_set_Png\user_6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897368" y="1999488"/>
                <a:ext cx="228600" cy="228600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74" name="Straight Connector 73"/>
          <p:cNvCxnSpPr>
            <a:cxnSpLocks/>
            <a:stCxn id="37" idx="3"/>
          </p:cNvCxnSpPr>
          <p:nvPr/>
        </p:nvCxnSpPr>
        <p:spPr>
          <a:xfrm>
            <a:off x="5473515" y="1575298"/>
            <a:ext cx="1079685" cy="939302"/>
          </a:xfrm>
          <a:prstGeom prst="line">
            <a:avLst/>
          </a:prstGeom>
          <a:ln w="50800" cmpd="dbl">
            <a:solidFill>
              <a:srgbClr val="E1860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124200" y="3056108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prstClr val="white">
                    <a:lumMod val="50000"/>
                  </a:prstClr>
                </a:solidFill>
                <a:latin typeface="Cambria" pitchFamily="18" charset="0"/>
              </a:rPr>
              <a:t>upload</a:t>
            </a:r>
            <a:endParaRPr lang="en-US" sz="1200" i="1" dirty="0">
              <a:solidFill>
                <a:prstClr val="white">
                  <a:lumMod val="50000"/>
                </a:prstClr>
              </a:solidFill>
              <a:latin typeface="Cambria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1799542">
            <a:off x="3455084" y="4265435"/>
            <a:ext cx="644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prstClr val="white">
                    <a:lumMod val="50000"/>
                  </a:prstClr>
                </a:solidFill>
                <a:latin typeface="Cambria" pitchFamily="18" charset="0"/>
              </a:rPr>
              <a:t>deploy</a:t>
            </a:r>
            <a:endParaRPr lang="en-US" sz="1200" i="1" dirty="0">
              <a:solidFill>
                <a:prstClr val="white">
                  <a:lumMod val="50000"/>
                </a:prstClr>
              </a:solidFill>
              <a:latin typeface="Cambria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9508199">
            <a:off x="5270925" y="4078066"/>
            <a:ext cx="715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prstClr val="white">
                    <a:lumMod val="50000"/>
                  </a:prstClr>
                </a:solidFill>
                <a:latin typeface="Cambria" pitchFamily="18" charset="0"/>
              </a:rPr>
              <a:t>connect</a:t>
            </a:r>
            <a:endParaRPr lang="en-US" sz="1200" i="1" dirty="0">
              <a:solidFill>
                <a:prstClr val="white">
                  <a:lumMod val="50000"/>
                </a:prstClr>
              </a:solidFill>
              <a:latin typeface="Cambria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5578" y="118753"/>
            <a:ext cx="8884722" cy="6614555"/>
          </a:xfrm>
          <a:prstGeom prst="rect">
            <a:avLst/>
          </a:prstGeom>
          <a:noFill/>
          <a:ln w="254000">
            <a:solidFill>
              <a:schemeClr val="tx1">
                <a:lumMod val="65000"/>
                <a:lumOff val="35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extrusionH="508000">
            <a:bevelT w="342900" h="69850" prst="hardEdge"/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rot="2454888">
            <a:off x="5502921" y="1827241"/>
            <a:ext cx="1240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E18601"/>
                </a:solidFill>
              </a:rPr>
              <a:t>Desktop </a:t>
            </a:r>
            <a:r>
              <a:rPr lang="en-US" sz="1400" dirty="0" smtClean="0">
                <a:solidFill>
                  <a:srgbClr val="E18601"/>
                </a:solidFill>
              </a:rPr>
              <a:t>Data</a:t>
            </a:r>
            <a:endParaRPr lang="en-US" sz="1400" dirty="0">
              <a:solidFill>
                <a:srgbClr val="E1860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9000" y="1981200"/>
            <a:ext cx="1266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743FED9-B1F8-4186-9EDA-6A5493B707D1}" type="slidenum">
              <a:rPr lang="en-US" sz="1200" kern="1200" smtClean="0">
                <a:solidFill>
                  <a:srgbClr val="DBF5F9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kern="1200">
              <a:solidFill>
                <a:srgbClr val="DBF5F9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382000" cy="707886"/>
          </a:xfrm>
          <a:prstGeom prst="rect">
            <a:avLst/>
          </a:prstGeom>
          <a:noFill/>
          <a:ln>
            <a:noFill/>
          </a:ln>
          <a:effectLst>
            <a:outerShdw blurRad="1270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ctr">
              <a:defRPr sz="1400" b="1"/>
            </a:lvl1pPr>
          </a:lstStyle>
          <a:p>
            <a:pPr algn="l"/>
            <a:r>
              <a:rPr lang="en-US" sz="2000" smtClean="0"/>
              <a:t>Formotus Mobile Business Forms</a:t>
            </a:r>
            <a:br>
              <a:rPr lang="en-US" sz="2000" smtClean="0"/>
            </a:br>
            <a:r>
              <a:rPr lang="en-US" sz="2000" smtClean="0">
                <a:hlinkClick r:id="rId2"/>
              </a:rPr>
              <a:t>www.formotus.com</a:t>
            </a:r>
            <a:r>
              <a:rPr lang="en-US" sz="2000" smtClean="0"/>
              <a:t>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1752600"/>
            <a:ext cx="443461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smtClean="0"/>
              <a:t>Formotus, Inc.</a:t>
            </a:r>
            <a:r>
              <a:rPr lang="fr-FR" sz="2800" smtClean="0"/>
              <a:t/>
            </a:r>
            <a:br>
              <a:rPr lang="fr-FR" sz="2800" smtClean="0"/>
            </a:br>
            <a:r>
              <a:rPr lang="fr-FR" sz="2800" smtClean="0"/>
              <a:t>3633 136th Pl SE, Suite 202</a:t>
            </a:r>
            <a:br>
              <a:rPr lang="fr-FR" sz="2800" smtClean="0"/>
            </a:br>
            <a:r>
              <a:rPr lang="fr-FR" sz="2800" smtClean="0"/>
              <a:t>Bellevue, WA 98006 </a:t>
            </a:r>
          </a:p>
          <a:p>
            <a:r>
              <a:rPr lang="fr-FR" sz="2800" smtClean="0"/>
              <a:t>Phone: 206-973-5060</a:t>
            </a:r>
            <a:br>
              <a:rPr lang="fr-FR" sz="2800" smtClean="0"/>
            </a:br>
            <a:r>
              <a:rPr lang="fr-FR" sz="2800" smtClean="0"/>
              <a:t>Fax: 206-260-7235</a:t>
            </a:r>
            <a:br>
              <a:rPr lang="fr-FR" sz="2800" smtClean="0"/>
            </a:br>
            <a:r>
              <a:rPr lang="fr-FR" sz="2800" smtClean="0">
                <a:hlinkClick r:id="rId3"/>
              </a:rPr>
              <a:t>info@formotus.com</a:t>
            </a:r>
            <a:endParaRPr lang="fr-FR" sz="2800" smtClean="0"/>
          </a:p>
          <a:p>
            <a:endParaRPr lang="fr-FR" sz="2800" smtClean="0"/>
          </a:p>
          <a:p>
            <a:r>
              <a:rPr lang="fr-FR" sz="2800" smtClean="0">
                <a:hlinkClick r:id="rId2"/>
              </a:rPr>
              <a:t>www.formotus.com</a:t>
            </a:r>
            <a:r>
              <a:rPr lang="fr-FR" sz="2800" smtClean="0"/>
              <a:t> 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11614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MSFT-MOS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2060"/>
      </a:hlink>
      <a:folHlink>
        <a:srgbClr val="85DFD0"/>
      </a:folHlink>
    </a:clrScheme>
    <a:fontScheme name="Segoe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otus3">
  <a:themeElements>
    <a:clrScheme name="Formotus1">
      <a:dk1>
        <a:sysClr val="windowText" lastClr="000000"/>
      </a:dk1>
      <a:lt1>
        <a:sysClr val="window" lastClr="FFFFFF"/>
      </a:lt1>
      <a:dk2>
        <a:srgbClr val="3A5592"/>
      </a:dk2>
      <a:lt2>
        <a:srgbClr val="B8C5E2"/>
      </a:lt2>
      <a:accent1>
        <a:srgbClr val="6A85C3"/>
      </a:accent1>
      <a:accent2>
        <a:srgbClr val="B8C5E2"/>
      </a:accent2>
      <a:accent3>
        <a:srgbClr val="179446"/>
      </a:accent3>
      <a:accent4>
        <a:srgbClr val="FECD08"/>
      </a:accent4>
      <a:accent5>
        <a:srgbClr val="E55D2F"/>
      </a:accent5>
      <a:accent6>
        <a:srgbClr val="FFF2BD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</Words>
  <Application>Microsoft Office PowerPoint</Application>
  <PresentationFormat>On-screen Show (4:3)</PresentationFormat>
  <Paragraphs>60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MSFT-MOS</vt:lpstr>
      <vt:lpstr>Formotus3</vt:lpstr>
      <vt:lpstr>Business Productivity Online Suite: Screenshots for  Formotus Mobile Business Forms   Formotus, Inc.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2010-03-19T18:02:14Z</dcterms:created>
  <dcterms:modified xsi:type="dcterms:W3CDTF">2010-03-19T18:02:21Z</dcterms:modified>
</cp:coreProperties>
</file>