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9" r:id="rId1"/>
  </p:sldMasterIdLst>
  <p:notesMasterIdLst>
    <p:notesMasterId r:id="rId50"/>
  </p:notesMasterIdLst>
  <p:handoutMasterIdLst>
    <p:handoutMasterId r:id="rId51"/>
  </p:handoutMasterIdLst>
  <p:sldIdLst>
    <p:sldId id="257" r:id="rId2"/>
    <p:sldId id="296" r:id="rId3"/>
    <p:sldId id="588" r:id="rId4"/>
    <p:sldId id="570" r:id="rId5"/>
    <p:sldId id="536" r:id="rId6"/>
    <p:sldId id="656" r:id="rId7"/>
    <p:sldId id="657" r:id="rId8"/>
    <p:sldId id="642" r:id="rId9"/>
    <p:sldId id="643" r:id="rId10"/>
    <p:sldId id="650" r:id="rId11"/>
    <p:sldId id="653" r:id="rId12"/>
    <p:sldId id="651" r:id="rId13"/>
    <p:sldId id="654" r:id="rId14"/>
    <p:sldId id="678" r:id="rId15"/>
    <p:sldId id="644" r:id="rId16"/>
    <p:sldId id="655" r:id="rId17"/>
    <p:sldId id="645" r:id="rId18"/>
    <p:sldId id="658" r:id="rId19"/>
    <p:sldId id="652" r:id="rId20"/>
    <p:sldId id="669" r:id="rId21"/>
    <p:sldId id="646" r:id="rId22"/>
    <p:sldId id="661" r:id="rId23"/>
    <p:sldId id="662" r:id="rId24"/>
    <p:sldId id="673" r:id="rId25"/>
    <p:sldId id="672" r:id="rId26"/>
    <p:sldId id="670" r:id="rId27"/>
    <p:sldId id="671" r:id="rId28"/>
    <p:sldId id="667" r:id="rId29"/>
    <p:sldId id="574" r:id="rId30"/>
    <p:sldId id="660" r:id="rId31"/>
    <p:sldId id="676" r:id="rId32"/>
    <p:sldId id="666" r:id="rId33"/>
    <p:sldId id="663" r:id="rId34"/>
    <p:sldId id="659" r:id="rId35"/>
    <p:sldId id="668" r:id="rId36"/>
    <p:sldId id="677" r:id="rId37"/>
    <p:sldId id="675" r:id="rId38"/>
    <p:sldId id="664" r:id="rId39"/>
    <p:sldId id="619" r:id="rId40"/>
    <p:sldId id="631" r:id="rId41"/>
    <p:sldId id="632" r:id="rId42"/>
    <p:sldId id="633" r:id="rId43"/>
    <p:sldId id="634" r:id="rId44"/>
    <p:sldId id="681" r:id="rId45"/>
    <p:sldId id="682" r:id="rId46"/>
    <p:sldId id="683" r:id="rId47"/>
    <p:sldId id="638" r:id="rId48"/>
    <p:sldId id="684" r:id="rId4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F7FF"/>
    <a:srgbClr val="CCECFF"/>
    <a:srgbClr val="0000FF"/>
    <a:srgbClr val="FF0000"/>
    <a:srgbClr val="EF7D71"/>
    <a:srgbClr val="FFFF99"/>
    <a:srgbClr val="EAEAE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13" autoAdjust="0"/>
    <p:restoredTop sz="95869" autoAdjust="0"/>
  </p:normalViewPr>
  <p:slideViewPr>
    <p:cSldViewPr snapToGrid="0" snapToObjects="1">
      <p:cViewPr varScale="1">
        <p:scale>
          <a:sx n="42" d="100"/>
          <a:sy n="42" d="100"/>
        </p:scale>
        <p:origin x="-114" y="-666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 snapToGrid="0" snapToObjects="1">
      <p:cViewPr varScale="1">
        <p:scale>
          <a:sx n="84" d="100"/>
          <a:sy n="84" d="100"/>
        </p:scale>
        <p:origin x="-1968" y="-84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 eaLnBrk="0" hangingPunct="0">
              <a:defRPr/>
            </a:pPr>
            <a:fld id="{B6F58F70-B203-4082-B441-E1BCA10A0D2E}" type="slidenum">
              <a:rPr lang="en-US" sz="1200" b="1">
                <a:latin typeface="Arial" charset="0"/>
              </a:rPr>
              <a:pPr algn="r" defTabSz="927100" eaLnBrk="0" hangingPunct="0">
                <a:defRPr/>
              </a:pPr>
              <a:t>‹#›</a:t>
            </a:fld>
            <a:endParaRPr lang="en-US" sz="1200" b="1">
              <a:latin typeface="Arial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http://www.microsoft.com/technet</a:t>
            </a:r>
            <a:endParaRPr lang="en-US" sz="4500" b="1">
              <a:latin typeface="Arial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011738" y="228600"/>
            <a:ext cx="18462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latin typeface="Arial" charset="0"/>
              </a:rPr>
              <a:t>ITPROEXC-105</a:t>
            </a:r>
            <a:endParaRPr lang="en-US" sz="32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01381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4747C0-2F3E-42F9-8A1B-A753D8A5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http://www.microsoft.com/technet</a:t>
            </a:r>
            <a:endParaRPr lang="en-US" sz="4400" b="1">
              <a:latin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162550" y="138113"/>
            <a:ext cx="1695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 eaLnBrk="0" hangingPunct="0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ITPROEXC-105</a:t>
            </a:r>
            <a:endParaRPr lang="en-US" sz="3200" b="1">
              <a:latin typeface="Times New Roman" pitchFamily="18" charset="0"/>
            </a:endParaRPr>
          </a:p>
        </p:txBody>
      </p:sp>
      <p:pic>
        <p:nvPicPr>
          <p:cNvPr id="51207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45565-22E9-45B7-89ED-5ED1075E65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06018-97E5-40B6-9381-498F160C1E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FE141-3E9B-4F17-AEF2-F5ECAB5BF13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B837-BE23-408E-A95A-112D324841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DB6AA-C184-4FE4-A4BA-231A340302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F3F37-0DD7-44CA-95AB-254DBCCFFBD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08BA3-EE49-476F-8902-279DCB96870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3E8EC-D571-403E-876D-A3150CF0AB2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75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10D99-6EE9-4EFF-ACB1-548DBC0D6DB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5515E-A7C8-4784-94E1-B3F8391667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87922-7467-4D7E-8E9E-E4796902A8E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AE17C-55A1-4A0A-936D-D6B564095FB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4160D-1B1D-4989-A862-7AF8DBAF5CB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8611B-F9D5-4BFD-9E24-ADDBFB964F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6AF84-C3A5-4C22-BE30-95101E7A5C0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92211-4C00-43C2-B504-C5779E5B940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78676-7271-4350-85FD-275F0EAB9DE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42DF1-A143-47D7-859C-0F1EC1C0671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2C6CC-CEE4-4A54-A6C8-12827C64DAA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BDFE9-C980-4B32-8D9A-376810E2469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1CF54-5E24-4D06-9A8B-5CF2BF2B505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1D6C5-9A1E-4DAD-91B9-6B7C4DF5305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E3798-4D2B-453E-BEEC-611CB3A92A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15604-5D4C-4CF3-83B0-753B48136AC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B1BE4-4393-4A0E-A39D-2F62E6AEDCC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86BF4-3244-44B3-A770-8211CF3D492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1DD20-ED5F-48CF-8BCF-17C11435CF8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32C73-01B8-40CE-BE95-5C570001CC4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8A55F-76D5-4297-A7FD-6B764458A84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1D081-03FB-4A3D-ABBC-53E2B0D49BF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AF644-8978-4490-B2B8-FE9173F4EFD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FE4A6-EA7C-4105-8715-1F020421512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28797-34C9-4E77-9DC8-7D127185288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333A8-3ECD-406E-8469-76F0EB8222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1484A-6DB4-44D1-8E46-6B6ADFDA2E0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8C016-53D9-4B4C-8418-E3945A1B88D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E7197-B610-44BE-A869-E261D0494AE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14F7-E320-4878-A51E-24A7D3B50DF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F9887-6DDE-4465-BB2E-D5560990481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596FD-BD67-4AD7-BDFA-626BC613CE8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4450" cy="19383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500DC-BEC0-4C24-A4D7-97788A691E3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4450" cy="193833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316E9-F3D4-4782-8166-2CEE44A1852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94BC3-BE75-4145-8160-94547F75B70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2945C-96D5-4E47-ABC4-DFBB4A93E5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93B6E-7A22-4A4C-BBFF-CC41230F68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6F79D-D514-4891-9DB7-FC7CB8B47A3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9DEC1-E192-4D68-80C2-BF37C4A1B95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C528B-BD49-4098-ACFF-F5B9DA6C6B0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31" name="Picture 7" descr="TechNet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9pPr>
    </p:titleStyle>
    <p:bodyStyle>
      <a:lvl1pPr marL="463550" indent="-350838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81000" y="4038600"/>
            <a:ext cx="813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041400"/>
            <a:ext cx="9115425" cy="2614613"/>
          </a:xfrm>
        </p:spPr>
        <p:txBody>
          <a:bodyPr/>
          <a:lstStyle/>
          <a:p>
            <a:pPr eaLnBrk="1" hangingPunct="1"/>
            <a:r>
              <a:rPr lang="es-CR" sz="4800" smtClean="0">
                <a:solidFill>
                  <a:srgbClr val="FFCC00"/>
                </a:solidFill>
                <a:cs typeface="Times New Roman" pitchFamily="18" charset="0"/>
              </a:rPr>
              <a:t>Introducción a la nueva interfaz de administración de Exchange</a:t>
            </a:r>
          </a:p>
        </p:txBody>
      </p:sp>
      <p:pic>
        <p:nvPicPr>
          <p:cNvPr id="2052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3850" y="5307013"/>
            <a:ext cx="62515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393" name="Picture 9"/>
          <p:cNvPicPr>
            <a:picLocks noChangeAspect="1" noChangeArrowheads="1"/>
          </p:cNvPicPr>
          <p:nvPr/>
        </p:nvPicPr>
        <p:blipFill>
          <a:blip r:embed="rId3"/>
          <a:srcRect r="78162" b="52266"/>
          <a:stretch>
            <a:fillRect/>
          </a:stretch>
        </p:blipFill>
        <p:spPr bwMode="auto">
          <a:xfrm>
            <a:off x="5011738" y="1006475"/>
            <a:ext cx="1985962" cy="325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600" smtClean="0"/>
              <a:t>Comparación de arbol de navegación</a:t>
            </a:r>
          </a:p>
        </p:txBody>
      </p:sp>
      <p:pic>
        <p:nvPicPr>
          <p:cNvPr id="1168387" name="Picture 3"/>
          <p:cNvPicPr>
            <a:picLocks noChangeAspect="1" noChangeArrowheads="1"/>
          </p:cNvPicPr>
          <p:nvPr/>
        </p:nvPicPr>
        <p:blipFill>
          <a:blip r:embed="rId4"/>
          <a:srcRect b="6779"/>
          <a:stretch>
            <a:fillRect/>
          </a:stretch>
        </p:blipFill>
        <p:spPr bwMode="auto">
          <a:xfrm>
            <a:off x="1304925" y="1463675"/>
            <a:ext cx="2359025" cy="447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8388" name="Text Box 4"/>
          <p:cNvSpPr txBox="1">
            <a:spLocks noChangeArrowheads="1"/>
          </p:cNvSpPr>
          <p:nvPr/>
        </p:nvSpPr>
        <p:spPr bwMode="invGray">
          <a:xfrm>
            <a:off x="1304925" y="1006475"/>
            <a:ext cx="2368550" cy="457200"/>
          </a:xfrm>
          <a:prstGeom prst="rect">
            <a:avLst/>
          </a:prstGeom>
          <a:solidFill>
            <a:srgbClr val="FFFF99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latin typeface="Segoe Semibold"/>
              </a:rPr>
              <a:t>Exchange 2003</a:t>
            </a:r>
          </a:p>
        </p:txBody>
      </p:sp>
      <p:sp>
        <p:nvSpPr>
          <p:cNvPr id="1168389" name="Text Box 5"/>
          <p:cNvSpPr txBox="1">
            <a:spLocks noChangeArrowheads="1"/>
          </p:cNvSpPr>
          <p:nvPr/>
        </p:nvSpPr>
        <p:spPr bwMode="auto">
          <a:xfrm>
            <a:off x="5011738" y="1006475"/>
            <a:ext cx="1971675" cy="46672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latin typeface="Segoe Semibold"/>
              </a:rPr>
              <a:t>Exchange 2007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6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8" grpId="0" animBg="1"/>
      <p:bldP spid="1168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Consola Personalizada</a:t>
            </a:r>
          </a:p>
        </p:txBody>
      </p:sp>
      <p:sp>
        <p:nvSpPr>
          <p:cNvPr id="11745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3200" smtClean="0"/>
              <a:t>La consola recuerda la última ubicación seleccionada</a:t>
            </a:r>
          </a:p>
          <a:p>
            <a:pPr eaLnBrk="1" hangingPunct="1"/>
            <a:r>
              <a:rPr lang="es-CR" sz="3200" smtClean="0"/>
              <a:t>El snap-in de la consola puede combinarse con otros snap-ins MMC</a:t>
            </a:r>
          </a:p>
          <a:p>
            <a:pPr eaLnBrk="1" hangingPunct="1"/>
            <a:r>
              <a:rPr lang="es-CR" sz="3200" smtClean="0"/>
              <a:t>La consola soporta Nueva Ventana desde el comando de Aquí</a:t>
            </a:r>
          </a:p>
          <a:p>
            <a:pPr eaLnBrk="1" hangingPunct="1">
              <a:buFontTx/>
              <a:buNone/>
            </a:pPr>
            <a:endParaRPr lang="es-CR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Filtración enriquecida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z="2800" smtClean="0"/>
              <a:t>Configuración de centros de trabajo del servidor y destinatario puede filtrar objetos</a:t>
            </a:r>
          </a:p>
          <a:p>
            <a:pPr eaLnBrk="1" hangingPunct="1"/>
            <a:r>
              <a:rPr lang="es-CR" sz="2800" smtClean="0"/>
              <a:t>Soporte de hasta 10 expresiones </a:t>
            </a:r>
          </a:p>
          <a:p>
            <a:pPr eaLnBrk="1" hangingPunct="1"/>
            <a:r>
              <a:rPr lang="es-CR" sz="2800" smtClean="0"/>
              <a:t>AND’d y OR’d soportados</a:t>
            </a:r>
          </a:p>
        </p:txBody>
      </p:sp>
      <p:pic>
        <p:nvPicPr>
          <p:cNvPr id="1170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3902075"/>
            <a:ext cx="8534400" cy="197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Pickers y Wizards</a:t>
            </a:r>
          </a:p>
        </p:txBody>
      </p:sp>
      <p:sp>
        <p:nvSpPr>
          <p:cNvPr id="1176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Nuevos Pickers</a:t>
            </a:r>
          </a:p>
          <a:p>
            <a:pPr eaLnBrk="1" hangingPunct="1"/>
            <a:r>
              <a:rPr lang="en-US" smtClean="0"/>
              <a:t>Nuevos Wizards</a:t>
            </a:r>
          </a:p>
          <a:p>
            <a:pPr eaLnBrk="1" hangingPunct="1"/>
            <a:r>
              <a:rPr lang="en-US" smtClean="0"/>
              <a:t>Shell One-Liners en Wizard</a:t>
            </a:r>
          </a:p>
        </p:txBody>
      </p:sp>
      <p:pic>
        <p:nvPicPr>
          <p:cNvPr id="1176582" name="Picture 6"/>
          <p:cNvPicPr>
            <a:picLocks noChangeAspect="1" noChangeArrowheads="1"/>
          </p:cNvPicPr>
          <p:nvPr/>
        </p:nvPicPr>
        <p:blipFill>
          <a:blip r:embed="rId3"/>
          <a:srcRect b="46991"/>
          <a:stretch>
            <a:fillRect/>
          </a:stretch>
        </p:blipFill>
        <p:spPr bwMode="auto">
          <a:xfrm>
            <a:off x="2403475" y="3767138"/>
            <a:ext cx="4114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Pickers</a:t>
            </a:r>
          </a:p>
        </p:txBody>
      </p:sp>
      <p:pic>
        <p:nvPicPr>
          <p:cNvPr id="1233924" name="Picture 4" descr="012083921@24042006-35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2125663"/>
            <a:ext cx="38973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50" y="1638300"/>
            <a:ext cx="4195763" cy="381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Interfaz del Wizard</a:t>
            </a:r>
          </a:p>
        </p:txBody>
      </p:sp>
      <p:pic>
        <p:nvPicPr>
          <p:cNvPr id="1157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963613"/>
            <a:ext cx="5573713" cy="4887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8" name="AutoShape 6"/>
          <p:cNvSpPr>
            <a:spLocks noChangeArrowheads="1"/>
          </p:cNvSpPr>
          <p:nvPr/>
        </p:nvSpPr>
        <p:spPr bwMode="auto">
          <a:xfrm>
            <a:off x="711200" y="1614488"/>
            <a:ext cx="2349500" cy="769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  <a:defRPr/>
            </a:pPr>
            <a:r>
              <a:rPr lang="es-CR" sz="2000">
                <a:latin typeface="Arial" charset="0"/>
              </a:rPr>
              <a:t>Configuración de destinatario</a:t>
            </a:r>
          </a:p>
        </p:txBody>
      </p:sp>
      <p:sp>
        <p:nvSpPr>
          <p:cNvPr id="1180681" name="AutoShape 9"/>
          <p:cNvSpPr>
            <a:spLocks noChangeArrowheads="1"/>
          </p:cNvSpPr>
          <p:nvPr/>
        </p:nvSpPr>
        <p:spPr bwMode="auto">
          <a:xfrm>
            <a:off x="709613" y="2613025"/>
            <a:ext cx="2355850" cy="830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rgbClr val="333333"/>
            </a:solidFill>
            <a:round/>
            <a:headEnd/>
            <a:tailEnd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>
                <a:latin typeface="Arial" charset="0"/>
              </a:rPr>
              <a:t>Configuración de servidor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1180682" name="AutoShape 10"/>
          <p:cNvSpPr>
            <a:spLocks noChangeArrowheads="1"/>
          </p:cNvSpPr>
          <p:nvPr/>
        </p:nvSpPr>
        <p:spPr bwMode="auto">
          <a:xfrm>
            <a:off x="688975" y="3641725"/>
            <a:ext cx="2355850" cy="8302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>
                <a:latin typeface="Arial" charset="0"/>
              </a:rPr>
              <a:t>Configuración de organización</a:t>
            </a:r>
          </a:p>
        </p:txBody>
      </p:sp>
      <p:sp>
        <p:nvSpPr>
          <p:cNvPr id="1180687" name="AutoShape 15"/>
          <p:cNvSpPr>
            <a:spLocks noChangeArrowheads="1"/>
          </p:cNvSpPr>
          <p:nvPr/>
        </p:nvSpPr>
        <p:spPr bwMode="auto">
          <a:xfrm>
            <a:off x="725488" y="4662488"/>
            <a:ext cx="2319337" cy="465137"/>
          </a:xfrm>
          <a:prstGeom prst="roundRect">
            <a:avLst>
              <a:gd name="adj" fmla="val 16667"/>
            </a:avLst>
          </a:prstGeom>
          <a:solidFill>
            <a:srgbClr val="DFD2EE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40000"/>
              </a:spcBef>
            </a:pPr>
            <a:r>
              <a:rPr lang="es-CR"/>
              <a:t>Caja de herramientas</a:t>
            </a:r>
            <a:endParaRPr lang="en-US" sz="1400"/>
          </a:p>
        </p:txBody>
      </p:sp>
      <p:sp>
        <p:nvSpPr>
          <p:cNvPr id="1741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Centros de trabajo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99125" y="971550"/>
            <a:ext cx="1030288" cy="1820863"/>
            <a:chOff x="4763" y="931"/>
            <a:chExt cx="649" cy="1147"/>
          </a:xfrm>
        </p:grpSpPr>
        <p:pic>
          <p:nvPicPr>
            <p:cNvPr id="17419" name="Picture 18" descr="Use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9" y="931"/>
              <a:ext cx="504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9" descr="Mail_Fro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3" y="1292"/>
              <a:ext cx="649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80693" name="Picture 21" descr="Server 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413" y="2286000"/>
            <a:ext cx="9572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0694" name="Picture 22" descr="2_PopulatedDom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3413" y="3092450"/>
            <a:ext cx="177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0695" name="Picture 23" descr="Tools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0" y="4135438"/>
            <a:ext cx="1003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8" grpId="0" animBg="1"/>
      <p:bldP spid="1180681" grpId="0" animBg="1"/>
      <p:bldP spid="1180682" grpId="0" animBg="1"/>
      <p:bldP spid="11806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Demo</a:t>
            </a:r>
          </a:p>
        </p:txBody>
      </p:sp>
      <p:sp>
        <p:nvSpPr>
          <p:cNvPr id="1159171" name="Rectangle 3"/>
          <p:cNvSpPr>
            <a:spLocks noChangeArrowheads="1"/>
          </p:cNvSpPr>
          <p:nvPr/>
        </p:nvSpPr>
        <p:spPr bwMode="auto">
          <a:xfrm>
            <a:off x="217488" y="1905000"/>
            <a:ext cx="84582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s-CR" sz="4000" b="1">
                <a:solidFill>
                  <a:srgbClr val="FFFFFF"/>
                </a:solidFill>
                <a:latin typeface="Arial" charset="0"/>
              </a:rPr>
              <a:t>Usando la Consola de Administración de Exchange </a:t>
            </a:r>
            <a: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R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Navegue por la Consola de Administración de Exchange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s-CR" sz="3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172" name="Text Box 4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CR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s-CR" sz="6200" b="1" i="1">
                <a:solidFill>
                  <a:srgbClr val="FFFFFF"/>
                </a:solidFill>
                <a:latin typeface="Arial" charset="0"/>
              </a:rPr>
              <a:t>demostración</a:t>
            </a:r>
          </a:p>
        </p:txBody>
      </p:sp>
      <p:sp useBgFill="1"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38463" cy="1044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1" grpId="0"/>
      <p:bldP spid="1159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>
                <a:solidFill>
                  <a:srgbClr val="FFFF99"/>
                </a:solidFill>
              </a:rPr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Utilización de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GB" sz="280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z="1200" smtClean="0">
              <a:solidFill>
                <a:srgbClr val="FFFFFF"/>
              </a:solidFill>
            </a:endParaRPr>
          </a:p>
          <a:p>
            <a:pPr eaLnBrk="1" hangingPunct="1"/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600" smtClean="0"/>
              <a:t>Definiendo el Alcance del destinatario</a:t>
            </a:r>
          </a:p>
        </p:txBody>
      </p:sp>
      <p:sp>
        <p:nvSpPr>
          <p:cNvPr id="1172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s-CR" smtClean="0"/>
              <a:t>Alcance de amplio dominio y amplio bosque soportado</a:t>
            </a:r>
          </a:p>
          <a:p>
            <a:pPr eaLnBrk="1" hangingPunct="1">
              <a:lnSpc>
                <a:spcPct val="100000"/>
              </a:lnSpc>
            </a:pPr>
            <a:r>
              <a:rPr lang="es-CR" smtClean="0"/>
              <a:t>Tamaño de resultados limitado a 1,000, pero puede ser anulado</a:t>
            </a:r>
          </a:p>
          <a:p>
            <a:pPr eaLnBrk="1" hangingPunct="1">
              <a:lnSpc>
                <a:spcPct val="100000"/>
              </a:lnSpc>
            </a:pPr>
            <a:r>
              <a:rPr lang="es-CR" smtClean="0"/>
              <a:t>Consola usa la misma lista de GCs y DCs usada  por servicios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¿Qué vamos a cubrir?</a:t>
            </a:r>
          </a:p>
        </p:txBody>
      </p:sp>
      <p:sp>
        <p:nvSpPr>
          <p:cNvPr id="5838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Una perspectiva general de la nueva consola de administración de Exchange</a:t>
            </a:r>
          </a:p>
          <a:p>
            <a:pPr eaLnBrk="1" hangingPunct="1"/>
            <a:r>
              <a:rPr lang="es-CR" smtClean="0"/>
              <a:t>Administrando destinatarios, servidores, y la organización</a:t>
            </a:r>
          </a:p>
          <a:p>
            <a:pPr eaLnBrk="1" hangingPunct="1"/>
            <a:r>
              <a:rPr lang="es-CR" smtClean="0"/>
              <a:t>Utilizando la caja de herramientas</a:t>
            </a:r>
          </a:p>
          <a:p>
            <a:pPr eaLnBrk="1" hangingPunct="1"/>
            <a:endParaRPr lang="es-CR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8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Administrando destinatarios</a:t>
            </a:r>
          </a:p>
        </p:txBody>
      </p:sp>
      <p:sp>
        <p:nvSpPr>
          <p:cNvPr id="1213446" name="AutoShape 6"/>
          <p:cNvSpPr>
            <a:spLocks noChangeArrowheads="1"/>
          </p:cNvSpPr>
          <p:nvPr/>
        </p:nvSpPr>
        <p:spPr bwMode="auto">
          <a:xfrm>
            <a:off x="1227138" y="4287838"/>
            <a:ext cx="6334125" cy="4476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 anchor="ctr">
            <a:spAutoFit/>
          </a:bodyPr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b="1">
                <a:latin typeface="Arial Narrow" pitchFamily="34" charset="0"/>
              </a:rPr>
              <a:t>Use mueva buzón en la Consola de Administración de Exchange</a:t>
            </a:r>
            <a:endParaRPr lang="en-US" b="1" i="1">
              <a:latin typeface="Arial Narrow" pitchFamily="34" charset="0"/>
            </a:endParaRPr>
          </a:p>
        </p:txBody>
      </p:sp>
      <p:sp>
        <p:nvSpPr>
          <p:cNvPr id="1213447" name="AutoShape 7"/>
          <p:cNvSpPr>
            <a:spLocks noChangeArrowheads="1"/>
          </p:cNvSpPr>
          <p:nvPr/>
        </p:nvSpPr>
        <p:spPr bwMode="auto">
          <a:xfrm>
            <a:off x="977900" y="4329113"/>
            <a:ext cx="282575" cy="3175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latin typeface="Arial Narrow" pitchFamily="34" charset="0"/>
              </a:rPr>
              <a:t>1</a:t>
            </a:r>
          </a:p>
        </p:txBody>
      </p:sp>
      <p:sp>
        <p:nvSpPr>
          <p:cNvPr id="1213449" name="AutoShape 9"/>
          <p:cNvSpPr>
            <a:spLocks noChangeArrowheads="1"/>
          </p:cNvSpPr>
          <p:nvPr/>
        </p:nvSpPr>
        <p:spPr bwMode="auto">
          <a:xfrm>
            <a:off x="1227138" y="4864100"/>
            <a:ext cx="6334125" cy="4476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 anchor="ctr">
            <a:spAutoFit/>
          </a:bodyPr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GB" b="1">
                <a:latin typeface="Arial Narrow" pitchFamily="34" charset="0"/>
              </a:rPr>
              <a:t>O use el comando PowerShell mueva buzón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213450" name="AutoShape 10"/>
          <p:cNvSpPr>
            <a:spLocks noChangeArrowheads="1"/>
          </p:cNvSpPr>
          <p:nvPr/>
        </p:nvSpPr>
        <p:spPr bwMode="auto">
          <a:xfrm>
            <a:off x="977900" y="4903788"/>
            <a:ext cx="282575" cy="3175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latin typeface="Arial Narrow" pitchFamily="34" charset="0"/>
              </a:rPr>
              <a:t>2</a:t>
            </a:r>
          </a:p>
        </p:txBody>
      </p:sp>
      <p:sp>
        <p:nvSpPr>
          <p:cNvPr id="1213452" name="AutoShape 12"/>
          <p:cNvSpPr>
            <a:spLocks noChangeArrowheads="1"/>
          </p:cNvSpPr>
          <p:nvPr/>
        </p:nvSpPr>
        <p:spPr bwMode="auto">
          <a:xfrm>
            <a:off x="1200150" y="1400175"/>
            <a:ext cx="6364288" cy="7016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 anchor="ctr">
            <a:spAutoFit/>
          </a:bodyPr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s-CR" b="1">
                <a:latin typeface="Arial Narrow" pitchFamily="34" charset="0"/>
              </a:rPr>
              <a:t>Cree una cuenta usando usuarios y computadoras del Active Directory</a:t>
            </a:r>
          </a:p>
        </p:txBody>
      </p:sp>
      <p:sp>
        <p:nvSpPr>
          <p:cNvPr id="1213453" name="AutoShape 13"/>
          <p:cNvSpPr>
            <a:spLocks noChangeArrowheads="1"/>
          </p:cNvSpPr>
          <p:nvPr/>
        </p:nvSpPr>
        <p:spPr bwMode="auto">
          <a:xfrm>
            <a:off x="949325" y="1571625"/>
            <a:ext cx="284163" cy="3175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latin typeface="Arial Narrow" pitchFamily="34" charset="0"/>
              </a:rPr>
              <a:t>1</a:t>
            </a:r>
          </a:p>
        </p:txBody>
      </p:sp>
      <p:pic>
        <p:nvPicPr>
          <p:cNvPr id="1213454" name="Picture 14" descr="Use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475" y="1069975"/>
            <a:ext cx="8001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3456" name="AutoShape 16"/>
          <p:cNvSpPr>
            <a:spLocks noChangeArrowheads="1"/>
          </p:cNvSpPr>
          <p:nvPr/>
        </p:nvSpPr>
        <p:spPr bwMode="auto">
          <a:xfrm>
            <a:off x="1198563" y="2106613"/>
            <a:ext cx="6362700" cy="4476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 anchor="ctr">
            <a:spAutoFit/>
          </a:bodyPr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US" b="1">
                <a:latin typeface="Arial Narrow" pitchFamily="34" charset="0"/>
              </a:rPr>
              <a:t>Use habilite el buzón en la Consola de Administración de  Exchange</a:t>
            </a:r>
          </a:p>
        </p:txBody>
      </p:sp>
      <p:sp>
        <p:nvSpPr>
          <p:cNvPr id="1213457" name="AutoShape 17"/>
          <p:cNvSpPr>
            <a:spLocks noChangeArrowheads="1"/>
          </p:cNvSpPr>
          <p:nvPr/>
        </p:nvSpPr>
        <p:spPr bwMode="auto">
          <a:xfrm>
            <a:off x="949325" y="2147888"/>
            <a:ext cx="284163" cy="3175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latin typeface="Arial Narrow" pitchFamily="34" charset="0"/>
              </a:rPr>
              <a:t>2</a:t>
            </a:r>
          </a:p>
        </p:txBody>
      </p:sp>
      <p:sp>
        <p:nvSpPr>
          <p:cNvPr id="1213459" name="AutoShape 19"/>
          <p:cNvSpPr>
            <a:spLocks noChangeArrowheads="1"/>
          </p:cNvSpPr>
          <p:nvPr/>
        </p:nvSpPr>
        <p:spPr bwMode="auto">
          <a:xfrm>
            <a:off x="1198563" y="2682875"/>
            <a:ext cx="6362700" cy="44767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 anchor="ctr">
            <a:spAutoFit/>
          </a:bodyPr>
          <a:lstStyle/>
          <a:p>
            <a:pPr marL="231775" indent="-231775" eaLnBrk="0" hangingPunct="0">
              <a:lnSpc>
                <a:spcPct val="90000"/>
              </a:lnSpc>
              <a:spcBef>
                <a:spcPct val="40000"/>
              </a:spcBef>
              <a:buSzPct val="80000"/>
              <a:defRPr/>
            </a:pPr>
            <a:r>
              <a:rPr lang="en-GB" b="1">
                <a:latin typeface="Arial Narrow" pitchFamily="34" charset="0"/>
              </a:rPr>
              <a:t>O use el comando PowerShell habilite- buzón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1213460" name="AutoShape 20"/>
          <p:cNvSpPr>
            <a:spLocks noChangeArrowheads="1"/>
          </p:cNvSpPr>
          <p:nvPr/>
        </p:nvSpPr>
        <p:spPr bwMode="auto">
          <a:xfrm>
            <a:off x="949325" y="2722563"/>
            <a:ext cx="284163" cy="3175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0" rIns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400" b="1">
                <a:latin typeface="Arial Narrow" pitchFamily="34" charset="0"/>
              </a:rPr>
              <a:t>3</a:t>
            </a:r>
          </a:p>
        </p:txBody>
      </p:sp>
      <p:pic>
        <p:nvPicPr>
          <p:cNvPr id="1213461" name="Picture 21" descr="Mail_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643063"/>
            <a:ext cx="10302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213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1213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6" grpId="0" animBg="1"/>
      <p:bldP spid="1213447" grpId="0" animBg="1"/>
      <p:bldP spid="1213449" grpId="0" animBg="1"/>
      <p:bldP spid="1213450" grpId="0" animBg="1"/>
      <p:bldP spid="1213452" grpId="0" animBg="1"/>
      <p:bldP spid="1213453" grpId="0" animBg="1"/>
      <p:bldP spid="1213456" grpId="0" animBg="1"/>
      <p:bldP spid="1213457" grpId="0" animBg="1"/>
      <p:bldP spid="1213459" grpId="0" animBg="1"/>
      <p:bldP spid="12134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Demo</a:t>
            </a:r>
          </a:p>
        </p:txBody>
      </p:sp>
      <p:sp>
        <p:nvSpPr>
          <p:cNvPr id="1161219" name="Rectangle 3"/>
          <p:cNvSpPr>
            <a:spLocks noChangeArrowheads="1"/>
          </p:cNvSpPr>
          <p:nvPr/>
        </p:nvSpPr>
        <p:spPr bwMode="auto">
          <a:xfrm>
            <a:off x="217488" y="1905000"/>
            <a:ext cx="84582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s-CR" sz="4000" b="1">
                <a:solidFill>
                  <a:srgbClr val="FFFFFF"/>
                </a:solidFill>
                <a:latin typeface="Arial" charset="0"/>
              </a:rPr>
              <a:t>Administración de destinatarios</a:t>
            </a:r>
            <a: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R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Cree y administre buzones de correo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Cree los grupos de distribución 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Deshabilite o remueva los buzones de correo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s-CR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61220" name="Text Box 4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s-CR" sz="6200" b="1" i="1">
                <a:solidFill>
                  <a:srgbClr val="FFFFFF"/>
                </a:solidFill>
                <a:latin typeface="Arial" charset="0"/>
              </a:rPr>
              <a:t>demostración</a:t>
            </a:r>
          </a:p>
        </p:txBody>
      </p:sp>
      <p:sp useBgFill="1"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38463" cy="1044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19" grpId="0"/>
      <p:bldP spid="1161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>
                <a:solidFill>
                  <a:srgbClr val="FFFF99"/>
                </a:solidFill>
              </a:rPr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Utilización de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GB" sz="280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z="1200" smtClean="0">
              <a:solidFill>
                <a:srgbClr val="FFFFFF"/>
              </a:solidFill>
            </a:endParaRPr>
          </a:p>
          <a:p>
            <a:pPr eaLnBrk="1" hangingPunct="1"/>
            <a:endParaRPr lang="en-US" sz="12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GB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endParaRPr lang="en-US" sz="2000" smtClean="0">
              <a:solidFill>
                <a:srgbClr val="FFFFFF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4506913" y="1306513"/>
            <a:ext cx="38100" cy="4865687"/>
          </a:xfrm>
          <a:prstGeom prst="line">
            <a:avLst/>
          </a:prstGeom>
          <a:noFill/>
          <a:ln w="1016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96035" name="Picture 3" descr="Firew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25" y="1903413"/>
            <a:ext cx="222408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-33338" y="0"/>
            <a:ext cx="8997951" cy="11430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mtClean="0"/>
              <a:t>Exchange 2007 roles del servidor</a:t>
            </a:r>
            <a:endParaRPr lang="en-US" i="1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450975"/>
            <a:ext cx="2111375" cy="4476750"/>
            <a:chOff x="480" y="914"/>
            <a:chExt cx="1330" cy="2820"/>
          </a:xfrm>
        </p:grpSpPr>
        <p:sp>
          <p:nvSpPr>
            <p:cNvPr id="24593" name="AutoShape 6"/>
            <p:cNvSpPr>
              <a:spLocks noChangeArrowheads="1"/>
            </p:cNvSpPr>
            <p:nvPr/>
          </p:nvSpPr>
          <p:spPr bwMode="auto">
            <a:xfrm>
              <a:off x="781" y="914"/>
              <a:ext cx="1005" cy="49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pic>
          <p:nvPicPr>
            <p:cNvPr id="24594" name="Picture 7" descr="Server s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413"/>
              <a:ext cx="108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5" name="Text Box 8"/>
            <p:cNvSpPr txBox="1">
              <a:spLocks noChangeArrowheads="1"/>
            </p:cNvSpPr>
            <p:nvPr/>
          </p:nvSpPr>
          <p:spPr bwMode="auto">
            <a:xfrm>
              <a:off x="709" y="3407"/>
              <a:ext cx="1101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CC00"/>
                  </a:solidFill>
                </a:rPr>
                <a:t>Perímetro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846" y="979"/>
              <a:ext cx="960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Exchange 2007 Edge Server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29325" y="1419225"/>
            <a:ext cx="2038350" cy="4487863"/>
            <a:chOff x="3798" y="894"/>
            <a:chExt cx="1284" cy="2827"/>
          </a:xfrm>
        </p:grpSpPr>
        <p:sp>
          <p:nvSpPr>
            <p:cNvPr id="24589" name="AutoShape 11"/>
            <p:cNvSpPr>
              <a:spLocks noChangeArrowheads="1"/>
            </p:cNvSpPr>
            <p:nvPr/>
          </p:nvSpPr>
          <p:spPr bwMode="auto">
            <a:xfrm>
              <a:off x="4057" y="894"/>
              <a:ext cx="1005" cy="511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pic>
          <p:nvPicPr>
            <p:cNvPr id="24590" name="Picture 12" descr="Exchange Server s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98" y="1405"/>
              <a:ext cx="1016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3867" y="3394"/>
              <a:ext cx="877" cy="32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CC00"/>
                  </a:solidFill>
                </a:rPr>
                <a:t>Intranet</a:t>
              </a:r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4122" y="979"/>
              <a:ext cx="960" cy="3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Exchange 2007 Server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60438" y="3384550"/>
            <a:ext cx="2063750" cy="1795463"/>
            <a:chOff x="605" y="2132"/>
            <a:chExt cx="1300" cy="1131"/>
          </a:xfrm>
        </p:grpSpPr>
        <p:pic>
          <p:nvPicPr>
            <p:cNvPr id="24587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5" y="2132"/>
              <a:ext cx="1300" cy="11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24588" name="Rectangle 17"/>
            <p:cNvSpPr>
              <a:spLocks noChangeArrowheads="1"/>
            </p:cNvSpPr>
            <p:nvPr/>
          </p:nvSpPr>
          <p:spPr bwMode="auto">
            <a:xfrm>
              <a:off x="709" y="2510"/>
              <a:ext cx="273" cy="158"/>
            </a:xfrm>
            <a:prstGeom prst="rect">
              <a:avLst/>
            </a:prstGeom>
            <a:solidFill>
              <a:srgbClr val="3F71D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448300" y="3389313"/>
            <a:ext cx="3132138" cy="2760662"/>
            <a:chOff x="3432" y="2135"/>
            <a:chExt cx="1973" cy="1739"/>
          </a:xfrm>
        </p:grpSpPr>
        <p:pic>
          <p:nvPicPr>
            <p:cNvPr id="24585" name="Picture 1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32" y="2135"/>
              <a:ext cx="1973" cy="173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24586" name="Rectangle 20"/>
            <p:cNvSpPr>
              <a:spLocks noChangeArrowheads="1"/>
            </p:cNvSpPr>
            <p:nvPr/>
          </p:nvSpPr>
          <p:spPr bwMode="auto">
            <a:xfrm>
              <a:off x="3560" y="2510"/>
              <a:ext cx="307" cy="172"/>
            </a:xfrm>
            <a:prstGeom prst="rect">
              <a:avLst/>
            </a:prstGeom>
            <a:solidFill>
              <a:srgbClr val="3F71D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96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-0.26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9213 L -0.00139 -0.24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852 L -3.33333E-6 -0.2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Administrando el rol del Edge Transport Server</a:t>
            </a:r>
            <a:r>
              <a:rPr lang="en-US" sz="3600" smtClean="0"/>
              <a:t> 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Las reglas de transporte brindan filtración de mensaje </a:t>
            </a:r>
          </a:p>
          <a:p>
            <a:pPr eaLnBrk="1" hangingPunct="1"/>
            <a:r>
              <a:rPr lang="es-CR" smtClean="0"/>
              <a:t>Conectores permiten el flujo de mensajes</a:t>
            </a:r>
          </a:p>
          <a:p>
            <a:pPr eaLnBrk="1" hangingPunct="1"/>
            <a:r>
              <a:rPr lang="es-CR" smtClean="0"/>
              <a:t>Consola de Administración de Exchange personalizada</a:t>
            </a:r>
          </a:p>
          <a:p>
            <a:pPr eaLnBrk="1" hangingPunct="1"/>
            <a:endParaRPr lang="en-US" smtClean="0"/>
          </a:p>
        </p:txBody>
      </p:sp>
      <p:pic>
        <p:nvPicPr>
          <p:cNvPr id="25604" name="Picture 8" descr="Server 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257675"/>
            <a:ext cx="9572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ntern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4397375"/>
            <a:ext cx="9779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AutomatedSys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5063" y="4530725"/>
            <a:ext cx="10810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200" smtClean="0"/>
              <a:t>Administración del rol del Hub Transport Server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Defina conectores</a:t>
            </a:r>
          </a:p>
          <a:p>
            <a:pPr eaLnBrk="1" hangingPunct="1"/>
            <a:r>
              <a:rPr lang="es-CR" smtClean="0"/>
              <a:t>Reglas de transporte </a:t>
            </a:r>
          </a:p>
          <a:p>
            <a:pPr eaLnBrk="1" hangingPunct="1"/>
            <a:r>
              <a:rPr lang="es-CR" smtClean="0"/>
              <a:t>Firewall ético</a:t>
            </a:r>
          </a:p>
          <a:p>
            <a:pPr eaLnBrk="1" hangingPunct="1"/>
            <a:endParaRPr lang="es-CR" smtClean="0"/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6746875" y="4265613"/>
            <a:ext cx="2095500" cy="1482725"/>
            <a:chOff x="4364" y="2637"/>
            <a:chExt cx="1320" cy="934"/>
          </a:xfrm>
        </p:grpSpPr>
        <p:pic>
          <p:nvPicPr>
            <p:cNvPr id="26629" name="Picture 7" descr="Server s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81" y="2637"/>
              <a:ext cx="603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8" descr="Server s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4" y="2687"/>
              <a:ext cx="603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6" descr="AutomatedSyste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6" y="3079"/>
              <a:ext cx="857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Administración del rol de Mailbox Server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Configure y administre el almacenaje</a:t>
            </a:r>
          </a:p>
          <a:p>
            <a:pPr eaLnBrk="1" hangingPunct="1"/>
            <a:r>
              <a:rPr lang="es-CR" smtClean="0"/>
              <a:t>Replicación local continua</a:t>
            </a:r>
          </a:p>
          <a:p>
            <a:pPr eaLnBrk="1" hangingPunct="1"/>
            <a:r>
              <a:rPr lang="es-CR" smtClean="0"/>
              <a:t>Replicación continua en cluster</a:t>
            </a:r>
          </a:p>
        </p:txBody>
      </p:sp>
      <p:pic>
        <p:nvPicPr>
          <p:cNvPr id="27652" name="Picture 4" descr="Server 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257675"/>
            <a:ext cx="9572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ail_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724400"/>
            <a:ext cx="7826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Administración del rol de Client Access Server</a:t>
            </a:r>
          </a:p>
        </p:txBody>
      </p:sp>
      <p:pic>
        <p:nvPicPr>
          <p:cNvPr id="28675" name="Picture 4" descr="Server 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257675"/>
            <a:ext cx="9572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HandheldP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4863" y="4221163"/>
            <a:ext cx="328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75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2575" y="1143000"/>
            <a:ext cx="5697538" cy="428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Administración del rol de Unified Messaging Server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CR" sz="2800" smtClean="0"/>
              <a:t>Cree un plan de marcado </a:t>
            </a:r>
          </a:p>
          <a:p>
            <a:pPr eaLnBrk="1" hangingPunct="1">
              <a:lnSpc>
                <a:spcPct val="130000"/>
              </a:lnSpc>
            </a:pPr>
            <a:r>
              <a:rPr lang="es-CR" sz="2800" smtClean="0"/>
              <a:t>Cree un portón IP de mensajería unificada</a:t>
            </a:r>
          </a:p>
          <a:p>
            <a:pPr eaLnBrk="1" hangingPunct="1">
              <a:lnSpc>
                <a:spcPct val="130000"/>
              </a:lnSpc>
            </a:pPr>
            <a:r>
              <a:rPr lang="es-CR" sz="2800" smtClean="0"/>
              <a:t>Cree un grupo de caza </a:t>
            </a:r>
          </a:p>
          <a:p>
            <a:pPr eaLnBrk="1" hangingPunct="1">
              <a:lnSpc>
                <a:spcPct val="130000"/>
              </a:lnSpc>
            </a:pPr>
            <a:r>
              <a:rPr lang="es-CR" sz="2800" smtClean="0"/>
              <a:t>Cree una política de buzón de Mensajería Unificada</a:t>
            </a:r>
          </a:p>
          <a:p>
            <a:pPr eaLnBrk="1" hangingPunct="1">
              <a:lnSpc>
                <a:spcPct val="130000"/>
              </a:lnSpc>
            </a:pPr>
            <a:r>
              <a:rPr lang="es-CR" sz="2800" smtClean="0"/>
              <a:t>Habilite buzón de Mensajería Unificada </a:t>
            </a:r>
          </a:p>
          <a:p>
            <a:pPr eaLnBrk="1" hangingPunct="1">
              <a:lnSpc>
                <a:spcPct val="130000"/>
              </a:lnSpc>
            </a:pPr>
            <a:r>
              <a:rPr lang="es-CR" sz="2800" smtClean="0"/>
              <a:t>Agregue un servidor de Mensajería Unificada al plan de marcado</a:t>
            </a:r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7905750" y="1997075"/>
            <a:ext cx="1036638" cy="1403350"/>
            <a:chOff x="4949" y="2682"/>
            <a:chExt cx="653" cy="884"/>
          </a:xfrm>
        </p:grpSpPr>
        <p:pic>
          <p:nvPicPr>
            <p:cNvPr id="29701" name="Picture 4" descr="Server s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67" y="2682"/>
              <a:ext cx="603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5" descr="FaxMach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6" y="2750"/>
              <a:ext cx="38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6" descr="Phone_Busines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49" y="2682"/>
              <a:ext cx="35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Demo</a:t>
            </a:r>
          </a:p>
        </p:txBody>
      </p:sp>
      <p:sp>
        <p:nvSpPr>
          <p:cNvPr id="877571" name="Rectangle 3"/>
          <p:cNvSpPr>
            <a:spLocks noChangeArrowheads="1"/>
          </p:cNvSpPr>
          <p:nvPr/>
        </p:nvSpPr>
        <p:spPr bwMode="auto">
          <a:xfrm>
            <a:off x="217488" y="1905000"/>
            <a:ext cx="8458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s-CR" sz="4000" b="1">
                <a:solidFill>
                  <a:srgbClr val="FFFFFF"/>
                </a:solidFill>
                <a:latin typeface="Arial" charset="0"/>
              </a:rPr>
              <a:t>Manejando los roles del servidor </a:t>
            </a:r>
            <a: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R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Cree espacios de almacenaje 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Configure el manejo de archivos adjuntos OWA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Habilite y verifique LCR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s-CR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77572" name="Text Box 4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s-CR" sz="6200" b="1" i="1">
                <a:solidFill>
                  <a:srgbClr val="FFFFFF"/>
                </a:solidFill>
                <a:latin typeface="Arial" charset="0"/>
              </a:rPr>
              <a:t>demostración</a:t>
            </a:r>
          </a:p>
        </p:txBody>
      </p:sp>
      <p:sp useBgFill="1"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938463" cy="1044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/>
      <p:bldP spid="8775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5072063"/>
            <a:ext cx="2387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chemeClr val="bg1"/>
                </a:solidFill>
              </a:rPr>
              <a:t>Nivel 200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Experiencia de ayuda</a:t>
            </a:r>
          </a:p>
        </p:txBody>
      </p:sp>
      <p:sp>
        <p:nvSpPr>
          <p:cNvPr id="9584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R" smtClean="0"/>
              <a:t>Experiencia en administración de TI con Microsoft® Exchange Server 2003, Exchange 2000 Server, o Exchange Server 5.5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5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>
                <a:solidFill>
                  <a:srgbClr val="FFFF99"/>
                </a:solidFill>
              </a:rPr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Utilización de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GB" sz="280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Reglas de transporte</a:t>
            </a:r>
          </a:p>
        </p:txBody>
      </p:sp>
      <p:pic>
        <p:nvPicPr>
          <p:cNvPr id="1229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908050"/>
            <a:ext cx="596265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Ciclo de vida del E-Mail</a:t>
            </a:r>
          </a:p>
        </p:txBody>
      </p:sp>
      <p:pic>
        <p:nvPicPr>
          <p:cNvPr id="1204228" name="Picture 59"/>
          <p:cNvPicPr>
            <a:picLocks noChangeArrowheads="1"/>
          </p:cNvPicPr>
          <p:nvPr/>
        </p:nvPicPr>
        <p:blipFill>
          <a:blip r:embed="rId3">
            <a:lum bright="-34000" contrast="-34000"/>
          </a:blip>
          <a:srcRect/>
          <a:stretch>
            <a:fillRect/>
          </a:stretch>
        </p:blipFill>
        <p:spPr bwMode="auto">
          <a:xfrm>
            <a:off x="6176963" y="923925"/>
            <a:ext cx="279717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1143000"/>
            <a:ext cx="4932362" cy="430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Demo</a:t>
            </a:r>
          </a:p>
        </p:txBody>
      </p:sp>
      <p:sp>
        <p:nvSpPr>
          <p:cNvPr id="1198083" name="Rectangle 3"/>
          <p:cNvSpPr>
            <a:spLocks noChangeArrowheads="1"/>
          </p:cNvSpPr>
          <p:nvPr/>
        </p:nvSpPr>
        <p:spPr bwMode="auto">
          <a:xfrm>
            <a:off x="217488" y="1905000"/>
            <a:ext cx="8458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s-CR" sz="4000" b="1">
                <a:solidFill>
                  <a:srgbClr val="FFFFFF"/>
                </a:solidFill>
                <a:latin typeface="Arial" charset="0"/>
              </a:rPr>
              <a:t>Configurando las selecciones organizacionales </a:t>
            </a:r>
            <a: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R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Cree una regla de transporte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s-CR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s-CR" sz="3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98084" name="Text Box 4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s-CR" sz="6200" b="1" i="1">
                <a:solidFill>
                  <a:srgbClr val="FFFFFF"/>
                </a:solidFill>
                <a:latin typeface="Arial" charset="0"/>
              </a:rPr>
              <a:t>demostración</a:t>
            </a:r>
          </a:p>
        </p:txBody>
      </p:sp>
      <p:sp useBgFill="1"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38463" cy="1044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/>
      <p:bldP spid="11980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>
                <a:solidFill>
                  <a:srgbClr val="FFFF99"/>
                </a:solidFill>
              </a:rPr>
              <a:t>Utilización de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GB" smtClean="0">
              <a:solidFill>
                <a:srgbClr val="FFFF9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Analizador de mejores prácticas</a:t>
            </a:r>
          </a:p>
        </p:txBody>
      </p:sp>
      <p:pic>
        <p:nvPicPr>
          <p:cNvPr id="1208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143000"/>
            <a:ext cx="7051675" cy="511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Monitor de rendimiento</a:t>
            </a:r>
          </a:p>
        </p:txBody>
      </p:sp>
      <p:pic>
        <p:nvPicPr>
          <p:cNvPr id="12318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1143000"/>
            <a:ext cx="7045325" cy="5110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Vista de colas de</a:t>
            </a:r>
            <a:r>
              <a:rPr lang="en-US" smtClean="0"/>
              <a:t> Exchange</a:t>
            </a:r>
          </a:p>
        </p:txBody>
      </p:sp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143000"/>
            <a:ext cx="6380163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9825" y="2649538"/>
            <a:ext cx="6950075" cy="318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Demo</a:t>
            </a:r>
          </a:p>
        </p:txBody>
      </p:sp>
      <p:sp>
        <p:nvSpPr>
          <p:cNvPr id="1200131" name="Rectangle 3"/>
          <p:cNvSpPr>
            <a:spLocks noChangeArrowheads="1"/>
          </p:cNvSpPr>
          <p:nvPr/>
        </p:nvSpPr>
        <p:spPr bwMode="auto">
          <a:xfrm>
            <a:off x="217488" y="1905000"/>
            <a:ext cx="84582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s-CR" sz="4000" b="1">
                <a:solidFill>
                  <a:srgbClr val="FFFFFF"/>
                </a:solidFill>
                <a:latin typeface="Arial" charset="0"/>
              </a:rPr>
              <a:t>Usando la caja de herramientas </a:t>
            </a:r>
            <a: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CR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s-CR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r>
              <a:rPr lang="es-CR" sz="3200" b="1">
                <a:solidFill>
                  <a:srgbClr val="FFFFFF"/>
                </a:solidFill>
                <a:latin typeface="Arial" charset="0"/>
              </a:rPr>
              <a:t>Realice una revisión de salud en el servidor</a:t>
            </a: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200" b="1">
              <a:solidFill>
                <a:srgbClr val="FFFFFF"/>
              </a:solidFill>
              <a:latin typeface="Arial" charset="0"/>
            </a:endParaRPr>
          </a:p>
          <a:p>
            <a:pPr marL="234950" lvl="1" indent="-234950">
              <a:lnSpc>
                <a:spcPct val="85000"/>
              </a:lnSpc>
              <a:spcBef>
                <a:spcPct val="30000"/>
              </a:spcBef>
              <a:buClr>
                <a:schemeClr val="bg1"/>
              </a:buClr>
              <a:buSzPct val="60000"/>
              <a:buFont typeface="Wingdings" pitchFamily="2" charset="2"/>
              <a:buChar char="l"/>
              <a:defRPr/>
            </a:pPr>
            <a:endParaRPr lang="en-GB" sz="3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00132" name="Text Box 4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s-CR" sz="6200" b="1" i="1">
                <a:solidFill>
                  <a:srgbClr val="FFFFFF"/>
                </a:solidFill>
                <a:latin typeface="Arial" charset="0"/>
              </a:rPr>
              <a:t>demostración</a:t>
            </a:r>
          </a:p>
        </p:txBody>
      </p:sp>
      <p:sp useBgFill="1"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38463" cy="1044575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/>
      <p:bldP spid="12001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Resumen de sesión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CR" smtClean="0"/>
              <a:t>Se presentó la nueva Consola de Administración de Exchange</a:t>
            </a:r>
          </a:p>
          <a:p>
            <a:pPr eaLnBrk="1" hangingPunct="1">
              <a:lnSpc>
                <a:spcPct val="120000"/>
              </a:lnSpc>
            </a:pPr>
            <a:r>
              <a:rPr lang="es-CR" smtClean="0"/>
              <a:t>Se administraron destinatarios y almacenajes </a:t>
            </a:r>
          </a:p>
          <a:p>
            <a:pPr eaLnBrk="1" hangingPunct="1">
              <a:lnSpc>
                <a:spcPct val="120000"/>
              </a:lnSpc>
            </a:pPr>
            <a:r>
              <a:rPr lang="es-CR" smtClean="0"/>
              <a:t>Se configuraron las reglas de transporte</a:t>
            </a:r>
          </a:p>
          <a:p>
            <a:pPr eaLnBrk="1" hangingPunct="1">
              <a:lnSpc>
                <a:spcPct val="120000"/>
              </a:lnSpc>
            </a:pPr>
            <a:r>
              <a:rPr lang="es-CR" smtClean="0"/>
              <a:t>Se uso la caja de herramientas </a:t>
            </a:r>
          </a:p>
          <a:p>
            <a:pPr eaLnBrk="1" hangingPunct="1">
              <a:lnSpc>
                <a:spcPct val="120000"/>
              </a:lnSpc>
            </a:pPr>
            <a:endParaRPr lang="en-GB" smtClean="0"/>
          </a:p>
          <a:p>
            <a:pPr eaLnBrk="1" hangingPunct="1">
              <a:lnSpc>
                <a:spcPct val="120000"/>
              </a:lnSpc>
            </a:pPr>
            <a:endParaRPr lang="en-US" smtClean="0"/>
          </a:p>
          <a:p>
            <a:pPr eaLnBrk="1" hangingPunct="1">
              <a:lnSpc>
                <a:spcPct val="120000"/>
              </a:lnSpc>
            </a:pPr>
            <a:endParaRPr lang="en-GB" smtClean="0"/>
          </a:p>
          <a:p>
            <a:pPr eaLnBrk="1" hangingPunct="1">
              <a:lnSpc>
                <a:spcPct val="120000"/>
              </a:lnSpc>
            </a:pPr>
            <a:endParaRPr 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Utilización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smtClean="0">
              <a:solidFill>
                <a:srgbClr val="FFFFFF"/>
              </a:solidFill>
            </a:endParaRPr>
          </a:p>
          <a:p>
            <a:pPr eaLnBrk="1" hangingPunct="1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4217988"/>
            <a:ext cx="9144000" cy="557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3400" b="1">
                <a:solidFill>
                  <a:srgbClr val="FFFF99"/>
                </a:solidFill>
              </a:rPr>
              <a:t>www.microsoft.com/technet/ITPROEXC-105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416050"/>
            <a:ext cx="8934450" cy="16637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z="3200" smtClean="0"/>
              <a:t>Visite TechNet en:</a:t>
            </a:r>
            <a:r>
              <a:rPr lang="en-US" sz="3200" smtClean="0">
                <a:solidFill>
                  <a:srgbClr val="330894"/>
                </a:solidFill>
              </a:rPr>
              <a:t> </a:t>
            </a:r>
            <a:r>
              <a:rPr lang="en-US" sz="4000" smtClean="0">
                <a:solidFill>
                  <a:srgbClr val="FFFF99"/>
                </a:solidFill>
              </a:rPr>
              <a:t>www.microsoft.com/technet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Visite el siguiente sitio para obtener información adicional :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 más información</a:t>
            </a:r>
            <a:endParaRPr lang="en-GB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Exchange 2007 Public Beta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s-CR" sz="2800" smtClean="0"/>
              <a:t>	Sea el primero en conocer acerca de los betas Microsoft que están por venir! Regístrese para recibir actualizaciones del Exchange 2007 public beta a través de un boletín informativo personalizado de Microsoft TechNet. Encuentre más información en</a:t>
            </a:r>
            <a:r>
              <a:rPr lang="en-US" sz="2800" smtClean="0"/>
              <a:t> : </a:t>
            </a:r>
            <a:r>
              <a:rPr lang="en-US" smtClean="0">
                <a:solidFill>
                  <a:srgbClr val="FFFF99"/>
                </a:solidFill>
              </a:rPr>
              <a:t>http://www.microsoft.com/technet/prodtechnol/beta/preregister.mspx</a:t>
            </a:r>
            <a:endParaRPr lang="en-US" sz="2800" smtClean="0"/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0044_image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1163"/>
            <a:ext cx="15652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347" name="Text Box 3"/>
          <p:cNvSpPr txBox="1">
            <a:spLocks noChangeArrowheads="1"/>
          </p:cNvSpPr>
          <p:nvPr/>
        </p:nvSpPr>
        <p:spPr bwMode="auto">
          <a:xfrm>
            <a:off x="0" y="44989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CR" sz="3200" b="1">
                <a:solidFill>
                  <a:schemeClr val="bg1"/>
                </a:solidFill>
                <a:latin typeface="Arial" charset="0"/>
                <a:ea typeface="ＭＳ 明朝" charset="-128"/>
                <a:cs typeface="Arial" charset="0"/>
              </a:rPr>
              <a:t>Estos libros pueden encontarse en las principales librerías y sitios de venta al por menor de internet</a:t>
            </a:r>
            <a:r>
              <a:rPr lang="en-US" sz="1200">
                <a:latin typeface="Arial" charset="0"/>
                <a:ea typeface="ＭＳ 明朝" charset="-128"/>
                <a:cs typeface="Arial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明朝" charset="-128"/>
                <a:cs typeface="Arial" charset="0"/>
              </a:rPr>
              <a:t>	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Publicaciones no - Microsoft</a:t>
            </a:r>
            <a:endParaRPr lang="en-GB" smtClean="0"/>
          </a:p>
        </p:txBody>
      </p:sp>
      <p:pic>
        <p:nvPicPr>
          <p:cNvPr id="44037" name="Picture 5" descr="mon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6213" y="1897063"/>
            <a:ext cx="14763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3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_4lpgu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5397500"/>
            <a:ext cx="13208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3416" name="Group 24"/>
          <p:cNvGraphicFramePr>
            <a:graphicFrameLocks noGrp="1"/>
          </p:cNvGraphicFramePr>
          <p:nvPr>
            <p:ph sz="half" idx="2"/>
          </p:nvPr>
        </p:nvGraphicFramePr>
        <p:xfrm>
          <a:off x="239713" y="1168400"/>
          <a:ext cx="8626475" cy="3005328"/>
        </p:xfrm>
        <a:graphic>
          <a:graphicData uri="http://schemas.openxmlformats.org/drawingml/2006/table">
            <a:tbl>
              <a:tblPr/>
              <a:tblGrid>
                <a:gridCol w="2425700"/>
                <a:gridCol w="6200775"/>
              </a:tblGrid>
              <a:tr h="588963"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ID del curso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</a:rPr>
                        <a:t>Título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Getting Started with Microsoft</a:t>
                      </a:r>
                    </a:p>
                    <a:p>
                      <a:pPr marL="0" marR="0" lvl="0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Exchange Server 2007 Clinic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Getting Started with Microsoft</a:t>
                      </a:r>
                    </a:p>
                    <a:p>
                      <a:pPr marL="0" marR="0" lvl="0" indent="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Exchange Server 2007 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92088" y="4402138"/>
            <a:ext cx="88757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CR" sz="3200" b="1">
                <a:solidFill>
                  <a:schemeClr val="bg1"/>
                </a:solidFill>
              </a:rPr>
              <a:t>Para información de capacitación y disponibilidad visite: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rgbClr val="FFFF99"/>
                </a:solidFill>
              </a:rPr>
              <a:t>www.microsoft.com/learning</a:t>
            </a:r>
            <a:endParaRPr lang="en-US" sz="3600">
              <a:solidFill>
                <a:srgbClr val="EF7D71"/>
              </a:solidFill>
            </a:endParaRPr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mtClean="0"/>
              <a:t>Recursos de entrenamiento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6988"/>
            <a:ext cx="8948738" cy="4876800"/>
          </a:xfrm>
        </p:spPr>
        <p:txBody>
          <a:bodyPr/>
          <a:lstStyle/>
          <a:p>
            <a:pPr eaLnBrk="1" hangingPunct="1"/>
            <a:r>
              <a:rPr lang="es-CR" smtClean="0"/>
              <a:t>Herramienta de aprendizaje de auto-estudio gratis para cualquiera </a:t>
            </a:r>
          </a:p>
          <a:p>
            <a:pPr eaLnBrk="1" hangingPunct="1"/>
            <a:r>
              <a:rPr lang="es-CR" smtClean="0"/>
              <a:t>Determina áreas de escasa destreza</a:t>
            </a:r>
          </a:p>
          <a:p>
            <a:pPr eaLnBrk="1" hangingPunct="1"/>
            <a:r>
              <a:rPr lang="es-CR" smtClean="0"/>
              <a:t>Brinda planes de aprendizaje </a:t>
            </a:r>
          </a:p>
          <a:p>
            <a:pPr eaLnBrk="1" hangingPunct="1"/>
            <a:r>
              <a:rPr lang="es-CR" smtClean="0"/>
              <a:t>Publique su nota, vea cómo sobresale</a:t>
            </a:r>
            <a:endParaRPr lang="es-CR" sz="3200" smtClean="0">
              <a:solidFill>
                <a:schemeClr val="accent1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4865688"/>
            <a:ext cx="910748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FF99"/>
              </a:solidFill>
            </a:endParaRPr>
          </a:p>
          <a:p>
            <a:pPr algn="ctr"/>
            <a:r>
              <a:rPr lang="en-US" sz="3600" b="1">
                <a:solidFill>
                  <a:srgbClr val="FFFF99"/>
                </a:solidFill>
              </a:rPr>
              <a:t>www.microsoft.com/assessment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i="1" smtClean="0"/>
              <a:t>Readiness </a:t>
            </a:r>
            <a:r>
              <a:rPr lang="en-GB" sz="3600" smtClean="0"/>
              <a:t>con Evaluación de Destrezas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439275" cy="828675"/>
          </a:xfrm>
        </p:spPr>
        <p:txBody>
          <a:bodyPr anchor="t"/>
          <a:lstStyle/>
          <a:p>
            <a:pPr eaLnBrk="1" hangingPunct="1"/>
            <a:r>
              <a:rPr lang="es-CR" sz="3500" smtClean="0"/>
              <a:t>Conviértase en un Profesional Certificado de Microsoft</a:t>
            </a:r>
            <a:endParaRPr lang="es-CR" sz="36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2688"/>
            <a:ext cx="9144000" cy="2811462"/>
          </a:xfrm>
        </p:spPr>
        <p:txBody>
          <a:bodyPr/>
          <a:lstStyle/>
          <a:p>
            <a:pPr marL="457200" indent="-344488" eaLnBrk="1" hangingPunct="1">
              <a:lnSpc>
                <a:spcPct val="120000"/>
              </a:lnSpc>
            </a:pPr>
            <a:r>
              <a:rPr lang="es-CR" sz="2400" smtClean="0"/>
              <a:t>¿Qué son las certificaciones MCP?</a:t>
            </a:r>
          </a:p>
          <a:p>
            <a:pPr marL="865188" lvl="1" indent="0" eaLnBrk="1" hangingPunct="1">
              <a:lnSpc>
                <a:spcPct val="120000"/>
              </a:lnSpc>
              <a:buFontTx/>
              <a:buNone/>
            </a:pPr>
            <a:r>
              <a:rPr lang="es-CR" sz="2000" smtClean="0"/>
              <a:t>Validación en  destreza para realizar funciones de TI críticas</a:t>
            </a:r>
          </a:p>
          <a:p>
            <a:pPr marL="457200" indent="-344488" eaLnBrk="1" hangingPunct="1">
              <a:lnSpc>
                <a:spcPct val="120000"/>
              </a:lnSpc>
            </a:pPr>
            <a:r>
              <a:rPr lang="es-CR" sz="2400" smtClean="0"/>
              <a:t>¿Por qué certificarse?</a:t>
            </a:r>
          </a:p>
          <a:p>
            <a:pPr marL="865188" lvl="1" indent="0" eaLnBrk="1" hangingPunct="1">
              <a:lnSpc>
                <a:spcPct val="120000"/>
              </a:lnSpc>
              <a:buFontTx/>
              <a:buNone/>
            </a:pPr>
            <a:r>
              <a:rPr lang="es-CR" sz="2000" smtClean="0"/>
              <a:t>Amplio reconocimiento de destrezas adquiridas a través de la experiencia</a:t>
            </a:r>
          </a:p>
          <a:p>
            <a:pPr marL="865188" lvl="1" indent="0" eaLnBrk="1" hangingPunct="1">
              <a:lnSpc>
                <a:spcPct val="120000"/>
              </a:lnSpc>
              <a:buFontTx/>
              <a:buNone/>
            </a:pPr>
            <a:r>
              <a:rPr lang="es-CR" sz="2000" smtClean="0"/>
              <a:t>Implementaciones más efectivas con costos reducidos</a:t>
            </a:r>
          </a:p>
          <a:p>
            <a:pPr marL="457200" indent="-344488" eaLnBrk="1" hangingPunct="1">
              <a:lnSpc>
                <a:spcPct val="120000"/>
              </a:lnSpc>
            </a:pPr>
            <a:r>
              <a:rPr lang="es-CR" sz="2400" smtClean="0"/>
              <a:t>¿Qué certificaciones existen para profesionales de TI? </a:t>
            </a:r>
          </a:p>
          <a:p>
            <a:pPr marL="865188" lvl="1" indent="0" eaLnBrk="1" hangingPunct="1">
              <a:lnSpc>
                <a:spcPct val="120000"/>
              </a:lnSpc>
              <a:buFontTx/>
              <a:buNone/>
            </a:pPr>
            <a:r>
              <a:rPr lang="es-CR" sz="2000" smtClean="0"/>
              <a:t>MCP, MCSE, MCSA, MCDST, MCDBA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5559425"/>
            <a:ext cx="914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rgbClr val="FFFF99"/>
                </a:solidFill>
              </a:rPr>
              <a:t>www.microsoft.com/learning/mcp</a:t>
            </a:r>
            <a:endParaRPr lang="en-US" sz="32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-33338" y="4865688"/>
            <a:ext cx="9177338" cy="625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500" b="1">
                <a:solidFill>
                  <a:srgbClr val="FFFF99"/>
                </a:solidFill>
              </a:rPr>
              <a:t>www.microsoft.com/technet/subscriptions</a:t>
            </a:r>
            <a:r>
              <a:rPr lang="en-US" sz="3200" b="1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600" smtClean="0"/>
              <a:t>¿Ha escuchado las noticias acerca de TechNet?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296988"/>
            <a:ext cx="91805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342900">
              <a:lnSpc>
                <a:spcPct val="140000"/>
              </a:lnSpc>
              <a:spcBef>
                <a:spcPct val="80000"/>
              </a:spcBef>
              <a:buFontTx/>
              <a:buChar char="•"/>
            </a:pPr>
            <a:r>
              <a:rPr lang="es-CR" sz="3600">
                <a:solidFill>
                  <a:schemeClr val="bg1"/>
                </a:solidFill>
              </a:rPr>
              <a:t>Software sin límite de tiempo</a:t>
            </a:r>
          </a:p>
          <a:p>
            <a:pPr marL="457200" indent="-342900">
              <a:lnSpc>
                <a:spcPct val="140000"/>
              </a:lnSpc>
              <a:spcBef>
                <a:spcPct val="80000"/>
              </a:spcBef>
              <a:buFontTx/>
              <a:buChar char="•"/>
            </a:pPr>
            <a:r>
              <a:rPr lang="es-CR" sz="3600">
                <a:solidFill>
                  <a:schemeClr val="bg1"/>
                </a:solidFill>
              </a:rPr>
              <a:t>Soporte técnico complementario</a:t>
            </a:r>
          </a:p>
          <a:p>
            <a:pPr marL="457200" indent="-342900">
              <a:lnSpc>
                <a:spcPct val="140000"/>
              </a:lnSpc>
              <a:spcBef>
                <a:spcPct val="80000"/>
              </a:spcBef>
              <a:buFontTx/>
              <a:buChar char="•"/>
            </a:pPr>
            <a:r>
              <a:rPr lang="es-CR" sz="3600">
                <a:solidFill>
                  <a:schemeClr val="bg1"/>
                </a:solidFill>
              </a:rPr>
              <a:t>Los recursos más actuales a mano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ack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3"/>
            <a:ext cx="9126538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870075" y="174625"/>
            <a:ext cx="70659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>
              <a:spcBef>
                <a:spcPct val="50000"/>
              </a:spcBef>
            </a:pPr>
            <a:r>
              <a:rPr lang="es-CR" sz="1200" b="1">
                <a:solidFill>
                  <a:srgbClr val="6D1514"/>
                </a:solidFill>
              </a:rPr>
              <a:t>Encuentre todas estas opciones de soporte en www.microsoft.com/technet/support</a:t>
            </a:r>
            <a:r>
              <a:rPr lang="es-CR" sz="1200">
                <a:solidFill>
                  <a:srgbClr val="6D1514"/>
                </a:solidFill>
              </a:rPr>
              <a:t/>
            </a:r>
            <a:br>
              <a:rPr lang="es-CR" sz="1200">
                <a:solidFill>
                  <a:srgbClr val="6D1514"/>
                </a:solidFill>
              </a:rPr>
            </a:br>
            <a:r>
              <a:rPr lang="es-CR" sz="1200" i="1"/>
              <a:t>Microsoft ofrece una serie progresiva de opciones de soporte empezando con opciones de soporte sin costo y desarrollándose a través de soporte por suscripción, por incidentes y por contratos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801813" y="941388"/>
            <a:ext cx="18002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>
              <a:spcAft>
                <a:spcPct val="80000"/>
              </a:spcAft>
            </a:pPr>
            <a:r>
              <a:rPr lang="es-CR" sz="1100" b="1">
                <a:solidFill>
                  <a:srgbClr val="112E58"/>
                </a:solidFill>
              </a:rPr>
              <a:t>1. Soporte gratuito en línea</a:t>
            </a:r>
          </a:p>
          <a:p>
            <a:pPr>
              <a:spcAft>
                <a:spcPct val="80000"/>
              </a:spcAft>
            </a:pPr>
            <a:r>
              <a:rPr lang="es-CR" sz="800" b="1"/>
              <a:t>Base de Conocimiento </a:t>
            </a:r>
            <a:r>
              <a:rPr lang="es-CR" sz="700"/>
              <a:t>Haga una búsqueda en la vasta base de datos de artículos para encontrar la información que necesita. </a:t>
            </a:r>
            <a:endParaRPr lang="es-CR" sz="800" b="1"/>
          </a:p>
          <a:p>
            <a:pPr>
              <a:spcAft>
                <a:spcPct val="70000"/>
              </a:spcAft>
            </a:pPr>
            <a:r>
              <a:rPr lang="es-CR" sz="800" b="1"/>
              <a:t>Grupos de Noticias </a:t>
            </a:r>
            <a:r>
              <a:rPr lang="es-CR" sz="700"/>
              <a:t>Acceda más de 20,000 grupos de noticias acerca de los temas puntuales de mayor relevancia. </a:t>
            </a:r>
          </a:p>
          <a:p>
            <a:pPr>
              <a:spcAft>
                <a:spcPct val="70000"/>
              </a:spcAft>
            </a:pPr>
            <a:r>
              <a:rPr lang="es-CR" sz="800" b="1"/>
              <a:t>Centros de Soporte a Producto </a:t>
            </a:r>
            <a:r>
              <a:rPr lang="es-CR" sz="700"/>
              <a:t>Obtenga respuestas a preguntas frecuentes, además de artículos “how-to” e instrucciones paso a paso organizadas por producto. </a:t>
            </a:r>
          </a:p>
          <a:p>
            <a:pPr>
              <a:spcAft>
                <a:spcPct val="70000"/>
              </a:spcAft>
            </a:pPr>
            <a:r>
              <a:rPr lang="es-CR" sz="800" b="1"/>
              <a:t>Base de datos de ayuda DLL </a:t>
            </a:r>
            <a:r>
              <a:rPr lang="es-CR" sz="700"/>
              <a:t>Busque aquí para identificar el software utilizado para instalar una versión específica de DLL. </a:t>
            </a:r>
          </a:p>
          <a:p>
            <a:pPr>
              <a:spcAft>
                <a:spcPct val="70000"/>
              </a:spcAft>
            </a:pPr>
            <a:r>
              <a:rPr lang="es-CR" sz="800" b="1"/>
              <a:t>Centro de eventos y mensajes de error R</a:t>
            </a:r>
            <a:r>
              <a:rPr lang="es-CR" sz="700"/>
              <a:t>esuelva eventos y mensajes de error rápido con explicaciones, recomendaciones y enlaces a soporte y recursos. </a:t>
            </a:r>
          </a:p>
          <a:p>
            <a:pPr>
              <a:spcAft>
                <a:spcPct val="70000"/>
              </a:spcAft>
            </a:pPr>
            <a:r>
              <a:rPr lang="es-CR" sz="800" b="1"/>
              <a:t>Webcasts de soporte </a:t>
            </a:r>
            <a:r>
              <a:rPr lang="es-CR" sz="700"/>
              <a:t>Sintonice presentaciones técnicas en vivo por expertos de Microsoft y tome parte en Preguntas y respuestas de tiempo real.</a:t>
            </a:r>
            <a:endParaRPr lang="es-CR" sz="800" b="1"/>
          </a:p>
          <a:p>
            <a:pPr>
              <a:spcAft>
                <a:spcPct val="70000"/>
              </a:spcAft>
            </a:pPr>
            <a:r>
              <a:rPr lang="es-CR" sz="800" b="1"/>
              <a:t>Chats I</a:t>
            </a:r>
            <a:r>
              <a:rPr lang="es-CR" sz="700"/>
              <a:t>ngrese a chats en línea con especialistas de Microsoft o busque los archivos de transcripciones.</a:t>
            </a:r>
          </a:p>
          <a:p>
            <a:pPr>
              <a:spcAft>
                <a:spcPct val="70000"/>
              </a:spcAft>
            </a:pPr>
            <a:r>
              <a:rPr lang="es-CR" sz="800" b="1"/>
              <a:t>Programa de Grupo de Usuario </a:t>
            </a:r>
            <a:r>
              <a:rPr lang="es-CR" sz="700"/>
              <a:t>Acceda información y soporte para grupos de usuarios de TI y otros intereses específicos. </a:t>
            </a:r>
          </a:p>
          <a:p>
            <a:pPr>
              <a:spcAft>
                <a:spcPct val="70000"/>
              </a:spcAft>
            </a:pPr>
            <a:r>
              <a:rPr lang="es-CR" sz="800" b="1"/>
              <a:t>Centro de Recursos de Seguridad TechNet </a:t>
            </a:r>
            <a:r>
              <a:rPr lang="es-CR" sz="700"/>
              <a:t>Adelántese a los riesgos de seguridad con recursos que lo mantienen al día, incluyendo boletines de seguridad y  servicio de notificación Microsoft.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02038" y="941388"/>
            <a:ext cx="19399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>
              <a:spcAft>
                <a:spcPct val="80000"/>
              </a:spcAft>
              <a:tabLst>
                <a:tab pos="153988" algn="l"/>
              </a:tabLst>
            </a:pPr>
            <a:r>
              <a:rPr lang="es-CR" sz="1100" b="1">
                <a:solidFill>
                  <a:srgbClr val="112E58"/>
                </a:solidFill>
              </a:rPr>
              <a:t>2. Soporte Basado en Suscripción </a:t>
            </a:r>
          </a:p>
          <a:p>
            <a:pPr>
              <a:spcAft>
                <a:spcPct val="80000"/>
              </a:spcAft>
              <a:tabLst>
                <a:tab pos="153988" algn="l"/>
              </a:tabLst>
            </a:pPr>
            <a:r>
              <a:rPr lang="es-CR" sz="800" b="1"/>
              <a:t>Suscripción TechNet </a:t>
            </a:r>
          </a:p>
          <a:p>
            <a:pPr>
              <a:spcAft>
                <a:spcPct val="80000"/>
              </a:spcAft>
              <a:tabLst>
                <a:tab pos="153988" algn="l"/>
              </a:tabLst>
            </a:pPr>
            <a:r>
              <a:rPr lang="es-CR" sz="700"/>
              <a:t>Suscríbase a TechNet y obtenga una biblioteca personal de artículos, parches, kits de recursos “how to” y más. Su suscripción incluye actualizaciones mensuales entregadas en CD o DVD, así que usted siempre tiene la última información directamente de la fuente. </a:t>
            </a:r>
            <a:endParaRPr lang="es-CR" sz="800" b="1"/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/>
              <a:t>Actualice la suscripción a TechNet Plus y agregue lo siguiente: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 b="1"/>
              <a:t>1.</a:t>
            </a:r>
            <a:r>
              <a:rPr lang="es-CR" sz="700"/>
              <a:t>	Versiones completas de Software de evaluación incluyendo productos de Microsoft Office System y Windows Server System™ sin restricciones de tiempo. 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 b="1"/>
              <a:t>2.</a:t>
            </a:r>
            <a:r>
              <a:rPr lang="es-CR" sz="700"/>
              <a:t> 	Soporte gratuito —  dos incidentes complementarios, además de un descuento en otras llamadas de soporte.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 b="1"/>
              <a:t>3.</a:t>
            </a:r>
            <a:r>
              <a:rPr lang="es-CR" sz="700"/>
              <a:t> 	Acceso a respuestas confiables de la comunidad de TI y profesionales de soporte de Microsoft ilimitadas, y dentro de un día hábil a través de Grupos de Noticias administrados (solo en inglés).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472113" y="942975"/>
            <a:ext cx="19399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>
              <a:spcAft>
                <a:spcPct val="80000"/>
              </a:spcAft>
              <a:tabLst>
                <a:tab pos="153988" algn="l"/>
              </a:tabLst>
            </a:pPr>
            <a:r>
              <a:rPr lang="es-CR" sz="1100" b="1">
                <a:solidFill>
                  <a:srgbClr val="112E58"/>
                </a:solidFill>
              </a:rPr>
              <a:t>3. Soporte a incidentes asistido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Soporte por E-mail </a:t>
            </a:r>
            <a:br>
              <a:rPr lang="es-CR" sz="800" b="1"/>
            </a:br>
            <a:r>
              <a:rPr lang="es-CR" sz="700"/>
              <a:t>Obtenga ayuda de un profesional de soporte Microsoft  para incidentes en línea vía correo electrónico. </a:t>
            </a:r>
            <a:endParaRPr lang="es-CR" sz="800" b="1"/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Soporte Telefónico</a:t>
            </a:r>
            <a:br>
              <a:rPr lang="es-CR" sz="800" b="1"/>
            </a:br>
            <a:r>
              <a:rPr lang="es-CR" sz="700"/>
              <a:t>Obtenga ayuda telefónica para incidentes por parte de un profesional de soporte Microsoft.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Contrato de Soporte Telefónico </a:t>
            </a:r>
            <a:br>
              <a:rPr lang="es-CR" sz="800" b="1"/>
            </a:br>
            <a:r>
              <a:rPr lang="es-CR" sz="700"/>
              <a:t>Ahorre con un contrato de soporte telefónico descontado 5 incidentes.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Servicios de consejería 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/>
              <a:t>Agregue opciones de consultoría remota de Microsoft Advisory Services y obtenga soporte proactivo que va más allá de mantenimiento rutinario de producto.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342188" y="941388"/>
            <a:ext cx="19399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>
              <a:spcAft>
                <a:spcPct val="80000"/>
              </a:spcAft>
              <a:tabLst>
                <a:tab pos="153988" algn="l"/>
              </a:tabLst>
            </a:pPr>
            <a:r>
              <a:rPr lang="es-CR" sz="1100" b="1">
                <a:solidFill>
                  <a:srgbClr val="112E58"/>
                </a:solidFill>
              </a:rPr>
              <a:t>4. Soporte Basado en Contratos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Soporte Premier 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/>
              <a:t>Obtenga la flexibilidad de opciones de soporte para su organización y disfrute del acceso directo a expertos técnicos de Microsoft en cualquier momento, día o noche. Soporte Premier entrega opciones personalizadas para negocios con necesidades complejas, incluyendo profesionales técnicos dedicados a supervisar su soporte, resolución de problemas 24x7, y capacitación y talleres que mantienen a su personal de TI actualizados. 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800" b="1"/>
              <a:t>Soporte Essential </a:t>
            </a:r>
          </a:p>
          <a:p>
            <a:pPr>
              <a:spcAft>
                <a:spcPct val="70000"/>
              </a:spcAft>
              <a:tabLst>
                <a:tab pos="153988" algn="l"/>
              </a:tabLst>
            </a:pPr>
            <a:r>
              <a:rPr lang="es-CR" sz="700"/>
              <a:t>Essential Support le ofrece opciones preagrupadas específicamente diseñadas para reunir los requisitos de soporte fundamentales de cualquier negocio, grande o pequeño. Incluye manejo de cuenta, solución de problemas y servicio de información. </a:t>
            </a:r>
          </a:p>
        </p:txBody>
      </p:sp>
      <p:pic>
        <p:nvPicPr>
          <p:cNvPr id="49160" name="Picture 8" descr="TechNet_w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963" y="6183313"/>
            <a:ext cx="3584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6513" y="71438"/>
            <a:ext cx="87249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296988"/>
            <a:ext cx="91440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4488" indent="-231775">
              <a:lnSpc>
                <a:spcPct val="140000"/>
              </a:lnSpc>
              <a:spcBef>
                <a:spcPct val="1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Chats gratuitos y webcasts </a:t>
            </a:r>
          </a:p>
          <a:p>
            <a:pPr marL="344488" indent="-231775">
              <a:lnSpc>
                <a:spcPct val="140000"/>
              </a:lnSpc>
              <a:spcBef>
                <a:spcPct val="1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Lista de grupos de noticias </a:t>
            </a:r>
          </a:p>
          <a:p>
            <a:pPr marL="344488" indent="-231775">
              <a:lnSpc>
                <a:spcPct val="140000"/>
              </a:lnSpc>
              <a:spcBef>
                <a:spcPct val="3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Sitios de comunidad Microsoft </a:t>
            </a:r>
          </a:p>
          <a:p>
            <a:pPr marL="344488" indent="-231775">
              <a:lnSpc>
                <a:spcPct val="140000"/>
              </a:lnSpc>
              <a:spcBef>
                <a:spcPct val="30000"/>
              </a:spcBef>
              <a:buFontTx/>
              <a:buChar char="•"/>
            </a:pPr>
            <a:r>
              <a:rPr lang="en-US" sz="3600">
                <a:solidFill>
                  <a:schemeClr val="bg1"/>
                </a:solidFill>
              </a:rPr>
              <a:t>Eventos y columnas de comunidad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6513" y="73025"/>
            <a:ext cx="9177337" cy="1143000"/>
          </a:xfrm>
        </p:spPr>
        <p:txBody>
          <a:bodyPr/>
          <a:lstStyle/>
          <a:p>
            <a:pPr eaLnBrk="1" hangingPunct="1"/>
            <a:r>
              <a:rPr lang="en-US" smtClean="0"/>
              <a:t>¿Donde más puedo obtener ayuda?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5091113"/>
            <a:ext cx="9144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600">
                <a:solidFill>
                  <a:srgbClr val="FFFF99"/>
                </a:solidFill>
              </a:rPr>
              <a:t>www.microsoft.com/technet/community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2533650"/>
            <a:ext cx="19653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123825" y="3978275"/>
            <a:ext cx="8467725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PowerShell </a:t>
            </a:r>
            <a:r>
              <a:rPr lang="en-US"/>
              <a:t>Motor</a:t>
            </a:r>
          </a:p>
        </p:txBody>
      </p:sp>
      <p:sp>
        <p:nvSpPr>
          <p:cNvPr id="807941" name="Rectangle 5"/>
          <p:cNvSpPr>
            <a:spLocks noChangeArrowheads="1"/>
          </p:cNvSpPr>
          <p:nvPr/>
        </p:nvSpPr>
        <p:spPr bwMode="auto">
          <a:xfrm>
            <a:off x="123825" y="4359275"/>
            <a:ext cx="8467725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Exchange cmdlets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925638" y="5411788"/>
            <a:ext cx="5256212" cy="114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5557838" y="54879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AD*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4019550" y="5564188"/>
            <a:ext cx="838200" cy="838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Archivos </a:t>
            </a:r>
          </a:p>
          <a:p>
            <a:pPr algn="ctr"/>
            <a:r>
              <a:rPr lang="en-US" sz="1200" b="1"/>
              <a:t>de registro</a:t>
            </a: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2595563" y="5487988"/>
            <a:ext cx="685800" cy="909637"/>
          </a:xfrm>
          <a:prstGeom prst="can">
            <a:avLst>
              <a:gd name="adj" fmla="val 3316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E2007</a:t>
            </a:r>
          </a:p>
          <a:p>
            <a:pPr algn="ctr"/>
            <a:r>
              <a:rPr lang="en-US" sz="1200" b="1"/>
              <a:t>Store</a:t>
            </a: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228600" y="5240338"/>
            <a:ext cx="8820150" cy="9525"/>
          </a:xfrm>
          <a:prstGeom prst="line">
            <a:avLst/>
          </a:prstGeom>
          <a:noFill/>
          <a:ln w="25400">
            <a:solidFill>
              <a:srgbClr val="FFCC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52425" y="4948238"/>
            <a:ext cx="1582738" cy="342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solidFill>
                  <a:srgbClr val="FFCC00"/>
                </a:solidFill>
              </a:rPr>
              <a:t>Límite de proceso</a:t>
            </a:r>
            <a:r>
              <a:rPr lang="en-US" sz="1200">
                <a:solidFill>
                  <a:srgbClr val="FFCC00"/>
                </a:solidFill>
              </a:rPr>
              <a:t> </a:t>
            </a:r>
            <a:endParaRPr lang="en-US">
              <a:solidFill>
                <a:srgbClr val="FFCC00"/>
              </a:solidFill>
            </a:endParaRPr>
          </a:p>
        </p:txBody>
      </p:sp>
      <p:pic>
        <p:nvPicPr>
          <p:cNvPr id="8079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508125"/>
            <a:ext cx="20383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49" name="Rectangle 13"/>
          <p:cNvSpPr>
            <a:spLocks noChangeArrowheads="1"/>
          </p:cNvSpPr>
          <p:nvPr/>
        </p:nvSpPr>
        <p:spPr bwMode="auto">
          <a:xfrm>
            <a:off x="4248150" y="3182938"/>
            <a:ext cx="434975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WinForms</a:t>
            </a:r>
          </a:p>
        </p:txBody>
      </p:sp>
      <p:sp>
        <p:nvSpPr>
          <p:cNvPr id="807950" name="Rectangle 14"/>
          <p:cNvSpPr>
            <a:spLocks noChangeArrowheads="1"/>
          </p:cNvSpPr>
          <p:nvPr/>
        </p:nvSpPr>
        <p:spPr bwMode="auto">
          <a:xfrm>
            <a:off x="4248150" y="3587750"/>
            <a:ext cx="4343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Proveedor de datos PowerShell</a:t>
            </a:r>
          </a:p>
        </p:txBody>
      </p:sp>
      <p:pic>
        <p:nvPicPr>
          <p:cNvPr id="80795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5150" y="1568450"/>
            <a:ext cx="14192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795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" y="3014663"/>
            <a:ext cx="18240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7953" name="Text Box 17"/>
          <p:cNvSpPr txBox="1">
            <a:spLocks noChangeArrowheads="1"/>
          </p:cNvSpPr>
          <p:nvPr/>
        </p:nvSpPr>
        <p:spPr bwMode="auto">
          <a:xfrm>
            <a:off x="938213" y="2035175"/>
            <a:ext cx="3186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Segoe Semibold"/>
              </a:rPr>
              <a:t>Línea de Comando</a:t>
            </a:r>
          </a:p>
        </p:txBody>
      </p:sp>
      <p:sp>
        <p:nvSpPr>
          <p:cNvPr id="807954" name="Text Box 18"/>
          <p:cNvSpPr txBox="1">
            <a:spLocks noChangeArrowheads="1"/>
          </p:cNvSpPr>
          <p:nvPr/>
        </p:nvSpPr>
        <p:spPr bwMode="auto">
          <a:xfrm>
            <a:off x="5724525" y="10160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  <a:latin typeface="Segoe Semibold"/>
              </a:rPr>
              <a:t>Gráfica</a:t>
            </a:r>
          </a:p>
        </p:txBody>
      </p:sp>
      <p:sp>
        <p:nvSpPr>
          <p:cNvPr id="6162" name="Text Box 20"/>
          <p:cNvSpPr txBox="1">
            <a:spLocks noChangeArrowheads="1"/>
          </p:cNvSpPr>
          <p:nvPr/>
        </p:nvSpPr>
        <p:spPr bwMode="auto">
          <a:xfrm>
            <a:off x="123825" y="101600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CC00"/>
                </a:solidFill>
              </a:rPr>
              <a:t>* AD=Active Directory</a:t>
            </a:r>
            <a:r>
              <a:rPr lang="en-US" baseline="30000">
                <a:solidFill>
                  <a:srgbClr val="FFCC00"/>
                </a:solidFill>
                <a:latin typeface="Franklin Gothic Medium" pitchFamily="34" charset="0"/>
              </a:rPr>
              <a:t>®</a:t>
            </a:r>
          </a:p>
        </p:txBody>
      </p:sp>
      <p:sp>
        <p:nvSpPr>
          <p:cNvPr id="616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200" smtClean="0"/>
              <a:t>Modelo de Administración Exchange 2007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nimBg="1"/>
      <p:bldP spid="807941" grpId="0" animBg="1"/>
      <p:bldP spid="807949" grpId="0" animBg="1"/>
      <p:bldP spid="807950" grpId="0" animBg="1"/>
      <p:bldP spid="807953" grpId="0"/>
      <p:bldP spid="807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 PowerShell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CR" sz="2400" smtClean="0"/>
              <a:t>Brinda una interfaz de línea de comando poderosa y flexible </a:t>
            </a:r>
          </a:p>
          <a:p>
            <a:pPr eaLnBrk="1" hangingPunct="1">
              <a:lnSpc>
                <a:spcPct val="120000"/>
              </a:lnSpc>
            </a:pPr>
            <a:r>
              <a:rPr lang="es-CR" sz="2400" smtClean="0"/>
              <a:t>Construida sobre la tecnología línea de comando PowerShell de Windows</a:t>
            </a:r>
          </a:p>
          <a:p>
            <a:pPr eaLnBrk="1" hangingPunct="1">
              <a:lnSpc>
                <a:spcPct val="120000"/>
              </a:lnSpc>
            </a:pPr>
            <a:r>
              <a:rPr lang="es-CR" sz="2400" smtClean="0"/>
              <a:t>Extiende la funcionalidad de la Consola de Administración de Exchange</a:t>
            </a:r>
          </a:p>
          <a:p>
            <a:pPr eaLnBrk="1" hangingPunct="1">
              <a:lnSpc>
                <a:spcPct val="120000"/>
              </a:lnSpc>
            </a:pPr>
            <a:r>
              <a:rPr lang="es-CR" sz="2400" smtClean="0"/>
              <a:t>Soporta operaciones gruesas y de automatización  </a:t>
            </a:r>
          </a:p>
          <a:p>
            <a:pPr eaLnBrk="1" hangingPunct="1">
              <a:lnSpc>
                <a:spcPct val="120000"/>
              </a:lnSpc>
            </a:pPr>
            <a:r>
              <a:rPr lang="es-CR" sz="2400" smtClean="0"/>
              <a:t>Permite a los administradores realizar scripts de automatización seguros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7442200" y="3211513"/>
            <a:ext cx="1671638" cy="1693862"/>
            <a:chOff x="4432" y="674"/>
            <a:chExt cx="1053" cy="1067"/>
          </a:xfrm>
        </p:grpSpPr>
        <p:pic>
          <p:nvPicPr>
            <p:cNvPr id="7173" name="Picture 4" descr="GraphicalUserInterfac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32" y="675"/>
              <a:ext cx="1053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5" descr="Image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88" y="674"/>
              <a:ext cx="789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44600"/>
            <a:ext cx="8601075" cy="22828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>
                <a:solidFill>
                  <a:srgbClr val="FFFF99"/>
                </a:solidFill>
              </a:rPr>
              <a:t>Presentación de la consola de administración de Exchange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destinatarios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Administración de Servidores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Configuración de características organizacionales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CR" sz="3200" smtClean="0"/>
              <a:t>Utilización de la caja de herramientas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5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609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842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163" y="1231900"/>
            <a:ext cx="4699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Exchange System Manager</a:t>
            </a:r>
          </a:p>
        </p:txBody>
      </p:sp>
    </p:spTree>
  </p:cSld>
  <p:clrMapOvr>
    <a:masterClrMapping/>
  </p:clrMapOvr>
  <p:transition advTm="1783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sz="3600" smtClean="0"/>
              <a:t>Consola de Administración</a:t>
            </a:r>
            <a:r>
              <a:rPr lang="en-US" sz="3600" smtClean="0"/>
              <a:t> de Exchange</a:t>
            </a:r>
          </a:p>
        </p:txBody>
      </p:sp>
      <p:pic>
        <p:nvPicPr>
          <p:cNvPr id="10243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333500"/>
            <a:ext cx="6026150" cy="4519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93763" y="2116138"/>
            <a:ext cx="7593012" cy="1795462"/>
            <a:chOff x="563" y="1333"/>
            <a:chExt cx="4783" cy="1131"/>
          </a:xfrm>
        </p:grpSpPr>
        <p:grpSp>
          <p:nvGrpSpPr>
            <p:cNvPr id="10260" name="Group 26"/>
            <p:cNvGrpSpPr>
              <a:grpSpLocks/>
            </p:cNvGrpSpPr>
            <p:nvPr/>
          </p:nvGrpSpPr>
          <p:grpSpPr bwMode="auto">
            <a:xfrm>
              <a:off x="4102" y="1333"/>
              <a:ext cx="1244" cy="282"/>
              <a:chOff x="4043" y="1947"/>
              <a:chExt cx="1244" cy="282"/>
            </a:xfrm>
          </p:grpSpPr>
          <p:sp>
            <p:nvSpPr>
              <p:cNvPr id="1155099" name="AutoShape 27"/>
              <p:cNvSpPr>
                <a:spLocks noChangeArrowheads="1"/>
              </p:cNvSpPr>
              <p:nvPr/>
            </p:nvSpPr>
            <p:spPr bwMode="auto">
              <a:xfrm>
                <a:off x="4203" y="1947"/>
                <a:ext cx="1084" cy="282"/>
              </a:xfrm>
              <a:prstGeom prst="roundRect">
                <a:avLst>
                  <a:gd name="adj" fmla="val 4167"/>
                </a:avLst>
              </a:prstGeom>
              <a:gradFill rotWithShape="1">
                <a:gsLst>
                  <a:gs pos="0">
                    <a:srgbClr val="EEEFD7"/>
                  </a:gs>
                  <a:gs pos="100000">
                    <a:srgbClr val="D5D69C"/>
                  </a:gs>
                </a:gsLst>
                <a:lin ang="2700000" scaled="1"/>
              </a:gradFill>
              <a:ln w="9525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tIns="91440" bIns="91440" anchor="ctr">
                <a:spAutoFit/>
              </a:bodyPr>
              <a:lstStyle/>
              <a:p>
                <a:pPr marL="231775" indent="-231775" eaLnBrk="0" hangingPunct="0">
                  <a:lnSpc>
                    <a:spcPct val="90000"/>
                  </a:lnSpc>
                  <a:spcBef>
                    <a:spcPct val="40000"/>
                  </a:spcBef>
                  <a:buSzPct val="80000"/>
                  <a:defRPr/>
                </a:pPr>
                <a:r>
                  <a:rPr lang="en-GB" b="1">
                    <a:latin typeface="Arial Narrow" pitchFamily="34" charset="0"/>
                  </a:rPr>
                  <a:t>Arbol Consola</a:t>
                </a: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155100" name="AutoShape 28"/>
              <p:cNvSpPr>
                <a:spLocks noChangeArrowheads="1"/>
              </p:cNvSpPr>
              <p:nvPr/>
            </p:nvSpPr>
            <p:spPr bwMode="auto">
              <a:xfrm>
                <a:off x="4043" y="1974"/>
                <a:ext cx="182" cy="200"/>
              </a:xfrm>
              <a:prstGeom prst="roundRect">
                <a:avLst>
                  <a:gd name="adj" fmla="val 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2400" b="1">
                    <a:solidFill>
                      <a:srgbClr val="990033"/>
                    </a:solidFill>
                    <a:latin typeface="Arial Narrow" pitchFamily="34" charset="0"/>
                  </a:rPr>
                  <a:t>1</a:t>
                </a:r>
              </a:p>
            </p:txBody>
          </p:sp>
        </p:grpSp>
        <p:sp>
          <p:nvSpPr>
            <p:cNvPr id="1155101" name="AutoShape 29"/>
            <p:cNvSpPr>
              <a:spLocks noChangeArrowheads="1"/>
            </p:cNvSpPr>
            <p:nvPr/>
          </p:nvSpPr>
          <p:spPr bwMode="auto">
            <a:xfrm>
              <a:off x="563" y="2264"/>
              <a:ext cx="182" cy="200"/>
            </a:xfrm>
            <a:prstGeom prst="roundRect">
              <a:avLst>
                <a:gd name="adj" fmla="val 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b="1">
                  <a:solidFill>
                    <a:srgbClr val="990033"/>
                  </a:solidFill>
                  <a:latin typeface="Arial Narrow" pitchFamily="34" charset="0"/>
                </a:rPr>
                <a:t>1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184525" y="2760663"/>
            <a:ext cx="5337175" cy="579437"/>
            <a:chOff x="2006" y="1739"/>
            <a:chExt cx="3362" cy="365"/>
          </a:xfrm>
        </p:grpSpPr>
        <p:grpSp>
          <p:nvGrpSpPr>
            <p:cNvPr id="10256" name="Group 31"/>
            <p:cNvGrpSpPr>
              <a:grpSpLocks/>
            </p:cNvGrpSpPr>
            <p:nvPr/>
          </p:nvGrpSpPr>
          <p:grpSpPr bwMode="auto">
            <a:xfrm>
              <a:off x="4125" y="1840"/>
              <a:ext cx="1243" cy="264"/>
              <a:chOff x="4262" y="3310"/>
              <a:chExt cx="1243" cy="264"/>
            </a:xfrm>
          </p:grpSpPr>
          <p:sp>
            <p:nvSpPr>
              <p:cNvPr id="1155104" name="AutoShape 32"/>
              <p:cNvSpPr>
                <a:spLocks noChangeArrowheads="1"/>
              </p:cNvSpPr>
              <p:nvPr/>
            </p:nvSpPr>
            <p:spPr bwMode="auto">
              <a:xfrm>
                <a:off x="4422" y="3310"/>
                <a:ext cx="1083" cy="264"/>
              </a:xfrm>
              <a:prstGeom prst="roundRect">
                <a:avLst>
                  <a:gd name="adj" fmla="val 4167"/>
                </a:avLst>
              </a:prstGeom>
              <a:gradFill rotWithShape="1">
                <a:gsLst>
                  <a:gs pos="0">
                    <a:srgbClr val="EEEFD7"/>
                  </a:gs>
                  <a:gs pos="100000">
                    <a:srgbClr val="D5D69C"/>
                  </a:gs>
                </a:gsLst>
                <a:lin ang="2700000" scaled="1"/>
              </a:gradFill>
              <a:ln w="9525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tIns="91440" bIns="91440" anchor="ctr">
                <a:spAutoFit/>
              </a:bodyPr>
              <a:lstStyle/>
              <a:p>
                <a:pPr marL="231775" indent="-231775" eaLnBrk="0" hangingPunct="0">
                  <a:lnSpc>
                    <a:spcPct val="90000"/>
                  </a:lnSpc>
                  <a:spcBef>
                    <a:spcPct val="40000"/>
                  </a:spcBef>
                  <a:buSzPct val="80000"/>
                  <a:defRPr/>
                </a:pPr>
                <a:r>
                  <a:rPr lang="en-GB" sz="1600" b="1">
                    <a:latin typeface="Arial Narrow" pitchFamily="34" charset="0"/>
                  </a:rPr>
                  <a:t>Panel de resultado</a:t>
                </a:r>
                <a:endParaRPr lang="en-US" sz="1600" b="1">
                  <a:latin typeface="Arial Narrow" pitchFamily="34" charset="0"/>
                </a:endParaRPr>
              </a:p>
            </p:txBody>
          </p:sp>
          <p:sp>
            <p:nvSpPr>
              <p:cNvPr id="1155105" name="AutoShape 33"/>
              <p:cNvSpPr>
                <a:spLocks noChangeArrowheads="1"/>
              </p:cNvSpPr>
              <p:nvPr/>
            </p:nvSpPr>
            <p:spPr bwMode="auto">
              <a:xfrm>
                <a:off x="4262" y="3329"/>
                <a:ext cx="182" cy="200"/>
              </a:xfrm>
              <a:prstGeom prst="roundRect">
                <a:avLst>
                  <a:gd name="adj" fmla="val 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2400" b="1">
                    <a:solidFill>
                      <a:srgbClr val="990033"/>
                    </a:solidFill>
                    <a:latin typeface="Arial Narrow" pitchFamily="34" charset="0"/>
                  </a:rPr>
                  <a:t>2</a:t>
                </a:r>
              </a:p>
            </p:txBody>
          </p:sp>
        </p:grpSp>
        <p:sp>
          <p:nvSpPr>
            <p:cNvPr id="1155106" name="AutoShape 34"/>
            <p:cNvSpPr>
              <a:spLocks noChangeArrowheads="1"/>
            </p:cNvSpPr>
            <p:nvPr/>
          </p:nvSpPr>
          <p:spPr bwMode="auto">
            <a:xfrm>
              <a:off x="2006" y="1739"/>
              <a:ext cx="182" cy="200"/>
            </a:xfrm>
            <a:prstGeom prst="roundRect">
              <a:avLst>
                <a:gd name="adj" fmla="val 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b="1">
                  <a:solidFill>
                    <a:srgbClr val="990033"/>
                  </a:solidFill>
                  <a:latin typeface="Arial Narrow" pitchFamily="34" charset="0"/>
                </a:rPr>
                <a:t>2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179763" y="3687763"/>
            <a:ext cx="5368925" cy="1104900"/>
            <a:chOff x="2003" y="2323"/>
            <a:chExt cx="3382" cy="696"/>
          </a:xfrm>
        </p:grpSpPr>
        <p:grpSp>
          <p:nvGrpSpPr>
            <p:cNvPr id="10252" name="Group 36"/>
            <p:cNvGrpSpPr>
              <a:grpSpLocks/>
            </p:cNvGrpSpPr>
            <p:nvPr/>
          </p:nvGrpSpPr>
          <p:grpSpPr bwMode="auto">
            <a:xfrm>
              <a:off x="4141" y="2323"/>
              <a:ext cx="1244" cy="282"/>
              <a:chOff x="4262" y="3302"/>
              <a:chExt cx="1244" cy="282"/>
            </a:xfrm>
          </p:grpSpPr>
          <p:sp>
            <p:nvSpPr>
              <p:cNvPr id="1155109" name="AutoShape 37"/>
              <p:cNvSpPr>
                <a:spLocks noChangeArrowheads="1"/>
              </p:cNvSpPr>
              <p:nvPr/>
            </p:nvSpPr>
            <p:spPr bwMode="auto">
              <a:xfrm>
                <a:off x="4422" y="3302"/>
                <a:ext cx="1084" cy="282"/>
              </a:xfrm>
              <a:prstGeom prst="roundRect">
                <a:avLst>
                  <a:gd name="adj" fmla="val 4167"/>
                </a:avLst>
              </a:prstGeom>
              <a:gradFill rotWithShape="1">
                <a:gsLst>
                  <a:gs pos="0">
                    <a:srgbClr val="EEEFD7"/>
                  </a:gs>
                  <a:gs pos="100000">
                    <a:srgbClr val="D5D69C"/>
                  </a:gs>
                </a:gsLst>
                <a:lin ang="2700000" scaled="1"/>
              </a:gradFill>
              <a:ln w="9525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tIns="91440" bIns="91440" anchor="ctr">
                <a:spAutoFit/>
              </a:bodyPr>
              <a:lstStyle/>
              <a:p>
                <a:pPr marL="231775" indent="-231775" eaLnBrk="0" hangingPunct="0">
                  <a:lnSpc>
                    <a:spcPct val="90000"/>
                  </a:lnSpc>
                  <a:spcBef>
                    <a:spcPct val="40000"/>
                  </a:spcBef>
                  <a:buSzPct val="80000"/>
                  <a:defRPr/>
                </a:pPr>
                <a:r>
                  <a:rPr lang="en-GB" b="1">
                    <a:latin typeface="Arial Narrow" pitchFamily="34" charset="0"/>
                  </a:rPr>
                  <a:t>Panel de trabajo</a:t>
                </a: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155110" name="AutoShape 38"/>
              <p:cNvSpPr>
                <a:spLocks noChangeArrowheads="1"/>
              </p:cNvSpPr>
              <p:nvPr/>
            </p:nvSpPr>
            <p:spPr bwMode="auto">
              <a:xfrm>
                <a:off x="4262" y="3329"/>
                <a:ext cx="182" cy="200"/>
              </a:xfrm>
              <a:prstGeom prst="roundRect">
                <a:avLst>
                  <a:gd name="adj" fmla="val 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2400" b="1">
                    <a:solidFill>
                      <a:srgbClr val="990033"/>
                    </a:solidFill>
                    <a:latin typeface="Arial Narrow" pitchFamily="34" charset="0"/>
                  </a:rPr>
                  <a:t>3</a:t>
                </a:r>
              </a:p>
            </p:txBody>
          </p:sp>
        </p:grpSp>
        <p:sp>
          <p:nvSpPr>
            <p:cNvPr id="1155111" name="AutoShape 39"/>
            <p:cNvSpPr>
              <a:spLocks noChangeArrowheads="1"/>
            </p:cNvSpPr>
            <p:nvPr/>
          </p:nvSpPr>
          <p:spPr bwMode="auto">
            <a:xfrm>
              <a:off x="2003" y="2819"/>
              <a:ext cx="182" cy="200"/>
            </a:xfrm>
            <a:prstGeom prst="roundRect">
              <a:avLst>
                <a:gd name="adj" fmla="val 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b="1">
                  <a:solidFill>
                    <a:srgbClr val="990033"/>
                  </a:solidFill>
                  <a:latin typeface="Arial Narrow" pitchFamily="34" charset="0"/>
                </a:rPr>
                <a:t>3</a:t>
              </a: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292725" y="4352925"/>
            <a:ext cx="3275013" cy="544513"/>
            <a:chOff x="3334" y="2742"/>
            <a:chExt cx="2063" cy="343"/>
          </a:xfrm>
        </p:grpSpPr>
        <p:grpSp>
          <p:nvGrpSpPr>
            <p:cNvPr id="10248" name="Group 41"/>
            <p:cNvGrpSpPr>
              <a:grpSpLocks/>
            </p:cNvGrpSpPr>
            <p:nvPr/>
          </p:nvGrpSpPr>
          <p:grpSpPr bwMode="auto">
            <a:xfrm>
              <a:off x="4153" y="2803"/>
              <a:ext cx="1244" cy="282"/>
              <a:chOff x="4262" y="3302"/>
              <a:chExt cx="1244" cy="282"/>
            </a:xfrm>
          </p:grpSpPr>
          <p:sp>
            <p:nvSpPr>
              <p:cNvPr id="1155114" name="AutoShape 42"/>
              <p:cNvSpPr>
                <a:spLocks noChangeArrowheads="1"/>
              </p:cNvSpPr>
              <p:nvPr/>
            </p:nvSpPr>
            <p:spPr bwMode="auto">
              <a:xfrm>
                <a:off x="4422" y="3302"/>
                <a:ext cx="1084" cy="282"/>
              </a:xfrm>
              <a:prstGeom prst="roundRect">
                <a:avLst>
                  <a:gd name="adj" fmla="val 4167"/>
                </a:avLst>
              </a:prstGeom>
              <a:gradFill rotWithShape="1">
                <a:gsLst>
                  <a:gs pos="0">
                    <a:srgbClr val="EEEFD7"/>
                  </a:gs>
                  <a:gs pos="100000">
                    <a:srgbClr val="D5D69C"/>
                  </a:gs>
                </a:gsLst>
                <a:lin ang="2700000" scaled="1"/>
              </a:gradFill>
              <a:ln w="9525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tIns="91440" bIns="91440" anchor="ctr">
                <a:spAutoFit/>
              </a:bodyPr>
              <a:lstStyle/>
              <a:p>
                <a:pPr marL="231775" indent="-231775" eaLnBrk="0" hangingPunct="0">
                  <a:lnSpc>
                    <a:spcPct val="90000"/>
                  </a:lnSpc>
                  <a:spcBef>
                    <a:spcPct val="40000"/>
                  </a:spcBef>
                  <a:buSzPct val="80000"/>
                  <a:defRPr/>
                </a:pPr>
                <a:r>
                  <a:rPr lang="en-GB" b="1">
                    <a:latin typeface="Arial Narrow" pitchFamily="34" charset="0"/>
                  </a:rPr>
                  <a:t>Panel de acción</a:t>
                </a:r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155115" name="AutoShape 43"/>
              <p:cNvSpPr>
                <a:spLocks noChangeArrowheads="1"/>
              </p:cNvSpPr>
              <p:nvPr/>
            </p:nvSpPr>
            <p:spPr bwMode="auto">
              <a:xfrm>
                <a:off x="4262" y="3329"/>
                <a:ext cx="182" cy="200"/>
              </a:xfrm>
              <a:prstGeom prst="roundRect">
                <a:avLst>
                  <a:gd name="adj" fmla="val 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r>
                  <a:rPr lang="en-US" sz="2400" b="1">
                    <a:solidFill>
                      <a:srgbClr val="990033"/>
                    </a:solidFill>
                    <a:latin typeface="Arial Narrow" pitchFamily="34" charset="0"/>
                  </a:rPr>
                  <a:t>4</a:t>
                </a:r>
              </a:p>
            </p:txBody>
          </p:sp>
        </p:grpSp>
        <p:sp>
          <p:nvSpPr>
            <p:cNvPr id="1155116" name="AutoShape 44"/>
            <p:cNvSpPr>
              <a:spLocks noChangeArrowheads="1"/>
            </p:cNvSpPr>
            <p:nvPr/>
          </p:nvSpPr>
          <p:spPr bwMode="auto">
            <a:xfrm>
              <a:off x="3334" y="2742"/>
              <a:ext cx="182" cy="200"/>
            </a:xfrm>
            <a:prstGeom prst="roundRect">
              <a:avLst>
                <a:gd name="adj" fmla="val 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400" b="1">
                  <a:solidFill>
                    <a:srgbClr val="990033"/>
                  </a:solidFill>
                  <a:latin typeface="Arial Narrow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1387</Words>
  <Application>Microsoft PowerPoint</Application>
  <PresentationFormat>On-screen Show (4:3)</PresentationFormat>
  <Paragraphs>307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Verdana</vt:lpstr>
      <vt:lpstr>Times New Roman</vt:lpstr>
      <vt:lpstr>Segoe Semibold</vt:lpstr>
      <vt:lpstr>Franklin Gothic Medium</vt:lpstr>
      <vt:lpstr>Arial Narrow</vt:lpstr>
      <vt:lpstr>Wingdings</vt:lpstr>
      <vt:lpstr>MS Mincho</vt:lpstr>
      <vt:lpstr>Q3FY06 TechNet Template</vt:lpstr>
      <vt:lpstr>Introducción a la nueva interfaz de administración de Exchange</vt:lpstr>
      <vt:lpstr>¿Qué vamos a cubrir?</vt:lpstr>
      <vt:lpstr>Experiencia de ayuda</vt:lpstr>
      <vt:lpstr>Agenda</vt:lpstr>
      <vt:lpstr>Modelo de Administración Exchange 2007</vt:lpstr>
      <vt:lpstr>El PowerShell</vt:lpstr>
      <vt:lpstr>Agenda</vt:lpstr>
      <vt:lpstr>Exchange System Manager</vt:lpstr>
      <vt:lpstr>Consola de Administración de Exchange</vt:lpstr>
      <vt:lpstr>Comparación de arbol de navegación</vt:lpstr>
      <vt:lpstr>Consola Personalizada</vt:lpstr>
      <vt:lpstr>Filtración enriquecida</vt:lpstr>
      <vt:lpstr>Pickers y Wizards</vt:lpstr>
      <vt:lpstr>Pickers</vt:lpstr>
      <vt:lpstr>Interfaz del Wizard</vt:lpstr>
      <vt:lpstr>Centros de trabajo</vt:lpstr>
      <vt:lpstr>Demo</vt:lpstr>
      <vt:lpstr>Agenda</vt:lpstr>
      <vt:lpstr>Definiendo el Alcance del destinatario</vt:lpstr>
      <vt:lpstr>Administrando destinatarios</vt:lpstr>
      <vt:lpstr>Demo</vt:lpstr>
      <vt:lpstr>Agenda</vt:lpstr>
      <vt:lpstr>Exchange 2007 roles del servidor</vt:lpstr>
      <vt:lpstr>Administrando el rol del Edge Transport Server </vt:lpstr>
      <vt:lpstr>Administración del rol del Hub Transport Server</vt:lpstr>
      <vt:lpstr>Administración del rol de Mailbox Server</vt:lpstr>
      <vt:lpstr>Administración del rol de Client Access Server</vt:lpstr>
      <vt:lpstr>Administración del rol de Unified Messaging Server</vt:lpstr>
      <vt:lpstr>Demo</vt:lpstr>
      <vt:lpstr>Agenda</vt:lpstr>
      <vt:lpstr>Reglas de transporte</vt:lpstr>
      <vt:lpstr>Ciclo de vida del E-Mail</vt:lpstr>
      <vt:lpstr>Demo</vt:lpstr>
      <vt:lpstr>Agenda</vt:lpstr>
      <vt:lpstr>Analizador de mejores prácticas</vt:lpstr>
      <vt:lpstr>Monitor de rendimiento</vt:lpstr>
      <vt:lpstr>Vista de colas de Exchange</vt:lpstr>
      <vt:lpstr>Demo</vt:lpstr>
      <vt:lpstr>Resumen de sesión</vt:lpstr>
      <vt:lpstr>Para más información</vt:lpstr>
      <vt:lpstr>Exchange 2007 Public Beta</vt:lpstr>
      <vt:lpstr>Publicaciones no - Microsoft</vt:lpstr>
      <vt:lpstr>Recursos de entrenamiento</vt:lpstr>
      <vt:lpstr>Readiness con Evaluación de Destrezas</vt:lpstr>
      <vt:lpstr>Conviértase en un Profesional Certificado de Microsoft</vt:lpstr>
      <vt:lpstr>¿Ha escuchado las noticias acerca de TechNet?</vt:lpstr>
      <vt:lpstr>Slide 47</vt:lpstr>
      <vt:lpstr>¿Donde más puedo obtener ayuda?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New Exchange Admin Interface</dc:title>
  <dc:subject>Q1 FY07 Content</dc:subject>
  <dc:creator/>
  <cp:keywords>TechNet; PowerShell; Scripting; Exchange Server 2007; MSH; Shell</cp:keywords>
  <dc:description/>
  <cp:lastModifiedBy/>
  <cp:revision>812</cp:revision>
  <dcterms:created xsi:type="dcterms:W3CDTF">1998-07-06T19:29:56Z</dcterms:created>
  <dcterms:modified xsi:type="dcterms:W3CDTF">2008-02-04T15:51:49Z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ITPROEXC-105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11.0</vt:lpwstr>
  </property>
  <property fmtid="{D5CDD505-2E9C-101B-9397-08002B2CF9AE}" pid="8" name="Quarter">
    <vt:lpwstr>Q3</vt:lpwstr>
  </property>
  <property fmtid="{D5CDD505-2E9C-101B-9397-08002B2CF9AE}" pid="9" name="Language">
    <vt:lpwstr>Spanish</vt:lpwstr>
  </property>
</Properties>
</file>