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31" r:id="rId2"/>
    <p:sldId id="256" r:id="rId3"/>
    <p:sldId id="321" r:id="rId4"/>
    <p:sldId id="322" r:id="rId5"/>
    <p:sldId id="350" r:id="rId6"/>
    <p:sldId id="352" r:id="rId7"/>
    <p:sldId id="338" r:id="rId8"/>
    <p:sldId id="358" r:id="rId9"/>
    <p:sldId id="332" r:id="rId10"/>
    <p:sldId id="333" r:id="rId11"/>
    <p:sldId id="342" r:id="rId12"/>
    <p:sldId id="340" r:id="rId13"/>
    <p:sldId id="343" r:id="rId14"/>
    <p:sldId id="353" r:id="rId15"/>
    <p:sldId id="347" r:id="rId16"/>
    <p:sldId id="351" r:id="rId17"/>
    <p:sldId id="357" r:id="rId18"/>
    <p:sldId id="354" r:id="rId19"/>
    <p:sldId id="346" r:id="rId20"/>
    <p:sldId id="345" r:id="rId21"/>
    <p:sldId id="348" r:id="rId22"/>
    <p:sldId id="349" r:id="rId23"/>
    <p:sldId id="355" r:id="rId24"/>
    <p:sldId id="341" r:id="rId25"/>
    <p:sldId id="360" r:id="rId26"/>
    <p:sldId id="32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00"/>
    <a:srgbClr val="FFFFFF"/>
    <a:srgbClr val="AECEDE"/>
    <a:srgbClr val="9ABACA"/>
    <a:srgbClr val="86A6B6"/>
    <a:srgbClr val="7292A2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8746" autoAdjust="0"/>
  </p:normalViewPr>
  <p:slideViewPr>
    <p:cSldViewPr>
      <p:cViewPr varScale="1">
        <p:scale>
          <a:sx n="71" d="100"/>
          <a:sy n="71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fld id="{DA17FB43-5E73-466F-AB7B-215C73CD39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308725" y="8745538"/>
            <a:ext cx="3397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fld id="{C4D54888-B4EB-4161-BFF8-D4E0D68888F3}" type="slidenum">
              <a:rPr lang="en-US" sz="1000" b="1"/>
              <a:pPr algn="r">
                <a:defRPr/>
              </a:pPr>
              <a:t>‹#›</a:t>
            </a:fld>
            <a:endParaRPr lang="en-US" sz="10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27050"/>
            <a:ext cx="4572000" cy="34290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4346575"/>
            <a:ext cx="5648325" cy="4348163"/>
          </a:xfrm>
          <a:noFill/>
          <a:ln/>
        </p:spPr>
        <p:txBody>
          <a:bodyPr/>
          <a:lstStyle/>
          <a:p>
            <a:pPr marL="190500" indent="-190500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27050"/>
            <a:ext cx="4572000" cy="34290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4346575"/>
            <a:ext cx="5648325" cy="4348163"/>
          </a:xfrm>
          <a:noFill/>
          <a:ln/>
        </p:spPr>
        <p:txBody>
          <a:bodyPr/>
          <a:lstStyle/>
          <a:p>
            <a:pPr marL="190500" indent="-190500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27050"/>
            <a:ext cx="4572000" cy="34290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4346575"/>
            <a:ext cx="5648325" cy="4348163"/>
          </a:xfrm>
          <a:noFill/>
          <a:ln/>
        </p:spPr>
        <p:txBody>
          <a:bodyPr/>
          <a:lstStyle/>
          <a:p>
            <a:pPr marL="190500" indent="-190500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27050"/>
            <a:ext cx="4572000" cy="34290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4346575"/>
            <a:ext cx="5648325" cy="4348163"/>
          </a:xfrm>
          <a:noFill/>
          <a:ln/>
        </p:spPr>
        <p:txBody>
          <a:bodyPr/>
          <a:lstStyle/>
          <a:p>
            <a:pPr marL="190500" indent="-190500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27050"/>
            <a:ext cx="4572000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4346575"/>
            <a:ext cx="5648325" cy="4348163"/>
          </a:xfrm>
          <a:noFill/>
          <a:ln/>
        </p:spPr>
        <p:txBody>
          <a:bodyPr lIns="92288" tIns="46144" rIns="92288" bIns="46144"/>
          <a:lstStyle/>
          <a:p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swoosh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23654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grpSp>
        <p:nvGrpSpPr>
          <p:cNvPr id="4" name="Group 33"/>
          <p:cNvGrpSpPr>
            <a:grpSpLocks noChangeAspect="1"/>
          </p:cNvGrpSpPr>
          <p:nvPr/>
        </p:nvGrpSpPr>
        <p:grpSpPr bwMode="auto">
          <a:xfrm>
            <a:off x="7620000" y="6223000"/>
            <a:ext cx="1292225" cy="423863"/>
            <a:chOff x="2210" y="1940"/>
            <a:chExt cx="1339" cy="439"/>
          </a:xfrm>
        </p:grpSpPr>
        <p:sp>
          <p:nvSpPr>
            <p:cNvPr id="5" name="AutoShape 34"/>
            <p:cNvSpPr>
              <a:spLocks noChangeAspect="1" noChangeArrowheads="1" noTextEdit="1"/>
            </p:cNvSpPr>
            <p:nvPr/>
          </p:nvSpPr>
          <p:spPr bwMode="gray">
            <a:xfrm>
              <a:off x="2210" y="1940"/>
              <a:ext cx="1339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6" name="Oval 35"/>
            <p:cNvSpPr>
              <a:spLocks noChangeArrowheads="1"/>
            </p:cNvSpPr>
            <p:nvPr/>
          </p:nvSpPr>
          <p:spPr bwMode="gray">
            <a:xfrm>
              <a:off x="2215" y="1942"/>
              <a:ext cx="1327" cy="432"/>
            </a:xfrm>
            <a:prstGeom prst="ellipse">
              <a:avLst/>
            </a:prstGeom>
            <a:solidFill>
              <a:srgbClr val="2365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7" name="Freeform 36"/>
            <p:cNvSpPr>
              <a:spLocks noEditPoints="1"/>
            </p:cNvSpPr>
            <p:nvPr/>
          </p:nvSpPr>
          <p:spPr bwMode="gray">
            <a:xfrm>
              <a:off x="2373" y="2076"/>
              <a:ext cx="1015" cy="14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45" y="1"/>
                </a:cxn>
                <a:cxn ang="0">
                  <a:pos x="19" y="8"/>
                </a:cxn>
                <a:cxn ang="0">
                  <a:pos x="38" y="17"/>
                </a:cxn>
                <a:cxn ang="0">
                  <a:pos x="38" y="39"/>
                </a:cxn>
                <a:cxn ang="0">
                  <a:pos x="19" y="50"/>
                </a:cxn>
                <a:cxn ang="0">
                  <a:pos x="2" y="60"/>
                </a:cxn>
                <a:cxn ang="0">
                  <a:pos x="74" y="60"/>
                </a:cxn>
                <a:cxn ang="0">
                  <a:pos x="73" y="10"/>
                </a:cxn>
                <a:cxn ang="0">
                  <a:pos x="108" y="17"/>
                </a:cxn>
                <a:cxn ang="0">
                  <a:pos x="125" y="8"/>
                </a:cxn>
                <a:cxn ang="0">
                  <a:pos x="147" y="57"/>
                </a:cxn>
                <a:cxn ang="0">
                  <a:pos x="134" y="57"/>
                </a:cxn>
                <a:cxn ang="0">
                  <a:pos x="121" y="57"/>
                </a:cxn>
                <a:cxn ang="0">
                  <a:pos x="101" y="59"/>
                </a:cxn>
                <a:cxn ang="0">
                  <a:pos x="121" y="33"/>
                </a:cxn>
                <a:cxn ang="0">
                  <a:pos x="160" y="17"/>
                </a:cxn>
                <a:cxn ang="0">
                  <a:pos x="178" y="8"/>
                </a:cxn>
                <a:cxn ang="0">
                  <a:pos x="199" y="57"/>
                </a:cxn>
                <a:cxn ang="0">
                  <a:pos x="187" y="57"/>
                </a:cxn>
                <a:cxn ang="0">
                  <a:pos x="173" y="57"/>
                </a:cxn>
                <a:cxn ang="0">
                  <a:pos x="153" y="59"/>
                </a:cxn>
                <a:cxn ang="0">
                  <a:pos x="173" y="33"/>
                </a:cxn>
                <a:cxn ang="0">
                  <a:pos x="212" y="17"/>
                </a:cxn>
                <a:cxn ang="0">
                  <a:pos x="221" y="9"/>
                </a:cxn>
                <a:cxn ang="0">
                  <a:pos x="243" y="18"/>
                </a:cxn>
                <a:cxn ang="0">
                  <a:pos x="221" y="28"/>
                </a:cxn>
                <a:cxn ang="0">
                  <a:pos x="238" y="36"/>
                </a:cxn>
                <a:cxn ang="0">
                  <a:pos x="221" y="36"/>
                </a:cxn>
                <a:cxn ang="0">
                  <a:pos x="245" y="48"/>
                </a:cxn>
                <a:cxn ang="0">
                  <a:pos x="216" y="59"/>
                </a:cxn>
                <a:cxn ang="0">
                  <a:pos x="212" y="51"/>
                </a:cxn>
                <a:cxn ang="0">
                  <a:pos x="251" y="46"/>
                </a:cxn>
                <a:cxn ang="0">
                  <a:pos x="265" y="37"/>
                </a:cxn>
                <a:cxn ang="0">
                  <a:pos x="278" y="21"/>
                </a:cxn>
                <a:cxn ang="0">
                  <a:pos x="282" y="43"/>
                </a:cxn>
                <a:cxn ang="0">
                  <a:pos x="317" y="60"/>
                </a:cxn>
                <a:cxn ang="0">
                  <a:pos x="303" y="51"/>
                </a:cxn>
                <a:cxn ang="0">
                  <a:pos x="284" y="20"/>
                </a:cxn>
                <a:cxn ang="0">
                  <a:pos x="293" y="9"/>
                </a:cxn>
                <a:cxn ang="0">
                  <a:pos x="330" y="18"/>
                </a:cxn>
                <a:cxn ang="0">
                  <a:pos x="312" y="51"/>
                </a:cxn>
                <a:cxn ang="0">
                  <a:pos x="339" y="9"/>
                </a:cxn>
                <a:cxn ang="0">
                  <a:pos x="374" y="11"/>
                </a:cxn>
                <a:cxn ang="0">
                  <a:pos x="351" y="16"/>
                </a:cxn>
                <a:cxn ang="0">
                  <a:pos x="370" y="25"/>
                </a:cxn>
                <a:cxn ang="0">
                  <a:pos x="356" y="34"/>
                </a:cxn>
                <a:cxn ang="0">
                  <a:pos x="375" y="47"/>
                </a:cxn>
                <a:cxn ang="0">
                  <a:pos x="348" y="59"/>
                </a:cxn>
                <a:cxn ang="0">
                  <a:pos x="339" y="57"/>
                </a:cxn>
                <a:cxn ang="0">
                  <a:pos x="381" y="10"/>
                </a:cxn>
                <a:cxn ang="0">
                  <a:pos x="410" y="33"/>
                </a:cxn>
                <a:cxn ang="0">
                  <a:pos x="429" y="60"/>
                </a:cxn>
                <a:cxn ang="0">
                  <a:pos x="399" y="35"/>
                </a:cxn>
                <a:cxn ang="0">
                  <a:pos x="402" y="60"/>
                </a:cxn>
                <a:cxn ang="0">
                  <a:pos x="388" y="51"/>
                </a:cxn>
                <a:cxn ang="0">
                  <a:pos x="401" y="11"/>
                </a:cxn>
              </a:cxnLst>
              <a:rect l="0" t="0" r="r" b="b"/>
              <a:pathLst>
                <a:path w="430" h="60">
                  <a:moveTo>
                    <a:pt x="9" y="9"/>
                  </a:moveTo>
                  <a:cubicBezTo>
                    <a:pt x="9" y="5"/>
                    <a:pt x="9" y="3"/>
                    <a:pt x="4" y="3"/>
                  </a:cubicBezTo>
                  <a:cubicBezTo>
                    <a:pt x="2" y="2"/>
                    <a:pt x="0" y="2"/>
                    <a:pt x="0" y="1"/>
                  </a:cubicBezTo>
                  <a:cubicBezTo>
                    <a:pt x="0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7" y="0"/>
                    <a:pt x="12" y="0"/>
                    <a:pt x="2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3" y="0"/>
                    <a:pt x="38" y="0"/>
                    <a:pt x="4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5" y="0"/>
                    <a:pt x="45" y="0"/>
                    <a:pt x="45" y="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5" y="13"/>
                    <a:pt x="44" y="13"/>
                  </a:cubicBezTo>
                  <a:cubicBezTo>
                    <a:pt x="43" y="13"/>
                    <a:pt x="42" y="12"/>
                    <a:pt x="42" y="11"/>
                  </a:cubicBezTo>
                  <a:cubicBezTo>
                    <a:pt x="39" y="6"/>
                    <a:pt x="38" y="3"/>
                    <a:pt x="24" y="3"/>
                  </a:cubicBezTo>
                  <a:cubicBezTo>
                    <a:pt x="20" y="3"/>
                    <a:pt x="19" y="3"/>
                    <a:pt x="19" y="8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26"/>
                    <a:pt x="19" y="26"/>
                    <a:pt x="20" y="26"/>
                  </a:cubicBezTo>
                  <a:cubicBezTo>
                    <a:pt x="22" y="26"/>
                    <a:pt x="25" y="26"/>
                    <a:pt x="26" y="26"/>
                  </a:cubicBezTo>
                  <a:cubicBezTo>
                    <a:pt x="34" y="26"/>
                    <a:pt x="35" y="24"/>
                    <a:pt x="37" y="19"/>
                  </a:cubicBezTo>
                  <a:cubicBezTo>
                    <a:pt x="37" y="18"/>
                    <a:pt x="37" y="17"/>
                    <a:pt x="38" y="17"/>
                  </a:cubicBezTo>
                  <a:cubicBezTo>
                    <a:pt x="39" y="17"/>
                    <a:pt x="39" y="18"/>
                    <a:pt x="39" y="19"/>
                  </a:cubicBezTo>
                  <a:cubicBezTo>
                    <a:pt x="39" y="20"/>
                    <a:pt x="39" y="27"/>
                    <a:pt x="39" y="28"/>
                  </a:cubicBezTo>
                  <a:cubicBezTo>
                    <a:pt x="39" y="29"/>
                    <a:pt x="39" y="31"/>
                    <a:pt x="39" y="33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0" y="38"/>
                    <a:pt x="40" y="39"/>
                    <a:pt x="38" y="39"/>
                  </a:cubicBezTo>
                  <a:cubicBezTo>
                    <a:pt x="37" y="39"/>
                    <a:pt x="37" y="39"/>
                    <a:pt x="37" y="38"/>
                  </a:cubicBezTo>
                  <a:cubicBezTo>
                    <a:pt x="37" y="37"/>
                    <a:pt x="36" y="35"/>
                    <a:pt x="36" y="34"/>
                  </a:cubicBezTo>
                  <a:cubicBezTo>
                    <a:pt x="34" y="29"/>
                    <a:pt x="28" y="29"/>
                    <a:pt x="26" y="29"/>
                  </a:cubicBezTo>
                  <a:cubicBezTo>
                    <a:pt x="19" y="29"/>
                    <a:pt x="19" y="29"/>
                    <a:pt x="19" y="34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9" y="54"/>
                    <a:pt x="19" y="56"/>
                    <a:pt x="23" y="57"/>
                  </a:cubicBezTo>
                  <a:cubicBezTo>
                    <a:pt x="26" y="57"/>
                    <a:pt x="27" y="57"/>
                    <a:pt x="27" y="58"/>
                  </a:cubicBezTo>
                  <a:cubicBezTo>
                    <a:pt x="27" y="60"/>
                    <a:pt x="26" y="60"/>
                    <a:pt x="25" y="60"/>
                  </a:cubicBezTo>
                  <a:cubicBezTo>
                    <a:pt x="22" y="60"/>
                    <a:pt x="17" y="59"/>
                    <a:pt x="14" y="59"/>
                  </a:cubicBezTo>
                  <a:cubicBezTo>
                    <a:pt x="11" y="59"/>
                    <a:pt x="5" y="60"/>
                    <a:pt x="2" y="60"/>
                  </a:cubicBezTo>
                  <a:cubicBezTo>
                    <a:pt x="2" y="60"/>
                    <a:pt x="0" y="60"/>
                    <a:pt x="0" y="58"/>
                  </a:cubicBezTo>
                  <a:cubicBezTo>
                    <a:pt x="0" y="57"/>
                    <a:pt x="2" y="57"/>
                    <a:pt x="4" y="57"/>
                  </a:cubicBezTo>
                  <a:cubicBezTo>
                    <a:pt x="9" y="56"/>
                    <a:pt x="9" y="54"/>
                    <a:pt x="9" y="50"/>
                  </a:cubicBezTo>
                  <a:cubicBezTo>
                    <a:pt x="9" y="9"/>
                    <a:pt x="9" y="9"/>
                    <a:pt x="9" y="9"/>
                  </a:cubicBezTo>
                  <a:close/>
                  <a:moveTo>
                    <a:pt x="74" y="60"/>
                  </a:moveTo>
                  <a:cubicBezTo>
                    <a:pt x="59" y="60"/>
                    <a:pt x="46" y="50"/>
                    <a:pt x="46" y="34"/>
                  </a:cubicBezTo>
                  <a:cubicBezTo>
                    <a:pt x="46" y="19"/>
                    <a:pt x="58" y="8"/>
                    <a:pt x="74" y="8"/>
                  </a:cubicBezTo>
                  <a:cubicBezTo>
                    <a:pt x="89" y="8"/>
                    <a:pt x="102" y="19"/>
                    <a:pt x="102" y="33"/>
                  </a:cubicBezTo>
                  <a:cubicBezTo>
                    <a:pt x="102" y="49"/>
                    <a:pt x="88" y="60"/>
                    <a:pt x="74" y="60"/>
                  </a:cubicBezTo>
                  <a:close/>
                  <a:moveTo>
                    <a:pt x="73" y="10"/>
                  </a:moveTo>
                  <a:cubicBezTo>
                    <a:pt x="61" y="10"/>
                    <a:pt x="56" y="21"/>
                    <a:pt x="56" y="32"/>
                  </a:cubicBezTo>
                  <a:cubicBezTo>
                    <a:pt x="56" y="45"/>
                    <a:pt x="63" y="58"/>
                    <a:pt x="74" y="58"/>
                  </a:cubicBezTo>
                  <a:cubicBezTo>
                    <a:pt x="86" y="58"/>
                    <a:pt x="92" y="45"/>
                    <a:pt x="92" y="34"/>
                  </a:cubicBezTo>
                  <a:cubicBezTo>
                    <a:pt x="92" y="24"/>
                    <a:pt x="86" y="10"/>
                    <a:pt x="73" y="10"/>
                  </a:cubicBezTo>
                  <a:close/>
                  <a:moveTo>
                    <a:pt x="108" y="17"/>
                  </a:moveTo>
                  <a:cubicBezTo>
                    <a:pt x="108" y="13"/>
                    <a:pt x="108" y="11"/>
                    <a:pt x="104" y="11"/>
                  </a:cubicBezTo>
                  <a:cubicBezTo>
                    <a:pt x="102" y="11"/>
                    <a:pt x="101" y="11"/>
                    <a:pt x="101" y="10"/>
                  </a:cubicBezTo>
                  <a:cubicBezTo>
                    <a:pt x="101" y="8"/>
                    <a:pt x="101" y="8"/>
                    <a:pt x="104" y="8"/>
                  </a:cubicBezTo>
                  <a:cubicBezTo>
                    <a:pt x="105" y="8"/>
                    <a:pt x="109" y="9"/>
                    <a:pt x="110" y="9"/>
                  </a:cubicBezTo>
                  <a:cubicBezTo>
                    <a:pt x="112" y="9"/>
                    <a:pt x="123" y="8"/>
                    <a:pt x="125" y="8"/>
                  </a:cubicBezTo>
                  <a:cubicBezTo>
                    <a:pt x="140" y="8"/>
                    <a:pt x="141" y="18"/>
                    <a:pt x="141" y="21"/>
                  </a:cubicBezTo>
                  <a:cubicBezTo>
                    <a:pt x="141" y="31"/>
                    <a:pt x="133" y="33"/>
                    <a:pt x="130" y="33"/>
                  </a:cubicBezTo>
                  <a:cubicBezTo>
                    <a:pt x="131" y="34"/>
                    <a:pt x="132" y="34"/>
                    <a:pt x="134" y="38"/>
                  </a:cubicBezTo>
                  <a:cubicBezTo>
                    <a:pt x="142" y="52"/>
                    <a:pt x="142" y="52"/>
                    <a:pt x="142" y="52"/>
                  </a:cubicBezTo>
                  <a:cubicBezTo>
                    <a:pt x="143" y="55"/>
                    <a:pt x="144" y="57"/>
                    <a:pt x="147" y="57"/>
                  </a:cubicBezTo>
                  <a:cubicBezTo>
                    <a:pt x="149" y="58"/>
                    <a:pt x="150" y="58"/>
                    <a:pt x="150" y="59"/>
                  </a:cubicBezTo>
                  <a:cubicBezTo>
                    <a:pt x="150" y="60"/>
                    <a:pt x="149" y="60"/>
                    <a:pt x="149" y="60"/>
                  </a:cubicBezTo>
                  <a:cubicBezTo>
                    <a:pt x="148" y="60"/>
                    <a:pt x="142" y="59"/>
                    <a:pt x="141" y="59"/>
                  </a:cubicBezTo>
                  <a:cubicBezTo>
                    <a:pt x="140" y="59"/>
                    <a:pt x="137" y="60"/>
                    <a:pt x="137" y="60"/>
                  </a:cubicBezTo>
                  <a:cubicBezTo>
                    <a:pt x="135" y="60"/>
                    <a:pt x="135" y="59"/>
                    <a:pt x="134" y="57"/>
                  </a:cubicBezTo>
                  <a:cubicBezTo>
                    <a:pt x="124" y="39"/>
                    <a:pt x="124" y="39"/>
                    <a:pt x="124" y="39"/>
                  </a:cubicBezTo>
                  <a:cubicBezTo>
                    <a:pt x="122" y="35"/>
                    <a:pt x="122" y="35"/>
                    <a:pt x="118" y="35"/>
                  </a:cubicBezTo>
                  <a:cubicBezTo>
                    <a:pt x="117" y="35"/>
                    <a:pt x="117" y="35"/>
                    <a:pt x="117" y="37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17" y="55"/>
                    <a:pt x="117" y="57"/>
                    <a:pt x="121" y="57"/>
                  </a:cubicBezTo>
                  <a:cubicBezTo>
                    <a:pt x="123" y="57"/>
                    <a:pt x="124" y="57"/>
                    <a:pt x="124" y="59"/>
                  </a:cubicBezTo>
                  <a:cubicBezTo>
                    <a:pt x="124" y="60"/>
                    <a:pt x="123" y="60"/>
                    <a:pt x="122" y="60"/>
                  </a:cubicBezTo>
                  <a:cubicBezTo>
                    <a:pt x="120" y="60"/>
                    <a:pt x="112" y="59"/>
                    <a:pt x="112" y="59"/>
                  </a:cubicBezTo>
                  <a:cubicBezTo>
                    <a:pt x="111" y="59"/>
                    <a:pt x="104" y="60"/>
                    <a:pt x="103" y="60"/>
                  </a:cubicBezTo>
                  <a:cubicBezTo>
                    <a:pt x="102" y="60"/>
                    <a:pt x="101" y="60"/>
                    <a:pt x="101" y="59"/>
                  </a:cubicBezTo>
                  <a:cubicBezTo>
                    <a:pt x="101" y="57"/>
                    <a:pt x="102" y="57"/>
                    <a:pt x="104" y="57"/>
                  </a:cubicBezTo>
                  <a:cubicBezTo>
                    <a:pt x="108" y="57"/>
                    <a:pt x="108" y="55"/>
                    <a:pt x="108" y="51"/>
                  </a:cubicBezTo>
                  <a:cubicBezTo>
                    <a:pt x="108" y="17"/>
                    <a:pt x="108" y="17"/>
                    <a:pt x="108" y="17"/>
                  </a:cubicBezTo>
                  <a:close/>
                  <a:moveTo>
                    <a:pt x="117" y="30"/>
                  </a:moveTo>
                  <a:cubicBezTo>
                    <a:pt x="117" y="32"/>
                    <a:pt x="117" y="33"/>
                    <a:pt x="121" y="33"/>
                  </a:cubicBezTo>
                  <a:cubicBezTo>
                    <a:pt x="124" y="33"/>
                    <a:pt x="132" y="33"/>
                    <a:pt x="132" y="22"/>
                  </a:cubicBezTo>
                  <a:cubicBezTo>
                    <a:pt x="132" y="19"/>
                    <a:pt x="131" y="11"/>
                    <a:pt x="120" y="11"/>
                  </a:cubicBezTo>
                  <a:cubicBezTo>
                    <a:pt x="117" y="11"/>
                    <a:pt x="117" y="13"/>
                    <a:pt x="117" y="16"/>
                  </a:cubicBezTo>
                  <a:cubicBezTo>
                    <a:pt x="117" y="30"/>
                    <a:pt x="117" y="30"/>
                    <a:pt x="117" y="30"/>
                  </a:cubicBezTo>
                  <a:close/>
                  <a:moveTo>
                    <a:pt x="160" y="17"/>
                  </a:moveTo>
                  <a:cubicBezTo>
                    <a:pt x="160" y="13"/>
                    <a:pt x="160" y="11"/>
                    <a:pt x="156" y="11"/>
                  </a:cubicBezTo>
                  <a:cubicBezTo>
                    <a:pt x="155" y="11"/>
                    <a:pt x="153" y="11"/>
                    <a:pt x="153" y="10"/>
                  </a:cubicBezTo>
                  <a:cubicBezTo>
                    <a:pt x="153" y="8"/>
                    <a:pt x="154" y="8"/>
                    <a:pt x="157" y="8"/>
                  </a:cubicBezTo>
                  <a:cubicBezTo>
                    <a:pt x="157" y="8"/>
                    <a:pt x="161" y="9"/>
                    <a:pt x="162" y="9"/>
                  </a:cubicBezTo>
                  <a:cubicBezTo>
                    <a:pt x="165" y="9"/>
                    <a:pt x="175" y="8"/>
                    <a:pt x="178" y="8"/>
                  </a:cubicBezTo>
                  <a:cubicBezTo>
                    <a:pt x="192" y="8"/>
                    <a:pt x="194" y="18"/>
                    <a:pt x="194" y="21"/>
                  </a:cubicBezTo>
                  <a:cubicBezTo>
                    <a:pt x="194" y="31"/>
                    <a:pt x="185" y="33"/>
                    <a:pt x="182" y="33"/>
                  </a:cubicBezTo>
                  <a:cubicBezTo>
                    <a:pt x="183" y="34"/>
                    <a:pt x="184" y="34"/>
                    <a:pt x="186" y="38"/>
                  </a:cubicBezTo>
                  <a:cubicBezTo>
                    <a:pt x="194" y="52"/>
                    <a:pt x="194" y="52"/>
                    <a:pt x="194" y="52"/>
                  </a:cubicBezTo>
                  <a:cubicBezTo>
                    <a:pt x="196" y="55"/>
                    <a:pt x="197" y="57"/>
                    <a:pt x="199" y="57"/>
                  </a:cubicBezTo>
                  <a:cubicBezTo>
                    <a:pt x="202" y="58"/>
                    <a:pt x="203" y="58"/>
                    <a:pt x="203" y="59"/>
                  </a:cubicBezTo>
                  <a:cubicBezTo>
                    <a:pt x="203" y="60"/>
                    <a:pt x="202" y="60"/>
                    <a:pt x="201" y="60"/>
                  </a:cubicBezTo>
                  <a:cubicBezTo>
                    <a:pt x="200" y="60"/>
                    <a:pt x="195" y="59"/>
                    <a:pt x="194" y="59"/>
                  </a:cubicBezTo>
                  <a:cubicBezTo>
                    <a:pt x="193" y="59"/>
                    <a:pt x="190" y="60"/>
                    <a:pt x="189" y="60"/>
                  </a:cubicBezTo>
                  <a:cubicBezTo>
                    <a:pt x="188" y="60"/>
                    <a:pt x="187" y="59"/>
                    <a:pt x="187" y="57"/>
                  </a:cubicBezTo>
                  <a:cubicBezTo>
                    <a:pt x="177" y="39"/>
                    <a:pt x="177" y="39"/>
                    <a:pt x="177" y="39"/>
                  </a:cubicBezTo>
                  <a:cubicBezTo>
                    <a:pt x="175" y="35"/>
                    <a:pt x="174" y="35"/>
                    <a:pt x="171" y="35"/>
                  </a:cubicBezTo>
                  <a:cubicBezTo>
                    <a:pt x="169" y="35"/>
                    <a:pt x="169" y="35"/>
                    <a:pt x="169" y="37"/>
                  </a:cubicBezTo>
                  <a:cubicBezTo>
                    <a:pt x="169" y="51"/>
                    <a:pt x="169" y="51"/>
                    <a:pt x="169" y="51"/>
                  </a:cubicBezTo>
                  <a:cubicBezTo>
                    <a:pt x="169" y="55"/>
                    <a:pt x="169" y="57"/>
                    <a:pt x="173" y="57"/>
                  </a:cubicBezTo>
                  <a:cubicBezTo>
                    <a:pt x="175" y="57"/>
                    <a:pt x="176" y="57"/>
                    <a:pt x="176" y="59"/>
                  </a:cubicBezTo>
                  <a:cubicBezTo>
                    <a:pt x="176" y="60"/>
                    <a:pt x="175" y="60"/>
                    <a:pt x="175" y="60"/>
                  </a:cubicBezTo>
                  <a:cubicBezTo>
                    <a:pt x="173" y="60"/>
                    <a:pt x="165" y="59"/>
                    <a:pt x="165" y="59"/>
                  </a:cubicBezTo>
                  <a:cubicBezTo>
                    <a:pt x="163" y="59"/>
                    <a:pt x="157" y="60"/>
                    <a:pt x="155" y="60"/>
                  </a:cubicBezTo>
                  <a:cubicBezTo>
                    <a:pt x="155" y="60"/>
                    <a:pt x="153" y="60"/>
                    <a:pt x="153" y="59"/>
                  </a:cubicBezTo>
                  <a:cubicBezTo>
                    <a:pt x="153" y="57"/>
                    <a:pt x="155" y="57"/>
                    <a:pt x="156" y="57"/>
                  </a:cubicBezTo>
                  <a:cubicBezTo>
                    <a:pt x="160" y="57"/>
                    <a:pt x="160" y="55"/>
                    <a:pt x="160" y="51"/>
                  </a:cubicBezTo>
                  <a:cubicBezTo>
                    <a:pt x="160" y="17"/>
                    <a:pt x="160" y="17"/>
                    <a:pt x="160" y="17"/>
                  </a:cubicBezTo>
                  <a:close/>
                  <a:moveTo>
                    <a:pt x="169" y="30"/>
                  </a:moveTo>
                  <a:cubicBezTo>
                    <a:pt x="169" y="32"/>
                    <a:pt x="169" y="33"/>
                    <a:pt x="173" y="33"/>
                  </a:cubicBezTo>
                  <a:cubicBezTo>
                    <a:pt x="176" y="33"/>
                    <a:pt x="184" y="33"/>
                    <a:pt x="184" y="22"/>
                  </a:cubicBezTo>
                  <a:cubicBezTo>
                    <a:pt x="184" y="19"/>
                    <a:pt x="183" y="11"/>
                    <a:pt x="173" y="11"/>
                  </a:cubicBezTo>
                  <a:cubicBezTo>
                    <a:pt x="169" y="11"/>
                    <a:pt x="169" y="13"/>
                    <a:pt x="169" y="16"/>
                  </a:cubicBezTo>
                  <a:cubicBezTo>
                    <a:pt x="169" y="30"/>
                    <a:pt x="169" y="30"/>
                    <a:pt x="169" y="30"/>
                  </a:cubicBezTo>
                  <a:close/>
                  <a:moveTo>
                    <a:pt x="212" y="17"/>
                  </a:moveTo>
                  <a:cubicBezTo>
                    <a:pt x="212" y="13"/>
                    <a:pt x="212" y="11"/>
                    <a:pt x="208" y="11"/>
                  </a:cubicBezTo>
                  <a:cubicBezTo>
                    <a:pt x="206" y="11"/>
                    <a:pt x="205" y="11"/>
                    <a:pt x="205" y="10"/>
                  </a:cubicBezTo>
                  <a:cubicBezTo>
                    <a:pt x="205" y="8"/>
                    <a:pt x="206" y="8"/>
                    <a:pt x="207" y="8"/>
                  </a:cubicBezTo>
                  <a:cubicBezTo>
                    <a:pt x="207" y="8"/>
                    <a:pt x="207" y="9"/>
                    <a:pt x="209" y="9"/>
                  </a:cubicBezTo>
                  <a:cubicBezTo>
                    <a:pt x="211" y="9"/>
                    <a:pt x="214" y="9"/>
                    <a:pt x="221" y="9"/>
                  </a:cubicBezTo>
                  <a:cubicBezTo>
                    <a:pt x="225" y="9"/>
                    <a:pt x="225" y="9"/>
                    <a:pt x="225" y="9"/>
                  </a:cubicBezTo>
                  <a:cubicBezTo>
                    <a:pt x="233" y="9"/>
                    <a:pt x="238" y="9"/>
                    <a:pt x="240" y="9"/>
                  </a:cubicBezTo>
                  <a:cubicBezTo>
                    <a:pt x="242" y="9"/>
                    <a:pt x="242" y="8"/>
                    <a:pt x="242" y="8"/>
                  </a:cubicBezTo>
                  <a:cubicBezTo>
                    <a:pt x="243" y="8"/>
                    <a:pt x="243" y="9"/>
                    <a:pt x="243" y="11"/>
                  </a:cubicBezTo>
                  <a:cubicBezTo>
                    <a:pt x="243" y="18"/>
                    <a:pt x="243" y="18"/>
                    <a:pt x="243" y="18"/>
                  </a:cubicBezTo>
                  <a:cubicBezTo>
                    <a:pt x="243" y="19"/>
                    <a:pt x="243" y="20"/>
                    <a:pt x="242" y="20"/>
                  </a:cubicBezTo>
                  <a:cubicBezTo>
                    <a:pt x="242" y="20"/>
                    <a:pt x="241" y="20"/>
                    <a:pt x="240" y="17"/>
                  </a:cubicBezTo>
                  <a:cubicBezTo>
                    <a:pt x="239" y="14"/>
                    <a:pt x="237" y="11"/>
                    <a:pt x="225" y="11"/>
                  </a:cubicBezTo>
                  <a:cubicBezTo>
                    <a:pt x="221" y="11"/>
                    <a:pt x="221" y="12"/>
                    <a:pt x="221" y="16"/>
                  </a:cubicBezTo>
                  <a:cubicBezTo>
                    <a:pt x="221" y="28"/>
                    <a:pt x="221" y="28"/>
                    <a:pt x="221" y="28"/>
                  </a:cubicBezTo>
                  <a:cubicBezTo>
                    <a:pt x="221" y="30"/>
                    <a:pt x="221" y="31"/>
                    <a:pt x="226" y="31"/>
                  </a:cubicBezTo>
                  <a:cubicBezTo>
                    <a:pt x="235" y="31"/>
                    <a:pt x="235" y="29"/>
                    <a:pt x="237" y="25"/>
                  </a:cubicBezTo>
                  <a:cubicBezTo>
                    <a:pt x="237" y="24"/>
                    <a:pt x="238" y="24"/>
                    <a:pt x="238" y="24"/>
                  </a:cubicBezTo>
                  <a:cubicBezTo>
                    <a:pt x="239" y="24"/>
                    <a:pt x="239" y="24"/>
                    <a:pt x="239" y="25"/>
                  </a:cubicBezTo>
                  <a:cubicBezTo>
                    <a:pt x="239" y="26"/>
                    <a:pt x="238" y="34"/>
                    <a:pt x="238" y="36"/>
                  </a:cubicBezTo>
                  <a:cubicBezTo>
                    <a:pt x="238" y="37"/>
                    <a:pt x="239" y="40"/>
                    <a:pt x="239" y="40"/>
                  </a:cubicBezTo>
                  <a:cubicBezTo>
                    <a:pt x="239" y="41"/>
                    <a:pt x="239" y="42"/>
                    <a:pt x="238" y="42"/>
                  </a:cubicBezTo>
                  <a:cubicBezTo>
                    <a:pt x="237" y="42"/>
                    <a:pt x="237" y="42"/>
                    <a:pt x="236" y="40"/>
                  </a:cubicBezTo>
                  <a:cubicBezTo>
                    <a:pt x="234" y="34"/>
                    <a:pt x="232" y="34"/>
                    <a:pt x="225" y="34"/>
                  </a:cubicBezTo>
                  <a:cubicBezTo>
                    <a:pt x="222" y="34"/>
                    <a:pt x="221" y="34"/>
                    <a:pt x="221" y="36"/>
                  </a:cubicBezTo>
                  <a:cubicBezTo>
                    <a:pt x="221" y="50"/>
                    <a:pt x="221" y="50"/>
                    <a:pt x="221" y="50"/>
                  </a:cubicBezTo>
                  <a:cubicBezTo>
                    <a:pt x="221" y="56"/>
                    <a:pt x="223" y="57"/>
                    <a:pt x="230" y="57"/>
                  </a:cubicBezTo>
                  <a:cubicBezTo>
                    <a:pt x="233" y="57"/>
                    <a:pt x="238" y="57"/>
                    <a:pt x="242" y="50"/>
                  </a:cubicBezTo>
                  <a:cubicBezTo>
                    <a:pt x="243" y="47"/>
                    <a:pt x="243" y="47"/>
                    <a:pt x="244" y="47"/>
                  </a:cubicBezTo>
                  <a:cubicBezTo>
                    <a:pt x="245" y="47"/>
                    <a:pt x="245" y="47"/>
                    <a:pt x="245" y="48"/>
                  </a:cubicBezTo>
                  <a:cubicBezTo>
                    <a:pt x="245" y="49"/>
                    <a:pt x="244" y="54"/>
                    <a:pt x="244" y="57"/>
                  </a:cubicBezTo>
                  <a:cubicBezTo>
                    <a:pt x="244" y="59"/>
                    <a:pt x="243" y="60"/>
                    <a:pt x="241" y="60"/>
                  </a:cubicBezTo>
                  <a:cubicBezTo>
                    <a:pt x="237" y="60"/>
                    <a:pt x="231" y="60"/>
                    <a:pt x="226" y="60"/>
                  </a:cubicBezTo>
                  <a:cubicBezTo>
                    <a:pt x="221" y="59"/>
                    <a:pt x="218" y="59"/>
                    <a:pt x="217" y="59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3" y="59"/>
                    <a:pt x="211" y="59"/>
                    <a:pt x="209" y="60"/>
                  </a:cubicBezTo>
                  <a:cubicBezTo>
                    <a:pt x="208" y="60"/>
                    <a:pt x="207" y="60"/>
                    <a:pt x="207" y="60"/>
                  </a:cubicBezTo>
                  <a:cubicBezTo>
                    <a:pt x="206" y="60"/>
                    <a:pt x="205" y="60"/>
                    <a:pt x="205" y="58"/>
                  </a:cubicBezTo>
                  <a:cubicBezTo>
                    <a:pt x="205" y="57"/>
                    <a:pt x="206" y="57"/>
                    <a:pt x="208" y="57"/>
                  </a:cubicBezTo>
                  <a:cubicBezTo>
                    <a:pt x="212" y="57"/>
                    <a:pt x="212" y="55"/>
                    <a:pt x="212" y="51"/>
                  </a:cubicBezTo>
                  <a:cubicBezTo>
                    <a:pt x="212" y="17"/>
                    <a:pt x="212" y="17"/>
                    <a:pt x="212" y="17"/>
                  </a:cubicBezTo>
                  <a:close/>
                  <a:moveTo>
                    <a:pt x="265" y="60"/>
                  </a:moveTo>
                  <a:cubicBezTo>
                    <a:pt x="259" y="60"/>
                    <a:pt x="253" y="58"/>
                    <a:pt x="252" y="57"/>
                  </a:cubicBezTo>
                  <a:cubicBezTo>
                    <a:pt x="251" y="56"/>
                    <a:pt x="251" y="55"/>
                    <a:pt x="251" y="53"/>
                  </a:cubicBezTo>
                  <a:cubicBezTo>
                    <a:pt x="251" y="53"/>
                    <a:pt x="251" y="49"/>
                    <a:pt x="251" y="46"/>
                  </a:cubicBezTo>
                  <a:cubicBezTo>
                    <a:pt x="251" y="45"/>
                    <a:pt x="251" y="44"/>
                    <a:pt x="252" y="44"/>
                  </a:cubicBezTo>
                  <a:cubicBezTo>
                    <a:pt x="253" y="44"/>
                    <a:pt x="253" y="45"/>
                    <a:pt x="253" y="46"/>
                  </a:cubicBezTo>
                  <a:cubicBezTo>
                    <a:pt x="255" y="53"/>
                    <a:pt x="260" y="58"/>
                    <a:pt x="266" y="58"/>
                  </a:cubicBezTo>
                  <a:cubicBezTo>
                    <a:pt x="270" y="58"/>
                    <a:pt x="276" y="56"/>
                    <a:pt x="276" y="49"/>
                  </a:cubicBezTo>
                  <a:cubicBezTo>
                    <a:pt x="276" y="43"/>
                    <a:pt x="270" y="39"/>
                    <a:pt x="265" y="37"/>
                  </a:cubicBezTo>
                  <a:cubicBezTo>
                    <a:pt x="258" y="34"/>
                    <a:pt x="251" y="31"/>
                    <a:pt x="251" y="22"/>
                  </a:cubicBezTo>
                  <a:cubicBezTo>
                    <a:pt x="251" y="14"/>
                    <a:pt x="257" y="8"/>
                    <a:pt x="268" y="8"/>
                  </a:cubicBezTo>
                  <a:cubicBezTo>
                    <a:pt x="272" y="8"/>
                    <a:pt x="277" y="9"/>
                    <a:pt x="278" y="10"/>
                  </a:cubicBezTo>
                  <a:cubicBezTo>
                    <a:pt x="279" y="10"/>
                    <a:pt x="279" y="11"/>
                    <a:pt x="279" y="18"/>
                  </a:cubicBezTo>
                  <a:cubicBezTo>
                    <a:pt x="279" y="20"/>
                    <a:pt x="279" y="21"/>
                    <a:pt x="278" y="21"/>
                  </a:cubicBezTo>
                  <a:cubicBezTo>
                    <a:pt x="277" y="21"/>
                    <a:pt x="277" y="20"/>
                    <a:pt x="276" y="18"/>
                  </a:cubicBezTo>
                  <a:cubicBezTo>
                    <a:pt x="275" y="15"/>
                    <a:pt x="274" y="10"/>
                    <a:pt x="267" y="10"/>
                  </a:cubicBezTo>
                  <a:cubicBezTo>
                    <a:pt x="260" y="10"/>
                    <a:pt x="258" y="15"/>
                    <a:pt x="258" y="18"/>
                  </a:cubicBezTo>
                  <a:cubicBezTo>
                    <a:pt x="258" y="24"/>
                    <a:pt x="263" y="26"/>
                    <a:pt x="269" y="28"/>
                  </a:cubicBezTo>
                  <a:cubicBezTo>
                    <a:pt x="274" y="30"/>
                    <a:pt x="282" y="34"/>
                    <a:pt x="282" y="43"/>
                  </a:cubicBezTo>
                  <a:cubicBezTo>
                    <a:pt x="282" y="53"/>
                    <a:pt x="276" y="60"/>
                    <a:pt x="265" y="60"/>
                  </a:cubicBezTo>
                  <a:close/>
                  <a:moveTo>
                    <a:pt x="312" y="51"/>
                  </a:moveTo>
                  <a:cubicBezTo>
                    <a:pt x="312" y="55"/>
                    <a:pt x="312" y="57"/>
                    <a:pt x="316" y="57"/>
                  </a:cubicBezTo>
                  <a:cubicBezTo>
                    <a:pt x="318" y="57"/>
                    <a:pt x="319" y="57"/>
                    <a:pt x="319" y="58"/>
                  </a:cubicBezTo>
                  <a:cubicBezTo>
                    <a:pt x="319" y="60"/>
                    <a:pt x="318" y="60"/>
                    <a:pt x="317" y="60"/>
                  </a:cubicBezTo>
                  <a:cubicBezTo>
                    <a:pt x="315" y="60"/>
                    <a:pt x="310" y="59"/>
                    <a:pt x="308" y="59"/>
                  </a:cubicBezTo>
                  <a:cubicBezTo>
                    <a:pt x="306" y="59"/>
                    <a:pt x="300" y="60"/>
                    <a:pt x="298" y="60"/>
                  </a:cubicBezTo>
                  <a:cubicBezTo>
                    <a:pt x="297" y="60"/>
                    <a:pt x="296" y="60"/>
                    <a:pt x="296" y="58"/>
                  </a:cubicBezTo>
                  <a:cubicBezTo>
                    <a:pt x="296" y="57"/>
                    <a:pt x="298" y="57"/>
                    <a:pt x="299" y="57"/>
                  </a:cubicBezTo>
                  <a:cubicBezTo>
                    <a:pt x="303" y="57"/>
                    <a:pt x="303" y="55"/>
                    <a:pt x="303" y="51"/>
                  </a:cubicBezTo>
                  <a:cubicBezTo>
                    <a:pt x="303" y="13"/>
                    <a:pt x="303" y="13"/>
                    <a:pt x="303" y="13"/>
                  </a:cubicBezTo>
                  <a:cubicBezTo>
                    <a:pt x="303" y="11"/>
                    <a:pt x="303" y="11"/>
                    <a:pt x="301" y="11"/>
                  </a:cubicBezTo>
                  <a:cubicBezTo>
                    <a:pt x="296" y="11"/>
                    <a:pt x="291" y="11"/>
                    <a:pt x="287" y="19"/>
                  </a:cubicBezTo>
                  <a:cubicBezTo>
                    <a:pt x="286" y="20"/>
                    <a:pt x="285" y="21"/>
                    <a:pt x="285" y="21"/>
                  </a:cubicBezTo>
                  <a:cubicBezTo>
                    <a:pt x="284" y="21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8"/>
                  </a:cubicBezTo>
                  <a:cubicBezTo>
                    <a:pt x="287" y="7"/>
                    <a:pt x="287" y="7"/>
                    <a:pt x="287" y="7"/>
                  </a:cubicBezTo>
                  <a:cubicBezTo>
                    <a:pt x="287" y="6"/>
                    <a:pt x="288" y="5"/>
                    <a:pt x="288" y="5"/>
                  </a:cubicBezTo>
                  <a:cubicBezTo>
                    <a:pt x="289" y="5"/>
                    <a:pt x="289" y="6"/>
                    <a:pt x="289" y="6"/>
                  </a:cubicBezTo>
                  <a:cubicBezTo>
                    <a:pt x="290" y="9"/>
                    <a:pt x="291" y="9"/>
                    <a:pt x="293" y="9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28" y="9"/>
                    <a:pt x="328" y="8"/>
                    <a:pt x="329" y="6"/>
                  </a:cubicBezTo>
                  <a:cubicBezTo>
                    <a:pt x="329" y="6"/>
                    <a:pt x="329" y="5"/>
                    <a:pt x="330" y="5"/>
                  </a:cubicBezTo>
                  <a:cubicBezTo>
                    <a:pt x="331" y="5"/>
                    <a:pt x="331" y="6"/>
                    <a:pt x="331" y="8"/>
                  </a:cubicBezTo>
                  <a:cubicBezTo>
                    <a:pt x="330" y="18"/>
                    <a:pt x="330" y="18"/>
                    <a:pt x="330" y="18"/>
                  </a:cubicBezTo>
                  <a:cubicBezTo>
                    <a:pt x="330" y="20"/>
                    <a:pt x="330" y="21"/>
                    <a:pt x="329" y="21"/>
                  </a:cubicBezTo>
                  <a:cubicBezTo>
                    <a:pt x="329" y="21"/>
                    <a:pt x="328" y="21"/>
                    <a:pt x="328" y="19"/>
                  </a:cubicBezTo>
                  <a:cubicBezTo>
                    <a:pt x="326" y="11"/>
                    <a:pt x="322" y="11"/>
                    <a:pt x="317" y="11"/>
                  </a:cubicBezTo>
                  <a:cubicBezTo>
                    <a:pt x="312" y="11"/>
                    <a:pt x="312" y="11"/>
                    <a:pt x="312" y="14"/>
                  </a:cubicBezTo>
                  <a:cubicBezTo>
                    <a:pt x="312" y="51"/>
                    <a:pt x="312" y="51"/>
                    <a:pt x="312" y="51"/>
                  </a:cubicBezTo>
                  <a:close/>
                  <a:moveTo>
                    <a:pt x="343" y="17"/>
                  </a:moveTo>
                  <a:cubicBezTo>
                    <a:pt x="343" y="13"/>
                    <a:pt x="343" y="11"/>
                    <a:pt x="339" y="11"/>
                  </a:cubicBezTo>
                  <a:cubicBezTo>
                    <a:pt x="337" y="11"/>
                    <a:pt x="336" y="11"/>
                    <a:pt x="336" y="10"/>
                  </a:cubicBezTo>
                  <a:cubicBezTo>
                    <a:pt x="336" y="8"/>
                    <a:pt x="337" y="8"/>
                    <a:pt x="337" y="8"/>
                  </a:cubicBezTo>
                  <a:cubicBezTo>
                    <a:pt x="337" y="8"/>
                    <a:pt x="338" y="9"/>
                    <a:pt x="339" y="9"/>
                  </a:cubicBezTo>
                  <a:cubicBezTo>
                    <a:pt x="341" y="9"/>
                    <a:pt x="345" y="9"/>
                    <a:pt x="352" y="9"/>
                  </a:cubicBezTo>
                  <a:cubicBezTo>
                    <a:pt x="356" y="9"/>
                    <a:pt x="356" y="9"/>
                    <a:pt x="356" y="9"/>
                  </a:cubicBezTo>
                  <a:cubicBezTo>
                    <a:pt x="364" y="9"/>
                    <a:pt x="368" y="9"/>
                    <a:pt x="370" y="9"/>
                  </a:cubicBezTo>
                  <a:cubicBezTo>
                    <a:pt x="372" y="9"/>
                    <a:pt x="373" y="8"/>
                    <a:pt x="373" y="8"/>
                  </a:cubicBezTo>
                  <a:cubicBezTo>
                    <a:pt x="374" y="8"/>
                    <a:pt x="374" y="9"/>
                    <a:pt x="374" y="11"/>
                  </a:cubicBezTo>
                  <a:cubicBezTo>
                    <a:pt x="374" y="18"/>
                    <a:pt x="374" y="18"/>
                    <a:pt x="374" y="18"/>
                  </a:cubicBezTo>
                  <a:cubicBezTo>
                    <a:pt x="374" y="19"/>
                    <a:pt x="374" y="20"/>
                    <a:pt x="373" y="20"/>
                  </a:cubicBezTo>
                  <a:cubicBezTo>
                    <a:pt x="372" y="20"/>
                    <a:pt x="372" y="20"/>
                    <a:pt x="370" y="17"/>
                  </a:cubicBezTo>
                  <a:cubicBezTo>
                    <a:pt x="369" y="14"/>
                    <a:pt x="367" y="11"/>
                    <a:pt x="356" y="11"/>
                  </a:cubicBezTo>
                  <a:cubicBezTo>
                    <a:pt x="352" y="11"/>
                    <a:pt x="351" y="12"/>
                    <a:pt x="351" y="16"/>
                  </a:cubicBezTo>
                  <a:cubicBezTo>
                    <a:pt x="351" y="28"/>
                    <a:pt x="351" y="28"/>
                    <a:pt x="351" y="28"/>
                  </a:cubicBezTo>
                  <a:cubicBezTo>
                    <a:pt x="351" y="30"/>
                    <a:pt x="351" y="31"/>
                    <a:pt x="356" y="31"/>
                  </a:cubicBezTo>
                  <a:cubicBezTo>
                    <a:pt x="365" y="31"/>
                    <a:pt x="366" y="29"/>
                    <a:pt x="367" y="25"/>
                  </a:cubicBezTo>
                  <a:cubicBezTo>
                    <a:pt x="368" y="24"/>
                    <a:pt x="368" y="24"/>
                    <a:pt x="369" y="24"/>
                  </a:cubicBezTo>
                  <a:cubicBezTo>
                    <a:pt x="369" y="24"/>
                    <a:pt x="370" y="24"/>
                    <a:pt x="370" y="25"/>
                  </a:cubicBezTo>
                  <a:cubicBezTo>
                    <a:pt x="370" y="26"/>
                    <a:pt x="369" y="34"/>
                    <a:pt x="369" y="36"/>
                  </a:cubicBezTo>
                  <a:cubicBezTo>
                    <a:pt x="369" y="37"/>
                    <a:pt x="369" y="40"/>
                    <a:pt x="369" y="40"/>
                  </a:cubicBezTo>
                  <a:cubicBezTo>
                    <a:pt x="369" y="41"/>
                    <a:pt x="369" y="42"/>
                    <a:pt x="368" y="42"/>
                  </a:cubicBezTo>
                  <a:cubicBezTo>
                    <a:pt x="368" y="42"/>
                    <a:pt x="367" y="42"/>
                    <a:pt x="367" y="40"/>
                  </a:cubicBezTo>
                  <a:cubicBezTo>
                    <a:pt x="365" y="34"/>
                    <a:pt x="363" y="34"/>
                    <a:pt x="356" y="34"/>
                  </a:cubicBezTo>
                  <a:cubicBezTo>
                    <a:pt x="352" y="34"/>
                    <a:pt x="351" y="34"/>
                    <a:pt x="351" y="36"/>
                  </a:cubicBezTo>
                  <a:cubicBezTo>
                    <a:pt x="351" y="50"/>
                    <a:pt x="351" y="50"/>
                    <a:pt x="351" y="50"/>
                  </a:cubicBezTo>
                  <a:cubicBezTo>
                    <a:pt x="351" y="56"/>
                    <a:pt x="353" y="57"/>
                    <a:pt x="360" y="57"/>
                  </a:cubicBezTo>
                  <a:cubicBezTo>
                    <a:pt x="364" y="57"/>
                    <a:pt x="369" y="57"/>
                    <a:pt x="372" y="50"/>
                  </a:cubicBezTo>
                  <a:cubicBezTo>
                    <a:pt x="374" y="47"/>
                    <a:pt x="374" y="47"/>
                    <a:pt x="375" y="47"/>
                  </a:cubicBezTo>
                  <a:cubicBezTo>
                    <a:pt x="375" y="47"/>
                    <a:pt x="376" y="47"/>
                    <a:pt x="376" y="48"/>
                  </a:cubicBezTo>
                  <a:cubicBezTo>
                    <a:pt x="376" y="49"/>
                    <a:pt x="375" y="54"/>
                    <a:pt x="375" y="57"/>
                  </a:cubicBezTo>
                  <a:cubicBezTo>
                    <a:pt x="374" y="59"/>
                    <a:pt x="374" y="60"/>
                    <a:pt x="371" y="60"/>
                  </a:cubicBezTo>
                  <a:cubicBezTo>
                    <a:pt x="367" y="60"/>
                    <a:pt x="361" y="60"/>
                    <a:pt x="357" y="60"/>
                  </a:cubicBezTo>
                  <a:cubicBezTo>
                    <a:pt x="352" y="59"/>
                    <a:pt x="348" y="59"/>
                    <a:pt x="348" y="59"/>
                  </a:cubicBezTo>
                  <a:cubicBezTo>
                    <a:pt x="347" y="59"/>
                    <a:pt x="347" y="59"/>
                    <a:pt x="347" y="59"/>
                  </a:cubicBezTo>
                  <a:cubicBezTo>
                    <a:pt x="343" y="59"/>
                    <a:pt x="341" y="59"/>
                    <a:pt x="340" y="60"/>
                  </a:cubicBezTo>
                  <a:cubicBezTo>
                    <a:pt x="339" y="60"/>
                    <a:pt x="338" y="60"/>
                    <a:pt x="337" y="60"/>
                  </a:cubicBezTo>
                  <a:cubicBezTo>
                    <a:pt x="337" y="60"/>
                    <a:pt x="336" y="60"/>
                    <a:pt x="336" y="58"/>
                  </a:cubicBezTo>
                  <a:cubicBezTo>
                    <a:pt x="336" y="57"/>
                    <a:pt x="337" y="57"/>
                    <a:pt x="339" y="57"/>
                  </a:cubicBezTo>
                  <a:cubicBezTo>
                    <a:pt x="343" y="57"/>
                    <a:pt x="343" y="55"/>
                    <a:pt x="343" y="51"/>
                  </a:cubicBezTo>
                  <a:cubicBezTo>
                    <a:pt x="343" y="17"/>
                    <a:pt x="343" y="17"/>
                    <a:pt x="343" y="17"/>
                  </a:cubicBezTo>
                  <a:close/>
                  <a:moveTo>
                    <a:pt x="388" y="17"/>
                  </a:moveTo>
                  <a:cubicBezTo>
                    <a:pt x="388" y="13"/>
                    <a:pt x="388" y="11"/>
                    <a:pt x="384" y="11"/>
                  </a:cubicBezTo>
                  <a:cubicBezTo>
                    <a:pt x="382" y="11"/>
                    <a:pt x="381" y="11"/>
                    <a:pt x="381" y="10"/>
                  </a:cubicBezTo>
                  <a:cubicBezTo>
                    <a:pt x="381" y="8"/>
                    <a:pt x="382" y="8"/>
                    <a:pt x="384" y="8"/>
                  </a:cubicBezTo>
                  <a:cubicBezTo>
                    <a:pt x="385" y="8"/>
                    <a:pt x="389" y="9"/>
                    <a:pt x="390" y="9"/>
                  </a:cubicBezTo>
                  <a:cubicBezTo>
                    <a:pt x="392" y="9"/>
                    <a:pt x="403" y="8"/>
                    <a:pt x="406" y="8"/>
                  </a:cubicBezTo>
                  <a:cubicBezTo>
                    <a:pt x="420" y="8"/>
                    <a:pt x="421" y="18"/>
                    <a:pt x="421" y="21"/>
                  </a:cubicBezTo>
                  <a:cubicBezTo>
                    <a:pt x="421" y="31"/>
                    <a:pt x="413" y="33"/>
                    <a:pt x="410" y="33"/>
                  </a:cubicBezTo>
                  <a:cubicBezTo>
                    <a:pt x="411" y="34"/>
                    <a:pt x="412" y="34"/>
                    <a:pt x="414" y="38"/>
                  </a:cubicBezTo>
                  <a:cubicBezTo>
                    <a:pt x="422" y="52"/>
                    <a:pt x="422" y="52"/>
                    <a:pt x="422" y="52"/>
                  </a:cubicBezTo>
                  <a:cubicBezTo>
                    <a:pt x="424" y="55"/>
                    <a:pt x="425" y="57"/>
                    <a:pt x="427" y="57"/>
                  </a:cubicBezTo>
                  <a:cubicBezTo>
                    <a:pt x="430" y="58"/>
                    <a:pt x="430" y="58"/>
                    <a:pt x="430" y="59"/>
                  </a:cubicBezTo>
                  <a:cubicBezTo>
                    <a:pt x="430" y="60"/>
                    <a:pt x="430" y="60"/>
                    <a:pt x="429" y="60"/>
                  </a:cubicBezTo>
                  <a:cubicBezTo>
                    <a:pt x="428" y="60"/>
                    <a:pt x="423" y="59"/>
                    <a:pt x="421" y="59"/>
                  </a:cubicBezTo>
                  <a:cubicBezTo>
                    <a:pt x="421" y="59"/>
                    <a:pt x="418" y="60"/>
                    <a:pt x="417" y="60"/>
                  </a:cubicBezTo>
                  <a:cubicBezTo>
                    <a:pt x="416" y="60"/>
                    <a:pt x="415" y="59"/>
                    <a:pt x="414" y="57"/>
                  </a:cubicBezTo>
                  <a:cubicBezTo>
                    <a:pt x="404" y="39"/>
                    <a:pt x="404" y="39"/>
                    <a:pt x="404" y="39"/>
                  </a:cubicBezTo>
                  <a:cubicBezTo>
                    <a:pt x="403" y="35"/>
                    <a:pt x="402" y="35"/>
                    <a:pt x="399" y="35"/>
                  </a:cubicBezTo>
                  <a:cubicBezTo>
                    <a:pt x="397" y="35"/>
                    <a:pt x="397" y="35"/>
                    <a:pt x="397" y="37"/>
                  </a:cubicBezTo>
                  <a:cubicBezTo>
                    <a:pt x="397" y="51"/>
                    <a:pt x="397" y="51"/>
                    <a:pt x="397" y="51"/>
                  </a:cubicBezTo>
                  <a:cubicBezTo>
                    <a:pt x="397" y="55"/>
                    <a:pt x="397" y="57"/>
                    <a:pt x="401" y="57"/>
                  </a:cubicBezTo>
                  <a:cubicBezTo>
                    <a:pt x="403" y="57"/>
                    <a:pt x="404" y="57"/>
                    <a:pt x="404" y="59"/>
                  </a:cubicBezTo>
                  <a:cubicBezTo>
                    <a:pt x="404" y="60"/>
                    <a:pt x="403" y="60"/>
                    <a:pt x="402" y="60"/>
                  </a:cubicBezTo>
                  <a:cubicBezTo>
                    <a:pt x="401" y="60"/>
                    <a:pt x="393" y="59"/>
                    <a:pt x="393" y="59"/>
                  </a:cubicBezTo>
                  <a:cubicBezTo>
                    <a:pt x="391" y="59"/>
                    <a:pt x="385" y="60"/>
                    <a:pt x="383" y="60"/>
                  </a:cubicBezTo>
                  <a:cubicBezTo>
                    <a:pt x="382" y="60"/>
                    <a:pt x="381" y="60"/>
                    <a:pt x="381" y="59"/>
                  </a:cubicBezTo>
                  <a:cubicBezTo>
                    <a:pt x="381" y="57"/>
                    <a:pt x="383" y="57"/>
                    <a:pt x="384" y="57"/>
                  </a:cubicBezTo>
                  <a:cubicBezTo>
                    <a:pt x="388" y="57"/>
                    <a:pt x="388" y="55"/>
                    <a:pt x="388" y="51"/>
                  </a:cubicBezTo>
                  <a:cubicBezTo>
                    <a:pt x="388" y="17"/>
                    <a:pt x="388" y="17"/>
                    <a:pt x="388" y="17"/>
                  </a:cubicBezTo>
                  <a:close/>
                  <a:moveTo>
                    <a:pt x="397" y="30"/>
                  </a:moveTo>
                  <a:cubicBezTo>
                    <a:pt x="397" y="32"/>
                    <a:pt x="397" y="33"/>
                    <a:pt x="401" y="33"/>
                  </a:cubicBezTo>
                  <a:cubicBezTo>
                    <a:pt x="404" y="33"/>
                    <a:pt x="412" y="33"/>
                    <a:pt x="412" y="22"/>
                  </a:cubicBezTo>
                  <a:cubicBezTo>
                    <a:pt x="412" y="19"/>
                    <a:pt x="411" y="11"/>
                    <a:pt x="401" y="11"/>
                  </a:cubicBezTo>
                  <a:cubicBezTo>
                    <a:pt x="397" y="11"/>
                    <a:pt x="397" y="13"/>
                    <a:pt x="397" y="16"/>
                  </a:cubicBezTo>
                  <a:cubicBezTo>
                    <a:pt x="397" y="30"/>
                    <a:pt x="397" y="30"/>
                    <a:pt x="397" y="3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8" name="Freeform 37"/>
            <p:cNvSpPr>
              <a:spLocks noEditPoints="1"/>
            </p:cNvSpPr>
            <p:nvPr/>
          </p:nvSpPr>
          <p:spPr bwMode="gray">
            <a:xfrm>
              <a:off x="3376" y="2096"/>
              <a:ext cx="33" cy="33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7" y="1"/>
                </a:cxn>
                <a:cxn ang="0">
                  <a:pos x="13" y="7"/>
                </a:cxn>
                <a:cxn ang="0">
                  <a:pos x="7" y="13"/>
                </a:cxn>
                <a:cxn ang="0">
                  <a:pos x="2" y="7"/>
                </a:cxn>
                <a:cxn ang="0">
                  <a:pos x="7" y="14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7" y="14"/>
                </a:cxn>
                <a:cxn ang="0">
                  <a:pos x="6" y="8"/>
                </a:cxn>
                <a:cxn ang="0">
                  <a:pos x="7" y="8"/>
                </a:cxn>
                <a:cxn ang="0">
                  <a:pos x="9" y="11"/>
                </a:cxn>
                <a:cxn ang="0">
                  <a:pos x="11" y="11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8" y="3"/>
                </a:cxn>
                <a:cxn ang="0">
                  <a:pos x="4" y="3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6" y="8"/>
                </a:cxn>
                <a:cxn ang="0">
                  <a:pos x="6" y="7"/>
                </a:cxn>
                <a:cxn ang="0">
                  <a:pos x="6" y="4"/>
                </a:cxn>
                <a:cxn ang="0">
                  <a:pos x="7" y="4"/>
                </a:cxn>
                <a:cxn ang="0">
                  <a:pos x="9" y="5"/>
                </a:cxn>
                <a:cxn ang="0">
                  <a:pos x="7" y="7"/>
                </a:cxn>
                <a:cxn ang="0">
                  <a:pos x="6" y="7"/>
                </a:cxn>
              </a:cxnLst>
              <a:rect l="0" t="0" r="r" b="b"/>
              <a:pathLst>
                <a:path w="14" h="14">
                  <a:moveTo>
                    <a:pt x="2" y="7"/>
                  </a:moveTo>
                  <a:cubicBezTo>
                    <a:pt x="2" y="4"/>
                    <a:pt x="4" y="1"/>
                    <a:pt x="7" y="1"/>
                  </a:cubicBezTo>
                  <a:cubicBezTo>
                    <a:pt x="10" y="1"/>
                    <a:pt x="13" y="4"/>
                    <a:pt x="13" y="7"/>
                  </a:cubicBezTo>
                  <a:cubicBezTo>
                    <a:pt x="13" y="11"/>
                    <a:pt x="10" y="13"/>
                    <a:pt x="7" y="13"/>
                  </a:cubicBezTo>
                  <a:cubicBezTo>
                    <a:pt x="4" y="13"/>
                    <a:pt x="2" y="11"/>
                    <a:pt x="2" y="7"/>
                  </a:cubicBezTo>
                  <a:close/>
                  <a:moveTo>
                    <a:pt x="7" y="14"/>
                  </a:move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lose/>
                  <a:moveTo>
                    <a:pt x="6" y="8"/>
                  </a:moveTo>
                  <a:cubicBezTo>
                    <a:pt x="7" y="8"/>
                    <a:pt x="7" y="8"/>
                    <a:pt x="7" y="8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8"/>
                    <a:pt x="10" y="7"/>
                    <a:pt x="10" y="6"/>
                  </a:cubicBezTo>
                  <a:cubicBezTo>
                    <a:pt x="10" y="4"/>
                    <a:pt x="9" y="3"/>
                    <a:pt x="8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8"/>
                    <a:pt x="6" y="8"/>
                    <a:pt x="6" y="8"/>
                  </a:cubicBezTo>
                  <a:close/>
                  <a:moveTo>
                    <a:pt x="6" y="7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8" y="4"/>
                    <a:pt x="9" y="4"/>
                    <a:pt x="9" y="5"/>
                  </a:cubicBezTo>
                  <a:cubicBezTo>
                    <a:pt x="9" y="7"/>
                    <a:pt x="8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</p:grpSp>
      <p:grpSp>
        <p:nvGrpSpPr>
          <p:cNvPr id="9" name="Group 75"/>
          <p:cNvGrpSpPr>
            <a:grpSpLocks/>
          </p:cNvGrpSpPr>
          <p:nvPr/>
        </p:nvGrpSpPr>
        <p:grpSpPr bwMode="auto">
          <a:xfrm>
            <a:off x="520700" y="269875"/>
            <a:ext cx="2922588" cy="293688"/>
            <a:chOff x="328" y="170"/>
            <a:chExt cx="1841" cy="185"/>
          </a:xfrm>
        </p:grpSpPr>
        <p:sp>
          <p:nvSpPr>
            <p:cNvPr id="10" name="Freeform 76"/>
            <p:cNvSpPr>
              <a:spLocks/>
            </p:cNvSpPr>
            <p:nvPr userDrawn="1"/>
          </p:nvSpPr>
          <p:spPr bwMode="auto">
            <a:xfrm>
              <a:off x="328" y="179"/>
              <a:ext cx="86" cy="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" y="0"/>
                </a:cxn>
                <a:cxn ang="0">
                  <a:pos x="86" y="15"/>
                </a:cxn>
                <a:cxn ang="0">
                  <a:pos x="14" y="15"/>
                </a:cxn>
                <a:cxn ang="0">
                  <a:pos x="14" y="68"/>
                </a:cxn>
                <a:cxn ang="0">
                  <a:pos x="85" y="68"/>
                </a:cxn>
                <a:cxn ang="0">
                  <a:pos x="85" y="80"/>
                </a:cxn>
                <a:cxn ang="0">
                  <a:pos x="14" y="80"/>
                </a:cxn>
                <a:cxn ang="0">
                  <a:pos x="14" y="146"/>
                </a:cxn>
                <a:cxn ang="0">
                  <a:pos x="0" y="146"/>
                </a:cxn>
                <a:cxn ang="0">
                  <a:pos x="0" y="0"/>
                </a:cxn>
              </a:cxnLst>
              <a:rect l="0" t="0" r="r" b="b"/>
              <a:pathLst>
                <a:path w="86" h="146">
                  <a:moveTo>
                    <a:pt x="0" y="0"/>
                  </a:moveTo>
                  <a:lnTo>
                    <a:pt x="86" y="0"/>
                  </a:lnTo>
                  <a:lnTo>
                    <a:pt x="86" y="15"/>
                  </a:lnTo>
                  <a:lnTo>
                    <a:pt x="14" y="15"/>
                  </a:lnTo>
                  <a:lnTo>
                    <a:pt x="14" y="68"/>
                  </a:lnTo>
                  <a:lnTo>
                    <a:pt x="85" y="68"/>
                  </a:lnTo>
                  <a:lnTo>
                    <a:pt x="85" y="80"/>
                  </a:lnTo>
                  <a:lnTo>
                    <a:pt x="14" y="80"/>
                  </a:lnTo>
                  <a:lnTo>
                    <a:pt x="14" y="146"/>
                  </a:lnTo>
                  <a:lnTo>
                    <a:pt x="0" y="1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1" name="Freeform 77"/>
            <p:cNvSpPr>
              <a:spLocks noEditPoints="1"/>
            </p:cNvSpPr>
            <p:nvPr userDrawn="1"/>
          </p:nvSpPr>
          <p:spPr bwMode="auto">
            <a:xfrm>
              <a:off x="430" y="207"/>
              <a:ext cx="103" cy="121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67" y="39"/>
                </a:cxn>
                <a:cxn ang="0">
                  <a:pos x="33" y="79"/>
                </a:cxn>
                <a:cxn ang="0">
                  <a:pos x="0" y="39"/>
                </a:cxn>
                <a:cxn ang="0">
                  <a:pos x="33" y="0"/>
                </a:cxn>
                <a:cxn ang="0">
                  <a:pos x="33" y="70"/>
                </a:cxn>
                <a:cxn ang="0">
                  <a:pos x="59" y="40"/>
                </a:cxn>
                <a:cxn ang="0">
                  <a:pos x="33" y="9"/>
                </a:cxn>
                <a:cxn ang="0">
                  <a:pos x="8" y="40"/>
                </a:cxn>
                <a:cxn ang="0">
                  <a:pos x="33" y="70"/>
                </a:cxn>
              </a:cxnLst>
              <a:rect l="0" t="0" r="r" b="b"/>
              <a:pathLst>
                <a:path w="67" h="79">
                  <a:moveTo>
                    <a:pt x="33" y="0"/>
                  </a:moveTo>
                  <a:cubicBezTo>
                    <a:pt x="49" y="0"/>
                    <a:pt x="67" y="7"/>
                    <a:pt x="67" y="39"/>
                  </a:cubicBezTo>
                  <a:cubicBezTo>
                    <a:pt x="67" y="58"/>
                    <a:pt x="59" y="79"/>
                    <a:pt x="33" y="79"/>
                  </a:cubicBezTo>
                  <a:cubicBezTo>
                    <a:pt x="7" y="79"/>
                    <a:pt x="0" y="58"/>
                    <a:pt x="0" y="39"/>
                  </a:cubicBezTo>
                  <a:cubicBezTo>
                    <a:pt x="0" y="7"/>
                    <a:pt x="18" y="0"/>
                    <a:pt x="33" y="0"/>
                  </a:cubicBezTo>
                  <a:close/>
                  <a:moveTo>
                    <a:pt x="33" y="70"/>
                  </a:moveTo>
                  <a:cubicBezTo>
                    <a:pt x="51" y="70"/>
                    <a:pt x="59" y="59"/>
                    <a:pt x="59" y="40"/>
                  </a:cubicBezTo>
                  <a:cubicBezTo>
                    <a:pt x="59" y="29"/>
                    <a:pt x="57" y="9"/>
                    <a:pt x="33" y="9"/>
                  </a:cubicBezTo>
                  <a:cubicBezTo>
                    <a:pt x="9" y="9"/>
                    <a:pt x="8" y="29"/>
                    <a:pt x="8" y="40"/>
                  </a:cubicBezTo>
                  <a:cubicBezTo>
                    <a:pt x="8" y="59"/>
                    <a:pt x="16" y="70"/>
                    <a:pt x="33" y="7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2" name="Freeform 78"/>
            <p:cNvSpPr>
              <a:spLocks/>
            </p:cNvSpPr>
            <p:nvPr userDrawn="1"/>
          </p:nvSpPr>
          <p:spPr bwMode="auto">
            <a:xfrm>
              <a:off x="556" y="207"/>
              <a:ext cx="59" cy="11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9" y="1"/>
                </a:cxn>
                <a:cxn ang="0">
                  <a:pos x="9" y="17"/>
                </a:cxn>
                <a:cxn ang="0">
                  <a:pos x="9" y="17"/>
                </a:cxn>
                <a:cxn ang="0">
                  <a:pos x="26" y="0"/>
                </a:cxn>
                <a:cxn ang="0">
                  <a:pos x="38" y="4"/>
                </a:cxn>
                <a:cxn ang="0">
                  <a:pos x="38" y="15"/>
                </a:cxn>
                <a:cxn ang="0">
                  <a:pos x="26" y="9"/>
                </a:cxn>
                <a:cxn ang="0">
                  <a:pos x="9" y="46"/>
                </a:cxn>
                <a:cxn ang="0">
                  <a:pos x="9" y="77"/>
                </a:cxn>
                <a:cxn ang="0">
                  <a:pos x="0" y="77"/>
                </a:cxn>
                <a:cxn ang="0">
                  <a:pos x="0" y="1"/>
                </a:cxn>
              </a:cxnLst>
              <a:rect l="0" t="0" r="r" b="b"/>
              <a:pathLst>
                <a:path w="38" h="77">
                  <a:moveTo>
                    <a:pt x="0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2" y="8"/>
                    <a:pt x="16" y="0"/>
                    <a:pt x="26" y="0"/>
                  </a:cubicBezTo>
                  <a:cubicBezTo>
                    <a:pt x="31" y="0"/>
                    <a:pt x="35" y="1"/>
                    <a:pt x="38" y="4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6" y="11"/>
                    <a:pt x="31" y="9"/>
                    <a:pt x="26" y="9"/>
                  </a:cubicBezTo>
                  <a:cubicBezTo>
                    <a:pt x="14" y="9"/>
                    <a:pt x="9" y="22"/>
                    <a:pt x="9" y="46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3" name="Freeform 79"/>
            <p:cNvSpPr>
              <a:spLocks/>
            </p:cNvSpPr>
            <p:nvPr userDrawn="1"/>
          </p:nvSpPr>
          <p:spPr bwMode="auto">
            <a:xfrm>
              <a:off x="632" y="207"/>
              <a:ext cx="59" cy="11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17"/>
                </a:cxn>
                <a:cxn ang="0">
                  <a:pos x="8" y="17"/>
                </a:cxn>
                <a:cxn ang="0">
                  <a:pos x="26" y="0"/>
                </a:cxn>
                <a:cxn ang="0">
                  <a:pos x="38" y="4"/>
                </a:cxn>
                <a:cxn ang="0">
                  <a:pos x="38" y="15"/>
                </a:cxn>
                <a:cxn ang="0">
                  <a:pos x="26" y="9"/>
                </a:cxn>
                <a:cxn ang="0">
                  <a:pos x="9" y="46"/>
                </a:cxn>
                <a:cxn ang="0">
                  <a:pos x="9" y="77"/>
                </a:cxn>
                <a:cxn ang="0">
                  <a:pos x="0" y="77"/>
                </a:cxn>
                <a:cxn ang="0">
                  <a:pos x="0" y="1"/>
                </a:cxn>
              </a:cxnLst>
              <a:rect l="0" t="0" r="r" b="b"/>
              <a:pathLst>
                <a:path w="38" h="77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1" y="8"/>
                    <a:pt x="15" y="0"/>
                    <a:pt x="26" y="0"/>
                  </a:cubicBezTo>
                  <a:cubicBezTo>
                    <a:pt x="30" y="0"/>
                    <a:pt x="34" y="1"/>
                    <a:pt x="38" y="4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5" y="11"/>
                    <a:pt x="31" y="9"/>
                    <a:pt x="26" y="9"/>
                  </a:cubicBezTo>
                  <a:cubicBezTo>
                    <a:pt x="13" y="9"/>
                    <a:pt x="9" y="22"/>
                    <a:pt x="9" y="46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4" name="Freeform 80"/>
            <p:cNvSpPr>
              <a:spLocks noEditPoints="1"/>
            </p:cNvSpPr>
            <p:nvPr userDrawn="1"/>
          </p:nvSpPr>
          <p:spPr bwMode="auto">
            <a:xfrm>
              <a:off x="698" y="207"/>
              <a:ext cx="96" cy="121"/>
            </a:xfrm>
            <a:custGeom>
              <a:avLst/>
              <a:gdLst/>
              <a:ahLst/>
              <a:cxnLst>
                <a:cxn ang="0">
                  <a:pos x="59" y="68"/>
                </a:cxn>
                <a:cxn ang="0">
                  <a:pos x="33" y="79"/>
                </a:cxn>
                <a:cxn ang="0">
                  <a:pos x="0" y="40"/>
                </a:cxn>
                <a:cxn ang="0">
                  <a:pos x="33" y="0"/>
                </a:cxn>
                <a:cxn ang="0">
                  <a:pos x="62" y="36"/>
                </a:cxn>
                <a:cxn ang="0">
                  <a:pos x="62" y="41"/>
                </a:cxn>
                <a:cxn ang="0">
                  <a:pos x="9" y="41"/>
                </a:cxn>
                <a:cxn ang="0">
                  <a:pos x="34" y="70"/>
                </a:cxn>
                <a:cxn ang="0">
                  <a:pos x="59" y="55"/>
                </a:cxn>
                <a:cxn ang="0">
                  <a:pos x="59" y="68"/>
                </a:cxn>
                <a:cxn ang="0">
                  <a:pos x="54" y="33"/>
                </a:cxn>
                <a:cxn ang="0">
                  <a:pos x="32" y="9"/>
                </a:cxn>
                <a:cxn ang="0">
                  <a:pos x="9" y="33"/>
                </a:cxn>
                <a:cxn ang="0">
                  <a:pos x="54" y="33"/>
                </a:cxn>
              </a:cxnLst>
              <a:rect l="0" t="0" r="r" b="b"/>
              <a:pathLst>
                <a:path w="62" h="79">
                  <a:moveTo>
                    <a:pt x="59" y="68"/>
                  </a:moveTo>
                  <a:cubicBezTo>
                    <a:pt x="50" y="79"/>
                    <a:pt x="40" y="79"/>
                    <a:pt x="33" y="79"/>
                  </a:cubicBezTo>
                  <a:cubicBezTo>
                    <a:pt x="9" y="79"/>
                    <a:pt x="0" y="61"/>
                    <a:pt x="0" y="40"/>
                  </a:cubicBezTo>
                  <a:cubicBezTo>
                    <a:pt x="0" y="19"/>
                    <a:pt x="8" y="0"/>
                    <a:pt x="33" y="0"/>
                  </a:cubicBezTo>
                  <a:cubicBezTo>
                    <a:pt x="45" y="0"/>
                    <a:pt x="62" y="5"/>
                    <a:pt x="62" y="36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58"/>
                    <a:pt x="15" y="70"/>
                    <a:pt x="34" y="70"/>
                  </a:cubicBezTo>
                  <a:cubicBezTo>
                    <a:pt x="45" y="70"/>
                    <a:pt x="54" y="65"/>
                    <a:pt x="59" y="55"/>
                  </a:cubicBezTo>
                  <a:lnTo>
                    <a:pt x="59" y="68"/>
                  </a:lnTo>
                  <a:close/>
                  <a:moveTo>
                    <a:pt x="54" y="33"/>
                  </a:moveTo>
                  <a:cubicBezTo>
                    <a:pt x="54" y="21"/>
                    <a:pt x="48" y="9"/>
                    <a:pt x="32" y="9"/>
                  </a:cubicBezTo>
                  <a:cubicBezTo>
                    <a:pt x="16" y="9"/>
                    <a:pt x="11" y="18"/>
                    <a:pt x="9" y="33"/>
                  </a:cubicBezTo>
                  <a:lnTo>
                    <a:pt x="54" y="3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5" name="Freeform 81"/>
            <p:cNvSpPr>
              <a:spLocks/>
            </p:cNvSpPr>
            <p:nvPr userDrawn="1"/>
          </p:nvSpPr>
          <p:spPr bwMode="auto">
            <a:xfrm>
              <a:off x="810" y="207"/>
              <a:ext cx="72" cy="121"/>
            </a:xfrm>
            <a:custGeom>
              <a:avLst/>
              <a:gdLst/>
              <a:ahLst/>
              <a:cxnLst>
                <a:cxn ang="0">
                  <a:pos x="1" y="59"/>
                </a:cxn>
                <a:cxn ang="0">
                  <a:pos x="22" y="70"/>
                </a:cxn>
                <a:cxn ang="0">
                  <a:pos x="38" y="56"/>
                </a:cxn>
                <a:cxn ang="0">
                  <a:pos x="25" y="44"/>
                </a:cxn>
                <a:cxn ang="0">
                  <a:pos x="16" y="42"/>
                </a:cxn>
                <a:cxn ang="0">
                  <a:pos x="0" y="22"/>
                </a:cxn>
                <a:cxn ang="0">
                  <a:pos x="24" y="0"/>
                </a:cxn>
                <a:cxn ang="0">
                  <a:pos x="44" y="8"/>
                </a:cxn>
                <a:cxn ang="0">
                  <a:pos x="44" y="21"/>
                </a:cxn>
                <a:cxn ang="0">
                  <a:pos x="24" y="9"/>
                </a:cxn>
                <a:cxn ang="0">
                  <a:pos x="8" y="23"/>
                </a:cxn>
                <a:cxn ang="0">
                  <a:pos x="17" y="33"/>
                </a:cxn>
                <a:cxn ang="0">
                  <a:pos x="30" y="36"/>
                </a:cxn>
                <a:cxn ang="0">
                  <a:pos x="47" y="57"/>
                </a:cxn>
                <a:cxn ang="0">
                  <a:pos x="23" y="79"/>
                </a:cxn>
                <a:cxn ang="0">
                  <a:pos x="1" y="70"/>
                </a:cxn>
                <a:cxn ang="0">
                  <a:pos x="1" y="59"/>
                </a:cxn>
              </a:cxnLst>
              <a:rect l="0" t="0" r="r" b="b"/>
              <a:pathLst>
                <a:path w="47" h="79">
                  <a:moveTo>
                    <a:pt x="1" y="59"/>
                  </a:moveTo>
                  <a:cubicBezTo>
                    <a:pt x="6" y="66"/>
                    <a:pt x="14" y="70"/>
                    <a:pt x="22" y="70"/>
                  </a:cubicBezTo>
                  <a:cubicBezTo>
                    <a:pt x="31" y="70"/>
                    <a:pt x="38" y="65"/>
                    <a:pt x="38" y="56"/>
                  </a:cubicBezTo>
                  <a:cubicBezTo>
                    <a:pt x="38" y="49"/>
                    <a:pt x="34" y="46"/>
                    <a:pt x="25" y="44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5" y="39"/>
                    <a:pt x="0" y="34"/>
                    <a:pt x="0" y="22"/>
                  </a:cubicBezTo>
                  <a:cubicBezTo>
                    <a:pt x="0" y="8"/>
                    <a:pt x="11" y="0"/>
                    <a:pt x="24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13"/>
                    <a:pt x="33" y="9"/>
                    <a:pt x="24" y="9"/>
                  </a:cubicBezTo>
                  <a:cubicBezTo>
                    <a:pt x="14" y="9"/>
                    <a:pt x="8" y="14"/>
                    <a:pt x="8" y="23"/>
                  </a:cubicBezTo>
                  <a:cubicBezTo>
                    <a:pt x="8" y="28"/>
                    <a:pt x="10" y="31"/>
                    <a:pt x="17" y="33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41" y="39"/>
                    <a:pt x="47" y="44"/>
                    <a:pt x="47" y="57"/>
                  </a:cubicBezTo>
                  <a:cubicBezTo>
                    <a:pt x="47" y="70"/>
                    <a:pt x="36" y="79"/>
                    <a:pt x="23" y="79"/>
                  </a:cubicBezTo>
                  <a:cubicBezTo>
                    <a:pt x="14" y="79"/>
                    <a:pt x="6" y="74"/>
                    <a:pt x="1" y="70"/>
                  </a:cubicBezTo>
                  <a:lnTo>
                    <a:pt x="1" y="5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6" name="Freeform 82"/>
            <p:cNvSpPr>
              <a:spLocks/>
            </p:cNvSpPr>
            <p:nvPr userDrawn="1"/>
          </p:nvSpPr>
          <p:spPr bwMode="auto">
            <a:xfrm>
              <a:off x="891" y="177"/>
              <a:ext cx="73" cy="151"/>
            </a:xfrm>
            <a:custGeom>
              <a:avLst/>
              <a:gdLst/>
              <a:ahLst/>
              <a:cxnLst>
                <a:cxn ang="0">
                  <a:pos x="11" y="30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18" y="0"/>
                </a:cxn>
                <a:cxn ang="0">
                  <a:pos x="23" y="0"/>
                </a:cxn>
                <a:cxn ang="0">
                  <a:pos x="22" y="22"/>
                </a:cxn>
                <a:cxn ang="0">
                  <a:pos x="47" y="22"/>
                </a:cxn>
                <a:cxn ang="0">
                  <a:pos x="47" y="30"/>
                </a:cxn>
                <a:cxn ang="0">
                  <a:pos x="20" y="30"/>
                </a:cxn>
                <a:cxn ang="0">
                  <a:pos x="20" y="75"/>
                </a:cxn>
                <a:cxn ang="0">
                  <a:pos x="31" y="89"/>
                </a:cxn>
                <a:cxn ang="0">
                  <a:pos x="47" y="80"/>
                </a:cxn>
                <a:cxn ang="0">
                  <a:pos x="47" y="90"/>
                </a:cxn>
                <a:cxn ang="0">
                  <a:pos x="30" y="98"/>
                </a:cxn>
                <a:cxn ang="0">
                  <a:pos x="11" y="78"/>
                </a:cxn>
                <a:cxn ang="0">
                  <a:pos x="11" y="30"/>
                </a:cxn>
              </a:cxnLst>
              <a:rect l="0" t="0" r="r" b="b"/>
              <a:pathLst>
                <a:path w="47" h="98">
                  <a:moveTo>
                    <a:pt x="11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3" y="23"/>
                    <a:pt x="16" y="10"/>
                    <a:pt x="1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75"/>
                    <a:pt x="20" y="75"/>
                    <a:pt x="20" y="75"/>
                  </a:cubicBezTo>
                  <a:cubicBezTo>
                    <a:pt x="20" y="82"/>
                    <a:pt x="22" y="89"/>
                    <a:pt x="31" y="89"/>
                  </a:cubicBezTo>
                  <a:cubicBezTo>
                    <a:pt x="38" y="89"/>
                    <a:pt x="43" y="85"/>
                    <a:pt x="47" y="80"/>
                  </a:cubicBezTo>
                  <a:cubicBezTo>
                    <a:pt x="47" y="90"/>
                    <a:pt x="47" y="90"/>
                    <a:pt x="47" y="90"/>
                  </a:cubicBezTo>
                  <a:cubicBezTo>
                    <a:pt x="44" y="95"/>
                    <a:pt x="38" y="98"/>
                    <a:pt x="30" y="98"/>
                  </a:cubicBezTo>
                  <a:cubicBezTo>
                    <a:pt x="19" y="98"/>
                    <a:pt x="11" y="91"/>
                    <a:pt x="11" y="78"/>
                  </a:cubicBezTo>
                  <a:lnTo>
                    <a:pt x="11" y="3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7" name="Freeform 83"/>
            <p:cNvSpPr>
              <a:spLocks noEditPoints="1"/>
            </p:cNvSpPr>
            <p:nvPr userDrawn="1"/>
          </p:nvSpPr>
          <p:spPr bwMode="auto">
            <a:xfrm>
              <a:off x="973" y="207"/>
              <a:ext cx="96" cy="121"/>
            </a:xfrm>
            <a:custGeom>
              <a:avLst/>
              <a:gdLst/>
              <a:ahLst/>
              <a:cxnLst>
                <a:cxn ang="0">
                  <a:pos x="59" y="68"/>
                </a:cxn>
                <a:cxn ang="0">
                  <a:pos x="33" y="79"/>
                </a:cxn>
                <a:cxn ang="0">
                  <a:pos x="0" y="40"/>
                </a:cxn>
                <a:cxn ang="0">
                  <a:pos x="33" y="0"/>
                </a:cxn>
                <a:cxn ang="0">
                  <a:pos x="62" y="36"/>
                </a:cxn>
                <a:cxn ang="0">
                  <a:pos x="62" y="41"/>
                </a:cxn>
                <a:cxn ang="0">
                  <a:pos x="9" y="41"/>
                </a:cxn>
                <a:cxn ang="0">
                  <a:pos x="34" y="70"/>
                </a:cxn>
                <a:cxn ang="0">
                  <a:pos x="59" y="55"/>
                </a:cxn>
                <a:cxn ang="0">
                  <a:pos x="59" y="68"/>
                </a:cxn>
                <a:cxn ang="0">
                  <a:pos x="54" y="33"/>
                </a:cxn>
                <a:cxn ang="0">
                  <a:pos x="32" y="9"/>
                </a:cxn>
                <a:cxn ang="0">
                  <a:pos x="9" y="33"/>
                </a:cxn>
                <a:cxn ang="0">
                  <a:pos x="54" y="33"/>
                </a:cxn>
              </a:cxnLst>
              <a:rect l="0" t="0" r="r" b="b"/>
              <a:pathLst>
                <a:path w="62" h="79">
                  <a:moveTo>
                    <a:pt x="59" y="68"/>
                  </a:moveTo>
                  <a:cubicBezTo>
                    <a:pt x="50" y="79"/>
                    <a:pt x="40" y="79"/>
                    <a:pt x="33" y="79"/>
                  </a:cubicBezTo>
                  <a:cubicBezTo>
                    <a:pt x="9" y="79"/>
                    <a:pt x="0" y="61"/>
                    <a:pt x="0" y="40"/>
                  </a:cubicBezTo>
                  <a:cubicBezTo>
                    <a:pt x="0" y="19"/>
                    <a:pt x="8" y="0"/>
                    <a:pt x="33" y="0"/>
                  </a:cubicBezTo>
                  <a:cubicBezTo>
                    <a:pt x="45" y="0"/>
                    <a:pt x="62" y="5"/>
                    <a:pt x="62" y="36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58"/>
                    <a:pt x="15" y="70"/>
                    <a:pt x="34" y="70"/>
                  </a:cubicBezTo>
                  <a:cubicBezTo>
                    <a:pt x="45" y="70"/>
                    <a:pt x="54" y="65"/>
                    <a:pt x="59" y="55"/>
                  </a:cubicBezTo>
                  <a:lnTo>
                    <a:pt x="59" y="68"/>
                  </a:lnTo>
                  <a:close/>
                  <a:moveTo>
                    <a:pt x="54" y="33"/>
                  </a:moveTo>
                  <a:cubicBezTo>
                    <a:pt x="54" y="21"/>
                    <a:pt x="48" y="9"/>
                    <a:pt x="32" y="9"/>
                  </a:cubicBezTo>
                  <a:cubicBezTo>
                    <a:pt x="16" y="9"/>
                    <a:pt x="11" y="18"/>
                    <a:pt x="9" y="33"/>
                  </a:cubicBezTo>
                  <a:lnTo>
                    <a:pt x="54" y="3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8" name="Freeform 84"/>
            <p:cNvSpPr>
              <a:spLocks/>
            </p:cNvSpPr>
            <p:nvPr userDrawn="1"/>
          </p:nvSpPr>
          <p:spPr bwMode="auto">
            <a:xfrm>
              <a:off x="1090" y="207"/>
              <a:ext cx="59" cy="11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9" y="1"/>
                </a:cxn>
                <a:cxn ang="0">
                  <a:pos x="9" y="17"/>
                </a:cxn>
                <a:cxn ang="0">
                  <a:pos x="9" y="17"/>
                </a:cxn>
                <a:cxn ang="0">
                  <a:pos x="26" y="0"/>
                </a:cxn>
                <a:cxn ang="0">
                  <a:pos x="38" y="4"/>
                </a:cxn>
                <a:cxn ang="0">
                  <a:pos x="38" y="15"/>
                </a:cxn>
                <a:cxn ang="0">
                  <a:pos x="26" y="9"/>
                </a:cxn>
                <a:cxn ang="0">
                  <a:pos x="9" y="46"/>
                </a:cxn>
                <a:cxn ang="0">
                  <a:pos x="9" y="77"/>
                </a:cxn>
                <a:cxn ang="0">
                  <a:pos x="0" y="77"/>
                </a:cxn>
                <a:cxn ang="0">
                  <a:pos x="0" y="1"/>
                </a:cxn>
              </a:cxnLst>
              <a:rect l="0" t="0" r="r" b="b"/>
              <a:pathLst>
                <a:path w="38" h="77">
                  <a:moveTo>
                    <a:pt x="0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2" y="8"/>
                    <a:pt x="16" y="0"/>
                    <a:pt x="26" y="0"/>
                  </a:cubicBezTo>
                  <a:cubicBezTo>
                    <a:pt x="31" y="0"/>
                    <a:pt x="35" y="1"/>
                    <a:pt x="38" y="4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6" y="11"/>
                    <a:pt x="31" y="9"/>
                    <a:pt x="26" y="9"/>
                  </a:cubicBezTo>
                  <a:cubicBezTo>
                    <a:pt x="14" y="9"/>
                    <a:pt x="9" y="22"/>
                    <a:pt x="9" y="46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9" name="Freeform 85"/>
            <p:cNvSpPr>
              <a:spLocks/>
            </p:cNvSpPr>
            <p:nvPr userDrawn="1"/>
          </p:nvSpPr>
          <p:spPr bwMode="auto">
            <a:xfrm>
              <a:off x="1219" y="177"/>
              <a:ext cx="97" cy="151"/>
            </a:xfrm>
            <a:custGeom>
              <a:avLst/>
              <a:gdLst/>
              <a:ahLst/>
              <a:cxnLst>
                <a:cxn ang="0">
                  <a:pos x="63" y="28"/>
                </a:cxn>
                <a:cxn ang="0">
                  <a:pos x="63" y="28"/>
                </a:cxn>
                <a:cxn ang="0">
                  <a:pos x="36" y="9"/>
                </a:cxn>
                <a:cxn ang="0">
                  <a:pos x="8" y="49"/>
                </a:cxn>
                <a:cxn ang="0">
                  <a:pos x="36" y="89"/>
                </a:cxn>
                <a:cxn ang="0">
                  <a:pos x="63" y="69"/>
                </a:cxn>
                <a:cxn ang="0">
                  <a:pos x="63" y="69"/>
                </a:cxn>
                <a:cxn ang="0">
                  <a:pos x="63" y="83"/>
                </a:cxn>
                <a:cxn ang="0">
                  <a:pos x="36" y="98"/>
                </a:cxn>
                <a:cxn ang="0">
                  <a:pos x="0" y="49"/>
                </a:cxn>
                <a:cxn ang="0">
                  <a:pos x="36" y="0"/>
                </a:cxn>
                <a:cxn ang="0">
                  <a:pos x="63" y="14"/>
                </a:cxn>
                <a:cxn ang="0">
                  <a:pos x="63" y="28"/>
                </a:cxn>
              </a:cxnLst>
              <a:rect l="0" t="0" r="r" b="b"/>
              <a:pathLst>
                <a:path w="63" h="98">
                  <a:moveTo>
                    <a:pt x="63" y="28"/>
                  </a:moveTo>
                  <a:cubicBezTo>
                    <a:pt x="63" y="28"/>
                    <a:pt x="63" y="28"/>
                    <a:pt x="63" y="28"/>
                  </a:cubicBezTo>
                  <a:cubicBezTo>
                    <a:pt x="58" y="17"/>
                    <a:pt x="49" y="9"/>
                    <a:pt x="36" y="9"/>
                  </a:cubicBezTo>
                  <a:cubicBezTo>
                    <a:pt x="19" y="9"/>
                    <a:pt x="8" y="19"/>
                    <a:pt x="8" y="49"/>
                  </a:cubicBezTo>
                  <a:cubicBezTo>
                    <a:pt x="8" y="68"/>
                    <a:pt x="15" y="89"/>
                    <a:pt x="36" y="89"/>
                  </a:cubicBezTo>
                  <a:cubicBezTo>
                    <a:pt x="49" y="89"/>
                    <a:pt x="57" y="81"/>
                    <a:pt x="63" y="69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83"/>
                    <a:pt x="63" y="83"/>
                    <a:pt x="63" y="83"/>
                  </a:cubicBezTo>
                  <a:cubicBezTo>
                    <a:pt x="56" y="93"/>
                    <a:pt x="47" y="98"/>
                    <a:pt x="36" y="98"/>
                  </a:cubicBezTo>
                  <a:cubicBezTo>
                    <a:pt x="9" y="98"/>
                    <a:pt x="0" y="73"/>
                    <a:pt x="0" y="49"/>
                  </a:cubicBezTo>
                  <a:cubicBezTo>
                    <a:pt x="0" y="6"/>
                    <a:pt x="23" y="0"/>
                    <a:pt x="36" y="0"/>
                  </a:cubicBezTo>
                  <a:cubicBezTo>
                    <a:pt x="43" y="0"/>
                    <a:pt x="55" y="1"/>
                    <a:pt x="63" y="14"/>
                  </a:cubicBezTo>
                  <a:lnTo>
                    <a:pt x="63" y="2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0" name="Freeform 86"/>
            <p:cNvSpPr>
              <a:spLocks noEditPoints="1"/>
            </p:cNvSpPr>
            <p:nvPr userDrawn="1"/>
          </p:nvSpPr>
          <p:spPr bwMode="auto">
            <a:xfrm>
              <a:off x="1337" y="207"/>
              <a:ext cx="104" cy="121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67" y="39"/>
                </a:cxn>
                <a:cxn ang="0">
                  <a:pos x="33" y="79"/>
                </a:cxn>
                <a:cxn ang="0">
                  <a:pos x="0" y="39"/>
                </a:cxn>
                <a:cxn ang="0">
                  <a:pos x="33" y="0"/>
                </a:cxn>
                <a:cxn ang="0">
                  <a:pos x="33" y="70"/>
                </a:cxn>
                <a:cxn ang="0">
                  <a:pos x="58" y="40"/>
                </a:cxn>
                <a:cxn ang="0">
                  <a:pos x="33" y="9"/>
                </a:cxn>
                <a:cxn ang="0">
                  <a:pos x="8" y="40"/>
                </a:cxn>
                <a:cxn ang="0">
                  <a:pos x="33" y="70"/>
                </a:cxn>
              </a:cxnLst>
              <a:rect l="0" t="0" r="r" b="b"/>
              <a:pathLst>
                <a:path w="67" h="79">
                  <a:moveTo>
                    <a:pt x="33" y="0"/>
                  </a:moveTo>
                  <a:cubicBezTo>
                    <a:pt x="49" y="0"/>
                    <a:pt x="67" y="7"/>
                    <a:pt x="67" y="39"/>
                  </a:cubicBezTo>
                  <a:cubicBezTo>
                    <a:pt x="67" y="58"/>
                    <a:pt x="59" y="79"/>
                    <a:pt x="33" y="79"/>
                  </a:cubicBezTo>
                  <a:cubicBezTo>
                    <a:pt x="7" y="79"/>
                    <a:pt x="0" y="58"/>
                    <a:pt x="0" y="39"/>
                  </a:cubicBezTo>
                  <a:cubicBezTo>
                    <a:pt x="0" y="7"/>
                    <a:pt x="18" y="0"/>
                    <a:pt x="33" y="0"/>
                  </a:cubicBezTo>
                  <a:close/>
                  <a:moveTo>
                    <a:pt x="33" y="70"/>
                  </a:moveTo>
                  <a:cubicBezTo>
                    <a:pt x="51" y="70"/>
                    <a:pt x="58" y="59"/>
                    <a:pt x="58" y="40"/>
                  </a:cubicBezTo>
                  <a:cubicBezTo>
                    <a:pt x="58" y="29"/>
                    <a:pt x="57" y="9"/>
                    <a:pt x="33" y="9"/>
                  </a:cubicBezTo>
                  <a:cubicBezTo>
                    <a:pt x="9" y="9"/>
                    <a:pt x="8" y="29"/>
                    <a:pt x="8" y="40"/>
                  </a:cubicBezTo>
                  <a:cubicBezTo>
                    <a:pt x="8" y="59"/>
                    <a:pt x="16" y="70"/>
                    <a:pt x="33" y="7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1" name="Freeform 87"/>
            <p:cNvSpPr>
              <a:spLocks/>
            </p:cNvSpPr>
            <p:nvPr userDrawn="1"/>
          </p:nvSpPr>
          <p:spPr bwMode="auto">
            <a:xfrm>
              <a:off x="1464" y="207"/>
              <a:ext cx="90" cy="11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9" y="1"/>
                </a:cxn>
                <a:cxn ang="0">
                  <a:pos x="9" y="16"/>
                </a:cxn>
                <a:cxn ang="0">
                  <a:pos x="9" y="16"/>
                </a:cxn>
                <a:cxn ang="0">
                  <a:pos x="35" y="0"/>
                </a:cxn>
                <a:cxn ang="0">
                  <a:pos x="58" y="31"/>
                </a:cxn>
                <a:cxn ang="0">
                  <a:pos x="58" y="77"/>
                </a:cxn>
                <a:cxn ang="0">
                  <a:pos x="49" y="77"/>
                </a:cxn>
                <a:cxn ang="0">
                  <a:pos x="49" y="30"/>
                </a:cxn>
                <a:cxn ang="0">
                  <a:pos x="33" y="9"/>
                </a:cxn>
                <a:cxn ang="0">
                  <a:pos x="10" y="37"/>
                </a:cxn>
                <a:cxn ang="0">
                  <a:pos x="10" y="77"/>
                </a:cxn>
                <a:cxn ang="0">
                  <a:pos x="0" y="77"/>
                </a:cxn>
                <a:cxn ang="0">
                  <a:pos x="0" y="1"/>
                </a:cxn>
              </a:cxnLst>
              <a:rect l="0" t="0" r="r" b="b"/>
              <a:pathLst>
                <a:path w="58" h="77">
                  <a:moveTo>
                    <a:pt x="0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4" y="5"/>
                    <a:pt x="23" y="0"/>
                    <a:pt x="35" y="0"/>
                  </a:cubicBezTo>
                  <a:cubicBezTo>
                    <a:pt x="58" y="0"/>
                    <a:pt x="58" y="21"/>
                    <a:pt x="58" y="31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22"/>
                    <a:pt x="49" y="9"/>
                    <a:pt x="33" y="9"/>
                  </a:cubicBezTo>
                  <a:cubicBezTo>
                    <a:pt x="16" y="9"/>
                    <a:pt x="10" y="22"/>
                    <a:pt x="10" y="3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2" name="Freeform 88"/>
            <p:cNvSpPr>
              <a:spLocks/>
            </p:cNvSpPr>
            <p:nvPr userDrawn="1"/>
          </p:nvSpPr>
          <p:spPr bwMode="auto">
            <a:xfrm>
              <a:off x="1578" y="207"/>
              <a:ext cx="71" cy="121"/>
            </a:xfrm>
            <a:custGeom>
              <a:avLst/>
              <a:gdLst/>
              <a:ahLst/>
              <a:cxnLst>
                <a:cxn ang="0">
                  <a:pos x="1" y="59"/>
                </a:cxn>
                <a:cxn ang="0">
                  <a:pos x="22" y="70"/>
                </a:cxn>
                <a:cxn ang="0">
                  <a:pos x="38" y="56"/>
                </a:cxn>
                <a:cxn ang="0">
                  <a:pos x="25" y="44"/>
                </a:cxn>
                <a:cxn ang="0">
                  <a:pos x="15" y="42"/>
                </a:cxn>
                <a:cxn ang="0">
                  <a:pos x="0" y="22"/>
                </a:cxn>
                <a:cxn ang="0">
                  <a:pos x="24" y="0"/>
                </a:cxn>
                <a:cxn ang="0">
                  <a:pos x="44" y="8"/>
                </a:cxn>
                <a:cxn ang="0">
                  <a:pos x="44" y="21"/>
                </a:cxn>
                <a:cxn ang="0">
                  <a:pos x="24" y="9"/>
                </a:cxn>
                <a:cxn ang="0">
                  <a:pos x="8" y="23"/>
                </a:cxn>
                <a:cxn ang="0">
                  <a:pos x="17" y="33"/>
                </a:cxn>
                <a:cxn ang="0">
                  <a:pos x="29" y="36"/>
                </a:cxn>
                <a:cxn ang="0">
                  <a:pos x="46" y="57"/>
                </a:cxn>
                <a:cxn ang="0">
                  <a:pos x="23" y="79"/>
                </a:cxn>
                <a:cxn ang="0">
                  <a:pos x="1" y="70"/>
                </a:cxn>
                <a:cxn ang="0">
                  <a:pos x="1" y="59"/>
                </a:cxn>
              </a:cxnLst>
              <a:rect l="0" t="0" r="r" b="b"/>
              <a:pathLst>
                <a:path w="46" h="79">
                  <a:moveTo>
                    <a:pt x="1" y="59"/>
                  </a:moveTo>
                  <a:cubicBezTo>
                    <a:pt x="6" y="66"/>
                    <a:pt x="13" y="70"/>
                    <a:pt x="22" y="70"/>
                  </a:cubicBezTo>
                  <a:cubicBezTo>
                    <a:pt x="31" y="70"/>
                    <a:pt x="38" y="65"/>
                    <a:pt x="38" y="56"/>
                  </a:cubicBezTo>
                  <a:cubicBezTo>
                    <a:pt x="38" y="49"/>
                    <a:pt x="34" y="46"/>
                    <a:pt x="25" y="44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5" y="39"/>
                    <a:pt x="0" y="34"/>
                    <a:pt x="0" y="22"/>
                  </a:cubicBezTo>
                  <a:cubicBezTo>
                    <a:pt x="0" y="8"/>
                    <a:pt x="10" y="0"/>
                    <a:pt x="24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13"/>
                    <a:pt x="33" y="9"/>
                    <a:pt x="24" y="9"/>
                  </a:cubicBezTo>
                  <a:cubicBezTo>
                    <a:pt x="14" y="9"/>
                    <a:pt x="8" y="14"/>
                    <a:pt x="8" y="23"/>
                  </a:cubicBezTo>
                  <a:cubicBezTo>
                    <a:pt x="8" y="28"/>
                    <a:pt x="10" y="31"/>
                    <a:pt x="17" y="3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41" y="39"/>
                    <a:pt x="46" y="44"/>
                    <a:pt x="46" y="57"/>
                  </a:cubicBezTo>
                  <a:cubicBezTo>
                    <a:pt x="46" y="70"/>
                    <a:pt x="35" y="79"/>
                    <a:pt x="23" y="79"/>
                  </a:cubicBezTo>
                  <a:cubicBezTo>
                    <a:pt x="14" y="79"/>
                    <a:pt x="6" y="74"/>
                    <a:pt x="1" y="70"/>
                  </a:cubicBezTo>
                  <a:lnTo>
                    <a:pt x="1" y="5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3" name="Freeform 89"/>
            <p:cNvSpPr>
              <a:spLocks/>
            </p:cNvSpPr>
            <p:nvPr userDrawn="1"/>
          </p:nvSpPr>
          <p:spPr bwMode="auto">
            <a:xfrm>
              <a:off x="1674" y="208"/>
              <a:ext cx="89" cy="120"/>
            </a:xfrm>
            <a:custGeom>
              <a:avLst/>
              <a:gdLst/>
              <a:ahLst/>
              <a:cxnLst>
                <a:cxn ang="0">
                  <a:pos x="58" y="76"/>
                </a:cxn>
                <a:cxn ang="0">
                  <a:pos x="49" y="76"/>
                </a:cxn>
                <a:cxn ang="0">
                  <a:pos x="49" y="61"/>
                </a:cxn>
                <a:cxn ang="0">
                  <a:pos x="49" y="61"/>
                </a:cxn>
                <a:cxn ang="0">
                  <a:pos x="23" y="78"/>
                </a:cxn>
                <a:cxn ang="0">
                  <a:pos x="0" y="47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47"/>
                </a:cxn>
                <a:cxn ang="0">
                  <a:pos x="25" y="69"/>
                </a:cxn>
                <a:cxn ang="0">
                  <a:pos x="48" y="4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76"/>
                </a:cxn>
              </a:cxnLst>
              <a:rect l="0" t="0" r="r" b="b"/>
              <a:pathLst>
                <a:path w="58" h="78">
                  <a:moveTo>
                    <a:pt x="58" y="76"/>
                  </a:moveTo>
                  <a:cubicBezTo>
                    <a:pt x="49" y="76"/>
                    <a:pt x="49" y="76"/>
                    <a:pt x="49" y="76"/>
                  </a:cubicBezTo>
                  <a:cubicBezTo>
                    <a:pt x="49" y="61"/>
                    <a:pt x="49" y="61"/>
                    <a:pt x="49" y="61"/>
                  </a:cubicBezTo>
                  <a:cubicBezTo>
                    <a:pt x="49" y="61"/>
                    <a:pt x="49" y="61"/>
                    <a:pt x="49" y="61"/>
                  </a:cubicBezTo>
                  <a:cubicBezTo>
                    <a:pt x="44" y="72"/>
                    <a:pt x="35" y="78"/>
                    <a:pt x="23" y="78"/>
                  </a:cubicBezTo>
                  <a:cubicBezTo>
                    <a:pt x="0" y="78"/>
                    <a:pt x="0" y="57"/>
                    <a:pt x="0" y="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56"/>
                    <a:pt x="9" y="69"/>
                    <a:pt x="25" y="69"/>
                  </a:cubicBezTo>
                  <a:cubicBezTo>
                    <a:pt x="42" y="69"/>
                    <a:pt x="48" y="56"/>
                    <a:pt x="48" y="4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lnTo>
                    <a:pt x="58" y="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4" name="Rectangle 90"/>
            <p:cNvSpPr>
              <a:spLocks noChangeArrowheads="1"/>
            </p:cNvSpPr>
            <p:nvPr userDrawn="1"/>
          </p:nvSpPr>
          <p:spPr bwMode="auto">
            <a:xfrm>
              <a:off x="1793" y="170"/>
              <a:ext cx="14" cy="15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5" name="Freeform 91"/>
            <p:cNvSpPr>
              <a:spLocks/>
            </p:cNvSpPr>
            <p:nvPr userDrawn="1"/>
          </p:nvSpPr>
          <p:spPr bwMode="auto">
            <a:xfrm>
              <a:off x="1824" y="177"/>
              <a:ext cx="74" cy="151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22" y="22"/>
                </a:cxn>
                <a:cxn ang="0">
                  <a:pos x="48" y="22"/>
                </a:cxn>
                <a:cxn ang="0">
                  <a:pos x="48" y="30"/>
                </a:cxn>
                <a:cxn ang="0">
                  <a:pos x="21" y="30"/>
                </a:cxn>
                <a:cxn ang="0">
                  <a:pos x="21" y="75"/>
                </a:cxn>
                <a:cxn ang="0">
                  <a:pos x="31" y="89"/>
                </a:cxn>
                <a:cxn ang="0">
                  <a:pos x="47" y="80"/>
                </a:cxn>
                <a:cxn ang="0">
                  <a:pos x="47" y="90"/>
                </a:cxn>
                <a:cxn ang="0">
                  <a:pos x="31" y="98"/>
                </a:cxn>
                <a:cxn ang="0">
                  <a:pos x="12" y="78"/>
                </a:cxn>
                <a:cxn ang="0">
                  <a:pos x="12" y="30"/>
                </a:cxn>
              </a:cxnLst>
              <a:rect l="0" t="0" r="r" b="b"/>
              <a:pathLst>
                <a:path w="48" h="98">
                  <a:moveTo>
                    <a:pt x="12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3" y="23"/>
                    <a:pt x="17" y="10"/>
                    <a:pt x="18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75"/>
                    <a:pt x="21" y="75"/>
                    <a:pt x="21" y="75"/>
                  </a:cubicBezTo>
                  <a:cubicBezTo>
                    <a:pt x="21" y="82"/>
                    <a:pt x="22" y="89"/>
                    <a:pt x="31" y="89"/>
                  </a:cubicBezTo>
                  <a:cubicBezTo>
                    <a:pt x="38" y="89"/>
                    <a:pt x="44" y="85"/>
                    <a:pt x="47" y="80"/>
                  </a:cubicBezTo>
                  <a:cubicBezTo>
                    <a:pt x="47" y="90"/>
                    <a:pt x="47" y="90"/>
                    <a:pt x="47" y="90"/>
                  </a:cubicBezTo>
                  <a:cubicBezTo>
                    <a:pt x="44" y="95"/>
                    <a:pt x="39" y="98"/>
                    <a:pt x="31" y="98"/>
                  </a:cubicBezTo>
                  <a:cubicBezTo>
                    <a:pt x="20" y="98"/>
                    <a:pt x="12" y="91"/>
                    <a:pt x="12" y="78"/>
                  </a:cubicBezTo>
                  <a:lnTo>
                    <a:pt x="12" y="3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6" name="Freeform 92"/>
            <p:cNvSpPr>
              <a:spLocks noEditPoints="1"/>
            </p:cNvSpPr>
            <p:nvPr userDrawn="1"/>
          </p:nvSpPr>
          <p:spPr bwMode="auto">
            <a:xfrm>
              <a:off x="1913" y="170"/>
              <a:ext cx="16" cy="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20"/>
                </a:cxn>
                <a:cxn ang="0">
                  <a:pos x="0" y="20"/>
                </a:cxn>
                <a:cxn ang="0">
                  <a:pos x="0" y="0"/>
                </a:cxn>
                <a:cxn ang="0">
                  <a:pos x="0" y="38"/>
                </a:cxn>
                <a:cxn ang="0">
                  <a:pos x="16" y="38"/>
                </a:cxn>
                <a:cxn ang="0">
                  <a:pos x="16" y="155"/>
                </a:cxn>
                <a:cxn ang="0">
                  <a:pos x="0" y="155"/>
                </a:cxn>
                <a:cxn ang="0">
                  <a:pos x="0" y="38"/>
                </a:cxn>
              </a:cxnLst>
              <a:rect l="0" t="0" r="r" b="b"/>
              <a:pathLst>
                <a:path w="16" h="155">
                  <a:moveTo>
                    <a:pt x="0" y="0"/>
                  </a:moveTo>
                  <a:lnTo>
                    <a:pt x="16" y="0"/>
                  </a:lnTo>
                  <a:lnTo>
                    <a:pt x="16" y="20"/>
                  </a:lnTo>
                  <a:lnTo>
                    <a:pt x="0" y="20"/>
                  </a:lnTo>
                  <a:lnTo>
                    <a:pt x="0" y="0"/>
                  </a:lnTo>
                  <a:close/>
                  <a:moveTo>
                    <a:pt x="0" y="38"/>
                  </a:moveTo>
                  <a:lnTo>
                    <a:pt x="16" y="38"/>
                  </a:lnTo>
                  <a:lnTo>
                    <a:pt x="16" y="155"/>
                  </a:lnTo>
                  <a:lnTo>
                    <a:pt x="0" y="155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7" name="Freeform 93"/>
            <p:cNvSpPr>
              <a:spLocks/>
            </p:cNvSpPr>
            <p:nvPr userDrawn="1"/>
          </p:nvSpPr>
          <p:spPr bwMode="auto">
            <a:xfrm>
              <a:off x="1958" y="207"/>
              <a:ext cx="90" cy="11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9" y="1"/>
                </a:cxn>
                <a:cxn ang="0">
                  <a:pos x="9" y="16"/>
                </a:cxn>
                <a:cxn ang="0">
                  <a:pos x="9" y="16"/>
                </a:cxn>
                <a:cxn ang="0">
                  <a:pos x="35" y="0"/>
                </a:cxn>
                <a:cxn ang="0">
                  <a:pos x="58" y="31"/>
                </a:cxn>
                <a:cxn ang="0">
                  <a:pos x="58" y="77"/>
                </a:cxn>
                <a:cxn ang="0">
                  <a:pos x="49" y="77"/>
                </a:cxn>
                <a:cxn ang="0">
                  <a:pos x="49" y="30"/>
                </a:cxn>
                <a:cxn ang="0">
                  <a:pos x="33" y="9"/>
                </a:cxn>
                <a:cxn ang="0">
                  <a:pos x="10" y="37"/>
                </a:cxn>
                <a:cxn ang="0">
                  <a:pos x="10" y="77"/>
                </a:cxn>
                <a:cxn ang="0">
                  <a:pos x="0" y="77"/>
                </a:cxn>
                <a:cxn ang="0">
                  <a:pos x="0" y="1"/>
                </a:cxn>
              </a:cxnLst>
              <a:rect l="0" t="0" r="r" b="b"/>
              <a:pathLst>
                <a:path w="58" h="77">
                  <a:moveTo>
                    <a:pt x="0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4" y="5"/>
                    <a:pt x="23" y="0"/>
                    <a:pt x="35" y="0"/>
                  </a:cubicBezTo>
                  <a:cubicBezTo>
                    <a:pt x="58" y="0"/>
                    <a:pt x="58" y="21"/>
                    <a:pt x="58" y="31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22"/>
                    <a:pt x="49" y="9"/>
                    <a:pt x="33" y="9"/>
                  </a:cubicBezTo>
                  <a:cubicBezTo>
                    <a:pt x="16" y="9"/>
                    <a:pt x="10" y="22"/>
                    <a:pt x="10" y="3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28" name="Freeform 94"/>
            <p:cNvSpPr>
              <a:spLocks noEditPoints="1"/>
            </p:cNvSpPr>
            <p:nvPr userDrawn="1"/>
          </p:nvSpPr>
          <p:spPr bwMode="auto">
            <a:xfrm>
              <a:off x="2074" y="207"/>
              <a:ext cx="95" cy="148"/>
            </a:xfrm>
            <a:custGeom>
              <a:avLst/>
              <a:gdLst/>
              <a:ahLst/>
              <a:cxnLst>
                <a:cxn ang="0">
                  <a:pos x="5" y="76"/>
                </a:cxn>
                <a:cxn ang="0">
                  <a:pos x="31" y="87"/>
                </a:cxn>
                <a:cxn ang="0">
                  <a:pos x="54" y="62"/>
                </a:cxn>
                <a:cxn ang="0">
                  <a:pos x="54" y="55"/>
                </a:cxn>
                <a:cxn ang="0">
                  <a:pos x="53" y="55"/>
                </a:cxn>
                <a:cxn ang="0">
                  <a:pos x="29" y="70"/>
                </a:cxn>
                <a:cxn ang="0">
                  <a:pos x="0" y="36"/>
                </a:cxn>
                <a:cxn ang="0">
                  <a:pos x="30" y="0"/>
                </a:cxn>
                <a:cxn ang="0">
                  <a:pos x="53" y="13"/>
                </a:cxn>
                <a:cxn ang="0">
                  <a:pos x="54" y="13"/>
                </a:cxn>
                <a:cxn ang="0">
                  <a:pos x="54" y="1"/>
                </a:cxn>
                <a:cxn ang="0">
                  <a:pos x="62" y="1"/>
                </a:cxn>
                <a:cxn ang="0">
                  <a:pos x="62" y="68"/>
                </a:cxn>
                <a:cxn ang="0">
                  <a:pos x="32" y="96"/>
                </a:cxn>
                <a:cxn ang="0">
                  <a:pos x="5" y="87"/>
                </a:cxn>
                <a:cxn ang="0">
                  <a:pos x="5" y="76"/>
                </a:cxn>
                <a:cxn ang="0">
                  <a:pos x="31" y="62"/>
                </a:cxn>
                <a:cxn ang="0">
                  <a:pos x="53" y="35"/>
                </a:cxn>
                <a:cxn ang="0">
                  <a:pos x="31" y="9"/>
                </a:cxn>
                <a:cxn ang="0">
                  <a:pos x="8" y="35"/>
                </a:cxn>
                <a:cxn ang="0">
                  <a:pos x="31" y="62"/>
                </a:cxn>
              </a:cxnLst>
              <a:rect l="0" t="0" r="r" b="b"/>
              <a:pathLst>
                <a:path w="62" h="96">
                  <a:moveTo>
                    <a:pt x="5" y="76"/>
                  </a:moveTo>
                  <a:cubicBezTo>
                    <a:pt x="12" y="85"/>
                    <a:pt x="20" y="87"/>
                    <a:pt x="31" y="87"/>
                  </a:cubicBezTo>
                  <a:cubicBezTo>
                    <a:pt x="49" y="87"/>
                    <a:pt x="54" y="78"/>
                    <a:pt x="54" y="62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49" y="66"/>
                    <a:pt x="40" y="70"/>
                    <a:pt x="29" y="70"/>
                  </a:cubicBezTo>
                  <a:cubicBezTo>
                    <a:pt x="9" y="70"/>
                    <a:pt x="0" y="54"/>
                    <a:pt x="0" y="36"/>
                  </a:cubicBezTo>
                  <a:cubicBezTo>
                    <a:pt x="0" y="16"/>
                    <a:pt x="9" y="0"/>
                    <a:pt x="30" y="0"/>
                  </a:cubicBezTo>
                  <a:cubicBezTo>
                    <a:pt x="40" y="0"/>
                    <a:pt x="49" y="4"/>
                    <a:pt x="53" y="13"/>
                  </a:cubicBezTo>
                  <a:cubicBezTo>
                    <a:pt x="54" y="13"/>
                    <a:pt x="54" y="13"/>
                    <a:pt x="54" y="13"/>
                  </a:cubicBezTo>
                  <a:cubicBezTo>
                    <a:pt x="54" y="1"/>
                    <a:pt x="54" y="1"/>
                    <a:pt x="54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2" y="83"/>
                    <a:pt x="53" y="96"/>
                    <a:pt x="32" y="96"/>
                  </a:cubicBezTo>
                  <a:cubicBezTo>
                    <a:pt x="22" y="96"/>
                    <a:pt x="13" y="94"/>
                    <a:pt x="5" y="87"/>
                  </a:cubicBezTo>
                  <a:lnTo>
                    <a:pt x="5" y="76"/>
                  </a:lnTo>
                  <a:close/>
                  <a:moveTo>
                    <a:pt x="31" y="62"/>
                  </a:moveTo>
                  <a:cubicBezTo>
                    <a:pt x="47" y="62"/>
                    <a:pt x="53" y="49"/>
                    <a:pt x="53" y="35"/>
                  </a:cubicBezTo>
                  <a:cubicBezTo>
                    <a:pt x="53" y="19"/>
                    <a:pt x="47" y="9"/>
                    <a:pt x="31" y="9"/>
                  </a:cubicBezTo>
                  <a:cubicBezTo>
                    <a:pt x="14" y="9"/>
                    <a:pt x="8" y="20"/>
                    <a:pt x="8" y="35"/>
                  </a:cubicBezTo>
                  <a:cubicBezTo>
                    <a:pt x="8" y="50"/>
                    <a:pt x="14" y="62"/>
                    <a:pt x="31" y="62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381000"/>
            <a:ext cx="206375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81000"/>
            <a:ext cx="603885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81000"/>
            <a:ext cx="8229600" cy="411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8000" y="1231900"/>
            <a:ext cx="8178800" cy="48942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231900"/>
            <a:ext cx="4013200" cy="4894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231900"/>
            <a:ext cx="4013200" cy="4894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81000"/>
            <a:ext cx="822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08000" y="1231900"/>
            <a:ext cx="81788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 rot="5400000">
            <a:off x="4495800" y="-4495800"/>
            <a:ext cx="152400" cy="91440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 rot="5400000">
            <a:off x="4495800" y="2209800"/>
            <a:ext cx="152400" cy="91440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7150" y="6343650"/>
            <a:ext cx="40005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BD934B0A-1BD2-4AB8-AF5B-E5312D4B1B17}" type="slidenum">
              <a:rPr lang="en-US" sz="1400">
                <a:solidFill>
                  <a:srgbClr val="B4B4B4"/>
                </a:solidFill>
              </a:rPr>
              <a:pPr algn="r" eaLnBrk="0" hangingPunct="0">
                <a:defRPr/>
              </a:pPr>
              <a:t>‹#›</a:t>
            </a:fld>
            <a:endParaRPr lang="en-US" sz="1400" dirty="0">
              <a:solidFill>
                <a:srgbClr val="B4B4B4"/>
              </a:solidFill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422275" y="6408738"/>
            <a:ext cx="3286125" cy="2143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en-US" sz="800" dirty="0">
                <a:solidFill>
                  <a:srgbClr val="B4B4B4"/>
                </a:solidFill>
              </a:rPr>
              <a:t>Entire contents © 2009  Forrester Research, Inc. All rights reserved. </a:t>
            </a:r>
          </a:p>
        </p:txBody>
      </p:sp>
      <p:grpSp>
        <p:nvGrpSpPr>
          <p:cNvPr id="8200" name="Group 17"/>
          <p:cNvGrpSpPr>
            <a:grpSpLocks noChangeAspect="1"/>
          </p:cNvGrpSpPr>
          <p:nvPr/>
        </p:nvGrpSpPr>
        <p:grpSpPr bwMode="auto">
          <a:xfrm>
            <a:off x="8123238" y="6350000"/>
            <a:ext cx="868362" cy="284163"/>
            <a:chOff x="2210" y="1940"/>
            <a:chExt cx="1339" cy="439"/>
          </a:xfrm>
        </p:grpSpPr>
        <p:sp>
          <p:nvSpPr>
            <p:cNvPr id="1042" name="AutoShape 18"/>
            <p:cNvSpPr>
              <a:spLocks noChangeAspect="1" noChangeArrowheads="1" noTextEdit="1"/>
            </p:cNvSpPr>
            <p:nvPr/>
          </p:nvSpPr>
          <p:spPr bwMode="gray">
            <a:xfrm>
              <a:off x="2210" y="1940"/>
              <a:ext cx="1339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gray">
            <a:xfrm>
              <a:off x="2215" y="1942"/>
              <a:ext cx="1327" cy="432"/>
            </a:xfrm>
            <a:prstGeom prst="ellipse">
              <a:avLst/>
            </a:prstGeom>
            <a:solidFill>
              <a:srgbClr val="2365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044" name="Freeform 20"/>
            <p:cNvSpPr>
              <a:spLocks noEditPoints="1"/>
            </p:cNvSpPr>
            <p:nvPr/>
          </p:nvSpPr>
          <p:spPr bwMode="gray">
            <a:xfrm>
              <a:off x="2374" y="2077"/>
              <a:ext cx="1013" cy="1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45" y="1"/>
                </a:cxn>
                <a:cxn ang="0">
                  <a:pos x="19" y="8"/>
                </a:cxn>
                <a:cxn ang="0">
                  <a:pos x="38" y="17"/>
                </a:cxn>
                <a:cxn ang="0">
                  <a:pos x="38" y="39"/>
                </a:cxn>
                <a:cxn ang="0">
                  <a:pos x="19" y="50"/>
                </a:cxn>
                <a:cxn ang="0">
                  <a:pos x="2" y="60"/>
                </a:cxn>
                <a:cxn ang="0">
                  <a:pos x="74" y="60"/>
                </a:cxn>
                <a:cxn ang="0">
                  <a:pos x="73" y="10"/>
                </a:cxn>
                <a:cxn ang="0">
                  <a:pos x="108" y="17"/>
                </a:cxn>
                <a:cxn ang="0">
                  <a:pos x="125" y="8"/>
                </a:cxn>
                <a:cxn ang="0">
                  <a:pos x="147" y="57"/>
                </a:cxn>
                <a:cxn ang="0">
                  <a:pos x="134" y="57"/>
                </a:cxn>
                <a:cxn ang="0">
                  <a:pos x="121" y="57"/>
                </a:cxn>
                <a:cxn ang="0">
                  <a:pos x="101" y="59"/>
                </a:cxn>
                <a:cxn ang="0">
                  <a:pos x="121" y="33"/>
                </a:cxn>
                <a:cxn ang="0">
                  <a:pos x="160" y="17"/>
                </a:cxn>
                <a:cxn ang="0">
                  <a:pos x="178" y="8"/>
                </a:cxn>
                <a:cxn ang="0">
                  <a:pos x="199" y="57"/>
                </a:cxn>
                <a:cxn ang="0">
                  <a:pos x="187" y="57"/>
                </a:cxn>
                <a:cxn ang="0">
                  <a:pos x="173" y="57"/>
                </a:cxn>
                <a:cxn ang="0">
                  <a:pos x="153" y="59"/>
                </a:cxn>
                <a:cxn ang="0">
                  <a:pos x="173" y="33"/>
                </a:cxn>
                <a:cxn ang="0">
                  <a:pos x="212" y="17"/>
                </a:cxn>
                <a:cxn ang="0">
                  <a:pos x="221" y="9"/>
                </a:cxn>
                <a:cxn ang="0">
                  <a:pos x="243" y="18"/>
                </a:cxn>
                <a:cxn ang="0">
                  <a:pos x="221" y="28"/>
                </a:cxn>
                <a:cxn ang="0">
                  <a:pos x="238" y="36"/>
                </a:cxn>
                <a:cxn ang="0">
                  <a:pos x="221" y="36"/>
                </a:cxn>
                <a:cxn ang="0">
                  <a:pos x="245" y="48"/>
                </a:cxn>
                <a:cxn ang="0">
                  <a:pos x="216" y="59"/>
                </a:cxn>
                <a:cxn ang="0">
                  <a:pos x="212" y="51"/>
                </a:cxn>
                <a:cxn ang="0">
                  <a:pos x="251" y="46"/>
                </a:cxn>
                <a:cxn ang="0">
                  <a:pos x="265" y="37"/>
                </a:cxn>
                <a:cxn ang="0">
                  <a:pos x="278" y="21"/>
                </a:cxn>
                <a:cxn ang="0">
                  <a:pos x="282" y="43"/>
                </a:cxn>
                <a:cxn ang="0">
                  <a:pos x="317" y="60"/>
                </a:cxn>
                <a:cxn ang="0">
                  <a:pos x="303" y="51"/>
                </a:cxn>
                <a:cxn ang="0">
                  <a:pos x="284" y="20"/>
                </a:cxn>
                <a:cxn ang="0">
                  <a:pos x="293" y="9"/>
                </a:cxn>
                <a:cxn ang="0">
                  <a:pos x="330" y="18"/>
                </a:cxn>
                <a:cxn ang="0">
                  <a:pos x="312" y="51"/>
                </a:cxn>
                <a:cxn ang="0">
                  <a:pos x="339" y="9"/>
                </a:cxn>
                <a:cxn ang="0">
                  <a:pos x="374" y="11"/>
                </a:cxn>
                <a:cxn ang="0">
                  <a:pos x="351" y="16"/>
                </a:cxn>
                <a:cxn ang="0">
                  <a:pos x="370" y="25"/>
                </a:cxn>
                <a:cxn ang="0">
                  <a:pos x="356" y="34"/>
                </a:cxn>
                <a:cxn ang="0">
                  <a:pos x="375" y="47"/>
                </a:cxn>
                <a:cxn ang="0">
                  <a:pos x="348" y="59"/>
                </a:cxn>
                <a:cxn ang="0">
                  <a:pos x="339" y="57"/>
                </a:cxn>
                <a:cxn ang="0">
                  <a:pos x="381" y="10"/>
                </a:cxn>
                <a:cxn ang="0">
                  <a:pos x="410" y="33"/>
                </a:cxn>
                <a:cxn ang="0">
                  <a:pos x="429" y="60"/>
                </a:cxn>
                <a:cxn ang="0">
                  <a:pos x="399" y="35"/>
                </a:cxn>
                <a:cxn ang="0">
                  <a:pos x="402" y="60"/>
                </a:cxn>
                <a:cxn ang="0">
                  <a:pos x="388" y="51"/>
                </a:cxn>
                <a:cxn ang="0">
                  <a:pos x="401" y="11"/>
                </a:cxn>
              </a:cxnLst>
              <a:rect l="0" t="0" r="r" b="b"/>
              <a:pathLst>
                <a:path w="430" h="60">
                  <a:moveTo>
                    <a:pt x="9" y="9"/>
                  </a:moveTo>
                  <a:cubicBezTo>
                    <a:pt x="9" y="5"/>
                    <a:pt x="9" y="3"/>
                    <a:pt x="4" y="3"/>
                  </a:cubicBezTo>
                  <a:cubicBezTo>
                    <a:pt x="2" y="2"/>
                    <a:pt x="0" y="2"/>
                    <a:pt x="0" y="1"/>
                  </a:cubicBezTo>
                  <a:cubicBezTo>
                    <a:pt x="0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7" y="0"/>
                    <a:pt x="12" y="0"/>
                    <a:pt x="2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3" y="0"/>
                    <a:pt x="38" y="0"/>
                    <a:pt x="4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5" y="0"/>
                    <a:pt x="45" y="0"/>
                    <a:pt x="45" y="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5" y="13"/>
                    <a:pt x="44" y="13"/>
                  </a:cubicBezTo>
                  <a:cubicBezTo>
                    <a:pt x="43" y="13"/>
                    <a:pt x="42" y="12"/>
                    <a:pt x="42" y="11"/>
                  </a:cubicBezTo>
                  <a:cubicBezTo>
                    <a:pt x="39" y="6"/>
                    <a:pt x="38" y="3"/>
                    <a:pt x="24" y="3"/>
                  </a:cubicBezTo>
                  <a:cubicBezTo>
                    <a:pt x="20" y="3"/>
                    <a:pt x="19" y="3"/>
                    <a:pt x="19" y="8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26"/>
                    <a:pt x="19" y="26"/>
                    <a:pt x="20" y="26"/>
                  </a:cubicBezTo>
                  <a:cubicBezTo>
                    <a:pt x="22" y="26"/>
                    <a:pt x="25" y="26"/>
                    <a:pt x="26" y="26"/>
                  </a:cubicBezTo>
                  <a:cubicBezTo>
                    <a:pt x="34" y="26"/>
                    <a:pt x="35" y="24"/>
                    <a:pt x="37" y="19"/>
                  </a:cubicBezTo>
                  <a:cubicBezTo>
                    <a:pt x="37" y="18"/>
                    <a:pt x="37" y="17"/>
                    <a:pt x="38" y="17"/>
                  </a:cubicBezTo>
                  <a:cubicBezTo>
                    <a:pt x="39" y="17"/>
                    <a:pt x="39" y="18"/>
                    <a:pt x="39" y="19"/>
                  </a:cubicBezTo>
                  <a:cubicBezTo>
                    <a:pt x="39" y="20"/>
                    <a:pt x="39" y="27"/>
                    <a:pt x="39" y="28"/>
                  </a:cubicBezTo>
                  <a:cubicBezTo>
                    <a:pt x="39" y="29"/>
                    <a:pt x="39" y="31"/>
                    <a:pt x="39" y="33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0" y="38"/>
                    <a:pt x="40" y="39"/>
                    <a:pt x="38" y="39"/>
                  </a:cubicBezTo>
                  <a:cubicBezTo>
                    <a:pt x="37" y="39"/>
                    <a:pt x="37" y="39"/>
                    <a:pt x="37" y="38"/>
                  </a:cubicBezTo>
                  <a:cubicBezTo>
                    <a:pt x="37" y="37"/>
                    <a:pt x="36" y="35"/>
                    <a:pt x="36" y="34"/>
                  </a:cubicBezTo>
                  <a:cubicBezTo>
                    <a:pt x="34" y="29"/>
                    <a:pt x="28" y="29"/>
                    <a:pt x="26" y="29"/>
                  </a:cubicBezTo>
                  <a:cubicBezTo>
                    <a:pt x="19" y="29"/>
                    <a:pt x="19" y="29"/>
                    <a:pt x="19" y="34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9" y="54"/>
                    <a:pt x="19" y="56"/>
                    <a:pt x="23" y="57"/>
                  </a:cubicBezTo>
                  <a:cubicBezTo>
                    <a:pt x="26" y="57"/>
                    <a:pt x="27" y="57"/>
                    <a:pt x="27" y="58"/>
                  </a:cubicBezTo>
                  <a:cubicBezTo>
                    <a:pt x="27" y="60"/>
                    <a:pt x="26" y="60"/>
                    <a:pt x="25" y="60"/>
                  </a:cubicBezTo>
                  <a:cubicBezTo>
                    <a:pt x="22" y="60"/>
                    <a:pt x="17" y="59"/>
                    <a:pt x="14" y="59"/>
                  </a:cubicBezTo>
                  <a:cubicBezTo>
                    <a:pt x="11" y="59"/>
                    <a:pt x="5" y="60"/>
                    <a:pt x="2" y="60"/>
                  </a:cubicBezTo>
                  <a:cubicBezTo>
                    <a:pt x="2" y="60"/>
                    <a:pt x="0" y="60"/>
                    <a:pt x="0" y="58"/>
                  </a:cubicBezTo>
                  <a:cubicBezTo>
                    <a:pt x="0" y="57"/>
                    <a:pt x="2" y="57"/>
                    <a:pt x="4" y="57"/>
                  </a:cubicBezTo>
                  <a:cubicBezTo>
                    <a:pt x="9" y="56"/>
                    <a:pt x="9" y="54"/>
                    <a:pt x="9" y="50"/>
                  </a:cubicBezTo>
                  <a:cubicBezTo>
                    <a:pt x="9" y="9"/>
                    <a:pt x="9" y="9"/>
                    <a:pt x="9" y="9"/>
                  </a:cubicBezTo>
                  <a:close/>
                  <a:moveTo>
                    <a:pt x="74" y="60"/>
                  </a:moveTo>
                  <a:cubicBezTo>
                    <a:pt x="59" y="60"/>
                    <a:pt x="46" y="50"/>
                    <a:pt x="46" y="34"/>
                  </a:cubicBezTo>
                  <a:cubicBezTo>
                    <a:pt x="46" y="19"/>
                    <a:pt x="58" y="8"/>
                    <a:pt x="74" y="8"/>
                  </a:cubicBezTo>
                  <a:cubicBezTo>
                    <a:pt x="89" y="8"/>
                    <a:pt x="102" y="19"/>
                    <a:pt x="102" y="33"/>
                  </a:cubicBezTo>
                  <a:cubicBezTo>
                    <a:pt x="102" y="49"/>
                    <a:pt x="88" y="60"/>
                    <a:pt x="74" y="60"/>
                  </a:cubicBezTo>
                  <a:close/>
                  <a:moveTo>
                    <a:pt x="73" y="10"/>
                  </a:moveTo>
                  <a:cubicBezTo>
                    <a:pt x="61" y="10"/>
                    <a:pt x="56" y="21"/>
                    <a:pt x="56" y="32"/>
                  </a:cubicBezTo>
                  <a:cubicBezTo>
                    <a:pt x="56" y="45"/>
                    <a:pt x="63" y="58"/>
                    <a:pt x="74" y="58"/>
                  </a:cubicBezTo>
                  <a:cubicBezTo>
                    <a:pt x="86" y="58"/>
                    <a:pt x="92" y="45"/>
                    <a:pt x="92" y="34"/>
                  </a:cubicBezTo>
                  <a:cubicBezTo>
                    <a:pt x="92" y="24"/>
                    <a:pt x="86" y="10"/>
                    <a:pt x="73" y="10"/>
                  </a:cubicBezTo>
                  <a:close/>
                  <a:moveTo>
                    <a:pt x="108" y="17"/>
                  </a:moveTo>
                  <a:cubicBezTo>
                    <a:pt x="108" y="13"/>
                    <a:pt x="108" y="11"/>
                    <a:pt x="104" y="11"/>
                  </a:cubicBezTo>
                  <a:cubicBezTo>
                    <a:pt x="102" y="11"/>
                    <a:pt x="101" y="11"/>
                    <a:pt x="101" y="10"/>
                  </a:cubicBezTo>
                  <a:cubicBezTo>
                    <a:pt x="101" y="8"/>
                    <a:pt x="101" y="8"/>
                    <a:pt x="104" y="8"/>
                  </a:cubicBezTo>
                  <a:cubicBezTo>
                    <a:pt x="105" y="8"/>
                    <a:pt x="109" y="9"/>
                    <a:pt x="110" y="9"/>
                  </a:cubicBezTo>
                  <a:cubicBezTo>
                    <a:pt x="112" y="9"/>
                    <a:pt x="123" y="8"/>
                    <a:pt x="125" y="8"/>
                  </a:cubicBezTo>
                  <a:cubicBezTo>
                    <a:pt x="140" y="8"/>
                    <a:pt x="141" y="18"/>
                    <a:pt x="141" y="21"/>
                  </a:cubicBezTo>
                  <a:cubicBezTo>
                    <a:pt x="141" y="31"/>
                    <a:pt x="133" y="33"/>
                    <a:pt x="130" y="33"/>
                  </a:cubicBezTo>
                  <a:cubicBezTo>
                    <a:pt x="131" y="34"/>
                    <a:pt x="132" y="34"/>
                    <a:pt x="134" y="38"/>
                  </a:cubicBezTo>
                  <a:cubicBezTo>
                    <a:pt x="142" y="52"/>
                    <a:pt x="142" y="52"/>
                    <a:pt x="142" y="52"/>
                  </a:cubicBezTo>
                  <a:cubicBezTo>
                    <a:pt x="143" y="55"/>
                    <a:pt x="144" y="57"/>
                    <a:pt x="147" y="57"/>
                  </a:cubicBezTo>
                  <a:cubicBezTo>
                    <a:pt x="149" y="58"/>
                    <a:pt x="150" y="58"/>
                    <a:pt x="150" y="59"/>
                  </a:cubicBezTo>
                  <a:cubicBezTo>
                    <a:pt x="150" y="60"/>
                    <a:pt x="149" y="60"/>
                    <a:pt x="149" y="60"/>
                  </a:cubicBezTo>
                  <a:cubicBezTo>
                    <a:pt x="148" y="60"/>
                    <a:pt x="142" y="59"/>
                    <a:pt x="141" y="59"/>
                  </a:cubicBezTo>
                  <a:cubicBezTo>
                    <a:pt x="140" y="59"/>
                    <a:pt x="137" y="60"/>
                    <a:pt x="137" y="60"/>
                  </a:cubicBezTo>
                  <a:cubicBezTo>
                    <a:pt x="135" y="60"/>
                    <a:pt x="135" y="59"/>
                    <a:pt x="134" y="57"/>
                  </a:cubicBezTo>
                  <a:cubicBezTo>
                    <a:pt x="124" y="39"/>
                    <a:pt x="124" y="39"/>
                    <a:pt x="124" y="39"/>
                  </a:cubicBezTo>
                  <a:cubicBezTo>
                    <a:pt x="122" y="35"/>
                    <a:pt x="122" y="35"/>
                    <a:pt x="118" y="35"/>
                  </a:cubicBezTo>
                  <a:cubicBezTo>
                    <a:pt x="117" y="35"/>
                    <a:pt x="117" y="35"/>
                    <a:pt x="117" y="37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17" y="55"/>
                    <a:pt x="117" y="57"/>
                    <a:pt x="121" y="57"/>
                  </a:cubicBezTo>
                  <a:cubicBezTo>
                    <a:pt x="123" y="57"/>
                    <a:pt x="124" y="57"/>
                    <a:pt x="124" y="59"/>
                  </a:cubicBezTo>
                  <a:cubicBezTo>
                    <a:pt x="124" y="60"/>
                    <a:pt x="123" y="60"/>
                    <a:pt x="122" y="60"/>
                  </a:cubicBezTo>
                  <a:cubicBezTo>
                    <a:pt x="120" y="60"/>
                    <a:pt x="112" y="59"/>
                    <a:pt x="112" y="59"/>
                  </a:cubicBezTo>
                  <a:cubicBezTo>
                    <a:pt x="111" y="59"/>
                    <a:pt x="104" y="60"/>
                    <a:pt x="103" y="60"/>
                  </a:cubicBezTo>
                  <a:cubicBezTo>
                    <a:pt x="102" y="60"/>
                    <a:pt x="101" y="60"/>
                    <a:pt x="101" y="59"/>
                  </a:cubicBezTo>
                  <a:cubicBezTo>
                    <a:pt x="101" y="57"/>
                    <a:pt x="102" y="57"/>
                    <a:pt x="104" y="57"/>
                  </a:cubicBezTo>
                  <a:cubicBezTo>
                    <a:pt x="108" y="57"/>
                    <a:pt x="108" y="55"/>
                    <a:pt x="108" y="51"/>
                  </a:cubicBezTo>
                  <a:cubicBezTo>
                    <a:pt x="108" y="17"/>
                    <a:pt x="108" y="17"/>
                    <a:pt x="108" y="17"/>
                  </a:cubicBezTo>
                  <a:close/>
                  <a:moveTo>
                    <a:pt x="117" y="30"/>
                  </a:moveTo>
                  <a:cubicBezTo>
                    <a:pt x="117" y="32"/>
                    <a:pt x="117" y="33"/>
                    <a:pt x="121" y="33"/>
                  </a:cubicBezTo>
                  <a:cubicBezTo>
                    <a:pt x="124" y="33"/>
                    <a:pt x="132" y="33"/>
                    <a:pt x="132" y="22"/>
                  </a:cubicBezTo>
                  <a:cubicBezTo>
                    <a:pt x="132" y="19"/>
                    <a:pt x="131" y="11"/>
                    <a:pt x="120" y="11"/>
                  </a:cubicBezTo>
                  <a:cubicBezTo>
                    <a:pt x="117" y="11"/>
                    <a:pt x="117" y="13"/>
                    <a:pt x="117" y="16"/>
                  </a:cubicBezTo>
                  <a:cubicBezTo>
                    <a:pt x="117" y="30"/>
                    <a:pt x="117" y="30"/>
                    <a:pt x="117" y="30"/>
                  </a:cubicBezTo>
                  <a:close/>
                  <a:moveTo>
                    <a:pt x="160" y="17"/>
                  </a:moveTo>
                  <a:cubicBezTo>
                    <a:pt x="160" y="13"/>
                    <a:pt x="160" y="11"/>
                    <a:pt x="156" y="11"/>
                  </a:cubicBezTo>
                  <a:cubicBezTo>
                    <a:pt x="155" y="11"/>
                    <a:pt x="153" y="11"/>
                    <a:pt x="153" y="10"/>
                  </a:cubicBezTo>
                  <a:cubicBezTo>
                    <a:pt x="153" y="8"/>
                    <a:pt x="154" y="8"/>
                    <a:pt x="157" y="8"/>
                  </a:cubicBezTo>
                  <a:cubicBezTo>
                    <a:pt x="157" y="8"/>
                    <a:pt x="161" y="9"/>
                    <a:pt x="162" y="9"/>
                  </a:cubicBezTo>
                  <a:cubicBezTo>
                    <a:pt x="165" y="9"/>
                    <a:pt x="175" y="8"/>
                    <a:pt x="178" y="8"/>
                  </a:cubicBezTo>
                  <a:cubicBezTo>
                    <a:pt x="192" y="8"/>
                    <a:pt x="194" y="18"/>
                    <a:pt x="194" y="21"/>
                  </a:cubicBezTo>
                  <a:cubicBezTo>
                    <a:pt x="194" y="31"/>
                    <a:pt x="185" y="33"/>
                    <a:pt x="182" y="33"/>
                  </a:cubicBezTo>
                  <a:cubicBezTo>
                    <a:pt x="183" y="34"/>
                    <a:pt x="184" y="34"/>
                    <a:pt x="186" y="38"/>
                  </a:cubicBezTo>
                  <a:cubicBezTo>
                    <a:pt x="194" y="52"/>
                    <a:pt x="194" y="52"/>
                    <a:pt x="194" y="52"/>
                  </a:cubicBezTo>
                  <a:cubicBezTo>
                    <a:pt x="196" y="55"/>
                    <a:pt x="197" y="57"/>
                    <a:pt x="199" y="57"/>
                  </a:cubicBezTo>
                  <a:cubicBezTo>
                    <a:pt x="202" y="58"/>
                    <a:pt x="203" y="58"/>
                    <a:pt x="203" y="59"/>
                  </a:cubicBezTo>
                  <a:cubicBezTo>
                    <a:pt x="203" y="60"/>
                    <a:pt x="202" y="60"/>
                    <a:pt x="201" y="60"/>
                  </a:cubicBezTo>
                  <a:cubicBezTo>
                    <a:pt x="200" y="60"/>
                    <a:pt x="195" y="59"/>
                    <a:pt x="194" y="59"/>
                  </a:cubicBezTo>
                  <a:cubicBezTo>
                    <a:pt x="193" y="59"/>
                    <a:pt x="190" y="60"/>
                    <a:pt x="189" y="60"/>
                  </a:cubicBezTo>
                  <a:cubicBezTo>
                    <a:pt x="188" y="60"/>
                    <a:pt x="187" y="59"/>
                    <a:pt x="187" y="57"/>
                  </a:cubicBezTo>
                  <a:cubicBezTo>
                    <a:pt x="177" y="39"/>
                    <a:pt x="177" y="39"/>
                    <a:pt x="177" y="39"/>
                  </a:cubicBezTo>
                  <a:cubicBezTo>
                    <a:pt x="175" y="35"/>
                    <a:pt x="174" y="35"/>
                    <a:pt x="171" y="35"/>
                  </a:cubicBezTo>
                  <a:cubicBezTo>
                    <a:pt x="169" y="35"/>
                    <a:pt x="169" y="35"/>
                    <a:pt x="169" y="37"/>
                  </a:cubicBezTo>
                  <a:cubicBezTo>
                    <a:pt x="169" y="51"/>
                    <a:pt x="169" y="51"/>
                    <a:pt x="169" y="51"/>
                  </a:cubicBezTo>
                  <a:cubicBezTo>
                    <a:pt x="169" y="55"/>
                    <a:pt x="169" y="57"/>
                    <a:pt x="173" y="57"/>
                  </a:cubicBezTo>
                  <a:cubicBezTo>
                    <a:pt x="175" y="57"/>
                    <a:pt x="176" y="57"/>
                    <a:pt x="176" y="59"/>
                  </a:cubicBezTo>
                  <a:cubicBezTo>
                    <a:pt x="176" y="60"/>
                    <a:pt x="175" y="60"/>
                    <a:pt x="175" y="60"/>
                  </a:cubicBezTo>
                  <a:cubicBezTo>
                    <a:pt x="173" y="60"/>
                    <a:pt x="165" y="59"/>
                    <a:pt x="165" y="59"/>
                  </a:cubicBezTo>
                  <a:cubicBezTo>
                    <a:pt x="163" y="59"/>
                    <a:pt x="157" y="60"/>
                    <a:pt x="155" y="60"/>
                  </a:cubicBezTo>
                  <a:cubicBezTo>
                    <a:pt x="155" y="60"/>
                    <a:pt x="153" y="60"/>
                    <a:pt x="153" y="59"/>
                  </a:cubicBezTo>
                  <a:cubicBezTo>
                    <a:pt x="153" y="57"/>
                    <a:pt x="155" y="57"/>
                    <a:pt x="156" y="57"/>
                  </a:cubicBezTo>
                  <a:cubicBezTo>
                    <a:pt x="160" y="57"/>
                    <a:pt x="160" y="55"/>
                    <a:pt x="160" y="51"/>
                  </a:cubicBezTo>
                  <a:cubicBezTo>
                    <a:pt x="160" y="17"/>
                    <a:pt x="160" y="17"/>
                    <a:pt x="160" y="17"/>
                  </a:cubicBezTo>
                  <a:close/>
                  <a:moveTo>
                    <a:pt x="169" y="30"/>
                  </a:moveTo>
                  <a:cubicBezTo>
                    <a:pt x="169" y="32"/>
                    <a:pt x="169" y="33"/>
                    <a:pt x="173" y="33"/>
                  </a:cubicBezTo>
                  <a:cubicBezTo>
                    <a:pt x="176" y="33"/>
                    <a:pt x="184" y="33"/>
                    <a:pt x="184" y="22"/>
                  </a:cubicBezTo>
                  <a:cubicBezTo>
                    <a:pt x="184" y="19"/>
                    <a:pt x="183" y="11"/>
                    <a:pt x="173" y="11"/>
                  </a:cubicBezTo>
                  <a:cubicBezTo>
                    <a:pt x="169" y="11"/>
                    <a:pt x="169" y="13"/>
                    <a:pt x="169" y="16"/>
                  </a:cubicBezTo>
                  <a:cubicBezTo>
                    <a:pt x="169" y="30"/>
                    <a:pt x="169" y="30"/>
                    <a:pt x="169" y="30"/>
                  </a:cubicBezTo>
                  <a:close/>
                  <a:moveTo>
                    <a:pt x="212" y="17"/>
                  </a:moveTo>
                  <a:cubicBezTo>
                    <a:pt x="212" y="13"/>
                    <a:pt x="212" y="11"/>
                    <a:pt x="208" y="11"/>
                  </a:cubicBezTo>
                  <a:cubicBezTo>
                    <a:pt x="206" y="11"/>
                    <a:pt x="205" y="11"/>
                    <a:pt x="205" y="10"/>
                  </a:cubicBezTo>
                  <a:cubicBezTo>
                    <a:pt x="205" y="8"/>
                    <a:pt x="206" y="8"/>
                    <a:pt x="207" y="8"/>
                  </a:cubicBezTo>
                  <a:cubicBezTo>
                    <a:pt x="207" y="8"/>
                    <a:pt x="207" y="9"/>
                    <a:pt x="209" y="9"/>
                  </a:cubicBezTo>
                  <a:cubicBezTo>
                    <a:pt x="211" y="9"/>
                    <a:pt x="214" y="9"/>
                    <a:pt x="221" y="9"/>
                  </a:cubicBezTo>
                  <a:cubicBezTo>
                    <a:pt x="225" y="9"/>
                    <a:pt x="225" y="9"/>
                    <a:pt x="225" y="9"/>
                  </a:cubicBezTo>
                  <a:cubicBezTo>
                    <a:pt x="233" y="9"/>
                    <a:pt x="238" y="9"/>
                    <a:pt x="240" y="9"/>
                  </a:cubicBezTo>
                  <a:cubicBezTo>
                    <a:pt x="242" y="9"/>
                    <a:pt x="242" y="8"/>
                    <a:pt x="242" y="8"/>
                  </a:cubicBezTo>
                  <a:cubicBezTo>
                    <a:pt x="243" y="8"/>
                    <a:pt x="243" y="9"/>
                    <a:pt x="243" y="11"/>
                  </a:cubicBezTo>
                  <a:cubicBezTo>
                    <a:pt x="243" y="18"/>
                    <a:pt x="243" y="18"/>
                    <a:pt x="243" y="18"/>
                  </a:cubicBezTo>
                  <a:cubicBezTo>
                    <a:pt x="243" y="19"/>
                    <a:pt x="243" y="20"/>
                    <a:pt x="242" y="20"/>
                  </a:cubicBezTo>
                  <a:cubicBezTo>
                    <a:pt x="242" y="20"/>
                    <a:pt x="241" y="20"/>
                    <a:pt x="240" y="17"/>
                  </a:cubicBezTo>
                  <a:cubicBezTo>
                    <a:pt x="239" y="14"/>
                    <a:pt x="237" y="11"/>
                    <a:pt x="225" y="11"/>
                  </a:cubicBezTo>
                  <a:cubicBezTo>
                    <a:pt x="221" y="11"/>
                    <a:pt x="221" y="12"/>
                    <a:pt x="221" y="16"/>
                  </a:cubicBezTo>
                  <a:cubicBezTo>
                    <a:pt x="221" y="28"/>
                    <a:pt x="221" y="28"/>
                    <a:pt x="221" y="28"/>
                  </a:cubicBezTo>
                  <a:cubicBezTo>
                    <a:pt x="221" y="30"/>
                    <a:pt x="221" y="31"/>
                    <a:pt x="226" y="31"/>
                  </a:cubicBezTo>
                  <a:cubicBezTo>
                    <a:pt x="235" y="31"/>
                    <a:pt x="235" y="29"/>
                    <a:pt x="237" y="25"/>
                  </a:cubicBezTo>
                  <a:cubicBezTo>
                    <a:pt x="237" y="24"/>
                    <a:pt x="238" y="24"/>
                    <a:pt x="238" y="24"/>
                  </a:cubicBezTo>
                  <a:cubicBezTo>
                    <a:pt x="239" y="24"/>
                    <a:pt x="239" y="24"/>
                    <a:pt x="239" y="25"/>
                  </a:cubicBezTo>
                  <a:cubicBezTo>
                    <a:pt x="239" y="26"/>
                    <a:pt x="238" y="34"/>
                    <a:pt x="238" y="36"/>
                  </a:cubicBezTo>
                  <a:cubicBezTo>
                    <a:pt x="238" y="37"/>
                    <a:pt x="239" y="40"/>
                    <a:pt x="239" y="40"/>
                  </a:cubicBezTo>
                  <a:cubicBezTo>
                    <a:pt x="239" y="41"/>
                    <a:pt x="239" y="42"/>
                    <a:pt x="238" y="42"/>
                  </a:cubicBezTo>
                  <a:cubicBezTo>
                    <a:pt x="237" y="42"/>
                    <a:pt x="237" y="42"/>
                    <a:pt x="236" y="40"/>
                  </a:cubicBezTo>
                  <a:cubicBezTo>
                    <a:pt x="234" y="34"/>
                    <a:pt x="232" y="34"/>
                    <a:pt x="225" y="34"/>
                  </a:cubicBezTo>
                  <a:cubicBezTo>
                    <a:pt x="222" y="34"/>
                    <a:pt x="221" y="34"/>
                    <a:pt x="221" y="36"/>
                  </a:cubicBezTo>
                  <a:cubicBezTo>
                    <a:pt x="221" y="50"/>
                    <a:pt x="221" y="50"/>
                    <a:pt x="221" y="50"/>
                  </a:cubicBezTo>
                  <a:cubicBezTo>
                    <a:pt x="221" y="56"/>
                    <a:pt x="223" y="57"/>
                    <a:pt x="230" y="57"/>
                  </a:cubicBezTo>
                  <a:cubicBezTo>
                    <a:pt x="233" y="57"/>
                    <a:pt x="238" y="57"/>
                    <a:pt x="242" y="50"/>
                  </a:cubicBezTo>
                  <a:cubicBezTo>
                    <a:pt x="243" y="47"/>
                    <a:pt x="243" y="47"/>
                    <a:pt x="244" y="47"/>
                  </a:cubicBezTo>
                  <a:cubicBezTo>
                    <a:pt x="245" y="47"/>
                    <a:pt x="245" y="47"/>
                    <a:pt x="245" y="48"/>
                  </a:cubicBezTo>
                  <a:cubicBezTo>
                    <a:pt x="245" y="49"/>
                    <a:pt x="244" y="54"/>
                    <a:pt x="244" y="57"/>
                  </a:cubicBezTo>
                  <a:cubicBezTo>
                    <a:pt x="244" y="59"/>
                    <a:pt x="243" y="60"/>
                    <a:pt x="241" y="60"/>
                  </a:cubicBezTo>
                  <a:cubicBezTo>
                    <a:pt x="237" y="60"/>
                    <a:pt x="231" y="60"/>
                    <a:pt x="226" y="60"/>
                  </a:cubicBezTo>
                  <a:cubicBezTo>
                    <a:pt x="221" y="59"/>
                    <a:pt x="218" y="59"/>
                    <a:pt x="217" y="59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3" y="59"/>
                    <a:pt x="211" y="59"/>
                    <a:pt x="209" y="60"/>
                  </a:cubicBezTo>
                  <a:cubicBezTo>
                    <a:pt x="208" y="60"/>
                    <a:pt x="207" y="60"/>
                    <a:pt x="207" y="60"/>
                  </a:cubicBezTo>
                  <a:cubicBezTo>
                    <a:pt x="206" y="60"/>
                    <a:pt x="205" y="60"/>
                    <a:pt x="205" y="58"/>
                  </a:cubicBezTo>
                  <a:cubicBezTo>
                    <a:pt x="205" y="57"/>
                    <a:pt x="206" y="57"/>
                    <a:pt x="208" y="57"/>
                  </a:cubicBezTo>
                  <a:cubicBezTo>
                    <a:pt x="212" y="57"/>
                    <a:pt x="212" y="55"/>
                    <a:pt x="212" y="51"/>
                  </a:cubicBezTo>
                  <a:cubicBezTo>
                    <a:pt x="212" y="17"/>
                    <a:pt x="212" y="17"/>
                    <a:pt x="212" y="17"/>
                  </a:cubicBezTo>
                  <a:close/>
                  <a:moveTo>
                    <a:pt x="265" y="60"/>
                  </a:moveTo>
                  <a:cubicBezTo>
                    <a:pt x="259" y="60"/>
                    <a:pt x="253" y="58"/>
                    <a:pt x="252" y="57"/>
                  </a:cubicBezTo>
                  <a:cubicBezTo>
                    <a:pt x="251" y="56"/>
                    <a:pt x="251" y="55"/>
                    <a:pt x="251" y="53"/>
                  </a:cubicBezTo>
                  <a:cubicBezTo>
                    <a:pt x="251" y="53"/>
                    <a:pt x="251" y="49"/>
                    <a:pt x="251" y="46"/>
                  </a:cubicBezTo>
                  <a:cubicBezTo>
                    <a:pt x="251" y="45"/>
                    <a:pt x="251" y="44"/>
                    <a:pt x="252" y="44"/>
                  </a:cubicBezTo>
                  <a:cubicBezTo>
                    <a:pt x="253" y="44"/>
                    <a:pt x="253" y="45"/>
                    <a:pt x="253" y="46"/>
                  </a:cubicBezTo>
                  <a:cubicBezTo>
                    <a:pt x="255" y="53"/>
                    <a:pt x="260" y="58"/>
                    <a:pt x="266" y="58"/>
                  </a:cubicBezTo>
                  <a:cubicBezTo>
                    <a:pt x="270" y="58"/>
                    <a:pt x="276" y="56"/>
                    <a:pt x="276" y="49"/>
                  </a:cubicBezTo>
                  <a:cubicBezTo>
                    <a:pt x="276" y="43"/>
                    <a:pt x="270" y="39"/>
                    <a:pt x="265" y="37"/>
                  </a:cubicBezTo>
                  <a:cubicBezTo>
                    <a:pt x="258" y="34"/>
                    <a:pt x="251" y="31"/>
                    <a:pt x="251" y="22"/>
                  </a:cubicBezTo>
                  <a:cubicBezTo>
                    <a:pt x="251" y="14"/>
                    <a:pt x="257" y="8"/>
                    <a:pt x="268" y="8"/>
                  </a:cubicBezTo>
                  <a:cubicBezTo>
                    <a:pt x="272" y="8"/>
                    <a:pt x="277" y="9"/>
                    <a:pt x="278" y="10"/>
                  </a:cubicBezTo>
                  <a:cubicBezTo>
                    <a:pt x="279" y="10"/>
                    <a:pt x="279" y="11"/>
                    <a:pt x="279" y="18"/>
                  </a:cubicBezTo>
                  <a:cubicBezTo>
                    <a:pt x="279" y="20"/>
                    <a:pt x="279" y="21"/>
                    <a:pt x="278" y="21"/>
                  </a:cubicBezTo>
                  <a:cubicBezTo>
                    <a:pt x="277" y="21"/>
                    <a:pt x="277" y="20"/>
                    <a:pt x="276" y="18"/>
                  </a:cubicBezTo>
                  <a:cubicBezTo>
                    <a:pt x="275" y="15"/>
                    <a:pt x="274" y="10"/>
                    <a:pt x="267" y="10"/>
                  </a:cubicBezTo>
                  <a:cubicBezTo>
                    <a:pt x="260" y="10"/>
                    <a:pt x="258" y="15"/>
                    <a:pt x="258" y="18"/>
                  </a:cubicBezTo>
                  <a:cubicBezTo>
                    <a:pt x="258" y="24"/>
                    <a:pt x="263" y="26"/>
                    <a:pt x="269" y="28"/>
                  </a:cubicBezTo>
                  <a:cubicBezTo>
                    <a:pt x="274" y="30"/>
                    <a:pt x="282" y="34"/>
                    <a:pt x="282" y="43"/>
                  </a:cubicBezTo>
                  <a:cubicBezTo>
                    <a:pt x="282" y="53"/>
                    <a:pt x="276" y="60"/>
                    <a:pt x="265" y="60"/>
                  </a:cubicBezTo>
                  <a:close/>
                  <a:moveTo>
                    <a:pt x="312" y="51"/>
                  </a:moveTo>
                  <a:cubicBezTo>
                    <a:pt x="312" y="55"/>
                    <a:pt x="312" y="57"/>
                    <a:pt x="316" y="57"/>
                  </a:cubicBezTo>
                  <a:cubicBezTo>
                    <a:pt x="318" y="57"/>
                    <a:pt x="319" y="57"/>
                    <a:pt x="319" y="58"/>
                  </a:cubicBezTo>
                  <a:cubicBezTo>
                    <a:pt x="319" y="60"/>
                    <a:pt x="318" y="60"/>
                    <a:pt x="317" y="60"/>
                  </a:cubicBezTo>
                  <a:cubicBezTo>
                    <a:pt x="315" y="60"/>
                    <a:pt x="310" y="59"/>
                    <a:pt x="308" y="59"/>
                  </a:cubicBezTo>
                  <a:cubicBezTo>
                    <a:pt x="306" y="59"/>
                    <a:pt x="300" y="60"/>
                    <a:pt x="298" y="60"/>
                  </a:cubicBezTo>
                  <a:cubicBezTo>
                    <a:pt x="297" y="60"/>
                    <a:pt x="296" y="60"/>
                    <a:pt x="296" y="58"/>
                  </a:cubicBezTo>
                  <a:cubicBezTo>
                    <a:pt x="296" y="57"/>
                    <a:pt x="298" y="57"/>
                    <a:pt x="299" y="57"/>
                  </a:cubicBezTo>
                  <a:cubicBezTo>
                    <a:pt x="303" y="57"/>
                    <a:pt x="303" y="55"/>
                    <a:pt x="303" y="51"/>
                  </a:cubicBezTo>
                  <a:cubicBezTo>
                    <a:pt x="303" y="13"/>
                    <a:pt x="303" y="13"/>
                    <a:pt x="303" y="13"/>
                  </a:cubicBezTo>
                  <a:cubicBezTo>
                    <a:pt x="303" y="11"/>
                    <a:pt x="303" y="11"/>
                    <a:pt x="301" y="11"/>
                  </a:cubicBezTo>
                  <a:cubicBezTo>
                    <a:pt x="296" y="11"/>
                    <a:pt x="291" y="11"/>
                    <a:pt x="287" y="19"/>
                  </a:cubicBezTo>
                  <a:cubicBezTo>
                    <a:pt x="286" y="20"/>
                    <a:pt x="285" y="21"/>
                    <a:pt x="285" y="21"/>
                  </a:cubicBezTo>
                  <a:cubicBezTo>
                    <a:pt x="284" y="21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8"/>
                  </a:cubicBezTo>
                  <a:cubicBezTo>
                    <a:pt x="287" y="7"/>
                    <a:pt x="287" y="7"/>
                    <a:pt x="287" y="7"/>
                  </a:cubicBezTo>
                  <a:cubicBezTo>
                    <a:pt x="287" y="6"/>
                    <a:pt x="288" y="5"/>
                    <a:pt x="288" y="5"/>
                  </a:cubicBezTo>
                  <a:cubicBezTo>
                    <a:pt x="289" y="5"/>
                    <a:pt x="289" y="6"/>
                    <a:pt x="289" y="6"/>
                  </a:cubicBezTo>
                  <a:cubicBezTo>
                    <a:pt x="290" y="9"/>
                    <a:pt x="291" y="9"/>
                    <a:pt x="293" y="9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28" y="9"/>
                    <a:pt x="328" y="8"/>
                    <a:pt x="329" y="6"/>
                  </a:cubicBezTo>
                  <a:cubicBezTo>
                    <a:pt x="329" y="6"/>
                    <a:pt x="329" y="5"/>
                    <a:pt x="330" y="5"/>
                  </a:cubicBezTo>
                  <a:cubicBezTo>
                    <a:pt x="331" y="5"/>
                    <a:pt x="331" y="6"/>
                    <a:pt x="331" y="8"/>
                  </a:cubicBezTo>
                  <a:cubicBezTo>
                    <a:pt x="330" y="18"/>
                    <a:pt x="330" y="18"/>
                    <a:pt x="330" y="18"/>
                  </a:cubicBezTo>
                  <a:cubicBezTo>
                    <a:pt x="330" y="20"/>
                    <a:pt x="330" y="21"/>
                    <a:pt x="329" y="21"/>
                  </a:cubicBezTo>
                  <a:cubicBezTo>
                    <a:pt x="329" y="21"/>
                    <a:pt x="328" y="21"/>
                    <a:pt x="328" y="19"/>
                  </a:cubicBezTo>
                  <a:cubicBezTo>
                    <a:pt x="326" y="11"/>
                    <a:pt x="322" y="11"/>
                    <a:pt x="317" y="11"/>
                  </a:cubicBezTo>
                  <a:cubicBezTo>
                    <a:pt x="312" y="11"/>
                    <a:pt x="312" y="11"/>
                    <a:pt x="312" y="14"/>
                  </a:cubicBezTo>
                  <a:cubicBezTo>
                    <a:pt x="312" y="51"/>
                    <a:pt x="312" y="51"/>
                    <a:pt x="312" y="51"/>
                  </a:cubicBezTo>
                  <a:close/>
                  <a:moveTo>
                    <a:pt x="343" y="17"/>
                  </a:moveTo>
                  <a:cubicBezTo>
                    <a:pt x="343" y="13"/>
                    <a:pt x="343" y="11"/>
                    <a:pt x="339" y="11"/>
                  </a:cubicBezTo>
                  <a:cubicBezTo>
                    <a:pt x="337" y="11"/>
                    <a:pt x="336" y="11"/>
                    <a:pt x="336" y="10"/>
                  </a:cubicBezTo>
                  <a:cubicBezTo>
                    <a:pt x="336" y="8"/>
                    <a:pt x="337" y="8"/>
                    <a:pt x="337" y="8"/>
                  </a:cubicBezTo>
                  <a:cubicBezTo>
                    <a:pt x="337" y="8"/>
                    <a:pt x="338" y="9"/>
                    <a:pt x="339" y="9"/>
                  </a:cubicBezTo>
                  <a:cubicBezTo>
                    <a:pt x="341" y="9"/>
                    <a:pt x="345" y="9"/>
                    <a:pt x="352" y="9"/>
                  </a:cubicBezTo>
                  <a:cubicBezTo>
                    <a:pt x="356" y="9"/>
                    <a:pt x="356" y="9"/>
                    <a:pt x="356" y="9"/>
                  </a:cubicBezTo>
                  <a:cubicBezTo>
                    <a:pt x="364" y="9"/>
                    <a:pt x="368" y="9"/>
                    <a:pt x="370" y="9"/>
                  </a:cubicBezTo>
                  <a:cubicBezTo>
                    <a:pt x="372" y="9"/>
                    <a:pt x="373" y="8"/>
                    <a:pt x="373" y="8"/>
                  </a:cubicBezTo>
                  <a:cubicBezTo>
                    <a:pt x="374" y="8"/>
                    <a:pt x="374" y="9"/>
                    <a:pt x="374" y="11"/>
                  </a:cubicBezTo>
                  <a:cubicBezTo>
                    <a:pt x="374" y="18"/>
                    <a:pt x="374" y="18"/>
                    <a:pt x="374" y="18"/>
                  </a:cubicBezTo>
                  <a:cubicBezTo>
                    <a:pt x="374" y="19"/>
                    <a:pt x="374" y="20"/>
                    <a:pt x="373" y="20"/>
                  </a:cubicBezTo>
                  <a:cubicBezTo>
                    <a:pt x="372" y="20"/>
                    <a:pt x="372" y="20"/>
                    <a:pt x="370" y="17"/>
                  </a:cubicBezTo>
                  <a:cubicBezTo>
                    <a:pt x="369" y="14"/>
                    <a:pt x="367" y="11"/>
                    <a:pt x="356" y="11"/>
                  </a:cubicBezTo>
                  <a:cubicBezTo>
                    <a:pt x="352" y="11"/>
                    <a:pt x="351" y="12"/>
                    <a:pt x="351" y="16"/>
                  </a:cubicBezTo>
                  <a:cubicBezTo>
                    <a:pt x="351" y="28"/>
                    <a:pt x="351" y="28"/>
                    <a:pt x="351" y="28"/>
                  </a:cubicBezTo>
                  <a:cubicBezTo>
                    <a:pt x="351" y="30"/>
                    <a:pt x="351" y="31"/>
                    <a:pt x="356" y="31"/>
                  </a:cubicBezTo>
                  <a:cubicBezTo>
                    <a:pt x="365" y="31"/>
                    <a:pt x="366" y="29"/>
                    <a:pt x="367" y="25"/>
                  </a:cubicBezTo>
                  <a:cubicBezTo>
                    <a:pt x="368" y="24"/>
                    <a:pt x="368" y="24"/>
                    <a:pt x="369" y="24"/>
                  </a:cubicBezTo>
                  <a:cubicBezTo>
                    <a:pt x="369" y="24"/>
                    <a:pt x="370" y="24"/>
                    <a:pt x="370" y="25"/>
                  </a:cubicBezTo>
                  <a:cubicBezTo>
                    <a:pt x="370" y="26"/>
                    <a:pt x="369" y="34"/>
                    <a:pt x="369" y="36"/>
                  </a:cubicBezTo>
                  <a:cubicBezTo>
                    <a:pt x="369" y="37"/>
                    <a:pt x="369" y="40"/>
                    <a:pt x="369" y="40"/>
                  </a:cubicBezTo>
                  <a:cubicBezTo>
                    <a:pt x="369" y="41"/>
                    <a:pt x="369" y="42"/>
                    <a:pt x="368" y="42"/>
                  </a:cubicBezTo>
                  <a:cubicBezTo>
                    <a:pt x="368" y="42"/>
                    <a:pt x="367" y="42"/>
                    <a:pt x="367" y="40"/>
                  </a:cubicBezTo>
                  <a:cubicBezTo>
                    <a:pt x="365" y="34"/>
                    <a:pt x="363" y="34"/>
                    <a:pt x="356" y="34"/>
                  </a:cubicBezTo>
                  <a:cubicBezTo>
                    <a:pt x="352" y="34"/>
                    <a:pt x="351" y="34"/>
                    <a:pt x="351" y="36"/>
                  </a:cubicBezTo>
                  <a:cubicBezTo>
                    <a:pt x="351" y="50"/>
                    <a:pt x="351" y="50"/>
                    <a:pt x="351" y="50"/>
                  </a:cubicBezTo>
                  <a:cubicBezTo>
                    <a:pt x="351" y="56"/>
                    <a:pt x="353" y="57"/>
                    <a:pt x="360" y="57"/>
                  </a:cubicBezTo>
                  <a:cubicBezTo>
                    <a:pt x="364" y="57"/>
                    <a:pt x="369" y="57"/>
                    <a:pt x="372" y="50"/>
                  </a:cubicBezTo>
                  <a:cubicBezTo>
                    <a:pt x="374" y="47"/>
                    <a:pt x="374" y="47"/>
                    <a:pt x="375" y="47"/>
                  </a:cubicBezTo>
                  <a:cubicBezTo>
                    <a:pt x="375" y="47"/>
                    <a:pt x="376" y="47"/>
                    <a:pt x="376" y="48"/>
                  </a:cubicBezTo>
                  <a:cubicBezTo>
                    <a:pt x="376" y="49"/>
                    <a:pt x="375" y="54"/>
                    <a:pt x="375" y="57"/>
                  </a:cubicBezTo>
                  <a:cubicBezTo>
                    <a:pt x="374" y="59"/>
                    <a:pt x="374" y="60"/>
                    <a:pt x="371" y="60"/>
                  </a:cubicBezTo>
                  <a:cubicBezTo>
                    <a:pt x="367" y="60"/>
                    <a:pt x="361" y="60"/>
                    <a:pt x="357" y="60"/>
                  </a:cubicBezTo>
                  <a:cubicBezTo>
                    <a:pt x="352" y="59"/>
                    <a:pt x="348" y="59"/>
                    <a:pt x="348" y="59"/>
                  </a:cubicBezTo>
                  <a:cubicBezTo>
                    <a:pt x="347" y="59"/>
                    <a:pt x="347" y="59"/>
                    <a:pt x="347" y="59"/>
                  </a:cubicBezTo>
                  <a:cubicBezTo>
                    <a:pt x="343" y="59"/>
                    <a:pt x="341" y="59"/>
                    <a:pt x="340" y="60"/>
                  </a:cubicBezTo>
                  <a:cubicBezTo>
                    <a:pt x="339" y="60"/>
                    <a:pt x="338" y="60"/>
                    <a:pt x="337" y="60"/>
                  </a:cubicBezTo>
                  <a:cubicBezTo>
                    <a:pt x="337" y="60"/>
                    <a:pt x="336" y="60"/>
                    <a:pt x="336" y="58"/>
                  </a:cubicBezTo>
                  <a:cubicBezTo>
                    <a:pt x="336" y="57"/>
                    <a:pt x="337" y="57"/>
                    <a:pt x="339" y="57"/>
                  </a:cubicBezTo>
                  <a:cubicBezTo>
                    <a:pt x="343" y="57"/>
                    <a:pt x="343" y="55"/>
                    <a:pt x="343" y="51"/>
                  </a:cubicBezTo>
                  <a:cubicBezTo>
                    <a:pt x="343" y="17"/>
                    <a:pt x="343" y="17"/>
                    <a:pt x="343" y="17"/>
                  </a:cubicBezTo>
                  <a:close/>
                  <a:moveTo>
                    <a:pt x="388" y="17"/>
                  </a:moveTo>
                  <a:cubicBezTo>
                    <a:pt x="388" y="13"/>
                    <a:pt x="388" y="11"/>
                    <a:pt x="384" y="11"/>
                  </a:cubicBezTo>
                  <a:cubicBezTo>
                    <a:pt x="382" y="11"/>
                    <a:pt x="381" y="11"/>
                    <a:pt x="381" y="10"/>
                  </a:cubicBezTo>
                  <a:cubicBezTo>
                    <a:pt x="381" y="8"/>
                    <a:pt x="382" y="8"/>
                    <a:pt x="384" y="8"/>
                  </a:cubicBezTo>
                  <a:cubicBezTo>
                    <a:pt x="385" y="8"/>
                    <a:pt x="389" y="9"/>
                    <a:pt x="390" y="9"/>
                  </a:cubicBezTo>
                  <a:cubicBezTo>
                    <a:pt x="392" y="9"/>
                    <a:pt x="403" y="8"/>
                    <a:pt x="406" y="8"/>
                  </a:cubicBezTo>
                  <a:cubicBezTo>
                    <a:pt x="420" y="8"/>
                    <a:pt x="421" y="18"/>
                    <a:pt x="421" y="21"/>
                  </a:cubicBezTo>
                  <a:cubicBezTo>
                    <a:pt x="421" y="31"/>
                    <a:pt x="413" y="33"/>
                    <a:pt x="410" y="33"/>
                  </a:cubicBezTo>
                  <a:cubicBezTo>
                    <a:pt x="411" y="34"/>
                    <a:pt x="412" y="34"/>
                    <a:pt x="414" y="38"/>
                  </a:cubicBezTo>
                  <a:cubicBezTo>
                    <a:pt x="422" y="52"/>
                    <a:pt x="422" y="52"/>
                    <a:pt x="422" y="52"/>
                  </a:cubicBezTo>
                  <a:cubicBezTo>
                    <a:pt x="424" y="55"/>
                    <a:pt x="425" y="57"/>
                    <a:pt x="427" y="57"/>
                  </a:cubicBezTo>
                  <a:cubicBezTo>
                    <a:pt x="430" y="58"/>
                    <a:pt x="430" y="58"/>
                    <a:pt x="430" y="59"/>
                  </a:cubicBezTo>
                  <a:cubicBezTo>
                    <a:pt x="430" y="60"/>
                    <a:pt x="430" y="60"/>
                    <a:pt x="429" y="60"/>
                  </a:cubicBezTo>
                  <a:cubicBezTo>
                    <a:pt x="428" y="60"/>
                    <a:pt x="423" y="59"/>
                    <a:pt x="421" y="59"/>
                  </a:cubicBezTo>
                  <a:cubicBezTo>
                    <a:pt x="421" y="59"/>
                    <a:pt x="418" y="60"/>
                    <a:pt x="417" y="60"/>
                  </a:cubicBezTo>
                  <a:cubicBezTo>
                    <a:pt x="416" y="60"/>
                    <a:pt x="415" y="59"/>
                    <a:pt x="414" y="57"/>
                  </a:cubicBezTo>
                  <a:cubicBezTo>
                    <a:pt x="404" y="39"/>
                    <a:pt x="404" y="39"/>
                    <a:pt x="404" y="39"/>
                  </a:cubicBezTo>
                  <a:cubicBezTo>
                    <a:pt x="403" y="35"/>
                    <a:pt x="402" y="35"/>
                    <a:pt x="399" y="35"/>
                  </a:cubicBezTo>
                  <a:cubicBezTo>
                    <a:pt x="397" y="35"/>
                    <a:pt x="397" y="35"/>
                    <a:pt x="397" y="37"/>
                  </a:cubicBezTo>
                  <a:cubicBezTo>
                    <a:pt x="397" y="51"/>
                    <a:pt x="397" y="51"/>
                    <a:pt x="397" y="51"/>
                  </a:cubicBezTo>
                  <a:cubicBezTo>
                    <a:pt x="397" y="55"/>
                    <a:pt x="397" y="57"/>
                    <a:pt x="401" y="57"/>
                  </a:cubicBezTo>
                  <a:cubicBezTo>
                    <a:pt x="403" y="57"/>
                    <a:pt x="404" y="57"/>
                    <a:pt x="404" y="59"/>
                  </a:cubicBezTo>
                  <a:cubicBezTo>
                    <a:pt x="404" y="60"/>
                    <a:pt x="403" y="60"/>
                    <a:pt x="402" y="60"/>
                  </a:cubicBezTo>
                  <a:cubicBezTo>
                    <a:pt x="401" y="60"/>
                    <a:pt x="393" y="59"/>
                    <a:pt x="393" y="59"/>
                  </a:cubicBezTo>
                  <a:cubicBezTo>
                    <a:pt x="391" y="59"/>
                    <a:pt x="385" y="60"/>
                    <a:pt x="383" y="60"/>
                  </a:cubicBezTo>
                  <a:cubicBezTo>
                    <a:pt x="382" y="60"/>
                    <a:pt x="381" y="60"/>
                    <a:pt x="381" y="59"/>
                  </a:cubicBezTo>
                  <a:cubicBezTo>
                    <a:pt x="381" y="57"/>
                    <a:pt x="383" y="57"/>
                    <a:pt x="384" y="57"/>
                  </a:cubicBezTo>
                  <a:cubicBezTo>
                    <a:pt x="388" y="57"/>
                    <a:pt x="388" y="55"/>
                    <a:pt x="388" y="51"/>
                  </a:cubicBezTo>
                  <a:cubicBezTo>
                    <a:pt x="388" y="17"/>
                    <a:pt x="388" y="17"/>
                    <a:pt x="388" y="17"/>
                  </a:cubicBezTo>
                  <a:close/>
                  <a:moveTo>
                    <a:pt x="397" y="30"/>
                  </a:moveTo>
                  <a:cubicBezTo>
                    <a:pt x="397" y="32"/>
                    <a:pt x="397" y="33"/>
                    <a:pt x="401" y="33"/>
                  </a:cubicBezTo>
                  <a:cubicBezTo>
                    <a:pt x="404" y="33"/>
                    <a:pt x="412" y="33"/>
                    <a:pt x="412" y="22"/>
                  </a:cubicBezTo>
                  <a:cubicBezTo>
                    <a:pt x="412" y="19"/>
                    <a:pt x="411" y="11"/>
                    <a:pt x="401" y="11"/>
                  </a:cubicBezTo>
                  <a:cubicBezTo>
                    <a:pt x="397" y="11"/>
                    <a:pt x="397" y="13"/>
                    <a:pt x="397" y="16"/>
                  </a:cubicBezTo>
                  <a:cubicBezTo>
                    <a:pt x="397" y="30"/>
                    <a:pt x="397" y="30"/>
                    <a:pt x="397" y="3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  <p:sp>
          <p:nvSpPr>
            <p:cNvPr id="1045" name="Freeform 21"/>
            <p:cNvSpPr>
              <a:spLocks noEditPoints="1"/>
            </p:cNvSpPr>
            <p:nvPr/>
          </p:nvSpPr>
          <p:spPr bwMode="gray">
            <a:xfrm>
              <a:off x="3378" y="2097"/>
              <a:ext cx="32" cy="32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7" y="1"/>
                </a:cxn>
                <a:cxn ang="0">
                  <a:pos x="13" y="7"/>
                </a:cxn>
                <a:cxn ang="0">
                  <a:pos x="7" y="13"/>
                </a:cxn>
                <a:cxn ang="0">
                  <a:pos x="2" y="7"/>
                </a:cxn>
                <a:cxn ang="0">
                  <a:pos x="7" y="14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7" y="14"/>
                </a:cxn>
                <a:cxn ang="0">
                  <a:pos x="6" y="8"/>
                </a:cxn>
                <a:cxn ang="0">
                  <a:pos x="7" y="8"/>
                </a:cxn>
                <a:cxn ang="0">
                  <a:pos x="9" y="11"/>
                </a:cxn>
                <a:cxn ang="0">
                  <a:pos x="11" y="11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8" y="3"/>
                </a:cxn>
                <a:cxn ang="0">
                  <a:pos x="4" y="3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6" y="8"/>
                </a:cxn>
                <a:cxn ang="0">
                  <a:pos x="6" y="7"/>
                </a:cxn>
                <a:cxn ang="0">
                  <a:pos x="6" y="4"/>
                </a:cxn>
                <a:cxn ang="0">
                  <a:pos x="7" y="4"/>
                </a:cxn>
                <a:cxn ang="0">
                  <a:pos x="9" y="5"/>
                </a:cxn>
                <a:cxn ang="0">
                  <a:pos x="7" y="7"/>
                </a:cxn>
                <a:cxn ang="0">
                  <a:pos x="6" y="7"/>
                </a:cxn>
              </a:cxnLst>
              <a:rect l="0" t="0" r="r" b="b"/>
              <a:pathLst>
                <a:path w="14" h="14">
                  <a:moveTo>
                    <a:pt x="2" y="7"/>
                  </a:moveTo>
                  <a:cubicBezTo>
                    <a:pt x="2" y="4"/>
                    <a:pt x="4" y="1"/>
                    <a:pt x="7" y="1"/>
                  </a:cubicBezTo>
                  <a:cubicBezTo>
                    <a:pt x="10" y="1"/>
                    <a:pt x="13" y="4"/>
                    <a:pt x="13" y="7"/>
                  </a:cubicBezTo>
                  <a:cubicBezTo>
                    <a:pt x="13" y="11"/>
                    <a:pt x="10" y="13"/>
                    <a:pt x="7" y="13"/>
                  </a:cubicBezTo>
                  <a:cubicBezTo>
                    <a:pt x="4" y="13"/>
                    <a:pt x="2" y="11"/>
                    <a:pt x="2" y="7"/>
                  </a:cubicBezTo>
                  <a:close/>
                  <a:moveTo>
                    <a:pt x="7" y="14"/>
                  </a:move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lose/>
                  <a:moveTo>
                    <a:pt x="6" y="8"/>
                  </a:moveTo>
                  <a:cubicBezTo>
                    <a:pt x="7" y="8"/>
                    <a:pt x="7" y="8"/>
                    <a:pt x="7" y="8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8"/>
                    <a:pt x="10" y="7"/>
                    <a:pt x="10" y="6"/>
                  </a:cubicBezTo>
                  <a:cubicBezTo>
                    <a:pt x="10" y="4"/>
                    <a:pt x="9" y="3"/>
                    <a:pt x="8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8"/>
                    <a:pt x="6" y="8"/>
                    <a:pt x="6" y="8"/>
                  </a:cubicBezTo>
                  <a:close/>
                  <a:moveTo>
                    <a:pt x="6" y="7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8" y="4"/>
                    <a:pt x="9" y="4"/>
                    <a:pt x="9" y="5"/>
                  </a:cubicBezTo>
                  <a:cubicBezTo>
                    <a:pt x="9" y="7"/>
                    <a:pt x="8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9pPr>
    </p:titleStyle>
    <p:bodyStyle>
      <a:lvl1pPr marL="166688" indent="-166688" algn="l" rtl="0" eaLnBrk="0" fontAlgn="base" hangingPunct="0">
        <a:spcBef>
          <a:spcPct val="40000"/>
        </a:spcBef>
        <a:spcAft>
          <a:spcPct val="0"/>
        </a:spcAft>
        <a:buClr>
          <a:srgbClr val="23654B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71450" algn="l" rtl="0" eaLnBrk="0" fontAlgn="base" hangingPunct="0">
        <a:spcBef>
          <a:spcPct val="40000"/>
        </a:spcBef>
        <a:spcAft>
          <a:spcPct val="0"/>
        </a:spcAft>
        <a:buClr>
          <a:srgbClr val="23654B"/>
        </a:buClr>
        <a:buChar char="–"/>
        <a:defRPr>
          <a:solidFill>
            <a:schemeClr val="tx1"/>
          </a:solidFill>
          <a:latin typeface="+mn-lt"/>
        </a:defRPr>
      </a:lvl2pPr>
      <a:lvl3pPr marL="1031875" indent="-117475" algn="l" rtl="0" eaLnBrk="0" fontAlgn="base" hangingPunct="0">
        <a:spcBef>
          <a:spcPct val="40000"/>
        </a:spcBef>
        <a:spcAft>
          <a:spcPct val="0"/>
        </a:spcAft>
        <a:buClr>
          <a:srgbClr val="23654B"/>
        </a:buClr>
        <a:buChar char="•"/>
        <a:defRPr sz="1600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spcBef>
          <a:spcPct val="40000"/>
        </a:spcBef>
        <a:spcAft>
          <a:spcPct val="0"/>
        </a:spcAft>
        <a:buClr>
          <a:srgbClr val="23654B"/>
        </a:buClr>
        <a:buChar char="–"/>
        <a:defRPr sz="1400">
          <a:solidFill>
            <a:schemeClr val="tx1"/>
          </a:solidFill>
          <a:latin typeface="+mn-lt"/>
        </a:defRPr>
      </a:lvl4pPr>
      <a:lvl5pPr marL="1946275" indent="-117475" algn="l" rtl="0" eaLnBrk="0" fontAlgn="base" hangingPunct="0">
        <a:spcBef>
          <a:spcPct val="40000"/>
        </a:spcBef>
        <a:spcAft>
          <a:spcPct val="0"/>
        </a:spcAft>
        <a:buClr>
          <a:srgbClr val="23654B"/>
        </a:buClr>
        <a:buChar char="»"/>
        <a:defRPr sz="1400">
          <a:solidFill>
            <a:schemeClr val="tx1"/>
          </a:solidFill>
          <a:latin typeface="+mn-lt"/>
        </a:defRPr>
      </a:lvl5pPr>
      <a:lvl6pPr marL="2403475" indent="-117475" algn="l" rtl="0" eaLnBrk="1" fontAlgn="base" hangingPunct="1">
        <a:spcBef>
          <a:spcPct val="40000"/>
        </a:spcBef>
        <a:spcAft>
          <a:spcPct val="0"/>
        </a:spcAft>
        <a:buClr>
          <a:srgbClr val="23654B"/>
        </a:buClr>
        <a:buChar char="»"/>
        <a:defRPr sz="1400">
          <a:solidFill>
            <a:schemeClr val="tx1"/>
          </a:solidFill>
          <a:latin typeface="+mn-lt"/>
        </a:defRPr>
      </a:lvl6pPr>
      <a:lvl7pPr marL="2860675" indent="-117475" algn="l" rtl="0" eaLnBrk="1" fontAlgn="base" hangingPunct="1">
        <a:spcBef>
          <a:spcPct val="40000"/>
        </a:spcBef>
        <a:spcAft>
          <a:spcPct val="0"/>
        </a:spcAft>
        <a:buClr>
          <a:srgbClr val="23654B"/>
        </a:buClr>
        <a:buChar char="»"/>
        <a:defRPr sz="1400">
          <a:solidFill>
            <a:schemeClr val="tx1"/>
          </a:solidFill>
          <a:latin typeface="+mn-lt"/>
        </a:defRPr>
      </a:lvl7pPr>
      <a:lvl8pPr marL="3317875" indent="-117475" algn="l" rtl="0" eaLnBrk="1" fontAlgn="base" hangingPunct="1">
        <a:spcBef>
          <a:spcPct val="40000"/>
        </a:spcBef>
        <a:spcAft>
          <a:spcPct val="0"/>
        </a:spcAft>
        <a:buClr>
          <a:srgbClr val="23654B"/>
        </a:buClr>
        <a:buChar char="»"/>
        <a:defRPr sz="1400">
          <a:solidFill>
            <a:schemeClr val="tx1"/>
          </a:solidFill>
          <a:latin typeface="+mn-lt"/>
        </a:defRPr>
      </a:lvl8pPr>
      <a:lvl9pPr marL="3775075" indent="-117475" algn="l" rtl="0" eaLnBrk="1" fontAlgn="base" hangingPunct="1">
        <a:spcBef>
          <a:spcPct val="40000"/>
        </a:spcBef>
        <a:spcAft>
          <a:spcPct val="0"/>
        </a:spcAft>
        <a:buClr>
          <a:srgbClr val="23654B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Microsoft_Office_Excel_97-2003_Worksheet4.xls"/><Relationship Id="rId4" Type="http://schemas.openxmlformats.org/officeDocument/2006/relationships/oleObject" Target="../embeddings/Microsoft_Office_Excel_97-2003_Worksheet3.xls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5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6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7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8.xls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crosoft.com/MDOP" TargetMode="External"/><Relationship Id="rId3" Type="http://schemas.openxmlformats.org/officeDocument/2006/relationships/hyperlink" Target="mailto:bgray@forrester.com" TargetMode="External"/><Relationship Id="rId7" Type="http://schemas.openxmlformats.org/officeDocument/2006/relationships/hyperlink" Target="http://www.microsoft.com/Springboard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icrosoft.com/OptimizeDesktop" TargetMode="External"/><Relationship Id="rId5" Type="http://schemas.openxmlformats.org/officeDocument/2006/relationships/hyperlink" Target="http://www.windows.com/Enterprise" TargetMode="External"/><Relationship Id="rId4" Type="http://schemas.openxmlformats.org/officeDocument/2006/relationships/hyperlink" Target="http://www.forrester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woosh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75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43" name="Group 3"/>
          <p:cNvGrpSpPr>
            <a:grpSpLocks noChangeAspect="1"/>
          </p:cNvGrpSpPr>
          <p:nvPr/>
        </p:nvGrpSpPr>
        <p:grpSpPr bwMode="auto">
          <a:xfrm>
            <a:off x="1600200" y="2470150"/>
            <a:ext cx="5943600" cy="1949450"/>
            <a:chOff x="2210" y="1940"/>
            <a:chExt cx="1339" cy="439"/>
          </a:xfrm>
        </p:grpSpPr>
        <p:sp>
          <p:nvSpPr>
            <p:cNvPr id="10244" name="AutoShape 4"/>
            <p:cNvSpPr>
              <a:spLocks noChangeAspect="1" noChangeArrowheads="1" noTextEdit="1"/>
            </p:cNvSpPr>
            <p:nvPr/>
          </p:nvSpPr>
          <p:spPr bwMode="gray">
            <a:xfrm>
              <a:off x="2210" y="1940"/>
              <a:ext cx="1339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45" name="Oval 5"/>
            <p:cNvSpPr>
              <a:spLocks noChangeArrowheads="1"/>
            </p:cNvSpPr>
            <p:nvPr/>
          </p:nvSpPr>
          <p:spPr bwMode="gray">
            <a:xfrm>
              <a:off x="2215" y="1942"/>
              <a:ext cx="1327" cy="432"/>
            </a:xfrm>
            <a:prstGeom prst="ellipse">
              <a:avLst/>
            </a:prstGeom>
            <a:solidFill>
              <a:srgbClr val="2365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/>
            </a:p>
          </p:txBody>
        </p:sp>
        <p:sp>
          <p:nvSpPr>
            <p:cNvPr id="10246" name="Freeform 6"/>
            <p:cNvSpPr>
              <a:spLocks noEditPoints="1"/>
            </p:cNvSpPr>
            <p:nvPr/>
          </p:nvSpPr>
          <p:spPr bwMode="gray">
            <a:xfrm>
              <a:off x="2373" y="2077"/>
              <a:ext cx="1015" cy="142"/>
            </a:xfrm>
            <a:custGeom>
              <a:avLst/>
              <a:gdLst>
                <a:gd name="T0" fmla="*/ 368 w 430"/>
                <a:gd name="T1" fmla="*/ 0 h 60"/>
                <a:gd name="T2" fmla="*/ 3288 w 430"/>
                <a:gd name="T3" fmla="*/ 66 h 60"/>
                <a:gd name="T4" fmla="*/ 1393 w 430"/>
                <a:gd name="T5" fmla="*/ 599 h 60"/>
                <a:gd name="T6" fmla="*/ 2785 w 430"/>
                <a:gd name="T7" fmla="*/ 1261 h 60"/>
                <a:gd name="T8" fmla="*/ 2785 w 430"/>
                <a:gd name="T9" fmla="*/ 2890 h 60"/>
                <a:gd name="T10" fmla="*/ 1393 w 430"/>
                <a:gd name="T11" fmla="*/ 3697 h 60"/>
                <a:gd name="T12" fmla="*/ 156 w 430"/>
                <a:gd name="T13" fmla="*/ 4454 h 60"/>
                <a:gd name="T14" fmla="*/ 5431 w 430"/>
                <a:gd name="T15" fmla="*/ 4454 h 60"/>
                <a:gd name="T16" fmla="*/ 5337 w 430"/>
                <a:gd name="T17" fmla="*/ 757 h 60"/>
                <a:gd name="T18" fmla="*/ 7917 w 430"/>
                <a:gd name="T19" fmla="*/ 1261 h 60"/>
                <a:gd name="T20" fmla="*/ 9154 w 430"/>
                <a:gd name="T21" fmla="*/ 599 h 60"/>
                <a:gd name="T22" fmla="*/ 10771 w 430"/>
                <a:gd name="T23" fmla="*/ 4241 h 60"/>
                <a:gd name="T24" fmla="*/ 9812 w 430"/>
                <a:gd name="T25" fmla="*/ 4241 h 60"/>
                <a:gd name="T26" fmla="*/ 8875 w 430"/>
                <a:gd name="T27" fmla="*/ 4241 h 60"/>
                <a:gd name="T28" fmla="*/ 7393 w 430"/>
                <a:gd name="T29" fmla="*/ 4385 h 60"/>
                <a:gd name="T30" fmla="*/ 8875 w 430"/>
                <a:gd name="T31" fmla="*/ 2454 h 60"/>
                <a:gd name="T32" fmla="*/ 11734 w 430"/>
                <a:gd name="T33" fmla="*/ 1261 h 60"/>
                <a:gd name="T34" fmla="*/ 13032 w 430"/>
                <a:gd name="T35" fmla="*/ 599 h 60"/>
                <a:gd name="T36" fmla="*/ 14588 w 430"/>
                <a:gd name="T37" fmla="*/ 4241 h 60"/>
                <a:gd name="T38" fmla="*/ 13691 w 430"/>
                <a:gd name="T39" fmla="*/ 4241 h 60"/>
                <a:gd name="T40" fmla="*/ 12664 w 430"/>
                <a:gd name="T41" fmla="*/ 4241 h 60"/>
                <a:gd name="T42" fmla="*/ 11205 w 430"/>
                <a:gd name="T43" fmla="*/ 4385 h 60"/>
                <a:gd name="T44" fmla="*/ 12664 w 430"/>
                <a:gd name="T45" fmla="*/ 2454 h 60"/>
                <a:gd name="T46" fmla="*/ 15518 w 430"/>
                <a:gd name="T47" fmla="*/ 1261 h 60"/>
                <a:gd name="T48" fmla="*/ 16202 w 430"/>
                <a:gd name="T49" fmla="*/ 660 h 60"/>
                <a:gd name="T50" fmla="*/ 17819 w 430"/>
                <a:gd name="T51" fmla="*/ 1349 h 60"/>
                <a:gd name="T52" fmla="*/ 16202 w 430"/>
                <a:gd name="T53" fmla="*/ 2066 h 60"/>
                <a:gd name="T54" fmla="*/ 17451 w 430"/>
                <a:gd name="T55" fmla="*/ 2667 h 60"/>
                <a:gd name="T56" fmla="*/ 16202 w 430"/>
                <a:gd name="T57" fmla="*/ 2667 h 60"/>
                <a:gd name="T58" fmla="*/ 17942 w 430"/>
                <a:gd name="T59" fmla="*/ 3578 h 60"/>
                <a:gd name="T60" fmla="*/ 15834 w 430"/>
                <a:gd name="T61" fmla="*/ 4385 h 60"/>
                <a:gd name="T62" fmla="*/ 15518 w 430"/>
                <a:gd name="T63" fmla="*/ 3791 h 60"/>
                <a:gd name="T64" fmla="*/ 18376 w 430"/>
                <a:gd name="T65" fmla="*/ 3422 h 60"/>
                <a:gd name="T66" fmla="*/ 19441 w 430"/>
                <a:gd name="T67" fmla="*/ 2755 h 60"/>
                <a:gd name="T68" fmla="*/ 20359 w 430"/>
                <a:gd name="T69" fmla="*/ 1562 h 60"/>
                <a:gd name="T70" fmla="*/ 20678 w 430"/>
                <a:gd name="T71" fmla="*/ 3193 h 60"/>
                <a:gd name="T72" fmla="*/ 23229 w 430"/>
                <a:gd name="T73" fmla="*/ 4454 h 60"/>
                <a:gd name="T74" fmla="*/ 22198 w 430"/>
                <a:gd name="T75" fmla="*/ 3791 h 60"/>
                <a:gd name="T76" fmla="*/ 20805 w 430"/>
                <a:gd name="T77" fmla="*/ 1472 h 60"/>
                <a:gd name="T78" fmla="*/ 21480 w 430"/>
                <a:gd name="T79" fmla="*/ 660 h 60"/>
                <a:gd name="T80" fmla="*/ 24188 w 430"/>
                <a:gd name="T81" fmla="*/ 1349 h 60"/>
                <a:gd name="T82" fmla="*/ 22845 w 430"/>
                <a:gd name="T83" fmla="*/ 3791 h 60"/>
                <a:gd name="T84" fmla="*/ 24834 w 430"/>
                <a:gd name="T85" fmla="*/ 660 h 60"/>
                <a:gd name="T86" fmla="*/ 27407 w 430"/>
                <a:gd name="T87" fmla="*/ 824 h 60"/>
                <a:gd name="T88" fmla="*/ 25736 w 430"/>
                <a:gd name="T89" fmla="*/ 1193 h 60"/>
                <a:gd name="T90" fmla="*/ 27108 w 430"/>
                <a:gd name="T91" fmla="*/ 1853 h 60"/>
                <a:gd name="T92" fmla="*/ 26081 w 430"/>
                <a:gd name="T93" fmla="*/ 2504 h 60"/>
                <a:gd name="T94" fmla="*/ 27473 w 430"/>
                <a:gd name="T95" fmla="*/ 3484 h 60"/>
                <a:gd name="T96" fmla="*/ 25491 w 430"/>
                <a:gd name="T97" fmla="*/ 4385 h 60"/>
                <a:gd name="T98" fmla="*/ 24834 w 430"/>
                <a:gd name="T99" fmla="*/ 4241 h 60"/>
                <a:gd name="T100" fmla="*/ 27910 w 430"/>
                <a:gd name="T101" fmla="*/ 757 h 60"/>
                <a:gd name="T102" fmla="*/ 30053 w 430"/>
                <a:gd name="T103" fmla="*/ 2454 h 60"/>
                <a:gd name="T104" fmla="*/ 31446 w 430"/>
                <a:gd name="T105" fmla="*/ 4454 h 60"/>
                <a:gd name="T106" fmla="*/ 29251 w 430"/>
                <a:gd name="T107" fmla="*/ 2599 h 60"/>
                <a:gd name="T108" fmla="*/ 29459 w 430"/>
                <a:gd name="T109" fmla="*/ 4454 h 60"/>
                <a:gd name="T110" fmla="*/ 28432 w 430"/>
                <a:gd name="T111" fmla="*/ 3791 h 60"/>
                <a:gd name="T112" fmla="*/ 29397 w 430"/>
                <a:gd name="T113" fmla="*/ 824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30"/>
                <a:gd name="T172" fmla="*/ 0 h 60"/>
                <a:gd name="T173" fmla="*/ 430 w 430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30" h="60">
                  <a:moveTo>
                    <a:pt x="9" y="9"/>
                  </a:moveTo>
                  <a:cubicBezTo>
                    <a:pt x="9" y="5"/>
                    <a:pt x="9" y="3"/>
                    <a:pt x="4" y="3"/>
                  </a:cubicBezTo>
                  <a:cubicBezTo>
                    <a:pt x="2" y="2"/>
                    <a:pt x="0" y="2"/>
                    <a:pt x="0" y="1"/>
                  </a:cubicBezTo>
                  <a:cubicBezTo>
                    <a:pt x="0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7" y="0"/>
                    <a:pt x="12" y="0"/>
                    <a:pt x="2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3" y="0"/>
                    <a:pt x="38" y="0"/>
                    <a:pt x="4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5" y="0"/>
                    <a:pt x="45" y="0"/>
                    <a:pt x="45" y="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5" y="13"/>
                    <a:pt x="44" y="13"/>
                  </a:cubicBezTo>
                  <a:cubicBezTo>
                    <a:pt x="43" y="13"/>
                    <a:pt x="42" y="12"/>
                    <a:pt x="42" y="11"/>
                  </a:cubicBezTo>
                  <a:cubicBezTo>
                    <a:pt x="39" y="6"/>
                    <a:pt x="38" y="3"/>
                    <a:pt x="24" y="3"/>
                  </a:cubicBezTo>
                  <a:cubicBezTo>
                    <a:pt x="20" y="3"/>
                    <a:pt x="19" y="3"/>
                    <a:pt x="19" y="8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26"/>
                    <a:pt x="19" y="26"/>
                    <a:pt x="20" y="26"/>
                  </a:cubicBezTo>
                  <a:cubicBezTo>
                    <a:pt x="22" y="26"/>
                    <a:pt x="25" y="26"/>
                    <a:pt x="26" y="26"/>
                  </a:cubicBezTo>
                  <a:cubicBezTo>
                    <a:pt x="34" y="26"/>
                    <a:pt x="35" y="24"/>
                    <a:pt x="37" y="19"/>
                  </a:cubicBezTo>
                  <a:cubicBezTo>
                    <a:pt x="37" y="18"/>
                    <a:pt x="37" y="17"/>
                    <a:pt x="38" y="17"/>
                  </a:cubicBezTo>
                  <a:cubicBezTo>
                    <a:pt x="39" y="17"/>
                    <a:pt x="39" y="18"/>
                    <a:pt x="39" y="19"/>
                  </a:cubicBezTo>
                  <a:cubicBezTo>
                    <a:pt x="39" y="20"/>
                    <a:pt x="39" y="27"/>
                    <a:pt x="39" y="28"/>
                  </a:cubicBezTo>
                  <a:cubicBezTo>
                    <a:pt x="39" y="29"/>
                    <a:pt x="39" y="31"/>
                    <a:pt x="39" y="33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0" y="38"/>
                    <a:pt x="40" y="39"/>
                    <a:pt x="38" y="39"/>
                  </a:cubicBezTo>
                  <a:cubicBezTo>
                    <a:pt x="37" y="39"/>
                    <a:pt x="37" y="39"/>
                    <a:pt x="37" y="38"/>
                  </a:cubicBezTo>
                  <a:cubicBezTo>
                    <a:pt x="37" y="37"/>
                    <a:pt x="36" y="35"/>
                    <a:pt x="36" y="34"/>
                  </a:cubicBezTo>
                  <a:cubicBezTo>
                    <a:pt x="34" y="29"/>
                    <a:pt x="28" y="29"/>
                    <a:pt x="26" y="29"/>
                  </a:cubicBezTo>
                  <a:cubicBezTo>
                    <a:pt x="19" y="29"/>
                    <a:pt x="19" y="29"/>
                    <a:pt x="19" y="34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9" y="54"/>
                    <a:pt x="19" y="56"/>
                    <a:pt x="23" y="57"/>
                  </a:cubicBezTo>
                  <a:cubicBezTo>
                    <a:pt x="26" y="57"/>
                    <a:pt x="27" y="57"/>
                    <a:pt x="27" y="58"/>
                  </a:cubicBezTo>
                  <a:cubicBezTo>
                    <a:pt x="27" y="60"/>
                    <a:pt x="26" y="60"/>
                    <a:pt x="25" y="60"/>
                  </a:cubicBezTo>
                  <a:cubicBezTo>
                    <a:pt x="22" y="60"/>
                    <a:pt x="17" y="59"/>
                    <a:pt x="14" y="59"/>
                  </a:cubicBezTo>
                  <a:cubicBezTo>
                    <a:pt x="11" y="59"/>
                    <a:pt x="5" y="60"/>
                    <a:pt x="2" y="60"/>
                  </a:cubicBezTo>
                  <a:cubicBezTo>
                    <a:pt x="2" y="60"/>
                    <a:pt x="0" y="60"/>
                    <a:pt x="0" y="58"/>
                  </a:cubicBezTo>
                  <a:cubicBezTo>
                    <a:pt x="0" y="57"/>
                    <a:pt x="2" y="57"/>
                    <a:pt x="4" y="57"/>
                  </a:cubicBezTo>
                  <a:cubicBezTo>
                    <a:pt x="9" y="56"/>
                    <a:pt x="9" y="54"/>
                    <a:pt x="9" y="50"/>
                  </a:cubicBezTo>
                  <a:cubicBezTo>
                    <a:pt x="9" y="9"/>
                    <a:pt x="9" y="9"/>
                    <a:pt x="9" y="9"/>
                  </a:cubicBezTo>
                  <a:close/>
                  <a:moveTo>
                    <a:pt x="74" y="60"/>
                  </a:moveTo>
                  <a:cubicBezTo>
                    <a:pt x="59" y="60"/>
                    <a:pt x="46" y="50"/>
                    <a:pt x="46" y="34"/>
                  </a:cubicBezTo>
                  <a:cubicBezTo>
                    <a:pt x="46" y="19"/>
                    <a:pt x="58" y="8"/>
                    <a:pt x="74" y="8"/>
                  </a:cubicBezTo>
                  <a:cubicBezTo>
                    <a:pt x="89" y="8"/>
                    <a:pt x="102" y="19"/>
                    <a:pt x="102" y="33"/>
                  </a:cubicBezTo>
                  <a:cubicBezTo>
                    <a:pt x="102" y="49"/>
                    <a:pt x="88" y="60"/>
                    <a:pt x="74" y="60"/>
                  </a:cubicBezTo>
                  <a:close/>
                  <a:moveTo>
                    <a:pt x="73" y="10"/>
                  </a:moveTo>
                  <a:cubicBezTo>
                    <a:pt x="61" y="10"/>
                    <a:pt x="56" y="21"/>
                    <a:pt x="56" y="32"/>
                  </a:cubicBezTo>
                  <a:cubicBezTo>
                    <a:pt x="56" y="45"/>
                    <a:pt x="63" y="58"/>
                    <a:pt x="74" y="58"/>
                  </a:cubicBezTo>
                  <a:cubicBezTo>
                    <a:pt x="86" y="58"/>
                    <a:pt x="92" y="45"/>
                    <a:pt x="92" y="34"/>
                  </a:cubicBezTo>
                  <a:cubicBezTo>
                    <a:pt x="92" y="24"/>
                    <a:pt x="86" y="10"/>
                    <a:pt x="73" y="10"/>
                  </a:cubicBezTo>
                  <a:close/>
                  <a:moveTo>
                    <a:pt x="108" y="17"/>
                  </a:moveTo>
                  <a:cubicBezTo>
                    <a:pt x="108" y="13"/>
                    <a:pt x="108" y="11"/>
                    <a:pt x="104" y="11"/>
                  </a:cubicBezTo>
                  <a:cubicBezTo>
                    <a:pt x="102" y="11"/>
                    <a:pt x="101" y="11"/>
                    <a:pt x="101" y="10"/>
                  </a:cubicBezTo>
                  <a:cubicBezTo>
                    <a:pt x="101" y="8"/>
                    <a:pt x="101" y="8"/>
                    <a:pt x="104" y="8"/>
                  </a:cubicBezTo>
                  <a:cubicBezTo>
                    <a:pt x="105" y="8"/>
                    <a:pt x="109" y="9"/>
                    <a:pt x="110" y="9"/>
                  </a:cubicBezTo>
                  <a:cubicBezTo>
                    <a:pt x="112" y="9"/>
                    <a:pt x="123" y="8"/>
                    <a:pt x="125" y="8"/>
                  </a:cubicBezTo>
                  <a:cubicBezTo>
                    <a:pt x="140" y="8"/>
                    <a:pt x="141" y="18"/>
                    <a:pt x="141" y="21"/>
                  </a:cubicBezTo>
                  <a:cubicBezTo>
                    <a:pt x="141" y="31"/>
                    <a:pt x="133" y="33"/>
                    <a:pt x="130" y="33"/>
                  </a:cubicBezTo>
                  <a:cubicBezTo>
                    <a:pt x="131" y="34"/>
                    <a:pt x="132" y="34"/>
                    <a:pt x="134" y="38"/>
                  </a:cubicBezTo>
                  <a:cubicBezTo>
                    <a:pt x="142" y="52"/>
                    <a:pt x="142" y="52"/>
                    <a:pt x="142" y="52"/>
                  </a:cubicBezTo>
                  <a:cubicBezTo>
                    <a:pt x="143" y="55"/>
                    <a:pt x="144" y="57"/>
                    <a:pt x="147" y="57"/>
                  </a:cubicBezTo>
                  <a:cubicBezTo>
                    <a:pt x="149" y="58"/>
                    <a:pt x="150" y="58"/>
                    <a:pt x="150" y="59"/>
                  </a:cubicBezTo>
                  <a:cubicBezTo>
                    <a:pt x="150" y="60"/>
                    <a:pt x="149" y="60"/>
                    <a:pt x="149" y="60"/>
                  </a:cubicBezTo>
                  <a:cubicBezTo>
                    <a:pt x="148" y="60"/>
                    <a:pt x="142" y="59"/>
                    <a:pt x="141" y="59"/>
                  </a:cubicBezTo>
                  <a:cubicBezTo>
                    <a:pt x="140" y="59"/>
                    <a:pt x="137" y="60"/>
                    <a:pt x="137" y="60"/>
                  </a:cubicBezTo>
                  <a:cubicBezTo>
                    <a:pt x="135" y="60"/>
                    <a:pt x="135" y="59"/>
                    <a:pt x="134" y="57"/>
                  </a:cubicBezTo>
                  <a:cubicBezTo>
                    <a:pt x="124" y="39"/>
                    <a:pt x="124" y="39"/>
                    <a:pt x="124" y="39"/>
                  </a:cubicBezTo>
                  <a:cubicBezTo>
                    <a:pt x="122" y="35"/>
                    <a:pt x="122" y="35"/>
                    <a:pt x="118" y="35"/>
                  </a:cubicBezTo>
                  <a:cubicBezTo>
                    <a:pt x="117" y="35"/>
                    <a:pt x="117" y="35"/>
                    <a:pt x="117" y="37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17" y="55"/>
                    <a:pt x="117" y="57"/>
                    <a:pt x="121" y="57"/>
                  </a:cubicBezTo>
                  <a:cubicBezTo>
                    <a:pt x="123" y="57"/>
                    <a:pt x="124" y="57"/>
                    <a:pt x="124" y="59"/>
                  </a:cubicBezTo>
                  <a:cubicBezTo>
                    <a:pt x="124" y="60"/>
                    <a:pt x="123" y="60"/>
                    <a:pt x="122" y="60"/>
                  </a:cubicBezTo>
                  <a:cubicBezTo>
                    <a:pt x="120" y="60"/>
                    <a:pt x="112" y="59"/>
                    <a:pt x="112" y="59"/>
                  </a:cubicBezTo>
                  <a:cubicBezTo>
                    <a:pt x="111" y="59"/>
                    <a:pt x="104" y="60"/>
                    <a:pt x="103" y="60"/>
                  </a:cubicBezTo>
                  <a:cubicBezTo>
                    <a:pt x="102" y="60"/>
                    <a:pt x="101" y="60"/>
                    <a:pt x="101" y="59"/>
                  </a:cubicBezTo>
                  <a:cubicBezTo>
                    <a:pt x="101" y="57"/>
                    <a:pt x="102" y="57"/>
                    <a:pt x="104" y="57"/>
                  </a:cubicBezTo>
                  <a:cubicBezTo>
                    <a:pt x="108" y="57"/>
                    <a:pt x="108" y="55"/>
                    <a:pt x="108" y="51"/>
                  </a:cubicBezTo>
                  <a:cubicBezTo>
                    <a:pt x="108" y="17"/>
                    <a:pt x="108" y="17"/>
                    <a:pt x="108" y="17"/>
                  </a:cubicBezTo>
                  <a:close/>
                  <a:moveTo>
                    <a:pt x="117" y="30"/>
                  </a:moveTo>
                  <a:cubicBezTo>
                    <a:pt x="117" y="32"/>
                    <a:pt x="117" y="33"/>
                    <a:pt x="121" y="33"/>
                  </a:cubicBezTo>
                  <a:cubicBezTo>
                    <a:pt x="124" y="33"/>
                    <a:pt x="132" y="33"/>
                    <a:pt x="132" y="22"/>
                  </a:cubicBezTo>
                  <a:cubicBezTo>
                    <a:pt x="132" y="19"/>
                    <a:pt x="131" y="11"/>
                    <a:pt x="120" y="11"/>
                  </a:cubicBezTo>
                  <a:cubicBezTo>
                    <a:pt x="117" y="11"/>
                    <a:pt x="117" y="13"/>
                    <a:pt x="117" y="16"/>
                  </a:cubicBezTo>
                  <a:cubicBezTo>
                    <a:pt x="117" y="30"/>
                    <a:pt x="117" y="30"/>
                    <a:pt x="117" y="30"/>
                  </a:cubicBezTo>
                  <a:close/>
                  <a:moveTo>
                    <a:pt x="160" y="17"/>
                  </a:moveTo>
                  <a:cubicBezTo>
                    <a:pt x="160" y="13"/>
                    <a:pt x="160" y="11"/>
                    <a:pt x="156" y="11"/>
                  </a:cubicBezTo>
                  <a:cubicBezTo>
                    <a:pt x="155" y="11"/>
                    <a:pt x="153" y="11"/>
                    <a:pt x="153" y="10"/>
                  </a:cubicBezTo>
                  <a:cubicBezTo>
                    <a:pt x="153" y="8"/>
                    <a:pt x="154" y="8"/>
                    <a:pt x="157" y="8"/>
                  </a:cubicBezTo>
                  <a:cubicBezTo>
                    <a:pt x="157" y="8"/>
                    <a:pt x="161" y="9"/>
                    <a:pt x="162" y="9"/>
                  </a:cubicBezTo>
                  <a:cubicBezTo>
                    <a:pt x="165" y="9"/>
                    <a:pt x="175" y="8"/>
                    <a:pt x="178" y="8"/>
                  </a:cubicBezTo>
                  <a:cubicBezTo>
                    <a:pt x="192" y="8"/>
                    <a:pt x="194" y="18"/>
                    <a:pt x="194" y="21"/>
                  </a:cubicBezTo>
                  <a:cubicBezTo>
                    <a:pt x="194" y="31"/>
                    <a:pt x="185" y="33"/>
                    <a:pt x="182" y="33"/>
                  </a:cubicBezTo>
                  <a:cubicBezTo>
                    <a:pt x="183" y="34"/>
                    <a:pt x="184" y="34"/>
                    <a:pt x="186" y="38"/>
                  </a:cubicBezTo>
                  <a:cubicBezTo>
                    <a:pt x="194" y="52"/>
                    <a:pt x="194" y="52"/>
                    <a:pt x="194" y="52"/>
                  </a:cubicBezTo>
                  <a:cubicBezTo>
                    <a:pt x="196" y="55"/>
                    <a:pt x="197" y="57"/>
                    <a:pt x="199" y="57"/>
                  </a:cubicBezTo>
                  <a:cubicBezTo>
                    <a:pt x="202" y="58"/>
                    <a:pt x="203" y="58"/>
                    <a:pt x="203" y="59"/>
                  </a:cubicBezTo>
                  <a:cubicBezTo>
                    <a:pt x="203" y="60"/>
                    <a:pt x="202" y="60"/>
                    <a:pt x="201" y="60"/>
                  </a:cubicBezTo>
                  <a:cubicBezTo>
                    <a:pt x="200" y="60"/>
                    <a:pt x="195" y="59"/>
                    <a:pt x="194" y="59"/>
                  </a:cubicBezTo>
                  <a:cubicBezTo>
                    <a:pt x="193" y="59"/>
                    <a:pt x="190" y="60"/>
                    <a:pt x="189" y="60"/>
                  </a:cubicBezTo>
                  <a:cubicBezTo>
                    <a:pt x="188" y="60"/>
                    <a:pt x="187" y="59"/>
                    <a:pt x="187" y="57"/>
                  </a:cubicBezTo>
                  <a:cubicBezTo>
                    <a:pt x="177" y="39"/>
                    <a:pt x="177" y="39"/>
                    <a:pt x="177" y="39"/>
                  </a:cubicBezTo>
                  <a:cubicBezTo>
                    <a:pt x="175" y="35"/>
                    <a:pt x="174" y="35"/>
                    <a:pt x="171" y="35"/>
                  </a:cubicBezTo>
                  <a:cubicBezTo>
                    <a:pt x="169" y="35"/>
                    <a:pt x="169" y="35"/>
                    <a:pt x="169" y="37"/>
                  </a:cubicBezTo>
                  <a:cubicBezTo>
                    <a:pt x="169" y="51"/>
                    <a:pt x="169" y="51"/>
                    <a:pt x="169" y="51"/>
                  </a:cubicBezTo>
                  <a:cubicBezTo>
                    <a:pt x="169" y="55"/>
                    <a:pt x="169" y="57"/>
                    <a:pt x="173" y="57"/>
                  </a:cubicBezTo>
                  <a:cubicBezTo>
                    <a:pt x="175" y="57"/>
                    <a:pt x="176" y="57"/>
                    <a:pt x="176" y="59"/>
                  </a:cubicBezTo>
                  <a:cubicBezTo>
                    <a:pt x="176" y="60"/>
                    <a:pt x="175" y="60"/>
                    <a:pt x="175" y="60"/>
                  </a:cubicBezTo>
                  <a:cubicBezTo>
                    <a:pt x="173" y="60"/>
                    <a:pt x="165" y="59"/>
                    <a:pt x="165" y="59"/>
                  </a:cubicBezTo>
                  <a:cubicBezTo>
                    <a:pt x="163" y="59"/>
                    <a:pt x="157" y="60"/>
                    <a:pt x="155" y="60"/>
                  </a:cubicBezTo>
                  <a:cubicBezTo>
                    <a:pt x="155" y="60"/>
                    <a:pt x="153" y="60"/>
                    <a:pt x="153" y="59"/>
                  </a:cubicBezTo>
                  <a:cubicBezTo>
                    <a:pt x="153" y="57"/>
                    <a:pt x="155" y="57"/>
                    <a:pt x="156" y="57"/>
                  </a:cubicBezTo>
                  <a:cubicBezTo>
                    <a:pt x="160" y="57"/>
                    <a:pt x="160" y="55"/>
                    <a:pt x="160" y="51"/>
                  </a:cubicBezTo>
                  <a:cubicBezTo>
                    <a:pt x="160" y="17"/>
                    <a:pt x="160" y="17"/>
                    <a:pt x="160" y="17"/>
                  </a:cubicBezTo>
                  <a:close/>
                  <a:moveTo>
                    <a:pt x="169" y="30"/>
                  </a:moveTo>
                  <a:cubicBezTo>
                    <a:pt x="169" y="32"/>
                    <a:pt x="169" y="33"/>
                    <a:pt x="173" y="33"/>
                  </a:cubicBezTo>
                  <a:cubicBezTo>
                    <a:pt x="176" y="33"/>
                    <a:pt x="184" y="33"/>
                    <a:pt x="184" y="22"/>
                  </a:cubicBezTo>
                  <a:cubicBezTo>
                    <a:pt x="184" y="19"/>
                    <a:pt x="183" y="11"/>
                    <a:pt x="173" y="11"/>
                  </a:cubicBezTo>
                  <a:cubicBezTo>
                    <a:pt x="169" y="11"/>
                    <a:pt x="169" y="13"/>
                    <a:pt x="169" y="16"/>
                  </a:cubicBezTo>
                  <a:cubicBezTo>
                    <a:pt x="169" y="30"/>
                    <a:pt x="169" y="30"/>
                    <a:pt x="169" y="30"/>
                  </a:cubicBezTo>
                  <a:close/>
                  <a:moveTo>
                    <a:pt x="212" y="17"/>
                  </a:moveTo>
                  <a:cubicBezTo>
                    <a:pt x="212" y="13"/>
                    <a:pt x="212" y="11"/>
                    <a:pt x="208" y="11"/>
                  </a:cubicBezTo>
                  <a:cubicBezTo>
                    <a:pt x="206" y="11"/>
                    <a:pt x="205" y="11"/>
                    <a:pt x="205" y="10"/>
                  </a:cubicBezTo>
                  <a:cubicBezTo>
                    <a:pt x="205" y="8"/>
                    <a:pt x="206" y="8"/>
                    <a:pt x="207" y="8"/>
                  </a:cubicBezTo>
                  <a:cubicBezTo>
                    <a:pt x="207" y="8"/>
                    <a:pt x="207" y="9"/>
                    <a:pt x="209" y="9"/>
                  </a:cubicBezTo>
                  <a:cubicBezTo>
                    <a:pt x="211" y="9"/>
                    <a:pt x="214" y="9"/>
                    <a:pt x="221" y="9"/>
                  </a:cubicBezTo>
                  <a:cubicBezTo>
                    <a:pt x="225" y="9"/>
                    <a:pt x="225" y="9"/>
                    <a:pt x="225" y="9"/>
                  </a:cubicBezTo>
                  <a:cubicBezTo>
                    <a:pt x="233" y="9"/>
                    <a:pt x="238" y="9"/>
                    <a:pt x="240" y="9"/>
                  </a:cubicBezTo>
                  <a:cubicBezTo>
                    <a:pt x="242" y="9"/>
                    <a:pt x="242" y="8"/>
                    <a:pt x="242" y="8"/>
                  </a:cubicBezTo>
                  <a:cubicBezTo>
                    <a:pt x="243" y="8"/>
                    <a:pt x="243" y="9"/>
                    <a:pt x="243" y="11"/>
                  </a:cubicBezTo>
                  <a:cubicBezTo>
                    <a:pt x="243" y="18"/>
                    <a:pt x="243" y="18"/>
                    <a:pt x="243" y="18"/>
                  </a:cubicBezTo>
                  <a:cubicBezTo>
                    <a:pt x="243" y="19"/>
                    <a:pt x="243" y="20"/>
                    <a:pt x="242" y="20"/>
                  </a:cubicBezTo>
                  <a:cubicBezTo>
                    <a:pt x="242" y="20"/>
                    <a:pt x="241" y="20"/>
                    <a:pt x="240" y="17"/>
                  </a:cubicBezTo>
                  <a:cubicBezTo>
                    <a:pt x="239" y="14"/>
                    <a:pt x="237" y="11"/>
                    <a:pt x="225" y="11"/>
                  </a:cubicBezTo>
                  <a:cubicBezTo>
                    <a:pt x="221" y="11"/>
                    <a:pt x="221" y="12"/>
                    <a:pt x="221" y="16"/>
                  </a:cubicBezTo>
                  <a:cubicBezTo>
                    <a:pt x="221" y="28"/>
                    <a:pt x="221" y="28"/>
                    <a:pt x="221" y="28"/>
                  </a:cubicBezTo>
                  <a:cubicBezTo>
                    <a:pt x="221" y="30"/>
                    <a:pt x="221" y="31"/>
                    <a:pt x="226" y="31"/>
                  </a:cubicBezTo>
                  <a:cubicBezTo>
                    <a:pt x="235" y="31"/>
                    <a:pt x="235" y="29"/>
                    <a:pt x="237" y="25"/>
                  </a:cubicBezTo>
                  <a:cubicBezTo>
                    <a:pt x="237" y="24"/>
                    <a:pt x="238" y="24"/>
                    <a:pt x="238" y="24"/>
                  </a:cubicBezTo>
                  <a:cubicBezTo>
                    <a:pt x="239" y="24"/>
                    <a:pt x="239" y="24"/>
                    <a:pt x="239" y="25"/>
                  </a:cubicBezTo>
                  <a:cubicBezTo>
                    <a:pt x="239" y="26"/>
                    <a:pt x="238" y="34"/>
                    <a:pt x="238" y="36"/>
                  </a:cubicBezTo>
                  <a:cubicBezTo>
                    <a:pt x="238" y="37"/>
                    <a:pt x="239" y="40"/>
                    <a:pt x="239" y="40"/>
                  </a:cubicBezTo>
                  <a:cubicBezTo>
                    <a:pt x="239" y="41"/>
                    <a:pt x="239" y="42"/>
                    <a:pt x="238" y="42"/>
                  </a:cubicBezTo>
                  <a:cubicBezTo>
                    <a:pt x="237" y="42"/>
                    <a:pt x="237" y="42"/>
                    <a:pt x="236" y="40"/>
                  </a:cubicBezTo>
                  <a:cubicBezTo>
                    <a:pt x="234" y="34"/>
                    <a:pt x="232" y="34"/>
                    <a:pt x="225" y="34"/>
                  </a:cubicBezTo>
                  <a:cubicBezTo>
                    <a:pt x="222" y="34"/>
                    <a:pt x="221" y="34"/>
                    <a:pt x="221" y="36"/>
                  </a:cubicBezTo>
                  <a:cubicBezTo>
                    <a:pt x="221" y="50"/>
                    <a:pt x="221" y="50"/>
                    <a:pt x="221" y="50"/>
                  </a:cubicBezTo>
                  <a:cubicBezTo>
                    <a:pt x="221" y="56"/>
                    <a:pt x="223" y="57"/>
                    <a:pt x="230" y="57"/>
                  </a:cubicBezTo>
                  <a:cubicBezTo>
                    <a:pt x="233" y="57"/>
                    <a:pt x="238" y="57"/>
                    <a:pt x="242" y="50"/>
                  </a:cubicBezTo>
                  <a:cubicBezTo>
                    <a:pt x="243" y="47"/>
                    <a:pt x="243" y="47"/>
                    <a:pt x="244" y="47"/>
                  </a:cubicBezTo>
                  <a:cubicBezTo>
                    <a:pt x="245" y="47"/>
                    <a:pt x="245" y="47"/>
                    <a:pt x="245" y="48"/>
                  </a:cubicBezTo>
                  <a:cubicBezTo>
                    <a:pt x="245" y="49"/>
                    <a:pt x="244" y="54"/>
                    <a:pt x="244" y="57"/>
                  </a:cubicBezTo>
                  <a:cubicBezTo>
                    <a:pt x="244" y="59"/>
                    <a:pt x="243" y="60"/>
                    <a:pt x="241" y="60"/>
                  </a:cubicBezTo>
                  <a:cubicBezTo>
                    <a:pt x="237" y="60"/>
                    <a:pt x="231" y="60"/>
                    <a:pt x="226" y="60"/>
                  </a:cubicBezTo>
                  <a:cubicBezTo>
                    <a:pt x="221" y="59"/>
                    <a:pt x="218" y="59"/>
                    <a:pt x="217" y="59"/>
                  </a:cubicBezTo>
                  <a:cubicBezTo>
                    <a:pt x="216" y="59"/>
                    <a:pt x="216" y="59"/>
                    <a:pt x="216" y="59"/>
                  </a:cubicBezTo>
                  <a:cubicBezTo>
                    <a:pt x="213" y="59"/>
                    <a:pt x="211" y="59"/>
                    <a:pt x="209" y="60"/>
                  </a:cubicBezTo>
                  <a:cubicBezTo>
                    <a:pt x="208" y="60"/>
                    <a:pt x="207" y="60"/>
                    <a:pt x="207" y="60"/>
                  </a:cubicBezTo>
                  <a:cubicBezTo>
                    <a:pt x="206" y="60"/>
                    <a:pt x="205" y="60"/>
                    <a:pt x="205" y="58"/>
                  </a:cubicBezTo>
                  <a:cubicBezTo>
                    <a:pt x="205" y="57"/>
                    <a:pt x="206" y="57"/>
                    <a:pt x="208" y="57"/>
                  </a:cubicBezTo>
                  <a:cubicBezTo>
                    <a:pt x="212" y="57"/>
                    <a:pt x="212" y="55"/>
                    <a:pt x="212" y="51"/>
                  </a:cubicBezTo>
                  <a:cubicBezTo>
                    <a:pt x="212" y="17"/>
                    <a:pt x="212" y="17"/>
                    <a:pt x="212" y="17"/>
                  </a:cubicBezTo>
                  <a:close/>
                  <a:moveTo>
                    <a:pt x="265" y="60"/>
                  </a:moveTo>
                  <a:cubicBezTo>
                    <a:pt x="259" y="60"/>
                    <a:pt x="253" y="58"/>
                    <a:pt x="252" y="57"/>
                  </a:cubicBezTo>
                  <a:cubicBezTo>
                    <a:pt x="251" y="56"/>
                    <a:pt x="251" y="55"/>
                    <a:pt x="251" y="53"/>
                  </a:cubicBezTo>
                  <a:cubicBezTo>
                    <a:pt x="251" y="53"/>
                    <a:pt x="251" y="49"/>
                    <a:pt x="251" y="46"/>
                  </a:cubicBezTo>
                  <a:cubicBezTo>
                    <a:pt x="251" y="45"/>
                    <a:pt x="251" y="44"/>
                    <a:pt x="252" y="44"/>
                  </a:cubicBezTo>
                  <a:cubicBezTo>
                    <a:pt x="253" y="44"/>
                    <a:pt x="253" y="45"/>
                    <a:pt x="253" y="46"/>
                  </a:cubicBezTo>
                  <a:cubicBezTo>
                    <a:pt x="255" y="53"/>
                    <a:pt x="260" y="58"/>
                    <a:pt x="266" y="58"/>
                  </a:cubicBezTo>
                  <a:cubicBezTo>
                    <a:pt x="270" y="58"/>
                    <a:pt x="276" y="56"/>
                    <a:pt x="276" y="49"/>
                  </a:cubicBezTo>
                  <a:cubicBezTo>
                    <a:pt x="276" y="43"/>
                    <a:pt x="270" y="39"/>
                    <a:pt x="265" y="37"/>
                  </a:cubicBezTo>
                  <a:cubicBezTo>
                    <a:pt x="258" y="34"/>
                    <a:pt x="251" y="31"/>
                    <a:pt x="251" y="22"/>
                  </a:cubicBezTo>
                  <a:cubicBezTo>
                    <a:pt x="251" y="14"/>
                    <a:pt x="257" y="8"/>
                    <a:pt x="268" y="8"/>
                  </a:cubicBezTo>
                  <a:cubicBezTo>
                    <a:pt x="272" y="8"/>
                    <a:pt x="277" y="9"/>
                    <a:pt x="278" y="10"/>
                  </a:cubicBezTo>
                  <a:cubicBezTo>
                    <a:pt x="279" y="10"/>
                    <a:pt x="279" y="11"/>
                    <a:pt x="279" y="18"/>
                  </a:cubicBezTo>
                  <a:cubicBezTo>
                    <a:pt x="279" y="20"/>
                    <a:pt x="279" y="21"/>
                    <a:pt x="278" y="21"/>
                  </a:cubicBezTo>
                  <a:cubicBezTo>
                    <a:pt x="277" y="21"/>
                    <a:pt x="277" y="20"/>
                    <a:pt x="276" y="18"/>
                  </a:cubicBezTo>
                  <a:cubicBezTo>
                    <a:pt x="275" y="15"/>
                    <a:pt x="274" y="10"/>
                    <a:pt x="267" y="10"/>
                  </a:cubicBezTo>
                  <a:cubicBezTo>
                    <a:pt x="260" y="10"/>
                    <a:pt x="258" y="15"/>
                    <a:pt x="258" y="18"/>
                  </a:cubicBezTo>
                  <a:cubicBezTo>
                    <a:pt x="258" y="24"/>
                    <a:pt x="263" y="26"/>
                    <a:pt x="269" y="28"/>
                  </a:cubicBezTo>
                  <a:cubicBezTo>
                    <a:pt x="274" y="30"/>
                    <a:pt x="282" y="34"/>
                    <a:pt x="282" y="43"/>
                  </a:cubicBezTo>
                  <a:cubicBezTo>
                    <a:pt x="282" y="53"/>
                    <a:pt x="276" y="60"/>
                    <a:pt x="265" y="60"/>
                  </a:cubicBezTo>
                  <a:close/>
                  <a:moveTo>
                    <a:pt x="312" y="51"/>
                  </a:moveTo>
                  <a:cubicBezTo>
                    <a:pt x="312" y="55"/>
                    <a:pt x="312" y="57"/>
                    <a:pt x="316" y="57"/>
                  </a:cubicBezTo>
                  <a:cubicBezTo>
                    <a:pt x="318" y="57"/>
                    <a:pt x="319" y="57"/>
                    <a:pt x="319" y="58"/>
                  </a:cubicBezTo>
                  <a:cubicBezTo>
                    <a:pt x="319" y="60"/>
                    <a:pt x="318" y="60"/>
                    <a:pt x="317" y="60"/>
                  </a:cubicBezTo>
                  <a:cubicBezTo>
                    <a:pt x="315" y="60"/>
                    <a:pt x="310" y="59"/>
                    <a:pt x="308" y="59"/>
                  </a:cubicBezTo>
                  <a:cubicBezTo>
                    <a:pt x="306" y="59"/>
                    <a:pt x="300" y="60"/>
                    <a:pt x="298" y="60"/>
                  </a:cubicBezTo>
                  <a:cubicBezTo>
                    <a:pt x="297" y="60"/>
                    <a:pt x="296" y="60"/>
                    <a:pt x="296" y="58"/>
                  </a:cubicBezTo>
                  <a:cubicBezTo>
                    <a:pt x="296" y="57"/>
                    <a:pt x="298" y="57"/>
                    <a:pt x="299" y="57"/>
                  </a:cubicBezTo>
                  <a:cubicBezTo>
                    <a:pt x="303" y="57"/>
                    <a:pt x="303" y="55"/>
                    <a:pt x="303" y="51"/>
                  </a:cubicBezTo>
                  <a:cubicBezTo>
                    <a:pt x="303" y="13"/>
                    <a:pt x="303" y="13"/>
                    <a:pt x="303" y="13"/>
                  </a:cubicBezTo>
                  <a:cubicBezTo>
                    <a:pt x="303" y="11"/>
                    <a:pt x="303" y="11"/>
                    <a:pt x="301" y="11"/>
                  </a:cubicBezTo>
                  <a:cubicBezTo>
                    <a:pt x="296" y="11"/>
                    <a:pt x="291" y="11"/>
                    <a:pt x="287" y="19"/>
                  </a:cubicBezTo>
                  <a:cubicBezTo>
                    <a:pt x="286" y="20"/>
                    <a:pt x="285" y="21"/>
                    <a:pt x="285" y="21"/>
                  </a:cubicBezTo>
                  <a:cubicBezTo>
                    <a:pt x="284" y="21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8"/>
                  </a:cubicBezTo>
                  <a:cubicBezTo>
                    <a:pt x="287" y="7"/>
                    <a:pt x="287" y="7"/>
                    <a:pt x="287" y="7"/>
                  </a:cubicBezTo>
                  <a:cubicBezTo>
                    <a:pt x="287" y="6"/>
                    <a:pt x="288" y="5"/>
                    <a:pt x="288" y="5"/>
                  </a:cubicBezTo>
                  <a:cubicBezTo>
                    <a:pt x="289" y="5"/>
                    <a:pt x="289" y="6"/>
                    <a:pt x="289" y="6"/>
                  </a:cubicBezTo>
                  <a:cubicBezTo>
                    <a:pt x="290" y="9"/>
                    <a:pt x="291" y="9"/>
                    <a:pt x="293" y="9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28" y="9"/>
                    <a:pt x="328" y="8"/>
                    <a:pt x="329" y="6"/>
                  </a:cubicBezTo>
                  <a:cubicBezTo>
                    <a:pt x="329" y="6"/>
                    <a:pt x="329" y="5"/>
                    <a:pt x="330" y="5"/>
                  </a:cubicBezTo>
                  <a:cubicBezTo>
                    <a:pt x="331" y="5"/>
                    <a:pt x="331" y="6"/>
                    <a:pt x="331" y="8"/>
                  </a:cubicBezTo>
                  <a:cubicBezTo>
                    <a:pt x="330" y="18"/>
                    <a:pt x="330" y="18"/>
                    <a:pt x="330" y="18"/>
                  </a:cubicBezTo>
                  <a:cubicBezTo>
                    <a:pt x="330" y="20"/>
                    <a:pt x="330" y="21"/>
                    <a:pt x="329" y="21"/>
                  </a:cubicBezTo>
                  <a:cubicBezTo>
                    <a:pt x="329" y="21"/>
                    <a:pt x="328" y="21"/>
                    <a:pt x="328" y="19"/>
                  </a:cubicBezTo>
                  <a:cubicBezTo>
                    <a:pt x="326" y="11"/>
                    <a:pt x="322" y="11"/>
                    <a:pt x="317" y="11"/>
                  </a:cubicBezTo>
                  <a:cubicBezTo>
                    <a:pt x="312" y="11"/>
                    <a:pt x="312" y="11"/>
                    <a:pt x="312" y="14"/>
                  </a:cubicBezTo>
                  <a:cubicBezTo>
                    <a:pt x="312" y="51"/>
                    <a:pt x="312" y="51"/>
                    <a:pt x="312" y="51"/>
                  </a:cubicBezTo>
                  <a:close/>
                  <a:moveTo>
                    <a:pt x="343" y="17"/>
                  </a:moveTo>
                  <a:cubicBezTo>
                    <a:pt x="343" y="13"/>
                    <a:pt x="343" y="11"/>
                    <a:pt x="339" y="11"/>
                  </a:cubicBezTo>
                  <a:cubicBezTo>
                    <a:pt x="337" y="11"/>
                    <a:pt x="336" y="11"/>
                    <a:pt x="336" y="10"/>
                  </a:cubicBezTo>
                  <a:cubicBezTo>
                    <a:pt x="336" y="8"/>
                    <a:pt x="337" y="8"/>
                    <a:pt x="337" y="8"/>
                  </a:cubicBezTo>
                  <a:cubicBezTo>
                    <a:pt x="337" y="8"/>
                    <a:pt x="338" y="9"/>
                    <a:pt x="339" y="9"/>
                  </a:cubicBezTo>
                  <a:cubicBezTo>
                    <a:pt x="341" y="9"/>
                    <a:pt x="345" y="9"/>
                    <a:pt x="352" y="9"/>
                  </a:cubicBezTo>
                  <a:cubicBezTo>
                    <a:pt x="356" y="9"/>
                    <a:pt x="356" y="9"/>
                    <a:pt x="356" y="9"/>
                  </a:cubicBezTo>
                  <a:cubicBezTo>
                    <a:pt x="364" y="9"/>
                    <a:pt x="368" y="9"/>
                    <a:pt x="370" y="9"/>
                  </a:cubicBezTo>
                  <a:cubicBezTo>
                    <a:pt x="372" y="9"/>
                    <a:pt x="373" y="8"/>
                    <a:pt x="373" y="8"/>
                  </a:cubicBezTo>
                  <a:cubicBezTo>
                    <a:pt x="374" y="8"/>
                    <a:pt x="374" y="9"/>
                    <a:pt x="374" y="11"/>
                  </a:cubicBezTo>
                  <a:cubicBezTo>
                    <a:pt x="374" y="18"/>
                    <a:pt x="374" y="18"/>
                    <a:pt x="374" y="18"/>
                  </a:cubicBezTo>
                  <a:cubicBezTo>
                    <a:pt x="374" y="19"/>
                    <a:pt x="374" y="20"/>
                    <a:pt x="373" y="20"/>
                  </a:cubicBezTo>
                  <a:cubicBezTo>
                    <a:pt x="372" y="20"/>
                    <a:pt x="372" y="20"/>
                    <a:pt x="370" y="17"/>
                  </a:cubicBezTo>
                  <a:cubicBezTo>
                    <a:pt x="369" y="14"/>
                    <a:pt x="367" y="11"/>
                    <a:pt x="356" y="11"/>
                  </a:cubicBezTo>
                  <a:cubicBezTo>
                    <a:pt x="352" y="11"/>
                    <a:pt x="351" y="12"/>
                    <a:pt x="351" y="16"/>
                  </a:cubicBezTo>
                  <a:cubicBezTo>
                    <a:pt x="351" y="28"/>
                    <a:pt x="351" y="28"/>
                    <a:pt x="351" y="28"/>
                  </a:cubicBezTo>
                  <a:cubicBezTo>
                    <a:pt x="351" y="30"/>
                    <a:pt x="351" y="31"/>
                    <a:pt x="356" y="31"/>
                  </a:cubicBezTo>
                  <a:cubicBezTo>
                    <a:pt x="365" y="31"/>
                    <a:pt x="366" y="29"/>
                    <a:pt x="367" y="25"/>
                  </a:cubicBezTo>
                  <a:cubicBezTo>
                    <a:pt x="368" y="24"/>
                    <a:pt x="368" y="24"/>
                    <a:pt x="369" y="24"/>
                  </a:cubicBezTo>
                  <a:cubicBezTo>
                    <a:pt x="369" y="24"/>
                    <a:pt x="370" y="24"/>
                    <a:pt x="370" y="25"/>
                  </a:cubicBezTo>
                  <a:cubicBezTo>
                    <a:pt x="370" y="26"/>
                    <a:pt x="369" y="34"/>
                    <a:pt x="369" y="36"/>
                  </a:cubicBezTo>
                  <a:cubicBezTo>
                    <a:pt x="369" y="37"/>
                    <a:pt x="369" y="40"/>
                    <a:pt x="369" y="40"/>
                  </a:cubicBezTo>
                  <a:cubicBezTo>
                    <a:pt x="369" y="41"/>
                    <a:pt x="369" y="42"/>
                    <a:pt x="368" y="42"/>
                  </a:cubicBezTo>
                  <a:cubicBezTo>
                    <a:pt x="368" y="42"/>
                    <a:pt x="367" y="42"/>
                    <a:pt x="367" y="40"/>
                  </a:cubicBezTo>
                  <a:cubicBezTo>
                    <a:pt x="365" y="34"/>
                    <a:pt x="363" y="34"/>
                    <a:pt x="356" y="34"/>
                  </a:cubicBezTo>
                  <a:cubicBezTo>
                    <a:pt x="352" y="34"/>
                    <a:pt x="351" y="34"/>
                    <a:pt x="351" y="36"/>
                  </a:cubicBezTo>
                  <a:cubicBezTo>
                    <a:pt x="351" y="50"/>
                    <a:pt x="351" y="50"/>
                    <a:pt x="351" y="50"/>
                  </a:cubicBezTo>
                  <a:cubicBezTo>
                    <a:pt x="351" y="56"/>
                    <a:pt x="353" y="57"/>
                    <a:pt x="360" y="57"/>
                  </a:cubicBezTo>
                  <a:cubicBezTo>
                    <a:pt x="364" y="57"/>
                    <a:pt x="369" y="57"/>
                    <a:pt x="372" y="50"/>
                  </a:cubicBezTo>
                  <a:cubicBezTo>
                    <a:pt x="374" y="47"/>
                    <a:pt x="374" y="47"/>
                    <a:pt x="375" y="47"/>
                  </a:cubicBezTo>
                  <a:cubicBezTo>
                    <a:pt x="375" y="47"/>
                    <a:pt x="376" y="47"/>
                    <a:pt x="376" y="48"/>
                  </a:cubicBezTo>
                  <a:cubicBezTo>
                    <a:pt x="376" y="49"/>
                    <a:pt x="375" y="54"/>
                    <a:pt x="375" y="57"/>
                  </a:cubicBezTo>
                  <a:cubicBezTo>
                    <a:pt x="374" y="59"/>
                    <a:pt x="374" y="60"/>
                    <a:pt x="371" y="60"/>
                  </a:cubicBezTo>
                  <a:cubicBezTo>
                    <a:pt x="367" y="60"/>
                    <a:pt x="361" y="60"/>
                    <a:pt x="357" y="60"/>
                  </a:cubicBezTo>
                  <a:cubicBezTo>
                    <a:pt x="352" y="59"/>
                    <a:pt x="348" y="59"/>
                    <a:pt x="348" y="59"/>
                  </a:cubicBezTo>
                  <a:cubicBezTo>
                    <a:pt x="347" y="59"/>
                    <a:pt x="347" y="59"/>
                    <a:pt x="347" y="59"/>
                  </a:cubicBezTo>
                  <a:cubicBezTo>
                    <a:pt x="343" y="59"/>
                    <a:pt x="341" y="59"/>
                    <a:pt x="340" y="60"/>
                  </a:cubicBezTo>
                  <a:cubicBezTo>
                    <a:pt x="339" y="60"/>
                    <a:pt x="338" y="60"/>
                    <a:pt x="337" y="60"/>
                  </a:cubicBezTo>
                  <a:cubicBezTo>
                    <a:pt x="337" y="60"/>
                    <a:pt x="336" y="60"/>
                    <a:pt x="336" y="58"/>
                  </a:cubicBezTo>
                  <a:cubicBezTo>
                    <a:pt x="336" y="57"/>
                    <a:pt x="337" y="57"/>
                    <a:pt x="339" y="57"/>
                  </a:cubicBezTo>
                  <a:cubicBezTo>
                    <a:pt x="343" y="57"/>
                    <a:pt x="343" y="55"/>
                    <a:pt x="343" y="51"/>
                  </a:cubicBezTo>
                  <a:cubicBezTo>
                    <a:pt x="343" y="17"/>
                    <a:pt x="343" y="17"/>
                    <a:pt x="343" y="17"/>
                  </a:cubicBezTo>
                  <a:close/>
                  <a:moveTo>
                    <a:pt x="388" y="17"/>
                  </a:moveTo>
                  <a:cubicBezTo>
                    <a:pt x="388" y="13"/>
                    <a:pt x="388" y="11"/>
                    <a:pt x="384" y="11"/>
                  </a:cubicBezTo>
                  <a:cubicBezTo>
                    <a:pt x="382" y="11"/>
                    <a:pt x="381" y="11"/>
                    <a:pt x="381" y="10"/>
                  </a:cubicBezTo>
                  <a:cubicBezTo>
                    <a:pt x="381" y="8"/>
                    <a:pt x="382" y="8"/>
                    <a:pt x="384" y="8"/>
                  </a:cubicBezTo>
                  <a:cubicBezTo>
                    <a:pt x="385" y="8"/>
                    <a:pt x="389" y="9"/>
                    <a:pt x="390" y="9"/>
                  </a:cubicBezTo>
                  <a:cubicBezTo>
                    <a:pt x="392" y="9"/>
                    <a:pt x="403" y="8"/>
                    <a:pt x="406" y="8"/>
                  </a:cubicBezTo>
                  <a:cubicBezTo>
                    <a:pt x="420" y="8"/>
                    <a:pt x="421" y="18"/>
                    <a:pt x="421" y="21"/>
                  </a:cubicBezTo>
                  <a:cubicBezTo>
                    <a:pt x="421" y="31"/>
                    <a:pt x="413" y="33"/>
                    <a:pt x="410" y="33"/>
                  </a:cubicBezTo>
                  <a:cubicBezTo>
                    <a:pt x="411" y="34"/>
                    <a:pt x="412" y="34"/>
                    <a:pt x="414" y="38"/>
                  </a:cubicBezTo>
                  <a:cubicBezTo>
                    <a:pt x="422" y="52"/>
                    <a:pt x="422" y="52"/>
                    <a:pt x="422" y="52"/>
                  </a:cubicBezTo>
                  <a:cubicBezTo>
                    <a:pt x="424" y="55"/>
                    <a:pt x="425" y="57"/>
                    <a:pt x="427" y="57"/>
                  </a:cubicBezTo>
                  <a:cubicBezTo>
                    <a:pt x="430" y="58"/>
                    <a:pt x="430" y="58"/>
                    <a:pt x="430" y="59"/>
                  </a:cubicBezTo>
                  <a:cubicBezTo>
                    <a:pt x="430" y="60"/>
                    <a:pt x="430" y="60"/>
                    <a:pt x="429" y="60"/>
                  </a:cubicBezTo>
                  <a:cubicBezTo>
                    <a:pt x="428" y="60"/>
                    <a:pt x="423" y="59"/>
                    <a:pt x="421" y="59"/>
                  </a:cubicBezTo>
                  <a:cubicBezTo>
                    <a:pt x="421" y="59"/>
                    <a:pt x="418" y="60"/>
                    <a:pt x="417" y="60"/>
                  </a:cubicBezTo>
                  <a:cubicBezTo>
                    <a:pt x="416" y="60"/>
                    <a:pt x="415" y="59"/>
                    <a:pt x="414" y="57"/>
                  </a:cubicBezTo>
                  <a:cubicBezTo>
                    <a:pt x="404" y="39"/>
                    <a:pt x="404" y="39"/>
                    <a:pt x="404" y="39"/>
                  </a:cubicBezTo>
                  <a:cubicBezTo>
                    <a:pt x="403" y="35"/>
                    <a:pt x="402" y="35"/>
                    <a:pt x="399" y="35"/>
                  </a:cubicBezTo>
                  <a:cubicBezTo>
                    <a:pt x="397" y="35"/>
                    <a:pt x="397" y="35"/>
                    <a:pt x="397" y="37"/>
                  </a:cubicBezTo>
                  <a:cubicBezTo>
                    <a:pt x="397" y="51"/>
                    <a:pt x="397" y="51"/>
                    <a:pt x="397" y="51"/>
                  </a:cubicBezTo>
                  <a:cubicBezTo>
                    <a:pt x="397" y="55"/>
                    <a:pt x="397" y="57"/>
                    <a:pt x="401" y="57"/>
                  </a:cubicBezTo>
                  <a:cubicBezTo>
                    <a:pt x="403" y="57"/>
                    <a:pt x="404" y="57"/>
                    <a:pt x="404" y="59"/>
                  </a:cubicBezTo>
                  <a:cubicBezTo>
                    <a:pt x="404" y="60"/>
                    <a:pt x="403" y="60"/>
                    <a:pt x="402" y="60"/>
                  </a:cubicBezTo>
                  <a:cubicBezTo>
                    <a:pt x="401" y="60"/>
                    <a:pt x="393" y="59"/>
                    <a:pt x="393" y="59"/>
                  </a:cubicBezTo>
                  <a:cubicBezTo>
                    <a:pt x="391" y="59"/>
                    <a:pt x="385" y="60"/>
                    <a:pt x="383" y="60"/>
                  </a:cubicBezTo>
                  <a:cubicBezTo>
                    <a:pt x="382" y="60"/>
                    <a:pt x="381" y="60"/>
                    <a:pt x="381" y="59"/>
                  </a:cubicBezTo>
                  <a:cubicBezTo>
                    <a:pt x="381" y="57"/>
                    <a:pt x="383" y="57"/>
                    <a:pt x="384" y="57"/>
                  </a:cubicBezTo>
                  <a:cubicBezTo>
                    <a:pt x="388" y="57"/>
                    <a:pt x="388" y="55"/>
                    <a:pt x="388" y="51"/>
                  </a:cubicBezTo>
                  <a:cubicBezTo>
                    <a:pt x="388" y="17"/>
                    <a:pt x="388" y="17"/>
                    <a:pt x="388" y="17"/>
                  </a:cubicBezTo>
                  <a:close/>
                  <a:moveTo>
                    <a:pt x="397" y="30"/>
                  </a:moveTo>
                  <a:cubicBezTo>
                    <a:pt x="397" y="32"/>
                    <a:pt x="397" y="33"/>
                    <a:pt x="401" y="33"/>
                  </a:cubicBezTo>
                  <a:cubicBezTo>
                    <a:pt x="404" y="33"/>
                    <a:pt x="412" y="33"/>
                    <a:pt x="412" y="22"/>
                  </a:cubicBezTo>
                  <a:cubicBezTo>
                    <a:pt x="412" y="19"/>
                    <a:pt x="411" y="11"/>
                    <a:pt x="401" y="11"/>
                  </a:cubicBezTo>
                  <a:cubicBezTo>
                    <a:pt x="397" y="11"/>
                    <a:pt x="397" y="13"/>
                    <a:pt x="397" y="16"/>
                  </a:cubicBezTo>
                  <a:cubicBezTo>
                    <a:pt x="397" y="30"/>
                    <a:pt x="397" y="30"/>
                    <a:pt x="397" y="3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47" name="Freeform 7"/>
            <p:cNvSpPr>
              <a:spLocks noEditPoints="1"/>
            </p:cNvSpPr>
            <p:nvPr/>
          </p:nvSpPr>
          <p:spPr bwMode="gray">
            <a:xfrm>
              <a:off x="3377" y="2096"/>
              <a:ext cx="33" cy="33"/>
            </a:xfrm>
            <a:custGeom>
              <a:avLst/>
              <a:gdLst>
                <a:gd name="T0" fmla="*/ 156 w 14"/>
                <a:gd name="T1" fmla="*/ 523 h 14"/>
                <a:gd name="T2" fmla="*/ 523 w 14"/>
                <a:gd name="T3" fmla="*/ 66 h 14"/>
                <a:gd name="T4" fmla="*/ 955 w 14"/>
                <a:gd name="T5" fmla="*/ 523 h 14"/>
                <a:gd name="T6" fmla="*/ 523 w 14"/>
                <a:gd name="T7" fmla="*/ 955 h 14"/>
                <a:gd name="T8" fmla="*/ 156 w 14"/>
                <a:gd name="T9" fmla="*/ 523 h 14"/>
                <a:gd name="T10" fmla="*/ 523 w 14"/>
                <a:gd name="T11" fmla="*/ 1023 h 14"/>
                <a:gd name="T12" fmla="*/ 1023 w 14"/>
                <a:gd name="T13" fmla="*/ 523 h 14"/>
                <a:gd name="T14" fmla="*/ 523 w 14"/>
                <a:gd name="T15" fmla="*/ 0 h 14"/>
                <a:gd name="T16" fmla="*/ 0 w 14"/>
                <a:gd name="T17" fmla="*/ 523 h 14"/>
                <a:gd name="T18" fmla="*/ 523 w 14"/>
                <a:gd name="T19" fmla="*/ 1023 h 14"/>
                <a:gd name="T20" fmla="*/ 434 w 14"/>
                <a:gd name="T21" fmla="*/ 589 h 14"/>
                <a:gd name="T22" fmla="*/ 523 w 14"/>
                <a:gd name="T23" fmla="*/ 589 h 14"/>
                <a:gd name="T24" fmla="*/ 655 w 14"/>
                <a:gd name="T25" fmla="*/ 799 h 14"/>
                <a:gd name="T26" fmla="*/ 799 w 14"/>
                <a:gd name="T27" fmla="*/ 799 h 14"/>
                <a:gd name="T28" fmla="*/ 589 w 14"/>
                <a:gd name="T29" fmla="*/ 589 h 14"/>
                <a:gd name="T30" fmla="*/ 745 w 14"/>
                <a:gd name="T31" fmla="*/ 434 h 14"/>
                <a:gd name="T32" fmla="*/ 589 w 14"/>
                <a:gd name="T33" fmla="*/ 222 h 14"/>
                <a:gd name="T34" fmla="*/ 278 w 14"/>
                <a:gd name="T35" fmla="*/ 222 h 14"/>
                <a:gd name="T36" fmla="*/ 278 w 14"/>
                <a:gd name="T37" fmla="*/ 799 h 14"/>
                <a:gd name="T38" fmla="*/ 434 w 14"/>
                <a:gd name="T39" fmla="*/ 799 h 14"/>
                <a:gd name="T40" fmla="*/ 434 w 14"/>
                <a:gd name="T41" fmla="*/ 589 h 14"/>
                <a:gd name="T42" fmla="*/ 434 w 14"/>
                <a:gd name="T43" fmla="*/ 523 h 14"/>
                <a:gd name="T44" fmla="*/ 434 w 14"/>
                <a:gd name="T45" fmla="*/ 278 h 14"/>
                <a:gd name="T46" fmla="*/ 523 w 14"/>
                <a:gd name="T47" fmla="*/ 278 h 14"/>
                <a:gd name="T48" fmla="*/ 655 w 14"/>
                <a:gd name="T49" fmla="*/ 368 h 14"/>
                <a:gd name="T50" fmla="*/ 523 w 14"/>
                <a:gd name="T51" fmla="*/ 523 h 14"/>
                <a:gd name="T52" fmla="*/ 434 w 14"/>
                <a:gd name="T53" fmla="*/ 523 h 1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"/>
                <a:gd name="T82" fmla="*/ 0 h 14"/>
                <a:gd name="T83" fmla="*/ 14 w 14"/>
                <a:gd name="T84" fmla="*/ 14 h 1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" h="14">
                  <a:moveTo>
                    <a:pt x="2" y="7"/>
                  </a:moveTo>
                  <a:cubicBezTo>
                    <a:pt x="2" y="4"/>
                    <a:pt x="4" y="1"/>
                    <a:pt x="7" y="1"/>
                  </a:cubicBezTo>
                  <a:cubicBezTo>
                    <a:pt x="10" y="1"/>
                    <a:pt x="13" y="4"/>
                    <a:pt x="13" y="7"/>
                  </a:cubicBezTo>
                  <a:cubicBezTo>
                    <a:pt x="13" y="11"/>
                    <a:pt x="10" y="13"/>
                    <a:pt x="7" y="13"/>
                  </a:cubicBezTo>
                  <a:cubicBezTo>
                    <a:pt x="4" y="13"/>
                    <a:pt x="2" y="11"/>
                    <a:pt x="2" y="7"/>
                  </a:cubicBezTo>
                  <a:close/>
                  <a:moveTo>
                    <a:pt x="7" y="14"/>
                  </a:move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lose/>
                  <a:moveTo>
                    <a:pt x="6" y="8"/>
                  </a:moveTo>
                  <a:cubicBezTo>
                    <a:pt x="7" y="8"/>
                    <a:pt x="7" y="8"/>
                    <a:pt x="7" y="8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8"/>
                    <a:pt x="10" y="7"/>
                    <a:pt x="10" y="6"/>
                  </a:cubicBezTo>
                  <a:cubicBezTo>
                    <a:pt x="10" y="4"/>
                    <a:pt x="9" y="3"/>
                    <a:pt x="8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8"/>
                    <a:pt x="6" y="8"/>
                    <a:pt x="6" y="8"/>
                  </a:cubicBezTo>
                  <a:close/>
                  <a:moveTo>
                    <a:pt x="6" y="7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8" y="4"/>
                    <a:pt x="9" y="4"/>
                    <a:pt x="9" y="5"/>
                  </a:cubicBezTo>
                  <a:cubicBezTo>
                    <a:pt x="9" y="7"/>
                    <a:pt x="8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gray">
          <a:xfrm>
            <a:off x="660400" y="1384300"/>
            <a:ext cx="81788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6688" indent="-166688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2000" dirty="0"/>
              <a:t>Feature/function drivers</a:t>
            </a:r>
          </a:p>
          <a:p>
            <a:pPr marL="628650" lvl="1" indent="-171450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–"/>
            </a:pPr>
            <a:r>
              <a:rPr lang="en-US" sz="1800" dirty="0"/>
              <a:t>Improved security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1600" dirty="0"/>
              <a:t>User Account Control, BitLocker Drive Encryption,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</a:pPr>
            <a:r>
              <a:rPr lang="en-US" sz="1600" dirty="0"/>
              <a:t>  IE7 Protected Mode, Windows Defender, Security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</a:pPr>
            <a:r>
              <a:rPr lang="en-US" sz="1600" dirty="0"/>
              <a:t>  Development Lifecycle</a:t>
            </a:r>
          </a:p>
          <a:p>
            <a:pPr marL="628650" lvl="1" indent="-171450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–"/>
            </a:pPr>
            <a:r>
              <a:rPr lang="en-US" sz="1800" dirty="0"/>
              <a:t>End user experience = happier users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1600" dirty="0"/>
              <a:t>Sleek 3D user interface (Aero)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1600" dirty="0"/>
              <a:t>Integrated search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1600" dirty="0"/>
              <a:t>SuperFetch, ReadyBoost, and ReadyDrive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1600" dirty="0"/>
              <a:t>Faster on, faster off, and faster access to data and applications</a:t>
            </a:r>
          </a:p>
          <a:p>
            <a:pPr marL="628650" lvl="1" indent="-171450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–"/>
            </a:pPr>
            <a:r>
              <a:rPr lang="en-US" sz="1800" dirty="0"/>
              <a:t>Better reliability</a:t>
            </a:r>
          </a:p>
          <a:p>
            <a:pPr marL="1031875" lvl="2" indent="-117475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1600" dirty="0"/>
              <a:t>Windows Vista was evaluated and stress-tested by more users than any previous version of Windows</a:t>
            </a:r>
          </a:p>
          <a:p>
            <a:pPr marL="166688" indent="-166688">
              <a:lnSpc>
                <a:spcPct val="90000"/>
              </a:lnSpc>
              <a:spcBef>
                <a:spcPct val="40000"/>
              </a:spcBef>
              <a:buClr>
                <a:srgbClr val="23654B"/>
              </a:buClr>
              <a:buFontTx/>
              <a:buChar char="•"/>
            </a:pPr>
            <a:r>
              <a:rPr lang="en-US" sz="2000" dirty="0"/>
              <a:t>Stay current with Microsoft’s and ISVs’ support lifecycles</a:t>
            </a:r>
          </a:p>
        </p:txBody>
      </p:sp>
      <p:pic>
        <p:nvPicPr>
          <p:cNvPr id="18435" name="Picture 5" descr="\\showsrus\Images\SHOW_ART\06_Shows\Business_Value_Launch_10-06\Field Art\Vista-Screen.jpg"/>
          <p:cNvPicPr>
            <a:picLocks noChangeAspect="1" noChangeArrowheads="1"/>
          </p:cNvPicPr>
          <p:nvPr/>
        </p:nvPicPr>
        <p:blipFill>
          <a:blip r:embed="rId3" cstate="print"/>
          <a:srcRect b="50075"/>
          <a:stretch>
            <a:fillRect/>
          </a:stretch>
        </p:blipFill>
        <p:spPr bwMode="auto">
          <a:xfrm>
            <a:off x="6858000" y="1255713"/>
            <a:ext cx="1981200" cy="163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one in seven firms upgraded to Windows Vista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most firms remained on Windows XP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Enterprises pulled back their initially aggressive Windows Vista deployment plans for three reasons:</a:t>
            </a:r>
          </a:p>
          <a:p>
            <a:pPr lvl="1" eaLnBrk="1" hangingPunct="1"/>
            <a:r>
              <a:rPr lang="en-US" dirty="0" smtClean="0"/>
              <a:t>Application compatibility didn’t look as good as desktop operations had hoped</a:t>
            </a:r>
          </a:p>
          <a:p>
            <a:pPr lvl="1" eaLnBrk="1" hangingPunct="1"/>
            <a:r>
              <a:rPr lang="en-US" dirty="0" smtClean="0"/>
              <a:t>Hardware compatibility was hard to get around with PCs older than 12 to 18 months</a:t>
            </a:r>
          </a:p>
          <a:p>
            <a:pPr lvl="1" eaLnBrk="1" hangingPunct="1"/>
            <a:r>
              <a:rPr lang="en-US" dirty="0" smtClean="0"/>
              <a:t>Most IT shops were fatigued having just wrapped their project to standardize on Windows XP</a:t>
            </a:r>
          </a:p>
          <a:p>
            <a:pPr eaLnBrk="1" hangingPunct="1"/>
            <a:r>
              <a:rPr lang="en-US" dirty="0" smtClean="0"/>
              <a:t>Despite these challenges and swirling Windows 7 speculation, the firms that migrated / are migrating to Windows Vista have a clearer and easier upgrade path to Windows 7</a:t>
            </a:r>
          </a:p>
          <a:p>
            <a:pPr eaLnBrk="1" hangingPunct="1"/>
            <a:r>
              <a:rPr lang="en-US" dirty="0" smtClean="0"/>
              <a:t>With swirling enthusiasm for Windows 7, the time is now to prepare for your eventual migration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With apologies to Mr. Dylan, the times they are a-changin'</a:t>
            </a:r>
          </a:p>
        </p:txBody>
      </p:sp>
      <p:sp>
        <p:nvSpPr>
          <p:cNvPr id="517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4648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With the introduction of SP2 in August 2004, Windows XP has been a venerable OS for organizations worldwide.</a:t>
            </a:r>
          </a:p>
          <a:p>
            <a:pPr eaLnBrk="1" hangingPunct="1">
              <a:defRPr/>
            </a:pPr>
            <a:r>
              <a:rPr lang="en-US" dirty="0" smtClean="0"/>
              <a:t>It has delivered the compatibility, security, and reliability that enterprises had hoped for and to this day remains the desktop standard for most firms.</a:t>
            </a:r>
          </a:p>
          <a:p>
            <a:pPr eaLnBrk="1" hangingPunct="1">
              <a:defRPr/>
            </a:pPr>
            <a:r>
              <a:rPr lang="en-US" dirty="0" smtClean="0"/>
              <a:t>Even two-and-a-half years after the general availability of Windows Vista, Windows XP still powers almost 80% of all Windows-based enterprise PCs.</a:t>
            </a:r>
          </a:p>
          <a:p>
            <a:pPr eaLnBrk="1" hangingPunct="1">
              <a:defRPr/>
            </a:pPr>
            <a:r>
              <a:rPr lang="en-US" dirty="0" smtClean="0"/>
              <a:t>However, some factors are converging that will finally provide businesses with a compelling reason to shake the status quo, which will end Windows XP's corporate reign. These include:</a:t>
            </a:r>
          </a:p>
          <a:p>
            <a:pPr lvl="1" eaLnBrk="1" hangingPunct="1">
              <a:defRPr/>
            </a:pPr>
            <a:r>
              <a:rPr lang="en-US" dirty="0" smtClean="0"/>
              <a:t>Businesses are supporting aging infrastructure that must be refreshed</a:t>
            </a:r>
          </a:p>
          <a:p>
            <a:pPr lvl="1" eaLnBrk="1" hangingPunct="1">
              <a:defRPr/>
            </a:pPr>
            <a:r>
              <a:rPr lang="en-US" dirty="0" smtClean="0"/>
              <a:t>Windows XP's support is nearing an end</a:t>
            </a:r>
          </a:p>
          <a:p>
            <a:pPr lvl="1" eaLnBrk="1" hangingPunct="1">
              <a:defRPr/>
            </a:pPr>
            <a:r>
              <a:rPr lang="en-US" dirty="0" smtClean="0"/>
              <a:t>Windows XP availability will eventually get squeezed</a:t>
            </a:r>
          </a:p>
          <a:p>
            <a:pPr lvl="1" eaLnBrk="1" hangingPunct="1">
              <a:defRPr/>
            </a:pPr>
            <a:r>
              <a:rPr lang="en-US" dirty="0" smtClean="0"/>
              <a:t>Firms are finding compelling business reasons for a Windows 7 upgrade</a:t>
            </a:r>
          </a:p>
          <a:p>
            <a:pPr lvl="1" eaLnBrk="1" hangingPunct="1">
              <a:defRPr/>
            </a:pPr>
            <a:r>
              <a:rPr lang="en-US" dirty="0" smtClean="0"/>
              <a:t>Client virtualization has matured and can accelerate deployment plans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key features of Windows 7 to prepare for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The top five Windows 7 features that IT operations professionals need to prepare for are:</a:t>
            </a:r>
          </a:p>
          <a:p>
            <a:pPr lvl="1" eaLnBrk="1" hangingPunct="1"/>
            <a:r>
              <a:rPr lang="en-US" dirty="0" smtClean="0"/>
              <a:t>DirectAccess, which promises to simplify connectivity for mobile users</a:t>
            </a:r>
          </a:p>
          <a:p>
            <a:pPr lvl="1" eaLnBrk="1" hangingPunct="1"/>
            <a:r>
              <a:rPr lang="en-US" dirty="0" smtClean="0"/>
              <a:t>BranchCache, which promises to improve branch access networking</a:t>
            </a:r>
          </a:p>
          <a:p>
            <a:pPr lvl="1" eaLnBrk="1" hangingPunct="1"/>
            <a:r>
              <a:rPr lang="en-US" dirty="0" smtClean="0"/>
              <a:t>BitLocker and BitLocker To Go, which promise to secure the data on hard drives and removable USB thumb drives</a:t>
            </a:r>
          </a:p>
          <a:p>
            <a:pPr lvl="1" eaLnBrk="1" hangingPunct="1"/>
            <a:r>
              <a:rPr lang="en-US" dirty="0" smtClean="0"/>
              <a:t>AppLocker, which promises to deliver more granular control of user applications</a:t>
            </a:r>
          </a:p>
          <a:p>
            <a:pPr lvl="1" eaLnBrk="1" hangingPunct="1"/>
            <a:r>
              <a:rPr lang="en-US" dirty="0" smtClean="0"/>
              <a:t>Federated search, which promises to simplify access to data across local and remote resources</a:t>
            </a:r>
          </a:p>
          <a:p>
            <a:pPr eaLnBrk="1" hangingPunct="1"/>
            <a:r>
              <a:rPr lang="en-US" dirty="0" smtClean="0"/>
              <a:t>And many more are coming up in client discussions, including:</a:t>
            </a:r>
          </a:p>
          <a:p>
            <a:pPr lvl="1" eaLnBrk="1" hangingPunct="1"/>
            <a:r>
              <a:rPr lang="en-US" dirty="0" smtClean="0"/>
              <a:t>PowerShell, Group Policy, Problem Steps Recorder, Windows Troubleshooting, Deployment Tools, IE8,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Windows 7 for your business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Why: Building the business case</a:t>
            </a:r>
          </a:p>
          <a:p>
            <a:pPr lvl="1" eaLnBrk="1" hangingPunct="1"/>
            <a:r>
              <a:rPr lang="en-US" b="1" dirty="0" smtClean="0"/>
              <a:t>When: Timing the migration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How: Deployment best practices</a:t>
            </a:r>
          </a:p>
          <a:p>
            <a:pPr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Recommendations</a:t>
            </a:r>
          </a:p>
          <a:p>
            <a:pPr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Q&amp;A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Two-thirds of all businesses already expect to migrate to Windows 7 eventually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492250" y="1644650"/>
          <a:ext cx="6045200" cy="3617913"/>
        </p:xfrm>
        <a:graphic>
          <a:graphicData uri="http://schemas.openxmlformats.org/presentationml/2006/ole">
            <p:oleObj spid="_x0000_s3074" name="Worksheet" r:id="rId4" imgW="6048327" imgH="3619309" progId="Excel.Sheet.8">
              <p:embed/>
            </p:oleObj>
          </a:graphicData>
        </a:graphic>
      </p:graphicFrame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400300" y="1219200"/>
            <a:ext cx="4229100" cy="2778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“What are your firm's plans for deploying Windows 7?”</a:t>
            </a:r>
          </a:p>
        </p:txBody>
      </p:sp>
      <p:sp>
        <p:nvSpPr>
          <p:cNvPr id="3077" name="Rectangle 17"/>
          <p:cNvSpPr>
            <a:spLocks noChangeArrowheads="1"/>
          </p:cNvSpPr>
          <p:nvPr/>
        </p:nvSpPr>
        <p:spPr bwMode="auto">
          <a:xfrm>
            <a:off x="952500" y="5421313"/>
            <a:ext cx="71247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dirty="0"/>
              <a:t>Base: 653 PC decision-makers at North American and European enterprises and SMBs</a:t>
            </a:r>
          </a:p>
        </p:txBody>
      </p:sp>
      <p:sp>
        <p:nvSpPr>
          <p:cNvPr id="3078" name="Rectangle 14"/>
          <p:cNvSpPr>
            <a:spLocks noChangeArrowheads="1"/>
          </p:cNvSpPr>
          <p:nvPr/>
        </p:nvSpPr>
        <p:spPr bwMode="gray">
          <a:xfrm>
            <a:off x="533400" y="6169025"/>
            <a:ext cx="5749925" cy="184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dirty="0"/>
              <a:t>Source: Enterprise And SMB Hardware Survey, North America And Europe, Q3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should your firm start the migration to Windows 7?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The pace of business adoption depends on:</a:t>
            </a:r>
          </a:p>
          <a:p>
            <a:pPr lvl="1" eaLnBrk="1" hangingPunct="1">
              <a:defRPr/>
            </a:pPr>
            <a:r>
              <a:rPr lang="en-US" dirty="0" smtClean="0"/>
              <a:t>Availability</a:t>
            </a:r>
          </a:p>
          <a:p>
            <a:pPr lvl="2" eaLnBrk="1" hangingPunct="1">
              <a:defRPr/>
            </a:pPr>
            <a:r>
              <a:rPr lang="en-US" dirty="0" smtClean="0"/>
              <a:t>July 22, 2009: Released to manufacturing (RTM)</a:t>
            </a:r>
          </a:p>
          <a:p>
            <a:pPr lvl="2" eaLnBrk="1" hangingPunct="1">
              <a:defRPr/>
            </a:pPr>
            <a:r>
              <a:rPr lang="en-US" dirty="0" smtClean="0"/>
              <a:t>September 1, 2009: Availability for customers with volume licensing</a:t>
            </a:r>
          </a:p>
          <a:p>
            <a:pPr lvl="2" eaLnBrk="1" hangingPunct="1">
              <a:defRPr/>
            </a:pPr>
            <a:r>
              <a:rPr lang="en-US" dirty="0" smtClean="0"/>
              <a:t>October 22, 2009: General availability</a:t>
            </a:r>
          </a:p>
          <a:p>
            <a:pPr lvl="1" eaLnBrk="1" hangingPunct="1">
              <a:defRPr/>
            </a:pPr>
            <a:r>
              <a:rPr lang="en-US" dirty="0" smtClean="0"/>
              <a:t>Readiness</a:t>
            </a:r>
          </a:p>
          <a:p>
            <a:pPr lvl="2" eaLnBrk="1" hangingPunct="1">
              <a:defRPr/>
            </a:pPr>
            <a:r>
              <a:rPr lang="en-US" dirty="0" smtClean="0"/>
              <a:t>Application compatibility testing</a:t>
            </a:r>
          </a:p>
          <a:p>
            <a:pPr lvl="2" eaLnBrk="1" hangingPunct="1">
              <a:defRPr/>
            </a:pPr>
            <a:r>
              <a:rPr lang="en-US" dirty="0" smtClean="0"/>
              <a:t>Image development</a:t>
            </a:r>
          </a:p>
          <a:p>
            <a:pPr lvl="2" eaLnBrk="1" hangingPunct="1">
              <a:defRPr/>
            </a:pPr>
            <a:r>
              <a:rPr lang="en-US" dirty="0" smtClean="0"/>
              <a:t>Application packaging and testing</a:t>
            </a:r>
          </a:p>
          <a:p>
            <a:pPr lvl="1" eaLnBrk="1" hangingPunct="1">
              <a:defRPr/>
            </a:pPr>
            <a:r>
              <a:rPr lang="en-US" dirty="0" smtClean="0"/>
              <a:t>PC refresh cycles / hardware requirements</a:t>
            </a:r>
          </a:p>
          <a:p>
            <a:pPr lvl="2" eaLnBrk="1" hangingPunct="1">
              <a:defRPr/>
            </a:pPr>
            <a:r>
              <a:rPr lang="en-US" dirty="0" smtClean="0"/>
              <a:t>New PCs</a:t>
            </a:r>
          </a:p>
          <a:p>
            <a:pPr lvl="2" eaLnBrk="1" hangingPunct="1">
              <a:defRPr/>
            </a:pPr>
            <a:r>
              <a:rPr lang="en-US" dirty="0" smtClean="0"/>
              <a:t>Existing machines with 2 GB of memory</a:t>
            </a:r>
          </a:p>
          <a:p>
            <a:pPr lvl="1" eaLnBrk="1" hangingPunct="1">
              <a:defRPr/>
            </a:pPr>
            <a:r>
              <a:rPr lang="en-US" dirty="0" smtClean="0"/>
              <a:t>Budget plans</a:t>
            </a:r>
          </a:p>
          <a:p>
            <a:pPr lvl="2" eaLnBrk="1" hangingPunct="1">
              <a:defRPr/>
            </a:pPr>
            <a:r>
              <a:rPr lang="en-US" dirty="0" smtClean="0"/>
              <a:t>Relative importance of PC/OS upgrades compared with other key IT initiatives (e.g., business continuity/disaster recovery, security, compliance, green IT, etc.)</a:t>
            </a:r>
          </a:p>
          <a:p>
            <a:pPr lvl="2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Within 12 months, Windows 7 will become the new standard for most corporate PCs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685800" y="1290637"/>
            <a:ext cx="33734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“Today, which operating system is installed</a:t>
            </a:r>
          </a:p>
          <a:p>
            <a:pPr algn="ctr"/>
            <a:r>
              <a:rPr lang="en-US" b="1" dirty="0"/>
              <a:t>most frequently on new end user PCs?”</a:t>
            </a:r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4572000" y="1219200"/>
            <a:ext cx="3933825" cy="646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“Twelve months from now, which operating system</a:t>
            </a:r>
          </a:p>
          <a:p>
            <a:pPr algn="ctr"/>
            <a:r>
              <a:rPr lang="en-US" b="1" dirty="0"/>
              <a:t>do you expect to be installed most frequently</a:t>
            </a:r>
          </a:p>
          <a:p>
            <a:pPr algn="ctr"/>
            <a:r>
              <a:rPr lang="en-US" b="1" dirty="0"/>
              <a:t>on new end user PCs?”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028700" y="5638800"/>
            <a:ext cx="7124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dirty="0"/>
              <a:t>Base: 665 PC decision-makers at North American and European enterprises and SMBs</a:t>
            </a:r>
          </a:p>
        </p:txBody>
      </p:sp>
      <p:graphicFrame>
        <p:nvGraphicFramePr>
          <p:cNvPr id="2050" name="Chart 10"/>
          <p:cNvGraphicFramePr>
            <a:graphicFrameLocks/>
          </p:cNvGraphicFramePr>
          <p:nvPr/>
        </p:nvGraphicFramePr>
        <p:xfrm>
          <a:off x="381000" y="2051050"/>
          <a:ext cx="4002088" cy="3816350"/>
        </p:xfrm>
        <a:graphic>
          <a:graphicData uri="http://schemas.openxmlformats.org/presentationml/2006/ole">
            <p:oleObj spid="_x0000_s2050" r:id="rId4" imgW="3999323" imgH="3816427" progId="Excel.Sheet.8">
              <p:embed/>
            </p:oleObj>
          </a:graphicData>
        </a:graphic>
      </p:graphicFrame>
      <p:graphicFrame>
        <p:nvGraphicFramePr>
          <p:cNvPr id="2051" name="Chart 11"/>
          <p:cNvGraphicFramePr>
            <a:graphicFrameLocks/>
          </p:cNvGraphicFramePr>
          <p:nvPr/>
        </p:nvGraphicFramePr>
        <p:xfrm>
          <a:off x="4495800" y="2051050"/>
          <a:ext cx="4111625" cy="3738563"/>
        </p:xfrm>
        <a:graphic>
          <a:graphicData uri="http://schemas.openxmlformats.org/presentationml/2006/ole">
            <p:oleObj spid="_x0000_s2051" r:id="rId5" imgW="4109060" imgH="3737172" progId="Excel.Sheet.8">
              <p:embed/>
            </p:oleObj>
          </a:graphicData>
        </a:graphic>
      </p:graphicFrame>
      <p:sp>
        <p:nvSpPr>
          <p:cNvPr id="2056" name="Rectangle 14"/>
          <p:cNvSpPr>
            <a:spLocks noChangeArrowheads="1"/>
          </p:cNvSpPr>
          <p:nvPr/>
        </p:nvSpPr>
        <p:spPr bwMode="gray">
          <a:xfrm>
            <a:off x="533400" y="6169025"/>
            <a:ext cx="5749925" cy="184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dirty="0"/>
              <a:t>Source: Enterprise And SMB Hardware Survey, North America And Europe, Q3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Windows 7 for your business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Why: Building the business case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When: Timing the migration</a:t>
            </a:r>
          </a:p>
          <a:p>
            <a:pPr lvl="1" eaLnBrk="1" hangingPunct="1"/>
            <a:r>
              <a:rPr lang="en-US" b="1" dirty="0" smtClean="0"/>
              <a:t>How: Deployment best practices</a:t>
            </a:r>
          </a:p>
          <a:p>
            <a:pPr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Recommendations</a:t>
            </a:r>
          </a:p>
          <a:p>
            <a:pPr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Q&amp;A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Sixty-two percent of Windows Vista shops are already planning on deploying Windows 7</a:t>
            </a:r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565275" y="1574800"/>
          <a:ext cx="6054725" cy="3760788"/>
        </p:xfrm>
        <a:graphic>
          <a:graphicData uri="http://schemas.openxmlformats.org/presentationml/2006/ole">
            <p:oleObj spid="_x0000_s5122" name="Worksheet" r:id="rId4" imgW="6053853" imgH="3761558" progId="Excel.Sheet.8">
              <p:embed/>
            </p:oleObj>
          </a:graphicData>
        </a:graphic>
      </p:graphicFrame>
      <p:sp>
        <p:nvSpPr>
          <p:cNvPr id="5124" name="Text Box 15"/>
          <p:cNvSpPr txBox="1">
            <a:spLocks noChangeArrowheads="1"/>
          </p:cNvSpPr>
          <p:nvPr/>
        </p:nvSpPr>
        <p:spPr bwMode="auto">
          <a:xfrm>
            <a:off x="1139825" y="1219200"/>
            <a:ext cx="6937375" cy="2778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“Which of the following best describes your firm's plans to continue using Windows Vista?”</a:t>
            </a:r>
          </a:p>
        </p:txBody>
      </p:sp>
      <p:sp>
        <p:nvSpPr>
          <p:cNvPr id="5125" name="Rectangle 17"/>
          <p:cNvSpPr>
            <a:spLocks noChangeArrowheads="1"/>
          </p:cNvSpPr>
          <p:nvPr/>
        </p:nvSpPr>
        <p:spPr bwMode="auto">
          <a:xfrm>
            <a:off x="1066800" y="5421313"/>
            <a:ext cx="712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dirty="0"/>
              <a:t>Base: 47 PC decision-makers at North American and European enterprises and SMBs</a:t>
            </a:r>
          </a:p>
          <a:p>
            <a:pPr algn="ctr" eaLnBrk="0" hangingPunct="0"/>
            <a:r>
              <a:rPr lang="en-US" dirty="0"/>
              <a:t>in which Windows Vista is the most widely deployed operating system today</a:t>
            </a:r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gray">
          <a:xfrm>
            <a:off x="533400" y="6169025"/>
            <a:ext cx="5749925" cy="184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dirty="0"/>
              <a:t>Source: Enterprise And SMB Hardware Survey, North America And Europe, Q3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5" name="Group 107"/>
          <p:cNvGraphicFramePr>
            <a:graphicFrameLocks noGrp="1"/>
          </p:cNvGraphicFramePr>
          <p:nvPr/>
        </p:nvGraphicFramePr>
        <p:xfrm>
          <a:off x="1765300" y="2286000"/>
          <a:ext cx="6477000" cy="2001838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23654B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 Ready For Windows 7</a:t>
                      </a:r>
                    </a:p>
                  </a:txBody>
                  <a:tcPr marL="182880" anchor="ctr" horzOverflow="overflow">
                    <a:lnL w="28575" cap="flat" cmpd="sng" algn="ctr">
                      <a:solidFill>
                        <a:srgbClr val="23654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23654B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 Gray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23654B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Senior Analyst, Infrastructure &amp; Operations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>
                          <a:srgbClr val="23654B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Forrester Research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23654B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 6, 2009</a:t>
                      </a:r>
                    </a:p>
                  </a:txBody>
                  <a:tcPr marL="182880" horzOverflow="overflow">
                    <a:lnL w="28575" cap="flat" cmpd="sng" algn="ctr">
                      <a:solidFill>
                        <a:srgbClr val="23654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Sixty-one percent of Windows XP shops (almost 80% of all businesses) are already planning an upgrade to Windows 7</a:t>
            </a:r>
          </a:p>
        </p:txBody>
      </p:sp>
      <p:graphicFrame>
        <p:nvGraphicFramePr>
          <p:cNvPr id="4098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525588" y="1574800"/>
          <a:ext cx="6054725" cy="3760788"/>
        </p:xfrm>
        <a:graphic>
          <a:graphicData uri="http://schemas.openxmlformats.org/presentationml/2006/ole">
            <p:oleObj spid="_x0000_s4098" r:id="rId4" imgW="6053853" imgH="3761558" progId="Excel.Sheet.8">
              <p:embed/>
            </p:oleObj>
          </a:graphicData>
        </a:graphic>
      </p:graphicFrame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1163638" y="1219200"/>
            <a:ext cx="6778625" cy="2778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“Which of the following best describes your firm's plans to continue using Windows XP?”</a:t>
            </a:r>
          </a:p>
        </p:txBody>
      </p:sp>
      <p:sp>
        <p:nvSpPr>
          <p:cNvPr id="4101" name="Rectangle 17"/>
          <p:cNvSpPr>
            <a:spLocks noChangeArrowheads="1"/>
          </p:cNvSpPr>
          <p:nvPr/>
        </p:nvSpPr>
        <p:spPr bwMode="auto">
          <a:xfrm>
            <a:off x="990600" y="5421313"/>
            <a:ext cx="712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dirty="0"/>
              <a:t>Base: 596 PC decision-makers at North American and European enterprises and SMBs</a:t>
            </a:r>
          </a:p>
          <a:p>
            <a:pPr algn="ctr" eaLnBrk="0" hangingPunct="0"/>
            <a:r>
              <a:rPr lang="en-US" dirty="0"/>
              <a:t>in which Windows XP is the most widely deployed operating system today</a:t>
            </a:r>
          </a:p>
        </p:txBody>
      </p:sp>
      <p:sp>
        <p:nvSpPr>
          <p:cNvPr id="4102" name="Rectangle 14"/>
          <p:cNvSpPr>
            <a:spLocks noChangeArrowheads="1"/>
          </p:cNvSpPr>
          <p:nvPr/>
        </p:nvSpPr>
        <p:spPr bwMode="gray">
          <a:xfrm>
            <a:off x="533400" y="6169025"/>
            <a:ext cx="5749925" cy="184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dirty="0"/>
              <a:t>Source: Enterprise And SMB Hardware Survey, North America And Europe, Q3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Companywide deployments of Windows 7 will take multiple years</a:t>
            </a:r>
          </a:p>
        </p:txBody>
      </p:sp>
      <p:sp>
        <p:nvSpPr>
          <p:cNvPr id="6148" name="Text Box 15"/>
          <p:cNvSpPr txBox="1">
            <a:spLocks noChangeArrowheads="1"/>
          </p:cNvSpPr>
          <p:nvPr/>
        </p:nvSpPr>
        <p:spPr bwMode="auto">
          <a:xfrm>
            <a:off x="1785938" y="1219200"/>
            <a:ext cx="5757862" cy="2778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“What is your firm's strategy for company-wide deployment of Windows 7?”</a:t>
            </a:r>
          </a:p>
        </p:txBody>
      </p:sp>
      <p:sp>
        <p:nvSpPr>
          <p:cNvPr id="6149" name="Rectangle 17"/>
          <p:cNvSpPr>
            <a:spLocks noChangeArrowheads="1"/>
          </p:cNvSpPr>
          <p:nvPr/>
        </p:nvSpPr>
        <p:spPr bwMode="auto">
          <a:xfrm>
            <a:off x="1066800" y="5421313"/>
            <a:ext cx="71247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dirty="0"/>
              <a:t>Base: 425 PC decision-makers at North American and European enterprises and SMBs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601788" y="1574800"/>
          <a:ext cx="6054725" cy="3760788"/>
        </p:xfrm>
        <a:graphic>
          <a:graphicData uri="http://schemas.openxmlformats.org/presentationml/2006/ole">
            <p:oleObj spid="_x0000_s6146" r:id="rId4" imgW="6053853" imgH="3761558" progId="Excel.Sheet.8">
              <p:embed/>
            </p:oleObj>
          </a:graphicData>
        </a:graphic>
      </p:graphicFrame>
      <p:sp>
        <p:nvSpPr>
          <p:cNvPr id="6150" name="Rectangle 14"/>
          <p:cNvSpPr>
            <a:spLocks noChangeArrowheads="1"/>
          </p:cNvSpPr>
          <p:nvPr/>
        </p:nvSpPr>
        <p:spPr bwMode="gray">
          <a:xfrm>
            <a:off x="533400" y="6169025"/>
            <a:ext cx="5749925" cy="184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dirty="0"/>
              <a:t>Source: Enterprise And SMB Hardware Survey, North America And Europe, Q3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Prepare for — and embrace — empowered users who want to be early adopters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9600" y="1704975"/>
            <a:ext cx="7920038" cy="276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“Will IT upgrade individual users to Windows 7 if they request it outside of specific upgrade campaigns?”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09650" y="5126038"/>
            <a:ext cx="7124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dirty="0"/>
              <a:t>Base: 425 PC decision-makers at North American and European enterprises and SMBs</a:t>
            </a: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2114550" y="2070100"/>
          <a:ext cx="4895850" cy="3568700"/>
        </p:xfrm>
        <a:graphic>
          <a:graphicData uri="http://schemas.openxmlformats.org/presentationml/2006/ole">
            <p:oleObj spid="_x0000_s7170" r:id="rId4" imgW="4895512" imgH="3572566" progId="Excel.Sheet.8">
              <p:embed/>
            </p:oleObj>
          </a:graphicData>
        </a:graphic>
      </p:graphicFrame>
      <p:sp>
        <p:nvSpPr>
          <p:cNvPr id="7174" name="Rectangle 14"/>
          <p:cNvSpPr>
            <a:spLocks noChangeArrowheads="1"/>
          </p:cNvSpPr>
          <p:nvPr/>
        </p:nvSpPr>
        <p:spPr bwMode="gray">
          <a:xfrm>
            <a:off x="533400" y="6169025"/>
            <a:ext cx="5749925" cy="184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dirty="0"/>
              <a:t>Source: Enterprise And SMB Hardware Survey, North America And Europe, Q3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Windows 7 for your business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Why: Building the business case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When: Timing the migration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How: Deployment best practices</a:t>
            </a:r>
          </a:p>
          <a:p>
            <a:pPr eaLnBrk="1" hangingPunct="1"/>
            <a:r>
              <a:rPr lang="en-US" b="1" dirty="0" smtClean="0"/>
              <a:t>Recommendations</a:t>
            </a:r>
          </a:p>
          <a:p>
            <a:pPr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Q&amp;A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Recommendations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231900"/>
            <a:ext cx="8178800" cy="52451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Windows 2000 customers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Complete migration to Windows Vista as soon as possible (prior to July 13, 2010) or plan on purchasing extended support . . 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. . . But for firms that haven’t yet begun their migration away, plan on deploying Windows 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Windows XP customers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Start testing application compatibility with Windows 7 RTM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Plan for the start of deployment within 12 to 18 months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Tie in the upgrade to Windows 7 with the natural PC refresh cycle of the business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Consider accelerating the Windows 7 deployment by upgrading machines with 2 or more GB of memory already in the field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Keep in mind the end of extended support for Windows XP on April 8, 2014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Windows Vista customers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Continue deploying Windows Vista on new machines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Consider starting your Windows 7 evaluation now with Windows 7 RTM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Plan for the eventual Windows 7 upgrade on new PCs initially with Windows 7 SP1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Windows 7 for your business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Why: Building the business case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When: Timing the migration</a:t>
            </a:r>
          </a:p>
          <a:p>
            <a:pPr lvl="1" eaLnBrk="1" hangingPunct="1">
              <a:buClr>
                <a:srgbClr val="C0C0C0"/>
              </a:buClr>
            </a:pPr>
            <a:r>
              <a:rPr lang="en-US" dirty="0" smtClean="0">
                <a:solidFill>
                  <a:srgbClr val="C0C0C0"/>
                </a:solidFill>
              </a:rPr>
              <a:t>How: Deployment best practices</a:t>
            </a:r>
          </a:p>
          <a:p>
            <a:pPr eaLnBrk="1" hangingPunct="1"/>
            <a:r>
              <a:rPr lang="en-US" dirty="0" smtClean="0">
                <a:solidFill>
                  <a:srgbClr val="C0C0C0"/>
                </a:solidFill>
              </a:rPr>
              <a:t>Recommendations</a:t>
            </a:r>
          </a:p>
          <a:p>
            <a:pPr eaLnBrk="1" hangingPunct="1"/>
            <a:r>
              <a:rPr lang="en-US" b="1" dirty="0" smtClean="0"/>
              <a:t>Q&amp;A</a:t>
            </a:r>
          </a:p>
          <a:p>
            <a:pPr lvl="1" eaLnBrk="1" hangingPunct="1"/>
            <a:r>
              <a:rPr lang="en-US" b="1" dirty="0" smtClean="0"/>
              <a:t>Eve Psalti, Senior Marketing Manager, Microsoft Windows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38200" y="10668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6688" indent="-166688">
              <a:spcBef>
                <a:spcPct val="40000"/>
              </a:spcBef>
              <a:buClr>
                <a:srgbClr val="23654B"/>
              </a:buClr>
            </a:pPr>
            <a:r>
              <a:rPr lang="en-US" altLang="en-US" sz="2000" dirty="0" smtClean="0"/>
              <a:t>Ben </a:t>
            </a:r>
            <a:r>
              <a:rPr lang="en-US" altLang="en-US" sz="2000" dirty="0"/>
              <a:t>Gray</a:t>
            </a:r>
          </a:p>
          <a:p>
            <a:pPr marL="166688" indent="-166688">
              <a:spcBef>
                <a:spcPct val="40000"/>
              </a:spcBef>
              <a:buClr>
                <a:srgbClr val="23654B"/>
              </a:buClr>
            </a:pPr>
            <a:r>
              <a:rPr lang="en-US" altLang="en-US" sz="2000" dirty="0"/>
              <a:t>+1 617.613.6143</a:t>
            </a:r>
          </a:p>
          <a:p>
            <a:pPr marL="166688" indent="-166688">
              <a:spcBef>
                <a:spcPct val="40000"/>
              </a:spcBef>
              <a:buClr>
                <a:srgbClr val="23654B"/>
              </a:buClr>
            </a:pPr>
            <a:r>
              <a:rPr lang="en-US" altLang="en-US" sz="2000" dirty="0">
                <a:hlinkClick r:id="rId3"/>
              </a:rPr>
              <a:t>bgray@forrester.com</a:t>
            </a:r>
            <a:endParaRPr lang="en-US" altLang="en-US" sz="2000" dirty="0"/>
          </a:p>
          <a:p>
            <a:pPr marL="166688" indent="-166688">
              <a:spcBef>
                <a:spcPct val="70000"/>
              </a:spcBef>
              <a:buClr>
                <a:srgbClr val="23654B"/>
              </a:buClr>
            </a:pPr>
            <a:r>
              <a:rPr lang="en-US" altLang="en-US" sz="2000" dirty="0" smtClean="0">
                <a:hlinkClick r:id="rId4"/>
              </a:rPr>
              <a:t>www.forrester.com</a:t>
            </a:r>
            <a:endParaRPr lang="en-US" altLang="en-US" sz="2000" dirty="0" smtClean="0"/>
          </a:p>
          <a:p>
            <a:pPr marL="166688" indent="-166688">
              <a:spcBef>
                <a:spcPct val="70000"/>
              </a:spcBef>
              <a:buClr>
                <a:srgbClr val="23654B"/>
              </a:buClr>
            </a:pPr>
            <a:endParaRPr lang="en-US" altLang="en-US" sz="2000" dirty="0" smtClean="0"/>
          </a:p>
          <a:p>
            <a:pPr>
              <a:spcBef>
                <a:spcPct val="70000"/>
              </a:spcBef>
              <a:buClr>
                <a:srgbClr val="23654B"/>
              </a:buClr>
            </a:pPr>
            <a:r>
              <a:rPr lang="en-US" sz="2000" i="1" dirty="0" smtClean="0"/>
              <a:t>Visit these resources for more on Windows 7 and the Windows Optimized Desktop:</a:t>
            </a:r>
          </a:p>
          <a:p>
            <a:pPr>
              <a:spcBef>
                <a:spcPct val="70000"/>
              </a:spcBef>
              <a:buClr>
                <a:srgbClr val="23654B"/>
              </a:buClr>
            </a:pPr>
            <a:endParaRPr lang="en-US" sz="600" b="1" i="1" dirty="0" smtClean="0"/>
          </a:p>
          <a:p>
            <a:pPr marL="296863" indent="-282575">
              <a:buFont typeface="Arial" pitchFamily="34" charset="0"/>
              <a:buChar char="•"/>
            </a:pPr>
            <a:r>
              <a:rPr lang="en-US" sz="2000" dirty="0" smtClean="0"/>
              <a:t>Windows 7: </a:t>
            </a:r>
            <a:r>
              <a:rPr lang="en-US" sz="2000" dirty="0" smtClean="0">
                <a:hlinkClick r:id="rId5"/>
              </a:rPr>
              <a:t>www.Windows.com/Enterprise</a:t>
            </a:r>
            <a:r>
              <a:rPr lang="en-US" sz="2000" dirty="0" smtClean="0"/>
              <a:t> </a:t>
            </a:r>
          </a:p>
          <a:p>
            <a:pPr marL="296863" indent="-282575">
              <a:buFont typeface="Arial" pitchFamily="34" charset="0"/>
              <a:buChar char="•"/>
            </a:pPr>
            <a:r>
              <a:rPr lang="en-US" sz="2000" dirty="0" smtClean="0"/>
              <a:t>Windows Optimized Desktop: </a:t>
            </a:r>
            <a:r>
              <a:rPr lang="en-US" sz="2000" dirty="0" smtClean="0">
                <a:hlinkClick r:id="rId6"/>
              </a:rPr>
              <a:t>www.Microsoft.com/OptimizeDesktop</a:t>
            </a:r>
            <a:r>
              <a:rPr lang="en-US" sz="2000" dirty="0" smtClean="0"/>
              <a:t> </a:t>
            </a:r>
          </a:p>
          <a:p>
            <a:pPr marL="296863" indent="-282575">
              <a:buFont typeface="Arial" pitchFamily="34" charset="0"/>
              <a:buChar char="•"/>
            </a:pPr>
            <a:r>
              <a:rPr lang="en-US" sz="2000" dirty="0" smtClean="0"/>
              <a:t>Windows 7 for IT Pros: </a:t>
            </a:r>
            <a:r>
              <a:rPr lang="en-US" sz="2000" dirty="0" smtClean="0">
                <a:hlinkClick r:id="rId7"/>
              </a:rPr>
              <a:t>www.Microsoft.com/Springboard</a:t>
            </a:r>
            <a:r>
              <a:rPr lang="en-US" sz="2000" dirty="0" smtClean="0"/>
              <a:t> </a:t>
            </a:r>
          </a:p>
          <a:p>
            <a:pPr marL="296863" indent="-282575">
              <a:buFont typeface="Arial" pitchFamily="34" charset="0"/>
              <a:buChar char="•"/>
            </a:pPr>
            <a:r>
              <a:rPr lang="en-US" sz="2000" dirty="0" smtClean="0"/>
              <a:t>Microsoft Desktop Optimization Pack: </a:t>
            </a:r>
            <a:r>
              <a:rPr lang="en-US" sz="2000" dirty="0" smtClean="0">
                <a:hlinkClick r:id="rId8"/>
              </a:rPr>
              <a:t>www.Microsoft.com/MDOP</a:t>
            </a:r>
            <a:r>
              <a:rPr lang="en-US" sz="2000" dirty="0" smtClean="0"/>
              <a:t> </a:t>
            </a:r>
          </a:p>
          <a:p>
            <a:pPr marL="166688" indent="-166688">
              <a:spcBef>
                <a:spcPct val="70000"/>
              </a:spcBef>
              <a:buClr>
                <a:srgbClr val="23654B"/>
              </a:buClr>
            </a:pPr>
            <a:endParaRPr lang="en-US" sz="2000" i="1" dirty="0" smtClean="0"/>
          </a:p>
          <a:p>
            <a:pPr marL="166688" indent="-166688">
              <a:spcBef>
                <a:spcPct val="70000"/>
              </a:spcBef>
              <a:buClr>
                <a:srgbClr val="23654B"/>
              </a:buClr>
            </a:pPr>
            <a:endParaRPr lang="en-US" altLang="en-US" sz="2000" dirty="0" smtClean="0"/>
          </a:p>
          <a:p>
            <a:pPr marL="166688" indent="-166688">
              <a:spcBef>
                <a:spcPct val="70000"/>
              </a:spcBef>
              <a:buClr>
                <a:srgbClr val="23654B"/>
              </a:buClr>
            </a:pPr>
            <a:endParaRPr lang="en-US" altLang="en-US" sz="2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8"/>
          <p:cNvGrpSpPr>
            <a:grpSpLocks/>
          </p:cNvGrpSpPr>
          <p:nvPr/>
        </p:nvGrpSpPr>
        <p:grpSpPr bwMode="auto">
          <a:xfrm>
            <a:off x="1674813" y="1725613"/>
            <a:ext cx="5802312" cy="3406775"/>
            <a:chOff x="1055" y="1087"/>
            <a:chExt cx="3655" cy="2146"/>
          </a:xfrm>
        </p:grpSpPr>
        <p:sp>
          <p:nvSpPr>
            <p:cNvPr id="12293" name="Freeform 9"/>
            <p:cNvSpPr>
              <a:spLocks/>
            </p:cNvSpPr>
            <p:nvPr/>
          </p:nvSpPr>
          <p:spPr bwMode="auto">
            <a:xfrm>
              <a:off x="1055" y="1087"/>
              <a:ext cx="1412" cy="1603"/>
            </a:xfrm>
            <a:custGeom>
              <a:avLst/>
              <a:gdLst>
                <a:gd name="T0" fmla="*/ 53173 w 570"/>
                <a:gd name="T1" fmla="*/ 0 h 623"/>
                <a:gd name="T2" fmla="*/ 381 w 570"/>
                <a:gd name="T3" fmla="*/ 42959 h 623"/>
                <a:gd name="T4" fmla="*/ 10991 w 570"/>
                <a:gd name="T5" fmla="*/ 70270 h 623"/>
                <a:gd name="T6" fmla="*/ 2903 w 570"/>
                <a:gd name="T7" fmla="*/ 47032 h 623"/>
                <a:gd name="T8" fmla="*/ 53173 w 570"/>
                <a:gd name="T9" fmla="*/ 0 h 6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"/>
                <a:gd name="T16" fmla="*/ 0 h 623"/>
                <a:gd name="T17" fmla="*/ 570 w 570"/>
                <a:gd name="T18" fmla="*/ 623 h 6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" h="623">
                  <a:moveTo>
                    <a:pt x="570" y="0"/>
                  </a:moveTo>
                  <a:cubicBezTo>
                    <a:pt x="253" y="32"/>
                    <a:pt x="14" y="186"/>
                    <a:pt x="4" y="381"/>
                  </a:cubicBezTo>
                  <a:cubicBezTo>
                    <a:pt x="0" y="468"/>
                    <a:pt x="42" y="552"/>
                    <a:pt x="118" y="623"/>
                  </a:cubicBezTo>
                  <a:cubicBezTo>
                    <a:pt x="63" y="562"/>
                    <a:pt x="31" y="492"/>
                    <a:pt x="31" y="417"/>
                  </a:cubicBezTo>
                  <a:cubicBezTo>
                    <a:pt x="31" y="215"/>
                    <a:pt x="261" y="46"/>
                    <a:pt x="570" y="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4" name="Freeform 10"/>
            <p:cNvSpPr>
              <a:spLocks/>
            </p:cNvSpPr>
            <p:nvPr/>
          </p:nvSpPr>
          <p:spPr bwMode="auto">
            <a:xfrm>
              <a:off x="3300" y="1630"/>
              <a:ext cx="1410" cy="1603"/>
            </a:xfrm>
            <a:custGeom>
              <a:avLst/>
              <a:gdLst>
                <a:gd name="T0" fmla="*/ 42228 w 569"/>
                <a:gd name="T1" fmla="*/ 0 h 623"/>
                <a:gd name="T2" fmla="*/ 50262 w 569"/>
                <a:gd name="T3" fmla="*/ 23237 h 623"/>
                <a:gd name="T4" fmla="*/ 0 w 569"/>
                <a:gd name="T5" fmla="*/ 70270 h 623"/>
                <a:gd name="T6" fmla="*/ 52785 w 569"/>
                <a:gd name="T7" fmla="*/ 27310 h 623"/>
                <a:gd name="T8" fmla="*/ 42228 w 569"/>
                <a:gd name="T9" fmla="*/ 0 h 6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9"/>
                <a:gd name="T16" fmla="*/ 0 h 623"/>
                <a:gd name="T17" fmla="*/ 569 w 569"/>
                <a:gd name="T18" fmla="*/ 623 h 6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9" h="623">
                  <a:moveTo>
                    <a:pt x="452" y="0"/>
                  </a:moveTo>
                  <a:cubicBezTo>
                    <a:pt x="507" y="61"/>
                    <a:pt x="538" y="131"/>
                    <a:pt x="538" y="206"/>
                  </a:cubicBezTo>
                  <a:cubicBezTo>
                    <a:pt x="538" y="408"/>
                    <a:pt x="309" y="577"/>
                    <a:pt x="0" y="623"/>
                  </a:cubicBezTo>
                  <a:cubicBezTo>
                    <a:pt x="316" y="591"/>
                    <a:pt x="556" y="437"/>
                    <a:pt x="565" y="242"/>
                  </a:cubicBezTo>
                  <a:cubicBezTo>
                    <a:pt x="569" y="155"/>
                    <a:pt x="527" y="71"/>
                    <a:pt x="452" y="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Theme</a:t>
            </a: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2493963" y="2408238"/>
            <a:ext cx="4129087" cy="21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40000"/>
              </a:spcBef>
              <a:buClr>
                <a:srgbClr val="23654B"/>
              </a:buClr>
            </a:pPr>
            <a:r>
              <a:rPr lang="en-US" sz="2000" dirty="0" smtClean="0"/>
              <a:t>Commercial anticipation for Windows 7 is high;</a:t>
            </a:r>
            <a:endParaRPr lang="en-US" sz="2000" dirty="0"/>
          </a:p>
          <a:p>
            <a:pPr algn="ctr">
              <a:spcBef>
                <a:spcPct val="40000"/>
              </a:spcBef>
              <a:buClr>
                <a:srgbClr val="23654B"/>
              </a:buClr>
            </a:pPr>
            <a:r>
              <a:rPr lang="en-US" sz="2000" dirty="0" smtClean="0"/>
              <a:t>It’s time to start preparing </a:t>
            </a:r>
            <a:r>
              <a:rPr lang="en-US" sz="2000" dirty="0"/>
              <a:t>for your </a:t>
            </a:r>
            <a:r>
              <a:rPr lang="en-US" sz="2000" dirty="0" smtClean="0"/>
              <a:t>next PC standard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Key points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Windows XP won’t be around forever.</a:t>
            </a:r>
          </a:p>
          <a:p>
            <a:pPr eaLnBrk="1" hangingPunct="1"/>
            <a:r>
              <a:rPr lang="en-US" dirty="0" smtClean="0"/>
              <a:t>IT professionals should start preparing for Windows 7 now.</a:t>
            </a:r>
          </a:p>
          <a:p>
            <a:pPr eaLnBrk="1" hangingPunct="1"/>
            <a:r>
              <a:rPr lang="en-US" dirty="0" smtClean="0"/>
              <a:t>Specifically, they should:</a:t>
            </a:r>
          </a:p>
          <a:p>
            <a:pPr lvl="1" eaLnBrk="1" hangingPunct="1"/>
            <a:r>
              <a:rPr lang="en-US" dirty="0" smtClean="0"/>
              <a:t>Start / accelerate application compatibility testing against the Windows 7 RTM code</a:t>
            </a:r>
          </a:p>
          <a:p>
            <a:pPr lvl="1" eaLnBrk="1" hangingPunct="1"/>
            <a:r>
              <a:rPr lang="en-US" dirty="0" smtClean="0"/>
              <a:t>Plan for rolling out Windows 7 in small batches on new hardware initially</a:t>
            </a:r>
          </a:p>
          <a:p>
            <a:pPr lvl="1" eaLnBrk="1" hangingPunct="1"/>
            <a:r>
              <a:rPr lang="en-US" dirty="0" smtClean="0"/>
              <a:t>Weigh the costs / benefits of upgrading existing machines with at least 2 GB of memory</a:t>
            </a:r>
          </a:p>
          <a:p>
            <a:pPr lvl="1" eaLnBrk="1" hangingPunct="1"/>
            <a:r>
              <a:rPr lang="en-US" dirty="0" smtClean="0"/>
              <a:t>Start developing training sessions and best practices / tips and tricks guidance</a:t>
            </a:r>
          </a:p>
          <a:p>
            <a:pPr lvl="1" eaLnBrk="1" hangingPunct="1"/>
            <a:r>
              <a:rPr lang="en-US" dirty="0" smtClean="0"/>
              <a:t>Prepare for — and embrace — empowered users who want to be early adopters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Windows 7 for your business</a:t>
            </a:r>
          </a:p>
          <a:p>
            <a:pPr lvl="1" eaLnBrk="1" hangingPunct="1"/>
            <a:r>
              <a:rPr lang="en-US" b="1" dirty="0" smtClean="0"/>
              <a:t>Why: Building the business case</a:t>
            </a:r>
          </a:p>
          <a:p>
            <a:pPr lvl="1" eaLnBrk="1" hangingPunct="1"/>
            <a:r>
              <a:rPr lang="en-US" b="1" dirty="0" smtClean="0"/>
              <a:t>When: Timing the migration</a:t>
            </a:r>
          </a:p>
          <a:p>
            <a:pPr lvl="1" eaLnBrk="1" hangingPunct="1"/>
            <a:r>
              <a:rPr lang="en-US" b="1" dirty="0" smtClean="0"/>
              <a:t>How: Deployment best practices</a:t>
            </a:r>
          </a:p>
          <a:p>
            <a:pPr eaLnBrk="1" hangingPunct="1"/>
            <a:r>
              <a:rPr lang="en-US" b="1" dirty="0" smtClean="0"/>
              <a:t>Recommendations</a:t>
            </a:r>
          </a:p>
          <a:p>
            <a:pPr eaLnBrk="1" hangingPunct="1"/>
            <a:r>
              <a:rPr lang="en-US" b="1" dirty="0" smtClean="0"/>
              <a:t>Q&amp;A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Windows 7 for your business</a:t>
            </a:r>
          </a:p>
          <a:p>
            <a:pPr lvl="1" eaLnBrk="1" hangingPunct="1">
              <a:defRPr/>
            </a:pPr>
            <a:r>
              <a:rPr lang="en-US" b="1" dirty="0" smtClean="0"/>
              <a:t>Why: Building the business case</a:t>
            </a:r>
          </a:p>
          <a:p>
            <a:pPr lvl="1" eaLnBrk="1" hangingPunct="1">
              <a:buClr>
                <a:srgbClr val="C0C0C0"/>
              </a:buClr>
              <a:defRPr/>
            </a:pPr>
            <a:r>
              <a:rPr lang="en-US" sz="2000" dirty="0" smtClean="0">
                <a:solidFill>
                  <a:srgbClr val="C0C0C0"/>
                </a:solidFill>
                <a:ea typeface="+mn-ea"/>
                <a:cs typeface="+mn-cs"/>
              </a:rPr>
              <a:t>When: Timing the migration</a:t>
            </a:r>
          </a:p>
          <a:p>
            <a:pPr lvl="1" eaLnBrk="1" hangingPunct="1">
              <a:buClr>
                <a:srgbClr val="C0C0C0"/>
              </a:buClr>
              <a:defRPr/>
            </a:pPr>
            <a:r>
              <a:rPr lang="en-US" sz="2000" dirty="0" smtClean="0">
                <a:solidFill>
                  <a:srgbClr val="C0C0C0"/>
                </a:solidFill>
                <a:ea typeface="+mn-ea"/>
                <a:cs typeface="+mn-cs"/>
              </a:rPr>
              <a:t>How: Deployment best practices</a:t>
            </a:r>
          </a:p>
          <a:p>
            <a:pPr eaLnBrk="1" hangingPunct="1">
              <a:buClr>
                <a:srgbClr val="C0C0C0"/>
              </a:buClr>
              <a:defRPr/>
            </a:pPr>
            <a:r>
              <a:rPr lang="en-US" dirty="0" smtClean="0">
                <a:solidFill>
                  <a:srgbClr val="C0C0C0"/>
                </a:solidFill>
              </a:rPr>
              <a:t>Recommendations</a:t>
            </a:r>
          </a:p>
          <a:p>
            <a:pPr eaLnBrk="1" hangingPunct="1">
              <a:buClr>
                <a:srgbClr val="C0C0C0"/>
              </a:buClr>
              <a:defRPr/>
            </a:pPr>
            <a:r>
              <a:rPr lang="en-US" dirty="0" smtClean="0">
                <a:solidFill>
                  <a:srgbClr val="C0C0C0"/>
                </a:solidFill>
              </a:rPr>
              <a:t>Q&amp;A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Corporate desktop operating systems trends, Q3 2008 to Q2 2009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20700" y="6172200"/>
            <a:ext cx="7569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/>
            <a:r>
              <a:rPr lang="en-US" dirty="0"/>
              <a:t>Source: July 22, 2009 “Corporate Desktop Operating System Trends, Q3 2008 To Q2 2009”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762000" y="1419225"/>
            <a:ext cx="7618413" cy="421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Chart 7"/>
          <p:cNvGraphicFramePr>
            <a:graphicFrameLocks/>
          </p:cNvGraphicFramePr>
          <p:nvPr/>
        </p:nvGraphicFramePr>
        <p:xfrm>
          <a:off x="1371600" y="1524000"/>
          <a:ext cx="6096000" cy="4064000"/>
        </p:xfrm>
        <a:graphic>
          <a:graphicData uri="http://schemas.openxmlformats.org/presentationml/2006/ole">
            <p:oleObj spid="_x0000_s1026" r:id="rId3" imgW="6096528" imgH="4066384" progId="Excel.Sheet.8">
              <p:embed/>
            </p:oleObj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state of today’s commercial operating system market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Rectangle 14"/>
          <p:cNvSpPr>
            <a:spLocks noChangeArrowheads="1"/>
          </p:cNvSpPr>
          <p:nvPr/>
        </p:nvSpPr>
        <p:spPr bwMode="gray">
          <a:xfrm>
            <a:off x="533400" y="6169025"/>
            <a:ext cx="5749925" cy="184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Source: Enterprise And SMB Hardware Survey, North America And Europe, Q3 2009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666756" y="1247001"/>
            <a:ext cx="5724644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“What percentage of your firm's PCs run the following operating systems?”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914400" y="5410200"/>
            <a:ext cx="7124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dirty="0"/>
              <a:t>Base: </a:t>
            </a:r>
            <a:r>
              <a:rPr lang="en-US" dirty="0" smtClean="0"/>
              <a:t>665 </a:t>
            </a:r>
            <a:r>
              <a:rPr lang="en-US" dirty="0"/>
              <a:t>PC decision-makers at North American and European enterprises and SMBs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Windows desktop operating system roadmap</a:t>
            </a:r>
          </a:p>
        </p:txBody>
      </p:sp>
      <p:pic>
        <p:nvPicPr>
          <p:cNvPr id="17411" name="Rectangle 16414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2836863" y="1760538"/>
            <a:ext cx="1646237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7" descr="Windows_2000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9350" y="4862513"/>
            <a:ext cx="1646238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AutoShape 5"/>
          <p:cNvSpPr>
            <a:spLocks noChangeArrowheads="1"/>
          </p:cNvSpPr>
          <p:nvPr/>
        </p:nvSpPr>
        <p:spPr bwMode="gray">
          <a:xfrm rot="5400000">
            <a:off x="792163" y="3071813"/>
            <a:ext cx="366712" cy="792162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1998</a:t>
            </a:r>
          </a:p>
        </p:txBody>
      </p:sp>
      <p:sp>
        <p:nvSpPr>
          <p:cNvPr id="17414" name="Line 17"/>
          <p:cNvSpPr>
            <a:spLocks noChangeAspect="1" noChangeShapeType="1"/>
          </p:cNvSpPr>
          <p:nvPr/>
        </p:nvSpPr>
        <p:spPr bwMode="gray">
          <a:xfrm flipV="1">
            <a:off x="1555750" y="2614613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15" name="Line 22"/>
          <p:cNvSpPr>
            <a:spLocks noChangeAspect="1" noChangeShapeType="1"/>
          </p:cNvSpPr>
          <p:nvPr/>
        </p:nvSpPr>
        <p:spPr bwMode="gray">
          <a:xfrm rot="10800000" flipH="1" flipV="1">
            <a:off x="2105025" y="3711575"/>
            <a:ext cx="0" cy="6111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247813" name="AutoShape 5"/>
          <p:cNvSpPr>
            <a:spLocks noChangeArrowheads="1"/>
          </p:cNvSpPr>
          <p:nvPr/>
        </p:nvSpPr>
        <p:spPr bwMode="gray">
          <a:xfrm rot="5400000">
            <a:off x="1400969" y="3071019"/>
            <a:ext cx="366712" cy="793750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1999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gray">
          <a:xfrm rot="5400000">
            <a:off x="2008982" y="3071019"/>
            <a:ext cx="366712" cy="793750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2000</a:t>
            </a: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gray">
          <a:xfrm rot="5400000">
            <a:off x="2616994" y="3071019"/>
            <a:ext cx="366712" cy="793750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2001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gray">
          <a:xfrm rot="5400000">
            <a:off x="3225801" y="3071812"/>
            <a:ext cx="366712" cy="792163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2002</a:t>
            </a: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gray">
          <a:xfrm rot="5400000">
            <a:off x="3833813" y="3071813"/>
            <a:ext cx="366712" cy="792162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2003</a:t>
            </a: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gray">
          <a:xfrm rot="5400000">
            <a:off x="4442619" y="3071019"/>
            <a:ext cx="366712" cy="793750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2004</a:t>
            </a: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gray">
          <a:xfrm rot="5400000">
            <a:off x="5050632" y="3071019"/>
            <a:ext cx="366712" cy="793750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2005</a:t>
            </a: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gray">
          <a:xfrm rot="5400000">
            <a:off x="5658644" y="3071019"/>
            <a:ext cx="366712" cy="793750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2006</a:t>
            </a: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gray">
          <a:xfrm rot="5400000">
            <a:off x="6272212" y="3070226"/>
            <a:ext cx="366713" cy="792162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2007</a:t>
            </a:r>
          </a:p>
        </p:txBody>
      </p:sp>
      <p:sp>
        <p:nvSpPr>
          <p:cNvPr id="17425" name="Line 15"/>
          <p:cNvSpPr>
            <a:spLocks noChangeAspect="1" noChangeShapeType="1"/>
          </p:cNvSpPr>
          <p:nvPr/>
        </p:nvSpPr>
        <p:spPr bwMode="gray">
          <a:xfrm flipV="1">
            <a:off x="884238" y="2125663"/>
            <a:ext cx="0" cy="109855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26" name="Line 15"/>
          <p:cNvSpPr>
            <a:spLocks noChangeAspect="1" noChangeShapeType="1"/>
          </p:cNvSpPr>
          <p:nvPr/>
        </p:nvSpPr>
        <p:spPr bwMode="gray">
          <a:xfrm flipV="1">
            <a:off x="2868613" y="2125663"/>
            <a:ext cx="0" cy="10985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27" name="Line 15"/>
          <p:cNvSpPr>
            <a:spLocks noChangeAspect="1" noChangeShapeType="1"/>
          </p:cNvSpPr>
          <p:nvPr/>
        </p:nvSpPr>
        <p:spPr bwMode="gray">
          <a:xfrm flipH="1">
            <a:off x="6197600" y="3711575"/>
            <a:ext cx="0" cy="1098550"/>
          </a:xfrm>
          <a:prstGeom prst="line">
            <a:avLst/>
          </a:prstGeom>
          <a:noFill/>
          <a:ln w="76200">
            <a:solidFill>
              <a:srgbClr val="E1A485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28" name="Text Box 16"/>
          <p:cNvSpPr txBox="1">
            <a:spLocks noChangeAspect="1" noChangeArrowheads="1"/>
          </p:cNvSpPr>
          <p:nvPr/>
        </p:nvSpPr>
        <p:spPr bwMode="auto">
          <a:xfrm>
            <a:off x="1195388" y="2270125"/>
            <a:ext cx="73183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SP1</a:t>
            </a:r>
          </a:p>
        </p:txBody>
      </p:sp>
      <p:sp>
        <p:nvSpPr>
          <p:cNvPr id="17429" name="Line 15"/>
          <p:cNvSpPr>
            <a:spLocks noChangeAspect="1" noChangeShapeType="1"/>
          </p:cNvSpPr>
          <p:nvPr/>
        </p:nvSpPr>
        <p:spPr bwMode="gray">
          <a:xfrm flipV="1">
            <a:off x="2151063" y="2125663"/>
            <a:ext cx="0" cy="109855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30" name="Line 22"/>
          <p:cNvSpPr>
            <a:spLocks noChangeAspect="1" noChangeShapeType="1"/>
          </p:cNvSpPr>
          <p:nvPr/>
        </p:nvSpPr>
        <p:spPr bwMode="gray">
          <a:xfrm rot="10800000" flipH="1" flipV="1">
            <a:off x="2714625" y="3711575"/>
            <a:ext cx="0" cy="6111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31" name="Line 22"/>
          <p:cNvSpPr>
            <a:spLocks noChangeAspect="1" noChangeShapeType="1"/>
          </p:cNvSpPr>
          <p:nvPr/>
        </p:nvSpPr>
        <p:spPr bwMode="gray">
          <a:xfrm rot="10800000" flipH="1">
            <a:off x="3446463" y="2614613"/>
            <a:ext cx="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32" name="Line 22"/>
          <p:cNvSpPr>
            <a:spLocks noChangeAspect="1" noChangeShapeType="1"/>
          </p:cNvSpPr>
          <p:nvPr/>
        </p:nvSpPr>
        <p:spPr bwMode="gray">
          <a:xfrm rot="10800000" flipH="1">
            <a:off x="4659313" y="2614613"/>
            <a:ext cx="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33" name="Text Box 16"/>
          <p:cNvSpPr txBox="1">
            <a:spLocks noChangeAspect="1" noChangeArrowheads="1"/>
          </p:cNvSpPr>
          <p:nvPr/>
        </p:nvSpPr>
        <p:spPr bwMode="auto">
          <a:xfrm>
            <a:off x="2443163" y="4398963"/>
            <a:ext cx="549275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SP2</a:t>
            </a:r>
          </a:p>
        </p:txBody>
      </p:sp>
      <p:sp>
        <p:nvSpPr>
          <p:cNvPr id="17434" name="Line 22"/>
          <p:cNvSpPr>
            <a:spLocks noChangeAspect="1" noChangeShapeType="1"/>
          </p:cNvSpPr>
          <p:nvPr/>
        </p:nvSpPr>
        <p:spPr bwMode="gray">
          <a:xfrm rot="10800000" flipH="1" flipV="1">
            <a:off x="3467100" y="3711575"/>
            <a:ext cx="0" cy="6111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35" name="Text Box 16"/>
          <p:cNvSpPr txBox="1">
            <a:spLocks noChangeAspect="1" noChangeArrowheads="1"/>
          </p:cNvSpPr>
          <p:nvPr/>
        </p:nvSpPr>
        <p:spPr bwMode="auto">
          <a:xfrm>
            <a:off x="3195638" y="4398963"/>
            <a:ext cx="549275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SP3</a:t>
            </a:r>
          </a:p>
        </p:txBody>
      </p:sp>
      <p:sp>
        <p:nvSpPr>
          <p:cNvPr id="17436" name="Line 22"/>
          <p:cNvSpPr>
            <a:spLocks noChangeAspect="1" noChangeShapeType="1"/>
          </p:cNvSpPr>
          <p:nvPr/>
        </p:nvSpPr>
        <p:spPr bwMode="gray">
          <a:xfrm rot="10800000" flipH="1" flipV="1">
            <a:off x="4022725" y="3711575"/>
            <a:ext cx="0" cy="6111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37" name="Text Box 16"/>
          <p:cNvSpPr txBox="1">
            <a:spLocks noChangeAspect="1" noChangeArrowheads="1"/>
          </p:cNvSpPr>
          <p:nvPr/>
        </p:nvSpPr>
        <p:spPr bwMode="auto">
          <a:xfrm>
            <a:off x="3751263" y="4398963"/>
            <a:ext cx="549275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SP4</a:t>
            </a:r>
          </a:p>
        </p:txBody>
      </p:sp>
      <p:sp>
        <p:nvSpPr>
          <p:cNvPr id="17438" name="Text Box 16"/>
          <p:cNvSpPr txBox="1">
            <a:spLocks noChangeAspect="1" noChangeArrowheads="1"/>
          </p:cNvSpPr>
          <p:nvPr/>
        </p:nvSpPr>
        <p:spPr bwMode="auto">
          <a:xfrm>
            <a:off x="4300538" y="2270125"/>
            <a:ext cx="73183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SP2</a:t>
            </a:r>
          </a:p>
        </p:txBody>
      </p:sp>
      <p:sp>
        <p:nvSpPr>
          <p:cNvPr id="17439" name="Text Box 16"/>
          <p:cNvSpPr txBox="1">
            <a:spLocks noChangeAspect="1" noChangeArrowheads="1"/>
          </p:cNvSpPr>
          <p:nvPr/>
        </p:nvSpPr>
        <p:spPr bwMode="auto">
          <a:xfrm>
            <a:off x="3086100" y="2270125"/>
            <a:ext cx="731838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SP1</a:t>
            </a:r>
          </a:p>
        </p:txBody>
      </p:sp>
      <p:pic>
        <p:nvPicPr>
          <p:cNvPr id="17440" name="Picture 36" descr="Windows_Me_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9713" y="1766888"/>
            <a:ext cx="1265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41" name="Line 20"/>
          <p:cNvSpPr>
            <a:spLocks noChangeAspect="1" noChangeShapeType="1"/>
          </p:cNvSpPr>
          <p:nvPr/>
        </p:nvSpPr>
        <p:spPr bwMode="gray">
          <a:xfrm rot="10800000" flipH="1" flipV="1">
            <a:off x="1973263" y="3711575"/>
            <a:ext cx="0" cy="10985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42" name="Text Box 16"/>
          <p:cNvSpPr txBox="1">
            <a:spLocks noChangeAspect="1" noChangeArrowheads="1"/>
          </p:cNvSpPr>
          <p:nvPr/>
        </p:nvSpPr>
        <p:spPr bwMode="auto">
          <a:xfrm>
            <a:off x="1831975" y="4398963"/>
            <a:ext cx="549275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SP1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gray">
          <a:xfrm rot="5400000">
            <a:off x="6881812" y="3070226"/>
            <a:ext cx="366713" cy="792162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2008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gray">
          <a:xfrm rot="5400000">
            <a:off x="7493000" y="3070225"/>
            <a:ext cx="366713" cy="792163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2009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gray">
          <a:xfrm rot="5400000">
            <a:off x="8102600" y="3070225"/>
            <a:ext cx="366713" cy="792163"/>
          </a:xfrm>
          <a:prstGeom prst="can">
            <a:avLst>
              <a:gd name="adj" fmla="val 60067"/>
            </a:avLst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23654B"/>
                </a:solidFill>
              </a:rPr>
              <a:t>2010</a:t>
            </a:r>
          </a:p>
        </p:txBody>
      </p:sp>
      <p:sp>
        <p:nvSpPr>
          <p:cNvPr id="17446" name="Line 15"/>
          <p:cNvSpPr>
            <a:spLocks noChangeAspect="1" noChangeShapeType="1"/>
          </p:cNvSpPr>
          <p:nvPr/>
        </p:nvSpPr>
        <p:spPr bwMode="gray">
          <a:xfrm flipV="1">
            <a:off x="7772400" y="2127250"/>
            <a:ext cx="0" cy="109855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47" name="Text Box 16"/>
          <p:cNvSpPr txBox="1">
            <a:spLocks noChangeAspect="1" noChangeArrowheads="1"/>
          </p:cNvSpPr>
          <p:nvPr/>
        </p:nvSpPr>
        <p:spPr bwMode="auto">
          <a:xfrm>
            <a:off x="6653213" y="2270125"/>
            <a:ext cx="73183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SP3</a:t>
            </a:r>
          </a:p>
        </p:txBody>
      </p:sp>
      <p:sp>
        <p:nvSpPr>
          <p:cNvPr id="17448" name="Text Box 16"/>
          <p:cNvSpPr txBox="1">
            <a:spLocks noChangeAspect="1" noChangeArrowheads="1"/>
          </p:cNvSpPr>
          <p:nvPr/>
        </p:nvSpPr>
        <p:spPr bwMode="auto">
          <a:xfrm>
            <a:off x="6599238" y="4398963"/>
            <a:ext cx="549275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SP1</a:t>
            </a:r>
          </a:p>
        </p:txBody>
      </p:sp>
      <p:pic>
        <p:nvPicPr>
          <p:cNvPr id="17449" name="Picture 47" descr="9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1600200"/>
            <a:ext cx="714375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50" name="Line 22"/>
          <p:cNvSpPr>
            <a:spLocks noChangeAspect="1" noChangeShapeType="1"/>
          </p:cNvSpPr>
          <p:nvPr/>
        </p:nvSpPr>
        <p:spPr bwMode="gray">
          <a:xfrm rot="10800000" flipH="1">
            <a:off x="7018338" y="2614613"/>
            <a:ext cx="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51" name="Line 22"/>
          <p:cNvSpPr>
            <a:spLocks noChangeAspect="1" noChangeShapeType="1"/>
          </p:cNvSpPr>
          <p:nvPr/>
        </p:nvSpPr>
        <p:spPr bwMode="gray">
          <a:xfrm rot="10800000" flipH="1" flipV="1">
            <a:off x="6873875" y="3711575"/>
            <a:ext cx="0" cy="611188"/>
          </a:xfrm>
          <a:prstGeom prst="line">
            <a:avLst/>
          </a:prstGeom>
          <a:noFill/>
          <a:ln w="38100">
            <a:solidFill>
              <a:srgbClr val="E1A485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52" name="Text Box 16"/>
          <p:cNvSpPr txBox="1">
            <a:spLocks noChangeAspect="1" noChangeArrowheads="1"/>
          </p:cNvSpPr>
          <p:nvPr/>
        </p:nvSpPr>
        <p:spPr bwMode="auto">
          <a:xfrm>
            <a:off x="7239000" y="4398963"/>
            <a:ext cx="549275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SP2</a:t>
            </a:r>
          </a:p>
        </p:txBody>
      </p:sp>
      <p:sp>
        <p:nvSpPr>
          <p:cNvPr id="17453" name="Line 22"/>
          <p:cNvSpPr>
            <a:spLocks noChangeAspect="1" noChangeShapeType="1"/>
          </p:cNvSpPr>
          <p:nvPr/>
        </p:nvSpPr>
        <p:spPr bwMode="gray">
          <a:xfrm rot="10800000" flipH="1" flipV="1">
            <a:off x="7513638" y="3711575"/>
            <a:ext cx="0" cy="611188"/>
          </a:xfrm>
          <a:prstGeom prst="line">
            <a:avLst/>
          </a:prstGeom>
          <a:noFill/>
          <a:ln w="38100">
            <a:solidFill>
              <a:srgbClr val="E1A485"/>
            </a:solidFill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pic>
        <p:nvPicPr>
          <p:cNvPr id="17454" name="Picture 53" descr="windows_Vista_logo_readerszon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3400" y="4862513"/>
            <a:ext cx="11684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5" name="Picture 54" descr="windows-7-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9000" y="1192213"/>
            <a:ext cx="106680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56" name="Line 22"/>
          <p:cNvSpPr>
            <a:spLocks noChangeAspect="1" noChangeShapeType="1"/>
          </p:cNvSpPr>
          <p:nvPr/>
        </p:nvSpPr>
        <p:spPr bwMode="gray">
          <a:xfrm rot="10800000" flipH="1">
            <a:off x="8169275" y="2614613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 type="oval" w="med" len="med"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7457" name="Text Box 16"/>
          <p:cNvSpPr txBox="1">
            <a:spLocks noChangeAspect="1" noChangeArrowheads="1"/>
          </p:cNvSpPr>
          <p:nvPr/>
        </p:nvSpPr>
        <p:spPr bwMode="auto">
          <a:xfrm>
            <a:off x="7802563" y="2270125"/>
            <a:ext cx="73183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eaLnBrk="0" hangingPunct="0"/>
            <a:r>
              <a:rPr lang="en-US" sz="1400" dirty="0"/>
              <a:t>SP1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_Consulting_2009">
  <a:themeElements>
    <a:clrScheme name="Project_Consulting_2008 14">
      <a:dk1>
        <a:srgbClr val="000000"/>
      </a:dk1>
      <a:lt1>
        <a:srgbClr val="FFFFFF"/>
      </a:lt1>
      <a:dk2>
        <a:srgbClr val="377A5F"/>
      </a:dk2>
      <a:lt2>
        <a:srgbClr val="23654B"/>
      </a:lt2>
      <a:accent1>
        <a:srgbClr val="4B8D69"/>
      </a:accent1>
      <a:accent2>
        <a:srgbClr val="5FA17D"/>
      </a:accent2>
      <a:accent3>
        <a:srgbClr val="FFFFFF"/>
      </a:accent3>
      <a:accent4>
        <a:srgbClr val="000000"/>
      </a:accent4>
      <a:accent5>
        <a:srgbClr val="B1C5B9"/>
      </a:accent5>
      <a:accent6>
        <a:srgbClr val="559171"/>
      </a:accent6>
      <a:hlink>
        <a:srgbClr val="73B591"/>
      </a:hlink>
      <a:folHlink>
        <a:srgbClr val="87C9A5"/>
      </a:folHlink>
    </a:clrScheme>
    <a:fontScheme name="Project_Consulting_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_Consulting_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_Consulting_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_Consulting_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_Consulting_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_Consulting_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_Consulting_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_Consulting_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_Consulting_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_Consulting_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_Consulting_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_Consulting_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_Consulting_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_Consulting_2008 13">
        <a:dk1>
          <a:srgbClr val="000000"/>
        </a:dk1>
        <a:lt1>
          <a:srgbClr val="FFFFFF"/>
        </a:lt1>
        <a:dk2>
          <a:srgbClr val="009CC7"/>
        </a:dk2>
        <a:lt2>
          <a:srgbClr val="4D8575"/>
        </a:lt2>
        <a:accent1>
          <a:srgbClr val="FF6600"/>
        </a:accent1>
        <a:accent2>
          <a:srgbClr val="61AE4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579D39"/>
        </a:accent6>
        <a:hlink>
          <a:srgbClr val="3B65B1"/>
        </a:hlink>
        <a:folHlink>
          <a:srgbClr val="66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_Consulting_2008 14">
        <a:dk1>
          <a:srgbClr val="000000"/>
        </a:dk1>
        <a:lt1>
          <a:srgbClr val="FFFFFF"/>
        </a:lt1>
        <a:dk2>
          <a:srgbClr val="377A5F"/>
        </a:dk2>
        <a:lt2>
          <a:srgbClr val="23654B"/>
        </a:lt2>
        <a:accent1>
          <a:srgbClr val="4B8D69"/>
        </a:accent1>
        <a:accent2>
          <a:srgbClr val="5FA17D"/>
        </a:accent2>
        <a:accent3>
          <a:srgbClr val="FFFFFF"/>
        </a:accent3>
        <a:accent4>
          <a:srgbClr val="000000"/>
        </a:accent4>
        <a:accent5>
          <a:srgbClr val="B1C5B9"/>
        </a:accent5>
        <a:accent6>
          <a:srgbClr val="559171"/>
        </a:accent6>
        <a:hlink>
          <a:srgbClr val="73B591"/>
        </a:hlink>
        <a:folHlink>
          <a:srgbClr val="87C9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</TotalTime>
  <Words>1570</Words>
  <Application>Microsoft Office PowerPoint</Application>
  <PresentationFormat>On-screen Show (4:3)</PresentationFormat>
  <Paragraphs>203</Paragraphs>
  <Slides>26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Project_Consulting_2009</vt:lpstr>
      <vt:lpstr>Microsoft Office Excel 97-2003 Worksheet</vt:lpstr>
      <vt:lpstr>Worksheet</vt:lpstr>
      <vt:lpstr>Slide 1</vt:lpstr>
      <vt:lpstr>Slide 2</vt:lpstr>
      <vt:lpstr>Theme</vt:lpstr>
      <vt:lpstr>Key points</vt:lpstr>
      <vt:lpstr>Agenda</vt:lpstr>
      <vt:lpstr>Agenda</vt:lpstr>
      <vt:lpstr>Corporate desktop operating systems trends, Q3 2008 to Q2 2009</vt:lpstr>
      <vt:lpstr>The state of today’s commercial operating system market </vt:lpstr>
      <vt:lpstr>Windows desktop operating system roadmap</vt:lpstr>
      <vt:lpstr>Why one in seven firms upgraded to Windows Vista</vt:lpstr>
      <vt:lpstr>Why most firms remained on Windows XP</vt:lpstr>
      <vt:lpstr>With apologies to Mr. Dylan, the times they are a-changin'</vt:lpstr>
      <vt:lpstr>The key features of Windows 7 to prepare for</vt:lpstr>
      <vt:lpstr>Agenda</vt:lpstr>
      <vt:lpstr>Two-thirds of all businesses already expect to migrate to Windows 7 eventually</vt:lpstr>
      <vt:lpstr>When should your firm start the migration to Windows 7?</vt:lpstr>
      <vt:lpstr>Within 12 months, Windows 7 will become the new standard for most corporate PCs</vt:lpstr>
      <vt:lpstr>Agenda</vt:lpstr>
      <vt:lpstr>Sixty-two percent of Windows Vista shops are already planning on deploying Windows 7</vt:lpstr>
      <vt:lpstr>Sixty-one percent of Windows XP shops (almost 80% of all businesses) are already planning an upgrade to Windows 7</vt:lpstr>
      <vt:lpstr>Companywide deployments of Windows 7 will take multiple years</vt:lpstr>
      <vt:lpstr>Prepare for — and embrace — empowered users who want to be early adopters</vt:lpstr>
      <vt:lpstr>Agenda</vt:lpstr>
      <vt:lpstr>Recommendations</vt:lpstr>
      <vt:lpstr>Agenda</vt:lpstr>
      <vt:lpstr>Thank you</vt:lpstr>
    </vt:vector>
  </TitlesOfParts>
  <Company>Forrester Research,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Ready For Windows 7 2009-10-06</dc:title>
  <dc:creator>Benjamin Gray</dc:creator>
  <cp:lastModifiedBy>Melanie</cp:lastModifiedBy>
  <cp:revision>98</cp:revision>
  <dcterms:created xsi:type="dcterms:W3CDTF">2009-09-10T17:56:53Z</dcterms:created>
  <dcterms:modified xsi:type="dcterms:W3CDTF">2009-10-09T18:22:52Z</dcterms:modified>
</cp:coreProperties>
</file>