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77" r:id="rId4"/>
    <p:sldId id="278" r:id="rId5"/>
    <p:sldId id="279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75" r:id="rId14"/>
    <p:sldId id="282" r:id="rId15"/>
    <p:sldId id="283" r:id="rId16"/>
    <p:sldId id="276" r:id="rId17"/>
    <p:sldId id="291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46" autoAdjust="0"/>
    <p:restoredTop sz="84353" autoAdjust="0"/>
  </p:normalViewPr>
  <p:slideViewPr>
    <p:cSldViewPr>
      <p:cViewPr varScale="1">
        <p:scale>
          <a:sx n="95" d="100"/>
          <a:sy n="95" d="100"/>
        </p:scale>
        <p:origin x="-15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5165D-8967-421F-9FD2-B85148F2316D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84FDA-9556-4BB1-B539-4F049E152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"/>
            <a:ext cx="1543050" cy="447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3600" b="1" kern="1200" cap="all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DO" noProof="0" smtClean="0"/>
              <a:t>Click to edit Master title style</a:t>
            </a:r>
            <a:endParaRPr kumimoji="0" lang="es-DO" noProof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DO" noProof="0" smtClean="0"/>
              <a:t>Click to edit Master text styles</a:t>
            </a:r>
          </a:p>
          <a:p>
            <a:pPr lvl="1" eaLnBrk="1" latinLnBrk="0" hangingPunct="1"/>
            <a:r>
              <a:rPr kumimoji="0" lang="es-DO" noProof="0" smtClean="0"/>
              <a:t>Second level</a:t>
            </a:r>
          </a:p>
          <a:p>
            <a:pPr lvl="2" eaLnBrk="1" latinLnBrk="0" hangingPunct="1"/>
            <a:r>
              <a:rPr kumimoji="0" lang="es-DO" noProof="0" smtClean="0"/>
              <a:t>Third level</a:t>
            </a:r>
          </a:p>
          <a:p>
            <a:pPr lvl="3" eaLnBrk="1" latinLnBrk="0" hangingPunct="1"/>
            <a:r>
              <a:rPr kumimoji="0" lang="es-DO" noProof="0" smtClean="0"/>
              <a:t>Fourth level</a:t>
            </a:r>
          </a:p>
          <a:p>
            <a:pPr lvl="4" eaLnBrk="1" latinLnBrk="0" hangingPunct="1"/>
            <a:r>
              <a:rPr kumimoji="0" lang="es-DO" noProof="0" smtClean="0"/>
              <a:t>Fifth level</a:t>
            </a:r>
            <a:endParaRPr kumimoji="0" lang="es-DO" noProof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5/17/2007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http://www.truenorthcorporation.com</a:t>
            </a:r>
          </a:p>
          <a:p>
            <a:r>
              <a:rPr lang="en-US" dirty="0" smtClean="0"/>
              <a:t>rhernandez@truenorthcorporation.com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467600" y="76200"/>
            <a:ext cx="1543050" cy="447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winfx/2006/xaml" TargetMode="External"/><Relationship Id="rId2" Type="http://schemas.openxmlformats.org/officeDocument/2006/relationships/hyperlink" Target="http://schemas.microsoft.com/client/200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winfx/2006/xaml" TargetMode="External"/><Relationship Id="rId2" Type="http://schemas.openxmlformats.org/officeDocument/2006/relationships/hyperlink" Target="http://schemas.microsoft.com/client/200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winfx/2006/xaml" TargetMode="External"/><Relationship Id="rId2" Type="http://schemas.openxmlformats.org/officeDocument/2006/relationships/hyperlink" Target="http://schemas.microsoft.com/client/2007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msdn2.microsoft.com/en-us/library/bb188365.aspx" TargetMode="External"/><Relationship Id="rId3" Type="http://schemas.openxmlformats.org/officeDocument/2006/relationships/hyperlink" Target="http://msdn2.microsoft.com/en-us/library/bb188315.aspx" TargetMode="External"/><Relationship Id="rId7" Type="http://schemas.openxmlformats.org/officeDocument/2006/relationships/hyperlink" Target="http://msdn2.microsoft.com/en-us/library/bb188326.aspx" TargetMode="External"/><Relationship Id="rId2" Type="http://schemas.openxmlformats.org/officeDocument/2006/relationships/hyperlink" Target="http://msdn2.microsoft.com/en-us/library/bb188314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2.microsoft.com/en-us/library/bb188325.aspx" TargetMode="External"/><Relationship Id="rId5" Type="http://schemas.openxmlformats.org/officeDocument/2006/relationships/hyperlink" Target="http://msdn2.microsoft.com/en-us/library/bb188324.aspx" TargetMode="External"/><Relationship Id="rId10" Type="http://schemas.openxmlformats.org/officeDocument/2006/relationships/hyperlink" Target="http://msdn2.microsoft.com/en-us/library/bb188367.aspx" TargetMode="External"/><Relationship Id="rId4" Type="http://schemas.openxmlformats.org/officeDocument/2006/relationships/hyperlink" Target="http://msdn2.microsoft.com/en-us/library/bb188316.aspx" TargetMode="External"/><Relationship Id="rId9" Type="http://schemas.openxmlformats.org/officeDocument/2006/relationships/hyperlink" Target="http://msdn2.microsoft.com/en-us/library/bb188366.aspx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hernandez@rhpconsulting.net" TargetMode="External"/><Relationship Id="rId2" Type="http://schemas.openxmlformats.org/officeDocument/2006/relationships/hyperlink" Target="mailto:rhernandez@truenorthcorporation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uenorthcorporation.com/" TargetMode="External"/><Relationship Id="rId4" Type="http://schemas.openxmlformats.org/officeDocument/2006/relationships/hyperlink" Target="http://community.rhpconsulting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winfx/2006/xaml" TargetMode="External"/><Relationship Id="rId2" Type="http://schemas.openxmlformats.org/officeDocument/2006/relationships/hyperlink" Target="http://schemas.microsoft.com/client/200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winfx/2006/xaml" TargetMode="External"/><Relationship Id="rId2" Type="http://schemas.openxmlformats.org/officeDocument/2006/relationships/hyperlink" Target="http://schemas.microsoft.com/client/200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winfx/2006/xaml" TargetMode="External"/><Relationship Id="rId2" Type="http://schemas.openxmlformats.org/officeDocument/2006/relationships/hyperlink" Target="http://schemas.microsoft.com/client/200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743200"/>
            <a:ext cx="7924800" cy="131064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A</a:t>
            </a:r>
            <a:r>
              <a:rPr sz="360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nimaciones  y javascript programming en </a:t>
            </a:r>
            <a:r>
              <a:rPr lang="en-US" sz="3600" dirty="0" err="1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Silverlight</a:t>
            </a:r>
            <a:r>
              <a:rPr lang="en-US" sz="3600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 </a:t>
            </a:r>
            <a:endParaRPr lang="en-US" sz="3600" dirty="0"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en-US" b="1" cap="small" dirty="0" smtClean="0"/>
              <a:t>Roberto </a:t>
            </a:r>
            <a:r>
              <a:rPr lang="en-US" b="1" cap="small" dirty="0" err="1" smtClean="0"/>
              <a:t>Hernández-Pou</a:t>
            </a:r>
            <a:r>
              <a:rPr lang="en-US" cap="small" dirty="0" smtClean="0"/>
              <a:t/>
            </a:r>
            <a:br>
              <a:rPr lang="en-US" cap="small" dirty="0" smtClean="0"/>
            </a:br>
            <a:r>
              <a:rPr lang="en-US" cap="small" dirty="0" smtClean="0"/>
              <a:t>MVP VisualStudio.NET Security</a:t>
            </a:r>
            <a:br>
              <a:rPr lang="en-US" cap="small" dirty="0" smtClean="0"/>
            </a:br>
            <a:r>
              <a:rPr lang="en-US" cap="small" dirty="0" smtClean="0"/>
              <a:t>Lead Architect</a:t>
            </a:r>
            <a:br>
              <a:rPr lang="en-US" cap="small" dirty="0" smtClean="0"/>
            </a:br>
            <a:r>
              <a:rPr lang="en-US" cap="small" dirty="0" err="1" smtClean="0"/>
              <a:t>Truenorth</a:t>
            </a:r>
            <a:r>
              <a:rPr lang="en-US" cap="small" dirty="0" smtClean="0"/>
              <a:t> Corporation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Programando  silverlight con javascript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572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Localizando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elementos</a:t>
            </a:r>
            <a:r>
              <a:rPr lang="en-US" sz="2800" dirty="0" smtClean="0"/>
              <a:t> </a:t>
            </a:r>
            <a:r>
              <a:rPr lang="en-US" sz="2800" dirty="0" err="1" smtClean="0"/>
              <a:t>dentro</a:t>
            </a:r>
            <a:r>
              <a:rPr lang="en-US" sz="2800" dirty="0" smtClean="0"/>
              <a:t> del XAML</a:t>
            </a: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981200"/>
            <a:ext cx="7772400" cy="2362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&lt;Canvas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xmlns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  <a:hlinkClick r:id="rId2"/>
              </a:rPr>
              <a:t>http://schemas.microsoft.com/client/2007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xmlns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  <a:hlinkClick r:id="rId3"/>
              </a:rPr>
              <a:t>http://schemas.microsoft.com/winfx/2006/xaml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Canvas.Top</a:t>
            </a:r>
            <a:r>
              <a:rPr lang="en-US" sz="1600" baseline="0" dirty="0" smtClean="0">
                <a:solidFill>
                  <a:schemeClr val="bg1"/>
                </a:solidFill>
                <a:latin typeface="Lucida Console" pitchFamily="49" charset="0"/>
              </a:rPr>
              <a:t>=“0” </a:t>
            </a:r>
            <a:r>
              <a:rPr lang="en-US" sz="1600" baseline="0" dirty="0" err="1" smtClean="0">
                <a:solidFill>
                  <a:schemeClr val="bg1"/>
                </a:solidFill>
                <a:latin typeface="Lucida Console" pitchFamily="49" charset="0"/>
              </a:rPr>
              <a:t>Canvas.Left</a:t>
            </a:r>
            <a:r>
              <a:rPr lang="en-US" sz="1600" baseline="0" dirty="0" smtClean="0">
                <a:solidFill>
                  <a:schemeClr val="bg1"/>
                </a:solidFill>
                <a:latin typeface="Lucida Console" pitchFamily="49" charset="0"/>
              </a:rPr>
              <a:t>=“0”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Loaded=“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javascript:root_Loaded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”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&gt;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&lt;Rectangle x:Name=“rectangle1” Fill=“Solid” 	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	Stroke=“Black” Fill=“Red”				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Canvas.Top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=“0” 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Canvas.Left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=“0” /&gt;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&lt;/Canvas&gt;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0" y="4038600"/>
            <a:ext cx="6553200" cy="2286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function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root_Loaded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(sender,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args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){</a:t>
            </a:r>
            <a:endParaRPr lang="en-US" sz="16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6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// attached properties 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var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 rct1 = </a:t>
            </a:r>
            <a:r>
              <a:rPr lang="en-US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onsole" pitchFamily="49" charset="0"/>
              </a:rPr>
              <a:t>sender.findName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onsole" pitchFamily="49" charset="0"/>
              </a:rPr>
              <a:t>(“rectangle1”);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rct1.Opacity = “0.5”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alert(rct1.Name);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baseline="0" dirty="0">
                <a:solidFill>
                  <a:schemeClr val="bg1"/>
                </a:solidFill>
                <a:latin typeface="Lucida Console" pitchFamily="49" charset="0"/>
              </a:rPr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DO" dirty="0" smtClean="0"/>
              <a:t>Demo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DO" dirty="0" err="1" smtClean="0"/>
              <a:t>Javascript</a:t>
            </a:r>
            <a:r>
              <a:rPr lang="es-DO" dirty="0" smtClean="0"/>
              <a:t> (</a:t>
            </a:r>
            <a:r>
              <a:rPr lang="es-DO" dirty="0" err="1" smtClean="0"/>
              <a:t>findname</a:t>
            </a:r>
            <a:r>
              <a:rPr lang="es-DO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Programando  silverlight con javascript 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Para </a:t>
            </a:r>
            <a:r>
              <a:rPr lang="en-US" sz="2800" dirty="0" err="1" smtClean="0"/>
              <a:t>crear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elementos</a:t>
            </a:r>
            <a:r>
              <a:rPr lang="en-US" sz="2800" dirty="0" smtClean="0"/>
              <a:t> </a:t>
            </a:r>
            <a:r>
              <a:rPr lang="en-US" sz="2800" dirty="0" err="1" smtClean="0"/>
              <a:t>dinamicamente</a:t>
            </a:r>
            <a:r>
              <a:rPr lang="en-US" sz="2800" dirty="0" smtClean="0"/>
              <a:t>:</a:t>
            </a:r>
            <a:endParaRPr lang="en-US" sz="2400" dirty="0" smtClean="0"/>
          </a:p>
          <a:p>
            <a:pPr lvl="1"/>
            <a:r>
              <a:rPr lang="en-US" sz="2000" dirty="0" err="1" smtClean="0"/>
              <a:t>createFromXaml</a:t>
            </a:r>
            <a:r>
              <a:rPr lang="en-US" sz="2000" dirty="0" smtClean="0"/>
              <a:t>(</a:t>
            </a:r>
            <a:r>
              <a:rPr lang="en-US" sz="2000" dirty="0" err="1" smtClean="0"/>
              <a:t>str</a:t>
            </a:r>
            <a:r>
              <a:rPr lang="en-US" sz="2000" dirty="0" smtClean="0"/>
              <a:t>):</a:t>
            </a:r>
          </a:p>
          <a:p>
            <a:pPr lvl="2"/>
            <a:r>
              <a:rPr lang="en-US" sz="1800" dirty="0" err="1" smtClean="0"/>
              <a:t>Soporta</a:t>
            </a:r>
            <a:r>
              <a:rPr lang="en-US" sz="1800" dirty="0" smtClean="0"/>
              <a:t> la </a:t>
            </a:r>
            <a:r>
              <a:rPr lang="en-US" sz="1800" dirty="0" err="1" smtClean="0"/>
              <a:t>creación</a:t>
            </a:r>
            <a:r>
              <a:rPr lang="en-US" sz="1800" dirty="0" smtClean="0"/>
              <a:t> </a:t>
            </a:r>
            <a:r>
              <a:rPr lang="en-US" sz="1800" dirty="0" err="1" smtClean="0"/>
              <a:t>utilizando</a:t>
            </a:r>
            <a:r>
              <a:rPr lang="en-US" sz="1800" dirty="0" smtClean="0"/>
              <a:t> </a:t>
            </a:r>
            <a:r>
              <a:rPr lang="en-US" sz="1800" dirty="0" err="1" smtClean="0"/>
              <a:t>fragmentos</a:t>
            </a:r>
            <a:r>
              <a:rPr lang="en-US" sz="1800" dirty="0" smtClean="0"/>
              <a:t> en </a:t>
            </a:r>
            <a:r>
              <a:rPr lang="en-US" sz="1800" dirty="0" err="1" smtClean="0"/>
              <a:t>linea</a:t>
            </a:r>
            <a:r>
              <a:rPr lang="en-US" sz="1800" dirty="0" smtClean="0"/>
              <a:t> de </a:t>
            </a:r>
            <a:r>
              <a:rPr lang="en-US" sz="1800" dirty="0" err="1" smtClean="0"/>
              <a:t>Xaml</a:t>
            </a:r>
            <a:endParaRPr lang="en-US" sz="18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66800" y="2514600"/>
            <a:ext cx="7848600" cy="3733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 fontScale="92500" lnSpcReduction="20000"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function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root_Loaded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(sender, </a:t>
            </a: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args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){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lang="en-US" sz="14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// get reference to the host control …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var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 host = 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document.getElementById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(“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theHost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”);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en-US" sz="14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	// The XAML 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var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xaml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 = ‘&lt;Rectangle Fill=“Blue” Width=“100” Height=“100” /&gt;’;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en-US" sz="14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	// Create a new object from the XAML fragment 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var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newRect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 = 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host.createFromXaml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(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xaml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);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en-US" sz="1400" baseline="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	// Add to children collection …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baseline="0" dirty="0" smtClean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400" baseline="0" dirty="0" err="1" smtClean="0">
                <a:solidFill>
                  <a:schemeClr val="bg1"/>
                </a:solidFill>
                <a:latin typeface="Lucida Console" pitchFamily="49" charset="0"/>
              </a:rPr>
              <a:t>sender.children.add</a:t>
            </a:r>
            <a:r>
              <a:rPr lang="en-US" sz="1400" baseline="0" dirty="0" smtClean="0">
                <a:solidFill>
                  <a:schemeClr val="bg1"/>
                </a:solidFill>
                <a:latin typeface="Lucida Console" pitchFamily="49" charset="0"/>
              </a:rPr>
              <a:t>(</a:t>
            </a:r>
            <a:r>
              <a:rPr lang="en-US" sz="1400" baseline="0" dirty="0" err="1" smtClean="0">
                <a:solidFill>
                  <a:schemeClr val="bg1"/>
                </a:solidFill>
                <a:latin typeface="Lucida Console" pitchFamily="49" charset="0"/>
              </a:rPr>
              <a:t>newRect</a:t>
            </a:r>
            <a:r>
              <a:rPr lang="en-US" sz="1400" baseline="0" dirty="0" smtClean="0">
                <a:solidFill>
                  <a:schemeClr val="bg1"/>
                </a:solidFill>
                <a:latin typeface="Lucida Console" pitchFamily="49" charset="0"/>
              </a:rPr>
              <a:t>);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en-US" sz="1400" baseline="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baseline="0" dirty="0" smtClean="0">
                <a:solidFill>
                  <a:schemeClr val="bg1"/>
                </a:solidFill>
                <a:latin typeface="Lucida Console" pitchFamily="49" charset="0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DO" dirty="0" smtClean="0"/>
              <a:t>Demo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DO" dirty="0" err="1" smtClean="0"/>
              <a:t>Putting</a:t>
            </a:r>
            <a:r>
              <a:rPr lang="es-DO" dirty="0" smtClean="0"/>
              <a:t> </a:t>
            </a:r>
            <a:r>
              <a:rPr lang="es-DO" dirty="0" err="1" smtClean="0"/>
              <a:t>it</a:t>
            </a:r>
            <a:r>
              <a:rPr lang="es-DO" dirty="0" smtClean="0"/>
              <a:t> </a:t>
            </a:r>
            <a:r>
              <a:rPr lang="es-DO" dirty="0" err="1" smtClean="0"/>
              <a:t>all</a:t>
            </a:r>
            <a:r>
              <a:rPr lang="es-DO" dirty="0" smtClean="0"/>
              <a:t> </a:t>
            </a:r>
            <a:r>
              <a:rPr lang="es-DO" dirty="0" err="1" smtClean="0"/>
              <a:t>together</a:t>
            </a:r>
            <a:r>
              <a:rPr lang="es-DO" dirty="0" smtClean="0"/>
              <a:t> (</a:t>
            </a:r>
            <a:r>
              <a:rPr lang="es-DO" dirty="0" err="1" smtClean="0"/>
              <a:t>Grid</a:t>
            </a:r>
            <a:r>
              <a:rPr lang="es-DO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Animaciones</a:t>
            </a:r>
            <a:r>
              <a:rPr lang="en-US" dirty="0" smtClean="0"/>
              <a:t> en </a:t>
            </a:r>
            <a:r>
              <a:rPr lang="en-US" dirty="0" err="1" smtClean="0"/>
              <a:t>silverlight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001000" cy="4495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&lt;Canvas 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xmlns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  <a:hlinkClick r:id="rId2"/>
              </a:rPr>
              <a:t>http://schemas.microsoft.com/client/2007</a:t>
            </a:r>
            <a:endParaRPr lang="en-US" sz="16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xmlns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  <a:hlinkClick r:id="rId3"/>
              </a:rPr>
              <a:t>http://schemas.microsoft.com/winfx/2006/xaml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Canvas.Triggers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EventTriggers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EventTrigger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onsole" pitchFamily="49" charset="0"/>
              </a:rPr>
              <a:t>RoutedEvent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onsole" pitchFamily="49" charset="0"/>
              </a:rPr>
              <a:t>=“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onsole" pitchFamily="49" charset="0"/>
              </a:rPr>
              <a:t>Canvas.Loaded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onsole" pitchFamily="49" charset="0"/>
              </a:rPr>
              <a:t>”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BeginStoryboard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&lt;Storyboard&gt;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	&lt;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DoubleAnimation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Storyboard.Targetname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=“Rectangle1”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	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Storyboard.TargetProperty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=“(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Rectangle.Height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)”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		Duration=“0:00:01” Value=“400” /&gt;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&lt;/Storyboard&gt;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&lt;/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BeginStoryboard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&lt;/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EventTrigger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&lt;/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EventTriggers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&lt;/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Canvas.Triggers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endParaRPr lang="en-US" sz="16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&lt;Rectangle x:Name=“Rectangle1” 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Width=“300” Height=“300” 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Fill=“Blue” Stroke=“Black” /&gt;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&lt;/Canvas&gt;</a:t>
            </a:r>
            <a:endParaRPr lang="en-US" sz="1600" dirty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1219200"/>
            <a:ext cx="7772400" cy="9596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lang="en-US" sz="3000" dirty="0" smtClean="0"/>
              <a:t>XAML Event Triggers (</a:t>
            </a:r>
            <a:r>
              <a:rPr lang="en-US" sz="3000" dirty="0" err="1" smtClean="0"/>
              <a:t>Declarativos</a:t>
            </a:r>
            <a:r>
              <a:rPr lang="en-US" sz="3000" dirty="0" smtClean="0"/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Animaciones</a:t>
            </a:r>
            <a:r>
              <a:rPr lang="en-US" dirty="0" smtClean="0"/>
              <a:t> en </a:t>
            </a:r>
            <a:r>
              <a:rPr lang="en-US" dirty="0" err="1" smtClean="0"/>
              <a:t>silverlight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001000" cy="4495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&lt;Canvas 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xmlns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  <a:hlinkClick r:id="rId2"/>
              </a:rPr>
              <a:t>http://schemas.microsoft.com/client/2007</a:t>
            </a:r>
            <a:endParaRPr lang="en-US" sz="16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xmlns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  <a:hlinkClick r:id="rId3"/>
              </a:rPr>
              <a:t>http://schemas.microsoft.com/winfx/2006/xaml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Canvas.Resources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&lt;Storyboard x:Name=“Grow1”&gt;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	&lt;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DoubleAnimation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 					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Storyboard.Targetname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=“Rectangle1”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       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Storyboard.TargetProperty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=“(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Rectangle.Height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)”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		Duration=“0:00:01” Value=“400” /&gt;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&lt;/Storyboard&gt;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&lt;/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Canvas.Resources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&lt;Rectangle x:Name=“Rectangle1”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MouseLeftButtonUp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=“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handleClick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” 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Width=“300” 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Height=“300” 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Fill=“Blue”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		Stroke=“Black” /&gt;</a:t>
            </a:r>
          </a:p>
          <a:p>
            <a:pPr marL="91440" lvl="0" indent="-91440">
              <a:buNone/>
              <a:defRPr/>
            </a:pP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&lt;/Canvas&gt;</a:t>
            </a:r>
            <a:endParaRPr lang="en-US" sz="1600" dirty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1219200"/>
            <a:ext cx="7772400" cy="9596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tabLst/>
              <a:defRPr/>
            </a:pPr>
            <a:r>
              <a:rPr lang="en-US" sz="2400" dirty="0" err="1" smtClean="0"/>
              <a:t>Animaciones</a:t>
            </a:r>
            <a:r>
              <a:rPr lang="en-US" sz="2400" dirty="0" smtClean="0"/>
              <a:t> </a:t>
            </a:r>
            <a:r>
              <a:rPr lang="en-US" sz="2400" dirty="0" err="1" smtClean="0"/>
              <a:t>invocadas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procedimientos</a:t>
            </a:r>
            <a:r>
              <a:rPr lang="en-US" sz="2400" dirty="0" smtClean="0"/>
              <a:t> en </a:t>
            </a:r>
            <a:r>
              <a:rPr lang="en-US" sz="2400" dirty="0" err="1" smtClean="0"/>
              <a:t>Javascript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14800" y="5410200"/>
            <a:ext cx="5029200" cy="1295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function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handleClick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(sender, </a:t>
            </a:r>
            <a:r>
              <a:rPr kumimoji="0" lang="en-U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args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){</a:t>
            </a:r>
            <a:endParaRPr lang="en-US" sz="14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var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anim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 = </a:t>
            </a:r>
            <a:r>
              <a:rPr lang="en-US" sz="1400" dirty="0" err="1" smtClean="0">
                <a:solidFill>
                  <a:schemeClr val="bg1"/>
                </a:solidFill>
                <a:latin typeface="Lucida Console" pitchFamily="49" charset="0"/>
              </a:rPr>
              <a:t>sender.findName</a:t>
            </a:r>
            <a:r>
              <a:rPr lang="en-US" sz="1400" dirty="0" smtClean="0">
                <a:solidFill>
                  <a:schemeClr val="bg1"/>
                </a:solidFill>
                <a:latin typeface="Lucida Console" pitchFamily="49" charset="0"/>
              </a:rPr>
              <a:t>(“grow1”);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baseline="0" dirty="0" smtClean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400" baseline="0" dirty="0" err="1" smtClean="0">
                <a:solidFill>
                  <a:schemeClr val="bg1"/>
                </a:solidFill>
                <a:latin typeface="Lucida Console" pitchFamily="49" charset="0"/>
              </a:rPr>
              <a:t>anim.begin</a:t>
            </a:r>
            <a:r>
              <a:rPr lang="en-US" sz="1400" baseline="0" dirty="0" smtClean="0">
                <a:solidFill>
                  <a:schemeClr val="bg1"/>
                </a:solidFill>
                <a:latin typeface="Lucida Console" pitchFamily="49" charset="0"/>
              </a:rPr>
              <a:t>();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r>
              <a:rPr lang="en-US" sz="1400" baseline="0" dirty="0" smtClean="0">
                <a:solidFill>
                  <a:schemeClr val="bg1"/>
                </a:solidFill>
                <a:latin typeface="Lucida Console" pitchFamily="49" charset="0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DO" dirty="0" smtClean="0"/>
              <a:t>Animaciones en </a:t>
            </a:r>
            <a:r>
              <a:rPr lang="es-DO" dirty="0" err="1" smtClean="0"/>
              <a:t>silverlight</a:t>
            </a:r>
            <a:r>
              <a:rPr lang="es-DO" dirty="0" smtClean="0"/>
              <a:t>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598" y="1600200"/>
          <a:ext cx="7696204" cy="4525963"/>
        </p:xfrm>
        <a:graphic>
          <a:graphicData uri="http://schemas.openxmlformats.org/drawingml/2006/table">
            <a:tbl>
              <a:tblPr/>
              <a:tblGrid>
                <a:gridCol w="1066802"/>
                <a:gridCol w="1600200"/>
                <a:gridCol w="3105151"/>
                <a:gridCol w="1924051"/>
              </a:tblGrid>
              <a:tr h="878172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Tipo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Propiedad</a:t>
                      </a:r>
                      <a:endParaRPr lang="en-US" sz="1300" dirty="0"/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Animación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Basica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dirty="0" smtClean="0"/>
                        <a:t>(From/To/By)</a:t>
                      </a:r>
                      <a:endParaRPr lang="en-US" sz="1300" dirty="0"/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Animación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KeyFrames</a:t>
                      </a:r>
                      <a:endParaRPr lang="en-US" sz="1300" dirty="0"/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Ejemplo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Uso</a:t>
                      </a:r>
                      <a:endParaRPr lang="en-US" sz="1300" dirty="0"/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3482">
                <a:tc>
                  <a:txBody>
                    <a:bodyPr/>
                    <a:lstStyle/>
                    <a:p>
                      <a:r>
                        <a:rPr lang="en-US" sz="1300" u="none" dirty="0">
                          <a:hlinkClick r:id="rId2" action="ppaction://hlinkfile"/>
                        </a:rPr>
                        <a:t>Color</a:t>
                      </a:r>
                      <a:r>
                        <a:rPr lang="en-US" sz="1300" u="none" dirty="0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 dirty="0" err="1">
                          <a:hlinkClick r:id="rId3" action="ppaction://hlinkfile"/>
                        </a:rPr>
                        <a:t>ColorAnimation</a:t>
                      </a:r>
                      <a:r>
                        <a:rPr lang="en-US" sz="1300" u="none" dirty="0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 dirty="0" err="1">
                          <a:hlinkClick r:id="rId4" action="ppaction://hlinkfile"/>
                        </a:rPr>
                        <a:t>ColorAnimationUsingKeyFrames</a:t>
                      </a:r>
                      <a:r>
                        <a:rPr lang="en-US" sz="1300" u="none" dirty="0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 dirty="0" err="1" smtClean="0"/>
                        <a:t>Animar</a:t>
                      </a:r>
                      <a:r>
                        <a:rPr lang="en-US" sz="1300" u="none" dirty="0" smtClean="0"/>
                        <a:t> el Color</a:t>
                      </a:r>
                      <a:r>
                        <a:rPr lang="en-US" sz="1300" u="none" baseline="0" dirty="0" smtClean="0"/>
                        <a:t> de </a:t>
                      </a:r>
                      <a:r>
                        <a:rPr lang="en-US" sz="1300" u="none" baseline="0" dirty="0" err="1" smtClean="0"/>
                        <a:t>una</a:t>
                      </a:r>
                      <a:r>
                        <a:rPr lang="en-US" sz="1300" u="none" baseline="0" dirty="0" smtClean="0"/>
                        <a:t> </a:t>
                      </a:r>
                      <a:r>
                        <a:rPr lang="en-US" sz="1300" u="none" baseline="0" dirty="0" err="1" smtClean="0"/>
                        <a:t>figura</a:t>
                      </a:r>
                      <a:r>
                        <a:rPr lang="en-US" sz="1300" u="none" dirty="0" smtClean="0"/>
                        <a:t>.</a:t>
                      </a:r>
                      <a:endParaRPr lang="en-US" sz="1300" u="none" dirty="0"/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827">
                <a:tc>
                  <a:txBody>
                    <a:bodyPr/>
                    <a:lstStyle/>
                    <a:p>
                      <a:r>
                        <a:rPr lang="en-US" sz="1300" u="none" dirty="0">
                          <a:hlinkClick r:id="rId5" action="ppaction://hlinkfile"/>
                        </a:rPr>
                        <a:t>Double</a:t>
                      </a:r>
                      <a:r>
                        <a:rPr lang="en-US" sz="1300" u="none" dirty="0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>
                          <a:hlinkClick r:id="rId6" action="ppaction://hlinkfile"/>
                        </a:rPr>
                        <a:t>DoubleAnimation</a:t>
                      </a:r>
                      <a:r>
                        <a:rPr lang="en-US" sz="1300" u="none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 dirty="0" err="1">
                          <a:hlinkClick r:id="rId7" action="ppaction://hlinkfile"/>
                        </a:rPr>
                        <a:t>DoubleAnimationUsingKeyFrames</a:t>
                      </a:r>
                      <a:r>
                        <a:rPr lang="en-US" sz="1300" u="none" dirty="0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 dirty="0" err="1" smtClean="0"/>
                        <a:t>Animar</a:t>
                      </a:r>
                      <a:r>
                        <a:rPr lang="en-US" sz="1300" u="none" dirty="0" smtClean="0"/>
                        <a:t> el </a:t>
                      </a:r>
                      <a:r>
                        <a:rPr lang="en-US" sz="1300" u="none" dirty="0" err="1" smtClean="0"/>
                        <a:t>ancho</a:t>
                      </a:r>
                      <a:r>
                        <a:rPr lang="en-US" sz="1300" u="none" baseline="0" dirty="0" smtClean="0"/>
                        <a:t>, y alto de </a:t>
                      </a:r>
                      <a:r>
                        <a:rPr lang="en-US" sz="1300" u="none" baseline="0" dirty="0" err="1" smtClean="0"/>
                        <a:t>una</a:t>
                      </a:r>
                      <a:r>
                        <a:rPr lang="en-US" sz="1300" u="none" baseline="0" dirty="0" smtClean="0"/>
                        <a:t> </a:t>
                      </a:r>
                      <a:r>
                        <a:rPr lang="en-US" sz="1300" u="none" baseline="0" dirty="0" err="1" smtClean="0"/>
                        <a:t>figura</a:t>
                      </a:r>
                      <a:r>
                        <a:rPr lang="en-US" sz="1300" u="none" baseline="0" dirty="0" smtClean="0"/>
                        <a:t>.</a:t>
                      </a:r>
                      <a:endParaRPr lang="en-US" sz="1300" u="none" dirty="0"/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3482">
                <a:tc>
                  <a:txBody>
                    <a:bodyPr/>
                    <a:lstStyle/>
                    <a:p>
                      <a:r>
                        <a:rPr lang="en-US" sz="1300" u="none" dirty="0">
                          <a:hlinkClick r:id="rId8" action="ppaction://hlinkfile"/>
                        </a:rPr>
                        <a:t>Point</a:t>
                      </a:r>
                      <a:r>
                        <a:rPr lang="en-US" sz="1300" u="none" dirty="0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>
                          <a:hlinkClick r:id="rId9" action="ppaction://hlinkfile"/>
                        </a:rPr>
                        <a:t>PointAnimation</a:t>
                      </a:r>
                      <a:r>
                        <a:rPr lang="en-US" sz="1300" u="none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>
                          <a:hlinkClick r:id="rId10" action="ppaction://hlinkfile"/>
                        </a:rPr>
                        <a:t>PointAnimationUsingKeyFrames</a:t>
                      </a:r>
                      <a:r>
                        <a:rPr lang="en-US" sz="1300" u="none"/>
                        <a:t> </a:t>
                      </a:r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u="none" dirty="0" err="1" smtClean="0"/>
                        <a:t>Animar</a:t>
                      </a:r>
                      <a:r>
                        <a:rPr lang="en-US" sz="1300" u="none" dirty="0" smtClean="0"/>
                        <a:t> la </a:t>
                      </a:r>
                      <a:r>
                        <a:rPr lang="en-US" sz="1300" u="none" dirty="0" err="1" smtClean="0"/>
                        <a:t>posición</a:t>
                      </a:r>
                      <a:r>
                        <a:rPr lang="en-US" sz="1300" u="none" dirty="0" smtClean="0"/>
                        <a:t> de </a:t>
                      </a:r>
                      <a:r>
                        <a:rPr lang="en-US" sz="1300" u="none" dirty="0" err="1" smtClean="0"/>
                        <a:t>una</a:t>
                      </a:r>
                      <a:r>
                        <a:rPr lang="en-US" sz="1300" u="none" dirty="0" smtClean="0"/>
                        <a:t> </a:t>
                      </a:r>
                      <a:r>
                        <a:rPr lang="en-US" sz="1300" u="none" dirty="0" err="1" smtClean="0"/>
                        <a:t>figura</a:t>
                      </a:r>
                      <a:r>
                        <a:rPr lang="en-US" sz="1300" u="none" dirty="0" smtClean="0"/>
                        <a:t>.</a:t>
                      </a:r>
                      <a:endParaRPr lang="en-US" sz="1300" u="none" dirty="0"/>
                    </a:p>
                  </a:txBody>
                  <a:tcPr marL="67552" marR="67552" marT="33776" marB="337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DO" dirty="0" smtClean="0"/>
              <a:t>Demo (3)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DO" dirty="0" smtClean="0"/>
              <a:t>My Media Player</a:t>
            </a:r>
            <a:r>
              <a:rPr lang="es-DO" dirty="0" smtClean="0"/>
              <a:t>.</a:t>
            </a:r>
          </a:p>
          <a:p>
            <a:r>
              <a:rPr lang="es-DO" dirty="0" smtClean="0"/>
              <a:t>Full </a:t>
            </a:r>
            <a:r>
              <a:rPr lang="es-DO" dirty="0" err="1" smtClean="0"/>
              <a:t>Screen</a:t>
            </a:r>
            <a:r>
              <a:rPr lang="es-DO" dirty="0" smtClean="0"/>
              <a:t> </a:t>
            </a:r>
            <a:r>
              <a:rPr lang="es-DO" dirty="0" err="1" smtClean="0"/>
              <a:t>Support</a:t>
            </a:r>
            <a:r>
              <a:rPr lang="es-DO" smtClean="0"/>
              <a:t>.</a:t>
            </a:r>
            <a:endParaRPr lang="es-D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Gracias!!!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Roberto </a:t>
            </a:r>
            <a:r>
              <a:rPr lang="en-US" dirty="0" err="1" smtClean="0"/>
              <a:t>Hernández-Pou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+ 1 (787) 310-1378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rhernandez@truenorthcorporation.com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rhernandez@rhpconsulting.net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4"/>
              </a:rPr>
              <a:t>http://community.rhpconsulting.net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5"/>
              </a:rPr>
              <a:t>http://www.truenorthcorporation.com</a:t>
            </a:r>
            <a:r>
              <a:rPr lang="en-US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45720" rIns="45720" anchor="ctr">
            <a:normAutofit/>
          </a:bodyPr>
          <a:lstStyle/>
          <a:p>
            <a:r>
              <a:rPr lang="en-US" sz="36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839200" cy="4754563"/>
          </a:xfrm>
        </p:spPr>
        <p:txBody>
          <a:bodyPr>
            <a:normAutofit/>
          </a:bodyPr>
          <a:lstStyle/>
          <a:p>
            <a:r>
              <a:rPr lang="es-DO" dirty="0" smtClean="0"/>
              <a:t>Que es </a:t>
            </a:r>
            <a:r>
              <a:rPr lang="es-DO" dirty="0" err="1" smtClean="0"/>
              <a:t>Silverlight</a:t>
            </a:r>
            <a:r>
              <a:rPr lang="es-DO" dirty="0" smtClean="0"/>
              <a:t>? </a:t>
            </a:r>
          </a:p>
          <a:p>
            <a:pPr lvl="1"/>
            <a:r>
              <a:rPr lang="es-DO" dirty="0" smtClean="0"/>
              <a:t>Ver </a:t>
            </a:r>
            <a:r>
              <a:rPr lang="es-DO" dirty="0" err="1" smtClean="0"/>
              <a:t>Webcast</a:t>
            </a:r>
            <a:r>
              <a:rPr lang="es-DO" dirty="0" smtClean="0"/>
              <a:t> de Introducción en MSDN Media Center</a:t>
            </a:r>
          </a:p>
          <a:p>
            <a:r>
              <a:rPr lang="es-DO" dirty="0" smtClean="0"/>
              <a:t>Modelo de </a:t>
            </a:r>
            <a:r>
              <a:rPr lang="es-DO" dirty="0" err="1" smtClean="0"/>
              <a:t>Hosting</a:t>
            </a:r>
            <a:r>
              <a:rPr lang="es-DO" dirty="0" smtClean="0"/>
              <a:t> en una Página Web.</a:t>
            </a:r>
          </a:p>
          <a:p>
            <a:r>
              <a:rPr lang="es-DO" dirty="0" smtClean="0"/>
              <a:t>Programación </a:t>
            </a:r>
            <a:r>
              <a:rPr lang="es-DO" dirty="0" err="1" smtClean="0"/>
              <a:t>Javascript</a:t>
            </a:r>
            <a:endParaRPr lang="es-DO" dirty="0" smtClean="0"/>
          </a:p>
          <a:p>
            <a:r>
              <a:rPr lang="es-DO" dirty="0" smtClean="0"/>
              <a:t>Animaciones en </a:t>
            </a:r>
            <a:r>
              <a:rPr lang="es-DO" dirty="0" err="1" smtClean="0"/>
              <a:t>Silverlight</a:t>
            </a:r>
            <a:r>
              <a:rPr lang="es-DO" dirty="0" smtClean="0"/>
              <a:t> </a:t>
            </a:r>
          </a:p>
          <a:p>
            <a:pPr lvl="1"/>
            <a:r>
              <a:rPr lang="es-DO" dirty="0" smtClean="0"/>
              <a:t>Utilizando </a:t>
            </a:r>
            <a:r>
              <a:rPr lang="es-DO" dirty="0" err="1" smtClean="0"/>
              <a:t>Expression</a:t>
            </a:r>
            <a:r>
              <a:rPr lang="es-DO" dirty="0" smtClean="0"/>
              <a:t> </a:t>
            </a:r>
            <a:r>
              <a:rPr lang="es-DO" dirty="0" err="1" smtClean="0"/>
              <a:t>Blend</a:t>
            </a:r>
            <a:r>
              <a:rPr lang="es-DO" dirty="0" smtClean="0"/>
              <a:t> 2.0, </a:t>
            </a:r>
            <a:r>
              <a:rPr lang="es-DO" dirty="0" err="1" smtClean="0"/>
              <a:t>Design</a:t>
            </a:r>
            <a:r>
              <a:rPr lang="es-DO" dirty="0" smtClean="0"/>
              <a:t>. Integración con AJAX</a:t>
            </a:r>
          </a:p>
          <a:p>
            <a:endParaRPr lang="es-D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hosting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Las </a:t>
            </a:r>
            <a:r>
              <a:rPr lang="en-US" dirty="0" err="1" smtClean="0"/>
              <a:t>páginas</a:t>
            </a:r>
            <a:r>
              <a:rPr lang="en-US" dirty="0" smtClean="0"/>
              <a:t> web son los </a:t>
            </a:r>
            <a:r>
              <a:rPr lang="en-US" dirty="0" err="1" smtClean="0"/>
              <a:t>contenedores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Silverlight</a:t>
            </a:r>
            <a:endParaRPr lang="en-US" dirty="0" smtClean="0"/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modelo</a:t>
            </a:r>
            <a:r>
              <a:rPr lang="en-US" dirty="0" smtClean="0"/>
              <a:t> de Hosting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compatibilidad</a:t>
            </a:r>
            <a:r>
              <a:rPr lang="en-US" dirty="0" smtClean="0"/>
              <a:t> a </a:t>
            </a:r>
            <a:r>
              <a:rPr lang="en-US" dirty="0" err="1" smtClean="0"/>
              <a:t>traves</a:t>
            </a:r>
            <a:r>
              <a:rPr lang="en-US" dirty="0" smtClean="0"/>
              <a:t> de </a:t>
            </a:r>
            <a:r>
              <a:rPr lang="en-US" dirty="0" err="1" smtClean="0"/>
              <a:t>diferentes</a:t>
            </a:r>
            <a:r>
              <a:rPr lang="en-US" dirty="0" smtClean="0"/>
              <a:t> browsers y </a:t>
            </a:r>
            <a:r>
              <a:rPr lang="en-US" dirty="0" err="1" smtClean="0"/>
              <a:t>plataformas</a:t>
            </a:r>
            <a:r>
              <a:rPr lang="en-US" dirty="0" smtClean="0"/>
              <a:t> </a:t>
            </a:r>
            <a:r>
              <a:rPr lang="en-US" dirty="0" err="1" smtClean="0"/>
              <a:t>utilizando</a:t>
            </a:r>
            <a:r>
              <a:rPr lang="en-US" dirty="0" smtClean="0"/>
              <a:t> HTML.</a:t>
            </a:r>
          </a:p>
          <a:p>
            <a:pPr lvl="2"/>
            <a:r>
              <a:rPr lang="en-US" dirty="0" smtClean="0"/>
              <a:t>cab </a:t>
            </a:r>
            <a:r>
              <a:rPr lang="en-US" dirty="0" err="1" smtClean="0"/>
              <a:t>para</a:t>
            </a:r>
            <a:r>
              <a:rPr lang="en-US" dirty="0" smtClean="0"/>
              <a:t> IE.</a:t>
            </a:r>
          </a:p>
          <a:p>
            <a:pPr lvl="2"/>
            <a:r>
              <a:rPr lang="en-US" dirty="0" err="1" smtClean="0"/>
              <a:t>xpi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Firefox </a:t>
            </a:r>
          </a:p>
          <a:p>
            <a:pPr lvl="2">
              <a:buNone/>
            </a:pPr>
            <a:r>
              <a:rPr lang="en-US" dirty="0" smtClean="0"/>
              <a:t>	(Mozilla/Firefox Browser </a:t>
            </a:r>
            <a:r>
              <a:rPr lang="en-US" b="1" dirty="0" smtClean="0"/>
              <a:t>Extension)</a:t>
            </a:r>
            <a:endParaRPr lang="en-US" dirty="0" smtClean="0"/>
          </a:p>
          <a:p>
            <a:pPr lvl="2"/>
            <a:r>
              <a:rPr lang="en-US" dirty="0" err="1" smtClean="0"/>
              <a:t>dmg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Safari </a:t>
            </a:r>
          </a:p>
          <a:p>
            <a:pPr lvl="2">
              <a:buNone/>
            </a:pPr>
            <a:r>
              <a:rPr lang="en-US" dirty="0" smtClean="0"/>
              <a:t>	(</a:t>
            </a:r>
            <a:r>
              <a:rPr lang="pt-BR" dirty="0" smtClean="0"/>
              <a:t>Macintosh OS X Disk Copy Disk Image </a:t>
            </a:r>
            <a:r>
              <a:rPr lang="pt-BR" b="1" dirty="0" smtClean="0"/>
              <a:t>File</a:t>
            </a:r>
            <a:r>
              <a:rPr lang="pt-BR" dirty="0" smtClean="0"/>
              <a:t> )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"/>
            <a:ext cx="1543050" cy="447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de hosting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077200" cy="4906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Formas</a:t>
            </a:r>
            <a:r>
              <a:rPr lang="en-US" dirty="0" smtClean="0"/>
              <a:t> de </a:t>
            </a:r>
            <a:r>
              <a:rPr lang="en-US" dirty="0" err="1" smtClean="0"/>
              <a:t>incorporar</a:t>
            </a:r>
            <a:r>
              <a:rPr lang="en-US" dirty="0" smtClean="0"/>
              <a:t> en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página</a:t>
            </a:r>
            <a:r>
              <a:rPr lang="en-US" dirty="0" smtClean="0"/>
              <a:t> web</a:t>
            </a:r>
          </a:p>
          <a:p>
            <a:pPr lvl="1"/>
            <a:r>
              <a:rPr lang="en-US" dirty="0" smtClean="0"/>
              <a:t>&lt;OBJECT&gt;</a:t>
            </a:r>
          </a:p>
          <a:p>
            <a:pPr lvl="1"/>
            <a:r>
              <a:rPr lang="en-US" dirty="0" smtClean="0"/>
              <a:t>Silverlight.js, CreateSilverlight.js.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"/>
            <a:ext cx="1543050" cy="447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743200"/>
            <a:ext cx="8534400" cy="3886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&lt;html&gt;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&lt;head&gt;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&lt;script type=“text/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javascript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”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src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=“Silverlight.js” /&gt;</a:t>
            </a: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>
                <a:latin typeface="Lucida Console" pitchFamily="49" charset="0"/>
              </a:rPr>
              <a:t>	&lt;script type=“text/</a:t>
            </a:r>
            <a:r>
              <a:rPr lang="en-US" sz="1600" dirty="0" err="1" smtClean="0">
                <a:latin typeface="Lucida Console" pitchFamily="49" charset="0"/>
              </a:rPr>
              <a:t>javascript</a:t>
            </a:r>
            <a:r>
              <a:rPr lang="en-US" sz="1600" dirty="0" smtClean="0">
                <a:latin typeface="Lucida Console" pitchFamily="49" charset="0"/>
              </a:rPr>
              <a:t>” </a:t>
            </a:r>
            <a:r>
              <a:rPr lang="en-US" sz="1600" dirty="0" err="1" smtClean="0">
                <a:latin typeface="Lucida Console" pitchFamily="49" charset="0"/>
              </a:rPr>
              <a:t>src</a:t>
            </a:r>
            <a:r>
              <a:rPr lang="en-US" sz="1600" dirty="0" smtClean="0">
                <a:latin typeface="Lucida Console" pitchFamily="49" charset="0"/>
              </a:rPr>
              <a:t>=“CreateSilverlight.js” /&gt;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&lt;/head&gt;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&lt;body&gt;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&lt;div id=“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theDiv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”&gt;</a:t>
            </a: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>
                <a:latin typeface="Lucida Console" pitchFamily="49" charset="0"/>
              </a:rPr>
              <a:t>		&lt;script type=“text/</a:t>
            </a:r>
            <a:r>
              <a:rPr lang="en-US" sz="1600" dirty="0" err="1" smtClean="0">
                <a:latin typeface="Lucida Console" pitchFamily="49" charset="0"/>
              </a:rPr>
              <a:t>javascript</a:t>
            </a:r>
            <a:r>
              <a:rPr lang="en-US" sz="1600" dirty="0" smtClean="0">
                <a:latin typeface="Lucida Console" pitchFamily="49" charset="0"/>
              </a:rPr>
              <a:t>”&gt;</a:t>
            </a:r>
            <a:r>
              <a:rPr lang="en-US" sz="1600" dirty="0" err="1" smtClean="0">
                <a:latin typeface="Lucida Console" pitchFamily="49" charset="0"/>
              </a:rPr>
              <a:t>createSilverlight</a:t>
            </a:r>
            <a:r>
              <a:rPr lang="en-US" sz="1600" dirty="0" smtClean="0">
                <a:latin typeface="Lucida Console" pitchFamily="49" charset="0"/>
              </a:rPr>
              <a:t>();&lt;/script&gt;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&lt;/div&gt;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&lt;/body&gt;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&lt;/html&gt;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de hosting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0772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CreateSilverlight.js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"/>
            <a:ext cx="1543050" cy="447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905000"/>
            <a:ext cx="8534400" cy="472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/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function </a:t>
            </a:r>
            <a:r>
              <a:rPr lang="en-US" sz="1600" dirty="0" err="1" smtClean="0"/>
              <a:t>createMySilverlightControl</a:t>
            </a:r>
            <a:r>
              <a:rPr lang="en-US" sz="1600" dirty="0" smtClean="0"/>
              <a:t>()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{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 </a:t>
            </a:r>
            <a:r>
              <a:rPr lang="en-US" sz="1600" dirty="0" err="1" smtClean="0"/>
              <a:t>Sys.Silverlight.createObject</a:t>
            </a:r>
            <a:r>
              <a:rPr lang="en-US" sz="1600" dirty="0" smtClean="0"/>
              <a:t>( "</a:t>
            </a:r>
            <a:r>
              <a:rPr lang="en-US" sz="1600" dirty="0" err="1" smtClean="0"/>
              <a:t>myxaml.xaml</a:t>
            </a:r>
            <a:r>
              <a:rPr lang="en-US" sz="1600" dirty="0" smtClean="0"/>
              <a:t>" // Source property value.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, </a:t>
            </a:r>
            <a:r>
              <a:rPr lang="en-US" sz="1600" dirty="0" err="1" smtClean="0"/>
              <a:t>parentElement</a:t>
            </a:r>
            <a:r>
              <a:rPr lang="en-US" sz="1600" dirty="0" smtClean="0"/>
              <a:t> 		// DOM reference to hosting DIV tag.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, "</a:t>
            </a:r>
            <a:r>
              <a:rPr lang="en-US" sz="1600" dirty="0" err="1" smtClean="0"/>
              <a:t>mySilverlightControl</a:t>
            </a:r>
            <a:r>
              <a:rPr lang="en-US" sz="1600" dirty="0" smtClean="0"/>
              <a:t>", 	// Unique control ID value.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,   {   // Control properties.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     width:'300‘        		// Width of rectangular region of control in pixels.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     ,height:'300'      		// Height of rectangular region of control in pixels.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     ,</a:t>
            </a:r>
            <a:r>
              <a:rPr lang="en-US" sz="1600" dirty="0" err="1" smtClean="0"/>
              <a:t>inplaceInstallPrompt:false</a:t>
            </a:r>
            <a:r>
              <a:rPr lang="en-US" sz="1600" dirty="0" smtClean="0"/>
              <a:t>  	// Determines whether to display in-place install 					// prompt if invalid version detected.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     ,background:'#D6D6D6', 	// Background color of control.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     ,</a:t>
            </a:r>
            <a:r>
              <a:rPr lang="en-US" sz="1600" dirty="0" err="1" smtClean="0"/>
              <a:t>isWindowless:'false</a:t>
            </a:r>
            <a:r>
              <a:rPr lang="en-US" sz="1600" dirty="0" smtClean="0"/>
              <a:t>', 	// Determines whether to display control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			// in Windowless mode.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     ,framerate:'24‘		// </a:t>
            </a:r>
            <a:r>
              <a:rPr lang="en-US" sz="1600" dirty="0" err="1" smtClean="0"/>
              <a:t>MaxFrameRate</a:t>
            </a:r>
            <a:r>
              <a:rPr lang="en-US" sz="1600" dirty="0" smtClean="0"/>
              <a:t> property value.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               ,version:'0.9'                           // Control version to use.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     }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,  {   </a:t>
            </a:r>
            <a:r>
              <a:rPr lang="en-US" sz="1600" dirty="0" err="1" smtClean="0"/>
              <a:t>onError:null</a:t>
            </a:r>
            <a:r>
              <a:rPr lang="en-US" sz="1600" dirty="0" smtClean="0"/>
              <a:t> // </a:t>
            </a:r>
            <a:r>
              <a:rPr lang="en-US" sz="1600" dirty="0" err="1" smtClean="0"/>
              <a:t>OnError</a:t>
            </a:r>
            <a:r>
              <a:rPr lang="en-US" sz="1600" dirty="0" smtClean="0"/>
              <a:t> property value event handler function name.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     , </a:t>
            </a:r>
            <a:r>
              <a:rPr lang="en-US" sz="1600" dirty="0" err="1" smtClean="0"/>
              <a:t>onLoad:null</a:t>
            </a:r>
            <a:r>
              <a:rPr lang="en-US" sz="1600" dirty="0" smtClean="0"/>
              <a:t> // </a:t>
            </a:r>
            <a:r>
              <a:rPr lang="en-US" sz="1600" dirty="0" err="1" smtClean="0"/>
              <a:t>OnLoad</a:t>
            </a:r>
            <a:r>
              <a:rPr lang="en-US" sz="1600" dirty="0" smtClean="0"/>
              <a:t> property value event handler function name.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		}, null); // Context value -- event handler function name. 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1600" dirty="0" smtClean="0"/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5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Programando  silverlight con javascript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Todo</a:t>
            </a:r>
            <a:r>
              <a:rPr lang="en-US" sz="2800" dirty="0" smtClean="0"/>
              <a:t> el </a:t>
            </a:r>
            <a:r>
              <a:rPr lang="en-US" sz="2800" dirty="0" err="1" smtClean="0"/>
              <a:t>código</a:t>
            </a:r>
            <a:r>
              <a:rPr lang="en-US" sz="2800" dirty="0" smtClean="0"/>
              <a:t> </a:t>
            </a:r>
            <a:r>
              <a:rPr lang="en-US" sz="2800" dirty="0" err="1" smtClean="0"/>
              <a:t>existe</a:t>
            </a:r>
            <a:r>
              <a:rPr lang="en-US" sz="2800" dirty="0" smtClean="0"/>
              <a:t> </a:t>
            </a:r>
            <a:r>
              <a:rPr lang="en-US" sz="2800" dirty="0" err="1" smtClean="0"/>
              <a:t>dentro</a:t>
            </a:r>
            <a:r>
              <a:rPr lang="en-US" sz="2800" dirty="0" smtClean="0"/>
              <a:t> de </a:t>
            </a:r>
            <a:r>
              <a:rPr lang="en-US" sz="2800" dirty="0" err="1" smtClean="0"/>
              <a:t>manejadores</a:t>
            </a:r>
            <a:r>
              <a:rPr lang="en-US" sz="2800" dirty="0" smtClean="0"/>
              <a:t> de </a:t>
            </a:r>
            <a:r>
              <a:rPr lang="en-US" sz="2800" dirty="0" err="1" smtClean="0"/>
              <a:t>eventos</a:t>
            </a:r>
            <a:r>
              <a:rPr lang="en-US" sz="2800" dirty="0" smtClean="0"/>
              <a:t>.</a:t>
            </a:r>
          </a:p>
          <a:p>
            <a:pPr lvl="1"/>
            <a:r>
              <a:rPr lang="en-US" sz="2800" dirty="0" smtClean="0"/>
              <a:t>El </a:t>
            </a:r>
            <a:r>
              <a:rPr lang="en-US" sz="2800" dirty="0" err="1" smtClean="0"/>
              <a:t>evento</a:t>
            </a:r>
            <a:r>
              <a:rPr lang="en-US" sz="2800" dirty="0" smtClean="0"/>
              <a:t> </a:t>
            </a:r>
            <a:r>
              <a:rPr lang="en-US" sz="2800" dirty="0" err="1" smtClean="0"/>
              <a:t>más</a:t>
            </a:r>
            <a:r>
              <a:rPr lang="en-US" sz="2800" dirty="0" smtClean="0"/>
              <a:t> </a:t>
            </a:r>
            <a:r>
              <a:rPr lang="en-US" sz="2800" dirty="0" err="1" smtClean="0"/>
              <a:t>básico</a:t>
            </a:r>
            <a:r>
              <a:rPr lang="en-US" sz="2800" dirty="0" smtClean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 el ‘Loaded’.</a:t>
            </a:r>
          </a:p>
          <a:p>
            <a:r>
              <a:rPr lang="en-US" sz="2800" dirty="0" smtClean="0"/>
              <a:t>Los </a:t>
            </a:r>
            <a:r>
              <a:rPr lang="en-US" sz="2800" dirty="0" err="1" smtClean="0"/>
              <a:t>eventos</a:t>
            </a:r>
            <a:r>
              <a:rPr lang="en-US" sz="2800" dirty="0" smtClean="0"/>
              <a:t> se </a:t>
            </a:r>
            <a:r>
              <a:rPr lang="en-US" sz="2800" dirty="0" err="1" smtClean="0"/>
              <a:t>atan</a:t>
            </a:r>
            <a:r>
              <a:rPr lang="en-US" sz="2800" dirty="0" smtClean="0"/>
              <a:t> </a:t>
            </a:r>
            <a:r>
              <a:rPr lang="en-US" sz="2800" dirty="0" err="1" smtClean="0"/>
              <a:t>especificando</a:t>
            </a:r>
            <a:r>
              <a:rPr lang="en-US" sz="2800" dirty="0" smtClean="0"/>
              <a:t> el </a:t>
            </a:r>
            <a:r>
              <a:rPr lang="en-US" sz="2800" dirty="0" err="1" smtClean="0"/>
              <a:t>nombre</a:t>
            </a:r>
            <a:r>
              <a:rPr lang="en-US" sz="2800" dirty="0" smtClean="0"/>
              <a:t> de la </a:t>
            </a:r>
            <a:r>
              <a:rPr lang="en-US" sz="2800" dirty="0" err="1" smtClean="0"/>
              <a:t>función</a:t>
            </a:r>
            <a:endParaRPr lang="en-US" sz="2800" dirty="0" smtClean="0"/>
          </a:p>
          <a:p>
            <a:pPr lvl="1"/>
            <a:r>
              <a:rPr lang="en-US" sz="2800" dirty="0" err="1" smtClean="0"/>
              <a:t>Utilizando</a:t>
            </a:r>
            <a:r>
              <a:rPr lang="en-US" sz="2800" dirty="0" smtClean="0"/>
              <a:t> el moniker: ‘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:’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4648200"/>
            <a:ext cx="7772400" cy="16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&lt;Canvas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xmlns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  <a:hlinkClick r:id="rId2"/>
              </a:rPr>
              <a:t>http://schemas.microsoft.com/client/2007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xmlns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  <a:hlinkClick r:id="rId3"/>
              </a:rPr>
              <a:t>http://schemas.microsoft.com/winfx/2006/xaml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Loaded=“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javascript:root_Loaded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”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&gt;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&lt;/Canvas&gt;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24200" y="5715000"/>
            <a:ext cx="4267200" cy="990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 fontScale="92500"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function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root_Loaded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(sender,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args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){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alert(“canvas loaded!!!!”);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baseline="0" dirty="0">
                <a:solidFill>
                  <a:schemeClr val="bg1"/>
                </a:solidFill>
                <a:latin typeface="Lucida Console" pitchFamily="49" charset="0"/>
              </a:rPr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Programando  silverlight con javascript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Los </a:t>
            </a:r>
            <a:r>
              <a:rPr lang="en-US" sz="2800" dirty="0" err="1" smtClean="0"/>
              <a:t>eventos</a:t>
            </a:r>
            <a:r>
              <a:rPr lang="en-US" sz="2800" dirty="0" smtClean="0"/>
              <a:t> </a:t>
            </a:r>
            <a:r>
              <a:rPr lang="en-US" sz="2800" dirty="0" err="1" smtClean="0"/>
              <a:t>consiste</a:t>
            </a:r>
            <a:r>
              <a:rPr lang="en-US" sz="2800" dirty="0" smtClean="0"/>
              <a:t> en:</a:t>
            </a:r>
          </a:p>
          <a:p>
            <a:pPr lvl="1"/>
            <a:r>
              <a:rPr lang="en-US" sz="2400" dirty="0" smtClean="0"/>
              <a:t>Sender: El </a:t>
            </a:r>
            <a:r>
              <a:rPr lang="en-US" sz="2400" dirty="0" err="1" smtClean="0"/>
              <a:t>objeto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dueño</a:t>
            </a:r>
            <a:r>
              <a:rPr lang="en-US" sz="2400" dirty="0" smtClean="0"/>
              <a:t> del </a:t>
            </a:r>
            <a:r>
              <a:rPr lang="en-US" sz="2400" dirty="0" err="1" smtClean="0"/>
              <a:t>evento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err="1" smtClean="0"/>
              <a:t>Args</a:t>
            </a:r>
            <a:r>
              <a:rPr lang="en-US" sz="2400" dirty="0" smtClean="0"/>
              <a:t>:  </a:t>
            </a:r>
            <a:r>
              <a:rPr lang="en-US" sz="2400" dirty="0" err="1" smtClean="0"/>
              <a:t>Información</a:t>
            </a:r>
            <a:r>
              <a:rPr lang="en-US" sz="2400" dirty="0" smtClean="0"/>
              <a:t> </a:t>
            </a:r>
            <a:r>
              <a:rPr lang="en-US" sz="2400" dirty="0" err="1" smtClean="0"/>
              <a:t>adicional</a:t>
            </a:r>
            <a:r>
              <a:rPr lang="en-US" sz="2400" dirty="0" smtClean="0"/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352800"/>
            <a:ext cx="7772400" cy="16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&lt;Canvas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xmlns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  <a:hlinkClick r:id="rId2"/>
              </a:rPr>
              <a:t>http://schemas.microsoft.com/client/2007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xmlns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  <a:hlinkClick r:id="rId3"/>
              </a:rPr>
              <a:t>http://schemas.microsoft.com/winfx/2006/xaml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Loaded=“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javascript:root_Loaded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”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&gt;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&lt;/Canvas&gt;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0" y="4419600"/>
            <a:ext cx="4267200" cy="990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 fontScale="92500"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function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root_Loaded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(sender,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args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){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alert(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sender.Name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);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baseline="0" dirty="0">
                <a:solidFill>
                  <a:schemeClr val="bg1"/>
                </a:solidFill>
                <a:latin typeface="Lucida Console" pitchFamily="49" charset="0"/>
              </a:rPr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Programando  silverlight con javascript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Los </a:t>
            </a:r>
            <a:r>
              <a:rPr lang="en-US" sz="2800" dirty="0" err="1" smtClean="0"/>
              <a:t>elementos</a:t>
            </a:r>
            <a:r>
              <a:rPr lang="en-US" sz="2800" dirty="0" smtClean="0"/>
              <a:t> XAML </a:t>
            </a:r>
            <a:r>
              <a:rPr lang="en-US" sz="2800" dirty="0" err="1" smtClean="0"/>
              <a:t>exponen</a:t>
            </a:r>
            <a:r>
              <a:rPr lang="en-US" sz="2800" dirty="0" smtClean="0"/>
              <a:t> los </a:t>
            </a:r>
            <a:r>
              <a:rPr lang="en-US" sz="2800" dirty="0" err="1" smtClean="0"/>
              <a:t>siguientes</a:t>
            </a:r>
            <a:r>
              <a:rPr lang="en-US" sz="2800" dirty="0" smtClean="0"/>
              <a:t> </a:t>
            </a:r>
            <a:r>
              <a:rPr lang="en-US" sz="2800" dirty="0" err="1" smtClean="0"/>
              <a:t>eventos</a:t>
            </a:r>
            <a:r>
              <a:rPr lang="en-US" sz="2800" dirty="0" smtClean="0"/>
              <a:t> </a:t>
            </a:r>
            <a:r>
              <a:rPr lang="en-US" sz="2800" dirty="0" err="1" smtClean="0"/>
              <a:t>comunes</a:t>
            </a:r>
            <a:r>
              <a:rPr lang="en-US" sz="2800" dirty="0" smtClean="0"/>
              <a:t>:</a:t>
            </a:r>
          </a:p>
          <a:p>
            <a:pPr lvl="2"/>
            <a:r>
              <a:rPr lang="en-US" sz="2200" dirty="0" smtClean="0"/>
              <a:t>Loaded.</a:t>
            </a:r>
          </a:p>
          <a:p>
            <a:pPr lvl="2"/>
            <a:r>
              <a:rPr lang="en-US" sz="2200" dirty="0" err="1" smtClean="0"/>
              <a:t>MouseEnter</a:t>
            </a:r>
            <a:r>
              <a:rPr lang="en-US" sz="2200" dirty="0" smtClean="0"/>
              <a:t>.</a:t>
            </a:r>
          </a:p>
          <a:p>
            <a:pPr lvl="2"/>
            <a:r>
              <a:rPr lang="en-US" sz="2200" dirty="0" err="1" smtClean="0"/>
              <a:t>MouseLeave</a:t>
            </a:r>
            <a:r>
              <a:rPr lang="en-US" sz="2200" dirty="0" smtClean="0"/>
              <a:t>.</a:t>
            </a:r>
          </a:p>
          <a:p>
            <a:pPr lvl="2"/>
            <a:r>
              <a:rPr lang="en-US" sz="2200" dirty="0" err="1" smtClean="0"/>
              <a:t>MouseLeftButtonDown</a:t>
            </a:r>
            <a:r>
              <a:rPr lang="en-US" sz="2200" dirty="0" smtClean="0"/>
              <a:t>.</a:t>
            </a:r>
          </a:p>
          <a:p>
            <a:pPr lvl="2"/>
            <a:r>
              <a:rPr lang="en-US" sz="2200" dirty="0" err="1" smtClean="0"/>
              <a:t>MouseLeftButtonUp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Programando  silverlight con javascript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Las </a:t>
            </a:r>
            <a:r>
              <a:rPr lang="en-US" sz="2800" dirty="0" err="1" smtClean="0"/>
              <a:t>propiedades</a:t>
            </a:r>
            <a:r>
              <a:rPr lang="en-US" sz="2800" dirty="0" smtClean="0"/>
              <a:t> de los </a:t>
            </a:r>
            <a:r>
              <a:rPr lang="en-US" sz="2800" dirty="0" err="1" smtClean="0"/>
              <a:t>elementos</a:t>
            </a:r>
            <a:r>
              <a:rPr lang="en-US" sz="2800" dirty="0" smtClean="0"/>
              <a:t> se les </a:t>
            </a:r>
            <a:r>
              <a:rPr lang="en-US" sz="2800" dirty="0" err="1" smtClean="0"/>
              <a:t>puede</a:t>
            </a:r>
            <a:r>
              <a:rPr lang="en-US" sz="2800" dirty="0" smtClean="0"/>
              <a:t> </a:t>
            </a:r>
            <a:r>
              <a:rPr lang="en-US" sz="2800" dirty="0" err="1" smtClean="0"/>
              <a:t>asignar</a:t>
            </a:r>
            <a:r>
              <a:rPr lang="en-US" sz="2800" dirty="0" smtClean="0"/>
              <a:t> un valor </a:t>
            </a:r>
            <a:r>
              <a:rPr lang="en-US" sz="2800" dirty="0" err="1" smtClean="0"/>
              <a:t>utilizando</a:t>
            </a:r>
            <a:r>
              <a:rPr lang="en-US" sz="2800" dirty="0" smtClean="0"/>
              <a:t> “dot </a:t>
            </a:r>
            <a:r>
              <a:rPr lang="en-US" sz="2800" dirty="0" err="1" smtClean="0"/>
              <a:t>sintax</a:t>
            </a:r>
            <a:r>
              <a:rPr lang="en-US" sz="2800" dirty="0" smtClean="0"/>
              <a:t>”</a:t>
            </a: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2971800"/>
            <a:ext cx="7772400" cy="16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&lt;Canvas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xmlns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  <a:hlinkClick r:id="rId2"/>
              </a:rPr>
              <a:t>http://schemas.microsoft.com/client/2007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xmlns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=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  <a:hlinkClick r:id="rId3"/>
              </a:rPr>
              <a:t>http://schemas.microsoft.com/winfx/2006/xaml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Loaded=“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javascript:root_Loaded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”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&gt;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&lt;/Canvas&gt;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09800" y="3962400"/>
            <a:ext cx="6553200" cy="2895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 fontScale="85000" lnSpcReduction="20000"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function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root_Loaded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(sender,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args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){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lang="en-US" sz="16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// simple properties …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sender.background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 = “blue”;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sender.width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= 200;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sender.height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 = 300;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endParaRPr lang="en-US" sz="1600" dirty="0" smtClean="0">
              <a:solidFill>
                <a:schemeClr val="bg1"/>
              </a:solidFill>
              <a:latin typeface="Lucida Console" pitchFamily="49" charset="0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// event handlers …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US" sz="1600" dirty="0">
                <a:solidFill>
                  <a:schemeClr val="bg1"/>
                </a:solidFill>
                <a:latin typeface="Lucida Console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sender.MouseEnter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 = “</a:t>
            </a:r>
            <a:r>
              <a:rPr lang="en-US" sz="1600" dirty="0" err="1" smtClean="0">
                <a:solidFill>
                  <a:schemeClr val="bg1"/>
                </a:solidFill>
                <a:latin typeface="Lucida Console" pitchFamily="49" charset="0"/>
              </a:rPr>
              <a:t>javascript:HandleMouseEnter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” ;</a:t>
            </a:r>
          </a:p>
          <a:p>
            <a:pPr marL="411480" lvl="0" indent="-342900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sender.MouseLeave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= “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javascript:HandleMouseLeave</a:t>
            </a:r>
            <a:r>
              <a:rPr lang="en-US" sz="1600" dirty="0" smtClean="0">
                <a:solidFill>
                  <a:schemeClr val="bg1"/>
                </a:solidFill>
                <a:latin typeface="Lucida Console" pitchFamily="49" charset="0"/>
              </a:rPr>
              <a:t>” </a:t>
            </a:r>
            <a:r>
              <a:rPr lang="en-US" sz="1600" dirty="0">
                <a:solidFill>
                  <a:schemeClr val="bg1"/>
                </a:solidFill>
                <a:latin typeface="Lucida Console" pitchFamily="49" charset="0"/>
              </a:rPr>
              <a:t>;</a:t>
            </a:r>
            <a:endParaRPr kumimoji="0" lang="en-US" sz="1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1600" baseline="0" dirty="0">
                <a:solidFill>
                  <a:schemeClr val="bg1"/>
                </a:solidFill>
                <a:latin typeface="Lucida Console" pitchFamily="49" charset="0"/>
              </a:rPr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Console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allAtOnce" animBg="1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458</Words>
  <Application>Microsoft Office PowerPoint</Application>
  <PresentationFormat>On-screen Show (4:3)</PresentationFormat>
  <Paragraphs>204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Technic</vt:lpstr>
      <vt:lpstr>Animaciones  y javascript programming en Silverlight </vt:lpstr>
      <vt:lpstr>Agenda</vt:lpstr>
      <vt:lpstr>Modelo de hosting</vt:lpstr>
      <vt:lpstr> Modelo de hosting (1)</vt:lpstr>
      <vt:lpstr> Modelo de hosting (2)</vt:lpstr>
      <vt:lpstr>Programando  silverlight con javascript (1)</vt:lpstr>
      <vt:lpstr>Programando  silverlight con javascript (2)</vt:lpstr>
      <vt:lpstr>Programando  silverlight con javascript (3)</vt:lpstr>
      <vt:lpstr>Programando  silverlight con javascript (4)</vt:lpstr>
      <vt:lpstr>Programando  silverlight con javascript (4)</vt:lpstr>
      <vt:lpstr>Demo (1)</vt:lpstr>
      <vt:lpstr>Programando  silverlight con javascript  (5)</vt:lpstr>
      <vt:lpstr>Demo (2) </vt:lpstr>
      <vt:lpstr> Animaciones en silverlight</vt:lpstr>
      <vt:lpstr> Animaciones en silverlight (2)</vt:lpstr>
      <vt:lpstr>Animaciones en silverlight (2)</vt:lpstr>
      <vt:lpstr>Demo (3) </vt:lpstr>
      <vt:lpstr>Gracias!!!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Silverlight @ MS</dc:title>
  <dc:creator>Roberto.Hernandez</dc:creator>
  <cp:lastModifiedBy>Roberto.Hernandez</cp:lastModifiedBy>
  <cp:revision>37</cp:revision>
  <dcterms:created xsi:type="dcterms:W3CDTF">2006-08-16T00:00:00Z</dcterms:created>
  <dcterms:modified xsi:type="dcterms:W3CDTF">2007-05-17T18:16:01Z</dcterms:modified>
</cp:coreProperties>
</file>