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8"/>
  </p:notesMasterIdLst>
  <p:handoutMasterIdLst>
    <p:handoutMasterId r:id="rId39"/>
  </p:handoutMasterIdLst>
  <p:sldIdLst>
    <p:sldId id="256" r:id="rId2"/>
    <p:sldId id="379" r:id="rId3"/>
    <p:sldId id="378" r:id="rId4"/>
    <p:sldId id="380" r:id="rId5"/>
    <p:sldId id="382" r:id="rId6"/>
    <p:sldId id="383" r:id="rId7"/>
    <p:sldId id="384" r:id="rId8"/>
    <p:sldId id="385" r:id="rId9"/>
    <p:sldId id="386" r:id="rId10"/>
    <p:sldId id="387" r:id="rId11"/>
    <p:sldId id="388" r:id="rId12"/>
    <p:sldId id="390" r:id="rId13"/>
    <p:sldId id="389" r:id="rId14"/>
    <p:sldId id="391" r:id="rId15"/>
    <p:sldId id="392" r:id="rId16"/>
    <p:sldId id="393" r:id="rId17"/>
    <p:sldId id="394" r:id="rId18"/>
    <p:sldId id="399" r:id="rId19"/>
    <p:sldId id="404" r:id="rId20"/>
    <p:sldId id="395" r:id="rId21"/>
    <p:sldId id="396" r:id="rId22"/>
    <p:sldId id="397" r:id="rId23"/>
    <p:sldId id="398" r:id="rId24"/>
    <p:sldId id="400" r:id="rId25"/>
    <p:sldId id="401" r:id="rId26"/>
    <p:sldId id="377" r:id="rId27"/>
    <p:sldId id="402" r:id="rId28"/>
    <p:sldId id="403" r:id="rId29"/>
    <p:sldId id="406" r:id="rId30"/>
    <p:sldId id="407" r:id="rId31"/>
    <p:sldId id="408" r:id="rId32"/>
    <p:sldId id="409" r:id="rId33"/>
    <p:sldId id="374" r:id="rId34"/>
    <p:sldId id="375" r:id="rId35"/>
    <p:sldId id="376" r:id="rId36"/>
    <p:sldId id="327" r:id="rId37"/>
  </p:sldIdLst>
  <p:sldSz cx="9144000" cy="6858000" type="screen4x3"/>
  <p:notesSz cx="6858000" cy="9144000"/>
  <p:custDataLst>
    <p:tags r:id="rId40"/>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5" autoAdjust="0"/>
    <p:restoredTop sz="79865" autoAdjust="0"/>
  </p:normalViewPr>
  <p:slideViewPr>
    <p:cSldViewPr>
      <p:cViewPr varScale="1">
        <p:scale>
          <a:sx n="70" d="100"/>
          <a:sy n="70" d="100"/>
        </p:scale>
        <p:origin x="-924" y="-96"/>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7.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image" Target="../media/image7.emf"/><Relationship Id="rId4"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9/30/2008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9/30/2008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9/30/2008 6:25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81F3AB8-49D7-4161-91DC-6CA84D74B4E7}" type="slidenum">
              <a:rPr lang="en-US"/>
              <a:pPr/>
              <a:t>6</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9/30/2008 6:25 AM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50F1B8B-7356-4830-AC6C-16C022DCDAA7}" type="datetime8">
              <a:rPr lang="en-US"/>
              <a:pPr/>
              <a:t>9/30/2008 6:25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93FAC8E7-AB76-4548-AFB3-43ABB8E3769D}" type="slidenum">
              <a:rPr lang="en-US"/>
              <a:pPr/>
              <a:t>8</a:t>
            </a:fld>
            <a:endParaRPr lang="en-US"/>
          </a:p>
        </p:txBody>
      </p:sp>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4D1323-0997-4AA2-AAC6-27D47619283B}" type="slidenum">
              <a:rPr lang="en-US"/>
              <a:pPr/>
              <a:t>11</a:t>
            </a:fld>
            <a:endParaRPr lang="en-US"/>
          </a:p>
        </p:txBody>
      </p:sp>
      <p:sp>
        <p:nvSpPr>
          <p:cNvPr id="5" name="Notes Placeholder 4"/>
          <p:cNvSpPr>
            <a:spLocks noGrp="1"/>
          </p:cNvSpPr>
          <p:nvPr>
            <p:ph type="body" sz="quarter" idx="10"/>
          </p:nvPr>
        </p:nvSpPr>
        <p:spPr/>
        <p:txBody>
          <a:bodyPr>
            <a:norm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9/30/2008 6:25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9/30/2008 6:25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30" name="Picture 6" descr="C:\Users\davidce\Desktop\Webcasts Virtualización\Microsoft Virtualization - Color + White (Reverse).png"/>
          <p:cNvPicPr>
            <a:picLocks noChangeAspect="1" noChangeArrowheads="1"/>
          </p:cNvPicPr>
          <p:nvPr userDrawn="1"/>
        </p:nvPicPr>
        <p:blipFill>
          <a:blip r:embed="rId2"/>
          <a:srcRect/>
          <a:stretch>
            <a:fillRect/>
          </a:stretch>
        </p:blipFill>
        <p:spPr bwMode="auto">
          <a:xfrm>
            <a:off x="500034" y="500042"/>
            <a:ext cx="8332732" cy="107157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7000" y="127000"/>
            <a:ext cx="9017000" cy="6619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9538" y="1581150"/>
            <a:ext cx="430212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64063" y="1581150"/>
            <a:ext cx="430212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9538" y="2787650"/>
            <a:ext cx="430212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64063" y="2787650"/>
            <a:ext cx="430212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n-US" smtClean="0"/>
              <a:t>Click to edit Master subtitle style</a:t>
            </a:r>
            <a:endParaRPr lang="en-US" dirty="0"/>
          </a:p>
        </p:txBody>
      </p:sp>
      <p:pic>
        <p:nvPicPr>
          <p:cNvPr id="2050" name="Picture 2" descr="C:\Users\davidce\Desktop\Webcasts Virtualización\Microsoft Virtualization Logo Alone - Color on White.jpg"/>
          <p:cNvPicPr>
            <a:picLocks noChangeAspect="1" noChangeArrowheads="1"/>
          </p:cNvPicPr>
          <p:nvPr userDrawn="1"/>
        </p:nvPicPr>
        <p:blipFill>
          <a:blip r:embed="rId2" cstate="print"/>
          <a:srcRect/>
          <a:stretch>
            <a:fillRect/>
          </a:stretch>
        </p:blipFill>
        <p:spPr bwMode="auto">
          <a:xfrm>
            <a:off x="7072330" y="214290"/>
            <a:ext cx="1882781" cy="2071417"/>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6050"/>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6" y="1416050"/>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1376" y="2598738"/>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66479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16050"/>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6" y="1416050"/>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1376" y="2598738"/>
            <a:ext cx="4117975" cy="2579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3" cstate="print"/>
          <a:stretch>
            <a:fillRect/>
          </a:stretch>
        </p:blipFill>
        <p:spPr>
          <a:xfrm>
            <a:off x="7715272" y="6567176"/>
            <a:ext cx="1428728" cy="290823"/>
          </a:xfrm>
          <a:prstGeom prst="rect">
            <a:avLst/>
          </a:prstGeom>
        </p:spPr>
      </p:pic>
      <p:pic>
        <p:nvPicPr>
          <p:cNvPr id="5" name="Picture 6" descr="C:\Users\davidce\Desktop\Webcasts Virtualización\Microsoft Virtualization - Color + White (Reverse).png"/>
          <p:cNvPicPr>
            <a:picLocks noChangeAspect="1" noChangeArrowheads="1"/>
          </p:cNvPicPr>
          <p:nvPr/>
        </p:nvPicPr>
        <p:blipFill>
          <a:blip r:embed="rId14"/>
          <a:srcRect/>
          <a:stretch>
            <a:fillRect/>
          </a:stretch>
        </p:blipFill>
        <p:spPr bwMode="auto">
          <a:xfrm>
            <a:off x="0" y="6490534"/>
            <a:ext cx="2857488" cy="367466"/>
          </a:xfrm>
          <a:prstGeom prst="rect">
            <a:avLst/>
          </a:prstGeom>
          <a:noFill/>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9" r:id="rId3"/>
    <p:sldLayoutId id="2147483781" r:id="rId4"/>
    <p:sldLayoutId id="2147483776" r:id="rId5"/>
    <p:sldLayoutId id="2147483785" r:id="rId6"/>
    <p:sldLayoutId id="2147483777" r:id="rId7"/>
    <p:sldLayoutId id="2147483786" r:id="rId8"/>
    <p:sldLayoutId id="2147483787" r:id="rId9"/>
    <p:sldLayoutId id="2147483788" r:id="rId10"/>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17.png"/><Relationship Id="rId5" Type="http://schemas.openxmlformats.org/officeDocument/2006/relationships/oleObject" Target="../embeddings/oleObject17.bin"/><Relationship Id="rId10" Type="http://schemas.openxmlformats.org/officeDocument/2006/relationships/oleObject" Target="../embeddings/oleObject21.bin"/><Relationship Id="rId4" Type="http://schemas.openxmlformats.org/officeDocument/2006/relationships/oleObject" Target="../embeddings/oleObject16.bin"/><Relationship Id="rId9"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33.png"/><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downloads/details.aspx?FamilyID=0FE4E411-8C88-48C2-8903-3FD9CBB10D05&amp;displaylang=en" TargetMode="External"/><Relationship Id="rId2" Type="http://schemas.openxmlformats.org/officeDocument/2006/relationships/hyperlink" Target="http://www.microsoft.com/windowsserversystem/virtualserver/techinfo/virtualization.mspx" TargetMode="External"/><Relationship Id="rId1" Type="http://schemas.openxmlformats.org/officeDocument/2006/relationships/slideLayout" Target="../slideLayouts/slideLayout4.xml"/><Relationship Id="rId5" Type="http://schemas.openxmlformats.org/officeDocument/2006/relationships/hyperlink" Target="http://technet2.microsoft.com/windowsserver2008/en/library/bab0f1a1-54aa-4cef-9164-139e8bcc44751033.mspx?mfr=true" TargetMode="External"/><Relationship Id="rId4" Type="http://schemas.openxmlformats.org/officeDocument/2006/relationships/hyperlink" Target="http://www.microsoft.com/whdc/system/platform/virtual/default.m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5.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5.png"/><Relationship Id="rId5" Type="http://schemas.openxmlformats.org/officeDocument/2006/relationships/oleObject" Target="../embeddings/oleObject5.bin"/><Relationship Id="rId10" Type="http://schemas.openxmlformats.org/officeDocument/2006/relationships/image" Target="../media/image4.png"/><Relationship Id="rId4" Type="http://schemas.openxmlformats.org/officeDocument/2006/relationships/oleObject" Target="../embeddings/oleObject4.bin"/><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3116"/>
            <a:ext cx="7681913" cy="2286016"/>
          </a:xfrm>
        </p:spPr>
        <p:txBody>
          <a:bodyPr/>
          <a:lstStyle/>
          <a:p>
            <a:r>
              <a:rPr lang="es-ES" dirty="0" smtClean="0"/>
              <a:t>Alta disponibilidad</a:t>
            </a:r>
            <a:br>
              <a:rPr lang="es-ES" dirty="0" smtClean="0"/>
            </a:br>
            <a:r>
              <a:rPr lang="es-ES" dirty="0" smtClean="0"/>
              <a:t>Con Hyper-V</a:t>
            </a:r>
            <a:endParaRPr lang="es-ES" dirty="0"/>
          </a:p>
        </p:txBody>
      </p:sp>
      <p:sp>
        <p:nvSpPr>
          <p:cNvPr id="3" name="2 Subtítulo"/>
          <p:cNvSpPr>
            <a:spLocks noGrp="1"/>
          </p:cNvSpPr>
          <p:nvPr>
            <p:ph type="subTitle" idx="1"/>
          </p:nvPr>
        </p:nvSpPr>
        <p:spPr>
          <a:xfrm>
            <a:off x="4357686" y="4714884"/>
            <a:ext cx="4556131" cy="1298590"/>
          </a:xfrm>
        </p:spPr>
        <p:txBody>
          <a:bodyPr/>
          <a:lstStyle/>
          <a:p>
            <a:r>
              <a:rPr lang="es-ES" sz="2400" dirty="0" smtClean="0"/>
              <a:t>Daniel Matey</a:t>
            </a:r>
          </a:p>
          <a:p>
            <a:r>
              <a:rPr lang="es-ES" sz="2400" dirty="0" err="1" smtClean="0"/>
              <a:t>Senior</a:t>
            </a:r>
            <a:r>
              <a:rPr lang="es-ES" sz="2400" dirty="0" smtClean="0"/>
              <a:t> </a:t>
            </a:r>
            <a:r>
              <a:rPr lang="es-ES" sz="2400" dirty="0" err="1" smtClean="0"/>
              <a:t>Infrastructure</a:t>
            </a:r>
            <a:r>
              <a:rPr lang="es-ES" sz="2400" dirty="0" smtClean="0"/>
              <a:t> </a:t>
            </a:r>
            <a:r>
              <a:rPr lang="es-ES" sz="2400" dirty="0" err="1" smtClean="0"/>
              <a:t>Consultant</a:t>
            </a:r>
            <a:endParaRPr lang="es-ES" sz="2400" dirty="0" smtClean="0"/>
          </a:p>
          <a:p>
            <a:r>
              <a:rPr lang="es-ES" sz="2400" dirty="0" err="1" smtClean="0"/>
              <a:t>Virtualization</a:t>
            </a:r>
            <a:r>
              <a:rPr lang="es-ES" sz="2400" dirty="0" smtClean="0"/>
              <a:t> </a:t>
            </a:r>
            <a:r>
              <a:rPr lang="es-ES" sz="2400" dirty="0" err="1" smtClean="0"/>
              <a:t>Technical</a:t>
            </a:r>
            <a:r>
              <a:rPr lang="es-ES" sz="2400" dirty="0" smtClean="0"/>
              <a:t> Lead</a:t>
            </a:r>
          </a:p>
          <a:p>
            <a:r>
              <a:rPr lang="es-ES" sz="2000" dirty="0" smtClean="0">
                <a:hlinkClick r:id="rId2"/>
              </a:rPr>
              <a:t>dmatey@microsoft.com</a:t>
            </a:r>
            <a:endParaRPr lang="es-ES" sz="2000" dirty="0" smtClean="0"/>
          </a:p>
          <a:p>
            <a:r>
              <a:rPr lang="es-ES" sz="2000" dirty="0" smtClean="0">
                <a:hlinkClick r:id="rId3"/>
              </a:rPr>
              <a:t>http://blogs.technet.com/</a:t>
            </a:r>
            <a:r>
              <a:rPr lang="es-ES" sz="2000" dirty="0" smtClean="0"/>
              <a:t>dmatey  </a:t>
            </a:r>
            <a:endParaRPr lang="es-E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Geoclusteres</a:t>
            </a:r>
            <a:endParaRPr lang="es-ES" dirty="0"/>
          </a:p>
        </p:txBody>
      </p:sp>
      <p:sp>
        <p:nvSpPr>
          <p:cNvPr id="3" name="Content Placeholder 2"/>
          <p:cNvSpPr>
            <a:spLocks noGrp="1"/>
          </p:cNvSpPr>
          <p:nvPr>
            <p:ph idx="1"/>
          </p:nvPr>
        </p:nvSpPr>
        <p:spPr>
          <a:xfrm>
            <a:off x="381000" y="1214422"/>
            <a:ext cx="8382000" cy="4729178"/>
          </a:xfrm>
        </p:spPr>
        <p:txBody>
          <a:bodyPr>
            <a:normAutofit fontScale="92500" lnSpcReduction="10000"/>
          </a:bodyPr>
          <a:lstStyle/>
          <a:p>
            <a:r>
              <a:rPr lang="es-ES" dirty="0" smtClean="0"/>
              <a:t>Nodos en </a:t>
            </a:r>
            <a:r>
              <a:rPr lang="es-ES" dirty="0" err="1" smtClean="0"/>
              <a:t>multiples</a:t>
            </a:r>
            <a:r>
              <a:rPr lang="es-ES" dirty="0" smtClean="0"/>
              <a:t> localizaciones</a:t>
            </a:r>
          </a:p>
          <a:p>
            <a:r>
              <a:rPr lang="es-ES" dirty="0" smtClean="0"/>
              <a:t>Replicación </a:t>
            </a:r>
            <a:r>
              <a:rPr lang="es-ES" dirty="0" smtClean="0"/>
              <a:t>entre sitios provista por un tercero</a:t>
            </a:r>
          </a:p>
          <a:p>
            <a:pPr lvl="1"/>
            <a:r>
              <a:rPr lang="es-ES" dirty="0" smtClean="0"/>
              <a:t>Hardware</a:t>
            </a:r>
          </a:p>
          <a:p>
            <a:pPr lvl="1"/>
            <a:r>
              <a:rPr lang="es-ES" dirty="0" smtClean="0"/>
              <a:t>Software</a:t>
            </a:r>
          </a:p>
          <a:p>
            <a:pPr lvl="1"/>
            <a:r>
              <a:rPr lang="es-ES" dirty="0" smtClean="0"/>
              <a:t>Síncrona</a:t>
            </a:r>
          </a:p>
          <a:p>
            <a:pPr lvl="1"/>
            <a:r>
              <a:rPr lang="es-ES" dirty="0" smtClean="0"/>
              <a:t>Asíncrona</a:t>
            </a:r>
          </a:p>
          <a:p>
            <a:r>
              <a:rPr lang="es-ES" dirty="0" smtClean="0"/>
              <a:t>Integración con Windows </a:t>
            </a:r>
            <a:r>
              <a:rPr lang="es-ES" dirty="0" err="1" smtClean="0"/>
              <a:t>Clustering</a:t>
            </a:r>
            <a:r>
              <a:rPr lang="es-ES" dirty="0" smtClean="0"/>
              <a:t> como un recurso</a:t>
            </a:r>
          </a:p>
          <a:p>
            <a:pPr lvl="1"/>
            <a:r>
              <a:rPr lang="es-ES" dirty="0" smtClean="0"/>
              <a:t>Arbitra que discos están RW o R y que nodos acceden</a:t>
            </a:r>
          </a:p>
          <a:p>
            <a:r>
              <a:rPr lang="es-ES" dirty="0" smtClean="0"/>
              <a:t>En la validación habrá </a:t>
            </a:r>
            <a:r>
              <a:rPr lang="es-ES" dirty="0" err="1" smtClean="0"/>
              <a:t>warnings</a:t>
            </a:r>
            <a:endParaRPr lang="es-E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002" name="Oval 18"/>
          <p:cNvSpPr>
            <a:spLocks noChangeArrowheads="1"/>
          </p:cNvSpPr>
          <p:nvPr/>
        </p:nvSpPr>
        <p:spPr bwMode="auto">
          <a:xfrm>
            <a:off x="5489576" y="2892425"/>
            <a:ext cx="2130425" cy="35750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a:p>
        </p:txBody>
      </p:sp>
      <p:sp>
        <p:nvSpPr>
          <p:cNvPr id="809987" name="Line 3"/>
          <p:cNvSpPr>
            <a:spLocks noChangeShapeType="1"/>
          </p:cNvSpPr>
          <p:nvPr/>
        </p:nvSpPr>
        <p:spPr bwMode="auto">
          <a:xfrm>
            <a:off x="6553200" y="5019675"/>
            <a:ext cx="0" cy="304800"/>
          </a:xfrm>
          <a:prstGeom prst="line">
            <a:avLst/>
          </a:prstGeom>
          <a:noFill/>
          <a:ln w="28575">
            <a:solidFill>
              <a:schemeClr val="accent6"/>
            </a:solidFill>
            <a:round/>
            <a:headEnd/>
            <a:tailEnd/>
          </a:ln>
          <a:effectLst/>
        </p:spPr>
        <p:txBody>
          <a:bodyPr wrap="none" lIns="91436" tIns="45718" rIns="91436" bIns="45718"/>
          <a:lstStyle/>
          <a:p>
            <a:endParaRPr lang="en-US"/>
          </a:p>
        </p:txBody>
      </p:sp>
      <p:sp>
        <p:nvSpPr>
          <p:cNvPr id="809988" name="Rectangle 4"/>
          <p:cNvSpPr>
            <a:spLocks noGrp="1" noChangeArrowheads="1"/>
          </p:cNvSpPr>
          <p:nvPr>
            <p:ph type="title" sz="quarter"/>
          </p:nvPr>
        </p:nvSpPr>
        <p:spPr>
          <a:xfrm>
            <a:off x="127000" y="328612"/>
            <a:ext cx="9017000" cy="661988"/>
          </a:xfrm>
        </p:spPr>
        <p:txBody>
          <a:bodyPr>
            <a:normAutofit/>
          </a:bodyPr>
          <a:lstStyle/>
          <a:p>
            <a:r>
              <a:rPr lang="en-US" dirty="0" err="1" smtClean="0"/>
              <a:t>Ejemplo</a:t>
            </a:r>
            <a:r>
              <a:rPr lang="en-US" dirty="0" smtClean="0"/>
              <a:t> de </a:t>
            </a:r>
            <a:r>
              <a:rPr lang="en-US" dirty="0" err="1" smtClean="0"/>
              <a:t>mayoria</a:t>
            </a:r>
            <a:endParaRPr lang="en-US" dirty="0"/>
          </a:p>
        </p:txBody>
      </p:sp>
      <p:graphicFrame>
        <p:nvGraphicFramePr>
          <p:cNvPr id="810009" name="Object 25"/>
          <p:cNvGraphicFramePr>
            <a:graphicFrameLocks noChangeAspect="1"/>
          </p:cNvGraphicFramePr>
          <p:nvPr>
            <p:ph sz="quarter" idx="1"/>
          </p:nvPr>
        </p:nvGraphicFramePr>
        <p:xfrm>
          <a:off x="5791200" y="3419475"/>
          <a:ext cx="752475" cy="981075"/>
        </p:xfrm>
        <a:graphic>
          <a:graphicData uri="http://schemas.openxmlformats.org/presentationml/2006/ole">
            <p:oleObj spid="_x0000_s5124" name="Visio" r:id="rId4" imgW="751713" imgH="981050" progId="Visio.Drawing.11">
              <p:embed/>
            </p:oleObj>
          </a:graphicData>
        </a:graphic>
      </p:graphicFrame>
      <p:graphicFrame>
        <p:nvGraphicFramePr>
          <p:cNvPr id="810007" name="Object 23"/>
          <p:cNvGraphicFramePr>
            <a:graphicFrameLocks noChangeAspect="1"/>
          </p:cNvGraphicFramePr>
          <p:nvPr>
            <p:ph sz="quarter" idx="2"/>
          </p:nvPr>
        </p:nvGraphicFramePr>
        <p:xfrm>
          <a:off x="6553200" y="3419475"/>
          <a:ext cx="752475" cy="981075"/>
        </p:xfrm>
        <a:graphic>
          <a:graphicData uri="http://schemas.openxmlformats.org/presentationml/2006/ole">
            <p:oleObj spid="_x0000_s5123" name="Visio" r:id="rId5" imgW="751713" imgH="981050" progId="Visio.Drawing.11">
              <p:embed/>
            </p:oleObj>
          </a:graphicData>
        </a:graphic>
      </p:graphicFrame>
      <p:graphicFrame>
        <p:nvGraphicFramePr>
          <p:cNvPr id="809999" name="Object 15"/>
          <p:cNvGraphicFramePr>
            <a:graphicFrameLocks noChangeAspect="1"/>
          </p:cNvGraphicFramePr>
          <p:nvPr/>
        </p:nvGraphicFramePr>
        <p:xfrm>
          <a:off x="2143125" y="3776663"/>
          <a:ext cx="4267200" cy="404812"/>
        </p:xfrm>
        <a:graphic>
          <a:graphicData uri="http://schemas.openxmlformats.org/presentationml/2006/ole">
            <p:oleObj spid="_x0000_s5122" name="Visio" r:id="rId6" imgW="2134743" imgH="251968" progId="Visio.Drawing.11">
              <p:embed/>
            </p:oleObj>
          </a:graphicData>
        </a:graphic>
      </p:graphicFrame>
      <p:sp>
        <p:nvSpPr>
          <p:cNvPr id="810003" name="Rectangle 19"/>
          <p:cNvSpPr>
            <a:spLocks noChangeArrowheads="1"/>
          </p:cNvSpPr>
          <p:nvPr/>
        </p:nvSpPr>
        <p:spPr bwMode="auto">
          <a:xfrm>
            <a:off x="5859463" y="5287963"/>
            <a:ext cx="1371600" cy="673100"/>
          </a:xfrm>
          <a:prstGeom prst="rect">
            <a:avLst/>
          </a:prstGeom>
          <a:solidFill>
            <a:schemeClr val="bg2">
              <a:alpha val="39999"/>
            </a:schemeClr>
          </a:solidFill>
          <a:ln w="6350">
            <a:solidFill>
              <a:schemeClr val="accent6"/>
            </a:solidFill>
            <a:miter lim="800000"/>
            <a:headEnd/>
            <a:tailEnd/>
          </a:ln>
          <a:effectLst/>
        </p:spPr>
        <p:txBody>
          <a:bodyPr wrap="none" lIns="91436" tIns="45718" rIns="91436" bIns="45718" anchor="ctr"/>
          <a:lstStyle/>
          <a:p>
            <a:endParaRPr lang="en-US"/>
          </a:p>
        </p:txBody>
      </p:sp>
      <p:pic>
        <p:nvPicPr>
          <p:cNvPr id="810004" name="Picture 20" descr="Database blue"/>
          <p:cNvPicPr>
            <a:picLocks noChangeAspect="1" noChangeArrowheads="1"/>
          </p:cNvPicPr>
          <p:nvPr/>
        </p:nvPicPr>
        <p:blipFill>
          <a:blip r:embed="rId7" cstate="print"/>
          <a:srcRect/>
          <a:stretch>
            <a:fillRect/>
          </a:stretch>
        </p:blipFill>
        <p:spPr bwMode="auto">
          <a:xfrm>
            <a:off x="6324600" y="5324475"/>
            <a:ext cx="446088" cy="571500"/>
          </a:xfrm>
          <a:prstGeom prst="rect">
            <a:avLst/>
          </a:prstGeom>
          <a:noFill/>
        </p:spPr>
      </p:pic>
      <p:sp>
        <p:nvSpPr>
          <p:cNvPr id="810005" name="Line 21"/>
          <p:cNvSpPr>
            <a:spLocks noChangeShapeType="1"/>
          </p:cNvSpPr>
          <p:nvPr/>
        </p:nvSpPr>
        <p:spPr bwMode="auto">
          <a:xfrm flipH="1">
            <a:off x="6629400" y="4181475"/>
            <a:ext cx="304800" cy="533400"/>
          </a:xfrm>
          <a:prstGeom prst="line">
            <a:avLst/>
          </a:prstGeom>
          <a:noFill/>
          <a:ln w="28575">
            <a:solidFill>
              <a:schemeClr val="accent6"/>
            </a:solidFill>
            <a:round/>
            <a:headEnd/>
            <a:tailEnd/>
          </a:ln>
          <a:effectLst/>
        </p:spPr>
        <p:txBody>
          <a:bodyPr wrap="none" lIns="91436" tIns="45718" rIns="91436" bIns="45718"/>
          <a:lstStyle/>
          <a:p>
            <a:endParaRPr lang="en-US"/>
          </a:p>
        </p:txBody>
      </p:sp>
      <p:sp>
        <p:nvSpPr>
          <p:cNvPr id="810006" name="Line 22"/>
          <p:cNvSpPr>
            <a:spLocks noChangeShapeType="1"/>
          </p:cNvSpPr>
          <p:nvPr/>
        </p:nvSpPr>
        <p:spPr bwMode="auto">
          <a:xfrm>
            <a:off x="6172200" y="4181475"/>
            <a:ext cx="304800" cy="533400"/>
          </a:xfrm>
          <a:prstGeom prst="line">
            <a:avLst/>
          </a:prstGeom>
          <a:noFill/>
          <a:ln w="28575">
            <a:solidFill>
              <a:schemeClr val="accent6"/>
            </a:solidFill>
            <a:round/>
            <a:headEnd/>
            <a:tailEnd/>
          </a:ln>
          <a:effectLst/>
        </p:spPr>
        <p:txBody>
          <a:bodyPr wrap="none" lIns="91436" tIns="45718" rIns="91436" bIns="45718"/>
          <a:lstStyle/>
          <a:p>
            <a:endParaRPr lang="en-US"/>
          </a:p>
        </p:txBody>
      </p:sp>
      <p:sp>
        <p:nvSpPr>
          <p:cNvPr id="810010" name="Text Box 26"/>
          <p:cNvSpPr txBox="1">
            <a:spLocks noChangeArrowheads="1"/>
          </p:cNvSpPr>
          <p:nvPr/>
        </p:nvSpPr>
        <p:spPr bwMode="auto">
          <a:xfrm>
            <a:off x="6170613" y="3038475"/>
            <a:ext cx="695325" cy="336550"/>
          </a:xfrm>
          <a:prstGeom prst="rect">
            <a:avLst/>
          </a:prstGeom>
          <a:noFill/>
          <a:ln w="9525">
            <a:noFill/>
            <a:miter lim="800000"/>
            <a:headEnd/>
            <a:tailEnd/>
          </a:ln>
          <a:effectLst/>
        </p:spPr>
        <p:txBody>
          <a:bodyPr wrap="none" lIns="91436" tIns="45718" rIns="91436" bIns="45718">
            <a:spAutoFit/>
          </a:bodyPr>
          <a:lstStyle/>
          <a:p>
            <a:pPr algn="ctr">
              <a:spcBef>
                <a:spcPct val="0"/>
              </a:spcBef>
              <a:buClrTx/>
              <a:buFontTx/>
              <a:buNone/>
            </a:pPr>
            <a:r>
              <a:rPr lang="en-US" sz="1600" dirty="0">
                <a:latin typeface="Franklin Gothic Medium" pitchFamily="34" charset="0"/>
              </a:rPr>
              <a:t>Site</a:t>
            </a:r>
            <a:r>
              <a:rPr lang="en-US" sz="1600" dirty="0">
                <a:effectLst>
                  <a:outerShdw blurRad="38100" dist="38100" dir="2700000" algn="tl">
                    <a:srgbClr val="000000"/>
                  </a:outerShdw>
                </a:effectLst>
                <a:latin typeface="Franklin Gothic Medium" pitchFamily="34" charset="0"/>
              </a:rPr>
              <a:t> B</a:t>
            </a:r>
          </a:p>
        </p:txBody>
      </p:sp>
      <p:grpSp>
        <p:nvGrpSpPr>
          <p:cNvPr id="2" name="Group 74"/>
          <p:cNvGrpSpPr>
            <a:grpSpLocks/>
          </p:cNvGrpSpPr>
          <p:nvPr/>
        </p:nvGrpSpPr>
        <p:grpSpPr bwMode="auto">
          <a:xfrm>
            <a:off x="552451" y="2962275"/>
            <a:ext cx="2962275" cy="3505200"/>
            <a:chOff x="534" y="2016"/>
            <a:chExt cx="1866" cy="2208"/>
          </a:xfrm>
        </p:grpSpPr>
        <p:sp>
          <p:nvSpPr>
            <p:cNvPr id="809990" name="Oval 6"/>
            <p:cNvSpPr>
              <a:spLocks noChangeArrowheads="1"/>
            </p:cNvSpPr>
            <p:nvPr/>
          </p:nvSpPr>
          <p:spPr bwMode="auto">
            <a:xfrm>
              <a:off x="534" y="2016"/>
              <a:ext cx="1866" cy="220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spcBef>
                  <a:spcPct val="0"/>
                </a:spcBef>
                <a:buClrTx/>
                <a:buFontTx/>
                <a:buNone/>
              </a:pPr>
              <a:endParaRPr lang="en-US">
                <a:effectLst/>
                <a:latin typeface="Tahoma" pitchFamily="34" charset="0"/>
              </a:endParaRPr>
            </a:p>
          </p:txBody>
        </p:sp>
        <p:sp>
          <p:nvSpPr>
            <p:cNvPr id="809991" name="Line 7"/>
            <p:cNvSpPr>
              <a:spLocks noChangeShapeType="1"/>
            </p:cNvSpPr>
            <p:nvPr/>
          </p:nvSpPr>
          <p:spPr bwMode="auto">
            <a:xfrm>
              <a:off x="1056" y="2784"/>
              <a:ext cx="192" cy="336"/>
            </a:xfrm>
            <a:prstGeom prst="line">
              <a:avLst/>
            </a:prstGeom>
            <a:noFill/>
            <a:ln w="28575">
              <a:solidFill>
                <a:schemeClr val="accent6"/>
              </a:solidFill>
              <a:round/>
              <a:headEnd/>
              <a:tailEnd/>
            </a:ln>
            <a:effectLst/>
          </p:spPr>
          <p:txBody>
            <a:bodyPr wrap="none"/>
            <a:lstStyle/>
            <a:p>
              <a:endParaRPr lang="en-US"/>
            </a:p>
          </p:txBody>
        </p:sp>
        <p:sp>
          <p:nvSpPr>
            <p:cNvPr id="809992" name="Line 8"/>
            <p:cNvSpPr>
              <a:spLocks noChangeShapeType="1"/>
            </p:cNvSpPr>
            <p:nvPr/>
          </p:nvSpPr>
          <p:spPr bwMode="auto">
            <a:xfrm>
              <a:off x="1445" y="3312"/>
              <a:ext cx="0" cy="192"/>
            </a:xfrm>
            <a:prstGeom prst="line">
              <a:avLst/>
            </a:prstGeom>
            <a:noFill/>
            <a:ln w="28575">
              <a:solidFill>
                <a:schemeClr val="accent6"/>
              </a:solidFill>
              <a:round/>
              <a:headEnd/>
              <a:tailEnd/>
            </a:ln>
            <a:effectLst/>
          </p:spPr>
          <p:txBody>
            <a:bodyPr wrap="none"/>
            <a:lstStyle/>
            <a:p>
              <a:endParaRPr lang="en-US"/>
            </a:p>
          </p:txBody>
        </p:sp>
        <p:sp>
          <p:nvSpPr>
            <p:cNvPr id="809993" name="Rectangle 9"/>
            <p:cNvSpPr>
              <a:spLocks noChangeArrowheads="1"/>
            </p:cNvSpPr>
            <p:nvPr/>
          </p:nvSpPr>
          <p:spPr bwMode="auto">
            <a:xfrm>
              <a:off x="1003" y="3481"/>
              <a:ext cx="864" cy="424"/>
            </a:xfrm>
            <a:prstGeom prst="rect">
              <a:avLst/>
            </a:prstGeom>
            <a:solidFill>
              <a:schemeClr val="bg2">
                <a:alpha val="39999"/>
              </a:schemeClr>
            </a:solidFill>
            <a:ln w="6350">
              <a:solidFill>
                <a:schemeClr val="accent6"/>
              </a:solidFill>
              <a:miter lim="800000"/>
              <a:headEnd/>
              <a:tailEnd/>
            </a:ln>
            <a:effectLst/>
          </p:spPr>
          <p:txBody>
            <a:bodyPr wrap="none" anchor="ctr"/>
            <a:lstStyle/>
            <a:p>
              <a:endParaRPr lang="en-US"/>
            </a:p>
          </p:txBody>
        </p:sp>
        <p:pic>
          <p:nvPicPr>
            <p:cNvPr id="809994" name="Picture 10" descr="Database blue"/>
            <p:cNvPicPr>
              <a:picLocks noChangeAspect="1" noChangeArrowheads="1"/>
            </p:cNvPicPr>
            <p:nvPr/>
          </p:nvPicPr>
          <p:blipFill>
            <a:blip r:embed="rId7" cstate="print"/>
            <a:srcRect/>
            <a:stretch>
              <a:fillRect/>
            </a:stretch>
          </p:blipFill>
          <p:spPr bwMode="auto">
            <a:xfrm>
              <a:off x="1296" y="3504"/>
              <a:ext cx="281" cy="360"/>
            </a:xfrm>
            <a:prstGeom prst="rect">
              <a:avLst/>
            </a:prstGeom>
            <a:noFill/>
          </p:spPr>
        </p:pic>
        <p:sp>
          <p:nvSpPr>
            <p:cNvPr id="809995" name="Line 11"/>
            <p:cNvSpPr>
              <a:spLocks noChangeShapeType="1"/>
            </p:cNvSpPr>
            <p:nvPr/>
          </p:nvSpPr>
          <p:spPr bwMode="auto">
            <a:xfrm flipH="1">
              <a:off x="1493" y="2784"/>
              <a:ext cx="43" cy="336"/>
            </a:xfrm>
            <a:prstGeom prst="line">
              <a:avLst/>
            </a:prstGeom>
            <a:noFill/>
            <a:ln w="28575">
              <a:solidFill>
                <a:schemeClr val="accent6"/>
              </a:solidFill>
              <a:round/>
              <a:headEnd/>
              <a:tailEnd/>
            </a:ln>
            <a:effectLst/>
          </p:spPr>
          <p:txBody>
            <a:bodyPr wrap="none"/>
            <a:lstStyle/>
            <a:p>
              <a:endParaRPr lang="en-US"/>
            </a:p>
          </p:txBody>
        </p:sp>
        <p:graphicFrame>
          <p:nvGraphicFramePr>
            <p:cNvPr id="809997" name="Object 13"/>
            <p:cNvGraphicFramePr>
              <a:graphicFrameLocks noChangeAspect="1"/>
            </p:cNvGraphicFramePr>
            <p:nvPr/>
          </p:nvGraphicFramePr>
          <p:xfrm>
            <a:off x="816" y="2256"/>
            <a:ext cx="474" cy="618"/>
          </p:xfrm>
          <a:graphic>
            <a:graphicData uri="http://schemas.openxmlformats.org/presentationml/2006/ole">
              <p:oleObj spid="_x0000_s5125" name="Visio" r:id="rId8" imgW="751713" imgH="981050" progId="Visio.Drawing.11">
                <p:embed/>
              </p:oleObj>
            </a:graphicData>
          </a:graphic>
        </p:graphicFrame>
        <p:graphicFrame>
          <p:nvGraphicFramePr>
            <p:cNvPr id="809998" name="Object 14"/>
            <p:cNvGraphicFramePr>
              <a:graphicFrameLocks noChangeAspect="1"/>
            </p:cNvGraphicFramePr>
            <p:nvPr/>
          </p:nvGraphicFramePr>
          <p:xfrm>
            <a:off x="1248" y="2256"/>
            <a:ext cx="474" cy="618"/>
          </p:xfrm>
          <a:graphic>
            <a:graphicData uri="http://schemas.openxmlformats.org/presentationml/2006/ole">
              <p:oleObj spid="_x0000_s5126" name="Visio" r:id="rId9" imgW="751713" imgH="981050" progId="Visio.Drawing.11">
                <p:embed/>
              </p:oleObj>
            </a:graphicData>
          </a:graphic>
        </p:graphicFrame>
        <p:sp>
          <p:nvSpPr>
            <p:cNvPr id="810001" name="Text Box 17"/>
            <p:cNvSpPr txBox="1">
              <a:spLocks noChangeArrowheads="1"/>
            </p:cNvSpPr>
            <p:nvPr/>
          </p:nvSpPr>
          <p:spPr bwMode="auto">
            <a:xfrm>
              <a:off x="1195" y="2064"/>
              <a:ext cx="439" cy="213"/>
            </a:xfrm>
            <a:prstGeom prst="rect">
              <a:avLst/>
            </a:prstGeom>
            <a:noFill/>
            <a:ln w="9525">
              <a:noFill/>
              <a:miter lim="800000"/>
              <a:headEnd/>
              <a:tailEnd/>
            </a:ln>
            <a:effectLst/>
          </p:spPr>
          <p:txBody>
            <a:bodyPr wrap="none">
              <a:spAutoFit/>
            </a:bodyPr>
            <a:lstStyle/>
            <a:p>
              <a:pPr algn="ctr">
                <a:spcBef>
                  <a:spcPct val="0"/>
                </a:spcBef>
                <a:buClrTx/>
                <a:buFontTx/>
                <a:buNone/>
              </a:pPr>
              <a:r>
                <a:rPr lang="en-US" sz="1600" dirty="0">
                  <a:latin typeface="Franklin Gothic Medium" pitchFamily="34" charset="0"/>
                </a:rPr>
                <a:t>Site</a:t>
              </a:r>
              <a:r>
                <a:rPr lang="en-US" sz="1600" dirty="0">
                  <a:effectLst>
                    <a:outerShdw blurRad="38100" dist="38100" dir="2700000" algn="tl">
                      <a:srgbClr val="000000"/>
                    </a:outerShdw>
                  </a:effectLst>
                  <a:latin typeface="Franklin Gothic Medium" pitchFamily="34" charset="0"/>
                </a:rPr>
                <a:t> A</a:t>
              </a:r>
            </a:p>
          </p:txBody>
        </p:sp>
        <p:sp>
          <p:nvSpPr>
            <p:cNvPr id="810057" name="Line 73"/>
            <p:cNvSpPr>
              <a:spLocks noChangeShapeType="1"/>
            </p:cNvSpPr>
            <p:nvPr/>
          </p:nvSpPr>
          <p:spPr bwMode="auto">
            <a:xfrm flipH="1">
              <a:off x="1722" y="2784"/>
              <a:ext cx="126" cy="336"/>
            </a:xfrm>
            <a:prstGeom prst="line">
              <a:avLst/>
            </a:prstGeom>
            <a:noFill/>
            <a:ln w="28575">
              <a:solidFill>
                <a:schemeClr val="accent6"/>
              </a:solidFill>
              <a:round/>
              <a:headEnd/>
              <a:tailEnd/>
            </a:ln>
            <a:effectLst/>
          </p:spPr>
          <p:txBody>
            <a:bodyPr wrap="none"/>
            <a:lstStyle/>
            <a:p>
              <a:endParaRPr lang="en-US"/>
            </a:p>
          </p:txBody>
        </p:sp>
        <p:graphicFrame>
          <p:nvGraphicFramePr>
            <p:cNvPr id="810013" name="Object 29"/>
            <p:cNvGraphicFramePr>
              <a:graphicFrameLocks noChangeAspect="1"/>
            </p:cNvGraphicFramePr>
            <p:nvPr/>
          </p:nvGraphicFramePr>
          <p:xfrm>
            <a:off x="1685" y="2256"/>
            <a:ext cx="475" cy="618"/>
          </p:xfrm>
          <a:graphic>
            <a:graphicData uri="http://schemas.openxmlformats.org/presentationml/2006/ole">
              <p:oleObj spid="_x0000_s5127" name="Visio" r:id="rId10" imgW="751713" imgH="981050" progId="Visio.Drawing.11">
                <p:embed/>
              </p:oleObj>
            </a:graphicData>
          </a:graphic>
        </p:graphicFrame>
      </p:grpSp>
      <p:pic>
        <p:nvPicPr>
          <p:cNvPr id="810060" name="Picture 76" descr="stop No"/>
          <p:cNvPicPr>
            <a:picLocks noChangeAspect="1" noChangeArrowheads="1"/>
          </p:cNvPicPr>
          <p:nvPr/>
        </p:nvPicPr>
        <p:blipFill>
          <a:blip r:embed="rId11"/>
          <a:srcRect/>
          <a:stretch>
            <a:fillRect/>
          </a:stretch>
        </p:blipFill>
        <p:spPr bwMode="auto">
          <a:xfrm>
            <a:off x="3638550" y="3249613"/>
            <a:ext cx="1465263" cy="1465262"/>
          </a:xfrm>
          <a:prstGeom prst="rect">
            <a:avLst/>
          </a:prstGeom>
          <a:noFill/>
        </p:spPr>
      </p:pic>
      <p:sp>
        <p:nvSpPr>
          <p:cNvPr id="810061" name="Text Box 77"/>
          <p:cNvSpPr txBox="1">
            <a:spLocks noChangeArrowheads="1"/>
          </p:cNvSpPr>
          <p:nvPr/>
        </p:nvSpPr>
        <p:spPr bwMode="auto">
          <a:xfrm>
            <a:off x="3413125" y="4587876"/>
            <a:ext cx="2152650" cy="581025"/>
          </a:xfrm>
          <a:prstGeom prst="rect">
            <a:avLst/>
          </a:prstGeom>
          <a:noFill/>
          <a:ln w="9525">
            <a:noFill/>
            <a:miter lim="800000"/>
            <a:headEnd/>
            <a:tailEnd/>
          </a:ln>
          <a:effectLst/>
        </p:spPr>
        <p:txBody>
          <a:bodyPr lIns="91436" tIns="45718" rIns="91436" bIns="45718">
            <a:spAutoFit/>
          </a:bodyPr>
          <a:lstStyle/>
          <a:p>
            <a:pPr algn="ctr">
              <a:spcBef>
                <a:spcPct val="0"/>
              </a:spcBef>
              <a:buClrTx/>
              <a:buFontTx/>
              <a:buNone/>
            </a:pPr>
            <a:r>
              <a:rPr lang="en-US" sz="1600" dirty="0">
                <a:solidFill>
                  <a:srgbClr val="FF3300"/>
                </a:solidFill>
                <a:effectLst>
                  <a:outerShdw blurRad="38100" dist="38100" dir="2700000" algn="tl">
                    <a:srgbClr val="000000"/>
                  </a:outerShdw>
                </a:effectLst>
              </a:rPr>
              <a:t>Cross site network connectivity broken!</a:t>
            </a:r>
          </a:p>
        </p:txBody>
      </p:sp>
      <p:sp>
        <p:nvSpPr>
          <p:cNvPr id="810062" name="AutoShape 78"/>
          <p:cNvSpPr>
            <a:spLocks noChangeArrowheads="1"/>
          </p:cNvSpPr>
          <p:nvPr/>
        </p:nvSpPr>
        <p:spPr bwMode="auto">
          <a:xfrm>
            <a:off x="622301" y="1285875"/>
            <a:ext cx="2892425" cy="1217613"/>
          </a:xfrm>
          <a:prstGeom prst="wedgeEllipseCallout">
            <a:avLst>
              <a:gd name="adj1" fmla="val 9495"/>
              <a:gd name="adj2" fmla="val 111407"/>
            </a:avLst>
          </a:prstGeom>
          <a:ln>
            <a:headEnd/>
            <a:tailEnd/>
          </a:ln>
        </p:spPr>
        <p:style>
          <a:lnRef idx="1">
            <a:schemeClr val="accent1"/>
          </a:lnRef>
          <a:fillRef idx="2">
            <a:schemeClr val="accent1"/>
          </a:fillRef>
          <a:effectRef idx="1">
            <a:schemeClr val="accent1"/>
          </a:effectRef>
          <a:fontRef idx="minor">
            <a:schemeClr val="dk1"/>
          </a:fontRef>
        </p:style>
        <p:txBody>
          <a:bodyPr lIns="91436" tIns="0" rIns="91436" bIns="0"/>
          <a:lstStyle/>
          <a:p>
            <a:pPr algn="ctr">
              <a:spcBef>
                <a:spcPct val="0"/>
              </a:spcBef>
              <a:buClrTx/>
              <a:buFontTx/>
              <a:buNone/>
            </a:pPr>
            <a:r>
              <a:rPr lang="en-US" sz="1400" b="1" dirty="0">
                <a:solidFill>
                  <a:schemeClr val="bg1"/>
                </a:solidFill>
              </a:rPr>
              <a:t>Can I communicate with majority of the nodes in the cluster?</a:t>
            </a:r>
          </a:p>
          <a:p>
            <a:pPr algn="ctr">
              <a:spcBef>
                <a:spcPct val="0"/>
              </a:spcBef>
              <a:buClrTx/>
              <a:buFontTx/>
              <a:buNone/>
            </a:pPr>
            <a:r>
              <a:rPr lang="en-US" sz="1400" b="1" dirty="0">
                <a:solidFill>
                  <a:schemeClr val="accent6"/>
                </a:solidFill>
              </a:rPr>
              <a:t>Yes, then Stay Up</a:t>
            </a:r>
          </a:p>
        </p:txBody>
      </p:sp>
      <p:sp>
        <p:nvSpPr>
          <p:cNvPr id="810063" name="AutoShape 79"/>
          <p:cNvSpPr>
            <a:spLocks noChangeArrowheads="1"/>
          </p:cNvSpPr>
          <p:nvPr/>
        </p:nvSpPr>
        <p:spPr bwMode="auto">
          <a:xfrm>
            <a:off x="5859463" y="1285875"/>
            <a:ext cx="2892425" cy="1436688"/>
          </a:xfrm>
          <a:prstGeom prst="wedgeEllipseCallout">
            <a:avLst>
              <a:gd name="adj1" fmla="val -26676"/>
              <a:gd name="adj2" fmla="val 76852"/>
            </a:avLst>
          </a:prstGeom>
          <a:ln>
            <a:headEnd/>
            <a:tailEnd/>
          </a:ln>
        </p:spPr>
        <p:style>
          <a:lnRef idx="1">
            <a:schemeClr val="accent1"/>
          </a:lnRef>
          <a:fillRef idx="2">
            <a:schemeClr val="accent1"/>
          </a:fillRef>
          <a:effectRef idx="1">
            <a:schemeClr val="accent1"/>
          </a:effectRef>
          <a:fontRef idx="minor">
            <a:schemeClr val="dk1"/>
          </a:fontRef>
        </p:style>
        <p:txBody>
          <a:bodyPr lIns="91436" tIns="0" rIns="91436" bIns="0"/>
          <a:lstStyle/>
          <a:p>
            <a:pPr algn="ctr">
              <a:spcBef>
                <a:spcPct val="0"/>
              </a:spcBef>
              <a:buClrTx/>
              <a:buFontTx/>
              <a:buNone/>
            </a:pPr>
            <a:r>
              <a:rPr lang="en-US" sz="1400" b="1" dirty="0">
                <a:solidFill>
                  <a:schemeClr val="bg1"/>
                </a:solidFill>
              </a:rPr>
              <a:t>Can I communicate with majority of the nodes in the cluster?</a:t>
            </a:r>
          </a:p>
          <a:p>
            <a:pPr algn="ctr">
              <a:spcBef>
                <a:spcPct val="0"/>
              </a:spcBef>
              <a:buClrTx/>
              <a:buFontTx/>
              <a:buNone/>
            </a:pPr>
            <a:r>
              <a:rPr lang="en-US" sz="1400" b="1" dirty="0">
                <a:solidFill>
                  <a:srgbClr val="FF3300"/>
                </a:solidFill>
              </a:rPr>
              <a:t>No, drop out of Cluster Membership</a:t>
            </a:r>
          </a:p>
        </p:txBody>
      </p:sp>
      <p:pic>
        <p:nvPicPr>
          <p:cNvPr id="810064" name="Picture 80" descr="stop No"/>
          <p:cNvPicPr>
            <a:picLocks noChangeAspect="1" noChangeArrowheads="1"/>
          </p:cNvPicPr>
          <p:nvPr/>
        </p:nvPicPr>
        <p:blipFill>
          <a:blip r:embed="rId11"/>
          <a:srcRect/>
          <a:stretch>
            <a:fillRect/>
          </a:stretch>
        </p:blipFill>
        <p:spPr bwMode="auto">
          <a:xfrm>
            <a:off x="5795963" y="3643313"/>
            <a:ext cx="757237" cy="757237"/>
          </a:xfrm>
          <a:prstGeom prst="rect">
            <a:avLst/>
          </a:prstGeom>
          <a:noFill/>
        </p:spPr>
      </p:pic>
      <p:pic>
        <p:nvPicPr>
          <p:cNvPr id="810065" name="Picture 81" descr="stop No"/>
          <p:cNvPicPr>
            <a:picLocks noChangeAspect="1" noChangeArrowheads="1"/>
          </p:cNvPicPr>
          <p:nvPr/>
        </p:nvPicPr>
        <p:blipFill>
          <a:blip r:embed="rId11"/>
          <a:srcRect/>
          <a:stretch>
            <a:fillRect/>
          </a:stretch>
        </p:blipFill>
        <p:spPr bwMode="auto">
          <a:xfrm>
            <a:off x="6543675" y="3643313"/>
            <a:ext cx="757238" cy="757237"/>
          </a:xfrm>
          <a:prstGeom prst="rect">
            <a:avLst/>
          </a:prstGeom>
          <a:noFill/>
        </p:spPr>
      </p:pic>
      <p:sp>
        <p:nvSpPr>
          <p:cNvPr id="810066" name="Text Box 82"/>
          <p:cNvSpPr txBox="1">
            <a:spLocks noChangeArrowheads="1"/>
          </p:cNvSpPr>
          <p:nvPr/>
        </p:nvSpPr>
        <p:spPr bwMode="auto">
          <a:xfrm>
            <a:off x="3638550" y="1285876"/>
            <a:ext cx="2121728" cy="707882"/>
          </a:xfrm>
          <a:prstGeom prst="rect">
            <a:avLst/>
          </a:prstGeom>
          <a:noFill/>
          <a:ln w="9525">
            <a:noFill/>
            <a:miter lim="800000"/>
            <a:headEnd/>
            <a:tailEnd/>
          </a:ln>
          <a:effectLst/>
        </p:spPr>
        <p:txBody>
          <a:bodyPr wrap="none" lIns="91436" tIns="45718" rIns="91436" bIns="45718">
            <a:spAutoFit/>
          </a:bodyPr>
          <a:lstStyle/>
          <a:p>
            <a:pPr algn="ctr">
              <a:spcBef>
                <a:spcPct val="0"/>
              </a:spcBef>
              <a:buClrTx/>
              <a:buFontTx/>
              <a:buNone/>
            </a:pPr>
            <a:r>
              <a:rPr lang="en-US" sz="2000" b="1" dirty="0"/>
              <a:t>5 Node Cluster: </a:t>
            </a:r>
          </a:p>
          <a:p>
            <a:pPr algn="ctr">
              <a:spcBef>
                <a:spcPct val="0"/>
              </a:spcBef>
              <a:buClrTx/>
              <a:buFontTx/>
              <a:buNone/>
            </a:pPr>
            <a:r>
              <a:rPr lang="en-US" sz="2000" b="1" dirty="0"/>
              <a:t>Majority = 3</a:t>
            </a:r>
          </a:p>
        </p:txBody>
      </p:sp>
      <p:sp>
        <p:nvSpPr>
          <p:cNvPr id="36" name="Cloud 35"/>
          <p:cNvSpPr/>
          <p:nvPr/>
        </p:nvSpPr>
        <p:spPr bwMode="auto">
          <a:xfrm>
            <a:off x="1305026" y="4559633"/>
            <a:ext cx="1446944" cy="530832"/>
          </a:xfrm>
          <a:prstGeom prst="cloud">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r>
              <a:rPr lang="en-US" sz="1700" dirty="0" smtClean="0">
                <a:solidFill>
                  <a:schemeClr val="bg1"/>
                </a:solidFill>
                <a:effectLst>
                  <a:outerShdw blurRad="38100" dist="38100" dir="2700000" algn="tl">
                    <a:srgbClr val="000000">
                      <a:alpha val="43137"/>
                    </a:srgbClr>
                  </a:outerShdw>
                </a:effectLst>
                <a:latin typeface="Segoe" pitchFamily="34" charset="0"/>
              </a:rPr>
              <a:t>SAN</a:t>
            </a:r>
          </a:p>
        </p:txBody>
      </p:sp>
      <p:sp>
        <p:nvSpPr>
          <p:cNvPr id="37" name="Cloud 36"/>
          <p:cNvSpPr/>
          <p:nvPr/>
        </p:nvSpPr>
        <p:spPr bwMode="auto">
          <a:xfrm>
            <a:off x="5838541" y="4575027"/>
            <a:ext cx="1446944" cy="530832"/>
          </a:xfrm>
          <a:prstGeom prst="cloud">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r>
              <a:rPr lang="en-US" sz="1700" dirty="0" smtClean="0">
                <a:solidFill>
                  <a:schemeClr val="bg1"/>
                </a:solidFill>
                <a:effectLst>
                  <a:outerShdw blurRad="38100" dist="38100" dir="2700000" algn="tl">
                    <a:srgbClr val="000000">
                      <a:alpha val="43137"/>
                    </a:srgbClr>
                  </a:outerShdw>
                </a:effectLst>
                <a:latin typeface="Segoe" pitchFamily="34" charset="0"/>
              </a:rPr>
              <a:t>SAN</a:t>
            </a:r>
          </a:p>
        </p:txBody>
      </p:sp>
      <p:sp>
        <p:nvSpPr>
          <p:cNvPr id="38" name="Line Callout 1 (Border and Accent Bar) 37"/>
          <p:cNvSpPr/>
          <p:nvPr/>
        </p:nvSpPr>
        <p:spPr bwMode="auto">
          <a:xfrm>
            <a:off x="3878862" y="5696787"/>
            <a:ext cx="1224951" cy="528551"/>
          </a:xfrm>
          <a:prstGeom prst="accentBorderCallout1">
            <a:avLst>
              <a:gd name="adj1" fmla="val 55975"/>
              <a:gd name="adj2" fmla="val -6310"/>
              <a:gd name="adj3" fmla="val -5607"/>
              <a:gd name="adj4" fmla="val -72814"/>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500" dirty="0" smtClean="0">
                <a:solidFill>
                  <a:schemeClr val="bg1"/>
                </a:solidFill>
                <a:effectLst>
                  <a:outerShdw blurRad="38100" dist="38100" dir="2700000" algn="tl">
                    <a:srgbClr val="000000">
                      <a:alpha val="43137"/>
                    </a:srgbClr>
                  </a:outerShdw>
                </a:effectLst>
              </a:rPr>
              <a:t>Majority in Primary Site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10060"/>
                                        </p:tgtEl>
                                        <p:attrNameLst>
                                          <p:attrName>style.visibility</p:attrName>
                                        </p:attrNameLst>
                                      </p:cBhvr>
                                      <p:to>
                                        <p:strVal val="visible"/>
                                      </p:to>
                                    </p:set>
                                    <p:anim calcmode="lin" valueType="num">
                                      <p:cBhvr>
                                        <p:cTn id="7" dur="1000" fill="hold"/>
                                        <p:tgtEl>
                                          <p:spTgt spid="810060"/>
                                        </p:tgtEl>
                                        <p:attrNameLst>
                                          <p:attrName>ppt_w</p:attrName>
                                        </p:attrNameLst>
                                      </p:cBhvr>
                                      <p:tavLst>
                                        <p:tav tm="0">
                                          <p:val>
                                            <p:fltVal val="0"/>
                                          </p:val>
                                        </p:tav>
                                        <p:tav tm="100000">
                                          <p:val>
                                            <p:strVal val="#ppt_w"/>
                                          </p:val>
                                        </p:tav>
                                      </p:tavLst>
                                    </p:anim>
                                    <p:anim calcmode="lin" valueType="num">
                                      <p:cBhvr>
                                        <p:cTn id="8" dur="1000" fill="hold"/>
                                        <p:tgtEl>
                                          <p:spTgt spid="810060"/>
                                        </p:tgtEl>
                                        <p:attrNameLst>
                                          <p:attrName>ppt_h</p:attrName>
                                        </p:attrNameLst>
                                      </p:cBhvr>
                                      <p:tavLst>
                                        <p:tav tm="0">
                                          <p:val>
                                            <p:fltVal val="0"/>
                                          </p:val>
                                        </p:tav>
                                        <p:tav tm="100000">
                                          <p:val>
                                            <p:strVal val="#ppt_h"/>
                                          </p:val>
                                        </p:tav>
                                      </p:tavLst>
                                    </p:anim>
                                    <p:anim calcmode="lin" valueType="num">
                                      <p:cBhvr>
                                        <p:cTn id="9" dur="1000" fill="hold"/>
                                        <p:tgtEl>
                                          <p:spTgt spid="810060"/>
                                        </p:tgtEl>
                                        <p:attrNameLst>
                                          <p:attrName>style.rotation</p:attrName>
                                        </p:attrNameLst>
                                      </p:cBhvr>
                                      <p:tavLst>
                                        <p:tav tm="0">
                                          <p:val>
                                            <p:fltVal val="90"/>
                                          </p:val>
                                        </p:tav>
                                        <p:tav tm="100000">
                                          <p:val>
                                            <p:fltVal val="0"/>
                                          </p:val>
                                        </p:tav>
                                      </p:tavLst>
                                    </p:anim>
                                    <p:animEffect transition="in" filter="fade">
                                      <p:cBhvr>
                                        <p:cTn id="10" dur="1000"/>
                                        <p:tgtEl>
                                          <p:spTgt spid="810060"/>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810061"/>
                                        </p:tgtEl>
                                        <p:attrNameLst>
                                          <p:attrName>style.visibility</p:attrName>
                                        </p:attrNameLst>
                                      </p:cBhvr>
                                      <p:to>
                                        <p:strVal val="visible"/>
                                      </p:to>
                                    </p:set>
                                    <p:anim calcmode="lin" valueType="num">
                                      <p:cBhvr>
                                        <p:cTn id="14" dur="500" fill="hold"/>
                                        <p:tgtEl>
                                          <p:spTgt spid="810061"/>
                                        </p:tgtEl>
                                        <p:attrNameLst>
                                          <p:attrName>ppt_w</p:attrName>
                                        </p:attrNameLst>
                                      </p:cBhvr>
                                      <p:tavLst>
                                        <p:tav tm="0">
                                          <p:val>
                                            <p:fltVal val="0"/>
                                          </p:val>
                                        </p:tav>
                                        <p:tav tm="100000">
                                          <p:val>
                                            <p:strVal val="#ppt_w"/>
                                          </p:val>
                                        </p:tav>
                                      </p:tavLst>
                                    </p:anim>
                                    <p:anim calcmode="lin" valueType="num">
                                      <p:cBhvr>
                                        <p:cTn id="15" dur="500" fill="hold"/>
                                        <p:tgtEl>
                                          <p:spTgt spid="810061"/>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10062"/>
                                        </p:tgtEl>
                                        <p:attrNameLst>
                                          <p:attrName>style.visibility</p:attrName>
                                        </p:attrNameLst>
                                      </p:cBhvr>
                                      <p:to>
                                        <p:strVal val="visible"/>
                                      </p:to>
                                    </p:set>
                                    <p:animEffect transition="in" filter="wipe(down)">
                                      <p:cBhvr>
                                        <p:cTn id="19" dur="1000"/>
                                        <p:tgtEl>
                                          <p:spTgt spid="8100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10063"/>
                                        </p:tgtEl>
                                        <p:attrNameLst>
                                          <p:attrName>style.visibility</p:attrName>
                                        </p:attrNameLst>
                                      </p:cBhvr>
                                      <p:to>
                                        <p:strVal val="visible"/>
                                      </p:to>
                                    </p:set>
                                    <p:animEffect transition="in" filter="wipe(down)">
                                      <p:cBhvr>
                                        <p:cTn id="22" dur="1000"/>
                                        <p:tgtEl>
                                          <p:spTgt spid="81006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810064"/>
                                        </p:tgtEl>
                                        <p:attrNameLst>
                                          <p:attrName>style.visibility</p:attrName>
                                        </p:attrNameLst>
                                      </p:cBhvr>
                                      <p:to>
                                        <p:strVal val="visible"/>
                                      </p:to>
                                    </p:set>
                                    <p:anim calcmode="lin" valueType="num">
                                      <p:cBhvr>
                                        <p:cTn id="27" dur="1000" fill="hold"/>
                                        <p:tgtEl>
                                          <p:spTgt spid="810064"/>
                                        </p:tgtEl>
                                        <p:attrNameLst>
                                          <p:attrName>ppt_w</p:attrName>
                                        </p:attrNameLst>
                                      </p:cBhvr>
                                      <p:tavLst>
                                        <p:tav tm="0">
                                          <p:val>
                                            <p:fltVal val="0"/>
                                          </p:val>
                                        </p:tav>
                                        <p:tav tm="100000">
                                          <p:val>
                                            <p:strVal val="#ppt_w"/>
                                          </p:val>
                                        </p:tav>
                                      </p:tavLst>
                                    </p:anim>
                                    <p:anim calcmode="lin" valueType="num">
                                      <p:cBhvr>
                                        <p:cTn id="28" dur="1000" fill="hold"/>
                                        <p:tgtEl>
                                          <p:spTgt spid="810064"/>
                                        </p:tgtEl>
                                        <p:attrNameLst>
                                          <p:attrName>ppt_h</p:attrName>
                                        </p:attrNameLst>
                                      </p:cBhvr>
                                      <p:tavLst>
                                        <p:tav tm="0">
                                          <p:val>
                                            <p:fltVal val="0"/>
                                          </p:val>
                                        </p:tav>
                                        <p:tav tm="100000">
                                          <p:val>
                                            <p:strVal val="#ppt_h"/>
                                          </p:val>
                                        </p:tav>
                                      </p:tavLst>
                                    </p:anim>
                                    <p:anim calcmode="lin" valueType="num">
                                      <p:cBhvr>
                                        <p:cTn id="29" dur="1000" fill="hold"/>
                                        <p:tgtEl>
                                          <p:spTgt spid="810064"/>
                                        </p:tgtEl>
                                        <p:attrNameLst>
                                          <p:attrName>style.rotation</p:attrName>
                                        </p:attrNameLst>
                                      </p:cBhvr>
                                      <p:tavLst>
                                        <p:tav tm="0">
                                          <p:val>
                                            <p:fltVal val="90"/>
                                          </p:val>
                                        </p:tav>
                                        <p:tav tm="100000">
                                          <p:val>
                                            <p:fltVal val="0"/>
                                          </p:val>
                                        </p:tav>
                                      </p:tavLst>
                                    </p:anim>
                                    <p:animEffect transition="in" filter="fade">
                                      <p:cBhvr>
                                        <p:cTn id="30" dur="1000"/>
                                        <p:tgtEl>
                                          <p:spTgt spid="810064"/>
                                        </p:tgtEl>
                                      </p:cBhvr>
                                    </p:animEffect>
                                  </p:childTnLst>
                                </p:cTn>
                              </p:par>
                            </p:childTnLst>
                          </p:cTn>
                        </p:par>
                        <p:par>
                          <p:cTn id="31" fill="hold">
                            <p:stCondLst>
                              <p:cond delay="1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810065"/>
                                        </p:tgtEl>
                                        <p:attrNameLst>
                                          <p:attrName>style.visibility</p:attrName>
                                        </p:attrNameLst>
                                      </p:cBhvr>
                                      <p:to>
                                        <p:strVal val="visible"/>
                                      </p:to>
                                    </p:set>
                                    <p:anim calcmode="lin" valueType="num">
                                      <p:cBhvr>
                                        <p:cTn id="34" dur="1000" fill="hold"/>
                                        <p:tgtEl>
                                          <p:spTgt spid="810065"/>
                                        </p:tgtEl>
                                        <p:attrNameLst>
                                          <p:attrName>ppt_w</p:attrName>
                                        </p:attrNameLst>
                                      </p:cBhvr>
                                      <p:tavLst>
                                        <p:tav tm="0">
                                          <p:val>
                                            <p:fltVal val="0"/>
                                          </p:val>
                                        </p:tav>
                                        <p:tav tm="100000">
                                          <p:val>
                                            <p:strVal val="#ppt_w"/>
                                          </p:val>
                                        </p:tav>
                                      </p:tavLst>
                                    </p:anim>
                                    <p:anim calcmode="lin" valueType="num">
                                      <p:cBhvr>
                                        <p:cTn id="35" dur="1000" fill="hold"/>
                                        <p:tgtEl>
                                          <p:spTgt spid="810065"/>
                                        </p:tgtEl>
                                        <p:attrNameLst>
                                          <p:attrName>ppt_h</p:attrName>
                                        </p:attrNameLst>
                                      </p:cBhvr>
                                      <p:tavLst>
                                        <p:tav tm="0">
                                          <p:val>
                                            <p:fltVal val="0"/>
                                          </p:val>
                                        </p:tav>
                                        <p:tav tm="100000">
                                          <p:val>
                                            <p:strVal val="#ppt_h"/>
                                          </p:val>
                                        </p:tav>
                                      </p:tavLst>
                                    </p:anim>
                                    <p:anim calcmode="lin" valueType="num">
                                      <p:cBhvr>
                                        <p:cTn id="36" dur="1000" fill="hold"/>
                                        <p:tgtEl>
                                          <p:spTgt spid="810065"/>
                                        </p:tgtEl>
                                        <p:attrNameLst>
                                          <p:attrName>style.rotation</p:attrName>
                                        </p:attrNameLst>
                                      </p:cBhvr>
                                      <p:tavLst>
                                        <p:tav tm="0">
                                          <p:val>
                                            <p:fltVal val="90"/>
                                          </p:val>
                                        </p:tav>
                                        <p:tav tm="100000">
                                          <p:val>
                                            <p:fltVal val="0"/>
                                          </p:val>
                                        </p:tav>
                                      </p:tavLst>
                                    </p:anim>
                                    <p:animEffect transition="in" filter="fade">
                                      <p:cBhvr>
                                        <p:cTn id="37" dur="1000"/>
                                        <p:tgtEl>
                                          <p:spTgt spid="81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61" grpId="0"/>
      <p:bldP spid="810062" grpId="0" animBg="1"/>
      <p:bldP spid="8100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447800" y="3581400"/>
            <a:ext cx="2743200" cy="909638"/>
            <a:chOff x="217" y="2535"/>
            <a:chExt cx="1440" cy="576"/>
          </a:xfrm>
        </p:grpSpPr>
        <p:pic>
          <p:nvPicPr>
            <p:cNvPr id="34831" name="Picture 25" descr="GEL Rounded Rectangle MS red"/>
            <p:cNvPicPr>
              <a:picLocks noChangeArrowheads="1"/>
            </p:cNvPicPr>
            <p:nvPr/>
          </p:nvPicPr>
          <p:blipFill>
            <a:blip r:embed="rId3">
              <a:lum bright="-18000"/>
            </a:blip>
            <a:srcRect/>
            <a:stretch>
              <a:fillRect/>
            </a:stretch>
          </p:blipFill>
          <p:spPr bwMode="auto">
            <a:xfrm>
              <a:off x="217" y="2535"/>
              <a:ext cx="1440" cy="576"/>
            </a:xfrm>
            <a:prstGeom prst="rect">
              <a:avLst/>
            </a:prstGeom>
            <a:noFill/>
            <a:ln w="9525">
              <a:noFill/>
              <a:miter lim="800000"/>
              <a:headEnd/>
              <a:tailEnd/>
            </a:ln>
          </p:spPr>
        </p:pic>
        <p:sp>
          <p:nvSpPr>
            <p:cNvPr id="323610" name="Text Box 26"/>
            <p:cNvSpPr txBox="1">
              <a:spLocks noChangeArrowheads="1"/>
            </p:cNvSpPr>
            <p:nvPr/>
          </p:nvSpPr>
          <p:spPr bwMode="auto">
            <a:xfrm>
              <a:off x="234" y="2563"/>
              <a:ext cx="1383" cy="494"/>
            </a:xfrm>
            <a:prstGeom prst="rect">
              <a:avLst/>
            </a:prstGeom>
            <a:noFill/>
            <a:ln w="12700" algn="ctr">
              <a:noFill/>
              <a:miter lim="800000"/>
              <a:headEnd/>
              <a:tailEnd/>
            </a:ln>
            <a:effectLst/>
          </p:spPr>
          <p:txBody>
            <a:bodyPr anchor="ctr" anchorCtr="1"/>
            <a:lstStyle/>
            <a:p>
              <a:pPr algn="ctr">
                <a:lnSpc>
                  <a:spcPct val="90000"/>
                </a:lnSpc>
                <a:spcBef>
                  <a:spcPct val="30000"/>
                </a:spcBef>
                <a:buClr>
                  <a:schemeClr val="tx2"/>
                </a:buClr>
                <a:buSzPct val="115000"/>
                <a:buFont typeface="Wingdings" pitchFamily="2" charset="2"/>
                <a:buNone/>
                <a:defRPr/>
              </a:pPr>
              <a:r>
                <a:rPr lang="en-US" sz="2000" dirty="0">
                  <a:latin typeface="Arial" charset="0"/>
                </a:rPr>
                <a:t>IP Address </a:t>
              </a:r>
              <a:endParaRPr lang="en-US" sz="2000" dirty="0" smtClean="0">
                <a:latin typeface="Arial" charset="0"/>
              </a:endParaRPr>
            </a:p>
            <a:p>
              <a:pPr algn="ctr">
                <a:lnSpc>
                  <a:spcPct val="90000"/>
                </a:lnSpc>
                <a:spcBef>
                  <a:spcPct val="30000"/>
                </a:spcBef>
                <a:buClr>
                  <a:schemeClr val="tx2"/>
                </a:buClr>
                <a:buSzPct val="115000"/>
                <a:buFont typeface="Wingdings" pitchFamily="2" charset="2"/>
                <a:buNone/>
                <a:defRPr/>
              </a:pPr>
              <a:r>
                <a:rPr lang="en-US" sz="2000" dirty="0" smtClean="0">
                  <a:latin typeface="Arial" charset="0"/>
                </a:rPr>
                <a:t>Resource </a:t>
              </a:r>
              <a:r>
                <a:rPr lang="en-US" sz="2000" dirty="0">
                  <a:latin typeface="Arial" charset="0"/>
                </a:rPr>
                <a:t>A</a:t>
              </a:r>
            </a:p>
          </p:txBody>
        </p:sp>
      </p:grpSp>
      <p:grpSp>
        <p:nvGrpSpPr>
          <p:cNvPr id="3" name="Group 30"/>
          <p:cNvGrpSpPr>
            <a:grpSpLocks/>
          </p:cNvGrpSpPr>
          <p:nvPr/>
        </p:nvGrpSpPr>
        <p:grpSpPr bwMode="auto">
          <a:xfrm>
            <a:off x="5105400" y="3581400"/>
            <a:ext cx="2743200" cy="909638"/>
            <a:chOff x="217" y="2535"/>
            <a:chExt cx="1440" cy="576"/>
          </a:xfrm>
        </p:grpSpPr>
        <p:pic>
          <p:nvPicPr>
            <p:cNvPr id="34829" name="Picture 31" descr="GEL Rounded Rectangle MS red"/>
            <p:cNvPicPr>
              <a:picLocks noChangeArrowheads="1"/>
            </p:cNvPicPr>
            <p:nvPr/>
          </p:nvPicPr>
          <p:blipFill>
            <a:blip r:embed="rId3">
              <a:lum bright="-18000"/>
            </a:blip>
            <a:srcRect/>
            <a:stretch>
              <a:fillRect/>
            </a:stretch>
          </p:blipFill>
          <p:spPr bwMode="auto">
            <a:xfrm>
              <a:off x="217" y="2535"/>
              <a:ext cx="1440" cy="576"/>
            </a:xfrm>
            <a:prstGeom prst="rect">
              <a:avLst/>
            </a:prstGeom>
            <a:noFill/>
            <a:ln w="9525">
              <a:noFill/>
              <a:miter lim="800000"/>
              <a:headEnd/>
              <a:tailEnd/>
            </a:ln>
          </p:spPr>
        </p:pic>
        <p:sp>
          <p:nvSpPr>
            <p:cNvPr id="323616" name="Text Box 32"/>
            <p:cNvSpPr txBox="1">
              <a:spLocks noChangeArrowheads="1"/>
            </p:cNvSpPr>
            <p:nvPr/>
          </p:nvSpPr>
          <p:spPr bwMode="auto">
            <a:xfrm>
              <a:off x="234" y="2563"/>
              <a:ext cx="1383" cy="494"/>
            </a:xfrm>
            <a:prstGeom prst="rect">
              <a:avLst/>
            </a:prstGeom>
            <a:noFill/>
            <a:ln w="12700" algn="ctr">
              <a:noFill/>
              <a:miter lim="800000"/>
              <a:headEnd/>
              <a:tailEnd/>
            </a:ln>
            <a:effectLst/>
          </p:spPr>
          <p:txBody>
            <a:bodyPr anchor="ctr" anchorCtr="1"/>
            <a:lstStyle/>
            <a:p>
              <a:pPr algn="ctr">
                <a:lnSpc>
                  <a:spcPct val="90000"/>
                </a:lnSpc>
                <a:spcBef>
                  <a:spcPct val="30000"/>
                </a:spcBef>
                <a:buClr>
                  <a:schemeClr val="tx2"/>
                </a:buClr>
                <a:buSzPct val="115000"/>
                <a:buFont typeface="Wingdings" pitchFamily="2" charset="2"/>
                <a:buNone/>
                <a:defRPr/>
              </a:pPr>
              <a:r>
                <a:rPr lang="en-US" sz="2000" dirty="0">
                  <a:latin typeface="Arial" charset="0"/>
                </a:rPr>
                <a:t>IP Address </a:t>
              </a:r>
              <a:endParaRPr lang="en-US" sz="2000" dirty="0" smtClean="0">
                <a:latin typeface="Arial" charset="0"/>
              </a:endParaRPr>
            </a:p>
            <a:p>
              <a:pPr algn="ctr">
                <a:lnSpc>
                  <a:spcPct val="90000"/>
                </a:lnSpc>
                <a:spcBef>
                  <a:spcPct val="30000"/>
                </a:spcBef>
                <a:buClr>
                  <a:schemeClr val="tx2"/>
                </a:buClr>
                <a:buSzPct val="115000"/>
                <a:buFont typeface="Wingdings" pitchFamily="2" charset="2"/>
                <a:buNone/>
                <a:defRPr/>
              </a:pPr>
              <a:r>
                <a:rPr lang="en-US" sz="2000" dirty="0" smtClean="0">
                  <a:latin typeface="Arial" charset="0"/>
                </a:rPr>
                <a:t>Resource </a:t>
              </a:r>
              <a:r>
                <a:rPr lang="en-US" sz="2000" dirty="0">
                  <a:latin typeface="Arial" charset="0"/>
                </a:rPr>
                <a:t>B</a:t>
              </a:r>
            </a:p>
          </p:txBody>
        </p:sp>
      </p:grpSp>
      <p:sp>
        <p:nvSpPr>
          <p:cNvPr id="323586" name="Rectangle 2"/>
          <p:cNvSpPr>
            <a:spLocks noGrp="1" noChangeArrowheads="1"/>
          </p:cNvSpPr>
          <p:nvPr>
            <p:ph type="title"/>
          </p:nvPr>
        </p:nvSpPr>
        <p:spPr/>
        <p:txBody>
          <a:bodyPr/>
          <a:lstStyle/>
          <a:p>
            <a:pPr eaLnBrk="1" hangingPunct="1">
              <a:defRPr/>
            </a:pPr>
            <a:r>
              <a:rPr lang="en-US" dirty="0" err="1" smtClean="0"/>
              <a:t>Filtros</a:t>
            </a:r>
            <a:r>
              <a:rPr lang="en-US" dirty="0" smtClean="0"/>
              <a:t> de </a:t>
            </a:r>
            <a:r>
              <a:rPr lang="en-US" dirty="0" err="1" smtClean="0"/>
              <a:t>dependencias</a:t>
            </a:r>
            <a:endParaRPr lang="en-US" dirty="0" smtClean="0"/>
          </a:p>
        </p:txBody>
      </p:sp>
      <p:pic>
        <p:nvPicPr>
          <p:cNvPr id="34824" name="Picture 33" descr="arrow 0 blue arrow 8"/>
          <p:cNvPicPr>
            <a:picLocks noChangeAspect="1" noChangeArrowheads="1"/>
          </p:cNvPicPr>
          <p:nvPr/>
        </p:nvPicPr>
        <p:blipFill>
          <a:blip r:embed="rId4"/>
          <a:srcRect/>
          <a:stretch>
            <a:fillRect/>
          </a:stretch>
        </p:blipFill>
        <p:spPr bwMode="auto">
          <a:xfrm rot="5386452" flipH="1">
            <a:off x="5914232" y="2848769"/>
            <a:ext cx="1066800" cy="550863"/>
          </a:xfrm>
          <a:prstGeom prst="rect">
            <a:avLst/>
          </a:prstGeom>
          <a:noFill/>
          <a:ln w="9525">
            <a:noFill/>
            <a:miter lim="800000"/>
            <a:headEnd/>
            <a:tailEnd/>
          </a:ln>
        </p:spPr>
      </p:pic>
      <p:pic>
        <p:nvPicPr>
          <p:cNvPr id="34825" name="Picture 34" descr="arrow 0 blue arrow 8"/>
          <p:cNvPicPr>
            <a:picLocks noChangeAspect="1" noChangeArrowheads="1"/>
          </p:cNvPicPr>
          <p:nvPr/>
        </p:nvPicPr>
        <p:blipFill>
          <a:blip r:embed="rId4"/>
          <a:srcRect/>
          <a:stretch>
            <a:fillRect/>
          </a:stretch>
        </p:blipFill>
        <p:spPr bwMode="auto">
          <a:xfrm rot="5386452" flipH="1">
            <a:off x="2256632" y="2848769"/>
            <a:ext cx="1066800" cy="550863"/>
          </a:xfrm>
          <a:prstGeom prst="rect">
            <a:avLst/>
          </a:prstGeom>
          <a:noFill/>
          <a:ln w="9525">
            <a:noFill/>
            <a:miter lim="800000"/>
            <a:headEnd/>
            <a:tailEnd/>
          </a:ln>
        </p:spPr>
      </p:pic>
      <p:grpSp>
        <p:nvGrpSpPr>
          <p:cNvPr id="4" name="Group 17"/>
          <p:cNvGrpSpPr>
            <a:grpSpLocks/>
          </p:cNvGrpSpPr>
          <p:nvPr/>
        </p:nvGrpSpPr>
        <p:grpSpPr bwMode="auto">
          <a:xfrm>
            <a:off x="1371600" y="1752600"/>
            <a:ext cx="6546850" cy="914400"/>
            <a:chOff x="1262" y="741"/>
            <a:chExt cx="1426" cy="488"/>
          </a:xfrm>
        </p:grpSpPr>
        <p:pic>
          <p:nvPicPr>
            <p:cNvPr id="34827" name="Picture 18" descr="GEL Rounded Rectangle MS green"/>
            <p:cNvPicPr>
              <a:picLocks noChangeArrowheads="1"/>
            </p:cNvPicPr>
            <p:nvPr/>
          </p:nvPicPr>
          <p:blipFill>
            <a:blip r:embed="rId5">
              <a:lum bright="-18000"/>
            </a:blip>
            <a:srcRect/>
            <a:stretch>
              <a:fillRect/>
            </a:stretch>
          </p:blipFill>
          <p:spPr bwMode="auto">
            <a:xfrm>
              <a:off x="1262" y="741"/>
              <a:ext cx="1426" cy="488"/>
            </a:xfrm>
            <a:prstGeom prst="rect">
              <a:avLst/>
            </a:prstGeom>
            <a:noFill/>
            <a:ln w="9525">
              <a:noFill/>
              <a:miter lim="800000"/>
              <a:headEnd/>
              <a:tailEnd/>
            </a:ln>
          </p:spPr>
        </p:pic>
        <p:sp>
          <p:nvSpPr>
            <p:cNvPr id="323603" name="Text Box 19"/>
            <p:cNvSpPr txBox="1">
              <a:spLocks noChangeArrowheads="1"/>
            </p:cNvSpPr>
            <p:nvPr/>
          </p:nvSpPr>
          <p:spPr bwMode="auto">
            <a:xfrm>
              <a:off x="1281" y="882"/>
              <a:ext cx="1381" cy="197"/>
            </a:xfrm>
            <a:prstGeom prst="rect">
              <a:avLst/>
            </a:prstGeom>
            <a:noFill/>
            <a:ln w="12700" algn="ctr">
              <a:noFill/>
              <a:miter lim="800000"/>
              <a:headEnd/>
              <a:tailEnd/>
            </a:ln>
            <a:effectLst/>
          </p:spPr>
          <p:txBody>
            <a:bodyPr anchor="ctr" anchorCtr="1">
              <a:spAutoFit/>
            </a:bodyPr>
            <a:lstStyle/>
            <a:p>
              <a:pPr algn="ctr">
                <a:lnSpc>
                  <a:spcPct val="90000"/>
                </a:lnSpc>
                <a:spcBef>
                  <a:spcPct val="30000"/>
                </a:spcBef>
                <a:buClr>
                  <a:schemeClr val="tx2"/>
                </a:buClr>
                <a:buSzPct val="115000"/>
                <a:buFont typeface="Wingdings" pitchFamily="2" charset="2"/>
                <a:buNone/>
                <a:defRPr/>
              </a:pPr>
              <a:r>
                <a:rPr lang="en-US" sz="2000" dirty="0">
                  <a:latin typeface="Arial" charset="0"/>
                </a:rPr>
                <a:t>Network Name Resource</a:t>
              </a:r>
            </a:p>
          </p:txBody>
        </p:sp>
      </p:grpSp>
      <p:sp>
        <p:nvSpPr>
          <p:cNvPr id="22" name="Line Callout 1 (Border and Accent Bar) 21"/>
          <p:cNvSpPr/>
          <p:nvPr/>
        </p:nvSpPr>
        <p:spPr bwMode="auto">
          <a:xfrm>
            <a:off x="7492041" y="2886075"/>
            <a:ext cx="718868" cy="301257"/>
          </a:xfrm>
          <a:prstGeom prst="accentBorderCallout1">
            <a:avLst>
              <a:gd name="adj1" fmla="val 55975"/>
              <a:gd name="adj2" fmla="val -6310"/>
              <a:gd name="adj3" fmla="val 121091"/>
              <a:gd name="adj4" fmla="val -111024"/>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500" dirty="0" smtClean="0">
                <a:solidFill>
                  <a:schemeClr val="bg1"/>
                </a:solidFill>
                <a:effectLst>
                  <a:outerShdw blurRad="38100" dist="38100" dir="2700000" algn="tl">
                    <a:srgbClr val="000000">
                      <a:alpha val="43137"/>
                    </a:srgbClr>
                  </a:outerShdw>
                </a:effectLst>
              </a:rPr>
              <a:t>OR</a:t>
            </a:r>
          </a:p>
        </p:txBody>
      </p:sp>
      <p:sp>
        <p:nvSpPr>
          <p:cNvPr id="23" name="Line Callout 1 (Border and Accent Bar) 22"/>
          <p:cNvSpPr/>
          <p:nvPr/>
        </p:nvSpPr>
        <p:spPr bwMode="auto">
          <a:xfrm>
            <a:off x="1002146" y="2886075"/>
            <a:ext cx="738908" cy="301257"/>
          </a:xfrm>
          <a:prstGeom prst="accentBorderCallout1">
            <a:avLst>
              <a:gd name="adj1" fmla="val 48260"/>
              <a:gd name="adj2" fmla="val 110261"/>
              <a:gd name="adj3" fmla="val 128726"/>
              <a:gd name="adj4" fmla="val 21623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500" dirty="0" smtClean="0">
                <a:solidFill>
                  <a:schemeClr val="bg1"/>
                </a:solidFill>
                <a:effectLst>
                  <a:outerShdw blurRad="38100" dist="38100" dir="2700000" algn="tl">
                    <a:srgbClr val="000000">
                      <a:alpha val="43137"/>
                    </a:srgbClr>
                  </a:outerShdw>
                </a:effectLst>
              </a:rPr>
              <a:t>OR</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s-ES" dirty="0" smtClean="0"/>
              <a:t>Alta disponibilidad en Hyper-V en profundidad.</a:t>
            </a:r>
            <a:br>
              <a:rPr lang="es-ES" dirty="0" smtClean="0"/>
            </a:br>
            <a:endParaRPr lang="es-E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Dos</a:t>
            </a:r>
            <a:r>
              <a:rPr lang="es-ES" dirty="0" smtClean="0"/>
              <a:t> </a:t>
            </a:r>
            <a:r>
              <a:rPr lang="es-ES" dirty="0" smtClean="0"/>
              <a:t>cosas importantes</a:t>
            </a:r>
            <a:endParaRPr lang="es-ES" dirty="0"/>
          </a:p>
        </p:txBody>
      </p:sp>
      <p:sp>
        <p:nvSpPr>
          <p:cNvPr id="4" name="Text Placeholder 3"/>
          <p:cNvSpPr>
            <a:spLocks noGrp="1"/>
          </p:cNvSpPr>
          <p:nvPr>
            <p:ph type="body" idx="1"/>
          </p:nvPr>
        </p:nvSpPr>
        <p:spPr>
          <a:xfrm>
            <a:off x="381000" y="1412875"/>
            <a:ext cx="8382000" cy="2880789"/>
          </a:xfrm>
        </p:spPr>
        <p:txBody>
          <a:bodyPr/>
          <a:lstStyle/>
          <a:p>
            <a:r>
              <a:rPr lang="es-ES" dirty="0" smtClean="0"/>
              <a:t>Preferiblemente modo </a:t>
            </a:r>
            <a:r>
              <a:rPr lang="es-ES" dirty="0" err="1" smtClean="0"/>
              <a:t>core</a:t>
            </a:r>
            <a:r>
              <a:rPr lang="es-ES" dirty="0" smtClean="0"/>
              <a:t> pero…</a:t>
            </a:r>
          </a:p>
          <a:p>
            <a:pPr lvl="1"/>
            <a:r>
              <a:rPr lang="es-ES" dirty="0" smtClean="0"/>
              <a:t>Drivers</a:t>
            </a:r>
          </a:p>
          <a:p>
            <a:pPr lvl="1"/>
            <a:r>
              <a:rPr lang="es-ES" dirty="0" smtClean="0"/>
              <a:t>Conocimientos</a:t>
            </a:r>
          </a:p>
          <a:p>
            <a:r>
              <a:rPr lang="es-ES" dirty="0" smtClean="0"/>
              <a:t>Versiones para montar el </a:t>
            </a:r>
            <a:r>
              <a:rPr lang="es-ES" dirty="0" err="1" smtClean="0"/>
              <a:t>cluster</a:t>
            </a:r>
            <a:endParaRPr lang="es-ES" dirty="0" smtClean="0"/>
          </a:p>
          <a:p>
            <a:pPr lvl="1"/>
            <a:r>
              <a:rPr lang="es-ES" dirty="0" err="1" smtClean="0"/>
              <a:t>Datacenter</a:t>
            </a:r>
            <a:endParaRPr lang="es-ES" dirty="0" smtClean="0"/>
          </a:p>
          <a:p>
            <a:pPr lvl="1"/>
            <a:r>
              <a:rPr lang="es-ES" dirty="0" smtClean="0"/>
              <a:t>Enterprise</a:t>
            </a:r>
            <a:endParaRPr lang="es-E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Escoger un host adecuado I</a:t>
            </a:r>
            <a:endParaRPr lang="es-ES" dirty="0"/>
          </a:p>
        </p:txBody>
      </p:sp>
      <p:sp>
        <p:nvSpPr>
          <p:cNvPr id="3" name="Content Placeholder 2"/>
          <p:cNvSpPr>
            <a:spLocks noGrp="1"/>
          </p:cNvSpPr>
          <p:nvPr>
            <p:ph idx="1"/>
          </p:nvPr>
        </p:nvSpPr>
        <p:spPr>
          <a:xfrm>
            <a:off x="381000" y="1214422"/>
            <a:ext cx="8382000" cy="4805378"/>
          </a:xfrm>
        </p:spPr>
        <p:txBody>
          <a:bodyPr>
            <a:normAutofit/>
          </a:bodyPr>
          <a:lstStyle/>
          <a:p>
            <a:r>
              <a:rPr lang="es-ES" dirty="0" smtClean="0"/>
              <a:t>Dimensionamiento:</a:t>
            </a:r>
          </a:p>
          <a:p>
            <a:pPr lvl="1"/>
            <a:r>
              <a:rPr lang="es-ES" dirty="0" smtClean="0"/>
              <a:t>Memoria:</a:t>
            </a:r>
          </a:p>
          <a:p>
            <a:pPr lvl="2"/>
            <a:r>
              <a:rPr lang="es-ES" dirty="0" smtClean="0"/>
              <a:t>300Mb para el </a:t>
            </a:r>
            <a:r>
              <a:rPr lang="es-ES" dirty="0" err="1" smtClean="0"/>
              <a:t>Hypervisor</a:t>
            </a:r>
            <a:endParaRPr lang="es-ES" dirty="0" smtClean="0"/>
          </a:p>
          <a:p>
            <a:pPr lvl="2"/>
            <a:r>
              <a:rPr lang="es-ES" dirty="0" smtClean="0"/>
              <a:t>32Mb para cada VM </a:t>
            </a:r>
          </a:p>
          <a:p>
            <a:pPr lvl="2"/>
            <a:r>
              <a:rPr lang="es-ES" dirty="0" smtClean="0"/>
              <a:t>8Mb por cada GB de RAM por VM (</a:t>
            </a:r>
            <a:r>
              <a:rPr lang="es-ES" dirty="0" err="1" smtClean="0"/>
              <a:t>VMs</a:t>
            </a:r>
            <a:r>
              <a:rPr lang="es-ES" dirty="0" smtClean="0"/>
              <a:t> con mas de 1Gb)</a:t>
            </a:r>
          </a:p>
          <a:p>
            <a:pPr lvl="2"/>
            <a:r>
              <a:rPr lang="es-ES" dirty="0" smtClean="0"/>
              <a:t>512Mb para la partición </a:t>
            </a:r>
            <a:r>
              <a:rPr lang="es-ES" dirty="0" smtClean="0"/>
              <a:t>Raíz</a:t>
            </a:r>
            <a:endParaRPr lang="es-E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Escoger un host adecuado II</a:t>
            </a:r>
            <a:endParaRPr lang="es-ES" dirty="0"/>
          </a:p>
        </p:txBody>
      </p:sp>
      <p:sp>
        <p:nvSpPr>
          <p:cNvPr id="3" name="Content Placeholder 2"/>
          <p:cNvSpPr>
            <a:spLocks noGrp="1"/>
          </p:cNvSpPr>
          <p:nvPr>
            <p:ph idx="1"/>
          </p:nvPr>
        </p:nvSpPr>
        <p:spPr>
          <a:xfrm>
            <a:off x="381000" y="1214422"/>
            <a:ext cx="8382000" cy="2726900"/>
          </a:xfrm>
        </p:spPr>
        <p:txBody>
          <a:bodyPr/>
          <a:lstStyle/>
          <a:p>
            <a:r>
              <a:rPr lang="es-ES" dirty="0" smtClean="0"/>
              <a:t>Procesador</a:t>
            </a:r>
          </a:p>
          <a:p>
            <a:pPr lvl="1"/>
            <a:r>
              <a:rPr lang="es-ES" dirty="0" smtClean="0"/>
              <a:t>Ratios y Content </a:t>
            </a:r>
            <a:r>
              <a:rPr lang="es-ES" dirty="0" err="1" smtClean="0"/>
              <a:t>Switching</a:t>
            </a:r>
            <a:endParaRPr lang="es-ES" dirty="0" smtClean="0"/>
          </a:p>
          <a:p>
            <a:pPr lvl="1"/>
            <a:r>
              <a:rPr lang="es-ES" dirty="0" smtClean="0"/>
              <a:t>Mejor rendimiento: 1:1 (2:1, 1:2 son menos eficientes)</a:t>
            </a:r>
          </a:p>
          <a:p>
            <a:pPr lvl="1"/>
            <a:r>
              <a:rPr lang="es-ES" dirty="0" smtClean="0"/>
              <a:t>Cache</a:t>
            </a:r>
          </a:p>
          <a:p>
            <a:pPr lvl="1"/>
            <a:r>
              <a:rPr lang="es-ES" dirty="0" smtClean="0"/>
              <a:t>Coste</a:t>
            </a:r>
            <a:endParaRPr lang="es-ES" dirty="0"/>
          </a:p>
        </p:txBody>
      </p:sp>
      <p:pic>
        <p:nvPicPr>
          <p:cNvPr id="19459" name="Picture 3" descr="One to One Physical to Virtual Processor Ratio"/>
          <p:cNvPicPr>
            <a:picLocks noChangeAspect="1" noChangeArrowheads="1"/>
          </p:cNvPicPr>
          <p:nvPr/>
        </p:nvPicPr>
        <p:blipFill>
          <a:blip r:embed="rId2"/>
          <a:srcRect t="12371"/>
          <a:stretch>
            <a:fillRect/>
          </a:stretch>
        </p:blipFill>
        <p:spPr bwMode="auto">
          <a:xfrm>
            <a:off x="3276601" y="3304912"/>
            <a:ext cx="5638800" cy="3095888"/>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Escoger un host adecuado III</a:t>
            </a:r>
            <a:endParaRPr lang="es-ES" dirty="0"/>
          </a:p>
        </p:txBody>
      </p:sp>
      <p:sp>
        <p:nvSpPr>
          <p:cNvPr id="3" name="Content Placeholder 2"/>
          <p:cNvSpPr>
            <a:spLocks noGrp="1"/>
          </p:cNvSpPr>
          <p:nvPr>
            <p:ph idx="1"/>
          </p:nvPr>
        </p:nvSpPr>
        <p:spPr>
          <a:xfrm>
            <a:off x="381000" y="1214422"/>
            <a:ext cx="8382000" cy="4881578"/>
          </a:xfrm>
        </p:spPr>
        <p:txBody>
          <a:bodyPr>
            <a:normAutofit/>
          </a:bodyPr>
          <a:lstStyle/>
          <a:p>
            <a:r>
              <a:rPr lang="es-ES" dirty="0" smtClean="0"/>
              <a:t>Forma</a:t>
            </a:r>
          </a:p>
          <a:p>
            <a:pPr lvl="1"/>
            <a:r>
              <a:rPr lang="es-ES" dirty="0" smtClean="0"/>
              <a:t>¿</a:t>
            </a:r>
            <a:r>
              <a:rPr lang="es-ES" dirty="0" err="1" smtClean="0"/>
              <a:t>Blade</a:t>
            </a:r>
            <a:r>
              <a:rPr lang="es-ES" dirty="0" smtClean="0"/>
              <a:t> o no </a:t>
            </a:r>
            <a:r>
              <a:rPr lang="es-ES" dirty="0" err="1" smtClean="0"/>
              <a:t>Blade</a:t>
            </a:r>
            <a:r>
              <a:rPr lang="es-ES" dirty="0" smtClean="0"/>
              <a:t>?</a:t>
            </a:r>
          </a:p>
          <a:p>
            <a:r>
              <a:rPr lang="es-ES" dirty="0" err="1" smtClean="0"/>
              <a:t>HBAs</a:t>
            </a:r>
            <a:endParaRPr lang="es-ES" dirty="0" smtClean="0"/>
          </a:p>
          <a:p>
            <a:r>
              <a:rPr lang="es-ES" dirty="0" smtClean="0"/>
              <a:t>Almacenamiento</a:t>
            </a:r>
          </a:p>
          <a:p>
            <a:r>
              <a:rPr lang="es-ES" dirty="0" err="1" smtClean="0"/>
              <a:t>Networking</a:t>
            </a:r>
            <a:endParaRPr lang="es-ES" dirty="0" smtClean="0"/>
          </a:p>
          <a:p>
            <a:pPr lvl="1"/>
            <a:r>
              <a:rPr lang="es-ES" dirty="0" smtClean="0"/>
              <a:t>Numero de tarjetas</a:t>
            </a:r>
          </a:p>
          <a:p>
            <a:pPr lvl="1"/>
            <a:r>
              <a:rPr lang="es-ES" dirty="0" smtClean="0"/>
              <a:t>10Gb</a:t>
            </a:r>
          </a:p>
          <a:p>
            <a:pPr lvl="1"/>
            <a:r>
              <a:rPr lang="es-ES" dirty="0" smtClean="0"/>
              <a:t>ISCSI</a:t>
            </a:r>
          </a:p>
          <a:p>
            <a:pPr lvl="1"/>
            <a:r>
              <a:rPr lang="es-ES" dirty="0" err="1" smtClean="0"/>
              <a:t>Teaming</a:t>
            </a:r>
            <a:endParaRPr lang="es-E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Determinar el numero de nodos</a:t>
            </a:r>
            <a:endParaRPr lang="es-ES" dirty="0"/>
          </a:p>
        </p:txBody>
      </p:sp>
      <p:sp>
        <p:nvSpPr>
          <p:cNvPr id="3" name="Content Placeholder 2"/>
          <p:cNvSpPr>
            <a:spLocks noGrp="1"/>
          </p:cNvSpPr>
          <p:nvPr>
            <p:ph idx="1"/>
          </p:nvPr>
        </p:nvSpPr>
        <p:spPr>
          <a:xfrm>
            <a:off x="381000" y="1214422"/>
            <a:ext cx="8382000" cy="4481227"/>
          </a:xfrm>
        </p:spPr>
        <p:txBody>
          <a:bodyPr/>
          <a:lstStyle/>
          <a:p>
            <a:r>
              <a:rPr lang="es-ES" dirty="0" smtClean="0"/>
              <a:t>N+1 es crucial por como se produce el </a:t>
            </a:r>
            <a:r>
              <a:rPr lang="es-ES" dirty="0" err="1" smtClean="0"/>
              <a:t>failover</a:t>
            </a:r>
            <a:r>
              <a:rPr lang="es-ES" dirty="0" smtClean="0"/>
              <a:t>.</a:t>
            </a:r>
          </a:p>
          <a:p>
            <a:r>
              <a:rPr lang="es-ES" dirty="0" smtClean="0"/>
              <a:t>Fácil </a:t>
            </a:r>
            <a:r>
              <a:rPr lang="es-ES" dirty="0" smtClean="0"/>
              <a:t>escalar</a:t>
            </a:r>
          </a:p>
          <a:p>
            <a:r>
              <a:rPr lang="es-ES" dirty="0" smtClean="0"/>
              <a:t>Preferiblemente impares</a:t>
            </a:r>
          </a:p>
          <a:p>
            <a:r>
              <a:rPr lang="es-ES" dirty="0" smtClean="0"/>
              <a:t>¿Dónde pongo el impar o el testigo?</a:t>
            </a:r>
          </a:p>
          <a:p>
            <a:r>
              <a:rPr lang="es-ES" dirty="0" smtClean="0"/>
              <a:t>Cuidado con las mayorías (Nº impar o testigo en un </a:t>
            </a:r>
            <a:r>
              <a:rPr lang="es-ES" dirty="0" err="1" smtClean="0"/>
              <a:t>file</a:t>
            </a:r>
            <a:r>
              <a:rPr lang="es-ES" dirty="0" smtClean="0"/>
              <a:t>-share [a ser posible en </a:t>
            </a:r>
            <a:r>
              <a:rPr lang="es-ES" dirty="0" err="1" smtClean="0"/>
              <a:t>cluster</a:t>
            </a:r>
            <a:r>
              <a:rPr lang="es-ES" dirty="0" smtClean="0"/>
              <a:t>])</a:t>
            </a:r>
          </a:p>
          <a:p>
            <a:pPr>
              <a:buNone/>
            </a:pPr>
            <a:endParaRPr lang="es-E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El almacenamiento</a:t>
            </a:r>
            <a:endParaRPr lang="es-ES" dirty="0"/>
          </a:p>
        </p:txBody>
      </p:sp>
      <p:sp>
        <p:nvSpPr>
          <p:cNvPr id="3" name="Content Placeholder 2"/>
          <p:cNvSpPr>
            <a:spLocks noGrp="1"/>
          </p:cNvSpPr>
          <p:nvPr>
            <p:ph idx="1"/>
          </p:nvPr>
        </p:nvSpPr>
        <p:spPr>
          <a:xfrm>
            <a:off x="381000" y="1214422"/>
            <a:ext cx="8382000" cy="5318379"/>
          </a:xfrm>
        </p:spPr>
        <p:txBody>
          <a:bodyPr/>
          <a:lstStyle/>
          <a:p>
            <a:r>
              <a:rPr lang="es-ES" dirty="0" smtClean="0"/>
              <a:t>Conoce tu almacenamiento</a:t>
            </a:r>
          </a:p>
          <a:p>
            <a:r>
              <a:rPr lang="es-ES" dirty="0" smtClean="0"/>
              <a:t>Calidad-Rendimiento</a:t>
            </a:r>
          </a:p>
          <a:p>
            <a:r>
              <a:rPr lang="es-ES" dirty="0" smtClean="0"/>
              <a:t>Diseño</a:t>
            </a:r>
          </a:p>
          <a:p>
            <a:r>
              <a:rPr lang="es-ES" dirty="0" smtClean="0"/>
              <a:t>ISCSI</a:t>
            </a:r>
          </a:p>
          <a:p>
            <a:r>
              <a:rPr lang="es-ES" dirty="0" err="1" smtClean="0"/>
              <a:t>HBAs</a:t>
            </a:r>
            <a:endParaRPr lang="es-ES" dirty="0" smtClean="0"/>
          </a:p>
          <a:p>
            <a:r>
              <a:rPr lang="es-ES" dirty="0" smtClean="0"/>
              <a:t>NPIV</a:t>
            </a:r>
          </a:p>
          <a:p>
            <a:r>
              <a:rPr lang="es-ES" dirty="0" smtClean="0"/>
              <a:t>MPIO</a:t>
            </a:r>
          </a:p>
          <a:p>
            <a:r>
              <a:rPr lang="es-ES" dirty="0" smtClean="0"/>
              <a:t>Replicación</a:t>
            </a:r>
          </a:p>
          <a:p>
            <a:r>
              <a:rPr lang="es-ES" dirty="0" err="1" smtClean="0"/>
              <a:t>LUNs</a:t>
            </a:r>
            <a:r>
              <a:rPr lang="es-ES" dirty="0" smtClean="0"/>
              <a:t> y </a:t>
            </a:r>
            <a:r>
              <a:rPr lang="es-ES" dirty="0" err="1" smtClean="0"/>
              <a:t>VMs</a:t>
            </a:r>
            <a:endParaRPr lang="es-ES" dirty="0" smtClean="0"/>
          </a:p>
          <a:p>
            <a:endParaRPr lang="es-E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Agenda</a:t>
            </a:r>
            <a:endParaRPr lang="es-ES" dirty="0"/>
          </a:p>
        </p:txBody>
      </p:sp>
      <p:sp>
        <p:nvSpPr>
          <p:cNvPr id="4" name="Text Placeholder 3"/>
          <p:cNvSpPr>
            <a:spLocks noGrp="1"/>
          </p:cNvSpPr>
          <p:nvPr>
            <p:ph type="body" idx="1"/>
          </p:nvPr>
        </p:nvSpPr>
        <p:spPr>
          <a:xfrm>
            <a:off x="381000" y="1412875"/>
            <a:ext cx="8382000" cy="3939540"/>
          </a:xfrm>
        </p:spPr>
        <p:txBody>
          <a:bodyPr/>
          <a:lstStyle/>
          <a:p>
            <a:r>
              <a:rPr lang="es-ES" dirty="0" smtClean="0"/>
              <a:t>Introducción a la alta disponibilidad en Hyper-V</a:t>
            </a:r>
          </a:p>
          <a:p>
            <a:r>
              <a:rPr lang="es-ES" dirty="0" smtClean="0"/>
              <a:t>Un repaso a los </a:t>
            </a:r>
            <a:r>
              <a:rPr lang="es-ES" dirty="0" err="1" smtClean="0"/>
              <a:t>clusteres</a:t>
            </a:r>
            <a:r>
              <a:rPr lang="es-ES" dirty="0" smtClean="0"/>
              <a:t> en Windows Server 2008</a:t>
            </a:r>
          </a:p>
          <a:p>
            <a:r>
              <a:rPr lang="es-ES" dirty="0" smtClean="0"/>
              <a:t>Alta disponibilidad en Hyper-V en </a:t>
            </a:r>
            <a:r>
              <a:rPr lang="es-ES" dirty="0" smtClean="0"/>
              <a:t>profundidad</a:t>
            </a:r>
            <a:endParaRPr lang="es-ES" dirty="0" smtClean="0"/>
          </a:p>
          <a:p>
            <a:r>
              <a:rPr lang="es-ES" dirty="0" smtClean="0"/>
              <a:t>Alta disponibilidad de </a:t>
            </a:r>
            <a:r>
              <a:rPr lang="es-ES" dirty="0" err="1" smtClean="0"/>
              <a:t>guests</a:t>
            </a:r>
            <a:endParaRPr lang="es-ES" dirty="0" smtClean="0"/>
          </a:p>
          <a:p>
            <a:r>
              <a:rPr lang="es-ES" dirty="0" smtClean="0"/>
              <a:t>Consejos</a:t>
            </a:r>
            <a:endParaRPr lang="es-E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Arquitectura</a:t>
            </a:r>
            <a:r>
              <a:rPr lang="en-US" dirty="0" smtClean="0"/>
              <a:t> HA Hyper-V </a:t>
            </a:r>
            <a:endParaRPr lang="es-ES"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 name="Picture 4"/>
          <p:cNvPicPr>
            <a:picLocks noChangeAspect="1" noChangeArrowheads="1"/>
          </p:cNvPicPr>
          <p:nvPr/>
        </p:nvPicPr>
        <p:blipFill>
          <a:blip r:embed="rId2"/>
          <a:srcRect/>
          <a:stretch>
            <a:fillRect/>
          </a:stretch>
        </p:blipFill>
        <p:spPr bwMode="auto">
          <a:xfrm>
            <a:off x="304800" y="981364"/>
            <a:ext cx="8534400" cy="549563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lang="es-ES" dirty="0" smtClean="0"/>
              <a:t>Alta disponibilidad</a:t>
            </a:r>
            <a:br>
              <a:rPr lang="es-ES" dirty="0" smtClean="0"/>
            </a:br>
            <a:r>
              <a:rPr lang="es-ES" sz="3200" dirty="0" smtClean="0">
                <a:solidFill>
                  <a:srgbClr val="FFC000"/>
                </a:solidFill>
              </a:rPr>
              <a:t>Quick </a:t>
            </a:r>
            <a:r>
              <a:rPr lang="es-ES" sz="3200" dirty="0" err="1" smtClean="0">
                <a:solidFill>
                  <a:srgbClr val="FFC000"/>
                </a:solidFill>
              </a:rPr>
              <a:t>Migration</a:t>
            </a:r>
            <a:endParaRPr lang="es-ES" dirty="0">
              <a:solidFill>
                <a:srgbClr val="FFC000"/>
              </a:solidFill>
            </a:endParaRPr>
          </a:p>
        </p:txBody>
      </p:sp>
      <p:sp>
        <p:nvSpPr>
          <p:cNvPr id="4" name="Content Placeholder 3"/>
          <p:cNvSpPr>
            <a:spLocks noGrp="1"/>
          </p:cNvSpPr>
          <p:nvPr>
            <p:ph idx="1"/>
          </p:nvPr>
        </p:nvSpPr>
        <p:spPr>
          <a:xfrm>
            <a:off x="457200" y="1600200"/>
            <a:ext cx="3971924" cy="5105400"/>
          </a:xfrm>
        </p:spPr>
        <p:txBody>
          <a:bodyPr/>
          <a:lstStyle/>
          <a:p>
            <a:r>
              <a:rPr lang="es-ES" sz="2400" dirty="0" smtClean="0"/>
              <a:t>Funcionamiento</a:t>
            </a:r>
          </a:p>
          <a:p>
            <a:pPr lvl="1"/>
            <a:r>
              <a:rPr lang="es-ES" sz="2000" dirty="0" err="1" smtClean="0"/>
              <a:t>Save</a:t>
            </a:r>
            <a:r>
              <a:rPr lang="es-ES" sz="2000" dirty="0" smtClean="0"/>
              <a:t> </a:t>
            </a:r>
            <a:r>
              <a:rPr lang="es-ES" sz="2000" dirty="0" err="1" smtClean="0"/>
              <a:t>state</a:t>
            </a:r>
            <a:r>
              <a:rPr lang="es-ES" sz="2000" dirty="0" smtClean="0"/>
              <a:t>: Salva el estado de la Máquina Virtual</a:t>
            </a:r>
          </a:p>
          <a:p>
            <a:pPr lvl="1"/>
            <a:r>
              <a:rPr lang="es-ES" sz="2000" dirty="0" smtClean="0"/>
              <a:t>Mover la máquina virtual: Mueve la conexión del almacenamiento al host destino</a:t>
            </a:r>
          </a:p>
          <a:p>
            <a:pPr lvl="1"/>
            <a:r>
              <a:rPr lang="es-ES" sz="2000" dirty="0" smtClean="0"/>
              <a:t>Restaurar el estado y continuar la ejecución</a:t>
            </a:r>
          </a:p>
          <a:p>
            <a:endParaRPr lang="es-ES" sz="2000" dirty="0" smtClean="0"/>
          </a:p>
        </p:txBody>
      </p:sp>
      <p:grpSp>
        <p:nvGrpSpPr>
          <p:cNvPr id="2" name="Group 18"/>
          <p:cNvGrpSpPr/>
          <p:nvPr/>
        </p:nvGrpSpPr>
        <p:grpSpPr>
          <a:xfrm>
            <a:off x="5305678" y="1828800"/>
            <a:ext cx="3200400" cy="1102540"/>
            <a:chOff x="4792508" y="1793060"/>
            <a:chExt cx="3200400" cy="1102540"/>
          </a:xfrm>
        </p:grpSpPr>
        <p:sp>
          <p:nvSpPr>
            <p:cNvPr id="17" name="Oval 16"/>
            <p:cNvSpPr/>
            <p:nvPr/>
          </p:nvSpPr>
          <p:spPr bwMode="auto">
            <a:xfrm>
              <a:off x="4792508" y="2133600"/>
              <a:ext cx="3200400" cy="762000"/>
            </a:xfrm>
            <a:prstGeom prst="ellipse">
              <a:avLst/>
            </a:prstGeom>
            <a:noFill/>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s-ES" sz="290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2" name="Object 6"/>
            <p:cNvGraphicFramePr>
              <a:graphicFrameLocks noChangeAspect="1"/>
            </p:cNvGraphicFramePr>
            <p:nvPr/>
          </p:nvGraphicFramePr>
          <p:xfrm>
            <a:off x="5791200" y="1793060"/>
            <a:ext cx="1189593" cy="798025"/>
          </p:xfrm>
          <a:graphic>
            <a:graphicData uri="http://schemas.openxmlformats.org/presentationml/2006/ole">
              <p:oleObj spid="_x0000_s6146" name="Visio" r:id="rId4" imgW="981168" imgH="1246372" progId="Visio.Drawing.11">
                <p:embed/>
              </p:oleObj>
            </a:graphicData>
          </a:graphic>
        </p:graphicFrame>
      </p:grpSp>
      <p:sp>
        <p:nvSpPr>
          <p:cNvPr id="15" name="TextBox 14"/>
          <p:cNvSpPr txBox="1"/>
          <p:nvPr/>
        </p:nvSpPr>
        <p:spPr>
          <a:xfrm>
            <a:off x="5305679" y="5213624"/>
            <a:ext cx="2561058" cy="359069"/>
          </a:xfrm>
          <a:prstGeom prst="rect">
            <a:avLst/>
          </a:prstGeom>
          <a:noFill/>
        </p:spPr>
        <p:txBody>
          <a:bodyPr wrap="none" lIns="76194" tIns="38097" rIns="76194" bIns="38097" rtlCol="0">
            <a:spAutoFit/>
          </a:bodyPr>
          <a:lstStyle/>
          <a:p>
            <a:pPr algn="ctr"/>
            <a:r>
              <a:rPr lang="es-ES" b="1" smtClean="0">
                <a:effectLst>
                  <a:outerShdw blurRad="38100" dist="38100" dir="2700000" algn="tl">
                    <a:srgbClr val="000000">
                      <a:alpha val="43137"/>
                    </a:srgbClr>
                  </a:outerShdw>
                </a:effectLst>
                <a:latin typeface="Segoe" pitchFamily="34" charset="0"/>
              </a:rPr>
              <a:t>Network Connectivity</a:t>
            </a:r>
          </a:p>
        </p:txBody>
      </p:sp>
      <p:sp>
        <p:nvSpPr>
          <p:cNvPr id="16" name="TextBox 15"/>
          <p:cNvSpPr txBox="1"/>
          <p:nvPr/>
        </p:nvSpPr>
        <p:spPr>
          <a:xfrm>
            <a:off x="6143878" y="2501202"/>
            <a:ext cx="1549830" cy="359069"/>
          </a:xfrm>
          <a:prstGeom prst="rect">
            <a:avLst/>
          </a:prstGeom>
          <a:noFill/>
        </p:spPr>
        <p:txBody>
          <a:bodyPr wrap="none" lIns="76194" tIns="38097" rIns="76194" bIns="38097" rtlCol="0">
            <a:spAutoFit/>
          </a:bodyPr>
          <a:lstStyle/>
          <a:p>
            <a:r>
              <a:rPr lang="es-ES" b="1" smtClean="0">
                <a:effectLst>
                  <a:outerShdw blurRad="38100" dist="38100" dir="2700000" algn="tl">
                    <a:srgbClr val="000000">
                      <a:alpha val="43137"/>
                    </a:srgbClr>
                  </a:outerShdw>
                </a:effectLst>
                <a:latin typeface="Segoe" pitchFamily="34" charset="0"/>
              </a:rPr>
              <a:t>SAN Storage</a:t>
            </a:r>
          </a:p>
        </p:txBody>
      </p:sp>
      <p:sp>
        <p:nvSpPr>
          <p:cNvPr id="22" name="Freeform 21"/>
          <p:cNvSpPr/>
          <p:nvPr/>
        </p:nvSpPr>
        <p:spPr bwMode="auto">
          <a:xfrm>
            <a:off x="6806752" y="2852444"/>
            <a:ext cx="2337249" cy="720191"/>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sp>
        <p:nvSpPr>
          <p:cNvPr id="23" name="Freeform 22"/>
          <p:cNvSpPr/>
          <p:nvPr/>
        </p:nvSpPr>
        <p:spPr bwMode="auto">
          <a:xfrm flipH="1">
            <a:off x="4848478" y="2778940"/>
            <a:ext cx="1371600" cy="1066800"/>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cxnSp>
        <p:nvCxnSpPr>
          <p:cNvPr id="53" name="Straight Connector 52"/>
          <p:cNvCxnSpPr/>
          <p:nvPr/>
        </p:nvCxnSpPr>
        <p:spPr bwMode="auto">
          <a:xfrm>
            <a:off x="5153278" y="5141140"/>
            <a:ext cx="3581400" cy="1588"/>
          </a:xfrm>
          <a:prstGeom prst="line">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4" name="Straight Connector 53"/>
          <p:cNvCxnSpPr/>
          <p:nvPr/>
        </p:nvCxnSpPr>
        <p:spPr bwMode="auto">
          <a:xfrm rot="5400000">
            <a:off x="53826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1" name="Picture 50" descr="Rack-Mount Server.png"/>
          <p:cNvPicPr>
            <a:picLocks noChangeAspect="1"/>
          </p:cNvPicPr>
          <p:nvPr/>
        </p:nvPicPr>
        <p:blipFill>
          <a:blip r:embed="rId5" cstate="print"/>
          <a:stretch>
            <a:fillRect/>
          </a:stretch>
        </p:blipFill>
        <p:spPr>
          <a:xfrm>
            <a:off x="4848479" y="3693340"/>
            <a:ext cx="1345259" cy="1143000"/>
          </a:xfrm>
          <a:prstGeom prst="rect">
            <a:avLst/>
          </a:prstGeom>
          <a:effectLst>
            <a:outerShdw blurRad="50800" dist="38100" dir="2700000" algn="tl" rotWithShape="0">
              <a:prstClr val="black">
                <a:alpha val="40000"/>
              </a:prstClr>
            </a:outerShdw>
          </a:effectLst>
        </p:spPr>
      </p:pic>
      <p:cxnSp>
        <p:nvCxnSpPr>
          <p:cNvPr id="57" name="Straight Connector 56"/>
          <p:cNvCxnSpPr/>
          <p:nvPr/>
        </p:nvCxnSpPr>
        <p:spPr bwMode="auto">
          <a:xfrm rot="5400000">
            <a:off x="78210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0" name="Picture 49" descr="Rack-Mount Server.png"/>
          <p:cNvPicPr>
            <a:picLocks noChangeAspect="1"/>
          </p:cNvPicPr>
          <p:nvPr/>
        </p:nvPicPr>
        <p:blipFill>
          <a:blip r:embed="rId5" cstate="print"/>
          <a:stretch>
            <a:fillRect/>
          </a:stretch>
        </p:blipFill>
        <p:spPr>
          <a:xfrm>
            <a:off x="7313220" y="3312340"/>
            <a:ext cx="1345259" cy="1143000"/>
          </a:xfrm>
          <a:prstGeom prst="rect">
            <a:avLst/>
          </a:prstGeom>
          <a:effectLst>
            <a:outerShdw blurRad="50800" dist="38100" dir="2700000" algn="tl" rotWithShape="0">
              <a:prstClr val="black">
                <a:alpha val="40000"/>
              </a:prstClr>
            </a:outerShdw>
          </a:effectLst>
        </p:spPr>
      </p:pic>
      <p:pic>
        <p:nvPicPr>
          <p:cNvPr id="33" name="Picture 32" descr="VPN.png"/>
          <p:cNvPicPr>
            <a:picLocks noChangeAspect="1"/>
          </p:cNvPicPr>
          <p:nvPr/>
        </p:nvPicPr>
        <p:blipFill>
          <a:blip r:embed="rId6"/>
          <a:stretch>
            <a:fillRect/>
          </a:stretch>
        </p:blipFill>
        <p:spPr>
          <a:xfrm>
            <a:off x="5229478" y="3236140"/>
            <a:ext cx="685800" cy="959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09114E-6 C 0.11129 -0.02336 0.22275 -0.04649 0.26563 -0.05297 " pathEditMode="relative" rAng="0" ptsTypes="aA">
                                      <p:cBhvr>
                                        <p:cTn id="6" dur="2000" fill="hold"/>
                                        <p:tgtEl>
                                          <p:spTgt spid="33"/>
                                        </p:tgtEl>
                                        <p:attrNameLst>
                                          <p:attrName>ppt_x</p:attrName>
                                          <p:attrName>ppt_y</p:attrName>
                                        </p:attrNameLst>
                                      </p:cBhvr>
                                      <p:rCtr x="133"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lang="es-ES" sz="4000" dirty="0" smtClean="0"/>
              <a:t>¿Cómo de rápida es la migración rápida?</a:t>
            </a:r>
            <a:endParaRPr lang="es-ES" sz="4000" dirty="0"/>
          </a:p>
        </p:txBody>
      </p:sp>
      <p:sp>
        <p:nvSpPr>
          <p:cNvPr id="20" name="Text Placeholder 19"/>
          <p:cNvSpPr>
            <a:spLocks noGrp="1"/>
          </p:cNvSpPr>
          <p:nvPr>
            <p:ph idx="1"/>
          </p:nvPr>
        </p:nvSpPr>
        <p:spPr>
          <a:xfrm>
            <a:off x="457200" y="1357298"/>
            <a:ext cx="8229600" cy="5348302"/>
          </a:xfrm>
        </p:spPr>
        <p:txBody>
          <a:bodyPr/>
          <a:lstStyle/>
          <a:p>
            <a:r>
              <a:rPr lang="es-ES" dirty="0" smtClean="0"/>
              <a:t>¡Bastante rápida!</a:t>
            </a:r>
            <a:endParaRPr lang="es-ES" dirty="0"/>
          </a:p>
        </p:txBody>
      </p:sp>
      <p:graphicFrame>
        <p:nvGraphicFramePr>
          <p:cNvPr id="21" name="Content Placeholder 4"/>
          <p:cNvGraphicFramePr>
            <a:graphicFrameLocks/>
          </p:cNvGraphicFramePr>
          <p:nvPr/>
        </p:nvGraphicFramePr>
        <p:xfrm>
          <a:off x="1211865" y="1928802"/>
          <a:ext cx="6484335" cy="3870635"/>
        </p:xfrm>
        <a:graphic>
          <a:graphicData uri="http://schemas.openxmlformats.org/drawingml/2006/table">
            <a:tbl>
              <a:tblPr firstRow="1" bandRow="1">
                <a:tableStyleId>{5C22544A-7EE6-4342-B048-85BDC9FD1C3A}</a:tableStyleId>
              </a:tblPr>
              <a:tblGrid>
                <a:gridCol w="1296867"/>
                <a:gridCol w="1296867"/>
                <a:gridCol w="1296867"/>
                <a:gridCol w="1296867"/>
                <a:gridCol w="1296867"/>
              </a:tblGrid>
              <a:tr h="586123">
                <a:tc>
                  <a:txBody>
                    <a:bodyPr/>
                    <a:lstStyle/>
                    <a:p>
                      <a:pPr algn="ctr"/>
                      <a:r>
                        <a:rPr lang="en-US" sz="1700" dirty="0" err="1" smtClean="0">
                          <a:effectLst>
                            <a:outerShdw blurRad="38100" dist="38100" dir="2700000" algn="tl">
                              <a:srgbClr val="000000">
                                <a:alpha val="43137"/>
                              </a:srgbClr>
                            </a:outerShdw>
                          </a:effectLst>
                        </a:rPr>
                        <a:t>Memoria</a:t>
                      </a:r>
                      <a:r>
                        <a:rPr lang="en-US" sz="1700" dirty="0" smtClean="0">
                          <a:effectLst>
                            <a:outerShdw blurRad="38100" dist="38100" dir="2700000" algn="tl">
                              <a:srgbClr val="000000">
                                <a:alpha val="43137"/>
                              </a:srgbClr>
                            </a:outerShdw>
                          </a:effectLst>
                        </a:rPr>
                        <a:t> de </a:t>
                      </a:r>
                      <a:r>
                        <a:rPr lang="en-US" sz="1700" dirty="0" err="1" smtClean="0">
                          <a:effectLst>
                            <a:outerShdw blurRad="38100" dist="38100" dir="2700000" algn="tl">
                              <a:srgbClr val="000000">
                                <a:alpha val="43137"/>
                              </a:srgbClr>
                            </a:outerShdw>
                          </a:effectLst>
                        </a:rPr>
                        <a:t>laVM</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1 </a:t>
                      </a:r>
                      <a:r>
                        <a:rPr lang="en-US" sz="1700" dirty="0" err="1" smtClean="0">
                          <a:effectLst>
                            <a:outerShdw blurRad="38100" dist="38100" dir="2700000" algn="tl">
                              <a:srgbClr val="000000">
                                <a:alpha val="43137"/>
                              </a:srgbClr>
                            </a:outerShdw>
                          </a:effectLst>
                        </a:rPr>
                        <a:t>GbE</a:t>
                      </a:r>
                      <a:r>
                        <a:rPr lang="en-US" sz="1700" dirty="0" smtClean="0">
                          <a:effectLst>
                            <a:outerShdw blurRad="38100" dist="38100" dir="2700000" algn="tl">
                              <a:srgbClr val="000000">
                                <a:alpha val="43137"/>
                              </a:srgbClr>
                            </a:outerShdw>
                          </a:effectLst>
                        </a:rPr>
                        <a:t> iSCSI</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2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4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8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r>
              <a:tr h="582419">
                <a:tc>
                  <a:txBody>
                    <a:bodyPr/>
                    <a:lstStyle/>
                    <a:p>
                      <a:pPr algn="ctr"/>
                      <a:r>
                        <a:rPr lang="en-US" sz="1600" dirty="0" smtClean="0">
                          <a:effectLst>
                            <a:outerShdw blurRad="38100" dist="38100" dir="2700000" algn="tl">
                              <a:srgbClr val="000000">
                                <a:alpha val="43137"/>
                              </a:srgbClr>
                            </a:outerShdw>
                          </a:effectLst>
                        </a:rPr>
                        <a:t>512 MB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r>
              <a:tr h="764509">
                <a:tc>
                  <a:txBody>
                    <a:bodyPr/>
                    <a:lstStyle/>
                    <a:p>
                      <a:pPr algn="ctr"/>
                      <a:r>
                        <a:rPr lang="en-US" sz="1600" dirty="0" smtClean="0">
                          <a:effectLst>
                            <a:outerShdw blurRad="38100" dist="38100" dir="2700000" algn="tl">
                              <a:srgbClr val="000000">
                                <a:alpha val="43137"/>
                              </a:srgbClr>
                            </a:outerShdw>
                          </a:effectLst>
                        </a:rPr>
                        <a:t>1 GB </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second</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 2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582419">
                <a:tc>
                  <a:txBody>
                    <a:bodyPr/>
                    <a:lstStyle/>
                    <a:p>
                      <a:pPr algn="ctr"/>
                      <a:r>
                        <a:rPr lang="en-US" sz="1600" dirty="0" smtClean="0">
                          <a:effectLst>
                            <a:outerShdw blurRad="38100" dist="38100" dir="2700000" algn="tl">
                              <a:srgbClr val="000000">
                                <a:alpha val="43137"/>
                              </a:srgbClr>
                            </a:outerShdw>
                          </a:effectLst>
                        </a:rPr>
                        <a:t>2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~4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764509">
                <a:tc>
                  <a:txBody>
                    <a:bodyPr/>
                    <a:lstStyle/>
                    <a:p>
                      <a:pPr algn="ctr"/>
                      <a:r>
                        <a:rPr lang="en-US" sz="1600" dirty="0" smtClean="0">
                          <a:effectLst>
                            <a:outerShdw blurRad="38100" dist="38100" dir="2700000" algn="tl">
                              <a:srgbClr val="000000">
                                <a:alpha val="43137"/>
                              </a:srgbClr>
                            </a:outerShdw>
                          </a:effectLst>
                        </a:rPr>
                        <a:t>4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582419">
                <a:tc>
                  <a:txBody>
                    <a:bodyPr/>
                    <a:lstStyle/>
                    <a:p>
                      <a:pPr algn="ctr"/>
                      <a:r>
                        <a:rPr lang="en-US" sz="1600" dirty="0" smtClean="0">
                          <a:effectLst>
                            <a:outerShdw blurRad="38100" dist="38100" dir="2700000" algn="tl">
                              <a:srgbClr val="000000">
                                <a:alpha val="43137"/>
                              </a:srgbClr>
                            </a:outerShdw>
                          </a:effectLst>
                        </a:rPr>
                        <a:t>8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minutos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bl>
          </a:graphicData>
        </a:graphic>
      </p:graphicFrame>
      <p:sp>
        <p:nvSpPr>
          <p:cNvPr id="5" name="TextBox 4"/>
          <p:cNvSpPr txBox="1"/>
          <p:nvPr/>
        </p:nvSpPr>
        <p:spPr>
          <a:xfrm>
            <a:off x="457200" y="6019800"/>
            <a:ext cx="8085611" cy="369332"/>
          </a:xfrm>
          <a:prstGeom prst="rect">
            <a:avLst/>
          </a:prstGeom>
          <a:noFill/>
        </p:spPr>
        <p:txBody>
          <a:bodyPr wrap="none" rtlCol="0">
            <a:spAutoFit/>
          </a:bodyPr>
          <a:lstStyle/>
          <a:p>
            <a:r>
              <a:rPr lang="es-ES" dirty="0" smtClean="0"/>
              <a:t>*Depende del almacenamiento, la replicación puede afectar, en condiciones ideales.</a:t>
            </a:r>
            <a:endParaRPr lang="es-E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Failover</a:t>
            </a:r>
            <a:r>
              <a:rPr lang="es-ES" dirty="0" smtClean="0"/>
              <a:t> </a:t>
            </a:r>
            <a:r>
              <a:rPr lang="es-ES" dirty="0" err="1" smtClean="0"/>
              <a:t>Clustering</a:t>
            </a:r>
            <a:r>
              <a:rPr lang="es-ES" dirty="0" smtClean="0"/>
              <a:t> HOST</a:t>
            </a:r>
            <a:endParaRPr lang="es-ES" dirty="0"/>
          </a:p>
        </p:txBody>
      </p:sp>
      <p:sp>
        <p:nvSpPr>
          <p:cNvPr id="6" name="Content Placeholder 5"/>
          <p:cNvSpPr>
            <a:spLocks noGrp="1"/>
          </p:cNvSpPr>
          <p:nvPr>
            <p:ph idx="1"/>
          </p:nvPr>
        </p:nvSpPr>
        <p:spPr>
          <a:xfrm>
            <a:off x="381000" y="1214422"/>
            <a:ext cx="8382000" cy="4729178"/>
          </a:xfrm>
        </p:spPr>
        <p:txBody>
          <a:bodyPr>
            <a:normAutofit/>
          </a:bodyPr>
          <a:lstStyle/>
          <a:p>
            <a:r>
              <a:rPr lang="es-ES" dirty="0" smtClean="0"/>
              <a:t>Caída controlada</a:t>
            </a:r>
          </a:p>
          <a:p>
            <a:pPr lvl="1"/>
            <a:r>
              <a:rPr lang="es-ES" dirty="0" err="1" smtClean="0"/>
              <a:t>P.e</a:t>
            </a:r>
            <a:r>
              <a:rPr lang="es-ES" dirty="0" smtClean="0"/>
              <a:t>: Se tiene que realizar una tarea de mantenimiento</a:t>
            </a:r>
          </a:p>
          <a:p>
            <a:pPr lvl="2"/>
            <a:r>
              <a:rPr lang="es-ES" dirty="0" smtClean="0"/>
              <a:t>Las VM se mueven con </a:t>
            </a:r>
            <a:r>
              <a:rPr lang="es-ES" dirty="0" err="1" smtClean="0"/>
              <a:t>quick</a:t>
            </a:r>
            <a:r>
              <a:rPr lang="es-ES" dirty="0" smtClean="0"/>
              <a:t> </a:t>
            </a:r>
            <a:r>
              <a:rPr lang="es-ES" dirty="0" err="1" smtClean="0"/>
              <a:t>migration</a:t>
            </a:r>
            <a:r>
              <a:rPr lang="es-ES" dirty="0" smtClean="0"/>
              <a:t> al nodo indicado o al mejor posible.</a:t>
            </a:r>
          </a:p>
          <a:p>
            <a:r>
              <a:rPr lang="es-ES" dirty="0" smtClean="0"/>
              <a:t>No controlada</a:t>
            </a:r>
          </a:p>
          <a:p>
            <a:pPr lvl="1"/>
            <a:r>
              <a:rPr lang="es-ES" dirty="0" smtClean="0"/>
              <a:t>El servidor físico o una dependencia fallan</a:t>
            </a:r>
          </a:p>
          <a:p>
            <a:pPr lvl="2"/>
            <a:r>
              <a:rPr lang="es-ES" dirty="0" smtClean="0"/>
              <a:t>Las maquinas se arrancan en el siguiente nodo en la lista de posibles dueños.</a:t>
            </a:r>
          </a:p>
          <a:p>
            <a:pPr lvl="2"/>
            <a:r>
              <a:rPr lang="es-ES" dirty="0" smtClean="0"/>
              <a:t>Si falta memoria se intenta en el siguiente</a:t>
            </a:r>
          </a:p>
          <a:p>
            <a:pPr lvl="2"/>
            <a:r>
              <a:rPr lang="es-ES" dirty="0" smtClean="0"/>
              <a:t>“Configurable” por afinidades, </a:t>
            </a:r>
            <a:r>
              <a:rPr lang="es-ES" dirty="0" smtClean="0"/>
              <a:t>nodos posibles, </a:t>
            </a:r>
            <a:r>
              <a:rPr lang="es-ES" dirty="0" smtClean="0"/>
              <a:t>etc.</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Instalación</a:t>
            </a:r>
            <a:endParaRPr lang="es-ES" dirty="0"/>
          </a:p>
        </p:txBody>
      </p:sp>
      <p:sp>
        <p:nvSpPr>
          <p:cNvPr id="3" name="Content Placeholder 2"/>
          <p:cNvSpPr>
            <a:spLocks noGrp="1"/>
          </p:cNvSpPr>
          <p:nvPr>
            <p:ph idx="1"/>
          </p:nvPr>
        </p:nvSpPr>
        <p:spPr>
          <a:xfrm>
            <a:off x="381000" y="1214422"/>
            <a:ext cx="8382000" cy="6198620"/>
          </a:xfrm>
        </p:spPr>
        <p:txBody>
          <a:bodyPr/>
          <a:lstStyle/>
          <a:p>
            <a:r>
              <a:rPr lang="es-ES" dirty="0" smtClean="0"/>
              <a:t>Firmwares</a:t>
            </a:r>
          </a:p>
          <a:p>
            <a:r>
              <a:rPr lang="es-ES" dirty="0" smtClean="0"/>
              <a:t>Configuración BIOS</a:t>
            </a:r>
          </a:p>
          <a:p>
            <a:r>
              <a:rPr lang="es-ES" dirty="0" smtClean="0"/>
              <a:t>Instalar</a:t>
            </a:r>
          </a:p>
          <a:p>
            <a:r>
              <a:rPr lang="es-ES" dirty="0" smtClean="0"/>
              <a:t>Preparar el SO</a:t>
            </a:r>
          </a:p>
          <a:p>
            <a:pPr lvl="1"/>
            <a:r>
              <a:rPr lang="es-ES" dirty="0" smtClean="0"/>
              <a:t>Herramientas del fabricante</a:t>
            </a:r>
          </a:p>
          <a:p>
            <a:pPr lvl="1"/>
            <a:r>
              <a:rPr lang="es-ES" dirty="0" smtClean="0"/>
              <a:t>Drivers</a:t>
            </a:r>
          </a:p>
          <a:p>
            <a:pPr lvl="1"/>
            <a:r>
              <a:rPr lang="es-ES" dirty="0" smtClean="0"/>
              <a:t>Personalizaciones</a:t>
            </a:r>
          </a:p>
          <a:p>
            <a:r>
              <a:rPr lang="es-ES" dirty="0" smtClean="0"/>
              <a:t>Actualizar el SO</a:t>
            </a:r>
          </a:p>
          <a:p>
            <a:r>
              <a:rPr lang="es-ES" dirty="0" smtClean="0"/>
              <a:t>Configuración de red</a:t>
            </a:r>
          </a:p>
          <a:p>
            <a:r>
              <a:rPr lang="es-ES" dirty="0" smtClean="0"/>
              <a:t>Dominio (*)</a:t>
            </a:r>
          </a:p>
          <a:p>
            <a:endParaRPr lang="es-ES" dirty="0" smtClean="0"/>
          </a:p>
          <a:p>
            <a:endParaRPr lang="es-E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Instalación II</a:t>
            </a:r>
            <a:endParaRPr lang="es-ES" dirty="0"/>
          </a:p>
        </p:txBody>
      </p:sp>
      <p:sp>
        <p:nvSpPr>
          <p:cNvPr id="3" name="Content Placeholder 2"/>
          <p:cNvSpPr>
            <a:spLocks noGrp="1"/>
          </p:cNvSpPr>
          <p:nvPr>
            <p:ph idx="1"/>
          </p:nvPr>
        </p:nvSpPr>
        <p:spPr>
          <a:xfrm>
            <a:off x="381000" y="1214422"/>
            <a:ext cx="8382000" cy="5860066"/>
          </a:xfrm>
        </p:spPr>
        <p:txBody>
          <a:bodyPr/>
          <a:lstStyle/>
          <a:p>
            <a:r>
              <a:rPr lang="es-ES" dirty="0" smtClean="0"/>
              <a:t>Rol Hyper-V (Validar RTM)</a:t>
            </a:r>
          </a:p>
          <a:p>
            <a:r>
              <a:rPr lang="es-ES" dirty="0" smtClean="0"/>
              <a:t>Rol </a:t>
            </a:r>
            <a:r>
              <a:rPr lang="es-ES" dirty="0" err="1" smtClean="0"/>
              <a:t>Cluster</a:t>
            </a:r>
            <a:endParaRPr lang="es-ES" dirty="0" smtClean="0"/>
          </a:p>
          <a:p>
            <a:r>
              <a:rPr lang="es-ES" dirty="0" smtClean="0"/>
              <a:t>Preparación almacenamiento</a:t>
            </a:r>
          </a:p>
          <a:p>
            <a:r>
              <a:rPr lang="es-ES" dirty="0" err="1" smtClean="0"/>
              <a:t>Hotfixes</a:t>
            </a:r>
            <a:r>
              <a:rPr lang="es-ES" dirty="0" smtClean="0"/>
              <a:t> Hyper-V e integración con </a:t>
            </a:r>
            <a:r>
              <a:rPr lang="es-ES" dirty="0" err="1" smtClean="0"/>
              <a:t>Cluster</a:t>
            </a:r>
            <a:endParaRPr lang="es-ES" dirty="0" smtClean="0"/>
          </a:p>
          <a:p>
            <a:r>
              <a:rPr lang="es-ES" dirty="0" smtClean="0"/>
              <a:t>Configurar redes virtuales</a:t>
            </a:r>
          </a:p>
          <a:p>
            <a:r>
              <a:rPr lang="es-ES" dirty="0" smtClean="0"/>
              <a:t>¿Configuración previa testigo?</a:t>
            </a:r>
          </a:p>
          <a:p>
            <a:r>
              <a:rPr lang="es-ES" dirty="0" smtClean="0"/>
              <a:t>Configuración </a:t>
            </a:r>
            <a:r>
              <a:rPr lang="es-ES" dirty="0" err="1" smtClean="0"/>
              <a:t>cluster</a:t>
            </a:r>
            <a:endParaRPr lang="es-ES" dirty="0" smtClean="0"/>
          </a:p>
          <a:p>
            <a:r>
              <a:rPr lang="es-ES" dirty="0" smtClean="0"/>
              <a:t>¿Instalación agente SCVMM?</a:t>
            </a:r>
          </a:p>
          <a:p>
            <a:r>
              <a:rPr lang="es-ES" dirty="0" smtClean="0"/>
              <a:t>Pruebas</a:t>
            </a:r>
          </a:p>
          <a:p>
            <a:pPr>
              <a:buNone/>
            </a:pPr>
            <a:endParaRPr lang="es-ES" dirty="0" smtClean="0"/>
          </a:p>
          <a:p>
            <a:endParaRPr lang="es-E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ES" dirty="0" smtClean="0"/>
              <a:t>Un </a:t>
            </a:r>
            <a:r>
              <a:rPr lang="es-ES" dirty="0" err="1" smtClean="0"/>
              <a:t>cluster</a:t>
            </a:r>
            <a:r>
              <a:rPr lang="es-ES" dirty="0" smtClean="0"/>
              <a:t> HA de Hyper-V</a:t>
            </a:r>
            <a:endParaRPr lang="es-ES" dirty="0"/>
          </a:p>
        </p:txBody>
      </p:sp>
      <p:pic>
        <p:nvPicPr>
          <p:cNvPr id="44036" name="Picture 4" descr="http://welcome.hp-ww.com/country/us/en/img/n4_welcome/ent/primary_fresh_virt_918.jpg"/>
          <p:cNvPicPr>
            <a:picLocks noChangeAspect="1" noChangeArrowheads="1"/>
          </p:cNvPicPr>
          <p:nvPr/>
        </p:nvPicPr>
        <p:blipFill>
          <a:blip r:embed="rId2"/>
          <a:srcRect/>
          <a:stretch>
            <a:fillRect/>
          </a:stretch>
        </p:blipFill>
        <p:spPr bwMode="auto">
          <a:xfrm>
            <a:off x="304801" y="3886200"/>
            <a:ext cx="8470226" cy="2286000"/>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 dirty="0" smtClean="0"/>
              <a:t>Alta disponibilidad de </a:t>
            </a:r>
            <a:r>
              <a:rPr lang="es-ES" dirty="0" err="1" smtClean="0"/>
              <a:t>guests</a:t>
            </a:r>
            <a:r>
              <a:rPr lang="es-ES" dirty="0" smtClean="0"/>
              <a:t/>
            </a:r>
            <a:br>
              <a:rPr lang="es-ES" dirty="0" smtClean="0"/>
            </a:br>
            <a:endParaRPr lang="es-ES" dirty="0"/>
          </a:p>
        </p:txBody>
      </p:sp>
      <p:sp>
        <p:nvSpPr>
          <p:cNvPr id="4" name="Subtitle 3"/>
          <p:cNvSpPr>
            <a:spLocks noGrp="1"/>
          </p:cNvSpPr>
          <p:nvPr>
            <p:ph type="subTitle" idx="1"/>
          </p:nvPr>
        </p:nvSpPr>
        <p:spPr/>
        <p:txBody>
          <a:bodyPr/>
          <a:lstStyle/>
          <a:p>
            <a:endParaRPr lang="es-E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HA en los </a:t>
            </a:r>
            <a:r>
              <a:rPr lang="es-ES" dirty="0" err="1" smtClean="0"/>
              <a:t>Guests</a:t>
            </a:r>
            <a:endParaRPr lang="es-ES" dirty="0"/>
          </a:p>
        </p:txBody>
      </p:sp>
      <p:sp>
        <p:nvSpPr>
          <p:cNvPr id="4" name="Text Placeholder 3"/>
          <p:cNvSpPr>
            <a:spLocks noGrp="1"/>
          </p:cNvSpPr>
          <p:nvPr>
            <p:ph type="body" idx="1"/>
          </p:nvPr>
        </p:nvSpPr>
        <p:spPr>
          <a:xfrm>
            <a:off x="381000" y="1412875"/>
            <a:ext cx="8382000" cy="4216539"/>
          </a:xfrm>
        </p:spPr>
        <p:txBody>
          <a:bodyPr/>
          <a:lstStyle/>
          <a:p>
            <a:r>
              <a:rPr lang="es-ES" dirty="0" smtClean="0"/>
              <a:t>Porque necesitas pensar en esto</a:t>
            </a:r>
            <a:r>
              <a:rPr lang="es-ES" dirty="0" smtClean="0"/>
              <a:t>.</a:t>
            </a:r>
          </a:p>
          <a:p>
            <a:r>
              <a:rPr lang="es-ES" dirty="0" err="1" smtClean="0"/>
              <a:t>Cluster</a:t>
            </a:r>
            <a:r>
              <a:rPr lang="es-ES" dirty="0" smtClean="0"/>
              <a:t> </a:t>
            </a:r>
            <a:r>
              <a:rPr lang="es-ES" dirty="0" smtClean="0"/>
              <a:t>de </a:t>
            </a:r>
            <a:r>
              <a:rPr lang="es-ES" dirty="0" err="1" smtClean="0"/>
              <a:t>guests</a:t>
            </a:r>
            <a:endParaRPr lang="es-ES" dirty="0" smtClean="0"/>
          </a:p>
          <a:p>
            <a:pPr lvl="1"/>
            <a:r>
              <a:rPr lang="es-ES" dirty="0" smtClean="0"/>
              <a:t>¿Mejor sobre un </a:t>
            </a:r>
            <a:r>
              <a:rPr lang="es-ES" dirty="0" err="1" smtClean="0"/>
              <a:t>cluster</a:t>
            </a:r>
            <a:r>
              <a:rPr lang="es-ES" dirty="0" smtClean="0"/>
              <a:t> de Hyper-V o sobre servidores independientes?</a:t>
            </a:r>
          </a:p>
          <a:p>
            <a:pPr lvl="1"/>
            <a:r>
              <a:rPr lang="es-ES" dirty="0" smtClean="0"/>
              <a:t>Soporte</a:t>
            </a:r>
          </a:p>
          <a:p>
            <a:pPr lvl="1"/>
            <a:r>
              <a:rPr lang="es-ES" dirty="0" smtClean="0"/>
              <a:t>Requisitos</a:t>
            </a:r>
          </a:p>
          <a:p>
            <a:pPr lvl="2"/>
            <a:r>
              <a:rPr lang="es-ES" dirty="0" smtClean="0"/>
              <a:t>ISCSI</a:t>
            </a:r>
          </a:p>
          <a:p>
            <a:r>
              <a:rPr lang="es-ES" dirty="0" smtClean="0"/>
              <a:t>Se creativo con tus arquitecturas</a:t>
            </a:r>
          </a:p>
          <a:p>
            <a:pPr lvl="1"/>
            <a:r>
              <a:rPr lang="es-ES" dirty="0" err="1" smtClean="0"/>
              <a:t>Mirroring</a:t>
            </a:r>
            <a:r>
              <a:rPr lang="es-ES" dirty="0" smtClean="0"/>
              <a:t>, SCR, CCR, DFS-R, etc.</a:t>
            </a:r>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Ejemplo </a:t>
            </a:r>
            <a:r>
              <a:rPr lang="es-ES" dirty="0" err="1" smtClean="0"/>
              <a:t>Geo-Cluster</a:t>
            </a:r>
            <a:endParaRPr lang="es-ES" dirty="0"/>
          </a:p>
        </p:txBody>
      </p:sp>
      <p:pic>
        <p:nvPicPr>
          <p:cNvPr id="92166" name="Picture 6"/>
          <p:cNvPicPr>
            <a:picLocks noChangeAspect="1" noChangeArrowheads="1"/>
          </p:cNvPicPr>
          <p:nvPr/>
        </p:nvPicPr>
        <p:blipFill>
          <a:blip r:embed="rId3"/>
          <a:srcRect/>
          <a:stretch>
            <a:fillRect/>
          </a:stretch>
        </p:blipFill>
        <p:spPr bwMode="auto">
          <a:xfrm>
            <a:off x="152400" y="1066800"/>
            <a:ext cx="8763000" cy="5334000"/>
          </a:xfrm>
          <a:prstGeom prst="rect">
            <a:avLst/>
          </a:prstGeom>
          <a:noFill/>
          <a:ln w="9525">
            <a:noFill/>
            <a:miter lim="800000"/>
            <a:headEnd/>
            <a:tailEnd/>
          </a:ln>
          <a:effectLst/>
        </p:spPr>
      </p:pic>
      <p:graphicFrame>
        <p:nvGraphicFramePr>
          <p:cNvPr id="92167" name="Object 7"/>
          <p:cNvGraphicFramePr>
            <a:graphicFrameLocks noChangeAspect="1"/>
          </p:cNvGraphicFramePr>
          <p:nvPr/>
        </p:nvGraphicFramePr>
        <p:xfrm>
          <a:off x="3810000" y="2862263"/>
          <a:ext cx="642937" cy="642937"/>
        </p:xfrm>
        <a:graphic>
          <a:graphicData uri="http://schemas.openxmlformats.org/presentationml/2006/ole">
            <p:oleObj spid="_x0000_s7170" name="Visio" r:id="rId4" imgW="642330" imgH="642398" progId="Visio.Drawing.11">
              <p:embed/>
            </p:oleObj>
          </a:graphicData>
        </a:graphic>
      </p:graphicFrame>
      <p:graphicFrame>
        <p:nvGraphicFramePr>
          <p:cNvPr id="92169" name="Object 9"/>
          <p:cNvGraphicFramePr>
            <a:graphicFrameLocks noChangeAspect="1"/>
          </p:cNvGraphicFramePr>
          <p:nvPr/>
        </p:nvGraphicFramePr>
        <p:xfrm>
          <a:off x="5105400" y="2849563"/>
          <a:ext cx="534987" cy="427037"/>
        </p:xfrm>
        <a:graphic>
          <a:graphicData uri="http://schemas.openxmlformats.org/presentationml/2006/ole">
            <p:oleObj spid="_x0000_s7171" name="Visio" r:id="rId5" imgW="535680" imgH="427547" progId="Visio.Drawing.11">
              <p:embed/>
            </p:oleObj>
          </a:graphicData>
        </a:graphic>
      </p:graphicFrame>
      <p:pic>
        <p:nvPicPr>
          <p:cNvPr id="92170" name="Picture 10"/>
          <p:cNvPicPr>
            <a:picLocks noChangeAspect="1" noChangeArrowheads="1"/>
          </p:cNvPicPr>
          <p:nvPr/>
        </p:nvPicPr>
        <p:blipFill>
          <a:blip r:embed="rId6"/>
          <a:srcRect/>
          <a:stretch>
            <a:fillRect/>
          </a:stretch>
        </p:blipFill>
        <p:spPr bwMode="auto">
          <a:xfrm>
            <a:off x="1828800" y="1066801"/>
            <a:ext cx="7086600" cy="53339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994392"/>
          </a:xfrm>
        </p:spPr>
        <p:txBody>
          <a:bodyPr/>
          <a:lstStyle/>
          <a:p>
            <a:r>
              <a:rPr lang="es-ES" dirty="0" smtClean="0"/>
              <a:t>Introducción a la alta disponibilidad en Hyper-V</a:t>
            </a:r>
            <a:br>
              <a:rPr lang="es-ES" dirty="0" smtClean="0"/>
            </a:br>
            <a:r>
              <a:rPr lang="es-ES" dirty="0" smtClean="0"/>
              <a:t> </a:t>
            </a:r>
            <a:endParaRPr lang="es-ES" dirty="0"/>
          </a:p>
        </p:txBody>
      </p:sp>
      <p:sp>
        <p:nvSpPr>
          <p:cNvPr id="4" name="Text Placeholder 3"/>
          <p:cNvSpPr>
            <a:spLocks noGrp="1"/>
          </p:cNvSpPr>
          <p:nvPr>
            <p:ph type="body" idx="1"/>
          </p:nvPr>
        </p:nvSpPr>
        <p:spPr>
          <a:xfrm>
            <a:off x="304800" y="1752600"/>
            <a:ext cx="8382000" cy="3447098"/>
          </a:xfrm>
        </p:spPr>
        <p:txBody>
          <a:bodyPr/>
          <a:lstStyle/>
          <a:p>
            <a:r>
              <a:rPr lang="es-ES" sz="2800" dirty="0" smtClean="0"/>
              <a:t>Basada en el </a:t>
            </a:r>
            <a:r>
              <a:rPr lang="es-ES" sz="2800" dirty="0" err="1" smtClean="0"/>
              <a:t>cluster</a:t>
            </a:r>
            <a:r>
              <a:rPr lang="es-ES" sz="2800" dirty="0" smtClean="0"/>
              <a:t> de Windows Server 2008.</a:t>
            </a:r>
          </a:p>
          <a:p>
            <a:r>
              <a:rPr lang="es-ES" sz="2800" dirty="0" smtClean="0"/>
              <a:t>Soportada en cualquier </a:t>
            </a:r>
            <a:r>
              <a:rPr lang="es-ES" sz="2800" dirty="0" err="1" smtClean="0"/>
              <a:t>cluster</a:t>
            </a:r>
            <a:r>
              <a:rPr lang="es-ES" sz="2800" dirty="0" smtClean="0"/>
              <a:t> que pase la herramienta de validación (*)</a:t>
            </a:r>
          </a:p>
          <a:p>
            <a:r>
              <a:rPr lang="es-ES" sz="2800" dirty="0" smtClean="0"/>
              <a:t>La HA permite mover las maquinas en caliente o en </a:t>
            </a:r>
            <a:r>
              <a:rPr lang="es-ES" sz="2800" dirty="0" smtClean="0"/>
              <a:t>frio</a:t>
            </a:r>
            <a:endParaRPr lang="es-ES" sz="2800" dirty="0" smtClean="0"/>
          </a:p>
          <a:p>
            <a:r>
              <a:rPr lang="es-ES" sz="2800" u="sng" dirty="0" smtClean="0"/>
              <a:t>Protección para un fallo hardware o de la tecnología de </a:t>
            </a:r>
            <a:r>
              <a:rPr lang="es-ES" sz="2800" u="sng" dirty="0" smtClean="0"/>
              <a:t>virtualización</a:t>
            </a:r>
            <a:endParaRPr lang="es-ES" sz="2800" u="sng" dirty="0" smtClean="0"/>
          </a:p>
          <a:p>
            <a:r>
              <a:rPr lang="es-ES" sz="2800" dirty="0" smtClean="0"/>
              <a:t>Integración con  SCVMM</a:t>
            </a:r>
            <a:endParaRPr lang="es-ES" sz="2800" dirty="0"/>
          </a:p>
        </p:txBody>
      </p:sp>
      <p:sp>
        <p:nvSpPr>
          <p:cNvPr id="5" name="TextBox 4"/>
          <p:cNvSpPr txBox="1"/>
          <p:nvPr/>
        </p:nvSpPr>
        <p:spPr>
          <a:xfrm>
            <a:off x="304800" y="5943600"/>
            <a:ext cx="8077200" cy="646331"/>
          </a:xfrm>
          <a:prstGeom prst="rect">
            <a:avLst/>
          </a:prstGeom>
          <a:noFill/>
        </p:spPr>
        <p:txBody>
          <a:bodyPr wrap="square" rtlCol="0">
            <a:spAutoFit/>
          </a:bodyPr>
          <a:lstStyle/>
          <a:p>
            <a:r>
              <a:rPr lang="es-ES" dirty="0" smtClean="0"/>
              <a:t>* Las soluciones de </a:t>
            </a:r>
            <a:r>
              <a:rPr lang="es-ES" dirty="0" err="1" smtClean="0"/>
              <a:t>geoclustering</a:t>
            </a:r>
            <a:r>
              <a:rPr lang="es-ES" dirty="0" smtClean="0"/>
              <a:t> no suelen pasar esta validación, pero pueden estar certificadas y por lo tanto soportadas.</a:t>
            </a:r>
            <a:endParaRPr lang="es-E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err="1" smtClean="0"/>
              <a:t>Ejemplo</a:t>
            </a:r>
            <a:r>
              <a:rPr lang="en-US" dirty="0" smtClean="0"/>
              <a:t> Geo-Clusters </a:t>
            </a:r>
            <a:endParaRPr lang="es-ES" dirty="0"/>
          </a:p>
        </p:txBody>
      </p:sp>
      <p:pic>
        <p:nvPicPr>
          <p:cNvPr id="93190" name="Picture 6"/>
          <p:cNvPicPr>
            <a:picLocks noChangeAspect="1" noChangeArrowheads="1"/>
          </p:cNvPicPr>
          <p:nvPr/>
        </p:nvPicPr>
        <p:blipFill>
          <a:blip r:embed="rId3"/>
          <a:srcRect/>
          <a:stretch>
            <a:fillRect/>
          </a:stretch>
        </p:blipFill>
        <p:spPr bwMode="auto">
          <a:xfrm>
            <a:off x="152400" y="1219200"/>
            <a:ext cx="8763000" cy="5105399"/>
          </a:xfrm>
          <a:prstGeom prst="rect">
            <a:avLst/>
          </a:prstGeom>
          <a:noFill/>
          <a:ln w="9525">
            <a:noFill/>
            <a:miter lim="800000"/>
            <a:headEnd/>
            <a:tailEnd/>
          </a:ln>
          <a:effectLst/>
        </p:spPr>
      </p:pic>
      <p:graphicFrame>
        <p:nvGraphicFramePr>
          <p:cNvPr id="93192" name="Object 8"/>
          <p:cNvGraphicFramePr>
            <a:graphicFrameLocks noChangeAspect="1"/>
          </p:cNvGraphicFramePr>
          <p:nvPr/>
        </p:nvGraphicFramePr>
        <p:xfrm>
          <a:off x="3819525" y="2985407"/>
          <a:ext cx="1819275" cy="519793"/>
        </p:xfrm>
        <a:graphic>
          <a:graphicData uri="http://schemas.openxmlformats.org/presentationml/2006/ole">
            <p:oleObj spid="_x0000_s8194" name="Visio" r:id="rId4" imgW="2199690" imgH="629189" progId="Visio.Drawing.11">
              <p:embed/>
            </p:oleObj>
          </a:graphicData>
        </a:graphic>
      </p:graphicFrame>
      <p:pic>
        <p:nvPicPr>
          <p:cNvPr id="93193" name="Picture 9"/>
          <p:cNvPicPr>
            <a:picLocks noChangeAspect="1" noChangeArrowheads="1"/>
          </p:cNvPicPr>
          <p:nvPr/>
        </p:nvPicPr>
        <p:blipFill>
          <a:blip r:embed="rId5"/>
          <a:srcRect/>
          <a:stretch>
            <a:fillRect/>
          </a:stretch>
        </p:blipFill>
        <p:spPr bwMode="auto">
          <a:xfrm>
            <a:off x="1905000" y="1219201"/>
            <a:ext cx="7010400" cy="5105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a:blip r:embed="rId2"/>
          <a:srcRect/>
          <a:stretch>
            <a:fillRect/>
          </a:stretch>
        </p:blipFill>
        <p:spPr bwMode="auto">
          <a:xfrm>
            <a:off x="304800" y="1371600"/>
            <a:ext cx="8534400" cy="5029200"/>
          </a:xfrm>
          <a:prstGeom prst="rect">
            <a:avLst/>
          </a:prstGeom>
          <a:noFill/>
          <a:ln w="9525">
            <a:noFill/>
            <a:miter lim="800000"/>
            <a:headEnd/>
            <a:tailEnd/>
          </a:ln>
          <a:effectLst/>
        </p:spPr>
      </p:pic>
      <p:sp>
        <p:nvSpPr>
          <p:cNvPr id="6" name="Title 1"/>
          <p:cNvSpPr>
            <a:spLocks noGrp="1"/>
          </p:cNvSpPr>
          <p:nvPr>
            <p:ph type="title"/>
          </p:nvPr>
        </p:nvSpPr>
        <p:spPr>
          <a:xfrm>
            <a:off x="457200" y="274638"/>
            <a:ext cx="8229600" cy="1143000"/>
          </a:xfrm>
        </p:spPr>
        <p:txBody>
          <a:bodyPr/>
          <a:lstStyle/>
          <a:p>
            <a:r>
              <a:rPr lang="es-ES" dirty="0" smtClean="0"/>
              <a:t>Ejemplo </a:t>
            </a:r>
            <a:r>
              <a:rPr lang="es-ES" dirty="0" err="1" smtClean="0"/>
              <a:t>Geo-Clusters</a:t>
            </a:r>
            <a:endParaRPr lang="es-E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Balanceo de carga</a:t>
            </a:r>
            <a:endParaRPr lang="es-ES" dirty="0"/>
          </a:p>
        </p:txBody>
      </p:sp>
      <p:sp>
        <p:nvSpPr>
          <p:cNvPr id="3" name="Content Placeholder 2"/>
          <p:cNvSpPr>
            <a:spLocks noGrp="1"/>
          </p:cNvSpPr>
          <p:nvPr>
            <p:ph idx="1"/>
          </p:nvPr>
        </p:nvSpPr>
        <p:spPr>
          <a:xfrm>
            <a:off x="381000" y="1214422"/>
            <a:ext cx="8382000" cy="886397"/>
          </a:xfrm>
        </p:spPr>
        <p:txBody>
          <a:bodyPr/>
          <a:lstStyle/>
          <a:p>
            <a:r>
              <a:rPr lang="es-ES" dirty="0" smtClean="0"/>
              <a:t>NLB y otros medios de balanceo de carga funcionan correctamente </a:t>
            </a:r>
            <a:r>
              <a:rPr lang="es-ES" smtClean="0"/>
              <a:t>con Hyper-V.</a:t>
            </a:r>
            <a:endParaRPr lang="es-ES"/>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Referencias</a:t>
            </a:r>
            <a:endParaRPr lang="es-ES" dirty="0"/>
          </a:p>
        </p:txBody>
      </p:sp>
      <p:sp>
        <p:nvSpPr>
          <p:cNvPr id="4" name="3 Marcador de texto"/>
          <p:cNvSpPr>
            <a:spLocks noGrp="1"/>
          </p:cNvSpPr>
          <p:nvPr>
            <p:ph type="body" idx="1"/>
          </p:nvPr>
        </p:nvSpPr>
        <p:spPr>
          <a:xfrm>
            <a:off x="381000" y="1412875"/>
            <a:ext cx="8382000" cy="3397853"/>
          </a:xfrm>
        </p:spPr>
        <p:txBody>
          <a:bodyPr/>
          <a:lstStyle/>
          <a:p>
            <a:r>
              <a:rPr lang="en-US" u="sng" dirty="0" smtClean="0">
                <a:hlinkClick r:id="rId2"/>
              </a:rPr>
              <a:t>Windows Server Virtualization - An Overview</a:t>
            </a:r>
            <a:endParaRPr lang="en-US" u="sng" dirty="0" smtClean="0"/>
          </a:p>
          <a:p>
            <a:r>
              <a:rPr lang="en-US" dirty="0" smtClean="0">
                <a:hlinkClick r:id="rId3"/>
              </a:rPr>
              <a:t>Windows Server 2008 Virtualization</a:t>
            </a:r>
            <a:endParaRPr lang="en-US" dirty="0" smtClean="0"/>
          </a:p>
          <a:p>
            <a:r>
              <a:rPr lang="en-US" dirty="0" smtClean="0">
                <a:hlinkClick r:id="rId4"/>
              </a:rPr>
              <a:t>Windows Server </a:t>
            </a:r>
            <a:r>
              <a:rPr lang="en-US" dirty="0" err="1" smtClean="0">
                <a:hlinkClick r:id="rId4"/>
              </a:rPr>
              <a:t>Virtualizacion</a:t>
            </a:r>
            <a:r>
              <a:rPr lang="en-US" dirty="0" smtClean="0">
                <a:hlinkClick r:id="rId4"/>
              </a:rPr>
              <a:t> en el Windows Hardware Developer Central</a:t>
            </a:r>
            <a:endParaRPr lang="en-US" dirty="0" smtClean="0"/>
          </a:p>
          <a:p>
            <a:r>
              <a:rPr lang="en-US" dirty="0" smtClean="0">
                <a:hlinkClick r:id="rId5"/>
              </a:rPr>
              <a:t>Windows Server Virtualization en el Windows server 2008 </a:t>
            </a:r>
            <a:r>
              <a:rPr lang="en-US" dirty="0" err="1" smtClean="0">
                <a:hlinkClick r:id="rId5"/>
              </a:rPr>
              <a:t>TechCenter</a:t>
            </a:r>
            <a:endParaRPr lang="es-E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dirty="0" smtClean="0"/>
              <a:t>Preguntas</a:t>
            </a:r>
            <a:endParaRPr lang="es-ES" dirty="0"/>
          </a:p>
        </p:txBody>
      </p:sp>
      <p:sp>
        <p:nvSpPr>
          <p:cNvPr id="3" name="2 Subtítulo"/>
          <p:cNvSpPr>
            <a:spLocks noGrp="1"/>
          </p:cNvSpPr>
          <p:nvPr>
            <p:ph type="subTitle" idx="4294967295"/>
          </p:nvPr>
        </p:nvSpPr>
        <p:spPr>
          <a:xfrm>
            <a:off x="4587875" y="4714875"/>
            <a:ext cx="4556125" cy="1347788"/>
          </a:xfrm>
        </p:spPr>
        <p:txBody>
          <a:bodyPr/>
          <a:lstStyle/>
          <a:p>
            <a:pPr>
              <a:buNone/>
            </a:pPr>
            <a:r>
              <a:rPr lang="es-ES" sz="2400" dirty="0" smtClean="0"/>
              <a:t>David Cervigón Luna</a:t>
            </a:r>
          </a:p>
          <a:p>
            <a:pPr>
              <a:buNone/>
            </a:pPr>
            <a:r>
              <a:rPr lang="es-ES" sz="2000" dirty="0" smtClean="0"/>
              <a:t>IT Pro </a:t>
            </a:r>
            <a:r>
              <a:rPr lang="es-ES" sz="2000" dirty="0" err="1" smtClean="0"/>
              <a:t>Evangelist</a:t>
            </a:r>
            <a:endParaRPr lang="es-ES" sz="2000" dirty="0" smtClean="0"/>
          </a:p>
          <a:p>
            <a:pPr>
              <a:buNone/>
            </a:pPr>
            <a:r>
              <a:rPr lang="es-ES" sz="2000" dirty="0" smtClean="0">
                <a:hlinkClick r:id="rId2"/>
              </a:rPr>
              <a:t>david.cervigon@microsoft.com</a:t>
            </a:r>
            <a:endParaRPr lang="es-ES" sz="2000" dirty="0" smtClean="0"/>
          </a:p>
          <a:p>
            <a:pPr>
              <a:buNone/>
            </a:pPr>
            <a:r>
              <a:rPr lang="es-ES" sz="2000" dirty="0" smtClean="0">
                <a:hlinkClick r:id="rId3"/>
              </a:rPr>
              <a:t>http://blogs.technet.com/davidcervigon</a:t>
            </a:r>
            <a:r>
              <a:rPr lang="es-ES" sz="2000" dirty="0" smtClean="0"/>
              <a:t> </a:t>
            </a:r>
            <a:endParaRPr lang="es-ES" sz="2000" dirty="0"/>
          </a:p>
        </p:txBody>
      </p:sp>
      <p:pic>
        <p:nvPicPr>
          <p:cNvPr id="6146" name="Picture 2" descr="C:\Datos\Trabajo\ITE\Eventos\Tu Potencial - Logos\Logo_TU_POT_castellano.jpg"/>
          <p:cNvPicPr>
            <a:picLocks noChangeAspect="1" noChangeArrowheads="1"/>
          </p:cNvPicPr>
          <p:nvPr/>
        </p:nvPicPr>
        <p:blipFill>
          <a:blip r:embed="rId4"/>
          <a:srcRect/>
          <a:stretch>
            <a:fillRect/>
          </a:stretch>
        </p:blipFill>
        <p:spPr bwMode="auto">
          <a:xfrm>
            <a:off x="844509" y="571480"/>
            <a:ext cx="7299391" cy="1308634"/>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Un repaso a los </a:t>
            </a:r>
            <a:r>
              <a:rPr lang="es-ES" dirty="0" err="1" smtClean="0"/>
              <a:t>clusteres</a:t>
            </a:r>
            <a:r>
              <a:rPr lang="es-ES" dirty="0" smtClean="0"/>
              <a:t> en Windows Server 2008</a:t>
            </a:r>
            <a:br>
              <a:rPr lang="es-ES" dirty="0" smtClean="0"/>
            </a:br>
            <a:endParaRPr lang="es-E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title"/>
          </p:nvPr>
        </p:nvSpPr>
        <p:spPr/>
        <p:txBody>
          <a:bodyPr/>
          <a:lstStyle/>
          <a:p>
            <a:pPr eaLnBrk="1" hangingPunct="1">
              <a:defRPr/>
            </a:pPr>
            <a:r>
              <a:rPr lang="es-ES" noProof="0" smtClean="0"/>
              <a:t>Nuevo modelo de Quorum</a:t>
            </a:r>
          </a:p>
        </p:txBody>
      </p:sp>
      <p:sp>
        <p:nvSpPr>
          <p:cNvPr id="328708" name="Rectangle 4"/>
          <p:cNvSpPr>
            <a:spLocks noGrp="1" noChangeArrowheads="1"/>
          </p:cNvSpPr>
          <p:nvPr>
            <p:ph type="body" idx="1"/>
          </p:nvPr>
        </p:nvSpPr>
        <p:spPr>
          <a:xfrm>
            <a:off x="381000" y="1219200"/>
            <a:ext cx="8388350" cy="3625608"/>
          </a:xfrm>
        </p:spPr>
        <p:txBody>
          <a:bodyPr>
            <a:normAutofit/>
          </a:bodyPr>
          <a:lstStyle/>
          <a:p>
            <a:pPr eaLnBrk="1" hangingPunct="1">
              <a:defRPr/>
            </a:pPr>
            <a:r>
              <a:rPr lang="es-ES" sz="2800" noProof="0" dirty="0" err="1" smtClean="0"/>
              <a:t>Membresía</a:t>
            </a:r>
            <a:r>
              <a:rPr lang="es-ES" sz="2800" noProof="0" dirty="0" smtClean="0"/>
              <a:t> al </a:t>
            </a:r>
            <a:r>
              <a:rPr lang="es-ES" sz="2800" noProof="0" dirty="0" err="1" smtClean="0"/>
              <a:t>cluster</a:t>
            </a:r>
            <a:r>
              <a:rPr lang="es-ES" sz="2800" noProof="0" dirty="0" smtClean="0"/>
              <a:t> basada en “Mayorías”</a:t>
            </a:r>
          </a:p>
          <a:p>
            <a:pPr lvl="1" eaLnBrk="1" hangingPunct="1">
              <a:defRPr/>
            </a:pPr>
            <a:r>
              <a:rPr lang="es-ES" sz="2400" noProof="0" dirty="0" smtClean="0"/>
              <a:t>Quien y qué tiene un voto es totalmente configurable</a:t>
            </a:r>
          </a:p>
          <a:p>
            <a:pPr eaLnBrk="1" hangingPunct="1">
              <a:defRPr/>
            </a:pPr>
            <a:r>
              <a:rPr lang="es-ES" sz="2800" noProof="0" dirty="0" smtClean="0"/>
              <a:t>Eliminación de puntos de fallo</a:t>
            </a:r>
          </a:p>
          <a:p>
            <a:pPr lvl="1" eaLnBrk="1" hangingPunct="1">
              <a:defRPr/>
            </a:pPr>
            <a:r>
              <a:rPr lang="es-ES" sz="2400" noProof="0" dirty="0" smtClean="0"/>
              <a:t>El diseño original asumía que el almacenamiento siempre estaría disponible</a:t>
            </a:r>
          </a:p>
          <a:p>
            <a:pPr eaLnBrk="1" hangingPunct="1">
              <a:defRPr/>
            </a:pPr>
            <a:r>
              <a:rPr lang="es-ES" altLang="ja-JP" sz="2800" noProof="0" dirty="0" smtClean="0">
                <a:ea typeface="ＭＳ Ｐゴシック" pitchFamily="-28" charset="-128"/>
              </a:rPr>
              <a:t>Nuevo modelo de </a:t>
            </a:r>
            <a:r>
              <a:rPr lang="es-ES" altLang="ja-JP" sz="2800" noProof="0" dirty="0" err="1" smtClean="0">
                <a:ea typeface="ＭＳ Ｐゴシック" pitchFamily="-28" charset="-128"/>
              </a:rPr>
              <a:t>quorum</a:t>
            </a:r>
            <a:endParaRPr lang="es-ES" sz="2000" noProof="0" dirty="0" smtClean="0">
              <a:solidFill>
                <a:schemeClr val="hlink"/>
              </a:solidFill>
            </a:endParaRPr>
          </a:p>
          <a:p>
            <a:pPr lvl="1" eaLnBrk="1" hangingPunct="1">
              <a:defRPr/>
            </a:pPr>
            <a:r>
              <a:rPr lang="es-ES" altLang="ja-JP" sz="2400" noProof="0" dirty="0" smtClean="0">
                <a:ea typeface="ＭＳ Ｐゴシック" pitchFamily="-28" charset="-128"/>
              </a:rPr>
              <a:t>Híbrido del antiguo </a:t>
            </a:r>
            <a:r>
              <a:rPr lang="es-ES" altLang="ja-JP" sz="2400" noProof="0" dirty="0" err="1" smtClean="0">
                <a:ea typeface="ＭＳ Ｐゴシック" pitchFamily="-28" charset="-128"/>
              </a:rPr>
              <a:t>Majority</a:t>
            </a:r>
            <a:r>
              <a:rPr lang="es-ES" altLang="ja-JP" sz="2400" noProof="0" dirty="0" smtClean="0">
                <a:ea typeface="ＭＳ Ｐゴシック" pitchFamily="-28" charset="-128"/>
              </a:rPr>
              <a:t> </a:t>
            </a:r>
            <a:r>
              <a:rPr lang="es-ES" altLang="ja-JP" sz="2400" noProof="0" dirty="0" err="1" smtClean="0">
                <a:ea typeface="ＭＳ Ｐゴシック" pitchFamily="-28" charset="-128"/>
              </a:rPr>
              <a:t>Node</a:t>
            </a:r>
            <a:r>
              <a:rPr lang="es-ES" altLang="ja-JP" sz="2400" noProof="0" dirty="0" smtClean="0">
                <a:ea typeface="ＭＳ Ｐゴシック" pitchFamily="-28" charset="-128"/>
              </a:rPr>
              <a:t> Set (MNS) y </a:t>
            </a:r>
            <a:r>
              <a:rPr lang="es-ES" altLang="ja-JP" sz="2400" noProof="0" dirty="0" err="1" smtClean="0">
                <a:ea typeface="ＭＳ Ｐゴシック" pitchFamily="-28" charset="-128"/>
              </a:rPr>
              <a:t>Quorum</a:t>
            </a:r>
            <a:r>
              <a:rPr lang="es-ES" altLang="ja-JP" sz="2400" noProof="0" dirty="0" smtClean="0">
                <a:ea typeface="ＭＳ Ｐゴシック" pitchFamily="-28" charset="-128"/>
              </a:rPr>
              <a:t> basado en disco compartido</a:t>
            </a:r>
          </a:p>
          <a:p>
            <a:pPr lvl="1" eaLnBrk="1" hangingPunct="1">
              <a:defRPr/>
            </a:pPr>
            <a:r>
              <a:rPr lang="es-ES" sz="2400" noProof="0" dirty="0" smtClean="0"/>
              <a:t>Este modelo reemplazará a ambos modelos anteriores</a:t>
            </a:r>
            <a:endParaRPr lang="es-ES" sz="1600" noProof="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381000" y="230188"/>
            <a:ext cx="8382000" cy="664797"/>
          </a:xfrm>
        </p:spPr>
        <p:txBody>
          <a:bodyPr>
            <a:normAutofit/>
          </a:bodyPr>
          <a:lstStyle/>
          <a:p>
            <a:r>
              <a:rPr lang="es-ES" noProof="0" smtClean="0"/>
              <a:t>Mayoría de Disco y Nodos</a:t>
            </a:r>
            <a:endParaRPr lang="es-ES" noProof="0"/>
          </a:p>
        </p:txBody>
      </p:sp>
      <p:sp>
        <p:nvSpPr>
          <p:cNvPr id="801795" name="Rectangle 3"/>
          <p:cNvSpPr>
            <a:spLocks noGrp="1" noChangeArrowheads="1"/>
          </p:cNvSpPr>
          <p:nvPr>
            <p:ph idx="1"/>
          </p:nvPr>
        </p:nvSpPr>
        <p:spPr>
          <a:xfrm>
            <a:off x="387351" y="1099442"/>
            <a:ext cx="8410575" cy="1686616"/>
          </a:xfrm>
        </p:spPr>
        <p:txBody>
          <a:bodyPr>
            <a:normAutofit/>
          </a:bodyPr>
          <a:lstStyle/>
          <a:p>
            <a:pPr marL="341300" indent="-341300"/>
            <a:r>
              <a:rPr lang="es-ES" altLang="ja-JP" sz="2400" noProof="0" dirty="0" smtClean="0">
                <a:ea typeface="ＭＳ Ｐゴシック" pitchFamily="34" charset="-128"/>
              </a:rPr>
              <a:t>Mayoría de nodos con un” modelo de </a:t>
            </a:r>
            <a:r>
              <a:rPr lang="es-ES" altLang="ja-JP" sz="2400" noProof="0" dirty="0" err="1" smtClean="0">
                <a:ea typeface="ＭＳ Ｐゴシック" pitchFamily="34" charset="-128"/>
              </a:rPr>
              <a:t>quorum</a:t>
            </a:r>
            <a:r>
              <a:rPr lang="es-ES" altLang="ja-JP" sz="2400" noProof="0" dirty="0" smtClean="0">
                <a:ea typeface="ＭＳ Ｐゴシック" pitchFamily="34" charset="-128"/>
              </a:rPr>
              <a:t> basado en un “disco testigo”</a:t>
            </a:r>
          </a:p>
          <a:p>
            <a:pPr marL="341300" indent="-341300"/>
            <a:r>
              <a:rPr lang="es-ES" sz="2400" noProof="0" dirty="0" smtClean="0"/>
              <a:t>3 votos en total, con dos necesarios para la mayoría</a:t>
            </a:r>
          </a:p>
          <a:p>
            <a:pPr marL="682598" lvl="1" indent="-339711"/>
            <a:r>
              <a:rPr lang="es-ES" sz="2000" noProof="0" dirty="0" smtClean="0"/>
              <a:t>El </a:t>
            </a:r>
            <a:r>
              <a:rPr lang="es-ES" sz="2000" noProof="0" dirty="0" err="1" smtClean="0"/>
              <a:t>Cluster</a:t>
            </a:r>
            <a:r>
              <a:rPr lang="es-ES" sz="2000" noProof="0" dirty="0" smtClean="0"/>
              <a:t> puede sobrevivir a la pérdida de cualquiera de los elementos con un voto</a:t>
            </a:r>
            <a:endParaRPr lang="es-ES" sz="2000" noProof="0" dirty="0"/>
          </a:p>
        </p:txBody>
      </p:sp>
      <p:graphicFrame>
        <p:nvGraphicFramePr>
          <p:cNvPr id="801796" name="Object 4"/>
          <p:cNvGraphicFramePr>
            <a:graphicFrameLocks noChangeAspect="1"/>
          </p:cNvGraphicFramePr>
          <p:nvPr/>
        </p:nvGraphicFramePr>
        <p:xfrm>
          <a:off x="3810000" y="4062411"/>
          <a:ext cx="1141413" cy="231775"/>
        </p:xfrm>
        <a:graphic>
          <a:graphicData uri="http://schemas.openxmlformats.org/presentationml/2006/ole">
            <p:oleObj spid="_x0000_s1026" name="Visio" r:id="rId4" imgW="2134743" imgH="251968" progId="Visio.Drawing.11">
              <p:embed/>
            </p:oleObj>
          </a:graphicData>
        </a:graphic>
      </p:graphicFrame>
      <p:sp>
        <p:nvSpPr>
          <p:cNvPr id="801797" name="Line 5"/>
          <p:cNvSpPr>
            <a:spLocks noChangeShapeType="1"/>
          </p:cNvSpPr>
          <p:nvPr/>
        </p:nvSpPr>
        <p:spPr bwMode="auto">
          <a:xfrm>
            <a:off x="3581400" y="4519610"/>
            <a:ext cx="304800" cy="533400"/>
          </a:xfrm>
          <a:prstGeom prst="line">
            <a:avLst/>
          </a:prstGeom>
          <a:noFill/>
          <a:ln w="28575">
            <a:solidFill>
              <a:schemeClr val="accent3"/>
            </a:solidFill>
            <a:round/>
            <a:headEnd/>
            <a:tailEnd/>
          </a:ln>
          <a:effectLst/>
        </p:spPr>
        <p:txBody>
          <a:bodyPr wrap="none" lIns="91436" tIns="45718" rIns="91436" bIns="45718"/>
          <a:lstStyle/>
          <a:p>
            <a:endParaRPr lang="es-ES"/>
          </a:p>
        </p:txBody>
      </p:sp>
      <p:sp>
        <p:nvSpPr>
          <p:cNvPr id="801798" name="Line 6"/>
          <p:cNvSpPr>
            <a:spLocks noChangeShapeType="1"/>
          </p:cNvSpPr>
          <p:nvPr/>
        </p:nvSpPr>
        <p:spPr bwMode="auto">
          <a:xfrm flipH="1">
            <a:off x="4876800" y="4595810"/>
            <a:ext cx="228600" cy="457200"/>
          </a:xfrm>
          <a:prstGeom prst="line">
            <a:avLst/>
          </a:prstGeom>
          <a:noFill/>
          <a:ln w="28575">
            <a:solidFill>
              <a:schemeClr val="accent3"/>
            </a:solidFill>
            <a:round/>
            <a:headEnd/>
            <a:tailEnd/>
          </a:ln>
          <a:effectLst/>
        </p:spPr>
        <p:txBody>
          <a:bodyPr wrap="none" lIns="91436" tIns="45718" rIns="91436" bIns="45718"/>
          <a:lstStyle/>
          <a:p>
            <a:endParaRPr lang="es-ES"/>
          </a:p>
        </p:txBody>
      </p:sp>
      <p:sp>
        <p:nvSpPr>
          <p:cNvPr id="801799" name="Line 7"/>
          <p:cNvSpPr>
            <a:spLocks noChangeShapeType="1"/>
          </p:cNvSpPr>
          <p:nvPr/>
        </p:nvSpPr>
        <p:spPr bwMode="auto">
          <a:xfrm>
            <a:off x="4343400" y="5357810"/>
            <a:ext cx="0" cy="304800"/>
          </a:xfrm>
          <a:prstGeom prst="line">
            <a:avLst/>
          </a:prstGeom>
          <a:noFill/>
          <a:ln w="28575">
            <a:solidFill>
              <a:schemeClr val="accent3"/>
            </a:solidFill>
            <a:round/>
            <a:headEnd/>
            <a:tailEnd/>
          </a:ln>
          <a:effectLst/>
        </p:spPr>
        <p:txBody>
          <a:bodyPr wrap="none" lIns="91436" tIns="45718" rIns="91436" bIns="45718"/>
          <a:lstStyle/>
          <a:p>
            <a:endParaRPr lang="es-ES"/>
          </a:p>
        </p:txBody>
      </p:sp>
      <p:graphicFrame>
        <p:nvGraphicFramePr>
          <p:cNvPr id="801801" name="Object 9"/>
          <p:cNvGraphicFramePr>
            <a:graphicFrameLocks noChangeAspect="1"/>
          </p:cNvGraphicFramePr>
          <p:nvPr/>
        </p:nvGraphicFramePr>
        <p:xfrm>
          <a:off x="3048000" y="3452810"/>
          <a:ext cx="931863" cy="1219200"/>
        </p:xfrm>
        <a:graphic>
          <a:graphicData uri="http://schemas.openxmlformats.org/presentationml/2006/ole">
            <p:oleObj spid="_x0000_s1027" name="Visio" r:id="rId5" imgW="884591" imgH="1405851" progId="Visio.Drawing.11">
              <p:embed/>
            </p:oleObj>
          </a:graphicData>
        </a:graphic>
      </p:graphicFrame>
      <p:graphicFrame>
        <p:nvGraphicFramePr>
          <p:cNvPr id="801802" name="Object 10"/>
          <p:cNvGraphicFramePr>
            <a:graphicFrameLocks noChangeAspect="1"/>
          </p:cNvGraphicFramePr>
          <p:nvPr/>
        </p:nvGraphicFramePr>
        <p:xfrm>
          <a:off x="4800600" y="3452810"/>
          <a:ext cx="933450" cy="1219200"/>
        </p:xfrm>
        <a:graphic>
          <a:graphicData uri="http://schemas.openxmlformats.org/presentationml/2006/ole">
            <p:oleObj spid="_x0000_s1028" name="Visio" r:id="rId6" imgW="855726" imgH="1121258" progId="Visio.Drawing.11">
              <p:embed/>
            </p:oleObj>
          </a:graphicData>
        </a:graphic>
      </p:graphicFrame>
      <p:sp>
        <p:nvSpPr>
          <p:cNvPr id="801803" name="Text Box 11"/>
          <p:cNvSpPr txBox="1">
            <a:spLocks noChangeArrowheads="1"/>
          </p:cNvSpPr>
          <p:nvPr/>
        </p:nvSpPr>
        <p:spPr bwMode="auto">
          <a:xfrm>
            <a:off x="5032072" y="5738811"/>
            <a:ext cx="3397580" cy="523216"/>
          </a:xfrm>
          <a:prstGeom prst="rect">
            <a:avLst/>
          </a:prstGeom>
          <a:noFill/>
          <a:ln w="9525">
            <a:noFill/>
            <a:miter lim="800000"/>
            <a:headEnd/>
            <a:tailEnd/>
          </a:ln>
          <a:effectLst/>
        </p:spPr>
        <p:txBody>
          <a:bodyPr wrap="square" lIns="91436" tIns="45718" rIns="91436" bIns="45718">
            <a:spAutoFit/>
          </a:bodyPr>
          <a:lstStyle/>
          <a:p>
            <a:pPr>
              <a:lnSpc>
                <a:spcPct val="100000"/>
              </a:lnSpc>
              <a:spcBef>
                <a:spcPct val="0"/>
              </a:spcBef>
            </a:pPr>
            <a:r>
              <a:rPr lang="es-ES" sz="1400" smtClean="0">
                <a:solidFill>
                  <a:schemeClr val="accent1"/>
                </a:solidFill>
                <a:latin typeface="Arial" charset="0"/>
              </a:rPr>
              <a:t>El dispositivo del almacenamiento compartido tiene 1 voto</a:t>
            </a:r>
            <a:endParaRPr lang="es-ES" sz="1400">
              <a:solidFill>
                <a:schemeClr val="accent1"/>
              </a:solidFill>
              <a:latin typeface="Arial" charset="0"/>
            </a:endParaRPr>
          </a:p>
        </p:txBody>
      </p:sp>
      <p:sp>
        <p:nvSpPr>
          <p:cNvPr id="801804" name="Freeform 12"/>
          <p:cNvSpPr>
            <a:spLocks/>
          </p:cNvSpPr>
          <p:nvPr/>
        </p:nvSpPr>
        <p:spPr bwMode="auto">
          <a:xfrm>
            <a:off x="4724400" y="3071810"/>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01805" name="Freeform 13"/>
          <p:cNvSpPr>
            <a:spLocks/>
          </p:cNvSpPr>
          <p:nvPr/>
        </p:nvSpPr>
        <p:spPr bwMode="auto">
          <a:xfrm>
            <a:off x="3581400" y="3071810"/>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01806" name="Line 14"/>
          <p:cNvSpPr>
            <a:spLocks noChangeShapeType="1"/>
          </p:cNvSpPr>
          <p:nvPr/>
        </p:nvSpPr>
        <p:spPr bwMode="auto">
          <a:xfrm>
            <a:off x="2971800" y="3071810"/>
            <a:ext cx="3200400" cy="0"/>
          </a:xfrm>
          <a:prstGeom prst="line">
            <a:avLst/>
          </a:prstGeom>
          <a:noFill/>
          <a:ln w="57150">
            <a:solidFill>
              <a:schemeClr val="tx1"/>
            </a:solidFill>
            <a:round/>
            <a:headEnd type="none" w="sm" len="sm"/>
            <a:tailEnd type="none" w="sm" len="sm"/>
          </a:ln>
          <a:effectLst/>
        </p:spPr>
        <p:txBody>
          <a:bodyPr wrap="none" lIns="91436" tIns="45718" rIns="91436" bIns="45718" anchor="ctr"/>
          <a:lstStyle/>
          <a:p>
            <a:endParaRPr lang="es-ES"/>
          </a:p>
        </p:txBody>
      </p:sp>
      <p:sp>
        <p:nvSpPr>
          <p:cNvPr id="801809" name="Rectangle 17"/>
          <p:cNvSpPr>
            <a:spLocks noChangeArrowheads="1"/>
          </p:cNvSpPr>
          <p:nvPr/>
        </p:nvSpPr>
        <p:spPr bwMode="auto">
          <a:xfrm>
            <a:off x="3657600" y="5662610"/>
            <a:ext cx="1371600" cy="673100"/>
          </a:xfrm>
          <a:prstGeom prst="rect">
            <a:avLst/>
          </a:prstGeom>
          <a:solidFill>
            <a:schemeClr val="bg2">
              <a:alpha val="39999"/>
            </a:schemeClr>
          </a:solidFill>
          <a:ln w="6350">
            <a:solidFill>
              <a:schemeClr val="accent3"/>
            </a:solidFill>
            <a:miter lim="800000"/>
            <a:headEnd/>
            <a:tailEnd/>
          </a:ln>
          <a:effectLst/>
        </p:spPr>
        <p:txBody>
          <a:bodyPr wrap="none" lIns="91436" tIns="45718" rIns="91436" bIns="45718" anchor="ctr"/>
          <a:lstStyle/>
          <a:p>
            <a:endParaRPr lang="es-ES"/>
          </a:p>
        </p:txBody>
      </p:sp>
      <p:pic>
        <p:nvPicPr>
          <p:cNvPr id="801810" name="Picture 18" descr="Database blue"/>
          <p:cNvPicPr>
            <a:picLocks noChangeAspect="1" noChangeArrowheads="1"/>
          </p:cNvPicPr>
          <p:nvPr/>
        </p:nvPicPr>
        <p:blipFill>
          <a:blip r:embed="rId7" cstate="print"/>
          <a:srcRect/>
          <a:stretch>
            <a:fillRect/>
          </a:stretch>
        </p:blipFill>
        <p:spPr bwMode="auto">
          <a:xfrm>
            <a:off x="4122738" y="5699123"/>
            <a:ext cx="446087" cy="571500"/>
          </a:xfrm>
          <a:prstGeom prst="rect">
            <a:avLst/>
          </a:prstGeom>
          <a:noFill/>
        </p:spPr>
      </p:pic>
      <p:sp>
        <p:nvSpPr>
          <p:cNvPr id="801812" name="Text Box 20"/>
          <p:cNvSpPr txBox="1">
            <a:spLocks noChangeArrowheads="1"/>
          </p:cNvSpPr>
          <p:nvPr/>
        </p:nvSpPr>
        <p:spPr bwMode="auto">
          <a:xfrm>
            <a:off x="5867400" y="4138611"/>
            <a:ext cx="1600200" cy="523216"/>
          </a:xfrm>
          <a:prstGeom prst="rect">
            <a:avLst/>
          </a:prstGeom>
          <a:noFill/>
          <a:ln w="9525">
            <a:noFill/>
            <a:miter lim="800000"/>
            <a:headEnd/>
            <a:tailEnd/>
          </a:ln>
          <a:effectLst/>
        </p:spPr>
        <p:txBody>
          <a:bodyPr lIns="91436" tIns="45718" rIns="91436" bIns="45718">
            <a:spAutoFit/>
          </a:bodyPr>
          <a:lstStyle/>
          <a:p>
            <a:pPr>
              <a:lnSpc>
                <a:spcPct val="100000"/>
              </a:lnSpc>
              <a:spcBef>
                <a:spcPct val="0"/>
              </a:spcBef>
            </a:pPr>
            <a:r>
              <a:rPr lang="es-ES" sz="1400" smtClean="0">
                <a:solidFill>
                  <a:schemeClr val="accent1"/>
                </a:solidFill>
                <a:latin typeface="Arial" charset="0"/>
              </a:rPr>
              <a:t>Cada nodo tiene 1 voto</a:t>
            </a:r>
            <a:endParaRPr lang="es-ES" sz="1400">
              <a:solidFill>
                <a:schemeClr val="accent1"/>
              </a:solidFill>
              <a:latin typeface="Arial" charset="0"/>
            </a:endParaRPr>
          </a:p>
        </p:txBody>
      </p:sp>
      <p:sp>
        <p:nvSpPr>
          <p:cNvPr id="21" name="Cloud 20"/>
          <p:cNvSpPr/>
          <p:nvPr/>
        </p:nvSpPr>
        <p:spPr bwMode="auto">
          <a:xfrm>
            <a:off x="3630202" y="4874069"/>
            <a:ext cx="1446944" cy="530832"/>
          </a:xfrm>
          <a:prstGeom prst="cloud">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700" smtClean="0">
                <a:solidFill>
                  <a:schemeClr val="tx2"/>
                </a:solidFill>
                <a:effectLst>
                  <a:outerShdw blurRad="38100" dist="38100" dir="2700000" algn="tl">
                    <a:srgbClr val="000000">
                      <a:alpha val="43137"/>
                    </a:srgbClr>
                  </a:outerShdw>
                </a:effectLst>
                <a:latin typeface="Segoe" pitchFamily="34" charset="0"/>
              </a:rPr>
              <a:t>SAN</a:t>
            </a:r>
          </a:p>
        </p:txBody>
      </p:sp>
      <p:sp>
        <p:nvSpPr>
          <p:cNvPr id="22" name="Line Callout 1 21"/>
          <p:cNvSpPr/>
          <p:nvPr/>
        </p:nvSpPr>
        <p:spPr bwMode="auto">
          <a:xfrm>
            <a:off x="6127953" y="3567997"/>
            <a:ext cx="738908" cy="301257"/>
          </a:xfrm>
          <a:prstGeom prst="borderCallout1">
            <a:avLst>
              <a:gd name="adj1" fmla="val 47736"/>
              <a:gd name="adj2" fmla="val -1629"/>
              <a:gd name="adj3" fmla="val 134026"/>
              <a:gd name="adj4" fmla="val -6947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sp>
        <p:nvSpPr>
          <p:cNvPr id="23" name="Line Callout 1 22"/>
          <p:cNvSpPr/>
          <p:nvPr/>
        </p:nvSpPr>
        <p:spPr bwMode="auto">
          <a:xfrm>
            <a:off x="1869023" y="3526648"/>
            <a:ext cx="738908" cy="301257"/>
          </a:xfrm>
          <a:prstGeom prst="borderCallout1">
            <a:avLst>
              <a:gd name="adj1" fmla="val 50677"/>
              <a:gd name="adj2" fmla="val 100298"/>
              <a:gd name="adj3" fmla="val 151673"/>
              <a:gd name="adj4" fmla="val 16555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sp>
        <p:nvSpPr>
          <p:cNvPr id="24" name="Line Callout 1 23"/>
          <p:cNvSpPr/>
          <p:nvPr/>
        </p:nvSpPr>
        <p:spPr bwMode="auto">
          <a:xfrm>
            <a:off x="2456767" y="5726997"/>
            <a:ext cx="738908" cy="301257"/>
          </a:xfrm>
          <a:prstGeom prst="borderCallout1">
            <a:avLst>
              <a:gd name="adj1" fmla="val 50677"/>
              <a:gd name="adj2" fmla="val 100298"/>
              <a:gd name="adj3" fmla="val 107556"/>
              <a:gd name="adj4" fmla="val 21711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8" name="Rectangle 6"/>
          <p:cNvSpPr>
            <a:spLocks noGrp="1" noChangeArrowheads="1"/>
          </p:cNvSpPr>
          <p:nvPr>
            <p:ph type="title"/>
          </p:nvPr>
        </p:nvSpPr>
        <p:spPr>
          <a:xfrm>
            <a:off x="387350" y="225425"/>
            <a:ext cx="8382000" cy="664797"/>
          </a:xfrm>
        </p:spPr>
        <p:txBody>
          <a:bodyPr>
            <a:normAutofit/>
          </a:bodyPr>
          <a:lstStyle/>
          <a:p>
            <a:pPr lvl="0"/>
            <a:r>
              <a:rPr lang="es-ES" noProof="0" smtClean="0"/>
              <a:t>Mayoria de Nodos</a:t>
            </a:r>
            <a:endParaRPr lang="es-ES" noProof="0"/>
          </a:p>
        </p:txBody>
      </p:sp>
      <p:graphicFrame>
        <p:nvGraphicFramePr>
          <p:cNvPr id="868359" name="Object 7"/>
          <p:cNvGraphicFramePr>
            <a:graphicFrameLocks noChangeAspect="1"/>
          </p:cNvGraphicFramePr>
          <p:nvPr>
            <p:ph sz="half" idx="1"/>
          </p:nvPr>
        </p:nvGraphicFramePr>
        <p:xfrm>
          <a:off x="4488159" y="4423724"/>
          <a:ext cx="1779323" cy="210344"/>
        </p:xfrm>
        <a:graphic>
          <a:graphicData uri="http://schemas.openxmlformats.org/presentationml/2006/ole">
            <p:oleObj spid="_x0000_s2051" name="Visio" r:id="rId4" imgW="2134743" imgH="251968" progId="Visio.Drawing.11">
              <p:embed/>
            </p:oleObj>
          </a:graphicData>
        </a:graphic>
      </p:graphicFrame>
      <p:graphicFrame>
        <p:nvGraphicFramePr>
          <p:cNvPr id="868360" name="Object 8"/>
          <p:cNvGraphicFramePr>
            <a:graphicFrameLocks noChangeAspect="1"/>
          </p:cNvGraphicFramePr>
          <p:nvPr>
            <p:ph sz="quarter" idx="2"/>
          </p:nvPr>
        </p:nvGraphicFramePr>
        <p:xfrm>
          <a:off x="5943865" y="3810265"/>
          <a:ext cx="930010" cy="1218406"/>
        </p:xfrm>
        <a:graphic>
          <a:graphicData uri="http://schemas.openxmlformats.org/presentationml/2006/ole">
            <p:oleObj spid="_x0000_s2052" name="Visio" r:id="rId5" imgW="855726" imgH="1121258" progId="Visio.Drawing.11">
              <p:embed/>
            </p:oleObj>
          </a:graphicData>
        </a:graphic>
      </p:graphicFrame>
      <p:graphicFrame>
        <p:nvGraphicFramePr>
          <p:cNvPr id="868354" name="Object 2"/>
          <p:cNvGraphicFramePr>
            <a:graphicFrameLocks noChangeAspect="1"/>
          </p:cNvGraphicFramePr>
          <p:nvPr>
            <p:ph sz="quarter" idx="3"/>
          </p:nvPr>
        </p:nvGraphicFramePr>
        <p:xfrm>
          <a:off x="2895865" y="4401609"/>
          <a:ext cx="1139031" cy="134938"/>
        </p:xfrm>
        <a:graphic>
          <a:graphicData uri="http://schemas.openxmlformats.org/presentationml/2006/ole">
            <p:oleObj spid="_x0000_s2050" name="Visio" r:id="rId6" imgW="2134743" imgH="251968" progId="Visio.Drawing.11">
              <p:embed/>
            </p:oleObj>
          </a:graphicData>
        </a:graphic>
      </p:graphicFrame>
      <p:sp>
        <p:nvSpPr>
          <p:cNvPr id="868355" name="Line 3"/>
          <p:cNvSpPr>
            <a:spLocks noChangeShapeType="1"/>
          </p:cNvSpPr>
          <p:nvPr/>
        </p:nvSpPr>
        <p:spPr bwMode="auto">
          <a:xfrm flipH="1">
            <a:off x="6400800" y="4953000"/>
            <a:ext cx="0" cy="457200"/>
          </a:xfrm>
          <a:prstGeom prst="line">
            <a:avLst/>
          </a:prstGeom>
          <a:noFill/>
          <a:ln w="28575">
            <a:solidFill>
              <a:schemeClr val="accent4"/>
            </a:solidFill>
            <a:round/>
            <a:headEnd/>
            <a:tailEnd/>
          </a:ln>
          <a:effectLst/>
        </p:spPr>
        <p:txBody>
          <a:bodyPr wrap="none" lIns="91436" tIns="45718" rIns="91436" bIns="45718"/>
          <a:lstStyle/>
          <a:p>
            <a:endParaRPr lang="es-ES"/>
          </a:p>
        </p:txBody>
      </p:sp>
      <p:sp>
        <p:nvSpPr>
          <p:cNvPr id="868356" name="Line 4"/>
          <p:cNvSpPr>
            <a:spLocks noChangeShapeType="1"/>
          </p:cNvSpPr>
          <p:nvPr/>
        </p:nvSpPr>
        <p:spPr bwMode="auto">
          <a:xfrm flipH="1">
            <a:off x="2514600" y="4953000"/>
            <a:ext cx="0" cy="457200"/>
          </a:xfrm>
          <a:prstGeom prst="line">
            <a:avLst/>
          </a:prstGeom>
          <a:noFill/>
          <a:ln w="28575">
            <a:solidFill>
              <a:schemeClr val="accent4"/>
            </a:solidFill>
            <a:round/>
            <a:headEnd/>
            <a:tailEnd/>
          </a:ln>
          <a:effectLst/>
        </p:spPr>
        <p:txBody>
          <a:bodyPr wrap="none" lIns="91436" tIns="45718" rIns="91436" bIns="45718"/>
          <a:lstStyle/>
          <a:p>
            <a:endParaRPr lang="es-ES"/>
          </a:p>
        </p:txBody>
      </p:sp>
      <p:sp>
        <p:nvSpPr>
          <p:cNvPr id="868357" name="Line 5"/>
          <p:cNvSpPr>
            <a:spLocks noChangeShapeType="1"/>
          </p:cNvSpPr>
          <p:nvPr/>
        </p:nvSpPr>
        <p:spPr bwMode="auto">
          <a:xfrm flipH="1">
            <a:off x="4495800" y="4953000"/>
            <a:ext cx="0" cy="457200"/>
          </a:xfrm>
          <a:prstGeom prst="line">
            <a:avLst/>
          </a:prstGeom>
          <a:noFill/>
          <a:ln w="28575">
            <a:solidFill>
              <a:schemeClr val="accent4"/>
            </a:solidFill>
            <a:round/>
            <a:headEnd/>
            <a:tailEnd/>
          </a:ln>
          <a:effectLst/>
        </p:spPr>
        <p:txBody>
          <a:bodyPr wrap="none" lIns="91436" tIns="45718" rIns="91436" bIns="45718"/>
          <a:lstStyle/>
          <a:p>
            <a:endParaRPr lang="es-ES"/>
          </a:p>
        </p:txBody>
      </p:sp>
      <p:graphicFrame>
        <p:nvGraphicFramePr>
          <p:cNvPr id="868361" name="Object 9"/>
          <p:cNvGraphicFramePr>
            <a:graphicFrameLocks noChangeAspect="1"/>
          </p:cNvGraphicFramePr>
          <p:nvPr/>
        </p:nvGraphicFramePr>
        <p:xfrm>
          <a:off x="2057400" y="3810000"/>
          <a:ext cx="931863" cy="1219200"/>
        </p:xfrm>
        <a:graphic>
          <a:graphicData uri="http://schemas.openxmlformats.org/presentationml/2006/ole">
            <p:oleObj spid="_x0000_s2053" name="Visio" r:id="rId7" imgW="855726" imgH="1121258" progId="Visio.Drawing.11">
              <p:embed/>
            </p:oleObj>
          </a:graphicData>
        </a:graphic>
      </p:graphicFrame>
      <p:graphicFrame>
        <p:nvGraphicFramePr>
          <p:cNvPr id="868362" name="Object 10"/>
          <p:cNvGraphicFramePr>
            <a:graphicFrameLocks noChangeAspect="1"/>
          </p:cNvGraphicFramePr>
          <p:nvPr/>
        </p:nvGraphicFramePr>
        <p:xfrm>
          <a:off x="3962400" y="3886200"/>
          <a:ext cx="933450" cy="1219200"/>
        </p:xfrm>
        <a:graphic>
          <a:graphicData uri="http://schemas.openxmlformats.org/presentationml/2006/ole">
            <p:oleObj spid="_x0000_s2054" name="Visio" r:id="rId8" imgW="855726" imgH="1121258" progId="Visio.Drawing.11">
              <p:embed/>
            </p:oleObj>
          </a:graphicData>
        </a:graphic>
      </p:graphicFrame>
      <p:sp>
        <p:nvSpPr>
          <p:cNvPr id="868363" name="Text Box 11"/>
          <p:cNvSpPr txBox="1">
            <a:spLocks noChangeArrowheads="1"/>
          </p:cNvSpPr>
          <p:nvPr/>
        </p:nvSpPr>
        <p:spPr bwMode="auto">
          <a:xfrm>
            <a:off x="2500298" y="6000768"/>
            <a:ext cx="4071966" cy="338550"/>
          </a:xfrm>
          <a:prstGeom prst="rect">
            <a:avLst/>
          </a:prstGeom>
          <a:noFill/>
          <a:ln w="9525">
            <a:noFill/>
            <a:miter lim="800000"/>
            <a:headEnd/>
            <a:tailEnd/>
          </a:ln>
          <a:effectLst/>
        </p:spPr>
        <p:txBody>
          <a:bodyPr wrap="square" lIns="91436" tIns="45718" rIns="91436" bIns="45718">
            <a:spAutoFit/>
          </a:bodyPr>
          <a:lstStyle/>
          <a:p>
            <a:pPr>
              <a:lnSpc>
                <a:spcPct val="100000"/>
              </a:lnSpc>
              <a:spcBef>
                <a:spcPct val="0"/>
              </a:spcBef>
            </a:pPr>
            <a:r>
              <a:rPr lang="es-ES" sz="1600" dirty="0" smtClean="0">
                <a:solidFill>
                  <a:schemeClr val="accent1"/>
                </a:solidFill>
                <a:latin typeface="Franklin Gothic Medium" pitchFamily="34" charset="0"/>
              </a:rPr>
              <a:t>Dispositivos de Almacenamiento Replicados</a:t>
            </a:r>
            <a:endParaRPr lang="es-ES" sz="1600" dirty="0">
              <a:solidFill>
                <a:schemeClr val="accent1"/>
              </a:solidFill>
              <a:latin typeface="Franklin Gothic Medium" pitchFamily="34" charset="0"/>
            </a:endParaRPr>
          </a:p>
        </p:txBody>
      </p:sp>
      <p:sp>
        <p:nvSpPr>
          <p:cNvPr id="868364" name="Freeform 12"/>
          <p:cNvSpPr>
            <a:spLocks/>
          </p:cNvSpPr>
          <p:nvPr/>
        </p:nvSpPr>
        <p:spPr bwMode="auto">
          <a:xfrm>
            <a:off x="5791200" y="3429000"/>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68365" name="Freeform 13"/>
          <p:cNvSpPr>
            <a:spLocks/>
          </p:cNvSpPr>
          <p:nvPr/>
        </p:nvSpPr>
        <p:spPr bwMode="auto">
          <a:xfrm>
            <a:off x="2590800" y="3429000"/>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68366" name="Line 14"/>
          <p:cNvSpPr>
            <a:spLocks noChangeShapeType="1"/>
          </p:cNvSpPr>
          <p:nvPr/>
        </p:nvSpPr>
        <p:spPr bwMode="auto">
          <a:xfrm>
            <a:off x="2895600" y="3429000"/>
            <a:ext cx="3200400" cy="0"/>
          </a:xfrm>
          <a:prstGeom prst="line">
            <a:avLst/>
          </a:prstGeom>
          <a:noFill/>
          <a:ln w="57150">
            <a:solidFill>
              <a:schemeClr val="tx1"/>
            </a:solidFill>
            <a:round/>
            <a:headEnd type="none" w="sm" len="sm"/>
            <a:tailEnd type="none" w="sm" len="sm"/>
          </a:ln>
          <a:effectLst/>
        </p:spPr>
        <p:txBody>
          <a:bodyPr wrap="none" lIns="91436" tIns="45718" rIns="91436" bIns="45718" anchor="ctr"/>
          <a:lstStyle/>
          <a:p>
            <a:endParaRPr lang="es-ES"/>
          </a:p>
        </p:txBody>
      </p:sp>
      <p:sp>
        <p:nvSpPr>
          <p:cNvPr id="868371" name="Line 19"/>
          <p:cNvSpPr>
            <a:spLocks noChangeShapeType="1"/>
          </p:cNvSpPr>
          <p:nvPr/>
        </p:nvSpPr>
        <p:spPr bwMode="auto">
          <a:xfrm flipH="1" flipV="1">
            <a:off x="4495800" y="3429000"/>
            <a:ext cx="0" cy="457200"/>
          </a:xfrm>
          <a:prstGeom prst="line">
            <a:avLst/>
          </a:prstGeom>
          <a:noFill/>
          <a:ln w="19050">
            <a:solidFill>
              <a:schemeClr val="tx1"/>
            </a:solidFill>
            <a:round/>
            <a:headEnd type="triangle" w="med" len="med"/>
            <a:tailEnd/>
          </a:ln>
          <a:effectLst/>
        </p:spPr>
        <p:txBody>
          <a:bodyPr lIns="91436" tIns="45718" rIns="91436" bIns="45718"/>
          <a:lstStyle/>
          <a:p>
            <a:endParaRPr lang="es-ES"/>
          </a:p>
        </p:txBody>
      </p:sp>
      <p:pic>
        <p:nvPicPr>
          <p:cNvPr id="868372" name="Picture 20" descr="database green"/>
          <p:cNvPicPr>
            <a:picLocks noChangeAspect="1" noChangeArrowheads="1"/>
          </p:cNvPicPr>
          <p:nvPr/>
        </p:nvPicPr>
        <p:blipFill>
          <a:blip r:embed="rId9" cstate="print"/>
          <a:srcRect/>
          <a:stretch>
            <a:fillRect/>
          </a:stretch>
        </p:blipFill>
        <p:spPr bwMode="auto">
          <a:xfrm>
            <a:off x="6179527" y="5410200"/>
            <a:ext cx="484188" cy="579438"/>
          </a:xfrm>
          <a:prstGeom prst="rect">
            <a:avLst/>
          </a:prstGeom>
          <a:noFill/>
        </p:spPr>
      </p:pic>
      <p:pic>
        <p:nvPicPr>
          <p:cNvPr id="868373" name="Picture 21" descr="database green"/>
          <p:cNvPicPr>
            <a:picLocks noChangeAspect="1" noChangeArrowheads="1"/>
          </p:cNvPicPr>
          <p:nvPr/>
        </p:nvPicPr>
        <p:blipFill>
          <a:blip r:embed="rId9" cstate="print"/>
          <a:srcRect/>
          <a:stretch>
            <a:fillRect/>
          </a:stretch>
        </p:blipFill>
        <p:spPr bwMode="auto">
          <a:xfrm>
            <a:off x="2286000" y="5410200"/>
            <a:ext cx="484188" cy="579438"/>
          </a:xfrm>
          <a:prstGeom prst="rect">
            <a:avLst/>
          </a:prstGeom>
          <a:noFill/>
        </p:spPr>
      </p:pic>
      <p:pic>
        <p:nvPicPr>
          <p:cNvPr id="868374" name="Picture 22" descr="database green"/>
          <p:cNvPicPr>
            <a:picLocks noChangeAspect="1" noChangeArrowheads="1"/>
          </p:cNvPicPr>
          <p:nvPr/>
        </p:nvPicPr>
        <p:blipFill>
          <a:blip r:embed="rId9" cstate="print"/>
          <a:srcRect/>
          <a:stretch>
            <a:fillRect/>
          </a:stretch>
        </p:blipFill>
        <p:spPr bwMode="auto">
          <a:xfrm>
            <a:off x="4267200" y="5410200"/>
            <a:ext cx="484188" cy="579438"/>
          </a:xfrm>
          <a:prstGeom prst="rect">
            <a:avLst/>
          </a:prstGeom>
          <a:noFill/>
        </p:spPr>
      </p:pic>
      <p:sp>
        <p:nvSpPr>
          <p:cNvPr id="25" name="AutoShape 61"/>
          <p:cNvSpPr>
            <a:spLocks noChangeArrowheads="1"/>
          </p:cNvSpPr>
          <p:nvPr/>
        </p:nvSpPr>
        <p:spPr bwMode="auto">
          <a:xfrm>
            <a:off x="2781305" y="5735512"/>
            <a:ext cx="1468310" cy="117232"/>
          </a:xfrm>
          <a:prstGeom prst="leftRightArrow">
            <a:avLst>
              <a:gd name="adj1" fmla="val 50000"/>
              <a:gd name="adj2" fmla="val 70000"/>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pPr>
              <a:defRPr/>
            </a:pPr>
            <a:endParaRPr lang="es-ES">
              <a:effectLst>
                <a:outerShdw blurRad="38100" dist="38100" dir="2700000" algn="tl">
                  <a:srgbClr val="000000">
                    <a:alpha val="43137"/>
                  </a:srgbClr>
                </a:outerShdw>
              </a:effectLst>
            </a:endParaRPr>
          </a:p>
        </p:txBody>
      </p:sp>
      <p:sp>
        <p:nvSpPr>
          <p:cNvPr id="26" name="AutoShape 61"/>
          <p:cNvSpPr>
            <a:spLocks noChangeArrowheads="1"/>
          </p:cNvSpPr>
          <p:nvPr/>
        </p:nvSpPr>
        <p:spPr bwMode="auto">
          <a:xfrm>
            <a:off x="4755175" y="5735515"/>
            <a:ext cx="1401883" cy="119673"/>
          </a:xfrm>
          <a:prstGeom prst="leftRightArrow">
            <a:avLst>
              <a:gd name="adj1" fmla="val 50000"/>
              <a:gd name="adj2" fmla="val 70000"/>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pPr>
              <a:defRPr/>
            </a:pPr>
            <a:endParaRPr lang="es-ES">
              <a:effectLst>
                <a:outerShdw blurRad="38100" dist="38100" dir="2700000" algn="tl">
                  <a:srgbClr val="000000">
                    <a:alpha val="43137"/>
                  </a:srgbClr>
                </a:outerShdw>
              </a:effectLst>
            </a:endParaRPr>
          </a:p>
        </p:txBody>
      </p:sp>
      <p:sp>
        <p:nvSpPr>
          <p:cNvPr id="28" name="Line Callout 1 27"/>
          <p:cNvSpPr/>
          <p:nvPr/>
        </p:nvSpPr>
        <p:spPr bwMode="auto">
          <a:xfrm>
            <a:off x="895775" y="4017377"/>
            <a:ext cx="738908" cy="301257"/>
          </a:xfrm>
          <a:prstGeom prst="borderCallout1">
            <a:avLst>
              <a:gd name="adj1" fmla="val 50677"/>
              <a:gd name="adj2" fmla="val 100298"/>
              <a:gd name="adj3" fmla="val 151673"/>
              <a:gd name="adj4" fmla="val 16555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dirty="0" smtClean="0">
                <a:solidFill>
                  <a:schemeClr val="tx1"/>
                </a:solidFill>
                <a:effectLst>
                  <a:outerShdw blurRad="38100" dist="38100" dir="2700000" algn="tl">
                    <a:srgbClr val="000000">
                      <a:alpha val="43137"/>
                    </a:srgbClr>
                  </a:outerShdw>
                </a:effectLst>
                <a:latin typeface="Segoe" pitchFamily="34" charset="0"/>
              </a:rPr>
              <a:t>Voto</a:t>
            </a:r>
          </a:p>
        </p:txBody>
      </p:sp>
      <p:sp>
        <p:nvSpPr>
          <p:cNvPr id="29" name="Line Callout 1 28"/>
          <p:cNvSpPr/>
          <p:nvPr/>
        </p:nvSpPr>
        <p:spPr bwMode="auto">
          <a:xfrm>
            <a:off x="7199279" y="3907834"/>
            <a:ext cx="738908" cy="301257"/>
          </a:xfrm>
          <a:prstGeom prst="borderCallout1">
            <a:avLst>
              <a:gd name="adj1" fmla="val 47736"/>
              <a:gd name="adj2" fmla="val -1629"/>
              <a:gd name="adj3" fmla="val 134026"/>
              <a:gd name="adj4" fmla="val -6947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sp>
        <p:nvSpPr>
          <p:cNvPr id="30" name="Line Callout 1 29"/>
          <p:cNvSpPr/>
          <p:nvPr/>
        </p:nvSpPr>
        <p:spPr bwMode="auto">
          <a:xfrm>
            <a:off x="4798854" y="3582161"/>
            <a:ext cx="738908" cy="301257"/>
          </a:xfrm>
          <a:prstGeom prst="borderCallout1">
            <a:avLst>
              <a:gd name="adj1" fmla="val 107841"/>
              <a:gd name="adj2" fmla="val 16750"/>
              <a:gd name="adj3" fmla="val 151557"/>
              <a:gd name="adj4" fmla="val -1740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sp>
        <p:nvSpPr>
          <p:cNvPr id="31" name="Content Placeholder 2"/>
          <p:cNvSpPr txBox="1">
            <a:spLocks/>
          </p:cNvSpPr>
          <p:nvPr/>
        </p:nvSpPr>
        <p:spPr>
          <a:xfrm>
            <a:off x="381000" y="1371600"/>
            <a:ext cx="8382000" cy="1865126"/>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10"/>
              </a:buBlip>
              <a:tabLst/>
              <a:defRPr/>
            </a:pPr>
            <a:r>
              <a:rPr kumimoji="0" lang="es-ES" sz="2800" b="0" i="0" u="none" strike="noStrike" kern="1200" cap="none" spc="0" normalizeH="0" baseline="0" smtClean="0">
                <a:ln>
                  <a:noFill/>
                </a:ln>
                <a:solidFill>
                  <a:schemeClr val="tx1"/>
                </a:solidFill>
                <a:effectLst/>
                <a:uLnTx/>
                <a:uFillTx/>
                <a:latin typeface="+mn-lt"/>
                <a:ea typeface="+mn-ea"/>
                <a:cs typeface="+mn-cs"/>
              </a:rPr>
              <a:t>Solamente los nodos tienen voto</a:t>
            </a:r>
          </a:p>
          <a:p>
            <a:pPr marL="914400" marR="0" lvl="1" indent="-396875" algn="l" defTabSz="914363" rtl="0" eaLnBrk="1" fontAlgn="auto" latinLnBrk="0" hangingPunct="1">
              <a:lnSpc>
                <a:spcPct val="90000"/>
              </a:lnSpc>
              <a:spcBef>
                <a:spcPct val="20000"/>
              </a:spcBef>
              <a:spcAft>
                <a:spcPts val="0"/>
              </a:spcAft>
              <a:buClrTx/>
              <a:buSzTx/>
              <a:buFontTx/>
              <a:buBlip>
                <a:blip r:embed="rId11"/>
              </a:buBlip>
              <a:tabLst/>
              <a:defRPr/>
            </a:pPr>
            <a:r>
              <a:rPr kumimoji="0" lang="es-ES" sz="2400" b="0" i="0" u="none" strike="noStrike" kern="1200" cap="none" spc="0" normalizeH="0" baseline="0" smtClean="0">
                <a:ln>
                  <a:noFill/>
                </a:ln>
                <a:solidFill>
                  <a:schemeClr val="tx1"/>
                </a:solidFill>
                <a:effectLst/>
                <a:uLnTx/>
                <a:uFillTx/>
                <a:latin typeface="+mn-lt"/>
                <a:ea typeface="+mn-ea"/>
                <a:cs typeface="+mn-cs"/>
              </a:rPr>
              <a:t>Se requieren 3+ nodos, y no hay necesidad de tener almacenamiento compartido</a:t>
            </a:r>
          </a:p>
          <a:p>
            <a:pPr marL="914400" marR="0" lvl="1" indent="-396875" algn="l" defTabSz="914363" rtl="0" eaLnBrk="1" fontAlgn="auto" latinLnBrk="0" hangingPunct="1">
              <a:lnSpc>
                <a:spcPct val="90000"/>
              </a:lnSpc>
              <a:spcBef>
                <a:spcPct val="20000"/>
              </a:spcBef>
              <a:spcAft>
                <a:spcPts val="0"/>
              </a:spcAft>
              <a:buClrTx/>
              <a:buSzTx/>
              <a:buFontTx/>
              <a:buBlip>
                <a:blip r:embed="rId11"/>
              </a:buBlip>
              <a:tabLst/>
              <a:defRPr/>
            </a:pPr>
            <a:r>
              <a:rPr kumimoji="0" lang="es-ES" sz="2400" b="0" i="0" u="none" strike="noStrike" kern="1200" cap="none" spc="0" normalizeH="0" baseline="0" smtClean="0">
                <a:ln>
                  <a:noFill/>
                </a:ln>
                <a:solidFill>
                  <a:schemeClr val="tx1"/>
                </a:solidFill>
                <a:effectLst/>
                <a:uLnTx/>
                <a:uFillTx/>
                <a:latin typeface="+mn-lt"/>
                <a:ea typeface="+mn-ea"/>
                <a:cs typeface="+mn-cs"/>
              </a:rPr>
              <a:t>Se requiere la mayoría de los nodos para operar el</a:t>
            </a:r>
            <a:r>
              <a:rPr kumimoji="0" lang="es-ES" sz="2400" b="0" i="0" u="none" strike="noStrike" kern="1200" cap="none" spc="0" normalizeH="0" smtClean="0">
                <a:ln>
                  <a:noFill/>
                </a:ln>
                <a:solidFill>
                  <a:schemeClr val="tx1"/>
                </a:solidFill>
                <a:effectLst/>
                <a:uLnTx/>
                <a:uFillTx/>
                <a:latin typeface="+mn-lt"/>
                <a:ea typeface="+mn-ea"/>
                <a:cs typeface="+mn-cs"/>
              </a:rPr>
              <a:t> Cluster</a:t>
            </a:r>
            <a:endParaRPr kumimoji="0" lang="es-ES" sz="2400" b="0" i="0" u="none" strike="noStrike" kern="1200" cap="none" spc="0" normalizeH="0" baseline="0" smtClean="0">
              <a:ln>
                <a:noFill/>
              </a:ln>
              <a:solidFill>
                <a:schemeClr val="tx1"/>
              </a:solidFill>
              <a:effectLst/>
              <a:uLnTx/>
              <a:uFillTx/>
              <a:latin typeface="+mn-lt"/>
              <a:ea typeface="+mn-ea"/>
              <a:cs typeface="+mn-cs"/>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214282" y="160358"/>
            <a:ext cx="8382000" cy="553998"/>
          </a:xfrm>
        </p:spPr>
        <p:txBody>
          <a:bodyPr>
            <a:normAutofit/>
          </a:bodyPr>
          <a:lstStyle/>
          <a:p>
            <a:pPr lvl="0"/>
            <a:r>
              <a:rPr lang="es-ES" sz="4000" noProof="0" smtClean="0"/>
              <a:t>Mayoría de nodos y carpeta compartida</a:t>
            </a:r>
            <a:endParaRPr lang="es-ES" sz="4000" noProof="0"/>
          </a:p>
        </p:txBody>
      </p:sp>
      <p:sp>
        <p:nvSpPr>
          <p:cNvPr id="870403" name="Rectangle 3"/>
          <p:cNvSpPr>
            <a:spLocks noGrp="1" noChangeArrowheads="1"/>
          </p:cNvSpPr>
          <p:nvPr>
            <p:ph type="body" sz="half" idx="1"/>
          </p:nvPr>
        </p:nvSpPr>
        <p:spPr>
          <a:xfrm>
            <a:off x="387350" y="928670"/>
            <a:ext cx="7904115" cy="2083647"/>
          </a:xfrm>
        </p:spPr>
        <p:txBody>
          <a:bodyPr>
            <a:normAutofit/>
          </a:bodyPr>
          <a:lstStyle/>
          <a:p>
            <a:pPr marL="341300" indent="-341300"/>
            <a:r>
              <a:rPr lang="es-ES" altLang="ja-JP" sz="2000" noProof="0" dirty="0" smtClean="0">
                <a:ea typeface="ＭＳ Ｐゴシック" pitchFamily="34" charset="-128"/>
              </a:rPr>
              <a:t>Un </a:t>
            </a:r>
            <a:r>
              <a:rPr lang="es-ES" altLang="ja-JP" sz="2000" noProof="0" dirty="0" err="1" smtClean="0">
                <a:ea typeface="ＭＳ Ｐゴシック" pitchFamily="34" charset="-128"/>
              </a:rPr>
              <a:t>File</a:t>
            </a:r>
            <a:r>
              <a:rPr lang="es-ES" altLang="ja-JP" sz="2000" noProof="0" dirty="0" smtClean="0">
                <a:ea typeface="ＭＳ Ｐゴシック" pitchFamily="34" charset="-128"/>
              </a:rPr>
              <a:t> Share </a:t>
            </a:r>
            <a:r>
              <a:rPr lang="es-ES" altLang="ja-JP" sz="2000" b="1" noProof="0" dirty="0" err="1" smtClean="0">
                <a:solidFill>
                  <a:schemeClr val="accent1"/>
                </a:solidFill>
                <a:ea typeface="ＭＳ Ｐゴシック" pitchFamily="34" charset="-128"/>
              </a:rPr>
              <a:t>Witness</a:t>
            </a:r>
            <a:r>
              <a:rPr lang="es-ES" altLang="ja-JP" sz="2000" noProof="0" dirty="0" smtClean="0">
                <a:ea typeface="ＭＳ Ｐゴシック" pitchFamily="34" charset="-128"/>
              </a:rPr>
              <a:t> (testigo) permite tener un </a:t>
            </a:r>
            <a:r>
              <a:rPr lang="es-ES" altLang="ja-JP" sz="2000" noProof="0" dirty="0" err="1" smtClean="0">
                <a:ea typeface="ＭＳ Ｐゴシック" pitchFamily="34" charset="-128"/>
              </a:rPr>
              <a:t>Cluster</a:t>
            </a:r>
            <a:r>
              <a:rPr lang="es-ES" altLang="ja-JP" sz="2000" noProof="0" dirty="0" smtClean="0">
                <a:ea typeface="ＭＳ Ｐゴシック" pitchFamily="34" charset="-128"/>
              </a:rPr>
              <a:t> de dos nodos sin disco compartido</a:t>
            </a:r>
            <a:endParaRPr lang="es-ES" sz="2000" noProof="0" dirty="0" smtClean="0">
              <a:solidFill>
                <a:schemeClr val="hlink"/>
              </a:solidFill>
            </a:endParaRPr>
          </a:p>
          <a:p>
            <a:pPr marL="682598" lvl="1" indent="-339711"/>
            <a:r>
              <a:rPr lang="es-ES" altLang="ja-JP" sz="1700" noProof="0" dirty="0" smtClean="0">
                <a:ea typeface="ＭＳ Ｐゴシック" pitchFamily="34" charset="-128"/>
              </a:rPr>
              <a:t>El </a:t>
            </a:r>
            <a:r>
              <a:rPr lang="es-ES" altLang="ja-JP" sz="1700" noProof="0" dirty="0" err="1" smtClean="0">
                <a:ea typeface="ＭＳ Ｐゴシック" pitchFamily="34" charset="-128"/>
              </a:rPr>
              <a:t>File</a:t>
            </a:r>
            <a:r>
              <a:rPr lang="es-ES" altLang="ja-JP" sz="1700" noProof="0" dirty="0" smtClean="0">
                <a:ea typeface="ＭＳ Ｐゴシック" pitchFamily="34" charset="-128"/>
              </a:rPr>
              <a:t> Share </a:t>
            </a:r>
            <a:r>
              <a:rPr lang="es-ES" altLang="ja-JP" sz="1700" noProof="0" dirty="0" err="1" smtClean="0">
                <a:ea typeface="ＭＳ Ｐゴシック" pitchFamily="34" charset="-128"/>
              </a:rPr>
              <a:t>Witness</a:t>
            </a:r>
            <a:r>
              <a:rPr lang="es-ES" altLang="ja-JP" sz="1700" noProof="0" dirty="0" smtClean="0">
                <a:ea typeface="ＭＳ Ｐゴシック" pitchFamily="34" charset="-128"/>
              </a:rPr>
              <a:t> tiene un voto</a:t>
            </a:r>
          </a:p>
          <a:p>
            <a:pPr marL="341300" indent="-341300"/>
            <a:r>
              <a:rPr lang="es-ES" sz="2000" noProof="0" dirty="0" smtClean="0"/>
              <a:t>Excelente solución para </a:t>
            </a:r>
            <a:r>
              <a:rPr lang="es-ES" sz="2000" noProof="0" dirty="0" err="1" smtClean="0"/>
              <a:t>Clusteres</a:t>
            </a:r>
            <a:r>
              <a:rPr lang="es-ES" sz="2000" noProof="0" dirty="0" smtClean="0"/>
              <a:t> geográficamente dispersos</a:t>
            </a:r>
            <a:endParaRPr lang="es-ES" sz="1700" noProof="0" dirty="0" smtClean="0"/>
          </a:p>
          <a:p>
            <a:pPr marL="341300" indent="-341300"/>
            <a:r>
              <a:rPr lang="es-ES" sz="2000" noProof="0" dirty="0" smtClean="0"/>
              <a:t>Un servidor de ficheros puede usarse para albergar los testigos de múltiples clústeres</a:t>
            </a:r>
          </a:p>
          <a:p>
            <a:pPr marL="695827" lvl="1" indent="-341300"/>
            <a:r>
              <a:rPr lang="es-ES" sz="1700" noProof="0" dirty="0" smtClean="0"/>
              <a:t>Cada </a:t>
            </a:r>
            <a:r>
              <a:rPr lang="es-ES" sz="1700" noProof="0" dirty="0" err="1" smtClean="0"/>
              <a:t>Cluster</a:t>
            </a:r>
            <a:r>
              <a:rPr lang="es-ES" sz="1700" noProof="0" dirty="0" smtClean="0"/>
              <a:t> requiere su propia carpeta compartida</a:t>
            </a:r>
            <a:endParaRPr lang="es-ES" sz="1700" noProof="0" dirty="0"/>
          </a:p>
        </p:txBody>
      </p:sp>
      <p:graphicFrame>
        <p:nvGraphicFramePr>
          <p:cNvPr id="870421" name="Object 21"/>
          <p:cNvGraphicFramePr>
            <a:graphicFrameLocks noChangeAspect="1"/>
          </p:cNvGraphicFramePr>
          <p:nvPr>
            <p:ph sz="quarter" idx="2"/>
          </p:nvPr>
        </p:nvGraphicFramePr>
        <p:xfrm>
          <a:off x="4157927" y="3487610"/>
          <a:ext cx="617802" cy="1029229"/>
        </p:xfrm>
        <a:graphic>
          <a:graphicData uri="http://schemas.openxmlformats.org/presentationml/2006/ole">
            <p:oleObj spid="_x0000_s3077" name="Visio" r:id="rId4" imgW="745331" imgH="1240155" progId="Visio.Drawing.11">
              <p:embed/>
            </p:oleObj>
          </a:graphicData>
        </a:graphic>
      </p:graphicFrame>
      <p:graphicFrame>
        <p:nvGraphicFramePr>
          <p:cNvPr id="870404" name="Object 4"/>
          <p:cNvGraphicFramePr>
            <a:graphicFrameLocks noChangeAspect="1"/>
          </p:cNvGraphicFramePr>
          <p:nvPr/>
        </p:nvGraphicFramePr>
        <p:xfrm>
          <a:off x="3810000" y="5703231"/>
          <a:ext cx="1141413" cy="231775"/>
        </p:xfrm>
        <a:graphic>
          <a:graphicData uri="http://schemas.openxmlformats.org/presentationml/2006/ole">
            <p:oleObj spid="_x0000_s3074" name="Visio" r:id="rId5" imgW="2134743" imgH="251968" progId="Visio.Drawing.11">
              <p:embed/>
            </p:oleObj>
          </a:graphicData>
        </a:graphic>
      </p:graphicFrame>
      <p:graphicFrame>
        <p:nvGraphicFramePr>
          <p:cNvPr id="870409" name="Object 9"/>
          <p:cNvGraphicFramePr>
            <a:graphicFrameLocks noChangeAspect="1"/>
          </p:cNvGraphicFramePr>
          <p:nvPr/>
        </p:nvGraphicFramePr>
        <p:xfrm>
          <a:off x="3048000" y="5093631"/>
          <a:ext cx="931863" cy="1219200"/>
        </p:xfrm>
        <a:graphic>
          <a:graphicData uri="http://schemas.openxmlformats.org/presentationml/2006/ole">
            <p:oleObj spid="_x0000_s3075" name="Visio" r:id="rId6" imgW="855726" imgH="1121258" progId="Visio.Drawing.11">
              <p:embed/>
            </p:oleObj>
          </a:graphicData>
        </a:graphic>
      </p:graphicFrame>
      <p:graphicFrame>
        <p:nvGraphicFramePr>
          <p:cNvPr id="870410" name="Object 10"/>
          <p:cNvGraphicFramePr>
            <a:graphicFrameLocks noChangeAspect="1"/>
          </p:cNvGraphicFramePr>
          <p:nvPr/>
        </p:nvGraphicFramePr>
        <p:xfrm>
          <a:off x="4800600" y="5093631"/>
          <a:ext cx="933450" cy="1219200"/>
        </p:xfrm>
        <a:graphic>
          <a:graphicData uri="http://schemas.openxmlformats.org/presentationml/2006/ole">
            <p:oleObj spid="_x0000_s3076" name="Visio" r:id="rId7" imgW="855726" imgH="1121258" progId="Visio.Drawing.11">
              <p:embed/>
            </p:oleObj>
          </a:graphicData>
        </a:graphic>
      </p:graphicFrame>
      <p:sp>
        <p:nvSpPr>
          <p:cNvPr id="870411" name="Text Box 11"/>
          <p:cNvSpPr txBox="1">
            <a:spLocks noChangeArrowheads="1"/>
          </p:cNvSpPr>
          <p:nvPr/>
        </p:nvSpPr>
        <p:spPr bwMode="auto">
          <a:xfrm>
            <a:off x="4913313" y="3739494"/>
            <a:ext cx="2230455" cy="523216"/>
          </a:xfrm>
          <a:prstGeom prst="rect">
            <a:avLst/>
          </a:prstGeom>
          <a:noFill/>
          <a:ln w="9525">
            <a:noFill/>
            <a:miter lim="800000"/>
            <a:headEnd/>
            <a:tailEnd/>
          </a:ln>
          <a:effectLst/>
        </p:spPr>
        <p:txBody>
          <a:bodyPr wrap="square" lIns="91436" tIns="45718" rIns="91436" bIns="45718">
            <a:spAutoFit/>
          </a:bodyPr>
          <a:lstStyle/>
          <a:p>
            <a:pPr>
              <a:lnSpc>
                <a:spcPct val="100000"/>
              </a:lnSpc>
              <a:spcBef>
                <a:spcPct val="0"/>
              </a:spcBef>
            </a:pPr>
            <a:r>
              <a:rPr lang="es-ES" sz="1400" smtClean="0">
                <a:solidFill>
                  <a:schemeClr val="accent1"/>
                </a:solidFill>
                <a:latin typeface="Arial" charset="0"/>
              </a:rPr>
              <a:t>Carpeta compartida en </a:t>
            </a:r>
            <a:r>
              <a:rPr lang="es-ES" sz="1400" smtClean="0">
                <a:solidFill>
                  <a:schemeClr val="accent1"/>
                </a:solidFill>
              </a:rPr>
              <a:t>u</a:t>
            </a:r>
            <a:r>
              <a:rPr lang="es-ES" sz="1400" smtClean="0">
                <a:solidFill>
                  <a:schemeClr val="accent1"/>
                </a:solidFill>
                <a:latin typeface="Arial" charset="0"/>
              </a:rPr>
              <a:t>n servidor independiente</a:t>
            </a:r>
            <a:endParaRPr lang="es-ES" sz="1400">
              <a:solidFill>
                <a:schemeClr val="accent1"/>
              </a:solidFill>
              <a:latin typeface="Arial" charset="0"/>
            </a:endParaRPr>
          </a:p>
        </p:txBody>
      </p:sp>
      <p:sp>
        <p:nvSpPr>
          <p:cNvPr id="870412" name="Freeform 12"/>
          <p:cNvSpPr>
            <a:spLocks/>
          </p:cNvSpPr>
          <p:nvPr/>
        </p:nvSpPr>
        <p:spPr bwMode="auto">
          <a:xfrm>
            <a:off x="4724400" y="4712631"/>
            <a:ext cx="609600" cy="430212"/>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70413" name="Freeform 13"/>
          <p:cNvSpPr>
            <a:spLocks/>
          </p:cNvSpPr>
          <p:nvPr/>
        </p:nvSpPr>
        <p:spPr bwMode="auto">
          <a:xfrm>
            <a:off x="3581400" y="4712631"/>
            <a:ext cx="685800" cy="430212"/>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tx1"/>
            </a:solidFill>
            <a:prstDash val="solid"/>
            <a:round/>
            <a:headEnd type="triangle" w="med" len="med"/>
            <a:tailEnd type="none" w="med" len="lg"/>
          </a:ln>
          <a:effectLst/>
        </p:spPr>
        <p:txBody>
          <a:bodyPr lIns="91436" tIns="45718" rIns="91436" bIns="45718"/>
          <a:lstStyle/>
          <a:p>
            <a:endParaRPr lang="es-ES"/>
          </a:p>
        </p:txBody>
      </p:sp>
      <p:sp>
        <p:nvSpPr>
          <p:cNvPr id="870414" name="Line 14"/>
          <p:cNvSpPr>
            <a:spLocks noChangeShapeType="1"/>
          </p:cNvSpPr>
          <p:nvPr/>
        </p:nvSpPr>
        <p:spPr bwMode="auto">
          <a:xfrm>
            <a:off x="2971800" y="4712631"/>
            <a:ext cx="3200400" cy="0"/>
          </a:xfrm>
          <a:prstGeom prst="line">
            <a:avLst/>
          </a:prstGeom>
          <a:noFill/>
          <a:ln w="57150">
            <a:solidFill>
              <a:schemeClr val="tx1"/>
            </a:solidFill>
            <a:round/>
            <a:headEnd type="none" w="sm" len="sm"/>
            <a:tailEnd type="none" w="sm" len="sm"/>
          </a:ln>
          <a:effectLst/>
        </p:spPr>
        <p:txBody>
          <a:bodyPr wrap="none" lIns="91436" tIns="45718" rIns="91436" bIns="45718" anchor="ctr"/>
          <a:lstStyle/>
          <a:p>
            <a:endParaRPr lang="es-ES"/>
          </a:p>
        </p:txBody>
      </p:sp>
      <p:sp>
        <p:nvSpPr>
          <p:cNvPr id="870420" name="Text Box 20"/>
          <p:cNvSpPr txBox="1">
            <a:spLocks noChangeArrowheads="1"/>
          </p:cNvSpPr>
          <p:nvPr/>
        </p:nvSpPr>
        <p:spPr bwMode="auto">
          <a:xfrm>
            <a:off x="5867400" y="5779431"/>
            <a:ext cx="2062186" cy="307773"/>
          </a:xfrm>
          <a:prstGeom prst="rect">
            <a:avLst/>
          </a:prstGeom>
          <a:noFill/>
          <a:ln w="9525">
            <a:noFill/>
            <a:miter lim="800000"/>
            <a:headEnd/>
            <a:tailEnd/>
          </a:ln>
          <a:effectLst/>
        </p:spPr>
        <p:txBody>
          <a:bodyPr wrap="square" lIns="91436" tIns="45718" rIns="91436" bIns="45718">
            <a:spAutoFit/>
          </a:bodyPr>
          <a:lstStyle/>
          <a:p>
            <a:pPr>
              <a:lnSpc>
                <a:spcPct val="100000"/>
              </a:lnSpc>
              <a:spcBef>
                <a:spcPct val="0"/>
              </a:spcBef>
            </a:pPr>
            <a:r>
              <a:rPr lang="es-ES" sz="1400" smtClean="0">
                <a:solidFill>
                  <a:schemeClr val="accent1"/>
                </a:solidFill>
                <a:latin typeface="Arial" charset="0"/>
              </a:rPr>
              <a:t>Cada nodo tiene 1 voto</a:t>
            </a:r>
            <a:endParaRPr lang="es-ES" sz="1400">
              <a:solidFill>
                <a:schemeClr val="accent1"/>
              </a:solidFill>
              <a:latin typeface="Arial" charset="0"/>
            </a:endParaRPr>
          </a:p>
        </p:txBody>
      </p:sp>
      <p:sp>
        <p:nvSpPr>
          <p:cNvPr id="870433" name="Line 33"/>
          <p:cNvSpPr>
            <a:spLocks noChangeShapeType="1"/>
          </p:cNvSpPr>
          <p:nvPr/>
        </p:nvSpPr>
        <p:spPr bwMode="auto">
          <a:xfrm flipV="1">
            <a:off x="4484688" y="4263368"/>
            <a:ext cx="3175" cy="458788"/>
          </a:xfrm>
          <a:prstGeom prst="line">
            <a:avLst/>
          </a:prstGeom>
          <a:noFill/>
          <a:ln w="28575">
            <a:solidFill>
              <a:schemeClr val="tx1"/>
            </a:solidFill>
            <a:round/>
            <a:headEnd type="none" w="sm" len="sm"/>
            <a:tailEnd type="none" w="sm" len="sm"/>
          </a:ln>
          <a:effectLst/>
        </p:spPr>
        <p:txBody>
          <a:bodyPr wrap="none" lIns="91436" tIns="45718" rIns="91436" bIns="45718" anchor="ctr"/>
          <a:lstStyle/>
          <a:p>
            <a:endParaRPr lang="es-ES"/>
          </a:p>
        </p:txBody>
      </p:sp>
      <p:sp>
        <p:nvSpPr>
          <p:cNvPr id="17" name="Line Callout 1 16"/>
          <p:cNvSpPr/>
          <p:nvPr/>
        </p:nvSpPr>
        <p:spPr bwMode="auto">
          <a:xfrm>
            <a:off x="2678317" y="3429000"/>
            <a:ext cx="933039" cy="301257"/>
          </a:xfrm>
          <a:prstGeom prst="borderCallout1">
            <a:avLst>
              <a:gd name="adj1" fmla="val 50677"/>
              <a:gd name="adj2" fmla="val 100298"/>
              <a:gd name="adj3" fmla="val 151673"/>
              <a:gd name="adj4" fmla="val 16555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Testigo</a:t>
            </a:r>
          </a:p>
        </p:txBody>
      </p:sp>
      <p:sp>
        <p:nvSpPr>
          <p:cNvPr id="18" name="Line Callout 1 17"/>
          <p:cNvSpPr/>
          <p:nvPr/>
        </p:nvSpPr>
        <p:spPr bwMode="auto">
          <a:xfrm>
            <a:off x="1905489" y="5298791"/>
            <a:ext cx="738908" cy="301257"/>
          </a:xfrm>
          <a:prstGeom prst="borderCallout1">
            <a:avLst>
              <a:gd name="adj1" fmla="val 50677"/>
              <a:gd name="adj2" fmla="val 100298"/>
              <a:gd name="adj3" fmla="val 151673"/>
              <a:gd name="adj4" fmla="val 16555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dirty="0" smtClean="0">
                <a:solidFill>
                  <a:schemeClr val="tx1"/>
                </a:solidFill>
                <a:effectLst>
                  <a:outerShdw blurRad="38100" dist="38100" dir="2700000" algn="tl">
                    <a:srgbClr val="000000">
                      <a:alpha val="43137"/>
                    </a:srgbClr>
                  </a:outerShdw>
                </a:effectLst>
                <a:latin typeface="Segoe" pitchFamily="34" charset="0"/>
              </a:rPr>
              <a:t>Voto</a:t>
            </a:r>
          </a:p>
        </p:txBody>
      </p:sp>
      <p:sp>
        <p:nvSpPr>
          <p:cNvPr id="19" name="Line Callout 1 18"/>
          <p:cNvSpPr/>
          <p:nvPr/>
        </p:nvSpPr>
        <p:spPr bwMode="auto">
          <a:xfrm>
            <a:off x="6105319" y="5084882"/>
            <a:ext cx="738908" cy="301257"/>
          </a:xfrm>
          <a:prstGeom prst="borderCallout1">
            <a:avLst>
              <a:gd name="adj1" fmla="val 47736"/>
              <a:gd name="adj2" fmla="val -1629"/>
              <a:gd name="adj3" fmla="val 134026"/>
              <a:gd name="adj4" fmla="val -6947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smtClean="0">
                <a:solidFill>
                  <a:schemeClr val="tx1"/>
                </a:solidFill>
                <a:effectLst>
                  <a:outerShdw blurRad="38100" dist="38100" dir="2700000" algn="tl">
                    <a:srgbClr val="000000">
                      <a:alpha val="43137"/>
                    </a:srgbClr>
                  </a:outerShdw>
                </a:effectLst>
                <a:latin typeface="Segoe" pitchFamily="34" charset="0"/>
              </a:rPr>
              <a:t>Voto</a:t>
            </a:r>
          </a:p>
        </p:txBody>
      </p:sp>
      <p:grpSp>
        <p:nvGrpSpPr>
          <p:cNvPr id="2" name="Group 33"/>
          <p:cNvGrpSpPr>
            <a:grpSpLocks noChangeAspect="1"/>
          </p:cNvGrpSpPr>
          <p:nvPr/>
        </p:nvGrpSpPr>
        <p:grpSpPr bwMode="auto">
          <a:xfrm>
            <a:off x="4081605" y="3682592"/>
            <a:ext cx="600319" cy="351577"/>
            <a:chOff x="3744" y="1056"/>
            <a:chExt cx="720" cy="422"/>
          </a:xfrm>
        </p:grpSpPr>
        <p:sp>
          <p:nvSpPr>
            <p:cNvPr id="21" name="AutoShape 34"/>
            <p:cNvSpPr>
              <a:spLocks noChangeAspect="1" noChangeArrowheads="1" noTextEdit="1"/>
            </p:cNvSpPr>
            <p:nvPr/>
          </p:nvSpPr>
          <p:spPr bwMode="auto">
            <a:xfrm>
              <a:off x="3744" y="1056"/>
              <a:ext cx="720" cy="422"/>
            </a:xfrm>
            <a:prstGeom prst="rect">
              <a:avLst/>
            </a:prstGeom>
            <a:noFill/>
            <a:ln w="9525">
              <a:noFill/>
              <a:miter lim="800000"/>
              <a:headEnd/>
              <a:tailEnd/>
            </a:ln>
          </p:spPr>
          <p:txBody>
            <a:bodyPr/>
            <a:lstStyle/>
            <a:p>
              <a:endParaRPr lang="es-ES"/>
            </a:p>
          </p:txBody>
        </p:sp>
        <p:sp>
          <p:nvSpPr>
            <p:cNvPr id="22" name="Freeform 35"/>
            <p:cNvSpPr>
              <a:spLocks/>
            </p:cNvSpPr>
            <p:nvPr/>
          </p:nvSpPr>
          <p:spPr bwMode="auto">
            <a:xfrm>
              <a:off x="3766" y="1122"/>
              <a:ext cx="594" cy="311"/>
            </a:xfrm>
            <a:custGeom>
              <a:avLst/>
              <a:gdLst/>
              <a:ahLst/>
              <a:cxnLst>
                <a:cxn ang="0">
                  <a:pos x="281" y="200"/>
                </a:cxn>
                <a:cxn ang="0">
                  <a:pos x="433" y="77"/>
                </a:cxn>
                <a:cxn ang="0">
                  <a:pos x="574" y="0"/>
                </a:cxn>
                <a:cxn ang="0">
                  <a:pos x="309" y="228"/>
                </a:cxn>
                <a:cxn ang="0">
                  <a:pos x="340" y="288"/>
                </a:cxn>
                <a:cxn ang="0">
                  <a:pos x="355" y="317"/>
                </a:cxn>
                <a:cxn ang="0">
                  <a:pos x="413" y="277"/>
                </a:cxn>
                <a:cxn ang="0">
                  <a:pos x="459" y="277"/>
                </a:cxn>
                <a:cxn ang="0">
                  <a:pos x="515" y="317"/>
                </a:cxn>
                <a:cxn ang="0">
                  <a:pos x="559" y="254"/>
                </a:cxn>
                <a:cxn ang="0">
                  <a:pos x="640" y="194"/>
                </a:cxn>
                <a:cxn ang="0">
                  <a:pos x="733" y="203"/>
                </a:cxn>
                <a:cxn ang="0">
                  <a:pos x="807" y="255"/>
                </a:cxn>
                <a:cxn ang="0">
                  <a:pos x="849" y="332"/>
                </a:cxn>
                <a:cxn ang="0">
                  <a:pos x="898" y="337"/>
                </a:cxn>
                <a:cxn ang="0">
                  <a:pos x="944" y="302"/>
                </a:cxn>
                <a:cxn ang="0">
                  <a:pos x="1100" y="187"/>
                </a:cxn>
                <a:cxn ang="0">
                  <a:pos x="1188" y="153"/>
                </a:cxn>
                <a:cxn ang="0">
                  <a:pos x="1144" y="208"/>
                </a:cxn>
                <a:cxn ang="0">
                  <a:pos x="914" y="375"/>
                </a:cxn>
                <a:cxn ang="0">
                  <a:pos x="908" y="422"/>
                </a:cxn>
                <a:cxn ang="0">
                  <a:pos x="841" y="424"/>
                </a:cxn>
                <a:cxn ang="0">
                  <a:pos x="813" y="522"/>
                </a:cxn>
                <a:cxn ang="0">
                  <a:pos x="723" y="607"/>
                </a:cxn>
                <a:cxn ang="0">
                  <a:pos x="613" y="612"/>
                </a:cxn>
                <a:cxn ang="0">
                  <a:pos x="528" y="563"/>
                </a:cxn>
                <a:cxn ang="0">
                  <a:pos x="507" y="479"/>
                </a:cxn>
                <a:cxn ang="0">
                  <a:pos x="507" y="392"/>
                </a:cxn>
                <a:cxn ang="0">
                  <a:pos x="476" y="331"/>
                </a:cxn>
                <a:cxn ang="0">
                  <a:pos x="414" y="304"/>
                </a:cxn>
                <a:cxn ang="0">
                  <a:pos x="362" y="347"/>
                </a:cxn>
                <a:cxn ang="0">
                  <a:pos x="350" y="454"/>
                </a:cxn>
                <a:cxn ang="0">
                  <a:pos x="292" y="558"/>
                </a:cxn>
                <a:cxn ang="0">
                  <a:pos x="194" y="621"/>
                </a:cxn>
                <a:cxn ang="0">
                  <a:pos x="96" y="616"/>
                </a:cxn>
                <a:cxn ang="0">
                  <a:pos x="30" y="571"/>
                </a:cxn>
                <a:cxn ang="0">
                  <a:pos x="0" y="515"/>
                </a:cxn>
                <a:cxn ang="0">
                  <a:pos x="0" y="402"/>
                </a:cxn>
                <a:cxn ang="0">
                  <a:pos x="25" y="310"/>
                </a:cxn>
                <a:cxn ang="0">
                  <a:pos x="88" y="230"/>
                </a:cxn>
                <a:cxn ang="0">
                  <a:pos x="169" y="197"/>
                </a:cxn>
                <a:cxn ang="0">
                  <a:pos x="241" y="200"/>
                </a:cxn>
                <a:cxn ang="0">
                  <a:pos x="281" y="200"/>
                </a:cxn>
                <a:cxn ang="0">
                  <a:pos x="281" y="200"/>
                </a:cxn>
              </a:cxnLst>
              <a:rect l="0" t="0" r="r" b="b"/>
              <a:pathLst>
                <a:path w="1188" h="621">
                  <a:moveTo>
                    <a:pt x="281" y="200"/>
                  </a:moveTo>
                  <a:lnTo>
                    <a:pt x="433" y="77"/>
                  </a:lnTo>
                  <a:lnTo>
                    <a:pt x="574" y="0"/>
                  </a:lnTo>
                  <a:lnTo>
                    <a:pt x="309" y="228"/>
                  </a:lnTo>
                  <a:lnTo>
                    <a:pt x="340" y="288"/>
                  </a:lnTo>
                  <a:lnTo>
                    <a:pt x="355" y="317"/>
                  </a:lnTo>
                  <a:lnTo>
                    <a:pt x="413" y="277"/>
                  </a:lnTo>
                  <a:lnTo>
                    <a:pt x="459" y="277"/>
                  </a:lnTo>
                  <a:lnTo>
                    <a:pt x="515" y="317"/>
                  </a:lnTo>
                  <a:lnTo>
                    <a:pt x="559" y="254"/>
                  </a:lnTo>
                  <a:lnTo>
                    <a:pt x="640" y="194"/>
                  </a:lnTo>
                  <a:lnTo>
                    <a:pt x="733" y="203"/>
                  </a:lnTo>
                  <a:lnTo>
                    <a:pt x="807" y="255"/>
                  </a:lnTo>
                  <a:lnTo>
                    <a:pt x="849" y="332"/>
                  </a:lnTo>
                  <a:lnTo>
                    <a:pt x="898" y="337"/>
                  </a:lnTo>
                  <a:lnTo>
                    <a:pt x="944" y="302"/>
                  </a:lnTo>
                  <a:lnTo>
                    <a:pt x="1100" y="187"/>
                  </a:lnTo>
                  <a:lnTo>
                    <a:pt x="1188" y="153"/>
                  </a:lnTo>
                  <a:lnTo>
                    <a:pt x="1144" y="208"/>
                  </a:lnTo>
                  <a:lnTo>
                    <a:pt x="914" y="375"/>
                  </a:lnTo>
                  <a:lnTo>
                    <a:pt x="908" y="422"/>
                  </a:lnTo>
                  <a:lnTo>
                    <a:pt x="841" y="424"/>
                  </a:lnTo>
                  <a:lnTo>
                    <a:pt x="813" y="522"/>
                  </a:lnTo>
                  <a:lnTo>
                    <a:pt x="723" y="607"/>
                  </a:lnTo>
                  <a:lnTo>
                    <a:pt x="613" y="612"/>
                  </a:lnTo>
                  <a:lnTo>
                    <a:pt x="528" y="563"/>
                  </a:lnTo>
                  <a:lnTo>
                    <a:pt x="507" y="479"/>
                  </a:lnTo>
                  <a:lnTo>
                    <a:pt x="507" y="392"/>
                  </a:lnTo>
                  <a:lnTo>
                    <a:pt x="476" y="331"/>
                  </a:lnTo>
                  <a:lnTo>
                    <a:pt x="414" y="304"/>
                  </a:lnTo>
                  <a:lnTo>
                    <a:pt x="362" y="347"/>
                  </a:lnTo>
                  <a:lnTo>
                    <a:pt x="350" y="454"/>
                  </a:lnTo>
                  <a:lnTo>
                    <a:pt x="292" y="558"/>
                  </a:lnTo>
                  <a:lnTo>
                    <a:pt x="194" y="621"/>
                  </a:lnTo>
                  <a:lnTo>
                    <a:pt x="96" y="616"/>
                  </a:lnTo>
                  <a:lnTo>
                    <a:pt x="30" y="571"/>
                  </a:lnTo>
                  <a:lnTo>
                    <a:pt x="0" y="515"/>
                  </a:lnTo>
                  <a:lnTo>
                    <a:pt x="0" y="402"/>
                  </a:lnTo>
                  <a:lnTo>
                    <a:pt x="25" y="310"/>
                  </a:lnTo>
                  <a:lnTo>
                    <a:pt x="88" y="230"/>
                  </a:lnTo>
                  <a:lnTo>
                    <a:pt x="169" y="197"/>
                  </a:lnTo>
                  <a:lnTo>
                    <a:pt x="241" y="200"/>
                  </a:lnTo>
                  <a:lnTo>
                    <a:pt x="281" y="200"/>
                  </a:lnTo>
                  <a:lnTo>
                    <a:pt x="281" y="200"/>
                  </a:lnTo>
                  <a:close/>
                </a:path>
              </a:pathLst>
            </a:custGeom>
            <a:solidFill>
              <a:srgbClr val="C6EFFA"/>
            </a:solidFill>
            <a:ln w="9525">
              <a:noFill/>
              <a:round/>
              <a:headEnd/>
              <a:tailEnd/>
            </a:ln>
          </p:spPr>
          <p:txBody>
            <a:bodyPr/>
            <a:lstStyle/>
            <a:p>
              <a:endParaRPr lang="es-ES"/>
            </a:p>
          </p:txBody>
        </p:sp>
        <p:sp>
          <p:nvSpPr>
            <p:cNvPr id="23" name="Freeform 36"/>
            <p:cNvSpPr>
              <a:spLocks/>
            </p:cNvSpPr>
            <p:nvPr/>
          </p:nvSpPr>
          <p:spPr bwMode="auto">
            <a:xfrm>
              <a:off x="4030" y="1231"/>
              <a:ext cx="135" cy="141"/>
            </a:xfrm>
            <a:custGeom>
              <a:avLst/>
              <a:gdLst/>
              <a:ahLst/>
              <a:cxnLst>
                <a:cxn ang="0">
                  <a:pos x="0" y="210"/>
                </a:cxn>
                <a:cxn ang="0">
                  <a:pos x="8" y="137"/>
                </a:cxn>
                <a:cxn ang="0">
                  <a:pos x="28" y="98"/>
                </a:cxn>
                <a:cxn ang="0">
                  <a:pos x="66" y="51"/>
                </a:cxn>
                <a:cxn ang="0">
                  <a:pos x="96" y="24"/>
                </a:cxn>
                <a:cxn ang="0">
                  <a:pos x="143" y="5"/>
                </a:cxn>
                <a:cxn ang="0">
                  <a:pos x="172" y="0"/>
                </a:cxn>
                <a:cxn ang="0">
                  <a:pos x="206" y="11"/>
                </a:cxn>
                <a:cxn ang="0">
                  <a:pos x="252" y="38"/>
                </a:cxn>
                <a:cxn ang="0">
                  <a:pos x="269" y="71"/>
                </a:cxn>
                <a:cxn ang="0">
                  <a:pos x="222" y="33"/>
                </a:cxn>
                <a:cxn ang="0">
                  <a:pos x="164" y="22"/>
                </a:cxn>
                <a:cxn ang="0">
                  <a:pos x="112" y="37"/>
                </a:cxn>
                <a:cxn ang="0">
                  <a:pos x="64" y="71"/>
                </a:cxn>
                <a:cxn ang="0">
                  <a:pos x="35" y="120"/>
                </a:cxn>
                <a:cxn ang="0">
                  <a:pos x="17" y="180"/>
                </a:cxn>
                <a:cxn ang="0">
                  <a:pos x="16" y="232"/>
                </a:cxn>
                <a:cxn ang="0">
                  <a:pos x="17" y="283"/>
                </a:cxn>
                <a:cxn ang="0">
                  <a:pos x="0" y="210"/>
                </a:cxn>
                <a:cxn ang="0">
                  <a:pos x="0" y="210"/>
                </a:cxn>
              </a:cxnLst>
              <a:rect l="0" t="0" r="r" b="b"/>
              <a:pathLst>
                <a:path w="269" h="283">
                  <a:moveTo>
                    <a:pt x="0" y="210"/>
                  </a:moveTo>
                  <a:lnTo>
                    <a:pt x="8" y="137"/>
                  </a:lnTo>
                  <a:lnTo>
                    <a:pt x="28" y="98"/>
                  </a:lnTo>
                  <a:lnTo>
                    <a:pt x="66" y="51"/>
                  </a:lnTo>
                  <a:lnTo>
                    <a:pt x="96" y="24"/>
                  </a:lnTo>
                  <a:lnTo>
                    <a:pt x="143" y="5"/>
                  </a:lnTo>
                  <a:lnTo>
                    <a:pt x="172" y="0"/>
                  </a:lnTo>
                  <a:lnTo>
                    <a:pt x="206" y="11"/>
                  </a:lnTo>
                  <a:lnTo>
                    <a:pt x="252" y="38"/>
                  </a:lnTo>
                  <a:lnTo>
                    <a:pt x="269" y="71"/>
                  </a:lnTo>
                  <a:lnTo>
                    <a:pt x="222" y="33"/>
                  </a:lnTo>
                  <a:lnTo>
                    <a:pt x="164" y="22"/>
                  </a:lnTo>
                  <a:lnTo>
                    <a:pt x="112" y="37"/>
                  </a:lnTo>
                  <a:lnTo>
                    <a:pt x="64" y="71"/>
                  </a:lnTo>
                  <a:lnTo>
                    <a:pt x="35" y="120"/>
                  </a:lnTo>
                  <a:lnTo>
                    <a:pt x="17" y="180"/>
                  </a:lnTo>
                  <a:lnTo>
                    <a:pt x="16" y="232"/>
                  </a:lnTo>
                  <a:lnTo>
                    <a:pt x="17" y="283"/>
                  </a:lnTo>
                  <a:lnTo>
                    <a:pt x="0" y="210"/>
                  </a:lnTo>
                  <a:lnTo>
                    <a:pt x="0" y="210"/>
                  </a:lnTo>
                  <a:close/>
                </a:path>
              </a:pathLst>
            </a:custGeom>
            <a:solidFill>
              <a:srgbClr val="FFFFFF"/>
            </a:solidFill>
            <a:ln w="9525">
              <a:noFill/>
              <a:round/>
              <a:headEnd/>
              <a:tailEnd/>
            </a:ln>
          </p:spPr>
          <p:txBody>
            <a:bodyPr/>
            <a:lstStyle/>
            <a:p>
              <a:endParaRPr lang="es-ES"/>
            </a:p>
          </p:txBody>
        </p:sp>
        <p:sp>
          <p:nvSpPr>
            <p:cNvPr id="24" name="Freeform 37"/>
            <p:cNvSpPr>
              <a:spLocks/>
            </p:cNvSpPr>
            <p:nvPr/>
          </p:nvSpPr>
          <p:spPr bwMode="auto">
            <a:xfrm>
              <a:off x="3786" y="1248"/>
              <a:ext cx="131" cy="157"/>
            </a:xfrm>
            <a:custGeom>
              <a:avLst/>
              <a:gdLst/>
              <a:ahLst/>
              <a:cxnLst>
                <a:cxn ang="0">
                  <a:pos x="207" y="242"/>
                </a:cxn>
                <a:cxn ang="0">
                  <a:pos x="263" y="139"/>
                </a:cxn>
                <a:cxn ang="0">
                  <a:pos x="250" y="65"/>
                </a:cxn>
                <a:cxn ang="0">
                  <a:pos x="187" y="0"/>
                </a:cxn>
                <a:cxn ang="0">
                  <a:pos x="103" y="7"/>
                </a:cxn>
                <a:cxn ang="0">
                  <a:pos x="31" y="67"/>
                </a:cxn>
                <a:cxn ang="0">
                  <a:pos x="0" y="168"/>
                </a:cxn>
                <a:cxn ang="0">
                  <a:pos x="15" y="269"/>
                </a:cxn>
                <a:cxn ang="0">
                  <a:pos x="74" y="314"/>
                </a:cxn>
                <a:cxn ang="0">
                  <a:pos x="126" y="310"/>
                </a:cxn>
                <a:cxn ang="0">
                  <a:pos x="207" y="242"/>
                </a:cxn>
                <a:cxn ang="0">
                  <a:pos x="207" y="242"/>
                </a:cxn>
              </a:cxnLst>
              <a:rect l="0" t="0" r="r" b="b"/>
              <a:pathLst>
                <a:path w="263" h="314">
                  <a:moveTo>
                    <a:pt x="207" y="242"/>
                  </a:moveTo>
                  <a:lnTo>
                    <a:pt x="263" y="139"/>
                  </a:lnTo>
                  <a:lnTo>
                    <a:pt x="250" y="65"/>
                  </a:lnTo>
                  <a:lnTo>
                    <a:pt x="187" y="0"/>
                  </a:lnTo>
                  <a:lnTo>
                    <a:pt x="103" y="7"/>
                  </a:lnTo>
                  <a:lnTo>
                    <a:pt x="31" y="67"/>
                  </a:lnTo>
                  <a:lnTo>
                    <a:pt x="0" y="168"/>
                  </a:lnTo>
                  <a:lnTo>
                    <a:pt x="15" y="269"/>
                  </a:lnTo>
                  <a:lnTo>
                    <a:pt x="74" y="314"/>
                  </a:lnTo>
                  <a:lnTo>
                    <a:pt x="126" y="310"/>
                  </a:lnTo>
                  <a:lnTo>
                    <a:pt x="207" y="242"/>
                  </a:lnTo>
                  <a:lnTo>
                    <a:pt x="207" y="242"/>
                  </a:lnTo>
                  <a:close/>
                </a:path>
              </a:pathLst>
            </a:custGeom>
            <a:solidFill>
              <a:srgbClr val="D7E3FF"/>
            </a:solidFill>
            <a:ln w="9525">
              <a:noFill/>
              <a:round/>
              <a:headEnd/>
              <a:tailEnd/>
            </a:ln>
          </p:spPr>
          <p:txBody>
            <a:bodyPr/>
            <a:lstStyle/>
            <a:p>
              <a:endParaRPr lang="es-ES"/>
            </a:p>
          </p:txBody>
        </p:sp>
        <p:sp>
          <p:nvSpPr>
            <p:cNvPr id="25" name="Freeform 38"/>
            <p:cNvSpPr>
              <a:spLocks/>
            </p:cNvSpPr>
            <p:nvPr/>
          </p:nvSpPr>
          <p:spPr bwMode="auto">
            <a:xfrm>
              <a:off x="4046" y="1248"/>
              <a:ext cx="119" cy="154"/>
            </a:xfrm>
            <a:custGeom>
              <a:avLst/>
              <a:gdLst/>
              <a:ahLst/>
              <a:cxnLst>
                <a:cxn ang="0">
                  <a:pos x="142" y="305"/>
                </a:cxn>
                <a:cxn ang="0">
                  <a:pos x="222" y="199"/>
                </a:cxn>
                <a:cxn ang="0">
                  <a:pos x="236" y="100"/>
                </a:cxn>
                <a:cxn ang="0">
                  <a:pos x="213" y="40"/>
                </a:cxn>
                <a:cxn ang="0">
                  <a:pos x="131" y="0"/>
                </a:cxn>
                <a:cxn ang="0">
                  <a:pos x="47" y="41"/>
                </a:cxn>
                <a:cxn ang="0">
                  <a:pos x="3" y="122"/>
                </a:cxn>
                <a:cxn ang="0">
                  <a:pos x="0" y="198"/>
                </a:cxn>
                <a:cxn ang="0">
                  <a:pos x="5" y="262"/>
                </a:cxn>
                <a:cxn ang="0">
                  <a:pos x="49" y="305"/>
                </a:cxn>
                <a:cxn ang="0">
                  <a:pos x="107" y="310"/>
                </a:cxn>
                <a:cxn ang="0">
                  <a:pos x="142" y="305"/>
                </a:cxn>
                <a:cxn ang="0">
                  <a:pos x="142" y="305"/>
                </a:cxn>
              </a:cxnLst>
              <a:rect l="0" t="0" r="r" b="b"/>
              <a:pathLst>
                <a:path w="236" h="310">
                  <a:moveTo>
                    <a:pt x="142" y="305"/>
                  </a:moveTo>
                  <a:lnTo>
                    <a:pt x="222" y="199"/>
                  </a:lnTo>
                  <a:lnTo>
                    <a:pt x="236" y="100"/>
                  </a:lnTo>
                  <a:lnTo>
                    <a:pt x="213" y="40"/>
                  </a:lnTo>
                  <a:lnTo>
                    <a:pt x="131" y="0"/>
                  </a:lnTo>
                  <a:lnTo>
                    <a:pt x="47" y="41"/>
                  </a:lnTo>
                  <a:lnTo>
                    <a:pt x="3" y="122"/>
                  </a:lnTo>
                  <a:lnTo>
                    <a:pt x="0" y="198"/>
                  </a:lnTo>
                  <a:lnTo>
                    <a:pt x="5" y="262"/>
                  </a:lnTo>
                  <a:lnTo>
                    <a:pt x="49" y="305"/>
                  </a:lnTo>
                  <a:lnTo>
                    <a:pt x="107" y="310"/>
                  </a:lnTo>
                  <a:lnTo>
                    <a:pt x="142" y="305"/>
                  </a:lnTo>
                  <a:lnTo>
                    <a:pt x="142" y="305"/>
                  </a:lnTo>
                  <a:close/>
                </a:path>
              </a:pathLst>
            </a:custGeom>
            <a:solidFill>
              <a:srgbClr val="D7E3FF"/>
            </a:solidFill>
            <a:ln w="9525">
              <a:noFill/>
              <a:round/>
              <a:headEnd/>
              <a:tailEnd/>
            </a:ln>
          </p:spPr>
          <p:txBody>
            <a:bodyPr/>
            <a:lstStyle/>
            <a:p>
              <a:endParaRPr lang="es-ES"/>
            </a:p>
          </p:txBody>
        </p:sp>
        <p:sp>
          <p:nvSpPr>
            <p:cNvPr id="26" name="Freeform 39"/>
            <p:cNvSpPr>
              <a:spLocks/>
            </p:cNvSpPr>
            <p:nvPr/>
          </p:nvSpPr>
          <p:spPr bwMode="auto">
            <a:xfrm>
              <a:off x="3792" y="1444"/>
              <a:ext cx="62" cy="18"/>
            </a:xfrm>
            <a:custGeom>
              <a:avLst/>
              <a:gdLst/>
              <a:ahLst/>
              <a:cxnLst>
                <a:cxn ang="0">
                  <a:pos x="52" y="36"/>
                </a:cxn>
                <a:cxn ang="0">
                  <a:pos x="30" y="22"/>
                </a:cxn>
                <a:cxn ang="0">
                  <a:pos x="3" y="5"/>
                </a:cxn>
                <a:cxn ang="0">
                  <a:pos x="0" y="3"/>
                </a:cxn>
                <a:cxn ang="0">
                  <a:pos x="0" y="0"/>
                </a:cxn>
                <a:cxn ang="0">
                  <a:pos x="6" y="3"/>
                </a:cxn>
                <a:cxn ang="0">
                  <a:pos x="14" y="8"/>
                </a:cxn>
                <a:cxn ang="0">
                  <a:pos x="22" y="11"/>
                </a:cxn>
                <a:cxn ang="0">
                  <a:pos x="30" y="13"/>
                </a:cxn>
                <a:cxn ang="0">
                  <a:pos x="38" y="16"/>
                </a:cxn>
                <a:cxn ang="0">
                  <a:pos x="46" y="18"/>
                </a:cxn>
                <a:cxn ang="0">
                  <a:pos x="62" y="21"/>
                </a:cxn>
                <a:cxn ang="0">
                  <a:pos x="77" y="24"/>
                </a:cxn>
                <a:cxn ang="0">
                  <a:pos x="93" y="25"/>
                </a:cxn>
                <a:cxn ang="0">
                  <a:pos x="125" y="29"/>
                </a:cxn>
                <a:cxn ang="0">
                  <a:pos x="52" y="36"/>
                </a:cxn>
                <a:cxn ang="0">
                  <a:pos x="52" y="36"/>
                </a:cxn>
              </a:cxnLst>
              <a:rect l="0" t="0" r="r" b="b"/>
              <a:pathLst>
                <a:path w="125" h="36">
                  <a:moveTo>
                    <a:pt x="52" y="36"/>
                  </a:moveTo>
                  <a:lnTo>
                    <a:pt x="30" y="22"/>
                  </a:lnTo>
                  <a:lnTo>
                    <a:pt x="3" y="5"/>
                  </a:lnTo>
                  <a:lnTo>
                    <a:pt x="0" y="3"/>
                  </a:lnTo>
                  <a:lnTo>
                    <a:pt x="0" y="0"/>
                  </a:lnTo>
                  <a:lnTo>
                    <a:pt x="6" y="3"/>
                  </a:lnTo>
                  <a:lnTo>
                    <a:pt x="14" y="8"/>
                  </a:lnTo>
                  <a:lnTo>
                    <a:pt x="22" y="11"/>
                  </a:lnTo>
                  <a:lnTo>
                    <a:pt x="30" y="13"/>
                  </a:lnTo>
                  <a:lnTo>
                    <a:pt x="38" y="16"/>
                  </a:lnTo>
                  <a:lnTo>
                    <a:pt x="46" y="18"/>
                  </a:lnTo>
                  <a:lnTo>
                    <a:pt x="62" y="21"/>
                  </a:lnTo>
                  <a:lnTo>
                    <a:pt x="77" y="24"/>
                  </a:lnTo>
                  <a:lnTo>
                    <a:pt x="93" y="25"/>
                  </a:lnTo>
                  <a:lnTo>
                    <a:pt x="125" y="29"/>
                  </a:lnTo>
                  <a:lnTo>
                    <a:pt x="52" y="36"/>
                  </a:lnTo>
                  <a:lnTo>
                    <a:pt x="52" y="36"/>
                  </a:lnTo>
                  <a:close/>
                </a:path>
              </a:pathLst>
            </a:custGeom>
            <a:solidFill>
              <a:srgbClr val="000000"/>
            </a:solidFill>
            <a:ln w="9525">
              <a:noFill/>
              <a:round/>
              <a:headEnd/>
              <a:tailEnd/>
            </a:ln>
          </p:spPr>
          <p:txBody>
            <a:bodyPr/>
            <a:lstStyle/>
            <a:p>
              <a:endParaRPr lang="es-ES"/>
            </a:p>
          </p:txBody>
        </p:sp>
        <p:sp>
          <p:nvSpPr>
            <p:cNvPr id="27" name="Freeform 40"/>
            <p:cNvSpPr>
              <a:spLocks/>
            </p:cNvSpPr>
            <p:nvPr/>
          </p:nvSpPr>
          <p:spPr bwMode="auto">
            <a:xfrm>
              <a:off x="4071" y="1435"/>
              <a:ext cx="59" cy="13"/>
            </a:xfrm>
            <a:custGeom>
              <a:avLst/>
              <a:gdLst/>
              <a:ahLst/>
              <a:cxnLst>
                <a:cxn ang="0">
                  <a:pos x="42" y="27"/>
                </a:cxn>
                <a:cxn ang="0">
                  <a:pos x="6" y="19"/>
                </a:cxn>
                <a:cxn ang="0">
                  <a:pos x="0" y="16"/>
                </a:cxn>
                <a:cxn ang="0">
                  <a:pos x="60" y="11"/>
                </a:cxn>
                <a:cxn ang="0">
                  <a:pos x="90" y="7"/>
                </a:cxn>
                <a:cxn ang="0">
                  <a:pos x="104" y="3"/>
                </a:cxn>
                <a:cxn ang="0">
                  <a:pos x="118" y="0"/>
                </a:cxn>
                <a:cxn ang="0">
                  <a:pos x="118" y="2"/>
                </a:cxn>
                <a:cxn ang="0">
                  <a:pos x="109" y="7"/>
                </a:cxn>
                <a:cxn ang="0">
                  <a:pos x="99" y="11"/>
                </a:cxn>
                <a:cxn ang="0">
                  <a:pos x="91" y="14"/>
                </a:cxn>
                <a:cxn ang="0">
                  <a:pos x="82" y="19"/>
                </a:cxn>
                <a:cxn ang="0">
                  <a:pos x="72" y="22"/>
                </a:cxn>
                <a:cxn ang="0">
                  <a:pos x="63" y="24"/>
                </a:cxn>
                <a:cxn ang="0">
                  <a:pos x="44" y="25"/>
                </a:cxn>
                <a:cxn ang="0">
                  <a:pos x="42" y="27"/>
                </a:cxn>
                <a:cxn ang="0">
                  <a:pos x="42" y="27"/>
                </a:cxn>
              </a:cxnLst>
              <a:rect l="0" t="0" r="r" b="b"/>
              <a:pathLst>
                <a:path w="118" h="27">
                  <a:moveTo>
                    <a:pt x="42" y="27"/>
                  </a:moveTo>
                  <a:lnTo>
                    <a:pt x="6" y="19"/>
                  </a:lnTo>
                  <a:lnTo>
                    <a:pt x="0" y="16"/>
                  </a:lnTo>
                  <a:lnTo>
                    <a:pt x="60" y="11"/>
                  </a:lnTo>
                  <a:lnTo>
                    <a:pt x="90" y="7"/>
                  </a:lnTo>
                  <a:lnTo>
                    <a:pt x="104" y="3"/>
                  </a:lnTo>
                  <a:lnTo>
                    <a:pt x="118" y="0"/>
                  </a:lnTo>
                  <a:lnTo>
                    <a:pt x="118" y="2"/>
                  </a:lnTo>
                  <a:lnTo>
                    <a:pt x="109" y="7"/>
                  </a:lnTo>
                  <a:lnTo>
                    <a:pt x="99" y="11"/>
                  </a:lnTo>
                  <a:lnTo>
                    <a:pt x="91" y="14"/>
                  </a:lnTo>
                  <a:lnTo>
                    <a:pt x="82" y="19"/>
                  </a:lnTo>
                  <a:lnTo>
                    <a:pt x="72" y="22"/>
                  </a:lnTo>
                  <a:lnTo>
                    <a:pt x="63" y="24"/>
                  </a:lnTo>
                  <a:lnTo>
                    <a:pt x="44" y="25"/>
                  </a:lnTo>
                  <a:lnTo>
                    <a:pt x="42" y="27"/>
                  </a:lnTo>
                  <a:lnTo>
                    <a:pt x="42" y="27"/>
                  </a:lnTo>
                  <a:close/>
                </a:path>
              </a:pathLst>
            </a:custGeom>
            <a:solidFill>
              <a:srgbClr val="000000"/>
            </a:solidFill>
            <a:ln w="9525">
              <a:noFill/>
              <a:round/>
              <a:headEnd/>
              <a:tailEnd/>
            </a:ln>
          </p:spPr>
          <p:txBody>
            <a:bodyPr/>
            <a:lstStyle/>
            <a:p>
              <a:endParaRPr lang="es-ES"/>
            </a:p>
          </p:txBody>
        </p:sp>
        <p:sp>
          <p:nvSpPr>
            <p:cNvPr id="28" name="Freeform 41"/>
            <p:cNvSpPr>
              <a:spLocks/>
            </p:cNvSpPr>
            <p:nvPr/>
          </p:nvSpPr>
          <p:spPr bwMode="auto">
            <a:xfrm>
              <a:off x="3797" y="1252"/>
              <a:ext cx="175" cy="189"/>
            </a:xfrm>
            <a:custGeom>
              <a:avLst/>
              <a:gdLst/>
              <a:ahLst/>
              <a:cxnLst>
                <a:cxn ang="0">
                  <a:pos x="11" y="328"/>
                </a:cxn>
                <a:cxn ang="0">
                  <a:pos x="17" y="333"/>
                </a:cxn>
                <a:cxn ang="0">
                  <a:pos x="25" y="336"/>
                </a:cxn>
                <a:cxn ang="0">
                  <a:pos x="52" y="344"/>
                </a:cxn>
                <a:cxn ang="0">
                  <a:pos x="86" y="347"/>
                </a:cxn>
                <a:cxn ang="0">
                  <a:pos x="146" y="336"/>
                </a:cxn>
                <a:cxn ang="0">
                  <a:pos x="168" y="326"/>
                </a:cxn>
                <a:cxn ang="0">
                  <a:pos x="178" y="320"/>
                </a:cxn>
                <a:cxn ang="0">
                  <a:pos x="189" y="312"/>
                </a:cxn>
                <a:cxn ang="0">
                  <a:pos x="217" y="285"/>
                </a:cxn>
                <a:cxn ang="0">
                  <a:pos x="236" y="262"/>
                </a:cxn>
                <a:cxn ang="0">
                  <a:pos x="252" y="232"/>
                </a:cxn>
                <a:cxn ang="0">
                  <a:pos x="260" y="216"/>
                </a:cxn>
                <a:cxn ang="0">
                  <a:pos x="274" y="178"/>
                </a:cxn>
                <a:cxn ang="0">
                  <a:pos x="278" y="107"/>
                </a:cxn>
                <a:cxn ang="0">
                  <a:pos x="272" y="60"/>
                </a:cxn>
                <a:cxn ang="0">
                  <a:pos x="260" y="23"/>
                </a:cxn>
                <a:cxn ang="0">
                  <a:pos x="253" y="11"/>
                </a:cxn>
                <a:cxn ang="0">
                  <a:pos x="264" y="5"/>
                </a:cxn>
                <a:cxn ang="0">
                  <a:pos x="288" y="20"/>
                </a:cxn>
                <a:cxn ang="0">
                  <a:pos x="299" y="41"/>
                </a:cxn>
                <a:cxn ang="0">
                  <a:pos x="323" y="53"/>
                </a:cxn>
                <a:cxn ang="0">
                  <a:pos x="345" y="77"/>
                </a:cxn>
                <a:cxn ang="0">
                  <a:pos x="334" y="113"/>
                </a:cxn>
                <a:cxn ang="0">
                  <a:pos x="340" y="126"/>
                </a:cxn>
                <a:cxn ang="0">
                  <a:pos x="349" y="148"/>
                </a:cxn>
                <a:cxn ang="0">
                  <a:pos x="337" y="169"/>
                </a:cxn>
                <a:cxn ang="0">
                  <a:pos x="305" y="169"/>
                </a:cxn>
                <a:cxn ang="0">
                  <a:pos x="293" y="199"/>
                </a:cxn>
                <a:cxn ang="0">
                  <a:pos x="285" y="222"/>
                </a:cxn>
                <a:cxn ang="0">
                  <a:pos x="275" y="244"/>
                </a:cxn>
                <a:cxn ang="0">
                  <a:pos x="264" y="266"/>
                </a:cxn>
                <a:cxn ang="0">
                  <a:pos x="250" y="287"/>
                </a:cxn>
                <a:cxn ang="0">
                  <a:pos x="236" y="307"/>
                </a:cxn>
                <a:cxn ang="0">
                  <a:pos x="219" y="326"/>
                </a:cxn>
                <a:cxn ang="0">
                  <a:pos x="200" y="342"/>
                </a:cxn>
                <a:cxn ang="0">
                  <a:pos x="190" y="348"/>
                </a:cxn>
                <a:cxn ang="0">
                  <a:pos x="179" y="355"/>
                </a:cxn>
                <a:cxn ang="0">
                  <a:pos x="168" y="361"/>
                </a:cxn>
                <a:cxn ang="0">
                  <a:pos x="157" y="366"/>
                </a:cxn>
                <a:cxn ang="0">
                  <a:pos x="133" y="374"/>
                </a:cxn>
                <a:cxn ang="0">
                  <a:pos x="110" y="377"/>
                </a:cxn>
                <a:cxn ang="0">
                  <a:pos x="56" y="372"/>
                </a:cxn>
                <a:cxn ang="0">
                  <a:pos x="28" y="363"/>
                </a:cxn>
                <a:cxn ang="0">
                  <a:pos x="14" y="356"/>
                </a:cxn>
                <a:cxn ang="0">
                  <a:pos x="0" y="348"/>
                </a:cxn>
              </a:cxnLst>
              <a:rect l="0" t="0" r="r" b="b"/>
              <a:pathLst>
                <a:path w="349" h="377">
                  <a:moveTo>
                    <a:pt x="0" y="348"/>
                  </a:moveTo>
                  <a:lnTo>
                    <a:pt x="11" y="328"/>
                  </a:lnTo>
                  <a:lnTo>
                    <a:pt x="12" y="330"/>
                  </a:lnTo>
                  <a:lnTo>
                    <a:pt x="17" y="333"/>
                  </a:lnTo>
                  <a:lnTo>
                    <a:pt x="20" y="334"/>
                  </a:lnTo>
                  <a:lnTo>
                    <a:pt x="25" y="336"/>
                  </a:lnTo>
                  <a:lnTo>
                    <a:pt x="37" y="341"/>
                  </a:lnTo>
                  <a:lnTo>
                    <a:pt x="52" y="344"/>
                  </a:lnTo>
                  <a:lnTo>
                    <a:pt x="69" y="345"/>
                  </a:lnTo>
                  <a:lnTo>
                    <a:pt x="86" y="347"/>
                  </a:lnTo>
                  <a:lnTo>
                    <a:pt x="126" y="342"/>
                  </a:lnTo>
                  <a:lnTo>
                    <a:pt x="146" y="336"/>
                  </a:lnTo>
                  <a:lnTo>
                    <a:pt x="157" y="331"/>
                  </a:lnTo>
                  <a:lnTo>
                    <a:pt x="168" y="326"/>
                  </a:lnTo>
                  <a:lnTo>
                    <a:pt x="173" y="323"/>
                  </a:lnTo>
                  <a:lnTo>
                    <a:pt x="178" y="320"/>
                  </a:lnTo>
                  <a:lnTo>
                    <a:pt x="182" y="317"/>
                  </a:lnTo>
                  <a:lnTo>
                    <a:pt x="189" y="312"/>
                  </a:lnTo>
                  <a:lnTo>
                    <a:pt x="208" y="296"/>
                  </a:lnTo>
                  <a:lnTo>
                    <a:pt x="217" y="285"/>
                  </a:lnTo>
                  <a:lnTo>
                    <a:pt x="226" y="274"/>
                  </a:lnTo>
                  <a:lnTo>
                    <a:pt x="236" y="262"/>
                  </a:lnTo>
                  <a:lnTo>
                    <a:pt x="244" y="247"/>
                  </a:lnTo>
                  <a:lnTo>
                    <a:pt x="252" y="232"/>
                  </a:lnTo>
                  <a:lnTo>
                    <a:pt x="256" y="224"/>
                  </a:lnTo>
                  <a:lnTo>
                    <a:pt x="260" y="216"/>
                  </a:lnTo>
                  <a:lnTo>
                    <a:pt x="267" y="197"/>
                  </a:lnTo>
                  <a:lnTo>
                    <a:pt x="274" y="178"/>
                  </a:lnTo>
                  <a:lnTo>
                    <a:pt x="280" y="131"/>
                  </a:lnTo>
                  <a:lnTo>
                    <a:pt x="278" y="107"/>
                  </a:lnTo>
                  <a:lnTo>
                    <a:pt x="277" y="82"/>
                  </a:lnTo>
                  <a:lnTo>
                    <a:pt x="272" y="60"/>
                  </a:lnTo>
                  <a:lnTo>
                    <a:pt x="266" y="39"/>
                  </a:lnTo>
                  <a:lnTo>
                    <a:pt x="260" y="23"/>
                  </a:lnTo>
                  <a:lnTo>
                    <a:pt x="256" y="16"/>
                  </a:lnTo>
                  <a:lnTo>
                    <a:pt x="253" y="11"/>
                  </a:lnTo>
                  <a:lnTo>
                    <a:pt x="258" y="8"/>
                  </a:lnTo>
                  <a:lnTo>
                    <a:pt x="264" y="5"/>
                  </a:lnTo>
                  <a:lnTo>
                    <a:pt x="274" y="0"/>
                  </a:lnTo>
                  <a:lnTo>
                    <a:pt x="288" y="20"/>
                  </a:lnTo>
                  <a:lnTo>
                    <a:pt x="294" y="31"/>
                  </a:lnTo>
                  <a:lnTo>
                    <a:pt x="299" y="41"/>
                  </a:lnTo>
                  <a:lnTo>
                    <a:pt x="312" y="44"/>
                  </a:lnTo>
                  <a:lnTo>
                    <a:pt x="323" y="53"/>
                  </a:lnTo>
                  <a:lnTo>
                    <a:pt x="334" y="64"/>
                  </a:lnTo>
                  <a:lnTo>
                    <a:pt x="345" y="77"/>
                  </a:lnTo>
                  <a:lnTo>
                    <a:pt x="335" y="94"/>
                  </a:lnTo>
                  <a:lnTo>
                    <a:pt x="334" y="113"/>
                  </a:lnTo>
                  <a:lnTo>
                    <a:pt x="337" y="120"/>
                  </a:lnTo>
                  <a:lnTo>
                    <a:pt x="340" y="126"/>
                  </a:lnTo>
                  <a:lnTo>
                    <a:pt x="346" y="137"/>
                  </a:lnTo>
                  <a:lnTo>
                    <a:pt x="349" y="148"/>
                  </a:lnTo>
                  <a:lnTo>
                    <a:pt x="348" y="161"/>
                  </a:lnTo>
                  <a:lnTo>
                    <a:pt x="337" y="169"/>
                  </a:lnTo>
                  <a:lnTo>
                    <a:pt x="324" y="172"/>
                  </a:lnTo>
                  <a:lnTo>
                    <a:pt x="305" y="169"/>
                  </a:lnTo>
                  <a:lnTo>
                    <a:pt x="299" y="177"/>
                  </a:lnTo>
                  <a:lnTo>
                    <a:pt x="293" y="199"/>
                  </a:lnTo>
                  <a:lnTo>
                    <a:pt x="289" y="211"/>
                  </a:lnTo>
                  <a:lnTo>
                    <a:pt x="285" y="222"/>
                  </a:lnTo>
                  <a:lnTo>
                    <a:pt x="282" y="233"/>
                  </a:lnTo>
                  <a:lnTo>
                    <a:pt x="275" y="244"/>
                  </a:lnTo>
                  <a:lnTo>
                    <a:pt x="271" y="255"/>
                  </a:lnTo>
                  <a:lnTo>
                    <a:pt x="264" y="266"/>
                  </a:lnTo>
                  <a:lnTo>
                    <a:pt x="258" y="277"/>
                  </a:lnTo>
                  <a:lnTo>
                    <a:pt x="250" y="287"/>
                  </a:lnTo>
                  <a:lnTo>
                    <a:pt x="244" y="298"/>
                  </a:lnTo>
                  <a:lnTo>
                    <a:pt x="236" y="307"/>
                  </a:lnTo>
                  <a:lnTo>
                    <a:pt x="226" y="317"/>
                  </a:lnTo>
                  <a:lnTo>
                    <a:pt x="219" y="326"/>
                  </a:lnTo>
                  <a:lnTo>
                    <a:pt x="209" y="334"/>
                  </a:lnTo>
                  <a:lnTo>
                    <a:pt x="200" y="342"/>
                  </a:lnTo>
                  <a:lnTo>
                    <a:pt x="195" y="345"/>
                  </a:lnTo>
                  <a:lnTo>
                    <a:pt x="190" y="348"/>
                  </a:lnTo>
                  <a:lnTo>
                    <a:pt x="184" y="352"/>
                  </a:lnTo>
                  <a:lnTo>
                    <a:pt x="179" y="355"/>
                  </a:lnTo>
                  <a:lnTo>
                    <a:pt x="174" y="358"/>
                  </a:lnTo>
                  <a:lnTo>
                    <a:pt x="168" y="361"/>
                  </a:lnTo>
                  <a:lnTo>
                    <a:pt x="163" y="364"/>
                  </a:lnTo>
                  <a:lnTo>
                    <a:pt x="157" y="366"/>
                  </a:lnTo>
                  <a:lnTo>
                    <a:pt x="146" y="371"/>
                  </a:lnTo>
                  <a:lnTo>
                    <a:pt x="133" y="374"/>
                  </a:lnTo>
                  <a:lnTo>
                    <a:pt x="122" y="375"/>
                  </a:lnTo>
                  <a:lnTo>
                    <a:pt x="110" y="377"/>
                  </a:lnTo>
                  <a:lnTo>
                    <a:pt x="83" y="377"/>
                  </a:lnTo>
                  <a:lnTo>
                    <a:pt x="56" y="372"/>
                  </a:lnTo>
                  <a:lnTo>
                    <a:pt x="42" y="369"/>
                  </a:lnTo>
                  <a:lnTo>
                    <a:pt x="28" y="363"/>
                  </a:lnTo>
                  <a:lnTo>
                    <a:pt x="22" y="361"/>
                  </a:lnTo>
                  <a:lnTo>
                    <a:pt x="14" y="356"/>
                  </a:lnTo>
                  <a:lnTo>
                    <a:pt x="6" y="353"/>
                  </a:lnTo>
                  <a:lnTo>
                    <a:pt x="0" y="348"/>
                  </a:lnTo>
                  <a:lnTo>
                    <a:pt x="0" y="348"/>
                  </a:lnTo>
                  <a:close/>
                </a:path>
              </a:pathLst>
            </a:custGeom>
            <a:solidFill>
              <a:srgbClr val="000000"/>
            </a:solidFill>
            <a:ln w="9525">
              <a:noFill/>
              <a:round/>
              <a:headEnd/>
              <a:tailEnd/>
            </a:ln>
          </p:spPr>
          <p:txBody>
            <a:bodyPr/>
            <a:lstStyle/>
            <a:p>
              <a:endParaRPr lang="es-ES"/>
            </a:p>
          </p:txBody>
        </p:sp>
        <p:sp>
          <p:nvSpPr>
            <p:cNvPr id="29" name="Freeform 42"/>
            <p:cNvSpPr>
              <a:spLocks/>
            </p:cNvSpPr>
            <p:nvPr/>
          </p:nvSpPr>
          <p:spPr bwMode="auto">
            <a:xfrm>
              <a:off x="4069" y="1216"/>
              <a:ext cx="130" cy="222"/>
            </a:xfrm>
            <a:custGeom>
              <a:avLst/>
              <a:gdLst/>
              <a:ahLst/>
              <a:cxnLst>
                <a:cxn ang="0">
                  <a:pos x="0" y="410"/>
                </a:cxn>
                <a:cxn ang="0">
                  <a:pos x="22" y="415"/>
                </a:cxn>
                <a:cxn ang="0">
                  <a:pos x="66" y="417"/>
                </a:cxn>
                <a:cxn ang="0">
                  <a:pos x="96" y="410"/>
                </a:cxn>
                <a:cxn ang="0">
                  <a:pos x="113" y="403"/>
                </a:cxn>
                <a:cxn ang="0">
                  <a:pos x="130" y="391"/>
                </a:cxn>
                <a:cxn ang="0">
                  <a:pos x="138" y="387"/>
                </a:cxn>
                <a:cxn ang="0">
                  <a:pos x="168" y="358"/>
                </a:cxn>
                <a:cxn ang="0">
                  <a:pos x="187" y="333"/>
                </a:cxn>
                <a:cxn ang="0">
                  <a:pos x="197" y="316"/>
                </a:cxn>
                <a:cxn ang="0">
                  <a:pos x="209" y="286"/>
                </a:cxn>
                <a:cxn ang="0">
                  <a:pos x="225" y="223"/>
                </a:cxn>
                <a:cxn ang="0">
                  <a:pos x="225" y="155"/>
                </a:cxn>
                <a:cxn ang="0">
                  <a:pos x="214" y="111"/>
                </a:cxn>
                <a:cxn ang="0">
                  <a:pos x="201" y="85"/>
                </a:cxn>
                <a:cxn ang="0">
                  <a:pos x="182" y="63"/>
                </a:cxn>
                <a:cxn ang="0">
                  <a:pos x="165" y="49"/>
                </a:cxn>
                <a:cxn ang="0">
                  <a:pos x="151" y="40"/>
                </a:cxn>
                <a:cxn ang="0">
                  <a:pos x="137" y="33"/>
                </a:cxn>
                <a:cxn ang="0">
                  <a:pos x="119" y="27"/>
                </a:cxn>
                <a:cxn ang="0">
                  <a:pos x="110" y="0"/>
                </a:cxn>
                <a:cxn ang="0">
                  <a:pos x="154" y="11"/>
                </a:cxn>
                <a:cxn ang="0">
                  <a:pos x="168" y="18"/>
                </a:cxn>
                <a:cxn ang="0">
                  <a:pos x="182" y="24"/>
                </a:cxn>
                <a:cxn ang="0">
                  <a:pos x="193" y="33"/>
                </a:cxn>
                <a:cxn ang="0">
                  <a:pos x="216" y="54"/>
                </a:cxn>
                <a:cxn ang="0">
                  <a:pos x="233" y="79"/>
                </a:cxn>
                <a:cxn ang="0">
                  <a:pos x="247" y="108"/>
                </a:cxn>
                <a:cxn ang="0">
                  <a:pos x="258" y="171"/>
                </a:cxn>
                <a:cxn ang="0">
                  <a:pos x="255" y="232"/>
                </a:cxn>
                <a:cxn ang="0">
                  <a:pos x="247" y="261"/>
                </a:cxn>
                <a:cxn ang="0">
                  <a:pos x="238" y="291"/>
                </a:cxn>
                <a:cxn ang="0">
                  <a:pos x="225" y="317"/>
                </a:cxn>
                <a:cxn ang="0">
                  <a:pos x="209" y="344"/>
                </a:cxn>
                <a:cxn ang="0">
                  <a:pos x="192" y="369"/>
                </a:cxn>
                <a:cxn ang="0">
                  <a:pos x="171" y="391"/>
                </a:cxn>
                <a:cxn ang="0">
                  <a:pos x="153" y="407"/>
                </a:cxn>
                <a:cxn ang="0">
                  <a:pos x="143" y="414"/>
                </a:cxn>
                <a:cxn ang="0">
                  <a:pos x="132" y="418"/>
                </a:cxn>
                <a:cxn ang="0">
                  <a:pos x="121" y="423"/>
                </a:cxn>
                <a:cxn ang="0">
                  <a:pos x="105" y="431"/>
                </a:cxn>
                <a:cxn ang="0">
                  <a:pos x="82" y="437"/>
                </a:cxn>
                <a:cxn ang="0">
                  <a:pos x="45" y="444"/>
                </a:cxn>
                <a:cxn ang="0">
                  <a:pos x="3" y="437"/>
                </a:cxn>
              </a:cxnLst>
              <a:rect l="0" t="0" r="r" b="b"/>
              <a:pathLst>
                <a:path w="258" h="444">
                  <a:moveTo>
                    <a:pt x="3" y="437"/>
                  </a:moveTo>
                  <a:lnTo>
                    <a:pt x="0" y="410"/>
                  </a:lnTo>
                  <a:lnTo>
                    <a:pt x="11" y="414"/>
                  </a:lnTo>
                  <a:lnTo>
                    <a:pt x="22" y="415"/>
                  </a:lnTo>
                  <a:lnTo>
                    <a:pt x="44" y="417"/>
                  </a:lnTo>
                  <a:lnTo>
                    <a:pt x="66" y="417"/>
                  </a:lnTo>
                  <a:lnTo>
                    <a:pt x="85" y="412"/>
                  </a:lnTo>
                  <a:lnTo>
                    <a:pt x="96" y="410"/>
                  </a:lnTo>
                  <a:lnTo>
                    <a:pt x="105" y="406"/>
                  </a:lnTo>
                  <a:lnTo>
                    <a:pt x="113" y="403"/>
                  </a:lnTo>
                  <a:lnTo>
                    <a:pt x="123" y="398"/>
                  </a:lnTo>
                  <a:lnTo>
                    <a:pt x="130" y="391"/>
                  </a:lnTo>
                  <a:lnTo>
                    <a:pt x="135" y="390"/>
                  </a:lnTo>
                  <a:lnTo>
                    <a:pt x="138" y="387"/>
                  </a:lnTo>
                  <a:lnTo>
                    <a:pt x="154" y="373"/>
                  </a:lnTo>
                  <a:lnTo>
                    <a:pt x="168" y="358"/>
                  </a:lnTo>
                  <a:lnTo>
                    <a:pt x="181" y="343"/>
                  </a:lnTo>
                  <a:lnTo>
                    <a:pt x="187" y="333"/>
                  </a:lnTo>
                  <a:lnTo>
                    <a:pt x="192" y="325"/>
                  </a:lnTo>
                  <a:lnTo>
                    <a:pt x="197" y="316"/>
                  </a:lnTo>
                  <a:lnTo>
                    <a:pt x="201" y="306"/>
                  </a:lnTo>
                  <a:lnTo>
                    <a:pt x="209" y="286"/>
                  </a:lnTo>
                  <a:lnTo>
                    <a:pt x="216" y="265"/>
                  </a:lnTo>
                  <a:lnTo>
                    <a:pt x="225" y="223"/>
                  </a:lnTo>
                  <a:lnTo>
                    <a:pt x="227" y="188"/>
                  </a:lnTo>
                  <a:lnTo>
                    <a:pt x="225" y="155"/>
                  </a:lnTo>
                  <a:lnTo>
                    <a:pt x="219" y="125"/>
                  </a:lnTo>
                  <a:lnTo>
                    <a:pt x="214" y="111"/>
                  </a:lnTo>
                  <a:lnTo>
                    <a:pt x="209" y="96"/>
                  </a:lnTo>
                  <a:lnTo>
                    <a:pt x="201" y="85"/>
                  </a:lnTo>
                  <a:lnTo>
                    <a:pt x="192" y="73"/>
                  </a:lnTo>
                  <a:lnTo>
                    <a:pt x="182" y="63"/>
                  </a:lnTo>
                  <a:lnTo>
                    <a:pt x="171" y="52"/>
                  </a:lnTo>
                  <a:lnTo>
                    <a:pt x="165" y="49"/>
                  </a:lnTo>
                  <a:lnTo>
                    <a:pt x="159" y="44"/>
                  </a:lnTo>
                  <a:lnTo>
                    <a:pt x="151" y="40"/>
                  </a:lnTo>
                  <a:lnTo>
                    <a:pt x="145" y="37"/>
                  </a:lnTo>
                  <a:lnTo>
                    <a:pt x="137" y="33"/>
                  </a:lnTo>
                  <a:lnTo>
                    <a:pt x="129" y="30"/>
                  </a:lnTo>
                  <a:lnTo>
                    <a:pt x="119" y="27"/>
                  </a:lnTo>
                  <a:lnTo>
                    <a:pt x="112" y="24"/>
                  </a:lnTo>
                  <a:lnTo>
                    <a:pt x="110" y="0"/>
                  </a:lnTo>
                  <a:lnTo>
                    <a:pt x="140" y="7"/>
                  </a:lnTo>
                  <a:lnTo>
                    <a:pt x="154" y="11"/>
                  </a:lnTo>
                  <a:lnTo>
                    <a:pt x="162" y="14"/>
                  </a:lnTo>
                  <a:lnTo>
                    <a:pt x="168" y="18"/>
                  </a:lnTo>
                  <a:lnTo>
                    <a:pt x="176" y="21"/>
                  </a:lnTo>
                  <a:lnTo>
                    <a:pt x="182" y="24"/>
                  </a:lnTo>
                  <a:lnTo>
                    <a:pt x="187" y="29"/>
                  </a:lnTo>
                  <a:lnTo>
                    <a:pt x="193" y="33"/>
                  </a:lnTo>
                  <a:lnTo>
                    <a:pt x="204" y="43"/>
                  </a:lnTo>
                  <a:lnTo>
                    <a:pt x="216" y="54"/>
                  </a:lnTo>
                  <a:lnTo>
                    <a:pt x="225" y="67"/>
                  </a:lnTo>
                  <a:lnTo>
                    <a:pt x="233" y="79"/>
                  </a:lnTo>
                  <a:lnTo>
                    <a:pt x="241" y="93"/>
                  </a:lnTo>
                  <a:lnTo>
                    <a:pt x="247" y="108"/>
                  </a:lnTo>
                  <a:lnTo>
                    <a:pt x="255" y="137"/>
                  </a:lnTo>
                  <a:lnTo>
                    <a:pt x="258" y="171"/>
                  </a:lnTo>
                  <a:lnTo>
                    <a:pt x="258" y="201"/>
                  </a:lnTo>
                  <a:lnTo>
                    <a:pt x="255" y="232"/>
                  </a:lnTo>
                  <a:lnTo>
                    <a:pt x="252" y="246"/>
                  </a:lnTo>
                  <a:lnTo>
                    <a:pt x="247" y="261"/>
                  </a:lnTo>
                  <a:lnTo>
                    <a:pt x="242" y="276"/>
                  </a:lnTo>
                  <a:lnTo>
                    <a:pt x="238" y="291"/>
                  </a:lnTo>
                  <a:lnTo>
                    <a:pt x="231" y="303"/>
                  </a:lnTo>
                  <a:lnTo>
                    <a:pt x="225" y="317"/>
                  </a:lnTo>
                  <a:lnTo>
                    <a:pt x="217" y="332"/>
                  </a:lnTo>
                  <a:lnTo>
                    <a:pt x="209" y="344"/>
                  </a:lnTo>
                  <a:lnTo>
                    <a:pt x="200" y="357"/>
                  </a:lnTo>
                  <a:lnTo>
                    <a:pt x="192" y="369"/>
                  </a:lnTo>
                  <a:lnTo>
                    <a:pt x="182" y="380"/>
                  </a:lnTo>
                  <a:lnTo>
                    <a:pt x="171" y="391"/>
                  </a:lnTo>
                  <a:lnTo>
                    <a:pt x="157" y="404"/>
                  </a:lnTo>
                  <a:lnTo>
                    <a:pt x="153" y="407"/>
                  </a:lnTo>
                  <a:lnTo>
                    <a:pt x="148" y="410"/>
                  </a:lnTo>
                  <a:lnTo>
                    <a:pt x="143" y="414"/>
                  </a:lnTo>
                  <a:lnTo>
                    <a:pt x="138" y="415"/>
                  </a:lnTo>
                  <a:lnTo>
                    <a:pt x="132" y="418"/>
                  </a:lnTo>
                  <a:lnTo>
                    <a:pt x="127" y="421"/>
                  </a:lnTo>
                  <a:lnTo>
                    <a:pt x="121" y="423"/>
                  </a:lnTo>
                  <a:lnTo>
                    <a:pt x="116" y="426"/>
                  </a:lnTo>
                  <a:lnTo>
                    <a:pt x="105" y="431"/>
                  </a:lnTo>
                  <a:lnTo>
                    <a:pt x="93" y="434"/>
                  </a:lnTo>
                  <a:lnTo>
                    <a:pt x="82" y="437"/>
                  </a:lnTo>
                  <a:lnTo>
                    <a:pt x="69" y="440"/>
                  </a:lnTo>
                  <a:lnTo>
                    <a:pt x="45" y="444"/>
                  </a:lnTo>
                  <a:lnTo>
                    <a:pt x="23" y="442"/>
                  </a:lnTo>
                  <a:lnTo>
                    <a:pt x="3" y="437"/>
                  </a:lnTo>
                  <a:lnTo>
                    <a:pt x="3" y="437"/>
                  </a:lnTo>
                  <a:close/>
                </a:path>
              </a:pathLst>
            </a:custGeom>
            <a:solidFill>
              <a:srgbClr val="000000"/>
            </a:solidFill>
            <a:ln w="9525">
              <a:noFill/>
              <a:round/>
              <a:headEnd/>
              <a:tailEnd/>
            </a:ln>
          </p:spPr>
          <p:txBody>
            <a:bodyPr/>
            <a:lstStyle/>
            <a:p>
              <a:endParaRPr lang="es-ES"/>
            </a:p>
          </p:txBody>
        </p:sp>
        <p:sp>
          <p:nvSpPr>
            <p:cNvPr id="30" name="Freeform 43"/>
            <p:cNvSpPr>
              <a:spLocks/>
            </p:cNvSpPr>
            <p:nvPr/>
          </p:nvSpPr>
          <p:spPr bwMode="auto">
            <a:xfrm>
              <a:off x="4013" y="1215"/>
              <a:ext cx="119" cy="221"/>
            </a:xfrm>
            <a:custGeom>
              <a:avLst/>
              <a:gdLst/>
              <a:ahLst/>
              <a:cxnLst>
                <a:cxn ang="0">
                  <a:pos x="104" y="437"/>
                </a:cxn>
                <a:cxn ang="0">
                  <a:pos x="82" y="429"/>
                </a:cxn>
                <a:cxn ang="0">
                  <a:pos x="68" y="421"/>
                </a:cxn>
                <a:cxn ang="0">
                  <a:pos x="48" y="406"/>
                </a:cxn>
                <a:cxn ang="0">
                  <a:pos x="24" y="374"/>
                </a:cxn>
                <a:cxn ang="0">
                  <a:pos x="2" y="295"/>
                </a:cxn>
                <a:cxn ang="0">
                  <a:pos x="3" y="205"/>
                </a:cxn>
                <a:cxn ang="0">
                  <a:pos x="18" y="139"/>
                </a:cxn>
                <a:cxn ang="0">
                  <a:pos x="29" y="120"/>
                </a:cxn>
                <a:cxn ang="0">
                  <a:pos x="40" y="101"/>
                </a:cxn>
                <a:cxn ang="0">
                  <a:pos x="52" y="84"/>
                </a:cxn>
                <a:cxn ang="0">
                  <a:pos x="66" y="68"/>
                </a:cxn>
                <a:cxn ang="0">
                  <a:pos x="81" y="54"/>
                </a:cxn>
                <a:cxn ang="0">
                  <a:pos x="99" y="38"/>
                </a:cxn>
                <a:cxn ang="0">
                  <a:pos x="109" y="33"/>
                </a:cxn>
                <a:cxn ang="0">
                  <a:pos x="117" y="27"/>
                </a:cxn>
                <a:cxn ang="0">
                  <a:pos x="128" y="21"/>
                </a:cxn>
                <a:cxn ang="0">
                  <a:pos x="145" y="13"/>
                </a:cxn>
                <a:cxn ang="0">
                  <a:pos x="161" y="6"/>
                </a:cxn>
                <a:cxn ang="0">
                  <a:pos x="178" y="2"/>
                </a:cxn>
                <a:cxn ang="0">
                  <a:pos x="210" y="0"/>
                </a:cxn>
                <a:cxn ang="0">
                  <a:pos x="235" y="17"/>
                </a:cxn>
                <a:cxn ang="0">
                  <a:pos x="215" y="25"/>
                </a:cxn>
                <a:cxn ang="0">
                  <a:pos x="167" y="32"/>
                </a:cxn>
                <a:cxn ang="0">
                  <a:pos x="151" y="38"/>
                </a:cxn>
                <a:cxn ang="0">
                  <a:pos x="136" y="47"/>
                </a:cxn>
                <a:cxn ang="0">
                  <a:pos x="122" y="57"/>
                </a:cxn>
                <a:cxn ang="0">
                  <a:pos x="93" y="82"/>
                </a:cxn>
                <a:cxn ang="0">
                  <a:pos x="68" y="112"/>
                </a:cxn>
                <a:cxn ang="0">
                  <a:pos x="57" y="131"/>
                </a:cxn>
                <a:cxn ang="0">
                  <a:pos x="48" y="148"/>
                </a:cxn>
                <a:cxn ang="0">
                  <a:pos x="32" y="191"/>
                </a:cxn>
                <a:cxn ang="0">
                  <a:pos x="27" y="287"/>
                </a:cxn>
                <a:cxn ang="0">
                  <a:pos x="33" y="333"/>
                </a:cxn>
                <a:cxn ang="0">
                  <a:pos x="44" y="360"/>
                </a:cxn>
                <a:cxn ang="0">
                  <a:pos x="60" y="382"/>
                </a:cxn>
                <a:cxn ang="0">
                  <a:pos x="76" y="394"/>
                </a:cxn>
                <a:cxn ang="0">
                  <a:pos x="88" y="402"/>
                </a:cxn>
                <a:cxn ang="0">
                  <a:pos x="104" y="410"/>
                </a:cxn>
                <a:cxn ang="0">
                  <a:pos x="122" y="415"/>
                </a:cxn>
                <a:cxn ang="0">
                  <a:pos x="129" y="443"/>
                </a:cxn>
              </a:cxnLst>
              <a:rect l="0" t="0" r="r" b="b"/>
              <a:pathLst>
                <a:path w="240" h="443">
                  <a:moveTo>
                    <a:pt x="129" y="443"/>
                  </a:moveTo>
                  <a:lnTo>
                    <a:pt x="104" y="437"/>
                  </a:lnTo>
                  <a:lnTo>
                    <a:pt x="92" y="434"/>
                  </a:lnTo>
                  <a:lnTo>
                    <a:pt x="82" y="429"/>
                  </a:lnTo>
                  <a:lnTo>
                    <a:pt x="73" y="424"/>
                  </a:lnTo>
                  <a:lnTo>
                    <a:pt x="68" y="421"/>
                  </a:lnTo>
                  <a:lnTo>
                    <a:pt x="63" y="418"/>
                  </a:lnTo>
                  <a:lnTo>
                    <a:pt x="48" y="406"/>
                  </a:lnTo>
                  <a:lnTo>
                    <a:pt x="33" y="391"/>
                  </a:lnTo>
                  <a:lnTo>
                    <a:pt x="24" y="374"/>
                  </a:lnTo>
                  <a:lnTo>
                    <a:pt x="10" y="338"/>
                  </a:lnTo>
                  <a:lnTo>
                    <a:pt x="2" y="295"/>
                  </a:lnTo>
                  <a:lnTo>
                    <a:pt x="0" y="251"/>
                  </a:lnTo>
                  <a:lnTo>
                    <a:pt x="3" y="205"/>
                  </a:lnTo>
                  <a:lnTo>
                    <a:pt x="10" y="159"/>
                  </a:lnTo>
                  <a:lnTo>
                    <a:pt x="18" y="139"/>
                  </a:lnTo>
                  <a:lnTo>
                    <a:pt x="22" y="129"/>
                  </a:lnTo>
                  <a:lnTo>
                    <a:pt x="29" y="120"/>
                  </a:lnTo>
                  <a:lnTo>
                    <a:pt x="33" y="111"/>
                  </a:lnTo>
                  <a:lnTo>
                    <a:pt x="40" y="101"/>
                  </a:lnTo>
                  <a:lnTo>
                    <a:pt x="46" y="93"/>
                  </a:lnTo>
                  <a:lnTo>
                    <a:pt x="52" y="84"/>
                  </a:lnTo>
                  <a:lnTo>
                    <a:pt x="60" y="76"/>
                  </a:lnTo>
                  <a:lnTo>
                    <a:pt x="66" y="68"/>
                  </a:lnTo>
                  <a:lnTo>
                    <a:pt x="74" y="62"/>
                  </a:lnTo>
                  <a:lnTo>
                    <a:pt x="81" y="54"/>
                  </a:lnTo>
                  <a:lnTo>
                    <a:pt x="96" y="41"/>
                  </a:lnTo>
                  <a:lnTo>
                    <a:pt x="99" y="38"/>
                  </a:lnTo>
                  <a:lnTo>
                    <a:pt x="104" y="35"/>
                  </a:lnTo>
                  <a:lnTo>
                    <a:pt x="109" y="33"/>
                  </a:lnTo>
                  <a:lnTo>
                    <a:pt x="112" y="30"/>
                  </a:lnTo>
                  <a:lnTo>
                    <a:pt x="117" y="27"/>
                  </a:lnTo>
                  <a:lnTo>
                    <a:pt x="120" y="25"/>
                  </a:lnTo>
                  <a:lnTo>
                    <a:pt x="128" y="21"/>
                  </a:lnTo>
                  <a:lnTo>
                    <a:pt x="136" y="16"/>
                  </a:lnTo>
                  <a:lnTo>
                    <a:pt x="145" y="13"/>
                  </a:lnTo>
                  <a:lnTo>
                    <a:pt x="153" y="10"/>
                  </a:lnTo>
                  <a:lnTo>
                    <a:pt x="161" y="6"/>
                  </a:lnTo>
                  <a:lnTo>
                    <a:pt x="169" y="3"/>
                  </a:lnTo>
                  <a:lnTo>
                    <a:pt x="178" y="2"/>
                  </a:lnTo>
                  <a:lnTo>
                    <a:pt x="194" y="0"/>
                  </a:lnTo>
                  <a:lnTo>
                    <a:pt x="210" y="0"/>
                  </a:lnTo>
                  <a:lnTo>
                    <a:pt x="240" y="6"/>
                  </a:lnTo>
                  <a:lnTo>
                    <a:pt x="235" y="17"/>
                  </a:lnTo>
                  <a:lnTo>
                    <a:pt x="230" y="27"/>
                  </a:lnTo>
                  <a:lnTo>
                    <a:pt x="215" y="25"/>
                  </a:lnTo>
                  <a:lnTo>
                    <a:pt x="199" y="25"/>
                  </a:lnTo>
                  <a:lnTo>
                    <a:pt x="167" y="32"/>
                  </a:lnTo>
                  <a:lnTo>
                    <a:pt x="159" y="35"/>
                  </a:lnTo>
                  <a:lnTo>
                    <a:pt x="151" y="38"/>
                  </a:lnTo>
                  <a:lnTo>
                    <a:pt x="144" y="43"/>
                  </a:lnTo>
                  <a:lnTo>
                    <a:pt x="136" y="47"/>
                  </a:lnTo>
                  <a:lnTo>
                    <a:pt x="128" y="52"/>
                  </a:lnTo>
                  <a:lnTo>
                    <a:pt x="122" y="57"/>
                  </a:lnTo>
                  <a:lnTo>
                    <a:pt x="106" y="68"/>
                  </a:lnTo>
                  <a:lnTo>
                    <a:pt x="93" y="82"/>
                  </a:lnTo>
                  <a:lnTo>
                    <a:pt x="81" y="96"/>
                  </a:lnTo>
                  <a:lnTo>
                    <a:pt x="68" y="112"/>
                  </a:lnTo>
                  <a:lnTo>
                    <a:pt x="63" y="122"/>
                  </a:lnTo>
                  <a:lnTo>
                    <a:pt x="57" y="131"/>
                  </a:lnTo>
                  <a:lnTo>
                    <a:pt x="52" y="139"/>
                  </a:lnTo>
                  <a:lnTo>
                    <a:pt x="48" y="148"/>
                  </a:lnTo>
                  <a:lnTo>
                    <a:pt x="40" y="169"/>
                  </a:lnTo>
                  <a:lnTo>
                    <a:pt x="32" y="191"/>
                  </a:lnTo>
                  <a:lnTo>
                    <a:pt x="27" y="213"/>
                  </a:lnTo>
                  <a:lnTo>
                    <a:pt x="27" y="287"/>
                  </a:lnTo>
                  <a:lnTo>
                    <a:pt x="30" y="319"/>
                  </a:lnTo>
                  <a:lnTo>
                    <a:pt x="33" y="333"/>
                  </a:lnTo>
                  <a:lnTo>
                    <a:pt x="38" y="347"/>
                  </a:lnTo>
                  <a:lnTo>
                    <a:pt x="44" y="360"/>
                  </a:lnTo>
                  <a:lnTo>
                    <a:pt x="51" y="371"/>
                  </a:lnTo>
                  <a:lnTo>
                    <a:pt x="60" y="382"/>
                  </a:lnTo>
                  <a:lnTo>
                    <a:pt x="70" y="391"/>
                  </a:lnTo>
                  <a:lnTo>
                    <a:pt x="76" y="394"/>
                  </a:lnTo>
                  <a:lnTo>
                    <a:pt x="82" y="399"/>
                  </a:lnTo>
                  <a:lnTo>
                    <a:pt x="88" y="402"/>
                  </a:lnTo>
                  <a:lnTo>
                    <a:pt x="96" y="406"/>
                  </a:lnTo>
                  <a:lnTo>
                    <a:pt x="104" y="410"/>
                  </a:lnTo>
                  <a:lnTo>
                    <a:pt x="112" y="413"/>
                  </a:lnTo>
                  <a:lnTo>
                    <a:pt x="122" y="415"/>
                  </a:lnTo>
                  <a:lnTo>
                    <a:pt x="131" y="418"/>
                  </a:lnTo>
                  <a:lnTo>
                    <a:pt x="129" y="443"/>
                  </a:lnTo>
                  <a:lnTo>
                    <a:pt x="129" y="443"/>
                  </a:lnTo>
                  <a:close/>
                </a:path>
              </a:pathLst>
            </a:custGeom>
            <a:solidFill>
              <a:srgbClr val="000000"/>
            </a:solidFill>
            <a:ln w="9525">
              <a:noFill/>
              <a:round/>
              <a:headEnd/>
              <a:tailEnd/>
            </a:ln>
          </p:spPr>
          <p:txBody>
            <a:bodyPr/>
            <a:lstStyle/>
            <a:p>
              <a:endParaRPr lang="es-ES"/>
            </a:p>
          </p:txBody>
        </p:sp>
        <p:sp>
          <p:nvSpPr>
            <p:cNvPr id="31" name="Freeform 44"/>
            <p:cNvSpPr>
              <a:spLocks/>
            </p:cNvSpPr>
            <p:nvPr/>
          </p:nvSpPr>
          <p:spPr bwMode="auto">
            <a:xfrm>
              <a:off x="3760" y="1214"/>
              <a:ext cx="179" cy="215"/>
            </a:xfrm>
            <a:custGeom>
              <a:avLst/>
              <a:gdLst/>
              <a:ahLst/>
              <a:cxnLst>
                <a:cxn ang="0">
                  <a:pos x="77" y="427"/>
                </a:cxn>
                <a:cxn ang="0">
                  <a:pos x="64" y="421"/>
                </a:cxn>
                <a:cxn ang="0">
                  <a:pos x="42" y="399"/>
                </a:cxn>
                <a:cxn ang="0">
                  <a:pos x="26" y="377"/>
                </a:cxn>
                <a:cxn ang="0">
                  <a:pos x="12" y="348"/>
                </a:cxn>
                <a:cxn ang="0">
                  <a:pos x="0" y="280"/>
                </a:cxn>
                <a:cxn ang="0">
                  <a:pos x="3" y="211"/>
                </a:cxn>
                <a:cxn ang="0">
                  <a:pos x="11" y="176"/>
                </a:cxn>
                <a:cxn ang="0">
                  <a:pos x="22" y="143"/>
                </a:cxn>
                <a:cxn ang="0">
                  <a:pos x="33" y="119"/>
                </a:cxn>
                <a:cxn ang="0">
                  <a:pos x="42" y="104"/>
                </a:cxn>
                <a:cxn ang="0">
                  <a:pos x="50" y="88"/>
                </a:cxn>
                <a:cxn ang="0">
                  <a:pos x="66" y="69"/>
                </a:cxn>
                <a:cxn ang="0">
                  <a:pos x="86" y="48"/>
                </a:cxn>
                <a:cxn ang="0">
                  <a:pos x="102" y="37"/>
                </a:cxn>
                <a:cxn ang="0">
                  <a:pos x="113" y="29"/>
                </a:cxn>
                <a:cxn ang="0">
                  <a:pos x="124" y="23"/>
                </a:cxn>
                <a:cxn ang="0">
                  <a:pos x="135" y="17"/>
                </a:cxn>
                <a:cxn ang="0">
                  <a:pos x="152" y="11"/>
                </a:cxn>
                <a:cxn ang="0">
                  <a:pos x="174" y="4"/>
                </a:cxn>
                <a:cxn ang="0">
                  <a:pos x="209" y="0"/>
                </a:cxn>
                <a:cxn ang="0">
                  <a:pos x="252" y="3"/>
                </a:cxn>
                <a:cxn ang="0">
                  <a:pos x="282" y="12"/>
                </a:cxn>
                <a:cxn ang="0">
                  <a:pos x="299" y="20"/>
                </a:cxn>
                <a:cxn ang="0">
                  <a:pos x="322" y="39"/>
                </a:cxn>
                <a:cxn ang="0">
                  <a:pos x="348" y="69"/>
                </a:cxn>
                <a:cxn ang="0">
                  <a:pos x="338" y="108"/>
                </a:cxn>
                <a:cxn ang="0">
                  <a:pos x="326" y="83"/>
                </a:cxn>
                <a:cxn ang="0">
                  <a:pos x="310" y="63"/>
                </a:cxn>
                <a:cxn ang="0">
                  <a:pos x="289" y="47"/>
                </a:cxn>
                <a:cxn ang="0">
                  <a:pos x="280" y="39"/>
                </a:cxn>
                <a:cxn ang="0">
                  <a:pos x="269" y="34"/>
                </a:cxn>
                <a:cxn ang="0">
                  <a:pos x="256" y="29"/>
                </a:cxn>
                <a:cxn ang="0">
                  <a:pos x="233" y="25"/>
                </a:cxn>
                <a:cxn ang="0">
                  <a:pos x="192" y="26"/>
                </a:cxn>
                <a:cxn ang="0">
                  <a:pos x="163" y="34"/>
                </a:cxn>
                <a:cxn ang="0">
                  <a:pos x="141" y="44"/>
                </a:cxn>
                <a:cxn ang="0">
                  <a:pos x="130" y="48"/>
                </a:cxn>
                <a:cxn ang="0">
                  <a:pos x="121" y="55"/>
                </a:cxn>
                <a:cxn ang="0">
                  <a:pos x="111" y="61"/>
                </a:cxn>
                <a:cxn ang="0">
                  <a:pos x="102" y="67"/>
                </a:cxn>
                <a:cxn ang="0">
                  <a:pos x="72" y="97"/>
                </a:cxn>
                <a:cxn ang="0">
                  <a:pos x="61" y="115"/>
                </a:cxn>
                <a:cxn ang="0">
                  <a:pos x="50" y="132"/>
                </a:cxn>
                <a:cxn ang="0">
                  <a:pos x="42" y="151"/>
                </a:cxn>
                <a:cxn ang="0">
                  <a:pos x="29" y="192"/>
                </a:cxn>
                <a:cxn ang="0">
                  <a:pos x="23" y="257"/>
                </a:cxn>
                <a:cxn ang="0">
                  <a:pos x="29" y="324"/>
                </a:cxn>
                <a:cxn ang="0">
                  <a:pos x="37" y="350"/>
                </a:cxn>
                <a:cxn ang="0">
                  <a:pos x="53" y="375"/>
                </a:cxn>
                <a:cxn ang="0">
                  <a:pos x="74" y="397"/>
                </a:cxn>
                <a:cxn ang="0">
                  <a:pos x="91" y="408"/>
                </a:cxn>
                <a:cxn ang="0">
                  <a:pos x="83" y="430"/>
                </a:cxn>
              </a:cxnLst>
              <a:rect l="0" t="0" r="r" b="b"/>
              <a:pathLst>
                <a:path w="357" h="430">
                  <a:moveTo>
                    <a:pt x="83" y="430"/>
                  </a:moveTo>
                  <a:lnTo>
                    <a:pt x="77" y="427"/>
                  </a:lnTo>
                  <a:lnTo>
                    <a:pt x="70" y="424"/>
                  </a:lnTo>
                  <a:lnTo>
                    <a:pt x="64" y="421"/>
                  </a:lnTo>
                  <a:lnTo>
                    <a:pt x="59" y="416"/>
                  </a:lnTo>
                  <a:lnTo>
                    <a:pt x="42" y="399"/>
                  </a:lnTo>
                  <a:lnTo>
                    <a:pt x="34" y="389"/>
                  </a:lnTo>
                  <a:lnTo>
                    <a:pt x="26" y="377"/>
                  </a:lnTo>
                  <a:lnTo>
                    <a:pt x="20" y="362"/>
                  </a:lnTo>
                  <a:lnTo>
                    <a:pt x="12" y="348"/>
                  </a:lnTo>
                  <a:lnTo>
                    <a:pt x="4" y="315"/>
                  </a:lnTo>
                  <a:lnTo>
                    <a:pt x="0" y="280"/>
                  </a:lnTo>
                  <a:lnTo>
                    <a:pt x="0" y="246"/>
                  </a:lnTo>
                  <a:lnTo>
                    <a:pt x="3" y="211"/>
                  </a:lnTo>
                  <a:lnTo>
                    <a:pt x="7" y="194"/>
                  </a:lnTo>
                  <a:lnTo>
                    <a:pt x="11" y="176"/>
                  </a:lnTo>
                  <a:lnTo>
                    <a:pt x="17" y="159"/>
                  </a:lnTo>
                  <a:lnTo>
                    <a:pt x="22" y="143"/>
                  </a:lnTo>
                  <a:lnTo>
                    <a:pt x="29" y="127"/>
                  </a:lnTo>
                  <a:lnTo>
                    <a:pt x="33" y="119"/>
                  </a:lnTo>
                  <a:lnTo>
                    <a:pt x="37" y="112"/>
                  </a:lnTo>
                  <a:lnTo>
                    <a:pt x="42" y="104"/>
                  </a:lnTo>
                  <a:lnTo>
                    <a:pt x="47" y="96"/>
                  </a:lnTo>
                  <a:lnTo>
                    <a:pt x="50" y="88"/>
                  </a:lnTo>
                  <a:lnTo>
                    <a:pt x="56" y="80"/>
                  </a:lnTo>
                  <a:lnTo>
                    <a:pt x="66" y="69"/>
                  </a:lnTo>
                  <a:lnTo>
                    <a:pt x="77" y="59"/>
                  </a:lnTo>
                  <a:lnTo>
                    <a:pt x="86" y="48"/>
                  </a:lnTo>
                  <a:lnTo>
                    <a:pt x="97" y="41"/>
                  </a:lnTo>
                  <a:lnTo>
                    <a:pt x="102" y="37"/>
                  </a:lnTo>
                  <a:lnTo>
                    <a:pt x="108" y="33"/>
                  </a:lnTo>
                  <a:lnTo>
                    <a:pt x="113" y="29"/>
                  </a:lnTo>
                  <a:lnTo>
                    <a:pt x="119" y="26"/>
                  </a:lnTo>
                  <a:lnTo>
                    <a:pt x="124" y="23"/>
                  </a:lnTo>
                  <a:lnTo>
                    <a:pt x="130" y="20"/>
                  </a:lnTo>
                  <a:lnTo>
                    <a:pt x="135" y="17"/>
                  </a:lnTo>
                  <a:lnTo>
                    <a:pt x="141" y="15"/>
                  </a:lnTo>
                  <a:lnTo>
                    <a:pt x="152" y="11"/>
                  </a:lnTo>
                  <a:lnTo>
                    <a:pt x="163" y="6"/>
                  </a:lnTo>
                  <a:lnTo>
                    <a:pt x="174" y="4"/>
                  </a:lnTo>
                  <a:lnTo>
                    <a:pt x="187" y="1"/>
                  </a:lnTo>
                  <a:lnTo>
                    <a:pt x="209" y="0"/>
                  </a:lnTo>
                  <a:lnTo>
                    <a:pt x="231" y="0"/>
                  </a:lnTo>
                  <a:lnTo>
                    <a:pt x="252" y="3"/>
                  </a:lnTo>
                  <a:lnTo>
                    <a:pt x="272" y="7"/>
                  </a:lnTo>
                  <a:lnTo>
                    <a:pt x="282" y="12"/>
                  </a:lnTo>
                  <a:lnTo>
                    <a:pt x="291" y="15"/>
                  </a:lnTo>
                  <a:lnTo>
                    <a:pt x="299" y="20"/>
                  </a:lnTo>
                  <a:lnTo>
                    <a:pt x="308" y="26"/>
                  </a:lnTo>
                  <a:lnTo>
                    <a:pt x="322" y="39"/>
                  </a:lnTo>
                  <a:lnTo>
                    <a:pt x="337" y="53"/>
                  </a:lnTo>
                  <a:lnTo>
                    <a:pt x="348" y="69"/>
                  </a:lnTo>
                  <a:lnTo>
                    <a:pt x="357" y="86"/>
                  </a:lnTo>
                  <a:lnTo>
                    <a:pt x="338" y="108"/>
                  </a:lnTo>
                  <a:lnTo>
                    <a:pt x="332" y="96"/>
                  </a:lnTo>
                  <a:lnTo>
                    <a:pt x="326" y="83"/>
                  </a:lnTo>
                  <a:lnTo>
                    <a:pt x="318" y="72"/>
                  </a:lnTo>
                  <a:lnTo>
                    <a:pt x="310" y="63"/>
                  </a:lnTo>
                  <a:lnTo>
                    <a:pt x="300" y="55"/>
                  </a:lnTo>
                  <a:lnTo>
                    <a:pt x="289" y="47"/>
                  </a:lnTo>
                  <a:lnTo>
                    <a:pt x="285" y="42"/>
                  </a:lnTo>
                  <a:lnTo>
                    <a:pt x="280" y="39"/>
                  </a:lnTo>
                  <a:lnTo>
                    <a:pt x="274" y="36"/>
                  </a:lnTo>
                  <a:lnTo>
                    <a:pt x="269" y="34"/>
                  </a:lnTo>
                  <a:lnTo>
                    <a:pt x="263" y="31"/>
                  </a:lnTo>
                  <a:lnTo>
                    <a:pt x="256" y="29"/>
                  </a:lnTo>
                  <a:lnTo>
                    <a:pt x="245" y="26"/>
                  </a:lnTo>
                  <a:lnTo>
                    <a:pt x="233" y="25"/>
                  </a:lnTo>
                  <a:lnTo>
                    <a:pt x="219" y="23"/>
                  </a:lnTo>
                  <a:lnTo>
                    <a:pt x="192" y="26"/>
                  </a:lnTo>
                  <a:lnTo>
                    <a:pt x="178" y="29"/>
                  </a:lnTo>
                  <a:lnTo>
                    <a:pt x="163" y="34"/>
                  </a:lnTo>
                  <a:lnTo>
                    <a:pt x="152" y="39"/>
                  </a:lnTo>
                  <a:lnTo>
                    <a:pt x="141" y="44"/>
                  </a:lnTo>
                  <a:lnTo>
                    <a:pt x="135" y="45"/>
                  </a:lnTo>
                  <a:lnTo>
                    <a:pt x="130" y="48"/>
                  </a:lnTo>
                  <a:lnTo>
                    <a:pt x="126" y="52"/>
                  </a:lnTo>
                  <a:lnTo>
                    <a:pt x="121" y="55"/>
                  </a:lnTo>
                  <a:lnTo>
                    <a:pt x="116" y="58"/>
                  </a:lnTo>
                  <a:lnTo>
                    <a:pt x="111" y="61"/>
                  </a:lnTo>
                  <a:lnTo>
                    <a:pt x="107" y="64"/>
                  </a:lnTo>
                  <a:lnTo>
                    <a:pt x="102" y="67"/>
                  </a:lnTo>
                  <a:lnTo>
                    <a:pt x="86" y="82"/>
                  </a:lnTo>
                  <a:lnTo>
                    <a:pt x="72" y="97"/>
                  </a:lnTo>
                  <a:lnTo>
                    <a:pt x="66" y="105"/>
                  </a:lnTo>
                  <a:lnTo>
                    <a:pt x="61" y="115"/>
                  </a:lnTo>
                  <a:lnTo>
                    <a:pt x="55" y="123"/>
                  </a:lnTo>
                  <a:lnTo>
                    <a:pt x="50" y="132"/>
                  </a:lnTo>
                  <a:lnTo>
                    <a:pt x="45" y="141"/>
                  </a:lnTo>
                  <a:lnTo>
                    <a:pt x="42" y="151"/>
                  </a:lnTo>
                  <a:lnTo>
                    <a:pt x="34" y="171"/>
                  </a:lnTo>
                  <a:lnTo>
                    <a:pt x="29" y="192"/>
                  </a:lnTo>
                  <a:lnTo>
                    <a:pt x="23" y="235"/>
                  </a:lnTo>
                  <a:lnTo>
                    <a:pt x="23" y="257"/>
                  </a:lnTo>
                  <a:lnTo>
                    <a:pt x="23" y="279"/>
                  </a:lnTo>
                  <a:lnTo>
                    <a:pt x="29" y="324"/>
                  </a:lnTo>
                  <a:lnTo>
                    <a:pt x="33" y="337"/>
                  </a:lnTo>
                  <a:lnTo>
                    <a:pt x="37" y="350"/>
                  </a:lnTo>
                  <a:lnTo>
                    <a:pt x="45" y="362"/>
                  </a:lnTo>
                  <a:lnTo>
                    <a:pt x="53" y="375"/>
                  </a:lnTo>
                  <a:lnTo>
                    <a:pt x="64" y="386"/>
                  </a:lnTo>
                  <a:lnTo>
                    <a:pt x="74" y="397"/>
                  </a:lnTo>
                  <a:lnTo>
                    <a:pt x="85" y="405"/>
                  </a:lnTo>
                  <a:lnTo>
                    <a:pt x="91" y="408"/>
                  </a:lnTo>
                  <a:lnTo>
                    <a:pt x="96" y="411"/>
                  </a:lnTo>
                  <a:lnTo>
                    <a:pt x="83" y="430"/>
                  </a:lnTo>
                  <a:lnTo>
                    <a:pt x="83" y="430"/>
                  </a:lnTo>
                  <a:close/>
                </a:path>
              </a:pathLst>
            </a:custGeom>
            <a:solidFill>
              <a:srgbClr val="000000"/>
            </a:solidFill>
            <a:ln w="9525">
              <a:noFill/>
              <a:round/>
              <a:headEnd/>
              <a:tailEnd/>
            </a:ln>
          </p:spPr>
          <p:txBody>
            <a:bodyPr/>
            <a:lstStyle/>
            <a:p>
              <a:endParaRPr lang="es-ES"/>
            </a:p>
          </p:txBody>
        </p:sp>
        <p:sp>
          <p:nvSpPr>
            <p:cNvPr id="32" name="Freeform 45"/>
            <p:cNvSpPr>
              <a:spLocks/>
            </p:cNvSpPr>
            <p:nvPr/>
          </p:nvSpPr>
          <p:spPr bwMode="auto">
            <a:xfrm>
              <a:off x="3789" y="1258"/>
              <a:ext cx="132" cy="153"/>
            </a:xfrm>
            <a:custGeom>
              <a:avLst/>
              <a:gdLst/>
              <a:ahLst/>
              <a:cxnLst>
                <a:cxn ang="0">
                  <a:pos x="19" y="229"/>
                </a:cxn>
                <a:cxn ang="0">
                  <a:pos x="33" y="254"/>
                </a:cxn>
                <a:cxn ang="0">
                  <a:pos x="57" y="270"/>
                </a:cxn>
                <a:cxn ang="0">
                  <a:pos x="53" y="224"/>
                </a:cxn>
                <a:cxn ang="0">
                  <a:pos x="71" y="262"/>
                </a:cxn>
                <a:cxn ang="0">
                  <a:pos x="88" y="278"/>
                </a:cxn>
                <a:cxn ang="0">
                  <a:pos x="94" y="251"/>
                </a:cxn>
                <a:cxn ang="0">
                  <a:pos x="109" y="251"/>
                </a:cxn>
                <a:cxn ang="0">
                  <a:pos x="94" y="184"/>
                </a:cxn>
                <a:cxn ang="0">
                  <a:pos x="79" y="137"/>
                </a:cxn>
                <a:cxn ang="0">
                  <a:pos x="102" y="161"/>
                </a:cxn>
                <a:cxn ang="0">
                  <a:pos x="115" y="189"/>
                </a:cxn>
                <a:cxn ang="0">
                  <a:pos x="127" y="216"/>
                </a:cxn>
                <a:cxn ang="0">
                  <a:pos x="142" y="236"/>
                </a:cxn>
                <a:cxn ang="0">
                  <a:pos x="132" y="184"/>
                </a:cxn>
                <a:cxn ang="0">
                  <a:pos x="113" y="128"/>
                </a:cxn>
                <a:cxn ang="0">
                  <a:pos x="126" y="132"/>
                </a:cxn>
                <a:cxn ang="0">
                  <a:pos x="143" y="162"/>
                </a:cxn>
                <a:cxn ang="0">
                  <a:pos x="154" y="188"/>
                </a:cxn>
                <a:cxn ang="0">
                  <a:pos x="170" y="219"/>
                </a:cxn>
                <a:cxn ang="0">
                  <a:pos x="165" y="178"/>
                </a:cxn>
                <a:cxn ang="0">
                  <a:pos x="149" y="137"/>
                </a:cxn>
                <a:cxn ang="0">
                  <a:pos x="187" y="170"/>
                </a:cxn>
                <a:cxn ang="0">
                  <a:pos x="198" y="166"/>
                </a:cxn>
                <a:cxn ang="0">
                  <a:pos x="184" y="132"/>
                </a:cxn>
                <a:cxn ang="0">
                  <a:pos x="165" y="87"/>
                </a:cxn>
                <a:cxn ang="0">
                  <a:pos x="153" y="44"/>
                </a:cxn>
                <a:cxn ang="0">
                  <a:pos x="172" y="63"/>
                </a:cxn>
                <a:cxn ang="0">
                  <a:pos x="187" y="88"/>
                </a:cxn>
                <a:cxn ang="0">
                  <a:pos x="205" y="113"/>
                </a:cxn>
                <a:cxn ang="0">
                  <a:pos x="224" y="140"/>
                </a:cxn>
                <a:cxn ang="0">
                  <a:pos x="208" y="85"/>
                </a:cxn>
                <a:cxn ang="0">
                  <a:pos x="190" y="42"/>
                </a:cxn>
                <a:cxn ang="0">
                  <a:pos x="205" y="55"/>
                </a:cxn>
                <a:cxn ang="0">
                  <a:pos x="231" y="112"/>
                </a:cxn>
                <a:cxn ang="0">
                  <a:pos x="244" y="88"/>
                </a:cxn>
                <a:cxn ang="0">
                  <a:pos x="233" y="47"/>
                </a:cxn>
                <a:cxn ang="0">
                  <a:pos x="216" y="20"/>
                </a:cxn>
                <a:cxn ang="0">
                  <a:pos x="236" y="12"/>
                </a:cxn>
                <a:cxn ang="0">
                  <a:pos x="264" y="96"/>
                </a:cxn>
                <a:cxn ang="0">
                  <a:pos x="253" y="156"/>
                </a:cxn>
                <a:cxn ang="0">
                  <a:pos x="235" y="199"/>
                </a:cxn>
                <a:cxn ang="0">
                  <a:pos x="211" y="235"/>
                </a:cxn>
                <a:cxn ang="0">
                  <a:pos x="184" y="263"/>
                </a:cxn>
                <a:cxn ang="0">
                  <a:pos x="165" y="279"/>
                </a:cxn>
                <a:cxn ang="0">
                  <a:pos x="149" y="289"/>
                </a:cxn>
                <a:cxn ang="0">
                  <a:pos x="134" y="295"/>
                </a:cxn>
                <a:cxn ang="0">
                  <a:pos x="104" y="304"/>
                </a:cxn>
                <a:cxn ang="0">
                  <a:pos x="47" y="300"/>
                </a:cxn>
                <a:cxn ang="0">
                  <a:pos x="19" y="281"/>
                </a:cxn>
                <a:cxn ang="0">
                  <a:pos x="0" y="248"/>
                </a:cxn>
              </a:cxnLst>
              <a:rect l="0" t="0" r="r" b="b"/>
              <a:pathLst>
                <a:path w="264" h="306">
                  <a:moveTo>
                    <a:pt x="0" y="248"/>
                  </a:moveTo>
                  <a:lnTo>
                    <a:pt x="17" y="218"/>
                  </a:lnTo>
                  <a:lnTo>
                    <a:pt x="19" y="229"/>
                  </a:lnTo>
                  <a:lnTo>
                    <a:pt x="23" y="238"/>
                  </a:lnTo>
                  <a:lnTo>
                    <a:pt x="28" y="248"/>
                  </a:lnTo>
                  <a:lnTo>
                    <a:pt x="33" y="254"/>
                  </a:lnTo>
                  <a:lnTo>
                    <a:pt x="44" y="265"/>
                  </a:lnTo>
                  <a:lnTo>
                    <a:pt x="50" y="268"/>
                  </a:lnTo>
                  <a:lnTo>
                    <a:pt x="57" y="270"/>
                  </a:lnTo>
                  <a:lnTo>
                    <a:pt x="34" y="199"/>
                  </a:lnTo>
                  <a:lnTo>
                    <a:pt x="47" y="210"/>
                  </a:lnTo>
                  <a:lnTo>
                    <a:pt x="53" y="224"/>
                  </a:lnTo>
                  <a:lnTo>
                    <a:pt x="58" y="236"/>
                  </a:lnTo>
                  <a:lnTo>
                    <a:pt x="64" y="249"/>
                  </a:lnTo>
                  <a:lnTo>
                    <a:pt x="71" y="262"/>
                  </a:lnTo>
                  <a:lnTo>
                    <a:pt x="77" y="273"/>
                  </a:lnTo>
                  <a:lnTo>
                    <a:pt x="82" y="278"/>
                  </a:lnTo>
                  <a:lnTo>
                    <a:pt x="88" y="278"/>
                  </a:lnTo>
                  <a:lnTo>
                    <a:pt x="79" y="235"/>
                  </a:lnTo>
                  <a:lnTo>
                    <a:pt x="83" y="240"/>
                  </a:lnTo>
                  <a:lnTo>
                    <a:pt x="94" y="251"/>
                  </a:lnTo>
                  <a:lnTo>
                    <a:pt x="105" y="263"/>
                  </a:lnTo>
                  <a:lnTo>
                    <a:pt x="112" y="270"/>
                  </a:lnTo>
                  <a:lnTo>
                    <a:pt x="109" y="251"/>
                  </a:lnTo>
                  <a:lnTo>
                    <a:pt x="105" y="230"/>
                  </a:lnTo>
                  <a:lnTo>
                    <a:pt x="101" y="208"/>
                  </a:lnTo>
                  <a:lnTo>
                    <a:pt x="94" y="184"/>
                  </a:lnTo>
                  <a:lnTo>
                    <a:pt x="88" y="164"/>
                  </a:lnTo>
                  <a:lnTo>
                    <a:pt x="83" y="147"/>
                  </a:lnTo>
                  <a:lnTo>
                    <a:pt x="79" y="137"/>
                  </a:lnTo>
                  <a:lnTo>
                    <a:pt x="86" y="137"/>
                  </a:lnTo>
                  <a:lnTo>
                    <a:pt x="94" y="147"/>
                  </a:lnTo>
                  <a:lnTo>
                    <a:pt x="102" y="161"/>
                  </a:lnTo>
                  <a:lnTo>
                    <a:pt x="107" y="170"/>
                  </a:lnTo>
                  <a:lnTo>
                    <a:pt x="110" y="180"/>
                  </a:lnTo>
                  <a:lnTo>
                    <a:pt x="115" y="189"/>
                  </a:lnTo>
                  <a:lnTo>
                    <a:pt x="120" y="199"/>
                  </a:lnTo>
                  <a:lnTo>
                    <a:pt x="124" y="208"/>
                  </a:lnTo>
                  <a:lnTo>
                    <a:pt x="127" y="216"/>
                  </a:lnTo>
                  <a:lnTo>
                    <a:pt x="132" y="224"/>
                  </a:lnTo>
                  <a:lnTo>
                    <a:pt x="135" y="230"/>
                  </a:lnTo>
                  <a:lnTo>
                    <a:pt x="142" y="236"/>
                  </a:lnTo>
                  <a:lnTo>
                    <a:pt x="142" y="224"/>
                  </a:lnTo>
                  <a:lnTo>
                    <a:pt x="137" y="205"/>
                  </a:lnTo>
                  <a:lnTo>
                    <a:pt x="132" y="184"/>
                  </a:lnTo>
                  <a:lnTo>
                    <a:pt x="126" y="164"/>
                  </a:lnTo>
                  <a:lnTo>
                    <a:pt x="118" y="145"/>
                  </a:lnTo>
                  <a:lnTo>
                    <a:pt x="113" y="128"/>
                  </a:lnTo>
                  <a:lnTo>
                    <a:pt x="107" y="112"/>
                  </a:lnTo>
                  <a:lnTo>
                    <a:pt x="116" y="121"/>
                  </a:lnTo>
                  <a:lnTo>
                    <a:pt x="126" y="132"/>
                  </a:lnTo>
                  <a:lnTo>
                    <a:pt x="134" y="148"/>
                  </a:lnTo>
                  <a:lnTo>
                    <a:pt x="138" y="154"/>
                  </a:lnTo>
                  <a:lnTo>
                    <a:pt x="143" y="162"/>
                  </a:lnTo>
                  <a:lnTo>
                    <a:pt x="146" y="172"/>
                  </a:lnTo>
                  <a:lnTo>
                    <a:pt x="151" y="180"/>
                  </a:lnTo>
                  <a:lnTo>
                    <a:pt x="154" y="188"/>
                  </a:lnTo>
                  <a:lnTo>
                    <a:pt x="159" y="195"/>
                  </a:lnTo>
                  <a:lnTo>
                    <a:pt x="165" y="208"/>
                  </a:lnTo>
                  <a:lnTo>
                    <a:pt x="170" y="219"/>
                  </a:lnTo>
                  <a:lnTo>
                    <a:pt x="170" y="213"/>
                  </a:lnTo>
                  <a:lnTo>
                    <a:pt x="170" y="202"/>
                  </a:lnTo>
                  <a:lnTo>
                    <a:pt x="165" y="178"/>
                  </a:lnTo>
                  <a:lnTo>
                    <a:pt x="161" y="166"/>
                  </a:lnTo>
                  <a:lnTo>
                    <a:pt x="157" y="154"/>
                  </a:lnTo>
                  <a:lnTo>
                    <a:pt x="149" y="137"/>
                  </a:lnTo>
                  <a:lnTo>
                    <a:pt x="159" y="143"/>
                  </a:lnTo>
                  <a:lnTo>
                    <a:pt x="173" y="154"/>
                  </a:lnTo>
                  <a:lnTo>
                    <a:pt x="187" y="170"/>
                  </a:lnTo>
                  <a:lnTo>
                    <a:pt x="201" y="191"/>
                  </a:lnTo>
                  <a:lnTo>
                    <a:pt x="201" y="178"/>
                  </a:lnTo>
                  <a:lnTo>
                    <a:pt x="198" y="166"/>
                  </a:lnTo>
                  <a:lnTo>
                    <a:pt x="192" y="153"/>
                  </a:lnTo>
                  <a:lnTo>
                    <a:pt x="187" y="139"/>
                  </a:lnTo>
                  <a:lnTo>
                    <a:pt x="184" y="132"/>
                  </a:lnTo>
                  <a:lnTo>
                    <a:pt x="179" y="121"/>
                  </a:lnTo>
                  <a:lnTo>
                    <a:pt x="172" y="106"/>
                  </a:lnTo>
                  <a:lnTo>
                    <a:pt x="165" y="87"/>
                  </a:lnTo>
                  <a:lnTo>
                    <a:pt x="159" y="69"/>
                  </a:lnTo>
                  <a:lnTo>
                    <a:pt x="154" y="53"/>
                  </a:lnTo>
                  <a:lnTo>
                    <a:pt x="153" y="44"/>
                  </a:lnTo>
                  <a:lnTo>
                    <a:pt x="156" y="39"/>
                  </a:lnTo>
                  <a:lnTo>
                    <a:pt x="162" y="49"/>
                  </a:lnTo>
                  <a:lnTo>
                    <a:pt x="172" y="63"/>
                  </a:lnTo>
                  <a:lnTo>
                    <a:pt x="176" y="71"/>
                  </a:lnTo>
                  <a:lnTo>
                    <a:pt x="183" y="80"/>
                  </a:lnTo>
                  <a:lnTo>
                    <a:pt x="187" y="88"/>
                  </a:lnTo>
                  <a:lnTo>
                    <a:pt x="194" y="98"/>
                  </a:lnTo>
                  <a:lnTo>
                    <a:pt x="200" y="106"/>
                  </a:lnTo>
                  <a:lnTo>
                    <a:pt x="205" y="113"/>
                  </a:lnTo>
                  <a:lnTo>
                    <a:pt x="214" y="128"/>
                  </a:lnTo>
                  <a:lnTo>
                    <a:pt x="220" y="137"/>
                  </a:lnTo>
                  <a:lnTo>
                    <a:pt x="224" y="140"/>
                  </a:lnTo>
                  <a:lnTo>
                    <a:pt x="217" y="113"/>
                  </a:lnTo>
                  <a:lnTo>
                    <a:pt x="212" y="99"/>
                  </a:lnTo>
                  <a:lnTo>
                    <a:pt x="208" y="85"/>
                  </a:lnTo>
                  <a:lnTo>
                    <a:pt x="201" y="69"/>
                  </a:lnTo>
                  <a:lnTo>
                    <a:pt x="195" y="55"/>
                  </a:lnTo>
                  <a:lnTo>
                    <a:pt x="190" y="42"/>
                  </a:lnTo>
                  <a:lnTo>
                    <a:pt x="184" y="30"/>
                  </a:lnTo>
                  <a:lnTo>
                    <a:pt x="195" y="41"/>
                  </a:lnTo>
                  <a:lnTo>
                    <a:pt x="205" y="55"/>
                  </a:lnTo>
                  <a:lnTo>
                    <a:pt x="212" y="71"/>
                  </a:lnTo>
                  <a:lnTo>
                    <a:pt x="220" y="85"/>
                  </a:lnTo>
                  <a:lnTo>
                    <a:pt x="231" y="112"/>
                  </a:lnTo>
                  <a:lnTo>
                    <a:pt x="235" y="128"/>
                  </a:lnTo>
                  <a:lnTo>
                    <a:pt x="242" y="107"/>
                  </a:lnTo>
                  <a:lnTo>
                    <a:pt x="244" y="88"/>
                  </a:lnTo>
                  <a:lnTo>
                    <a:pt x="241" y="71"/>
                  </a:lnTo>
                  <a:lnTo>
                    <a:pt x="236" y="55"/>
                  </a:lnTo>
                  <a:lnTo>
                    <a:pt x="233" y="47"/>
                  </a:lnTo>
                  <a:lnTo>
                    <a:pt x="230" y="41"/>
                  </a:lnTo>
                  <a:lnTo>
                    <a:pt x="222" y="30"/>
                  </a:lnTo>
                  <a:lnTo>
                    <a:pt x="216" y="20"/>
                  </a:lnTo>
                  <a:lnTo>
                    <a:pt x="209" y="16"/>
                  </a:lnTo>
                  <a:lnTo>
                    <a:pt x="225" y="0"/>
                  </a:lnTo>
                  <a:lnTo>
                    <a:pt x="236" y="12"/>
                  </a:lnTo>
                  <a:lnTo>
                    <a:pt x="247" y="27"/>
                  </a:lnTo>
                  <a:lnTo>
                    <a:pt x="260" y="58"/>
                  </a:lnTo>
                  <a:lnTo>
                    <a:pt x="264" y="96"/>
                  </a:lnTo>
                  <a:lnTo>
                    <a:pt x="263" y="117"/>
                  </a:lnTo>
                  <a:lnTo>
                    <a:pt x="258" y="139"/>
                  </a:lnTo>
                  <a:lnTo>
                    <a:pt x="253" y="156"/>
                  </a:lnTo>
                  <a:lnTo>
                    <a:pt x="249" y="170"/>
                  </a:lnTo>
                  <a:lnTo>
                    <a:pt x="242" y="184"/>
                  </a:lnTo>
                  <a:lnTo>
                    <a:pt x="235" y="199"/>
                  </a:lnTo>
                  <a:lnTo>
                    <a:pt x="228" y="211"/>
                  </a:lnTo>
                  <a:lnTo>
                    <a:pt x="220" y="224"/>
                  </a:lnTo>
                  <a:lnTo>
                    <a:pt x="211" y="235"/>
                  </a:lnTo>
                  <a:lnTo>
                    <a:pt x="203" y="246"/>
                  </a:lnTo>
                  <a:lnTo>
                    <a:pt x="194" y="255"/>
                  </a:lnTo>
                  <a:lnTo>
                    <a:pt x="184" y="263"/>
                  </a:lnTo>
                  <a:lnTo>
                    <a:pt x="175" y="271"/>
                  </a:lnTo>
                  <a:lnTo>
                    <a:pt x="170" y="276"/>
                  </a:lnTo>
                  <a:lnTo>
                    <a:pt x="165" y="279"/>
                  </a:lnTo>
                  <a:lnTo>
                    <a:pt x="159" y="282"/>
                  </a:lnTo>
                  <a:lnTo>
                    <a:pt x="154" y="285"/>
                  </a:lnTo>
                  <a:lnTo>
                    <a:pt x="149" y="289"/>
                  </a:lnTo>
                  <a:lnTo>
                    <a:pt x="145" y="290"/>
                  </a:lnTo>
                  <a:lnTo>
                    <a:pt x="138" y="293"/>
                  </a:lnTo>
                  <a:lnTo>
                    <a:pt x="134" y="295"/>
                  </a:lnTo>
                  <a:lnTo>
                    <a:pt x="124" y="300"/>
                  </a:lnTo>
                  <a:lnTo>
                    <a:pt x="113" y="303"/>
                  </a:lnTo>
                  <a:lnTo>
                    <a:pt x="104" y="304"/>
                  </a:lnTo>
                  <a:lnTo>
                    <a:pt x="83" y="306"/>
                  </a:lnTo>
                  <a:lnTo>
                    <a:pt x="64" y="304"/>
                  </a:lnTo>
                  <a:lnTo>
                    <a:pt x="47" y="300"/>
                  </a:lnTo>
                  <a:lnTo>
                    <a:pt x="39" y="296"/>
                  </a:lnTo>
                  <a:lnTo>
                    <a:pt x="31" y="292"/>
                  </a:lnTo>
                  <a:lnTo>
                    <a:pt x="19" y="281"/>
                  </a:lnTo>
                  <a:lnTo>
                    <a:pt x="8" y="266"/>
                  </a:lnTo>
                  <a:lnTo>
                    <a:pt x="0" y="248"/>
                  </a:lnTo>
                  <a:lnTo>
                    <a:pt x="0" y="248"/>
                  </a:lnTo>
                  <a:close/>
                </a:path>
              </a:pathLst>
            </a:custGeom>
            <a:solidFill>
              <a:srgbClr val="000000"/>
            </a:solidFill>
            <a:ln w="9525">
              <a:noFill/>
              <a:round/>
              <a:headEnd/>
              <a:tailEnd/>
            </a:ln>
          </p:spPr>
          <p:txBody>
            <a:bodyPr/>
            <a:lstStyle/>
            <a:p>
              <a:endParaRPr lang="es-ES"/>
            </a:p>
          </p:txBody>
        </p:sp>
        <p:sp>
          <p:nvSpPr>
            <p:cNvPr id="33" name="Freeform 46"/>
            <p:cNvSpPr>
              <a:spLocks/>
            </p:cNvSpPr>
            <p:nvPr/>
          </p:nvSpPr>
          <p:spPr bwMode="auto">
            <a:xfrm>
              <a:off x="4058" y="1245"/>
              <a:ext cx="112" cy="166"/>
            </a:xfrm>
            <a:custGeom>
              <a:avLst/>
              <a:gdLst/>
              <a:ahLst/>
              <a:cxnLst>
                <a:cxn ang="0">
                  <a:pos x="25" y="285"/>
                </a:cxn>
                <a:cxn ang="0">
                  <a:pos x="16" y="258"/>
                </a:cxn>
                <a:cxn ang="0">
                  <a:pos x="6" y="219"/>
                </a:cxn>
                <a:cxn ang="0">
                  <a:pos x="25" y="246"/>
                </a:cxn>
                <a:cxn ang="0">
                  <a:pos x="44" y="274"/>
                </a:cxn>
                <a:cxn ang="0">
                  <a:pos x="41" y="260"/>
                </a:cxn>
                <a:cxn ang="0">
                  <a:pos x="25" y="225"/>
                </a:cxn>
                <a:cxn ang="0">
                  <a:pos x="17" y="195"/>
                </a:cxn>
                <a:cxn ang="0">
                  <a:pos x="36" y="224"/>
                </a:cxn>
                <a:cxn ang="0">
                  <a:pos x="54" y="247"/>
                </a:cxn>
                <a:cxn ang="0">
                  <a:pos x="79" y="276"/>
                </a:cxn>
                <a:cxn ang="0">
                  <a:pos x="84" y="265"/>
                </a:cxn>
                <a:cxn ang="0">
                  <a:pos x="65" y="205"/>
                </a:cxn>
                <a:cxn ang="0">
                  <a:pos x="39" y="145"/>
                </a:cxn>
                <a:cxn ang="0">
                  <a:pos x="57" y="154"/>
                </a:cxn>
                <a:cxn ang="0">
                  <a:pos x="76" y="181"/>
                </a:cxn>
                <a:cxn ang="0">
                  <a:pos x="93" y="211"/>
                </a:cxn>
                <a:cxn ang="0">
                  <a:pos x="107" y="239"/>
                </a:cxn>
                <a:cxn ang="0">
                  <a:pos x="126" y="257"/>
                </a:cxn>
                <a:cxn ang="0">
                  <a:pos x="110" y="225"/>
                </a:cxn>
                <a:cxn ang="0">
                  <a:pos x="88" y="172"/>
                </a:cxn>
                <a:cxn ang="0">
                  <a:pos x="69" y="120"/>
                </a:cxn>
                <a:cxn ang="0">
                  <a:pos x="88" y="126"/>
                </a:cxn>
                <a:cxn ang="0">
                  <a:pos x="106" y="153"/>
                </a:cxn>
                <a:cxn ang="0">
                  <a:pos x="120" y="181"/>
                </a:cxn>
                <a:cxn ang="0">
                  <a:pos x="134" y="209"/>
                </a:cxn>
                <a:cxn ang="0">
                  <a:pos x="147" y="233"/>
                </a:cxn>
                <a:cxn ang="0">
                  <a:pos x="142" y="206"/>
                </a:cxn>
                <a:cxn ang="0">
                  <a:pos x="125" y="159"/>
                </a:cxn>
                <a:cxn ang="0">
                  <a:pos x="128" y="148"/>
                </a:cxn>
                <a:cxn ang="0">
                  <a:pos x="150" y="176"/>
                </a:cxn>
                <a:cxn ang="0">
                  <a:pos x="167" y="203"/>
                </a:cxn>
                <a:cxn ang="0">
                  <a:pos x="156" y="151"/>
                </a:cxn>
                <a:cxn ang="0">
                  <a:pos x="136" y="96"/>
                </a:cxn>
                <a:cxn ang="0">
                  <a:pos x="137" y="78"/>
                </a:cxn>
                <a:cxn ang="0">
                  <a:pos x="158" y="112"/>
                </a:cxn>
                <a:cxn ang="0">
                  <a:pos x="173" y="135"/>
                </a:cxn>
                <a:cxn ang="0">
                  <a:pos x="188" y="154"/>
                </a:cxn>
                <a:cxn ang="0">
                  <a:pos x="167" y="77"/>
                </a:cxn>
                <a:cxn ang="0">
                  <a:pos x="186" y="107"/>
                </a:cxn>
                <a:cxn ang="0">
                  <a:pos x="197" y="102"/>
                </a:cxn>
                <a:cxn ang="0">
                  <a:pos x="186" y="64"/>
                </a:cxn>
                <a:cxn ang="0">
                  <a:pos x="167" y="42"/>
                </a:cxn>
                <a:cxn ang="0">
                  <a:pos x="153" y="31"/>
                </a:cxn>
                <a:cxn ang="0">
                  <a:pos x="137" y="23"/>
                </a:cxn>
                <a:cxn ang="0">
                  <a:pos x="123" y="0"/>
                </a:cxn>
                <a:cxn ang="0">
                  <a:pos x="164" y="14"/>
                </a:cxn>
                <a:cxn ang="0">
                  <a:pos x="194" y="36"/>
                </a:cxn>
                <a:cxn ang="0">
                  <a:pos x="217" y="77"/>
                </a:cxn>
                <a:cxn ang="0">
                  <a:pos x="224" y="173"/>
                </a:cxn>
                <a:cxn ang="0">
                  <a:pos x="203" y="235"/>
                </a:cxn>
                <a:cxn ang="0">
                  <a:pos x="188" y="261"/>
                </a:cxn>
                <a:cxn ang="0">
                  <a:pos x="170" y="285"/>
                </a:cxn>
                <a:cxn ang="0">
                  <a:pos x="140" y="310"/>
                </a:cxn>
                <a:cxn ang="0">
                  <a:pos x="126" y="318"/>
                </a:cxn>
                <a:cxn ang="0">
                  <a:pos x="101" y="328"/>
                </a:cxn>
                <a:cxn ang="0">
                  <a:pos x="57" y="328"/>
                </a:cxn>
                <a:cxn ang="0">
                  <a:pos x="19" y="314"/>
                </a:cxn>
              </a:cxnLst>
              <a:rect l="0" t="0" r="r" b="b"/>
              <a:pathLst>
                <a:path w="225" h="331">
                  <a:moveTo>
                    <a:pt x="19" y="314"/>
                  </a:moveTo>
                  <a:lnTo>
                    <a:pt x="19" y="295"/>
                  </a:lnTo>
                  <a:lnTo>
                    <a:pt x="25" y="285"/>
                  </a:lnTo>
                  <a:lnTo>
                    <a:pt x="24" y="276"/>
                  </a:lnTo>
                  <a:lnTo>
                    <a:pt x="19" y="266"/>
                  </a:lnTo>
                  <a:lnTo>
                    <a:pt x="16" y="258"/>
                  </a:lnTo>
                  <a:lnTo>
                    <a:pt x="11" y="249"/>
                  </a:lnTo>
                  <a:lnTo>
                    <a:pt x="0" y="209"/>
                  </a:lnTo>
                  <a:lnTo>
                    <a:pt x="6" y="219"/>
                  </a:lnTo>
                  <a:lnTo>
                    <a:pt x="13" y="227"/>
                  </a:lnTo>
                  <a:lnTo>
                    <a:pt x="19" y="236"/>
                  </a:lnTo>
                  <a:lnTo>
                    <a:pt x="25" y="246"/>
                  </a:lnTo>
                  <a:lnTo>
                    <a:pt x="32" y="255"/>
                  </a:lnTo>
                  <a:lnTo>
                    <a:pt x="38" y="265"/>
                  </a:lnTo>
                  <a:lnTo>
                    <a:pt x="44" y="274"/>
                  </a:lnTo>
                  <a:lnTo>
                    <a:pt x="49" y="284"/>
                  </a:lnTo>
                  <a:lnTo>
                    <a:pt x="46" y="271"/>
                  </a:lnTo>
                  <a:lnTo>
                    <a:pt x="41" y="260"/>
                  </a:lnTo>
                  <a:lnTo>
                    <a:pt x="36" y="247"/>
                  </a:lnTo>
                  <a:lnTo>
                    <a:pt x="32" y="236"/>
                  </a:lnTo>
                  <a:lnTo>
                    <a:pt x="25" y="225"/>
                  </a:lnTo>
                  <a:lnTo>
                    <a:pt x="21" y="213"/>
                  </a:lnTo>
                  <a:lnTo>
                    <a:pt x="13" y="189"/>
                  </a:lnTo>
                  <a:lnTo>
                    <a:pt x="17" y="195"/>
                  </a:lnTo>
                  <a:lnTo>
                    <a:pt x="25" y="208"/>
                  </a:lnTo>
                  <a:lnTo>
                    <a:pt x="30" y="216"/>
                  </a:lnTo>
                  <a:lnTo>
                    <a:pt x="36" y="224"/>
                  </a:lnTo>
                  <a:lnTo>
                    <a:pt x="41" y="232"/>
                  </a:lnTo>
                  <a:lnTo>
                    <a:pt x="47" y="239"/>
                  </a:lnTo>
                  <a:lnTo>
                    <a:pt x="54" y="247"/>
                  </a:lnTo>
                  <a:lnTo>
                    <a:pt x="58" y="255"/>
                  </a:lnTo>
                  <a:lnTo>
                    <a:pt x="69" y="268"/>
                  </a:lnTo>
                  <a:lnTo>
                    <a:pt x="79" y="276"/>
                  </a:lnTo>
                  <a:lnTo>
                    <a:pt x="82" y="277"/>
                  </a:lnTo>
                  <a:lnTo>
                    <a:pt x="85" y="277"/>
                  </a:lnTo>
                  <a:lnTo>
                    <a:pt x="84" y="265"/>
                  </a:lnTo>
                  <a:lnTo>
                    <a:pt x="80" y="247"/>
                  </a:lnTo>
                  <a:lnTo>
                    <a:pt x="74" y="227"/>
                  </a:lnTo>
                  <a:lnTo>
                    <a:pt x="65" y="205"/>
                  </a:lnTo>
                  <a:lnTo>
                    <a:pt x="57" y="183"/>
                  </a:lnTo>
                  <a:lnTo>
                    <a:pt x="47" y="164"/>
                  </a:lnTo>
                  <a:lnTo>
                    <a:pt x="39" y="145"/>
                  </a:lnTo>
                  <a:lnTo>
                    <a:pt x="35" y="131"/>
                  </a:lnTo>
                  <a:lnTo>
                    <a:pt x="46" y="140"/>
                  </a:lnTo>
                  <a:lnTo>
                    <a:pt x="57" y="154"/>
                  </a:lnTo>
                  <a:lnTo>
                    <a:pt x="63" y="162"/>
                  </a:lnTo>
                  <a:lnTo>
                    <a:pt x="69" y="172"/>
                  </a:lnTo>
                  <a:lnTo>
                    <a:pt x="76" y="181"/>
                  </a:lnTo>
                  <a:lnTo>
                    <a:pt x="82" y="191"/>
                  </a:lnTo>
                  <a:lnTo>
                    <a:pt x="87" y="202"/>
                  </a:lnTo>
                  <a:lnTo>
                    <a:pt x="93" y="211"/>
                  </a:lnTo>
                  <a:lnTo>
                    <a:pt x="98" y="222"/>
                  </a:lnTo>
                  <a:lnTo>
                    <a:pt x="102" y="232"/>
                  </a:lnTo>
                  <a:lnTo>
                    <a:pt x="107" y="239"/>
                  </a:lnTo>
                  <a:lnTo>
                    <a:pt x="112" y="249"/>
                  </a:lnTo>
                  <a:lnTo>
                    <a:pt x="118" y="261"/>
                  </a:lnTo>
                  <a:lnTo>
                    <a:pt x="126" y="257"/>
                  </a:lnTo>
                  <a:lnTo>
                    <a:pt x="118" y="241"/>
                  </a:lnTo>
                  <a:lnTo>
                    <a:pt x="113" y="233"/>
                  </a:lnTo>
                  <a:lnTo>
                    <a:pt x="110" y="225"/>
                  </a:lnTo>
                  <a:lnTo>
                    <a:pt x="102" y="208"/>
                  </a:lnTo>
                  <a:lnTo>
                    <a:pt x="96" y="189"/>
                  </a:lnTo>
                  <a:lnTo>
                    <a:pt x="88" y="172"/>
                  </a:lnTo>
                  <a:lnTo>
                    <a:pt x="82" y="154"/>
                  </a:lnTo>
                  <a:lnTo>
                    <a:pt x="76" y="135"/>
                  </a:lnTo>
                  <a:lnTo>
                    <a:pt x="69" y="120"/>
                  </a:lnTo>
                  <a:lnTo>
                    <a:pt x="65" y="99"/>
                  </a:lnTo>
                  <a:lnTo>
                    <a:pt x="77" y="112"/>
                  </a:lnTo>
                  <a:lnTo>
                    <a:pt x="88" y="126"/>
                  </a:lnTo>
                  <a:lnTo>
                    <a:pt x="95" y="135"/>
                  </a:lnTo>
                  <a:lnTo>
                    <a:pt x="99" y="143"/>
                  </a:lnTo>
                  <a:lnTo>
                    <a:pt x="106" y="153"/>
                  </a:lnTo>
                  <a:lnTo>
                    <a:pt x="110" y="162"/>
                  </a:lnTo>
                  <a:lnTo>
                    <a:pt x="115" y="172"/>
                  </a:lnTo>
                  <a:lnTo>
                    <a:pt x="120" y="181"/>
                  </a:lnTo>
                  <a:lnTo>
                    <a:pt x="125" y="191"/>
                  </a:lnTo>
                  <a:lnTo>
                    <a:pt x="129" y="200"/>
                  </a:lnTo>
                  <a:lnTo>
                    <a:pt x="134" y="209"/>
                  </a:lnTo>
                  <a:lnTo>
                    <a:pt x="139" y="217"/>
                  </a:lnTo>
                  <a:lnTo>
                    <a:pt x="142" y="225"/>
                  </a:lnTo>
                  <a:lnTo>
                    <a:pt x="147" y="233"/>
                  </a:lnTo>
                  <a:lnTo>
                    <a:pt x="148" y="228"/>
                  </a:lnTo>
                  <a:lnTo>
                    <a:pt x="147" y="219"/>
                  </a:lnTo>
                  <a:lnTo>
                    <a:pt x="142" y="206"/>
                  </a:lnTo>
                  <a:lnTo>
                    <a:pt x="137" y="191"/>
                  </a:lnTo>
                  <a:lnTo>
                    <a:pt x="131" y="173"/>
                  </a:lnTo>
                  <a:lnTo>
                    <a:pt x="125" y="159"/>
                  </a:lnTo>
                  <a:lnTo>
                    <a:pt x="117" y="140"/>
                  </a:lnTo>
                  <a:lnTo>
                    <a:pt x="121" y="142"/>
                  </a:lnTo>
                  <a:lnTo>
                    <a:pt x="128" y="148"/>
                  </a:lnTo>
                  <a:lnTo>
                    <a:pt x="134" y="156"/>
                  </a:lnTo>
                  <a:lnTo>
                    <a:pt x="142" y="165"/>
                  </a:lnTo>
                  <a:lnTo>
                    <a:pt x="150" y="176"/>
                  </a:lnTo>
                  <a:lnTo>
                    <a:pt x="158" y="187"/>
                  </a:lnTo>
                  <a:lnTo>
                    <a:pt x="164" y="195"/>
                  </a:lnTo>
                  <a:lnTo>
                    <a:pt x="167" y="203"/>
                  </a:lnTo>
                  <a:lnTo>
                    <a:pt x="165" y="187"/>
                  </a:lnTo>
                  <a:lnTo>
                    <a:pt x="162" y="168"/>
                  </a:lnTo>
                  <a:lnTo>
                    <a:pt x="156" y="151"/>
                  </a:lnTo>
                  <a:lnTo>
                    <a:pt x="150" y="132"/>
                  </a:lnTo>
                  <a:lnTo>
                    <a:pt x="143" y="113"/>
                  </a:lnTo>
                  <a:lnTo>
                    <a:pt x="136" y="96"/>
                  </a:lnTo>
                  <a:lnTo>
                    <a:pt x="128" y="78"/>
                  </a:lnTo>
                  <a:lnTo>
                    <a:pt x="121" y="63"/>
                  </a:lnTo>
                  <a:lnTo>
                    <a:pt x="137" y="78"/>
                  </a:lnTo>
                  <a:lnTo>
                    <a:pt x="147" y="94"/>
                  </a:lnTo>
                  <a:lnTo>
                    <a:pt x="153" y="102"/>
                  </a:lnTo>
                  <a:lnTo>
                    <a:pt x="158" y="112"/>
                  </a:lnTo>
                  <a:lnTo>
                    <a:pt x="164" y="120"/>
                  </a:lnTo>
                  <a:lnTo>
                    <a:pt x="169" y="129"/>
                  </a:lnTo>
                  <a:lnTo>
                    <a:pt x="173" y="135"/>
                  </a:lnTo>
                  <a:lnTo>
                    <a:pt x="178" y="143"/>
                  </a:lnTo>
                  <a:lnTo>
                    <a:pt x="184" y="151"/>
                  </a:lnTo>
                  <a:lnTo>
                    <a:pt x="188" y="154"/>
                  </a:lnTo>
                  <a:lnTo>
                    <a:pt x="189" y="154"/>
                  </a:lnTo>
                  <a:lnTo>
                    <a:pt x="156" y="61"/>
                  </a:lnTo>
                  <a:lnTo>
                    <a:pt x="167" y="77"/>
                  </a:lnTo>
                  <a:lnTo>
                    <a:pt x="177" y="91"/>
                  </a:lnTo>
                  <a:lnTo>
                    <a:pt x="181" y="99"/>
                  </a:lnTo>
                  <a:lnTo>
                    <a:pt x="186" y="107"/>
                  </a:lnTo>
                  <a:lnTo>
                    <a:pt x="189" y="115"/>
                  </a:lnTo>
                  <a:lnTo>
                    <a:pt x="195" y="123"/>
                  </a:lnTo>
                  <a:lnTo>
                    <a:pt x="197" y="102"/>
                  </a:lnTo>
                  <a:lnTo>
                    <a:pt x="192" y="82"/>
                  </a:lnTo>
                  <a:lnTo>
                    <a:pt x="189" y="74"/>
                  </a:lnTo>
                  <a:lnTo>
                    <a:pt x="186" y="64"/>
                  </a:lnTo>
                  <a:lnTo>
                    <a:pt x="180" y="56"/>
                  </a:lnTo>
                  <a:lnTo>
                    <a:pt x="173" y="49"/>
                  </a:lnTo>
                  <a:lnTo>
                    <a:pt x="167" y="42"/>
                  </a:lnTo>
                  <a:lnTo>
                    <a:pt x="159" y="36"/>
                  </a:lnTo>
                  <a:lnTo>
                    <a:pt x="156" y="33"/>
                  </a:lnTo>
                  <a:lnTo>
                    <a:pt x="153" y="31"/>
                  </a:lnTo>
                  <a:lnTo>
                    <a:pt x="148" y="28"/>
                  </a:lnTo>
                  <a:lnTo>
                    <a:pt x="145" y="26"/>
                  </a:lnTo>
                  <a:lnTo>
                    <a:pt x="137" y="23"/>
                  </a:lnTo>
                  <a:lnTo>
                    <a:pt x="129" y="20"/>
                  </a:lnTo>
                  <a:lnTo>
                    <a:pt x="113" y="17"/>
                  </a:lnTo>
                  <a:lnTo>
                    <a:pt x="123" y="0"/>
                  </a:lnTo>
                  <a:lnTo>
                    <a:pt x="137" y="3"/>
                  </a:lnTo>
                  <a:lnTo>
                    <a:pt x="151" y="8"/>
                  </a:lnTo>
                  <a:lnTo>
                    <a:pt x="164" y="14"/>
                  </a:lnTo>
                  <a:lnTo>
                    <a:pt x="170" y="17"/>
                  </a:lnTo>
                  <a:lnTo>
                    <a:pt x="175" y="20"/>
                  </a:lnTo>
                  <a:lnTo>
                    <a:pt x="194" y="36"/>
                  </a:lnTo>
                  <a:lnTo>
                    <a:pt x="208" y="55"/>
                  </a:lnTo>
                  <a:lnTo>
                    <a:pt x="213" y="66"/>
                  </a:lnTo>
                  <a:lnTo>
                    <a:pt x="217" y="77"/>
                  </a:lnTo>
                  <a:lnTo>
                    <a:pt x="224" y="101"/>
                  </a:lnTo>
                  <a:lnTo>
                    <a:pt x="225" y="151"/>
                  </a:lnTo>
                  <a:lnTo>
                    <a:pt x="224" y="173"/>
                  </a:lnTo>
                  <a:lnTo>
                    <a:pt x="217" y="194"/>
                  </a:lnTo>
                  <a:lnTo>
                    <a:pt x="211" y="214"/>
                  </a:lnTo>
                  <a:lnTo>
                    <a:pt x="203" y="235"/>
                  </a:lnTo>
                  <a:lnTo>
                    <a:pt x="199" y="244"/>
                  </a:lnTo>
                  <a:lnTo>
                    <a:pt x="194" y="252"/>
                  </a:lnTo>
                  <a:lnTo>
                    <a:pt x="188" y="261"/>
                  </a:lnTo>
                  <a:lnTo>
                    <a:pt x="183" y="269"/>
                  </a:lnTo>
                  <a:lnTo>
                    <a:pt x="177" y="277"/>
                  </a:lnTo>
                  <a:lnTo>
                    <a:pt x="170" y="285"/>
                  </a:lnTo>
                  <a:lnTo>
                    <a:pt x="164" y="291"/>
                  </a:lnTo>
                  <a:lnTo>
                    <a:pt x="156" y="299"/>
                  </a:lnTo>
                  <a:lnTo>
                    <a:pt x="140" y="310"/>
                  </a:lnTo>
                  <a:lnTo>
                    <a:pt x="137" y="312"/>
                  </a:lnTo>
                  <a:lnTo>
                    <a:pt x="134" y="315"/>
                  </a:lnTo>
                  <a:lnTo>
                    <a:pt x="126" y="318"/>
                  </a:lnTo>
                  <a:lnTo>
                    <a:pt x="117" y="323"/>
                  </a:lnTo>
                  <a:lnTo>
                    <a:pt x="109" y="326"/>
                  </a:lnTo>
                  <a:lnTo>
                    <a:pt x="101" y="328"/>
                  </a:lnTo>
                  <a:lnTo>
                    <a:pt x="91" y="329"/>
                  </a:lnTo>
                  <a:lnTo>
                    <a:pt x="74" y="331"/>
                  </a:lnTo>
                  <a:lnTo>
                    <a:pt x="57" y="328"/>
                  </a:lnTo>
                  <a:lnTo>
                    <a:pt x="38" y="323"/>
                  </a:lnTo>
                  <a:lnTo>
                    <a:pt x="28" y="318"/>
                  </a:lnTo>
                  <a:lnTo>
                    <a:pt x="19" y="314"/>
                  </a:lnTo>
                  <a:lnTo>
                    <a:pt x="19" y="314"/>
                  </a:lnTo>
                  <a:close/>
                </a:path>
              </a:pathLst>
            </a:custGeom>
            <a:solidFill>
              <a:srgbClr val="000000"/>
            </a:solidFill>
            <a:ln w="9525">
              <a:noFill/>
              <a:round/>
              <a:headEnd/>
              <a:tailEnd/>
            </a:ln>
          </p:spPr>
          <p:txBody>
            <a:bodyPr/>
            <a:lstStyle/>
            <a:p>
              <a:endParaRPr lang="es-ES"/>
            </a:p>
          </p:txBody>
        </p:sp>
        <p:sp>
          <p:nvSpPr>
            <p:cNvPr id="34" name="Freeform 47"/>
            <p:cNvSpPr>
              <a:spLocks/>
            </p:cNvSpPr>
            <p:nvPr/>
          </p:nvSpPr>
          <p:spPr bwMode="auto">
            <a:xfrm>
              <a:off x="3876" y="1327"/>
              <a:ext cx="46" cy="78"/>
            </a:xfrm>
            <a:custGeom>
              <a:avLst/>
              <a:gdLst/>
              <a:ahLst/>
              <a:cxnLst>
                <a:cxn ang="0">
                  <a:pos x="0" y="154"/>
                </a:cxn>
                <a:cxn ang="0">
                  <a:pos x="3" y="146"/>
                </a:cxn>
                <a:cxn ang="0">
                  <a:pos x="12" y="135"/>
                </a:cxn>
                <a:cxn ang="0">
                  <a:pos x="25" y="121"/>
                </a:cxn>
                <a:cxn ang="0">
                  <a:pos x="31" y="113"/>
                </a:cxn>
                <a:cxn ang="0">
                  <a:pos x="39" y="105"/>
                </a:cxn>
                <a:cxn ang="0">
                  <a:pos x="47" y="96"/>
                </a:cxn>
                <a:cxn ang="0">
                  <a:pos x="55" y="85"/>
                </a:cxn>
                <a:cxn ang="0">
                  <a:pos x="63" y="74"/>
                </a:cxn>
                <a:cxn ang="0">
                  <a:pos x="69" y="61"/>
                </a:cxn>
                <a:cxn ang="0">
                  <a:pos x="77" y="49"/>
                </a:cxn>
                <a:cxn ang="0">
                  <a:pos x="82" y="33"/>
                </a:cxn>
                <a:cxn ang="0">
                  <a:pos x="91" y="0"/>
                </a:cxn>
                <a:cxn ang="0">
                  <a:pos x="91" y="19"/>
                </a:cxn>
                <a:cxn ang="0">
                  <a:pos x="88" y="38"/>
                </a:cxn>
                <a:cxn ang="0">
                  <a:pos x="80" y="56"/>
                </a:cxn>
                <a:cxn ang="0">
                  <a:pos x="75" y="66"/>
                </a:cxn>
                <a:cxn ang="0">
                  <a:pos x="71" y="75"/>
                </a:cxn>
                <a:cxn ang="0">
                  <a:pos x="64" y="83"/>
                </a:cxn>
                <a:cxn ang="0">
                  <a:pos x="60" y="91"/>
                </a:cxn>
                <a:cxn ang="0">
                  <a:pos x="53" y="101"/>
                </a:cxn>
                <a:cxn ang="0">
                  <a:pos x="47" y="109"/>
                </a:cxn>
                <a:cxn ang="0">
                  <a:pos x="41" y="116"/>
                </a:cxn>
                <a:cxn ang="0">
                  <a:pos x="34" y="124"/>
                </a:cxn>
                <a:cxn ang="0">
                  <a:pos x="23" y="139"/>
                </a:cxn>
                <a:cxn ang="0">
                  <a:pos x="0" y="154"/>
                </a:cxn>
                <a:cxn ang="0">
                  <a:pos x="0" y="154"/>
                </a:cxn>
              </a:cxnLst>
              <a:rect l="0" t="0" r="r" b="b"/>
              <a:pathLst>
                <a:path w="91" h="154">
                  <a:moveTo>
                    <a:pt x="0" y="154"/>
                  </a:moveTo>
                  <a:lnTo>
                    <a:pt x="3" y="146"/>
                  </a:lnTo>
                  <a:lnTo>
                    <a:pt x="12" y="135"/>
                  </a:lnTo>
                  <a:lnTo>
                    <a:pt x="25" y="121"/>
                  </a:lnTo>
                  <a:lnTo>
                    <a:pt x="31" y="113"/>
                  </a:lnTo>
                  <a:lnTo>
                    <a:pt x="39" y="105"/>
                  </a:lnTo>
                  <a:lnTo>
                    <a:pt x="47" y="96"/>
                  </a:lnTo>
                  <a:lnTo>
                    <a:pt x="55" y="85"/>
                  </a:lnTo>
                  <a:lnTo>
                    <a:pt x="63" y="74"/>
                  </a:lnTo>
                  <a:lnTo>
                    <a:pt x="69" y="61"/>
                  </a:lnTo>
                  <a:lnTo>
                    <a:pt x="77" y="49"/>
                  </a:lnTo>
                  <a:lnTo>
                    <a:pt x="82" y="33"/>
                  </a:lnTo>
                  <a:lnTo>
                    <a:pt x="91" y="0"/>
                  </a:lnTo>
                  <a:lnTo>
                    <a:pt x="91" y="19"/>
                  </a:lnTo>
                  <a:lnTo>
                    <a:pt x="88" y="38"/>
                  </a:lnTo>
                  <a:lnTo>
                    <a:pt x="80" y="56"/>
                  </a:lnTo>
                  <a:lnTo>
                    <a:pt x="75" y="66"/>
                  </a:lnTo>
                  <a:lnTo>
                    <a:pt x="71" y="75"/>
                  </a:lnTo>
                  <a:lnTo>
                    <a:pt x="64" y="83"/>
                  </a:lnTo>
                  <a:lnTo>
                    <a:pt x="60" y="91"/>
                  </a:lnTo>
                  <a:lnTo>
                    <a:pt x="53" y="101"/>
                  </a:lnTo>
                  <a:lnTo>
                    <a:pt x="47" y="109"/>
                  </a:lnTo>
                  <a:lnTo>
                    <a:pt x="41" y="116"/>
                  </a:lnTo>
                  <a:lnTo>
                    <a:pt x="34" y="124"/>
                  </a:lnTo>
                  <a:lnTo>
                    <a:pt x="23" y="139"/>
                  </a:lnTo>
                  <a:lnTo>
                    <a:pt x="0" y="154"/>
                  </a:lnTo>
                  <a:lnTo>
                    <a:pt x="0" y="154"/>
                  </a:lnTo>
                  <a:close/>
                </a:path>
              </a:pathLst>
            </a:custGeom>
            <a:solidFill>
              <a:srgbClr val="000000"/>
            </a:solidFill>
            <a:ln w="9525">
              <a:noFill/>
              <a:round/>
              <a:headEnd/>
              <a:tailEnd/>
            </a:ln>
          </p:spPr>
          <p:txBody>
            <a:bodyPr/>
            <a:lstStyle/>
            <a:p>
              <a:endParaRPr lang="es-ES"/>
            </a:p>
          </p:txBody>
        </p:sp>
        <p:sp>
          <p:nvSpPr>
            <p:cNvPr id="35" name="Freeform 48"/>
            <p:cNvSpPr>
              <a:spLocks/>
            </p:cNvSpPr>
            <p:nvPr/>
          </p:nvSpPr>
          <p:spPr bwMode="auto">
            <a:xfrm>
              <a:off x="4039" y="1245"/>
              <a:ext cx="88" cy="160"/>
            </a:xfrm>
            <a:custGeom>
              <a:avLst/>
              <a:gdLst/>
              <a:ahLst/>
              <a:cxnLst>
                <a:cxn ang="0">
                  <a:pos x="68" y="320"/>
                </a:cxn>
                <a:cxn ang="0">
                  <a:pos x="50" y="312"/>
                </a:cxn>
                <a:cxn ang="0">
                  <a:pos x="36" y="301"/>
                </a:cxn>
                <a:cxn ang="0">
                  <a:pos x="25" y="287"/>
                </a:cxn>
                <a:cxn ang="0">
                  <a:pos x="16" y="271"/>
                </a:cxn>
                <a:cxn ang="0">
                  <a:pos x="5" y="227"/>
                </a:cxn>
                <a:cxn ang="0">
                  <a:pos x="0" y="177"/>
                </a:cxn>
                <a:cxn ang="0">
                  <a:pos x="3" y="142"/>
                </a:cxn>
                <a:cxn ang="0">
                  <a:pos x="8" y="125"/>
                </a:cxn>
                <a:cxn ang="0">
                  <a:pos x="14" y="107"/>
                </a:cxn>
                <a:cxn ang="0">
                  <a:pos x="17" y="99"/>
                </a:cxn>
                <a:cxn ang="0">
                  <a:pos x="22" y="90"/>
                </a:cxn>
                <a:cxn ang="0">
                  <a:pos x="27" y="82"/>
                </a:cxn>
                <a:cxn ang="0">
                  <a:pos x="30" y="74"/>
                </a:cxn>
                <a:cxn ang="0">
                  <a:pos x="36" y="66"/>
                </a:cxn>
                <a:cxn ang="0">
                  <a:pos x="41" y="60"/>
                </a:cxn>
                <a:cxn ang="0">
                  <a:pos x="45" y="52"/>
                </a:cxn>
                <a:cxn ang="0">
                  <a:pos x="52" y="46"/>
                </a:cxn>
                <a:cxn ang="0">
                  <a:pos x="64" y="33"/>
                </a:cxn>
                <a:cxn ang="0">
                  <a:pos x="77" y="22"/>
                </a:cxn>
                <a:cxn ang="0">
                  <a:pos x="82" y="19"/>
                </a:cxn>
                <a:cxn ang="0">
                  <a:pos x="85" y="17"/>
                </a:cxn>
                <a:cxn ang="0">
                  <a:pos x="93" y="13"/>
                </a:cxn>
                <a:cxn ang="0">
                  <a:pos x="99" y="10"/>
                </a:cxn>
                <a:cxn ang="0">
                  <a:pos x="107" y="6"/>
                </a:cxn>
                <a:cxn ang="0">
                  <a:pos x="115" y="3"/>
                </a:cxn>
                <a:cxn ang="0">
                  <a:pos x="123" y="2"/>
                </a:cxn>
                <a:cxn ang="0">
                  <a:pos x="140" y="0"/>
                </a:cxn>
                <a:cxn ang="0">
                  <a:pos x="156" y="0"/>
                </a:cxn>
                <a:cxn ang="0">
                  <a:pos x="175" y="5"/>
                </a:cxn>
                <a:cxn ang="0">
                  <a:pos x="159" y="21"/>
                </a:cxn>
                <a:cxn ang="0">
                  <a:pos x="131" y="21"/>
                </a:cxn>
                <a:cxn ang="0">
                  <a:pos x="107" y="30"/>
                </a:cxn>
                <a:cxn ang="0">
                  <a:pos x="101" y="32"/>
                </a:cxn>
                <a:cxn ang="0">
                  <a:pos x="96" y="36"/>
                </a:cxn>
                <a:cxn ang="0">
                  <a:pos x="85" y="44"/>
                </a:cxn>
                <a:cxn ang="0">
                  <a:pos x="77" y="52"/>
                </a:cxn>
                <a:cxn ang="0">
                  <a:pos x="68" y="62"/>
                </a:cxn>
                <a:cxn ang="0">
                  <a:pos x="61" y="71"/>
                </a:cxn>
                <a:cxn ang="0">
                  <a:pos x="53" y="80"/>
                </a:cxn>
                <a:cxn ang="0">
                  <a:pos x="49" y="92"/>
                </a:cxn>
                <a:cxn ang="0">
                  <a:pos x="42" y="101"/>
                </a:cxn>
                <a:cxn ang="0">
                  <a:pos x="38" y="110"/>
                </a:cxn>
                <a:cxn ang="0">
                  <a:pos x="34" y="118"/>
                </a:cxn>
                <a:cxn ang="0">
                  <a:pos x="30" y="133"/>
                </a:cxn>
                <a:cxn ang="0">
                  <a:pos x="23" y="158"/>
                </a:cxn>
                <a:cxn ang="0">
                  <a:pos x="20" y="183"/>
                </a:cxn>
                <a:cxn ang="0">
                  <a:pos x="22" y="208"/>
                </a:cxn>
                <a:cxn ang="0">
                  <a:pos x="28" y="234"/>
                </a:cxn>
                <a:cxn ang="0">
                  <a:pos x="31" y="245"/>
                </a:cxn>
                <a:cxn ang="0">
                  <a:pos x="34" y="254"/>
                </a:cxn>
                <a:cxn ang="0">
                  <a:pos x="39" y="265"/>
                </a:cxn>
                <a:cxn ang="0">
                  <a:pos x="44" y="273"/>
                </a:cxn>
                <a:cxn ang="0">
                  <a:pos x="50" y="281"/>
                </a:cxn>
                <a:cxn ang="0">
                  <a:pos x="55" y="287"/>
                </a:cxn>
                <a:cxn ang="0">
                  <a:pos x="61" y="290"/>
                </a:cxn>
                <a:cxn ang="0">
                  <a:pos x="68" y="293"/>
                </a:cxn>
                <a:cxn ang="0">
                  <a:pos x="68" y="320"/>
                </a:cxn>
                <a:cxn ang="0">
                  <a:pos x="68" y="320"/>
                </a:cxn>
              </a:cxnLst>
              <a:rect l="0" t="0" r="r" b="b"/>
              <a:pathLst>
                <a:path w="175" h="320">
                  <a:moveTo>
                    <a:pt x="68" y="320"/>
                  </a:moveTo>
                  <a:lnTo>
                    <a:pt x="50" y="312"/>
                  </a:lnTo>
                  <a:lnTo>
                    <a:pt x="36" y="301"/>
                  </a:lnTo>
                  <a:lnTo>
                    <a:pt x="25" y="287"/>
                  </a:lnTo>
                  <a:lnTo>
                    <a:pt x="16" y="271"/>
                  </a:lnTo>
                  <a:lnTo>
                    <a:pt x="5" y="227"/>
                  </a:lnTo>
                  <a:lnTo>
                    <a:pt x="0" y="177"/>
                  </a:lnTo>
                  <a:lnTo>
                    <a:pt x="3" y="142"/>
                  </a:lnTo>
                  <a:lnTo>
                    <a:pt x="8" y="125"/>
                  </a:lnTo>
                  <a:lnTo>
                    <a:pt x="14" y="107"/>
                  </a:lnTo>
                  <a:lnTo>
                    <a:pt x="17" y="99"/>
                  </a:lnTo>
                  <a:lnTo>
                    <a:pt x="22" y="90"/>
                  </a:lnTo>
                  <a:lnTo>
                    <a:pt x="27" y="82"/>
                  </a:lnTo>
                  <a:lnTo>
                    <a:pt x="30" y="74"/>
                  </a:lnTo>
                  <a:lnTo>
                    <a:pt x="36" y="66"/>
                  </a:lnTo>
                  <a:lnTo>
                    <a:pt x="41" y="60"/>
                  </a:lnTo>
                  <a:lnTo>
                    <a:pt x="45" y="52"/>
                  </a:lnTo>
                  <a:lnTo>
                    <a:pt x="52" y="46"/>
                  </a:lnTo>
                  <a:lnTo>
                    <a:pt x="64" y="33"/>
                  </a:lnTo>
                  <a:lnTo>
                    <a:pt x="77" y="22"/>
                  </a:lnTo>
                  <a:lnTo>
                    <a:pt x="82" y="19"/>
                  </a:lnTo>
                  <a:lnTo>
                    <a:pt x="85" y="17"/>
                  </a:lnTo>
                  <a:lnTo>
                    <a:pt x="93" y="13"/>
                  </a:lnTo>
                  <a:lnTo>
                    <a:pt x="99" y="10"/>
                  </a:lnTo>
                  <a:lnTo>
                    <a:pt x="107" y="6"/>
                  </a:lnTo>
                  <a:lnTo>
                    <a:pt x="115" y="3"/>
                  </a:lnTo>
                  <a:lnTo>
                    <a:pt x="123" y="2"/>
                  </a:lnTo>
                  <a:lnTo>
                    <a:pt x="140" y="0"/>
                  </a:lnTo>
                  <a:lnTo>
                    <a:pt x="156" y="0"/>
                  </a:lnTo>
                  <a:lnTo>
                    <a:pt x="175" y="5"/>
                  </a:lnTo>
                  <a:lnTo>
                    <a:pt x="159" y="21"/>
                  </a:lnTo>
                  <a:lnTo>
                    <a:pt x="131" y="21"/>
                  </a:lnTo>
                  <a:lnTo>
                    <a:pt x="107" y="30"/>
                  </a:lnTo>
                  <a:lnTo>
                    <a:pt x="101" y="32"/>
                  </a:lnTo>
                  <a:lnTo>
                    <a:pt x="96" y="36"/>
                  </a:lnTo>
                  <a:lnTo>
                    <a:pt x="85" y="44"/>
                  </a:lnTo>
                  <a:lnTo>
                    <a:pt x="77" y="52"/>
                  </a:lnTo>
                  <a:lnTo>
                    <a:pt x="68" y="62"/>
                  </a:lnTo>
                  <a:lnTo>
                    <a:pt x="61" y="71"/>
                  </a:lnTo>
                  <a:lnTo>
                    <a:pt x="53" y="80"/>
                  </a:lnTo>
                  <a:lnTo>
                    <a:pt x="49" y="92"/>
                  </a:lnTo>
                  <a:lnTo>
                    <a:pt x="42" y="101"/>
                  </a:lnTo>
                  <a:lnTo>
                    <a:pt x="38" y="110"/>
                  </a:lnTo>
                  <a:lnTo>
                    <a:pt x="34" y="118"/>
                  </a:lnTo>
                  <a:lnTo>
                    <a:pt x="30" y="133"/>
                  </a:lnTo>
                  <a:lnTo>
                    <a:pt x="23" y="158"/>
                  </a:lnTo>
                  <a:lnTo>
                    <a:pt x="20" y="183"/>
                  </a:lnTo>
                  <a:lnTo>
                    <a:pt x="22" y="208"/>
                  </a:lnTo>
                  <a:lnTo>
                    <a:pt x="28" y="234"/>
                  </a:lnTo>
                  <a:lnTo>
                    <a:pt x="31" y="245"/>
                  </a:lnTo>
                  <a:lnTo>
                    <a:pt x="34" y="254"/>
                  </a:lnTo>
                  <a:lnTo>
                    <a:pt x="39" y="265"/>
                  </a:lnTo>
                  <a:lnTo>
                    <a:pt x="44" y="273"/>
                  </a:lnTo>
                  <a:lnTo>
                    <a:pt x="50" y="281"/>
                  </a:lnTo>
                  <a:lnTo>
                    <a:pt x="55" y="287"/>
                  </a:lnTo>
                  <a:lnTo>
                    <a:pt x="61" y="290"/>
                  </a:lnTo>
                  <a:lnTo>
                    <a:pt x="68" y="293"/>
                  </a:lnTo>
                  <a:lnTo>
                    <a:pt x="68" y="320"/>
                  </a:lnTo>
                  <a:lnTo>
                    <a:pt x="68" y="320"/>
                  </a:lnTo>
                  <a:close/>
                </a:path>
              </a:pathLst>
            </a:custGeom>
            <a:solidFill>
              <a:srgbClr val="000000"/>
            </a:solidFill>
            <a:ln w="9525">
              <a:noFill/>
              <a:round/>
              <a:headEnd/>
              <a:tailEnd/>
            </a:ln>
          </p:spPr>
          <p:txBody>
            <a:bodyPr/>
            <a:lstStyle/>
            <a:p>
              <a:endParaRPr lang="es-ES"/>
            </a:p>
          </p:txBody>
        </p:sp>
        <p:sp>
          <p:nvSpPr>
            <p:cNvPr id="36" name="Freeform 49"/>
            <p:cNvSpPr>
              <a:spLocks/>
            </p:cNvSpPr>
            <p:nvPr/>
          </p:nvSpPr>
          <p:spPr bwMode="auto">
            <a:xfrm>
              <a:off x="3999" y="1355"/>
              <a:ext cx="18" cy="45"/>
            </a:xfrm>
            <a:custGeom>
              <a:avLst/>
              <a:gdLst/>
              <a:ahLst/>
              <a:cxnLst>
                <a:cxn ang="0">
                  <a:pos x="37" y="90"/>
                </a:cxn>
                <a:cxn ang="0">
                  <a:pos x="26" y="84"/>
                </a:cxn>
                <a:cxn ang="0">
                  <a:pos x="16" y="76"/>
                </a:cxn>
                <a:cxn ang="0">
                  <a:pos x="5" y="50"/>
                </a:cxn>
                <a:cxn ang="0">
                  <a:pos x="0" y="0"/>
                </a:cxn>
                <a:cxn ang="0">
                  <a:pos x="11" y="16"/>
                </a:cxn>
                <a:cxn ang="0">
                  <a:pos x="23" y="42"/>
                </a:cxn>
                <a:cxn ang="0">
                  <a:pos x="27" y="57"/>
                </a:cxn>
                <a:cxn ang="0">
                  <a:pos x="32" y="71"/>
                </a:cxn>
                <a:cxn ang="0">
                  <a:pos x="37" y="90"/>
                </a:cxn>
                <a:cxn ang="0">
                  <a:pos x="37" y="90"/>
                </a:cxn>
              </a:cxnLst>
              <a:rect l="0" t="0" r="r" b="b"/>
              <a:pathLst>
                <a:path w="37" h="90">
                  <a:moveTo>
                    <a:pt x="37" y="90"/>
                  </a:moveTo>
                  <a:lnTo>
                    <a:pt x="26" y="84"/>
                  </a:lnTo>
                  <a:lnTo>
                    <a:pt x="16" y="76"/>
                  </a:lnTo>
                  <a:lnTo>
                    <a:pt x="5" y="50"/>
                  </a:lnTo>
                  <a:lnTo>
                    <a:pt x="0" y="0"/>
                  </a:lnTo>
                  <a:lnTo>
                    <a:pt x="11" y="16"/>
                  </a:lnTo>
                  <a:lnTo>
                    <a:pt x="23" y="42"/>
                  </a:lnTo>
                  <a:lnTo>
                    <a:pt x="27" y="57"/>
                  </a:lnTo>
                  <a:lnTo>
                    <a:pt x="32" y="71"/>
                  </a:lnTo>
                  <a:lnTo>
                    <a:pt x="37" y="90"/>
                  </a:lnTo>
                  <a:lnTo>
                    <a:pt x="37" y="90"/>
                  </a:lnTo>
                  <a:close/>
                </a:path>
              </a:pathLst>
            </a:custGeom>
            <a:solidFill>
              <a:srgbClr val="000000"/>
            </a:solidFill>
            <a:ln w="9525">
              <a:noFill/>
              <a:round/>
              <a:headEnd/>
              <a:tailEnd/>
            </a:ln>
          </p:spPr>
          <p:txBody>
            <a:bodyPr/>
            <a:lstStyle/>
            <a:p>
              <a:endParaRPr lang="es-ES"/>
            </a:p>
          </p:txBody>
        </p:sp>
        <p:sp>
          <p:nvSpPr>
            <p:cNvPr id="37" name="Freeform 50"/>
            <p:cNvSpPr>
              <a:spLocks/>
            </p:cNvSpPr>
            <p:nvPr/>
          </p:nvSpPr>
          <p:spPr bwMode="auto">
            <a:xfrm>
              <a:off x="3780" y="1241"/>
              <a:ext cx="125" cy="149"/>
            </a:xfrm>
            <a:custGeom>
              <a:avLst/>
              <a:gdLst/>
              <a:ahLst/>
              <a:cxnLst>
                <a:cxn ang="0">
                  <a:pos x="24" y="298"/>
                </a:cxn>
                <a:cxn ang="0">
                  <a:pos x="12" y="268"/>
                </a:cxn>
                <a:cxn ang="0">
                  <a:pos x="4" y="235"/>
                </a:cxn>
                <a:cxn ang="0">
                  <a:pos x="0" y="202"/>
                </a:cxn>
                <a:cxn ang="0">
                  <a:pos x="2" y="169"/>
                </a:cxn>
                <a:cxn ang="0">
                  <a:pos x="5" y="152"/>
                </a:cxn>
                <a:cxn ang="0">
                  <a:pos x="8" y="136"/>
                </a:cxn>
                <a:cxn ang="0">
                  <a:pos x="13" y="118"/>
                </a:cxn>
                <a:cxn ang="0">
                  <a:pos x="19" y="104"/>
                </a:cxn>
                <a:cxn ang="0">
                  <a:pos x="23" y="96"/>
                </a:cxn>
                <a:cxn ang="0">
                  <a:pos x="26" y="88"/>
                </a:cxn>
                <a:cxn ang="0">
                  <a:pos x="30" y="81"/>
                </a:cxn>
                <a:cxn ang="0">
                  <a:pos x="34" y="74"/>
                </a:cxn>
                <a:cxn ang="0">
                  <a:pos x="45" y="60"/>
                </a:cxn>
                <a:cxn ang="0">
                  <a:pos x="54" y="47"/>
                </a:cxn>
                <a:cxn ang="0">
                  <a:pos x="67" y="38"/>
                </a:cxn>
                <a:cxn ang="0">
                  <a:pos x="73" y="33"/>
                </a:cxn>
                <a:cxn ang="0">
                  <a:pos x="79" y="29"/>
                </a:cxn>
                <a:cxn ang="0">
                  <a:pos x="86" y="24"/>
                </a:cxn>
                <a:cxn ang="0">
                  <a:pos x="92" y="21"/>
                </a:cxn>
                <a:cxn ang="0">
                  <a:pos x="100" y="18"/>
                </a:cxn>
                <a:cxn ang="0">
                  <a:pos x="106" y="14"/>
                </a:cxn>
                <a:cxn ang="0">
                  <a:pos x="112" y="11"/>
                </a:cxn>
                <a:cxn ang="0">
                  <a:pos x="120" y="8"/>
                </a:cxn>
                <a:cxn ang="0">
                  <a:pos x="133" y="5"/>
                </a:cxn>
                <a:cxn ang="0">
                  <a:pos x="147" y="2"/>
                </a:cxn>
                <a:cxn ang="0">
                  <a:pos x="160" y="0"/>
                </a:cxn>
                <a:cxn ang="0">
                  <a:pos x="185" y="3"/>
                </a:cxn>
                <a:cxn ang="0">
                  <a:pos x="210" y="11"/>
                </a:cxn>
                <a:cxn ang="0">
                  <a:pos x="216" y="13"/>
                </a:cxn>
                <a:cxn ang="0">
                  <a:pos x="221" y="16"/>
                </a:cxn>
                <a:cxn ang="0">
                  <a:pos x="226" y="19"/>
                </a:cxn>
                <a:cxn ang="0">
                  <a:pos x="232" y="24"/>
                </a:cxn>
                <a:cxn ang="0">
                  <a:pos x="251" y="43"/>
                </a:cxn>
                <a:cxn ang="0">
                  <a:pos x="235" y="59"/>
                </a:cxn>
                <a:cxn ang="0">
                  <a:pos x="226" y="49"/>
                </a:cxn>
                <a:cxn ang="0">
                  <a:pos x="216" y="41"/>
                </a:cxn>
                <a:cxn ang="0">
                  <a:pos x="212" y="38"/>
                </a:cxn>
                <a:cxn ang="0">
                  <a:pos x="205" y="35"/>
                </a:cxn>
                <a:cxn ang="0">
                  <a:pos x="201" y="33"/>
                </a:cxn>
                <a:cxn ang="0">
                  <a:pos x="196" y="30"/>
                </a:cxn>
                <a:cxn ang="0">
                  <a:pos x="185" y="27"/>
                </a:cxn>
                <a:cxn ang="0">
                  <a:pos x="172" y="25"/>
                </a:cxn>
                <a:cxn ang="0">
                  <a:pos x="144" y="25"/>
                </a:cxn>
                <a:cxn ang="0">
                  <a:pos x="134" y="30"/>
                </a:cxn>
                <a:cxn ang="0">
                  <a:pos x="123" y="33"/>
                </a:cxn>
                <a:cxn ang="0">
                  <a:pos x="114" y="38"/>
                </a:cxn>
                <a:cxn ang="0">
                  <a:pos x="104" y="43"/>
                </a:cxn>
                <a:cxn ang="0">
                  <a:pos x="97" y="47"/>
                </a:cxn>
                <a:cxn ang="0">
                  <a:pos x="92" y="51"/>
                </a:cxn>
                <a:cxn ang="0">
                  <a:pos x="89" y="54"/>
                </a:cxn>
                <a:cxn ang="0">
                  <a:pos x="75" y="65"/>
                </a:cxn>
                <a:cxn ang="0">
                  <a:pos x="62" y="77"/>
                </a:cxn>
                <a:cxn ang="0">
                  <a:pos x="52" y="92"/>
                </a:cxn>
                <a:cxn ang="0">
                  <a:pos x="45" y="107"/>
                </a:cxn>
                <a:cxn ang="0">
                  <a:pos x="38" y="123"/>
                </a:cxn>
                <a:cxn ang="0">
                  <a:pos x="30" y="156"/>
                </a:cxn>
                <a:cxn ang="0">
                  <a:pos x="27" y="193"/>
                </a:cxn>
                <a:cxn ang="0">
                  <a:pos x="30" y="232"/>
                </a:cxn>
                <a:cxn ang="0">
                  <a:pos x="35" y="251"/>
                </a:cxn>
                <a:cxn ang="0">
                  <a:pos x="38" y="270"/>
                </a:cxn>
                <a:cxn ang="0">
                  <a:pos x="24" y="298"/>
                </a:cxn>
                <a:cxn ang="0">
                  <a:pos x="24" y="298"/>
                </a:cxn>
              </a:cxnLst>
              <a:rect l="0" t="0" r="r" b="b"/>
              <a:pathLst>
                <a:path w="251" h="298">
                  <a:moveTo>
                    <a:pt x="24" y="298"/>
                  </a:moveTo>
                  <a:lnTo>
                    <a:pt x="12" y="268"/>
                  </a:lnTo>
                  <a:lnTo>
                    <a:pt x="4" y="235"/>
                  </a:lnTo>
                  <a:lnTo>
                    <a:pt x="0" y="202"/>
                  </a:lnTo>
                  <a:lnTo>
                    <a:pt x="2" y="169"/>
                  </a:lnTo>
                  <a:lnTo>
                    <a:pt x="5" y="152"/>
                  </a:lnTo>
                  <a:lnTo>
                    <a:pt x="8" y="136"/>
                  </a:lnTo>
                  <a:lnTo>
                    <a:pt x="13" y="118"/>
                  </a:lnTo>
                  <a:lnTo>
                    <a:pt x="19" y="104"/>
                  </a:lnTo>
                  <a:lnTo>
                    <a:pt x="23" y="96"/>
                  </a:lnTo>
                  <a:lnTo>
                    <a:pt x="26" y="88"/>
                  </a:lnTo>
                  <a:lnTo>
                    <a:pt x="30" y="81"/>
                  </a:lnTo>
                  <a:lnTo>
                    <a:pt x="34" y="74"/>
                  </a:lnTo>
                  <a:lnTo>
                    <a:pt x="45" y="60"/>
                  </a:lnTo>
                  <a:lnTo>
                    <a:pt x="54" y="47"/>
                  </a:lnTo>
                  <a:lnTo>
                    <a:pt x="67" y="38"/>
                  </a:lnTo>
                  <a:lnTo>
                    <a:pt x="73" y="33"/>
                  </a:lnTo>
                  <a:lnTo>
                    <a:pt x="79" y="29"/>
                  </a:lnTo>
                  <a:lnTo>
                    <a:pt x="86" y="24"/>
                  </a:lnTo>
                  <a:lnTo>
                    <a:pt x="92" y="21"/>
                  </a:lnTo>
                  <a:lnTo>
                    <a:pt x="100" y="18"/>
                  </a:lnTo>
                  <a:lnTo>
                    <a:pt x="106" y="14"/>
                  </a:lnTo>
                  <a:lnTo>
                    <a:pt x="112" y="11"/>
                  </a:lnTo>
                  <a:lnTo>
                    <a:pt x="120" y="8"/>
                  </a:lnTo>
                  <a:lnTo>
                    <a:pt x="133" y="5"/>
                  </a:lnTo>
                  <a:lnTo>
                    <a:pt x="147" y="2"/>
                  </a:lnTo>
                  <a:lnTo>
                    <a:pt x="160" y="0"/>
                  </a:lnTo>
                  <a:lnTo>
                    <a:pt x="185" y="3"/>
                  </a:lnTo>
                  <a:lnTo>
                    <a:pt x="210" y="11"/>
                  </a:lnTo>
                  <a:lnTo>
                    <a:pt x="216" y="13"/>
                  </a:lnTo>
                  <a:lnTo>
                    <a:pt x="221" y="16"/>
                  </a:lnTo>
                  <a:lnTo>
                    <a:pt x="226" y="19"/>
                  </a:lnTo>
                  <a:lnTo>
                    <a:pt x="232" y="24"/>
                  </a:lnTo>
                  <a:lnTo>
                    <a:pt x="251" y="43"/>
                  </a:lnTo>
                  <a:lnTo>
                    <a:pt x="235" y="59"/>
                  </a:lnTo>
                  <a:lnTo>
                    <a:pt x="226" y="49"/>
                  </a:lnTo>
                  <a:lnTo>
                    <a:pt x="216" y="41"/>
                  </a:lnTo>
                  <a:lnTo>
                    <a:pt x="212" y="38"/>
                  </a:lnTo>
                  <a:lnTo>
                    <a:pt x="205" y="35"/>
                  </a:lnTo>
                  <a:lnTo>
                    <a:pt x="201" y="33"/>
                  </a:lnTo>
                  <a:lnTo>
                    <a:pt x="196" y="30"/>
                  </a:lnTo>
                  <a:lnTo>
                    <a:pt x="185" y="27"/>
                  </a:lnTo>
                  <a:lnTo>
                    <a:pt x="172" y="25"/>
                  </a:lnTo>
                  <a:lnTo>
                    <a:pt x="144" y="25"/>
                  </a:lnTo>
                  <a:lnTo>
                    <a:pt x="134" y="30"/>
                  </a:lnTo>
                  <a:lnTo>
                    <a:pt x="123" y="33"/>
                  </a:lnTo>
                  <a:lnTo>
                    <a:pt x="114" y="38"/>
                  </a:lnTo>
                  <a:lnTo>
                    <a:pt x="104" y="43"/>
                  </a:lnTo>
                  <a:lnTo>
                    <a:pt x="97" y="47"/>
                  </a:lnTo>
                  <a:lnTo>
                    <a:pt x="92" y="51"/>
                  </a:lnTo>
                  <a:lnTo>
                    <a:pt x="89" y="54"/>
                  </a:lnTo>
                  <a:lnTo>
                    <a:pt x="75" y="65"/>
                  </a:lnTo>
                  <a:lnTo>
                    <a:pt x="62" y="77"/>
                  </a:lnTo>
                  <a:lnTo>
                    <a:pt x="52" y="92"/>
                  </a:lnTo>
                  <a:lnTo>
                    <a:pt x="45" y="107"/>
                  </a:lnTo>
                  <a:lnTo>
                    <a:pt x="38" y="123"/>
                  </a:lnTo>
                  <a:lnTo>
                    <a:pt x="30" y="156"/>
                  </a:lnTo>
                  <a:lnTo>
                    <a:pt x="27" y="193"/>
                  </a:lnTo>
                  <a:lnTo>
                    <a:pt x="30" y="232"/>
                  </a:lnTo>
                  <a:lnTo>
                    <a:pt x="35" y="251"/>
                  </a:lnTo>
                  <a:lnTo>
                    <a:pt x="38" y="270"/>
                  </a:lnTo>
                  <a:lnTo>
                    <a:pt x="24" y="298"/>
                  </a:lnTo>
                  <a:lnTo>
                    <a:pt x="24" y="298"/>
                  </a:lnTo>
                  <a:close/>
                </a:path>
              </a:pathLst>
            </a:custGeom>
            <a:solidFill>
              <a:srgbClr val="000000"/>
            </a:solidFill>
            <a:ln w="9525">
              <a:noFill/>
              <a:round/>
              <a:headEnd/>
              <a:tailEnd/>
            </a:ln>
          </p:spPr>
          <p:txBody>
            <a:bodyPr/>
            <a:lstStyle/>
            <a:p>
              <a:endParaRPr lang="es-ES"/>
            </a:p>
          </p:txBody>
        </p:sp>
        <p:sp>
          <p:nvSpPr>
            <p:cNvPr id="38" name="Freeform 51"/>
            <p:cNvSpPr>
              <a:spLocks/>
            </p:cNvSpPr>
            <p:nvPr/>
          </p:nvSpPr>
          <p:spPr bwMode="auto">
            <a:xfrm>
              <a:off x="3810" y="1340"/>
              <a:ext cx="26" cy="33"/>
            </a:xfrm>
            <a:custGeom>
              <a:avLst/>
              <a:gdLst/>
              <a:ahLst/>
              <a:cxnLst>
                <a:cxn ang="0">
                  <a:pos x="52" y="66"/>
                </a:cxn>
                <a:cxn ang="0">
                  <a:pos x="10" y="17"/>
                </a:cxn>
                <a:cxn ang="0">
                  <a:pos x="0" y="0"/>
                </a:cxn>
                <a:cxn ang="0">
                  <a:pos x="7" y="3"/>
                </a:cxn>
                <a:cxn ang="0">
                  <a:pos x="13" y="8"/>
                </a:cxn>
                <a:cxn ang="0">
                  <a:pos x="27" y="20"/>
                </a:cxn>
                <a:cxn ang="0">
                  <a:pos x="40" y="33"/>
                </a:cxn>
                <a:cxn ang="0">
                  <a:pos x="46" y="38"/>
                </a:cxn>
                <a:cxn ang="0">
                  <a:pos x="52" y="66"/>
                </a:cxn>
                <a:cxn ang="0">
                  <a:pos x="52" y="66"/>
                </a:cxn>
              </a:cxnLst>
              <a:rect l="0" t="0" r="r" b="b"/>
              <a:pathLst>
                <a:path w="52" h="66">
                  <a:moveTo>
                    <a:pt x="52" y="66"/>
                  </a:moveTo>
                  <a:lnTo>
                    <a:pt x="10" y="17"/>
                  </a:lnTo>
                  <a:lnTo>
                    <a:pt x="0" y="0"/>
                  </a:lnTo>
                  <a:lnTo>
                    <a:pt x="7" y="3"/>
                  </a:lnTo>
                  <a:lnTo>
                    <a:pt x="13" y="8"/>
                  </a:lnTo>
                  <a:lnTo>
                    <a:pt x="27" y="20"/>
                  </a:lnTo>
                  <a:lnTo>
                    <a:pt x="40" y="33"/>
                  </a:lnTo>
                  <a:lnTo>
                    <a:pt x="46" y="38"/>
                  </a:lnTo>
                  <a:lnTo>
                    <a:pt x="52" y="66"/>
                  </a:lnTo>
                  <a:lnTo>
                    <a:pt x="52" y="66"/>
                  </a:lnTo>
                  <a:close/>
                </a:path>
              </a:pathLst>
            </a:custGeom>
            <a:solidFill>
              <a:srgbClr val="000000"/>
            </a:solidFill>
            <a:ln w="9525">
              <a:noFill/>
              <a:round/>
              <a:headEnd/>
              <a:tailEnd/>
            </a:ln>
          </p:spPr>
          <p:txBody>
            <a:bodyPr/>
            <a:lstStyle/>
            <a:p>
              <a:endParaRPr lang="es-ES"/>
            </a:p>
          </p:txBody>
        </p:sp>
        <p:sp>
          <p:nvSpPr>
            <p:cNvPr id="39" name="Freeform 52"/>
            <p:cNvSpPr>
              <a:spLocks/>
            </p:cNvSpPr>
            <p:nvPr/>
          </p:nvSpPr>
          <p:spPr bwMode="auto">
            <a:xfrm>
              <a:off x="4066" y="1327"/>
              <a:ext cx="25" cy="37"/>
            </a:xfrm>
            <a:custGeom>
              <a:avLst/>
              <a:gdLst/>
              <a:ahLst/>
              <a:cxnLst>
                <a:cxn ang="0">
                  <a:pos x="4" y="17"/>
                </a:cxn>
                <a:cxn ang="0">
                  <a:pos x="0" y="9"/>
                </a:cxn>
                <a:cxn ang="0">
                  <a:pos x="2" y="4"/>
                </a:cxn>
                <a:cxn ang="0">
                  <a:pos x="7" y="0"/>
                </a:cxn>
                <a:cxn ang="0">
                  <a:pos x="18" y="15"/>
                </a:cxn>
                <a:cxn ang="0">
                  <a:pos x="24" y="25"/>
                </a:cxn>
                <a:cxn ang="0">
                  <a:pos x="32" y="36"/>
                </a:cxn>
                <a:cxn ang="0">
                  <a:pos x="38" y="45"/>
                </a:cxn>
                <a:cxn ang="0">
                  <a:pos x="44" y="56"/>
                </a:cxn>
                <a:cxn ang="0">
                  <a:pos x="51" y="74"/>
                </a:cxn>
                <a:cxn ang="0">
                  <a:pos x="41" y="64"/>
                </a:cxn>
                <a:cxn ang="0">
                  <a:pos x="33" y="56"/>
                </a:cxn>
                <a:cxn ang="0">
                  <a:pos x="26" y="45"/>
                </a:cxn>
                <a:cxn ang="0">
                  <a:pos x="18" y="36"/>
                </a:cxn>
                <a:cxn ang="0">
                  <a:pos x="10" y="27"/>
                </a:cxn>
                <a:cxn ang="0">
                  <a:pos x="4" y="17"/>
                </a:cxn>
                <a:cxn ang="0">
                  <a:pos x="4" y="17"/>
                </a:cxn>
              </a:cxnLst>
              <a:rect l="0" t="0" r="r" b="b"/>
              <a:pathLst>
                <a:path w="51" h="74">
                  <a:moveTo>
                    <a:pt x="4" y="17"/>
                  </a:moveTo>
                  <a:lnTo>
                    <a:pt x="0" y="9"/>
                  </a:lnTo>
                  <a:lnTo>
                    <a:pt x="2" y="4"/>
                  </a:lnTo>
                  <a:lnTo>
                    <a:pt x="7" y="0"/>
                  </a:lnTo>
                  <a:lnTo>
                    <a:pt x="18" y="15"/>
                  </a:lnTo>
                  <a:lnTo>
                    <a:pt x="24" y="25"/>
                  </a:lnTo>
                  <a:lnTo>
                    <a:pt x="32" y="36"/>
                  </a:lnTo>
                  <a:lnTo>
                    <a:pt x="38" y="45"/>
                  </a:lnTo>
                  <a:lnTo>
                    <a:pt x="44" y="56"/>
                  </a:lnTo>
                  <a:lnTo>
                    <a:pt x="51" y="74"/>
                  </a:lnTo>
                  <a:lnTo>
                    <a:pt x="41" y="64"/>
                  </a:lnTo>
                  <a:lnTo>
                    <a:pt x="33" y="56"/>
                  </a:lnTo>
                  <a:lnTo>
                    <a:pt x="26" y="45"/>
                  </a:lnTo>
                  <a:lnTo>
                    <a:pt x="18" y="36"/>
                  </a:lnTo>
                  <a:lnTo>
                    <a:pt x="10" y="27"/>
                  </a:lnTo>
                  <a:lnTo>
                    <a:pt x="4" y="17"/>
                  </a:lnTo>
                  <a:lnTo>
                    <a:pt x="4" y="17"/>
                  </a:lnTo>
                  <a:close/>
                </a:path>
              </a:pathLst>
            </a:custGeom>
            <a:solidFill>
              <a:srgbClr val="000000"/>
            </a:solidFill>
            <a:ln w="9525">
              <a:noFill/>
              <a:round/>
              <a:headEnd/>
              <a:tailEnd/>
            </a:ln>
          </p:spPr>
          <p:txBody>
            <a:bodyPr/>
            <a:lstStyle/>
            <a:p>
              <a:endParaRPr lang="es-ES"/>
            </a:p>
          </p:txBody>
        </p:sp>
        <p:sp>
          <p:nvSpPr>
            <p:cNvPr id="40" name="Freeform 53"/>
            <p:cNvSpPr>
              <a:spLocks/>
            </p:cNvSpPr>
            <p:nvPr/>
          </p:nvSpPr>
          <p:spPr bwMode="auto">
            <a:xfrm>
              <a:off x="4190" y="1280"/>
              <a:ext cx="41" cy="65"/>
            </a:xfrm>
            <a:custGeom>
              <a:avLst/>
              <a:gdLst/>
              <a:ahLst/>
              <a:cxnLst>
                <a:cxn ang="0">
                  <a:pos x="0" y="126"/>
                </a:cxn>
                <a:cxn ang="0">
                  <a:pos x="6" y="95"/>
                </a:cxn>
                <a:cxn ang="0">
                  <a:pos x="23" y="95"/>
                </a:cxn>
                <a:cxn ang="0">
                  <a:pos x="38" y="92"/>
                </a:cxn>
                <a:cxn ang="0">
                  <a:pos x="47" y="80"/>
                </a:cxn>
                <a:cxn ang="0">
                  <a:pos x="52" y="57"/>
                </a:cxn>
                <a:cxn ang="0">
                  <a:pos x="49" y="49"/>
                </a:cxn>
                <a:cxn ang="0">
                  <a:pos x="45" y="44"/>
                </a:cxn>
                <a:cxn ang="0">
                  <a:pos x="39" y="39"/>
                </a:cxn>
                <a:cxn ang="0">
                  <a:pos x="34" y="38"/>
                </a:cxn>
                <a:cxn ang="0">
                  <a:pos x="22" y="35"/>
                </a:cxn>
                <a:cxn ang="0">
                  <a:pos x="8" y="33"/>
                </a:cxn>
                <a:cxn ang="0">
                  <a:pos x="1" y="5"/>
                </a:cxn>
                <a:cxn ang="0">
                  <a:pos x="11" y="3"/>
                </a:cxn>
                <a:cxn ang="0">
                  <a:pos x="19" y="0"/>
                </a:cxn>
                <a:cxn ang="0">
                  <a:pos x="34" y="2"/>
                </a:cxn>
                <a:cxn ang="0">
                  <a:pos x="49" y="5"/>
                </a:cxn>
                <a:cxn ang="0">
                  <a:pos x="55" y="9"/>
                </a:cxn>
                <a:cxn ang="0">
                  <a:pos x="60" y="13"/>
                </a:cxn>
                <a:cxn ang="0">
                  <a:pos x="75" y="36"/>
                </a:cxn>
                <a:cxn ang="0">
                  <a:pos x="82" y="63"/>
                </a:cxn>
                <a:cxn ang="0">
                  <a:pos x="80" y="79"/>
                </a:cxn>
                <a:cxn ang="0">
                  <a:pos x="77" y="92"/>
                </a:cxn>
                <a:cxn ang="0">
                  <a:pos x="74" y="99"/>
                </a:cxn>
                <a:cxn ang="0">
                  <a:pos x="71" y="104"/>
                </a:cxn>
                <a:cxn ang="0">
                  <a:pos x="63" y="115"/>
                </a:cxn>
                <a:cxn ang="0">
                  <a:pos x="56" y="120"/>
                </a:cxn>
                <a:cxn ang="0">
                  <a:pos x="52" y="123"/>
                </a:cxn>
                <a:cxn ang="0">
                  <a:pos x="44" y="126"/>
                </a:cxn>
                <a:cxn ang="0">
                  <a:pos x="38" y="128"/>
                </a:cxn>
                <a:cxn ang="0">
                  <a:pos x="20" y="129"/>
                </a:cxn>
                <a:cxn ang="0">
                  <a:pos x="0" y="126"/>
                </a:cxn>
                <a:cxn ang="0">
                  <a:pos x="0" y="126"/>
                </a:cxn>
              </a:cxnLst>
              <a:rect l="0" t="0" r="r" b="b"/>
              <a:pathLst>
                <a:path w="82" h="129">
                  <a:moveTo>
                    <a:pt x="0" y="126"/>
                  </a:moveTo>
                  <a:lnTo>
                    <a:pt x="6" y="95"/>
                  </a:lnTo>
                  <a:lnTo>
                    <a:pt x="23" y="95"/>
                  </a:lnTo>
                  <a:lnTo>
                    <a:pt x="38" y="92"/>
                  </a:lnTo>
                  <a:lnTo>
                    <a:pt x="47" y="80"/>
                  </a:lnTo>
                  <a:lnTo>
                    <a:pt x="52" y="57"/>
                  </a:lnTo>
                  <a:lnTo>
                    <a:pt x="49" y="49"/>
                  </a:lnTo>
                  <a:lnTo>
                    <a:pt x="45" y="44"/>
                  </a:lnTo>
                  <a:lnTo>
                    <a:pt x="39" y="39"/>
                  </a:lnTo>
                  <a:lnTo>
                    <a:pt x="34" y="38"/>
                  </a:lnTo>
                  <a:lnTo>
                    <a:pt x="22" y="35"/>
                  </a:lnTo>
                  <a:lnTo>
                    <a:pt x="8" y="33"/>
                  </a:lnTo>
                  <a:lnTo>
                    <a:pt x="1" y="5"/>
                  </a:lnTo>
                  <a:lnTo>
                    <a:pt x="11" y="3"/>
                  </a:lnTo>
                  <a:lnTo>
                    <a:pt x="19" y="0"/>
                  </a:lnTo>
                  <a:lnTo>
                    <a:pt x="34" y="2"/>
                  </a:lnTo>
                  <a:lnTo>
                    <a:pt x="49" y="5"/>
                  </a:lnTo>
                  <a:lnTo>
                    <a:pt x="55" y="9"/>
                  </a:lnTo>
                  <a:lnTo>
                    <a:pt x="60" y="13"/>
                  </a:lnTo>
                  <a:lnTo>
                    <a:pt x="75" y="36"/>
                  </a:lnTo>
                  <a:lnTo>
                    <a:pt x="82" y="63"/>
                  </a:lnTo>
                  <a:lnTo>
                    <a:pt x="80" y="79"/>
                  </a:lnTo>
                  <a:lnTo>
                    <a:pt x="77" y="92"/>
                  </a:lnTo>
                  <a:lnTo>
                    <a:pt x="74" y="99"/>
                  </a:lnTo>
                  <a:lnTo>
                    <a:pt x="71" y="104"/>
                  </a:lnTo>
                  <a:lnTo>
                    <a:pt x="63" y="115"/>
                  </a:lnTo>
                  <a:lnTo>
                    <a:pt x="56" y="120"/>
                  </a:lnTo>
                  <a:lnTo>
                    <a:pt x="52" y="123"/>
                  </a:lnTo>
                  <a:lnTo>
                    <a:pt x="44" y="126"/>
                  </a:lnTo>
                  <a:lnTo>
                    <a:pt x="38" y="128"/>
                  </a:lnTo>
                  <a:lnTo>
                    <a:pt x="20" y="129"/>
                  </a:lnTo>
                  <a:lnTo>
                    <a:pt x="0" y="126"/>
                  </a:lnTo>
                  <a:lnTo>
                    <a:pt x="0" y="126"/>
                  </a:lnTo>
                  <a:close/>
                </a:path>
              </a:pathLst>
            </a:custGeom>
            <a:solidFill>
              <a:srgbClr val="000000"/>
            </a:solidFill>
            <a:ln w="9525">
              <a:noFill/>
              <a:round/>
              <a:headEnd/>
              <a:tailEnd/>
            </a:ln>
          </p:spPr>
          <p:txBody>
            <a:bodyPr/>
            <a:lstStyle/>
            <a:p>
              <a:endParaRPr lang="es-ES"/>
            </a:p>
          </p:txBody>
        </p:sp>
        <p:sp>
          <p:nvSpPr>
            <p:cNvPr id="41" name="Freeform 54"/>
            <p:cNvSpPr>
              <a:spLocks/>
            </p:cNvSpPr>
            <p:nvPr/>
          </p:nvSpPr>
          <p:spPr bwMode="auto">
            <a:xfrm>
              <a:off x="3943" y="1257"/>
              <a:ext cx="82" cy="78"/>
            </a:xfrm>
            <a:custGeom>
              <a:avLst/>
              <a:gdLst/>
              <a:ahLst/>
              <a:cxnLst>
                <a:cxn ang="0">
                  <a:pos x="96" y="123"/>
                </a:cxn>
                <a:cxn ang="0">
                  <a:pos x="104" y="109"/>
                </a:cxn>
                <a:cxn ang="0">
                  <a:pos x="110" y="81"/>
                </a:cxn>
                <a:cxn ang="0">
                  <a:pos x="97" y="63"/>
                </a:cxn>
                <a:cxn ang="0">
                  <a:pos x="88" y="59"/>
                </a:cxn>
                <a:cxn ang="0">
                  <a:pos x="61" y="62"/>
                </a:cxn>
                <a:cxn ang="0">
                  <a:pos x="0" y="35"/>
                </a:cxn>
                <a:cxn ang="0">
                  <a:pos x="12" y="27"/>
                </a:cxn>
                <a:cxn ang="0">
                  <a:pos x="23" y="19"/>
                </a:cxn>
                <a:cxn ang="0">
                  <a:pos x="33" y="14"/>
                </a:cxn>
                <a:cxn ang="0">
                  <a:pos x="44" y="8"/>
                </a:cxn>
                <a:cxn ang="0">
                  <a:pos x="63" y="2"/>
                </a:cxn>
                <a:cxn ang="0">
                  <a:pos x="102" y="2"/>
                </a:cxn>
                <a:cxn ang="0">
                  <a:pos x="121" y="10"/>
                </a:cxn>
                <a:cxn ang="0">
                  <a:pos x="130" y="16"/>
                </a:cxn>
                <a:cxn ang="0">
                  <a:pos x="141" y="22"/>
                </a:cxn>
                <a:cxn ang="0">
                  <a:pos x="163" y="41"/>
                </a:cxn>
                <a:cxn ang="0">
                  <a:pos x="152" y="62"/>
                </a:cxn>
                <a:cxn ang="0">
                  <a:pos x="143" y="46"/>
                </a:cxn>
                <a:cxn ang="0">
                  <a:pos x="122" y="29"/>
                </a:cxn>
                <a:cxn ang="0">
                  <a:pos x="116" y="24"/>
                </a:cxn>
                <a:cxn ang="0">
                  <a:pos x="102" y="18"/>
                </a:cxn>
                <a:cxn ang="0">
                  <a:pos x="86" y="14"/>
                </a:cxn>
                <a:cxn ang="0">
                  <a:pos x="58" y="21"/>
                </a:cxn>
                <a:cxn ang="0">
                  <a:pos x="69" y="29"/>
                </a:cxn>
                <a:cxn ang="0">
                  <a:pos x="104" y="35"/>
                </a:cxn>
                <a:cxn ang="0">
                  <a:pos x="134" y="57"/>
                </a:cxn>
                <a:cxn ang="0">
                  <a:pos x="151" y="78"/>
                </a:cxn>
                <a:cxn ang="0">
                  <a:pos x="141" y="147"/>
                </a:cxn>
                <a:cxn ang="0">
                  <a:pos x="135" y="152"/>
                </a:cxn>
                <a:cxn ang="0">
                  <a:pos x="121" y="156"/>
                </a:cxn>
                <a:cxn ang="0">
                  <a:pos x="96" y="138"/>
                </a:cxn>
              </a:cxnLst>
              <a:rect l="0" t="0" r="r" b="b"/>
              <a:pathLst>
                <a:path w="163" h="156">
                  <a:moveTo>
                    <a:pt x="96" y="138"/>
                  </a:moveTo>
                  <a:lnTo>
                    <a:pt x="96" y="123"/>
                  </a:lnTo>
                  <a:lnTo>
                    <a:pt x="99" y="115"/>
                  </a:lnTo>
                  <a:lnTo>
                    <a:pt x="104" y="109"/>
                  </a:lnTo>
                  <a:lnTo>
                    <a:pt x="111" y="95"/>
                  </a:lnTo>
                  <a:lnTo>
                    <a:pt x="110" y="81"/>
                  </a:lnTo>
                  <a:lnTo>
                    <a:pt x="105" y="70"/>
                  </a:lnTo>
                  <a:lnTo>
                    <a:pt x="97" y="63"/>
                  </a:lnTo>
                  <a:lnTo>
                    <a:pt x="93" y="60"/>
                  </a:lnTo>
                  <a:lnTo>
                    <a:pt x="88" y="59"/>
                  </a:lnTo>
                  <a:lnTo>
                    <a:pt x="80" y="57"/>
                  </a:lnTo>
                  <a:lnTo>
                    <a:pt x="61" y="62"/>
                  </a:lnTo>
                  <a:lnTo>
                    <a:pt x="45" y="74"/>
                  </a:lnTo>
                  <a:lnTo>
                    <a:pt x="0" y="35"/>
                  </a:lnTo>
                  <a:lnTo>
                    <a:pt x="6" y="32"/>
                  </a:lnTo>
                  <a:lnTo>
                    <a:pt x="12" y="27"/>
                  </a:lnTo>
                  <a:lnTo>
                    <a:pt x="17" y="24"/>
                  </a:lnTo>
                  <a:lnTo>
                    <a:pt x="23" y="19"/>
                  </a:lnTo>
                  <a:lnTo>
                    <a:pt x="28" y="16"/>
                  </a:lnTo>
                  <a:lnTo>
                    <a:pt x="33" y="14"/>
                  </a:lnTo>
                  <a:lnTo>
                    <a:pt x="39" y="11"/>
                  </a:lnTo>
                  <a:lnTo>
                    <a:pt x="44" y="8"/>
                  </a:lnTo>
                  <a:lnTo>
                    <a:pt x="53" y="5"/>
                  </a:lnTo>
                  <a:lnTo>
                    <a:pt x="63" y="2"/>
                  </a:lnTo>
                  <a:lnTo>
                    <a:pt x="83" y="0"/>
                  </a:lnTo>
                  <a:lnTo>
                    <a:pt x="102" y="2"/>
                  </a:lnTo>
                  <a:lnTo>
                    <a:pt x="111" y="5"/>
                  </a:lnTo>
                  <a:lnTo>
                    <a:pt x="121" y="10"/>
                  </a:lnTo>
                  <a:lnTo>
                    <a:pt x="126" y="13"/>
                  </a:lnTo>
                  <a:lnTo>
                    <a:pt x="130" y="16"/>
                  </a:lnTo>
                  <a:lnTo>
                    <a:pt x="137" y="19"/>
                  </a:lnTo>
                  <a:lnTo>
                    <a:pt x="141" y="22"/>
                  </a:lnTo>
                  <a:lnTo>
                    <a:pt x="152" y="32"/>
                  </a:lnTo>
                  <a:lnTo>
                    <a:pt x="163" y="41"/>
                  </a:lnTo>
                  <a:lnTo>
                    <a:pt x="159" y="51"/>
                  </a:lnTo>
                  <a:lnTo>
                    <a:pt x="152" y="62"/>
                  </a:lnTo>
                  <a:lnTo>
                    <a:pt x="148" y="54"/>
                  </a:lnTo>
                  <a:lnTo>
                    <a:pt x="143" y="46"/>
                  </a:lnTo>
                  <a:lnTo>
                    <a:pt x="130" y="33"/>
                  </a:lnTo>
                  <a:lnTo>
                    <a:pt x="122" y="29"/>
                  </a:lnTo>
                  <a:lnTo>
                    <a:pt x="119" y="27"/>
                  </a:lnTo>
                  <a:lnTo>
                    <a:pt x="116" y="24"/>
                  </a:lnTo>
                  <a:lnTo>
                    <a:pt x="108" y="21"/>
                  </a:lnTo>
                  <a:lnTo>
                    <a:pt x="102" y="18"/>
                  </a:lnTo>
                  <a:lnTo>
                    <a:pt x="94" y="16"/>
                  </a:lnTo>
                  <a:lnTo>
                    <a:pt x="86" y="14"/>
                  </a:lnTo>
                  <a:lnTo>
                    <a:pt x="72" y="14"/>
                  </a:lnTo>
                  <a:lnTo>
                    <a:pt x="58" y="21"/>
                  </a:lnTo>
                  <a:lnTo>
                    <a:pt x="47" y="30"/>
                  </a:lnTo>
                  <a:lnTo>
                    <a:pt x="69" y="29"/>
                  </a:lnTo>
                  <a:lnTo>
                    <a:pt x="88" y="30"/>
                  </a:lnTo>
                  <a:lnTo>
                    <a:pt x="104" y="35"/>
                  </a:lnTo>
                  <a:lnTo>
                    <a:pt x="115" y="40"/>
                  </a:lnTo>
                  <a:lnTo>
                    <a:pt x="134" y="57"/>
                  </a:lnTo>
                  <a:lnTo>
                    <a:pt x="143" y="67"/>
                  </a:lnTo>
                  <a:lnTo>
                    <a:pt x="151" y="78"/>
                  </a:lnTo>
                  <a:lnTo>
                    <a:pt x="148" y="141"/>
                  </a:lnTo>
                  <a:lnTo>
                    <a:pt x="141" y="147"/>
                  </a:lnTo>
                  <a:lnTo>
                    <a:pt x="138" y="150"/>
                  </a:lnTo>
                  <a:lnTo>
                    <a:pt x="135" y="152"/>
                  </a:lnTo>
                  <a:lnTo>
                    <a:pt x="127" y="155"/>
                  </a:lnTo>
                  <a:lnTo>
                    <a:pt x="121" y="156"/>
                  </a:lnTo>
                  <a:lnTo>
                    <a:pt x="107" y="150"/>
                  </a:lnTo>
                  <a:lnTo>
                    <a:pt x="96" y="138"/>
                  </a:lnTo>
                  <a:lnTo>
                    <a:pt x="96" y="138"/>
                  </a:lnTo>
                  <a:close/>
                </a:path>
              </a:pathLst>
            </a:custGeom>
            <a:solidFill>
              <a:srgbClr val="000000"/>
            </a:solidFill>
            <a:ln w="9525">
              <a:noFill/>
              <a:round/>
              <a:headEnd/>
              <a:tailEnd/>
            </a:ln>
          </p:spPr>
          <p:txBody>
            <a:bodyPr/>
            <a:lstStyle/>
            <a:p>
              <a:endParaRPr lang="es-ES"/>
            </a:p>
          </p:txBody>
        </p:sp>
        <p:sp>
          <p:nvSpPr>
            <p:cNvPr id="42" name="Freeform 55"/>
            <p:cNvSpPr>
              <a:spLocks/>
            </p:cNvSpPr>
            <p:nvPr/>
          </p:nvSpPr>
          <p:spPr bwMode="auto">
            <a:xfrm>
              <a:off x="3852" y="1295"/>
              <a:ext cx="27" cy="36"/>
            </a:xfrm>
            <a:custGeom>
              <a:avLst/>
              <a:gdLst/>
              <a:ahLst/>
              <a:cxnLst>
                <a:cxn ang="0">
                  <a:pos x="0" y="21"/>
                </a:cxn>
                <a:cxn ang="0">
                  <a:pos x="3" y="0"/>
                </a:cxn>
                <a:cxn ang="0">
                  <a:pos x="8" y="2"/>
                </a:cxn>
                <a:cxn ang="0">
                  <a:pos x="16" y="8"/>
                </a:cxn>
                <a:cxn ang="0">
                  <a:pos x="23" y="19"/>
                </a:cxn>
                <a:cxn ang="0">
                  <a:pos x="31" y="32"/>
                </a:cxn>
                <a:cxn ang="0">
                  <a:pos x="39" y="44"/>
                </a:cxn>
                <a:cxn ang="0">
                  <a:pos x="47" y="57"/>
                </a:cxn>
                <a:cxn ang="0">
                  <a:pos x="53" y="73"/>
                </a:cxn>
                <a:cxn ang="0">
                  <a:pos x="46" y="68"/>
                </a:cxn>
                <a:cxn ang="0">
                  <a:pos x="42" y="65"/>
                </a:cxn>
                <a:cxn ang="0">
                  <a:pos x="38" y="62"/>
                </a:cxn>
                <a:cxn ang="0">
                  <a:pos x="23" y="49"/>
                </a:cxn>
                <a:cxn ang="0">
                  <a:pos x="11" y="35"/>
                </a:cxn>
                <a:cxn ang="0">
                  <a:pos x="0" y="21"/>
                </a:cxn>
                <a:cxn ang="0">
                  <a:pos x="0" y="21"/>
                </a:cxn>
              </a:cxnLst>
              <a:rect l="0" t="0" r="r" b="b"/>
              <a:pathLst>
                <a:path w="53" h="73">
                  <a:moveTo>
                    <a:pt x="0" y="21"/>
                  </a:moveTo>
                  <a:lnTo>
                    <a:pt x="3" y="0"/>
                  </a:lnTo>
                  <a:lnTo>
                    <a:pt x="8" y="2"/>
                  </a:lnTo>
                  <a:lnTo>
                    <a:pt x="16" y="8"/>
                  </a:lnTo>
                  <a:lnTo>
                    <a:pt x="23" y="19"/>
                  </a:lnTo>
                  <a:lnTo>
                    <a:pt x="31" y="32"/>
                  </a:lnTo>
                  <a:lnTo>
                    <a:pt x="39" y="44"/>
                  </a:lnTo>
                  <a:lnTo>
                    <a:pt x="47" y="57"/>
                  </a:lnTo>
                  <a:lnTo>
                    <a:pt x="53" y="73"/>
                  </a:lnTo>
                  <a:lnTo>
                    <a:pt x="46" y="68"/>
                  </a:lnTo>
                  <a:lnTo>
                    <a:pt x="42" y="65"/>
                  </a:lnTo>
                  <a:lnTo>
                    <a:pt x="38" y="62"/>
                  </a:lnTo>
                  <a:lnTo>
                    <a:pt x="23" y="49"/>
                  </a:lnTo>
                  <a:lnTo>
                    <a:pt x="11" y="35"/>
                  </a:lnTo>
                  <a:lnTo>
                    <a:pt x="0" y="21"/>
                  </a:lnTo>
                  <a:lnTo>
                    <a:pt x="0" y="21"/>
                  </a:lnTo>
                  <a:close/>
                </a:path>
              </a:pathLst>
            </a:custGeom>
            <a:solidFill>
              <a:srgbClr val="000000"/>
            </a:solidFill>
            <a:ln w="9525">
              <a:noFill/>
              <a:round/>
              <a:headEnd/>
              <a:tailEnd/>
            </a:ln>
          </p:spPr>
          <p:txBody>
            <a:bodyPr/>
            <a:lstStyle/>
            <a:p>
              <a:endParaRPr lang="es-ES"/>
            </a:p>
          </p:txBody>
        </p:sp>
        <p:sp>
          <p:nvSpPr>
            <p:cNvPr id="43" name="Freeform 56"/>
            <p:cNvSpPr>
              <a:spLocks/>
            </p:cNvSpPr>
            <p:nvPr/>
          </p:nvSpPr>
          <p:spPr bwMode="auto">
            <a:xfrm>
              <a:off x="4106" y="1284"/>
              <a:ext cx="26" cy="43"/>
            </a:xfrm>
            <a:custGeom>
              <a:avLst/>
              <a:gdLst/>
              <a:ahLst/>
              <a:cxnLst>
                <a:cxn ang="0">
                  <a:pos x="52" y="87"/>
                </a:cxn>
                <a:cxn ang="0">
                  <a:pos x="30" y="58"/>
                </a:cxn>
                <a:cxn ang="0">
                  <a:pos x="19" y="47"/>
                </a:cxn>
                <a:cxn ang="0">
                  <a:pos x="11" y="31"/>
                </a:cxn>
                <a:cxn ang="0">
                  <a:pos x="6" y="16"/>
                </a:cxn>
                <a:cxn ang="0">
                  <a:pos x="0" y="0"/>
                </a:cxn>
                <a:cxn ang="0">
                  <a:pos x="16" y="14"/>
                </a:cxn>
                <a:cxn ang="0">
                  <a:pos x="24" y="25"/>
                </a:cxn>
                <a:cxn ang="0">
                  <a:pos x="30" y="38"/>
                </a:cxn>
                <a:cxn ang="0">
                  <a:pos x="36" y="52"/>
                </a:cxn>
                <a:cxn ang="0">
                  <a:pos x="43" y="65"/>
                </a:cxn>
                <a:cxn ang="0">
                  <a:pos x="47" y="76"/>
                </a:cxn>
                <a:cxn ang="0">
                  <a:pos x="52" y="87"/>
                </a:cxn>
                <a:cxn ang="0">
                  <a:pos x="52" y="87"/>
                </a:cxn>
              </a:cxnLst>
              <a:rect l="0" t="0" r="r" b="b"/>
              <a:pathLst>
                <a:path w="52" h="87">
                  <a:moveTo>
                    <a:pt x="52" y="87"/>
                  </a:moveTo>
                  <a:lnTo>
                    <a:pt x="30" y="58"/>
                  </a:lnTo>
                  <a:lnTo>
                    <a:pt x="19" y="47"/>
                  </a:lnTo>
                  <a:lnTo>
                    <a:pt x="11" y="31"/>
                  </a:lnTo>
                  <a:lnTo>
                    <a:pt x="6" y="16"/>
                  </a:lnTo>
                  <a:lnTo>
                    <a:pt x="0" y="0"/>
                  </a:lnTo>
                  <a:lnTo>
                    <a:pt x="16" y="14"/>
                  </a:lnTo>
                  <a:lnTo>
                    <a:pt x="24" y="25"/>
                  </a:lnTo>
                  <a:lnTo>
                    <a:pt x="30" y="38"/>
                  </a:lnTo>
                  <a:lnTo>
                    <a:pt x="36" y="52"/>
                  </a:lnTo>
                  <a:lnTo>
                    <a:pt x="43" y="65"/>
                  </a:lnTo>
                  <a:lnTo>
                    <a:pt x="47" y="76"/>
                  </a:lnTo>
                  <a:lnTo>
                    <a:pt x="52" y="87"/>
                  </a:lnTo>
                  <a:lnTo>
                    <a:pt x="52" y="87"/>
                  </a:lnTo>
                  <a:close/>
                </a:path>
              </a:pathLst>
            </a:custGeom>
            <a:solidFill>
              <a:srgbClr val="000000"/>
            </a:solidFill>
            <a:ln w="9525">
              <a:noFill/>
              <a:round/>
              <a:headEnd/>
              <a:tailEnd/>
            </a:ln>
          </p:spPr>
          <p:txBody>
            <a:bodyPr/>
            <a:lstStyle/>
            <a:p>
              <a:endParaRPr lang="es-ES"/>
            </a:p>
          </p:txBody>
        </p:sp>
        <p:sp>
          <p:nvSpPr>
            <p:cNvPr id="44" name="Freeform 57"/>
            <p:cNvSpPr>
              <a:spLocks/>
            </p:cNvSpPr>
            <p:nvPr/>
          </p:nvSpPr>
          <p:spPr bwMode="auto">
            <a:xfrm>
              <a:off x="4406" y="1271"/>
              <a:ext cx="42" cy="56"/>
            </a:xfrm>
            <a:custGeom>
              <a:avLst/>
              <a:gdLst/>
              <a:ahLst/>
              <a:cxnLst>
                <a:cxn ang="0">
                  <a:pos x="80" y="0"/>
                </a:cxn>
                <a:cxn ang="0">
                  <a:pos x="83" y="14"/>
                </a:cxn>
                <a:cxn ang="0">
                  <a:pos x="76" y="25"/>
                </a:cxn>
                <a:cxn ang="0">
                  <a:pos x="66" y="39"/>
                </a:cxn>
                <a:cxn ang="0">
                  <a:pos x="55" y="53"/>
                </a:cxn>
                <a:cxn ang="0">
                  <a:pos x="46" y="68"/>
                </a:cxn>
                <a:cxn ang="0">
                  <a:pos x="35" y="80"/>
                </a:cxn>
                <a:cxn ang="0">
                  <a:pos x="24" y="93"/>
                </a:cxn>
                <a:cxn ang="0">
                  <a:pos x="13" y="104"/>
                </a:cxn>
                <a:cxn ang="0">
                  <a:pos x="6" y="107"/>
                </a:cxn>
                <a:cxn ang="0">
                  <a:pos x="0" y="112"/>
                </a:cxn>
                <a:cxn ang="0">
                  <a:pos x="9" y="97"/>
                </a:cxn>
                <a:cxn ang="0">
                  <a:pos x="20" y="83"/>
                </a:cxn>
                <a:cxn ang="0">
                  <a:pos x="25" y="77"/>
                </a:cxn>
                <a:cxn ang="0">
                  <a:pos x="30" y="69"/>
                </a:cxn>
                <a:cxn ang="0">
                  <a:pos x="35" y="61"/>
                </a:cxn>
                <a:cxn ang="0">
                  <a:pos x="39" y="53"/>
                </a:cxn>
                <a:cxn ang="0">
                  <a:pos x="44" y="45"/>
                </a:cxn>
                <a:cxn ang="0">
                  <a:pos x="50" y="39"/>
                </a:cxn>
                <a:cxn ang="0">
                  <a:pos x="60" y="25"/>
                </a:cxn>
                <a:cxn ang="0">
                  <a:pos x="71" y="11"/>
                </a:cxn>
                <a:cxn ang="0">
                  <a:pos x="80" y="0"/>
                </a:cxn>
                <a:cxn ang="0">
                  <a:pos x="80" y="0"/>
                </a:cxn>
              </a:cxnLst>
              <a:rect l="0" t="0" r="r" b="b"/>
              <a:pathLst>
                <a:path w="83" h="112">
                  <a:moveTo>
                    <a:pt x="80" y="0"/>
                  </a:moveTo>
                  <a:lnTo>
                    <a:pt x="83" y="14"/>
                  </a:lnTo>
                  <a:lnTo>
                    <a:pt x="76" y="25"/>
                  </a:lnTo>
                  <a:lnTo>
                    <a:pt x="66" y="39"/>
                  </a:lnTo>
                  <a:lnTo>
                    <a:pt x="55" y="53"/>
                  </a:lnTo>
                  <a:lnTo>
                    <a:pt x="46" y="68"/>
                  </a:lnTo>
                  <a:lnTo>
                    <a:pt x="35" y="80"/>
                  </a:lnTo>
                  <a:lnTo>
                    <a:pt x="24" y="93"/>
                  </a:lnTo>
                  <a:lnTo>
                    <a:pt x="13" y="104"/>
                  </a:lnTo>
                  <a:lnTo>
                    <a:pt x="6" y="107"/>
                  </a:lnTo>
                  <a:lnTo>
                    <a:pt x="0" y="112"/>
                  </a:lnTo>
                  <a:lnTo>
                    <a:pt x="9" y="97"/>
                  </a:lnTo>
                  <a:lnTo>
                    <a:pt x="20" y="83"/>
                  </a:lnTo>
                  <a:lnTo>
                    <a:pt x="25" y="77"/>
                  </a:lnTo>
                  <a:lnTo>
                    <a:pt x="30" y="69"/>
                  </a:lnTo>
                  <a:lnTo>
                    <a:pt x="35" y="61"/>
                  </a:lnTo>
                  <a:lnTo>
                    <a:pt x="39" y="53"/>
                  </a:lnTo>
                  <a:lnTo>
                    <a:pt x="44" y="45"/>
                  </a:lnTo>
                  <a:lnTo>
                    <a:pt x="50" y="39"/>
                  </a:lnTo>
                  <a:lnTo>
                    <a:pt x="60" y="25"/>
                  </a:lnTo>
                  <a:lnTo>
                    <a:pt x="71" y="11"/>
                  </a:lnTo>
                  <a:lnTo>
                    <a:pt x="80" y="0"/>
                  </a:lnTo>
                  <a:lnTo>
                    <a:pt x="80" y="0"/>
                  </a:lnTo>
                  <a:close/>
                </a:path>
              </a:pathLst>
            </a:custGeom>
            <a:solidFill>
              <a:srgbClr val="000000"/>
            </a:solidFill>
            <a:ln w="9525">
              <a:noFill/>
              <a:round/>
              <a:headEnd/>
              <a:tailEnd/>
            </a:ln>
          </p:spPr>
          <p:txBody>
            <a:bodyPr/>
            <a:lstStyle/>
            <a:p>
              <a:endParaRPr lang="es-ES"/>
            </a:p>
          </p:txBody>
        </p:sp>
        <p:sp>
          <p:nvSpPr>
            <p:cNvPr id="45" name="Freeform 58"/>
            <p:cNvSpPr>
              <a:spLocks/>
            </p:cNvSpPr>
            <p:nvPr/>
          </p:nvSpPr>
          <p:spPr bwMode="auto">
            <a:xfrm>
              <a:off x="4211" y="1181"/>
              <a:ext cx="215" cy="138"/>
            </a:xfrm>
            <a:custGeom>
              <a:avLst/>
              <a:gdLst/>
              <a:ahLst/>
              <a:cxnLst>
                <a:cxn ang="0">
                  <a:pos x="347" y="223"/>
                </a:cxn>
                <a:cxn ang="0">
                  <a:pos x="369" y="212"/>
                </a:cxn>
                <a:cxn ang="0">
                  <a:pos x="394" y="98"/>
                </a:cxn>
                <a:cxn ang="0">
                  <a:pos x="375" y="54"/>
                </a:cxn>
                <a:cxn ang="0">
                  <a:pos x="330" y="60"/>
                </a:cxn>
                <a:cxn ang="0">
                  <a:pos x="304" y="73"/>
                </a:cxn>
                <a:cxn ang="0">
                  <a:pos x="281" y="87"/>
                </a:cxn>
                <a:cxn ang="0">
                  <a:pos x="255" y="104"/>
                </a:cxn>
                <a:cxn ang="0">
                  <a:pos x="229" y="122"/>
                </a:cxn>
                <a:cxn ang="0">
                  <a:pos x="202" y="141"/>
                </a:cxn>
                <a:cxn ang="0">
                  <a:pos x="185" y="153"/>
                </a:cxn>
                <a:cxn ang="0">
                  <a:pos x="142" y="186"/>
                </a:cxn>
                <a:cxn ang="0">
                  <a:pos x="93" y="224"/>
                </a:cxn>
                <a:cxn ang="0">
                  <a:pos x="38" y="268"/>
                </a:cxn>
                <a:cxn ang="0">
                  <a:pos x="22" y="237"/>
                </a:cxn>
                <a:cxn ang="0">
                  <a:pos x="65" y="201"/>
                </a:cxn>
                <a:cxn ang="0">
                  <a:pos x="82" y="188"/>
                </a:cxn>
                <a:cxn ang="0">
                  <a:pos x="101" y="175"/>
                </a:cxn>
                <a:cxn ang="0">
                  <a:pos x="120" y="161"/>
                </a:cxn>
                <a:cxn ang="0">
                  <a:pos x="140" y="149"/>
                </a:cxn>
                <a:cxn ang="0">
                  <a:pos x="159" y="134"/>
                </a:cxn>
                <a:cxn ang="0">
                  <a:pos x="178" y="122"/>
                </a:cxn>
                <a:cxn ang="0">
                  <a:pos x="197" y="109"/>
                </a:cxn>
                <a:cxn ang="0">
                  <a:pos x="215" y="98"/>
                </a:cxn>
                <a:cxn ang="0">
                  <a:pos x="235" y="84"/>
                </a:cxn>
                <a:cxn ang="0">
                  <a:pos x="278" y="51"/>
                </a:cxn>
                <a:cxn ang="0">
                  <a:pos x="244" y="63"/>
                </a:cxn>
                <a:cxn ang="0">
                  <a:pos x="211" y="82"/>
                </a:cxn>
                <a:cxn ang="0">
                  <a:pos x="194" y="93"/>
                </a:cxn>
                <a:cxn ang="0">
                  <a:pos x="177" y="104"/>
                </a:cxn>
                <a:cxn ang="0">
                  <a:pos x="159" y="115"/>
                </a:cxn>
                <a:cxn ang="0">
                  <a:pos x="142" y="128"/>
                </a:cxn>
                <a:cxn ang="0">
                  <a:pos x="126" y="141"/>
                </a:cxn>
                <a:cxn ang="0">
                  <a:pos x="60" y="190"/>
                </a:cxn>
                <a:cxn ang="0">
                  <a:pos x="22" y="220"/>
                </a:cxn>
                <a:cxn ang="0">
                  <a:pos x="0" y="218"/>
                </a:cxn>
                <a:cxn ang="0">
                  <a:pos x="54" y="175"/>
                </a:cxn>
                <a:cxn ang="0">
                  <a:pos x="88" y="150"/>
                </a:cxn>
                <a:cxn ang="0">
                  <a:pos x="103" y="139"/>
                </a:cxn>
                <a:cxn ang="0">
                  <a:pos x="117" y="130"/>
                </a:cxn>
                <a:cxn ang="0">
                  <a:pos x="131" y="119"/>
                </a:cxn>
                <a:cxn ang="0">
                  <a:pos x="145" y="108"/>
                </a:cxn>
                <a:cxn ang="0">
                  <a:pos x="161" y="98"/>
                </a:cxn>
                <a:cxn ang="0">
                  <a:pos x="175" y="87"/>
                </a:cxn>
                <a:cxn ang="0">
                  <a:pos x="191" y="78"/>
                </a:cxn>
                <a:cxn ang="0">
                  <a:pos x="218" y="60"/>
                </a:cxn>
                <a:cxn ang="0">
                  <a:pos x="248" y="43"/>
                </a:cxn>
                <a:cxn ang="0">
                  <a:pos x="278" y="27"/>
                </a:cxn>
                <a:cxn ang="0">
                  <a:pos x="304" y="14"/>
                </a:cxn>
                <a:cxn ang="0">
                  <a:pos x="348" y="2"/>
                </a:cxn>
                <a:cxn ang="0">
                  <a:pos x="407" y="19"/>
                </a:cxn>
                <a:cxn ang="0">
                  <a:pos x="426" y="115"/>
                </a:cxn>
                <a:cxn ang="0">
                  <a:pos x="408" y="174"/>
                </a:cxn>
                <a:cxn ang="0">
                  <a:pos x="382" y="270"/>
                </a:cxn>
                <a:cxn ang="0">
                  <a:pos x="345" y="272"/>
                </a:cxn>
              </a:cxnLst>
              <a:rect l="0" t="0" r="r" b="b"/>
              <a:pathLst>
                <a:path w="430" h="276">
                  <a:moveTo>
                    <a:pt x="334" y="248"/>
                  </a:moveTo>
                  <a:lnTo>
                    <a:pt x="337" y="235"/>
                  </a:lnTo>
                  <a:lnTo>
                    <a:pt x="342" y="229"/>
                  </a:lnTo>
                  <a:lnTo>
                    <a:pt x="347" y="223"/>
                  </a:lnTo>
                  <a:lnTo>
                    <a:pt x="352" y="221"/>
                  </a:lnTo>
                  <a:lnTo>
                    <a:pt x="353" y="218"/>
                  </a:lnTo>
                  <a:lnTo>
                    <a:pt x="361" y="215"/>
                  </a:lnTo>
                  <a:lnTo>
                    <a:pt x="369" y="212"/>
                  </a:lnTo>
                  <a:lnTo>
                    <a:pt x="378" y="212"/>
                  </a:lnTo>
                  <a:lnTo>
                    <a:pt x="389" y="174"/>
                  </a:lnTo>
                  <a:lnTo>
                    <a:pt x="394" y="123"/>
                  </a:lnTo>
                  <a:lnTo>
                    <a:pt x="394" y="98"/>
                  </a:lnTo>
                  <a:lnTo>
                    <a:pt x="389" y="76"/>
                  </a:lnTo>
                  <a:lnTo>
                    <a:pt x="385" y="67"/>
                  </a:lnTo>
                  <a:lnTo>
                    <a:pt x="380" y="60"/>
                  </a:lnTo>
                  <a:lnTo>
                    <a:pt x="375" y="54"/>
                  </a:lnTo>
                  <a:lnTo>
                    <a:pt x="367" y="51"/>
                  </a:lnTo>
                  <a:lnTo>
                    <a:pt x="355" y="51"/>
                  </a:lnTo>
                  <a:lnTo>
                    <a:pt x="339" y="55"/>
                  </a:lnTo>
                  <a:lnTo>
                    <a:pt x="330" y="60"/>
                  </a:lnTo>
                  <a:lnTo>
                    <a:pt x="320" y="65"/>
                  </a:lnTo>
                  <a:lnTo>
                    <a:pt x="315" y="68"/>
                  </a:lnTo>
                  <a:lnTo>
                    <a:pt x="309" y="70"/>
                  </a:lnTo>
                  <a:lnTo>
                    <a:pt x="304" y="73"/>
                  </a:lnTo>
                  <a:lnTo>
                    <a:pt x="298" y="76"/>
                  </a:lnTo>
                  <a:lnTo>
                    <a:pt x="292" y="79"/>
                  </a:lnTo>
                  <a:lnTo>
                    <a:pt x="287" y="84"/>
                  </a:lnTo>
                  <a:lnTo>
                    <a:pt x="281" y="87"/>
                  </a:lnTo>
                  <a:lnTo>
                    <a:pt x="274" y="92"/>
                  </a:lnTo>
                  <a:lnTo>
                    <a:pt x="268" y="95"/>
                  </a:lnTo>
                  <a:lnTo>
                    <a:pt x="262" y="100"/>
                  </a:lnTo>
                  <a:lnTo>
                    <a:pt x="255" y="104"/>
                  </a:lnTo>
                  <a:lnTo>
                    <a:pt x="249" y="108"/>
                  </a:lnTo>
                  <a:lnTo>
                    <a:pt x="243" y="112"/>
                  </a:lnTo>
                  <a:lnTo>
                    <a:pt x="237" y="117"/>
                  </a:lnTo>
                  <a:lnTo>
                    <a:pt x="229" y="122"/>
                  </a:lnTo>
                  <a:lnTo>
                    <a:pt x="222" y="126"/>
                  </a:lnTo>
                  <a:lnTo>
                    <a:pt x="216" y="131"/>
                  </a:lnTo>
                  <a:lnTo>
                    <a:pt x="208" y="136"/>
                  </a:lnTo>
                  <a:lnTo>
                    <a:pt x="202" y="141"/>
                  </a:lnTo>
                  <a:lnTo>
                    <a:pt x="196" y="145"/>
                  </a:lnTo>
                  <a:lnTo>
                    <a:pt x="192" y="149"/>
                  </a:lnTo>
                  <a:lnTo>
                    <a:pt x="189" y="152"/>
                  </a:lnTo>
                  <a:lnTo>
                    <a:pt x="185" y="153"/>
                  </a:lnTo>
                  <a:lnTo>
                    <a:pt x="181" y="156"/>
                  </a:lnTo>
                  <a:lnTo>
                    <a:pt x="169" y="166"/>
                  </a:lnTo>
                  <a:lnTo>
                    <a:pt x="155" y="177"/>
                  </a:lnTo>
                  <a:lnTo>
                    <a:pt x="142" y="186"/>
                  </a:lnTo>
                  <a:lnTo>
                    <a:pt x="129" y="196"/>
                  </a:lnTo>
                  <a:lnTo>
                    <a:pt x="117" y="207"/>
                  </a:lnTo>
                  <a:lnTo>
                    <a:pt x="106" y="215"/>
                  </a:lnTo>
                  <a:lnTo>
                    <a:pt x="93" y="224"/>
                  </a:lnTo>
                  <a:lnTo>
                    <a:pt x="82" y="234"/>
                  </a:lnTo>
                  <a:lnTo>
                    <a:pt x="73" y="242"/>
                  </a:lnTo>
                  <a:lnTo>
                    <a:pt x="54" y="256"/>
                  </a:lnTo>
                  <a:lnTo>
                    <a:pt x="38" y="268"/>
                  </a:lnTo>
                  <a:lnTo>
                    <a:pt x="32" y="273"/>
                  </a:lnTo>
                  <a:lnTo>
                    <a:pt x="27" y="276"/>
                  </a:lnTo>
                  <a:lnTo>
                    <a:pt x="21" y="242"/>
                  </a:lnTo>
                  <a:lnTo>
                    <a:pt x="22" y="237"/>
                  </a:lnTo>
                  <a:lnTo>
                    <a:pt x="29" y="231"/>
                  </a:lnTo>
                  <a:lnTo>
                    <a:pt x="38" y="223"/>
                  </a:lnTo>
                  <a:lnTo>
                    <a:pt x="51" y="212"/>
                  </a:lnTo>
                  <a:lnTo>
                    <a:pt x="65" y="201"/>
                  </a:lnTo>
                  <a:lnTo>
                    <a:pt x="70" y="197"/>
                  </a:lnTo>
                  <a:lnTo>
                    <a:pt x="74" y="194"/>
                  </a:lnTo>
                  <a:lnTo>
                    <a:pt x="77" y="191"/>
                  </a:lnTo>
                  <a:lnTo>
                    <a:pt x="82" y="188"/>
                  </a:lnTo>
                  <a:lnTo>
                    <a:pt x="87" y="185"/>
                  </a:lnTo>
                  <a:lnTo>
                    <a:pt x="92" y="182"/>
                  </a:lnTo>
                  <a:lnTo>
                    <a:pt x="96" y="179"/>
                  </a:lnTo>
                  <a:lnTo>
                    <a:pt x="101" y="175"/>
                  </a:lnTo>
                  <a:lnTo>
                    <a:pt x="106" y="172"/>
                  </a:lnTo>
                  <a:lnTo>
                    <a:pt x="111" y="167"/>
                  </a:lnTo>
                  <a:lnTo>
                    <a:pt x="115" y="164"/>
                  </a:lnTo>
                  <a:lnTo>
                    <a:pt x="120" y="161"/>
                  </a:lnTo>
                  <a:lnTo>
                    <a:pt x="125" y="158"/>
                  </a:lnTo>
                  <a:lnTo>
                    <a:pt x="129" y="155"/>
                  </a:lnTo>
                  <a:lnTo>
                    <a:pt x="134" y="152"/>
                  </a:lnTo>
                  <a:lnTo>
                    <a:pt x="140" y="149"/>
                  </a:lnTo>
                  <a:lnTo>
                    <a:pt x="145" y="144"/>
                  </a:lnTo>
                  <a:lnTo>
                    <a:pt x="150" y="141"/>
                  </a:lnTo>
                  <a:lnTo>
                    <a:pt x="155" y="138"/>
                  </a:lnTo>
                  <a:lnTo>
                    <a:pt x="159" y="134"/>
                  </a:lnTo>
                  <a:lnTo>
                    <a:pt x="164" y="131"/>
                  </a:lnTo>
                  <a:lnTo>
                    <a:pt x="169" y="128"/>
                  </a:lnTo>
                  <a:lnTo>
                    <a:pt x="174" y="125"/>
                  </a:lnTo>
                  <a:lnTo>
                    <a:pt x="178" y="122"/>
                  </a:lnTo>
                  <a:lnTo>
                    <a:pt x="183" y="119"/>
                  </a:lnTo>
                  <a:lnTo>
                    <a:pt x="188" y="115"/>
                  </a:lnTo>
                  <a:lnTo>
                    <a:pt x="192" y="112"/>
                  </a:lnTo>
                  <a:lnTo>
                    <a:pt x="197" y="109"/>
                  </a:lnTo>
                  <a:lnTo>
                    <a:pt x="202" y="106"/>
                  </a:lnTo>
                  <a:lnTo>
                    <a:pt x="205" y="103"/>
                  </a:lnTo>
                  <a:lnTo>
                    <a:pt x="210" y="101"/>
                  </a:lnTo>
                  <a:lnTo>
                    <a:pt x="215" y="98"/>
                  </a:lnTo>
                  <a:lnTo>
                    <a:pt x="218" y="95"/>
                  </a:lnTo>
                  <a:lnTo>
                    <a:pt x="222" y="93"/>
                  </a:lnTo>
                  <a:lnTo>
                    <a:pt x="229" y="89"/>
                  </a:lnTo>
                  <a:lnTo>
                    <a:pt x="235" y="84"/>
                  </a:lnTo>
                  <a:lnTo>
                    <a:pt x="241" y="81"/>
                  </a:lnTo>
                  <a:lnTo>
                    <a:pt x="246" y="78"/>
                  </a:lnTo>
                  <a:lnTo>
                    <a:pt x="251" y="74"/>
                  </a:lnTo>
                  <a:lnTo>
                    <a:pt x="278" y="51"/>
                  </a:lnTo>
                  <a:lnTo>
                    <a:pt x="270" y="54"/>
                  </a:lnTo>
                  <a:lnTo>
                    <a:pt x="262" y="57"/>
                  </a:lnTo>
                  <a:lnTo>
                    <a:pt x="252" y="60"/>
                  </a:lnTo>
                  <a:lnTo>
                    <a:pt x="244" y="63"/>
                  </a:lnTo>
                  <a:lnTo>
                    <a:pt x="237" y="68"/>
                  </a:lnTo>
                  <a:lnTo>
                    <a:pt x="227" y="73"/>
                  </a:lnTo>
                  <a:lnTo>
                    <a:pt x="219" y="78"/>
                  </a:lnTo>
                  <a:lnTo>
                    <a:pt x="211" y="82"/>
                  </a:lnTo>
                  <a:lnTo>
                    <a:pt x="207" y="85"/>
                  </a:lnTo>
                  <a:lnTo>
                    <a:pt x="202" y="87"/>
                  </a:lnTo>
                  <a:lnTo>
                    <a:pt x="199" y="90"/>
                  </a:lnTo>
                  <a:lnTo>
                    <a:pt x="194" y="93"/>
                  </a:lnTo>
                  <a:lnTo>
                    <a:pt x="189" y="95"/>
                  </a:lnTo>
                  <a:lnTo>
                    <a:pt x="185" y="98"/>
                  </a:lnTo>
                  <a:lnTo>
                    <a:pt x="181" y="101"/>
                  </a:lnTo>
                  <a:lnTo>
                    <a:pt x="177" y="104"/>
                  </a:lnTo>
                  <a:lnTo>
                    <a:pt x="172" y="108"/>
                  </a:lnTo>
                  <a:lnTo>
                    <a:pt x="169" y="109"/>
                  </a:lnTo>
                  <a:lnTo>
                    <a:pt x="164" y="112"/>
                  </a:lnTo>
                  <a:lnTo>
                    <a:pt x="159" y="115"/>
                  </a:lnTo>
                  <a:lnTo>
                    <a:pt x="155" y="119"/>
                  </a:lnTo>
                  <a:lnTo>
                    <a:pt x="152" y="122"/>
                  </a:lnTo>
                  <a:lnTo>
                    <a:pt x="147" y="125"/>
                  </a:lnTo>
                  <a:lnTo>
                    <a:pt x="142" y="128"/>
                  </a:lnTo>
                  <a:lnTo>
                    <a:pt x="139" y="131"/>
                  </a:lnTo>
                  <a:lnTo>
                    <a:pt x="134" y="134"/>
                  </a:lnTo>
                  <a:lnTo>
                    <a:pt x="129" y="138"/>
                  </a:lnTo>
                  <a:lnTo>
                    <a:pt x="126" y="141"/>
                  </a:lnTo>
                  <a:lnTo>
                    <a:pt x="109" y="153"/>
                  </a:lnTo>
                  <a:lnTo>
                    <a:pt x="92" y="166"/>
                  </a:lnTo>
                  <a:lnTo>
                    <a:pt x="76" y="179"/>
                  </a:lnTo>
                  <a:lnTo>
                    <a:pt x="60" y="190"/>
                  </a:lnTo>
                  <a:lnTo>
                    <a:pt x="44" y="202"/>
                  </a:lnTo>
                  <a:lnTo>
                    <a:pt x="29" y="213"/>
                  </a:lnTo>
                  <a:lnTo>
                    <a:pt x="25" y="216"/>
                  </a:lnTo>
                  <a:lnTo>
                    <a:pt x="22" y="220"/>
                  </a:lnTo>
                  <a:lnTo>
                    <a:pt x="18" y="223"/>
                  </a:lnTo>
                  <a:lnTo>
                    <a:pt x="14" y="224"/>
                  </a:lnTo>
                  <a:lnTo>
                    <a:pt x="7" y="223"/>
                  </a:lnTo>
                  <a:lnTo>
                    <a:pt x="0" y="218"/>
                  </a:lnTo>
                  <a:lnTo>
                    <a:pt x="14" y="207"/>
                  </a:lnTo>
                  <a:lnTo>
                    <a:pt x="33" y="193"/>
                  </a:lnTo>
                  <a:lnTo>
                    <a:pt x="43" y="185"/>
                  </a:lnTo>
                  <a:lnTo>
                    <a:pt x="54" y="175"/>
                  </a:lnTo>
                  <a:lnTo>
                    <a:pt x="66" y="166"/>
                  </a:lnTo>
                  <a:lnTo>
                    <a:pt x="79" y="156"/>
                  </a:lnTo>
                  <a:lnTo>
                    <a:pt x="85" y="152"/>
                  </a:lnTo>
                  <a:lnTo>
                    <a:pt x="88" y="150"/>
                  </a:lnTo>
                  <a:lnTo>
                    <a:pt x="92" y="147"/>
                  </a:lnTo>
                  <a:lnTo>
                    <a:pt x="96" y="144"/>
                  </a:lnTo>
                  <a:lnTo>
                    <a:pt x="100" y="142"/>
                  </a:lnTo>
                  <a:lnTo>
                    <a:pt x="103" y="139"/>
                  </a:lnTo>
                  <a:lnTo>
                    <a:pt x="106" y="136"/>
                  </a:lnTo>
                  <a:lnTo>
                    <a:pt x="109" y="134"/>
                  </a:lnTo>
                  <a:lnTo>
                    <a:pt x="114" y="131"/>
                  </a:lnTo>
                  <a:lnTo>
                    <a:pt x="117" y="130"/>
                  </a:lnTo>
                  <a:lnTo>
                    <a:pt x="120" y="126"/>
                  </a:lnTo>
                  <a:lnTo>
                    <a:pt x="123" y="123"/>
                  </a:lnTo>
                  <a:lnTo>
                    <a:pt x="128" y="122"/>
                  </a:lnTo>
                  <a:lnTo>
                    <a:pt x="131" y="119"/>
                  </a:lnTo>
                  <a:lnTo>
                    <a:pt x="134" y="115"/>
                  </a:lnTo>
                  <a:lnTo>
                    <a:pt x="139" y="114"/>
                  </a:lnTo>
                  <a:lnTo>
                    <a:pt x="142" y="111"/>
                  </a:lnTo>
                  <a:lnTo>
                    <a:pt x="145" y="108"/>
                  </a:lnTo>
                  <a:lnTo>
                    <a:pt x="150" y="106"/>
                  </a:lnTo>
                  <a:lnTo>
                    <a:pt x="153" y="103"/>
                  </a:lnTo>
                  <a:lnTo>
                    <a:pt x="156" y="100"/>
                  </a:lnTo>
                  <a:lnTo>
                    <a:pt x="161" y="98"/>
                  </a:lnTo>
                  <a:lnTo>
                    <a:pt x="164" y="95"/>
                  </a:lnTo>
                  <a:lnTo>
                    <a:pt x="169" y="93"/>
                  </a:lnTo>
                  <a:lnTo>
                    <a:pt x="172" y="90"/>
                  </a:lnTo>
                  <a:lnTo>
                    <a:pt x="175" y="87"/>
                  </a:lnTo>
                  <a:lnTo>
                    <a:pt x="180" y="85"/>
                  </a:lnTo>
                  <a:lnTo>
                    <a:pt x="183" y="82"/>
                  </a:lnTo>
                  <a:lnTo>
                    <a:pt x="188" y="79"/>
                  </a:lnTo>
                  <a:lnTo>
                    <a:pt x="191" y="78"/>
                  </a:lnTo>
                  <a:lnTo>
                    <a:pt x="196" y="74"/>
                  </a:lnTo>
                  <a:lnTo>
                    <a:pt x="202" y="70"/>
                  </a:lnTo>
                  <a:lnTo>
                    <a:pt x="210" y="65"/>
                  </a:lnTo>
                  <a:lnTo>
                    <a:pt x="218" y="60"/>
                  </a:lnTo>
                  <a:lnTo>
                    <a:pt x="226" y="55"/>
                  </a:lnTo>
                  <a:lnTo>
                    <a:pt x="233" y="51"/>
                  </a:lnTo>
                  <a:lnTo>
                    <a:pt x="240" y="48"/>
                  </a:lnTo>
                  <a:lnTo>
                    <a:pt x="248" y="43"/>
                  </a:lnTo>
                  <a:lnTo>
                    <a:pt x="255" y="38"/>
                  </a:lnTo>
                  <a:lnTo>
                    <a:pt x="262" y="35"/>
                  </a:lnTo>
                  <a:lnTo>
                    <a:pt x="270" y="30"/>
                  </a:lnTo>
                  <a:lnTo>
                    <a:pt x="278" y="27"/>
                  </a:lnTo>
                  <a:lnTo>
                    <a:pt x="284" y="24"/>
                  </a:lnTo>
                  <a:lnTo>
                    <a:pt x="292" y="21"/>
                  </a:lnTo>
                  <a:lnTo>
                    <a:pt x="298" y="18"/>
                  </a:lnTo>
                  <a:lnTo>
                    <a:pt x="304" y="14"/>
                  </a:lnTo>
                  <a:lnTo>
                    <a:pt x="311" y="11"/>
                  </a:lnTo>
                  <a:lnTo>
                    <a:pt x="325" y="8"/>
                  </a:lnTo>
                  <a:lnTo>
                    <a:pt x="336" y="3"/>
                  </a:lnTo>
                  <a:lnTo>
                    <a:pt x="348" y="2"/>
                  </a:lnTo>
                  <a:lnTo>
                    <a:pt x="359" y="0"/>
                  </a:lnTo>
                  <a:lnTo>
                    <a:pt x="378" y="0"/>
                  </a:lnTo>
                  <a:lnTo>
                    <a:pt x="393" y="8"/>
                  </a:lnTo>
                  <a:lnTo>
                    <a:pt x="407" y="19"/>
                  </a:lnTo>
                  <a:lnTo>
                    <a:pt x="416" y="32"/>
                  </a:lnTo>
                  <a:lnTo>
                    <a:pt x="427" y="57"/>
                  </a:lnTo>
                  <a:lnTo>
                    <a:pt x="430" y="85"/>
                  </a:lnTo>
                  <a:lnTo>
                    <a:pt x="426" y="115"/>
                  </a:lnTo>
                  <a:lnTo>
                    <a:pt x="422" y="130"/>
                  </a:lnTo>
                  <a:lnTo>
                    <a:pt x="418" y="145"/>
                  </a:lnTo>
                  <a:lnTo>
                    <a:pt x="413" y="160"/>
                  </a:lnTo>
                  <a:lnTo>
                    <a:pt x="408" y="174"/>
                  </a:lnTo>
                  <a:lnTo>
                    <a:pt x="394" y="227"/>
                  </a:lnTo>
                  <a:lnTo>
                    <a:pt x="396" y="246"/>
                  </a:lnTo>
                  <a:lnTo>
                    <a:pt x="391" y="261"/>
                  </a:lnTo>
                  <a:lnTo>
                    <a:pt x="382" y="270"/>
                  </a:lnTo>
                  <a:lnTo>
                    <a:pt x="375" y="273"/>
                  </a:lnTo>
                  <a:lnTo>
                    <a:pt x="369" y="275"/>
                  </a:lnTo>
                  <a:lnTo>
                    <a:pt x="358" y="275"/>
                  </a:lnTo>
                  <a:lnTo>
                    <a:pt x="345" y="272"/>
                  </a:lnTo>
                  <a:lnTo>
                    <a:pt x="337" y="262"/>
                  </a:lnTo>
                  <a:lnTo>
                    <a:pt x="334" y="248"/>
                  </a:lnTo>
                  <a:lnTo>
                    <a:pt x="334" y="248"/>
                  </a:lnTo>
                  <a:close/>
                </a:path>
              </a:pathLst>
            </a:custGeom>
            <a:solidFill>
              <a:srgbClr val="000000"/>
            </a:solidFill>
            <a:ln w="9525">
              <a:noFill/>
              <a:round/>
              <a:headEnd/>
              <a:tailEnd/>
            </a:ln>
          </p:spPr>
          <p:txBody>
            <a:bodyPr/>
            <a:lstStyle/>
            <a:p>
              <a:endParaRPr lang="es-ES"/>
            </a:p>
          </p:txBody>
        </p:sp>
        <p:sp>
          <p:nvSpPr>
            <p:cNvPr id="46" name="Freeform 59"/>
            <p:cNvSpPr>
              <a:spLocks/>
            </p:cNvSpPr>
            <p:nvPr/>
          </p:nvSpPr>
          <p:spPr bwMode="auto">
            <a:xfrm>
              <a:off x="3764" y="1249"/>
              <a:ext cx="9" cy="17"/>
            </a:xfrm>
            <a:custGeom>
              <a:avLst/>
              <a:gdLst/>
              <a:ahLst/>
              <a:cxnLst>
                <a:cxn ang="0">
                  <a:pos x="7" y="33"/>
                </a:cxn>
                <a:cxn ang="0">
                  <a:pos x="0" y="33"/>
                </a:cxn>
                <a:cxn ang="0">
                  <a:pos x="2" y="20"/>
                </a:cxn>
                <a:cxn ang="0">
                  <a:pos x="7" y="11"/>
                </a:cxn>
                <a:cxn ang="0">
                  <a:pos x="13" y="3"/>
                </a:cxn>
                <a:cxn ang="0">
                  <a:pos x="16" y="1"/>
                </a:cxn>
                <a:cxn ang="0">
                  <a:pos x="19" y="0"/>
                </a:cxn>
                <a:cxn ang="0">
                  <a:pos x="7" y="33"/>
                </a:cxn>
                <a:cxn ang="0">
                  <a:pos x="7" y="33"/>
                </a:cxn>
              </a:cxnLst>
              <a:rect l="0" t="0" r="r" b="b"/>
              <a:pathLst>
                <a:path w="19" h="33">
                  <a:moveTo>
                    <a:pt x="7" y="33"/>
                  </a:moveTo>
                  <a:lnTo>
                    <a:pt x="0" y="33"/>
                  </a:lnTo>
                  <a:lnTo>
                    <a:pt x="2" y="20"/>
                  </a:lnTo>
                  <a:lnTo>
                    <a:pt x="7" y="11"/>
                  </a:lnTo>
                  <a:lnTo>
                    <a:pt x="13" y="3"/>
                  </a:lnTo>
                  <a:lnTo>
                    <a:pt x="16" y="1"/>
                  </a:lnTo>
                  <a:lnTo>
                    <a:pt x="19" y="0"/>
                  </a:lnTo>
                  <a:lnTo>
                    <a:pt x="7" y="33"/>
                  </a:lnTo>
                  <a:lnTo>
                    <a:pt x="7" y="33"/>
                  </a:lnTo>
                  <a:close/>
                </a:path>
              </a:pathLst>
            </a:custGeom>
            <a:solidFill>
              <a:srgbClr val="000000"/>
            </a:solidFill>
            <a:ln w="9525">
              <a:noFill/>
              <a:round/>
              <a:headEnd/>
              <a:tailEnd/>
            </a:ln>
          </p:spPr>
          <p:txBody>
            <a:bodyPr/>
            <a:lstStyle/>
            <a:p>
              <a:endParaRPr lang="es-ES"/>
            </a:p>
          </p:txBody>
        </p:sp>
        <p:sp>
          <p:nvSpPr>
            <p:cNvPr id="47" name="Freeform 60"/>
            <p:cNvSpPr>
              <a:spLocks/>
            </p:cNvSpPr>
            <p:nvPr/>
          </p:nvSpPr>
          <p:spPr bwMode="auto">
            <a:xfrm>
              <a:off x="4234" y="1211"/>
              <a:ext cx="45" cy="38"/>
            </a:xfrm>
            <a:custGeom>
              <a:avLst/>
              <a:gdLst/>
              <a:ahLst/>
              <a:cxnLst>
                <a:cxn ang="0">
                  <a:pos x="0" y="76"/>
                </a:cxn>
                <a:cxn ang="0">
                  <a:pos x="8" y="66"/>
                </a:cxn>
                <a:cxn ang="0">
                  <a:pos x="19" y="57"/>
                </a:cxn>
                <a:cxn ang="0">
                  <a:pos x="28" y="46"/>
                </a:cxn>
                <a:cxn ang="0">
                  <a:pos x="39" y="34"/>
                </a:cxn>
                <a:cxn ang="0">
                  <a:pos x="50" y="25"/>
                </a:cxn>
                <a:cxn ang="0">
                  <a:pos x="61" y="16"/>
                </a:cxn>
                <a:cxn ang="0">
                  <a:pos x="74" y="6"/>
                </a:cxn>
                <a:cxn ang="0">
                  <a:pos x="79" y="3"/>
                </a:cxn>
                <a:cxn ang="0">
                  <a:pos x="85" y="0"/>
                </a:cxn>
                <a:cxn ang="0">
                  <a:pos x="90" y="11"/>
                </a:cxn>
                <a:cxn ang="0">
                  <a:pos x="87" y="17"/>
                </a:cxn>
                <a:cxn ang="0">
                  <a:pos x="82" y="23"/>
                </a:cxn>
                <a:cxn ang="0">
                  <a:pos x="72" y="33"/>
                </a:cxn>
                <a:cxn ang="0">
                  <a:pos x="60" y="44"/>
                </a:cxn>
                <a:cxn ang="0">
                  <a:pos x="54" y="47"/>
                </a:cxn>
                <a:cxn ang="0">
                  <a:pos x="47" y="52"/>
                </a:cxn>
                <a:cxn ang="0">
                  <a:pos x="39" y="57"/>
                </a:cxn>
                <a:cxn ang="0">
                  <a:pos x="33" y="60"/>
                </a:cxn>
                <a:cxn ang="0">
                  <a:pos x="27" y="63"/>
                </a:cxn>
                <a:cxn ang="0">
                  <a:pos x="20" y="66"/>
                </a:cxn>
                <a:cxn ang="0">
                  <a:pos x="14" y="69"/>
                </a:cxn>
                <a:cxn ang="0">
                  <a:pos x="9" y="72"/>
                </a:cxn>
                <a:cxn ang="0">
                  <a:pos x="0" y="76"/>
                </a:cxn>
                <a:cxn ang="0">
                  <a:pos x="0" y="76"/>
                </a:cxn>
              </a:cxnLst>
              <a:rect l="0" t="0" r="r" b="b"/>
              <a:pathLst>
                <a:path w="90" h="76">
                  <a:moveTo>
                    <a:pt x="0" y="76"/>
                  </a:moveTo>
                  <a:lnTo>
                    <a:pt x="8" y="66"/>
                  </a:lnTo>
                  <a:lnTo>
                    <a:pt x="19" y="57"/>
                  </a:lnTo>
                  <a:lnTo>
                    <a:pt x="28" y="46"/>
                  </a:lnTo>
                  <a:lnTo>
                    <a:pt x="39" y="34"/>
                  </a:lnTo>
                  <a:lnTo>
                    <a:pt x="50" y="25"/>
                  </a:lnTo>
                  <a:lnTo>
                    <a:pt x="61" y="16"/>
                  </a:lnTo>
                  <a:lnTo>
                    <a:pt x="74" y="6"/>
                  </a:lnTo>
                  <a:lnTo>
                    <a:pt x="79" y="3"/>
                  </a:lnTo>
                  <a:lnTo>
                    <a:pt x="85" y="0"/>
                  </a:lnTo>
                  <a:lnTo>
                    <a:pt x="90" y="11"/>
                  </a:lnTo>
                  <a:lnTo>
                    <a:pt x="87" y="17"/>
                  </a:lnTo>
                  <a:lnTo>
                    <a:pt x="82" y="23"/>
                  </a:lnTo>
                  <a:lnTo>
                    <a:pt x="72" y="33"/>
                  </a:lnTo>
                  <a:lnTo>
                    <a:pt x="60" y="44"/>
                  </a:lnTo>
                  <a:lnTo>
                    <a:pt x="54" y="47"/>
                  </a:lnTo>
                  <a:lnTo>
                    <a:pt x="47" y="52"/>
                  </a:lnTo>
                  <a:lnTo>
                    <a:pt x="39" y="57"/>
                  </a:lnTo>
                  <a:lnTo>
                    <a:pt x="33" y="60"/>
                  </a:lnTo>
                  <a:lnTo>
                    <a:pt x="27" y="63"/>
                  </a:lnTo>
                  <a:lnTo>
                    <a:pt x="20" y="66"/>
                  </a:lnTo>
                  <a:lnTo>
                    <a:pt x="14" y="69"/>
                  </a:lnTo>
                  <a:lnTo>
                    <a:pt x="9" y="72"/>
                  </a:lnTo>
                  <a:lnTo>
                    <a:pt x="0" y="76"/>
                  </a:lnTo>
                  <a:lnTo>
                    <a:pt x="0" y="76"/>
                  </a:lnTo>
                  <a:close/>
                </a:path>
              </a:pathLst>
            </a:custGeom>
            <a:solidFill>
              <a:srgbClr val="000000"/>
            </a:solidFill>
            <a:ln w="9525">
              <a:noFill/>
              <a:round/>
              <a:headEnd/>
              <a:tailEnd/>
            </a:ln>
          </p:spPr>
          <p:txBody>
            <a:bodyPr/>
            <a:lstStyle/>
            <a:p>
              <a:endParaRPr lang="es-ES"/>
            </a:p>
          </p:txBody>
        </p:sp>
        <p:sp>
          <p:nvSpPr>
            <p:cNvPr id="48" name="Freeform 61"/>
            <p:cNvSpPr>
              <a:spLocks/>
            </p:cNvSpPr>
            <p:nvPr/>
          </p:nvSpPr>
          <p:spPr bwMode="auto">
            <a:xfrm>
              <a:off x="3899" y="1095"/>
              <a:ext cx="239" cy="150"/>
            </a:xfrm>
            <a:custGeom>
              <a:avLst/>
              <a:gdLst/>
              <a:ahLst/>
              <a:cxnLst>
                <a:cxn ang="0">
                  <a:pos x="78" y="237"/>
                </a:cxn>
                <a:cxn ang="0">
                  <a:pos x="141" y="184"/>
                </a:cxn>
                <a:cxn ang="0">
                  <a:pos x="196" y="142"/>
                </a:cxn>
                <a:cxn ang="0">
                  <a:pos x="213" y="129"/>
                </a:cxn>
                <a:cxn ang="0">
                  <a:pos x="230" y="117"/>
                </a:cxn>
                <a:cxn ang="0">
                  <a:pos x="246" y="104"/>
                </a:cxn>
                <a:cxn ang="0">
                  <a:pos x="276" y="82"/>
                </a:cxn>
                <a:cxn ang="0">
                  <a:pos x="263" y="82"/>
                </a:cxn>
                <a:cxn ang="0">
                  <a:pos x="241" y="96"/>
                </a:cxn>
                <a:cxn ang="0">
                  <a:pos x="223" y="109"/>
                </a:cxn>
                <a:cxn ang="0">
                  <a:pos x="202" y="123"/>
                </a:cxn>
                <a:cxn ang="0">
                  <a:pos x="180" y="139"/>
                </a:cxn>
                <a:cxn ang="0">
                  <a:pos x="158" y="154"/>
                </a:cxn>
                <a:cxn ang="0">
                  <a:pos x="120" y="183"/>
                </a:cxn>
                <a:cxn ang="0">
                  <a:pos x="81" y="214"/>
                </a:cxn>
                <a:cxn ang="0">
                  <a:pos x="18" y="265"/>
                </a:cxn>
                <a:cxn ang="0">
                  <a:pos x="40" y="224"/>
                </a:cxn>
                <a:cxn ang="0">
                  <a:pos x="85" y="188"/>
                </a:cxn>
                <a:cxn ang="0">
                  <a:pos x="128" y="153"/>
                </a:cxn>
                <a:cxn ang="0">
                  <a:pos x="144" y="142"/>
                </a:cxn>
                <a:cxn ang="0">
                  <a:pos x="158" y="132"/>
                </a:cxn>
                <a:cxn ang="0">
                  <a:pos x="174" y="121"/>
                </a:cxn>
                <a:cxn ang="0">
                  <a:pos x="189" y="110"/>
                </a:cxn>
                <a:cxn ang="0">
                  <a:pos x="205" y="99"/>
                </a:cxn>
                <a:cxn ang="0">
                  <a:pos x="221" y="90"/>
                </a:cxn>
                <a:cxn ang="0">
                  <a:pos x="237" y="79"/>
                </a:cxn>
                <a:cxn ang="0">
                  <a:pos x="265" y="61"/>
                </a:cxn>
                <a:cxn ang="0">
                  <a:pos x="298" y="44"/>
                </a:cxn>
                <a:cxn ang="0">
                  <a:pos x="331" y="30"/>
                </a:cxn>
                <a:cxn ang="0">
                  <a:pos x="363" y="17"/>
                </a:cxn>
                <a:cxn ang="0">
                  <a:pos x="410" y="3"/>
                </a:cxn>
                <a:cxn ang="0">
                  <a:pos x="465" y="11"/>
                </a:cxn>
                <a:cxn ang="0">
                  <a:pos x="471" y="83"/>
                </a:cxn>
                <a:cxn ang="0">
                  <a:pos x="453" y="129"/>
                </a:cxn>
                <a:cxn ang="0">
                  <a:pos x="427" y="192"/>
                </a:cxn>
                <a:cxn ang="0">
                  <a:pos x="404" y="202"/>
                </a:cxn>
                <a:cxn ang="0">
                  <a:pos x="394" y="167"/>
                </a:cxn>
                <a:cxn ang="0">
                  <a:pos x="430" y="121"/>
                </a:cxn>
                <a:cxn ang="0">
                  <a:pos x="430" y="52"/>
                </a:cxn>
                <a:cxn ang="0">
                  <a:pos x="401" y="44"/>
                </a:cxn>
                <a:cxn ang="0">
                  <a:pos x="371" y="58"/>
                </a:cxn>
                <a:cxn ang="0">
                  <a:pos x="350" y="71"/>
                </a:cxn>
                <a:cxn ang="0">
                  <a:pos x="326" y="85"/>
                </a:cxn>
                <a:cxn ang="0">
                  <a:pos x="301" y="99"/>
                </a:cxn>
                <a:cxn ang="0">
                  <a:pos x="276" y="115"/>
                </a:cxn>
                <a:cxn ang="0">
                  <a:pos x="251" y="132"/>
                </a:cxn>
                <a:cxn ang="0">
                  <a:pos x="224" y="150"/>
                </a:cxn>
                <a:cxn ang="0">
                  <a:pos x="199" y="169"/>
                </a:cxn>
                <a:cxn ang="0">
                  <a:pos x="174" y="188"/>
                </a:cxn>
                <a:cxn ang="0">
                  <a:pos x="128" y="224"/>
                </a:cxn>
                <a:cxn ang="0">
                  <a:pos x="89" y="259"/>
                </a:cxn>
                <a:cxn ang="0">
                  <a:pos x="35" y="278"/>
                </a:cxn>
              </a:cxnLst>
              <a:rect l="0" t="0" r="r" b="b"/>
              <a:pathLst>
                <a:path w="478" h="298">
                  <a:moveTo>
                    <a:pt x="35" y="278"/>
                  </a:moveTo>
                  <a:lnTo>
                    <a:pt x="49" y="263"/>
                  </a:lnTo>
                  <a:lnTo>
                    <a:pt x="62" y="251"/>
                  </a:lnTo>
                  <a:lnTo>
                    <a:pt x="78" y="237"/>
                  </a:lnTo>
                  <a:lnTo>
                    <a:pt x="93" y="224"/>
                  </a:lnTo>
                  <a:lnTo>
                    <a:pt x="109" y="210"/>
                  </a:lnTo>
                  <a:lnTo>
                    <a:pt x="125" y="197"/>
                  </a:lnTo>
                  <a:lnTo>
                    <a:pt x="141" y="184"/>
                  </a:lnTo>
                  <a:lnTo>
                    <a:pt x="158" y="172"/>
                  </a:lnTo>
                  <a:lnTo>
                    <a:pt x="175" y="158"/>
                  </a:lnTo>
                  <a:lnTo>
                    <a:pt x="191" y="145"/>
                  </a:lnTo>
                  <a:lnTo>
                    <a:pt x="196" y="142"/>
                  </a:lnTo>
                  <a:lnTo>
                    <a:pt x="200" y="139"/>
                  </a:lnTo>
                  <a:lnTo>
                    <a:pt x="205" y="136"/>
                  </a:lnTo>
                  <a:lnTo>
                    <a:pt x="208" y="132"/>
                  </a:lnTo>
                  <a:lnTo>
                    <a:pt x="213" y="129"/>
                  </a:lnTo>
                  <a:lnTo>
                    <a:pt x="218" y="126"/>
                  </a:lnTo>
                  <a:lnTo>
                    <a:pt x="221" y="123"/>
                  </a:lnTo>
                  <a:lnTo>
                    <a:pt x="226" y="120"/>
                  </a:lnTo>
                  <a:lnTo>
                    <a:pt x="230" y="117"/>
                  </a:lnTo>
                  <a:lnTo>
                    <a:pt x="235" y="113"/>
                  </a:lnTo>
                  <a:lnTo>
                    <a:pt x="238" y="110"/>
                  </a:lnTo>
                  <a:lnTo>
                    <a:pt x="243" y="107"/>
                  </a:lnTo>
                  <a:lnTo>
                    <a:pt x="246" y="104"/>
                  </a:lnTo>
                  <a:lnTo>
                    <a:pt x="251" y="101"/>
                  </a:lnTo>
                  <a:lnTo>
                    <a:pt x="256" y="98"/>
                  </a:lnTo>
                  <a:lnTo>
                    <a:pt x="259" y="95"/>
                  </a:lnTo>
                  <a:lnTo>
                    <a:pt x="276" y="82"/>
                  </a:lnTo>
                  <a:lnTo>
                    <a:pt x="292" y="71"/>
                  </a:lnTo>
                  <a:lnTo>
                    <a:pt x="279" y="76"/>
                  </a:lnTo>
                  <a:lnTo>
                    <a:pt x="271" y="79"/>
                  </a:lnTo>
                  <a:lnTo>
                    <a:pt x="263" y="82"/>
                  </a:lnTo>
                  <a:lnTo>
                    <a:pt x="256" y="88"/>
                  </a:lnTo>
                  <a:lnTo>
                    <a:pt x="251" y="90"/>
                  </a:lnTo>
                  <a:lnTo>
                    <a:pt x="246" y="93"/>
                  </a:lnTo>
                  <a:lnTo>
                    <a:pt x="241" y="96"/>
                  </a:lnTo>
                  <a:lnTo>
                    <a:pt x="237" y="99"/>
                  </a:lnTo>
                  <a:lnTo>
                    <a:pt x="232" y="102"/>
                  </a:lnTo>
                  <a:lnTo>
                    <a:pt x="227" y="106"/>
                  </a:lnTo>
                  <a:lnTo>
                    <a:pt x="223" y="109"/>
                  </a:lnTo>
                  <a:lnTo>
                    <a:pt x="218" y="112"/>
                  </a:lnTo>
                  <a:lnTo>
                    <a:pt x="211" y="115"/>
                  </a:lnTo>
                  <a:lnTo>
                    <a:pt x="207" y="118"/>
                  </a:lnTo>
                  <a:lnTo>
                    <a:pt x="202" y="123"/>
                  </a:lnTo>
                  <a:lnTo>
                    <a:pt x="196" y="126"/>
                  </a:lnTo>
                  <a:lnTo>
                    <a:pt x="191" y="131"/>
                  </a:lnTo>
                  <a:lnTo>
                    <a:pt x="185" y="134"/>
                  </a:lnTo>
                  <a:lnTo>
                    <a:pt x="180" y="139"/>
                  </a:lnTo>
                  <a:lnTo>
                    <a:pt x="174" y="142"/>
                  </a:lnTo>
                  <a:lnTo>
                    <a:pt x="169" y="147"/>
                  </a:lnTo>
                  <a:lnTo>
                    <a:pt x="163" y="150"/>
                  </a:lnTo>
                  <a:lnTo>
                    <a:pt x="158" y="154"/>
                  </a:lnTo>
                  <a:lnTo>
                    <a:pt x="152" y="159"/>
                  </a:lnTo>
                  <a:lnTo>
                    <a:pt x="142" y="167"/>
                  </a:lnTo>
                  <a:lnTo>
                    <a:pt x="131" y="175"/>
                  </a:lnTo>
                  <a:lnTo>
                    <a:pt x="120" y="183"/>
                  </a:lnTo>
                  <a:lnTo>
                    <a:pt x="109" y="191"/>
                  </a:lnTo>
                  <a:lnTo>
                    <a:pt x="100" y="199"/>
                  </a:lnTo>
                  <a:lnTo>
                    <a:pt x="90" y="207"/>
                  </a:lnTo>
                  <a:lnTo>
                    <a:pt x="81" y="214"/>
                  </a:lnTo>
                  <a:lnTo>
                    <a:pt x="62" y="229"/>
                  </a:lnTo>
                  <a:lnTo>
                    <a:pt x="48" y="241"/>
                  </a:lnTo>
                  <a:lnTo>
                    <a:pt x="33" y="252"/>
                  </a:lnTo>
                  <a:lnTo>
                    <a:pt x="18" y="265"/>
                  </a:lnTo>
                  <a:lnTo>
                    <a:pt x="0" y="257"/>
                  </a:lnTo>
                  <a:lnTo>
                    <a:pt x="13" y="246"/>
                  </a:lnTo>
                  <a:lnTo>
                    <a:pt x="30" y="232"/>
                  </a:lnTo>
                  <a:lnTo>
                    <a:pt x="40" y="224"/>
                  </a:lnTo>
                  <a:lnTo>
                    <a:pt x="49" y="216"/>
                  </a:lnTo>
                  <a:lnTo>
                    <a:pt x="60" y="207"/>
                  </a:lnTo>
                  <a:lnTo>
                    <a:pt x="73" y="197"/>
                  </a:lnTo>
                  <a:lnTo>
                    <a:pt x="85" y="188"/>
                  </a:lnTo>
                  <a:lnTo>
                    <a:pt x="98" y="177"/>
                  </a:lnTo>
                  <a:lnTo>
                    <a:pt x="111" y="167"/>
                  </a:lnTo>
                  <a:lnTo>
                    <a:pt x="125" y="156"/>
                  </a:lnTo>
                  <a:lnTo>
                    <a:pt x="128" y="153"/>
                  </a:lnTo>
                  <a:lnTo>
                    <a:pt x="133" y="151"/>
                  </a:lnTo>
                  <a:lnTo>
                    <a:pt x="136" y="148"/>
                  </a:lnTo>
                  <a:lnTo>
                    <a:pt x="139" y="145"/>
                  </a:lnTo>
                  <a:lnTo>
                    <a:pt x="144" y="142"/>
                  </a:lnTo>
                  <a:lnTo>
                    <a:pt x="147" y="140"/>
                  </a:lnTo>
                  <a:lnTo>
                    <a:pt x="150" y="137"/>
                  </a:lnTo>
                  <a:lnTo>
                    <a:pt x="155" y="134"/>
                  </a:lnTo>
                  <a:lnTo>
                    <a:pt x="158" y="132"/>
                  </a:lnTo>
                  <a:lnTo>
                    <a:pt x="161" y="129"/>
                  </a:lnTo>
                  <a:lnTo>
                    <a:pt x="166" y="126"/>
                  </a:lnTo>
                  <a:lnTo>
                    <a:pt x="169" y="123"/>
                  </a:lnTo>
                  <a:lnTo>
                    <a:pt x="174" y="121"/>
                  </a:lnTo>
                  <a:lnTo>
                    <a:pt x="177" y="118"/>
                  </a:lnTo>
                  <a:lnTo>
                    <a:pt x="182" y="115"/>
                  </a:lnTo>
                  <a:lnTo>
                    <a:pt x="185" y="113"/>
                  </a:lnTo>
                  <a:lnTo>
                    <a:pt x="189" y="110"/>
                  </a:lnTo>
                  <a:lnTo>
                    <a:pt x="193" y="107"/>
                  </a:lnTo>
                  <a:lnTo>
                    <a:pt x="197" y="106"/>
                  </a:lnTo>
                  <a:lnTo>
                    <a:pt x="200" y="102"/>
                  </a:lnTo>
                  <a:lnTo>
                    <a:pt x="205" y="99"/>
                  </a:lnTo>
                  <a:lnTo>
                    <a:pt x="208" y="98"/>
                  </a:lnTo>
                  <a:lnTo>
                    <a:pt x="213" y="95"/>
                  </a:lnTo>
                  <a:lnTo>
                    <a:pt x="216" y="91"/>
                  </a:lnTo>
                  <a:lnTo>
                    <a:pt x="221" y="90"/>
                  </a:lnTo>
                  <a:lnTo>
                    <a:pt x="224" y="87"/>
                  </a:lnTo>
                  <a:lnTo>
                    <a:pt x="229" y="83"/>
                  </a:lnTo>
                  <a:lnTo>
                    <a:pt x="232" y="82"/>
                  </a:lnTo>
                  <a:lnTo>
                    <a:pt x="237" y="79"/>
                  </a:lnTo>
                  <a:lnTo>
                    <a:pt x="241" y="77"/>
                  </a:lnTo>
                  <a:lnTo>
                    <a:pt x="249" y="72"/>
                  </a:lnTo>
                  <a:lnTo>
                    <a:pt x="257" y="66"/>
                  </a:lnTo>
                  <a:lnTo>
                    <a:pt x="265" y="61"/>
                  </a:lnTo>
                  <a:lnTo>
                    <a:pt x="273" y="58"/>
                  </a:lnTo>
                  <a:lnTo>
                    <a:pt x="282" y="54"/>
                  </a:lnTo>
                  <a:lnTo>
                    <a:pt x="290" y="49"/>
                  </a:lnTo>
                  <a:lnTo>
                    <a:pt x="298" y="44"/>
                  </a:lnTo>
                  <a:lnTo>
                    <a:pt x="306" y="41"/>
                  </a:lnTo>
                  <a:lnTo>
                    <a:pt x="314" y="36"/>
                  </a:lnTo>
                  <a:lnTo>
                    <a:pt x="323" y="33"/>
                  </a:lnTo>
                  <a:lnTo>
                    <a:pt x="331" y="30"/>
                  </a:lnTo>
                  <a:lnTo>
                    <a:pt x="339" y="25"/>
                  </a:lnTo>
                  <a:lnTo>
                    <a:pt x="347" y="22"/>
                  </a:lnTo>
                  <a:lnTo>
                    <a:pt x="355" y="19"/>
                  </a:lnTo>
                  <a:lnTo>
                    <a:pt x="363" y="17"/>
                  </a:lnTo>
                  <a:lnTo>
                    <a:pt x="371" y="14"/>
                  </a:lnTo>
                  <a:lnTo>
                    <a:pt x="378" y="11"/>
                  </a:lnTo>
                  <a:lnTo>
                    <a:pt x="394" y="6"/>
                  </a:lnTo>
                  <a:lnTo>
                    <a:pt x="410" y="3"/>
                  </a:lnTo>
                  <a:lnTo>
                    <a:pt x="424" y="1"/>
                  </a:lnTo>
                  <a:lnTo>
                    <a:pt x="440" y="0"/>
                  </a:lnTo>
                  <a:lnTo>
                    <a:pt x="454" y="5"/>
                  </a:lnTo>
                  <a:lnTo>
                    <a:pt x="465" y="11"/>
                  </a:lnTo>
                  <a:lnTo>
                    <a:pt x="476" y="31"/>
                  </a:lnTo>
                  <a:lnTo>
                    <a:pt x="478" y="57"/>
                  </a:lnTo>
                  <a:lnTo>
                    <a:pt x="475" y="69"/>
                  </a:lnTo>
                  <a:lnTo>
                    <a:pt x="471" y="83"/>
                  </a:lnTo>
                  <a:lnTo>
                    <a:pt x="465" y="99"/>
                  </a:lnTo>
                  <a:lnTo>
                    <a:pt x="459" y="115"/>
                  </a:lnTo>
                  <a:lnTo>
                    <a:pt x="456" y="121"/>
                  </a:lnTo>
                  <a:lnTo>
                    <a:pt x="453" y="129"/>
                  </a:lnTo>
                  <a:lnTo>
                    <a:pt x="446" y="143"/>
                  </a:lnTo>
                  <a:lnTo>
                    <a:pt x="440" y="158"/>
                  </a:lnTo>
                  <a:lnTo>
                    <a:pt x="435" y="170"/>
                  </a:lnTo>
                  <a:lnTo>
                    <a:pt x="427" y="192"/>
                  </a:lnTo>
                  <a:lnTo>
                    <a:pt x="423" y="197"/>
                  </a:lnTo>
                  <a:lnTo>
                    <a:pt x="419" y="199"/>
                  </a:lnTo>
                  <a:lnTo>
                    <a:pt x="410" y="202"/>
                  </a:lnTo>
                  <a:lnTo>
                    <a:pt x="404" y="202"/>
                  </a:lnTo>
                  <a:lnTo>
                    <a:pt x="396" y="199"/>
                  </a:lnTo>
                  <a:lnTo>
                    <a:pt x="386" y="189"/>
                  </a:lnTo>
                  <a:lnTo>
                    <a:pt x="385" y="172"/>
                  </a:lnTo>
                  <a:lnTo>
                    <a:pt x="394" y="167"/>
                  </a:lnTo>
                  <a:lnTo>
                    <a:pt x="402" y="161"/>
                  </a:lnTo>
                  <a:lnTo>
                    <a:pt x="418" y="142"/>
                  </a:lnTo>
                  <a:lnTo>
                    <a:pt x="424" y="132"/>
                  </a:lnTo>
                  <a:lnTo>
                    <a:pt x="430" y="121"/>
                  </a:lnTo>
                  <a:lnTo>
                    <a:pt x="438" y="98"/>
                  </a:lnTo>
                  <a:lnTo>
                    <a:pt x="440" y="76"/>
                  </a:lnTo>
                  <a:lnTo>
                    <a:pt x="435" y="58"/>
                  </a:lnTo>
                  <a:lnTo>
                    <a:pt x="430" y="52"/>
                  </a:lnTo>
                  <a:lnTo>
                    <a:pt x="427" y="49"/>
                  </a:lnTo>
                  <a:lnTo>
                    <a:pt x="423" y="47"/>
                  </a:lnTo>
                  <a:lnTo>
                    <a:pt x="413" y="44"/>
                  </a:lnTo>
                  <a:lnTo>
                    <a:pt x="401" y="44"/>
                  </a:lnTo>
                  <a:lnTo>
                    <a:pt x="391" y="49"/>
                  </a:lnTo>
                  <a:lnTo>
                    <a:pt x="382" y="54"/>
                  </a:lnTo>
                  <a:lnTo>
                    <a:pt x="377" y="57"/>
                  </a:lnTo>
                  <a:lnTo>
                    <a:pt x="371" y="58"/>
                  </a:lnTo>
                  <a:lnTo>
                    <a:pt x="366" y="61"/>
                  </a:lnTo>
                  <a:lnTo>
                    <a:pt x="361" y="65"/>
                  </a:lnTo>
                  <a:lnTo>
                    <a:pt x="355" y="68"/>
                  </a:lnTo>
                  <a:lnTo>
                    <a:pt x="350" y="71"/>
                  </a:lnTo>
                  <a:lnTo>
                    <a:pt x="344" y="74"/>
                  </a:lnTo>
                  <a:lnTo>
                    <a:pt x="338" y="79"/>
                  </a:lnTo>
                  <a:lnTo>
                    <a:pt x="333" y="82"/>
                  </a:lnTo>
                  <a:lnTo>
                    <a:pt x="326" y="85"/>
                  </a:lnTo>
                  <a:lnTo>
                    <a:pt x="320" y="88"/>
                  </a:lnTo>
                  <a:lnTo>
                    <a:pt x="314" y="93"/>
                  </a:lnTo>
                  <a:lnTo>
                    <a:pt x="308" y="96"/>
                  </a:lnTo>
                  <a:lnTo>
                    <a:pt x="301" y="99"/>
                  </a:lnTo>
                  <a:lnTo>
                    <a:pt x="295" y="104"/>
                  </a:lnTo>
                  <a:lnTo>
                    <a:pt x="289" y="107"/>
                  </a:lnTo>
                  <a:lnTo>
                    <a:pt x="282" y="112"/>
                  </a:lnTo>
                  <a:lnTo>
                    <a:pt x="276" y="115"/>
                  </a:lnTo>
                  <a:lnTo>
                    <a:pt x="270" y="120"/>
                  </a:lnTo>
                  <a:lnTo>
                    <a:pt x="263" y="125"/>
                  </a:lnTo>
                  <a:lnTo>
                    <a:pt x="257" y="129"/>
                  </a:lnTo>
                  <a:lnTo>
                    <a:pt x="251" y="132"/>
                  </a:lnTo>
                  <a:lnTo>
                    <a:pt x="245" y="137"/>
                  </a:lnTo>
                  <a:lnTo>
                    <a:pt x="238" y="142"/>
                  </a:lnTo>
                  <a:lnTo>
                    <a:pt x="232" y="147"/>
                  </a:lnTo>
                  <a:lnTo>
                    <a:pt x="224" y="150"/>
                  </a:lnTo>
                  <a:lnTo>
                    <a:pt x="218" y="154"/>
                  </a:lnTo>
                  <a:lnTo>
                    <a:pt x="211" y="159"/>
                  </a:lnTo>
                  <a:lnTo>
                    <a:pt x="205" y="164"/>
                  </a:lnTo>
                  <a:lnTo>
                    <a:pt x="199" y="169"/>
                  </a:lnTo>
                  <a:lnTo>
                    <a:pt x="193" y="173"/>
                  </a:lnTo>
                  <a:lnTo>
                    <a:pt x="186" y="178"/>
                  </a:lnTo>
                  <a:lnTo>
                    <a:pt x="180" y="183"/>
                  </a:lnTo>
                  <a:lnTo>
                    <a:pt x="174" y="188"/>
                  </a:lnTo>
                  <a:lnTo>
                    <a:pt x="163" y="197"/>
                  </a:lnTo>
                  <a:lnTo>
                    <a:pt x="150" y="205"/>
                  </a:lnTo>
                  <a:lnTo>
                    <a:pt x="139" y="214"/>
                  </a:lnTo>
                  <a:lnTo>
                    <a:pt x="128" y="224"/>
                  </a:lnTo>
                  <a:lnTo>
                    <a:pt x="117" y="233"/>
                  </a:lnTo>
                  <a:lnTo>
                    <a:pt x="108" y="241"/>
                  </a:lnTo>
                  <a:lnTo>
                    <a:pt x="98" y="251"/>
                  </a:lnTo>
                  <a:lnTo>
                    <a:pt x="89" y="259"/>
                  </a:lnTo>
                  <a:lnTo>
                    <a:pt x="81" y="268"/>
                  </a:lnTo>
                  <a:lnTo>
                    <a:pt x="65" y="284"/>
                  </a:lnTo>
                  <a:lnTo>
                    <a:pt x="54" y="298"/>
                  </a:lnTo>
                  <a:lnTo>
                    <a:pt x="35" y="278"/>
                  </a:lnTo>
                  <a:lnTo>
                    <a:pt x="35" y="278"/>
                  </a:lnTo>
                  <a:close/>
                </a:path>
              </a:pathLst>
            </a:custGeom>
            <a:solidFill>
              <a:srgbClr val="000000"/>
            </a:solidFill>
            <a:ln w="9525">
              <a:noFill/>
              <a:round/>
              <a:headEnd/>
              <a:tailEnd/>
            </a:ln>
          </p:spPr>
          <p:txBody>
            <a:bodyPr/>
            <a:lstStyle/>
            <a:p>
              <a:endParaRPr lang="es-ES"/>
            </a:p>
          </p:txBody>
        </p:sp>
        <p:sp>
          <p:nvSpPr>
            <p:cNvPr id="49" name="Freeform 62"/>
            <p:cNvSpPr>
              <a:spLocks/>
            </p:cNvSpPr>
            <p:nvPr/>
          </p:nvSpPr>
          <p:spPr bwMode="auto">
            <a:xfrm>
              <a:off x="3777" y="1192"/>
              <a:ext cx="74" cy="45"/>
            </a:xfrm>
            <a:custGeom>
              <a:avLst/>
              <a:gdLst/>
              <a:ahLst/>
              <a:cxnLst>
                <a:cxn ang="0">
                  <a:pos x="0" y="90"/>
                </a:cxn>
                <a:cxn ang="0">
                  <a:pos x="3" y="82"/>
                </a:cxn>
                <a:cxn ang="0">
                  <a:pos x="8" y="74"/>
                </a:cxn>
                <a:cxn ang="0">
                  <a:pos x="16" y="67"/>
                </a:cxn>
                <a:cxn ang="0">
                  <a:pos x="24" y="60"/>
                </a:cxn>
                <a:cxn ang="0">
                  <a:pos x="33" y="52"/>
                </a:cxn>
                <a:cxn ang="0">
                  <a:pos x="38" y="49"/>
                </a:cxn>
                <a:cxn ang="0">
                  <a:pos x="43" y="46"/>
                </a:cxn>
                <a:cxn ang="0">
                  <a:pos x="49" y="43"/>
                </a:cxn>
                <a:cxn ang="0">
                  <a:pos x="54" y="40"/>
                </a:cxn>
                <a:cxn ang="0">
                  <a:pos x="60" y="37"/>
                </a:cxn>
                <a:cxn ang="0">
                  <a:pos x="65" y="33"/>
                </a:cxn>
                <a:cxn ang="0">
                  <a:pos x="71" y="30"/>
                </a:cxn>
                <a:cxn ang="0">
                  <a:pos x="76" y="27"/>
                </a:cxn>
                <a:cxn ang="0">
                  <a:pos x="82" y="26"/>
                </a:cxn>
                <a:cxn ang="0">
                  <a:pos x="88" y="22"/>
                </a:cxn>
                <a:cxn ang="0">
                  <a:pos x="93" y="19"/>
                </a:cxn>
                <a:cxn ang="0">
                  <a:pos x="99" y="18"/>
                </a:cxn>
                <a:cxn ang="0">
                  <a:pos x="110" y="13"/>
                </a:cxn>
                <a:cxn ang="0">
                  <a:pos x="120" y="10"/>
                </a:cxn>
                <a:cxn ang="0">
                  <a:pos x="131" y="5"/>
                </a:cxn>
                <a:cxn ang="0">
                  <a:pos x="139" y="2"/>
                </a:cxn>
                <a:cxn ang="0">
                  <a:pos x="147" y="0"/>
                </a:cxn>
                <a:cxn ang="0">
                  <a:pos x="148" y="3"/>
                </a:cxn>
                <a:cxn ang="0">
                  <a:pos x="147" y="10"/>
                </a:cxn>
                <a:cxn ang="0">
                  <a:pos x="142" y="18"/>
                </a:cxn>
                <a:cxn ang="0">
                  <a:pos x="133" y="21"/>
                </a:cxn>
                <a:cxn ang="0">
                  <a:pos x="125" y="26"/>
                </a:cxn>
                <a:cxn ang="0">
                  <a:pos x="115" y="29"/>
                </a:cxn>
                <a:cxn ang="0">
                  <a:pos x="106" y="33"/>
                </a:cxn>
                <a:cxn ang="0">
                  <a:pos x="96" y="37"/>
                </a:cxn>
                <a:cxn ang="0">
                  <a:pos x="87" y="41"/>
                </a:cxn>
                <a:cxn ang="0">
                  <a:pos x="79" y="46"/>
                </a:cxn>
                <a:cxn ang="0">
                  <a:pos x="69" y="51"/>
                </a:cxn>
                <a:cxn ang="0">
                  <a:pos x="60" y="56"/>
                </a:cxn>
                <a:cxn ang="0">
                  <a:pos x="51" y="60"/>
                </a:cxn>
                <a:cxn ang="0">
                  <a:pos x="43" y="65"/>
                </a:cxn>
                <a:cxn ang="0">
                  <a:pos x="33" y="70"/>
                </a:cxn>
                <a:cxn ang="0">
                  <a:pos x="29" y="73"/>
                </a:cxn>
                <a:cxn ang="0">
                  <a:pos x="25" y="74"/>
                </a:cxn>
                <a:cxn ang="0">
                  <a:pos x="21" y="78"/>
                </a:cxn>
                <a:cxn ang="0">
                  <a:pos x="16" y="79"/>
                </a:cxn>
                <a:cxn ang="0">
                  <a:pos x="13" y="82"/>
                </a:cxn>
                <a:cxn ang="0">
                  <a:pos x="8" y="86"/>
                </a:cxn>
                <a:cxn ang="0">
                  <a:pos x="3" y="87"/>
                </a:cxn>
                <a:cxn ang="0">
                  <a:pos x="0" y="90"/>
                </a:cxn>
                <a:cxn ang="0">
                  <a:pos x="0" y="90"/>
                </a:cxn>
              </a:cxnLst>
              <a:rect l="0" t="0" r="r" b="b"/>
              <a:pathLst>
                <a:path w="148" h="90">
                  <a:moveTo>
                    <a:pt x="0" y="90"/>
                  </a:moveTo>
                  <a:lnTo>
                    <a:pt x="3" y="82"/>
                  </a:lnTo>
                  <a:lnTo>
                    <a:pt x="8" y="74"/>
                  </a:lnTo>
                  <a:lnTo>
                    <a:pt x="16" y="67"/>
                  </a:lnTo>
                  <a:lnTo>
                    <a:pt x="24" y="60"/>
                  </a:lnTo>
                  <a:lnTo>
                    <a:pt x="33" y="52"/>
                  </a:lnTo>
                  <a:lnTo>
                    <a:pt x="38" y="49"/>
                  </a:lnTo>
                  <a:lnTo>
                    <a:pt x="43" y="46"/>
                  </a:lnTo>
                  <a:lnTo>
                    <a:pt x="49" y="43"/>
                  </a:lnTo>
                  <a:lnTo>
                    <a:pt x="54" y="40"/>
                  </a:lnTo>
                  <a:lnTo>
                    <a:pt x="60" y="37"/>
                  </a:lnTo>
                  <a:lnTo>
                    <a:pt x="65" y="33"/>
                  </a:lnTo>
                  <a:lnTo>
                    <a:pt x="71" y="30"/>
                  </a:lnTo>
                  <a:lnTo>
                    <a:pt x="76" y="27"/>
                  </a:lnTo>
                  <a:lnTo>
                    <a:pt x="82" y="26"/>
                  </a:lnTo>
                  <a:lnTo>
                    <a:pt x="88" y="22"/>
                  </a:lnTo>
                  <a:lnTo>
                    <a:pt x="93" y="19"/>
                  </a:lnTo>
                  <a:lnTo>
                    <a:pt x="99" y="18"/>
                  </a:lnTo>
                  <a:lnTo>
                    <a:pt x="110" y="13"/>
                  </a:lnTo>
                  <a:lnTo>
                    <a:pt x="120" y="10"/>
                  </a:lnTo>
                  <a:lnTo>
                    <a:pt x="131" y="5"/>
                  </a:lnTo>
                  <a:lnTo>
                    <a:pt x="139" y="2"/>
                  </a:lnTo>
                  <a:lnTo>
                    <a:pt x="147" y="0"/>
                  </a:lnTo>
                  <a:lnTo>
                    <a:pt x="148" y="3"/>
                  </a:lnTo>
                  <a:lnTo>
                    <a:pt x="147" y="10"/>
                  </a:lnTo>
                  <a:lnTo>
                    <a:pt x="142" y="18"/>
                  </a:lnTo>
                  <a:lnTo>
                    <a:pt x="133" y="21"/>
                  </a:lnTo>
                  <a:lnTo>
                    <a:pt x="125" y="26"/>
                  </a:lnTo>
                  <a:lnTo>
                    <a:pt x="115" y="29"/>
                  </a:lnTo>
                  <a:lnTo>
                    <a:pt x="106" y="33"/>
                  </a:lnTo>
                  <a:lnTo>
                    <a:pt x="96" y="37"/>
                  </a:lnTo>
                  <a:lnTo>
                    <a:pt x="87" y="41"/>
                  </a:lnTo>
                  <a:lnTo>
                    <a:pt x="79" y="46"/>
                  </a:lnTo>
                  <a:lnTo>
                    <a:pt x="69" y="51"/>
                  </a:lnTo>
                  <a:lnTo>
                    <a:pt x="60" y="56"/>
                  </a:lnTo>
                  <a:lnTo>
                    <a:pt x="51" y="60"/>
                  </a:lnTo>
                  <a:lnTo>
                    <a:pt x="43" y="65"/>
                  </a:lnTo>
                  <a:lnTo>
                    <a:pt x="33" y="70"/>
                  </a:lnTo>
                  <a:lnTo>
                    <a:pt x="29" y="73"/>
                  </a:lnTo>
                  <a:lnTo>
                    <a:pt x="25" y="74"/>
                  </a:lnTo>
                  <a:lnTo>
                    <a:pt x="21" y="78"/>
                  </a:lnTo>
                  <a:lnTo>
                    <a:pt x="16" y="79"/>
                  </a:lnTo>
                  <a:lnTo>
                    <a:pt x="13" y="82"/>
                  </a:lnTo>
                  <a:lnTo>
                    <a:pt x="8" y="86"/>
                  </a:lnTo>
                  <a:lnTo>
                    <a:pt x="3" y="87"/>
                  </a:lnTo>
                  <a:lnTo>
                    <a:pt x="0" y="90"/>
                  </a:lnTo>
                  <a:lnTo>
                    <a:pt x="0" y="90"/>
                  </a:lnTo>
                  <a:close/>
                </a:path>
              </a:pathLst>
            </a:custGeom>
            <a:solidFill>
              <a:srgbClr val="000000"/>
            </a:solidFill>
            <a:ln w="9525">
              <a:noFill/>
              <a:round/>
              <a:headEnd/>
              <a:tailEnd/>
            </a:ln>
          </p:spPr>
          <p:txBody>
            <a:bodyPr/>
            <a:lstStyle/>
            <a:p>
              <a:endParaRPr lang="es-ES"/>
            </a:p>
          </p:txBody>
        </p:sp>
        <p:sp>
          <p:nvSpPr>
            <p:cNvPr id="50" name="Freeform 63"/>
            <p:cNvSpPr>
              <a:spLocks/>
            </p:cNvSpPr>
            <p:nvPr/>
          </p:nvSpPr>
          <p:spPr bwMode="auto">
            <a:xfrm>
              <a:off x="4047" y="1072"/>
              <a:ext cx="86" cy="35"/>
            </a:xfrm>
            <a:custGeom>
              <a:avLst/>
              <a:gdLst/>
              <a:ahLst/>
              <a:cxnLst>
                <a:cxn ang="0">
                  <a:pos x="171" y="7"/>
                </a:cxn>
                <a:cxn ang="0">
                  <a:pos x="165" y="9"/>
                </a:cxn>
                <a:cxn ang="0">
                  <a:pos x="159" y="14"/>
                </a:cxn>
                <a:cxn ang="0">
                  <a:pos x="149" y="17"/>
                </a:cxn>
                <a:cxn ang="0">
                  <a:pos x="137" y="22"/>
                </a:cxn>
                <a:cxn ang="0">
                  <a:pos x="130" y="25"/>
                </a:cxn>
                <a:cxn ang="0">
                  <a:pos x="124" y="28"/>
                </a:cxn>
                <a:cxn ang="0">
                  <a:pos x="116" y="30"/>
                </a:cxn>
                <a:cxn ang="0">
                  <a:pos x="110" y="33"/>
                </a:cxn>
                <a:cxn ang="0">
                  <a:pos x="102" y="34"/>
                </a:cxn>
                <a:cxn ang="0">
                  <a:pos x="94" y="37"/>
                </a:cxn>
                <a:cxn ang="0">
                  <a:pos x="88" y="41"/>
                </a:cxn>
                <a:cxn ang="0">
                  <a:pos x="80" y="44"/>
                </a:cxn>
                <a:cxn ang="0">
                  <a:pos x="72" y="45"/>
                </a:cxn>
                <a:cxn ang="0">
                  <a:pos x="64" y="48"/>
                </a:cxn>
                <a:cxn ang="0">
                  <a:pos x="58" y="50"/>
                </a:cxn>
                <a:cxn ang="0">
                  <a:pos x="50" y="53"/>
                </a:cxn>
                <a:cxn ang="0">
                  <a:pos x="37" y="58"/>
                </a:cxn>
                <a:cxn ang="0">
                  <a:pos x="25" y="61"/>
                </a:cxn>
                <a:cxn ang="0">
                  <a:pos x="15" y="66"/>
                </a:cxn>
                <a:cxn ang="0">
                  <a:pos x="7" y="67"/>
                </a:cxn>
                <a:cxn ang="0">
                  <a:pos x="0" y="71"/>
                </a:cxn>
                <a:cxn ang="0">
                  <a:pos x="4" y="67"/>
                </a:cxn>
                <a:cxn ang="0">
                  <a:pos x="7" y="64"/>
                </a:cxn>
                <a:cxn ang="0">
                  <a:pos x="12" y="61"/>
                </a:cxn>
                <a:cxn ang="0">
                  <a:pos x="17" y="58"/>
                </a:cxn>
                <a:cxn ang="0">
                  <a:pos x="23" y="55"/>
                </a:cxn>
                <a:cxn ang="0">
                  <a:pos x="28" y="52"/>
                </a:cxn>
                <a:cxn ang="0">
                  <a:pos x="34" y="47"/>
                </a:cxn>
                <a:cxn ang="0">
                  <a:pos x="39" y="44"/>
                </a:cxn>
                <a:cxn ang="0">
                  <a:pos x="45" y="41"/>
                </a:cxn>
                <a:cxn ang="0">
                  <a:pos x="52" y="37"/>
                </a:cxn>
                <a:cxn ang="0">
                  <a:pos x="58" y="33"/>
                </a:cxn>
                <a:cxn ang="0">
                  <a:pos x="64" y="30"/>
                </a:cxn>
                <a:cxn ang="0">
                  <a:pos x="70" y="26"/>
                </a:cxn>
                <a:cxn ang="0">
                  <a:pos x="77" y="23"/>
                </a:cxn>
                <a:cxn ang="0">
                  <a:pos x="83" y="20"/>
                </a:cxn>
                <a:cxn ang="0">
                  <a:pos x="89" y="17"/>
                </a:cxn>
                <a:cxn ang="0">
                  <a:pos x="96" y="14"/>
                </a:cxn>
                <a:cxn ang="0">
                  <a:pos x="102" y="11"/>
                </a:cxn>
                <a:cxn ang="0">
                  <a:pos x="108" y="9"/>
                </a:cxn>
                <a:cxn ang="0">
                  <a:pos x="115" y="6"/>
                </a:cxn>
                <a:cxn ang="0">
                  <a:pos x="126" y="3"/>
                </a:cxn>
                <a:cxn ang="0">
                  <a:pos x="137" y="1"/>
                </a:cxn>
                <a:cxn ang="0">
                  <a:pos x="156" y="0"/>
                </a:cxn>
                <a:cxn ang="0">
                  <a:pos x="163" y="3"/>
                </a:cxn>
                <a:cxn ang="0">
                  <a:pos x="171" y="7"/>
                </a:cxn>
                <a:cxn ang="0">
                  <a:pos x="171" y="7"/>
                </a:cxn>
              </a:cxnLst>
              <a:rect l="0" t="0" r="r" b="b"/>
              <a:pathLst>
                <a:path w="171" h="71">
                  <a:moveTo>
                    <a:pt x="171" y="7"/>
                  </a:moveTo>
                  <a:lnTo>
                    <a:pt x="165" y="9"/>
                  </a:lnTo>
                  <a:lnTo>
                    <a:pt x="159" y="14"/>
                  </a:lnTo>
                  <a:lnTo>
                    <a:pt x="149" y="17"/>
                  </a:lnTo>
                  <a:lnTo>
                    <a:pt x="137" y="22"/>
                  </a:lnTo>
                  <a:lnTo>
                    <a:pt x="130" y="25"/>
                  </a:lnTo>
                  <a:lnTo>
                    <a:pt x="124" y="28"/>
                  </a:lnTo>
                  <a:lnTo>
                    <a:pt x="116" y="30"/>
                  </a:lnTo>
                  <a:lnTo>
                    <a:pt x="110" y="33"/>
                  </a:lnTo>
                  <a:lnTo>
                    <a:pt x="102" y="34"/>
                  </a:lnTo>
                  <a:lnTo>
                    <a:pt x="94" y="37"/>
                  </a:lnTo>
                  <a:lnTo>
                    <a:pt x="88" y="41"/>
                  </a:lnTo>
                  <a:lnTo>
                    <a:pt x="80" y="44"/>
                  </a:lnTo>
                  <a:lnTo>
                    <a:pt x="72" y="45"/>
                  </a:lnTo>
                  <a:lnTo>
                    <a:pt x="64" y="48"/>
                  </a:lnTo>
                  <a:lnTo>
                    <a:pt x="58" y="50"/>
                  </a:lnTo>
                  <a:lnTo>
                    <a:pt x="50" y="53"/>
                  </a:lnTo>
                  <a:lnTo>
                    <a:pt x="37" y="58"/>
                  </a:lnTo>
                  <a:lnTo>
                    <a:pt x="25" y="61"/>
                  </a:lnTo>
                  <a:lnTo>
                    <a:pt x="15" y="66"/>
                  </a:lnTo>
                  <a:lnTo>
                    <a:pt x="7" y="67"/>
                  </a:lnTo>
                  <a:lnTo>
                    <a:pt x="0" y="71"/>
                  </a:lnTo>
                  <a:lnTo>
                    <a:pt x="4" y="67"/>
                  </a:lnTo>
                  <a:lnTo>
                    <a:pt x="7" y="64"/>
                  </a:lnTo>
                  <a:lnTo>
                    <a:pt x="12" y="61"/>
                  </a:lnTo>
                  <a:lnTo>
                    <a:pt x="17" y="58"/>
                  </a:lnTo>
                  <a:lnTo>
                    <a:pt x="23" y="55"/>
                  </a:lnTo>
                  <a:lnTo>
                    <a:pt x="28" y="52"/>
                  </a:lnTo>
                  <a:lnTo>
                    <a:pt x="34" y="47"/>
                  </a:lnTo>
                  <a:lnTo>
                    <a:pt x="39" y="44"/>
                  </a:lnTo>
                  <a:lnTo>
                    <a:pt x="45" y="41"/>
                  </a:lnTo>
                  <a:lnTo>
                    <a:pt x="52" y="37"/>
                  </a:lnTo>
                  <a:lnTo>
                    <a:pt x="58" y="33"/>
                  </a:lnTo>
                  <a:lnTo>
                    <a:pt x="64" y="30"/>
                  </a:lnTo>
                  <a:lnTo>
                    <a:pt x="70" y="26"/>
                  </a:lnTo>
                  <a:lnTo>
                    <a:pt x="77" y="23"/>
                  </a:lnTo>
                  <a:lnTo>
                    <a:pt x="83" y="20"/>
                  </a:lnTo>
                  <a:lnTo>
                    <a:pt x="89" y="17"/>
                  </a:lnTo>
                  <a:lnTo>
                    <a:pt x="96" y="14"/>
                  </a:lnTo>
                  <a:lnTo>
                    <a:pt x="102" y="11"/>
                  </a:lnTo>
                  <a:lnTo>
                    <a:pt x="108" y="9"/>
                  </a:lnTo>
                  <a:lnTo>
                    <a:pt x="115" y="6"/>
                  </a:lnTo>
                  <a:lnTo>
                    <a:pt x="126" y="3"/>
                  </a:lnTo>
                  <a:lnTo>
                    <a:pt x="137" y="1"/>
                  </a:lnTo>
                  <a:lnTo>
                    <a:pt x="156" y="0"/>
                  </a:lnTo>
                  <a:lnTo>
                    <a:pt x="163" y="3"/>
                  </a:lnTo>
                  <a:lnTo>
                    <a:pt x="171" y="7"/>
                  </a:lnTo>
                  <a:lnTo>
                    <a:pt x="171" y="7"/>
                  </a:lnTo>
                  <a:close/>
                </a:path>
              </a:pathLst>
            </a:custGeom>
            <a:solidFill>
              <a:srgbClr val="000000"/>
            </a:solidFill>
            <a:ln w="9525">
              <a:noFill/>
              <a:round/>
              <a:headEnd/>
              <a:tailEnd/>
            </a:ln>
          </p:spPr>
          <p:txBody>
            <a:bodyPr/>
            <a:lstStyle/>
            <a:p>
              <a:endParaRPr lang="es-ES"/>
            </a:p>
          </p:txBody>
        </p:sp>
        <p:sp>
          <p:nvSpPr>
            <p:cNvPr id="51" name="Freeform 64"/>
            <p:cNvSpPr>
              <a:spLocks/>
            </p:cNvSpPr>
            <p:nvPr/>
          </p:nvSpPr>
          <p:spPr bwMode="auto">
            <a:xfrm>
              <a:off x="4124" y="1080"/>
              <a:ext cx="20" cy="13"/>
            </a:xfrm>
            <a:custGeom>
              <a:avLst/>
              <a:gdLst/>
              <a:ahLst/>
              <a:cxnLst>
                <a:cxn ang="0">
                  <a:pos x="0" y="9"/>
                </a:cxn>
                <a:cxn ang="0">
                  <a:pos x="25" y="0"/>
                </a:cxn>
                <a:cxn ang="0">
                  <a:pos x="30" y="6"/>
                </a:cxn>
                <a:cxn ang="0">
                  <a:pos x="35" y="11"/>
                </a:cxn>
                <a:cxn ang="0">
                  <a:pos x="39" y="25"/>
                </a:cxn>
                <a:cxn ang="0">
                  <a:pos x="0" y="9"/>
                </a:cxn>
                <a:cxn ang="0">
                  <a:pos x="0" y="9"/>
                </a:cxn>
              </a:cxnLst>
              <a:rect l="0" t="0" r="r" b="b"/>
              <a:pathLst>
                <a:path w="39" h="25">
                  <a:moveTo>
                    <a:pt x="0" y="9"/>
                  </a:moveTo>
                  <a:lnTo>
                    <a:pt x="25" y="0"/>
                  </a:lnTo>
                  <a:lnTo>
                    <a:pt x="30" y="6"/>
                  </a:lnTo>
                  <a:lnTo>
                    <a:pt x="35" y="11"/>
                  </a:lnTo>
                  <a:lnTo>
                    <a:pt x="39" y="25"/>
                  </a:lnTo>
                  <a:lnTo>
                    <a:pt x="0" y="9"/>
                  </a:lnTo>
                  <a:lnTo>
                    <a:pt x="0" y="9"/>
                  </a:lnTo>
                  <a:close/>
                </a:path>
              </a:pathLst>
            </a:custGeom>
            <a:solidFill>
              <a:srgbClr val="000000"/>
            </a:solidFill>
            <a:ln w="9525">
              <a:noFill/>
              <a:round/>
              <a:headEnd/>
              <a:tailEnd/>
            </a:ln>
          </p:spPr>
          <p:txBody>
            <a:bodyPr/>
            <a:lstStyle/>
            <a:p>
              <a:endParaRPr lang="es-ES"/>
            </a:p>
          </p:txBody>
        </p:sp>
        <p:sp>
          <p:nvSpPr>
            <p:cNvPr id="52" name="Freeform 65"/>
            <p:cNvSpPr>
              <a:spLocks/>
            </p:cNvSpPr>
            <p:nvPr/>
          </p:nvSpPr>
          <p:spPr bwMode="auto">
            <a:xfrm>
              <a:off x="4053" y="1257"/>
              <a:ext cx="92" cy="103"/>
            </a:xfrm>
            <a:custGeom>
              <a:avLst/>
              <a:gdLst/>
              <a:ahLst/>
              <a:cxnLst>
                <a:cxn ang="0">
                  <a:pos x="97" y="5"/>
                </a:cxn>
                <a:cxn ang="0">
                  <a:pos x="50" y="35"/>
                </a:cxn>
                <a:cxn ang="0">
                  <a:pos x="18" y="84"/>
                </a:cxn>
                <a:cxn ang="0">
                  <a:pos x="0" y="138"/>
                </a:cxn>
                <a:cxn ang="0">
                  <a:pos x="0" y="186"/>
                </a:cxn>
                <a:cxn ang="0">
                  <a:pos x="3" y="205"/>
                </a:cxn>
                <a:cxn ang="0">
                  <a:pos x="6" y="174"/>
                </a:cxn>
                <a:cxn ang="0">
                  <a:pos x="17" y="180"/>
                </a:cxn>
                <a:cxn ang="0">
                  <a:pos x="14" y="145"/>
                </a:cxn>
                <a:cxn ang="0">
                  <a:pos x="20" y="160"/>
                </a:cxn>
                <a:cxn ang="0">
                  <a:pos x="18" y="123"/>
                </a:cxn>
                <a:cxn ang="0">
                  <a:pos x="39" y="131"/>
                </a:cxn>
                <a:cxn ang="0">
                  <a:pos x="33" y="85"/>
                </a:cxn>
                <a:cxn ang="0">
                  <a:pos x="66" y="103"/>
                </a:cxn>
                <a:cxn ang="0">
                  <a:pos x="66" y="55"/>
                </a:cxn>
                <a:cxn ang="0">
                  <a:pos x="99" y="85"/>
                </a:cxn>
                <a:cxn ang="0">
                  <a:pos x="96" y="33"/>
                </a:cxn>
                <a:cxn ang="0">
                  <a:pos x="127" y="62"/>
                </a:cxn>
                <a:cxn ang="0">
                  <a:pos x="121" y="18"/>
                </a:cxn>
                <a:cxn ang="0">
                  <a:pos x="157" y="51"/>
                </a:cxn>
                <a:cxn ang="0">
                  <a:pos x="159" y="27"/>
                </a:cxn>
                <a:cxn ang="0">
                  <a:pos x="184" y="44"/>
                </a:cxn>
                <a:cxn ang="0">
                  <a:pos x="159" y="11"/>
                </a:cxn>
                <a:cxn ang="0">
                  <a:pos x="127" y="0"/>
                </a:cxn>
                <a:cxn ang="0">
                  <a:pos x="97" y="5"/>
                </a:cxn>
                <a:cxn ang="0">
                  <a:pos x="97" y="5"/>
                </a:cxn>
              </a:cxnLst>
              <a:rect l="0" t="0" r="r" b="b"/>
              <a:pathLst>
                <a:path w="184" h="205">
                  <a:moveTo>
                    <a:pt x="97" y="5"/>
                  </a:moveTo>
                  <a:lnTo>
                    <a:pt x="50" y="35"/>
                  </a:lnTo>
                  <a:lnTo>
                    <a:pt x="18" y="84"/>
                  </a:lnTo>
                  <a:lnTo>
                    <a:pt x="0" y="138"/>
                  </a:lnTo>
                  <a:lnTo>
                    <a:pt x="0" y="186"/>
                  </a:lnTo>
                  <a:lnTo>
                    <a:pt x="3" y="205"/>
                  </a:lnTo>
                  <a:lnTo>
                    <a:pt x="6" y="174"/>
                  </a:lnTo>
                  <a:lnTo>
                    <a:pt x="17" y="180"/>
                  </a:lnTo>
                  <a:lnTo>
                    <a:pt x="14" y="145"/>
                  </a:lnTo>
                  <a:lnTo>
                    <a:pt x="20" y="160"/>
                  </a:lnTo>
                  <a:lnTo>
                    <a:pt x="18" y="123"/>
                  </a:lnTo>
                  <a:lnTo>
                    <a:pt x="39" y="131"/>
                  </a:lnTo>
                  <a:lnTo>
                    <a:pt x="33" y="85"/>
                  </a:lnTo>
                  <a:lnTo>
                    <a:pt x="66" y="103"/>
                  </a:lnTo>
                  <a:lnTo>
                    <a:pt x="66" y="55"/>
                  </a:lnTo>
                  <a:lnTo>
                    <a:pt x="99" y="85"/>
                  </a:lnTo>
                  <a:lnTo>
                    <a:pt x="96" y="33"/>
                  </a:lnTo>
                  <a:lnTo>
                    <a:pt x="127" y="62"/>
                  </a:lnTo>
                  <a:lnTo>
                    <a:pt x="121" y="18"/>
                  </a:lnTo>
                  <a:lnTo>
                    <a:pt x="157" y="51"/>
                  </a:lnTo>
                  <a:lnTo>
                    <a:pt x="159" y="27"/>
                  </a:lnTo>
                  <a:lnTo>
                    <a:pt x="184" y="44"/>
                  </a:lnTo>
                  <a:lnTo>
                    <a:pt x="159" y="11"/>
                  </a:lnTo>
                  <a:lnTo>
                    <a:pt x="127" y="0"/>
                  </a:lnTo>
                  <a:lnTo>
                    <a:pt x="97" y="5"/>
                  </a:lnTo>
                  <a:lnTo>
                    <a:pt x="97" y="5"/>
                  </a:lnTo>
                  <a:close/>
                </a:path>
              </a:pathLst>
            </a:custGeom>
            <a:solidFill>
              <a:srgbClr val="FFFFFF"/>
            </a:solidFill>
            <a:ln w="9525">
              <a:noFill/>
              <a:round/>
              <a:headEnd/>
              <a:tailEnd/>
            </a:ln>
          </p:spPr>
          <p:txBody>
            <a:bodyPr/>
            <a:lstStyle/>
            <a:p>
              <a:endParaRPr lang="es-ES"/>
            </a:p>
          </p:txBody>
        </p:sp>
        <p:sp>
          <p:nvSpPr>
            <p:cNvPr id="53" name="Freeform 66"/>
            <p:cNvSpPr>
              <a:spLocks/>
            </p:cNvSpPr>
            <p:nvPr/>
          </p:nvSpPr>
          <p:spPr bwMode="auto">
            <a:xfrm>
              <a:off x="3798" y="1257"/>
              <a:ext cx="104" cy="120"/>
            </a:xfrm>
            <a:custGeom>
              <a:avLst/>
              <a:gdLst/>
              <a:ahLst/>
              <a:cxnLst>
                <a:cxn ang="0">
                  <a:pos x="9" y="240"/>
                </a:cxn>
                <a:cxn ang="0">
                  <a:pos x="0" y="190"/>
                </a:cxn>
                <a:cxn ang="0">
                  <a:pos x="0" y="136"/>
                </a:cxn>
                <a:cxn ang="0">
                  <a:pos x="14" y="74"/>
                </a:cxn>
                <a:cxn ang="0">
                  <a:pos x="47" y="32"/>
                </a:cxn>
                <a:cxn ang="0">
                  <a:pos x="88" y="8"/>
                </a:cxn>
                <a:cxn ang="0">
                  <a:pos x="130" y="0"/>
                </a:cxn>
                <a:cxn ang="0">
                  <a:pos x="170" y="10"/>
                </a:cxn>
                <a:cxn ang="0">
                  <a:pos x="208" y="51"/>
                </a:cxn>
                <a:cxn ang="0">
                  <a:pos x="151" y="18"/>
                </a:cxn>
                <a:cxn ang="0">
                  <a:pos x="165" y="60"/>
                </a:cxn>
                <a:cxn ang="0">
                  <a:pos x="118" y="24"/>
                </a:cxn>
                <a:cxn ang="0">
                  <a:pos x="126" y="73"/>
                </a:cxn>
                <a:cxn ang="0">
                  <a:pos x="88" y="59"/>
                </a:cxn>
                <a:cxn ang="0">
                  <a:pos x="99" y="109"/>
                </a:cxn>
                <a:cxn ang="0">
                  <a:pos x="63" y="101"/>
                </a:cxn>
                <a:cxn ang="0">
                  <a:pos x="80" y="138"/>
                </a:cxn>
                <a:cxn ang="0">
                  <a:pos x="38" y="126"/>
                </a:cxn>
                <a:cxn ang="0">
                  <a:pos x="52" y="168"/>
                </a:cxn>
                <a:cxn ang="0">
                  <a:pos x="6" y="158"/>
                </a:cxn>
                <a:cxn ang="0">
                  <a:pos x="22" y="193"/>
                </a:cxn>
                <a:cxn ang="0">
                  <a:pos x="12" y="197"/>
                </a:cxn>
                <a:cxn ang="0">
                  <a:pos x="9" y="240"/>
                </a:cxn>
                <a:cxn ang="0">
                  <a:pos x="9" y="240"/>
                </a:cxn>
              </a:cxnLst>
              <a:rect l="0" t="0" r="r" b="b"/>
              <a:pathLst>
                <a:path w="208" h="240">
                  <a:moveTo>
                    <a:pt x="9" y="240"/>
                  </a:moveTo>
                  <a:lnTo>
                    <a:pt x="0" y="190"/>
                  </a:lnTo>
                  <a:lnTo>
                    <a:pt x="0" y="136"/>
                  </a:lnTo>
                  <a:lnTo>
                    <a:pt x="14" y="74"/>
                  </a:lnTo>
                  <a:lnTo>
                    <a:pt x="47" y="32"/>
                  </a:lnTo>
                  <a:lnTo>
                    <a:pt x="88" y="8"/>
                  </a:lnTo>
                  <a:lnTo>
                    <a:pt x="130" y="0"/>
                  </a:lnTo>
                  <a:lnTo>
                    <a:pt x="170" y="10"/>
                  </a:lnTo>
                  <a:lnTo>
                    <a:pt x="208" y="51"/>
                  </a:lnTo>
                  <a:lnTo>
                    <a:pt x="151" y="18"/>
                  </a:lnTo>
                  <a:lnTo>
                    <a:pt x="165" y="60"/>
                  </a:lnTo>
                  <a:lnTo>
                    <a:pt x="118" y="24"/>
                  </a:lnTo>
                  <a:lnTo>
                    <a:pt x="126" y="73"/>
                  </a:lnTo>
                  <a:lnTo>
                    <a:pt x="88" y="59"/>
                  </a:lnTo>
                  <a:lnTo>
                    <a:pt x="99" y="109"/>
                  </a:lnTo>
                  <a:lnTo>
                    <a:pt x="63" y="101"/>
                  </a:lnTo>
                  <a:lnTo>
                    <a:pt x="80" y="138"/>
                  </a:lnTo>
                  <a:lnTo>
                    <a:pt x="38" y="126"/>
                  </a:lnTo>
                  <a:lnTo>
                    <a:pt x="52" y="168"/>
                  </a:lnTo>
                  <a:lnTo>
                    <a:pt x="6" y="158"/>
                  </a:lnTo>
                  <a:lnTo>
                    <a:pt x="22" y="193"/>
                  </a:lnTo>
                  <a:lnTo>
                    <a:pt x="12" y="197"/>
                  </a:lnTo>
                  <a:lnTo>
                    <a:pt x="9" y="240"/>
                  </a:lnTo>
                  <a:lnTo>
                    <a:pt x="9" y="240"/>
                  </a:lnTo>
                  <a:close/>
                </a:path>
              </a:pathLst>
            </a:custGeom>
            <a:solidFill>
              <a:srgbClr val="FFFFFF"/>
            </a:solidFill>
            <a:ln w="9525">
              <a:noFill/>
              <a:round/>
              <a:headEnd/>
              <a:tailEnd/>
            </a:ln>
          </p:spPr>
          <p:txBody>
            <a:bodyPr/>
            <a:lstStyle/>
            <a:p>
              <a:endParaRPr lang="es-ES"/>
            </a:p>
          </p:txBody>
        </p:sp>
        <p:sp>
          <p:nvSpPr>
            <p:cNvPr id="54" name="Freeform 67"/>
            <p:cNvSpPr>
              <a:spLocks/>
            </p:cNvSpPr>
            <p:nvPr/>
          </p:nvSpPr>
          <p:spPr bwMode="auto">
            <a:xfrm>
              <a:off x="3774" y="1229"/>
              <a:ext cx="152" cy="115"/>
            </a:xfrm>
            <a:custGeom>
              <a:avLst/>
              <a:gdLst/>
              <a:ahLst/>
              <a:cxnLst>
                <a:cxn ang="0">
                  <a:pos x="115" y="18"/>
                </a:cxn>
                <a:cxn ang="0">
                  <a:pos x="162" y="0"/>
                </a:cxn>
                <a:cxn ang="0">
                  <a:pos x="213" y="0"/>
                </a:cxn>
                <a:cxn ang="0">
                  <a:pos x="250" y="15"/>
                </a:cxn>
                <a:cxn ang="0">
                  <a:pos x="280" y="40"/>
                </a:cxn>
                <a:cxn ang="0">
                  <a:pos x="298" y="76"/>
                </a:cxn>
                <a:cxn ang="0">
                  <a:pos x="304" y="122"/>
                </a:cxn>
                <a:cxn ang="0">
                  <a:pos x="272" y="65"/>
                </a:cxn>
                <a:cxn ang="0">
                  <a:pos x="238" y="30"/>
                </a:cxn>
                <a:cxn ang="0">
                  <a:pos x="172" y="19"/>
                </a:cxn>
                <a:cxn ang="0">
                  <a:pos x="121" y="29"/>
                </a:cxn>
                <a:cxn ang="0">
                  <a:pos x="72" y="62"/>
                </a:cxn>
                <a:cxn ang="0">
                  <a:pos x="50" y="89"/>
                </a:cxn>
                <a:cxn ang="0">
                  <a:pos x="17" y="147"/>
                </a:cxn>
                <a:cxn ang="0">
                  <a:pos x="8" y="198"/>
                </a:cxn>
                <a:cxn ang="0">
                  <a:pos x="5" y="231"/>
                </a:cxn>
                <a:cxn ang="0">
                  <a:pos x="0" y="188"/>
                </a:cxn>
                <a:cxn ang="0">
                  <a:pos x="20" y="112"/>
                </a:cxn>
                <a:cxn ang="0">
                  <a:pos x="53" y="68"/>
                </a:cxn>
                <a:cxn ang="0">
                  <a:pos x="91" y="32"/>
                </a:cxn>
                <a:cxn ang="0">
                  <a:pos x="115" y="18"/>
                </a:cxn>
                <a:cxn ang="0">
                  <a:pos x="115" y="18"/>
                </a:cxn>
              </a:cxnLst>
              <a:rect l="0" t="0" r="r" b="b"/>
              <a:pathLst>
                <a:path w="304" h="231">
                  <a:moveTo>
                    <a:pt x="115" y="18"/>
                  </a:moveTo>
                  <a:lnTo>
                    <a:pt x="162" y="0"/>
                  </a:lnTo>
                  <a:lnTo>
                    <a:pt x="213" y="0"/>
                  </a:lnTo>
                  <a:lnTo>
                    <a:pt x="250" y="15"/>
                  </a:lnTo>
                  <a:lnTo>
                    <a:pt x="280" y="40"/>
                  </a:lnTo>
                  <a:lnTo>
                    <a:pt x="298" y="76"/>
                  </a:lnTo>
                  <a:lnTo>
                    <a:pt x="304" y="122"/>
                  </a:lnTo>
                  <a:lnTo>
                    <a:pt x="272" y="65"/>
                  </a:lnTo>
                  <a:lnTo>
                    <a:pt x="238" y="30"/>
                  </a:lnTo>
                  <a:lnTo>
                    <a:pt x="172" y="19"/>
                  </a:lnTo>
                  <a:lnTo>
                    <a:pt x="121" y="29"/>
                  </a:lnTo>
                  <a:lnTo>
                    <a:pt x="72" y="62"/>
                  </a:lnTo>
                  <a:lnTo>
                    <a:pt x="50" y="89"/>
                  </a:lnTo>
                  <a:lnTo>
                    <a:pt x="17" y="147"/>
                  </a:lnTo>
                  <a:lnTo>
                    <a:pt x="8" y="198"/>
                  </a:lnTo>
                  <a:lnTo>
                    <a:pt x="5" y="231"/>
                  </a:lnTo>
                  <a:lnTo>
                    <a:pt x="0" y="188"/>
                  </a:lnTo>
                  <a:lnTo>
                    <a:pt x="20" y="112"/>
                  </a:lnTo>
                  <a:lnTo>
                    <a:pt x="53" y="68"/>
                  </a:lnTo>
                  <a:lnTo>
                    <a:pt x="91" y="32"/>
                  </a:lnTo>
                  <a:lnTo>
                    <a:pt x="115" y="18"/>
                  </a:lnTo>
                  <a:lnTo>
                    <a:pt x="115" y="18"/>
                  </a:lnTo>
                  <a:close/>
                </a:path>
              </a:pathLst>
            </a:custGeom>
            <a:solidFill>
              <a:srgbClr val="FFFFFF"/>
            </a:solidFill>
            <a:ln w="9525">
              <a:noFill/>
              <a:round/>
              <a:headEnd/>
              <a:tailEnd/>
            </a:ln>
          </p:spPr>
          <p:txBody>
            <a:bodyPr/>
            <a:lstStyle/>
            <a:p>
              <a:endParaRPr lang="es-ES"/>
            </a:p>
          </p:txBody>
        </p:sp>
        <p:sp>
          <p:nvSpPr>
            <p:cNvPr id="55" name="Freeform 68"/>
            <p:cNvSpPr>
              <a:spLocks/>
            </p:cNvSpPr>
            <p:nvPr/>
          </p:nvSpPr>
          <p:spPr bwMode="auto">
            <a:xfrm>
              <a:off x="3975" y="1266"/>
              <a:ext cx="40" cy="21"/>
            </a:xfrm>
            <a:custGeom>
              <a:avLst/>
              <a:gdLst/>
              <a:ahLst/>
              <a:cxnLst>
                <a:cxn ang="0">
                  <a:pos x="0" y="4"/>
                </a:cxn>
                <a:cxn ang="0">
                  <a:pos x="17" y="0"/>
                </a:cxn>
                <a:cxn ang="0">
                  <a:pos x="50" y="8"/>
                </a:cxn>
                <a:cxn ang="0">
                  <a:pos x="72" y="25"/>
                </a:cxn>
                <a:cxn ang="0">
                  <a:pos x="80" y="41"/>
                </a:cxn>
                <a:cxn ang="0">
                  <a:pos x="77" y="42"/>
                </a:cxn>
                <a:cxn ang="0">
                  <a:pos x="55" y="19"/>
                </a:cxn>
                <a:cxn ang="0">
                  <a:pos x="30" y="8"/>
                </a:cxn>
                <a:cxn ang="0">
                  <a:pos x="0" y="4"/>
                </a:cxn>
                <a:cxn ang="0">
                  <a:pos x="0" y="4"/>
                </a:cxn>
              </a:cxnLst>
              <a:rect l="0" t="0" r="r" b="b"/>
              <a:pathLst>
                <a:path w="80" h="42">
                  <a:moveTo>
                    <a:pt x="0" y="4"/>
                  </a:moveTo>
                  <a:lnTo>
                    <a:pt x="17" y="0"/>
                  </a:lnTo>
                  <a:lnTo>
                    <a:pt x="50" y="8"/>
                  </a:lnTo>
                  <a:lnTo>
                    <a:pt x="72" y="25"/>
                  </a:lnTo>
                  <a:lnTo>
                    <a:pt x="80" y="41"/>
                  </a:lnTo>
                  <a:lnTo>
                    <a:pt x="77" y="42"/>
                  </a:lnTo>
                  <a:lnTo>
                    <a:pt x="55" y="19"/>
                  </a:lnTo>
                  <a:lnTo>
                    <a:pt x="30" y="8"/>
                  </a:lnTo>
                  <a:lnTo>
                    <a:pt x="0" y="4"/>
                  </a:lnTo>
                  <a:lnTo>
                    <a:pt x="0" y="4"/>
                  </a:lnTo>
                  <a:close/>
                </a:path>
              </a:pathLst>
            </a:custGeom>
            <a:solidFill>
              <a:srgbClr val="FFFFFF"/>
            </a:solidFill>
            <a:ln w="9525">
              <a:noFill/>
              <a:round/>
              <a:headEnd/>
              <a:tailEnd/>
            </a:ln>
          </p:spPr>
          <p:txBody>
            <a:bodyPr/>
            <a:lstStyle/>
            <a:p>
              <a:endParaRPr lang="es-ES"/>
            </a:p>
          </p:txBody>
        </p:sp>
        <p:sp>
          <p:nvSpPr>
            <p:cNvPr id="56" name="Freeform 69"/>
            <p:cNvSpPr>
              <a:spLocks/>
            </p:cNvSpPr>
            <p:nvPr/>
          </p:nvSpPr>
          <p:spPr bwMode="auto">
            <a:xfrm>
              <a:off x="3915" y="1159"/>
              <a:ext cx="84" cy="70"/>
            </a:xfrm>
            <a:custGeom>
              <a:avLst/>
              <a:gdLst/>
              <a:ahLst/>
              <a:cxnLst>
                <a:cxn ang="0">
                  <a:pos x="0" y="131"/>
                </a:cxn>
                <a:cxn ang="0">
                  <a:pos x="58" y="82"/>
                </a:cxn>
                <a:cxn ang="0">
                  <a:pos x="110" y="42"/>
                </a:cxn>
                <a:cxn ang="0">
                  <a:pos x="168" y="0"/>
                </a:cxn>
                <a:cxn ang="0">
                  <a:pos x="113" y="47"/>
                </a:cxn>
                <a:cxn ang="0">
                  <a:pos x="38" y="110"/>
                </a:cxn>
                <a:cxn ang="0">
                  <a:pos x="9" y="138"/>
                </a:cxn>
                <a:cxn ang="0">
                  <a:pos x="0" y="131"/>
                </a:cxn>
                <a:cxn ang="0">
                  <a:pos x="0" y="131"/>
                </a:cxn>
              </a:cxnLst>
              <a:rect l="0" t="0" r="r" b="b"/>
              <a:pathLst>
                <a:path w="168" h="138">
                  <a:moveTo>
                    <a:pt x="0" y="131"/>
                  </a:moveTo>
                  <a:lnTo>
                    <a:pt x="58" y="82"/>
                  </a:lnTo>
                  <a:lnTo>
                    <a:pt x="110" y="42"/>
                  </a:lnTo>
                  <a:lnTo>
                    <a:pt x="168" y="0"/>
                  </a:lnTo>
                  <a:lnTo>
                    <a:pt x="113" y="47"/>
                  </a:lnTo>
                  <a:lnTo>
                    <a:pt x="38" y="110"/>
                  </a:lnTo>
                  <a:lnTo>
                    <a:pt x="9" y="138"/>
                  </a:lnTo>
                  <a:lnTo>
                    <a:pt x="0" y="131"/>
                  </a:lnTo>
                  <a:lnTo>
                    <a:pt x="0" y="131"/>
                  </a:lnTo>
                  <a:close/>
                </a:path>
              </a:pathLst>
            </a:custGeom>
            <a:solidFill>
              <a:srgbClr val="FFFFFF"/>
            </a:solidFill>
            <a:ln w="9525">
              <a:noFill/>
              <a:round/>
              <a:headEnd/>
              <a:tailEnd/>
            </a:ln>
          </p:spPr>
          <p:txBody>
            <a:bodyPr/>
            <a:lstStyle/>
            <a:p>
              <a:endParaRPr lang="es-ES"/>
            </a:p>
          </p:txBody>
        </p:sp>
        <p:sp>
          <p:nvSpPr>
            <p:cNvPr id="57" name="Freeform 70"/>
            <p:cNvSpPr>
              <a:spLocks/>
            </p:cNvSpPr>
            <p:nvPr/>
          </p:nvSpPr>
          <p:spPr bwMode="auto">
            <a:xfrm>
              <a:off x="4225" y="1214"/>
              <a:ext cx="110" cy="78"/>
            </a:xfrm>
            <a:custGeom>
              <a:avLst/>
              <a:gdLst/>
              <a:ahLst/>
              <a:cxnLst>
                <a:cxn ang="0">
                  <a:pos x="0" y="149"/>
                </a:cxn>
                <a:cxn ang="0">
                  <a:pos x="43" y="118"/>
                </a:cxn>
                <a:cxn ang="0">
                  <a:pos x="95" y="82"/>
                </a:cxn>
                <a:cxn ang="0">
                  <a:pos x="140" y="48"/>
                </a:cxn>
                <a:cxn ang="0">
                  <a:pos x="191" y="15"/>
                </a:cxn>
                <a:cxn ang="0">
                  <a:pos x="221" y="0"/>
                </a:cxn>
                <a:cxn ang="0">
                  <a:pos x="123" y="69"/>
                </a:cxn>
                <a:cxn ang="0">
                  <a:pos x="5" y="156"/>
                </a:cxn>
                <a:cxn ang="0">
                  <a:pos x="0" y="149"/>
                </a:cxn>
                <a:cxn ang="0">
                  <a:pos x="0" y="149"/>
                </a:cxn>
              </a:cxnLst>
              <a:rect l="0" t="0" r="r" b="b"/>
              <a:pathLst>
                <a:path w="221" h="156">
                  <a:moveTo>
                    <a:pt x="0" y="149"/>
                  </a:moveTo>
                  <a:lnTo>
                    <a:pt x="43" y="118"/>
                  </a:lnTo>
                  <a:lnTo>
                    <a:pt x="95" y="82"/>
                  </a:lnTo>
                  <a:lnTo>
                    <a:pt x="140" y="48"/>
                  </a:lnTo>
                  <a:lnTo>
                    <a:pt x="191" y="15"/>
                  </a:lnTo>
                  <a:lnTo>
                    <a:pt x="221" y="0"/>
                  </a:lnTo>
                  <a:lnTo>
                    <a:pt x="123" y="69"/>
                  </a:lnTo>
                  <a:lnTo>
                    <a:pt x="5" y="156"/>
                  </a:lnTo>
                  <a:lnTo>
                    <a:pt x="0" y="149"/>
                  </a:lnTo>
                  <a:lnTo>
                    <a:pt x="0" y="149"/>
                  </a:lnTo>
                  <a:close/>
                </a:path>
              </a:pathLst>
            </a:custGeom>
            <a:solidFill>
              <a:srgbClr val="FFFFFF"/>
            </a:solidFill>
            <a:ln w="9525">
              <a:noFill/>
              <a:round/>
              <a:headEnd/>
              <a:tailEnd/>
            </a:ln>
          </p:spPr>
          <p:txBody>
            <a:bodyPr/>
            <a:lstStyle/>
            <a:p>
              <a:endParaRPr lang="es-ES"/>
            </a:p>
          </p:txBody>
        </p:sp>
        <p:sp>
          <p:nvSpPr>
            <p:cNvPr id="58" name="Freeform 71"/>
            <p:cNvSpPr>
              <a:spLocks/>
            </p:cNvSpPr>
            <p:nvPr/>
          </p:nvSpPr>
          <p:spPr bwMode="auto">
            <a:xfrm>
              <a:off x="4200" y="1300"/>
              <a:ext cx="10" cy="25"/>
            </a:xfrm>
            <a:custGeom>
              <a:avLst/>
              <a:gdLst/>
              <a:ahLst/>
              <a:cxnLst>
                <a:cxn ang="0">
                  <a:pos x="2" y="0"/>
                </a:cxn>
                <a:cxn ang="0">
                  <a:pos x="0" y="51"/>
                </a:cxn>
                <a:cxn ang="0">
                  <a:pos x="19" y="40"/>
                </a:cxn>
                <a:cxn ang="0">
                  <a:pos x="21" y="16"/>
                </a:cxn>
                <a:cxn ang="0">
                  <a:pos x="8" y="4"/>
                </a:cxn>
                <a:cxn ang="0">
                  <a:pos x="2" y="0"/>
                </a:cxn>
                <a:cxn ang="0">
                  <a:pos x="2" y="0"/>
                </a:cxn>
              </a:cxnLst>
              <a:rect l="0" t="0" r="r" b="b"/>
              <a:pathLst>
                <a:path w="21" h="51">
                  <a:moveTo>
                    <a:pt x="2" y="0"/>
                  </a:moveTo>
                  <a:lnTo>
                    <a:pt x="0" y="51"/>
                  </a:lnTo>
                  <a:lnTo>
                    <a:pt x="19" y="40"/>
                  </a:lnTo>
                  <a:lnTo>
                    <a:pt x="21" y="16"/>
                  </a:lnTo>
                  <a:lnTo>
                    <a:pt x="8" y="4"/>
                  </a:lnTo>
                  <a:lnTo>
                    <a:pt x="2" y="0"/>
                  </a:lnTo>
                  <a:lnTo>
                    <a:pt x="2" y="0"/>
                  </a:lnTo>
                  <a:close/>
                </a:path>
              </a:pathLst>
            </a:custGeom>
            <a:solidFill>
              <a:srgbClr val="FFFFFF"/>
            </a:solidFill>
            <a:ln w="9525">
              <a:noFill/>
              <a:round/>
              <a:headEnd/>
              <a:tailEnd/>
            </a:ln>
          </p:spPr>
          <p:txBody>
            <a:bodyPr/>
            <a:lstStyle/>
            <a:p>
              <a:endParaRPr lang="es-ES"/>
            </a:p>
          </p:txBody>
        </p:sp>
      </p:gr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81000" y="120997"/>
            <a:ext cx="8393113" cy="664797"/>
          </a:xfrm>
        </p:spPr>
        <p:txBody>
          <a:bodyPr>
            <a:normAutofit/>
          </a:bodyPr>
          <a:lstStyle/>
          <a:p>
            <a:pPr eaLnBrk="1" hangingPunct="1">
              <a:defRPr/>
            </a:pPr>
            <a:r>
              <a:rPr lang="es-ES" noProof="0" smtClean="0"/>
              <a:t>Solo disco</a:t>
            </a:r>
            <a:endParaRPr lang="es-ES" sz="2800" noProof="0">
              <a:solidFill>
                <a:srgbClr val="CCECFF"/>
              </a:solidFill>
            </a:endParaRPr>
          </a:p>
        </p:txBody>
      </p:sp>
      <p:graphicFrame>
        <p:nvGraphicFramePr>
          <p:cNvPr id="4098" name="Object 3"/>
          <p:cNvGraphicFramePr>
            <a:graphicFrameLocks noChangeAspect="1"/>
          </p:cNvGraphicFramePr>
          <p:nvPr/>
        </p:nvGraphicFramePr>
        <p:xfrm>
          <a:off x="3810000" y="3990973"/>
          <a:ext cx="1141413" cy="231775"/>
        </p:xfrm>
        <a:graphic>
          <a:graphicData uri="http://schemas.openxmlformats.org/presentationml/2006/ole">
            <p:oleObj spid="_x0000_s4098" name="Visio" r:id="rId4" imgW="2134743" imgH="251968" progId="Visio.Drawing.11">
              <p:embed/>
            </p:oleObj>
          </a:graphicData>
        </a:graphic>
      </p:graphicFrame>
      <p:sp>
        <p:nvSpPr>
          <p:cNvPr id="385028" name="Line 4"/>
          <p:cNvSpPr>
            <a:spLocks noChangeShapeType="1"/>
          </p:cNvSpPr>
          <p:nvPr/>
        </p:nvSpPr>
        <p:spPr bwMode="auto">
          <a:xfrm>
            <a:off x="3581400" y="4448172"/>
            <a:ext cx="304800" cy="533400"/>
          </a:xfrm>
          <a:prstGeom prst="line">
            <a:avLst/>
          </a:prstGeom>
          <a:noFill/>
          <a:ln w="28575">
            <a:solidFill>
              <a:schemeClr val="accent3"/>
            </a:solidFill>
            <a:round/>
            <a:headEnd/>
            <a:tailEnd/>
          </a:ln>
          <a:effectLst/>
        </p:spPr>
        <p:txBody>
          <a:bodyPr wrap="none" lIns="91436" tIns="45718" rIns="91436" bIns="45718"/>
          <a:lstStyle/>
          <a:p>
            <a:pPr>
              <a:defRPr/>
            </a:pPr>
            <a:endParaRPr lang="es-ES">
              <a:effectLst>
                <a:outerShdw blurRad="38100" dist="38100" dir="2700000" algn="tl">
                  <a:srgbClr val="000000">
                    <a:alpha val="43137"/>
                  </a:srgbClr>
                </a:outerShdw>
              </a:effectLst>
            </a:endParaRPr>
          </a:p>
        </p:txBody>
      </p:sp>
      <p:sp>
        <p:nvSpPr>
          <p:cNvPr id="385029" name="Line 5"/>
          <p:cNvSpPr>
            <a:spLocks noChangeShapeType="1"/>
          </p:cNvSpPr>
          <p:nvPr/>
        </p:nvSpPr>
        <p:spPr bwMode="auto">
          <a:xfrm flipH="1">
            <a:off x="4876800" y="4524372"/>
            <a:ext cx="228600" cy="457200"/>
          </a:xfrm>
          <a:prstGeom prst="line">
            <a:avLst/>
          </a:prstGeom>
          <a:noFill/>
          <a:ln w="28575">
            <a:solidFill>
              <a:schemeClr val="accent3"/>
            </a:solidFill>
            <a:round/>
            <a:headEnd/>
            <a:tailEnd/>
          </a:ln>
          <a:effectLst/>
        </p:spPr>
        <p:txBody>
          <a:bodyPr wrap="none" lIns="91436" tIns="45718" rIns="91436" bIns="45718"/>
          <a:lstStyle/>
          <a:p>
            <a:pPr>
              <a:defRPr/>
            </a:pPr>
            <a:endParaRPr lang="es-ES">
              <a:effectLst>
                <a:outerShdw blurRad="38100" dist="38100" dir="2700000" algn="tl">
                  <a:srgbClr val="000000">
                    <a:alpha val="43137"/>
                  </a:srgbClr>
                </a:outerShdw>
              </a:effectLst>
            </a:endParaRPr>
          </a:p>
        </p:txBody>
      </p:sp>
      <p:sp>
        <p:nvSpPr>
          <p:cNvPr id="385030" name="Line 6"/>
          <p:cNvSpPr>
            <a:spLocks noChangeShapeType="1"/>
          </p:cNvSpPr>
          <p:nvPr/>
        </p:nvSpPr>
        <p:spPr bwMode="auto">
          <a:xfrm>
            <a:off x="4343400" y="5286372"/>
            <a:ext cx="0" cy="304800"/>
          </a:xfrm>
          <a:prstGeom prst="line">
            <a:avLst/>
          </a:prstGeom>
          <a:noFill/>
          <a:ln w="28575">
            <a:solidFill>
              <a:schemeClr val="accent3"/>
            </a:solidFill>
            <a:round/>
            <a:headEnd/>
            <a:tailEnd/>
          </a:ln>
          <a:effectLst/>
        </p:spPr>
        <p:txBody>
          <a:bodyPr wrap="none" lIns="91436" tIns="45718" rIns="91436" bIns="45718"/>
          <a:lstStyle/>
          <a:p>
            <a:pPr>
              <a:defRPr/>
            </a:pPr>
            <a:endParaRPr lang="es-ES">
              <a:effectLst>
                <a:outerShdw blurRad="38100" dist="38100" dir="2700000" algn="tl">
                  <a:srgbClr val="000000">
                    <a:alpha val="43137"/>
                  </a:srgbClr>
                </a:outerShdw>
              </a:effectLst>
            </a:endParaRPr>
          </a:p>
        </p:txBody>
      </p:sp>
      <p:graphicFrame>
        <p:nvGraphicFramePr>
          <p:cNvPr id="4100" name="Object 8"/>
          <p:cNvGraphicFramePr>
            <a:graphicFrameLocks noChangeAspect="1"/>
          </p:cNvGraphicFramePr>
          <p:nvPr/>
        </p:nvGraphicFramePr>
        <p:xfrm>
          <a:off x="3048000" y="3381372"/>
          <a:ext cx="931863" cy="1219200"/>
        </p:xfrm>
        <a:graphic>
          <a:graphicData uri="http://schemas.openxmlformats.org/presentationml/2006/ole">
            <p:oleObj spid="_x0000_s4099" name="Visio" r:id="rId5" imgW="855726" imgH="1121258" progId="Visio.Drawing.11">
              <p:embed/>
            </p:oleObj>
          </a:graphicData>
        </a:graphic>
      </p:graphicFrame>
      <p:graphicFrame>
        <p:nvGraphicFramePr>
          <p:cNvPr id="4101" name="Object 9"/>
          <p:cNvGraphicFramePr>
            <a:graphicFrameLocks noChangeAspect="1"/>
          </p:cNvGraphicFramePr>
          <p:nvPr/>
        </p:nvGraphicFramePr>
        <p:xfrm>
          <a:off x="4800600" y="3381372"/>
          <a:ext cx="933450" cy="1219200"/>
        </p:xfrm>
        <a:graphic>
          <a:graphicData uri="http://schemas.openxmlformats.org/presentationml/2006/ole">
            <p:oleObj spid="_x0000_s4100" name="Visio" r:id="rId6" imgW="855726" imgH="1121258" progId="Visio.Drawing.11">
              <p:embed/>
            </p:oleObj>
          </a:graphicData>
        </a:graphic>
      </p:graphicFrame>
      <p:sp>
        <p:nvSpPr>
          <p:cNvPr id="4106" name="Text Box 10"/>
          <p:cNvSpPr txBox="1">
            <a:spLocks noChangeArrowheads="1"/>
          </p:cNvSpPr>
          <p:nvPr/>
        </p:nvSpPr>
        <p:spPr bwMode="auto">
          <a:xfrm>
            <a:off x="5105400" y="5643578"/>
            <a:ext cx="3895756" cy="523216"/>
          </a:xfrm>
          <a:prstGeom prst="rect">
            <a:avLst/>
          </a:prstGeom>
          <a:noFill/>
          <a:ln w="9525">
            <a:noFill/>
            <a:miter lim="800000"/>
            <a:headEnd/>
            <a:tailEnd/>
          </a:ln>
        </p:spPr>
        <p:txBody>
          <a:bodyPr wrap="square" lIns="91436" tIns="45718" rIns="91436" bIns="45718">
            <a:spAutoFit/>
          </a:bodyPr>
          <a:lstStyle/>
          <a:p>
            <a:pPr algn="ctr"/>
            <a:r>
              <a:rPr lang="es-ES" sz="1400" smtClean="0">
                <a:solidFill>
                  <a:schemeClr val="accent1"/>
                </a:solidFill>
                <a:latin typeface="Arial" pitchFamily="34" charset="0"/>
                <a:cs typeface="Arial" pitchFamily="34" charset="0"/>
              </a:rPr>
              <a:t>El dispositivo de almacenamiento compartido es el master</a:t>
            </a:r>
            <a:endParaRPr lang="es-ES" sz="1400" dirty="0">
              <a:solidFill>
                <a:schemeClr val="accent1"/>
              </a:solidFill>
              <a:latin typeface="Arial" pitchFamily="34" charset="0"/>
              <a:cs typeface="Arial" pitchFamily="34" charset="0"/>
            </a:endParaRPr>
          </a:p>
        </p:txBody>
      </p:sp>
      <p:sp>
        <p:nvSpPr>
          <p:cNvPr id="385035" name="Freeform 11"/>
          <p:cNvSpPr>
            <a:spLocks/>
          </p:cNvSpPr>
          <p:nvPr/>
        </p:nvSpPr>
        <p:spPr bwMode="auto">
          <a:xfrm>
            <a:off x="4724400" y="3000372"/>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tx2"/>
            </a:solidFill>
            <a:prstDash val="solid"/>
            <a:round/>
            <a:headEnd type="triangle" w="med" len="med"/>
            <a:tailEnd type="none" w="med" len="lg"/>
          </a:ln>
          <a:effectLst/>
        </p:spPr>
        <p:txBody>
          <a:bodyPr lIns="91436" tIns="45718" rIns="91436" bIns="45718"/>
          <a:lstStyle/>
          <a:p>
            <a:pPr>
              <a:defRPr/>
            </a:pPr>
            <a:endParaRPr lang="es-ES">
              <a:effectLst>
                <a:outerShdw blurRad="38100" dist="38100" dir="2700000" algn="tl">
                  <a:srgbClr val="000000">
                    <a:alpha val="43137"/>
                  </a:srgbClr>
                </a:outerShdw>
              </a:effectLst>
            </a:endParaRPr>
          </a:p>
        </p:txBody>
      </p:sp>
      <p:sp>
        <p:nvSpPr>
          <p:cNvPr id="385036" name="Freeform 12"/>
          <p:cNvSpPr>
            <a:spLocks/>
          </p:cNvSpPr>
          <p:nvPr/>
        </p:nvSpPr>
        <p:spPr bwMode="auto">
          <a:xfrm>
            <a:off x="3505200" y="3000372"/>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tx2"/>
            </a:solidFill>
            <a:prstDash val="solid"/>
            <a:round/>
            <a:headEnd type="triangle" w="med" len="med"/>
            <a:tailEnd type="none" w="med" len="lg"/>
          </a:ln>
          <a:effectLst/>
        </p:spPr>
        <p:txBody>
          <a:bodyPr lIns="91436" tIns="45718" rIns="91436" bIns="45718"/>
          <a:lstStyle/>
          <a:p>
            <a:pPr>
              <a:defRPr/>
            </a:pPr>
            <a:endParaRPr lang="es-ES">
              <a:effectLst>
                <a:outerShdw blurRad="38100" dist="38100" dir="2700000" algn="tl">
                  <a:srgbClr val="000000">
                    <a:alpha val="43137"/>
                  </a:srgbClr>
                </a:outerShdw>
              </a:effectLst>
            </a:endParaRPr>
          </a:p>
        </p:txBody>
      </p:sp>
      <p:sp>
        <p:nvSpPr>
          <p:cNvPr id="385037" name="Line 13"/>
          <p:cNvSpPr>
            <a:spLocks noChangeShapeType="1"/>
          </p:cNvSpPr>
          <p:nvPr/>
        </p:nvSpPr>
        <p:spPr bwMode="auto">
          <a:xfrm>
            <a:off x="2971800" y="3000372"/>
            <a:ext cx="3200400" cy="0"/>
          </a:xfrm>
          <a:prstGeom prst="line">
            <a:avLst/>
          </a:prstGeom>
          <a:noFill/>
          <a:ln w="57150">
            <a:solidFill>
              <a:schemeClr val="tx2"/>
            </a:solidFill>
            <a:round/>
            <a:headEnd type="none" w="sm" len="sm"/>
            <a:tailEnd type="none" w="sm" len="sm"/>
          </a:ln>
          <a:effectLst/>
        </p:spPr>
        <p:txBody>
          <a:bodyPr wrap="none" lIns="91436" tIns="45718" rIns="91436" bIns="45718" anchor="ctr"/>
          <a:lstStyle/>
          <a:p>
            <a:pPr>
              <a:defRPr/>
            </a:pPr>
            <a:endParaRPr lang="es-ES">
              <a:effectLst>
                <a:outerShdw blurRad="38100" dist="38100" dir="2700000" algn="tl">
                  <a:srgbClr val="000000">
                    <a:alpha val="43137"/>
                  </a:srgbClr>
                </a:outerShdw>
              </a:effectLst>
            </a:endParaRPr>
          </a:p>
        </p:txBody>
      </p:sp>
      <p:sp>
        <p:nvSpPr>
          <p:cNvPr id="385039" name="Rectangle 15"/>
          <p:cNvSpPr>
            <a:spLocks noChangeArrowheads="1"/>
          </p:cNvSpPr>
          <p:nvPr/>
        </p:nvSpPr>
        <p:spPr bwMode="auto">
          <a:xfrm>
            <a:off x="3657600" y="5591172"/>
            <a:ext cx="1371600" cy="673100"/>
          </a:xfrm>
          <a:prstGeom prst="rect">
            <a:avLst/>
          </a:prstGeom>
          <a:solidFill>
            <a:schemeClr val="bg2">
              <a:alpha val="39999"/>
            </a:schemeClr>
          </a:solidFill>
          <a:ln w="6350">
            <a:solidFill>
              <a:schemeClr val="accent3"/>
            </a:solidFill>
            <a:miter lim="800000"/>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endParaRPr>
          </a:p>
        </p:txBody>
      </p:sp>
      <p:pic>
        <p:nvPicPr>
          <p:cNvPr id="4112" name="Picture 16" descr="Database blue"/>
          <p:cNvPicPr>
            <a:picLocks noChangeAspect="1" noChangeArrowheads="1"/>
          </p:cNvPicPr>
          <p:nvPr/>
        </p:nvPicPr>
        <p:blipFill>
          <a:blip r:embed="rId7"/>
          <a:srcRect/>
          <a:stretch>
            <a:fillRect/>
          </a:stretch>
        </p:blipFill>
        <p:spPr bwMode="auto">
          <a:xfrm>
            <a:off x="4122738" y="5627685"/>
            <a:ext cx="446087" cy="571500"/>
          </a:xfrm>
          <a:prstGeom prst="rect">
            <a:avLst/>
          </a:prstGeom>
          <a:noFill/>
          <a:ln w="9525">
            <a:noFill/>
            <a:miter lim="800000"/>
            <a:headEnd/>
            <a:tailEnd/>
          </a:ln>
        </p:spPr>
      </p:pic>
      <p:sp>
        <p:nvSpPr>
          <p:cNvPr id="18" name="Cloud 17"/>
          <p:cNvSpPr/>
          <p:nvPr/>
        </p:nvSpPr>
        <p:spPr bwMode="auto">
          <a:xfrm>
            <a:off x="3630202" y="4802631"/>
            <a:ext cx="1446944" cy="530832"/>
          </a:xfrm>
          <a:prstGeom prst="cloud">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700" smtClean="0">
                <a:solidFill>
                  <a:schemeClr val="tx2"/>
                </a:solidFill>
                <a:effectLst>
                  <a:outerShdw blurRad="38100" dist="38100" dir="2700000" algn="tl">
                    <a:srgbClr val="000000">
                      <a:alpha val="43137"/>
                    </a:srgbClr>
                  </a:outerShdw>
                </a:effectLst>
                <a:latin typeface="Segoe" pitchFamily="34" charset="0"/>
              </a:rPr>
              <a:t>SAN</a:t>
            </a:r>
            <a:endParaRPr lang="es-ES" sz="17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19" name="Line Callout 1 18"/>
          <p:cNvSpPr/>
          <p:nvPr/>
        </p:nvSpPr>
        <p:spPr bwMode="auto">
          <a:xfrm>
            <a:off x="2456767" y="5655559"/>
            <a:ext cx="738908" cy="301257"/>
          </a:xfrm>
          <a:prstGeom prst="borderCallout1">
            <a:avLst>
              <a:gd name="adj1" fmla="val 50677"/>
              <a:gd name="adj2" fmla="val 100298"/>
              <a:gd name="adj3" fmla="val 107556"/>
              <a:gd name="adj4" fmla="val 21711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500" dirty="0" smtClean="0">
                <a:solidFill>
                  <a:schemeClr val="tx1"/>
                </a:solidFill>
                <a:effectLst>
                  <a:outerShdw blurRad="38100" dist="38100" dir="2700000" algn="tl">
                    <a:srgbClr val="000000">
                      <a:alpha val="43137"/>
                    </a:srgbClr>
                  </a:outerShdw>
                </a:effectLst>
                <a:latin typeface="Segoe" pitchFamily="34" charset="0"/>
              </a:rPr>
              <a:t>Voto</a:t>
            </a:r>
          </a:p>
        </p:txBody>
      </p:sp>
      <p:sp>
        <p:nvSpPr>
          <p:cNvPr id="20" name="Content Placeholder 2"/>
          <p:cNvSpPr txBox="1">
            <a:spLocks/>
          </p:cNvSpPr>
          <p:nvPr/>
        </p:nvSpPr>
        <p:spPr>
          <a:xfrm>
            <a:off x="71406" y="857232"/>
            <a:ext cx="9001156" cy="1928826"/>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8"/>
              </a:buBlip>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Solamente un disco compartido tiene voto</a:t>
            </a:r>
          </a:p>
          <a:p>
            <a:pPr marL="914400" marR="0" lvl="1" indent="-396875" algn="l" defTabSz="914363" rtl="0" eaLnBrk="1" fontAlgn="auto" latinLnBrk="0" hangingPunct="1">
              <a:lnSpc>
                <a:spcPct val="90000"/>
              </a:lnSpc>
              <a:spcBef>
                <a:spcPct val="20000"/>
              </a:spcBef>
              <a:spcAft>
                <a:spcPts val="0"/>
              </a:spcAft>
              <a:buClrTx/>
              <a:buSzTx/>
              <a:buFontTx/>
              <a:buBlip>
                <a:blip r:embed="rId9"/>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Los nodos no tienen voto,</a:t>
            </a:r>
            <a:r>
              <a:rPr kumimoji="0" lang="es-ES" sz="2000" b="0" i="0" u="none" strike="noStrike" kern="1200" cap="none" spc="0" normalizeH="0" noProof="0" dirty="0" smtClean="0">
                <a:ln>
                  <a:noFill/>
                </a:ln>
                <a:solidFill>
                  <a:schemeClr val="tx1"/>
                </a:solidFill>
                <a:effectLst/>
                <a:uLnTx/>
                <a:uFillTx/>
                <a:latin typeface="+mn-lt"/>
                <a:ea typeface="+mn-ea"/>
                <a:cs typeface="+mn-cs"/>
              </a:rPr>
              <a:t> por lo que el disco de </a:t>
            </a:r>
            <a:r>
              <a:rPr lang="es-ES" sz="2000" dirty="0" err="1" smtClean="0">
                <a:latin typeface="+mn-lt"/>
                <a:cs typeface="+mn-cs"/>
              </a:rPr>
              <a:t>Q</a:t>
            </a:r>
            <a:r>
              <a:rPr kumimoji="0" lang="es-ES" sz="2000" b="0" i="0" u="none" strike="noStrike" kern="1200" cap="none" spc="0" normalizeH="0" noProof="0" dirty="0" err="1" smtClean="0">
                <a:ln>
                  <a:noFill/>
                </a:ln>
                <a:solidFill>
                  <a:schemeClr val="tx1"/>
                </a:solidFill>
                <a:effectLst/>
                <a:uLnTx/>
                <a:uFillTx/>
                <a:latin typeface="+mn-lt"/>
                <a:ea typeface="+mn-ea"/>
                <a:cs typeface="+mn-cs"/>
              </a:rPr>
              <a:t>uorum</a:t>
            </a:r>
            <a:r>
              <a:rPr kumimoji="0" lang="es-ES" sz="2000" b="0" i="0" u="none" strike="noStrike" kern="1200" cap="none" spc="0" normalizeH="0" noProof="0" dirty="0" smtClean="0">
                <a:ln>
                  <a:noFill/>
                </a:ln>
                <a:solidFill>
                  <a:schemeClr val="tx1"/>
                </a:solidFill>
                <a:effectLst/>
                <a:uLnTx/>
                <a:uFillTx/>
                <a:latin typeface="+mn-lt"/>
                <a:ea typeface="+mn-ea"/>
                <a:cs typeface="+mn-cs"/>
              </a:rPr>
              <a:t> es el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master</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9"/>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El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Cluster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estará</a:t>
            </a:r>
            <a:r>
              <a:rPr kumimoji="0" lang="es-ES" sz="2000" b="0" i="0" u="none" strike="noStrike" kern="1200" cap="none" spc="0" normalizeH="0" noProof="0" dirty="0" smtClean="0">
                <a:ln>
                  <a:noFill/>
                </a:ln>
                <a:solidFill>
                  <a:schemeClr val="tx1"/>
                </a:solidFill>
                <a:effectLst/>
                <a:uLnTx/>
                <a:uFillTx/>
                <a:latin typeface="+mn-lt"/>
                <a:ea typeface="+mn-ea"/>
                <a:cs typeface="+mn-cs"/>
              </a:rPr>
              <a:t> vivo solamente si un nodo puede alcanzar el disco</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9"/>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Mismo comportamiento que el tradicional modelo de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Quorum</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1371581" lvl="2" indent="-396875">
              <a:lnSpc>
                <a:spcPct val="90000"/>
              </a:lnSpc>
              <a:spcBef>
                <a:spcPct val="20000"/>
              </a:spcBef>
              <a:buFontTx/>
              <a:buBlip>
                <a:blip r:embed="rId9"/>
              </a:buBlip>
            </a:pPr>
            <a:r>
              <a:rPr lang="es-ES" sz="2000" i="1" dirty="0" smtClean="0">
                <a:solidFill>
                  <a:schemeClr val="accent3"/>
                </a:solidFill>
              </a:rPr>
              <a:t>Generalmente no recomendado</a:t>
            </a:r>
            <a:endParaRPr kumimoji="0" lang="es-ES" sz="2000" b="0" i="1" u="none" strike="noStrike" kern="1200" cap="none" spc="0" normalizeH="0" baseline="0" noProof="0" dirty="0" smtClean="0">
              <a:ln>
                <a:noFill/>
              </a:ln>
              <a:solidFill>
                <a:schemeClr val="accent3"/>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Plantilla Webcasts Virtualización">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Webcasts Virtualización</Template>
  <TotalTime>335</TotalTime>
  <Words>1486</Words>
  <Application>Microsoft Office PowerPoint</Application>
  <PresentationFormat>On-screen Show (4:3)</PresentationFormat>
  <Paragraphs>281</Paragraphs>
  <Slides>36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Plantilla Webcasts Virtualización</vt:lpstr>
      <vt:lpstr>Visio</vt:lpstr>
      <vt:lpstr>Alta disponibilidad Con Hyper-V</vt:lpstr>
      <vt:lpstr>Agenda</vt:lpstr>
      <vt:lpstr>Introducción a la alta disponibilidad en Hyper-V  </vt:lpstr>
      <vt:lpstr>Un repaso a los clusteres en Windows Server 2008 </vt:lpstr>
      <vt:lpstr>Nuevo modelo de Quorum</vt:lpstr>
      <vt:lpstr>Mayoría de Disco y Nodos</vt:lpstr>
      <vt:lpstr>Mayoria de Nodos</vt:lpstr>
      <vt:lpstr>Mayoría de nodos y carpeta compartida</vt:lpstr>
      <vt:lpstr>Solo disco</vt:lpstr>
      <vt:lpstr>Geoclusteres</vt:lpstr>
      <vt:lpstr>Ejemplo de mayoria</vt:lpstr>
      <vt:lpstr>Filtros de dependencias</vt:lpstr>
      <vt:lpstr>Alta disponibilidad en Hyper-V en profundidad. </vt:lpstr>
      <vt:lpstr>Dos cosas importantes</vt:lpstr>
      <vt:lpstr>Escoger un host adecuado I</vt:lpstr>
      <vt:lpstr>Escoger un host adecuado II</vt:lpstr>
      <vt:lpstr>Escoger un host adecuado III</vt:lpstr>
      <vt:lpstr>Determinar el numero de nodos</vt:lpstr>
      <vt:lpstr>El almacenamiento</vt:lpstr>
      <vt:lpstr>Arquitectura HA Hyper-V </vt:lpstr>
      <vt:lpstr>Alta disponibilidad Quick Migration</vt:lpstr>
      <vt:lpstr>¿Cómo de rápida es la migración rápida?</vt:lpstr>
      <vt:lpstr>Failover Clustering HOST</vt:lpstr>
      <vt:lpstr>Instalación</vt:lpstr>
      <vt:lpstr>Instalación II</vt:lpstr>
      <vt:lpstr>Slide 26</vt:lpstr>
      <vt:lpstr>Alta disponibilidad de guests </vt:lpstr>
      <vt:lpstr>HA en los Guests</vt:lpstr>
      <vt:lpstr>Ejemplo Geo-Cluster</vt:lpstr>
      <vt:lpstr>Ejemplo Geo-Clusters </vt:lpstr>
      <vt:lpstr>Ejemplo Geo-Clusters</vt:lpstr>
      <vt:lpstr>Balanceo de carga</vt:lpstr>
      <vt:lpstr>Referencias</vt:lpstr>
      <vt:lpstr>Recursos TechNet</vt:lpstr>
      <vt:lpstr>Recursos TechNet</vt:lpstr>
      <vt:lpstr>Preguntas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 disponibilidad Con Hyper-V</dc:title>
  <dc:creator>Daniel Matey Martinez</dc:creator>
  <cp:lastModifiedBy>Daniel Matey Martinez</cp:lastModifiedBy>
  <cp:revision>7</cp:revision>
  <dcterms:created xsi:type="dcterms:W3CDTF">2008-09-27T07:22:31Z</dcterms:created>
  <dcterms:modified xsi:type="dcterms:W3CDTF">2008-09-30T04:34:32Z</dcterms:modified>
</cp:coreProperties>
</file>