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54"/>
  </p:notesMasterIdLst>
  <p:handoutMasterIdLst>
    <p:handoutMasterId r:id="rId55"/>
  </p:handoutMasterIdLst>
  <p:sldIdLst>
    <p:sldId id="298" r:id="rId6"/>
    <p:sldId id="295" r:id="rId7"/>
    <p:sldId id="303" r:id="rId8"/>
    <p:sldId id="269" r:id="rId9"/>
    <p:sldId id="347" r:id="rId10"/>
    <p:sldId id="348" r:id="rId11"/>
    <p:sldId id="349" r:id="rId12"/>
    <p:sldId id="350" r:id="rId13"/>
    <p:sldId id="351" r:id="rId14"/>
    <p:sldId id="324" r:id="rId15"/>
    <p:sldId id="304" r:id="rId16"/>
    <p:sldId id="342" r:id="rId17"/>
    <p:sldId id="305" r:id="rId18"/>
    <p:sldId id="306" r:id="rId19"/>
    <p:sldId id="313" r:id="rId20"/>
    <p:sldId id="307" r:id="rId21"/>
    <p:sldId id="308" r:id="rId22"/>
    <p:sldId id="309" r:id="rId23"/>
    <p:sldId id="312" r:id="rId24"/>
    <p:sldId id="319" r:id="rId25"/>
    <p:sldId id="314" r:id="rId26"/>
    <p:sldId id="315" r:id="rId27"/>
    <p:sldId id="316" r:id="rId28"/>
    <p:sldId id="317" r:id="rId29"/>
    <p:sldId id="320" r:id="rId30"/>
    <p:sldId id="325" r:id="rId31"/>
    <p:sldId id="346" r:id="rId32"/>
    <p:sldId id="326" r:id="rId33"/>
    <p:sldId id="327" r:id="rId34"/>
    <p:sldId id="328" r:id="rId35"/>
    <p:sldId id="329" r:id="rId36"/>
    <p:sldId id="330" r:id="rId37"/>
    <p:sldId id="331" r:id="rId38"/>
    <p:sldId id="332" r:id="rId39"/>
    <p:sldId id="333" r:id="rId40"/>
    <p:sldId id="344" r:id="rId41"/>
    <p:sldId id="321" r:id="rId42"/>
    <p:sldId id="335" r:id="rId43"/>
    <p:sldId id="334" r:id="rId44"/>
    <p:sldId id="322" r:id="rId45"/>
    <p:sldId id="337" r:id="rId46"/>
    <p:sldId id="338" r:id="rId47"/>
    <p:sldId id="339" r:id="rId48"/>
    <p:sldId id="343" r:id="rId49"/>
    <p:sldId id="340" r:id="rId50"/>
    <p:sldId id="341" r:id="rId51"/>
    <p:sldId id="271" r:id="rId52"/>
    <p:sldId id="302" r:id="rId5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0C0C0"/>
    <a:srgbClr val="0099FF"/>
    <a:srgbClr val="FF3300"/>
    <a:srgbClr val="9F9F9F"/>
    <a:srgbClr val="F6AE1E"/>
    <a:srgbClr val="FF0066"/>
    <a:srgbClr val="000000"/>
    <a:srgbClr val="F3AF35"/>
    <a:srgbClr val="9C42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998" autoAdjust="0"/>
    <p:restoredTop sz="80588" autoAdjust="0"/>
  </p:normalViewPr>
  <p:slideViewPr>
    <p:cSldViewPr>
      <p:cViewPr varScale="1">
        <p:scale>
          <a:sx n="86" d="100"/>
          <a:sy n="86" d="100"/>
        </p:scale>
        <p:origin x="-762" y="-84"/>
      </p:cViewPr>
      <p:guideLst>
        <p:guide orient="horz" pos="144"/>
        <p:guide orient="horz" pos="912"/>
        <p:guide orient="horz" pos="1484"/>
        <p:guide orient="horz" pos="1200"/>
        <p:guide orient="horz" pos="2736"/>
        <p:guide orient="horz" pos="4319"/>
        <p:guide pos="2880"/>
        <p:guide pos="240"/>
        <p:guide pos="460"/>
        <p:guide pos="5520"/>
        <p:guide pos="863"/>
        <p:guide pos="5299"/>
      </p:guideLst>
    </p:cSldViewPr>
  </p:slideViewPr>
  <p:outlineViewPr>
    <p:cViewPr>
      <p:scale>
        <a:sx n="33" d="100"/>
        <a:sy n="33" d="100"/>
      </p:scale>
      <p:origin x="0" y="29082"/>
    </p:cViewPr>
  </p:outlineViewPr>
  <p:notesTextViewPr>
    <p:cViewPr>
      <p:scale>
        <a:sx n="100" d="100"/>
        <a:sy n="100" d="100"/>
      </p:scale>
      <p:origin x="0" y="0"/>
    </p:cViewPr>
  </p:notesTextViewPr>
  <p:sorterViewPr>
    <p:cViewPr>
      <p:scale>
        <a:sx n="100" d="100"/>
        <a:sy n="100" d="100"/>
      </p:scale>
      <p:origin x="0" y="1200"/>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2/26/2008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2/26/2008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‹Nº›</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2/26/2008 6:58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2/26/2008 6:59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097236" rtl="0" eaLnBrk="1" fontAlgn="auto" latinLnBrk="0" hangingPunct="1">
              <a:lnSpc>
                <a:spcPct val="90000"/>
              </a:lnSpc>
              <a:spcBef>
                <a:spcPts val="0"/>
              </a:spcBef>
              <a:spcAft>
                <a:spcPts val="40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xfrm>
            <a:off x="1144588" y="685800"/>
            <a:ext cx="4568825" cy="3427413"/>
          </a:xfrm>
          <a:ln/>
        </p:spPr>
      </p:sp>
      <p:sp>
        <p:nvSpPr>
          <p:cNvPr id="40962" name="Rectangle 4"/>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xfrm>
            <a:off x="1144588" y="685800"/>
            <a:ext cx="4568825" cy="3427413"/>
          </a:xfrm>
          <a:ln/>
        </p:spPr>
      </p:sp>
      <p:sp>
        <p:nvSpPr>
          <p:cNvPr id="47106" name="Notes Placeholder 2"/>
          <p:cNvSpPr>
            <a:spLocks noGrp="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2/26/2008 6:58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1144588" y="685800"/>
            <a:ext cx="4568825" cy="3427413"/>
          </a:xfr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INF210</a:t>
            </a:r>
          </a:p>
        </p:txBody>
      </p:sp>
      <p:sp>
        <p:nvSpPr>
          <p:cNvPr id="64514" name="Rectangle 7"/>
          <p:cNvSpPr>
            <a:spLocks noGrp="1" noChangeArrowheads="1"/>
          </p:cNvSpPr>
          <p:nvPr>
            <p:ph type="sldNum" sz="quarter" idx="5"/>
          </p:nvPr>
        </p:nvSpPr>
        <p:spPr>
          <a:noFill/>
        </p:spPr>
        <p:txBody>
          <a:bodyPr/>
          <a:lstStyle/>
          <a:p>
            <a:fld id="{B537EFFD-FEC3-465E-9E3A-BC07636626EA}" type="slidenum">
              <a:rPr lang="en-US" smtClean="0"/>
              <a:pPr/>
              <a:t>31</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D6682-1CB2-4D51-A14D-F7BCDBDF46E1}"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D6682-1CB2-4D51-A14D-F7BCDBDF46E1}"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28D6682-1CB2-4D51-A14D-F7BCDBDF46E1}" type="slidenum">
              <a:rPr lang="en-US" smtClean="0"/>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2/26/2008 6:59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2/26/2008 6:58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1EF28A-7445-4C47-868B-BC76B756F137}" type="slidenum">
              <a:rPr lang="en-US"/>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2/26/2008 6:59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2/26/2008 6:59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2/26/2008 6:59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6172200" y="8685213"/>
            <a:ext cx="684213" cy="457200"/>
          </a:xfrm>
          <a:prstGeom prst="rect">
            <a:avLst/>
          </a:prstGeom>
          <a:noFill/>
          <a:ln w="9525">
            <a:noFill/>
            <a:miter lim="800000"/>
            <a:headEnd/>
            <a:tailEnd/>
          </a:ln>
        </p:spPr>
        <p:txBody>
          <a:bodyPr anchor="b"/>
          <a:lstStyle/>
          <a:p>
            <a:pPr algn="r"/>
            <a:fld id="{8DCBAE58-F669-449F-86BC-89B44F250104}" type="slidenum">
              <a:rPr lang="en-US" sz="1200">
                <a:latin typeface="Calibri" pitchFamily="34" charset="0"/>
              </a:rPr>
              <a:pPr algn="r"/>
              <a:t>5</a:t>
            </a:fld>
            <a:endParaRPr lang="en-US" sz="1200">
              <a:latin typeface="Calibri" pitchFamily="34" charset="0"/>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latin typeface="Sego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3" name="2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3" name="2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144588" y="685800"/>
            <a:ext cx="4568825" cy="3427413"/>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144588" y="685800"/>
            <a:ext cx="4568825" cy="3427413"/>
          </a:xfr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s-ES" smtClean="0"/>
              <a:t>Haga clic para modificar el estilo de texto del patrón</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663"/>
            <a:ext cx="8229600" cy="75020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25600"/>
            <a:ext cx="4038600" cy="24929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25600"/>
            <a:ext cx="4038600" cy="24929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23" r:id="rId11"/>
    <p:sldLayoutId id="2147483724" r:id="rId12"/>
    <p:sldLayoutId id="2147483703" r:id="rId13"/>
    <p:sldLayoutId id="2147483704" r:id="rId14"/>
    <p:sldLayoutId id="2147483725" r:id="rId15"/>
    <p:sldLayoutId id="2147483726" r:id="rId16"/>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logs.technet.com/davidcervigo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www.microsoft.com/downloads/details.aspx?FamilyID=890cd06b-abf8-4c25-91b2-f8d975cf8c07&amp;displaylang=en"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iis.net/" TargetMode="External"/><Relationship Id="rId1" Type="http://schemas.openxmlformats.org/officeDocument/2006/relationships/slideLayout" Target="../slideLayouts/slideLayout4.xml"/><Relationship Id="rId4" Type="http://schemas.openxmlformats.org/officeDocument/2006/relationships/hyperlink" Target="http://geeks.ms/blogs/iis"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go.microsoft.com/fwlink/?LinkId=84941" TargetMode="External"/><Relationship Id="rId13" Type="http://schemas.openxmlformats.org/officeDocument/2006/relationships/hyperlink" Target="http://go.microsoft.com/fwlink/?LinkId=85751" TargetMode="External"/><Relationship Id="rId3" Type="http://schemas.openxmlformats.org/officeDocument/2006/relationships/hyperlink" Target="http://technet2.microsoft.com/windowsserver/en/library/9d93db52-0855-4161-b1d3-8581a8385f1f1033.mspx" TargetMode="External"/><Relationship Id="rId7" Type="http://schemas.openxmlformats.org/officeDocument/2006/relationships/hyperlink" Target="http://go.microsoft.com/fwlink/?LinkId=84939" TargetMode="External"/><Relationship Id="rId12" Type="http://schemas.openxmlformats.org/officeDocument/2006/relationships/hyperlink" Target="http://go.microsoft.com/fwlink/?LinkId=84945"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go.microsoft.com/fwlink/?LinkId=85748" TargetMode="External"/><Relationship Id="rId11" Type="http://schemas.openxmlformats.org/officeDocument/2006/relationships/hyperlink" Target="http://go.microsoft.com/fwlink/?LinkId=84943" TargetMode="External"/><Relationship Id="rId5" Type="http://schemas.openxmlformats.org/officeDocument/2006/relationships/hyperlink" Target="http://go.microsoft.com/fwlink/?LinkId=85747" TargetMode="External"/><Relationship Id="rId10" Type="http://schemas.openxmlformats.org/officeDocument/2006/relationships/hyperlink" Target="http://go.microsoft.com/fwlink/?LinkId=85750" TargetMode="External"/><Relationship Id="rId4" Type="http://schemas.openxmlformats.org/officeDocument/2006/relationships/hyperlink" Target="http://go.microsoft.com/fwlink/?LinkId=84936" TargetMode="External"/><Relationship Id="rId9" Type="http://schemas.openxmlformats.org/officeDocument/2006/relationships/hyperlink" Target="http://go.microsoft.com/fwlink/?LinkId=60969" TargetMode="External"/><Relationship Id="rId14" Type="http://schemas.openxmlformats.org/officeDocument/2006/relationships/hyperlink" Target="http://go.microsoft.com/fwlink/?LinkId=84947"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8.xml"/><Relationship Id="rId6" Type="http://schemas.openxmlformats.org/officeDocument/2006/relationships/image" Target="http://www.parix.net/logo-parix4.gif" TargetMode="Externa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s-ES" dirty="0" smtClean="0"/>
              <a:t>Agenda</a:t>
            </a:r>
          </a:p>
        </p:txBody>
      </p:sp>
      <p:sp>
        <p:nvSpPr>
          <p:cNvPr id="17410" name="Rectangle 3"/>
          <p:cNvSpPr>
            <a:spLocks noGrp="1" noChangeArrowheads="1"/>
          </p:cNvSpPr>
          <p:nvPr>
            <p:ph type="body" idx="1"/>
          </p:nvPr>
        </p:nvSpPr>
        <p:spPr>
          <a:xfrm>
            <a:off x="381000" y="1214422"/>
            <a:ext cx="8382000" cy="3151632"/>
          </a:xfrm>
        </p:spPr>
        <p:txBody>
          <a:bodyPr/>
          <a:lstStyle/>
          <a:p>
            <a:pPr eaLnBrk="1" hangingPunct="1"/>
            <a:r>
              <a:rPr lang="es-ES" dirty="0" smtClean="0"/>
              <a:t>Introducción</a:t>
            </a:r>
          </a:p>
          <a:p>
            <a:pPr eaLnBrk="1" hangingPunct="1"/>
            <a:r>
              <a:rPr lang="es-ES" dirty="0" smtClean="0">
                <a:solidFill>
                  <a:srgbClr val="FFFF00"/>
                </a:solidFill>
              </a:rPr>
              <a:t>Arquitectura y Extensibilidad</a:t>
            </a:r>
          </a:p>
          <a:p>
            <a:pPr eaLnBrk="1" hangingPunct="1"/>
            <a:r>
              <a:rPr lang="es-ES" dirty="0" smtClean="0"/>
              <a:t>Instalación y Despliegue</a:t>
            </a:r>
          </a:p>
          <a:p>
            <a:pPr eaLnBrk="1" hangingPunct="1"/>
            <a:r>
              <a:rPr lang="es-ES" dirty="0" smtClean="0"/>
              <a:t>Configuración y Administración</a:t>
            </a:r>
          </a:p>
          <a:p>
            <a:pPr eaLnBrk="1" hangingPunct="1"/>
            <a:r>
              <a:rPr lang="es-ES" dirty="0" smtClean="0"/>
              <a:t>Seguridad</a:t>
            </a:r>
          </a:p>
          <a:p>
            <a:pPr eaLnBrk="1" hangingPunct="1"/>
            <a:r>
              <a:rPr lang="es-ES" dirty="0" smtClean="0"/>
              <a:t>Diagnóstico y resolución de problemas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invGray">
          <a:xfrm>
            <a:off x="292100" y="1801801"/>
            <a:ext cx="3067050" cy="379413"/>
          </a:xfrm>
          <a:prstGeom prst="roundRect">
            <a:avLst>
              <a:gd name="adj" fmla="val 5597"/>
            </a:avLst>
          </a:prstGeom>
          <a:solidFill>
            <a:srgbClr val="FFFFFF">
              <a:alpha val="30196"/>
            </a:srgbClr>
          </a:solidFill>
          <a:ln w="12700" algn="ctr">
            <a:noFill/>
            <a:round/>
            <a:headEnd/>
            <a:tailEnd/>
          </a:ln>
        </p:spPr>
        <p:txBody>
          <a:bodyPr lIns="91436" tIns="45718" rIns="91436" bIns="45718" anchor="ctr">
            <a:spAutoFit/>
          </a:bodyPr>
          <a:lstStyle/>
          <a:p>
            <a:pPr>
              <a:defRPr/>
            </a:pPr>
            <a:endParaRPr lang="es-ES">
              <a:latin typeface="+mn-lt"/>
            </a:endParaRPr>
          </a:p>
        </p:txBody>
      </p:sp>
      <p:sp>
        <p:nvSpPr>
          <p:cNvPr id="9219" name="Rectangle 3"/>
          <p:cNvSpPr>
            <a:spLocks noGrp="1" noChangeArrowheads="1"/>
          </p:cNvSpPr>
          <p:nvPr>
            <p:ph type="title"/>
          </p:nvPr>
        </p:nvSpPr>
        <p:spPr/>
        <p:txBody>
          <a:bodyPr>
            <a:normAutofit fontScale="90000"/>
          </a:bodyPr>
          <a:lstStyle/>
          <a:p>
            <a:pPr>
              <a:defRPr/>
            </a:pPr>
            <a:r>
              <a:rPr lang="es-ES" smtClean="0"/>
              <a:t>Arquitectura de IIS6</a:t>
            </a:r>
            <a:br>
              <a:rPr lang="es-ES" smtClean="0"/>
            </a:br>
            <a:r>
              <a:rPr lang="es-ES" sz="3100" smtClean="0">
                <a:solidFill>
                  <a:schemeClr val="tx1">
                    <a:lumMod val="85000"/>
                  </a:schemeClr>
                </a:solidFill>
              </a:rPr>
              <a:t>Procesado de peticiones</a:t>
            </a:r>
          </a:p>
        </p:txBody>
      </p:sp>
      <p:sp>
        <p:nvSpPr>
          <p:cNvPr id="9221" name="AutoShape 8"/>
          <p:cNvSpPr>
            <a:spLocks noChangeArrowheads="1"/>
          </p:cNvSpPr>
          <p:nvPr/>
        </p:nvSpPr>
        <p:spPr bwMode="invGray">
          <a:xfrm>
            <a:off x="330200" y="4692639"/>
            <a:ext cx="2952750" cy="392112"/>
          </a:xfrm>
          <a:prstGeom prst="roundRect">
            <a:avLst>
              <a:gd name="adj" fmla="val 16667"/>
            </a:avLst>
          </a:prstGeom>
          <a:solidFill>
            <a:srgbClr val="1D154B">
              <a:alpha val="30196"/>
            </a:srgbClr>
          </a:solidFill>
          <a:ln w="12700" algn="ctr">
            <a:noFill/>
            <a:round/>
            <a:headEnd/>
            <a:tailEnd/>
          </a:ln>
        </p:spPr>
        <p:txBody>
          <a:bodyPr lIns="91436" tIns="45718" rIns="91436" bIns="45718" anchor="ctr">
            <a:spAutoFit/>
          </a:bodyPr>
          <a:lstStyle/>
          <a:p>
            <a:pPr algn="ctr">
              <a:lnSpc>
                <a:spcPct val="85000"/>
              </a:lnSpc>
              <a:spcBef>
                <a:spcPct val="20000"/>
              </a:spcBef>
              <a:defRPr/>
            </a:pPr>
            <a:r>
              <a:rPr lang="es-ES" sz="2000" b="1">
                <a:solidFill>
                  <a:srgbClr val="FFC000"/>
                </a:solidFill>
                <a:latin typeface="+mn-lt"/>
              </a:rPr>
              <a:t>Envio de Respuestas</a:t>
            </a:r>
          </a:p>
        </p:txBody>
      </p:sp>
      <p:sp>
        <p:nvSpPr>
          <p:cNvPr id="9222" name="AutoShape 9"/>
          <p:cNvSpPr>
            <a:spLocks noChangeArrowheads="1"/>
          </p:cNvSpPr>
          <p:nvPr/>
        </p:nvSpPr>
        <p:spPr bwMode="invGray">
          <a:xfrm>
            <a:off x="606425" y="5038714"/>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defRPr/>
            </a:pPr>
            <a:r>
              <a:rPr lang="es-ES" sz="1600" b="1">
                <a:latin typeface="+mn-lt"/>
              </a:rPr>
              <a:t>Log</a:t>
            </a:r>
          </a:p>
        </p:txBody>
      </p:sp>
      <p:sp>
        <p:nvSpPr>
          <p:cNvPr id="9223" name="AutoShape 10"/>
          <p:cNvSpPr>
            <a:spLocks noChangeArrowheads="1"/>
          </p:cNvSpPr>
          <p:nvPr/>
        </p:nvSpPr>
        <p:spPr bwMode="invGray">
          <a:xfrm>
            <a:off x="1778000" y="5038714"/>
            <a:ext cx="1463675" cy="333375"/>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defRPr/>
            </a:pPr>
            <a:r>
              <a:rPr lang="es-ES" sz="1600" b="1">
                <a:latin typeface="+mn-lt"/>
              </a:rPr>
              <a:t>Compresión</a:t>
            </a:r>
          </a:p>
        </p:txBody>
      </p:sp>
      <p:sp>
        <p:nvSpPr>
          <p:cNvPr id="9224" name="AutoShape 11"/>
          <p:cNvSpPr>
            <a:spLocks noChangeArrowheads="1"/>
          </p:cNvSpPr>
          <p:nvPr/>
        </p:nvSpPr>
        <p:spPr bwMode="invGray">
          <a:xfrm>
            <a:off x="558800" y="2276464"/>
            <a:ext cx="91122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defRPr/>
            </a:pPr>
            <a:r>
              <a:rPr lang="es-ES" sz="1600" b="1">
                <a:latin typeface="+mn-lt"/>
              </a:rPr>
              <a:t>NTLM</a:t>
            </a:r>
          </a:p>
        </p:txBody>
      </p:sp>
      <p:sp>
        <p:nvSpPr>
          <p:cNvPr id="9225" name="AutoShape 12"/>
          <p:cNvSpPr>
            <a:spLocks noChangeArrowheads="1"/>
          </p:cNvSpPr>
          <p:nvPr/>
        </p:nvSpPr>
        <p:spPr bwMode="invGray">
          <a:xfrm>
            <a:off x="1444625" y="2276464"/>
            <a:ext cx="91122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defRPr/>
            </a:pPr>
            <a:r>
              <a:rPr lang="es-ES" sz="1600" b="1">
                <a:latin typeface="+mn-lt"/>
              </a:rPr>
              <a:t>Basic</a:t>
            </a:r>
          </a:p>
        </p:txBody>
      </p:sp>
      <p:sp>
        <p:nvSpPr>
          <p:cNvPr id="9226" name="AutoShape 13"/>
          <p:cNvSpPr>
            <a:spLocks noChangeArrowheads="1"/>
          </p:cNvSpPr>
          <p:nvPr/>
        </p:nvSpPr>
        <p:spPr bwMode="invGray">
          <a:xfrm>
            <a:off x="317500" y="2943214"/>
            <a:ext cx="1733550" cy="1395412"/>
          </a:xfrm>
          <a:prstGeom prst="roundRect">
            <a:avLst>
              <a:gd name="adj" fmla="val 16667"/>
            </a:avLst>
          </a:prstGeom>
          <a:solidFill>
            <a:srgbClr val="1D154B">
              <a:alpha val="30196"/>
            </a:srgbClr>
          </a:solidFill>
          <a:ln w="12700" algn="ctr">
            <a:noFill/>
            <a:round/>
            <a:headEnd/>
            <a:tailEnd/>
          </a:ln>
        </p:spPr>
        <p:txBody>
          <a:bodyPr lIns="45718" tIns="45718" rIns="45718" bIns="45718" anchor="ctr">
            <a:spAutoFit/>
          </a:bodyPr>
          <a:lstStyle/>
          <a:p>
            <a:pPr algn="ctr">
              <a:lnSpc>
                <a:spcPct val="85000"/>
              </a:lnSpc>
              <a:spcBef>
                <a:spcPct val="20000"/>
              </a:spcBef>
              <a:defRPr/>
            </a:pPr>
            <a:endParaRPr lang="es-ES" sz="2000" b="1">
              <a:solidFill>
                <a:schemeClr val="bg2"/>
              </a:solidFill>
              <a:latin typeface="+mn-lt"/>
            </a:endParaRPr>
          </a:p>
          <a:p>
            <a:pPr algn="ctr">
              <a:lnSpc>
                <a:spcPct val="85000"/>
              </a:lnSpc>
              <a:spcBef>
                <a:spcPct val="20000"/>
              </a:spcBef>
              <a:defRPr/>
            </a:pPr>
            <a:r>
              <a:rPr lang="es-ES" sz="2000" b="1">
                <a:solidFill>
                  <a:srgbClr val="FFC000"/>
                </a:solidFill>
                <a:latin typeface="+mn-lt"/>
              </a:rPr>
              <a:t>Determinar Manejador</a:t>
            </a:r>
          </a:p>
          <a:p>
            <a:pPr algn="ctr">
              <a:lnSpc>
                <a:spcPct val="85000"/>
              </a:lnSpc>
              <a:spcBef>
                <a:spcPct val="20000"/>
              </a:spcBef>
              <a:defRPr/>
            </a:pPr>
            <a:endParaRPr lang="es-ES" sz="2000" b="1">
              <a:solidFill>
                <a:schemeClr val="bg2"/>
              </a:solidFill>
              <a:latin typeface="+mn-lt"/>
            </a:endParaRPr>
          </a:p>
        </p:txBody>
      </p:sp>
      <p:sp>
        <p:nvSpPr>
          <p:cNvPr id="9227" name="AutoShape 14"/>
          <p:cNvSpPr>
            <a:spLocks noChangeArrowheads="1"/>
          </p:cNvSpPr>
          <p:nvPr/>
        </p:nvSpPr>
        <p:spPr bwMode="invGray">
          <a:xfrm>
            <a:off x="2433638" y="2989251"/>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defRPr/>
            </a:pPr>
            <a:r>
              <a:rPr lang="es-ES" sz="1600" b="1">
                <a:latin typeface="+mn-lt"/>
              </a:rPr>
              <a:t>CGI</a:t>
            </a:r>
          </a:p>
        </p:txBody>
      </p:sp>
      <p:sp>
        <p:nvSpPr>
          <p:cNvPr id="9228" name="AutoShape 15"/>
          <p:cNvSpPr>
            <a:spLocks noChangeArrowheads="1"/>
          </p:cNvSpPr>
          <p:nvPr/>
        </p:nvSpPr>
        <p:spPr bwMode="invGray">
          <a:xfrm>
            <a:off x="2433638" y="3379776"/>
            <a:ext cx="874712" cy="565150"/>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defRPr/>
            </a:pPr>
            <a:r>
              <a:rPr lang="es-ES" sz="1600" b="1">
                <a:latin typeface="+mn-lt"/>
              </a:rPr>
              <a:t>Static File</a:t>
            </a:r>
          </a:p>
        </p:txBody>
      </p:sp>
      <p:sp>
        <p:nvSpPr>
          <p:cNvPr id="9229" name="AutoShape 16"/>
          <p:cNvSpPr>
            <a:spLocks noChangeArrowheads="1"/>
          </p:cNvSpPr>
          <p:nvPr/>
        </p:nvSpPr>
        <p:spPr bwMode="invGray">
          <a:xfrm>
            <a:off x="374641" y="1822441"/>
            <a:ext cx="2911475" cy="392113"/>
          </a:xfrm>
          <a:prstGeom prst="roundRect">
            <a:avLst>
              <a:gd name="adj" fmla="val 16667"/>
            </a:avLst>
          </a:prstGeom>
          <a:solidFill>
            <a:srgbClr val="1D154B">
              <a:alpha val="30196"/>
            </a:srgbClr>
          </a:solidFill>
          <a:ln w="9525" algn="ctr">
            <a:noFill/>
            <a:round/>
            <a:headEnd/>
            <a:tailEnd/>
          </a:ln>
        </p:spPr>
        <p:txBody>
          <a:bodyPr lIns="91436" tIns="45718" rIns="91436" bIns="45718" anchor="ctr">
            <a:spAutoFit/>
          </a:bodyPr>
          <a:lstStyle/>
          <a:p>
            <a:pPr algn="ctr">
              <a:lnSpc>
                <a:spcPct val="85000"/>
              </a:lnSpc>
              <a:spcBef>
                <a:spcPct val="20000"/>
              </a:spcBef>
              <a:defRPr/>
            </a:pPr>
            <a:r>
              <a:rPr lang="es-ES" sz="2000" b="1" dirty="0">
                <a:solidFill>
                  <a:srgbClr val="FFC000"/>
                </a:solidFill>
                <a:latin typeface="+mn-lt"/>
              </a:rPr>
              <a:t>Autenticación</a:t>
            </a:r>
          </a:p>
        </p:txBody>
      </p:sp>
      <p:sp>
        <p:nvSpPr>
          <p:cNvPr id="9230" name="AutoShape 17"/>
          <p:cNvSpPr>
            <a:spLocks noChangeArrowheads="1"/>
          </p:cNvSpPr>
          <p:nvPr/>
        </p:nvSpPr>
        <p:spPr bwMode="invGray">
          <a:xfrm>
            <a:off x="2336800" y="2279639"/>
            <a:ext cx="906463"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defRPr/>
            </a:pPr>
            <a:r>
              <a:rPr lang="es-ES" sz="1600" b="1">
                <a:latin typeface="+mn-lt"/>
              </a:rPr>
              <a:t>Anon</a:t>
            </a:r>
          </a:p>
        </p:txBody>
      </p:sp>
      <p:sp>
        <p:nvSpPr>
          <p:cNvPr id="234515" name="Rectangle 19"/>
          <p:cNvSpPr>
            <a:spLocks noChangeArrowheads="1"/>
          </p:cNvSpPr>
          <p:nvPr/>
        </p:nvSpPr>
        <p:spPr bwMode="invGray">
          <a:xfrm>
            <a:off x="4092575" y="1785926"/>
            <a:ext cx="4181475" cy="1112838"/>
          </a:xfrm>
          <a:prstGeom prst="rect">
            <a:avLst/>
          </a:prstGeom>
          <a:noFill/>
          <a:ln w="12700" algn="ctr">
            <a:noFill/>
            <a:miter lim="800000"/>
            <a:headEnd/>
            <a:tailEnd/>
          </a:ln>
          <a:effectLst/>
        </p:spPr>
        <p:txBody>
          <a:bodyPr lIns="91436" tIns="45718" rIns="91436" bIns="45718">
            <a:spAutoFit/>
          </a:bodyPr>
          <a:lstStyle/>
          <a:p>
            <a:pPr>
              <a:lnSpc>
                <a:spcPct val="85000"/>
              </a:lnSpc>
              <a:spcBef>
                <a:spcPct val="20000"/>
              </a:spcBef>
              <a:defRPr/>
            </a:pPr>
            <a:r>
              <a:rPr lang="es-ES" sz="2600">
                <a:effectLst>
                  <a:outerShdw blurRad="38100" dist="38100" dir="2700000" algn="tl">
                    <a:srgbClr val="000000"/>
                  </a:outerShdw>
                </a:effectLst>
                <a:latin typeface="+mn-lt"/>
              </a:rPr>
              <a:t>Implementación Monolítica. Instala </a:t>
            </a:r>
            <a:r>
              <a:rPr lang="es-ES" sz="2600" b="1">
                <a:solidFill>
                  <a:srgbClr val="FFC000"/>
                </a:solidFill>
                <a:effectLst>
                  <a:outerShdw blurRad="38100" dist="38100" dir="2700000" algn="tl">
                    <a:srgbClr val="000000"/>
                  </a:outerShdw>
                </a:effectLst>
                <a:latin typeface="+mn-lt"/>
              </a:rPr>
              <a:t>todo o nada…</a:t>
            </a:r>
          </a:p>
        </p:txBody>
      </p:sp>
      <p:sp>
        <p:nvSpPr>
          <p:cNvPr id="234516" name="Rectangle 20"/>
          <p:cNvSpPr>
            <a:spLocks noChangeArrowheads="1"/>
          </p:cNvSpPr>
          <p:nvPr/>
        </p:nvSpPr>
        <p:spPr bwMode="invGray">
          <a:xfrm>
            <a:off x="3711575" y="4852976"/>
            <a:ext cx="5229225" cy="1112838"/>
          </a:xfrm>
          <a:prstGeom prst="rect">
            <a:avLst/>
          </a:prstGeom>
          <a:noFill/>
          <a:ln w="12700" algn="ctr">
            <a:noFill/>
            <a:miter lim="800000"/>
            <a:headEnd/>
            <a:tailEnd/>
          </a:ln>
          <a:effectLst/>
        </p:spPr>
        <p:txBody>
          <a:bodyPr lIns="91436" tIns="45718" rIns="91436" bIns="45718">
            <a:spAutoFit/>
          </a:bodyPr>
          <a:lstStyle/>
          <a:p>
            <a:pPr>
              <a:lnSpc>
                <a:spcPct val="85000"/>
              </a:lnSpc>
              <a:spcBef>
                <a:spcPct val="10000"/>
              </a:spcBef>
              <a:defRPr/>
            </a:pPr>
            <a:r>
              <a:rPr lang="es-ES" sz="2600">
                <a:effectLst>
                  <a:outerShdw blurRad="38100" dist="38100" dir="2700000" algn="tl">
                    <a:srgbClr val="000000"/>
                  </a:outerShdw>
                </a:effectLst>
                <a:latin typeface="+mn-lt"/>
              </a:rPr>
              <a:t>Extensibilidad del la funcionalidad del servidor </a:t>
            </a:r>
            <a:r>
              <a:rPr lang="es-ES" sz="2600" smtClean="0">
                <a:effectLst>
                  <a:outerShdw blurRad="38100" dist="38100" dir="2700000" algn="tl">
                    <a:srgbClr val="000000"/>
                  </a:outerShdw>
                </a:effectLst>
                <a:latin typeface="+mn-lt"/>
              </a:rPr>
              <a:t>solamente </a:t>
            </a:r>
            <a:r>
              <a:rPr lang="es-ES" sz="2600">
                <a:effectLst>
                  <a:outerShdw blurRad="38100" dist="38100" dir="2700000" algn="tl">
                    <a:srgbClr val="000000"/>
                  </a:outerShdw>
                </a:effectLst>
                <a:latin typeface="+mn-lt"/>
              </a:rPr>
              <a:t>a través de </a:t>
            </a:r>
            <a:r>
              <a:rPr lang="es-ES" sz="2600" b="1">
                <a:solidFill>
                  <a:srgbClr val="FFC000"/>
                </a:solidFill>
                <a:effectLst>
                  <a:outerShdw blurRad="38100" dist="38100" dir="2700000" algn="tl">
                    <a:srgbClr val="000000"/>
                  </a:outerShdw>
                </a:effectLst>
                <a:latin typeface="+mn-lt"/>
              </a:rPr>
              <a:t>ISAPI…</a:t>
            </a:r>
          </a:p>
        </p:txBody>
      </p:sp>
      <p:sp>
        <p:nvSpPr>
          <p:cNvPr id="234517" name="AutoShape 21"/>
          <p:cNvSpPr>
            <a:spLocks noChangeArrowheads="1"/>
          </p:cNvSpPr>
          <p:nvPr/>
        </p:nvSpPr>
        <p:spPr bwMode="invGray">
          <a:xfrm>
            <a:off x="3557588" y="3489314"/>
            <a:ext cx="1646237" cy="534987"/>
          </a:xfrm>
          <a:prstGeom prst="roundRect">
            <a:avLst>
              <a:gd name="adj" fmla="val 0"/>
            </a:avLst>
          </a:prstGeom>
          <a:solidFill>
            <a:srgbClr val="FFFFFF">
              <a:alpha val="65097"/>
            </a:srgbClr>
          </a:solidFill>
          <a:ln w="38100" algn="ctr">
            <a:solidFill>
              <a:schemeClr val="tx1"/>
            </a:solidFill>
            <a:round/>
            <a:headEnd/>
            <a:tailEnd/>
          </a:ln>
        </p:spPr>
        <p:txBody>
          <a:bodyPr lIns="91436" tIns="45718" rIns="91436" bIns="45718" anchor="ctr">
            <a:spAutoFit/>
          </a:bodyPr>
          <a:lstStyle/>
          <a:p>
            <a:pPr algn="ctr">
              <a:lnSpc>
                <a:spcPct val="120000"/>
              </a:lnSpc>
              <a:spcAft>
                <a:spcPct val="20000"/>
              </a:spcAft>
              <a:defRPr/>
            </a:pPr>
            <a:r>
              <a:rPr lang="es-ES" sz="2400" b="1">
                <a:solidFill>
                  <a:srgbClr val="1D154B"/>
                </a:solidFill>
                <a:latin typeface="+mn-lt"/>
              </a:rPr>
              <a:t>ASP.NET</a:t>
            </a:r>
          </a:p>
        </p:txBody>
      </p:sp>
      <p:sp>
        <p:nvSpPr>
          <p:cNvPr id="234518" name="AutoShape 22"/>
          <p:cNvSpPr>
            <a:spLocks noChangeArrowheads="1"/>
          </p:cNvSpPr>
          <p:nvPr/>
        </p:nvSpPr>
        <p:spPr bwMode="invGray">
          <a:xfrm>
            <a:off x="3548063" y="4232264"/>
            <a:ext cx="1646237" cy="534987"/>
          </a:xfrm>
          <a:prstGeom prst="roundRect">
            <a:avLst>
              <a:gd name="adj" fmla="val 0"/>
            </a:avLst>
          </a:prstGeom>
          <a:solidFill>
            <a:srgbClr val="FFFFFF">
              <a:alpha val="65097"/>
            </a:srgbClr>
          </a:solidFill>
          <a:ln w="38100" algn="ctr">
            <a:solidFill>
              <a:schemeClr val="tx1"/>
            </a:solidFill>
            <a:round/>
            <a:headEnd/>
            <a:tailEnd/>
          </a:ln>
        </p:spPr>
        <p:txBody>
          <a:bodyPr lIns="91436" tIns="45718" rIns="91436" bIns="45718" anchor="ctr">
            <a:spAutoFit/>
          </a:bodyPr>
          <a:lstStyle/>
          <a:p>
            <a:pPr algn="ctr">
              <a:lnSpc>
                <a:spcPct val="120000"/>
              </a:lnSpc>
              <a:spcAft>
                <a:spcPct val="20000"/>
              </a:spcAft>
              <a:defRPr/>
            </a:pPr>
            <a:r>
              <a:rPr lang="es-ES" sz="2400" b="1">
                <a:solidFill>
                  <a:srgbClr val="1D154B"/>
                </a:solidFill>
                <a:latin typeface="+mn-lt"/>
              </a:rPr>
              <a:t>PHP</a:t>
            </a:r>
          </a:p>
        </p:txBody>
      </p:sp>
      <p:sp>
        <p:nvSpPr>
          <p:cNvPr id="9235" name="AutoShape 23"/>
          <p:cNvSpPr>
            <a:spLocks noChangeArrowheads="1"/>
          </p:cNvSpPr>
          <p:nvPr/>
        </p:nvSpPr>
        <p:spPr bwMode="invGray">
          <a:xfrm>
            <a:off x="2443163" y="4008426"/>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defRPr/>
            </a:pPr>
            <a:r>
              <a:rPr lang="es-ES" sz="1600" b="1">
                <a:latin typeface="+mn-lt"/>
              </a:rPr>
              <a:t>ISAPI</a:t>
            </a:r>
          </a:p>
        </p:txBody>
      </p:sp>
      <p:sp>
        <p:nvSpPr>
          <p:cNvPr id="234520" name="Line 24"/>
          <p:cNvSpPr>
            <a:spLocks noChangeShapeType="1"/>
          </p:cNvSpPr>
          <p:nvPr/>
        </p:nvSpPr>
        <p:spPr bwMode="invGray">
          <a:xfrm flipV="1">
            <a:off x="3240088" y="3883014"/>
            <a:ext cx="304800" cy="242887"/>
          </a:xfrm>
          <a:prstGeom prst="line">
            <a:avLst/>
          </a:prstGeom>
          <a:noFill/>
          <a:ln w="38100">
            <a:solidFill>
              <a:schemeClr val="tx1"/>
            </a:solidFill>
            <a:round/>
            <a:headEnd/>
            <a:tailEnd type="triangle" w="med" len="med"/>
          </a:ln>
        </p:spPr>
        <p:txBody>
          <a:bodyPr lIns="91436" tIns="45718" rIns="91436" bIns="45718">
            <a:spAutoFit/>
          </a:bodyPr>
          <a:lstStyle/>
          <a:p>
            <a:pPr>
              <a:defRPr/>
            </a:pPr>
            <a:endParaRPr lang="es-ES">
              <a:latin typeface="+mn-lt"/>
            </a:endParaRPr>
          </a:p>
        </p:txBody>
      </p:sp>
      <p:sp>
        <p:nvSpPr>
          <p:cNvPr id="234521" name="Line 25"/>
          <p:cNvSpPr>
            <a:spLocks noChangeShapeType="1"/>
          </p:cNvSpPr>
          <p:nvPr/>
        </p:nvSpPr>
        <p:spPr bwMode="invGray">
          <a:xfrm>
            <a:off x="3230563" y="4121139"/>
            <a:ext cx="314325" cy="176212"/>
          </a:xfrm>
          <a:prstGeom prst="line">
            <a:avLst/>
          </a:prstGeom>
          <a:noFill/>
          <a:ln w="38100">
            <a:solidFill>
              <a:schemeClr val="tx1"/>
            </a:solidFill>
            <a:round/>
            <a:headEnd/>
            <a:tailEnd type="triangle" w="med" len="med"/>
          </a:ln>
        </p:spPr>
        <p:txBody>
          <a:bodyPr lIns="91436" tIns="45718" rIns="91436" bIns="45718">
            <a:spAutoFit/>
          </a:bodyPr>
          <a:lstStyle/>
          <a:p>
            <a:pPr>
              <a:defRPr/>
            </a:pPr>
            <a:endParaRPr lang="es-ES">
              <a:latin typeface="+mn-lt"/>
            </a:endParaRPr>
          </a:p>
        </p:txBody>
      </p:sp>
      <p:sp>
        <p:nvSpPr>
          <p:cNvPr id="9238" name="Line 26"/>
          <p:cNvSpPr>
            <a:spLocks noChangeShapeType="1"/>
          </p:cNvSpPr>
          <p:nvPr/>
        </p:nvSpPr>
        <p:spPr bwMode="invGray">
          <a:xfrm flipV="1">
            <a:off x="2001838" y="3306751"/>
            <a:ext cx="447675" cy="357188"/>
          </a:xfrm>
          <a:prstGeom prst="line">
            <a:avLst/>
          </a:prstGeom>
          <a:noFill/>
          <a:ln w="28575" cap="rnd">
            <a:solidFill>
              <a:srgbClr val="333333"/>
            </a:solidFill>
            <a:prstDash val="sysDot"/>
            <a:round/>
            <a:headEnd/>
            <a:tailEnd type="triangle" w="med" len="med"/>
          </a:ln>
        </p:spPr>
        <p:txBody>
          <a:bodyPr lIns="91436" tIns="45718" rIns="91436" bIns="45718">
            <a:spAutoFit/>
          </a:bodyPr>
          <a:lstStyle/>
          <a:p>
            <a:pPr>
              <a:defRPr/>
            </a:pPr>
            <a:endParaRPr lang="es-ES">
              <a:latin typeface="+mn-lt"/>
            </a:endParaRPr>
          </a:p>
        </p:txBody>
      </p:sp>
      <p:sp>
        <p:nvSpPr>
          <p:cNvPr id="9239" name="Line 27"/>
          <p:cNvSpPr>
            <a:spLocks noChangeShapeType="1"/>
          </p:cNvSpPr>
          <p:nvPr/>
        </p:nvSpPr>
        <p:spPr bwMode="invGray">
          <a:xfrm>
            <a:off x="2006600" y="3659176"/>
            <a:ext cx="438150" cy="371475"/>
          </a:xfrm>
          <a:prstGeom prst="line">
            <a:avLst/>
          </a:prstGeom>
          <a:noFill/>
          <a:ln w="28575" cap="rnd">
            <a:solidFill>
              <a:srgbClr val="333333"/>
            </a:solidFill>
            <a:prstDash val="sysDot"/>
            <a:round/>
            <a:headEnd/>
            <a:tailEnd type="triangle" w="med" len="med"/>
          </a:ln>
        </p:spPr>
        <p:txBody>
          <a:bodyPr lIns="91436" tIns="45718" rIns="91436" bIns="45718">
            <a:spAutoFit/>
          </a:bodyPr>
          <a:lstStyle/>
          <a:p>
            <a:pPr>
              <a:defRPr/>
            </a:pPr>
            <a:endParaRPr lang="es-ES">
              <a:latin typeface="+mn-lt"/>
            </a:endParaRPr>
          </a:p>
        </p:txBody>
      </p:sp>
      <p:sp>
        <p:nvSpPr>
          <p:cNvPr id="9240" name="Line 28"/>
          <p:cNvSpPr>
            <a:spLocks noChangeShapeType="1"/>
          </p:cNvSpPr>
          <p:nvPr/>
        </p:nvSpPr>
        <p:spPr bwMode="invGray">
          <a:xfrm>
            <a:off x="2044700" y="3654414"/>
            <a:ext cx="376238" cy="0"/>
          </a:xfrm>
          <a:prstGeom prst="line">
            <a:avLst/>
          </a:prstGeom>
          <a:noFill/>
          <a:ln w="28575" cap="rnd">
            <a:solidFill>
              <a:srgbClr val="333333"/>
            </a:solidFill>
            <a:prstDash val="sysDot"/>
            <a:round/>
            <a:headEnd/>
            <a:tailEnd type="triangle" w="med" len="med"/>
          </a:ln>
        </p:spPr>
        <p:txBody>
          <a:bodyPr lIns="91436" tIns="45718" rIns="91436" bIns="45718">
            <a:spAutoFit/>
          </a:bodyPr>
          <a:lstStyle/>
          <a:p>
            <a:pPr>
              <a:defRPr/>
            </a:pPr>
            <a:endParaRPr lang="es-ES">
              <a:latin typeface="+mn-lt"/>
            </a:endParaRPr>
          </a:p>
        </p:txBody>
      </p:sp>
      <p:sp>
        <p:nvSpPr>
          <p:cNvPr id="9241" name="AutoShape 29"/>
          <p:cNvSpPr>
            <a:spLocks noChangeArrowheads="1"/>
          </p:cNvSpPr>
          <p:nvPr/>
        </p:nvSpPr>
        <p:spPr bwMode="invGray">
          <a:xfrm>
            <a:off x="561975" y="2552689"/>
            <a:ext cx="2730500" cy="350837"/>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defRPr/>
            </a:pPr>
            <a:r>
              <a:rPr lang="es-ES" sz="2000" b="1">
                <a:solidFill>
                  <a:schemeClr val="bg1"/>
                </a:solidFill>
                <a:latin typeface="+mn-lt"/>
              </a:rPr>
              <a:t>…</a:t>
            </a:r>
          </a:p>
        </p:txBody>
      </p:sp>
      <p:sp>
        <p:nvSpPr>
          <p:cNvPr id="9242" name="AutoShape 30"/>
          <p:cNvSpPr>
            <a:spLocks noChangeArrowheads="1"/>
          </p:cNvSpPr>
          <p:nvPr/>
        </p:nvSpPr>
        <p:spPr bwMode="invGray">
          <a:xfrm>
            <a:off x="552450" y="4329101"/>
            <a:ext cx="2730500" cy="350838"/>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defRPr/>
            </a:pPr>
            <a:r>
              <a:rPr lang="es-ES" sz="2000" b="1">
                <a:solidFill>
                  <a:schemeClr val="bg1"/>
                </a:solidFill>
                <a:latin typeface="+mn-lt"/>
              </a:rPr>
              <a:t>…</a:t>
            </a:r>
          </a:p>
        </p:txBody>
      </p:sp>
    </p:spTree>
    <p:custDataLst>
      <p:tags r:id="rId1"/>
    </p:custDataLst>
  </p:cSld>
  <p:clrMapOvr>
    <a:masterClrMapping/>
  </p:clrMapOvr>
  <p:transition advTm="3929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516">
                                            <p:txEl>
                                              <p:pRg st="0" end="0"/>
                                            </p:txEl>
                                          </p:spTgt>
                                        </p:tgtEl>
                                        <p:attrNameLst>
                                          <p:attrName>style.visibility</p:attrName>
                                        </p:attrNameLst>
                                      </p:cBhvr>
                                      <p:to>
                                        <p:strVal val="visible"/>
                                      </p:to>
                                    </p:set>
                                  </p:childTnLst>
                                </p:cTn>
                              </p:par>
                              <p:par>
                                <p:cTn id="11" presetID="53" presetClass="entr" presetSubtype="0" fill="hold" grpId="0" nodeType="withEffect">
                                  <p:stCondLst>
                                    <p:cond delay="0"/>
                                  </p:stCondLst>
                                  <p:childTnLst>
                                    <p:set>
                                      <p:cBhvr>
                                        <p:cTn id="12" dur="1" fill="hold">
                                          <p:stCondLst>
                                            <p:cond delay="0"/>
                                          </p:stCondLst>
                                        </p:cTn>
                                        <p:tgtEl>
                                          <p:spTgt spid="234517"/>
                                        </p:tgtEl>
                                        <p:attrNameLst>
                                          <p:attrName>style.visibility</p:attrName>
                                        </p:attrNameLst>
                                      </p:cBhvr>
                                      <p:to>
                                        <p:strVal val="visible"/>
                                      </p:to>
                                    </p:set>
                                    <p:anim calcmode="lin" valueType="num">
                                      <p:cBhvr>
                                        <p:cTn id="13" dur="500" fill="hold"/>
                                        <p:tgtEl>
                                          <p:spTgt spid="234517"/>
                                        </p:tgtEl>
                                        <p:attrNameLst>
                                          <p:attrName>ppt_w</p:attrName>
                                        </p:attrNameLst>
                                      </p:cBhvr>
                                      <p:tavLst>
                                        <p:tav tm="0">
                                          <p:val>
                                            <p:fltVal val="0"/>
                                          </p:val>
                                        </p:tav>
                                        <p:tav tm="100000">
                                          <p:val>
                                            <p:strVal val="#ppt_w"/>
                                          </p:val>
                                        </p:tav>
                                      </p:tavLst>
                                    </p:anim>
                                    <p:anim calcmode="lin" valueType="num">
                                      <p:cBhvr>
                                        <p:cTn id="14" dur="500" fill="hold"/>
                                        <p:tgtEl>
                                          <p:spTgt spid="234517"/>
                                        </p:tgtEl>
                                        <p:attrNameLst>
                                          <p:attrName>ppt_h</p:attrName>
                                        </p:attrNameLst>
                                      </p:cBhvr>
                                      <p:tavLst>
                                        <p:tav tm="0">
                                          <p:val>
                                            <p:fltVal val="0"/>
                                          </p:val>
                                        </p:tav>
                                        <p:tav tm="100000">
                                          <p:val>
                                            <p:strVal val="#ppt_h"/>
                                          </p:val>
                                        </p:tav>
                                      </p:tavLst>
                                    </p:anim>
                                    <p:animEffect transition="in" filter="fade">
                                      <p:cBhvr>
                                        <p:cTn id="15" dur="500"/>
                                        <p:tgtEl>
                                          <p:spTgt spid="234517"/>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234518"/>
                                        </p:tgtEl>
                                        <p:attrNameLst>
                                          <p:attrName>style.visibility</p:attrName>
                                        </p:attrNameLst>
                                      </p:cBhvr>
                                      <p:to>
                                        <p:strVal val="visible"/>
                                      </p:to>
                                    </p:set>
                                    <p:anim calcmode="lin" valueType="num">
                                      <p:cBhvr>
                                        <p:cTn id="18" dur="500" fill="hold"/>
                                        <p:tgtEl>
                                          <p:spTgt spid="234518"/>
                                        </p:tgtEl>
                                        <p:attrNameLst>
                                          <p:attrName>ppt_w</p:attrName>
                                        </p:attrNameLst>
                                      </p:cBhvr>
                                      <p:tavLst>
                                        <p:tav tm="0">
                                          <p:val>
                                            <p:fltVal val="0"/>
                                          </p:val>
                                        </p:tav>
                                        <p:tav tm="100000">
                                          <p:val>
                                            <p:strVal val="#ppt_w"/>
                                          </p:val>
                                        </p:tav>
                                      </p:tavLst>
                                    </p:anim>
                                    <p:anim calcmode="lin" valueType="num">
                                      <p:cBhvr>
                                        <p:cTn id="19" dur="500" fill="hold"/>
                                        <p:tgtEl>
                                          <p:spTgt spid="234518"/>
                                        </p:tgtEl>
                                        <p:attrNameLst>
                                          <p:attrName>ppt_h</p:attrName>
                                        </p:attrNameLst>
                                      </p:cBhvr>
                                      <p:tavLst>
                                        <p:tav tm="0">
                                          <p:val>
                                            <p:fltVal val="0"/>
                                          </p:val>
                                        </p:tav>
                                        <p:tav tm="100000">
                                          <p:val>
                                            <p:strVal val="#ppt_h"/>
                                          </p:val>
                                        </p:tav>
                                      </p:tavLst>
                                    </p:anim>
                                    <p:animEffect transition="in" filter="fade">
                                      <p:cBhvr>
                                        <p:cTn id="20" dur="500"/>
                                        <p:tgtEl>
                                          <p:spTgt spid="234518"/>
                                        </p:tgtEl>
                                      </p:cBhvr>
                                    </p:animEffect>
                                  </p:childTnLst>
                                </p:cTn>
                              </p:par>
                              <p:par>
                                <p:cTn id="21" presetID="53" presetClass="entr" presetSubtype="0" fill="hold" nodeType="withEffect">
                                  <p:stCondLst>
                                    <p:cond delay="0"/>
                                  </p:stCondLst>
                                  <p:childTnLst>
                                    <p:set>
                                      <p:cBhvr>
                                        <p:cTn id="22" dur="1" fill="hold">
                                          <p:stCondLst>
                                            <p:cond delay="0"/>
                                          </p:stCondLst>
                                        </p:cTn>
                                        <p:tgtEl>
                                          <p:spTgt spid="234520"/>
                                        </p:tgtEl>
                                        <p:attrNameLst>
                                          <p:attrName>style.visibility</p:attrName>
                                        </p:attrNameLst>
                                      </p:cBhvr>
                                      <p:to>
                                        <p:strVal val="visible"/>
                                      </p:to>
                                    </p:set>
                                    <p:anim calcmode="lin" valueType="num">
                                      <p:cBhvr>
                                        <p:cTn id="23" dur="500" fill="hold"/>
                                        <p:tgtEl>
                                          <p:spTgt spid="234520"/>
                                        </p:tgtEl>
                                        <p:attrNameLst>
                                          <p:attrName>ppt_w</p:attrName>
                                        </p:attrNameLst>
                                      </p:cBhvr>
                                      <p:tavLst>
                                        <p:tav tm="0">
                                          <p:val>
                                            <p:fltVal val="0"/>
                                          </p:val>
                                        </p:tav>
                                        <p:tav tm="100000">
                                          <p:val>
                                            <p:strVal val="#ppt_w"/>
                                          </p:val>
                                        </p:tav>
                                      </p:tavLst>
                                    </p:anim>
                                    <p:anim calcmode="lin" valueType="num">
                                      <p:cBhvr>
                                        <p:cTn id="24" dur="500" fill="hold"/>
                                        <p:tgtEl>
                                          <p:spTgt spid="234520"/>
                                        </p:tgtEl>
                                        <p:attrNameLst>
                                          <p:attrName>ppt_h</p:attrName>
                                        </p:attrNameLst>
                                      </p:cBhvr>
                                      <p:tavLst>
                                        <p:tav tm="0">
                                          <p:val>
                                            <p:fltVal val="0"/>
                                          </p:val>
                                        </p:tav>
                                        <p:tav tm="100000">
                                          <p:val>
                                            <p:strVal val="#ppt_h"/>
                                          </p:val>
                                        </p:tav>
                                      </p:tavLst>
                                    </p:anim>
                                    <p:animEffect transition="in" filter="fade">
                                      <p:cBhvr>
                                        <p:cTn id="25" dur="500"/>
                                        <p:tgtEl>
                                          <p:spTgt spid="234520"/>
                                        </p:tgtEl>
                                      </p:cBhvr>
                                    </p:animEffect>
                                  </p:childTnLst>
                                </p:cTn>
                              </p:par>
                              <p:par>
                                <p:cTn id="26" presetID="53" presetClass="entr" presetSubtype="0" fill="hold" nodeType="withEffect">
                                  <p:stCondLst>
                                    <p:cond delay="0"/>
                                  </p:stCondLst>
                                  <p:childTnLst>
                                    <p:set>
                                      <p:cBhvr>
                                        <p:cTn id="27" dur="1" fill="hold">
                                          <p:stCondLst>
                                            <p:cond delay="0"/>
                                          </p:stCondLst>
                                        </p:cTn>
                                        <p:tgtEl>
                                          <p:spTgt spid="234521"/>
                                        </p:tgtEl>
                                        <p:attrNameLst>
                                          <p:attrName>style.visibility</p:attrName>
                                        </p:attrNameLst>
                                      </p:cBhvr>
                                      <p:to>
                                        <p:strVal val="visible"/>
                                      </p:to>
                                    </p:set>
                                    <p:anim calcmode="lin" valueType="num">
                                      <p:cBhvr>
                                        <p:cTn id="28" dur="500" fill="hold"/>
                                        <p:tgtEl>
                                          <p:spTgt spid="234521"/>
                                        </p:tgtEl>
                                        <p:attrNameLst>
                                          <p:attrName>ppt_w</p:attrName>
                                        </p:attrNameLst>
                                      </p:cBhvr>
                                      <p:tavLst>
                                        <p:tav tm="0">
                                          <p:val>
                                            <p:fltVal val="0"/>
                                          </p:val>
                                        </p:tav>
                                        <p:tav tm="100000">
                                          <p:val>
                                            <p:strVal val="#ppt_w"/>
                                          </p:val>
                                        </p:tav>
                                      </p:tavLst>
                                    </p:anim>
                                    <p:anim calcmode="lin" valueType="num">
                                      <p:cBhvr>
                                        <p:cTn id="29" dur="500" fill="hold"/>
                                        <p:tgtEl>
                                          <p:spTgt spid="234521"/>
                                        </p:tgtEl>
                                        <p:attrNameLst>
                                          <p:attrName>ppt_h</p:attrName>
                                        </p:attrNameLst>
                                      </p:cBhvr>
                                      <p:tavLst>
                                        <p:tav tm="0">
                                          <p:val>
                                            <p:fltVal val="0"/>
                                          </p:val>
                                        </p:tav>
                                        <p:tav tm="100000">
                                          <p:val>
                                            <p:strVal val="#ppt_h"/>
                                          </p:val>
                                        </p:tav>
                                      </p:tavLst>
                                    </p:anim>
                                    <p:animEffect transition="in" filter="fade">
                                      <p:cBhvr>
                                        <p:cTn id="30" dur="500"/>
                                        <p:tgtEl>
                                          <p:spTgt spid="234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17" grpId="0" animBg="1"/>
      <p:bldP spid="2345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ISSetup.jpg"/>
          <p:cNvPicPr>
            <a:picLocks noChangeAspect="1" noChangeArrowheads="1"/>
          </p:cNvPicPr>
          <p:nvPr/>
        </p:nvPicPr>
        <p:blipFill>
          <a:blip r:embed="rId2"/>
          <a:srcRect/>
          <a:stretch>
            <a:fillRect/>
          </a:stretch>
        </p:blipFill>
        <p:spPr bwMode="auto">
          <a:xfrm>
            <a:off x="500034" y="428604"/>
            <a:ext cx="8072494" cy="6075069"/>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p:txBody>
          <a:bodyPr>
            <a:normAutofit fontScale="90000"/>
          </a:bodyPr>
          <a:lstStyle/>
          <a:p>
            <a:pPr>
              <a:defRPr/>
            </a:pPr>
            <a:r>
              <a:rPr lang="es-ES" smtClean="0"/>
              <a:t>Arquitectura de IIS7</a:t>
            </a:r>
            <a:br>
              <a:rPr lang="es-ES" smtClean="0"/>
            </a:br>
            <a:r>
              <a:rPr lang="es-ES" sz="3100" smtClean="0">
                <a:solidFill>
                  <a:schemeClr val="tx1">
                    <a:lumMod val="85000"/>
                  </a:schemeClr>
                </a:solidFill>
              </a:rPr>
              <a:t>Procesado de peticiones</a:t>
            </a:r>
            <a:endParaRPr lang="es-ES" smtClean="0">
              <a:solidFill>
                <a:schemeClr val="tx1">
                  <a:lumMod val="85000"/>
                </a:schemeClr>
              </a:solidFill>
            </a:endParaRPr>
          </a:p>
        </p:txBody>
      </p:sp>
      <p:sp>
        <p:nvSpPr>
          <p:cNvPr id="235528" name="AutoShape 8"/>
          <p:cNvSpPr>
            <a:spLocks noChangeArrowheads="1"/>
          </p:cNvSpPr>
          <p:nvPr/>
        </p:nvSpPr>
        <p:spPr bwMode="invGray">
          <a:xfrm>
            <a:off x="565150" y="4922826"/>
            <a:ext cx="2730500" cy="391592"/>
          </a:xfrm>
          <a:prstGeom prst="roundRect">
            <a:avLst>
              <a:gd name="adj" fmla="val 16667"/>
            </a:avLst>
          </a:prstGeom>
          <a:solidFill>
            <a:srgbClr val="1D154B">
              <a:alpha val="30196"/>
            </a:srgbClr>
          </a:solidFill>
          <a:ln w="12700" algn="ctr">
            <a:noFill/>
            <a:round/>
            <a:headEnd/>
            <a:tailEnd/>
          </a:ln>
        </p:spPr>
        <p:txBody>
          <a:bodyPr lIns="91436" tIns="45718" rIns="91436" bIns="45718" anchor="ctr">
            <a:spAutoFit/>
          </a:bodyPr>
          <a:lstStyle/>
          <a:p>
            <a:pPr algn="ctr">
              <a:lnSpc>
                <a:spcPct val="85000"/>
              </a:lnSpc>
              <a:spcBef>
                <a:spcPct val="20000"/>
              </a:spcBef>
            </a:pPr>
            <a:r>
              <a:rPr lang="es-ES" sz="2000" b="1" smtClean="0">
                <a:solidFill>
                  <a:srgbClr val="FFC000"/>
                </a:solidFill>
              </a:rPr>
              <a:t>Envio de repuestas</a:t>
            </a:r>
            <a:endParaRPr lang="es-ES" sz="2000" b="1">
              <a:solidFill>
                <a:srgbClr val="FFC000"/>
              </a:solidFill>
            </a:endParaRPr>
          </a:p>
        </p:txBody>
      </p:sp>
      <p:sp>
        <p:nvSpPr>
          <p:cNvPr id="235529" name="AutoShape 9"/>
          <p:cNvSpPr>
            <a:spLocks noChangeArrowheads="1"/>
          </p:cNvSpPr>
          <p:nvPr/>
        </p:nvSpPr>
        <p:spPr bwMode="invGray">
          <a:xfrm>
            <a:off x="619125" y="5268901"/>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Log</a:t>
            </a:r>
          </a:p>
        </p:txBody>
      </p:sp>
      <p:sp>
        <p:nvSpPr>
          <p:cNvPr id="235530" name="AutoShape 10"/>
          <p:cNvSpPr>
            <a:spLocks noChangeArrowheads="1"/>
          </p:cNvSpPr>
          <p:nvPr/>
        </p:nvSpPr>
        <p:spPr bwMode="invGray">
          <a:xfrm>
            <a:off x="2000250" y="5268901"/>
            <a:ext cx="125412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Compress</a:t>
            </a:r>
          </a:p>
        </p:txBody>
      </p:sp>
      <p:sp>
        <p:nvSpPr>
          <p:cNvPr id="235531" name="AutoShape 11"/>
          <p:cNvSpPr>
            <a:spLocks noChangeArrowheads="1"/>
          </p:cNvSpPr>
          <p:nvPr/>
        </p:nvSpPr>
        <p:spPr bwMode="invGray">
          <a:xfrm>
            <a:off x="628650" y="2506651"/>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NTLM</a:t>
            </a:r>
          </a:p>
        </p:txBody>
      </p:sp>
      <p:sp>
        <p:nvSpPr>
          <p:cNvPr id="235532" name="AutoShape 12"/>
          <p:cNvSpPr>
            <a:spLocks noChangeArrowheads="1"/>
          </p:cNvSpPr>
          <p:nvPr/>
        </p:nvSpPr>
        <p:spPr bwMode="invGray">
          <a:xfrm>
            <a:off x="1514475" y="2506651"/>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Basic</a:t>
            </a:r>
          </a:p>
        </p:txBody>
      </p:sp>
      <p:sp>
        <p:nvSpPr>
          <p:cNvPr id="235533" name="AutoShape 13"/>
          <p:cNvSpPr>
            <a:spLocks noChangeArrowheads="1"/>
          </p:cNvSpPr>
          <p:nvPr/>
        </p:nvSpPr>
        <p:spPr bwMode="invGray">
          <a:xfrm>
            <a:off x="550863" y="3173401"/>
            <a:ext cx="1512887" cy="1463675"/>
          </a:xfrm>
          <a:prstGeom prst="roundRect">
            <a:avLst>
              <a:gd name="adj" fmla="val 16667"/>
            </a:avLst>
          </a:prstGeom>
          <a:solidFill>
            <a:srgbClr val="1D154B">
              <a:alpha val="30196"/>
            </a:srgbClr>
          </a:solidFill>
          <a:ln w="12700" algn="ctr">
            <a:noFill/>
            <a:round/>
            <a:headEnd/>
            <a:tailEnd/>
          </a:ln>
        </p:spPr>
        <p:txBody>
          <a:bodyPr lIns="45718" tIns="45718" rIns="45718" bIns="45718" anchor="ctr">
            <a:spAutoFit/>
          </a:bodyPr>
          <a:lstStyle/>
          <a:p>
            <a:pPr algn="ctr">
              <a:lnSpc>
                <a:spcPct val="85000"/>
              </a:lnSpc>
              <a:spcBef>
                <a:spcPct val="20000"/>
              </a:spcBef>
            </a:pPr>
            <a:endParaRPr lang="es-ES" sz="2000" b="1">
              <a:solidFill>
                <a:schemeClr val="bg2"/>
              </a:solidFill>
            </a:endParaRPr>
          </a:p>
          <a:p>
            <a:pPr algn="ctr">
              <a:lnSpc>
                <a:spcPct val="85000"/>
              </a:lnSpc>
              <a:spcBef>
                <a:spcPct val="20000"/>
              </a:spcBef>
            </a:pPr>
            <a:r>
              <a:rPr lang="es-ES" sz="2000" b="1">
                <a:solidFill>
                  <a:srgbClr val="FFC000"/>
                </a:solidFill>
              </a:rPr>
              <a:t>Determine </a:t>
            </a:r>
          </a:p>
          <a:p>
            <a:pPr algn="ctr">
              <a:lnSpc>
                <a:spcPct val="85000"/>
              </a:lnSpc>
              <a:spcBef>
                <a:spcPct val="20000"/>
              </a:spcBef>
            </a:pPr>
            <a:r>
              <a:rPr lang="es-ES" sz="2000" b="1">
                <a:solidFill>
                  <a:srgbClr val="FFC000"/>
                </a:solidFill>
              </a:rPr>
              <a:t>Handler</a:t>
            </a:r>
          </a:p>
          <a:p>
            <a:pPr algn="ctr">
              <a:lnSpc>
                <a:spcPct val="85000"/>
              </a:lnSpc>
              <a:spcBef>
                <a:spcPct val="20000"/>
              </a:spcBef>
            </a:pPr>
            <a:endParaRPr lang="es-ES" sz="2000" b="1">
              <a:solidFill>
                <a:schemeClr val="bg2"/>
              </a:solidFill>
            </a:endParaRPr>
          </a:p>
        </p:txBody>
      </p:sp>
      <p:sp>
        <p:nvSpPr>
          <p:cNvPr id="235534" name="AutoShape 14"/>
          <p:cNvSpPr>
            <a:spLocks noChangeArrowheads="1"/>
          </p:cNvSpPr>
          <p:nvPr/>
        </p:nvSpPr>
        <p:spPr bwMode="invGray">
          <a:xfrm>
            <a:off x="2446338" y="3219438"/>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CGI</a:t>
            </a:r>
          </a:p>
        </p:txBody>
      </p:sp>
      <p:sp>
        <p:nvSpPr>
          <p:cNvPr id="235535" name="AutoShape 15"/>
          <p:cNvSpPr>
            <a:spLocks noChangeArrowheads="1"/>
          </p:cNvSpPr>
          <p:nvPr/>
        </p:nvSpPr>
        <p:spPr bwMode="invGray">
          <a:xfrm>
            <a:off x="2446338" y="3609963"/>
            <a:ext cx="874712" cy="565150"/>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Static File</a:t>
            </a:r>
          </a:p>
        </p:txBody>
      </p:sp>
      <p:sp>
        <p:nvSpPr>
          <p:cNvPr id="235536" name="AutoShape 16"/>
          <p:cNvSpPr>
            <a:spLocks noChangeArrowheads="1"/>
          </p:cNvSpPr>
          <p:nvPr/>
        </p:nvSpPr>
        <p:spPr bwMode="invGray">
          <a:xfrm>
            <a:off x="2455863" y="4238613"/>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ISAPI</a:t>
            </a:r>
          </a:p>
        </p:txBody>
      </p:sp>
      <p:sp>
        <p:nvSpPr>
          <p:cNvPr id="235537" name="AutoShape 17"/>
          <p:cNvSpPr>
            <a:spLocks noChangeArrowheads="1"/>
          </p:cNvSpPr>
          <p:nvPr/>
        </p:nvSpPr>
        <p:spPr bwMode="invGray">
          <a:xfrm>
            <a:off x="571472" y="2149463"/>
            <a:ext cx="2730500" cy="392113"/>
          </a:xfrm>
          <a:prstGeom prst="roundRect">
            <a:avLst>
              <a:gd name="adj" fmla="val 16667"/>
            </a:avLst>
          </a:prstGeom>
          <a:solidFill>
            <a:srgbClr val="1D154B">
              <a:alpha val="30196"/>
            </a:srgbClr>
          </a:solidFill>
          <a:ln w="9525" algn="ctr">
            <a:noFill/>
            <a:round/>
            <a:headEnd/>
            <a:tailEnd/>
          </a:ln>
        </p:spPr>
        <p:txBody>
          <a:bodyPr lIns="91436" tIns="45718" rIns="91436" bIns="45718" anchor="ctr">
            <a:spAutoFit/>
          </a:bodyPr>
          <a:lstStyle/>
          <a:p>
            <a:pPr algn="ctr">
              <a:lnSpc>
                <a:spcPct val="85000"/>
              </a:lnSpc>
              <a:spcBef>
                <a:spcPct val="20000"/>
              </a:spcBef>
            </a:pPr>
            <a:r>
              <a:rPr lang="es-ES" sz="2000" b="1" smtClean="0">
                <a:solidFill>
                  <a:srgbClr val="FFC000"/>
                </a:solidFill>
              </a:rPr>
              <a:t>Autenticación</a:t>
            </a:r>
            <a:endParaRPr lang="es-ES" sz="2000" b="1">
              <a:solidFill>
                <a:srgbClr val="FFC000"/>
              </a:solidFill>
            </a:endParaRPr>
          </a:p>
        </p:txBody>
      </p:sp>
      <p:sp>
        <p:nvSpPr>
          <p:cNvPr id="235538" name="AutoShape 18"/>
          <p:cNvSpPr>
            <a:spLocks noChangeArrowheads="1"/>
          </p:cNvSpPr>
          <p:nvPr/>
        </p:nvSpPr>
        <p:spPr bwMode="invGray">
          <a:xfrm>
            <a:off x="2405063" y="2509826"/>
            <a:ext cx="850900"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Anon</a:t>
            </a:r>
          </a:p>
        </p:txBody>
      </p:sp>
      <p:sp>
        <p:nvSpPr>
          <p:cNvPr id="235539" name="AutoShape 19"/>
          <p:cNvSpPr>
            <a:spLocks noChangeArrowheads="1"/>
          </p:cNvSpPr>
          <p:nvPr/>
        </p:nvSpPr>
        <p:spPr bwMode="invGray">
          <a:xfrm>
            <a:off x="565150" y="5240326"/>
            <a:ext cx="2730500" cy="354012"/>
          </a:xfrm>
          <a:prstGeom prst="roundRect">
            <a:avLst>
              <a:gd name="adj" fmla="val 0"/>
            </a:avLst>
          </a:prstGeom>
          <a:solidFill>
            <a:schemeClr val="tx1">
              <a:alpha val="30196"/>
            </a:schemeClr>
          </a:solidFill>
          <a:ln w="3175" algn="ctr">
            <a:solidFill>
              <a:schemeClr val="tx1"/>
            </a:solidFill>
            <a:round/>
            <a:headEnd/>
            <a:tailEnd/>
          </a:ln>
        </p:spPr>
        <p:txBody>
          <a:bodyPr lIns="91436" tIns="45718" rIns="91436" bIns="45718" anchor="ctr">
            <a:spAutoFit/>
          </a:bodyPr>
          <a:lstStyle/>
          <a:p>
            <a:pPr algn="ctr">
              <a:lnSpc>
                <a:spcPct val="85000"/>
              </a:lnSpc>
              <a:spcBef>
                <a:spcPct val="20000"/>
              </a:spcBef>
            </a:pPr>
            <a:r>
              <a:rPr lang="es-ES" sz="2000" b="1">
                <a:solidFill>
                  <a:srgbClr val="1D154B"/>
                </a:solidFill>
              </a:rPr>
              <a:t>SendResponse</a:t>
            </a:r>
          </a:p>
        </p:txBody>
      </p:sp>
      <p:sp>
        <p:nvSpPr>
          <p:cNvPr id="235540" name="AutoShape 20"/>
          <p:cNvSpPr>
            <a:spLocks noChangeArrowheads="1"/>
          </p:cNvSpPr>
          <p:nvPr/>
        </p:nvSpPr>
        <p:spPr bwMode="invGray">
          <a:xfrm>
            <a:off x="571472" y="2078018"/>
            <a:ext cx="2730500" cy="354013"/>
          </a:xfrm>
          <a:prstGeom prst="roundRect">
            <a:avLst>
              <a:gd name="adj" fmla="val 0"/>
            </a:avLst>
          </a:prstGeom>
          <a:solidFill>
            <a:schemeClr val="tx1">
              <a:alpha val="30196"/>
            </a:schemeClr>
          </a:solidFill>
          <a:ln w="3175" algn="ctr">
            <a:solidFill>
              <a:schemeClr val="tx1"/>
            </a:solidFill>
            <a:round/>
            <a:headEnd/>
            <a:tailEnd/>
          </a:ln>
        </p:spPr>
        <p:txBody>
          <a:bodyPr lIns="91436" tIns="45718" rIns="91436" bIns="45718" anchor="ctr">
            <a:spAutoFit/>
          </a:bodyPr>
          <a:lstStyle/>
          <a:p>
            <a:pPr algn="ctr">
              <a:lnSpc>
                <a:spcPct val="85000"/>
              </a:lnSpc>
              <a:spcBef>
                <a:spcPct val="20000"/>
              </a:spcBef>
            </a:pPr>
            <a:r>
              <a:rPr lang="es-ES" sz="2000" b="1" smtClean="0">
                <a:solidFill>
                  <a:srgbClr val="1D154B"/>
                </a:solidFill>
              </a:rPr>
              <a:t>Authentication</a:t>
            </a:r>
            <a:endParaRPr lang="es-ES" sz="2000" b="1">
              <a:solidFill>
                <a:srgbClr val="1D154B"/>
              </a:solidFill>
            </a:endParaRPr>
          </a:p>
        </p:txBody>
      </p:sp>
      <p:sp>
        <p:nvSpPr>
          <p:cNvPr id="235541" name="AutoShape 21"/>
          <p:cNvSpPr>
            <a:spLocks noChangeArrowheads="1"/>
          </p:cNvSpPr>
          <p:nvPr/>
        </p:nvSpPr>
        <p:spPr bwMode="invGray">
          <a:xfrm>
            <a:off x="574675" y="2630476"/>
            <a:ext cx="2730500" cy="353939"/>
          </a:xfrm>
          <a:prstGeom prst="roundRect">
            <a:avLst>
              <a:gd name="adj" fmla="val 0"/>
            </a:avLst>
          </a:prstGeom>
          <a:solidFill>
            <a:schemeClr val="tx1">
              <a:alpha val="30196"/>
            </a:schemeClr>
          </a:solidFill>
          <a:ln w="9525" algn="ctr">
            <a:noFill/>
            <a:round/>
            <a:headEnd/>
            <a:tailEnd/>
          </a:ln>
        </p:spPr>
        <p:txBody>
          <a:bodyPr lIns="91436" tIns="45718" rIns="91436" bIns="45718" anchor="ctr">
            <a:spAutoFit/>
          </a:bodyPr>
          <a:lstStyle/>
          <a:p>
            <a:pPr algn="ctr">
              <a:lnSpc>
                <a:spcPct val="85000"/>
              </a:lnSpc>
              <a:spcBef>
                <a:spcPct val="20000"/>
              </a:spcBef>
            </a:pPr>
            <a:r>
              <a:rPr lang="es-ES" sz="2000" smtClean="0">
                <a:solidFill>
                  <a:schemeClr val="bg1"/>
                </a:solidFill>
              </a:rPr>
              <a:t>Authorization</a:t>
            </a:r>
            <a:endParaRPr lang="es-ES" sz="2000">
              <a:solidFill>
                <a:schemeClr val="bg1"/>
              </a:solidFill>
            </a:endParaRPr>
          </a:p>
        </p:txBody>
      </p:sp>
      <p:sp>
        <p:nvSpPr>
          <p:cNvPr id="235542" name="AutoShape 22"/>
          <p:cNvSpPr>
            <a:spLocks noChangeArrowheads="1"/>
          </p:cNvSpPr>
          <p:nvPr/>
        </p:nvSpPr>
        <p:spPr bwMode="invGray">
          <a:xfrm>
            <a:off x="574675" y="3106726"/>
            <a:ext cx="2730500" cy="350837"/>
          </a:xfrm>
          <a:prstGeom prst="roundRect">
            <a:avLst>
              <a:gd name="adj" fmla="val 0"/>
            </a:avLst>
          </a:prstGeom>
          <a:solidFill>
            <a:schemeClr val="tx1">
              <a:alpha val="30196"/>
            </a:schemeClr>
          </a:solidFill>
          <a:ln w="9525" algn="ctr">
            <a:noFill/>
            <a:round/>
            <a:headEnd/>
            <a:tailEnd/>
          </a:ln>
        </p:spPr>
        <p:txBody>
          <a:bodyPr lIns="91436" tIns="45718" rIns="91436" bIns="45718" anchor="ctr">
            <a:spAutoFit/>
          </a:bodyPr>
          <a:lstStyle/>
          <a:p>
            <a:pPr algn="ctr">
              <a:lnSpc>
                <a:spcPct val="85000"/>
              </a:lnSpc>
              <a:spcBef>
                <a:spcPct val="20000"/>
              </a:spcBef>
            </a:pPr>
            <a:r>
              <a:rPr lang="es-ES" sz="2000">
                <a:solidFill>
                  <a:schemeClr val="bg1"/>
                </a:solidFill>
              </a:rPr>
              <a:t>ResolveCache</a:t>
            </a:r>
          </a:p>
        </p:txBody>
      </p:sp>
      <p:sp>
        <p:nvSpPr>
          <p:cNvPr id="235543" name="AutoShape 23"/>
          <p:cNvSpPr>
            <a:spLocks noChangeArrowheads="1"/>
          </p:cNvSpPr>
          <p:nvPr/>
        </p:nvSpPr>
        <p:spPr bwMode="invGray">
          <a:xfrm>
            <a:off x="566738" y="3851263"/>
            <a:ext cx="2743200" cy="477838"/>
          </a:xfrm>
          <a:prstGeom prst="roundRect">
            <a:avLst>
              <a:gd name="adj" fmla="val 0"/>
            </a:avLst>
          </a:prstGeom>
          <a:solidFill>
            <a:schemeClr val="tx1">
              <a:alpha val="30196"/>
            </a:schemeClr>
          </a:solidFill>
          <a:ln w="3175" algn="ctr">
            <a:solidFill>
              <a:schemeClr val="tx1"/>
            </a:solidFill>
            <a:round/>
            <a:headEnd/>
            <a:tailEnd/>
          </a:ln>
        </p:spPr>
        <p:txBody>
          <a:bodyPr lIns="91436" tIns="0" rIns="91436" bIns="45718" anchorCtr="1">
            <a:spAutoFit/>
          </a:bodyPr>
          <a:lstStyle/>
          <a:p>
            <a:pPr algn="ctr">
              <a:lnSpc>
                <a:spcPct val="140000"/>
              </a:lnSpc>
              <a:spcBef>
                <a:spcPct val="10000"/>
              </a:spcBef>
              <a:spcAft>
                <a:spcPct val="55000"/>
              </a:spcAft>
            </a:pPr>
            <a:r>
              <a:rPr lang="es-ES" sz="2000" b="1">
                <a:solidFill>
                  <a:srgbClr val="1D154B"/>
                </a:solidFill>
              </a:rPr>
              <a:t>ExecuteHandler</a:t>
            </a:r>
          </a:p>
        </p:txBody>
      </p:sp>
      <p:sp>
        <p:nvSpPr>
          <p:cNvPr id="235544" name="AutoShape 24"/>
          <p:cNvSpPr>
            <a:spLocks noChangeArrowheads="1"/>
          </p:cNvSpPr>
          <p:nvPr/>
        </p:nvSpPr>
        <p:spPr bwMode="invGray">
          <a:xfrm>
            <a:off x="565150" y="4811701"/>
            <a:ext cx="2730500" cy="350837"/>
          </a:xfrm>
          <a:prstGeom prst="roundRect">
            <a:avLst>
              <a:gd name="adj" fmla="val 0"/>
            </a:avLst>
          </a:prstGeom>
          <a:solidFill>
            <a:schemeClr val="tx1">
              <a:alpha val="30196"/>
            </a:schemeClr>
          </a:solidFill>
          <a:ln w="9525" algn="ctr">
            <a:noFill/>
            <a:round/>
            <a:headEnd/>
            <a:tailEnd/>
          </a:ln>
        </p:spPr>
        <p:txBody>
          <a:bodyPr lIns="91436" tIns="45718" rIns="91436" bIns="45718" anchor="ctr">
            <a:spAutoFit/>
          </a:bodyPr>
          <a:lstStyle/>
          <a:p>
            <a:pPr algn="ctr">
              <a:lnSpc>
                <a:spcPct val="85000"/>
              </a:lnSpc>
              <a:spcBef>
                <a:spcPct val="20000"/>
              </a:spcBef>
            </a:pPr>
            <a:r>
              <a:rPr lang="es-ES" sz="2000" smtClean="0">
                <a:solidFill>
                  <a:schemeClr val="bg1"/>
                </a:solidFill>
              </a:rPr>
              <a:t>UpdateCache</a:t>
            </a:r>
            <a:endParaRPr lang="es-ES" sz="2000">
              <a:solidFill>
                <a:schemeClr val="bg1"/>
              </a:solidFill>
            </a:endParaRPr>
          </a:p>
        </p:txBody>
      </p:sp>
      <p:sp>
        <p:nvSpPr>
          <p:cNvPr id="235545" name="AutoShape 25"/>
          <p:cNvSpPr>
            <a:spLocks noChangeArrowheads="1"/>
          </p:cNvSpPr>
          <p:nvPr/>
        </p:nvSpPr>
        <p:spPr bwMode="invGray">
          <a:xfrm>
            <a:off x="565150" y="4364026"/>
            <a:ext cx="2730500" cy="350837"/>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s-ES" sz="2000" b="1">
                <a:solidFill>
                  <a:schemeClr val="bg1"/>
                </a:solidFill>
              </a:rPr>
              <a:t>…</a:t>
            </a:r>
          </a:p>
        </p:txBody>
      </p:sp>
      <p:sp>
        <p:nvSpPr>
          <p:cNvPr id="235546" name="AutoShape 26"/>
          <p:cNvSpPr>
            <a:spLocks noChangeArrowheads="1"/>
          </p:cNvSpPr>
          <p:nvPr/>
        </p:nvSpPr>
        <p:spPr bwMode="invGray">
          <a:xfrm>
            <a:off x="565150" y="3421051"/>
            <a:ext cx="2730500" cy="350837"/>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s-ES" sz="2000" b="1">
                <a:solidFill>
                  <a:schemeClr val="bg1"/>
                </a:solidFill>
              </a:rPr>
              <a:t>…</a:t>
            </a:r>
          </a:p>
        </p:txBody>
      </p:sp>
      <p:sp>
        <p:nvSpPr>
          <p:cNvPr id="235547" name="Line 27"/>
          <p:cNvSpPr>
            <a:spLocks noChangeShapeType="1"/>
          </p:cNvSpPr>
          <p:nvPr/>
        </p:nvSpPr>
        <p:spPr bwMode="invGray">
          <a:xfrm flipV="1">
            <a:off x="3228975" y="1812913"/>
            <a:ext cx="566738" cy="523875"/>
          </a:xfrm>
          <a:prstGeom prst="line">
            <a:avLst/>
          </a:prstGeom>
          <a:noFill/>
          <a:ln w="38100">
            <a:solidFill>
              <a:srgbClr val="CCECFF"/>
            </a:solidFill>
            <a:round/>
            <a:headEnd/>
            <a:tailEnd type="triangle" w="med" len="med"/>
          </a:ln>
        </p:spPr>
        <p:txBody>
          <a:bodyPr lIns="91436" tIns="45718" rIns="91436" bIns="45718">
            <a:spAutoFit/>
          </a:bodyPr>
          <a:lstStyle/>
          <a:p>
            <a:endParaRPr lang="es-ES"/>
          </a:p>
        </p:txBody>
      </p:sp>
      <p:sp>
        <p:nvSpPr>
          <p:cNvPr id="235548" name="Line 28"/>
          <p:cNvSpPr>
            <a:spLocks noChangeShapeType="1"/>
          </p:cNvSpPr>
          <p:nvPr/>
        </p:nvSpPr>
        <p:spPr bwMode="invGray">
          <a:xfrm flipV="1">
            <a:off x="3224213" y="2151051"/>
            <a:ext cx="571500" cy="195262"/>
          </a:xfrm>
          <a:prstGeom prst="line">
            <a:avLst/>
          </a:prstGeom>
          <a:noFill/>
          <a:ln w="38100">
            <a:solidFill>
              <a:srgbClr val="CCECFF"/>
            </a:solidFill>
            <a:round/>
            <a:headEnd/>
            <a:tailEnd type="triangle" w="med" len="med"/>
          </a:ln>
        </p:spPr>
        <p:txBody>
          <a:bodyPr lIns="91436" tIns="45718" rIns="91436" bIns="45718">
            <a:spAutoFit/>
          </a:bodyPr>
          <a:lstStyle/>
          <a:p>
            <a:endParaRPr lang="es-ES"/>
          </a:p>
        </p:txBody>
      </p:sp>
      <p:sp>
        <p:nvSpPr>
          <p:cNvPr id="235549" name="Line 29"/>
          <p:cNvSpPr>
            <a:spLocks noChangeShapeType="1"/>
          </p:cNvSpPr>
          <p:nvPr/>
        </p:nvSpPr>
        <p:spPr bwMode="invGray">
          <a:xfrm>
            <a:off x="3224213" y="2341551"/>
            <a:ext cx="571500" cy="247650"/>
          </a:xfrm>
          <a:prstGeom prst="line">
            <a:avLst/>
          </a:prstGeom>
          <a:noFill/>
          <a:ln w="38100">
            <a:solidFill>
              <a:srgbClr val="CCECFF"/>
            </a:solidFill>
            <a:round/>
            <a:headEnd/>
            <a:tailEnd type="triangle" w="med" len="med"/>
          </a:ln>
        </p:spPr>
        <p:txBody>
          <a:bodyPr lIns="91436" tIns="45718" rIns="91436" bIns="45718">
            <a:spAutoFit/>
          </a:bodyPr>
          <a:lstStyle/>
          <a:p>
            <a:endParaRPr lang="es-ES"/>
          </a:p>
        </p:txBody>
      </p:sp>
      <p:sp>
        <p:nvSpPr>
          <p:cNvPr id="235550" name="Line 30"/>
          <p:cNvSpPr>
            <a:spLocks noChangeShapeType="1"/>
          </p:cNvSpPr>
          <p:nvPr/>
        </p:nvSpPr>
        <p:spPr bwMode="invGray">
          <a:xfrm flipV="1">
            <a:off x="3276600" y="3284526"/>
            <a:ext cx="519113" cy="809625"/>
          </a:xfrm>
          <a:prstGeom prst="line">
            <a:avLst/>
          </a:prstGeom>
          <a:noFill/>
          <a:ln w="38100" cap="rnd">
            <a:solidFill>
              <a:srgbClr val="CCECFF"/>
            </a:solidFill>
            <a:prstDash val="sysDot"/>
            <a:round/>
            <a:headEnd/>
            <a:tailEnd type="triangle" w="med" len="med"/>
          </a:ln>
        </p:spPr>
        <p:txBody>
          <a:bodyPr lIns="91436" tIns="45718" rIns="91436" bIns="45718">
            <a:spAutoFit/>
          </a:bodyPr>
          <a:lstStyle/>
          <a:p>
            <a:endParaRPr lang="es-ES"/>
          </a:p>
        </p:txBody>
      </p:sp>
      <p:sp>
        <p:nvSpPr>
          <p:cNvPr id="235551" name="Line 31"/>
          <p:cNvSpPr>
            <a:spLocks noChangeShapeType="1"/>
          </p:cNvSpPr>
          <p:nvPr/>
        </p:nvSpPr>
        <p:spPr bwMode="invGray">
          <a:xfrm flipV="1">
            <a:off x="3271838" y="3884601"/>
            <a:ext cx="514350" cy="219075"/>
          </a:xfrm>
          <a:prstGeom prst="line">
            <a:avLst/>
          </a:prstGeom>
          <a:noFill/>
          <a:ln w="38100" cap="rnd">
            <a:solidFill>
              <a:srgbClr val="CCECFF"/>
            </a:solidFill>
            <a:prstDash val="sysDot"/>
            <a:round/>
            <a:headEnd/>
            <a:tailEnd type="triangle" w="med" len="med"/>
          </a:ln>
        </p:spPr>
        <p:txBody>
          <a:bodyPr lIns="91436" tIns="45718" rIns="91436" bIns="45718">
            <a:spAutoFit/>
          </a:bodyPr>
          <a:lstStyle/>
          <a:p>
            <a:endParaRPr lang="es-ES"/>
          </a:p>
        </p:txBody>
      </p:sp>
      <p:sp>
        <p:nvSpPr>
          <p:cNvPr id="235552" name="Line 32"/>
          <p:cNvSpPr>
            <a:spLocks noChangeShapeType="1"/>
          </p:cNvSpPr>
          <p:nvPr/>
        </p:nvSpPr>
        <p:spPr bwMode="invGray">
          <a:xfrm>
            <a:off x="3271838" y="4098913"/>
            <a:ext cx="504825" cy="385763"/>
          </a:xfrm>
          <a:prstGeom prst="line">
            <a:avLst/>
          </a:prstGeom>
          <a:noFill/>
          <a:ln w="38100" cap="rnd">
            <a:solidFill>
              <a:srgbClr val="CCECFF"/>
            </a:solidFill>
            <a:prstDash val="sysDot"/>
            <a:round/>
            <a:headEnd/>
            <a:tailEnd type="triangle" w="med" len="med"/>
          </a:ln>
        </p:spPr>
        <p:txBody>
          <a:bodyPr lIns="91436" tIns="45718" rIns="91436" bIns="45718">
            <a:spAutoFit/>
          </a:bodyPr>
          <a:lstStyle/>
          <a:p>
            <a:endParaRPr lang="es-ES"/>
          </a:p>
        </p:txBody>
      </p:sp>
      <p:sp>
        <p:nvSpPr>
          <p:cNvPr id="235553" name="Line 33"/>
          <p:cNvSpPr>
            <a:spLocks noChangeShapeType="1"/>
          </p:cNvSpPr>
          <p:nvPr/>
        </p:nvSpPr>
        <p:spPr bwMode="invGray">
          <a:xfrm flipV="1">
            <a:off x="3271838" y="5256201"/>
            <a:ext cx="300037" cy="161925"/>
          </a:xfrm>
          <a:prstGeom prst="line">
            <a:avLst/>
          </a:prstGeom>
          <a:noFill/>
          <a:ln w="38100">
            <a:solidFill>
              <a:srgbClr val="CCECFF"/>
            </a:solidFill>
            <a:round/>
            <a:headEnd/>
            <a:tailEnd type="triangle" w="med" len="med"/>
          </a:ln>
        </p:spPr>
        <p:txBody>
          <a:bodyPr lIns="91436" tIns="45718" rIns="91436" bIns="45718">
            <a:spAutoFit/>
          </a:bodyPr>
          <a:lstStyle/>
          <a:p>
            <a:endParaRPr lang="es-ES"/>
          </a:p>
        </p:txBody>
      </p:sp>
      <p:sp>
        <p:nvSpPr>
          <p:cNvPr id="235554" name="Line 34"/>
          <p:cNvSpPr>
            <a:spLocks noChangeShapeType="1"/>
          </p:cNvSpPr>
          <p:nvPr/>
        </p:nvSpPr>
        <p:spPr bwMode="invGray">
          <a:xfrm>
            <a:off x="3271838" y="5413363"/>
            <a:ext cx="514350" cy="204788"/>
          </a:xfrm>
          <a:prstGeom prst="line">
            <a:avLst/>
          </a:prstGeom>
          <a:noFill/>
          <a:ln w="38100">
            <a:solidFill>
              <a:srgbClr val="CCECFF"/>
            </a:solidFill>
            <a:round/>
            <a:headEnd/>
            <a:tailEnd type="triangle" w="med" len="med"/>
          </a:ln>
        </p:spPr>
        <p:txBody>
          <a:bodyPr lIns="91436" tIns="45718" rIns="91436" bIns="45718">
            <a:spAutoFit/>
          </a:bodyPr>
          <a:lstStyle/>
          <a:p>
            <a:endParaRPr lang="es-ES"/>
          </a:p>
        </p:txBody>
      </p:sp>
      <p:sp>
        <p:nvSpPr>
          <p:cNvPr id="235555" name="Rectangle 35"/>
          <p:cNvSpPr>
            <a:spLocks noChangeArrowheads="1"/>
          </p:cNvSpPr>
          <p:nvPr/>
        </p:nvSpPr>
        <p:spPr bwMode="invGray">
          <a:xfrm>
            <a:off x="4857752" y="1785926"/>
            <a:ext cx="3962400" cy="1033462"/>
          </a:xfrm>
          <a:prstGeom prst="rect">
            <a:avLst/>
          </a:prstGeom>
          <a:noFill/>
          <a:ln w="12700" algn="ctr">
            <a:noFill/>
            <a:miter lim="800000"/>
            <a:headEnd/>
            <a:tailEnd/>
          </a:ln>
          <a:effectLst/>
        </p:spPr>
        <p:txBody>
          <a:bodyPr lIns="91436" tIns="45718" rIns="91436" bIns="45718">
            <a:spAutoFit/>
          </a:bodyPr>
          <a:lstStyle/>
          <a:p>
            <a:pPr>
              <a:lnSpc>
                <a:spcPct val="85000"/>
              </a:lnSpc>
              <a:spcBef>
                <a:spcPct val="20000"/>
              </a:spcBef>
              <a:defRPr/>
            </a:pPr>
            <a:r>
              <a:rPr lang="es-ES" sz="2400">
                <a:effectLst>
                  <a:outerShdw blurRad="38100" dist="38100" dir="2700000" algn="tl">
                    <a:srgbClr val="000000"/>
                  </a:outerShdw>
                </a:effectLst>
              </a:rPr>
              <a:t>La funcionalidad del servidor se divide en </a:t>
            </a:r>
            <a:r>
              <a:rPr lang="es-ES" sz="2400">
                <a:solidFill>
                  <a:srgbClr val="FFC000"/>
                </a:solidFill>
                <a:effectLst>
                  <a:outerShdw blurRad="38100" dist="38100" dir="2700000" algn="tl">
                    <a:srgbClr val="000000"/>
                  </a:outerShdw>
                </a:effectLst>
              </a:rPr>
              <a:t>~ 40 </a:t>
            </a:r>
            <a:r>
              <a:rPr lang="es-ES" sz="2400" b="1">
                <a:solidFill>
                  <a:srgbClr val="FFC000"/>
                </a:solidFill>
                <a:effectLst>
                  <a:outerShdw blurRad="38100" dist="38100" dir="2700000" algn="tl">
                    <a:srgbClr val="000000"/>
                  </a:outerShdw>
                </a:effectLst>
              </a:rPr>
              <a:t>módulos</a:t>
            </a:r>
            <a:r>
              <a:rPr lang="es-ES" sz="2400">
                <a:solidFill>
                  <a:srgbClr val="FFC000"/>
                </a:solidFill>
                <a:effectLst>
                  <a:outerShdw blurRad="38100" dist="38100" dir="2700000" algn="tl">
                    <a:srgbClr val="000000"/>
                  </a:outerShdw>
                </a:effectLst>
              </a:rPr>
              <a:t>...</a:t>
            </a:r>
          </a:p>
        </p:txBody>
      </p:sp>
      <p:sp>
        <p:nvSpPr>
          <p:cNvPr id="235556" name="Rectangle 36"/>
          <p:cNvSpPr>
            <a:spLocks noChangeArrowheads="1"/>
          </p:cNvSpPr>
          <p:nvPr/>
        </p:nvSpPr>
        <p:spPr bwMode="invGray">
          <a:xfrm>
            <a:off x="5208588" y="2916226"/>
            <a:ext cx="3811587" cy="1089025"/>
          </a:xfrm>
          <a:prstGeom prst="rect">
            <a:avLst/>
          </a:prstGeom>
          <a:noFill/>
          <a:ln w="12700" algn="ctr">
            <a:noFill/>
            <a:miter lim="800000"/>
            <a:headEnd/>
            <a:tailEnd/>
          </a:ln>
          <a:effectLst/>
        </p:spPr>
        <p:txBody>
          <a:bodyPr lIns="91436" tIns="45718" rIns="91436" bIns="45718">
            <a:spAutoFit/>
          </a:bodyPr>
          <a:lstStyle/>
          <a:p>
            <a:pPr eaLnBrk="0" hangingPunct="0">
              <a:lnSpc>
                <a:spcPct val="90000"/>
              </a:lnSpc>
              <a:spcBef>
                <a:spcPct val="30000"/>
              </a:spcBef>
              <a:buClr>
                <a:schemeClr val="tx2"/>
              </a:buClr>
              <a:buSzPct val="85000"/>
              <a:buFont typeface="Wingdings 2" pitchFamily="18" charset="2"/>
              <a:buNone/>
              <a:defRPr/>
            </a:pPr>
            <a:r>
              <a:rPr lang="es-ES" sz="2400">
                <a:effectLst>
                  <a:outerShdw blurRad="38100" dist="38100" dir="2700000" algn="tl">
                    <a:srgbClr val="000000"/>
                  </a:outerShdw>
                </a:effectLst>
              </a:rPr>
              <a:t>Los módulos se enchufan a una pipeline genérica de peticiones</a:t>
            </a:r>
          </a:p>
        </p:txBody>
      </p:sp>
      <p:sp>
        <p:nvSpPr>
          <p:cNvPr id="235558" name="Rectangle 38"/>
          <p:cNvSpPr>
            <a:spLocks noChangeArrowheads="1"/>
          </p:cNvSpPr>
          <p:nvPr/>
        </p:nvSpPr>
        <p:spPr bwMode="invGray">
          <a:xfrm>
            <a:off x="4856163" y="4011601"/>
            <a:ext cx="4183062" cy="1089025"/>
          </a:xfrm>
          <a:prstGeom prst="rect">
            <a:avLst/>
          </a:prstGeom>
          <a:noFill/>
          <a:ln w="12700" algn="ctr">
            <a:noFill/>
            <a:miter lim="800000"/>
            <a:headEnd/>
            <a:tailEnd/>
          </a:ln>
          <a:effectLst/>
        </p:spPr>
        <p:txBody>
          <a:bodyPr lIns="91436" tIns="45718" rIns="91436" bIns="45718">
            <a:spAutoFit/>
          </a:bodyPr>
          <a:lstStyle/>
          <a:p>
            <a:pPr eaLnBrk="0" hangingPunct="0">
              <a:lnSpc>
                <a:spcPct val="90000"/>
              </a:lnSpc>
              <a:spcBef>
                <a:spcPct val="30000"/>
              </a:spcBef>
              <a:buClr>
                <a:schemeClr val="tx2"/>
              </a:buClr>
              <a:buSzPct val="85000"/>
              <a:buFont typeface="Wingdings 2" pitchFamily="18" charset="2"/>
              <a:buNone/>
              <a:defRPr/>
            </a:pPr>
            <a:r>
              <a:rPr lang="es-ES" sz="2400">
                <a:effectLst>
                  <a:outerShdw blurRad="38100" dist="38100" dir="2700000" algn="tl">
                    <a:srgbClr val="000000"/>
                  </a:outerShdw>
                </a:effectLst>
              </a:rPr>
              <a:t>Los módulos </a:t>
            </a:r>
            <a:r>
              <a:rPr lang="es-ES" sz="2400" b="1">
                <a:solidFill>
                  <a:srgbClr val="FFC000"/>
                </a:solidFill>
                <a:effectLst>
                  <a:outerShdw blurRad="38100" dist="38100" dir="2700000" algn="tl">
                    <a:srgbClr val="000000"/>
                  </a:outerShdw>
                </a:effectLst>
              </a:rPr>
              <a:t>extienden la funcionalidad del servidor</a:t>
            </a:r>
            <a:r>
              <a:rPr lang="es-ES" sz="2400">
                <a:solidFill>
                  <a:srgbClr val="FFC000"/>
                </a:solidFill>
                <a:effectLst>
                  <a:outerShdw blurRad="38100" dist="38100" dir="2700000" algn="tl">
                    <a:srgbClr val="000000"/>
                  </a:outerShdw>
                </a:effectLst>
              </a:rPr>
              <a:t> </a:t>
            </a:r>
            <a:r>
              <a:rPr lang="es-ES" sz="2400">
                <a:effectLst>
                  <a:outerShdw blurRad="38100" dist="38100" dir="2700000" algn="tl">
                    <a:srgbClr val="000000"/>
                  </a:outerShdw>
                </a:effectLst>
              </a:rPr>
              <a:t>a través de una API pública.</a:t>
            </a:r>
            <a:endParaRPr lang="es-ES" sz="2400">
              <a:solidFill>
                <a:schemeClr val="accent1"/>
              </a:solidFill>
              <a:effectLst>
                <a:outerShdw blurRad="38100" dist="38100" dir="2700000" algn="tl">
                  <a:srgbClr val="000000"/>
                </a:outerShdw>
              </a:effectLst>
            </a:endParaRPr>
          </a:p>
        </p:txBody>
      </p:sp>
      <p:sp>
        <p:nvSpPr>
          <p:cNvPr id="235559" name="Line 39"/>
          <p:cNvSpPr>
            <a:spLocks noChangeShapeType="1"/>
          </p:cNvSpPr>
          <p:nvPr/>
        </p:nvSpPr>
        <p:spPr bwMode="invGray">
          <a:xfrm flipV="1">
            <a:off x="2014538" y="3536938"/>
            <a:ext cx="447675" cy="357188"/>
          </a:xfrm>
          <a:prstGeom prst="line">
            <a:avLst/>
          </a:prstGeom>
          <a:noFill/>
          <a:ln w="28575" cap="rnd">
            <a:solidFill>
              <a:srgbClr val="333333"/>
            </a:solidFill>
            <a:prstDash val="sysDot"/>
            <a:round/>
            <a:headEnd/>
            <a:tailEnd type="triangle" w="med" len="med"/>
          </a:ln>
        </p:spPr>
        <p:txBody>
          <a:bodyPr lIns="91436" tIns="45718" rIns="91436" bIns="45718">
            <a:spAutoFit/>
          </a:bodyPr>
          <a:lstStyle/>
          <a:p>
            <a:endParaRPr lang="es-ES"/>
          </a:p>
        </p:txBody>
      </p:sp>
      <p:sp>
        <p:nvSpPr>
          <p:cNvPr id="235560" name="Line 40"/>
          <p:cNvSpPr>
            <a:spLocks noChangeShapeType="1"/>
          </p:cNvSpPr>
          <p:nvPr/>
        </p:nvSpPr>
        <p:spPr bwMode="invGray">
          <a:xfrm>
            <a:off x="2019300" y="3889363"/>
            <a:ext cx="438150" cy="371475"/>
          </a:xfrm>
          <a:prstGeom prst="line">
            <a:avLst/>
          </a:prstGeom>
          <a:noFill/>
          <a:ln w="28575" cap="rnd">
            <a:solidFill>
              <a:srgbClr val="333333"/>
            </a:solidFill>
            <a:prstDash val="sysDot"/>
            <a:round/>
            <a:headEnd/>
            <a:tailEnd type="triangle" w="med" len="med"/>
          </a:ln>
        </p:spPr>
        <p:txBody>
          <a:bodyPr lIns="91436" tIns="45718" rIns="91436" bIns="45718">
            <a:spAutoFit/>
          </a:bodyPr>
          <a:lstStyle/>
          <a:p>
            <a:endParaRPr lang="es-ES"/>
          </a:p>
        </p:txBody>
      </p:sp>
      <p:sp>
        <p:nvSpPr>
          <p:cNvPr id="235561" name="Line 41"/>
          <p:cNvSpPr>
            <a:spLocks noChangeShapeType="1"/>
          </p:cNvSpPr>
          <p:nvPr/>
        </p:nvSpPr>
        <p:spPr bwMode="invGray">
          <a:xfrm>
            <a:off x="2057400" y="3884601"/>
            <a:ext cx="376238" cy="0"/>
          </a:xfrm>
          <a:prstGeom prst="line">
            <a:avLst/>
          </a:prstGeom>
          <a:noFill/>
          <a:ln w="28575" cap="rnd">
            <a:solidFill>
              <a:srgbClr val="333333"/>
            </a:solidFill>
            <a:prstDash val="sysDot"/>
            <a:round/>
            <a:headEnd/>
            <a:tailEnd type="triangle" w="med" len="med"/>
          </a:ln>
        </p:spPr>
        <p:txBody>
          <a:bodyPr lIns="91436" tIns="45718" rIns="91436" bIns="45718">
            <a:spAutoFit/>
          </a:bodyPr>
          <a:lstStyle/>
          <a:p>
            <a:endParaRPr lang="es-ES"/>
          </a:p>
        </p:txBody>
      </p:sp>
      <p:sp>
        <p:nvSpPr>
          <p:cNvPr id="235562" name="AutoShape 42"/>
          <p:cNvSpPr>
            <a:spLocks noChangeArrowheads="1"/>
          </p:cNvSpPr>
          <p:nvPr/>
        </p:nvSpPr>
        <p:spPr bwMode="invGray">
          <a:xfrm>
            <a:off x="574675" y="2782876"/>
            <a:ext cx="2730500" cy="350837"/>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s-ES" sz="2000" b="1">
                <a:solidFill>
                  <a:schemeClr val="bg1"/>
                </a:solidFill>
              </a:rPr>
              <a:t>…</a:t>
            </a:r>
          </a:p>
        </p:txBody>
      </p:sp>
      <p:sp>
        <p:nvSpPr>
          <p:cNvPr id="235563" name="AutoShape 43"/>
          <p:cNvSpPr>
            <a:spLocks noChangeArrowheads="1"/>
          </p:cNvSpPr>
          <p:nvPr/>
        </p:nvSpPr>
        <p:spPr bwMode="invGray">
          <a:xfrm>
            <a:off x="565150" y="4559288"/>
            <a:ext cx="2730500" cy="350838"/>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s-ES" sz="2000" b="1">
                <a:solidFill>
                  <a:schemeClr val="bg1"/>
                </a:solidFill>
              </a:rPr>
              <a:t>…</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72222E-6 3.7037E-7 L 0.34271 -0.14236 " pathEditMode="relative" rAng="0" ptsTypes="AA">
                                      <p:cBhvr>
                                        <p:cTn id="10" dur="1000" fill="hold"/>
                                        <p:tgtEl>
                                          <p:spTgt spid="235531"/>
                                        </p:tgtEl>
                                        <p:attrNameLst>
                                          <p:attrName>ppt_x</p:attrName>
                                          <p:attrName>ppt_y</p:attrName>
                                        </p:attrNameLst>
                                      </p:cBhvr>
                                      <p:rCtr x="171" y="-71"/>
                                    </p:animMotion>
                                  </p:childTnLst>
                                </p:cTn>
                              </p:par>
                              <p:par>
                                <p:cTn id="11" presetID="0" presetClass="path" presetSubtype="0" accel="50000" decel="50000" fill="hold" grpId="0" nodeType="withEffect">
                                  <p:stCondLst>
                                    <p:cond delay="0"/>
                                  </p:stCondLst>
                                  <p:childTnLst>
                                    <p:animMotion origin="layout" path="M 2.77778E-7 3.7037E-7 L 0.24479 -0.07917 " pathEditMode="relative" rAng="0" ptsTypes="AA">
                                      <p:cBhvr>
                                        <p:cTn id="12" dur="1000" fill="hold"/>
                                        <p:tgtEl>
                                          <p:spTgt spid="235532"/>
                                        </p:tgtEl>
                                        <p:attrNameLst>
                                          <p:attrName>ppt_x</p:attrName>
                                          <p:attrName>ppt_y</p:attrName>
                                        </p:attrNameLst>
                                      </p:cBhvr>
                                      <p:rCtr x="122" y="-40"/>
                                    </p:animMotion>
                                  </p:childTnLst>
                                </p:cTn>
                              </p:par>
                              <p:par>
                                <p:cTn id="13" presetID="0" presetClass="path" presetSubtype="0" accel="50000" decel="50000" fill="hold" grpId="0" nodeType="withEffect">
                                  <p:stCondLst>
                                    <p:cond delay="0"/>
                                  </p:stCondLst>
                                  <p:childTnLst>
                                    <p:animMotion origin="layout" path="M -1.94444E-6 -2.59259E-6 L 0.14948 -0.01944 " pathEditMode="relative" rAng="0" ptsTypes="AA">
                                      <p:cBhvr>
                                        <p:cTn id="14" dur="1000" fill="hold"/>
                                        <p:tgtEl>
                                          <p:spTgt spid="235538"/>
                                        </p:tgtEl>
                                        <p:attrNameLst>
                                          <p:attrName>ppt_x</p:attrName>
                                          <p:attrName>ppt_y</p:attrName>
                                        </p:attrNameLst>
                                      </p:cBhvr>
                                      <p:rCtr x="75" y="-10"/>
                                    </p:animMotion>
                                  </p:childTnLst>
                                </p:cTn>
                              </p:par>
                              <p:par>
                                <p:cTn id="15" presetID="0" presetClass="path" presetSubtype="0" accel="50000" decel="50000" fill="hold" grpId="0" nodeType="withEffect">
                                  <p:stCondLst>
                                    <p:cond delay="0"/>
                                  </p:stCondLst>
                                  <p:childTnLst>
                                    <p:animMotion origin="layout" path="M -0.00069 -0.00023 L 0.14462 -0.02037 " pathEditMode="relative" rAng="0" ptsTypes="AA">
                                      <p:cBhvr>
                                        <p:cTn id="16" dur="1000" fill="hold"/>
                                        <p:tgtEl>
                                          <p:spTgt spid="235534"/>
                                        </p:tgtEl>
                                        <p:attrNameLst>
                                          <p:attrName>ppt_x</p:attrName>
                                          <p:attrName>ppt_y</p:attrName>
                                        </p:attrNameLst>
                                      </p:cBhvr>
                                      <p:rCtr x="73" y="-10"/>
                                    </p:animMotion>
                                  </p:childTnLst>
                                </p:cTn>
                              </p:par>
                              <p:par>
                                <p:cTn id="17" presetID="0" presetClass="path" presetSubtype="0" accel="50000" decel="50000" fill="hold" grpId="0" nodeType="withEffect">
                                  <p:stCondLst>
                                    <p:cond delay="0"/>
                                  </p:stCondLst>
                                  <p:childTnLst>
                                    <p:animMotion origin="layout" path="M -0.00069 0.00092 L 0.14306 -0.00185 " pathEditMode="relative" rAng="0" ptsTypes="AA">
                                      <p:cBhvr>
                                        <p:cTn id="18" dur="1000" fill="hold"/>
                                        <p:tgtEl>
                                          <p:spTgt spid="235535"/>
                                        </p:tgtEl>
                                        <p:attrNameLst>
                                          <p:attrName>ppt_x</p:attrName>
                                          <p:attrName>ppt_y</p:attrName>
                                        </p:attrNameLst>
                                      </p:cBhvr>
                                      <p:rCtr x="72" y="-1"/>
                                    </p:animMotion>
                                  </p:childTnLst>
                                </p:cTn>
                              </p:par>
                              <p:par>
                                <p:cTn id="19" presetID="0" presetClass="path" presetSubtype="0" accel="50000" decel="50000" fill="hold" grpId="0" nodeType="withEffect">
                                  <p:stCondLst>
                                    <p:cond delay="0"/>
                                  </p:stCondLst>
                                  <p:childTnLst>
                                    <p:animMotion origin="layout" path="M -0.00069 0.00046 L 0.14254 0.01851 " pathEditMode="relative" rAng="0" ptsTypes="AA">
                                      <p:cBhvr>
                                        <p:cTn id="20" dur="1000" fill="hold"/>
                                        <p:tgtEl>
                                          <p:spTgt spid="235536"/>
                                        </p:tgtEl>
                                        <p:attrNameLst>
                                          <p:attrName>ppt_x</p:attrName>
                                          <p:attrName>ppt_y</p:attrName>
                                        </p:attrNameLst>
                                      </p:cBhvr>
                                      <p:rCtr x="72" y="9"/>
                                    </p:animMotion>
                                  </p:childTnLst>
                                </p:cTn>
                              </p:par>
                              <p:par>
                                <p:cTn id="21" presetID="0" presetClass="path" presetSubtype="0" accel="50000" decel="50000" fill="hold" grpId="0" nodeType="withEffect">
                                  <p:stCondLst>
                                    <p:cond delay="0"/>
                                  </p:stCondLst>
                                  <p:childTnLst>
                                    <p:animMotion origin="layout" path="M 0.00017 -0.00047 L 0.17101 -0.03172 " pathEditMode="relative" rAng="0" ptsTypes="AA">
                                      <p:cBhvr>
                                        <p:cTn id="22" dur="1000" fill="hold"/>
                                        <p:tgtEl>
                                          <p:spTgt spid="235530"/>
                                        </p:tgtEl>
                                        <p:attrNameLst>
                                          <p:attrName>ppt_x</p:attrName>
                                          <p:attrName>ppt_y</p:attrName>
                                        </p:attrNameLst>
                                      </p:cBhvr>
                                      <p:rCtr x="85" y="-16"/>
                                    </p:animMotion>
                                  </p:childTnLst>
                                </p:cTn>
                              </p:par>
                              <p:par>
                                <p:cTn id="23" presetID="0" presetClass="path" presetSubtype="0" accel="50000" decel="50000" fill="hold" grpId="0" nodeType="withEffect">
                                  <p:stCondLst>
                                    <p:cond delay="0"/>
                                  </p:stCondLst>
                                  <p:childTnLst>
                                    <p:animMotion origin="layout" path="M -3.05556E-6 2.59259E-6 L 0.34271 0.03194 " pathEditMode="relative" rAng="0" ptsTypes="AA">
                                      <p:cBhvr>
                                        <p:cTn id="24" dur="1000" fill="hold"/>
                                        <p:tgtEl>
                                          <p:spTgt spid="235529"/>
                                        </p:tgtEl>
                                        <p:attrNameLst>
                                          <p:attrName>ppt_x</p:attrName>
                                          <p:attrName>ppt_y</p:attrName>
                                        </p:attrNameLst>
                                      </p:cBhvr>
                                      <p:rCtr x="171" y="16"/>
                                    </p:animMotion>
                                  </p:childTnLst>
                                </p:cTn>
                              </p:par>
                              <p:par>
                                <p:cTn id="25" presetID="1" presetClass="exit" presetSubtype="0" fill="hold" grpId="0" nodeType="withEffect">
                                  <p:stCondLst>
                                    <p:cond delay="0"/>
                                  </p:stCondLst>
                                  <p:childTnLst>
                                    <p:set>
                                      <p:cBhvr>
                                        <p:cTn id="26" dur="1" fill="hold">
                                          <p:stCondLst>
                                            <p:cond delay="0"/>
                                          </p:stCondLst>
                                        </p:cTn>
                                        <p:tgtEl>
                                          <p:spTgt spid="23553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3553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35528"/>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5559"/>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3556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3556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35562"/>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3556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555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35539"/>
                                        </p:tgtEl>
                                        <p:attrNameLst>
                                          <p:attrName>style.visibility</p:attrName>
                                        </p:attrNameLst>
                                      </p:cBhvr>
                                      <p:to>
                                        <p:strVal val="visible"/>
                                      </p:to>
                                    </p:set>
                                    <p:anim calcmode="lin" valueType="num">
                                      <p:cBhvr>
                                        <p:cTn id="49" dur="500" fill="hold"/>
                                        <p:tgtEl>
                                          <p:spTgt spid="235539"/>
                                        </p:tgtEl>
                                        <p:attrNameLst>
                                          <p:attrName>ppt_w</p:attrName>
                                        </p:attrNameLst>
                                      </p:cBhvr>
                                      <p:tavLst>
                                        <p:tav tm="0">
                                          <p:val>
                                            <p:fltVal val="0"/>
                                          </p:val>
                                        </p:tav>
                                        <p:tav tm="100000">
                                          <p:val>
                                            <p:strVal val="#ppt_w"/>
                                          </p:val>
                                        </p:tav>
                                      </p:tavLst>
                                    </p:anim>
                                    <p:anim calcmode="lin" valueType="num">
                                      <p:cBhvr>
                                        <p:cTn id="50" dur="500" fill="hold"/>
                                        <p:tgtEl>
                                          <p:spTgt spid="235539"/>
                                        </p:tgtEl>
                                        <p:attrNameLst>
                                          <p:attrName>ppt_h</p:attrName>
                                        </p:attrNameLst>
                                      </p:cBhvr>
                                      <p:tavLst>
                                        <p:tav tm="0">
                                          <p:val>
                                            <p:fltVal val="0"/>
                                          </p:val>
                                        </p:tav>
                                        <p:tav tm="100000">
                                          <p:val>
                                            <p:strVal val="#ppt_h"/>
                                          </p:val>
                                        </p:tav>
                                      </p:tavLst>
                                    </p:anim>
                                    <p:animEffect transition="in" filter="fade">
                                      <p:cBhvr>
                                        <p:cTn id="51" dur="500"/>
                                        <p:tgtEl>
                                          <p:spTgt spid="235539"/>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235544"/>
                                        </p:tgtEl>
                                        <p:attrNameLst>
                                          <p:attrName>style.visibility</p:attrName>
                                        </p:attrNameLst>
                                      </p:cBhvr>
                                      <p:to>
                                        <p:strVal val="visible"/>
                                      </p:to>
                                    </p:set>
                                    <p:anim calcmode="lin" valueType="num">
                                      <p:cBhvr>
                                        <p:cTn id="54" dur="500" fill="hold"/>
                                        <p:tgtEl>
                                          <p:spTgt spid="235544"/>
                                        </p:tgtEl>
                                        <p:attrNameLst>
                                          <p:attrName>ppt_w</p:attrName>
                                        </p:attrNameLst>
                                      </p:cBhvr>
                                      <p:tavLst>
                                        <p:tav tm="0">
                                          <p:val>
                                            <p:fltVal val="0"/>
                                          </p:val>
                                        </p:tav>
                                        <p:tav tm="100000">
                                          <p:val>
                                            <p:strVal val="#ppt_w"/>
                                          </p:val>
                                        </p:tav>
                                      </p:tavLst>
                                    </p:anim>
                                    <p:anim calcmode="lin" valueType="num">
                                      <p:cBhvr>
                                        <p:cTn id="55" dur="500" fill="hold"/>
                                        <p:tgtEl>
                                          <p:spTgt spid="235544"/>
                                        </p:tgtEl>
                                        <p:attrNameLst>
                                          <p:attrName>ppt_h</p:attrName>
                                        </p:attrNameLst>
                                      </p:cBhvr>
                                      <p:tavLst>
                                        <p:tav tm="0">
                                          <p:val>
                                            <p:fltVal val="0"/>
                                          </p:val>
                                        </p:tav>
                                        <p:tav tm="100000">
                                          <p:val>
                                            <p:strVal val="#ppt_h"/>
                                          </p:val>
                                        </p:tav>
                                      </p:tavLst>
                                    </p:anim>
                                    <p:animEffect transition="in" filter="fade">
                                      <p:cBhvr>
                                        <p:cTn id="56" dur="500"/>
                                        <p:tgtEl>
                                          <p:spTgt spid="235544"/>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235543"/>
                                        </p:tgtEl>
                                        <p:attrNameLst>
                                          <p:attrName>style.visibility</p:attrName>
                                        </p:attrNameLst>
                                      </p:cBhvr>
                                      <p:to>
                                        <p:strVal val="visible"/>
                                      </p:to>
                                    </p:set>
                                    <p:anim calcmode="lin" valueType="num">
                                      <p:cBhvr>
                                        <p:cTn id="59" dur="500" fill="hold"/>
                                        <p:tgtEl>
                                          <p:spTgt spid="235543"/>
                                        </p:tgtEl>
                                        <p:attrNameLst>
                                          <p:attrName>ppt_w</p:attrName>
                                        </p:attrNameLst>
                                      </p:cBhvr>
                                      <p:tavLst>
                                        <p:tav tm="0">
                                          <p:val>
                                            <p:fltVal val="0"/>
                                          </p:val>
                                        </p:tav>
                                        <p:tav tm="100000">
                                          <p:val>
                                            <p:strVal val="#ppt_w"/>
                                          </p:val>
                                        </p:tav>
                                      </p:tavLst>
                                    </p:anim>
                                    <p:anim calcmode="lin" valueType="num">
                                      <p:cBhvr>
                                        <p:cTn id="60" dur="500" fill="hold"/>
                                        <p:tgtEl>
                                          <p:spTgt spid="235543"/>
                                        </p:tgtEl>
                                        <p:attrNameLst>
                                          <p:attrName>ppt_h</p:attrName>
                                        </p:attrNameLst>
                                      </p:cBhvr>
                                      <p:tavLst>
                                        <p:tav tm="0">
                                          <p:val>
                                            <p:fltVal val="0"/>
                                          </p:val>
                                        </p:tav>
                                        <p:tav tm="100000">
                                          <p:val>
                                            <p:strVal val="#ppt_h"/>
                                          </p:val>
                                        </p:tav>
                                      </p:tavLst>
                                    </p:anim>
                                    <p:animEffect transition="in" filter="fade">
                                      <p:cBhvr>
                                        <p:cTn id="61" dur="500"/>
                                        <p:tgtEl>
                                          <p:spTgt spid="235543"/>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235542"/>
                                        </p:tgtEl>
                                        <p:attrNameLst>
                                          <p:attrName>style.visibility</p:attrName>
                                        </p:attrNameLst>
                                      </p:cBhvr>
                                      <p:to>
                                        <p:strVal val="visible"/>
                                      </p:to>
                                    </p:set>
                                    <p:anim calcmode="lin" valueType="num">
                                      <p:cBhvr>
                                        <p:cTn id="64" dur="500" fill="hold"/>
                                        <p:tgtEl>
                                          <p:spTgt spid="235542"/>
                                        </p:tgtEl>
                                        <p:attrNameLst>
                                          <p:attrName>ppt_w</p:attrName>
                                        </p:attrNameLst>
                                      </p:cBhvr>
                                      <p:tavLst>
                                        <p:tav tm="0">
                                          <p:val>
                                            <p:fltVal val="0"/>
                                          </p:val>
                                        </p:tav>
                                        <p:tav tm="100000">
                                          <p:val>
                                            <p:strVal val="#ppt_w"/>
                                          </p:val>
                                        </p:tav>
                                      </p:tavLst>
                                    </p:anim>
                                    <p:anim calcmode="lin" valueType="num">
                                      <p:cBhvr>
                                        <p:cTn id="65" dur="500" fill="hold"/>
                                        <p:tgtEl>
                                          <p:spTgt spid="235542"/>
                                        </p:tgtEl>
                                        <p:attrNameLst>
                                          <p:attrName>ppt_h</p:attrName>
                                        </p:attrNameLst>
                                      </p:cBhvr>
                                      <p:tavLst>
                                        <p:tav tm="0">
                                          <p:val>
                                            <p:fltVal val="0"/>
                                          </p:val>
                                        </p:tav>
                                        <p:tav tm="100000">
                                          <p:val>
                                            <p:strVal val="#ppt_h"/>
                                          </p:val>
                                        </p:tav>
                                      </p:tavLst>
                                    </p:anim>
                                    <p:animEffect transition="in" filter="fade">
                                      <p:cBhvr>
                                        <p:cTn id="66" dur="500"/>
                                        <p:tgtEl>
                                          <p:spTgt spid="235542"/>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235541"/>
                                        </p:tgtEl>
                                        <p:attrNameLst>
                                          <p:attrName>style.visibility</p:attrName>
                                        </p:attrNameLst>
                                      </p:cBhvr>
                                      <p:to>
                                        <p:strVal val="visible"/>
                                      </p:to>
                                    </p:set>
                                    <p:anim calcmode="lin" valueType="num">
                                      <p:cBhvr>
                                        <p:cTn id="69" dur="500" fill="hold"/>
                                        <p:tgtEl>
                                          <p:spTgt spid="235541"/>
                                        </p:tgtEl>
                                        <p:attrNameLst>
                                          <p:attrName>ppt_w</p:attrName>
                                        </p:attrNameLst>
                                      </p:cBhvr>
                                      <p:tavLst>
                                        <p:tav tm="0">
                                          <p:val>
                                            <p:fltVal val="0"/>
                                          </p:val>
                                        </p:tav>
                                        <p:tav tm="100000">
                                          <p:val>
                                            <p:strVal val="#ppt_w"/>
                                          </p:val>
                                        </p:tav>
                                      </p:tavLst>
                                    </p:anim>
                                    <p:anim calcmode="lin" valueType="num">
                                      <p:cBhvr>
                                        <p:cTn id="70" dur="500" fill="hold"/>
                                        <p:tgtEl>
                                          <p:spTgt spid="235541"/>
                                        </p:tgtEl>
                                        <p:attrNameLst>
                                          <p:attrName>ppt_h</p:attrName>
                                        </p:attrNameLst>
                                      </p:cBhvr>
                                      <p:tavLst>
                                        <p:tav tm="0">
                                          <p:val>
                                            <p:fltVal val="0"/>
                                          </p:val>
                                        </p:tav>
                                        <p:tav tm="100000">
                                          <p:val>
                                            <p:strVal val="#ppt_h"/>
                                          </p:val>
                                        </p:tav>
                                      </p:tavLst>
                                    </p:anim>
                                    <p:animEffect transition="in" filter="fade">
                                      <p:cBhvr>
                                        <p:cTn id="71" dur="500"/>
                                        <p:tgtEl>
                                          <p:spTgt spid="235541"/>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235540"/>
                                        </p:tgtEl>
                                        <p:attrNameLst>
                                          <p:attrName>style.visibility</p:attrName>
                                        </p:attrNameLst>
                                      </p:cBhvr>
                                      <p:to>
                                        <p:strVal val="visible"/>
                                      </p:to>
                                    </p:set>
                                    <p:anim calcmode="lin" valueType="num">
                                      <p:cBhvr>
                                        <p:cTn id="74" dur="500" fill="hold"/>
                                        <p:tgtEl>
                                          <p:spTgt spid="235540"/>
                                        </p:tgtEl>
                                        <p:attrNameLst>
                                          <p:attrName>ppt_w</p:attrName>
                                        </p:attrNameLst>
                                      </p:cBhvr>
                                      <p:tavLst>
                                        <p:tav tm="0">
                                          <p:val>
                                            <p:fltVal val="0"/>
                                          </p:val>
                                        </p:tav>
                                        <p:tav tm="100000">
                                          <p:val>
                                            <p:strVal val="#ppt_w"/>
                                          </p:val>
                                        </p:tav>
                                      </p:tavLst>
                                    </p:anim>
                                    <p:anim calcmode="lin" valueType="num">
                                      <p:cBhvr>
                                        <p:cTn id="75" dur="500" fill="hold"/>
                                        <p:tgtEl>
                                          <p:spTgt spid="235540"/>
                                        </p:tgtEl>
                                        <p:attrNameLst>
                                          <p:attrName>ppt_h</p:attrName>
                                        </p:attrNameLst>
                                      </p:cBhvr>
                                      <p:tavLst>
                                        <p:tav tm="0">
                                          <p:val>
                                            <p:fltVal val="0"/>
                                          </p:val>
                                        </p:tav>
                                        <p:tav tm="100000">
                                          <p:val>
                                            <p:strVal val="#ppt_h"/>
                                          </p:val>
                                        </p:tav>
                                      </p:tavLst>
                                    </p:anim>
                                    <p:animEffect transition="in" filter="fade">
                                      <p:cBhvr>
                                        <p:cTn id="76" dur="500"/>
                                        <p:tgtEl>
                                          <p:spTgt spid="235540"/>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235545"/>
                                        </p:tgtEl>
                                        <p:attrNameLst>
                                          <p:attrName>style.visibility</p:attrName>
                                        </p:attrNameLst>
                                      </p:cBhvr>
                                      <p:to>
                                        <p:strVal val="visible"/>
                                      </p:to>
                                    </p:set>
                                    <p:anim calcmode="lin" valueType="num">
                                      <p:cBhvr>
                                        <p:cTn id="79" dur="500" fill="hold"/>
                                        <p:tgtEl>
                                          <p:spTgt spid="235545"/>
                                        </p:tgtEl>
                                        <p:attrNameLst>
                                          <p:attrName>ppt_w</p:attrName>
                                        </p:attrNameLst>
                                      </p:cBhvr>
                                      <p:tavLst>
                                        <p:tav tm="0">
                                          <p:val>
                                            <p:fltVal val="0"/>
                                          </p:val>
                                        </p:tav>
                                        <p:tav tm="100000">
                                          <p:val>
                                            <p:strVal val="#ppt_w"/>
                                          </p:val>
                                        </p:tav>
                                      </p:tavLst>
                                    </p:anim>
                                    <p:anim calcmode="lin" valueType="num">
                                      <p:cBhvr>
                                        <p:cTn id="80" dur="500" fill="hold"/>
                                        <p:tgtEl>
                                          <p:spTgt spid="235545"/>
                                        </p:tgtEl>
                                        <p:attrNameLst>
                                          <p:attrName>ppt_h</p:attrName>
                                        </p:attrNameLst>
                                      </p:cBhvr>
                                      <p:tavLst>
                                        <p:tav tm="0">
                                          <p:val>
                                            <p:fltVal val="0"/>
                                          </p:val>
                                        </p:tav>
                                        <p:tav tm="100000">
                                          <p:val>
                                            <p:strVal val="#ppt_h"/>
                                          </p:val>
                                        </p:tav>
                                      </p:tavLst>
                                    </p:anim>
                                    <p:animEffect transition="in" filter="fade">
                                      <p:cBhvr>
                                        <p:cTn id="81" dur="500"/>
                                        <p:tgtEl>
                                          <p:spTgt spid="235545"/>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235546"/>
                                        </p:tgtEl>
                                        <p:attrNameLst>
                                          <p:attrName>style.visibility</p:attrName>
                                        </p:attrNameLst>
                                      </p:cBhvr>
                                      <p:to>
                                        <p:strVal val="visible"/>
                                      </p:to>
                                    </p:set>
                                    <p:anim calcmode="lin" valueType="num">
                                      <p:cBhvr>
                                        <p:cTn id="84" dur="500" fill="hold"/>
                                        <p:tgtEl>
                                          <p:spTgt spid="235546"/>
                                        </p:tgtEl>
                                        <p:attrNameLst>
                                          <p:attrName>ppt_w</p:attrName>
                                        </p:attrNameLst>
                                      </p:cBhvr>
                                      <p:tavLst>
                                        <p:tav tm="0">
                                          <p:val>
                                            <p:fltVal val="0"/>
                                          </p:val>
                                        </p:tav>
                                        <p:tav tm="100000">
                                          <p:val>
                                            <p:strVal val="#ppt_w"/>
                                          </p:val>
                                        </p:tav>
                                      </p:tavLst>
                                    </p:anim>
                                    <p:anim calcmode="lin" valueType="num">
                                      <p:cBhvr>
                                        <p:cTn id="85" dur="500" fill="hold"/>
                                        <p:tgtEl>
                                          <p:spTgt spid="235546"/>
                                        </p:tgtEl>
                                        <p:attrNameLst>
                                          <p:attrName>ppt_h</p:attrName>
                                        </p:attrNameLst>
                                      </p:cBhvr>
                                      <p:tavLst>
                                        <p:tav tm="0">
                                          <p:val>
                                            <p:fltVal val="0"/>
                                          </p:val>
                                        </p:tav>
                                        <p:tav tm="100000">
                                          <p:val>
                                            <p:strVal val="#ppt_h"/>
                                          </p:val>
                                        </p:tav>
                                      </p:tavLst>
                                    </p:anim>
                                    <p:animEffect transition="in" filter="fade">
                                      <p:cBhvr>
                                        <p:cTn id="86" dur="500"/>
                                        <p:tgtEl>
                                          <p:spTgt spid="235546"/>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35547"/>
                                        </p:tgtEl>
                                        <p:attrNameLst>
                                          <p:attrName>style.visibility</p:attrName>
                                        </p:attrNameLst>
                                      </p:cBhvr>
                                      <p:to>
                                        <p:strVal val="visible"/>
                                      </p:to>
                                    </p:set>
                                    <p:anim calcmode="lin" valueType="num">
                                      <p:cBhvr>
                                        <p:cTn id="91" dur="500" fill="hold"/>
                                        <p:tgtEl>
                                          <p:spTgt spid="235547"/>
                                        </p:tgtEl>
                                        <p:attrNameLst>
                                          <p:attrName>ppt_w</p:attrName>
                                        </p:attrNameLst>
                                      </p:cBhvr>
                                      <p:tavLst>
                                        <p:tav tm="0">
                                          <p:val>
                                            <p:fltVal val="0"/>
                                          </p:val>
                                        </p:tav>
                                        <p:tav tm="100000">
                                          <p:val>
                                            <p:strVal val="#ppt_w"/>
                                          </p:val>
                                        </p:tav>
                                      </p:tavLst>
                                    </p:anim>
                                    <p:anim calcmode="lin" valueType="num">
                                      <p:cBhvr>
                                        <p:cTn id="92" dur="500" fill="hold"/>
                                        <p:tgtEl>
                                          <p:spTgt spid="235547"/>
                                        </p:tgtEl>
                                        <p:attrNameLst>
                                          <p:attrName>ppt_h</p:attrName>
                                        </p:attrNameLst>
                                      </p:cBhvr>
                                      <p:tavLst>
                                        <p:tav tm="0">
                                          <p:val>
                                            <p:fltVal val="0"/>
                                          </p:val>
                                        </p:tav>
                                        <p:tav tm="100000">
                                          <p:val>
                                            <p:strVal val="#ppt_h"/>
                                          </p:val>
                                        </p:tav>
                                      </p:tavLst>
                                    </p:anim>
                                    <p:animEffect transition="in" filter="fade">
                                      <p:cBhvr>
                                        <p:cTn id="93" dur="500"/>
                                        <p:tgtEl>
                                          <p:spTgt spid="235547"/>
                                        </p:tgtEl>
                                      </p:cBhvr>
                                    </p:animEffect>
                                  </p:childTnLst>
                                </p:cTn>
                              </p:par>
                              <p:par>
                                <p:cTn id="94" presetID="53" presetClass="entr" presetSubtype="0" fill="hold" grpId="0" nodeType="withEffect">
                                  <p:stCondLst>
                                    <p:cond delay="0"/>
                                  </p:stCondLst>
                                  <p:childTnLst>
                                    <p:set>
                                      <p:cBhvr>
                                        <p:cTn id="95" dur="1" fill="hold">
                                          <p:stCondLst>
                                            <p:cond delay="0"/>
                                          </p:stCondLst>
                                        </p:cTn>
                                        <p:tgtEl>
                                          <p:spTgt spid="235548"/>
                                        </p:tgtEl>
                                        <p:attrNameLst>
                                          <p:attrName>style.visibility</p:attrName>
                                        </p:attrNameLst>
                                      </p:cBhvr>
                                      <p:to>
                                        <p:strVal val="visible"/>
                                      </p:to>
                                    </p:set>
                                    <p:anim calcmode="lin" valueType="num">
                                      <p:cBhvr>
                                        <p:cTn id="96" dur="500" fill="hold"/>
                                        <p:tgtEl>
                                          <p:spTgt spid="235548"/>
                                        </p:tgtEl>
                                        <p:attrNameLst>
                                          <p:attrName>ppt_w</p:attrName>
                                        </p:attrNameLst>
                                      </p:cBhvr>
                                      <p:tavLst>
                                        <p:tav tm="0">
                                          <p:val>
                                            <p:fltVal val="0"/>
                                          </p:val>
                                        </p:tav>
                                        <p:tav tm="100000">
                                          <p:val>
                                            <p:strVal val="#ppt_w"/>
                                          </p:val>
                                        </p:tav>
                                      </p:tavLst>
                                    </p:anim>
                                    <p:anim calcmode="lin" valueType="num">
                                      <p:cBhvr>
                                        <p:cTn id="97" dur="500" fill="hold"/>
                                        <p:tgtEl>
                                          <p:spTgt spid="235548"/>
                                        </p:tgtEl>
                                        <p:attrNameLst>
                                          <p:attrName>ppt_h</p:attrName>
                                        </p:attrNameLst>
                                      </p:cBhvr>
                                      <p:tavLst>
                                        <p:tav tm="0">
                                          <p:val>
                                            <p:fltVal val="0"/>
                                          </p:val>
                                        </p:tav>
                                        <p:tav tm="100000">
                                          <p:val>
                                            <p:strVal val="#ppt_h"/>
                                          </p:val>
                                        </p:tav>
                                      </p:tavLst>
                                    </p:anim>
                                    <p:animEffect transition="in" filter="fade">
                                      <p:cBhvr>
                                        <p:cTn id="98" dur="500"/>
                                        <p:tgtEl>
                                          <p:spTgt spid="235548"/>
                                        </p:tgtEl>
                                      </p:cBhvr>
                                    </p:animEffect>
                                  </p:childTnLst>
                                </p:cTn>
                              </p:par>
                              <p:par>
                                <p:cTn id="99" presetID="53" presetClass="entr" presetSubtype="0" fill="hold" grpId="0" nodeType="withEffect">
                                  <p:stCondLst>
                                    <p:cond delay="0"/>
                                  </p:stCondLst>
                                  <p:childTnLst>
                                    <p:set>
                                      <p:cBhvr>
                                        <p:cTn id="100" dur="1" fill="hold">
                                          <p:stCondLst>
                                            <p:cond delay="0"/>
                                          </p:stCondLst>
                                        </p:cTn>
                                        <p:tgtEl>
                                          <p:spTgt spid="235549"/>
                                        </p:tgtEl>
                                        <p:attrNameLst>
                                          <p:attrName>style.visibility</p:attrName>
                                        </p:attrNameLst>
                                      </p:cBhvr>
                                      <p:to>
                                        <p:strVal val="visible"/>
                                      </p:to>
                                    </p:set>
                                    <p:anim calcmode="lin" valueType="num">
                                      <p:cBhvr>
                                        <p:cTn id="101" dur="500" fill="hold"/>
                                        <p:tgtEl>
                                          <p:spTgt spid="235549"/>
                                        </p:tgtEl>
                                        <p:attrNameLst>
                                          <p:attrName>ppt_w</p:attrName>
                                        </p:attrNameLst>
                                      </p:cBhvr>
                                      <p:tavLst>
                                        <p:tav tm="0">
                                          <p:val>
                                            <p:fltVal val="0"/>
                                          </p:val>
                                        </p:tav>
                                        <p:tav tm="100000">
                                          <p:val>
                                            <p:strVal val="#ppt_w"/>
                                          </p:val>
                                        </p:tav>
                                      </p:tavLst>
                                    </p:anim>
                                    <p:anim calcmode="lin" valueType="num">
                                      <p:cBhvr>
                                        <p:cTn id="102" dur="500" fill="hold"/>
                                        <p:tgtEl>
                                          <p:spTgt spid="235549"/>
                                        </p:tgtEl>
                                        <p:attrNameLst>
                                          <p:attrName>ppt_h</p:attrName>
                                        </p:attrNameLst>
                                      </p:cBhvr>
                                      <p:tavLst>
                                        <p:tav tm="0">
                                          <p:val>
                                            <p:fltVal val="0"/>
                                          </p:val>
                                        </p:tav>
                                        <p:tav tm="100000">
                                          <p:val>
                                            <p:strVal val="#ppt_h"/>
                                          </p:val>
                                        </p:tav>
                                      </p:tavLst>
                                    </p:anim>
                                    <p:animEffect transition="in" filter="fade">
                                      <p:cBhvr>
                                        <p:cTn id="103" dur="500"/>
                                        <p:tgtEl>
                                          <p:spTgt spid="235549"/>
                                        </p:tgtEl>
                                      </p:cBhvr>
                                    </p:animEffect>
                                  </p:childTnLst>
                                </p:cTn>
                              </p:par>
                              <p:par>
                                <p:cTn id="104" presetID="53" presetClass="entr" presetSubtype="0" fill="hold" grpId="0" nodeType="withEffect">
                                  <p:stCondLst>
                                    <p:cond delay="0"/>
                                  </p:stCondLst>
                                  <p:childTnLst>
                                    <p:set>
                                      <p:cBhvr>
                                        <p:cTn id="105" dur="1" fill="hold">
                                          <p:stCondLst>
                                            <p:cond delay="0"/>
                                          </p:stCondLst>
                                        </p:cTn>
                                        <p:tgtEl>
                                          <p:spTgt spid="235550"/>
                                        </p:tgtEl>
                                        <p:attrNameLst>
                                          <p:attrName>style.visibility</p:attrName>
                                        </p:attrNameLst>
                                      </p:cBhvr>
                                      <p:to>
                                        <p:strVal val="visible"/>
                                      </p:to>
                                    </p:set>
                                    <p:anim calcmode="lin" valueType="num">
                                      <p:cBhvr>
                                        <p:cTn id="106" dur="500" fill="hold"/>
                                        <p:tgtEl>
                                          <p:spTgt spid="235550"/>
                                        </p:tgtEl>
                                        <p:attrNameLst>
                                          <p:attrName>ppt_w</p:attrName>
                                        </p:attrNameLst>
                                      </p:cBhvr>
                                      <p:tavLst>
                                        <p:tav tm="0">
                                          <p:val>
                                            <p:fltVal val="0"/>
                                          </p:val>
                                        </p:tav>
                                        <p:tav tm="100000">
                                          <p:val>
                                            <p:strVal val="#ppt_w"/>
                                          </p:val>
                                        </p:tav>
                                      </p:tavLst>
                                    </p:anim>
                                    <p:anim calcmode="lin" valueType="num">
                                      <p:cBhvr>
                                        <p:cTn id="107" dur="500" fill="hold"/>
                                        <p:tgtEl>
                                          <p:spTgt spid="235550"/>
                                        </p:tgtEl>
                                        <p:attrNameLst>
                                          <p:attrName>ppt_h</p:attrName>
                                        </p:attrNameLst>
                                      </p:cBhvr>
                                      <p:tavLst>
                                        <p:tav tm="0">
                                          <p:val>
                                            <p:fltVal val="0"/>
                                          </p:val>
                                        </p:tav>
                                        <p:tav tm="100000">
                                          <p:val>
                                            <p:strVal val="#ppt_h"/>
                                          </p:val>
                                        </p:tav>
                                      </p:tavLst>
                                    </p:anim>
                                    <p:animEffect transition="in" filter="fade">
                                      <p:cBhvr>
                                        <p:cTn id="108" dur="500"/>
                                        <p:tgtEl>
                                          <p:spTgt spid="235550"/>
                                        </p:tgtEl>
                                      </p:cBhvr>
                                    </p:animEffect>
                                  </p:childTnLst>
                                </p:cTn>
                              </p:par>
                              <p:par>
                                <p:cTn id="109" presetID="53" presetClass="entr" presetSubtype="0" fill="hold" grpId="0" nodeType="withEffect">
                                  <p:stCondLst>
                                    <p:cond delay="0"/>
                                  </p:stCondLst>
                                  <p:childTnLst>
                                    <p:set>
                                      <p:cBhvr>
                                        <p:cTn id="110" dur="1" fill="hold">
                                          <p:stCondLst>
                                            <p:cond delay="0"/>
                                          </p:stCondLst>
                                        </p:cTn>
                                        <p:tgtEl>
                                          <p:spTgt spid="235551"/>
                                        </p:tgtEl>
                                        <p:attrNameLst>
                                          <p:attrName>style.visibility</p:attrName>
                                        </p:attrNameLst>
                                      </p:cBhvr>
                                      <p:to>
                                        <p:strVal val="visible"/>
                                      </p:to>
                                    </p:set>
                                    <p:anim calcmode="lin" valueType="num">
                                      <p:cBhvr>
                                        <p:cTn id="111" dur="500" fill="hold"/>
                                        <p:tgtEl>
                                          <p:spTgt spid="235551"/>
                                        </p:tgtEl>
                                        <p:attrNameLst>
                                          <p:attrName>ppt_w</p:attrName>
                                        </p:attrNameLst>
                                      </p:cBhvr>
                                      <p:tavLst>
                                        <p:tav tm="0">
                                          <p:val>
                                            <p:fltVal val="0"/>
                                          </p:val>
                                        </p:tav>
                                        <p:tav tm="100000">
                                          <p:val>
                                            <p:strVal val="#ppt_w"/>
                                          </p:val>
                                        </p:tav>
                                      </p:tavLst>
                                    </p:anim>
                                    <p:anim calcmode="lin" valueType="num">
                                      <p:cBhvr>
                                        <p:cTn id="112" dur="500" fill="hold"/>
                                        <p:tgtEl>
                                          <p:spTgt spid="235551"/>
                                        </p:tgtEl>
                                        <p:attrNameLst>
                                          <p:attrName>ppt_h</p:attrName>
                                        </p:attrNameLst>
                                      </p:cBhvr>
                                      <p:tavLst>
                                        <p:tav tm="0">
                                          <p:val>
                                            <p:fltVal val="0"/>
                                          </p:val>
                                        </p:tav>
                                        <p:tav tm="100000">
                                          <p:val>
                                            <p:strVal val="#ppt_h"/>
                                          </p:val>
                                        </p:tav>
                                      </p:tavLst>
                                    </p:anim>
                                    <p:animEffect transition="in" filter="fade">
                                      <p:cBhvr>
                                        <p:cTn id="113" dur="500"/>
                                        <p:tgtEl>
                                          <p:spTgt spid="235551"/>
                                        </p:tgtEl>
                                      </p:cBhvr>
                                    </p:animEffect>
                                  </p:childTnLst>
                                </p:cTn>
                              </p:par>
                              <p:par>
                                <p:cTn id="114" presetID="53" presetClass="entr" presetSubtype="0" fill="hold" grpId="0" nodeType="withEffect">
                                  <p:stCondLst>
                                    <p:cond delay="0"/>
                                  </p:stCondLst>
                                  <p:childTnLst>
                                    <p:set>
                                      <p:cBhvr>
                                        <p:cTn id="115" dur="1" fill="hold">
                                          <p:stCondLst>
                                            <p:cond delay="0"/>
                                          </p:stCondLst>
                                        </p:cTn>
                                        <p:tgtEl>
                                          <p:spTgt spid="235552"/>
                                        </p:tgtEl>
                                        <p:attrNameLst>
                                          <p:attrName>style.visibility</p:attrName>
                                        </p:attrNameLst>
                                      </p:cBhvr>
                                      <p:to>
                                        <p:strVal val="visible"/>
                                      </p:to>
                                    </p:set>
                                    <p:anim calcmode="lin" valueType="num">
                                      <p:cBhvr>
                                        <p:cTn id="116" dur="500" fill="hold"/>
                                        <p:tgtEl>
                                          <p:spTgt spid="235552"/>
                                        </p:tgtEl>
                                        <p:attrNameLst>
                                          <p:attrName>ppt_w</p:attrName>
                                        </p:attrNameLst>
                                      </p:cBhvr>
                                      <p:tavLst>
                                        <p:tav tm="0">
                                          <p:val>
                                            <p:fltVal val="0"/>
                                          </p:val>
                                        </p:tav>
                                        <p:tav tm="100000">
                                          <p:val>
                                            <p:strVal val="#ppt_w"/>
                                          </p:val>
                                        </p:tav>
                                      </p:tavLst>
                                    </p:anim>
                                    <p:anim calcmode="lin" valueType="num">
                                      <p:cBhvr>
                                        <p:cTn id="117" dur="500" fill="hold"/>
                                        <p:tgtEl>
                                          <p:spTgt spid="235552"/>
                                        </p:tgtEl>
                                        <p:attrNameLst>
                                          <p:attrName>ppt_h</p:attrName>
                                        </p:attrNameLst>
                                      </p:cBhvr>
                                      <p:tavLst>
                                        <p:tav tm="0">
                                          <p:val>
                                            <p:fltVal val="0"/>
                                          </p:val>
                                        </p:tav>
                                        <p:tav tm="100000">
                                          <p:val>
                                            <p:strVal val="#ppt_h"/>
                                          </p:val>
                                        </p:tav>
                                      </p:tavLst>
                                    </p:anim>
                                    <p:animEffect transition="in" filter="fade">
                                      <p:cBhvr>
                                        <p:cTn id="118" dur="500"/>
                                        <p:tgtEl>
                                          <p:spTgt spid="235552"/>
                                        </p:tgtEl>
                                      </p:cBhvr>
                                    </p:animEffect>
                                  </p:childTnLst>
                                </p:cTn>
                              </p:par>
                              <p:par>
                                <p:cTn id="119" presetID="53" presetClass="entr" presetSubtype="0" fill="hold" grpId="0" nodeType="withEffect">
                                  <p:stCondLst>
                                    <p:cond delay="0"/>
                                  </p:stCondLst>
                                  <p:childTnLst>
                                    <p:set>
                                      <p:cBhvr>
                                        <p:cTn id="120" dur="1" fill="hold">
                                          <p:stCondLst>
                                            <p:cond delay="0"/>
                                          </p:stCondLst>
                                        </p:cTn>
                                        <p:tgtEl>
                                          <p:spTgt spid="235553"/>
                                        </p:tgtEl>
                                        <p:attrNameLst>
                                          <p:attrName>style.visibility</p:attrName>
                                        </p:attrNameLst>
                                      </p:cBhvr>
                                      <p:to>
                                        <p:strVal val="visible"/>
                                      </p:to>
                                    </p:set>
                                    <p:anim calcmode="lin" valueType="num">
                                      <p:cBhvr>
                                        <p:cTn id="121" dur="500" fill="hold"/>
                                        <p:tgtEl>
                                          <p:spTgt spid="235553"/>
                                        </p:tgtEl>
                                        <p:attrNameLst>
                                          <p:attrName>ppt_w</p:attrName>
                                        </p:attrNameLst>
                                      </p:cBhvr>
                                      <p:tavLst>
                                        <p:tav tm="0">
                                          <p:val>
                                            <p:fltVal val="0"/>
                                          </p:val>
                                        </p:tav>
                                        <p:tav tm="100000">
                                          <p:val>
                                            <p:strVal val="#ppt_w"/>
                                          </p:val>
                                        </p:tav>
                                      </p:tavLst>
                                    </p:anim>
                                    <p:anim calcmode="lin" valueType="num">
                                      <p:cBhvr>
                                        <p:cTn id="122" dur="500" fill="hold"/>
                                        <p:tgtEl>
                                          <p:spTgt spid="235553"/>
                                        </p:tgtEl>
                                        <p:attrNameLst>
                                          <p:attrName>ppt_h</p:attrName>
                                        </p:attrNameLst>
                                      </p:cBhvr>
                                      <p:tavLst>
                                        <p:tav tm="0">
                                          <p:val>
                                            <p:fltVal val="0"/>
                                          </p:val>
                                        </p:tav>
                                        <p:tav tm="100000">
                                          <p:val>
                                            <p:strVal val="#ppt_h"/>
                                          </p:val>
                                        </p:tav>
                                      </p:tavLst>
                                    </p:anim>
                                    <p:animEffect transition="in" filter="fade">
                                      <p:cBhvr>
                                        <p:cTn id="123" dur="500"/>
                                        <p:tgtEl>
                                          <p:spTgt spid="235553"/>
                                        </p:tgtEl>
                                      </p:cBhvr>
                                    </p:animEffect>
                                  </p:childTnLst>
                                </p:cTn>
                              </p:par>
                              <p:par>
                                <p:cTn id="124" presetID="53" presetClass="entr" presetSubtype="0" fill="hold" grpId="0" nodeType="withEffect">
                                  <p:stCondLst>
                                    <p:cond delay="0"/>
                                  </p:stCondLst>
                                  <p:childTnLst>
                                    <p:set>
                                      <p:cBhvr>
                                        <p:cTn id="125" dur="1" fill="hold">
                                          <p:stCondLst>
                                            <p:cond delay="0"/>
                                          </p:stCondLst>
                                        </p:cTn>
                                        <p:tgtEl>
                                          <p:spTgt spid="235554"/>
                                        </p:tgtEl>
                                        <p:attrNameLst>
                                          <p:attrName>style.visibility</p:attrName>
                                        </p:attrNameLst>
                                      </p:cBhvr>
                                      <p:to>
                                        <p:strVal val="visible"/>
                                      </p:to>
                                    </p:set>
                                    <p:anim calcmode="lin" valueType="num">
                                      <p:cBhvr>
                                        <p:cTn id="126" dur="500" fill="hold"/>
                                        <p:tgtEl>
                                          <p:spTgt spid="235554"/>
                                        </p:tgtEl>
                                        <p:attrNameLst>
                                          <p:attrName>ppt_w</p:attrName>
                                        </p:attrNameLst>
                                      </p:cBhvr>
                                      <p:tavLst>
                                        <p:tav tm="0">
                                          <p:val>
                                            <p:fltVal val="0"/>
                                          </p:val>
                                        </p:tav>
                                        <p:tav tm="100000">
                                          <p:val>
                                            <p:strVal val="#ppt_w"/>
                                          </p:val>
                                        </p:tav>
                                      </p:tavLst>
                                    </p:anim>
                                    <p:anim calcmode="lin" valueType="num">
                                      <p:cBhvr>
                                        <p:cTn id="127" dur="500" fill="hold"/>
                                        <p:tgtEl>
                                          <p:spTgt spid="235554"/>
                                        </p:tgtEl>
                                        <p:attrNameLst>
                                          <p:attrName>ppt_h</p:attrName>
                                        </p:attrNameLst>
                                      </p:cBhvr>
                                      <p:tavLst>
                                        <p:tav tm="0">
                                          <p:val>
                                            <p:fltVal val="0"/>
                                          </p:val>
                                        </p:tav>
                                        <p:tav tm="100000">
                                          <p:val>
                                            <p:strVal val="#ppt_h"/>
                                          </p:val>
                                        </p:tav>
                                      </p:tavLst>
                                    </p:anim>
                                    <p:animEffect transition="in" filter="fade">
                                      <p:cBhvr>
                                        <p:cTn id="128" dur="500"/>
                                        <p:tgtEl>
                                          <p:spTgt spid="235554"/>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35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8" grpId="0" animBg="1"/>
      <p:bldP spid="235529" grpId="0" animBg="1"/>
      <p:bldP spid="235530" grpId="0" animBg="1"/>
      <p:bldP spid="235531" grpId="0" animBg="1"/>
      <p:bldP spid="235532" grpId="0" animBg="1"/>
      <p:bldP spid="235533" grpId="0" animBg="1"/>
      <p:bldP spid="235534" grpId="0" animBg="1"/>
      <p:bldP spid="235535" grpId="0" animBg="1"/>
      <p:bldP spid="235536" grpId="0" animBg="1"/>
      <p:bldP spid="235537" grpId="0" animBg="1"/>
      <p:bldP spid="235538" grpId="0" animBg="1"/>
      <p:bldP spid="235539" grpId="0" animBg="1"/>
      <p:bldP spid="235540" grpId="0" animBg="1"/>
      <p:bldP spid="235541" grpId="0" animBg="1"/>
      <p:bldP spid="235542" grpId="0" animBg="1"/>
      <p:bldP spid="235543" grpId="0" animBg="1"/>
      <p:bldP spid="235544" grpId="0" animBg="1"/>
      <p:bldP spid="235545" grpId="0"/>
      <p:bldP spid="235546" grpId="0"/>
      <p:bldP spid="235547" grpId="0" animBg="1"/>
      <p:bldP spid="235548" grpId="0" animBg="1"/>
      <p:bldP spid="235549" grpId="0" animBg="1"/>
      <p:bldP spid="235550" grpId="0" animBg="1"/>
      <p:bldP spid="235551" grpId="0" animBg="1"/>
      <p:bldP spid="235552" grpId="0" animBg="1"/>
      <p:bldP spid="235553" grpId="0" animBg="1"/>
      <p:bldP spid="235554" grpId="0" animBg="1"/>
      <p:bldP spid="235555" grpId="0"/>
      <p:bldP spid="235556" grpId="0"/>
      <p:bldP spid="235558" grpId="0"/>
      <p:bldP spid="235559" grpId="0" animBg="1"/>
      <p:bldP spid="235560" grpId="0" animBg="1"/>
      <p:bldP spid="235561" grpId="0" animBg="1"/>
      <p:bldP spid="235562" grpId="0"/>
      <p:bldP spid="23556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61966" y="142852"/>
            <a:ext cx="8382000" cy="997196"/>
          </a:xfrm>
        </p:spPr>
        <p:txBody>
          <a:bodyPr/>
          <a:lstStyle/>
          <a:p>
            <a:pPr eaLnBrk="1" hangingPunct="1">
              <a:defRPr/>
            </a:pPr>
            <a:r>
              <a:rPr lang="es-ES" dirty="0" smtClean="0"/>
              <a:t>Núcleo del servidor Web </a:t>
            </a:r>
            <a:br>
              <a:rPr lang="es-ES" dirty="0" smtClean="0"/>
            </a:br>
            <a:r>
              <a:rPr lang="es-ES" sz="2400" dirty="0" smtClean="0">
                <a:solidFill>
                  <a:schemeClr val="tx2"/>
                </a:solidFill>
              </a:rPr>
              <a:t>Muchos, muchos módulos</a:t>
            </a:r>
            <a:endParaRPr lang="es-ES" sz="2400" dirty="0">
              <a:solidFill>
                <a:schemeClr val="tx2"/>
              </a:solidFill>
            </a:endParaRPr>
          </a:p>
        </p:txBody>
      </p:sp>
      <p:sp>
        <p:nvSpPr>
          <p:cNvPr id="91139" name="Rectangle 3"/>
          <p:cNvSpPr>
            <a:spLocks noGrp="1" noChangeArrowheads="1"/>
          </p:cNvSpPr>
          <p:nvPr>
            <p:ph type="body" sz="quarter" idx="10"/>
          </p:nvPr>
        </p:nvSpPr>
        <p:spPr>
          <a:xfrm>
            <a:off x="381000" y="1214422"/>
            <a:ext cx="8382000" cy="2880789"/>
          </a:xfrm>
        </p:spPr>
        <p:txBody>
          <a:bodyPr/>
          <a:lstStyle/>
          <a:p>
            <a:pPr eaLnBrk="1" hangingPunct="1">
              <a:defRPr/>
            </a:pPr>
            <a:r>
              <a:rPr lang="es-ES" sz="2800" dirty="0" smtClean="0"/>
              <a:t>Instala, gestiona y actualiza solo los módulos en uso</a:t>
            </a:r>
          </a:p>
          <a:p>
            <a:pPr lvl="1">
              <a:defRPr/>
            </a:pPr>
            <a:r>
              <a:rPr lang="es-ES" sz="2000" dirty="0" smtClean="0"/>
              <a:t>Reduce la superficie de ataque</a:t>
            </a:r>
          </a:p>
          <a:p>
            <a:pPr lvl="1">
              <a:defRPr/>
            </a:pPr>
            <a:r>
              <a:rPr lang="es-ES" sz="2000" dirty="0" smtClean="0"/>
              <a:t>Reduce la el consumo de recursos del servidor en memoria</a:t>
            </a:r>
            <a:endParaRPr lang="es-ES" sz="2000" b="1" dirty="0" smtClean="0">
              <a:solidFill>
                <a:schemeClr val="accent1"/>
              </a:solidFill>
            </a:endParaRPr>
          </a:p>
          <a:p>
            <a:pPr lvl="1">
              <a:defRPr/>
            </a:pPr>
            <a:r>
              <a:rPr lang="es-ES" sz="2000" dirty="0" smtClean="0"/>
              <a:t>Proporciona mayor granularidad de control</a:t>
            </a:r>
          </a:p>
          <a:p>
            <a:pPr lvl="1">
              <a:defRPr/>
            </a:pPr>
            <a:r>
              <a:rPr lang="es-ES" sz="2000" dirty="0" smtClean="0"/>
              <a:t>Permite </a:t>
            </a:r>
            <a:r>
              <a:rPr lang="es-ES" sz="2000" b="1" dirty="0" smtClean="0">
                <a:solidFill>
                  <a:srgbClr val="FFC000"/>
                </a:solidFill>
              </a:rPr>
              <a:t>reemplazar</a:t>
            </a:r>
            <a:r>
              <a:rPr lang="es-ES" sz="2000" dirty="0" smtClean="0"/>
              <a:t> componentes del núcleo del servidor con nuestros </a:t>
            </a:r>
            <a:r>
              <a:rPr lang="es-ES" sz="2000" b="1" dirty="0" smtClean="0">
                <a:solidFill>
                  <a:srgbClr val="FFC000"/>
                </a:solidFill>
              </a:rPr>
              <a:t>propios componentes</a:t>
            </a:r>
            <a:endParaRPr lang="es-ES" sz="2000" dirty="0" smtClean="0">
              <a:solidFill>
                <a:srgbClr val="FFC000"/>
              </a:solidFill>
            </a:endParaRPr>
          </a:p>
          <a:p>
            <a:pPr eaLnBrk="1" hangingPunct="1">
              <a:defRPr/>
            </a:pPr>
            <a:endParaRPr lang="es-ES" sz="2800" dirty="0"/>
          </a:p>
        </p:txBody>
      </p:sp>
      <p:pic>
        <p:nvPicPr>
          <p:cNvPr id="91163" name="Picture 27"/>
          <p:cNvPicPr>
            <a:picLocks noChangeAspect="1" noChangeArrowheads="1"/>
          </p:cNvPicPr>
          <p:nvPr/>
        </p:nvPicPr>
        <p:blipFill>
          <a:blip r:embed="rId4"/>
          <a:srcRect/>
          <a:stretch>
            <a:fillRect/>
          </a:stretch>
        </p:blipFill>
        <p:spPr bwMode="auto">
          <a:xfrm>
            <a:off x="1571604" y="3760720"/>
            <a:ext cx="5500726" cy="243346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1163"/>
                                        </p:tgtEl>
                                      </p:cBhvr>
                                    </p:animEffect>
                                    <p:set>
                                      <p:cBhvr>
                                        <p:cTn id="7" dur="1" fill="hold">
                                          <p:stCondLst>
                                            <p:cond delay="999"/>
                                          </p:stCondLst>
                                        </p:cTn>
                                        <p:tgtEl>
                                          <p:spTgt spid="91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88920"/>
            <a:ext cx="8382000" cy="553998"/>
          </a:xfrm>
        </p:spPr>
        <p:txBody>
          <a:bodyPr/>
          <a:lstStyle/>
          <a:p>
            <a:r>
              <a:rPr lang="es-ES" sz="4000" smtClean="0"/>
              <a:t>Componentes de Instalación de IIS7</a:t>
            </a:r>
            <a:endParaRPr lang="es-ES" sz="4000" dirty="0"/>
          </a:p>
        </p:txBody>
      </p:sp>
      <p:grpSp>
        <p:nvGrpSpPr>
          <p:cNvPr id="3" name="Group 97"/>
          <p:cNvGrpSpPr>
            <a:grpSpLocks/>
          </p:cNvGrpSpPr>
          <p:nvPr/>
        </p:nvGrpSpPr>
        <p:grpSpPr bwMode="auto">
          <a:xfrm>
            <a:off x="471104" y="785794"/>
            <a:ext cx="8244300" cy="5385717"/>
            <a:chOff x="144" y="432"/>
            <a:chExt cx="5472" cy="3792"/>
          </a:xfrm>
          <a:effectLst/>
        </p:grpSpPr>
        <p:sp>
          <p:nvSpPr>
            <p:cNvPr id="5" name="Rectangle 3"/>
            <p:cNvSpPr>
              <a:spLocks noChangeArrowheads="1"/>
            </p:cNvSpPr>
            <p:nvPr/>
          </p:nvSpPr>
          <p:spPr bwMode="auto">
            <a:xfrm>
              <a:off x="144" y="432"/>
              <a:ext cx="5472" cy="3792"/>
            </a:xfrm>
            <a:prstGeom prst="rect">
              <a:avLst/>
            </a:prstGeom>
            <a:solidFill>
              <a:srgbClr val="DDDDDD"/>
            </a:solidFill>
            <a:ln w="9525">
              <a:solidFill>
                <a:schemeClr val="tx1"/>
              </a:solidFill>
              <a:miter lim="800000"/>
              <a:headEnd/>
              <a:tailEnd/>
            </a:ln>
          </p:spPr>
          <p:txBody>
            <a:bodyPr wrap="none" anchor="ctr"/>
            <a:lstStyle/>
            <a:p>
              <a:endParaRPr lang="en-US">
                <a:latin typeface="Calibri" pitchFamily="34" charset="0"/>
              </a:endParaRPr>
            </a:p>
          </p:txBody>
        </p:sp>
        <p:grpSp>
          <p:nvGrpSpPr>
            <p:cNvPr id="4" name="Group 96"/>
            <p:cNvGrpSpPr>
              <a:grpSpLocks/>
            </p:cNvGrpSpPr>
            <p:nvPr/>
          </p:nvGrpSpPr>
          <p:grpSpPr bwMode="auto">
            <a:xfrm>
              <a:off x="288" y="2688"/>
              <a:ext cx="3792" cy="672"/>
              <a:chOff x="288" y="2832"/>
              <a:chExt cx="3792" cy="672"/>
            </a:xfrm>
          </p:grpSpPr>
          <p:sp>
            <p:nvSpPr>
              <p:cNvPr id="63" name="AutoShape 20"/>
              <p:cNvSpPr>
                <a:spLocks noChangeArrowheads="1"/>
              </p:cNvSpPr>
              <p:nvPr/>
            </p:nvSpPr>
            <p:spPr bwMode="auto">
              <a:xfrm>
                <a:off x="288" y="2832"/>
                <a:ext cx="3792" cy="672"/>
              </a:xfrm>
              <a:prstGeom prst="roundRect">
                <a:avLst>
                  <a:gd name="adj" fmla="val 16667"/>
                </a:avLst>
              </a:prstGeom>
              <a:solidFill>
                <a:srgbClr val="003366">
                  <a:alpha val="30196"/>
                </a:srgbClr>
              </a:solidFill>
              <a:ln w="28575">
                <a:solidFill>
                  <a:srgbClr val="003366"/>
                </a:solidFill>
                <a:round/>
                <a:headEnd/>
                <a:tailEnd/>
              </a:ln>
            </p:spPr>
            <p:txBody>
              <a:bodyPr wrap="none" anchor="ctr"/>
              <a:lstStyle/>
              <a:p>
                <a:endParaRPr lang="en-US">
                  <a:latin typeface="Calibri" pitchFamily="34" charset="0"/>
                </a:endParaRPr>
              </a:p>
            </p:txBody>
          </p:sp>
          <p:sp>
            <p:nvSpPr>
              <p:cNvPr id="64" name="Text Box 21"/>
              <p:cNvSpPr txBox="1">
                <a:spLocks noChangeArrowheads="1"/>
              </p:cNvSpPr>
              <p:nvPr/>
            </p:nvSpPr>
            <p:spPr bwMode="auto">
              <a:xfrm>
                <a:off x="720" y="2897"/>
                <a:ext cx="3024" cy="192"/>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300" b="1" dirty="0">
                    <a:solidFill>
                      <a:schemeClr val="bg1"/>
                    </a:solidFill>
                    <a:effectLst>
                      <a:outerShdw blurRad="38100" dist="38100" dir="2700000" algn="tl">
                        <a:srgbClr val="C0C0C0"/>
                      </a:outerShdw>
                    </a:effectLst>
                    <a:latin typeface="Lucida Sans Unicode" pitchFamily="34" charset="0"/>
                    <a:cs typeface="+mn-cs"/>
                  </a:rPr>
                  <a:t>Common HTTP Web Server Components</a:t>
                </a:r>
              </a:p>
            </p:txBody>
          </p:sp>
          <p:sp>
            <p:nvSpPr>
              <p:cNvPr id="65" name="AutoShape 22"/>
              <p:cNvSpPr>
                <a:spLocks noChangeArrowheads="1"/>
              </p:cNvSpPr>
              <p:nvPr/>
            </p:nvSpPr>
            <p:spPr bwMode="auto">
              <a:xfrm>
                <a:off x="2688" y="3115"/>
                <a:ext cx="1200" cy="144"/>
              </a:xfrm>
              <a:prstGeom prst="roundRect">
                <a:avLst>
                  <a:gd name="adj" fmla="val 16667"/>
                </a:avLst>
              </a:prstGeom>
              <a:solidFill>
                <a:srgbClr val="003366">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DirectoryListingModule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66" name="AutoShape 23"/>
              <p:cNvSpPr>
                <a:spLocks noChangeArrowheads="1"/>
              </p:cNvSpPr>
              <p:nvPr/>
            </p:nvSpPr>
            <p:spPr bwMode="auto">
              <a:xfrm>
                <a:off x="2208" y="3307"/>
                <a:ext cx="1200" cy="144"/>
              </a:xfrm>
              <a:prstGeom prst="roundRect">
                <a:avLst>
                  <a:gd name="adj" fmla="val 16667"/>
                </a:avLst>
              </a:prstGeom>
              <a:solidFill>
                <a:srgbClr val="003366">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CustomErrorModule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67" name="AutoShape 26"/>
              <p:cNvSpPr>
                <a:spLocks noChangeArrowheads="1"/>
              </p:cNvSpPr>
              <p:nvPr/>
            </p:nvSpPr>
            <p:spPr bwMode="auto">
              <a:xfrm>
                <a:off x="384" y="3120"/>
                <a:ext cx="1058" cy="139"/>
              </a:xfrm>
              <a:prstGeom prst="roundRect">
                <a:avLst>
                  <a:gd name="adj" fmla="val 16667"/>
                </a:avLst>
              </a:prstGeom>
              <a:solidFill>
                <a:srgbClr val="003366">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StaticFileModule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68" name="AutoShape 27"/>
              <p:cNvSpPr>
                <a:spLocks noChangeArrowheads="1"/>
              </p:cNvSpPr>
              <p:nvPr/>
            </p:nvSpPr>
            <p:spPr bwMode="auto">
              <a:xfrm>
                <a:off x="1488" y="3120"/>
                <a:ext cx="1152" cy="139"/>
              </a:xfrm>
              <a:prstGeom prst="roundRect">
                <a:avLst>
                  <a:gd name="adj" fmla="val 16667"/>
                </a:avLst>
              </a:prstGeom>
              <a:solidFill>
                <a:srgbClr val="003366">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DefaultDocumentModule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69" name="AutoShape 28"/>
              <p:cNvSpPr>
                <a:spLocks noChangeArrowheads="1"/>
              </p:cNvSpPr>
              <p:nvPr/>
            </p:nvSpPr>
            <p:spPr bwMode="auto">
              <a:xfrm>
                <a:off x="960" y="3307"/>
                <a:ext cx="1200" cy="144"/>
              </a:xfrm>
              <a:prstGeom prst="roundRect">
                <a:avLst>
                  <a:gd name="adj" fmla="val 16667"/>
                </a:avLst>
              </a:prstGeom>
              <a:solidFill>
                <a:srgbClr val="003366">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HttpRedirect</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grpSp>
        <p:grpSp>
          <p:nvGrpSpPr>
            <p:cNvPr id="6" name="Group 95"/>
            <p:cNvGrpSpPr>
              <a:grpSpLocks/>
            </p:cNvGrpSpPr>
            <p:nvPr/>
          </p:nvGrpSpPr>
          <p:grpSpPr bwMode="auto">
            <a:xfrm>
              <a:off x="288" y="576"/>
              <a:ext cx="1248" cy="1920"/>
              <a:chOff x="288" y="576"/>
              <a:chExt cx="1248" cy="1920"/>
            </a:xfrm>
          </p:grpSpPr>
          <p:sp>
            <p:nvSpPr>
              <p:cNvPr id="53" name="AutoShape 31"/>
              <p:cNvSpPr>
                <a:spLocks noChangeArrowheads="1"/>
              </p:cNvSpPr>
              <p:nvPr/>
            </p:nvSpPr>
            <p:spPr bwMode="auto">
              <a:xfrm>
                <a:off x="288" y="576"/>
                <a:ext cx="1200" cy="1920"/>
              </a:xfrm>
              <a:prstGeom prst="roundRect">
                <a:avLst>
                  <a:gd name="adj" fmla="val 16667"/>
                </a:avLst>
              </a:prstGeom>
              <a:solidFill>
                <a:srgbClr val="0000FF">
                  <a:alpha val="30196"/>
                </a:srgbClr>
              </a:solidFill>
              <a:ln w="28575">
                <a:solidFill>
                  <a:srgbClr val="0000FF"/>
                </a:solidFill>
                <a:round/>
                <a:headEnd/>
                <a:tailEnd/>
              </a:ln>
            </p:spPr>
            <p:txBody>
              <a:bodyPr wrap="none" anchor="ctr"/>
              <a:lstStyle/>
              <a:p>
                <a:endParaRPr lang="en-US">
                  <a:latin typeface="Calibri" pitchFamily="34" charset="0"/>
                </a:endParaRPr>
              </a:p>
            </p:txBody>
          </p:sp>
          <p:sp>
            <p:nvSpPr>
              <p:cNvPr id="54" name="Text Box 32"/>
              <p:cNvSpPr txBox="1">
                <a:spLocks noChangeArrowheads="1"/>
              </p:cNvSpPr>
              <p:nvPr/>
            </p:nvSpPr>
            <p:spPr bwMode="auto">
              <a:xfrm>
                <a:off x="288" y="604"/>
                <a:ext cx="1248" cy="192"/>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300" b="1" dirty="0">
                    <a:solidFill>
                      <a:schemeClr val="bg1"/>
                    </a:solidFill>
                    <a:effectLst>
                      <a:outerShdw blurRad="38100" dist="38100" dir="2700000" algn="tl">
                        <a:srgbClr val="C0C0C0"/>
                      </a:outerShdw>
                    </a:effectLst>
                    <a:latin typeface="Lucida Sans Unicode" pitchFamily="34" charset="0"/>
                    <a:cs typeface="+mn-cs"/>
                  </a:rPr>
                  <a:t>Security</a:t>
                </a:r>
              </a:p>
            </p:txBody>
          </p:sp>
          <p:sp>
            <p:nvSpPr>
              <p:cNvPr id="55" name="AutoShape 33"/>
              <p:cNvSpPr>
                <a:spLocks noChangeArrowheads="1"/>
              </p:cNvSpPr>
              <p:nvPr/>
            </p:nvSpPr>
            <p:spPr bwMode="auto">
              <a:xfrm>
                <a:off x="336" y="864"/>
                <a:ext cx="1104" cy="144"/>
              </a:xfrm>
              <a:prstGeom prst="roundRect">
                <a:avLst>
                  <a:gd name="adj" fmla="val 16667"/>
                </a:avLst>
              </a:prstGeom>
              <a:solidFill>
                <a:srgbClr val="0000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BasicAuthModule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56" name="AutoShape 34"/>
              <p:cNvSpPr>
                <a:spLocks noChangeArrowheads="1"/>
              </p:cNvSpPr>
              <p:nvPr/>
            </p:nvSpPr>
            <p:spPr bwMode="auto">
              <a:xfrm>
                <a:off x="336" y="1056"/>
                <a:ext cx="1104" cy="144"/>
              </a:xfrm>
              <a:prstGeom prst="roundRect">
                <a:avLst>
                  <a:gd name="adj" fmla="val 16667"/>
                </a:avLst>
              </a:prstGeom>
              <a:solidFill>
                <a:srgbClr val="0000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DigestAuthModule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57" name="AutoShape 35"/>
              <p:cNvSpPr>
                <a:spLocks noChangeArrowheads="1"/>
              </p:cNvSpPr>
              <p:nvPr/>
            </p:nvSpPr>
            <p:spPr bwMode="auto">
              <a:xfrm>
                <a:off x="336" y="1248"/>
                <a:ext cx="1104" cy="144"/>
              </a:xfrm>
              <a:prstGeom prst="roundRect">
                <a:avLst>
                  <a:gd name="adj" fmla="val 16667"/>
                </a:avLst>
              </a:prstGeom>
              <a:solidFill>
                <a:srgbClr val="0000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WindowsAuthModule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58" name="AutoShape 36"/>
              <p:cNvSpPr>
                <a:spLocks noChangeArrowheads="1"/>
              </p:cNvSpPr>
              <p:nvPr/>
            </p:nvSpPr>
            <p:spPr bwMode="auto">
              <a:xfrm>
                <a:off x="336" y="1440"/>
                <a:ext cx="1104" cy="144"/>
              </a:xfrm>
              <a:prstGeom prst="roundRect">
                <a:avLst>
                  <a:gd name="adj" fmla="val 16667"/>
                </a:avLst>
              </a:prstGeom>
              <a:solidFill>
                <a:srgbClr val="0000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CertificateAuthModule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59" name="AutoShape 37"/>
              <p:cNvSpPr>
                <a:spLocks noChangeArrowheads="1"/>
              </p:cNvSpPr>
              <p:nvPr/>
            </p:nvSpPr>
            <p:spPr bwMode="auto">
              <a:xfrm>
                <a:off x="336" y="1632"/>
                <a:ext cx="1104" cy="144"/>
              </a:xfrm>
              <a:prstGeom prst="roundRect">
                <a:avLst>
                  <a:gd name="adj" fmla="val 16667"/>
                </a:avLst>
              </a:prstGeom>
              <a:solidFill>
                <a:srgbClr val="0000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AnonymousAuthModule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60" name="AutoShape 39"/>
              <p:cNvSpPr>
                <a:spLocks noChangeArrowheads="1"/>
              </p:cNvSpPr>
              <p:nvPr/>
            </p:nvSpPr>
            <p:spPr bwMode="auto">
              <a:xfrm>
                <a:off x="336" y="1824"/>
                <a:ext cx="1104" cy="144"/>
              </a:xfrm>
              <a:prstGeom prst="roundRect">
                <a:avLst>
                  <a:gd name="adj" fmla="val 16667"/>
                </a:avLst>
              </a:prstGeom>
              <a:solidFill>
                <a:srgbClr val="0000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IPSecurityModule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61" name="AutoShape 40"/>
              <p:cNvSpPr>
                <a:spLocks noChangeArrowheads="1"/>
              </p:cNvSpPr>
              <p:nvPr/>
            </p:nvSpPr>
            <p:spPr bwMode="auto">
              <a:xfrm>
                <a:off x="336" y="2016"/>
                <a:ext cx="1104" cy="144"/>
              </a:xfrm>
              <a:prstGeom prst="roundRect">
                <a:avLst>
                  <a:gd name="adj" fmla="val 16667"/>
                </a:avLst>
              </a:prstGeom>
              <a:solidFill>
                <a:srgbClr val="0000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UrlAuthorizationModule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62" name="AutoShape 59"/>
              <p:cNvSpPr>
                <a:spLocks noChangeArrowheads="1"/>
              </p:cNvSpPr>
              <p:nvPr/>
            </p:nvSpPr>
            <p:spPr bwMode="auto">
              <a:xfrm>
                <a:off x="336" y="2208"/>
                <a:ext cx="1104" cy="144"/>
              </a:xfrm>
              <a:prstGeom prst="roundRect">
                <a:avLst>
                  <a:gd name="adj" fmla="val 16667"/>
                </a:avLst>
              </a:prstGeom>
              <a:solidFill>
                <a:srgbClr val="0000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RequestFilteringModule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grpSp>
        <p:grpSp>
          <p:nvGrpSpPr>
            <p:cNvPr id="7" name="Group 90"/>
            <p:cNvGrpSpPr>
              <a:grpSpLocks/>
            </p:cNvGrpSpPr>
            <p:nvPr/>
          </p:nvGrpSpPr>
          <p:grpSpPr bwMode="auto">
            <a:xfrm>
              <a:off x="2976" y="576"/>
              <a:ext cx="1248" cy="1680"/>
              <a:chOff x="288" y="624"/>
              <a:chExt cx="1248" cy="1680"/>
            </a:xfrm>
          </p:grpSpPr>
          <p:sp>
            <p:nvSpPr>
              <p:cNvPr id="45" name="AutoShape 10"/>
              <p:cNvSpPr>
                <a:spLocks noChangeArrowheads="1"/>
              </p:cNvSpPr>
              <p:nvPr/>
            </p:nvSpPr>
            <p:spPr bwMode="auto">
              <a:xfrm>
                <a:off x="288" y="624"/>
                <a:ext cx="1200" cy="1680"/>
              </a:xfrm>
              <a:prstGeom prst="roundRect">
                <a:avLst>
                  <a:gd name="adj" fmla="val 16667"/>
                </a:avLst>
              </a:prstGeom>
              <a:solidFill>
                <a:srgbClr val="FF0000">
                  <a:alpha val="30196"/>
                </a:srgbClr>
              </a:solidFill>
              <a:ln w="28575">
                <a:solidFill>
                  <a:srgbClr val="FF0000"/>
                </a:solidFill>
                <a:round/>
                <a:headEnd/>
                <a:tailEnd/>
              </a:ln>
            </p:spPr>
            <p:txBody>
              <a:bodyPr wrap="none" anchor="ctr"/>
              <a:lstStyle/>
              <a:p>
                <a:endParaRPr lang="en-US">
                  <a:latin typeface="Calibri" pitchFamily="34" charset="0"/>
                </a:endParaRPr>
              </a:p>
            </p:txBody>
          </p:sp>
          <p:sp>
            <p:nvSpPr>
              <p:cNvPr id="46" name="Text Box 11"/>
              <p:cNvSpPr txBox="1">
                <a:spLocks noChangeArrowheads="1"/>
              </p:cNvSpPr>
              <p:nvPr/>
            </p:nvSpPr>
            <p:spPr bwMode="auto">
              <a:xfrm>
                <a:off x="288" y="652"/>
                <a:ext cx="1248" cy="32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300" b="1" dirty="0">
                    <a:solidFill>
                      <a:schemeClr val="bg1"/>
                    </a:solidFill>
                    <a:effectLst>
                      <a:outerShdw blurRad="38100" dist="38100" dir="2700000" algn="tl">
                        <a:srgbClr val="C0C0C0"/>
                      </a:outerShdw>
                    </a:effectLst>
                    <a:latin typeface="Lucida Sans Unicode" pitchFamily="34" charset="0"/>
                    <a:cs typeface="+mn-cs"/>
                  </a:rPr>
                  <a:t>Health and Diagnostics</a:t>
                </a:r>
              </a:p>
            </p:txBody>
          </p:sp>
          <p:sp>
            <p:nvSpPr>
              <p:cNvPr id="47" name="AutoShape 12"/>
              <p:cNvSpPr>
                <a:spLocks noChangeArrowheads="1"/>
              </p:cNvSpPr>
              <p:nvPr/>
            </p:nvSpPr>
            <p:spPr bwMode="auto">
              <a:xfrm>
                <a:off x="336" y="1056"/>
                <a:ext cx="1104" cy="144"/>
              </a:xfrm>
              <a:prstGeom prst="roundRect">
                <a:avLst>
                  <a:gd name="adj" fmla="val 16667"/>
                </a:avLst>
              </a:prstGeom>
              <a:solidFill>
                <a:srgbClr val="FF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HttpLoggingModule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48" name="AutoShape 13"/>
              <p:cNvSpPr>
                <a:spLocks noChangeArrowheads="1"/>
              </p:cNvSpPr>
              <p:nvPr/>
            </p:nvSpPr>
            <p:spPr bwMode="auto">
              <a:xfrm>
                <a:off x="336" y="1248"/>
                <a:ext cx="1104" cy="144"/>
              </a:xfrm>
              <a:prstGeom prst="roundRect">
                <a:avLst>
                  <a:gd name="adj" fmla="val 16667"/>
                </a:avLst>
              </a:prstGeom>
              <a:solidFill>
                <a:srgbClr val="FF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CustomLoggingModule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49" name="AutoShape 29"/>
              <p:cNvSpPr>
                <a:spLocks noChangeArrowheads="1"/>
              </p:cNvSpPr>
              <p:nvPr/>
            </p:nvSpPr>
            <p:spPr bwMode="auto">
              <a:xfrm>
                <a:off x="336" y="1440"/>
                <a:ext cx="1104" cy="144"/>
              </a:xfrm>
              <a:prstGeom prst="roundRect">
                <a:avLst>
                  <a:gd name="adj" fmla="val 16667"/>
                </a:avLst>
              </a:prstGeom>
              <a:solidFill>
                <a:srgbClr val="FF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RequestMonitorModule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50" name="AutoShape 30"/>
              <p:cNvSpPr>
                <a:spLocks noChangeArrowheads="1"/>
              </p:cNvSpPr>
              <p:nvPr/>
            </p:nvSpPr>
            <p:spPr bwMode="auto">
              <a:xfrm>
                <a:off x="336" y="1632"/>
                <a:ext cx="1104" cy="144"/>
              </a:xfrm>
              <a:prstGeom prst="roundRect">
                <a:avLst>
                  <a:gd name="adj" fmla="val 16667"/>
                </a:avLst>
              </a:prstGeom>
              <a:solidFill>
                <a:srgbClr val="FF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HTTPTracingModule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51" name="AutoShape 60"/>
              <p:cNvSpPr>
                <a:spLocks noChangeArrowheads="1"/>
              </p:cNvSpPr>
              <p:nvPr/>
            </p:nvSpPr>
            <p:spPr bwMode="auto">
              <a:xfrm>
                <a:off x="336" y="1824"/>
                <a:ext cx="1104" cy="144"/>
              </a:xfrm>
              <a:prstGeom prst="roundRect">
                <a:avLst>
                  <a:gd name="adj" fmla="val 16667"/>
                </a:avLst>
              </a:prstGeom>
              <a:solidFill>
                <a:srgbClr val="FF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ODBCLogging</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52" name="AutoShape 62"/>
              <p:cNvSpPr>
                <a:spLocks noChangeArrowheads="1"/>
              </p:cNvSpPr>
              <p:nvPr/>
            </p:nvSpPr>
            <p:spPr bwMode="auto">
              <a:xfrm>
                <a:off x="336" y="2016"/>
                <a:ext cx="1104" cy="144"/>
              </a:xfrm>
              <a:prstGeom prst="roundRect">
                <a:avLst>
                  <a:gd name="adj" fmla="val 16667"/>
                </a:avLst>
              </a:prstGeom>
              <a:solidFill>
                <a:srgbClr val="FF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LoggingLibraries</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grpSp>
        <p:grpSp>
          <p:nvGrpSpPr>
            <p:cNvPr id="8" name="Group 91"/>
            <p:cNvGrpSpPr>
              <a:grpSpLocks/>
            </p:cNvGrpSpPr>
            <p:nvPr/>
          </p:nvGrpSpPr>
          <p:grpSpPr bwMode="auto">
            <a:xfrm>
              <a:off x="1632" y="576"/>
              <a:ext cx="1248" cy="1872"/>
              <a:chOff x="2880" y="624"/>
              <a:chExt cx="1248" cy="1872"/>
            </a:xfrm>
          </p:grpSpPr>
          <p:sp>
            <p:nvSpPr>
              <p:cNvPr id="36" name="AutoShape 41"/>
              <p:cNvSpPr>
                <a:spLocks noChangeArrowheads="1"/>
              </p:cNvSpPr>
              <p:nvPr/>
            </p:nvSpPr>
            <p:spPr bwMode="auto">
              <a:xfrm>
                <a:off x="2880" y="624"/>
                <a:ext cx="1200" cy="1872"/>
              </a:xfrm>
              <a:prstGeom prst="roundRect">
                <a:avLst>
                  <a:gd name="adj" fmla="val 16667"/>
                </a:avLst>
              </a:prstGeom>
              <a:solidFill>
                <a:srgbClr val="008000">
                  <a:alpha val="30196"/>
                </a:srgbClr>
              </a:solidFill>
              <a:ln w="28575">
                <a:solidFill>
                  <a:srgbClr val="008000"/>
                </a:solidFill>
                <a:round/>
                <a:headEnd/>
                <a:tailEnd/>
              </a:ln>
            </p:spPr>
            <p:txBody>
              <a:bodyPr wrap="none" anchor="ctr"/>
              <a:lstStyle/>
              <a:p>
                <a:endParaRPr lang="en-US">
                  <a:latin typeface="Calibri" pitchFamily="34" charset="0"/>
                </a:endParaRPr>
              </a:p>
            </p:txBody>
          </p:sp>
          <p:sp>
            <p:nvSpPr>
              <p:cNvPr id="37" name="Text Box 42"/>
              <p:cNvSpPr txBox="1">
                <a:spLocks noChangeArrowheads="1"/>
              </p:cNvSpPr>
              <p:nvPr/>
            </p:nvSpPr>
            <p:spPr bwMode="auto">
              <a:xfrm>
                <a:off x="2880" y="652"/>
                <a:ext cx="1248" cy="32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300" b="1" dirty="0">
                    <a:solidFill>
                      <a:schemeClr val="bg1"/>
                    </a:solidFill>
                    <a:effectLst>
                      <a:outerShdw blurRad="38100" dist="38100" dir="2700000" algn="tl">
                        <a:srgbClr val="C0C0C0"/>
                      </a:outerShdw>
                    </a:effectLst>
                    <a:latin typeface="Lucida Sans Unicode" pitchFamily="34" charset="0"/>
                    <a:cs typeface="+mn-cs"/>
                  </a:rPr>
                  <a:t>Application Development</a:t>
                </a:r>
              </a:p>
            </p:txBody>
          </p:sp>
          <p:sp>
            <p:nvSpPr>
              <p:cNvPr id="38" name="AutoShape 43"/>
              <p:cNvSpPr>
                <a:spLocks noChangeArrowheads="1"/>
              </p:cNvSpPr>
              <p:nvPr/>
            </p:nvSpPr>
            <p:spPr bwMode="auto">
              <a:xfrm>
                <a:off x="2928" y="1200"/>
                <a:ext cx="1104" cy="144"/>
              </a:xfrm>
              <a:prstGeom prst="roundRect">
                <a:avLst>
                  <a:gd name="adj" fmla="val 16667"/>
                </a:avLst>
              </a:prstGeom>
              <a:solidFill>
                <a:srgbClr val="008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ISAPIModule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39" name="AutoShape 44"/>
              <p:cNvSpPr>
                <a:spLocks noChangeArrowheads="1"/>
              </p:cNvSpPr>
              <p:nvPr/>
            </p:nvSpPr>
            <p:spPr bwMode="auto">
              <a:xfrm>
                <a:off x="2928" y="1392"/>
                <a:ext cx="1104" cy="144"/>
              </a:xfrm>
              <a:prstGeom prst="roundRect">
                <a:avLst>
                  <a:gd name="adj" fmla="val 16667"/>
                </a:avLst>
              </a:prstGeom>
              <a:solidFill>
                <a:srgbClr val="008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ISAPIFilterModule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40" name="AutoShape 45"/>
              <p:cNvSpPr>
                <a:spLocks noChangeArrowheads="1"/>
              </p:cNvSpPr>
              <p:nvPr/>
            </p:nvSpPr>
            <p:spPr bwMode="auto">
              <a:xfrm>
                <a:off x="2928" y="1584"/>
                <a:ext cx="1104" cy="144"/>
              </a:xfrm>
              <a:prstGeom prst="roundRect">
                <a:avLst>
                  <a:gd name="adj" fmla="val 16667"/>
                </a:avLst>
              </a:prstGeom>
              <a:solidFill>
                <a:srgbClr val="008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CGIModule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41" name="AutoShape 46"/>
              <p:cNvSpPr>
                <a:spLocks noChangeArrowheads="1"/>
              </p:cNvSpPr>
              <p:nvPr/>
            </p:nvSpPr>
            <p:spPr bwMode="auto">
              <a:xfrm>
                <a:off x="2928" y="1776"/>
                <a:ext cx="1104" cy="144"/>
              </a:xfrm>
              <a:prstGeom prst="roundRect">
                <a:avLst>
                  <a:gd name="adj" fmla="val 16667"/>
                </a:avLst>
              </a:prstGeom>
              <a:solidFill>
                <a:srgbClr val="008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ServerSideIncludeModule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42" name="AutoShape 47"/>
              <p:cNvSpPr>
                <a:spLocks noChangeArrowheads="1"/>
              </p:cNvSpPr>
              <p:nvPr/>
            </p:nvSpPr>
            <p:spPr bwMode="auto">
              <a:xfrm>
                <a:off x="2928" y="1008"/>
                <a:ext cx="1104" cy="144"/>
              </a:xfrm>
              <a:prstGeom prst="roundRect">
                <a:avLst>
                  <a:gd name="adj" fmla="val 16667"/>
                </a:avLst>
              </a:prstGeom>
              <a:solidFill>
                <a:srgbClr val="008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NetFxExtensibility</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43" name="AutoShape 63"/>
              <p:cNvSpPr>
                <a:spLocks noChangeArrowheads="1"/>
              </p:cNvSpPr>
              <p:nvPr/>
            </p:nvSpPr>
            <p:spPr bwMode="auto">
              <a:xfrm>
                <a:off x="2928" y="1968"/>
                <a:ext cx="1104" cy="144"/>
              </a:xfrm>
              <a:prstGeom prst="roundRect">
                <a:avLst>
                  <a:gd name="adj" fmla="val 16667"/>
                </a:avLst>
              </a:prstGeom>
              <a:solidFill>
                <a:srgbClr val="008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a:solidFill>
                      <a:schemeClr val="bg1"/>
                    </a:solidFill>
                    <a:effectLst>
                      <a:outerShdw blurRad="38100" dist="38100" dir="2700000" algn="tl">
                        <a:srgbClr val="000000"/>
                      </a:outerShdw>
                    </a:effectLst>
                    <a:latin typeface="Lucida Sans Unicode" pitchFamily="34" charset="0"/>
                    <a:cs typeface="+mn-cs"/>
                  </a:rPr>
                  <a:t>ASP</a:t>
                </a:r>
              </a:p>
            </p:txBody>
          </p:sp>
          <p:sp>
            <p:nvSpPr>
              <p:cNvPr id="44" name="AutoShape 64"/>
              <p:cNvSpPr>
                <a:spLocks noChangeArrowheads="1"/>
              </p:cNvSpPr>
              <p:nvPr/>
            </p:nvSpPr>
            <p:spPr bwMode="auto">
              <a:xfrm>
                <a:off x="2928" y="2160"/>
                <a:ext cx="1104" cy="144"/>
              </a:xfrm>
              <a:prstGeom prst="roundRect">
                <a:avLst>
                  <a:gd name="adj" fmla="val 16667"/>
                </a:avLst>
              </a:prstGeom>
              <a:solidFill>
                <a:srgbClr val="008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a:solidFill>
                      <a:schemeClr val="bg1"/>
                    </a:solidFill>
                    <a:effectLst>
                      <a:outerShdw blurRad="38100" dist="38100" dir="2700000" algn="tl">
                        <a:srgbClr val="000000"/>
                      </a:outerShdw>
                    </a:effectLst>
                    <a:latin typeface="Lucida Sans Unicode" pitchFamily="34" charset="0"/>
                    <a:cs typeface="+mn-cs"/>
                  </a:rPr>
                  <a:t>ASP.NET</a:t>
                </a:r>
              </a:p>
            </p:txBody>
          </p:sp>
        </p:grpSp>
        <p:grpSp>
          <p:nvGrpSpPr>
            <p:cNvPr id="9" name="Group 74"/>
            <p:cNvGrpSpPr>
              <a:grpSpLocks/>
            </p:cNvGrpSpPr>
            <p:nvPr/>
          </p:nvGrpSpPr>
          <p:grpSpPr bwMode="auto">
            <a:xfrm>
              <a:off x="4272" y="1440"/>
              <a:ext cx="1248" cy="768"/>
              <a:chOff x="4272" y="624"/>
              <a:chExt cx="1248" cy="768"/>
            </a:xfrm>
          </p:grpSpPr>
          <p:sp>
            <p:nvSpPr>
              <p:cNvPr id="32" name="AutoShape 48"/>
              <p:cNvSpPr>
                <a:spLocks noChangeArrowheads="1"/>
              </p:cNvSpPr>
              <p:nvPr/>
            </p:nvSpPr>
            <p:spPr bwMode="auto">
              <a:xfrm>
                <a:off x="4272" y="624"/>
                <a:ext cx="1200" cy="768"/>
              </a:xfrm>
              <a:prstGeom prst="roundRect">
                <a:avLst>
                  <a:gd name="adj" fmla="val 16667"/>
                </a:avLst>
              </a:prstGeom>
              <a:solidFill>
                <a:schemeClr val="tx2">
                  <a:alpha val="30196"/>
                </a:schemeClr>
              </a:solidFill>
              <a:ln w="28575">
                <a:solidFill>
                  <a:schemeClr val="tx2"/>
                </a:solidFill>
                <a:round/>
                <a:headEnd/>
                <a:tailEnd/>
              </a:ln>
            </p:spPr>
            <p:txBody>
              <a:bodyPr wrap="none" anchor="ctr"/>
              <a:lstStyle/>
              <a:p>
                <a:endParaRPr lang="en-US">
                  <a:latin typeface="Calibri" pitchFamily="34" charset="0"/>
                </a:endParaRPr>
              </a:p>
            </p:txBody>
          </p:sp>
          <p:sp>
            <p:nvSpPr>
              <p:cNvPr id="33" name="Text Box 49"/>
              <p:cNvSpPr txBox="1">
                <a:spLocks noChangeArrowheads="1"/>
              </p:cNvSpPr>
              <p:nvPr/>
            </p:nvSpPr>
            <p:spPr bwMode="auto">
              <a:xfrm>
                <a:off x="4272" y="652"/>
                <a:ext cx="1248" cy="192"/>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300" b="1" dirty="0">
                    <a:solidFill>
                      <a:schemeClr val="bg1"/>
                    </a:solidFill>
                    <a:effectLst>
                      <a:outerShdw blurRad="38100" dist="38100" dir="2700000" algn="tl">
                        <a:srgbClr val="C0C0C0"/>
                      </a:outerShdw>
                    </a:effectLst>
                    <a:latin typeface="Lucida Sans Unicode" pitchFamily="34" charset="0"/>
                    <a:cs typeface="+mn-cs"/>
                  </a:rPr>
                  <a:t>Performance</a:t>
                </a:r>
              </a:p>
            </p:txBody>
          </p:sp>
          <p:sp>
            <p:nvSpPr>
              <p:cNvPr id="34" name="AutoShape 50"/>
              <p:cNvSpPr>
                <a:spLocks noChangeArrowheads="1"/>
              </p:cNvSpPr>
              <p:nvPr/>
            </p:nvSpPr>
            <p:spPr bwMode="auto">
              <a:xfrm>
                <a:off x="4320" y="912"/>
                <a:ext cx="1104" cy="144"/>
              </a:xfrm>
              <a:prstGeom prst="roundRect">
                <a:avLst>
                  <a:gd name="adj" fmla="val 16667"/>
                </a:avLst>
              </a:prstGeom>
              <a:solidFill>
                <a:schemeClr val="tx2">
                  <a:alpha val="50000"/>
                </a:scheme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808080"/>
                      </a:outerShdw>
                    </a:effectLst>
                    <a:latin typeface="Lucida Sans Unicode" pitchFamily="34" charset="0"/>
                    <a:cs typeface="+mn-cs"/>
                  </a:rPr>
                  <a:t>HTTPStaticCompression</a:t>
                </a:r>
                <a:endParaRPr lang="en-US" sz="800" b="1" dirty="0">
                  <a:solidFill>
                    <a:schemeClr val="bg1"/>
                  </a:solidFill>
                  <a:effectLst>
                    <a:outerShdw blurRad="38100" dist="38100" dir="2700000" algn="tl">
                      <a:srgbClr val="808080"/>
                    </a:outerShdw>
                  </a:effectLst>
                  <a:latin typeface="Lucida Sans Unicode" pitchFamily="34" charset="0"/>
                  <a:cs typeface="+mn-cs"/>
                </a:endParaRPr>
              </a:p>
            </p:txBody>
          </p:sp>
          <p:sp>
            <p:nvSpPr>
              <p:cNvPr id="35" name="AutoShape 65"/>
              <p:cNvSpPr>
                <a:spLocks noChangeArrowheads="1"/>
              </p:cNvSpPr>
              <p:nvPr/>
            </p:nvSpPr>
            <p:spPr bwMode="auto">
              <a:xfrm>
                <a:off x="4320" y="1104"/>
                <a:ext cx="1104" cy="144"/>
              </a:xfrm>
              <a:prstGeom prst="roundRect">
                <a:avLst>
                  <a:gd name="adj" fmla="val 16667"/>
                </a:avLst>
              </a:prstGeom>
              <a:solidFill>
                <a:schemeClr val="tx2">
                  <a:alpha val="50000"/>
                </a:scheme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808080"/>
                      </a:outerShdw>
                    </a:effectLst>
                    <a:latin typeface="Lucida Sans Unicode" pitchFamily="34" charset="0"/>
                    <a:cs typeface="+mn-cs"/>
                  </a:rPr>
                  <a:t>HTTPDynamicCompression</a:t>
                </a:r>
                <a:endParaRPr lang="en-US" sz="800" b="1" dirty="0">
                  <a:solidFill>
                    <a:schemeClr val="bg1"/>
                  </a:solidFill>
                  <a:effectLst>
                    <a:outerShdw blurRad="38100" dist="38100" dir="2700000" algn="tl">
                      <a:srgbClr val="808080"/>
                    </a:outerShdw>
                  </a:effectLst>
                  <a:latin typeface="Lucida Sans Unicode" pitchFamily="34" charset="0"/>
                  <a:cs typeface="+mn-cs"/>
                </a:endParaRPr>
              </a:p>
            </p:txBody>
          </p:sp>
        </p:grpSp>
        <p:grpSp>
          <p:nvGrpSpPr>
            <p:cNvPr id="10" name="Group 73"/>
            <p:cNvGrpSpPr>
              <a:grpSpLocks/>
            </p:cNvGrpSpPr>
            <p:nvPr/>
          </p:nvGrpSpPr>
          <p:grpSpPr bwMode="auto">
            <a:xfrm>
              <a:off x="4224" y="2304"/>
              <a:ext cx="1248" cy="1776"/>
              <a:chOff x="4224" y="1488"/>
              <a:chExt cx="1248" cy="1776"/>
            </a:xfrm>
          </p:grpSpPr>
          <p:sp>
            <p:nvSpPr>
              <p:cNvPr id="21" name="AutoShape 51"/>
              <p:cNvSpPr>
                <a:spLocks noChangeArrowheads="1"/>
              </p:cNvSpPr>
              <p:nvPr/>
            </p:nvSpPr>
            <p:spPr bwMode="auto">
              <a:xfrm>
                <a:off x="4224" y="1488"/>
                <a:ext cx="1248" cy="1776"/>
              </a:xfrm>
              <a:prstGeom prst="roundRect">
                <a:avLst>
                  <a:gd name="adj" fmla="val 16667"/>
                </a:avLst>
              </a:prstGeom>
              <a:solidFill>
                <a:srgbClr val="800000">
                  <a:alpha val="30196"/>
                </a:srgbClr>
              </a:solidFill>
              <a:ln w="28575">
                <a:solidFill>
                  <a:srgbClr val="800000"/>
                </a:solidFill>
                <a:round/>
                <a:headEnd/>
                <a:tailEnd/>
              </a:ln>
            </p:spPr>
            <p:txBody>
              <a:bodyPr wrap="none" anchor="ctr"/>
              <a:lstStyle/>
              <a:p>
                <a:endParaRPr lang="en-US">
                  <a:latin typeface="Calibri" pitchFamily="34" charset="0"/>
                </a:endParaRPr>
              </a:p>
            </p:txBody>
          </p:sp>
          <p:sp>
            <p:nvSpPr>
              <p:cNvPr id="22" name="Text Box 52"/>
              <p:cNvSpPr txBox="1">
                <a:spLocks noChangeArrowheads="1"/>
              </p:cNvSpPr>
              <p:nvPr/>
            </p:nvSpPr>
            <p:spPr bwMode="auto">
              <a:xfrm>
                <a:off x="4320" y="1536"/>
                <a:ext cx="1056" cy="192"/>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300" b="1" dirty="0">
                    <a:solidFill>
                      <a:schemeClr val="bg1"/>
                    </a:solidFill>
                    <a:effectLst>
                      <a:outerShdw blurRad="38100" dist="38100" dir="2700000" algn="tl">
                        <a:srgbClr val="C0C0C0"/>
                      </a:outerShdw>
                    </a:effectLst>
                    <a:latin typeface="Lucida Sans Unicode" pitchFamily="34" charset="0"/>
                    <a:cs typeface="+mn-cs"/>
                  </a:rPr>
                  <a:t>Management</a:t>
                </a:r>
              </a:p>
            </p:txBody>
          </p:sp>
          <p:sp>
            <p:nvSpPr>
              <p:cNvPr id="23" name="AutoShape 53"/>
              <p:cNvSpPr>
                <a:spLocks noChangeArrowheads="1"/>
              </p:cNvSpPr>
              <p:nvPr/>
            </p:nvSpPr>
            <p:spPr bwMode="auto">
              <a:xfrm>
                <a:off x="4320" y="1776"/>
                <a:ext cx="1058" cy="139"/>
              </a:xfrm>
              <a:prstGeom prst="roundRect">
                <a:avLst>
                  <a:gd name="adj" fmla="val 16667"/>
                </a:avLst>
              </a:prstGeom>
              <a:solidFill>
                <a:srgbClr val="80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ManagementConsole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24" name="AutoShape 54"/>
              <p:cNvSpPr>
                <a:spLocks noChangeArrowheads="1"/>
              </p:cNvSpPr>
              <p:nvPr/>
            </p:nvSpPr>
            <p:spPr bwMode="auto">
              <a:xfrm>
                <a:off x="4320" y="2160"/>
                <a:ext cx="1058" cy="139"/>
              </a:xfrm>
              <a:prstGeom prst="roundRect">
                <a:avLst>
                  <a:gd name="adj" fmla="val 16667"/>
                </a:avLst>
              </a:prstGeom>
              <a:solidFill>
                <a:srgbClr val="80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ManagementService</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25" name="AutoShape 55"/>
              <p:cNvSpPr>
                <a:spLocks noChangeArrowheads="1"/>
              </p:cNvSpPr>
              <p:nvPr/>
            </p:nvSpPr>
            <p:spPr bwMode="auto">
              <a:xfrm>
                <a:off x="4320" y="1968"/>
                <a:ext cx="1058" cy="139"/>
              </a:xfrm>
              <a:prstGeom prst="roundRect">
                <a:avLst>
                  <a:gd name="adj" fmla="val 16667"/>
                </a:avLst>
              </a:prstGeom>
              <a:solidFill>
                <a:srgbClr val="80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ManagementScripting</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grpSp>
            <p:nvGrpSpPr>
              <p:cNvPr id="11" name="Group 71"/>
              <p:cNvGrpSpPr>
                <a:grpSpLocks/>
              </p:cNvGrpSpPr>
              <p:nvPr/>
            </p:nvGrpSpPr>
            <p:grpSpPr bwMode="auto">
              <a:xfrm>
                <a:off x="4272" y="2352"/>
                <a:ext cx="1152" cy="816"/>
                <a:chOff x="4272" y="2304"/>
                <a:chExt cx="1152" cy="816"/>
              </a:xfrm>
            </p:grpSpPr>
            <p:sp>
              <p:nvSpPr>
                <p:cNvPr id="27" name="Rectangle 70"/>
                <p:cNvSpPr>
                  <a:spLocks noChangeArrowheads="1"/>
                </p:cNvSpPr>
                <p:nvPr/>
              </p:nvSpPr>
              <p:spPr bwMode="auto">
                <a:xfrm>
                  <a:off x="4272" y="2304"/>
                  <a:ext cx="1152" cy="816"/>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28" name="AutoShape 56"/>
                <p:cNvSpPr>
                  <a:spLocks noChangeArrowheads="1"/>
                </p:cNvSpPr>
                <p:nvPr/>
              </p:nvSpPr>
              <p:spPr bwMode="auto">
                <a:xfrm>
                  <a:off x="4320" y="2352"/>
                  <a:ext cx="1058" cy="139"/>
                </a:xfrm>
                <a:prstGeom prst="roundRect">
                  <a:avLst>
                    <a:gd name="adj" fmla="val 16667"/>
                  </a:avLst>
                </a:prstGeom>
                <a:solidFill>
                  <a:srgbClr val="80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effectLst>
                        <a:outerShdw blurRad="38100" dist="38100" dir="2700000" algn="tl">
                          <a:srgbClr val="000000"/>
                        </a:outerShdw>
                      </a:effectLst>
                      <a:latin typeface="Lucida Sans Unicode" pitchFamily="34" charset="0"/>
                      <a:cs typeface="+mn-cs"/>
                    </a:rPr>
                    <a:t>Metabase</a:t>
                  </a:r>
                  <a:endParaRPr lang="en-US" sz="800" b="1" dirty="0">
                    <a:effectLst>
                      <a:outerShdw blurRad="38100" dist="38100" dir="2700000" algn="tl">
                        <a:srgbClr val="000000"/>
                      </a:outerShdw>
                    </a:effectLst>
                    <a:latin typeface="Lucida Sans Unicode" pitchFamily="34" charset="0"/>
                    <a:cs typeface="+mn-cs"/>
                  </a:endParaRPr>
                </a:p>
              </p:txBody>
            </p:sp>
            <p:sp>
              <p:nvSpPr>
                <p:cNvPr id="29" name="AutoShape 66"/>
                <p:cNvSpPr>
                  <a:spLocks noChangeArrowheads="1"/>
                </p:cNvSpPr>
                <p:nvPr/>
              </p:nvSpPr>
              <p:spPr bwMode="auto">
                <a:xfrm>
                  <a:off x="4320" y="2544"/>
                  <a:ext cx="1058" cy="139"/>
                </a:xfrm>
                <a:prstGeom prst="roundRect">
                  <a:avLst>
                    <a:gd name="adj" fmla="val 16667"/>
                  </a:avLst>
                </a:prstGeom>
                <a:solidFill>
                  <a:srgbClr val="80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effectLst>
                        <a:outerShdw blurRad="38100" dist="38100" dir="2700000" algn="tl">
                          <a:srgbClr val="000000"/>
                        </a:outerShdw>
                      </a:effectLst>
                      <a:latin typeface="Lucida Sans Unicode" pitchFamily="34" charset="0"/>
                      <a:cs typeface="+mn-cs"/>
                    </a:rPr>
                    <a:t>WMICompatibility</a:t>
                  </a:r>
                  <a:endParaRPr lang="en-US" sz="800" b="1" dirty="0">
                    <a:effectLst>
                      <a:outerShdw blurRad="38100" dist="38100" dir="2700000" algn="tl">
                        <a:srgbClr val="000000"/>
                      </a:outerShdw>
                    </a:effectLst>
                    <a:latin typeface="Lucida Sans Unicode" pitchFamily="34" charset="0"/>
                    <a:cs typeface="+mn-cs"/>
                  </a:endParaRPr>
                </a:p>
              </p:txBody>
            </p:sp>
            <p:sp>
              <p:nvSpPr>
                <p:cNvPr id="30" name="AutoShape 67"/>
                <p:cNvSpPr>
                  <a:spLocks noChangeArrowheads="1"/>
                </p:cNvSpPr>
                <p:nvPr/>
              </p:nvSpPr>
              <p:spPr bwMode="auto">
                <a:xfrm>
                  <a:off x="4320" y="2736"/>
                  <a:ext cx="1058" cy="139"/>
                </a:xfrm>
                <a:prstGeom prst="roundRect">
                  <a:avLst>
                    <a:gd name="adj" fmla="val 16667"/>
                  </a:avLst>
                </a:prstGeom>
                <a:solidFill>
                  <a:srgbClr val="80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effectLst>
                        <a:outerShdw blurRad="38100" dist="38100" dir="2700000" algn="tl">
                          <a:srgbClr val="000000"/>
                        </a:outerShdw>
                      </a:effectLst>
                      <a:latin typeface="Lucida Sans Unicode" pitchFamily="34" charset="0"/>
                      <a:cs typeface="+mn-cs"/>
                    </a:rPr>
                    <a:t>LegacyScripts</a:t>
                  </a:r>
                  <a:endParaRPr lang="en-US" sz="800" b="1" dirty="0">
                    <a:effectLst>
                      <a:outerShdw blurRad="38100" dist="38100" dir="2700000" algn="tl">
                        <a:srgbClr val="000000"/>
                      </a:outerShdw>
                    </a:effectLst>
                    <a:latin typeface="Lucida Sans Unicode" pitchFamily="34" charset="0"/>
                    <a:cs typeface="+mn-cs"/>
                  </a:endParaRPr>
                </a:p>
              </p:txBody>
            </p:sp>
            <p:sp>
              <p:nvSpPr>
                <p:cNvPr id="31" name="AutoShape 68"/>
                <p:cNvSpPr>
                  <a:spLocks noChangeArrowheads="1"/>
                </p:cNvSpPr>
                <p:nvPr/>
              </p:nvSpPr>
              <p:spPr bwMode="auto">
                <a:xfrm>
                  <a:off x="4320" y="2928"/>
                  <a:ext cx="1058" cy="139"/>
                </a:xfrm>
                <a:prstGeom prst="roundRect">
                  <a:avLst>
                    <a:gd name="adj" fmla="val 16667"/>
                  </a:avLst>
                </a:prstGeom>
                <a:solidFill>
                  <a:srgbClr val="8000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effectLst>
                        <a:outerShdw blurRad="38100" dist="38100" dir="2700000" algn="tl">
                          <a:srgbClr val="000000"/>
                        </a:outerShdw>
                      </a:effectLst>
                      <a:latin typeface="Lucida Sans Unicode" pitchFamily="34" charset="0"/>
                      <a:cs typeface="+mn-cs"/>
                    </a:rPr>
                    <a:t>LegacySnap</a:t>
                  </a:r>
                  <a:r>
                    <a:rPr lang="en-US" sz="800" b="1" dirty="0">
                      <a:effectLst>
                        <a:outerShdw blurRad="38100" dist="38100" dir="2700000" algn="tl">
                          <a:srgbClr val="000000"/>
                        </a:outerShdw>
                      </a:effectLst>
                      <a:latin typeface="Lucida Sans Unicode" pitchFamily="34" charset="0"/>
                      <a:cs typeface="+mn-cs"/>
                    </a:rPr>
                    <a:t>-in</a:t>
                  </a:r>
                </a:p>
              </p:txBody>
            </p:sp>
          </p:grpSp>
        </p:grpSp>
        <p:sp>
          <p:nvSpPr>
            <p:cNvPr id="12" name="AutoShape 77"/>
            <p:cNvSpPr>
              <a:spLocks noChangeArrowheads="1"/>
            </p:cNvSpPr>
            <p:nvPr/>
          </p:nvSpPr>
          <p:spPr bwMode="auto">
            <a:xfrm>
              <a:off x="4272" y="576"/>
              <a:ext cx="1200" cy="768"/>
            </a:xfrm>
            <a:prstGeom prst="roundRect">
              <a:avLst>
                <a:gd name="adj" fmla="val 16667"/>
              </a:avLst>
            </a:prstGeom>
            <a:solidFill>
              <a:srgbClr val="FF6600">
                <a:alpha val="30196"/>
              </a:srgbClr>
            </a:solidFill>
            <a:ln w="28575">
              <a:solidFill>
                <a:schemeClr val="tx2"/>
              </a:solidFill>
              <a:round/>
              <a:headEnd/>
              <a:tailEnd/>
            </a:ln>
          </p:spPr>
          <p:txBody>
            <a:bodyPr wrap="none" anchor="ctr"/>
            <a:lstStyle/>
            <a:p>
              <a:endParaRPr lang="en-US">
                <a:latin typeface="Calibri" pitchFamily="34" charset="0"/>
              </a:endParaRPr>
            </a:p>
          </p:txBody>
        </p:sp>
        <p:sp>
          <p:nvSpPr>
            <p:cNvPr id="13" name="Text Box 78"/>
            <p:cNvSpPr txBox="1">
              <a:spLocks noChangeArrowheads="1"/>
            </p:cNvSpPr>
            <p:nvPr/>
          </p:nvSpPr>
          <p:spPr bwMode="auto">
            <a:xfrm>
              <a:off x="4272" y="604"/>
              <a:ext cx="1248" cy="192"/>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300" b="1" dirty="0">
                  <a:solidFill>
                    <a:schemeClr val="bg1"/>
                  </a:solidFill>
                  <a:effectLst>
                    <a:outerShdw blurRad="38100" dist="38100" dir="2700000" algn="tl">
                      <a:srgbClr val="C0C0C0"/>
                    </a:outerShdw>
                  </a:effectLst>
                  <a:latin typeface="Lucida Sans Unicode" pitchFamily="34" charset="0"/>
                  <a:cs typeface="+mn-cs"/>
                </a:rPr>
                <a:t>FTP Publishing</a:t>
              </a:r>
            </a:p>
          </p:txBody>
        </p:sp>
        <p:sp>
          <p:nvSpPr>
            <p:cNvPr id="14" name="AutoShape 79"/>
            <p:cNvSpPr>
              <a:spLocks noChangeArrowheads="1"/>
            </p:cNvSpPr>
            <p:nvPr/>
          </p:nvSpPr>
          <p:spPr bwMode="auto">
            <a:xfrm>
              <a:off x="4320" y="864"/>
              <a:ext cx="1104" cy="144"/>
            </a:xfrm>
            <a:prstGeom prst="roundRect">
              <a:avLst>
                <a:gd name="adj" fmla="val 16667"/>
              </a:avLst>
            </a:prstGeom>
            <a:solidFill>
              <a:srgbClr val="FF99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FTPServer</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15" name="AutoShape 80"/>
            <p:cNvSpPr>
              <a:spLocks noChangeArrowheads="1"/>
            </p:cNvSpPr>
            <p:nvPr/>
          </p:nvSpPr>
          <p:spPr bwMode="auto">
            <a:xfrm>
              <a:off x="4320" y="1056"/>
              <a:ext cx="1104" cy="144"/>
            </a:xfrm>
            <a:prstGeom prst="roundRect">
              <a:avLst>
                <a:gd name="adj" fmla="val 16667"/>
              </a:avLst>
            </a:prstGeom>
            <a:solidFill>
              <a:srgbClr val="FF9900">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FTPManagement</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16" name="AutoShape 82"/>
            <p:cNvSpPr>
              <a:spLocks noChangeArrowheads="1"/>
            </p:cNvSpPr>
            <p:nvPr/>
          </p:nvSpPr>
          <p:spPr bwMode="auto">
            <a:xfrm>
              <a:off x="288" y="3552"/>
              <a:ext cx="3792" cy="528"/>
            </a:xfrm>
            <a:prstGeom prst="roundRect">
              <a:avLst>
                <a:gd name="adj" fmla="val 16667"/>
              </a:avLst>
            </a:prstGeom>
            <a:solidFill>
              <a:srgbClr val="3366FF">
                <a:alpha val="30196"/>
              </a:srgbClr>
            </a:solidFill>
            <a:ln w="28575">
              <a:solidFill>
                <a:srgbClr val="003366"/>
              </a:solidFill>
              <a:round/>
              <a:headEnd/>
              <a:tailEnd/>
            </a:ln>
          </p:spPr>
          <p:txBody>
            <a:bodyPr wrap="none" anchor="ctr"/>
            <a:lstStyle/>
            <a:p>
              <a:endParaRPr lang="en-US">
                <a:latin typeface="Calibri" pitchFamily="34" charset="0"/>
              </a:endParaRPr>
            </a:p>
          </p:txBody>
        </p:sp>
        <p:sp>
          <p:nvSpPr>
            <p:cNvPr id="17" name="Text Box 83"/>
            <p:cNvSpPr txBox="1">
              <a:spLocks noChangeArrowheads="1"/>
            </p:cNvSpPr>
            <p:nvPr/>
          </p:nvSpPr>
          <p:spPr bwMode="auto">
            <a:xfrm>
              <a:off x="720" y="3617"/>
              <a:ext cx="3024" cy="192"/>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300" b="1" dirty="0">
                  <a:solidFill>
                    <a:schemeClr val="bg1"/>
                  </a:solidFill>
                  <a:effectLst>
                    <a:outerShdw blurRad="38100" dist="38100" dir="2700000" algn="tl">
                      <a:srgbClr val="C0C0C0"/>
                    </a:outerShdw>
                  </a:effectLst>
                  <a:latin typeface="Lucida Sans Unicode" pitchFamily="34" charset="0"/>
                  <a:cs typeface="+mn-cs"/>
                </a:rPr>
                <a:t>Windows Process Activation Service</a:t>
              </a:r>
            </a:p>
          </p:txBody>
        </p:sp>
        <p:sp>
          <p:nvSpPr>
            <p:cNvPr id="18" name="AutoShape 84"/>
            <p:cNvSpPr>
              <a:spLocks noChangeArrowheads="1"/>
            </p:cNvSpPr>
            <p:nvPr/>
          </p:nvSpPr>
          <p:spPr bwMode="auto">
            <a:xfrm>
              <a:off x="2688" y="3835"/>
              <a:ext cx="1200" cy="144"/>
            </a:xfrm>
            <a:prstGeom prst="roundRect">
              <a:avLst>
                <a:gd name="adj" fmla="val 16667"/>
              </a:avLst>
            </a:prstGeom>
            <a:solidFill>
              <a:srgbClr val="99CC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ConfigurationAPI</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19" name="AutoShape 86"/>
            <p:cNvSpPr>
              <a:spLocks noChangeArrowheads="1"/>
            </p:cNvSpPr>
            <p:nvPr/>
          </p:nvSpPr>
          <p:spPr bwMode="auto">
            <a:xfrm>
              <a:off x="384" y="3840"/>
              <a:ext cx="1058" cy="139"/>
            </a:xfrm>
            <a:prstGeom prst="roundRect">
              <a:avLst>
                <a:gd name="adj" fmla="val 16667"/>
              </a:avLst>
            </a:prstGeom>
            <a:solidFill>
              <a:srgbClr val="99CC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ProcessModel</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sp>
          <p:nvSpPr>
            <p:cNvPr id="20" name="AutoShape 87"/>
            <p:cNvSpPr>
              <a:spLocks noChangeArrowheads="1"/>
            </p:cNvSpPr>
            <p:nvPr/>
          </p:nvSpPr>
          <p:spPr bwMode="auto">
            <a:xfrm>
              <a:off x="1488" y="3840"/>
              <a:ext cx="1152" cy="139"/>
            </a:xfrm>
            <a:prstGeom prst="roundRect">
              <a:avLst>
                <a:gd name="adj" fmla="val 16667"/>
              </a:avLst>
            </a:prstGeom>
            <a:solidFill>
              <a:srgbClr val="99CCFF">
                <a:alpha val="50000"/>
              </a:srgbClr>
            </a:solidFill>
            <a:ln w="38100">
              <a:solidFill>
                <a:schemeClr val="bg2"/>
              </a:solidFill>
              <a:round/>
              <a:headEnd/>
              <a:tailEnd/>
            </a:ln>
            <a:effectLst/>
          </p:spPr>
          <p:txBody>
            <a:bodyPr wrap="none" anchor="ctr"/>
            <a:lstStyle/>
            <a:p>
              <a:pPr fontAlgn="auto">
                <a:spcBef>
                  <a:spcPts val="0"/>
                </a:spcBef>
                <a:spcAft>
                  <a:spcPts val="0"/>
                </a:spcAft>
                <a:defRPr/>
              </a:pPr>
              <a:r>
                <a:rPr lang="en-US" sz="800" b="1" dirty="0" err="1">
                  <a:solidFill>
                    <a:schemeClr val="bg1"/>
                  </a:solidFill>
                  <a:effectLst>
                    <a:outerShdw blurRad="38100" dist="38100" dir="2700000" algn="tl">
                      <a:srgbClr val="000000"/>
                    </a:outerShdw>
                  </a:effectLst>
                  <a:latin typeface="Lucida Sans Unicode" pitchFamily="34" charset="0"/>
                  <a:cs typeface="+mn-cs"/>
                </a:rPr>
                <a:t>NetFxEnvironment</a:t>
              </a:r>
              <a:endParaRPr lang="en-US" sz="800" b="1" dirty="0">
                <a:solidFill>
                  <a:schemeClr val="bg1"/>
                </a:solidFill>
                <a:effectLst>
                  <a:outerShdw blurRad="38100" dist="38100" dir="2700000" algn="tl">
                    <a:srgbClr val="000000"/>
                  </a:outerShdw>
                </a:effectLst>
                <a:latin typeface="Lucida Sans Unicode" pitchFamily="34" charset="0"/>
                <a:cs typeface="+mn-cs"/>
              </a:endParaRPr>
            </a:p>
          </p:txBody>
        </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9" name="Rectangle 5"/>
          <p:cNvSpPr>
            <a:spLocks noGrp="1" noChangeArrowheads="1"/>
          </p:cNvSpPr>
          <p:nvPr>
            <p:ph type="title"/>
          </p:nvPr>
        </p:nvSpPr>
        <p:spPr>
          <a:xfrm>
            <a:off x="381000" y="230188"/>
            <a:ext cx="8382000" cy="1052596"/>
          </a:xfrm>
        </p:spPr>
        <p:txBody>
          <a:bodyPr/>
          <a:lstStyle/>
          <a:p>
            <a:pPr eaLnBrk="1" hangingPunct="1">
              <a:defRPr/>
            </a:pPr>
            <a:r>
              <a:rPr lang="es-ES" smtClean="0"/>
              <a:t>Extensibilidad</a:t>
            </a:r>
            <a:br>
              <a:rPr lang="es-ES" smtClean="0"/>
            </a:br>
            <a:r>
              <a:rPr lang="es-ES" sz="2800" smtClean="0">
                <a:solidFill>
                  <a:schemeClr val="tx1">
                    <a:lumMod val="85000"/>
                  </a:schemeClr>
                </a:solidFill>
              </a:rPr>
              <a:t>Integración de ASP.NET en IIS 6</a:t>
            </a:r>
          </a:p>
        </p:txBody>
      </p:sp>
      <p:sp>
        <p:nvSpPr>
          <p:cNvPr id="32770" name="Rectangle 6"/>
          <p:cNvSpPr>
            <a:spLocks noGrp="1" noChangeArrowheads="1"/>
          </p:cNvSpPr>
          <p:nvPr>
            <p:ph type="body" idx="1"/>
          </p:nvPr>
        </p:nvSpPr>
        <p:spPr>
          <a:xfrm>
            <a:off x="3857620" y="1643050"/>
            <a:ext cx="4757766" cy="1477328"/>
          </a:xfrm>
        </p:spPr>
        <p:txBody>
          <a:bodyPr/>
          <a:lstStyle/>
          <a:p>
            <a:pPr eaLnBrk="1" hangingPunct="1"/>
            <a:r>
              <a:rPr lang="es-ES" sz="2400" smtClean="0"/>
              <a:t>Implementación basada en ISAPI</a:t>
            </a:r>
          </a:p>
          <a:p>
            <a:pPr eaLnBrk="1" hangingPunct="1"/>
            <a:r>
              <a:rPr lang="es-ES" sz="2400" smtClean="0"/>
              <a:t>Sólo ve las peticiones ASP.NET</a:t>
            </a:r>
          </a:p>
          <a:p>
            <a:pPr eaLnBrk="1" hangingPunct="1"/>
            <a:r>
              <a:rPr lang="es-ES" sz="2400" smtClean="0"/>
              <a:t>Características duplicadas</a:t>
            </a:r>
          </a:p>
        </p:txBody>
      </p:sp>
      <p:grpSp>
        <p:nvGrpSpPr>
          <p:cNvPr id="2" name="Group 46"/>
          <p:cNvGrpSpPr>
            <a:grpSpLocks/>
          </p:cNvGrpSpPr>
          <p:nvPr/>
        </p:nvGrpSpPr>
        <p:grpSpPr bwMode="auto">
          <a:xfrm>
            <a:off x="304800" y="2438400"/>
            <a:ext cx="5429250" cy="3943350"/>
            <a:chOff x="2438400" y="2914650"/>
            <a:chExt cx="5429250" cy="3943350"/>
          </a:xfrm>
        </p:grpSpPr>
        <p:sp>
          <p:nvSpPr>
            <p:cNvPr id="32772" name="AutoShape 4"/>
            <p:cNvSpPr>
              <a:spLocks noChangeArrowheads="1"/>
            </p:cNvSpPr>
            <p:nvPr/>
          </p:nvSpPr>
          <p:spPr bwMode="invGray">
            <a:xfrm>
              <a:off x="2438400" y="2914650"/>
              <a:ext cx="2876550" cy="380048"/>
            </a:xfrm>
            <a:prstGeom prst="roundRect">
              <a:avLst>
                <a:gd name="adj" fmla="val 5597"/>
              </a:avLst>
            </a:prstGeom>
            <a:solidFill>
              <a:schemeClr val="tx1">
                <a:alpha val="30196"/>
              </a:schemeClr>
            </a:solidFill>
            <a:ln w="12700" algn="ctr">
              <a:noFill/>
              <a:round/>
              <a:headEnd/>
              <a:tailEnd/>
            </a:ln>
          </p:spPr>
          <p:txBody>
            <a:bodyPr anchor="ctr">
              <a:spAutoFit/>
            </a:bodyPr>
            <a:lstStyle/>
            <a:p>
              <a:pPr eaLnBrk="0" hangingPunct="0"/>
              <a:endParaRPr lang="es-ES"/>
            </a:p>
          </p:txBody>
        </p:sp>
        <p:sp>
          <p:nvSpPr>
            <p:cNvPr id="32773" name="AutoShape 11"/>
            <p:cNvSpPr>
              <a:spLocks noChangeArrowheads="1"/>
            </p:cNvSpPr>
            <p:nvPr/>
          </p:nvSpPr>
          <p:spPr bwMode="invGray">
            <a:xfrm>
              <a:off x="2508250" y="5805488"/>
              <a:ext cx="2730500" cy="391597"/>
            </a:xfrm>
            <a:prstGeom prst="roundRect">
              <a:avLst>
                <a:gd name="adj" fmla="val 16667"/>
              </a:avLst>
            </a:prstGeom>
            <a:solidFill>
              <a:srgbClr val="1D154B">
                <a:alpha val="30196"/>
              </a:srgbClr>
            </a:solidFill>
            <a:ln w="12700" algn="ctr">
              <a:noFill/>
              <a:round/>
              <a:headEnd/>
              <a:tailEnd/>
            </a:ln>
          </p:spPr>
          <p:txBody>
            <a:bodyPr anchor="ctr">
              <a:spAutoFit/>
            </a:bodyPr>
            <a:lstStyle/>
            <a:p>
              <a:pPr algn="ctr" eaLnBrk="0" hangingPunct="0">
                <a:lnSpc>
                  <a:spcPct val="85000"/>
                </a:lnSpc>
                <a:spcBef>
                  <a:spcPct val="20000"/>
                </a:spcBef>
              </a:pPr>
              <a:r>
                <a:rPr lang="es-ES" sz="2000" b="1" smtClean="0">
                  <a:solidFill>
                    <a:srgbClr val="000000"/>
                  </a:solidFill>
                </a:rPr>
                <a:t>Send Response</a:t>
              </a:r>
              <a:endParaRPr lang="es-ES" sz="2000" b="1">
                <a:solidFill>
                  <a:srgbClr val="000000"/>
                </a:solidFill>
              </a:endParaRPr>
            </a:p>
          </p:txBody>
        </p:sp>
        <p:sp>
          <p:nvSpPr>
            <p:cNvPr id="32774" name="AutoShape 12"/>
            <p:cNvSpPr>
              <a:spLocks noChangeArrowheads="1"/>
            </p:cNvSpPr>
            <p:nvPr/>
          </p:nvSpPr>
          <p:spPr bwMode="invGray">
            <a:xfrm>
              <a:off x="2562225" y="6151563"/>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anchor="ctr">
              <a:spAutoFit/>
            </a:bodyPr>
            <a:lstStyle/>
            <a:p>
              <a:pPr algn="ctr" eaLnBrk="0" hangingPunct="0">
                <a:lnSpc>
                  <a:spcPct val="85000"/>
                </a:lnSpc>
                <a:spcBef>
                  <a:spcPct val="20000"/>
                </a:spcBef>
              </a:pPr>
              <a:r>
                <a:rPr lang="es-ES" sz="1600" b="1" smtClean="0"/>
                <a:t>Log</a:t>
              </a:r>
              <a:endParaRPr lang="es-ES" sz="1600" b="1"/>
            </a:p>
          </p:txBody>
        </p:sp>
        <p:sp>
          <p:nvSpPr>
            <p:cNvPr id="32775" name="AutoShape 13"/>
            <p:cNvSpPr>
              <a:spLocks noChangeArrowheads="1"/>
            </p:cNvSpPr>
            <p:nvPr/>
          </p:nvSpPr>
          <p:spPr bwMode="invGray">
            <a:xfrm>
              <a:off x="3943350" y="6151563"/>
              <a:ext cx="1254125" cy="334962"/>
            </a:xfrm>
            <a:prstGeom prst="roundRect">
              <a:avLst>
                <a:gd name="adj" fmla="val 16667"/>
              </a:avLst>
            </a:prstGeom>
            <a:solidFill>
              <a:srgbClr val="30237F">
                <a:alpha val="94901"/>
              </a:srgbClr>
            </a:solidFill>
            <a:ln w="12700" algn="ctr">
              <a:solidFill>
                <a:srgbClr val="1D154B"/>
              </a:solidFill>
              <a:round/>
              <a:headEnd/>
              <a:tailEnd/>
            </a:ln>
          </p:spPr>
          <p:txBody>
            <a:bodyPr anchor="ctr">
              <a:spAutoFit/>
            </a:bodyPr>
            <a:lstStyle/>
            <a:p>
              <a:pPr algn="ctr" eaLnBrk="0" hangingPunct="0">
                <a:lnSpc>
                  <a:spcPct val="85000"/>
                </a:lnSpc>
                <a:spcBef>
                  <a:spcPct val="20000"/>
                </a:spcBef>
              </a:pPr>
              <a:r>
                <a:rPr lang="es-ES" sz="1600" b="1" smtClean="0"/>
                <a:t>Compress</a:t>
              </a:r>
              <a:endParaRPr lang="es-ES" sz="1600" b="1"/>
            </a:p>
          </p:txBody>
        </p:sp>
        <p:sp>
          <p:nvSpPr>
            <p:cNvPr id="32776" name="AutoShape 14"/>
            <p:cNvSpPr>
              <a:spLocks noChangeArrowheads="1"/>
            </p:cNvSpPr>
            <p:nvPr/>
          </p:nvSpPr>
          <p:spPr bwMode="invGray">
            <a:xfrm>
              <a:off x="2571750" y="3389313"/>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anchor="ctr">
              <a:spAutoFit/>
            </a:bodyPr>
            <a:lstStyle/>
            <a:p>
              <a:pPr algn="ctr" eaLnBrk="0" hangingPunct="0">
                <a:lnSpc>
                  <a:spcPct val="85000"/>
                </a:lnSpc>
                <a:spcBef>
                  <a:spcPct val="20000"/>
                </a:spcBef>
              </a:pPr>
              <a:r>
                <a:rPr lang="es-ES" sz="1600" b="1" smtClean="0"/>
                <a:t>NTLM</a:t>
              </a:r>
              <a:endParaRPr lang="es-ES" sz="1600" b="1"/>
            </a:p>
          </p:txBody>
        </p:sp>
        <p:sp>
          <p:nvSpPr>
            <p:cNvPr id="32777" name="AutoShape 15"/>
            <p:cNvSpPr>
              <a:spLocks noChangeArrowheads="1"/>
            </p:cNvSpPr>
            <p:nvPr/>
          </p:nvSpPr>
          <p:spPr bwMode="invGray">
            <a:xfrm>
              <a:off x="3457575" y="3389313"/>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anchor="ctr">
              <a:spAutoFit/>
            </a:bodyPr>
            <a:lstStyle/>
            <a:p>
              <a:pPr algn="ctr" eaLnBrk="0" hangingPunct="0">
                <a:lnSpc>
                  <a:spcPct val="85000"/>
                </a:lnSpc>
                <a:spcBef>
                  <a:spcPct val="20000"/>
                </a:spcBef>
              </a:pPr>
              <a:r>
                <a:rPr lang="es-ES" sz="1600" b="1" smtClean="0"/>
                <a:t>Basic</a:t>
              </a:r>
              <a:endParaRPr lang="es-ES" sz="1600" b="1"/>
            </a:p>
          </p:txBody>
        </p:sp>
        <p:sp>
          <p:nvSpPr>
            <p:cNvPr id="32778" name="AutoShape 16"/>
            <p:cNvSpPr>
              <a:spLocks noChangeArrowheads="1"/>
            </p:cNvSpPr>
            <p:nvPr/>
          </p:nvSpPr>
          <p:spPr bwMode="invGray">
            <a:xfrm>
              <a:off x="2493963" y="4056063"/>
              <a:ext cx="1512887" cy="1464231"/>
            </a:xfrm>
            <a:prstGeom prst="roundRect">
              <a:avLst>
                <a:gd name="adj" fmla="val 16667"/>
              </a:avLst>
            </a:prstGeom>
            <a:solidFill>
              <a:srgbClr val="1D154B">
                <a:alpha val="30196"/>
              </a:srgbClr>
            </a:solidFill>
            <a:ln w="12700" algn="ctr">
              <a:noFill/>
              <a:round/>
              <a:headEnd/>
              <a:tailEnd/>
            </a:ln>
          </p:spPr>
          <p:txBody>
            <a:bodyPr lIns="45720" rIns="45720" anchor="ctr">
              <a:spAutoFit/>
            </a:bodyPr>
            <a:lstStyle/>
            <a:p>
              <a:pPr algn="ctr" eaLnBrk="0" hangingPunct="0">
                <a:lnSpc>
                  <a:spcPct val="85000"/>
                </a:lnSpc>
                <a:spcBef>
                  <a:spcPct val="20000"/>
                </a:spcBef>
              </a:pPr>
              <a:endParaRPr lang="es-ES" sz="2000" b="1" smtClean="0">
                <a:solidFill>
                  <a:schemeClr val="bg2"/>
                </a:solidFill>
              </a:endParaRPr>
            </a:p>
            <a:p>
              <a:pPr algn="ctr" eaLnBrk="0" hangingPunct="0">
                <a:lnSpc>
                  <a:spcPct val="85000"/>
                </a:lnSpc>
                <a:spcBef>
                  <a:spcPct val="20000"/>
                </a:spcBef>
              </a:pPr>
              <a:r>
                <a:rPr lang="es-ES" sz="2000" b="1" smtClean="0">
                  <a:solidFill>
                    <a:srgbClr val="000000"/>
                  </a:solidFill>
                </a:rPr>
                <a:t>Determine </a:t>
              </a:r>
            </a:p>
            <a:p>
              <a:pPr algn="ctr" eaLnBrk="0" hangingPunct="0">
                <a:lnSpc>
                  <a:spcPct val="85000"/>
                </a:lnSpc>
                <a:spcBef>
                  <a:spcPct val="20000"/>
                </a:spcBef>
              </a:pPr>
              <a:r>
                <a:rPr lang="es-ES" sz="2000" b="1" smtClean="0">
                  <a:solidFill>
                    <a:srgbClr val="000000"/>
                  </a:solidFill>
                </a:rPr>
                <a:t>Handler</a:t>
              </a:r>
            </a:p>
            <a:p>
              <a:pPr algn="ctr" eaLnBrk="0" hangingPunct="0">
                <a:lnSpc>
                  <a:spcPct val="85000"/>
                </a:lnSpc>
                <a:spcBef>
                  <a:spcPct val="20000"/>
                </a:spcBef>
              </a:pPr>
              <a:endParaRPr lang="es-ES" sz="2000" b="1">
                <a:solidFill>
                  <a:schemeClr val="bg2"/>
                </a:solidFill>
              </a:endParaRPr>
            </a:p>
          </p:txBody>
        </p:sp>
        <p:sp>
          <p:nvSpPr>
            <p:cNvPr id="32779" name="AutoShape 17"/>
            <p:cNvSpPr>
              <a:spLocks noChangeArrowheads="1"/>
            </p:cNvSpPr>
            <p:nvPr/>
          </p:nvSpPr>
          <p:spPr bwMode="invGray">
            <a:xfrm>
              <a:off x="4389438" y="4102100"/>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anchor="ctr">
              <a:spAutoFit/>
            </a:bodyPr>
            <a:lstStyle/>
            <a:p>
              <a:pPr algn="ctr" eaLnBrk="0" hangingPunct="0">
                <a:lnSpc>
                  <a:spcPct val="85000"/>
                </a:lnSpc>
                <a:spcBef>
                  <a:spcPct val="20000"/>
                </a:spcBef>
              </a:pPr>
              <a:r>
                <a:rPr lang="es-ES" sz="1600" b="1" smtClean="0"/>
                <a:t>CGI</a:t>
              </a:r>
              <a:endParaRPr lang="es-ES" sz="1600" b="1"/>
            </a:p>
          </p:txBody>
        </p:sp>
        <p:sp>
          <p:nvSpPr>
            <p:cNvPr id="32780" name="AutoShape 18"/>
            <p:cNvSpPr>
              <a:spLocks noChangeArrowheads="1"/>
            </p:cNvSpPr>
            <p:nvPr/>
          </p:nvSpPr>
          <p:spPr bwMode="invGray">
            <a:xfrm>
              <a:off x="4389438" y="4492625"/>
              <a:ext cx="874712" cy="565150"/>
            </a:xfrm>
            <a:prstGeom prst="roundRect">
              <a:avLst>
                <a:gd name="adj" fmla="val 16667"/>
              </a:avLst>
            </a:prstGeom>
            <a:solidFill>
              <a:srgbClr val="30237F">
                <a:alpha val="94901"/>
              </a:srgbClr>
            </a:solidFill>
            <a:ln w="12700" algn="ctr">
              <a:solidFill>
                <a:srgbClr val="1D154B"/>
              </a:solidFill>
              <a:round/>
              <a:headEnd/>
              <a:tailEnd/>
            </a:ln>
          </p:spPr>
          <p:txBody>
            <a:bodyPr anchor="ctr">
              <a:spAutoFit/>
            </a:bodyPr>
            <a:lstStyle/>
            <a:p>
              <a:pPr algn="ctr" eaLnBrk="0" hangingPunct="0">
                <a:lnSpc>
                  <a:spcPct val="85000"/>
                </a:lnSpc>
                <a:spcBef>
                  <a:spcPct val="20000"/>
                </a:spcBef>
              </a:pPr>
              <a:r>
                <a:rPr lang="es-ES" sz="1600" b="1" smtClean="0"/>
                <a:t>Static File</a:t>
              </a:r>
              <a:endParaRPr lang="es-ES" sz="1600" b="1"/>
            </a:p>
          </p:txBody>
        </p:sp>
        <p:sp>
          <p:nvSpPr>
            <p:cNvPr id="32781" name="AutoShape 19"/>
            <p:cNvSpPr>
              <a:spLocks noChangeArrowheads="1"/>
            </p:cNvSpPr>
            <p:nvPr/>
          </p:nvSpPr>
          <p:spPr bwMode="invGray">
            <a:xfrm>
              <a:off x="4398963" y="5121275"/>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anchor="ctr">
              <a:spAutoFit/>
            </a:bodyPr>
            <a:lstStyle/>
            <a:p>
              <a:pPr algn="ctr" eaLnBrk="0" hangingPunct="0">
                <a:lnSpc>
                  <a:spcPct val="85000"/>
                </a:lnSpc>
                <a:spcBef>
                  <a:spcPct val="20000"/>
                </a:spcBef>
              </a:pPr>
              <a:r>
                <a:rPr lang="es-ES" sz="1600" b="1" smtClean="0"/>
                <a:t>ISAPI</a:t>
              </a:r>
              <a:endParaRPr lang="es-ES" sz="1600" b="1"/>
            </a:p>
          </p:txBody>
        </p:sp>
        <p:sp>
          <p:nvSpPr>
            <p:cNvPr id="32782" name="AutoShape 20"/>
            <p:cNvSpPr>
              <a:spLocks noChangeArrowheads="1"/>
            </p:cNvSpPr>
            <p:nvPr/>
          </p:nvSpPr>
          <p:spPr bwMode="invGray">
            <a:xfrm>
              <a:off x="2508250" y="3032125"/>
              <a:ext cx="2730500" cy="391597"/>
            </a:xfrm>
            <a:prstGeom prst="roundRect">
              <a:avLst>
                <a:gd name="adj" fmla="val 16667"/>
              </a:avLst>
            </a:prstGeom>
            <a:solidFill>
              <a:srgbClr val="1D154B">
                <a:alpha val="30196"/>
              </a:srgbClr>
            </a:solidFill>
            <a:ln w="9525" algn="ctr">
              <a:noFill/>
              <a:round/>
              <a:headEnd/>
              <a:tailEnd/>
            </a:ln>
          </p:spPr>
          <p:txBody>
            <a:bodyPr anchor="ctr">
              <a:spAutoFit/>
            </a:bodyPr>
            <a:lstStyle/>
            <a:p>
              <a:pPr algn="ctr" eaLnBrk="0" hangingPunct="0">
                <a:lnSpc>
                  <a:spcPct val="85000"/>
                </a:lnSpc>
                <a:spcBef>
                  <a:spcPct val="20000"/>
                </a:spcBef>
              </a:pPr>
              <a:r>
                <a:rPr lang="es-ES" sz="2000" b="1" smtClean="0">
                  <a:solidFill>
                    <a:srgbClr val="000000"/>
                  </a:solidFill>
                </a:rPr>
                <a:t>Authentication</a:t>
              </a:r>
              <a:endParaRPr lang="es-ES" sz="2000" b="1">
                <a:solidFill>
                  <a:srgbClr val="000000"/>
                </a:solidFill>
              </a:endParaRPr>
            </a:p>
          </p:txBody>
        </p:sp>
        <p:sp>
          <p:nvSpPr>
            <p:cNvPr id="32783" name="AutoShape 21"/>
            <p:cNvSpPr>
              <a:spLocks noChangeArrowheads="1"/>
            </p:cNvSpPr>
            <p:nvPr/>
          </p:nvSpPr>
          <p:spPr bwMode="invGray">
            <a:xfrm>
              <a:off x="4348163" y="3392488"/>
              <a:ext cx="850900" cy="334962"/>
            </a:xfrm>
            <a:prstGeom prst="roundRect">
              <a:avLst>
                <a:gd name="adj" fmla="val 16667"/>
              </a:avLst>
            </a:prstGeom>
            <a:solidFill>
              <a:srgbClr val="30237F">
                <a:alpha val="94901"/>
              </a:srgbClr>
            </a:solidFill>
            <a:ln w="12700" algn="ctr">
              <a:solidFill>
                <a:srgbClr val="1D154B"/>
              </a:solidFill>
              <a:round/>
              <a:headEnd/>
              <a:tailEnd/>
            </a:ln>
          </p:spPr>
          <p:txBody>
            <a:bodyPr anchor="ctr">
              <a:spAutoFit/>
            </a:bodyPr>
            <a:lstStyle/>
            <a:p>
              <a:pPr algn="ctr" eaLnBrk="0" hangingPunct="0">
                <a:lnSpc>
                  <a:spcPct val="85000"/>
                </a:lnSpc>
                <a:spcBef>
                  <a:spcPct val="20000"/>
                </a:spcBef>
              </a:pPr>
              <a:r>
                <a:rPr lang="es-ES" sz="1600" b="1" smtClean="0"/>
                <a:t>Anon</a:t>
              </a:r>
              <a:endParaRPr lang="es-ES" sz="1600" b="1"/>
            </a:p>
          </p:txBody>
        </p:sp>
        <p:sp>
          <p:nvSpPr>
            <p:cNvPr id="32784" name="Line 29"/>
            <p:cNvSpPr>
              <a:spLocks noChangeShapeType="1"/>
            </p:cNvSpPr>
            <p:nvPr/>
          </p:nvSpPr>
          <p:spPr bwMode="invGray">
            <a:xfrm flipV="1">
              <a:off x="3957638" y="4419600"/>
              <a:ext cx="447675" cy="357188"/>
            </a:xfrm>
            <a:prstGeom prst="line">
              <a:avLst/>
            </a:prstGeom>
            <a:noFill/>
            <a:ln w="28575" cap="rnd">
              <a:solidFill>
                <a:srgbClr val="333333"/>
              </a:solidFill>
              <a:prstDash val="sysDot"/>
              <a:round/>
              <a:headEnd/>
              <a:tailEnd type="triangle" w="med" len="med"/>
            </a:ln>
          </p:spPr>
          <p:txBody>
            <a:bodyPr>
              <a:spAutoFit/>
            </a:bodyPr>
            <a:lstStyle/>
            <a:p>
              <a:endParaRPr lang="es-ES"/>
            </a:p>
          </p:txBody>
        </p:sp>
        <p:sp>
          <p:nvSpPr>
            <p:cNvPr id="32785" name="Line 30"/>
            <p:cNvSpPr>
              <a:spLocks noChangeShapeType="1"/>
            </p:cNvSpPr>
            <p:nvPr/>
          </p:nvSpPr>
          <p:spPr bwMode="invGray">
            <a:xfrm>
              <a:off x="3962400" y="4772025"/>
              <a:ext cx="438150" cy="371475"/>
            </a:xfrm>
            <a:prstGeom prst="line">
              <a:avLst/>
            </a:prstGeom>
            <a:noFill/>
            <a:ln w="28575" cap="rnd">
              <a:solidFill>
                <a:srgbClr val="333333"/>
              </a:solidFill>
              <a:prstDash val="sysDot"/>
              <a:round/>
              <a:headEnd/>
              <a:tailEnd type="triangle" w="med" len="med"/>
            </a:ln>
          </p:spPr>
          <p:txBody>
            <a:bodyPr>
              <a:spAutoFit/>
            </a:bodyPr>
            <a:lstStyle/>
            <a:p>
              <a:endParaRPr lang="es-ES"/>
            </a:p>
          </p:txBody>
        </p:sp>
        <p:sp>
          <p:nvSpPr>
            <p:cNvPr id="32786" name="Line 31"/>
            <p:cNvSpPr>
              <a:spLocks noChangeShapeType="1"/>
            </p:cNvSpPr>
            <p:nvPr/>
          </p:nvSpPr>
          <p:spPr bwMode="invGray">
            <a:xfrm>
              <a:off x="4000500" y="4767263"/>
              <a:ext cx="376238" cy="0"/>
            </a:xfrm>
            <a:prstGeom prst="line">
              <a:avLst/>
            </a:prstGeom>
            <a:noFill/>
            <a:ln w="28575" cap="rnd">
              <a:solidFill>
                <a:srgbClr val="333333"/>
              </a:solidFill>
              <a:prstDash val="sysDot"/>
              <a:round/>
              <a:headEnd/>
              <a:tailEnd type="triangle" w="med" len="med"/>
            </a:ln>
          </p:spPr>
          <p:txBody>
            <a:bodyPr>
              <a:spAutoFit/>
            </a:bodyPr>
            <a:lstStyle/>
            <a:p>
              <a:endParaRPr lang="es-ES"/>
            </a:p>
          </p:txBody>
        </p:sp>
        <p:sp>
          <p:nvSpPr>
            <p:cNvPr id="32787" name="AutoShape 35"/>
            <p:cNvSpPr>
              <a:spLocks noChangeArrowheads="1"/>
            </p:cNvSpPr>
            <p:nvPr/>
          </p:nvSpPr>
          <p:spPr bwMode="invGray">
            <a:xfrm>
              <a:off x="2517775" y="3665538"/>
              <a:ext cx="2730500" cy="350837"/>
            </a:xfrm>
            <a:prstGeom prst="roundRect">
              <a:avLst>
                <a:gd name="adj" fmla="val 0"/>
              </a:avLst>
            </a:prstGeom>
            <a:noFill/>
            <a:ln w="9525" algn="ctr">
              <a:noFill/>
              <a:round/>
              <a:headEnd/>
              <a:tailEnd/>
            </a:ln>
          </p:spPr>
          <p:txBody>
            <a:bodyPr anchor="ctr">
              <a:spAutoFit/>
            </a:bodyPr>
            <a:lstStyle/>
            <a:p>
              <a:pPr algn="ctr" eaLnBrk="0" hangingPunct="0">
                <a:lnSpc>
                  <a:spcPct val="85000"/>
                </a:lnSpc>
                <a:spcBef>
                  <a:spcPct val="20000"/>
                </a:spcBef>
              </a:pPr>
              <a:r>
                <a:rPr lang="es-ES" sz="2000" b="1" smtClean="0">
                  <a:solidFill>
                    <a:srgbClr val="000000"/>
                  </a:solidFill>
                </a:rPr>
                <a:t>…</a:t>
              </a:r>
              <a:endParaRPr lang="es-ES" sz="2000" b="1">
                <a:solidFill>
                  <a:srgbClr val="000000"/>
                </a:solidFill>
              </a:endParaRPr>
            </a:p>
          </p:txBody>
        </p:sp>
        <p:sp>
          <p:nvSpPr>
            <p:cNvPr id="32788" name="AutoShape 36"/>
            <p:cNvSpPr>
              <a:spLocks noChangeArrowheads="1"/>
            </p:cNvSpPr>
            <p:nvPr/>
          </p:nvSpPr>
          <p:spPr bwMode="invGray">
            <a:xfrm>
              <a:off x="2508250" y="5441950"/>
              <a:ext cx="2730500" cy="350838"/>
            </a:xfrm>
            <a:prstGeom prst="roundRect">
              <a:avLst>
                <a:gd name="adj" fmla="val 0"/>
              </a:avLst>
            </a:prstGeom>
            <a:noFill/>
            <a:ln w="9525" algn="ctr">
              <a:noFill/>
              <a:round/>
              <a:headEnd/>
              <a:tailEnd/>
            </a:ln>
          </p:spPr>
          <p:txBody>
            <a:bodyPr anchor="ctr">
              <a:spAutoFit/>
            </a:bodyPr>
            <a:lstStyle/>
            <a:p>
              <a:pPr algn="ctr" eaLnBrk="0" hangingPunct="0">
                <a:lnSpc>
                  <a:spcPct val="85000"/>
                </a:lnSpc>
                <a:spcBef>
                  <a:spcPct val="20000"/>
                </a:spcBef>
              </a:pPr>
              <a:r>
                <a:rPr lang="es-ES" sz="2000" b="1" smtClean="0">
                  <a:solidFill>
                    <a:srgbClr val="000000"/>
                  </a:solidFill>
                </a:rPr>
                <a:t>…</a:t>
              </a:r>
              <a:endParaRPr lang="es-ES" sz="2000" b="1">
                <a:solidFill>
                  <a:srgbClr val="000000"/>
                </a:solidFill>
              </a:endParaRPr>
            </a:p>
          </p:txBody>
        </p:sp>
        <p:grpSp>
          <p:nvGrpSpPr>
            <p:cNvPr id="3" name="Group 52"/>
            <p:cNvGrpSpPr>
              <a:grpSpLocks/>
            </p:cNvGrpSpPr>
            <p:nvPr/>
          </p:nvGrpSpPr>
          <p:grpSpPr bwMode="auto">
            <a:xfrm>
              <a:off x="5210175" y="4105275"/>
              <a:ext cx="2657475" cy="2752725"/>
              <a:chOff x="2178" y="1878"/>
              <a:chExt cx="1674" cy="1734"/>
            </a:xfrm>
          </p:grpSpPr>
          <p:sp>
            <p:nvSpPr>
              <p:cNvPr id="32790" name="AutoShape 2"/>
              <p:cNvSpPr>
                <a:spLocks noChangeArrowheads="1"/>
              </p:cNvSpPr>
              <p:nvPr/>
            </p:nvSpPr>
            <p:spPr bwMode="invGray">
              <a:xfrm>
                <a:off x="2526" y="2058"/>
                <a:ext cx="1326" cy="239"/>
              </a:xfrm>
              <a:prstGeom prst="roundRect">
                <a:avLst>
                  <a:gd name="adj" fmla="val 5597"/>
                </a:avLst>
              </a:prstGeom>
              <a:solidFill>
                <a:schemeClr val="accent1">
                  <a:alpha val="30196"/>
                </a:schemeClr>
              </a:solidFill>
              <a:ln w="12700" algn="ctr">
                <a:noFill/>
                <a:round/>
                <a:headEnd/>
                <a:tailEnd/>
              </a:ln>
            </p:spPr>
            <p:txBody>
              <a:bodyPr anchor="ctr">
                <a:spAutoFit/>
              </a:bodyPr>
              <a:lstStyle/>
              <a:p>
                <a:pPr eaLnBrk="0" hangingPunct="0"/>
                <a:endParaRPr lang="es-ES"/>
              </a:p>
            </p:txBody>
          </p:sp>
          <p:sp>
            <p:nvSpPr>
              <p:cNvPr id="32791" name="Line 3"/>
              <p:cNvSpPr>
                <a:spLocks noChangeShapeType="1"/>
              </p:cNvSpPr>
              <p:nvPr/>
            </p:nvSpPr>
            <p:spPr bwMode="invGray">
              <a:xfrm flipV="1">
                <a:off x="2637" y="1935"/>
                <a:ext cx="3" cy="1677"/>
              </a:xfrm>
              <a:prstGeom prst="line">
                <a:avLst/>
              </a:prstGeom>
              <a:noFill/>
              <a:ln w="19050">
                <a:solidFill>
                  <a:schemeClr val="tx2"/>
                </a:solidFill>
                <a:prstDash val="sysDot"/>
                <a:round/>
                <a:headEnd/>
                <a:tailEnd/>
              </a:ln>
            </p:spPr>
            <p:txBody>
              <a:bodyPr>
                <a:spAutoFit/>
              </a:bodyPr>
              <a:lstStyle/>
              <a:p>
                <a:endParaRPr lang="es-ES"/>
              </a:p>
            </p:txBody>
          </p:sp>
          <p:sp>
            <p:nvSpPr>
              <p:cNvPr id="32792" name="AutoShape 22"/>
              <p:cNvSpPr>
                <a:spLocks noChangeArrowheads="1"/>
              </p:cNvSpPr>
              <p:nvPr/>
            </p:nvSpPr>
            <p:spPr bwMode="invGray">
              <a:xfrm>
                <a:off x="2566" y="2102"/>
                <a:ext cx="1242" cy="210"/>
              </a:xfrm>
              <a:prstGeom prst="roundRect">
                <a:avLst>
                  <a:gd name="adj" fmla="val 16667"/>
                </a:avLst>
              </a:prstGeom>
              <a:solidFill>
                <a:srgbClr val="FFB601">
                  <a:alpha val="59999"/>
                </a:srgbClr>
              </a:solidFill>
              <a:ln w="9525" algn="ctr">
                <a:noFill/>
                <a:round/>
                <a:headEnd/>
                <a:tailEnd/>
              </a:ln>
            </p:spPr>
            <p:txBody>
              <a:bodyPr anchor="ctr">
                <a:spAutoFit/>
              </a:bodyPr>
              <a:lstStyle/>
              <a:p>
                <a:pPr algn="ctr" eaLnBrk="0" hangingPunct="0">
                  <a:lnSpc>
                    <a:spcPct val="85000"/>
                  </a:lnSpc>
                  <a:spcBef>
                    <a:spcPct val="20000"/>
                  </a:spcBef>
                </a:pPr>
                <a:r>
                  <a:rPr lang="es-ES" sz="1600" b="1" smtClean="0">
                    <a:solidFill>
                      <a:schemeClr val="bg2"/>
                    </a:solidFill>
                  </a:rPr>
                  <a:t>Authentication</a:t>
                </a:r>
                <a:endParaRPr lang="es-ES" sz="1600" b="1">
                  <a:solidFill>
                    <a:schemeClr val="bg2"/>
                  </a:solidFill>
                </a:endParaRPr>
              </a:p>
            </p:txBody>
          </p:sp>
          <p:sp>
            <p:nvSpPr>
              <p:cNvPr id="32793" name="AutoShape 23"/>
              <p:cNvSpPr>
                <a:spLocks noChangeArrowheads="1"/>
              </p:cNvSpPr>
              <p:nvPr/>
            </p:nvSpPr>
            <p:spPr bwMode="invGray">
              <a:xfrm>
                <a:off x="2608" y="2284"/>
                <a:ext cx="504" cy="192"/>
              </a:xfrm>
              <a:prstGeom prst="roundRect">
                <a:avLst>
                  <a:gd name="adj" fmla="val 16667"/>
                </a:avLst>
              </a:prstGeom>
              <a:solidFill>
                <a:srgbClr val="990000">
                  <a:alpha val="94901"/>
                </a:srgbClr>
              </a:solidFill>
              <a:ln w="12700" algn="ctr">
                <a:solidFill>
                  <a:srgbClr val="CC3300"/>
                </a:solidFill>
                <a:round/>
                <a:headEnd/>
                <a:tailEnd/>
              </a:ln>
            </p:spPr>
            <p:txBody>
              <a:bodyPr anchor="ctr">
                <a:spAutoFit/>
              </a:bodyPr>
              <a:lstStyle/>
              <a:p>
                <a:pPr algn="ctr" eaLnBrk="0" hangingPunct="0">
                  <a:lnSpc>
                    <a:spcPct val="85000"/>
                  </a:lnSpc>
                  <a:spcBef>
                    <a:spcPct val="20000"/>
                  </a:spcBef>
                </a:pPr>
                <a:r>
                  <a:rPr lang="es-ES" sz="1400" b="1" smtClean="0"/>
                  <a:t>Forms</a:t>
                </a:r>
                <a:endParaRPr lang="es-ES" sz="1400" b="1"/>
              </a:p>
            </p:txBody>
          </p:sp>
          <p:sp>
            <p:nvSpPr>
              <p:cNvPr id="32794" name="AutoShape 24"/>
              <p:cNvSpPr>
                <a:spLocks noChangeArrowheads="1"/>
              </p:cNvSpPr>
              <p:nvPr/>
            </p:nvSpPr>
            <p:spPr bwMode="invGray">
              <a:xfrm>
                <a:off x="3136" y="2285"/>
                <a:ext cx="636" cy="192"/>
              </a:xfrm>
              <a:prstGeom prst="roundRect">
                <a:avLst>
                  <a:gd name="adj" fmla="val 16667"/>
                </a:avLst>
              </a:prstGeom>
              <a:solidFill>
                <a:srgbClr val="990000">
                  <a:alpha val="94901"/>
                </a:srgbClr>
              </a:solidFill>
              <a:ln w="12700" algn="ctr">
                <a:solidFill>
                  <a:srgbClr val="CC3300"/>
                </a:solidFill>
                <a:round/>
                <a:headEnd/>
                <a:tailEnd/>
              </a:ln>
            </p:spPr>
            <p:txBody>
              <a:bodyPr anchor="ctr">
                <a:spAutoFit/>
              </a:bodyPr>
              <a:lstStyle/>
              <a:p>
                <a:pPr algn="ctr" eaLnBrk="0" hangingPunct="0">
                  <a:lnSpc>
                    <a:spcPct val="85000"/>
                  </a:lnSpc>
                  <a:spcBef>
                    <a:spcPct val="20000"/>
                  </a:spcBef>
                </a:pPr>
                <a:r>
                  <a:rPr lang="es-ES" sz="1400" b="1" smtClean="0"/>
                  <a:t>Windows</a:t>
                </a:r>
                <a:endParaRPr lang="es-ES" sz="1400" b="1"/>
              </a:p>
            </p:txBody>
          </p:sp>
          <p:sp>
            <p:nvSpPr>
              <p:cNvPr id="32795" name="AutoShape 25"/>
              <p:cNvSpPr>
                <a:spLocks noChangeArrowheads="1"/>
              </p:cNvSpPr>
              <p:nvPr/>
            </p:nvSpPr>
            <p:spPr bwMode="invGray">
              <a:xfrm>
                <a:off x="2567" y="2779"/>
                <a:ext cx="628" cy="356"/>
              </a:xfrm>
              <a:prstGeom prst="roundRect">
                <a:avLst>
                  <a:gd name="adj" fmla="val 16667"/>
                </a:avLst>
              </a:prstGeom>
              <a:solidFill>
                <a:srgbClr val="FFB601">
                  <a:alpha val="59999"/>
                </a:srgbClr>
              </a:solidFill>
              <a:ln w="9525" algn="ctr">
                <a:noFill/>
                <a:round/>
                <a:headEnd/>
                <a:tailEnd/>
              </a:ln>
            </p:spPr>
            <p:txBody>
              <a:bodyPr anchor="ctr">
                <a:spAutoFit/>
              </a:bodyPr>
              <a:lstStyle/>
              <a:p>
                <a:pPr algn="ctr" eaLnBrk="0" hangingPunct="0">
                  <a:lnSpc>
                    <a:spcPct val="85000"/>
                  </a:lnSpc>
                  <a:spcBef>
                    <a:spcPct val="20000"/>
                  </a:spcBef>
                </a:pPr>
                <a:r>
                  <a:rPr lang="es-ES" sz="1600" b="1" smtClean="0">
                    <a:solidFill>
                      <a:schemeClr val="bg2"/>
                    </a:solidFill>
                  </a:rPr>
                  <a:t>Map Handler</a:t>
                </a:r>
                <a:endParaRPr lang="es-ES" sz="1600" b="1">
                  <a:solidFill>
                    <a:schemeClr val="bg2"/>
                  </a:solidFill>
                </a:endParaRPr>
              </a:p>
            </p:txBody>
          </p:sp>
          <p:sp>
            <p:nvSpPr>
              <p:cNvPr id="32796" name="AutoShape 26"/>
              <p:cNvSpPr>
                <a:spLocks noChangeArrowheads="1"/>
              </p:cNvSpPr>
              <p:nvPr/>
            </p:nvSpPr>
            <p:spPr bwMode="invGray">
              <a:xfrm>
                <a:off x="3301" y="2674"/>
                <a:ext cx="504" cy="192"/>
              </a:xfrm>
              <a:prstGeom prst="roundRect">
                <a:avLst>
                  <a:gd name="adj" fmla="val 16667"/>
                </a:avLst>
              </a:prstGeom>
              <a:solidFill>
                <a:srgbClr val="990000">
                  <a:alpha val="94901"/>
                </a:srgbClr>
              </a:solidFill>
              <a:ln w="12700" algn="ctr">
                <a:solidFill>
                  <a:srgbClr val="CC3300"/>
                </a:solidFill>
                <a:round/>
                <a:headEnd/>
                <a:tailEnd/>
              </a:ln>
            </p:spPr>
            <p:txBody>
              <a:bodyPr anchor="ctr">
                <a:spAutoFit/>
              </a:bodyPr>
              <a:lstStyle/>
              <a:p>
                <a:pPr algn="ctr" eaLnBrk="0" hangingPunct="0">
                  <a:lnSpc>
                    <a:spcPct val="85000"/>
                  </a:lnSpc>
                  <a:spcBef>
                    <a:spcPct val="20000"/>
                  </a:spcBef>
                </a:pPr>
                <a:r>
                  <a:rPr lang="es-ES" sz="1400" b="1" smtClean="0"/>
                  <a:t>ASPX</a:t>
                </a:r>
                <a:endParaRPr lang="es-ES" sz="1400" b="1"/>
              </a:p>
            </p:txBody>
          </p:sp>
          <p:sp>
            <p:nvSpPr>
              <p:cNvPr id="32797" name="AutoShape 27"/>
              <p:cNvSpPr>
                <a:spLocks noChangeArrowheads="1"/>
              </p:cNvSpPr>
              <p:nvPr/>
            </p:nvSpPr>
            <p:spPr bwMode="invGray">
              <a:xfrm>
                <a:off x="3301" y="2896"/>
                <a:ext cx="504" cy="192"/>
              </a:xfrm>
              <a:prstGeom prst="roundRect">
                <a:avLst>
                  <a:gd name="adj" fmla="val 16667"/>
                </a:avLst>
              </a:prstGeom>
              <a:solidFill>
                <a:srgbClr val="990000">
                  <a:alpha val="94901"/>
                </a:srgbClr>
              </a:solidFill>
              <a:ln w="12700" algn="ctr">
                <a:solidFill>
                  <a:srgbClr val="CC3300"/>
                </a:solidFill>
                <a:round/>
                <a:headEnd/>
                <a:tailEnd/>
              </a:ln>
            </p:spPr>
            <p:txBody>
              <a:bodyPr anchor="ctr">
                <a:spAutoFit/>
              </a:bodyPr>
              <a:lstStyle/>
              <a:p>
                <a:pPr algn="ctr" eaLnBrk="0" hangingPunct="0">
                  <a:lnSpc>
                    <a:spcPct val="85000"/>
                  </a:lnSpc>
                  <a:spcBef>
                    <a:spcPct val="20000"/>
                  </a:spcBef>
                </a:pPr>
                <a:r>
                  <a:rPr lang="es-ES" sz="1400" b="1" smtClean="0"/>
                  <a:t>Trace</a:t>
                </a:r>
                <a:endParaRPr lang="es-ES" sz="1400" b="1"/>
              </a:p>
            </p:txBody>
          </p:sp>
          <p:sp>
            <p:nvSpPr>
              <p:cNvPr id="32798" name="AutoShape 28"/>
              <p:cNvSpPr>
                <a:spLocks noChangeArrowheads="1"/>
              </p:cNvSpPr>
              <p:nvPr/>
            </p:nvSpPr>
            <p:spPr bwMode="invGray">
              <a:xfrm>
                <a:off x="3301" y="3118"/>
                <a:ext cx="504" cy="192"/>
              </a:xfrm>
              <a:prstGeom prst="roundRect">
                <a:avLst>
                  <a:gd name="adj" fmla="val 16667"/>
                </a:avLst>
              </a:prstGeom>
              <a:solidFill>
                <a:srgbClr val="990000">
                  <a:alpha val="94901"/>
                </a:srgbClr>
              </a:solidFill>
              <a:ln w="12700" algn="ctr">
                <a:solidFill>
                  <a:srgbClr val="CC3300"/>
                </a:solidFill>
                <a:round/>
                <a:headEnd/>
                <a:tailEnd/>
              </a:ln>
            </p:spPr>
            <p:txBody>
              <a:bodyPr anchor="ctr">
                <a:spAutoFit/>
              </a:bodyPr>
              <a:lstStyle/>
              <a:p>
                <a:pPr algn="ctr" eaLnBrk="0" hangingPunct="0">
                  <a:lnSpc>
                    <a:spcPct val="85000"/>
                  </a:lnSpc>
                  <a:spcBef>
                    <a:spcPct val="20000"/>
                  </a:spcBef>
                </a:pPr>
                <a:r>
                  <a:rPr lang="es-ES" sz="1400" b="1" smtClean="0"/>
                  <a:t>…</a:t>
                </a:r>
                <a:endParaRPr lang="es-ES" sz="1400" b="1"/>
              </a:p>
            </p:txBody>
          </p:sp>
          <p:sp>
            <p:nvSpPr>
              <p:cNvPr id="32799" name="Line 32"/>
              <p:cNvSpPr>
                <a:spLocks noChangeShapeType="1"/>
              </p:cNvSpPr>
              <p:nvPr/>
            </p:nvSpPr>
            <p:spPr bwMode="invGray">
              <a:xfrm flipV="1">
                <a:off x="3162" y="2805"/>
                <a:ext cx="159" cy="171"/>
              </a:xfrm>
              <a:prstGeom prst="line">
                <a:avLst/>
              </a:prstGeom>
              <a:noFill/>
              <a:ln w="28575" cap="rnd">
                <a:solidFill>
                  <a:srgbClr val="1C1C1C"/>
                </a:solidFill>
                <a:prstDash val="sysDot"/>
                <a:round/>
                <a:headEnd/>
                <a:tailEnd type="triangle" w="med" len="med"/>
              </a:ln>
            </p:spPr>
            <p:txBody>
              <a:bodyPr>
                <a:spAutoFit/>
              </a:bodyPr>
              <a:lstStyle/>
              <a:p>
                <a:endParaRPr lang="es-ES"/>
              </a:p>
            </p:txBody>
          </p:sp>
          <p:sp>
            <p:nvSpPr>
              <p:cNvPr id="32800" name="Line 33"/>
              <p:cNvSpPr>
                <a:spLocks noChangeShapeType="1"/>
              </p:cNvSpPr>
              <p:nvPr/>
            </p:nvSpPr>
            <p:spPr bwMode="invGray">
              <a:xfrm>
                <a:off x="3165" y="2976"/>
                <a:ext cx="165" cy="201"/>
              </a:xfrm>
              <a:prstGeom prst="line">
                <a:avLst/>
              </a:prstGeom>
              <a:noFill/>
              <a:ln w="28575" cap="rnd">
                <a:solidFill>
                  <a:srgbClr val="1C1C1C"/>
                </a:solidFill>
                <a:prstDash val="sysDot"/>
                <a:round/>
                <a:headEnd/>
                <a:tailEnd type="triangle" w="med" len="med"/>
              </a:ln>
            </p:spPr>
            <p:txBody>
              <a:bodyPr>
                <a:spAutoFit/>
              </a:bodyPr>
              <a:lstStyle/>
              <a:p>
                <a:endParaRPr lang="es-ES"/>
              </a:p>
            </p:txBody>
          </p:sp>
          <p:sp>
            <p:nvSpPr>
              <p:cNvPr id="32801" name="Line 34"/>
              <p:cNvSpPr>
                <a:spLocks noChangeShapeType="1"/>
              </p:cNvSpPr>
              <p:nvPr/>
            </p:nvSpPr>
            <p:spPr bwMode="invGray">
              <a:xfrm>
                <a:off x="3189" y="2973"/>
                <a:ext cx="138" cy="0"/>
              </a:xfrm>
              <a:prstGeom prst="line">
                <a:avLst/>
              </a:prstGeom>
              <a:noFill/>
              <a:ln w="28575" cap="rnd">
                <a:solidFill>
                  <a:srgbClr val="1C1C1C"/>
                </a:solidFill>
                <a:prstDash val="sysDot"/>
                <a:round/>
                <a:headEnd/>
                <a:tailEnd type="triangle" w="med" len="med"/>
              </a:ln>
            </p:spPr>
            <p:txBody>
              <a:bodyPr>
                <a:spAutoFit/>
              </a:bodyPr>
              <a:lstStyle/>
              <a:p>
                <a:endParaRPr lang="es-ES"/>
              </a:p>
            </p:txBody>
          </p:sp>
          <p:sp>
            <p:nvSpPr>
              <p:cNvPr id="32802" name="AutoShape 37"/>
              <p:cNvSpPr>
                <a:spLocks noChangeArrowheads="1"/>
              </p:cNvSpPr>
              <p:nvPr/>
            </p:nvSpPr>
            <p:spPr bwMode="invGray">
              <a:xfrm>
                <a:off x="2642" y="3256"/>
                <a:ext cx="1084" cy="205"/>
              </a:xfrm>
              <a:prstGeom prst="roundRect">
                <a:avLst>
                  <a:gd name="adj" fmla="val 0"/>
                </a:avLst>
              </a:prstGeom>
              <a:noFill/>
              <a:ln w="9525" algn="ctr">
                <a:noFill/>
                <a:round/>
                <a:headEnd/>
                <a:tailEnd/>
              </a:ln>
            </p:spPr>
            <p:txBody>
              <a:bodyPr anchor="ctr">
                <a:spAutoFit/>
              </a:bodyPr>
              <a:lstStyle/>
              <a:p>
                <a:pPr algn="ctr" eaLnBrk="0" hangingPunct="0">
                  <a:lnSpc>
                    <a:spcPct val="85000"/>
                  </a:lnSpc>
                  <a:spcBef>
                    <a:spcPct val="20000"/>
                  </a:spcBef>
                </a:pPr>
                <a:r>
                  <a:rPr lang="es-ES" b="1" smtClean="0">
                    <a:solidFill>
                      <a:srgbClr val="1C1C1C"/>
                    </a:solidFill>
                  </a:rPr>
                  <a:t>…</a:t>
                </a:r>
                <a:endParaRPr lang="es-ES" b="1">
                  <a:solidFill>
                    <a:srgbClr val="1C1C1C"/>
                  </a:solidFill>
                </a:endParaRPr>
              </a:p>
            </p:txBody>
          </p:sp>
          <p:sp>
            <p:nvSpPr>
              <p:cNvPr id="32803" name="AutoShape 38"/>
              <p:cNvSpPr>
                <a:spLocks noChangeArrowheads="1"/>
              </p:cNvSpPr>
              <p:nvPr/>
            </p:nvSpPr>
            <p:spPr bwMode="invGray">
              <a:xfrm>
                <a:off x="2642" y="2452"/>
                <a:ext cx="1084" cy="205"/>
              </a:xfrm>
              <a:prstGeom prst="roundRect">
                <a:avLst>
                  <a:gd name="adj" fmla="val 0"/>
                </a:avLst>
              </a:prstGeom>
              <a:noFill/>
              <a:ln w="9525" algn="ctr">
                <a:noFill/>
                <a:round/>
                <a:headEnd/>
                <a:tailEnd/>
              </a:ln>
            </p:spPr>
            <p:txBody>
              <a:bodyPr anchor="ctr">
                <a:spAutoFit/>
              </a:bodyPr>
              <a:lstStyle/>
              <a:p>
                <a:pPr algn="ctr" eaLnBrk="0" hangingPunct="0">
                  <a:lnSpc>
                    <a:spcPct val="85000"/>
                  </a:lnSpc>
                  <a:spcBef>
                    <a:spcPct val="20000"/>
                  </a:spcBef>
                </a:pPr>
                <a:r>
                  <a:rPr lang="es-ES" b="1" smtClean="0">
                    <a:solidFill>
                      <a:srgbClr val="1C1C1C"/>
                    </a:solidFill>
                  </a:rPr>
                  <a:t>…</a:t>
                </a:r>
                <a:endParaRPr lang="es-ES" b="1">
                  <a:solidFill>
                    <a:srgbClr val="1C1C1C"/>
                  </a:solidFill>
                </a:endParaRPr>
              </a:p>
            </p:txBody>
          </p:sp>
          <p:sp>
            <p:nvSpPr>
              <p:cNvPr id="32804" name="Oval 39"/>
              <p:cNvSpPr>
                <a:spLocks noChangeArrowheads="1"/>
              </p:cNvSpPr>
              <p:nvPr/>
            </p:nvSpPr>
            <p:spPr bwMode="invGray">
              <a:xfrm>
                <a:off x="2178" y="2547"/>
                <a:ext cx="164" cy="327"/>
              </a:xfrm>
              <a:prstGeom prst="ellipse">
                <a:avLst/>
              </a:prstGeom>
              <a:solidFill>
                <a:srgbClr val="FFB601">
                  <a:alpha val="30196"/>
                </a:srgbClr>
              </a:solidFill>
              <a:ln w="19050" algn="ctr">
                <a:solidFill>
                  <a:schemeClr val="tx2"/>
                </a:solidFill>
                <a:round/>
                <a:headEnd/>
                <a:tailEnd/>
              </a:ln>
            </p:spPr>
            <p:txBody>
              <a:bodyPr wrap="none" anchor="ctr">
                <a:spAutoFit/>
              </a:bodyPr>
              <a:lstStyle/>
              <a:p>
                <a:pPr eaLnBrk="0" hangingPunct="0"/>
                <a:endParaRPr lang="es-ES"/>
              </a:p>
            </p:txBody>
          </p:sp>
          <p:sp>
            <p:nvSpPr>
              <p:cNvPr id="32805" name="Line 40"/>
              <p:cNvSpPr>
                <a:spLocks noChangeShapeType="1"/>
              </p:cNvSpPr>
              <p:nvPr/>
            </p:nvSpPr>
            <p:spPr bwMode="invGray">
              <a:xfrm>
                <a:off x="2232" y="2571"/>
                <a:ext cx="174" cy="0"/>
              </a:xfrm>
              <a:prstGeom prst="line">
                <a:avLst/>
              </a:prstGeom>
              <a:noFill/>
              <a:ln w="19050" cap="rnd">
                <a:solidFill>
                  <a:schemeClr val="tx2"/>
                </a:solidFill>
                <a:prstDash val="sysDot"/>
                <a:round/>
                <a:headEnd/>
                <a:tailEnd/>
              </a:ln>
            </p:spPr>
            <p:txBody>
              <a:bodyPr>
                <a:spAutoFit/>
              </a:bodyPr>
              <a:lstStyle/>
              <a:p>
                <a:endParaRPr lang="es-ES"/>
              </a:p>
            </p:txBody>
          </p:sp>
          <p:sp>
            <p:nvSpPr>
              <p:cNvPr id="32806" name="Line 41"/>
              <p:cNvSpPr>
                <a:spLocks noChangeShapeType="1"/>
              </p:cNvSpPr>
              <p:nvPr/>
            </p:nvSpPr>
            <p:spPr bwMode="invGray">
              <a:xfrm flipV="1">
                <a:off x="2412" y="1944"/>
                <a:ext cx="0" cy="627"/>
              </a:xfrm>
              <a:prstGeom prst="line">
                <a:avLst/>
              </a:prstGeom>
              <a:noFill/>
              <a:ln w="19050">
                <a:solidFill>
                  <a:schemeClr val="tx2"/>
                </a:solidFill>
                <a:prstDash val="sysDot"/>
                <a:round/>
                <a:headEnd/>
                <a:tailEnd/>
              </a:ln>
            </p:spPr>
            <p:txBody>
              <a:bodyPr wrap="none">
                <a:spAutoFit/>
              </a:bodyPr>
              <a:lstStyle/>
              <a:p>
                <a:endParaRPr lang="es-ES"/>
              </a:p>
            </p:txBody>
          </p:sp>
          <p:sp>
            <p:nvSpPr>
              <p:cNvPr id="32807" name="Line 42"/>
              <p:cNvSpPr>
                <a:spLocks noChangeShapeType="1"/>
              </p:cNvSpPr>
              <p:nvPr/>
            </p:nvSpPr>
            <p:spPr bwMode="invGray">
              <a:xfrm>
                <a:off x="2409" y="1944"/>
                <a:ext cx="234" cy="0"/>
              </a:xfrm>
              <a:prstGeom prst="line">
                <a:avLst/>
              </a:prstGeom>
              <a:noFill/>
              <a:ln w="19050">
                <a:solidFill>
                  <a:schemeClr val="tx2"/>
                </a:solidFill>
                <a:prstDash val="sysDot"/>
                <a:round/>
                <a:headEnd/>
                <a:tailEnd/>
              </a:ln>
            </p:spPr>
            <p:txBody>
              <a:bodyPr wrap="none">
                <a:spAutoFit/>
              </a:bodyPr>
              <a:lstStyle/>
              <a:p>
                <a:endParaRPr lang="es-ES"/>
              </a:p>
            </p:txBody>
          </p:sp>
          <p:sp>
            <p:nvSpPr>
              <p:cNvPr id="32808" name="Line 43"/>
              <p:cNvSpPr>
                <a:spLocks noChangeShapeType="1"/>
              </p:cNvSpPr>
              <p:nvPr/>
            </p:nvSpPr>
            <p:spPr bwMode="invGray">
              <a:xfrm flipH="1">
                <a:off x="2406" y="2670"/>
                <a:ext cx="3" cy="936"/>
              </a:xfrm>
              <a:prstGeom prst="line">
                <a:avLst/>
              </a:prstGeom>
              <a:noFill/>
              <a:ln w="19050" cap="rnd">
                <a:solidFill>
                  <a:schemeClr val="tx2"/>
                </a:solidFill>
                <a:prstDash val="sysDot"/>
                <a:round/>
                <a:headEnd/>
                <a:tailEnd/>
              </a:ln>
            </p:spPr>
            <p:txBody>
              <a:bodyPr>
                <a:spAutoFit/>
              </a:bodyPr>
              <a:lstStyle/>
              <a:p>
                <a:endParaRPr lang="es-ES"/>
              </a:p>
            </p:txBody>
          </p:sp>
          <p:sp>
            <p:nvSpPr>
              <p:cNvPr id="32809" name="Line 44"/>
              <p:cNvSpPr>
                <a:spLocks noChangeShapeType="1"/>
              </p:cNvSpPr>
              <p:nvPr/>
            </p:nvSpPr>
            <p:spPr bwMode="invGray">
              <a:xfrm flipV="1">
                <a:off x="2403" y="3609"/>
                <a:ext cx="234" cy="0"/>
              </a:xfrm>
              <a:prstGeom prst="line">
                <a:avLst/>
              </a:prstGeom>
              <a:noFill/>
              <a:ln w="19050">
                <a:solidFill>
                  <a:schemeClr val="tx2"/>
                </a:solidFill>
                <a:prstDash val="sysDot"/>
                <a:round/>
                <a:headEnd/>
                <a:tailEnd/>
              </a:ln>
            </p:spPr>
            <p:txBody>
              <a:bodyPr wrap="none">
                <a:spAutoFit/>
              </a:bodyPr>
              <a:lstStyle/>
              <a:p>
                <a:endParaRPr lang="es-ES"/>
              </a:p>
            </p:txBody>
          </p:sp>
          <p:sp>
            <p:nvSpPr>
              <p:cNvPr id="32810" name="Line 45"/>
              <p:cNvSpPr>
                <a:spLocks noChangeShapeType="1"/>
              </p:cNvSpPr>
              <p:nvPr/>
            </p:nvSpPr>
            <p:spPr bwMode="invGray">
              <a:xfrm flipH="1">
                <a:off x="2181" y="2670"/>
                <a:ext cx="222" cy="0"/>
              </a:xfrm>
              <a:prstGeom prst="line">
                <a:avLst/>
              </a:prstGeom>
              <a:noFill/>
              <a:ln w="19050" cap="rnd">
                <a:solidFill>
                  <a:schemeClr val="tx2"/>
                </a:solidFill>
                <a:prstDash val="sysDot"/>
                <a:round/>
                <a:headEnd/>
                <a:tailEnd type="triangle" w="med" len="med"/>
              </a:ln>
            </p:spPr>
            <p:txBody>
              <a:bodyPr>
                <a:spAutoFit/>
              </a:bodyPr>
              <a:lstStyle/>
              <a:p>
                <a:endParaRPr lang="es-ES"/>
              </a:p>
            </p:txBody>
          </p:sp>
          <p:sp>
            <p:nvSpPr>
              <p:cNvPr id="32811" name="Line 46"/>
              <p:cNvSpPr>
                <a:spLocks noChangeShapeType="1"/>
              </p:cNvSpPr>
              <p:nvPr/>
            </p:nvSpPr>
            <p:spPr bwMode="invGray">
              <a:xfrm flipH="1">
                <a:off x="2640" y="2616"/>
                <a:ext cx="0" cy="102"/>
              </a:xfrm>
              <a:prstGeom prst="line">
                <a:avLst/>
              </a:prstGeom>
              <a:noFill/>
              <a:ln w="19050" cap="rnd">
                <a:solidFill>
                  <a:schemeClr val="tx2"/>
                </a:solidFill>
                <a:prstDash val="sysDot"/>
                <a:round/>
                <a:headEnd/>
                <a:tailEnd type="triangle" w="med" len="med"/>
              </a:ln>
            </p:spPr>
            <p:txBody>
              <a:bodyPr>
                <a:spAutoFit/>
              </a:bodyPr>
              <a:lstStyle/>
              <a:p>
                <a:endParaRPr lang="es-ES"/>
              </a:p>
            </p:txBody>
          </p:sp>
          <p:sp>
            <p:nvSpPr>
              <p:cNvPr id="32812" name="Line 47"/>
              <p:cNvSpPr>
                <a:spLocks noChangeShapeType="1"/>
              </p:cNvSpPr>
              <p:nvPr/>
            </p:nvSpPr>
            <p:spPr bwMode="invGray">
              <a:xfrm rot="5400000">
                <a:off x="2502" y="3558"/>
                <a:ext cx="0" cy="102"/>
              </a:xfrm>
              <a:prstGeom prst="line">
                <a:avLst/>
              </a:prstGeom>
              <a:noFill/>
              <a:ln w="19050" cap="rnd">
                <a:solidFill>
                  <a:schemeClr val="tx2"/>
                </a:solidFill>
                <a:prstDash val="sysDot"/>
                <a:round/>
                <a:headEnd/>
                <a:tailEnd type="triangle" w="med" len="med"/>
              </a:ln>
            </p:spPr>
            <p:txBody>
              <a:bodyPr>
                <a:spAutoFit/>
              </a:bodyPr>
              <a:lstStyle/>
              <a:p>
                <a:endParaRPr lang="es-ES"/>
              </a:p>
            </p:txBody>
          </p:sp>
          <p:sp>
            <p:nvSpPr>
              <p:cNvPr id="32813" name="Line 48"/>
              <p:cNvSpPr>
                <a:spLocks noChangeShapeType="1"/>
              </p:cNvSpPr>
              <p:nvPr/>
            </p:nvSpPr>
            <p:spPr bwMode="invGray">
              <a:xfrm rot="16200000" flipV="1">
                <a:off x="2374" y="2048"/>
                <a:ext cx="75" cy="0"/>
              </a:xfrm>
              <a:prstGeom prst="line">
                <a:avLst/>
              </a:prstGeom>
              <a:noFill/>
              <a:ln w="19050" cap="rnd">
                <a:solidFill>
                  <a:schemeClr val="tx2"/>
                </a:solidFill>
                <a:prstDash val="sysDot"/>
                <a:round/>
                <a:headEnd/>
                <a:tailEnd type="triangle" w="med" len="med"/>
              </a:ln>
            </p:spPr>
            <p:txBody>
              <a:bodyPr>
                <a:spAutoFit/>
              </a:bodyPr>
              <a:lstStyle/>
              <a:p>
                <a:endParaRPr lang="es-ES"/>
              </a:p>
            </p:txBody>
          </p:sp>
          <p:sp>
            <p:nvSpPr>
              <p:cNvPr id="236593" name="Text Box 49"/>
              <p:cNvSpPr txBox="1">
                <a:spLocks noChangeArrowheads="1"/>
              </p:cNvSpPr>
              <p:nvPr/>
            </p:nvSpPr>
            <p:spPr bwMode="invGray">
              <a:xfrm>
                <a:off x="2670" y="1878"/>
                <a:ext cx="1056" cy="189"/>
              </a:xfrm>
              <a:prstGeom prst="rect">
                <a:avLst/>
              </a:prstGeom>
              <a:noFill/>
              <a:ln w="12700" algn="ctr">
                <a:noFill/>
                <a:miter lim="800000"/>
                <a:headEnd/>
                <a:tailEnd/>
              </a:ln>
              <a:effectLst/>
            </p:spPr>
            <p:txBody>
              <a:bodyPr>
                <a:spAutoFit/>
              </a:bodyPr>
              <a:lstStyle/>
              <a:p>
                <a:pPr algn="ctr" eaLnBrk="0" hangingPunct="0">
                  <a:lnSpc>
                    <a:spcPct val="85000"/>
                  </a:lnSpc>
                  <a:spcBef>
                    <a:spcPct val="50000"/>
                  </a:spcBef>
                  <a:defRPr/>
                </a:pPr>
                <a:r>
                  <a:rPr lang="es-ES" sz="1600" smtClean="0">
                    <a:solidFill>
                      <a:schemeClr val="tx2"/>
                    </a:solidFill>
                    <a:effectLst>
                      <a:outerShdw blurRad="38100" dist="38100" dir="2700000" algn="tl">
                        <a:srgbClr val="000000"/>
                      </a:outerShdw>
                    </a:effectLst>
                  </a:rPr>
                  <a:t>aspnet_isapi.dll</a:t>
                </a:r>
                <a:endParaRPr lang="es-ES" sz="1600">
                  <a:solidFill>
                    <a:schemeClr val="tx2"/>
                  </a:solidFill>
                  <a:effectLst>
                    <a:outerShdw blurRad="38100" dist="38100" dir="2700000" algn="tl">
                      <a:srgbClr val="000000"/>
                    </a:outerShdw>
                  </a:effectLst>
                </a:endParaRPr>
              </a:p>
            </p:txBody>
          </p:sp>
        </p:grpSp>
      </p:gr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invGray">
          <a:xfrm>
            <a:off x="393700" y="2120900"/>
            <a:ext cx="2876550" cy="379413"/>
          </a:xfrm>
          <a:prstGeom prst="roundRect">
            <a:avLst>
              <a:gd name="adj" fmla="val 5597"/>
            </a:avLst>
          </a:prstGeom>
          <a:solidFill>
            <a:schemeClr val="tx1">
              <a:alpha val="30196"/>
            </a:schemeClr>
          </a:solidFill>
          <a:ln w="12700" algn="ctr">
            <a:noFill/>
            <a:round/>
            <a:headEnd/>
            <a:tailEnd/>
          </a:ln>
        </p:spPr>
        <p:txBody>
          <a:bodyPr lIns="91436" tIns="45718" rIns="91436" bIns="45718" anchor="ctr">
            <a:spAutoFit/>
          </a:bodyPr>
          <a:lstStyle/>
          <a:p>
            <a:endParaRPr lang="es-ES"/>
          </a:p>
        </p:txBody>
      </p:sp>
      <p:sp>
        <p:nvSpPr>
          <p:cNvPr id="239620" name="Rectangle 4"/>
          <p:cNvSpPr>
            <a:spLocks noGrp="1" noChangeArrowheads="1"/>
          </p:cNvSpPr>
          <p:nvPr>
            <p:ph type="body" sz="half" idx="2"/>
          </p:nvPr>
        </p:nvSpPr>
        <p:spPr>
          <a:xfrm>
            <a:off x="4913313" y="1747838"/>
            <a:ext cx="3786187" cy="3585597"/>
          </a:xfrm>
        </p:spPr>
        <p:txBody>
          <a:bodyPr/>
          <a:lstStyle/>
          <a:p>
            <a:pPr>
              <a:defRPr/>
            </a:pPr>
            <a:r>
              <a:rPr lang="es-ES" b="1" dirty="0" smtClean="0"/>
              <a:t>Dos modos</a:t>
            </a:r>
          </a:p>
          <a:p>
            <a:pPr lvl="1">
              <a:defRPr/>
            </a:pPr>
            <a:r>
              <a:rPr lang="es-ES" dirty="0" smtClean="0">
                <a:solidFill>
                  <a:srgbClr val="FFC000"/>
                </a:solidFill>
              </a:rPr>
              <a:t>Clásico</a:t>
            </a:r>
            <a:r>
              <a:rPr lang="es-ES" dirty="0" smtClean="0">
                <a:solidFill>
                  <a:schemeClr val="tx2"/>
                </a:solidFill>
              </a:rPr>
              <a:t> </a:t>
            </a:r>
            <a:r>
              <a:rPr lang="es-ES" sz="1800" dirty="0" smtClean="0"/>
              <a:t>(como ISAPI)</a:t>
            </a:r>
          </a:p>
          <a:p>
            <a:pPr lvl="1">
              <a:defRPr/>
            </a:pPr>
            <a:r>
              <a:rPr lang="es-ES" dirty="0" smtClean="0">
                <a:solidFill>
                  <a:srgbClr val="FFC000"/>
                </a:solidFill>
              </a:rPr>
              <a:t>Modo Integrado</a:t>
            </a:r>
          </a:p>
          <a:p>
            <a:pPr lvl="2">
              <a:defRPr/>
            </a:pPr>
            <a:r>
              <a:rPr lang="es-ES" sz="2000" dirty="0" smtClean="0"/>
              <a:t>Lo módulos de .</a:t>
            </a:r>
            <a:r>
              <a:rPr lang="es-ES" sz="1800" dirty="0" smtClean="0"/>
              <a:t>NET se enchufan directamente en la pipeline</a:t>
            </a:r>
          </a:p>
          <a:p>
            <a:pPr lvl="2">
              <a:defRPr/>
            </a:pPr>
            <a:r>
              <a:rPr lang="es-ES" sz="1800" dirty="0" smtClean="0"/>
              <a:t>Procesan todas las peticiones</a:t>
            </a:r>
          </a:p>
          <a:p>
            <a:pPr lvl="2">
              <a:defRPr/>
            </a:pPr>
            <a:r>
              <a:rPr lang="es-ES" sz="1800" dirty="0" smtClean="0"/>
              <a:t>Fidelidad total en tiempo de ejecución</a:t>
            </a:r>
          </a:p>
        </p:txBody>
      </p:sp>
      <p:sp>
        <p:nvSpPr>
          <p:cNvPr id="12293" name="AutoShape 9"/>
          <p:cNvSpPr>
            <a:spLocks noChangeArrowheads="1"/>
          </p:cNvSpPr>
          <p:nvPr/>
        </p:nvSpPr>
        <p:spPr bwMode="invGray">
          <a:xfrm>
            <a:off x="3660775" y="5829300"/>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Log</a:t>
            </a:r>
          </a:p>
        </p:txBody>
      </p:sp>
      <p:sp>
        <p:nvSpPr>
          <p:cNvPr id="12294" name="AutoShape 10"/>
          <p:cNvSpPr>
            <a:spLocks noChangeArrowheads="1"/>
          </p:cNvSpPr>
          <p:nvPr/>
        </p:nvSpPr>
        <p:spPr bwMode="invGray">
          <a:xfrm>
            <a:off x="3465513" y="5400675"/>
            <a:ext cx="1254125"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Compress</a:t>
            </a:r>
          </a:p>
        </p:txBody>
      </p:sp>
      <p:sp>
        <p:nvSpPr>
          <p:cNvPr id="12295" name="AutoShape 11"/>
          <p:cNvSpPr>
            <a:spLocks noChangeArrowheads="1"/>
          </p:cNvSpPr>
          <p:nvPr/>
        </p:nvSpPr>
        <p:spPr bwMode="invGray">
          <a:xfrm>
            <a:off x="3665538" y="1600200"/>
            <a:ext cx="854075"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Basic</a:t>
            </a:r>
          </a:p>
        </p:txBody>
      </p:sp>
      <p:sp>
        <p:nvSpPr>
          <p:cNvPr id="12296" name="AutoShape 12"/>
          <p:cNvSpPr>
            <a:spLocks noChangeArrowheads="1"/>
          </p:cNvSpPr>
          <p:nvPr/>
        </p:nvSpPr>
        <p:spPr bwMode="invGray">
          <a:xfrm>
            <a:off x="3654425" y="3665538"/>
            <a:ext cx="874713" cy="565150"/>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Static File</a:t>
            </a:r>
          </a:p>
        </p:txBody>
      </p:sp>
      <p:sp>
        <p:nvSpPr>
          <p:cNvPr id="239629" name="AutoShape 13"/>
          <p:cNvSpPr>
            <a:spLocks noChangeArrowheads="1"/>
          </p:cNvSpPr>
          <p:nvPr/>
        </p:nvSpPr>
        <p:spPr bwMode="invGray">
          <a:xfrm>
            <a:off x="3663950" y="4465638"/>
            <a:ext cx="854075" cy="334962"/>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ISAPI</a:t>
            </a:r>
          </a:p>
        </p:txBody>
      </p:sp>
      <p:sp>
        <p:nvSpPr>
          <p:cNvPr id="239630" name="AutoShape 14"/>
          <p:cNvSpPr>
            <a:spLocks noChangeArrowheads="1"/>
          </p:cNvSpPr>
          <p:nvPr/>
        </p:nvSpPr>
        <p:spPr bwMode="invGray">
          <a:xfrm>
            <a:off x="3665538" y="2022475"/>
            <a:ext cx="850900" cy="334963"/>
          </a:xfrm>
          <a:prstGeom prst="roundRect">
            <a:avLst>
              <a:gd name="adj" fmla="val 16667"/>
            </a:avLst>
          </a:prstGeom>
          <a:solidFill>
            <a:srgbClr val="30237F">
              <a:alpha val="94901"/>
            </a:srgbClr>
          </a:solidFill>
          <a:ln w="12700" algn="ctr">
            <a:solidFill>
              <a:srgbClr val="1D154B"/>
            </a:solidFill>
            <a:round/>
            <a:headEnd/>
            <a:tailEnd/>
          </a:ln>
        </p:spPr>
        <p:txBody>
          <a:bodyPr lIns="91436" tIns="45718" rIns="91436" bIns="45718" anchor="ctr">
            <a:spAutoFit/>
          </a:bodyPr>
          <a:lstStyle/>
          <a:p>
            <a:pPr algn="ctr">
              <a:lnSpc>
                <a:spcPct val="85000"/>
              </a:lnSpc>
              <a:spcBef>
                <a:spcPct val="20000"/>
              </a:spcBef>
            </a:pPr>
            <a:r>
              <a:rPr lang="es-ES" sz="1600" b="1"/>
              <a:t>Anon</a:t>
            </a:r>
          </a:p>
        </p:txBody>
      </p:sp>
      <p:sp>
        <p:nvSpPr>
          <p:cNvPr id="12299" name="AutoShape 24"/>
          <p:cNvSpPr>
            <a:spLocks noChangeArrowheads="1"/>
          </p:cNvSpPr>
          <p:nvPr/>
        </p:nvSpPr>
        <p:spPr bwMode="invGray">
          <a:xfrm>
            <a:off x="463550" y="5329238"/>
            <a:ext cx="2730500" cy="354012"/>
          </a:xfrm>
          <a:prstGeom prst="roundRect">
            <a:avLst>
              <a:gd name="adj" fmla="val 0"/>
            </a:avLst>
          </a:prstGeom>
          <a:solidFill>
            <a:schemeClr val="tx1">
              <a:alpha val="30196"/>
            </a:schemeClr>
          </a:solidFill>
          <a:ln w="3175" algn="ctr">
            <a:solidFill>
              <a:schemeClr val="tx1"/>
            </a:solidFill>
            <a:round/>
            <a:headEnd/>
            <a:tailEnd/>
          </a:ln>
        </p:spPr>
        <p:txBody>
          <a:bodyPr lIns="91436" tIns="45718" rIns="91436" bIns="45718" anchor="ctr">
            <a:spAutoFit/>
          </a:bodyPr>
          <a:lstStyle/>
          <a:p>
            <a:pPr algn="ctr">
              <a:lnSpc>
                <a:spcPct val="85000"/>
              </a:lnSpc>
              <a:spcBef>
                <a:spcPct val="20000"/>
              </a:spcBef>
            </a:pPr>
            <a:r>
              <a:rPr lang="es-ES" sz="2000" b="1">
                <a:solidFill>
                  <a:srgbClr val="1D154B"/>
                </a:solidFill>
              </a:rPr>
              <a:t>SendResponse</a:t>
            </a:r>
          </a:p>
        </p:txBody>
      </p:sp>
      <p:sp>
        <p:nvSpPr>
          <p:cNvPr id="12300" name="AutoShape 25"/>
          <p:cNvSpPr>
            <a:spLocks noChangeArrowheads="1"/>
          </p:cNvSpPr>
          <p:nvPr/>
        </p:nvSpPr>
        <p:spPr bwMode="invGray">
          <a:xfrm>
            <a:off x="463550" y="2251075"/>
            <a:ext cx="2730500" cy="354013"/>
          </a:xfrm>
          <a:prstGeom prst="roundRect">
            <a:avLst>
              <a:gd name="adj" fmla="val 0"/>
            </a:avLst>
          </a:prstGeom>
          <a:solidFill>
            <a:schemeClr val="tx1">
              <a:alpha val="30196"/>
            </a:schemeClr>
          </a:solidFill>
          <a:ln w="3175" algn="ctr">
            <a:solidFill>
              <a:schemeClr val="tx1"/>
            </a:solidFill>
            <a:round/>
            <a:headEnd/>
            <a:tailEnd/>
          </a:ln>
        </p:spPr>
        <p:txBody>
          <a:bodyPr lIns="91436" tIns="45718" rIns="91436" bIns="45718" anchor="ctr">
            <a:spAutoFit/>
          </a:bodyPr>
          <a:lstStyle/>
          <a:p>
            <a:pPr algn="ctr">
              <a:lnSpc>
                <a:spcPct val="85000"/>
              </a:lnSpc>
              <a:spcBef>
                <a:spcPct val="20000"/>
              </a:spcBef>
            </a:pPr>
            <a:r>
              <a:rPr lang="es-ES" sz="2000" b="1">
                <a:solidFill>
                  <a:srgbClr val="1D154B"/>
                </a:solidFill>
              </a:rPr>
              <a:t>Authentication</a:t>
            </a:r>
          </a:p>
        </p:txBody>
      </p:sp>
      <p:sp>
        <p:nvSpPr>
          <p:cNvPr id="12301" name="AutoShape 26"/>
          <p:cNvSpPr>
            <a:spLocks noChangeArrowheads="1"/>
          </p:cNvSpPr>
          <p:nvPr/>
        </p:nvSpPr>
        <p:spPr bwMode="invGray">
          <a:xfrm>
            <a:off x="473075" y="2719388"/>
            <a:ext cx="2730500" cy="350837"/>
          </a:xfrm>
          <a:prstGeom prst="roundRect">
            <a:avLst>
              <a:gd name="adj" fmla="val 0"/>
            </a:avLst>
          </a:prstGeom>
          <a:solidFill>
            <a:schemeClr val="tx1">
              <a:alpha val="30196"/>
            </a:schemeClr>
          </a:solidFill>
          <a:ln w="9525" algn="ctr">
            <a:noFill/>
            <a:round/>
            <a:headEnd/>
            <a:tailEnd/>
          </a:ln>
        </p:spPr>
        <p:txBody>
          <a:bodyPr lIns="91436" tIns="45718" rIns="91436" bIns="45718" anchor="ctr">
            <a:spAutoFit/>
          </a:bodyPr>
          <a:lstStyle/>
          <a:p>
            <a:pPr algn="ctr">
              <a:lnSpc>
                <a:spcPct val="85000"/>
              </a:lnSpc>
              <a:spcBef>
                <a:spcPct val="20000"/>
              </a:spcBef>
            </a:pPr>
            <a:r>
              <a:rPr lang="es-ES" sz="2000">
                <a:solidFill>
                  <a:schemeClr val="bg1"/>
                </a:solidFill>
              </a:rPr>
              <a:t>Authorization</a:t>
            </a:r>
          </a:p>
        </p:txBody>
      </p:sp>
      <p:sp>
        <p:nvSpPr>
          <p:cNvPr id="12302" name="AutoShape 28"/>
          <p:cNvSpPr>
            <a:spLocks noChangeArrowheads="1"/>
          </p:cNvSpPr>
          <p:nvPr/>
        </p:nvSpPr>
        <p:spPr bwMode="invGray">
          <a:xfrm>
            <a:off x="473075" y="3195638"/>
            <a:ext cx="2730500" cy="350837"/>
          </a:xfrm>
          <a:prstGeom prst="roundRect">
            <a:avLst>
              <a:gd name="adj" fmla="val 0"/>
            </a:avLst>
          </a:prstGeom>
          <a:solidFill>
            <a:schemeClr val="tx1">
              <a:alpha val="30196"/>
            </a:schemeClr>
          </a:solidFill>
          <a:ln w="9525" algn="ctr">
            <a:noFill/>
            <a:round/>
            <a:headEnd/>
            <a:tailEnd/>
          </a:ln>
        </p:spPr>
        <p:txBody>
          <a:bodyPr lIns="91436" tIns="45718" rIns="91436" bIns="45718" anchor="ctr">
            <a:spAutoFit/>
          </a:bodyPr>
          <a:lstStyle/>
          <a:p>
            <a:pPr algn="ctr">
              <a:lnSpc>
                <a:spcPct val="85000"/>
              </a:lnSpc>
              <a:spcBef>
                <a:spcPct val="20000"/>
              </a:spcBef>
            </a:pPr>
            <a:r>
              <a:rPr lang="es-ES" sz="2000">
                <a:solidFill>
                  <a:schemeClr val="bg1"/>
                </a:solidFill>
              </a:rPr>
              <a:t>ResolveCache</a:t>
            </a:r>
          </a:p>
        </p:txBody>
      </p:sp>
      <p:sp>
        <p:nvSpPr>
          <p:cNvPr id="12303" name="AutoShape 29"/>
          <p:cNvSpPr>
            <a:spLocks noChangeArrowheads="1"/>
          </p:cNvSpPr>
          <p:nvPr/>
        </p:nvSpPr>
        <p:spPr bwMode="invGray">
          <a:xfrm>
            <a:off x="465138" y="3940175"/>
            <a:ext cx="2743200" cy="477838"/>
          </a:xfrm>
          <a:prstGeom prst="roundRect">
            <a:avLst>
              <a:gd name="adj" fmla="val 0"/>
            </a:avLst>
          </a:prstGeom>
          <a:solidFill>
            <a:schemeClr val="tx1">
              <a:alpha val="30196"/>
            </a:schemeClr>
          </a:solidFill>
          <a:ln w="3175" algn="ctr">
            <a:solidFill>
              <a:schemeClr val="tx1"/>
            </a:solidFill>
            <a:round/>
            <a:headEnd/>
            <a:tailEnd/>
          </a:ln>
        </p:spPr>
        <p:txBody>
          <a:bodyPr lIns="91436" tIns="0" rIns="91436" bIns="45718" anchorCtr="1">
            <a:spAutoFit/>
          </a:bodyPr>
          <a:lstStyle/>
          <a:p>
            <a:pPr algn="ctr">
              <a:lnSpc>
                <a:spcPct val="140000"/>
              </a:lnSpc>
              <a:spcBef>
                <a:spcPct val="10000"/>
              </a:spcBef>
              <a:spcAft>
                <a:spcPct val="55000"/>
              </a:spcAft>
            </a:pPr>
            <a:r>
              <a:rPr lang="es-ES" sz="2000" b="1">
                <a:solidFill>
                  <a:srgbClr val="1D154B"/>
                </a:solidFill>
              </a:rPr>
              <a:t>ExecuteHandler</a:t>
            </a:r>
          </a:p>
        </p:txBody>
      </p:sp>
      <p:sp>
        <p:nvSpPr>
          <p:cNvPr id="12304" name="AutoShape 30"/>
          <p:cNvSpPr>
            <a:spLocks noChangeArrowheads="1"/>
          </p:cNvSpPr>
          <p:nvPr/>
        </p:nvSpPr>
        <p:spPr bwMode="invGray">
          <a:xfrm>
            <a:off x="463550" y="4900613"/>
            <a:ext cx="2730500" cy="350837"/>
          </a:xfrm>
          <a:prstGeom prst="roundRect">
            <a:avLst>
              <a:gd name="adj" fmla="val 0"/>
            </a:avLst>
          </a:prstGeom>
          <a:solidFill>
            <a:schemeClr val="tx1">
              <a:alpha val="30196"/>
            </a:schemeClr>
          </a:solidFill>
          <a:ln w="9525" algn="ctr">
            <a:noFill/>
            <a:round/>
            <a:headEnd/>
            <a:tailEnd/>
          </a:ln>
        </p:spPr>
        <p:txBody>
          <a:bodyPr lIns="91436" tIns="45718" rIns="91436" bIns="45718" anchor="ctr">
            <a:spAutoFit/>
          </a:bodyPr>
          <a:lstStyle/>
          <a:p>
            <a:pPr algn="ctr">
              <a:lnSpc>
                <a:spcPct val="85000"/>
              </a:lnSpc>
              <a:spcBef>
                <a:spcPct val="20000"/>
              </a:spcBef>
            </a:pPr>
            <a:r>
              <a:rPr lang="es-ES" sz="2000">
                <a:solidFill>
                  <a:schemeClr val="bg1"/>
                </a:solidFill>
              </a:rPr>
              <a:t>UpdateCache</a:t>
            </a:r>
          </a:p>
        </p:txBody>
      </p:sp>
      <p:sp>
        <p:nvSpPr>
          <p:cNvPr id="12305" name="AutoShape 31"/>
          <p:cNvSpPr>
            <a:spLocks noChangeArrowheads="1"/>
          </p:cNvSpPr>
          <p:nvPr/>
        </p:nvSpPr>
        <p:spPr bwMode="invGray">
          <a:xfrm>
            <a:off x="463550" y="4452938"/>
            <a:ext cx="2730500" cy="350837"/>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s-ES" sz="2000" b="1">
                <a:solidFill>
                  <a:schemeClr val="bg1"/>
                </a:solidFill>
              </a:rPr>
              <a:t>…</a:t>
            </a:r>
          </a:p>
        </p:txBody>
      </p:sp>
      <p:sp>
        <p:nvSpPr>
          <p:cNvPr id="12306" name="AutoShape 32"/>
          <p:cNvSpPr>
            <a:spLocks noChangeArrowheads="1"/>
          </p:cNvSpPr>
          <p:nvPr/>
        </p:nvSpPr>
        <p:spPr bwMode="invGray">
          <a:xfrm>
            <a:off x="463550" y="3509963"/>
            <a:ext cx="2730500" cy="350837"/>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s-ES" sz="2000" b="1">
                <a:solidFill>
                  <a:schemeClr val="bg1"/>
                </a:solidFill>
              </a:rPr>
              <a:t>…</a:t>
            </a:r>
          </a:p>
        </p:txBody>
      </p:sp>
      <p:sp>
        <p:nvSpPr>
          <p:cNvPr id="239649" name="Line 33"/>
          <p:cNvSpPr>
            <a:spLocks noChangeShapeType="1"/>
          </p:cNvSpPr>
          <p:nvPr/>
        </p:nvSpPr>
        <p:spPr bwMode="invGray">
          <a:xfrm flipV="1">
            <a:off x="3127375" y="1901825"/>
            <a:ext cx="566738" cy="523875"/>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50" name="Line 34"/>
          <p:cNvSpPr>
            <a:spLocks noChangeShapeType="1"/>
          </p:cNvSpPr>
          <p:nvPr/>
        </p:nvSpPr>
        <p:spPr bwMode="invGray">
          <a:xfrm flipV="1">
            <a:off x="3122613" y="2239963"/>
            <a:ext cx="571500" cy="195262"/>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52" name="Line 36"/>
          <p:cNvSpPr>
            <a:spLocks noChangeShapeType="1"/>
          </p:cNvSpPr>
          <p:nvPr/>
        </p:nvSpPr>
        <p:spPr bwMode="invGray">
          <a:xfrm flipV="1">
            <a:off x="3170238" y="3973513"/>
            <a:ext cx="514350" cy="219075"/>
          </a:xfrm>
          <a:prstGeom prst="line">
            <a:avLst/>
          </a:prstGeom>
          <a:noFill/>
          <a:ln w="38100" cap="rnd">
            <a:solidFill>
              <a:schemeClr val="tx1"/>
            </a:solidFill>
            <a:prstDash val="sysDot"/>
            <a:round/>
            <a:headEnd/>
            <a:tailEnd type="triangle" w="med" len="med"/>
          </a:ln>
        </p:spPr>
        <p:txBody>
          <a:bodyPr lIns="91436" tIns="45718" rIns="91436" bIns="45718">
            <a:spAutoFit/>
          </a:bodyPr>
          <a:lstStyle/>
          <a:p>
            <a:endParaRPr lang="es-ES"/>
          </a:p>
        </p:txBody>
      </p:sp>
      <p:sp>
        <p:nvSpPr>
          <p:cNvPr id="239653" name="Line 37"/>
          <p:cNvSpPr>
            <a:spLocks noChangeShapeType="1"/>
          </p:cNvSpPr>
          <p:nvPr/>
        </p:nvSpPr>
        <p:spPr bwMode="invGray">
          <a:xfrm>
            <a:off x="3170238" y="4187825"/>
            <a:ext cx="504825" cy="385763"/>
          </a:xfrm>
          <a:prstGeom prst="line">
            <a:avLst/>
          </a:prstGeom>
          <a:noFill/>
          <a:ln w="38100" cap="rnd">
            <a:solidFill>
              <a:schemeClr val="tx1"/>
            </a:solidFill>
            <a:prstDash val="sysDot"/>
            <a:round/>
            <a:headEnd/>
            <a:tailEnd type="triangle" w="med" len="med"/>
          </a:ln>
        </p:spPr>
        <p:txBody>
          <a:bodyPr lIns="91436" tIns="45718" rIns="91436" bIns="45718">
            <a:spAutoFit/>
          </a:bodyPr>
          <a:lstStyle/>
          <a:p>
            <a:endParaRPr lang="es-ES"/>
          </a:p>
        </p:txBody>
      </p:sp>
      <p:sp>
        <p:nvSpPr>
          <p:cNvPr id="239654" name="Line 38"/>
          <p:cNvSpPr>
            <a:spLocks noChangeShapeType="1"/>
          </p:cNvSpPr>
          <p:nvPr/>
        </p:nvSpPr>
        <p:spPr bwMode="invGray">
          <a:xfrm flipV="1">
            <a:off x="3170238" y="5487988"/>
            <a:ext cx="300037" cy="95250"/>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55" name="Line 39"/>
          <p:cNvSpPr>
            <a:spLocks noChangeShapeType="1"/>
          </p:cNvSpPr>
          <p:nvPr/>
        </p:nvSpPr>
        <p:spPr bwMode="invGray">
          <a:xfrm>
            <a:off x="3165475" y="5583238"/>
            <a:ext cx="485775" cy="381000"/>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58" name="AutoShape 42"/>
          <p:cNvSpPr>
            <a:spLocks noChangeArrowheads="1"/>
          </p:cNvSpPr>
          <p:nvPr/>
        </p:nvSpPr>
        <p:spPr bwMode="invGray">
          <a:xfrm>
            <a:off x="5022850" y="3749675"/>
            <a:ext cx="2105025" cy="379413"/>
          </a:xfrm>
          <a:prstGeom prst="roundRect">
            <a:avLst>
              <a:gd name="adj" fmla="val 5597"/>
            </a:avLst>
          </a:prstGeom>
          <a:solidFill>
            <a:schemeClr val="accent1">
              <a:alpha val="30196"/>
            </a:schemeClr>
          </a:solidFill>
          <a:ln w="12700" algn="ctr">
            <a:noFill/>
            <a:round/>
            <a:headEnd/>
            <a:tailEnd/>
          </a:ln>
        </p:spPr>
        <p:txBody>
          <a:bodyPr lIns="91436" tIns="45718" rIns="91436" bIns="45718" anchor="ctr">
            <a:spAutoFit/>
          </a:bodyPr>
          <a:lstStyle/>
          <a:p>
            <a:endParaRPr lang="es-ES"/>
          </a:p>
        </p:txBody>
      </p:sp>
      <p:sp>
        <p:nvSpPr>
          <p:cNvPr id="239659" name="Line 43"/>
          <p:cNvSpPr>
            <a:spLocks noChangeShapeType="1"/>
          </p:cNvSpPr>
          <p:nvPr/>
        </p:nvSpPr>
        <p:spPr bwMode="invGray">
          <a:xfrm flipV="1">
            <a:off x="5199063" y="3554413"/>
            <a:ext cx="4762" cy="2662237"/>
          </a:xfrm>
          <a:prstGeom prst="line">
            <a:avLst/>
          </a:prstGeom>
          <a:noFill/>
          <a:ln w="19050">
            <a:solidFill>
              <a:schemeClr val="tx2"/>
            </a:solidFill>
            <a:prstDash val="sysDot"/>
            <a:round/>
            <a:headEnd/>
            <a:tailEnd/>
          </a:ln>
        </p:spPr>
        <p:txBody>
          <a:bodyPr lIns="91436" tIns="45718" rIns="91436" bIns="45718">
            <a:spAutoFit/>
          </a:bodyPr>
          <a:lstStyle/>
          <a:p>
            <a:endParaRPr lang="es-ES"/>
          </a:p>
        </p:txBody>
      </p:sp>
      <p:sp>
        <p:nvSpPr>
          <p:cNvPr id="239660" name="AutoShape 44"/>
          <p:cNvSpPr>
            <a:spLocks noChangeArrowheads="1"/>
          </p:cNvSpPr>
          <p:nvPr/>
        </p:nvSpPr>
        <p:spPr bwMode="invGray">
          <a:xfrm>
            <a:off x="5086350" y="3819525"/>
            <a:ext cx="1971675" cy="331788"/>
          </a:xfrm>
          <a:prstGeom prst="roundRect">
            <a:avLst>
              <a:gd name="adj" fmla="val 16667"/>
            </a:avLst>
          </a:prstGeom>
          <a:solidFill>
            <a:srgbClr val="FFB601">
              <a:alpha val="59999"/>
            </a:srgbClr>
          </a:solidFill>
          <a:ln w="9525" algn="ctr">
            <a:noFill/>
            <a:round/>
            <a:headEnd/>
            <a:tailEnd/>
          </a:ln>
        </p:spPr>
        <p:txBody>
          <a:bodyPr lIns="91436" tIns="45718" rIns="91436" bIns="45718" anchor="ctr">
            <a:spAutoFit/>
          </a:bodyPr>
          <a:lstStyle/>
          <a:p>
            <a:pPr algn="ctr">
              <a:lnSpc>
                <a:spcPct val="85000"/>
              </a:lnSpc>
              <a:spcBef>
                <a:spcPct val="20000"/>
              </a:spcBef>
            </a:pPr>
            <a:r>
              <a:rPr lang="es-ES" sz="1600" b="1">
                <a:solidFill>
                  <a:schemeClr val="bg2"/>
                </a:solidFill>
              </a:rPr>
              <a:t>Authentication</a:t>
            </a:r>
          </a:p>
        </p:txBody>
      </p:sp>
      <p:sp>
        <p:nvSpPr>
          <p:cNvPr id="239661" name="AutoShape 45"/>
          <p:cNvSpPr>
            <a:spLocks noChangeArrowheads="1"/>
          </p:cNvSpPr>
          <p:nvPr/>
        </p:nvSpPr>
        <p:spPr bwMode="invGray">
          <a:xfrm>
            <a:off x="5153025" y="4108450"/>
            <a:ext cx="800100" cy="304800"/>
          </a:xfrm>
          <a:prstGeom prst="roundRect">
            <a:avLst>
              <a:gd name="adj" fmla="val 16667"/>
            </a:avLst>
          </a:prstGeom>
          <a:solidFill>
            <a:srgbClr val="990000">
              <a:alpha val="94901"/>
            </a:srgbClr>
          </a:solidFill>
          <a:ln w="12700" algn="ctr">
            <a:solidFill>
              <a:srgbClr val="CC3300"/>
            </a:solidFill>
            <a:round/>
            <a:headEnd/>
            <a:tailEnd/>
          </a:ln>
        </p:spPr>
        <p:txBody>
          <a:bodyPr lIns="91436" tIns="45718" rIns="91436" bIns="45718" anchor="ctr">
            <a:spAutoFit/>
          </a:bodyPr>
          <a:lstStyle/>
          <a:p>
            <a:pPr algn="ctr">
              <a:lnSpc>
                <a:spcPct val="85000"/>
              </a:lnSpc>
              <a:spcBef>
                <a:spcPct val="20000"/>
              </a:spcBef>
            </a:pPr>
            <a:r>
              <a:rPr lang="es-ES" sz="1400" b="1"/>
              <a:t>Forms</a:t>
            </a:r>
          </a:p>
        </p:txBody>
      </p:sp>
      <p:sp>
        <p:nvSpPr>
          <p:cNvPr id="239662" name="AutoShape 46"/>
          <p:cNvSpPr>
            <a:spLocks noChangeArrowheads="1"/>
          </p:cNvSpPr>
          <p:nvPr/>
        </p:nvSpPr>
        <p:spPr bwMode="invGray">
          <a:xfrm>
            <a:off x="5991225" y="4110038"/>
            <a:ext cx="1009650" cy="304800"/>
          </a:xfrm>
          <a:prstGeom prst="roundRect">
            <a:avLst>
              <a:gd name="adj" fmla="val 16667"/>
            </a:avLst>
          </a:prstGeom>
          <a:solidFill>
            <a:srgbClr val="990000">
              <a:alpha val="94901"/>
            </a:srgbClr>
          </a:solidFill>
          <a:ln w="12700" algn="ctr">
            <a:solidFill>
              <a:srgbClr val="CC3300"/>
            </a:solidFill>
            <a:round/>
            <a:headEnd/>
            <a:tailEnd/>
          </a:ln>
        </p:spPr>
        <p:txBody>
          <a:bodyPr lIns="91436" tIns="45718" rIns="91436" bIns="45718" anchor="ctr">
            <a:spAutoFit/>
          </a:bodyPr>
          <a:lstStyle/>
          <a:p>
            <a:pPr algn="ctr">
              <a:lnSpc>
                <a:spcPct val="85000"/>
              </a:lnSpc>
              <a:spcBef>
                <a:spcPct val="20000"/>
              </a:spcBef>
            </a:pPr>
            <a:r>
              <a:rPr lang="es-ES" sz="1400" b="1"/>
              <a:t>Windows</a:t>
            </a:r>
          </a:p>
        </p:txBody>
      </p:sp>
      <p:sp>
        <p:nvSpPr>
          <p:cNvPr id="239663" name="AutoShape 47"/>
          <p:cNvSpPr>
            <a:spLocks noChangeArrowheads="1"/>
          </p:cNvSpPr>
          <p:nvPr/>
        </p:nvSpPr>
        <p:spPr bwMode="invGray">
          <a:xfrm>
            <a:off x="5087938" y="4894263"/>
            <a:ext cx="996950" cy="565150"/>
          </a:xfrm>
          <a:prstGeom prst="roundRect">
            <a:avLst>
              <a:gd name="adj" fmla="val 16667"/>
            </a:avLst>
          </a:prstGeom>
          <a:solidFill>
            <a:srgbClr val="FFB601">
              <a:alpha val="59999"/>
            </a:srgbClr>
          </a:solidFill>
          <a:ln w="9525" algn="ctr">
            <a:noFill/>
            <a:round/>
            <a:headEnd/>
            <a:tailEnd/>
          </a:ln>
        </p:spPr>
        <p:txBody>
          <a:bodyPr lIns="91436" tIns="45718" rIns="91436" bIns="45718" anchor="ctr">
            <a:spAutoFit/>
          </a:bodyPr>
          <a:lstStyle/>
          <a:p>
            <a:pPr algn="ctr">
              <a:lnSpc>
                <a:spcPct val="85000"/>
              </a:lnSpc>
              <a:spcBef>
                <a:spcPct val="20000"/>
              </a:spcBef>
            </a:pPr>
            <a:r>
              <a:rPr lang="es-ES" sz="1600" b="1">
                <a:solidFill>
                  <a:schemeClr val="bg2"/>
                </a:solidFill>
              </a:rPr>
              <a:t>Map Handler</a:t>
            </a:r>
          </a:p>
        </p:txBody>
      </p:sp>
      <p:sp>
        <p:nvSpPr>
          <p:cNvPr id="239664" name="AutoShape 48"/>
          <p:cNvSpPr>
            <a:spLocks noChangeArrowheads="1"/>
          </p:cNvSpPr>
          <p:nvPr/>
        </p:nvSpPr>
        <p:spPr bwMode="invGray">
          <a:xfrm>
            <a:off x="6253163" y="4727575"/>
            <a:ext cx="800100" cy="304800"/>
          </a:xfrm>
          <a:prstGeom prst="roundRect">
            <a:avLst>
              <a:gd name="adj" fmla="val 16667"/>
            </a:avLst>
          </a:prstGeom>
          <a:solidFill>
            <a:srgbClr val="990000">
              <a:alpha val="94901"/>
            </a:srgbClr>
          </a:solidFill>
          <a:ln w="12700" algn="ctr">
            <a:solidFill>
              <a:srgbClr val="CC3300"/>
            </a:solidFill>
            <a:round/>
            <a:headEnd/>
            <a:tailEnd/>
          </a:ln>
        </p:spPr>
        <p:txBody>
          <a:bodyPr lIns="91436" tIns="45718" rIns="91436" bIns="45718" anchor="ctr">
            <a:spAutoFit/>
          </a:bodyPr>
          <a:lstStyle/>
          <a:p>
            <a:pPr algn="ctr">
              <a:lnSpc>
                <a:spcPct val="85000"/>
              </a:lnSpc>
              <a:spcBef>
                <a:spcPct val="20000"/>
              </a:spcBef>
            </a:pPr>
            <a:r>
              <a:rPr lang="es-ES" sz="1400" b="1"/>
              <a:t>ASPX</a:t>
            </a:r>
          </a:p>
        </p:txBody>
      </p:sp>
      <p:sp>
        <p:nvSpPr>
          <p:cNvPr id="239665" name="AutoShape 49"/>
          <p:cNvSpPr>
            <a:spLocks noChangeArrowheads="1"/>
          </p:cNvSpPr>
          <p:nvPr/>
        </p:nvSpPr>
        <p:spPr bwMode="invGray">
          <a:xfrm>
            <a:off x="6253163" y="5080000"/>
            <a:ext cx="800100" cy="304800"/>
          </a:xfrm>
          <a:prstGeom prst="roundRect">
            <a:avLst>
              <a:gd name="adj" fmla="val 16667"/>
            </a:avLst>
          </a:prstGeom>
          <a:solidFill>
            <a:srgbClr val="990000">
              <a:alpha val="94901"/>
            </a:srgbClr>
          </a:solidFill>
          <a:ln w="12700" algn="ctr">
            <a:solidFill>
              <a:srgbClr val="CC3300"/>
            </a:solidFill>
            <a:round/>
            <a:headEnd/>
            <a:tailEnd/>
          </a:ln>
        </p:spPr>
        <p:txBody>
          <a:bodyPr lIns="91436" tIns="45718" rIns="91436" bIns="45718" anchor="ctr">
            <a:spAutoFit/>
          </a:bodyPr>
          <a:lstStyle/>
          <a:p>
            <a:pPr algn="ctr">
              <a:lnSpc>
                <a:spcPct val="85000"/>
              </a:lnSpc>
              <a:spcBef>
                <a:spcPct val="20000"/>
              </a:spcBef>
            </a:pPr>
            <a:r>
              <a:rPr lang="es-ES" sz="1400" b="1"/>
              <a:t>Trace</a:t>
            </a:r>
          </a:p>
        </p:txBody>
      </p:sp>
      <p:sp>
        <p:nvSpPr>
          <p:cNvPr id="239666" name="AutoShape 50"/>
          <p:cNvSpPr>
            <a:spLocks noChangeArrowheads="1"/>
          </p:cNvSpPr>
          <p:nvPr/>
        </p:nvSpPr>
        <p:spPr bwMode="invGray">
          <a:xfrm>
            <a:off x="6253163" y="5432425"/>
            <a:ext cx="800100" cy="304800"/>
          </a:xfrm>
          <a:prstGeom prst="roundRect">
            <a:avLst>
              <a:gd name="adj" fmla="val 16667"/>
            </a:avLst>
          </a:prstGeom>
          <a:solidFill>
            <a:srgbClr val="990000">
              <a:alpha val="94901"/>
            </a:srgbClr>
          </a:solidFill>
          <a:ln w="12700" algn="ctr">
            <a:solidFill>
              <a:srgbClr val="CC3300"/>
            </a:solidFill>
            <a:round/>
            <a:headEnd/>
            <a:tailEnd/>
          </a:ln>
        </p:spPr>
        <p:txBody>
          <a:bodyPr lIns="91436" tIns="45718" rIns="91436" bIns="45718" anchor="ctr">
            <a:spAutoFit/>
          </a:bodyPr>
          <a:lstStyle/>
          <a:p>
            <a:pPr algn="ctr">
              <a:lnSpc>
                <a:spcPct val="85000"/>
              </a:lnSpc>
              <a:spcBef>
                <a:spcPct val="20000"/>
              </a:spcBef>
            </a:pPr>
            <a:r>
              <a:rPr lang="es-ES" sz="1400" b="1"/>
              <a:t>…</a:t>
            </a:r>
          </a:p>
        </p:txBody>
      </p:sp>
      <p:sp>
        <p:nvSpPr>
          <p:cNvPr id="239667" name="Line 51"/>
          <p:cNvSpPr>
            <a:spLocks noChangeShapeType="1"/>
          </p:cNvSpPr>
          <p:nvPr/>
        </p:nvSpPr>
        <p:spPr bwMode="invGray">
          <a:xfrm flipV="1">
            <a:off x="6032500" y="4935538"/>
            <a:ext cx="252413" cy="271462"/>
          </a:xfrm>
          <a:prstGeom prst="line">
            <a:avLst/>
          </a:prstGeom>
          <a:noFill/>
          <a:ln w="28575" cap="rnd">
            <a:solidFill>
              <a:srgbClr val="1C1C1C"/>
            </a:solidFill>
            <a:prstDash val="sysDot"/>
            <a:round/>
            <a:headEnd/>
            <a:tailEnd type="triangle" w="med" len="med"/>
          </a:ln>
        </p:spPr>
        <p:txBody>
          <a:bodyPr lIns="91436" tIns="45718" rIns="91436" bIns="45718">
            <a:spAutoFit/>
          </a:bodyPr>
          <a:lstStyle/>
          <a:p>
            <a:endParaRPr lang="es-ES"/>
          </a:p>
        </p:txBody>
      </p:sp>
      <p:sp>
        <p:nvSpPr>
          <p:cNvPr id="239668" name="Line 52"/>
          <p:cNvSpPr>
            <a:spLocks noChangeShapeType="1"/>
          </p:cNvSpPr>
          <p:nvPr/>
        </p:nvSpPr>
        <p:spPr bwMode="invGray">
          <a:xfrm>
            <a:off x="6037263" y="5207000"/>
            <a:ext cx="261937" cy="319088"/>
          </a:xfrm>
          <a:prstGeom prst="line">
            <a:avLst/>
          </a:prstGeom>
          <a:noFill/>
          <a:ln w="28575" cap="rnd">
            <a:solidFill>
              <a:srgbClr val="1C1C1C"/>
            </a:solidFill>
            <a:prstDash val="sysDot"/>
            <a:round/>
            <a:headEnd/>
            <a:tailEnd type="triangle" w="med" len="med"/>
          </a:ln>
        </p:spPr>
        <p:txBody>
          <a:bodyPr lIns="91436" tIns="45718" rIns="91436" bIns="45718">
            <a:spAutoFit/>
          </a:bodyPr>
          <a:lstStyle/>
          <a:p>
            <a:endParaRPr lang="es-ES"/>
          </a:p>
        </p:txBody>
      </p:sp>
      <p:sp>
        <p:nvSpPr>
          <p:cNvPr id="239669" name="Line 53"/>
          <p:cNvSpPr>
            <a:spLocks noChangeShapeType="1"/>
          </p:cNvSpPr>
          <p:nvPr/>
        </p:nvSpPr>
        <p:spPr bwMode="invGray">
          <a:xfrm>
            <a:off x="6075363" y="5202238"/>
            <a:ext cx="219075" cy="0"/>
          </a:xfrm>
          <a:prstGeom prst="line">
            <a:avLst/>
          </a:prstGeom>
          <a:noFill/>
          <a:ln w="28575" cap="rnd">
            <a:solidFill>
              <a:srgbClr val="1C1C1C"/>
            </a:solidFill>
            <a:prstDash val="sysDot"/>
            <a:round/>
            <a:headEnd/>
            <a:tailEnd type="triangle" w="med" len="med"/>
          </a:ln>
        </p:spPr>
        <p:txBody>
          <a:bodyPr lIns="91436" tIns="45718" rIns="91436" bIns="45718">
            <a:spAutoFit/>
          </a:bodyPr>
          <a:lstStyle/>
          <a:p>
            <a:endParaRPr lang="es-ES"/>
          </a:p>
        </p:txBody>
      </p:sp>
      <p:sp>
        <p:nvSpPr>
          <p:cNvPr id="239670" name="AutoShape 54"/>
          <p:cNvSpPr>
            <a:spLocks noChangeArrowheads="1"/>
          </p:cNvSpPr>
          <p:nvPr/>
        </p:nvSpPr>
        <p:spPr bwMode="invGray">
          <a:xfrm>
            <a:off x="5207000" y="5651500"/>
            <a:ext cx="1720850" cy="327025"/>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s-ES" b="1">
                <a:solidFill>
                  <a:srgbClr val="1C1C1C"/>
                </a:solidFill>
              </a:rPr>
              <a:t>…</a:t>
            </a:r>
          </a:p>
        </p:txBody>
      </p:sp>
      <p:sp>
        <p:nvSpPr>
          <p:cNvPr id="239671" name="AutoShape 55"/>
          <p:cNvSpPr>
            <a:spLocks noChangeArrowheads="1"/>
          </p:cNvSpPr>
          <p:nvPr/>
        </p:nvSpPr>
        <p:spPr bwMode="invGray">
          <a:xfrm>
            <a:off x="5207000" y="4375150"/>
            <a:ext cx="1720850" cy="327025"/>
          </a:xfrm>
          <a:prstGeom prst="roundRect">
            <a:avLst>
              <a:gd name="adj" fmla="val 0"/>
            </a:avLst>
          </a:prstGeom>
          <a:noFill/>
          <a:ln w="9525" algn="ctr">
            <a:noFill/>
            <a:round/>
            <a:headEnd/>
            <a:tailEnd/>
          </a:ln>
        </p:spPr>
        <p:txBody>
          <a:bodyPr lIns="91436" tIns="45718" rIns="91436" bIns="45718" anchor="ctr">
            <a:spAutoFit/>
          </a:bodyPr>
          <a:lstStyle/>
          <a:p>
            <a:pPr algn="ctr">
              <a:lnSpc>
                <a:spcPct val="85000"/>
              </a:lnSpc>
              <a:spcBef>
                <a:spcPct val="20000"/>
              </a:spcBef>
            </a:pPr>
            <a:r>
              <a:rPr lang="es-ES" b="1">
                <a:solidFill>
                  <a:srgbClr val="1C1C1C"/>
                </a:solidFill>
              </a:rPr>
              <a:t>…</a:t>
            </a:r>
          </a:p>
        </p:txBody>
      </p:sp>
      <p:sp>
        <p:nvSpPr>
          <p:cNvPr id="239672" name="Oval 56"/>
          <p:cNvSpPr>
            <a:spLocks noChangeArrowheads="1"/>
          </p:cNvSpPr>
          <p:nvPr/>
        </p:nvSpPr>
        <p:spPr bwMode="invGray">
          <a:xfrm>
            <a:off x="4470400" y="4525963"/>
            <a:ext cx="260350" cy="519112"/>
          </a:xfrm>
          <a:prstGeom prst="ellipse">
            <a:avLst/>
          </a:prstGeom>
          <a:solidFill>
            <a:srgbClr val="FFB601">
              <a:alpha val="30196"/>
            </a:srgbClr>
          </a:solidFill>
          <a:ln w="19050" algn="ctr">
            <a:solidFill>
              <a:schemeClr val="tx2"/>
            </a:solidFill>
            <a:round/>
            <a:headEnd/>
            <a:tailEnd/>
          </a:ln>
        </p:spPr>
        <p:txBody>
          <a:bodyPr wrap="none" lIns="91436" tIns="45718" rIns="91436" bIns="45718" anchor="ctr">
            <a:spAutoFit/>
          </a:bodyPr>
          <a:lstStyle/>
          <a:p>
            <a:endParaRPr lang="es-ES"/>
          </a:p>
        </p:txBody>
      </p:sp>
      <p:sp>
        <p:nvSpPr>
          <p:cNvPr id="239673" name="Line 57"/>
          <p:cNvSpPr>
            <a:spLocks noChangeShapeType="1"/>
          </p:cNvSpPr>
          <p:nvPr/>
        </p:nvSpPr>
        <p:spPr bwMode="invGray">
          <a:xfrm>
            <a:off x="4556125" y="4564063"/>
            <a:ext cx="276225" cy="0"/>
          </a:xfrm>
          <a:prstGeom prst="line">
            <a:avLst/>
          </a:prstGeom>
          <a:noFill/>
          <a:ln w="19050" cap="rnd">
            <a:solidFill>
              <a:schemeClr val="tx2"/>
            </a:solidFill>
            <a:prstDash val="sysDot"/>
            <a:round/>
            <a:headEnd/>
            <a:tailEnd/>
          </a:ln>
        </p:spPr>
        <p:txBody>
          <a:bodyPr lIns="91436" tIns="45718" rIns="91436" bIns="45718">
            <a:spAutoFit/>
          </a:bodyPr>
          <a:lstStyle/>
          <a:p>
            <a:endParaRPr lang="es-ES"/>
          </a:p>
        </p:txBody>
      </p:sp>
      <p:sp>
        <p:nvSpPr>
          <p:cNvPr id="239674" name="Line 58"/>
          <p:cNvSpPr>
            <a:spLocks noChangeShapeType="1"/>
          </p:cNvSpPr>
          <p:nvPr/>
        </p:nvSpPr>
        <p:spPr bwMode="invGray">
          <a:xfrm flipV="1">
            <a:off x="4841875" y="3568700"/>
            <a:ext cx="0" cy="995363"/>
          </a:xfrm>
          <a:prstGeom prst="line">
            <a:avLst/>
          </a:prstGeom>
          <a:noFill/>
          <a:ln w="19050">
            <a:solidFill>
              <a:schemeClr val="tx2"/>
            </a:solidFill>
            <a:prstDash val="sysDot"/>
            <a:round/>
            <a:headEnd/>
            <a:tailEnd/>
          </a:ln>
        </p:spPr>
        <p:txBody>
          <a:bodyPr wrap="none" lIns="91436" tIns="45718" rIns="91436" bIns="45718">
            <a:spAutoFit/>
          </a:bodyPr>
          <a:lstStyle/>
          <a:p>
            <a:endParaRPr lang="es-ES"/>
          </a:p>
        </p:txBody>
      </p:sp>
      <p:sp>
        <p:nvSpPr>
          <p:cNvPr id="239675" name="Line 59"/>
          <p:cNvSpPr>
            <a:spLocks noChangeShapeType="1"/>
          </p:cNvSpPr>
          <p:nvPr/>
        </p:nvSpPr>
        <p:spPr bwMode="invGray">
          <a:xfrm>
            <a:off x="4837113" y="3568700"/>
            <a:ext cx="371475" cy="0"/>
          </a:xfrm>
          <a:prstGeom prst="line">
            <a:avLst/>
          </a:prstGeom>
          <a:noFill/>
          <a:ln w="19050">
            <a:solidFill>
              <a:schemeClr val="tx2"/>
            </a:solidFill>
            <a:prstDash val="sysDot"/>
            <a:round/>
            <a:headEnd/>
            <a:tailEnd/>
          </a:ln>
        </p:spPr>
        <p:txBody>
          <a:bodyPr wrap="none" lIns="91436" tIns="45718" rIns="91436" bIns="45718">
            <a:spAutoFit/>
          </a:bodyPr>
          <a:lstStyle/>
          <a:p>
            <a:endParaRPr lang="es-ES"/>
          </a:p>
        </p:txBody>
      </p:sp>
      <p:sp>
        <p:nvSpPr>
          <p:cNvPr id="239676" name="Line 60"/>
          <p:cNvSpPr>
            <a:spLocks noChangeShapeType="1"/>
          </p:cNvSpPr>
          <p:nvPr/>
        </p:nvSpPr>
        <p:spPr bwMode="invGray">
          <a:xfrm flipH="1">
            <a:off x="4832350" y="4721225"/>
            <a:ext cx="4763" cy="1485900"/>
          </a:xfrm>
          <a:prstGeom prst="line">
            <a:avLst/>
          </a:prstGeom>
          <a:noFill/>
          <a:ln w="19050" cap="rnd">
            <a:solidFill>
              <a:schemeClr val="tx2"/>
            </a:solidFill>
            <a:prstDash val="sysDot"/>
            <a:round/>
            <a:headEnd/>
            <a:tailEnd/>
          </a:ln>
        </p:spPr>
        <p:txBody>
          <a:bodyPr lIns="91436" tIns="45718" rIns="91436" bIns="45718">
            <a:spAutoFit/>
          </a:bodyPr>
          <a:lstStyle/>
          <a:p>
            <a:endParaRPr lang="es-ES"/>
          </a:p>
        </p:txBody>
      </p:sp>
      <p:sp>
        <p:nvSpPr>
          <p:cNvPr id="239677" name="Line 61"/>
          <p:cNvSpPr>
            <a:spLocks noChangeShapeType="1"/>
          </p:cNvSpPr>
          <p:nvPr/>
        </p:nvSpPr>
        <p:spPr bwMode="invGray">
          <a:xfrm flipV="1">
            <a:off x="4827588" y="6211888"/>
            <a:ext cx="371475" cy="0"/>
          </a:xfrm>
          <a:prstGeom prst="line">
            <a:avLst/>
          </a:prstGeom>
          <a:noFill/>
          <a:ln w="19050">
            <a:solidFill>
              <a:schemeClr val="tx2"/>
            </a:solidFill>
            <a:prstDash val="sysDot"/>
            <a:round/>
            <a:headEnd/>
            <a:tailEnd/>
          </a:ln>
        </p:spPr>
        <p:txBody>
          <a:bodyPr wrap="none" lIns="91436" tIns="45718" rIns="91436" bIns="45718">
            <a:spAutoFit/>
          </a:bodyPr>
          <a:lstStyle/>
          <a:p>
            <a:endParaRPr lang="es-ES"/>
          </a:p>
        </p:txBody>
      </p:sp>
      <p:sp>
        <p:nvSpPr>
          <p:cNvPr id="239678" name="Line 62"/>
          <p:cNvSpPr>
            <a:spLocks noChangeShapeType="1"/>
          </p:cNvSpPr>
          <p:nvPr/>
        </p:nvSpPr>
        <p:spPr bwMode="invGray">
          <a:xfrm flipH="1">
            <a:off x="4475163" y="4721225"/>
            <a:ext cx="352425" cy="0"/>
          </a:xfrm>
          <a:prstGeom prst="line">
            <a:avLst/>
          </a:prstGeom>
          <a:noFill/>
          <a:ln w="19050" cap="rnd">
            <a:solidFill>
              <a:schemeClr val="tx2"/>
            </a:solidFill>
            <a:prstDash val="sysDot"/>
            <a:round/>
            <a:headEnd/>
            <a:tailEnd type="triangle" w="med" len="med"/>
          </a:ln>
        </p:spPr>
        <p:txBody>
          <a:bodyPr lIns="91436" tIns="45718" rIns="91436" bIns="45718">
            <a:spAutoFit/>
          </a:bodyPr>
          <a:lstStyle/>
          <a:p>
            <a:endParaRPr lang="es-ES"/>
          </a:p>
        </p:txBody>
      </p:sp>
      <p:sp>
        <p:nvSpPr>
          <p:cNvPr id="239679" name="Line 63"/>
          <p:cNvSpPr>
            <a:spLocks noChangeShapeType="1"/>
          </p:cNvSpPr>
          <p:nvPr/>
        </p:nvSpPr>
        <p:spPr bwMode="invGray">
          <a:xfrm flipH="1">
            <a:off x="5203825" y="4635500"/>
            <a:ext cx="0" cy="161925"/>
          </a:xfrm>
          <a:prstGeom prst="line">
            <a:avLst/>
          </a:prstGeom>
          <a:noFill/>
          <a:ln w="19050" cap="rnd">
            <a:solidFill>
              <a:schemeClr val="tx2"/>
            </a:solidFill>
            <a:prstDash val="sysDot"/>
            <a:round/>
            <a:headEnd/>
            <a:tailEnd type="triangle" w="med" len="med"/>
          </a:ln>
        </p:spPr>
        <p:txBody>
          <a:bodyPr lIns="91436" tIns="45718" rIns="91436" bIns="45718">
            <a:spAutoFit/>
          </a:bodyPr>
          <a:lstStyle/>
          <a:p>
            <a:endParaRPr lang="es-ES"/>
          </a:p>
        </p:txBody>
      </p:sp>
      <p:sp>
        <p:nvSpPr>
          <p:cNvPr id="239680" name="Line 64"/>
          <p:cNvSpPr>
            <a:spLocks noChangeShapeType="1"/>
          </p:cNvSpPr>
          <p:nvPr/>
        </p:nvSpPr>
        <p:spPr bwMode="invGray">
          <a:xfrm rot="5400000">
            <a:off x="4984751" y="6130925"/>
            <a:ext cx="0" cy="161925"/>
          </a:xfrm>
          <a:prstGeom prst="line">
            <a:avLst/>
          </a:prstGeom>
          <a:noFill/>
          <a:ln w="19050" cap="rnd">
            <a:solidFill>
              <a:schemeClr val="tx2"/>
            </a:solidFill>
            <a:prstDash val="sysDot"/>
            <a:round/>
            <a:headEnd/>
            <a:tailEnd type="triangle" w="med" len="med"/>
          </a:ln>
        </p:spPr>
        <p:txBody>
          <a:bodyPr lIns="91436" tIns="45718" rIns="91436" bIns="45718">
            <a:spAutoFit/>
          </a:bodyPr>
          <a:lstStyle/>
          <a:p>
            <a:endParaRPr lang="es-ES"/>
          </a:p>
        </p:txBody>
      </p:sp>
      <p:sp>
        <p:nvSpPr>
          <p:cNvPr id="239681" name="Line 65"/>
          <p:cNvSpPr>
            <a:spLocks noChangeShapeType="1"/>
          </p:cNvSpPr>
          <p:nvPr/>
        </p:nvSpPr>
        <p:spPr bwMode="invGray">
          <a:xfrm rot="16200000" flipV="1">
            <a:off x="4782343" y="3733007"/>
            <a:ext cx="119063" cy="0"/>
          </a:xfrm>
          <a:prstGeom prst="line">
            <a:avLst/>
          </a:prstGeom>
          <a:noFill/>
          <a:ln w="19050" cap="rnd">
            <a:solidFill>
              <a:schemeClr val="tx2"/>
            </a:solidFill>
            <a:prstDash val="sysDot"/>
            <a:round/>
            <a:headEnd/>
            <a:tailEnd type="triangle" w="med" len="med"/>
          </a:ln>
        </p:spPr>
        <p:txBody>
          <a:bodyPr lIns="91436" tIns="45718" rIns="91436" bIns="45718">
            <a:spAutoFit/>
          </a:bodyPr>
          <a:lstStyle/>
          <a:p>
            <a:endParaRPr lang="es-ES"/>
          </a:p>
        </p:txBody>
      </p:sp>
      <p:sp>
        <p:nvSpPr>
          <p:cNvPr id="239682" name="Text Box 66"/>
          <p:cNvSpPr txBox="1">
            <a:spLocks noChangeArrowheads="1"/>
          </p:cNvSpPr>
          <p:nvPr/>
        </p:nvSpPr>
        <p:spPr bwMode="invGray">
          <a:xfrm>
            <a:off x="5251450" y="3463925"/>
            <a:ext cx="1676400" cy="300038"/>
          </a:xfrm>
          <a:prstGeom prst="rect">
            <a:avLst/>
          </a:prstGeom>
          <a:noFill/>
          <a:ln w="12700" algn="ctr">
            <a:noFill/>
            <a:miter lim="800000"/>
            <a:headEnd/>
            <a:tailEnd/>
          </a:ln>
          <a:effectLst/>
        </p:spPr>
        <p:txBody>
          <a:bodyPr lIns="91436" tIns="45718" rIns="91436" bIns="45718">
            <a:spAutoFit/>
          </a:bodyPr>
          <a:lstStyle/>
          <a:p>
            <a:pPr algn="ctr">
              <a:lnSpc>
                <a:spcPct val="85000"/>
              </a:lnSpc>
              <a:spcBef>
                <a:spcPct val="50000"/>
              </a:spcBef>
              <a:defRPr/>
            </a:pPr>
            <a:r>
              <a:rPr lang="es-ES" sz="1600">
                <a:solidFill>
                  <a:schemeClr val="tx2"/>
                </a:solidFill>
                <a:effectLst>
                  <a:outerShdw blurRad="38100" dist="38100" dir="2700000" algn="tl">
                    <a:srgbClr val="000000"/>
                  </a:outerShdw>
                </a:effectLst>
              </a:rPr>
              <a:t>aspnet_isapi.dll</a:t>
            </a:r>
          </a:p>
        </p:txBody>
      </p:sp>
      <p:sp>
        <p:nvSpPr>
          <p:cNvPr id="239684" name="Line 68"/>
          <p:cNvSpPr>
            <a:spLocks noChangeShapeType="1"/>
          </p:cNvSpPr>
          <p:nvPr/>
        </p:nvSpPr>
        <p:spPr bwMode="invGray">
          <a:xfrm flipV="1">
            <a:off x="3170238" y="3973513"/>
            <a:ext cx="514350" cy="219075"/>
          </a:xfrm>
          <a:prstGeom prst="line">
            <a:avLst/>
          </a:prstGeom>
          <a:noFill/>
          <a:ln w="38100" cap="rnd">
            <a:solidFill>
              <a:schemeClr val="tx1"/>
            </a:solidFill>
            <a:prstDash val="sysDot"/>
            <a:round/>
            <a:headEnd/>
            <a:tailEnd type="triangle" w="med" len="med"/>
          </a:ln>
        </p:spPr>
        <p:txBody>
          <a:bodyPr lIns="91436" tIns="45718" rIns="91436" bIns="45718">
            <a:spAutoFit/>
          </a:bodyPr>
          <a:lstStyle/>
          <a:p>
            <a:endParaRPr lang="es-ES"/>
          </a:p>
        </p:txBody>
      </p:sp>
      <p:sp>
        <p:nvSpPr>
          <p:cNvPr id="239685" name="Line 69"/>
          <p:cNvSpPr>
            <a:spLocks noChangeShapeType="1"/>
          </p:cNvSpPr>
          <p:nvPr/>
        </p:nvSpPr>
        <p:spPr bwMode="invGray">
          <a:xfrm>
            <a:off x="3165475" y="4187825"/>
            <a:ext cx="490538" cy="290513"/>
          </a:xfrm>
          <a:prstGeom prst="line">
            <a:avLst/>
          </a:prstGeom>
          <a:noFill/>
          <a:ln w="38100" cap="rnd">
            <a:solidFill>
              <a:schemeClr val="tx1"/>
            </a:solidFill>
            <a:prstDash val="sysDot"/>
            <a:round/>
            <a:headEnd/>
            <a:tailEnd type="triangle" w="med" len="med"/>
          </a:ln>
        </p:spPr>
        <p:txBody>
          <a:bodyPr lIns="91436" tIns="45718" rIns="91436" bIns="45718">
            <a:spAutoFit/>
          </a:bodyPr>
          <a:lstStyle/>
          <a:p>
            <a:endParaRPr lang="es-ES"/>
          </a:p>
        </p:txBody>
      </p:sp>
      <p:sp>
        <p:nvSpPr>
          <p:cNvPr id="239686" name="Line 70"/>
          <p:cNvSpPr>
            <a:spLocks noChangeShapeType="1"/>
          </p:cNvSpPr>
          <p:nvPr/>
        </p:nvSpPr>
        <p:spPr bwMode="invGray">
          <a:xfrm>
            <a:off x="3179763" y="4192588"/>
            <a:ext cx="481012" cy="704850"/>
          </a:xfrm>
          <a:prstGeom prst="line">
            <a:avLst/>
          </a:prstGeom>
          <a:noFill/>
          <a:ln w="38100" cap="rnd">
            <a:solidFill>
              <a:schemeClr val="tx1"/>
            </a:solidFill>
            <a:prstDash val="sysDot"/>
            <a:round/>
            <a:headEnd/>
            <a:tailEnd type="triangle" w="med" len="med"/>
          </a:ln>
        </p:spPr>
        <p:txBody>
          <a:bodyPr lIns="91436" tIns="45718" rIns="91436" bIns="45718">
            <a:spAutoFit/>
          </a:bodyPr>
          <a:lstStyle/>
          <a:p>
            <a:endParaRPr lang="es-ES"/>
          </a:p>
        </p:txBody>
      </p:sp>
      <p:sp>
        <p:nvSpPr>
          <p:cNvPr id="239687" name="Line 71"/>
          <p:cNvSpPr>
            <a:spLocks noChangeShapeType="1"/>
          </p:cNvSpPr>
          <p:nvPr/>
        </p:nvSpPr>
        <p:spPr bwMode="invGray">
          <a:xfrm flipV="1">
            <a:off x="3165475" y="3402013"/>
            <a:ext cx="500063" cy="781050"/>
          </a:xfrm>
          <a:prstGeom prst="line">
            <a:avLst/>
          </a:prstGeom>
          <a:noFill/>
          <a:ln w="38100" cap="rnd">
            <a:solidFill>
              <a:schemeClr val="tx1"/>
            </a:solidFill>
            <a:prstDash val="sysDot"/>
            <a:round/>
            <a:headEnd/>
            <a:tailEnd type="triangle" w="med" len="med"/>
          </a:ln>
        </p:spPr>
        <p:txBody>
          <a:bodyPr lIns="91436" tIns="45718" rIns="91436" bIns="45718">
            <a:spAutoFit/>
          </a:bodyPr>
          <a:lstStyle/>
          <a:p>
            <a:endParaRPr lang="es-ES"/>
          </a:p>
        </p:txBody>
      </p:sp>
      <p:sp>
        <p:nvSpPr>
          <p:cNvPr id="239688" name="Line 72"/>
          <p:cNvSpPr>
            <a:spLocks noChangeShapeType="1"/>
          </p:cNvSpPr>
          <p:nvPr/>
        </p:nvSpPr>
        <p:spPr bwMode="invGray">
          <a:xfrm flipV="1">
            <a:off x="3132138" y="1897063"/>
            <a:ext cx="566737" cy="523875"/>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89" name="Line 73"/>
          <p:cNvSpPr>
            <a:spLocks noChangeShapeType="1"/>
          </p:cNvSpPr>
          <p:nvPr/>
        </p:nvSpPr>
        <p:spPr bwMode="invGray">
          <a:xfrm flipV="1">
            <a:off x="3127375" y="2178050"/>
            <a:ext cx="547688" cy="242888"/>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90" name="Line 74"/>
          <p:cNvSpPr>
            <a:spLocks noChangeShapeType="1"/>
          </p:cNvSpPr>
          <p:nvPr/>
        </p:nvSpPr>
        <p:spPr bwMode="invGray">
          <a:xfrm>
            <a:off x="3132138" y="2416175"/>
            <a:ext cx="533400" cy="152400"/>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91" name="Line 75"/>
          <p:cNvSpPr>
            <a:spLocks noChangeShapeType="1"/>
          </p:cNvSpPr>
          <p:nvPr/>
        </p:nvSpPr>
        <p:spPr bwMode="invGray">
          <a:xfrm>
            <a:off x="3141663" y="2430463"/>
            <a:ext cx="442912" cy="438150"/>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92" name="Line 76"/>
          <p:cNvSpPr>
            <a:spLocks noChangeShapeType="1"/>
          </p:cNvSpPr>
          <p:nvPr/>
        </p:nvSpPr>
        <p:spPr bwMode="invGray">
          <a:xfrm flipV="1">
            <a:off x="3170238" y="5487988"/>
            <a:ext cx="290512" cy="95250"/>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239693" name="Line 77"/>
          <p:cNvSpPr>
            <a:spLocks noChangeShapeType="1"/>
          </p:cNvSpPr>
          <p:nvPr/>
        </p:nvSpPr>
        <p:spPr bwMode="invGray">
          <a:xfrm>
            <a:off x="3179763" y="5588000"/>
            <a:ext cx="476250" cy="376238"/>
          </a:xfrm>
          <a:prstGeom prst="line">
            <a:avLst/>
          </a:prstGeom>
          <a:noFill/>
          <a:ln w="38100">
            <a:solidFill>
              <a:schemeClr val="tx1"/>
            </a:solidFill>
            <a:round/>
            <a:headEnd/>
            <a:tailEnd type="triangle" w="med" len="med"/>
          </a:ln>
        </p:spPr>
        <p:txBody>
          <a:bodyPr lIns="91436" tIns="45718" rIns="91436" bIns="45718">
            <a:spAutoFit/>
          </a:bodyPr>
          <a:lstStyle/>
          <a:p>
            <a:endParaRPr lang="es-ES"/>
          </a:p>
        </p:txBody>
      </p:sp>
      <p:sp>
        <p:nvSpPr>
          <p:cNvPr id="60" name="Rectangle 5"/>
          <p:cNvSpPr txBox="1">
            <a:spLocks noChangeArrowheads="1"/>
          </p:cNvSpPr>
          <p:nvPr/>
        </p:nvSpPr>
        <p:spPr>
          <a:xfrm>
            <a:off x="381000" y="230188"/>
            <a:ext cx="8382000" cy="1052596"/>
          </a:xfrm>
          <a:prstGeom prst="rect">
            <a:avLst/>
          </a:prstGeom>
        </p:spPr>
        <p:txBody>
          <a:bodyPr vert="horz" wrap="square" lIns="0" tIns="0" rIns="0" bIns="0" rtlCol="0" anchor="t">
            <a:spAutoFit/>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s-ES" sz="4800" b="0" i="0" u="none" strike="noStrike" kern="1200" cap="none" spc="-150" normalizeH="0" baseline="0" noProof="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rPr>
              <a:t>Extensibilidad</a:t>
            </a:r>
            <a:br>
              <a:rPr kumimoji="0" lang="es-ES" sz="4800" b="0" i="0" u="none" strike="noStrike" kern="1200" cap="none" spc="-150" normalizeH="0" baseline="0" noProof="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lang="es-ES" sz="2800" spc="-150" smtClean="0">
                <a:ln w="3175">
                  <a:noFill/>
                </a:ln>
                <a:solidFill>
                  <a:schemeClr val="tx1">
                    <a:lumMod val="85000"/>
                  </a:schemeClr>
                </a:solidFill>
                <a:effectLst>
                  <a:outerShdw blurRad="50800" dist="38100" dir="2700000" algn="tl" rotWithShape="0">
                    <a:prstClr val="black">
                      <a:alpha val="40000"/>
                    </a:prstClr>
                  </a:outerShdw>
                </a:effectLst>
                <a:latin typeface="Segoe" pitchFamily="34" charset="0"/>
              </a:rPr>
              <a:t>Integración de ASP.NET en IIS 7</a:t>
            </a:r>
            <a:endParaRPr lang="es-ES" sz="2800" spc="-150" dirty="0">
              <a:ln w="3175">
                <a:noFill/>
              </a:ln>
              <a:solidFill>
                <a:schemeClr val="tx1">
                  <a:lumMod val="85000"/>
                </a:schemeClr>
              </a:solidFill>
              <a:effectLst>
                <a:outerShdw blurRad="50800" dist="38100" dir="2700000" algn="tl" rotWithShape="0">
                  <a:prstClr val="black">
                    <a:alpha val="40000"/>
                  </a:prstClr>
                </a:outerShdw>
              </a:effectLst>
              <a:latin typeface="Segoe" pitchFamily="34" charset="0"/>
            </a:endParaRPr>
          </a:p>
        </p:txBody>
      </p:sp>
    </p:spTree>
    <p:custDataLst>
      <p:tags r:id="rId1"/>
    </p:custDataLst>
  </p:cSld>
  <p:clrMapOvr>
    <a:masterClrMapping/>
  </p:clrMapOvr>
  <p:transition advTm="7857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6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6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96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965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3966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39661"/>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3966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3966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39664"/>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39665"/>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396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96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96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9669"/>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39670"/>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396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96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96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96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96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96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96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967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96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968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9681"/>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3968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53" presetClass="exit" presetSubtype="0" fill="hold" grpId="1" nodeType="clickEffect">
                                  <p:stCondLst>
                                    <p:cond delay="0"/>
                                  </p:stCondLst>
                                  <p:childTnLst>
                                    <p:anim calcmode="lin" valueType="num">
                                      <p:cBhvr>
                                        <p:cTn id="66" dur="500"/>
                                        <p:tgtEl>
                                          <p:spTgt spid="239659"/>
                                        </p:tgtEl>
                                        <p:attrNameLst>
                                          <p:attrName>ppt_w</p:attrName>
                                        </p:attrNameLst>
                                      </p:cBhvr>
                                      <p:tavLst>
                                        <p:tav tm="0">
                                          <p:val>
                                            <p:strVal val="ppt_w"/>
                                          </p:val>
                                        </p:tav>
                                        <p:tav tm="100000">
                                          <p:val>
                                            <p:fltVal val="0"/>
                                          </p:val>
                                        </p:tav>
                                      </p:tavLst>
                                    </p:anim>
                                    <p:anim calcmode="lin" valueType="num">
                                      <p:cBhvr>
                                        <p:cTn id="67" dur="500"/>
                                        <p:tgtEl>
                                          <p:spTgt spid="239659"/>
                                        </p:tgtEl>
                                        <p:attrNameLst>
                                          <p:attrName>ppt_h</p:attrName>
                                        </p:attrNameLst>
                                      </p:cBhvr>
                                      <p:tavLst>
                                        <p:tav tm="0">
                                          <p:val>
                                            <p:strVal val="ppt_h"/>
                                          </p:val>
                                        </p:tav>
                                        <p:tav tm="100000">
                                          <p:val>
                                            <p:fltVal val="0"/>
                                          </p:val>
                                        </p:tav>
                                      </p:tavLst>
                                    </p:anim>
                                    <p:animEffect transition="out" filter="fade">
                                      <p:cBhvr>
                                        <p:cTn id="68" dur="500"/>
                                        <p:tgtEl>
                                          <p:spTgt spid="239659"/>
                                        </p:tgtEl>
                                      </p:cBhvr>
                                    </p:animEffect>
                                    <p:set>
                                      <p:cBhvr>
                                        <p:cTn id="69" dur="1" fill="hold">
                                          <p:stCondLst>
                                            <p:cond delay="499"/>
                                          </p:stCondLst>
                                        </p:cTn>
                                        <p:tgtEl>
                                          <p:spTgt spid="239659"/>
                                        </p:tgtEl>
                                        <p:attrNameLst>
                                          <p:attrName>style.visibility</p:attrName>
                                        </p:attrNameLst>
                                      </p:cBhvr>
                                      <p:to>
                                        <p:strVal val="hidden"/>
                                      </p:to>
                                    </p:set>
                                  </p:childTnLst>
                                </p:cTn>
                              </p:par>
                              <p:par>
                                <p:cTn id="70" presetID="53" presetClass="exit" presetSubtype="0" fill="hold" grpId="1" nodeType="withEffect">
                                  <p:stCondLst>
                                    <p:cond delay="0"/>
                                  </p:stCondLst>
                                  <p:childTnLst>
                                    <p:anim calcmode="lin" valueType="num">
                                      <p:cBhvr>
                                        <p:cTn id="71" dur="500"/>
                                        <p:tgtEl>
                                          <p:spTgt spid="239672"/>
                                        </p:tgtEl>
                                        <p:attrNameLst>
                                          <p:attrName>ppt_w</p:attrName>
                                        </p:attrNameLst>
                                      </p:cBhvr>
                                      <p:tavLst>
                                        <p:tav tm="0">
                                          <p:val>
                                            <p:strVal val="ppt_w"/>
                                          </p:val>
                                        </p:tav>
                                        <p:tav tm="100000">
                                          <p:val>
                                            <p:fltVal val="0"/>
                                          </p:val>
                                        </p:tav>
                                      </p:tavLst>
                                    </p:anim>
                                    <p:anim calcmode="lin" valueType="num">
                                      <p:cBhvr>
                                        <p:cTn id="72" dur="500"/>
                                        <p:tgtEl>
                                          <p:spTgt spid="239672"/>
                                        </p:tgtEl>
                                        <p:attrNameLst>
                                          <p:attrName>ppt_h</p:attrName>
                                        </p:attrNameLst>
                                      </p:cBhvr>
                                      <p:tavLst>
                                        <p:tav tm="0">
                                          <p:val>
                                            <p:strVal val="ppt_h"/>
                                          </p:val>
                                        </p:tav>
                                        <p:tav tm="100000">
                                          <p:val>
                                            <p:fltVal val="0"/>
                                          </p:val>
                                        </p:tav>
                                      </p:tavLst>
                                    </p:anim>
                                    <p:animEffect transition="out" filter="fade">
                                      <p:cBhvr>
                                        <p:cTn id="73" dur="500"/>
                                        <p:tgtEl>
                                          <p:spTgt spid="239672"/>
                                        </p:tgtEl>
                                      </p:cBhvr>
                                    </p:animEffect>
                                    <p:set>
                                      <p:cBhvr>
                                        <p:cTn id="74" dur="1" fill="hold">
                                          <p:stCondLst>
                                            <p:cond delay="499"/>
                                          </p:stCondLst>
                                        </p:cTn>
                                        <p:tgtEl>
                                          <p:spTgt spid="239672"/>
                                        </p:tgtEl>
                                        <p:attrNameLst>
                                          <p:attrName>style.visibility</p:attrName>
                                        </p:attrNameLst>
                                      </p:cBhvr>
                                      <p:to>
                                        <p:strVal val="hidden"/>
                                      </p:to>
                                    </p:set>
                                  </p:childTnLst>
                                </p:cTn>
                              </p:par>
                              <p:par>
                                <p:cTn id="75" presetID="53" presetClass="exit" presetSubtype="0" fill="hold" grpId="1" nodeType="withEffect">
                                  <p:stCondLst>
                                    <p:cond delay="0"/>
                                  </p:stCondLst>
                                  <p:childTnLst>
                                    <p:anim calcmode="lin" valueType="num">
                                      <p:cBhvr>
                                        <p:cTn id="76" dur="500"/>
                                        <p:tgtEl>
                                          <p:spTgt spid="239673"/>
                                        </p:tgtEl>
                                        <p:attrNameLst>
                                          <p:attrName>ppt_w</p:attrName>
                                        </p:attrNameLst>
                                      </p:cBhvr>
                                      <p:tavLst>
                                        <p:tav tm="0">
                                          <p:val>
                                            <p:strVal val="ppt_w"/>
                                          </p:val>
                                        </p:tav>
                                        <p:tav tm="100000">
                                          <p:val>
                                            <p:fltVal val="0"/>
                                          </p:val>
                                        </p:tav>
                                      </p:tavLst>
                                    </p:anim>
                                    <p:anim calcmode="lin" valueType="num">
                                      <p:cBhvr>
                                        <p:cTn id="77" dur="500"/>
                                        <p:tgtEl>
                                          <p:spTgt spid="239673"/>
                                        </p:tgtEl>
                                        <p:attrNameLst>
                                          <p:attrName>ppt_h</p:attrName>
                                        </p:attrNameLst>
                                      </p:cBhvr>
                                      <p:tavLst>
                                        <p:tav tm="0">
                                          <p:val>
                                            <p:strVal val="ppt_h"/>
                                          </p:val>
                                        </p:tav>
                                        <p:tav tm="100000">
                                          <p:val>
                                            <p:fltVal val="0"/>
                                          </p:val>
                                        </p:tav>
                                      </p:tavLst>
                                    </p:anim>
                                    <p:animEffect transition="out" filter="fade">
                                      <p:cBhvr>
                                        <p:cTn id="78" dur="500"/>
                                        <p:tgtEl>
                                          <p:spTgt spid="239673"/>
                                        </p:tgtEl>
                                      </p:cBhvr>
                                    </p:animEffect>
                                    <p:set>
                                      <p:cBhvr>
                                        <p:cTn id="79" dur="1" fill="hold">
                                          <p:stCondLst>
                                            <p:cond delay="499"/>
                                          </p:stCondLst>
                                        </p:cTn>
                                        <p:tgtEl>
                                          <p:spTgt spid="239673"/>
                                        </p:tgtEl>
                                        <p:attrNameLst>
                                          <p:attrName>style.visibility</p:attrName>
                                        </p:attrNameLst>
                                      </p:cBhvr>
                                      <p:to>
                                        <p:strVal val="hidden"/>
                                      </p:to>
                                    </p:set>
                                  </p:childTnLst>
                                </p:cTn>
                              </p:par>
                              <p:par>
                                <p:cTn id="80" presetID="53" presetClass="exit" presetSubtype="0" fill="hold" grpId="1" nodeType="withEffect">
                                  <p:stCondLst>
                                    <p:cond delay="0"/>
                                  </p:stCondLst>
                                  <p:childTnLst>
                                    <p:anim calcmode="lin" valueType="num">
                                      <p:cBhvr>
                                        <p:cTn id="81" dur="500"/>
                                        <p:tgtEl>
                                          <p:spTgt spid="239674"/>
                                        </p:tgtEl>
                                        <p:attrNameLst>
                                          <p:attrName>ppt_w</p:attrName>
                                        </p:attrNameLst>
                                      </p:cBhvr>
                                      <p:tavLst>
                                        <p:tav tm="0">
                                          <p:val>
                                            <p:strVal val="ppt_w"/>
                                          </p:val>
                                        </p:tav>
                                        <p:tav tm="100000">
                                          <p:val>
                                            <p:fltVal val="0"/>
                                          </p:val>
                                        </p:tav>
                                      </p:tavLst>
                                    </p:anim>
                                    <p:anim calcmode="lin" valueType="num">
                                      <p:cBhvr>
                                        <p:cTn id="82" dur="500"/>
                                        <p:tgtEl>
                                          <p:spTgt spid="239674"/>
                                        </p:tgtEl>
                                        <p:attrNameLst>
                                          <p:attrName>ppt_h</p:attrName>
                                        </p:attrNameLst>
                                      </p:cBhvr>
                                      <p:tavLst>
                                        <p:tav tm="0">
                                          <p:val>
                                            <p:strVal val="ppt_h"/>
                                          </p:val>
                                        </p:tav>
                                        <p:tav tm="100000">
                                          <p:val>
                                            <p:fltVal val="0"/>
                                          </p:val>
                                        </p:tav>
                                      </p:tavLst>
                                    </p:anim>
                                    <p:animEffect transition="out" filter="fade">
                                      <p:cBhvr>
                                        <p:cTn id="83" dur="500"/>
                                        <p:tgtEl>
                                          <p:spTgt spid="239674"/>
                                        </p:tgtEl>
                                      </p:cBhvr>
                                    </p:animEffect>
                                    <p:set>
                                      <p:cBhvr>
                                        <p:cTn id="84" dur="1" fill="hold">
                                          <p:stCondLst>
                                            <p:cond delay="499"/>
                                          </p:stCondLst>
                                        </p:cTn>
                                        <p:tgtEl>
                                          <p:spTgt spid="239674"/>
                                        </p:tgtEl>
                                        <p:attrNameLst>
                                          <p:attrName>style.visibility</p:attrName>
                                        </p:attrNameLst>
                                      </p:cBhvr>
                                      <p:to>
                                        <p:strVal val="hidden"/>
                                      </p:to>
                                    </p:set>
                                  </p:childTnLst>
                                </p:cTn>
                              </p:par>
                              <p:par>
                                <p:cTn id="85" presetID="53" presetClass="exit" presetSubtype="0" fill="hold" grpId="1" nodeType="withEffect">
                                  <p:stCondLst>
                                    <p:cond delay="0"/>
                                  </p:stCondLst>
                                  <p:childTnLst>
                                    <p:anim calcmode="lin" valueType="num">
                                      <p:cBhvr>
                                        <p:cTn id="86" dur="500"/>
                                        <p:tgtEl>
                                          <p:spTgt spid="239675"/>
                                        </p:tgtEl>
                                        <p:attrNameLst>
                                          <p:attrName>ppt_w</p:attrName>
                                        </p:attrNameLst>
                                      </p:cBhvr>
                                      <p:tavLst>
                                        <p:tav tm="0">
                                          <p:val>
                                            <p:strVal val="ppt_w"/>
                                          </p:val>
                                        </p:tav>
                                        <p:tav tm="100000">
                                          <p:val>
                                            <p:fltVal val="0"/>
                                          </p:val>
                                        </p:tav>
                                      </p:tavLst>
                                    </p:anim>
                                    <p:anim calcmode="lin" valueType="num">
                                      <p:cBhvr>
                                        <p:cTn id="87" dur="500"/>
                                        <p:tgtEl>
                                          <p:spTgt spid="239675"/>
                                        </p:tgtEl>
                                        <p:attrNameLst>
                                          <p:attrName>ppt_h</p:attrName>
                                        </p:attrNameLst>
                                      </p:cBhvr>
                                      <p:tavLst>
                                        <p:tav tm="0">
                                          <p:val>
                                            <p:strVal val="ppt_h"/>
                                          </p:val>
                                        </p:tav>
                                        <p:tav tm="100000">
                                          <p:val>
                                            <p:fltVal val="0"/>
                                          </p:val>
                                        </p:tav>
                                      </p:tavLst>
                                    </p:anim>
                                    <p:animEffect transition="out" filter="fade">
                                      <p:cBhvr>
                                        <p:cTn id="88" dur="500"/>
                                        <p:tgtEl>
                                          <p:spTgt spid="239675"/>
                                        </p:tgtEl>
                                      </p:cBhvr>
                                    </p:animEffect>
                                    <p:set>
                                      <p:cBhvr>
                                        <p:cTn id="89" dur="1" fill="hold">
                                          <p:stCondLst>
                                            <p:cond delay="499"/>
                                          </p:stCondLst>
                                        </p:cTn>
                                        <p:tgtEl>
                                          <p:spTgt spid="239675"/>
                                        </p:tgtEl>
                                        <p:attrNameLst>
                                          <p:attrName>style.visibility</p:attrName>
                                        </p:attrNameLst>
                                      </p:cBhvr>
                                      <p:to>
                                        <p:strVal val="hidden"/>
                                      </p:to>
                                    </p:set>
                                  </p:childTnLst>
                                </p:cTn>
                              </p:par>
                              <p:par>
                                <p:cTn id="90" presetID="53" presetClass="exit" presetSubtype="0" fill="hold" grpId="1" nodeType="withEffect">
                                  <p:stCondLst>
                                    <p:cond delay="0"/>
                                  </p:stCondLst>
                                  <p:childTnLst>
                                    <p:anim calcmode="lin" valueType="num">
                                      <p:cBhvr>
                                        <p:cTn id="91" dur="500"/>
                                        <p:tgtEl>
                                          <p:spTgt spid="239676"/>
                                        </p:tgtEl>
                                        <p:attrNameLst>
                                          <p:attrName>ppt_w</p:attrName>
                                        </p:attrNameLst>
                                      </p:cBhvr>
                                      <p:tavLst>
                                        <p:tav tm="0">
                                          <p:val>
                                            <p:strVal val="ppt_w"/>
                                          </p:val>
                                        </p:tav>
                                        <p:tav tm="100000">
                                          <p:val>
                                            <p:fltVal val="0"/>
                                          </p:val>
                                        </p:tav>
                                      </p:tavLst>
                                    </p:anim>
                                    <p:anim calcmode="lin" valueType="num">
                                      <p:cBhvr>
                                        <p:cTn id="92" dur="500"/>
                                        <p:tgtEl>
                                          <p:spTgt spid="239676"/>
                                        </p:tgtEl>
                                        <p:attrNameLst>
                                          <p:attrName>ppt_h</p:attrName>
                                        </p:attrNameLst>
                                      </p:cBhvr>
                                      <p:tavLst>
                                        <p:tav tm="0">
                                          <p:val>
                                            <p:strVal val="ppt_h"/>
                                          </p:val>
                                        </p:tav>
                                        <p:tav tm="100000">
                                          <p:val>
                                            <p:fltVal val="0"/>
                                          </p:val>
                                        </p:tav>
                                      </p:tavLst>
                                    </p:anim>
                                    <p:animEffect transition="out" filter="fade">
                                      <p:cBhvr>
                                        <p:cTn id="93" dur="500"/>
                                        <p:tgtEl>
                                          <p:spTgt spid="239676"/>
                                        </p:tgtEl>
                                      </p:cBhvr>
                                    </p:animEffect>
                                    <p:set>
                                      <p:cBhvr>
                                        <p:cTn id="94" dur="1" fill="hold">
                                          <p:stCondLst>
                                            <p:cond delay="499"/>
                                          </p:stCondLst>
                                        </p:cTn>
                                        <p:tgtEl>
                                          <p:spTgt spid="239676"/>
                                        </p:tgtEl>
                                        <p:attrNameLst>
                                          <p:attrName>style.visibility</p:attrName>
                                        </p:attrNameLst>
                                      </p:cBhvr>
                                      <p:to>
                                        <p:strVal val="hidden"/>
                                      </p:to>
                                    </p:set>
                                  </p:childTnLst>
                                </p:cTn>
                              </p:par>
                              <p:par>
                                <p:cTn id="95" presetID="53" presetClass="exit" presetSubtype="0" fill="hold" grpId="1" nodeType="withEffect">
                                  <p:stCondLst>
                                    <p:cond delay="0"/>
                                  </p:stCondLst>
                                  <p:childTnLst>
                                    <p:anim calcmode="lin" valueType="num">
                                      <p:cBhvr>
                                        <p:cTn id="96" dur="500"/>
                                        <p:tgtEl>
                                          <p:spTgt spid="239677"/>
                                        </p:tgtEl>
                                        <p:attrNameLst>
                                          <p:attrName>ppt_w</p:attrName>
                                        </p:attrNameLst>
                                      </p:cBhvr>
                                      <p:tavLst>
                                        <p:tav tm="0">
                                          <p:val>
                                            <p:strVal val="ppt_w"/>
                                          </p:val>
                                        </p:tav>
                                        <p:tav tm="100000">
                                          <p:val>
                                            <p:fltVal val="0"/>
                                          </p:val>
                                        </p:tav>
                                      </p:tavLst>
                                    </p:anim>
                                    <p:anim calcmode="lin" valueType="num">
                                      <p:cBhvr>
                                        <p:cTn id="97" dur="500"/>
                                        <p:tgtEl>
                                          <p:spTgt spid="239677"/>
                                        </p:tgtEl>
                                        <p:attrNameLst>
                                          <p:attrName>ppt_h</p:attrName>
                                        </p:attrNameLst>
                                      </p:cBhvr>
                                      <p:tavLst>
                                        <p:tav tm="0">
                                          <p:val>
                                            <p:strVal val="ppt_h"/>
                                          </p:val>
                                        </p:tav>
                                        <p:tav tm="100000">
                                          <p:val>
                                            <p:fltVal val="0"/>
                                          </p:val>
                                        </p:tav>
                                      </p:tavLst>
                                    </p:anim>
                                    <p:animEffect transition="out" filter="fade">
                                      <p:cBhvr>
                                        <p:cTn id="98" dur="500"/>
                                        <p:tgtEl>
                                          <p:spTgt spid="239677"/>
                                        </p:tgtEl>
                                      </p:cBhvr>
                                    </p:animEffect>
                                    <p:set>
                                      <p:cBhvr>
                                        <p:cTn id="99" dur="1" fill="hold">
                                          <p:stCondLst>
                                            <p:cond delay="499"/>
                                          </p:stCondLst>
                                        </p:cTn>
                                        <p:tgtEl>
                                          <p:spTgt spid="239677"/>
                                        </p:tgtEl>
                                        <p:attrNameLst>
                                          <p:attrName>style.visibility</p:attrName>
                                        </p:attrNameLst>
                                      </p:cBhvr>
                                      <p:to>
                                        <p:strVal val="hidden"/>
                                      </p:to>
                                    </p:set>
                                  </p:childTnLst>
                                </p:cTn>
                              </p:par>
                              <p:par>
                                <p:cTn id="100" presetID="53" presetClass="exit" presetSubtype="0" fill="hold" grpId="1" nodeType="withEffect">
                                  <p:stCondLst>
                                    <p:cond delay="0"/>
                                  </p:stCondLst>
                                  <p:childTnLst>
                                    <p:anim calcmode="lin" valueType="num">
                                      <p:cBhvr>
                                        <p:cTn id="101" dur="500"/>
                                        <p:tgtEl>
                                          <p:spTgt spid="239678"/>
                                        </p:tgtEl>
                                        <p:attrNameLst>
                                          <p:attrName>ppt_w</p:attrName>
                                        </p:attrNameLst>
                                      </p:cBhvr>
                                      <p:tavLst>
                                        <p:tav tm="0">
                                          <p:val>
                                            <p:strVal val="ppt_w"/>
                                          </p:val>
                                        </p:tav>
                                        <p:tav tm="100000">
                                          <p:val>
                                            <p:fltVal val="0"/>
                                          </p:val>
                                        </p:tav>
                                      </p:tavLst>
                                    </p:anim>
                                    <p:anim calcmode="lin" valueType="num">
                                      <p:cBhvr>
                                        <p:cTn id="102" dur="500"/>
                                        <p:tgtEl>
                                          <p:spTgt spid="239678"/>
                                        </p:tgtEl>
                                        <p:attrNameLst>
                                          <p:attrName>ppt_h</p:attrName>
                                        </p:attrNameLst>
                                      </p:cBhvr>
                                      <p:tavLst>
                                        <p:tav tm="0">
                                          <p:val>
                                            <p:strVal val="ppt_h"/>
                                          </p:val>
                                        </p:tav>
                                        <p:tav tm="100000">
                                          <p:val>
                                            <p:fltVal val="0"/>
                                          </p:val>
                                        </p:tav>
                                      </p:tavLst>
                                    </p:anim>
                                    <p:animEffect transition="out" filter="fade">
                                      <p:cBhvr>
                                        <p:cTn id="103" dur="500"/>
                                        <p:tgtEl>
                                          <p:spTgt spid="239678"/>
                                        </p:tgtEl>
                                      </p:cBhvr>
                                    </p:animEffect>
                                    <p:set>
                                      <p:cBhvr>
                                        <p:cTn id="104" dur="1" fill="hold">
                                          <p:stCondLst>
                                            <p:cond delay="499"/>
                                          </p:stCondLst>
                                        </p:cTn>
                                        <p:tgtEl>
                                          <p:spTgt spid="239678"/>
                                        </p:tgtEl>
                                        <p:attrNameLst>
                                          <p:attrName>style.visibility</p:attrName>
                                        </p:attrNameLst>
                                      </p:cBhvr>
                                      <p:to>
                                        <p:strVal val="hidden"/>
                                      </p:to>
                                    </p:set>
                                  </p:childTnLst>
                                </p:cTn>
                              </p:par>
                              <p:par>
                                <p:cTn id="105" presetID="53" presetClass="exit" presetSubtype="0" fill="hold" grpId="1" nodeType="withEffect">
                                  <p:stCondLst>
                                    <p:cond delay="0"/>
                                  </p:stCondLst>
                                  <p:childTnLst>
                                    <p:anim calcmode="lin" valueType="num">
                                      <p:cBhvr>
                                        <p:cTn id="106" dur="500"/>
                                        <p:tgtEl>
                                          <p:spTgt spid="239679"/>
                                        </p:tgtEl>
                                        <p:attrNameLst>
                                          <p:attrName>ppt_w</p:attrName>
                                        </p:attrNameLst>
                                      </p:cBhvr>
                                      <p:tavLst>
                                        <p:tav tm="0">
                                          <p:val>
                                            <p:strVal val="ppt_w"/>
                                          </p:val>
                                        </p:tav>
                                        <p:tav tm="100000">
                                          <p:val>
                                            <p:fltVal val="0"/>
                                          </p:val>
                                        </p:tav>
                                      </p:tavLst>
                                    </p:anim>
                                    <p:anim calcmode="lin" valueType="num">
                                      <p:cBhvr>
                                        <p:cTn id="107" dur="500"/>
                                        <p:tgtEl>
                                          <p:spTgt spid="239679"/>
                                        </p:tgtEl>
                                        <p:attrNameLst>
                                          <p:attrName>ppt_h</p:attrName>
                                        </p:attrNameLst>
                                      </p:cBhvr>
                                      <p:tavLst>
                                        <p:tav tm="0">
                                          <p:val>
                                            <p:strVal val="ppt_h"/>
                                          </p:val>
                                        </p:tav>
                                        <p:tav tm="100000">
                                          <p:val>
                                            <p:fltVal val="0"/>
                                          </p:val>
                                        </p:tav>
                                      </p:tavLst>
                                    </p:anim>
                                    <p:animEffect transition="out" filter="fade">
                                      <p:cBhvr>
                                        <p:cTn id="108" dur="500"/>
                                        <p:tgtEl>
                                          <p:spTgt spid="239679"/>
                                        </p:tgtEl>
                                      </p:cBhvr>
                                    </p:animEffect>
                                    <p:set>
                                      <p:cBhvr>
                                        <p:cTn id="109" dur="1" fill="hold">
                                          <p:stCondLst>
                                            <p:cond delay="499"/>
                                          </p:stCondLst>
                                        </p:cTn>
                                        <p:tgtEl>
                                          <p:spTgt spid="239679"/>
                                        </p:tgtEl>
                                        <p:attrNameLst>
                                          <p:attrName>style.visibility</p:attrName>
                                        </p:attrNameLst>
                                      </p:cBhvr>
                                      <p:to>
                                        <p:strVal val="hidden"/>
                                      </p:to>
                                    </p:set>
                                  </p:childTnLst>
                                </p:cTn>
                              </p:par>
                              <p:par>
                                <p:cTn id="110" presetID="53" presetClass="exit" presetSubtype="0" fill="hold" grpId="1" nodeType="withEffect">
                                  <p:stCondLst>
                                    <p:cond delay="0"/>
                                  </p:stCondLst>
                                  <p:childTnLst>
                                    <p:anim calcmode="lin" valueType="num">
                                      <p:cBhvr>
                                        <p:cTn id="111" dur="500"/>
                                        <p:tgtEl>
                                          <p:spTgt spid="239680"/>
                                        </p:tgtEl>
                                        <p:attrNameLst>
                                          <p:attrName>ppt_w</p:attrName>
                                        </p:attrNameLst>
                                      </p:cBhvr>
                                      <p:tavLst>
                                        <p:tav tm="0">
                                          <p:val>
                                            <p:strVal val="ppt_w"/>
                                          </p:val>
                                        </p:tav>
                                        <p:tav tm="100000">
                                          <p:val>
                                            <p:fltVal val="0"/>
                                          </p:val>
                                        </p:tav>
                                      </p:tavLst>
                                    </p:anim>
                                    <p:anim calcmode="lin" valueType="num">
                                      <p:cBhvr>
                                        <p:cTn id="112" dur="500"/>
                                        <p:tgtEl>
                                          <p:spTgt spid="239680"/>
                                        </p:tgtEl>
                                        <p:attrNameLst>
                                          <p:attrName>ppt_h</p:attrName>
                                        </p:attrNameLst>
                                      </p:cBhvr>
                                      <p:tavLst>
                                        <p:tav tm="0">
                                          <p:val>
                                            <p:strVal val="ppt_h"/>
                                          </p:val>
                                        </p:tav>
                                        <p:tav tm="100000">
                                          <p:val>
                                            <p:fltVal val="0"/>
                                          </p:val>
                                        </p:tav>
                                      </p:tavLst>
                                    </p:anim>
                                    <p:animEffect transition="out" filter="fade">
                                      <p:cBhvr>
                                        <p:cTn id="113" dur="500"/>
                                        <p:tgtEl>
                                          <p:spTgt spid="239680"/>
                                        </p:tgtEl>
                                      </p:cBhvr>
                                    </p:animEffect>
                                    <p:set>
                                      <p:cBhvr>
                                        <p:cTn id="114" dur="1" fill="hold">
                                          <p:stCondLst>
                                            <p:cond delay="499"/>
                                          </p:stCondLst>
                                        </p:cTn>
                                        <p:tgtEl>
                                          <p:spTgt spid="239680"/>
                                        </p:tgtEl>
                                        <p:attrNameLst>
                                          <p:attrName>style.visibility</p:attrName>
                                        </p:attrNameLst>
                                      </p:cBhvr>
                                      <p:to>
                                        <p:strVal val="hidden"/>
                                      </p:to>
                                    </p:set>
                                  </p:childTnLst>
                                </p:cTn>
                              </p:par>
                              <p:par>
                                <p:cTn id="115" presetID="53" presetClass="exit" presetSubtype="0" fill="hold" grpId="1" nodeType="withEffect">
                                  <p:stCondLst>
                                    <p:cond delay="0"/>
                                  </p:stCondLst>
                                  <p:childTnLst>
                                    <p:anim calcmode="lin" valueType="num">
                                      <p:cBhvr>
                                        <p:cTn id="116" dur="500"/>
                                        <p:tgtEl>
                                          <p:spTgt spid="239681"/>
                                        </p:tgtEl>
                                        <p:attrNameLst>
                                          <p:attrName>ppt_w</p:attrName>
                                        </p:attrNameLst>
                                      </p:cBhvr>
                                      <p:tavLst>
                                        <p:tav tm="0">
                                          <p:val>
                                            <p:strVal val="ppt_w"/>
                                          </p:val>
                                        </p:tav>
                                        <p:tav tm="100000">
                                          <p:val>
                                            <p:fltVal val="0"/>
                                          </p:val>
                                        </p:tav>
                                      </p:tavLst>
                                    </p:anim>
                                    <p:anim calcmode="lin" valueType="num">
                                      <p:cBhvr>
                                        <p:cTn id="117" dur="500"/>
                                        <p:tgtEl>
                                          <p:spTgt spid="239681"/>
                                        </p:tgtEl>
                                        <p:attrNameLst>
                                          <p:attrName>ppt_h</p:attrName>
                                        </p:attrNameLst>
                                      </p:cBhvr>
                                      <p:tavLst>
                                        <p:tav tm="0">
                                          <p:val>
                                            <p:strVal val="ppt_h"/>
                                          </p:val>
                                        </p:tav>
                                        <p:tav tm="100000">
                                          <p:val>
                                            <p:fltVal val="0"/>
                                          </p:val>
                                        </p:tav>
                                      </p:tavLst>
                                    </p:anim>
                                    <p:animEffect transition="out" filter="fade">
                                      <p:cBhvr>
                                        <p:cTn id="118" dur="500"/>
                                        <p:tgtEl>
                                          <p:spTgt spid="239681"/>
                                        </p:tgtEl>
                                      </p:cBhvr>
                                    </p:animEffect>
                                    <p:set>
                                      <p:cBhvr>
                                        <p:cTn id="119" dur="1" fill="hold">
                                          <p:stCondLst>
                                            <p:cond delay="499"/>
                                          </p:stCondLst>
                                        </p:cTn>
                                        <p:tgtEl>
                                          <p:spTgt spid="239681"/>
                                        </p:tgtEl>
                                        <p:attrNameLst>
                                          <p:attrName>style.visibility</p:attrName>
                                        </p:attrNameLst>
                                      </p:cBhvr>
                                      <p:to>
                                        <p:strVal val="hidden"/>
                                      </p:to>
                                    </p:set>
                                  </p:childTnLst>
                                </p:cTn>
                              </p:par>
                              <p:par>
                                <p:cTn id="120" presetID="53" presetClass="exit" presetSubtype="0" fill="hold" grpId="1" nodeType="withEffect">
                                  <p:stCondLst>
                                    <p:cond delay="0"/>
                                  </p:stCondLst>
                                  <p:childTnLst>
                                    <p:anim calcmode="lin" valueType="num">
                                      <p:cBhvr>
                                        <p:cTn id="121" dur="500"/>
                                        <p:tgtEl>
                                          <p:spTgt spid="239658"/>
                                        </p:tgtEl>
                                        <p:attrNameLst>
                                          <p:attrName>ppt_w</p:attrName>
                                        </p:attrNameLst>
                                      </p:cBhvr>
                                      <p:tavLst>
                                        <p:tav tm="0">
                                          <p:val>
                                            <p:strVal val="ppt_w"/>
                                          </p:val>
                                        </p:tav>
                                        <p:tav tm="100000">
                                          <p:val>
                                            <p:fltVal val="0"/>
                                          </p:val>
                                        </p:tav>
                                      </p:tavLst>
                                    </p:anim>
                                    <p:anim calcmode="lin" valueType="num">
                                      <p:cBhvr>
                                        <p:cTn id="122" dur="500"/>
                                        <p:tgtEl>
                                          <p:spTgt spid="239658"/>
                                        </p:tgtEl>
                                        <p:attrNameLst>
                                          <p:attrName>ppt_h</p:attrName>
                                        </p:attrNameLst>
                                      </p:cBhvr>
                                      <p:tavLst>
                                        <p:tav tm="0">
                                          <p:val>
                                            <p:strVal val="ppt_h"/>
                                          </p:val>
                                        </p:tav>
                                        <p:tav tm="100000">
                                          <p:val>
                                            <p:fltVal val="0"/>
                                          </p:val>
                                        </p:tav>
                                      </p:tavLst>
                                    </p:anim>
                                    <p:animEffect transition="out" filter="fade">
                                      <p:cBhvr>
                                        <p:cTn id="123" dur="500"/>
                                        <p:tgtEl>
                                          <p:spTgt spid="239658"/>
                                        </p:tgtEl>
                                      </p:cBhvr>
                                    </p:animEffect>
                                    <p:set>
                                      <p:cBhvr>
                                        <p:cTn id="124" dur="1" fill="hold">
                                          <p:stCondLst>
                                            <p:cond delay="499"/>
                                          </p:stCondLst>
                                        </p:cTn>
                                        <p:tgtEl>
                                          <p:spTgt spid="239658"/>
                                        </p:tgtEl>
                                        <p:attrNameLst>
                                          <p:attrName>style.visibility</p:attrName>
                                        </p:attrNameLst>
                                      </p:cBhvr>
                                      <p:to>
                                        <p:strVal val="hidden"/>
                                      </p:to>
                                    </p:set>
                                  </p:childTnLst>
                                </p:cTn>
                              </p:par>
                              <p:par>
                                <p:cTn id="125" presetID="53" presetClass="exit" presetSubtype="0" fill="hold" grpId="2" nodeType="withEffect">
                                  <p:stCondLst>
                                    <p:cond delay="0"/>
                                  </p:stCondLst>
                                  <p:childTnLst>
                                    <p:anim calcmode="lin" valueType="num">
                                      <p:cBhvr>
                                        <p:cTn id="126" dur="500"/>
                                        <p:tgtEl>
                                          <p:spTgt spid="239659"/>
                                        </p:tgtEl>
                                        <p:attrNameLst>
                                          <p:attrName>ppt_w</p:attrName>
                                        </p:attrNameLst>
                                      </p:cBhvr>
                                      <p:tavLst>
                                        <p:tav tm="0">
                                          <p:val>
                                            <p:strVal val="ppt_w"/>
                                          </p:val>
                                        </p:tav>
                                        <p:tav tm="100000">
                                          <p:val>
                                            <p:fltVal val="0"/>
                                          </p:val>
                                        </p:tav>
                                      </p:tavLst>
                                    </p:anim>
                                    <p:anim calcmode="lin" valueType="num">
                                      <p:cBhvr>
                                        <p:cTn id="127" dur="500"/>
                                        <p:tgtEl>
                                          <p:spTgt spid="239659"/>
                                        </p:tgtEl>
                                        <p:attrNameLst>
                                          <p:attrName>ppt_h</p:attrName>
                                        </p:attrNameLst>
                                      </p:cBhvr>
                                      <p:tavLst>
                                        <p:tav tm="0">
                                          <p:val>
                                            <p:strVal val="ppt_h"/>
                                          </p:val>
                                        </p:tav>
                                        <p:tav tm="100000">
                                          <p:val>
                                            <p:fltVal val="0"/>
                                          </p:val>
                                        </p:tav>
                                      </p:tavLst>
                                    </p:anim>
                                    <p:animEffect transition="out" filter="fade">
                                      <p:cBhvr>
                                        <p:cTn id="128" dur="500"/>
                                        <p:tgtEl>
                                          <p:spTgt spid="239659"/>
                                        </p:tgtEl>
                                      </p:cBhvr>
                                    </p:animEffect>
                                    <p:set>
                                      <p:cBhvr>
                                        <p:cTn id="129" dur="1" fill="hold">
                                          <p:stCondLst>
                                            <p:cond delay="499"/>
                                          </p:stCondLst>
                                        </p:cTn>
                                        <p:tgtEl>
                                          <p:spTgt spid="239659"/>
                                        </p:tgtEl>
                                        <p:attrNameLst>
                                          <p:attrName>style.visibility</p:attrName>
                                        </p:attrNameLst>
                                      </p:cBhvr>
                                      <p:to>
                                        <p:strVal val="hidden"/>
                                      </p:to>
                                    </p:set>
                                  </p:childTnLst>
                                </p:cTn>
                              </p:par>
                              <p:par>
                                <p:cTn id="130" presetID="53" presetClass="exit" presetSubtype="0" fill="hold" grpId="0" nodeType="withEffect">
                                  <p:stCondLst>
                                    <p:cond delay="0"/>
                                  </p:stCondLst>
                                  <p:childTnLst>
                                    <p:anim calcmode="lin" valueType="num">
                                      <p:cBhvr>
                                        <p:cTn id="131" dur="500"/>
                                        <p:tgtEl>
                                          <p:spTgt spid="239660"/>
                                        </p:tgtEl>
                                        <p:attrNameLst>
                                          <p:attrName>ppt_w</p:attrName>
                                        </p:attrNameLst>
                                      </p:cBhvr>
                                      <p:tavLst>
                                        <p:tav tm="0">
                                          <p:val>
                                            <p:strVal val="ppt_w"/>
                                          </p:val>
                                        </p:tav>
                                        <p:tav tm="100000">
                                          <p:val>
                                            <p:fltVal val="0"/>
                                          </p:val>
                                        </p:tav>
                                      </p:tavLst>
                                    </p:anim>
                                    <p:anim calcmode="lin" valueType="num">
                                      <p:cBhvr>
                                        <p:cTn id="132" dur="500"/>
                                        <p:tgtEl>
                                          <p:spTgt spid="239660"/>
                                        </p:tgtEl>
                                        <p:attrNameLst>
                                          <p:attrName>ppt_h</p:attrName>
                                        </p:attrNameLst>
                                      </p:cBhvr>
                                      <p:tavLst>
                                        <p:tav tm="0">
                                          <p:val>
                                            <p:strVal val="ppt_h"/>
                                          </p:val>
                                        </p:tav>
                                        <p:tav tm="100000">
                                          <p:val>
                                            <p:fltVal val="0"/>
                                          </p:val>
                                        </p:tav>
                                      </p:tavLst>
                                    </p:anim>
                                    <p:animEffect transition="out" filter="fade">
                                      <p:cBhvr>
                                        <p:cTn id="133" dur="500"/>
                                        <p:tgtEl>
                                          <p:spTgt spid="239660"/>
                                        </p:tgtEl>
                                      </p:cBhvr>
                                    </p:animEffect>
                                    <p:set>
                                      <p:cBhvr>
                                        <p:cTn id="134" dur="1" fill="hold">
                                          <p:stCondLst>
                                            <p:cond delay="499"/>
                                          </p:stCondLst>
                                        </p:cTn>
                                        <p:tgtEl>
                                          <p:spTgt spid="239660"/>
                                        </p:tgtEl>
                                        <p:attrNameLst>
                                          <p:attrName>style.visibility</p:attrName>
                                        </p:attrNameLst>
                                      </p:cBhvr>
                                      <p:to>
                                        <p:strVal val="hidden"/>
                                      </p:to>
                                    </p:set>
                                  </p:childTnLst>
                                </p:cTn>
                              </p:par>
                              <p:par>
                                <p:cTn id="135" presetID="53" presetClass="exit" presetSubtype="0" fill="hold" grpId="0" nodeType="withEffect">
                                  <p:stCondLst>
                                    <p:cond delay="0"/>
                                  </p:stCondLst>
                                  <p:childTnLst>
                                    <p:anim calcmode="lin" valueType="num">
                                      <p:cBhvr>
                                        <p:cTn id="136" dur="500"/>
                                        <p:tgtEl>
                                          <p:spTgt spid="239663"/>
                                        </p:tgtEl>
                                        <p:attrNameLst>
                                          <p:attrName>ppt_w</p:attrName>
                                        </p:attrNameLst>
                                      </p:cBhvr>
                                      <p:tavLst>
                                        <p:tav tm="0">
                                          <p:val>
                                            <p:strVal val="ppt_w"/>
                                          </p:val>
                                        </p:tav>
                                        <p:tav tm="100000">
                                          <p:val>
                                            <p:fltVal val="0"/>
                                          </p:val>
                                        </p:tav>
                                      </p:tavLst>
                                    </p:anim>
                                    <p:anim calcmode="lin" valueType="num">
                                      <p:cBhvr>
                                        <p:cTn id="137" dur="500"/>
                                        <p:tgtEl>
                                          <p:spTgt spid="239663"/>
                                        </p:tgtEl>
                                        <p:attrNameLst>
                                          <p:attrName>ppt_h</p:attrName>
                                        </p:attrNameLst>
                                      </p:cBhvr>
                                      <p:tavLst>
                                        <p:tav tm="0">
                                          <p:val>
                                            <p:strVal val="ppt_h"/>
                                          </p:val>
                                        </p:tav>
                                        <p:tav tm="100000">
                                          <p:val>
                                            <p:fltVal val="0"/>
                                          </p:val>
                                        </p:tav>
                                      </p:tavLst>
                                    </p:anim>
                                    <p:animEffect transition="out" filter="fade">
                                      <p:cBhvr>
                                        <p:cTn id="138" dur="500"/>
                                        <p:tgtEl>
                                          <p:spTgt spid="239663"/>
                                        </p:tgtEl>
                                      </p:cBhvr>
                                    </p:animEffect>
                                    <p:set>
                                      <p:cBhvr>
                                        <p:cTn id="139" dur="1" fill="hold">
                                          <p:stCondLst>
                                            <p:cond delay="499"/>
                                          </p:stCondLst>
                                        </p:cTn>
                                        <p:tgtEl>
                                          <p:spTgt spid="239663"/>
                                        </p:tgtEl>
                                        <p:attrNameLst>
                                          <p:attrName>style.visibility</p:attrName>
                                        </p:attrNameLst>
                                      </p:cBhvr>
                                      <p:to>
                                        <p:strVal val="hidden"/>
                                      </p:to>
                                    </p:set>
                                  </p:childTnLst>
                                </p:cTn>
                              </p:par>
                              <p:par>
                                <p:cTn id="140" presetID="53" presetClass="exit" presetSubtype="0" fill="hold" grpId="1" nodeType="withEffect">
                                  <p:stCondLst>
                                    <p:cond delay="0"/>
                                  </p:stCondLst>
                                  <p:childTnLst>
                                    <p:anim calcmode="lin" valueType="num">
                                      <p:cBhvr>
                                        <p:cTn id="141" dur="500"/>
                                        <p:tgtEl>
                                          <p:spTgt spid="239667"/>
                                        </p:tgtEl>
                                        <p:attrNameLst>
                                          <p:attrName>ppt_w</p:attrName>
                                        </p:attrNameLst>
                                      </p:cBhvr>
                                      <p:tavLst>
                                        <p:tav tm="0">
                                          <p:val>
                                            <p:strVal val="ppt_w"/>
                                          </p:val>
                                        </p:tav>
                                        <p:tav tm="100000">
                                          <p:val>
                                            <p:fltVal val="0"/>
                                          </p:val>
                                        </p:tav>
                                      </p:tavLst>
                                    </p:anim>
                                    <p:anim calcmode="lin" valueType="num">
                                      <p:cBhvr>
                                        <p:cTn id="142" dur="500"/>
                                        <p:tgtEl>
                                          <p:spTgt spid="239667"/>
                                        </p:tgtEl>
                                        <p:attrNameLst>
                                          <p:attrName>ppt_h</p:attrName>
                                        </p:attrNameLst>
                                      </p:cBhvr>
                                      <p:tavLst>
                                        <p:tav tm="0">
                                          <p:val>
                                            <p:strVal val="ppt_h"/>
                                          </p:val>
                                        </p:tav>
                                        <p:tav tm="100000">
                                          <p:val>
                                            <p:fltVal val="0"/>
                                          </p:val>
                                        </p:tav>
                                      </p:tavLst>
                                    </p:anim>
                                    <p:animEffect transition="out" filter="fade">
                                      <p:cBhvr>
                                        <p:cTn id="143" dur="500"/>
                                        <p:tgtEl>
                                          <p:spTgt spid="239667"/>
                                        </p:tgtEl>
                                      </p:cBhvr>
                                    </p:animEffect>
                                    <p:set>
                                      <p:cBhvr>
                                        <p:cTn id="144" dur="1" fill="hold">
                                          <p:stCondLst>
                                            <p:cond delay="499"/>
                                          </p:stCondLst>
                                        </p:cTn>
                                        <p:tgtEl>
                                          <p:spTgt spid="239667"/>
                                        </p:tgtEl>
                                        <p:attrNameLst>
                                          <p:attrName>style.visibility</p:attrName>
                                        </p:attrNameLst>
                                      </p:cBhvr>
                                      <p:to>
                                        <p:strVal val="hidden"/>
                                      </p:to>
                                    </p:set>
                                  </p:childTnLst>
                                </p:cTn>
                              </p:par>
                              <p:par>
                                <p:cTn id="145" presetID="53" presetClass="exit" presetSubtype="0" fill="hold" grpId="1" nodeType="withEffect">
                                  <p:stCondLst>
                                    <p:cond delay="0"/>
                                  </p:stCondLst>
                                  <p:childTnLst>
                                    <p:anim calcmode="lin" valueType="num">
                                      <p:cBhvr>
                                        <p:cTn id="146" dur="500"/>
                                        <p:tgtEl>
                                          <p:spTgt spid="239668"/>
                                        </p:tgtEl>
                                        <p:attrNameLst>
                                          <p:attrName>ppt_w</p:attrName>
                                        </p:attrNameLst>
                                      </p:cBhvr>
                                      <p:tavLst>
                                        <p:tav tm="0">
                                          <p:val>
                                            <p:strVal val="ppt_w"/>
                                          </p:val>
                                        </p:tav>
                                        <p:tav tm="100000">
                                          <p:val>
                                            <p:fltVal val="0"/>
                                          </p:val>
                                        </p:tav>
                                      </p:tavLst>
                                    </p:anim>
                                    <p:anim calcmode="lin" valueType="num">
                                      <p:cBhvr>
                                        <p:cTn id="147" dur="500"/>
                                        <p:tgtEl>
                                          <p:spTgt spid="239668"/>
                                        </p:tgtEl>
                                        <p:attrNameLst>
                                          <p:attrName>ppt_h</p:attrName>
                                        </p:attrNameLst>
                                      </p:cBhvr>
                                      <p:tavLst>
                                        <p:tav tm="0">
                                          <p:val>
                                            <p:strVal val="ppt_h"/>
                                          </p:val>
                                        </p:tav>
                                        <p:tav tm="100000">
                                          <p:val>
                                            <p:fltVal val="0"/>
                                          </p:val>
                                        </p:tav>
                                      </p:tavLst>
                                    </p:anim>
                                    <p:animEffect transition="out" filter="fade">
                                      <p:cBhvr>
                                        <p:cTn id="148" dur="500"/>
                                        <p:tgtEl>
                                          <p:spTgt spid="239668"/>
                                        </p:tgtEl>
                                      </p:cBhvr>
                                    </p:animEffect>
                                    <p:set>
                                      <p:cBhvr>
                                        <p:cTn id="149" dur="1" fill="hold">
                                          <p:stCondLst>
                                            <p:cond delay="499"/>
                                          </p:stCondLst>
                                        </p:cTn>
                                        <p:tgtEl>
                                          <p:spTgt spid="239668"/>
                                        </p:tgtEl>
                                        <p:attrNameLst>
                                          <p:attrName>style.visibility</p:attrName>
                                        </p:attrNameLst>
                                      </p:cBhvr>
                                      <p:to>
                                        <p:strVal val="hidden"/>
                                      </p:to>
                                    </p:set>
                                  </p:childTnLst>
                                </p:cTn>
                              </p:par>
                              <p:par>
                                <p:cTn id="150" presetID="53" presetClass="exit" presetSubtype="0" fill="hold" grpId="1" nodeType="withEffect">
                                  <p:stCondLst>
                                    <p:cond delay="0"/>
                                  </p:stCondLst>
                                  <p:childTnLst>
                                    <p:anim calcmode="lin" valueType="num">
                                      <p:cBhvr>
                                        <p:cTn id="151" dur="500"/>
                                        <p:tgtEl>
                                          <p:spTgt spid="239669"/>
                                        </p:tgtEl>
                                        <p:attrNameLst>
                                          <p:attrName>ppt_w</p:attrName>
                                        </p:attrNameLst>
                                      </p:cBhvr>
                                      <p:tavLst>
                                        <p:tav tm="0">
                                          <p:val>
                                            <p:strVal val="ppt_w"/>
                                          </p:val>
                                        </p:tav>
                                        <p:tav tm="100000">
                                          <p:val>
                                            <p:fltVal val="0"/>
                                          </p:val>
                                        </p:tav>
                                      </p:tavLst>
                                    </p:anim>
                                    <p:anim calcmode="lin" valueType="num">
                                      <p:cBhvr>
                                        <p:cTn id="152" dur="500"/>
                                        <p:tgtEl>
                                          <p:spTgt spid="239669"/>
                                        </p:tgtEl>
                                        <p:attrNameLst>
                                          <p:attrName>ppt_h</p:attrName>
                                        </p:attrNameLst>
                                      </p:cBhvr>
                                      <p:tavLst>
                                        <p:tav tm="0">
                                          <p:val>
                                            <p:strVal val="ppt_h"/>
                                          </p:val>
                                        </p:tav>
                                        <p:tav tm="100000">
                                          <p:val>
                                            <p:fltVal val="0"/>
                                          </p:val>
                                        </p:tav>
                                      </p:tavLst>
                                    </p:anim>
                                    <p:animEffect transition="out" filter="fade">
                                      <p:cBhvr>
                                        <p:cTn id="153" dur="500"/>
                                        <p:tgtEl>
                                          <p:spTgt spid="239669"/>
                                        </p:tgtEl>
                                      </p:cBhvr>
                                    </p:animEffect>
                                    <p:set>
                                      <p:cBhvr>
                                        <p:cTn id="154" dur="1" fill="hold">
                                          <p:stCondLst>
                                            <p:cond delay="499"/>
                                          </p:stCondLst>
                                        </p:cTn>
                                        <p:tgtEl>
                                          <p:spTgt spid="239669"/>
                                        </p:tgtEl>
                                        <p:attrNameLst>
                                          <p:attrName>style.visibility</p:attrName>
                                        </p:attrNameLst>
                                      </p:cBhvr>
                                      <p:to>
                                        <p:strVal val="hidden"/>
                                      </p:to>
                                    </p:set>
                                  </p:childTnLst>
                                </p:cTn>
                              </p:par>
                              <p:par>
                                <p:cTn id="155" presetID="53" presetClass="exit" presetSubtype="0" fill="hold" grpId="0" nodeType="withEffect">
                                  <p:stCondLst>
                                    <p:cond delay="0"/>
                                  </p:stCondLst>
                                  <p:childTnLst>
                                    <p:anim calcmode="lin" valueType="num">
                                      <p:cBhvr>
                                        <p:cTn id="156" dur="500"/>
                                        <p:tgtEl>
                                          <p:spTgt spid="239670"/>
                                        </p:tgtEl>
                                        <p:attrNameLst>
                                          <p:attrName>ppt_w</p:attrName>
                                        </p:attrNameLst>
                                      </p:cBhvr>
                                      <p:tavLst>
                                        <p:tav tm="0">
                                          <p:val>
                                            <p:strVal val="ppt_w"/>
                                          </p:val>
                                        </p:tav>
                                        <p:tav tm="100000">
                                          <p:val>
                                            <p:fltVal val="0"/>
                                          </p:val>
                                        </p:tav>
                                      </p:tavLst>
                                    </p:anim>
                                    <p:anim calcmode="lin" valueType="num">
                                      <p:cBhvr>
                                        <p:cTn id="157" dur="500"/>
                                        <p:tgtEl>
                                          <p:spTgt spid="239670"/>
                                        </p:tgtEl>
                                        <p:attrNameLst>
                                          <p:attrName>ppt_h</p:attrName>
                                        </p:attrNameLst>
                                      </p:cBhvr>
                                      <p:tavLst>
                                        <p:tav tm="0">
                                          <p:val>
                                            <p:strVal val="ppt_h"/>
                                          </p:val>
                                        </p:tav>
                                        <p:tav tm="100000">
                                          <p:val>
                                            <p:fltVal val="0"/>
                                          </p:val>
                                        </p:tav>
                                      </p:tavLst>
                                    </p:anim>
                                    <p:animEffect transition="out" filter="fade">
                                      <p:cBhvr>
                                        <p:cTn id="158" dur="500"/>
                                        <p:tgtEl>
                                          <p:spTgt spid="239670"/>
                                        </p:tgtEl>
                                      </p:cBhvr>
                                    </p:animEffect>
                                    <p:set>
                                      <p:cBhvr>
                                        <p:cTn id="159" dur="1" fill="hold">
                                          <p:stCondLst>
                                            <p:cond delay="499"/>
                                          </p:stCondLst>
                                        </p:cTn>
                                        <p:tgtEl>
                                          <p:spTgt spid="239670"/>
                                        </p:tgtEl>
                                        <p:attrNameLst>
                                          <p:attrName>style.visibility</p:attrName>
                                        </p:attrNameLst>
                                      </p:cBhvr>
                                      <p:to>
                                        <p:strVal val="hidden"/>
                                      </p:to>
                                    </p:set>
                                  </p:childTnLst>
                                </p:cTn>
                              </p:par>
                              <p:par>
                                <p:cTn id="160" presetID="53" presetClass="exit" presetSubtype="0" fill="hold" grpId="0" nodeType="withEffect">
                                  <p:stCondLst>
                                    <p:cond delay="0"/>
                                  </p:stCondLst>
                                  <p:childTnLst>
                                    <p:anim calcmode="lin" valueType="num">
                                      <p:cBhvr>
                                        <p:cTn id="161" dur="500"/>
                                        <p:tgtEl>
                                          <p:spTgt spid="239671"/>
                                        </p:tgtEl>
                                        <p:attrNameLst>
                                          <p:attrName>ppt_w</p:attrName>
                                        </p:attrNameLst>
                                      </p:cBhvr>
                                      <p:tavLst>
                                        <p:tav tm="0">
                                          <p:val>
                                            <p:strVal val="ppt_w"/>
                                          </p:val>
                                        </p:tav>
                                        <p:tav tm="100000">
                                          <p:val>
                                            <p:fltVal val="0"/>
                                          </p:val>
                                        </p:tav>
                                      </p:tavLst>
                                    </p:anim>
                                    <p:anim calcmode="lin" valueType="num">
                                      <p:cBhvr>
                                        <p:cTn id="162" dur="500"/>
                                        <p:tgtEl>
                                          <p:spTgt spid="239671"/>
                                        </p:tgtEl>
                                        <p:attrNameLst>
                                          <p:attrName>ppt_h</p:attrName>
                                        </p:attrNameLst>
                                      </p:cBhvr>
                                      <p:tavLst>
                                        <p:tav tm="0">
                                          <p:val>
                                            <p:strVal val="ppt_h"/>
                                          </p:val>
                                        </p:tav>
                                        <p:tav tm="100000">
                                          <p:val>
                                            <p:fltVal val="0"/>
                                          </p:val>
                                        </p:tav>
                                      </p:tavLst>
                                    </p:anim>
                                    <p:animEffect transition="out" filter="fade">
                                      <p:cBhvr>
                                        <p:cTn id="163" dur="500"/>
                                        <p:tgtEl>
                                          <p:spTgt spid="239671"/>
                                        </p:tgtEl>
                                      </p:cBhvr>
                                    </p:animEffect>
                                    <p:set>
                                      <p:cBhvr>
                                        <p:cTn id="164" dur="1" fill="hold">
                                          <p:stCondLst>
                                            <p:cond delay="499"/>
                                          </p:stCondLst>
                                        </p:cTn>
                                        <p:tgtEl>
                                          <p:spTgt spid="239671"/>
                                        </p:tgtEl>
                                        <p:attrNameLst>
                                          <p:attrName>style.visibility</p:attrName>
                                        </p:attrNameLst>
                                      </p:cBhvr>
                                      <p:to>
                                        <p:strVal val="hidden"/>
                                      </p:to>
                                    </p:set>
                                  </p:childTnLst>
                                </p:cTn>
                              </p:par>
                              <p:par>
                                <p:cTn id="165" presetID="53" presetClass="exit" presetSubtype="0" fill="hold" grpId="2" nodeType="withEffect">
                                  <p:stCondLst>
                                    <p:cond delay="0"/>
                                  </p:stCondLst>
                                  <p:childTnLst>
                                    <p:anim calcmode="lin" valueType="num">
                                      <p:cBhvr>
                                        <p:cTn id="166" dur="500"/>
                                        <p:tgtEl>
                                          <p:spTgt spid="239679"/>
                                        </p:tgtEl>
                                        <p:attrNameLst>
                                          <p:attrName>ppt_w</p:attrName>
                                        </p:attrNameLst>
                                      </p:cBhvr>
                                      <p:tavLst>
                                        <p:tav tm="0">
                                          <p:val>
                                            <p:strVal val="ppt_w"/>
                                          </p:val>
                                        </p:tav>
                                        <p:tav tm="100000">
                                          <p:val>
                                            <p:fltVal val="0"/>
                                          </p:val>
                                        </p:tav>
                                      </p:tavLst>
                                    </p:anim>
                                    <p:anim calcmode="lin" valueType="num">
                                      <p:cBhvr>
                                        <p:cTn id="167" dur="500"/>
                                        <p:tgtEl>
                                          <p:spTgt spid="239679"/>
                                        </p:tgtEl>
                                        <p:attrNameLst>
                                          <p:attrName>ppt_h</p:attrName>
                                        </p:attrNameLst>
                                      </p:cBhvr>
                                      <p:tavLst>
                                        <p:tav tm="0">
                                          <p:val>
                                            <p:strVal val="ppt_h"/>
                                          </p:val>
                                        </p:tav>
                                        <p:tav tm="100000">
                                          <p:val>
                                            <p:fltVal val="0"/>
                                          </p:val>
                                        </p:tav>
                                      </p:tavLst>
                                    </p:anim>
                                    <p:animEffect transition="out" filter="fade">
                                      <p:cBhvr>
                                        <p:cTn id="168" dur="500"/>
                                        <p:tgtEl>
                                          <p:spTgt spid="239679"/>
                                        </p:tgtEl>
                                      </p:cBhvr>
                                    </p:animEffect>
                                    <p:set>
                                      <p:cBhvr>
                                        <p:cTn id="169" dur="1" fill="hold">
                                          <p:stCondLst>
                                            <p:cond delay="499"/>
                                          </p:stCondLst>
                                        </p:cTn>
                                        <p:tgtEl>
                                          <p:spTgt spid="239679"/>
                                        </p:tgtEl>
                                        <p:attrNameLst>
                                          <p:attrName>style.visibility</p:attrName>
                                        </p:attrNameLst>
                                      </p:cBhvr>
                                      <p:to>
                                        <p:strVal val="hidden"/>
                                      </p:to>
                                    </p:set>
                                  </p:childTnLst>
                                </p:cTn>
                              </p:par>
                              <p:par>
                                <p:cTn id="170" presetID="53" presetClass="exit" presetSubtype="0" fill="hold" grpId="0" nodeType="withEffect">
                                  <p:stCondLst>
                                    <p:cond delay="0"/>
                                  </p:stCondLst>
                                  <p:childTnLst>
                                    <p:anim calcmode="lin" valueType="num">
                                      <p:cBhvr>
                                        <p:cTn id="171" dur="500"/>
                                        <p:tgtEl>
                                          <p:spTgt spid="239682"/>
                                        </p:tgtEl>
                                        <p:attrNameLst>
                                          <p:attrName>ppt_w</p:attrName>
                                        </p:attrNameLst>
                                      </p:cBhvr>
                                      <p:tavLst>
                                        <p:tav tm="0">
                                          <p:val>
                                            <p:strVal val="ppt_w"/>
                                          </p:val>
                                        </p:tav>
                                        <p:tav tm="100000">
                                          <p:val>
                                            <p:fltVal val="0"/>
                                          </p:val>
                                        </p:tav>
                                      </p:tavLst>
                                    </p:anim>
                                    <p:anim calcmode="lin" valueType="num">
                                      <p:cBhvr>
                                        <p:cTn id="172" dur="500"/>
                                        <p:tgtEl>
                                          <p:spTgt spid="239682"/>
                                        </p:tgtEl>
                                        <p:attrNameLst>
                                          <p:attrName>ppt_h</p:attrName>
                                        </p:attrNameLst>
                                      </p:cBhvr>
                                      <p:tavLst>
                                        <p:tav tm="0">
                                          <p:val>
                                            <p:strVal val="ppt_h"/>
                                          </p:val>
                                        </p:tav>
                                        <p:tav tm="100000">
                                          <p:val>
                                            <p:fltVal val="0"/>
                                          </p:val>
                                        </p:tav>
                                      </p:tavLst>
                                    </p:anim>
                                    <p:animEffect transition="out" filter="fade">
                                      <p:cBhvr>
                                        <p:cTn id="173" dur="500"/>
                                        <p:tgtEl>
                                          <p:spTgt spid="239682"/>
                                        </p:tgtEl>
                                      </p:cBhvr>
                                    </p:animEffect>
                                    <p:set>
                                      <p:cBhvr>
                                        <p:cTn id="174" dur="1" fill="hold">
                                          <p:stCondLst>
                                            <p:cond delay="499"/>
                                          </p:stCondLst>
                                        </p:cTn>
                                        <p:tgtEl>
                                          <p:spTgt spid="239682"/>
                                        </p:tgtEl>
                                        <p:attrNameLst>
                                          <p:attrName>style.visibility</p:attrName>
                                        </p:attrNameLst>
                                      </p:cBhvr>
                                      <p:to>
                                        <p:strVal val="hidden"/>
                                      </p:to>
                                    </p:set>
                                  </p:childTnLst>
                                </p:cTn>
                              </p:par>
                              <p:par>
                                <p:cTn id="175" presetID="53" presetClass="exit" presetSubtype="0" fill="hold" grpId="0" nodeType="withEffect">
                                  <p:stCondLst>
                                    <p:cond delay="0"/>
                                  </p:stCondLst>
                                  <p:childTnLst>
                                    <p:anim calcmode="lin" valueType="num">
                                      <p:cBhvr>
                                        <p:cTn id="176" dur="500"/>
                                        <p:tgtEl>
                                          <p:spTgt spid="239629"/>
                                        </p:tgtEl>
                                        <p:attrNameLst>
                                          <p:attrName>ppt_w</p:attrName>
                                        </p:attrNameLst>
                                      </p:cBhvr>
                                      <p:tavLst>
                                        <p:tav tm="0">
                                          <p:val>
                                            <p:strVal val="ppt_w"/>
                                          </p:val>
                                        </p:tav>
                                        <p:tav tm="100000">
                                          <p:val>
                                            <p:fltVal val="0"/>
                                          </p:val>
                                        </p:tav>
                                      </p:tavLst>
                                    </p:anim>
                                    <p:anim calcmode="lin" valueType="num">
                                      <p:cBhvr>
                                        <p:cTn id="177" dur="500"/>
                                        <p:tgtEl>
                                          <p:spTgt spid="239629"/>
                                        </p:tgtEl>
                                        <p:attrNameLst>
                                          <p:attrName>ppt_h</p:attrName>
                                        </p:attrNameLst>
                                      </p:cBhvr>
                                      <p:tavLst>
                                        <p:tav tm="0">
                                          <p:val>
                                            <p:strVal val="ppt_h"/>
                                          </p:val>
                                        </p:tav>
                                        <p:tav tm="100000">
                                          <p:val>
                                            <p:fltVal val="0"/>
                                          </p:val>
                                        </p:tav>
                                      </p:tavLst>
                                    </p:anim>
                                    <p:animEffect transition="out" filter="fade">
                                      <p:cBhvr>
                                        <p:cTn id="178" dur="500"/>
                                        <p:tgtEl>
                                          <p:spTgt spid="239629"/>
                                        </p:tgtEl>
                                      </p:cBhvr>
                                    </p:animEffect>
                                    <p:set>
                                      <p:cBhvr>
                                        <p:cTn id="179" dur="1" fill="hold">
                                          <p:stCondLst>
                                            <p:cond delay="499"/>
                                          </p:stCondLst>
                                        </p:cTn>
                                        <p:tgtEl>
                                          <p:spTgt spid="239629"/>
                                        </p:tgtEl>
                                        <p:attrNameLst>
                                          <p:attrName>style.visibility</p:attrName>
                                        </p:attrNameLst>
                                      </p:cBhvr>
                                      <p:to>
                                        <p:strVal val="hidden"/>
                                      </p:to>
                                    </p:set>
                                  </p:childTnLst>
                                </p:cTn>
                              </p:par>
                              <p:par>
                                <p:cTn id="180" presetID="53" presetClass="exit" presetSubtype="0" fill="hold" grpId="0" nodeType="withEffect">
                                  <p:stCondLst>
                                    <p:cond delay="0"/>
                                  </p:stCondLst>
                                  <p:childTnLst>
                                    <p:anim calcmode="lin" valueType="num">
                                      <p:cBhvr>
                                        <p:cTn id="181" dur="500"/>
                                        <p:tgtEl>
                                          <p:spTgt spid="239653"/>
                                        </p:tgtEl>
                                        <p:attrNameLst>
                                          <p:attrName>ppt_w</p:attrName>
                                        </p:attrNameLst>
                                      </p:cBhvr>
                                      <p:tavLst>
                                        <p:tav tm="0">
                                          <p:val>
                                            <p:strVal val="ppt_w"/>
                                          </p:val>
                                        </p:tav>
                                        <p:tav tm="100000">
                                          <p:val>
                                            <p:fltVal val="0"/>
                                          </p:val>
                                        </p:tav>
                                      </p:tavLst>
                                    </p:anim>
                                    <p:anim calcmode="lin" valueType="num">
                                      <p:cBhvr>
                                        <p:cTn id="182" dur="500"/>
                                        <p:tgtEl>
                                          <p:spTgt spid="239653"/>
                                        </p:tgtEl>
                                        <p:attrNameLst>
                                          <p:attrName>ppt_h</p:attrName>
                                        </p:attrNameLst>
                                      </p:cBhvr>
                                      <p:tavLst>
                                        <p:tav tm="0">
                                          <p:val>
                                            <p:strVal val="ppt_h"/>
                                          </p:val>
                                        </p:tav>
                                        <p:tav tm="100000">
                                          <p:val>
                                            <p:fltVal val="0"/>
                                          </p:val>
                                        </p:tav>
                                      </p:tavLst>
                                    </p:anim>
                                    <p:animEffect transition="out" filter="fade">
                                      <p:cBhvr>
                                        <p:cTn id="183" dur="500"/>
                                        <p:tgtEl>
                                          <p:spTgt spid="239653"/>
                                        </p:tgtEl>
                                      </p:cBhvr>
                                    </p:animEffect>
                                    <p:set>
                                      <p:cBhvr>
                                        <p:cTn id="184" dur="1" fill="hold">
                                          <p:stCondLst>
                                            <p:cond delay="499"/>
                                          </p:stCondLst>
                                        </p:cTn>
                                        <p:tgtEl>
                                          <p:spTgt spid="239653"/>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53" presetClass="exit" presetSubtype="0" fill="hold" grpId="0" nodeType="clickEffect">
                                  <p:stCondLst>
                                    <p:cond delay="0"/>
                                  </p:stCondLst>
                                  <p:childTnLst>
                                    <p:anim calcmode="lin" valueType="num">
                                      <p:cBhvr>
                                        <p:cTn id="188" dur="500"/>
                                        <p:tgtEl>
                                          <p:spTgt spid="239649"/>
                                        </p:tgtEl>
                                        <p:attrNameLst>
                                          <p:attrName>ppt_w</p:attrName>
                                        </p:attrNameLst>
                                      </p:cBhvr>
                                      <p:tavLst>
                                        <p:tav tm="0">
                                          <p:val>
                                            <p:strVal val="ppt_w"/>
                                          </p:val>
                                        </p:tav>
                                        <p:tav tm="100000">
                                          <p:val>
                                            <p:fltVal val="0"/>
                                          </p:val>
                                        </p:tav>
                                      </p:tavLst>
                                    </p:anim>
                                    <p:anim calcmode="lin" valueType="num">
                                      <p:cBhvr>
                                        <p:cTn id="189" dur="500"/>
                                        <p:tgtEl>
                                          <p:spTgt spid="239649"/>
                                        </p:tgtEl>
                                        <p:attrNameLst>
                                          <p:attrName>ppt_h</p:attrName>
                                        </p:attrNameLst>
                                      </p:cBhvr>
                                      <p:tavLst>
                                        <p:tav tm="0">
                                          <p:val>
                                            <p:strVal val="ppt_h"/>
                                          </p:val>
                                        </p:tav>
                                        <p:tav tm="100000">
                                          <p:val>
                                            <p:fltVal val="0"/>
                                          </p:val>
                                        </p:tav>
                                      </p:tavLst>
                                    </p:anim>
                                    <p:animEffect transition="out" filter="fade">
                                      <p:cBhvr>
                                        <p:cTn id="190" dur="500"/>
                                        <p:tgtEl>
                                          <p:spTgt spid="239649"/>
                                        </p:tgtEl>
                                      </p:cBhvr>
                                    </p:animEffect>
                                    <p:set>
                                      <p:cBhvr>
                                        <p:cTn id="191" dur="1" fill="hold">
                                          <p:stCondLst>
                                            <p:cond delay="499"/>
                                          </p:stCondLst>
                                        </p:cTn>
                                        <p:tgtEl>
                                          <p:spTgt spid="239649"/>
                                        </p:tgtEl>
                                        <p:attrNameLst>
                                          <p:attrName>style.visibility</p:attrName>
                                        </p:attrNameLst>
                                      </p:cBhvr>
                                      <p:to>
                                        <p:strVal val="hidden"/>
                                      </p:to>
                                    </p:set>
                                  </p:childTnLst>
                                </p:cTn>
                              </p:par>
                              <p:par>
                                <p:cTn id="192" presetID="53" presetClass="exit" presetSubtype="0" fill="hold" grpId="0" nodeType="withEffect">
                                  <p:stCondLst>
                                    <p:cond delay="0"/>
                                  </p:stCondLst>
                                  <p:childTnLst>
                                    <p:anim calcmode="lin" valueType="num">
                                      <p:cBhvr>
                                        <p:cTn id="193" dur="500"/>
                                        <p:tgtEl>
                                          <p:spTgt spid="239650"/>
                                        </p:tgtEl>
                                        <p:attrNameLst>
                                          <p:attrName>ppt_w</p:attrName>
                                        </p:attrNameLst>
                                      </p:cBhvr>
                                      <p:tavLst>
                                        <p:tav tm="0">
                                          <p:val>
                                            <p:strVal val="ppt_w"/>
                                          </p:val>
                                        </p:tav>
                                        <p:tav tm="100000">
                                          <p:val>
                                            <p:fltVal val="0"/>
                                          </p:val>
                                        </p:tav>
                                      </p:tavLst>
                                    </p:anim>
                                    <p:anim calcmode="lin" valueType="num">
                                      <p:cBhvr>
                                        <p:cTn id="194" dur="500"/>
                                        <p:tgtEl>
                                          <p:spTgt spid="239650"/>
                                        </p:tgtEl>
                                        <p:attrNameLst>
                                          <p:attrName>ppt_h</p:attrName>
                                        </p:attrNameLst>
                                      </p:cBhvr>
                                      <p:tavLst>
                                        <p:tav tm="0">
                                          <p:val>
                                            <p:strVal val="ppt_h"/>
                                          </p:val>
                                        </p:tav>
                                        <p:tav tm="100000">
                                          <p:val>
                                            <p:fltVal val="0"/>
                                          </p:val>
                                        </p:tav>
                                      </p:tavLst>
                                    </p:anim>
                                    <p:animEffect transition="out" filter="fade">
                                      <p:cBhvr>
                                        <p:cTn id="195" dur="500"/>
                                        <p:tgtEl>
                                          <p:spTgt spid="239650"/>
                                        </p:tgtEl>
                                      </p:cBhvr>
                                    </p:animEffect>
                                    <p:set>
                                      <p:cBhvr>
                                        <p:cTn id="196" dur="1" fill="hold">
                                          <p:stCondLst>
                                            <p:cond delay="499"/>
                                          </p:stCondLst>
                                        </p:cTn>
                                        <p:tgtEl>
                                          <p:spTgt spid="239650"/>
                                        </p:tgtEl>
                                        <p:attrNameLst>
                                          <p:attrName>style.visibility</p:attrName>
                                        </p:attrNameLst>
                                      </p:cBhvr>
                                      <p:to>
                                        <p:strVal val="hidden"/>
                                      </p:to>
                                    </p:set>
                                  </p:childTnLst>
                                </p:cTn>
                              </p:par>
                              <p:par>
                                <p:cTn id="197" presetID="53" presetClass="exit" presetSubtype="0" fill="hold" grpId="0" nodeType="withEffect">
                                  <p:stCondLst>
                                    <p:cond delay="0"/>
                                  </p:stCondLst>
                                  <p:childTnLst>
                                    <p:anim calcmode="lin" valueType="num">
                                      <p:cBhvr>
                                        <p:cTn id="198" dur="500"/>
                                        <p:tgtEl>
                                          <p:spTgt spid="239652"/>
                                        </p:tgtEl>
                                        <p:attrNameLst>
                                          <p:attrName>ppt_w</p:attrName>
                                        </p:attrNameLst>
                                      </p:cBhvr>
                                      <p:tavLst>
                                        <p:tav tm="0">
                                          <p:val>
                                            <p:strVal val="ppt_w"/>
                                          </p:val>
                                        </p:tav>
                                        <p:tav tm="100000">
                                          <p:val>
                                            <p:fltVal val="0"/>
                                          </p:val>
                                        </p:tav>
                                      </p:tavLst>
                                    </p:anim>
                                    <p:anim calcmode="lin" valueType="num">
                                      <p:cBhvr>
                                        <p:cTn id="199" dur="500"/>
                                        <p:tgtEl>
                                          <p:spTgt spid="239652"/>
                                        </p:tgtEl>
                                        <p:attrNameLst>
                                          <p:attrName>ppt_h</p:attrName>
                                        </p:attrNameLst>
                                      </p:cBhvr>
                                      <p:tavLst>
                                        <p:tav tm="0">
                                          <p:val>
                                            <p:strVal val="ppt_h"/>
                                          </p:val>
                                        </p:tav>
                                        <p:tav tm="100000">
                                          <p:val>
                                            <p:fltVal val="0"/>
                                          </p:val>
                                        </p:tav>
                                      </p:tavLst>
                                    </p:anim>
                                    <p:animEffect transition="out" filter="fade">
                                      <p:cBhvr>
                                        <p:cTn id="200" dur="500"/>
                                        <p:tgtEl>
                                          <p:spTgt spid="239652"/>
                                        </p:tgtEl>
                                      </p:cBhvr>
                                    </p:animEffect>
                                    <p:set>
                                      <p:cBhvr>
                                        <p:cTn id="201" dur="1" fill="hold">
                                          <p:stCondLst>
                                            <p:cond delay="499"/>
                                          </p:stCondLst>
                                        </p:cTn>
                                        <p:tgtEl>
                                          <p:spTgt spid="239652"/>
                                        </p:tgtEl>
                                        <p:attrNameLst>
                                          <p:attrName>style.visibility</p:attrName>
                                        </p:attrNameLst>
                                      </p:cBhvr>
                                      <p:to>
                                        <p:strVal val="hidden"/>
                                      </p:to>
                                    </p:set>
                                  </p:childTnLst>
                                </p:cTn>
                              </p:par>
                              <p:par>
                                <p:cTn id="202" presetID="53" presetClass="exit" presetSubtype="0" fill="hold" grpId="1" nodeType="withEffect">
                                  <p:stCondLst>
                                    <p:cond delay="0"/>
                                  </p:stCondLst>
                                  <p:childTnLst>
                                    <p:anim calcmode="lin" valueType="num">
                                      <p:cBhvr>
                                        <p:cTn id="203" dur="500"/>
                                        <p:tgtEl>
                                          <p:spTgt spid="239653"/>
                                        </p:tgtEl>
                                        <p:attrNameLst>
                                          <p:attrName>ppt_w</p:attrName>
                                        </p:attrNameLst>
                                      </p:cBhvr>
                                      <p:tavLst>
                                        <p:tav tm="0">
                                          <p:val>
                                            <p:strVal val="ppt_w"/>
                                          </p:val>
                                        </p:tav>
                                        <p:tav tm="100000">
                                          <p:val>
                                            <p:fltVal val="0"/>
                                          </p:val>
                                        </p:tav>
                                      </p:tavLst>
                                    </p:anim>
                                    <p:anim calcmode="lin" valueType="num">
                                      <p:cBhvr>
                                        <p:cTn id="204" dur="500"/>
                                        <p:tgtEl>
                                          <p:spTgt spid="239653"/>
                                        </p:tgtEl>
                                        <p:attrNameLst>
                                          <p:attrName>ppt_h</p:attrName>
                                        </p:attrNameLst>
                                      </p:cBhvr>
                                      <p:tavLst>
                                        <p:tav tm="0">
                                          <p:val>
                                            <p:strVal val="ppt_h"/>
                                          </p:val>
                                        </p:tav>
                                        <p:tav tm="100000">
                                          <p:val>
                                            <p:fltVal val="0"/>
                                          </p:val>
                                        </p:tav>
                                      </p:tavLst>
                                    </p:anim>
                                    <p:animEffect transition="out" filter="fade">
                                      <p:cBhvr>
                                        <p:cTn id="205" dur="500"/>
                                        <p:tgtEl>
                                          <p:spTgt spid="239653"/>
                                        </p:tgtEl>
                                      </p:cBhvr>
                                    </p:animEffect>
                                    <p:set>
                                      <p:cBhvr>
                                        <p:cTn id="206" dur="1" fill="hold">
                                          <p:stCondLst>
                                            <p:cond delay="499"/>
                                          </p:stCondLst>
                                        </p:cTn>
                                        <p:tgtEl>
                                          <p:spTgt spid="239653"/>
                                        </p:tgtEl>
                                        <p:attrNameLst>
                                          <p:attrName>style.visibility</p:attrName>
                                        </p:attrNameLst>
                                      </p:cBhvr>
                                      <p:to>
                                        <p:strVal val="hidden"/>
                                      </p:to>
                                    </p:set>
                                  </p:childTnLst>
                                </p:cTn>
                              </p:par>
                              <p:par>
                                <p:cTn id="207" presetID="53" presetClass="exit" presetSubtype="0" fill="hold" grpId="0" nodeType="withEffect">
                                  <p:stCondLst>
                                    <p:cond delay="0"/>
                                  </p:stCondLst>
                                  <p:childTnLst>
                                    <p:anim calcmode="lin" valueType="num">
                                      <p:cBhvr>
                                        <p:cTn id="208" dur="500"/>
                                        <p:tgtEl>
                                          <p:spTgt spid="239654"/>
                                        </p:tgtEl>
                                        <p:attrNameLst>
                                          <p:attrName>ppt_w</p:attrName>
                                        </p:attrNameLst>
                                      </p:cBhvr>
                                      <p:tavLst>
                                        <p:tav tm="0">
                                          <p:val>
                                            <p:strVal val="ppt_w"/>
                                          </p:val>
                                        </p:tav>
                                        <p:tav tm="100000">
                                          <p:val>
                                            <p:fltVal val="0"/>
                                          </p:val>
                                        </p:tav>
                                      </p:tavLst>
                                    </p:anim>
                                    <p:anim calcmode="lin" valueType="num">
                                      <p:cBhvr>
                                        <p:cTn id="209" dur="500"/>
                                        <p:tgtEl>
                                          <p:spTgt spid="239654"/>
                                        </p:tgtEl>
                                        <p:attrNameLst>
                                          <p:attrName>ppt_h</p:attrName>
                                        </p:attrNameLst>
                                      </p:cBhvr>
                                      <p:tavLst>
                                        <p:tav tm="0">
                                          <p:val>
                                            <p:strVal val="ppt_h"/>
                                          </p:val>
                                        </p:tav>
                                        <p:tav tm="100000">
                                          <p:val>
                                            <p:fltVal val="0"/>
                                          </p:val>
                                        </p:tav>
                                      </p:tavLst>
                                    </p:anim>
                                    <p:animEffect transition="out" filter="fade">
                                      <p:cBhvr>
                                        <p:cTn id="210" dur="500"/>
                                        <p:tgtEl>
                                          <p:spTgt spid="239654"/>
                                        </p:tgtEl>
                                      </p:cBhvr>
                                    </p:animEffect>
                                    <p:set>
                                      <p:cBhvr>
                                        <p:cTn id="211" dur="1" fill="hold">
                                          <p:stCondLst>
                                            <p:cond delay="499"/>
                                          </p:stCondLst>
                                        </p:cTn>
                                        <p:tgtEl>
                                          <p:spTgt spid="239654"/>
                                        </p:tgtEl>
                                        <p:attrNameLst>
                                          <p:attrName>style.visibility</p:attrName>
                                        </p:attrNameLst>
                                      </p:cBhvr>
                                      <p:to>
                                        <p:strVal val="hidden"/>
                                      </p:to>
                                    </p:set>
                                  </p:childTnLst>
                                </p:cTn>
                              </p:par>
                              <p:par>
                                <p:cTn id="212" presetID="53" presetClass="exit" presetSubtype="0" fill="hold" grpId="0" nodeType="withEffect">
                                  <p:stCondLst>
                                    <p:cond delay="0"/>
                                  </p:stCondLst>
                                  <p:childTnLst>
                                    <p:anim calcmode="lin" valueType="num">
                                      <p:cBhvr>
                                        <p:cTn id="213" dur="500"/>
                                        <p:tgtEl>
                                          <p:spTgt spid="239655"/>
                                        </p:tgtEl>
                                        <p:attrNameLst>
                                          <p:attrName>ppt_w</p:attrName>
                                        </p:attrNameLst>
                                      </p:cBhvr>
                                      <p:tavLst>
                                        <p:tav tm="0">
                                          <p:val>
                                            <p:strVal val="ppt_w"/>
                                          </p:val>
                                        </p:tav>
                                        <p:tav tm="100000">
                                          <p:val>
                                            <p:fltVal val="0"/>
                                          </p:val>
                                        </p:tav>
                                      </p:tavLst>
                                    </p:anim>
                                    <p:anim calcmode="lin" valueType="num">
                                      <p:cBhvr>
                                        <p:cTn id="214" dur="500"/>
                                        <p:tgtEl>
                                          <p:spTgt spid="239655"/>
                                        </p:tgtEl>
                                        <p:attrNameLst>
                                          <p:attrName>ppt_h</p:attrName>
                                        </p:attrNameLst>
                                      </p:cBhvr>
                                      <p:tavLst>
                                        <p:tav tm="0">
                                          <p:val>
                                            <p:strVal val="ppt_h"/>
                                          </p:val>
                                        </p:tav>
                                        <p:tav tm="100000">
                                          <p:val>
                                            <p:fltVal val="0"/>
                                          </p:val>
                                        </p:tav>
                                      </p:tavLst>
                                    </p:anim>
                                    <p:animEffect transition="out" filter="fade">
                                      <p:cBhvr>
                                        <p:cTn id="215" dur="500"/>
                                        <p:tgtEl>
                                          <p:spTgt spid="239655"/>
                                        </p:tgtEl>
                                      </p:cBhvr>
                                    </p:animEffect>
                                    <p:set>
                                      <p:cBhvr>
                                        <p:cTn id="216" dur="1" fill="hold">
                                          <p:stCondLst>
                                            <p:cond delay="499"/>
                                          </p:stCondLst>
                                        </p:cTn>
                                        <p:tgtEl>
                                          <p:spTgt spid="239655"/>
                                        </p:tgtEl>
                                        <p:attrNameLst>
                                          <p:attrName>style.visibility</p:attrName>
                                        </p:attrNameLst>
                                      </p:cBhvr>
                                      <p:to>
                                        <p:strVal val="hidden"/>
                                      </p:to>
                                    </p:set>
                                  </p:childTnLst>
                                </p:cTn>
                              </p:par>
                              <p:par>
                                <p:cTn id="217" presetID="0" presetClass="path" presetSubtype="0" accel="50000" decel="50000" fill="hold" grpId="0" nodeType="withEffect">
                                  <p:stCondLst>
                                    <p:cond delay="0"/>
                                  </p:stCondLst>
                                  <p:childTnLst>
                                    <p:animMotion origin="layout" path="M -0.00052 0.00069 L -0.1599 -0.30209 " pathEditMode="relative" rAng="0" ptsTypes="AA">
                                      <p:cBhvr>
                                        <p:cTn id="218" dur="1000" fill="hold"/>
                                        <p:tgtEl>
                                          <p:spTgt spid="239661"/>
                                        </p:tgtEl>
                                        <p:attrNameLst>
                                          <p:attrName>ppt_x</p:attrName>
                                          <p:attrName>ppt_y</p:attrName>
                                        </p:attrNameLst>
                                      </p:cBhvr>
                                      <p:rCtr x="-80" y="-151"/>
                                    </p:animMotion>
                                  </p:childTnLst>
                                </p:cTn>
                              </p:par>
                              <p:par>
                                <p:cTn id="219" presetID="0" presetClass="path" presetSubtype="0" accel="50000" decel="50000" fill="hold" grpId="0" nodeType="withEffect">
                                  <p:stCondLst>
                                    <p:cond delay="0"/>
                                  </p:stCondLst>
                                  <p:childTnLst>
                                    <p:animMotion origin="layout" path="M -2.77778E-7 -4.81481E-6 L -2.77778E-7 0.05417 " pathEditMode="relative" rAng="0" ptsTypes="AA">
                                      <p:cBhvr>
                                        <p:cTn id="220" dur="1000" fill="hold"/>
                                        <p:tgtEl>
                                          <p:spTgt spid="239630"/>
                                        </p:tgtEl>
                                        <p:attrNameLst>
                                          <p:attrName>ppt_x</p:attrName>
                                          <p:attrName>ppt_y</p:attrName>
                                        </p:attrNameLst>
                                      </p:cBhvr>
                                      <p:rCtr x="0" y="27"/>
                                    </p:animMotion>
                                  </p:childTnLst>
                                </p:cTn>
                              </p:par>
                              <p:par>
                                <p:cTn id="221" presetID="0" presetClass="path" presetSubtype="0" accel="50000" decel="50000" fill="hold" grpId="0" nodeType="withEffect">
                                  <p:stCondLst>
                                    <p:cond delay="0"/>
                                  </p:stCondLst>
                                  <p:childTnLst>
                                    <p:animMotion origin="layout" path="M -1.11111E-6 3.7037E-7 L -0.26406 -0.19236 " pathEditMode="relative" rAng="0" ptsTypes="AA">
                                      <p:cBhvr>
                                        <p:cTn id="222" dur="1000" fill="hold"/>
                                        <p:tgtEl>
                                          <p:spTgt spid="239662"/>
                                        </p:tgtEl>
                                        <p:attrNameLst>
                                          <p:attrName>ppt_x</p:attrName>
                                          <p:attrName>ppt_y</p:attrName>
                                        </p:attrNameLst>
                                      </p:cBhvr>
                                      <p:rCtr x="-132" y="-96"/>
                                    </p:animMotion>
                                  </p:childTnLst>
                                </p:cTn>
                              </p:par>
                              <p:par>
                                <p:cTn id="223" presetID="0" presetClass="path" presetSubtype="0" accel="50000" decel="50000" fill="hold" grpId="0" nodeType="withEffect">
                                  <p:stCondLst>
                                    <p:cond delay="0"/>
                                  </p:stCondLst>
                                  <p:childTnLst>
                                    <p:animMotion origin="layout" path="M 1.38889E-6 4.07407E-6 L -0.28073 -0.2132 " pathEditMode="relative" rAng="0" ptsTypes="AA">
                                      <p:cBhvr>
                                        <p:cTn id="224" dur="1000" fill="hold"/>
                                        <p:tgtEl>
                                          <p:spTgt spid="239664"/>
                                        </p:tgtEl>
                                        <p:attrNameLst>
                                          <p:attrName>ppt_x</p:attrName>
                                          <p:attrName>ppt_y</p:attrName>
                                        </p:attrNameLst>
                                      </p:cBhvr>
                                      <p:rCtr x="-140" y="-107"/>
                                    </p:animMotion>
                                  </p:childTnLst>
                                </p:cTn>
                              </p:par>
                              <p:par>
                                <p:cTn id="225" presetID="0" presetClass="path" presetSubtype="0" accel="50000" decel="50000" fill="hold" grpId="0" nodeType="withEffect">
                                  <p:stCondLst>
                                    <p:cond delay="0"/>
                                  </p:stCondLst>
                                  <p:childTnLst>
                                    <p:animMotion origin="layout" path="M -0.0007 -0.00092 L -0.28142 -0.10509 " pathEditMode="relative" rAng="0" ptsTypes="AA">
                                      <p:cBhvr>
                                        <p:cTn id="226" dur="1000" fill="hold"/>
                                        <p:tgtEl>
                                          <p:spTgt spid="239665"/>
                                        </p:tgtEl>
                                        <p:attrNameLst>
                                          <p:attrName>ppt_x</p:attrName>
                                          <p:attrName>ppt_y</p:attrName>
                                        </p:attrNameLst>
                                      </p:cBhvr>
                                      <p:rCtr x="-140" y="-52"/>
                                    </p:animMotion>
                                  </p:childTnLst>
                                </p:cTn>
                              </p:par>
                              <p:par>
                                <p:cTn id="227" presetID="0" presetClass="path" presetSubtype="0" accel="50000" decel="50000" fill="hold" grpId="0" nodeType="withEffect">
                                  <p:stCondLst>
                                    <p:cond delay="0"/>
                                  </p:stCondLst>
                                  <p:childTnLst>
                                    <p:animMotion origin="layout" path="M -0.00017 -0.00023 L -0.28038 -0.09953 " pathEditMode="relative" rAng="0" ptsTypes="AA">
                                      <p:cBhvr>
                                        <p:cTn id="228" dur="1000" fill="hold"/>
                                        <p:tgtEl>
                                          <p:spTgt spid="239666"/>
                                        </p:tgtEl>
                                        <p:attrNameLst>
                                          <p:attrName>ppt_x</p:attrName>
                                          <p:attrName>ppt_y</p:attrName>
                                        </p:attrNameLst>
                                      </p:cBhvr>
                                      <p:rCtr x="-140" y="-50"/>
                                    </p:animMotion>
                                  </p:childTnLst>
                                </p:cTn>
                              </p:par>
                              <p:par>
                                <p:cTn id="229" presetID="53" presetClass="entr" presetSubtype="0" fill="hold" grpId="0" nodeType="withEffect">
                                  <p:stCondLst>
                                    <p:cond delay="0"/>
                                  </p:stCondLst>
                                  <p:childTnLst>
                                    <p:set>
                                      <p:cBhvr>
                                        <p:cTn id="230" dur="1" fill="hold">
                                          <p:stCondLst>
                                            <p:cond delay="0"/>
                                          </p:stCondLst>
                                        </p:cTn>
                                        <p:tgtEl>
                                          <p:spTgt spid="239684"/>
                                        </p:tgtEl>
                                        <p:attrNameLst>
                                          <p:attrName>style.visibility</p:attrName>
                                        </p:attrNameLst>
                                      </p:cBhvr>
                                      <p:to>
                                        <p:strVal val="visible"/>
                                      </p:to>
                                    </p:set>
                                    <p:anim calcmode="lin" valueType="num">
                                      <p:cBhvr>
                                        <p:cTn id="231" dur="500" fill="hold"/>
                                        <p:tgtEl>
                                          <p:spTgt spid="239684"/>
                                        </p:tgtEl>
                                        <p:attrNameLst>
                                          <p:attrName>ppt_w</p:attrName>
                                        </p:attrNameLst>
                                      </p:cBhvr>
                                      <p:tavLst>
                                        <p:tav tm="0">
                                          <p:val>
                                            <p:fltVal val="0"/>
                                          </p:val>
                                        </p:tav>
                                        <p:tav tm="100000">
                                          <p:val>
                                            <p:strVal val="#ppt_w"/>
                                          </p:val>
                                        </p:tav>
                                      </p:tavLst>
                                    </p:anim>
                                    <p:anim calcmode="lin" valueType="num">
                                      <p:cBhvr>
                                        <p:cTn id="232" dur="500" fill="hold"/>
                                        <p:tgtEl>
                                          <p:spTgt spid="239684"/>
                                        </p:tgtEl>
                                        <p:attrNameLst>
                                          <p:attrName>ppt_h</p:attrName>
                                        </p:attrNameLst>
                                      </p:cBhvr>
                                      <p:tavLst>
                                        <p:tav tm="0">
                                          <p:val>
                                            <p:fltVal val="0"/>
                                          </p:val>
                                        </p:tav>
                                        <p:tav tm="100000">
                                          <p:val>
                                            <p:strVal val="#ppt_h"/>
                                          </p:val>
                                        </p:tav>
                                      </p:tavLst>
                                    </p:anim>
                                    <p:animEffect transition="in" filter="fade">
                                      <p:cBhvr>
                                        <p:cTn id="233" dur="500"/>
                                        <p:tgtEl>
                                          <p:spTgt spid="239684"/>
                                        </p:tgtEl>
                                      </p:cBhvr>
                                    </p:animEffect>
                                  </p:childTnLst>
                                </p:cTn>
                              </p:par>
                              <p:par>
                                <p:cTn id="234" presetID="53" presetClass="entr" presetSubtype="0" fill="hold" grpId="0" nodeType="withEffect">
                                  <p:stCondLst>
                                    <p:cond delay="300"/>
                                  </p:stCondLst>
                                  <p:childTnLst>
                                    <p:set>
                                      <p:cBhvr>
                                        <p:cTn id="235" dur="1" fill="hold">
                                          <p:stCondLst>
                                            <p:cond delay="0"/>
                                          </p:stCondLst>
                                        </p:cTn>
                                        <p:tgtEl>
                                          <p:spTgt spid="239685"/>
                                        </p:tgtEl>
                                        <p:attrNameLst>
                                          <p:attrName>style.visibility</p:attrName>
                                        </p:attrNameLst>
                                      </p:cBhvr>
                                      <p:to>
                                        <p:strVal val="visible"/>
                                      </p:to>
                                    </p:set>
                                    <p:anim calcmode="lin" valueType="num">
                                      <p:cBhvr>
                                        <p:cTn id="236" dur="500" fill="hold"/>
                                        <p:tgtEl>
                                          <p:spTgt spid="239685"/>
                                        </p:tgtEl>
                                        <p:attrNameLst>
                                          <p:attrName>ppt_w</p:attrName>
                                        </p:attrNameLst>
                                      </p:cBhvr>
                                      <p:tavLst>
                                        <p:tav tm="0">
                                          <p:val>
                                            <p:fltVal val="0"/>
                                          </p:val>
                                        </p:tav>
                                        <p:tav tm="100000">
                                          <p:val>
                                            <p:strVal val="#ppt_w"/>
                                          </p:val>
                                        </p:tav>
                                      </p:tavLst>
                                    </p:anim>
                                    <p:anim calcmode="lin" valueType="num">
                                      <p:cBhvr>
                                        <p:cTn id="237" dur="500" fill="hold"/>
                                        <p:tgtEl>
                                          <p:spTgt spid="239685"/>
                                        </p:tgtEl>
                                        <p:attrNameLst>
                                          <p:attrName>ppt_h</p:attrName>
                                        </p:attrNameLst>
                                      </p:cBhvr>
                                      <p:tavLst>
                                        <p:tav tm="0">
                                          <p:val>
                                            <p:fltVal val="0"/>
                                          </p:val>
                                        </p:tav>
                                        <p:tav tm="100000">
                                          <p:val>
                                            <p:strVal val="#ppt_h"/>
                                          </p:val>
                                        </p:tav>
                                      </p:tavLst>
                                    </p:anim>
                                    <p:animEffect transition="in" filter="fade">
                                      <p:cBhvr>
                                        <p:cTn id="238" dur="500"/>
                                        <p:tgtEl>
                                          <p:spTgt spid="239685"/>
                                        </p:tgtEl>
                                      </p:cBhvr>
                                    </p:animEffect>
                                  </p:childTnLst>
                                </p:cTn>
                              </p:par>
                              <p:par>
                                <p:cTn id="239" presetID="53" presetClass="entr" presetSubtype="0" fill="hold" grpId="0" nodeType="withEffect">
                                  <p:stCondLst>
                                    <p:cond delay="300"/>
                                  </p:stCondLst>
                                  <p:childTnLst>
                                    <p:set>
                                      <p:cBhvr>
                                        <p:cTn id="240" dur="1" fill="hold">
                                          <p:stCondLst>
                                            <p:cond delay="0"/>
                                          </p:stCondLst>
                                        </p:cTn>
                                        <p:tgtEl>
                                          <p:spTgt spid="239686"/>
                                        </p:tgtEl>
                                        <p:attrNameLst>
                                          <p:attrName>style.visibility</p:attrName>
                                        </p:attrNameLst>
                                      </p:cBhvr>
                                      <p:to>
                                        <p:strVal val="visible"/>
                                      </p:to>
                                    </p:set>
                                    <p:anim calcmode="lin" valueType="num">
                                      <p:cBhvr>
                                        <p:cTn id="241" dur="500" fill="hold"/>
                                        <p:tgtEl>
                                          <p:spTgt spid="239686"/>
                                        </p:tgtEl>
                                        <p:attrNameLst>
                                          <p:attrName>ppt_w</p:attrName>
                                        </p:attrNameLst>
                                      </p:cBhvr>
                                      <p:tavLst>
                                        <p:tav tm="0">
                                          <p:val>
                                            <p:fltVal val="0"/>
                                          </p:val>
                                        </p:tav>
                                        <p:tav tm="100000">
                                          <p:val>
                                            <p:strVal val="#ppt_w"/>
                                          </p:val>
                                        </p:tav>
                                      </p:tavLst>
                                    </p:anim>
                                    <p:anim calcmode="lin" valueType="num">
                                      <p:cBhvr>
                                        <p:cTn id="242" dur="500" fill="hold"/>
                                        <p:tgtEl>
                                          <p:spTgt spid="239686"/>
                                        </p:tgtEl>
                                        <p:attrNameLst>
                                          <p:attrName>ppt_h</p:attrName>
                                        </p:attrNameLst>
                                      </p:cBhvr>
                                      <p:tavLst>
                                        <p:tav tm="0">
                                          <p:val>
                                            <p:fltVal val="0"/>
                                          </p:val>
                                        </p:tav>
                                        <p:tav tm="100000">
                                          <p:val>
                                            <p:strVal val="#ppt_h"/>
                                          </p:val>
                                        </p:tav>
                                      </p:tavLst>
                                    </p:anim>
                                    <p:animEffect transition="in" filter="fade">
                                      <p:cBhvr>
                                        <p:cTn id="243" dur="500"/>
                                        <p:tgtEl>
                                          <p:spTgt spid="239686"/>
                                        </p:tgtEl>
                                      </p:cBhvr>
                                    </p:animEffect>
                                  </p:childTnLst>
                                </p:cTn>
                              </p:par>
                              <p:par>
                                <p:cTn id="244" presetID="53" presetClass="entr" presetSubtype="0" fill="hold" grpId="0" nodeType="withEffect">
                                  <p:stCondLst>
                                    <p:cond delay="300"/>
                                  </p:stCondLst>
                                  <p:childTnLst>
                                    <p:set>
                                      <p:cBhvr>
                                        <p:cTn id="245" dur="1" fill="hold">
                                          <p:stCondLst>
                                            <p:cond delay="0"/>
                                          </p:stCondLst>
                                        </p:cTn>
                                        <p:tgtEl>
                                          <p:spTgt spid="239687"/>
                                        </p:tgtEl>
                                        <p:attrNameLst>
                                          <p:attrName>style.visibility</p:attrName>
                                        </p:attrNameLst>
                                      </p:cBhvr>
                                      <p:to>
                                        <p:strVal val="visible"/>
                                      </p:to>
                                    </p:set>
                                    <p:anim calcmode="lin" valueType="num">
                                      <p:cBhvr>
                                        <p:cTn id="246" dur="500" fill="hold"/>
                                        <p:tgtEl>
                                          <p:spTgt spid="239687"/>
                                        </p:tgtEl>
                                        <p:attrNameLst>
                                          <p:attrName>ppt_w</p:attrName>
                                        </p:attrNameLst>
                                      </p:cBhvr>
                                      <p:tavLst>
                                        <p:tav tm="0">
                                          <p:val>
                                            <p:fltVal val="0"/>
                                          </p:val>
                                        </p:tav>
                                        <p:tav tm="100000">
                                          <p:val>
                                            <p:strVal val="#ppt_w"/>
                                          </p:val>
                                        </p:tav>
                                      </p:tavLst>
                                    </p:anim>
                                    <p:anim calcmode="lin" valueType="num">
                                      <p:cBhvr>
                                        <p:cTn id="247" dur="500" fill="hold"/>
                                        <p:tgtEl>
                                          <p:spTgt spid="239687"/>
                                        </p:tgtEl>
                                        <p:attrNameLst>
                                          <p:attrName>ppt_h</p:attrName>
                                        </p:attrNameLst>
                                      </p:cBhvr>
                                      <p:tavLst>
                                        <p:tav tm="0">
                                          <p:val>
                                            <p:fltVal val="0"/>
                                          </p:val>
                                        </p:tav>
                                        <p:tav tm="100000">
                                          <p:val>
                                            <p:strVal val="#ppt_h"/>
                                          </p:val>
                                        </p:tav>
                                      </p:tavLst>
                                    </p:anim>
                                    <p:animEffect transition="in" filter="fade">
                                      <p:cBhvr>
                                        <p:cTn id="248" dur="500"/>
                                        <p:tgtEl>
                                          <p:spTgt spid="239687"/>
                                        </p:tgtEl>
                                      </p:cBhvr>
                                    </p:animEffect>
                                  </p:childTnLst>
                                </p:cTn>
                              </p:par>
                              <p:par>
                                <p:cTn id="249" presetID="53" presetClass="entr" presetSubtype="0" fill="hold" grpId="0" nodeType="withEffect">
                                  <p:stCondLst>
                                    <p:cond delay="300"/>
                                  </p:stCondLst>
                                  <p:childTnLst>
                                    <p:set>
                                      <p:cBhvr>
                                        <p:cTn id="250" dur="1" fill="hold">
                                          <p:stCondLst>
                                            <p:cond delay="0"/>
                                          </p:stCondLst>
                                        </p:cTn>
                                        <p:tgtEl>
                                          <p:spTgt spid="239688"/>
                                        </p:tgtEl>
                                        <p:attrNameLst>
                                          <p:attrName>style.visibility</p:attrName>
                                        </p:attrNameLst>
                                      </p:cBhvr>
                                      <p:to>
                                        <p:strVal val="visible"/>
                                      </p:to>
                                    </p:set>
                                    <p:anim calcmode="lin" valueType="num">
                                      <p:cBhvr>
                                        <p:cTn id="251" dur="500" fill="hold"/>
                                        <p:tgtEl>
                                          <p:spTgt spid="239688"/>
                                        </p:tgtEl>
                                        <p:attrNameLst>
                                          <p:attrName>ppt_w</p:attrName>
                                        </p:attrNameLst>
                                      </p:cBhvr>
                                      <p:tavLst>
                                        <p:tav tm="0">
                                          <p:val>
                                            <p:fltVal val="0"/>
                                          </p:val>
                                        </p:tav>
                                        <p:tav tm="100000">
                                          <p:val>
                                            <p:strVal val="#ppt_w"/>
                                          </p:val>
                                        </p:tav>
                                      </p:tavLst>
                                    </p:anim>
                                    <p:anim calcmode="lin" valueType="num">
                                      <p:cBhvr>
                                        <p:cTn id="252" dur="500" fill="hold"/>
                                        <p:tgtEl>
                                          <p:spTgt spid="239688"/>
                                        </p:tgtEl>
                                        <p:attrNameLst>
                                          <p:attrName>ppt_h</p:attrName>
                                        </p:attrNameLst>
                                      </p:cBhvr>
                                      <p:tavLst>
                                        <p:tav tm="0">
                                          <p:val>
                                            <p:fltVal val="0"/>
                                          </p:val>
                                        </p:tav>
                                        <p:tav tm="100000">
                                          <p:val>
                                            <p:strVal val="#ppt_h"/>
                                          </p:val>
                                        </p:tav>
                                      </p:tavLst>
                                    </p:anim>
                                    <p:animEffect transition="in" filter="fade">
                                      <p:cBhvr>
                                        <p:cTn id="253" dur="500"/>
                                        <p:tgtEl>
                                          <p:spTgt spid="239688"/>
                                        </p:tgtEl>
                                      </p:cBhvr>
                                    </p:animEffect>
                                  </p:childTnLst>
                                </p:cTn>
                              </p:par>
                              <p:par>
                                <p:cTn id="254" presetID="53" presetClass="entr" presetSubtype="0" fill="hold" grpId="0" nodeType="withEffect">
                                  <p:stCondLst>
                                    <p:cond delay="300"/>
                                  </p:stCondLst>
                                  <p:childTnLst>
                                    <p:set>
                                      <p:cBhvr>
                                        <p:cTn id="255" dur="1" fill="hold">
                                          <p:stCondLst>
                                            <p:cond delay="0"/>
                                          </p:stCondLst>
                                        </p:cTn>
                                        <p:tgtEl>
                                          <p:spTgt spid="239689"/>
                                        </p:tgtEl>
                                        <p:attrNameLst>
                                          <p:attrName>style.visibility</p:attrName>
                                        </p:attrNameLst>
                                      </p:cBhvr>
                                      <p:to>
                                        <p:strVal val="visible"/>
                                      </p:to>
                                    </p:set>
                                    <p:anim calcmode="lin" valueType="num">
                                      <p:cBhvr>
                                        <p:cTn id="256" dur="500" fill="hold"/>
                                        <p:tgtEl>
                                          <p:spTgt spid="239689"/>
                                        </p:tgtEl>
                                        <p:attrNameLst>
                                          <p:attrName>ppt_w</p:attrName>
                                        </p:attrNameLst>
                                      </p:cBhvr>
                                      <p:tavLst>
                                        <p:tav tm="0">
                                          <p:val>
                                            <p:fltVal val="0"/>
                                          </p:val>
                                        </p:tav>
                                        <p:tav tm="100000">
                                          <p:val>
                                            <p:strVal val="#ppt_w"/>
                                          </p:val>
                                        </p:tav>
                                      </p:tavLst>
                                    </p:anim>
                                    <p:anim calcmode="lin" valueType="num">
                                      <p:cBhvr>
                                        <p:cTn id="257" dur="500" fill="hold"/>
                                        <p:tgtEl>
                                          <p:spTgt spid="239689"/>
                                        </p:tgtEl>
                                        <p:attrNameLst>
                                          <p:attrName>ppt_h</p:attrName>
                                        </p:attrNameLst>
                                      </p:cBhvr>
                                      <p:tavLst>
                                        <p:tav tm="0">
                                          <p:val>
                                            <p:fltVal val="0"/>
                                          </p:val>
                                        </p:tav>
                                        <p:tav tm="100000">
                                          <p:val>
                                            <p:strVal val="#ppt_h"/>
                                          </p:val>
                                        </p:tav>
                                      </p:tavLst>
                                    </p:anim>
                                    <p:animEffect transition="in" filter="fade">
                                      <p:cBhvr>
                                        <p:cTn id="258" dur="500"/>
                                        <p:tgtEl>
                                          <p:spTgt spid="239689"/>
                                        </p:tgtEl>
                                      </p:cBhvr>
                                    </p:animEffect>
                                  </p:childTnLst>
                                </p:cTn>
                              </p:par>
                              <p:par>
                                <p:cTn id="259" presetID="53" presetClass="entr" presetSubtype="0" fill="hold" grpId="0" nodeType="withEffect">
                                  <p:stCondLst>
                                    <p:cond delay="300"/>
                                  </p:stCondLst>
                                  <p:childTnLst>
                                    <p:set>
                                      <p:cBhvr>
                                        <p:cTn id="260" dur="1" fill="hold">
                                          <p:stCondLst>
                                            <p:cond delay="0"/>
                                          </p:stCondLst>
                                        </p:cTn>
                                        <p:tgtEl>
                                          <p:spTgt spid="239690"/>
                                        </p:tgtEl>
                                        <p:attrNameLst>
                                          <p:attrName>style.visibility</p:attrName>
                                        </p:attrNameLst>
                                      </p:cBhvr>
                                      <p:to>
                                        <p:strVal val="visible"/>
                                      </p:to>
                                    </p:set>
                                    <p:anim calcmode="lin" valueType="num">
                                      <p:cBhvr>
                                        <p:cTn id="261" dur="500" fill="hold"/>
                                        <p:tgtEl>
                                          <p:spTgt spid="239690"/>
                                        </p:tgtEl>
                                        <p:attrNameLst>
                                          <p:attrName>ppt_w</p:attrName>
                                        </p:attrNameLst>
                                      </p:cBhvr>
                                      <p:tavLst>
                                        <p:tav tm="0">
                                          <p:val>
                                            <p:fltVal val="0"/>
                                          </p:val>
                                        </p:tav>
                                        <p:tav tm="100000">
                                          <p:val>
                                            <p:strVal val="#ppt_w"/>
                                          </p:val>
                                        </p:tav>
                                      </p:tavLst>
                                    </p:anim>
                                    <p:anim calcmode="lin" valueType="num">
                                      <p:cBhvr>
                                        <p:cTn id="262" dur="500" fill="hold"/>
                                        <p:tgtEl>
                                          <p:spTgt spid="239690"/>
                                        </p:tgtEl>
                                        <p:attrNameLst>
                                          <p:attrName>ppt_h</p:attrName>
                                        </p:attrNameLst>
                                      </p:cBhvr>
                                      <p:tavLst>
                                        <p:tav tm="0">
                                          <p:val>
                                            <p:fltVal val="0"/>
                                          </p:val>
                                        </p:tav>
                                        <p:tav tm="100000">
                                          <p:val>
                                            <p:strVal val="#ppt_h"/>
                                          </p:val>
                                        </p:tav>
                                      </p:tavLst>
                                    </p:anim>
                                    <p:animEffect transition="in" filter="fade">
                                      <p:cBhvr>
                                        <p:cTn id="263" dur="500"/>
                                        <p:tgtEl>
                                          <p:spTgt spid="239690"/>
                                        </p:tgtEl>
                                      </p:cBhvr>
                                    </p:animEffect>
                                  </p:childTnLst>
                                </p:cTn>
                              </p:par>
                              <p:par>
                                <p:cTn id="264" presetID="53" presetClass="entr" presetSubtype="0" fill="hold" grpId="0" nodeType="withEffect">
                                  <p:stCondLst>
                                    <p:cond delay="300"/>
                                  </p:stCondLst>
                                  <p:childTnLst>
                                    <p:set>
                                      <p:cBhvr>
                                        <p:cTn id="265" dur="1" fill="hold">
                                          <p:stCondLst>
                                            <p:cond delay="0"/>
                                          </p:stCondLst>
                                        </p:cTn>
                                        <p:tgtEl>
                                          <p:spTgt spid="239691"/>
                                        </p:tgtEl>
                                        <p:attrNameLst>
                                          <p:attrName>style.visibility</p:attrName>
                                        </p:attrNameLst>
                                      </p:cBhvr>
                                      <p:to>
                                        <p:strVal val="visible"/>
                                      </p:to>
                                    </p:set>
                                    <p:anim calcmode="lin" valueType="num">
                                      <p:cBhvr>
                                        <p:cTn id="266" dur="500" fill="hold"/>
                                        <p:tgtEl>
                                          <p:spTgt spid="239691"/>
                                        </p:tgtEl>
                                        <p:attrNameLst>
                                          <p:attrName>ppt_w</p:attrName>
                                        </p:attrNameLst>
                                      </p:cBhvr>
                                      <p:tavLst>
                                        <p:tav tm="0">
                                          <p:val>
                                            <p:fltVal val="0"/>
                                          </p:val>
                                        </p:tav>
                                        <p:tav tm="100000">
                                          <p:val>
                                            <p:strVal val="#ppt_w"/>
                                          </p:val>
                                        </p:tav>
                                      </p:tavLst>
                                    </p:anim>
                                    <p:anim calcmode="lin" valueType="num">
                                      <p:cBhvr>
                                        <p:cTn id="267" dur="500" fill="hold"/>
                                        <p:tgtEl>
                                          <p:spTgt spid="239691"/>
                                        </p:tgtEl>
                                        <p:attrNameLst>
                                          <p:attrName>ppt_h</p:attrName>
                                        </p:attrNameLst>
                                      </p:cBhvr>
                                      <p:tavLst>
                                        <p:tav tm="0">
                                          <p:val>
                                            <p:fltVal val="0"/>
                                          </p:val>
                                        </p:tav>
                                        <p:tav tm="100000">
                                          <p:val>
                                            <p:strVal val="#ppt_h"/>
                                          </p:val>
                                        </p:tav>
                                      </p:tavLst>
                                    </p:anim>
                                    <p:animEffect transition="in" filter="fade">
                                      <p:cBhvr>
                                        <p:cTn id="268" dur="500"/>
                                        <p:tgtEl>
                                          <p:spTgt spid="239691"/>
                                        </p:tgtEl>
                                      </p:cBhvr>
                                    </p:animEffect>
                                  </p:childTnLst>
                                </p:cTn>
                              </p:par>
                              <p:par>
                                <p:cTn id="269" presetID="53" presetClass="entr" presetSubtype="0" fill="hold" grpId="0" nodeType="withEffect">
                                  <p:stCondLst>
                                    <p:cond delay="300"/>
                                  </p:stCondLst>
                                  <p:childTnLst>
                                    <p:set>
                                      <p:cBhvr>
                                        <p:cTn id="270" dur="1" fill="hold">
                                          <p:stCondLst>
                                            <p:cond delay="0"/>
                                          </p:stCondLst>
                                        </p:cTn>
                                        <p:tgtEl>
                                          <p:spTgt spid="239692"/>
                                        </p:tgtEl>
                                        <p:attrNameLst>
                                          <p:attrName>style.visibility</p:attrName>
                                        </p:attrNameLst>
                                      </p:cBhvr>
                                      <p:to>
                                        <p:strVal val="visible"/>
                                      </p:to>
                                    </p:set>
                                    <p:anim calcmode="lin" valueType="num">
                                      <p:cBhvr>
                                        <p:cTn id="271" dur="500" fill="hold"/>
                                        <p:tgtEl>
                                          <p:spTgt spid="239692"/>
                                        </p:tgtEl>
                                        <p:attrNameLst>
                                          <p:attrName>ppt_w</p:attrName>
                                        </p:attrNameLst>
                                      </p:cBhvr>
                                      <p:tavLst>
                                        <p:tav tm="0">
                                          <p:val>
                                            <p:fltVal val="0"/>
                                          </p:val>
                                        </p:tav>
                                        <p:tav tm="100000">
                                          <p:val>
                                            <p:strVal val="#ppt_w"/>
                                          </p:val>
                                        </p:tav>
                                      </p:tavLst>
                                    </p:anim>
                                    <p:anim calcmode="lin" valueType="num">
                                      <p:cBhvr>
                                        <p:cTn id="272" dur="500" fill="hold"/>
                                        <p:tgtEl>
                                          <p:spTgt spid="239692"/>
                                        </p:tgtEl>
                                        <p:attrNameLst>
                                          <p:attrName>ppt_h</p:attrName>
                                        </p:attrNameLst>
                                      </p:cBhvr>
                                      <p:tavLst>
                                        <p:tav tm="0">
                                          <p:val>
                                            <p:fltVal val="0"/>
                                          </p:val>
                                        </p:tav>
                                        <p:tav tm="100000">
                                          <p:val>
                                            <p:strVal val="#ppt_h"/>
                                          </p:val>
                                        </p:tav>
                                      </p:tavLst>
                                    </p:anim>
                                    <p:animEffect transition="in" filter="fade">
                                      <p:cBhvr>
                                        <p:cTn id="273" dur="500"/>
                                        <p:tgtEl>
                                          <p:spTgt spid="239692"/>
                                        </p:tgtEl>
                                      </p:cBhvr>
                                    </p:animEffect>
                                  </p:childTnLst>
                                </p:cTn>
                              </p:par>
                              <p:par>
                                <p:cTn id="274" presetID="53" presetClass="entr" presetSubtype="0" fill="hold" grpId="0" nodeType="withEffect">
                                  <p:stCondLst>
                                    <p:cond delay="300"/>
                                  </p:stCondLst>
                                  <p:childTnLst>
                                    <p:set>
                                      <p:cBhvr>
                                        <p:cTn id="275" dur="1" fill="hold">
                                          <p:stCondLst>
                                            <p:cond delay="0"/>
                                          </p:stCondLst>
                                        </p:cTn>
                                        <p:tgtEl>
                                          <p:spTgt spid="239693"/>
                                        </p:tgtEl>
                                        <p:attrNameLst>
                                          <p:attrName>style.visibility</p:attrName>
                                        </p:attrNameLst>
                                      </p:cBhvr>
                                      <p:to>
                                        <p:strVal val="visible"/>
                                      </p:to>
                                    </p:set>
                                    <p:anim calcmode="lin" valueType="num">
                                      <p:cBhvr>
                                        <p:cTn id="276" dur="500" fill="hold"/>
                                        <p:tgtEl>
                                          <p:spTgt spid="239693"/>
                                        </p:tgtEl>
                                        <p:attrNameLst>
                                          <p:attrName>ppt_w</p:attrName>
                                        </p:attrNameLst>
                                      </p:cBhvr>
                                      <p:tavLst>
                                        <p:tav tm="0">
                                          <p:val>
                                            <p:fltVal val="0"/>
                                          </p:val>
                                        </p:tav>
                                        <p:tav tm="100000">
                                          <p:val>
                                            <p:strVal val="#ppt_w"/>
                                          </p:val>
                                        </p:tav>
                                      </p:tavLst>
                                    </p:anim>
                                    <p:anim calcmode="lin" valueType="num">
                                      <p:cBhvr>
                                        <p:cTn id="277" dur="500" fill="hold"/>
                                        <p:tgtEl>
                                          <p:spTgt spid="239693"/>
                                        </p:tgtEl>
                                        <p:attrNameLst>
                                          <p:attrName>ppt_h</p:attrName>
                                        </p:attrNameLst>
                                      </p:cBhvr>
                                      <p:tavLst>
                                        <p:tav tm="0">
                                          <p:val>
                                            <p:fltVal val="0"/>
                                          </p:val>
                                        </p:tav>
                                        <p:tav tm="100000">
                                          <p:val>
                                            <p:strVal val="#ppt_h"/>
                                          </p:val>
                                        </p:tav>
                                      </p:tavLst>
                                    </p:anim>
                                    <p:animEffect transition="in" filter="fade">
                                      <p:cBhvr>
                                        <p:cTn id="278" dur="500"/>
                                        <p:tgtEl>
                                          <p:spTgt spid="239693"/>
                                        </p:tgtEl>
                                      </p:cBhvr>
                                    </p:animEffect>
                                  </p:childTnLst>
                                </p:cTn>
                              </p:par>
                              <p:par>
                                <p:cTn id="279" presetID="1" presetClass="entr" presetSubtype="0" fill="hold" nodeType="withEffect">
                                  <p:stCondLst>
                                    <p:cond delay="300"/>
                                  </p:stCondLst>
                                  <p:childTnLst>
                                    <p:set>
                                      <p:cBhvr>
                                        <p:cTn id="280" dur="1" fill="hold">
                                          <p:stCondLst>
                                            <p:cond delay="0"/>
                                          </p:stCondLst>
                                        </p:cTn>
                                        <p:tgtEl>
                                          <p:spTgt spid="239620">
                                            <p:txEl>
                                              <p:pRg st="2" end="2"/>
                                            </p:txEl>
                                          </p:spTgt>
                                        </p:tgtEl>
                                        <p:attrNameLst>
                                          <p:attrName>style.visibility</p:attrName>
                                        </p:attrNameLst>
                                      </p:cBhvr>
                                      <p:to>
                                        <p:strVal val="visible"/>
                                      </p:to>
                                    </p:set>
                                  </p:childTnLst>
                                </p:cTn>
                              </p:par>
                              <p:par>
                                <p:cTn id="281" presetID="1" presetClass="entr" presetSubtype="0" fill="hold" nodeType="withEffect">
                                  <p:stCondLst>
                                    <p:cond delay="0"/>
                                  </p:stCondLst>
                                  <p:childTnLst>
                                    <p:set>
                                      <p:cBhvr>
                                        <p:cTn id="282" dur="1" fill="hold">
                                          <p:stCondLst>
                                            <p:cond delay="0"/>
                                          </p:stCondLst>
                                        </p:cTn>
                                        <p:tgtEl>
                                          <p:spTgt spid="239620">
                                            <p:txEl>
                                              <p:pRg st="3" end="3"/>
                                            </p:txEl>
                                          </p:spTgt>
                                        </p:tgtEl>
                                        <p:attrNameLst>
                                          <p:attrName>style.visibility</p:attrName>
                                        </p:attrNameLst>
                                      </p:cBhvr>
                                      <p:to>
                                        <p:strVal val="visible"/>
                                      </p:to>
                                    </p:set>
                                  </p:childTnLst>
                                </p:cTn>
                              </p:par>
                              <p:par>
                                <p:cTn id="283" presetID="1" presetClass="entr" presetSubtype="0" fill="hold" nodeType="withEffect">
                                  <p:stCondLst>
                                    <p:cond delay="0"/>
                                  </p:stCondLst>
                                  <p:childTnLst>
                                    <p:set>
                                      <p:cBhvr>
                                        <p:cTn id="284" dur="1" fill="hold">
                                          <p:stCondLst>
                                            <p:cond delay="0"/>
                                          </p:stCondLst>
                                        </p:cTn>
                                        <p:tgtEl>
                                          <p:spTgt spid="239620">
                                            <p:txEl>
                                              <p:pRg st="4" end="4"/>
                                            </p:txEl>
                                          </p:spTgt>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2396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9" grpId="0" animBg="1"/>
      <p:bldP spid="239630" grpId="0" animBg="1"/>
      <p:bldP spid="239649" grpId="0" animBg="1"/>
      <p:bldP spid="239650" grpId="0" animBg="1"/>
      <p:bldP spid="239652" grpId="0" animBg="1"/>
      <p:bldP spid="239653" grpId="0" animBg="1"/>
      <p:bldP spid="239653" grpId="1" animBg="1"/>
      <p:bldP spid="239654" grpId="0" animBg="1"/>
      <p:bldP spid="239655" grpId="0" animBg="1"/>
      <p:bldP spid="239658" grpId="0" animBg="1"/>
      <p:bldP spid="239658" grpId="1" animBg="1"/>
      <p:bldP spid="239659" grpId="0" animBg="1"/>
      <p:bldP spid="239659" grpId="1" animBg="1"/>
      <p:bldP spid="239659" grpId="2" animBg="1"/>
      <p:bldP spid="239660" grpId="0" animBg="1"/>
      <p:bldP spid="239660" grpId="1" animBg="1"/>
      <p:bldP spid="239661" grpId="0" animBg="1"/>
      <p:bldP spid="239661" grpId="1" animBg="1"/>
      <p:bldP spid="239662" grpId="0" animBg="1"/>
      <p:bldP spid="239662" grpId="1" animBg="1"/>
      <p:bldP spid="239663" grpId="0" animBg="1"/>
      <p:bldP spid="239663" grpId="1" animBg="1"/>
      <p:bldP spid="239664" grpId="0" animBg="1"/>
      <p:bldP spid="239664" grpId="1" animBg="1"/>
      <p:bldP spid="239665" grpId="0" animBg="1"/>
      <p:bldP spid="239665" grpId="1" animBg="1"/>
      <p:bldP spid="239666" grpId="0" animBg="1"/>
      <p:bldP spid="239666" grpId="1" animBg="1"/>
      <p:bldP spid="239667" grpId="0" animBg="1"/>
      <p:bldP spid="239667" grpId="1" animBg="1"/>
      <p:bldP spid="239668" grpId="0" animBg="1"/>
      <p:bldP spid="239668" grpId="1" animBg="1"/>
      <p:bldP spid="239669" grpId="0" animBg="1"/>
      <p:bldP spid="239669" grpId="1" animBg="1"/>
      <p:bldP spid="239670" grpId="0"/>
      <p:bldP spid="239670" grpId="1"/>
      <p:bldP spid="239671" grpId="0"/>
      <p:bldP spid="239671" grpId="1"/>
      <p:bldP spid="239672" grpId="0" animBg="1"/>
      <p:bldP spid="239672" grpId="1" animBg="1"/>
      <p:bldP spid="239673" grpId="0" animBg="1"/>
      <p:bldP spid="239673" grpId="1" animBg="1"/>
      <p:bldP spid="239674" grpId="0" animBg="1"/>
      <p:bldP spid="239674" grpId="1" animBg="1"/>
      <p:bldP spid="239675" grpId="0" animBg="1"/>
      <p:bldP spid="239675" grpId="1" animBg="1"/>
      <p:bldP spid="239676" grpId="0" animBg="1"/>
      <p:bldP spid="239676" grpId="1" animBg="1"/>
      <p:bldP spid="239677" grpId="0" animBg="1"/>
      <p:bldP spid="239677" grpId="1" animBg="1"/>
      <p:bldP spid="239678" grpId="0" animBg="1"/>
      <p:bldP spid="239678" grpId="1" animBg="1"/>
      <p:bldP spid="239679" grpId="0" animBg="1"/>
      <p:bldP spid="239679" grpId="1" animBg="1"/>
      <p:bldP spid="239679" grpId="2" animBg="1"/>
      <p:bldP spid="239680" grpId="0" animBg="1"/>
      <p:bldP spid="239680" grpId="1" animBg="1"/>
      <p:bldP spid="239681" grpId="0" animBg="1"/>
      <p:bldP spid="239681" grpId="1" animBg="1"/>
      <p:bldP spid="239682" grpId="0"/>
      <p:bldP spid="239682" grpId="1"/>
      <p:bldP spid="239684" grpId="0" animBg="1"/>
      <p:bldP spid="239685" grpId="0" animBg="1"/>
      <p:bldP spid="239686" grpId="0" animBg="1"/>
      <p:bldP spid="239687" grpId="0" animBg="1"/>
      <p:bldP spid="239688" grpId="0" animBg="1"/>
      <p:bldP spid="239689" grpId="0" animBg="1"/>
      <p:bldP spid="239690" grpId="0" animBg="1"/>
      <p:bldP spid="239691" grpId="0" animBg="1"/>
      <p:bldP spid="239692" grpId="0" animBg="1"/>
      <p:bldP spid="23969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s-ES" smtClean="0"/>
              <a:t>FastCGI  y PHP en IIS7</a:t>
            </a:r>
            <a:endParaRPr lang="es-ES" dirty="0" smtClean="0"/>
          </a:p>
        </p:txBody>
      </p:sp>
      <p:sp>
        <p:nvSpPr>
          <p:cNvPr id="12291" name="Content Placeholder 2"/>
          <p:cNvSpPr>
            <a:spLocks noGrp="1"/>
          </p:cNvSpPr>
          <p:nvPr>
            <p:ph idx="1"/>
          </p:nvPr>
        </p:nvSpPr>
        <p:spPr>
          <a:xfrm>
            <a:off x="299358" y="1414464"/>
            <a:ext cx="8463643" cy="5752344"/>
          </a:xfrm>
        </p:spPr>
        <p:txBody>
          <a:bodyPr/>
          <a:lstStyle/>
          <a:p>
            <a:r>
              <a:rPr lang="es-ES" sz="2800" dirty="0" smtClean="0"/>
              <a:t>Soporte por defecto para aplicaciones </a:t>
            </a:r>
            <a:r>
              <a:rPr lang="es-ES" sz="2800" dirty="0" err="1" smtClean="0"/>
              <a:t>FastCGI</a:t>
            </a:r>
            <a:endParaRPr lang="es-ES" sz="2800" dirty="0" smtClean="0"/>
          </a:p>
          <a:p>
            <a:pPr lvl="1"/>
            <a:r>
              <a:rPr lang="es-ES" sz="2400" dirty="0" smtClean="0"/>
              <a:t>Reutiliza los procesos CGI para peticiones múltiples</a:t>
            </a:r>
          </a:p>
          <a:p>
            <a:pPr lvl="1"/>
            <a:r>
              <a:rPr lang="es-ES" sz="2400" dirty="0" smtClean="0"/>
              <a:t>Optimizado para fiabilidad y alto rendimiento</a:t>
            </a:r>
          </a:p>
          <a:p>
            <a:pPr lvl="1"/>
            <a:r>
              <a:rPr lang="es-ES" sz="2400" dirty="0" smtClean="0"/>
              <a:t>25 veces más rápido que CGI estándar</a:t>
            </a:r>
          </a:p>
          <a:p>
            <a:pPr lvl="1"/>
            <a:r>
              <a:rPr lang="es-ES" sz="2400" dirty="0" smtClean="0"/>
              <a:t>Funciona con otros lenguajes dinámicos, como </a:t>
            </a:r>
            <a:r>
              <a:rPr lang="es-ES" sz="2400" dirty="0" err="1" smtClean="0"/>
              <a:t>Ruby</a:t>
            </a:r>
            <a:r>
              <a:rPr lang="es-ES" sz="2400" dirty="0" smtClean="0"/>
              <a:t> y PERL, además de PHP</a:t>
            </a:r>
          </a:p>
          <a:p>
            <a:r>
              <a:rPr lang="es-ES" sz="2800" dirty="0" smtClean="0"/>
              <a:t>Las aplicaciones PHP se benefician de las nuevas capacidades de IIS 7</a:t>
            </a:r>
          </a:p>
          <a:p>
            <a:pPr lvl="1"/>
            <a:r>
              <a:rPr lang="es-ES" sz="2400" dirty="0" smtClean="0"/>
              <a:t>Integración en la tubería de ejecución</a:t>
            </a:r>
          </a:p>
          <a:p>
            <a:pPr lvl="2"/>
            <a:r>
              <a:rPr lang="es-ES" sz="2000" dirty="0" smtClean="0"/>
              <a:t>Puede utilizar .NET </a:t>
            </a:r>
            <a:r>
              <a:rPr lang="es-ES" sz="2000" dirty="0" err="1" smtClean="0"/>
              <a:t>Forms</a:t>
            </a:r>
            <a:r>
              <a:rPr lang="es-ES" sz="2000" dirty="0" smtClean="0"/>
              <a:t> </a:t>
            </a:r>
            <a:r>
              <a:rPr lang="es-ES" sz="2000" dirty="0" err="1" smtClean="0"/>
              <a:t>Authentication</a:t>
            </a:r>
            <a:r>
              <a:rPr lang="es-ES" sz="2000" dirty="0" smtClean="0"/>
              <a:t>, </a:t>
            </a:r>
            <a:r>
              <a:rPr lang="es-ES" sz="2000" dirty="0" err="1" smtClean="0"/>
              <a:t>Request</a:t>
            </a:r>
            <a:r>
              <a:rPr lang="es-ES" sz="2000" dirty="0" smtClean="0"/>
              <a:t> </a:t>
            </a:r>
            <a:r>
              <a:rPr lang="es-ES" sz="2000" dirty="0" err="1" smtClean="0"/>
              <a:t>Filtering</a:t>
            </a:r>
            <a:r>
              <a:rPr lang="es-ES" sz="2000" dirty="0" smtClean="0"/>
              <a:t>, </a:t>
            </a:r>
            <a:r>
              <a:rPr lang="es-ES" sz="2000" dirty="0" err="1" smtClean="0"/>
              <a:t>URLAuth</a:t>
            </a:r>
            <a:r>
              <a:rPr lang="es-ES" sz="2000" dirty="0" smtClean="0"/>
              <a:t>, </a:t>
            </a:r>
            <a:r>
              <a:rPr lang="es-ES" sz="2000" dirty="0" err="1" smtClean="0"/>
              <a:t>Caching</a:t>
            </a:r>
            <a:endParaRPr lang="es-ES" sz="2000" dirty="0" smtClean="0"/>
          </a:p>
          <a:p>
            <a:pPr lvl="1"/>
            <a:r>
              <a:rPr lang="es-ES" sz="2400" dirty="0" smtClean="0"/>
              <a:t>Seguimiento y diagnósticos</a:t>
            </a:r>
          </a:p>
          <a:p>
            <a:pPr lvl="1"/>
            <a:r>
              <a:rPr lang="es-ES" sz="2400" dirty="0" smtClean="0"/>
              <a:t>Administración delegada</a:t>
            </a:r>
          </a:p>
          <a:p>
            <a:endParaRPr lang="es-ES" dirty="0"/>
          </a:p>
        </p:txBody>
      </p:sp>
      <p:pic>
        <p:nvPicPr>
          <p:cNvPr id="4" name="Picture 2"/>
          <p:cNvPicPr>
            <a:picLocks noChangeAspect="1" noChangeArrowheads="1"/>
          </p:cNvPicPr>
          <p:nvPr/>
        </p:nvPicPr>
        <p:blipFill>
          <a:blip r:embed="rId3"/>
          <a:srcRect/>
          <a:stretch>
            <a:fillRect/>
          </a:stretch>
        </p:blipFill>
        <p:spPr bwMode="auto">
          <a:xfrm>
            <a:off x="6921108" y="137059"/>
            <a:ext cx="2080048" cy="10059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928670"/>
            <a:ext cx="7929618" cy="1101753"/>
          </a:xfrm>
        </p:spPr>
        <p:txBody>
          <a:bodyPr/>
          <a:lstStyle/>
          <a:p>
            <a:r>
              <a:rPr lang="es-ES" dirty="0" smtClean="0">
                <a:solidFill>
                  <a:schemeClr val="tx1"/>
                </a:solidFill>
                <a:latin typeface="Segoe Light" pitchFamily="34" charset="0"/>
              </a:rPr>
              <a:t>{</a:t>
            </a:r>
            <a:r>
              <a:rPr lang="es-ES" sz="4800" b="1" dirty="0" smtClean="0">
                <a:solidFill>
                  <a:srgbClr val="0099FF"/>
                </a:solidFill>
              </a:rPr>
              <a:t>IIS Manager, Arquitectura y Extensibilidad de IIS7</a:t>
            </a:r>
            <a:r>
              <a:rPr lang="es-ES" dirty="0" smtClean="0">
                <a:solidFill>
                  <a:schemeClr val="tx1"/>
                </a:solidFill>
                <a:latin typeface="Segoe Light" pitchFamily="34" charset="0"/>
              </a:rPr>
              <a:t>}</a:t>
            </a:r>
            <a:endParaRPr lang="es-ES" dirty="0"/>
          </a:p>
        </p:txBody>
      </p:sp>
      <p:sp>
        <p:nvSpPr>
          <p:cNvPr id="3" name="Subtitle 2"/>
          <p:cNvSpPr>
            <a:spLocks noGrp="1"/>
          </p:cNvSpPr>
          <p:nvPr>
            <p:ph type="subTitle" idx="1"/>
          </p:nvPr>
        </p:nvSpPr>
        <p:spPr/>
        <p:txBody>
          <a:bodyPr/>
          <a:lstStyle/>
          <a:p>
            <a:r>
              <a:rPr lang="es-ES" dirty="0" smtClean="0"/>
              <a:t>Rubén </a:t>
            </a:r>
            <a:r>
              <a:rPr lang="es-ES" dirty="0" smtClean="0"/>
              <a:t>López-</a:t>
            </a:r>
            <a:r>
              <a:rPr lang="es-ES" dirty="0" err="1" smtClean="0"/>
              <a:t>Echazarreta</a:t>
            </a:r>
            <a:r>
              <a:rPr lang="es-ES" dirty="0" smtClean="0"/>
              <a:t> </a:t>
            </a:r>
            <a:r>
              <a:rPr lang="es-ES" dirty="0" smtClean="0"/>
              <a:t>Castro</a:t>
            </a:r>
          </a:p>
          <a:p>
            <a:r>
              <a:rPr lang="es-ES" sz="2800" dirty="0" smtClean="0"/>
              <a:t>Director de Operaciones</a:t>
            </a:r>
          </a:p>
          <a:p>
            <a:r>
              <a:rPr lang="es-ES" sz="2800" dirty="0" smtClean="0"/>
              <a:t>Arsys.es</a:t>
            </a:r>
            <a:endParaRPr lang="es-ES" sz="2800" dirty="0"/>
          </a:p>
        </p:txBody>
      </p:sp>
      <p:sp>
        <p:nvSpPr>
          <p:cNvPr id="4" name="Text Placeholder 3"/>
          <p:cNvSpPr>
            <a:spLocks noGrp="1"/>
          </p:cNvSpPr>
          <p:nvPr>
            <p:ph type="body" sz="quarter" idx="10"/>
          </p:nvPr>
        </p:nvSpPr>
        <p:spPr/>
        <p:txBody>
          <a:bodyPr/>
          <a:lstStyle/>
          <a:p>
            <a:r>
              <a:rPr lang="es-ES" smtClean="0"/>
              <a:t>demo </a:t>
            </a:r>
            <a:endParaRPr lang="es-E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sz="4800" smtClean="0"/>
              <a:t>Internet Information Server 7.0</a:t>
            </a:r>
            <a:br>
              <a:rPr lang="es-ES" sz="4800" smtClean="0"/>
            </a:br>
            <a:r>
              <a:rPr lang="es-ES" sz="4400" smtClean="0">
                <a:solidFill>
                  <a:schemeClr val="tx1"/>
                </a:solidFill>
                <a:latin typeface="Segoe Light" pitchFamily="34" charset="0"/>
              </a:rPr>
              <a:t>{</a:t>
            </a:r>
            <a:r>
              <a:rPr lang="es-ES" sz="4400" spc="-300" smtClean="0">
                <a:solidFill>
                  <a:schemeClr val="tx1"/>
                </a:solidFill>
                <a:latin typeface="Segoe Light" pitchFamily="34" charset="0"/>
              </a:rPr>
              <a:t> </a:t>
            </a:r>
            <a:r>
              <a:rPr lang="es-ES" sz="2800" b="1" smtClean="0">
                <a:solidFill>
                  <a:srgbClr val="0099FF"/>
                </a:solidFill>
              </a:rPr>
              <a:t>El nuevo Servidor Web de Windows Server 2008</a:t>
            </a:r>
            <a:r>
              <a:rPr lang="es-ES" sz="2800" b="1" spc="-300" smtClean="0">
                <a:solidFill>
                  <a:srgbClr val="0099FF"/>
                </a:solidFill>
              </a:rPr>
              <a:t> </a:t>
            </a:r>
            <a:r>
              <a:rPr lang="es-ES" sz="4400" smtClean="0">
                <a:solidFill>
                  <a:schemeClr val="tx1"/>
                </a:solidFill>
                <a:latin typeface="Segoe Light" pitchFamily="34" charset="0"/>
              </a:rPr>
              <a:t>}</a:t>
            </a:r>
            <a:endParaRPr lang="es-ES" sz="4800" dirty="0">
              <a:solidFill>
                <a:schemeClr val="tx1"/>
              </a:solidFill>
              <a:latin typeface="Segoe Light" pitchFamily="34" charset="0"/>
            </a:endParaRPr>
          </a:p>
        </p:txBody>
      </p:sp>
      <p:sp>
        <p:nvSpPr>
          <p:cNvPr id="3" name="Subtitle 2"/>
          <p:cNvSpPr>
            <a:spLocks noGrp="1"/>
          </p:cNvSpPr>
          <p:nvPr>
            <p:ph type="subTitle" idx="1"/>
          </p:nvPr>
        </p:nvSpPr>
        <p:spPr/>
        <p:txBody>
          <a:bodyPr/>
          <a:lstStyle/>
          <a:p>
            <a:r>
              <a:rPr lang="es-ES" smtClean="0"/>
              <a:t>David Cervigón Luna</a:t>
            </a:r>
          </a:p>
          <a:p>
            <a:pPr marL="1031875" indent="-234950"/>
            <a:r>
              <a:rPr lang="es-ES" sz="2800" b="0" smtClean="0">
                <a:latin typeface="Segoe Light" pitchFamily="34" charset="0"/>
              </a:rPr>
              <a:t>IT Pro Evangelist</a:t>
            </a:r>
          </a:p>
          <a:p>
            <a:pPr marL="1031875" indent="-234950"/>
            <a:r>
              <a:rPr lang="es-ES" sz="2800" b="0" smtClean="0">
                <a:latin typeface="Segoe Light" pitchFamily="34" charset="0"/>
              </a:rPr>
              <a:t>Microsoft Ibérica</a:t>
            </a:r>
          </a:p>
          <a:p>
            <a:pPr marL="1031875" indent="-234950"/>
            <a:r>
              <a:rPr lang="es-ES" sz="2800" b="0" smtClean="0">
                <a:latin typeface="Segoe Light" pitchFamily="34" charset="0"/>
                <a:hlinkClick r:id="rId3"/>
              </a:rPr>
              <a:t>http://blogs.technet.com/davidcervigon</a:t>
            </a:r>
            <a:r>
              <a:rPr lang="es-ES" sz="2800" b="0" smtClean="0">
                <a:latin typeface="Segoe Light" pitchFamily="34" charset="0"/>
              </a:rPr>
              <a:t> </a:t>
            </a:r>
            <a:endParaRPr lang="es-ES" sz="2800" b="0" dirty="0">
              <a:latin typeface="Segoe Light"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s-ES" dirty="0" smtClean="0"/>
              <a:t>Agenda</a:t>
            </a:r>
          </a:p>
        </p:txBody>
      </p:sp>
      <p:sp>
        <p:nvSpPr>
          <p:cNvPr id="17410" name="Rectangle 3"/>
          <p:cNvSpPr>
            <a:spLocks noGrp="1" noChangeArrowheads="1"/>
          </p:cNvSpPr>
          <p:nvPr>
            <p:ph type="body" idx="1"/>
          </p:nvPr>
        </p:nvSpPr>
        <p:spPr>
          <a:xfrm>
            <a:off x="381000" y="1214422"/>
            <a:ext cx="8382000" cy="3151632"/>
          </a:xfrm>
        </p:spPr>
        <p:txBody>
          <a:bodyPr/>
          <a:lstStyle/>
          <a:p>
            <a:pPr eaLnBrk="1" hangingPunct="1"/>
            <a:r>
              <a:rPr lang="es-ES" dirty="0" smtClean="0"/>
              <a:t>Introducción</a:t>
            </a:r>
          </a:p>
          <a:p>
            <a:pPr eaLnBrk="1" hangingPunct="1"/>
            <a:r>
              <a:rPr lang="es-ES" dirty="0" smtClean="0"/>
              <a:t>Arquitectura y Extensibilidad</a:t>
            </a:r>
          </a:p>
          <a:p>
            <a:pPr eaLnBrk="1" hangingPunct="1"/>
            <a:r>
              <a:rPr lang="es-ES" dirty="0" smtClean="0">
                <a:solidFill>
                  <a:srgbClr val="FFFF00"/>
                </a:solidFill>
              </a:rPr>
              <a:t>Instalación y Despliegue</a:t>
            </a:r>
          </a:p>
          <a:p>
            <a:pPr eaLnBrk="1" hangingPunct="1"/>
            <a:r>
              <a:rPr lang="es-ES" dirty="0" smtClean="0"/>
              <a:t>Configuración y Administración</a:t>
            </a:r>
          </a:p>
          <a:p>
            <a:pPr eaLnBrk="1" hangingPunct="1"/>
            <a:r>
              <a:rPr lang="es-ES" dirty="0" smtClean="0"/>
              <a:t>Seguridad</a:t>
            </a:r>
          </a:p>
          <a:p>
            <a:pPr eaLnBrk="1" hangingPunct="1"/>
            <a:r>
              <a:rPr lang="es-ES" dirty="0" smtClean="0"/>
              <a:t>Diagnóstico y resolución de problemas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Instalación</a:t>
            </a:r>
            <a:endParaRPr lang="es-ES" dirty="0"/>
          </a:p>
        </p:txBody>
      </p:sp>
      <p:sp>
        <p:nvSpPr>
          <p:cNvPr id="3" name="Content Placeholder 2"/>
          <p:cNvSpPr>
            <a:spLocks noGrp="1"/>
          </p:cNvSpPr>
          <p:nvPr>
            <p:ph idx="1"/>
          </p:nvPr>
        </p:nvSpPr>
        <p:spPr>
          <a:xfrm>
            <a:off x="428596" y="1106160"/>
            <a:ext cx="8382000" cy="5466112"/>
          </a:xfrm>
        </p:spPr>
        <p:txBody>
          <a:bodyPr/>
          <a:lstStyle/>
          <a:p>
            <a:r>
              <a:rPr lang="es-ES" sz="2800" smtClean="0"/>
              <a:t>Windows Server 2008 es seguro por defecto</a:t>
            </a:r>
          </a:p>
          <a:p>
            <a:pPr lvl="1"/>
            <a:r>
              <a:rPr lang="es-ES" sz="2400" smtClean="0"/>
              <a:t>El role de IIS no se instala por defecto</a:t>
            </a:r>
          </a:p>
          <a:p>
            <a:pPr lvl="1"/>
            <a:r>
              <a:rPr lang="es-ES" sz="2400" smtClean="0"/>
              <a:t>Arquitectuta modular de IIS 7</a:t>
            </a:r>
          </a:p>
          <a:p>
            <a:pPr lvl="2"/>
            <a:r>
              <a:rPr lang="es-ES" sz="2000" smtClean="0"/>
              <a:t>Solo instalas las características (Role Services) que se necesitan</a:t>
            </a:r>
          </a:p>
          <a:p>
            <a:pPr lvl="2"/>
            <a:r>
              <a:rPr lang="es-ES" sz="2000" smtClean="0"/>
              <a:t>Capacidad, seguridad y rendimiento mejorados</a:t>
            </a:r>
          </a:p>
          <a:p>
            <a:r>
              <a:rPr lang="es-ES" sz="2800" smtClean="0"/>
              <a:t>Sistema Operativo</a:t>
            </a:r>
          </a:p>
          <a:p>
            <a:pPr lvl="1"/>
            <a:r>
              <a:rPr lang="es-ES" sz="2400" smtClean="0"/>
              <a:t>Microsoft® Windows Vista™ para entornos de desarrollo</a:t>
            </a:r>
          </a:p>
          <a:p>
            <a:pPr lvl="1"/>
            <a:r>
              <a:rPr lang="es-ES" sz="2400" smtClean="0"/>
              <a:t>Windows Server 2008 para producción</a:t>
            </a:r>
          </a:p>
          <a:p>
            <a:pPr lvl="2"/>
            <a:r>
              <a:rPr lang="es-ES" sz="2000" smtClean="0"/>
              <a:t>Standard/Enterprise/Datacenter</a:t>
            </a:r>
          </a:p>
          <a:p>
            <a:pPr lvl="2"/>
            <a:r>
              <a:rPr lang="es-ES" sz="2000" smtClean="0"/>
              <a:t>Windows Server 2008 Web Edition </a:t>
            </a:r>
          </a:p>
          <a:p>
            <a:pPr lvl="3"/>
            <a:r>
              <a:rPr lang="es-ES" sz="2000" smtClean="0"/>
              <a:t>(4 Proc / 4GB (x86) – 32GB (x64)</a:t>
            </a:r>
          </a:p>
          <a:p>
            <a:pPr lvl="3"/>
            <a:r>
              <a:rPr lang="es-ES" sz="2000" smtClean="0"/>
              <a:t>Soporta instalaciones locales de SQL</a:t>
            </a:r>
          </a:p>
          <a:p>
            <a:pPr lvl="2"/>
            <a:r>
              <a:rPr lang="es-ES" sz="2000" smtClean="0"/>
              <a:t>Opción de instalación en Server Core</a:t>
            </a:r>
            <a:endParaRPr lang="es-ES" sz="2000"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smtClean="0"/>
              <a:t>Herramientas de Instalación</a:t>
            </a:r>
            <a:endParaRPr lang="es-ES" dirty="0"/>
          </a:p>
        </p:txBody>
      </p:sp>
      <p:graphicFrame>
        <p:nvGraphicFramePr>
          <p:cNvPr id="6" name="Content Placeholder 5"/>
          <p:cNvGraphicFramePr>
            <a:graphicFrameLocks noGrp="1"/>
          </p:cNvGraphicFramePr>
          <p:nvPr>
            <p:ph idx="1"/>
          </p:nvPr>
        </p:nvGraphicFramePr>
        <p:xfrm>
          <a:off x="168639" y="1200513"/>
          <a:ext cx="8763001" cy="4998720"/>
        </p:xfrm>
        <a:graphic>
          <a:graphicData uri="http://schemas.openxmlformats.org/drawingml/2006/table">
            <a:tbl>
              <a:tblPr firstRow="1" bandRow="1">
                <a:tableStyleId>{21E4AEA4-8DFA-4A89-87EB-49C32662AFE0}</a:tableStyleId>
              </a:tblPr>
              <a:tblGrid>
                <a:gridCol w="2921000"/>
                <a:gridCol w="3053773"/>
                <a:gridCol w="2788228"/>
              </a:tblGrid>
              <a:tr h="479604">
                <a:tc>
                  <a:txBody>
                    <a:bodyPr/>
                    <a:lstStyle/>
                    <a:p>
                      <a:r>
                        <a:rPr lang="en-US" sz="1500" dirty="0" smtClean="0"/>
                        <a:t>Server Manager</a:t>
                      </a:r>
                      <a:endParaRPr lang="en-US" sz="1500" dirty="0"/>
                    </a:p>
                  </a:txBody>
                  <a:tcPr marL="76200" marR="76200" marT="38100" marB="38100"/>
                </a:tc>
                <a:tc>
                  <a:txBody>
                    <a:bodyPr/>
                    <a:lstStyle/>
                    <a:p>
                      <a:r>
                        <a:rPr lang="en-US" sz="1500" dirty="0" smtClean="0"/>
                        <a:t>ServerManagerCMD.exe</a:t>
                      </a:r>
                      <a:endParaRPr lang="en-US" sz="1500" dirty="0"/>
                    </a:p>
                  </a:txBody>
                  <a:tcPr marL="76200" marR="76200" marT="38100" marB="38100"/>
                </a:tc>
                <a:tc>
                  <a:txBody>
                    <a:bodyPr/>
                    <a:lstStyle/>
                    <a:p>
                      <a:r>
                        <a:rPr lang="en-US" sz="1500" dirty="0" smtClean="0"/>
                        <a:t>Pkmgr.exe</a:t>
                      </a:r>
                      <a:endParaRPr lang="en-US" sz="1500" dirty="0"/>
                    </a:p>
                  </a:txBody>
                  <a:tcPr marL="76200" marR="76200" marT="38100" marB="38100"/>
                </a:tc>
              </a:tr>
              <a:tr h="479604">
                <a:tc>
                  <a:txBody>
                    <a:bodyPr/>
                    <a:lstStyle/>
                    <a:p>
                      <a:r>
                        <a:rPr lang="en-US" sz="1500" dirty="0" smtClean="0"/>
                        <a:t>Built</a:t>
                      </a:r>
                      <a:r>
                        <a:rPr lang="en-US" sz="1500" baseline="0" dirty="0" smtClean="0"/>
                        <a:t>-in UI</a:t>
                      </a:r>
                      <a:endParaRPr lang="en-US" sz="1500" dirty="0"/>
                    </a:p>
                  </a:txBody>
                  <a:tcPr marL="76200" marR="76200" marT="38100" marB="38100"/>
                </a:tc>
                <a:tc>
                  <a:txBody>
                    <a:bodyPr/>
                    <a:lstStyle/>
                    <a:p>
                      <a:r>
                        <a:rPr lang="en-US" sz="1500" dirty="0" smtClean="0"/>
                        <a:t>Linea de </a:t>
                      </a:r>
                      <a:r>
                        <a:rPr lang="en-US" sz="1500" dirty="0" err="1" smtClean="0"/>
                        <a:t>comandos</a:t>
                      </a:r>
                      <a:endParaRPr lang="en-US" sz="1500" dirty="0"/>
                    </a:p>
                  </a:txBody>
                  <a:tcPr marL="76200" marR="76200" marT="38100" marB="38100"/>
                </a:tc>
                <a:tc>
                  <a:txBody>
                    <a:bodyPr/>
                    <a:lstStyle/>
                    <a:p>
                      <a:r>
                        <a:rPr lang="en-US" sz="1500" dirty="0" smtClean="0"/>
                        <a:t>Linea de </a:t>
                      </a:r>
                      <a:r>
                        <a:rPr lang="en-US" sz="1500" dirty="0" err="1" smtClean="0"/>
                        <a:t>Comandos</a:t>
                      </a:r>
                      <a:endParaRPr lang="en-US" sz="1500" dirty="0"/>
                    </a:p>
                  </a:txBody>
                  <a:tcPr marL="76200" marR="76200" marT="38100" marB="38100"/>
                </a:tc>
              </a:tr>
              <a:tr h="856436">
                <a:tc>
                  <a:txBody>
                    <a:bodyPr/>
                    <a:lstStyle/>
                    <a:p>
                      <a:r>
                        <a:rPr lang="en-US" sz="1500" dirty="0" err="1" smtClean="0"/>
                        <a:t>Rapido</a:t>
                      </a:r>
                      <a:r>
                        <a:rPr lang="en-US" sz="1500" dirty="0" smtClean="0"/>
                        <a:t> y </a:t>
                      </a:r>
                      <a:r>
                        <a:rPr lang="en-US" sz="1500" dirty="0" err="1" smtClean="0"/>
                        <a:t>fácil</a:t>
                      </a:r>
                      <a:r>
                        <a:rPr lang="en-US" sz="1500" dirty="0" smtClean="0"/>
                        <a:t> de </a:t>
                      </a:r>
                      <a:r>
                        <a:rPr lang="en-US" sz="1500" dirty="0" err="1" smtClean="0"/>
                        <a:t>usar</a:t>
                      </a:r>
                      <a:endParaRPr lang="en-US" sz="1500" dirty="0"/>
                    </a:p>
                  </a:txBody>
                  <a:tcPr marL="76200" marR="76200" marT="38100" marB="38100"/>
                </a:tc>
                <a:tc>
                  <a:txBody>
                    <a:bodyPr/>
                    <a:lstStyle/>
                    <a:p>
                      <a:r>
                        <a:rPr lang="en-US" sz="1500" dirty="0" err="1" smtClean="0"/>
                        <a:t>Interfaz</a:t>
                      </a:r>
                      <a:r>
                        <a:rPr lang="en-US" sz="1500" dirty="0" smtClean="0"/>
                        <a:t> </a:t>
                      </a:r>
                      <a:r>
                        <a:rPr lang="en-US" sz="1500" dirty="0" err="1" smtClean="0"/>
                        <a:t>por</a:t>
                      </a:r>
                      <a:r>
                        <a:rPr lang="en-US" sz="1500" baseline="0" dirty="0" smtClean="0"/>
                        <a:t> </a:t>
                      </a:r>
                      <a:r>
                        <a:rPr lang="en-US" sz="1500" baseline="0" dirty="0" err="1" smtClean="0"/>
                        <a:t>línea</a:t>
                      </a:r>
                      <a:r>
                        <a:rPr lang="en-US" sz="1500" baseline="0" dirty="0" smtClean="0"/>
                        <a:t> de </a:t>
                      </a:r>
                      <a:r>
                        <a:rPr lang="en-US" sz="1500" baseline="0" dirty="0" err="1" smtClean="0"/>
                        <a:t>comandos</a:t>
                      </a:r>
                      <a:r>
                        <a:rPr lang="en-US" sz="1500" baseline="0" dirty="0" smtClean="0"/>
                        <a:t> </a:t>
                      </a:r>
                      <a:r>
                        <a:rPr lang="en-US" sz="1500" baseline="0" dirty="0" err="1" smtClean="0"/>
                        <a:t>sencilla</a:t>
                      </a:r>
                      <a:endParaRPr lang="en-US" sz="1500" dirty="0"/>
                    </a:p>
                  </a:txBody>
                  <a:tcPr marL="76200" marR="76200" marT="38100" marB="38100"/>
                </a:tc>
                <a:tc>
                  <a:txBody>
                    <a:bodyPr/>
                    <a:lstStyle/>
                    <a:p>
                      <a:pPr marL="0" marR="0" indent="0" algn="l" defTabSz="1097236" rtl="0" eaLnBrk="1" fontAlgn="auto" latinLnBrk="0" hangingPunct="1">
                        <a:lnSpc>
                          <a:spcPct val="100000"/>
                        </a:lnSpc>
                        <a:spcBef>
                          <a:spcPts val="0"/>
                        </a:spcBef>
                        <a:spcAft>
                          <a:spcPts val="0"/>
                        </a:spcAft>
                        <a:buClrTx/>
                        <a:buSzTx/>
                        <a:buFontTx/>
                        <a:buNone/>
                        <a:tabLst/>
                        <a:defRPr/>
                      </a:pPr>
                      <a:r>
                        <a:rPr lang="en-US" sz="1500" dirty="0" err="1" smtClean="0"/>
                        <a:t>Mas</a:t>
                      </a:r>
                      <a:r>
                        <a:rPr lang="en-US" sz="1500" dirty="0" smtClean="0"/>
                        <a:t> granular</a:t>
                      </a:r>
                    </a:p>
                    <a:p>
                      <a:endParaRPr lang="en-US" sz="1500" dirty="0"/>
                    </a:p>
                  </a:txBody>
                  <a:tcPr marL="76200" marR="76200" marT="38100" marB="38100"/>
                </a:tc>
              </a:tr>
              <a:tr h="856436">
                <a:tc>
                  <a:txBody>
                    <a:bodyPr/>
                    <a:lstStyle/>
                    <a:p>
                      <a:r>
                        <a:rPr lang="en-US" sz="1500" dirty="0" err="1" smtClean="0"/>
                        <a:t>Instala</a:t>
                      </a:r>
                      <a:r>
                        <a:rPr lang="en-US" sz="1500" dirty="0" smtClean="0"/>
                        <a:t> roles, roles de </a:t>
                      </a:r>
                      <a:r>
                        <a:rPr lang="en-US" sz="1500" dirty="0" err="1" smtClean="0"/>
                        <a:t>servicio</a:t>
                      </a:r>
                      <a:r>
                        <a:rPr lang="en-US" sz="1500" dirty="0" smtClean="0"/>
                        <a:t> y </a:t>
                      </a:r>
                      <a:r>
                        <a:rPr lang="en-US" sz="1500" dirty="0" err="1" smtClean="0"/>
                        <a:t>características</a:t>
                      </a:r>
                      <a:endParaRPr lang="en-US" sz="1500" dirty="0"/>
                    </a:p>
                  </a:txBody>
                  <a:tcPr marL="76200" marR="76200" marT="38100" marB="38100"/>
                </a:tc>
                <a:tc>
                  <a:txBody>
                    <a:bodyPr/>
                    <a:lstStyle/>
                    <a:p>
                      <a:r>
                        <a:rPr lang="en-US" sz="1500" dirty="0" err="1" smtClean="0"/>
                        <a:t>Instala</a:t>
                      </a:r>
                      <a:r>
                        <a:rPr lang="en-US" sz="1500" dirty="0" smtClean="0"/>
                        <a:t> roles, roles de </a:t>
                      </a:r>
                      <a:r>
                        <a:rPr lang="en-US" sz="1500" dirty="0" err="1" smtClean="0"/>
                        <a:t>servicio</a:t>
                      </a:r>
                      <a:r>
                        <a:rPr lang="en-US" sz="1500" dirty="0" smtClean="0"/>
                        <a:t> y </a:t>
                      </a:r>
                      <a:r>
                        <a:rPr lang="en-US" sz="1500" dirty="0" err="1" smtClean="0"/>
                        <a:t>características</a:t>
                      </a:r>
                      <a:endParaRPr lang="en-US" sz="1500" dirty="0"/>
                    </a:p>
                  </a:txBody>
                  <a:tcPr marL="76200" marR="76200" marT="38100" marB="38100"/>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500" dirty="0" err="1" smtClean="0"/>
                        <a:t>Instala</a:t>
                      </a:r>
                      <a:r>
                        <a:rPr lang="en-US" sz="1500" dirty="0" smtClean="0"/>
                        <a:t> roles, roles de </a:t>
                      </a:r>
                      <a:r>
                        <a:rPr lang="en-US" sz="1500" dirty="0" err="1" smtClean="0"/>
                        <a:t>servicio</a:t>
                      </a:r>
                      <a:r>
                        <a:rPr lang="en-US" sz="1500" dirty="0" smtClean="0"/>
                        <a:t>,</a:t>
                      </a:r>
                      <a:r>
                        <a:rPr lang="en-US" sz="1500" baseline="0" dirty="0" smtClean="0"/>
                        <a:t> </a:t>
                      </a:r>
                      <a:r>
                        <a:rPr lang="en-US" sz="1500" dirty="0" err="1" smtClean="0"/>
                        <a:t>características</a:t>
                      </a:r>
                      <a:r>
                        <a:rPr lang="en-US" sz="1500" dirty="0" smtClean="0"/>
                        <a:t> y </a:t>
                      </a:r>
                      <a:r>
                        <a:rPr lang="en-US" sz="1500" dirty="0" err="1" smtClean="0"/>
                        <a:t>paquetes</a:t>
                      </a:r>
                      <a:r>
                        <a:rPr lang="en-US" sz="1500" dirty="0" smtClean="0"/>
                        <a:t>. </a:t>
                      </a:r>
                      <a:r>
                        <a:rPr lang="en-US" sz="1500" dirty="0" err="1" smtClean="0"/>
                        <a:t>También</a:t>
                      </a:r>
                      <a:r>
                        <a:rPr lang="en-US" sz="1500" dirty="0" smtClean="0"/>
                        <a:t> </a:t>
                      </a:r>
                      <a:r>
                        <a:rPr lang="en-US" sz="1500" dirty="0" err="1" smtClean="0"/>
                        <a:t>trabaja</a:t>
                      </a:r>
                      <a:r>
                        <a:rPr lang="en-US" sz="1500" dirty="0" smtClean="0"/>
                        <a:t> con </a:t>
                      </a:r>
                      <a:r>
                        <a:rPr lang="en-US" sz="1500" dirty="0" err="1" smtClean="0"/>
                        <a:t>imágenes</a:t>
                      </a:r>
                      <a:r>
                        <a:rPr lang="en-US" sz="1500" dirty="0" smtClean="0"/>
                        <a:t> de Windows Offline</a:t>
                      </a:r>
                    </a:p>
                  </a:txBody>
                  <a:tcPr marL="76200" marR="76200" marT="38100" marB="38100"/>
                </a:tc>
              </a:tr>
              <a:tr h="856436">
                <a:tc>
                  <a:txBody>
                    <a:bodyPr/>
                    <a:lstStyle/>
                    <a:p>
                      <a:r>
                        <a:rPr lang="en-US" sz="1500" dirty="0" err="1" smtClean="0"/>
                        <a:t>Gestiona</a:t>
                      </a:r>
                      <a:r>
                        <a:rPr lang="en-US" sz="1500" dirty="0" smtClean="0"/>
                        <a:t> </a:t>
                      </a:r>
                      <a:r>
                        <a:rPr lang="en-US" sz="1500" dirty="0" err="1" smtClean="0"/>
                        <a:t>Interdependencias</a:t>
                      </a:r>
                      <a:endParaRPr lang="en-US" sz="1500" dirty="0"/>
                    </a:p>
                  </a:txBody>
                  <a:tcPr marL="76200" marR="76200" marT="38100" marB="38100"/>
                </a:tc>
                <a:tc>
                  <a:txBody>
                    <a:bodyPr/>
                    <a:lstStyle/>
                    <a:p>
                      <a:pPr marL="0" marR="0" indent="0" algn="l" defTabSz="1097236" rtl="0" eaLnBrk="1" fontAlgn="auto" latinLnBrk="0" hangingPunct="1">
                        <a:lnSpc>
                          <a:spcPct val="100000"/>
                        </a:lnSpc>
                        <a:spcBef>
                          <a:spcPts val="0"/>
                        </a:spcBef>
                        <a:spcAft>
                          <a:spcPts val="0"/>
                        </a:spcAft>
                        <a:buClrTx/>
                        <a:buSzTx/>
                        <a:buFontTx/>
                        <a:buNone/>
                        <a:tabLst/>
                        <a:defRPr/>
                      </a:pPr>
                      <a:r>
                        <a:rPr lang="en-US" sz="1500" dirty="0" smtClean="0"/>
                        <a:t>Manages Interdependencies </a:t>
                      </a:r>
                    </a:p>
                    <a:p>
                      <a:endParaRPr lang="en-US" sz="1500" dirty="0"/>
                    </a:p>
                  </a:txBody>
                  <a:tcPr marL="76200" marR="76200" marT="38100" marB="38100"/>
                </a:tc>
                <a:tc>
                  <a:txBody>
                    <a:bodyPr/>
                    <a:lstStyle/>
                    <a:p>
                      <a:r>
                        <a:rPr lang="en-US" sz="1500" dirty="0" smtClean="0"/>
                        <a:t>No </a:t>
                      </a:r>
                      <a:r>
                        <a:rPr lang="en-US" sz="1500" dirty="0" err="1" smtClean="0"/>
                        <a:t>soporta</a:t>
                      </a:r>
                      <a:r>
                        <a:rPr lang="en-US" sz="1500" dirty="0" smtClean="0"/>
                        <a:t> </a:t>
                      </a:r>
                      <a:r>
                        <a:rPr lang="en-US" sz="1500" dirty="0" err="1" smtClean="0"/>
                        <a:t>interdependencias</a:t>
                      </a:r>
                      <a:endParaRPr lang="en-US" sz="1500" dirty="0"/>
                    </a:p>
                  </a:txBody>
                  <a:tcPr marL="76200" marR="76200" marT="38100" marB="38100"/>
                </a:tc>
              </a:tr>
              <a:tr h="479604">
                <a:tc>
                  <a:txBody>
                    <a:bodyPr/>
                    <a:lstStyle/>
                    <a:p>
                      <a:pPr marL="0" marR="0" indent="0" algn="l" defTabSz="1097236" rtl="0" eaLnBrk="1" fontAlgn="auto" latinLnBrk="0" hangingPunct="1">
                        <a:lnSpc>
                          <a:spcPct val="100000"/>
                        </a:lnSpc>
                        <a:spcBef>
                          <a:spcPts val="0"/>
                        </a:spcBef>
                        <a:spcAft>
                          <a:spcPts val="0"/>
                        </a:spcAft>
                        <a:buClrTx/>
                        <a:buSzTx/>
                        <a:buFontTx/>
                        <a:buNone/>
                        <a:tabLst/>
                        <a:defRPr/>
                      </a:pPr>
                      <a:r>
                        <a:rPr lang="en-US" sz="1500" dirty="0" smtClean="0"/>
                        <a:t>No </a:t>
                      </a:r>
                      <a:r>
                        <a:rPr lang="en-US" sz="1500" dirty="0" err="1" smtClean="0"/>
                        <a:t>soportado</a:t>
                      </a:r>
                      <a:r>
                        <a:rPr lang="en-US" sz="1500" dirty="0" smtClean="0"/>
                        <a:t> en Server Core</a:t>
                      </a:r>
                    </a:p>
                  </a:txBody>
                  <a:tcPr marL="76200" marR="76200" marT="38100" marB="38100"/>
                </a:tc>
                <a:tc>
                  <a:txBody>
                    <a:bodyPr/>
                    <a:lstStyle/>
                    <a:p>
                      <a:r>
                        <a:rPr lang="en-US" sz="1500" dirty="0" smtClean="0"/>
                        <a:t>No </a:t>
                      </a:r>
                      <a:r>
                        <a:rPr lang="en-US" sz="1500" dirty="0" err="1" smtClean="0"/>
                        <a:t>soportado</a:t>
                      </a:r>
                      <a:r>
                        <a:rPr lang="en-US" sz="1500" dirty="0" smtClean="0"/>
                        <a:t> en Server Cores</a:t>
                      </a:r>
                      <a:endParaRPr lang="en-US" sz="1500" dirty="0"/>
                    </a:p>
                  </a:txBody>
                  <a:tcPr marL="76200" marR="76200" marT="38100" marB="38100"/>
                </a:tc>
                <a:tc>
                  <a:txBody>
                    <a:bodyPr/>
                    <a:lstStyle/>
                    <a:p>
                      <a:r>
                        <a:rPr lang="en-US" sz="1500" dirty="0" err="1" smtClean="0"/>
                        <a:t>Soportado</a:t>
                      </a:r>
                      <a:r>
                        <a:rPr lang="en-US" sz="1500" dirty="0" smtClean="0"/>
                        <a:t> en Server Core</a:t>
                      </a:r>
                      <a:endParaRPr lang="en-US" sz="1500" dirty="0"/>
                    </a:p>
                  </a:txBody>
                  <a:tcPr marL="76200" marR="76200" marT="38100" marB="38100"/>
                </a:tc>
              </a:tr>
              <a:tr h="856436">
                <a:tc>
                  <a:txBody>
                    <a:bodyPr/>
                    <a:lstStyle/>
                    <a:p>
                      <a:pPr marL="0" marR="0" indent="0" algn="l" defTabSz="1097236" rtl="0" eaLnBrk="1" fontAlgn="auto" latinLnBrk="0" hangingPunct="1">
                        <a:lnSpc>
                          <a:spcPct val="100000"/>
                        </a:lnSpc>
                        <a:spcBef>
                          <a:spcPts val="0"/>
                        </a:spcBef>
                        <a:spcAft>
                          <a:spcPts val="0"/>
                        </a:spcAft>
                        <a:buClrTx/>
                        <a:buSzTx/>
                        <a:buFontTx/>
                        <a:buNone/>
                        <a:tabLst/>
                        <a:defRPr/>
                      </a:pPr>
                      <a:r>
                        <a:rPr lang="en-US" sz="1500" dirty="0" err="1" smtClean="0"/>
                        <a:t>Instalaciones</a:t>
                      </a:r>
                      <a:r>
                        <a:rPr lang="en-US" sz="1500" dirty="0" smtClean="0"/>
                        <a:t> </a:t>
                      </a:r>
                      <a:r>
                        <a:rPr lang="en-US" sz="1500" dirty="0" err="1" smtClean="0"/>
                        <a:t>manuales</a:t>
                      </a:r>
                      <a:endParaRPr lang="en-US" sz="1500" dirty="0" smtClean="0"/>
                    </a:p>
                  </a:txBody>
                  <a:tcPr marL="76200" marR="76200" marT="38100" marB="38100"/>
                </a:tc>
                <a:tc>
                  <a:txBody>
                    <a:bodyPr/>
                    <a:lstStyle/>
                    <a:p>
                      <a:r>
                        <a:rPr lang="en-US" sz="1500" dirty="0" err="1" smtClean="0"/>
                        <a:t>Despliegue</a:t>
                      </a:r>
                      <a:r>
                        <a:rPr lang="en-US" sz="1500" dirty="0" smtClean="0"/>
                        <a:t> </a:t>
                      </a:r>
                      <a:r>
                        <a:rPr lang="en-US" sz="1500" dirty="0" err="1" smtClean="0"/>
                        <a:t>automático</a:t>
                      </a:r>
                      <a:r>
                        <a:rPr lang="en-US" sz="1500" dirty="0" smtClean="0"/>
                        <a:t> y </a:t>
                      </a:r>
                      <a:r>
                        <a:rPr lang="en-US" sz="1500" dirty="0" err="1" smtClean="0"/>
                        <a:t>actualizaciones</a:t>
                      </a:r>
                      <a:endParaRPr lang="en-US" sz="1500" dirty="0" smtClean="0"/>
                    </a:p>
                  </a:txBody>
                  <a:tcPr marL="76200" marR="76200" marT="38100" marB="38100"/>
                </a:tc>
                <a:tc>
                  <a:txBody>
                    <a:bodyPr/>
                    <a:lstStyle/>
                    <a:p>
                      <a:pPr marL="0" marR="0" indent="0" algn="l" defTabSz="1097236" rtl="0" eaLnBrk="1" fontAlgn="auto" latinLnBrk="0" hangingPunct="1">
                        <a:lnSpc>
                          <a:spcPct val="100000"/>
                        </a:lnSpc>
                        <a:spcBef>
                          <a:spcPts val="0"/>
                        </a:spcBef>
                        <a:spcAft>
                          <a:spcPts val="0"/>
                        </a:spcAft>
                        <a:buClrTx/>
                        <a:buSzTx/>
                        <a:buFontTx/>
                        <a:buNone/>
                        <a:tabLst/>
                        <a:defRPr/>
                      </a:pPr>
                      <a:r>
                        <a:rPr lang="en-US" sz="1500" dirty="0" err="1" smtClean="0"/>
                        <a:t>Despliegue</a:t>
                      </a:r>
                      <a:r>
                        <a:rPr lang="en-US" sz="1500" dirty="0" smtClean="0"/>
                        <a:t> </a:t>
                      </a:r>
                      <a:r>
                        <a:rPr lang="en-US" sz="1500" dirty="0" err="1" smtClean="0"/>
                        <a:t>automático</a:t>
                      </a:r>
                      <a:r>
                        <a:rPr lang="en-US" sz="1500" dirty="0" smtClean="0"/>
                        <a:t> y </a:t>
                      </a:r>
                      <a:r>
                        <a:rPr lang="en-US" sz="1500" dirty="0" err="1" smtClean="0"/>
                        <a:t>actualizaciones</a:t>
                      </a:r>
                      <a:endParaRPr lang="en-US" sz="1500" dirty="0" smtClean="0"/>
                    </a:p>
                  </a:txBody>
                  <a:tcPr marL="76200" marR="76200" marT="38100" marB="38100"/>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ServerManagerCMD.exe</a:t>
            </a:r>
            <a:endParaRPr lang="es-ES" dirty="0"/>
          </a:p>
        </p:txBody>
      </p:sp>
      <p:sp>
        <p:nvSpPr>
          <p:cNvPr id="3" name="Content Placeholder 2"/>
          <p:cNvSpPr>
            <a:spLocks noGrp="1"/>
          </p:cNvSpPr>
          <p:nvPr>
            <p:ph idx="1"/>
          </p:nvPr>
        </p:nvSpPr>
        <p:spPr>
          <a:xfrm>
            <a:off x="381000" y="1412875"/>
            <a:ext cx="8382000" cy="4235006"/>
          </a:xfrm>
        </p:spPr>
        <p:txBody>
          <a:bodyPr/>
          <a:lstStyle/>
          <a:p>
            <a:r>
              <a:rPr lang="es-ES" smtClean="0"/>
              <a:t>Instalación por defecto de IIS 7</a:t>
            </a:r>
          </a:p>
          <a:p>
            <a:endParaRPr lang="es-ES" smtClean="0"/>
          </a:p>
          <a:p>
            <a:r>
              <a:rPr lang="es-ES" smtClean="0"/>
              <a:t>Instalación completa de IIS 7</a:t>
            </a:r>
          </a:p>
          <a:p>
            <a:endParaRPr lang="es-ES" smtClean="0"/>
          </a:p>
          <a:p>
            <a:r>
              <a:rPr lang="es-ES" smtClean="0"/>
              <a:t>Instalación con fichero de respuestas</a:t>
            </a:r>
          </a:p>
          <a:p>
            <a:endParaRPr lang="es-ES" smtClean="0"/>
          </a:p>
          <a:p>
            <a:r>
              <a:rPr lang="es-ES" smtClean="0"/>
              <a:t>Extraer la configuración en un fichero XML</a:t>
            </a:r>
          </a:p>
          <a:p>
            <a:endParaRPr lang="es-ES" dirty="0" smtClean="0"/>
          </a:p>
        </p:txBody>
      </p:sp>
      <p:sp>
        <p:nvSpPr>
          <p:cNvPr id="4" name="TextBox 4"/>
          <p:cNvSpPr txBox="1">
            <a:spLocks noChangeArrowheads="1"/>
          </p:cNvSpPr>
          <p:nvPr/>
        </p:nvSpPr>
        <p:spPr bwMode="auto">
          <a:xfrm>
            <a:off x="785786" y="3071810"/>
            <a:ext cx="8077200" cy="400109"/>
          </a:xfrm>
          <a:prstGeom prst="rect">
            <a:avLst/>
          </a:prstGeom>
          <a:noFill/>
          <a:ln w="9525">
            <a:solidFill>
              <a:schemeClr val="tx1"/>
            </a:solidFill>
            <a:miter lim="800000"/>
            <a:headEnd/>
            <a:tailEnd/>
          </a:ln>
        </p:spPr>
        <p:txBody>
          <a:bodyPr lIns="91436" tIns="45718" rIns="91436" bIns="45718">
            <a:spAutoFit/>
          </a:bodyPr>
          <a:lstStyle/>
          <a:p>
            <a:pPr algn="l"/>
            <a:r>
              <a:rPr lang="en-US" sz="2000" dirty="0" smtClean="0"/>
              <a:t>ServerMangerCMD –I Web-Server -allsubfeatures</a:t>
            </a:r>
            <a:endParaRPr lang="en-US" sz="2000" dirty="0"/>
          </a:p>
        </p:txBody>
      </p:sp>
      <p:sp>
        <p:nvSpPr>
          <p:cNvPr id="5" name="TextBox 4"/>
          <p:cNvSpPr txBox="1">
            <a:spLocks noChangeArrowheads="1"/>
          </p:cNvSpPr>
          <p:nvPr/>
        </p:nvSpPr>
        <p:spPr bwMode="auto">
          <a:xfrm>
            <a:off x="742820" y="1988321"/>
            <a:ext cx="8077200" cy="400109"/>
          </a:xfrm>
          <a:prstGeom prst="rect">
            <a:avLst/>
          </a:prstGeom>
          <a:noFill/>
          <a:ln w="9525">
            <a:solidFill>
              <a:schemeClr val="tx1"/>
            </a:solidFill>
            <a:miter lim="800000"/>
            <a:headEnd/>
            <a:tailEnd/>
          </a:ln>
        </p:spPr>
        <p:txBody>
          <a:bodyPr lIns="91436" tIns="45718" rIns="91436" bIns="45718">
            <a:spAutoFit/>
          </a:bodyPr>
          <a:lstStyle/>
          <a:p>
            <a:pPr algn="l"/>
            <a:r>
              <a:rPr lang="en-US" sz="2000" dirty="0" smtClean="0"/>
              <a:t>ServerMangerCMD –I Web-Server</a:t>
            </a:r>
            <a:endParaRPr lang="en-US" sz="2000" dirty="0"/>
          </a:p>
        </p:txBody>
      </p:sp>
      <p:sp>
        <p:nvSpPr>
          <p:cNvPr id="7" name="TextBox 4"/>
          <p:cNvSpPr txBox="1">
            <a:spLocks noChangeArrowheads="1"/>
          </p:cNvSpPr>
          <p:nvPr/>
        </p:nvSpPr>
        <p:spPr bwMode="auto">
          <a:xfrm>
            <a:off x="785786" y="5286388"/>
            <a:ext cx="8077200" cy="400109"/>
          </a:xfrm>
          <a:prstGeom prst="rect">
            <a:avLst/>
          </a:prstGeom>
          <a:noFill/>
          <a:ln w="9525">
            <a:solidFill>
              <a:schemeClr val="tx1"/>
            </a:solidFill>
            <a:miter lim="800000"/>
            <a:headEnd/>
            <a:tailEnd/>
          </a:ln>
        </p:spPr>
        <p:txBody>
          <a:bodyPr lIns="91436" tIns="45718" rIns="91436" bIns="45718">
            <a:spAutoFit/>
          </a:bodyPr>
          <a:lstStyle/>
          <a:p>
            <a:pPr algn="l"/>
            <a:r>
              <a:rPr lang="en-US" sz="2000" dirty="0" smtClean="0"/>
              <a:t>ServerMangerCMD –query &lt;query.xml&gt;</a:t>
            </a:r>
            <a:endParaRPr lang="en-US" sz="2000" dirty="0"/>
          </a:p>
        </p:txBody>
      </p:sp>
      <p:sp>
        <p:nvSpPr>
          <p:cNvPr id="8" name="TextBox 4"/>
          <p:cNvSpPr txBox="1">
            <a:spLocks noChangeArrowheads="1"/>
          </p:cNvSpPr>
          <p:nvPr/>
        </p:nvSpPr>
        <p:spPr bwMode="auto">
          <a:xfrm>
            <a:off x="785786" y="4143380"/>
            <a:ext cx="8077200" cy="400109"/>
          </a:xfrm>
          <a:prstGeom prst="rect">
            <a:avLst/>
          </a:prstGeom>
          <a:noFill/>
          <a:ln w="9525">
            <a:solidFill>
              <a:schemeClr val="tx1"/>
            </a:solidFill>
            <a:miter lim="800000"/>
            <a:headEnd/>
            <a:tailEnd/>
          </a:ln>
        </p:spPr>
        <p:txBody>
          <a:bodyPr lIns="91436" tIns="45718" rIns="91436" bIns="45718">
            <a:spAutoFit/>
          </a:bodyPr>
          <a:lstStyle/>
          <a:p>
            <a:pPr algn="l"/>
            <a:r>
              <a:rPr lang="en-US" sz="2000" dirty="0" smtClean="0"/>
              <a:t>ServerMangerCMD –inputfile &lt;filename.xml&gt;</a:t>
            </a:r>
            <a:endParaRPr lang="en-US" sz="20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pPr eaLnBrk="1" hangingPunct="1">
              <a:defRPr/>
            </a:pPr>
            <a:r>
              <a:rPr lang="es-ES" smtClean="0"/>
              <a:t>Package Manager</a:t>
            </a:r>
            <a:endParaRPr lang="es-ES" dirty="0" smtClean="0"/>
          </a:p>
        </p:txBody>
      </p:sp>
      <p:sp>
        <p:nvSpPr>
          <p:cNvPr id="33795" name="Rectangle 3"/>
          <p:cNvSpPr>
            <a:spLocks noGrp="1" noChangeArrowheads="1"/>
          </p:cNvSpPr>
          <p:nvPr>
            <p:ph idx="1"/>
          </p:nvPr>
        </p:nvSpPr>
        <p:spPr>
          <a:xfrm>
            <a:off x="381000" y="1412875"/>
            <a:ext cx="8382000" cy="5860066"/>
          </a:xfrm>
        </p:spPr>
        <p:txBody>
          <a:bodyPr/>
          <a:lstStyle/>
          <a:p>
            <a:pPr eaLnBrk="1" hangingPunct="1"/>
            <a:r>
              <a:rPr lang="es-ES" smtClean="0"/>
              <a:t>Instalación por defecto de IIS 7 setup</a:t>
            </a:r>
          </a:p>
          <a:p>
            <a:pPr eaLnBrk="1" hangingPunct="1"/>
            <a:endParaRPr lang="es-ES" smtClean="0"/>
          </a:p>
          <a:p>
            <a:pPr eaLnBrk="1" hangingPunct="1"/>
            <a:endParaRPr lang="es-ES" smtClean="0"/>
          </a:p>
          <a:p>
            <a:pPr eaLnBrk="1" hangingPunct="1"/>
            <a:r>
              <a:rPr lang="es-ES" smtClean="0"/>
              <a:t>Instalación de IIS para hosting compartido</a:t>
            </a:r>
          </a:p>
          <a:p>
            <a:pPr eaLnBrk="1" hangingPunct="1"/>
            <a:endParaRPr lang="es-ES" smtClean="0"/>
          </a:p>
          <a:p>
            <a:pPr>
              <a:buNone/>
            </a:pPr>
            <a:endParaRPr lang="es-ES" smtClean="0"/>
          </a:p>
          <a:p>
            <a:pPr>
              <a:buFont typeface="Arial" pitchFamily="34" charset="0"/>
              <a:buChar char="•"/>
            </a:pPr>
            <a:endParaRPr lang="es-ES" smtClean="0"/>
          </a:p>
          <a:p>
            <a:pPr>
              <a:buFont typeface="Arial" pitchFamily="34" charset="0"/>
              <a:buChar char="•"/>
            </a:pPr>
            <a:endParaRPr lang="es-ES" smtClean="0"/>
          </a:p>
          <a:p>
            <a:pPr>
              <a:buFont typeface="Arial" pitchFamily="34" charset="0"/>
              <a:buChar char="•"/>
            </a:pPr>
            <a:endParaRPr lang="es-ES" smtClean="0"/>
          </a:p>
          <a:p>
            <a:pPr>
              <a:buNone/>
            </a:pPr>
            <a:r>
              <a:rPr lang="es-ES" smtClean="0"/>
              <a:t> </a:t>
            </a:r>
          </a:p>
          <a:p>
            <a:pPr eaLnBrk="1" hangingPunct="1">
              <a:buNone/>
            </a:pPr>
            <a:endParaRPr lang="es-ES" dirty="0" smtClean="0"/>
          </a:p>
        </p:txBody>
      </p:sp>
      <p:sp>
        <p:nvSpPr>
          <p:cNvPr id="7" name="TextBox 4"/>
          <p:cNvSpPr txBox="1">
            <a:spLocks noChangeArrowheads="1"/>
          </p:cNvSpPr>
          <p:nvPr/>
        </p:nvSpPr>
        <p:spPr bwMode="auto">
          <a:xfrm>
            <a:off x="597613" y="1928802"/>
            <a:ext cx="8077200" cy="1015663"/>
          </a:xfrm>
          <a:prstGeom prst="rect">
            <a:avLst/>
          </a:prstGeom>
          <a:noFill/>
          <a:ln w="9525">
            <a:solidFill>
              <a:schemeClr val="tx1"/>
            </a:solidFill>
            <a:miter lim="800000"/>
            <a:headEnd/>
            <a:tailEnd/>
          </a:ln>
        </p:spPr>
        <p:txBody>
          <a:bodyPr lIns="91436" tIns="45718" rIns="91436" bIns="45718">
            <a:spAutoFit/>
          </a:bodyPr>
          <a:lstStyle/>
          <a:p>
            <a:pPr algn="l"/>
            <a:r>
              <a:rPr lang="en-US" sz="2000" dirty="0"/>
              <a:t>Start /w Pkgmgr /uu:IIS-WebServerRole;WAS-WindowsActivationService;WAS-ProcessModel;WAS-ConfigurationAPI</a:t>
            </a:r>
          </a:p>
        </p:txBody>
      </p:sp>
      <p:sp>
        <p:nvSpPr>
          <p:cNvPr id="6" name="TextBox 3"/>
          <p:cNvSpPr txBox="1">
            <a:spLocks noChangeArrowheads="1"/>
          </p:cNvSpPr>
          <p:nvPr/>
        </p:nvSpPr>
        <p:spPr bwMode="auto">
          <a:xfrm>
            <a:off x="571472" y="3720034"/>
            <a:ext cx="8077200" cy="2349361"/>
          </a:xfrm>
          <a:prstGeom prst="rect">
            <a:avLst/>
          </a:prstGeom>
          <a:noFill/>
          <a:ln w="9525">
            <a:solidFill>
              <a:schemeClr val="tx1"/>
            </a:solidFill>
            <a:miter lim="800000"/>
            <a:headEnd/>
            <a:tailEnd/>
          </a:ln>
        </p:spPr>
        <p:txBody>
          <a:bodyPr lIns="91436" tIns="45718" rIns="91436" bIns="45718">
            <a:spAutoFit/>
          </a:bodyPr>
          <a:lstStyle/>
          <a:p>
            <a:r>
              <a:rPr lang="en-US" noProof="1" smtClean="0"/>
              <a:t>Start /w pkgmgr /iu:IIS-WebServerRole;IIS-WebServer;IIS-CommonHttpFeatures;IIS-StaticContent;IIS-DefaultDocument;IIS-DirectoryBrowsing;IIS-HttpErrors; IIS-ASP;IIS-ISAPIExtensions;IIS-ApplicationDevelopment;IIS-CGI;IIS-HealthAndDiagnostics;IIS-HttpLogging;IIS-LoggingLibraries;IIS-RequestMonitor;IIS-Security;IIS-RequestFiltering;IIS-HttpCompressionStatic;IIS-WebServerManagementTools;WAS-WindowsActivationService;WAS-ProcessModel </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s-ES" dirty="0" smtClean="0"/>
              <a:t>Agenda</a:t>
            </a:r>
          </a:p>
        </p:txBody>
      </p:sp>
      <p:sp>
        <p:nvSpPr>
          <p:cNvPr id="17410" name="Rectangle 3"/>
          <p:cNvSpPr>
            <a:spLocks noGrp="1" noChangeArrowheads="1"/>
          </p:cNvSpPr>
          <p:nvPr>
            <p:ph type="body" idx="1"/>
          </p:nvPr>
        </p:nvSpPr>
        <p:spPr>
          <a:xfrm>
            <a:off x="381000" y="1214422"/>
            <a:ext cx="8382000" cy="3151632"/>
          </a:xfrm>
        </p:spPr>
        <p:txBody>
          <a:bodyPr/>
          <a:lstStyle/>
          <a:p>
            <a:pPr eaLnBrk="1" hangingPunct="1"/>
            <a:r>
              <a:rPr lang="es-ES" dirty="0" smtClean="0"/>
              <a:t>Introducción</a:t>
            </a:r>
          </a:p>
          <a:p>
            <a:pPr eaLnBrk="1" hangingPunct="1"/>
            <a:r>
              <a:rPr lang="es-ES" dirty="0" smtClean="0"/>
              <a:t>Arquitectura y Extensibilidad</a:t>
            </a:r>
          </a:p>
          <a:p>
            <a:pPr eaLnBrk="1" hangingPunct="1"/>
            <a:r>
              <a:rPr lang="es-ES" dirty="0" smtClean="0"/>
              <a:t>Instalación y Despliegue</a:t>
            </a:r>
          </a:p>
          <a:p>
            <a:pPr eaLnBrk="1" hangingPunct="1"/>
            <a:r>
              <a:rPr lang="es-ES" dirty="0" smtClean="0">
                <a:solidFill>
                  <a:srgbClr val="FFFF00"/>
                </a:solidFill>
              </a:rPr>
              <a:t>Configuración y Administración</a:t>
            </a:r>
          </a:p>
          <a:p>
            <a:pPr eaLnBrk="1" hangingPunct="1"/>
            <a:r>
              <a:rPr lang="es-ES" dirty="0" smtClean="0"/>
              <a:t>Seguridad</a:t>
            </a:r>
          </a:p>
          <a:p>
            <a:pPr eaLnBrk="1" hangingPunct="1"/>
            <a:r>
              <a:rPr lang="es-ES" dirty="0" smtClean="0"/>
              <a:t>Diagnóstico y resolución de problemas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230188"/>
            <a:ext cx="8382000" cy="747897"/>
          </a:xfrm>
        </p:spPr>
        <p:txBody>
          <a:bodyPr/>
          <a:lstStyle/>
          <a:p>
            <a:pPr eaLnBrk="1" hangingPunct="1">
              <a:defRPr/>
            </a:pPr>
            <a:r>
              <a:rPr lang="es-ES" sz="5400" smtClean="0"/>
              <a:t>Configuración</a:t>
            </a:r>
            <a:endParaRPr lang="es-ES" sz="5400">
              <a:solidFill>
                <a:schemeClr val="accent1">
                  <a:lumMod val="20000"/>
                  <a:lumOff val="80000"/>
                </a:schemeClr>
              </a:solidFill>
            </a:endParaRPr>
          </a:p>
        </p:txBody>
      </p:sp>
      <p:sp>
        <p:nvSpPr>
          <p:cNvPr id="39938" name="Rectangle 3"/>
          <p:cNvSpPr>
            <a:spLocks noGrp="1" noChangeArrowheads="1"/>
          </p:cNvSpPr>
          <p:nvPr>
            <p:ph type="body" idx="1"/>
          </p:nvPr>
        </p:nvSpPr>
        <p:spPr>
          <a:xfrm>
            <a:off x="214282" y="1128523"/>
            <a:ext cx="8715436" cy="5872377"/>
          </a:xfrm>
        </p:spPr>
        <p:txBody>
          <a:bodyPr/>
          <a:lstStyle/>
          <a:p>
            <a:pPr eaLnBrk="1" hangingPunct="1"/>
            <a:r>
              <a:rPr lang="es-ES" sz="2400" dirty="0" smtClean="0"/>
              <a:t>El fichero principal de configuración es ahora </a:t>
            </a:r>
            <a:r>
              <a:rPr lang="es-ES" sz="2400" dirty="0" err="1" smtClean="0"/>
              <a:t>applicationHost.config</a:t>
            </a:r>
            <a:endParaRPr lang="es-ES" sz="2400" dirty="0" smtClean="0"/>
          </a:p>
          <a:p>
            <a:pPr eaLnBrk="1" hangingPunct="1"/>
            <a:r>
              <a:rPr lang="es-ES" sz="2400" b="1" dirty="0" smtClean="0">
                <a:solidFill>
                  <a:srgbClr val="FFC000"/>
                </a:solidFill>
              </a:rPr>
              <a:t>No más ficheros metabase.bin o metabase.xml</a:t>
            </a:r>
          </a:p>
          <a:p>
            <a:pPr eaLnBrk="1" hangingPunct="1"/>
            <a:r>
              <a:rPr lang="es-ES" sz="2400" dirty="0" smtClean="0"/>
              <a:t>Permite configurar propiedades de IIS y de ASP.NET en el mismo fichero</a:t>
            </a:r>
          </a:p>
          <a:p>
            <a:pPr eaLnBrk="1" hangingPunct="1"/>
            <a:r>
              <a:rPr lang="es-ES" sz="2400" dirty="0" smtClean="0"/>
              <a:t>Construida para ser simple, y con extensibilidad basada en un esquema</a:t>
            </a:r>
          </a:p>
          <a:p>
            <a:pPr lvl="1"/>
            <a:r>
              <a:rPr lang="es-ES" sz="2000" dirty="0" smtClean="0"/>
              <a:t>Podemos usar el fichero con el esquema para ver todas las posibilidades que nos ofrece la configuración:</a:t>
            </a:r>
          </a:p>
          <a:p>
            <a:pPr lvl="2"/>
            <a:r>
              <a:rPr lang="es-ES" sz="1600" dirty="0" smtClean="0">
                <a:solidFill>
                  <a:srgbClr val="FFC000"/>
                </a:solidFill>
              </a:rPr>
              <a:t>%</a:t>
            </a:r>
            <a:r>
              <a:rPr lang="es-ES" sz="1600" dirty="0" err="1" smtClean="0">
                <a:solidFill>
                  <a:srgbClr val="FFC000"/>
                </a:solidFill>
              </a:rPr>
              <a:t>windir</a:t>
            </a:r>
            <a:r>
              <a:rPr lang="es-ES" sz="1600" dirty="0" smtClean="0">
                <a:solidFill>
                  <a:srgbClr val="FFC000"/>
                </a:solidFill>
              </a:rPr>
              <a:t>%\system32\</a:t>
            </a:r>
            <a:r>
              <a:rPr lang="es-ES" sz="1600" dirty="0" err="1" smtClean="0">
                <a:solidFill>
                  <a:srgbClr val="FFC000"/>
                </a:solidFill>
              </a:rPr>
              <a:t>inetsrv</a:t>
            </a:r>
            <a:r>
              <a:rPr lang="es-ES" sz="1600" dirty="0" smtClean="0">
                <a:solidFill>
                  <a:srgbClr val="FFC000"/>
                </a:solidFill>
              </a:rPr>
              <a:t>\</a:t>
            </a:r>
            <a:r>
              <a:rPr lang="es-ES" sz="1600" dirty="0" err="1" smtClean="0">
                <a:solidFill>
                  <a:srgbClr val="FFC000"/>
                </a:solidFill>
              </a:rPr>
              <a:t>config</a:t>
            </a:r>
            <a:r>
              <a:rPr lang="es-ES" sz="1600" dirty="0" smtClean="0">
                <a:solidFill>
                  <a:srgbClr val="FFC000"/>
                </a:solidFill>
              </a:rPr>
              <a:t>\</a:t>
            </a:r>
            <a:r>
              <a:rPr lang="es-ES" sz="1600" dirty="0" err="1" smtClean="0">
                <a:solidFill>
                  <a:srgbClr val="FFC000"/>
                </a:solidFill>
              </a:rPr>
              <a:t>schema</a:t>
            </a:r>
            <a:r>
              <a:rPr lang="es-ES" sz="1600" dirty="0" smtClean="0">
                <a:solidFill>
                  <a:srgbClr val="FFC000"/>
                </a:solidFill>
              </a:rPr>
              <a:t>\IIS_schema.xml</a:t>
            </a:r>
          </a:p>
          <a:p>
            <a:pPr lvl="1"/>
            <a:r>
              <a:rPr lang="es-ES" sz="2000" dirty="0" smtClean="0"/>
              <a:t>El esquema describe:</a:t>
            </a:r>
          </a:p>
          <a:p>
            <a:pPr lvl="2"/>
            <a:r>
              <a:rPr lang="es-ES" sz="1400" dirty="0" smtClean="0"/>
              <a:t>Tipos de propiedades</a:t>
            </a:r>
          </a:p>
          <a:p>
            <a:pPr lvl="2"/>
            <a:r>
              <a:rPr lang="es-ES" sz="1400" dirty="0" smtClean="0"/>
              <a:t>Valores por defecto</a:t>
            </a:r>
          </a:p>
          <a:p>
            <a:pPr lvl="2"/>
            <a:r>
              <a:rPr lang="es-ES" sz="1400" dirty="0" smtClean="0"/>
              <a:t>Validaciones</a:t>
            </a:r>
          </a:p>
          <a:p>
            <a:pPr lvl="2"/>
            <a:r>
              <a:rPr lang="es-ES" sz="1400" dirty="0" smtClean="0"/>
              <a:t>Etc.</a:t>
            </a:r>
          </a:p>
          <a:p>
            <a:pPr lvl="1">
              <a:buNone/>
            </a:pPr>
            <a:r>
              <a:rPr lang="es-ES" sz="2000" i="1" dirty="0" smtClean="0"/>
              <a:t>Nota: Los valores de configuración son “case-</a:t>
            </a:r>
            <a:r>
              <a:rPr lang="es-ES" sz="2000" i="1" dirty="0" err="1" smtClean="0"/>
              <a:t>sensitive</a:t>
            </a:r>
            <a:r>
              <a:rPr lang="es-ES" sz="2000" i="1" dirty="0" smtClean="0"/>
              <a:t>”</a:t>
            </a:r>
          </a:p>
          <a:p>
            <a:pPr eaLnBrk="1" hangingPunct="1"/>
            <a:endParaRPr lang="es-ES" sz="2400" dirty="0" smtClean="0"/>
          </a:p>
          <a:p>
            <a:pPr eaLnBrk="1" hangingPunct="1">
              <a:buFontTx/>
              <a:buNone/>
            </a:pPr>
            <a:endParaRPr lang="es-ES" sz="2400" dirty="0" smtClean="0"/>
          </a:p>
        </p:txBody>
      </p:sp>
    </p:spTree>
    <p:custDataLst>
      <p:tags r:id="rId1"/>
    </p:custData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09825" y="4326183"/>
            <a:ext cx="7581695" cy="2188300"/>
          </a:xfrm>
          <a:prstGeom prst="rect">
            <a:avLst/>
          </a:prstGeom>
        </p:spPr>
        <p:style>
          <a:lnRef idx="1">
            <a:schemeClr val="accent1"/>
          </a:lnRef>
          <a:fillRef idx="2">
            <a:schemeClr val="accent1"/>
          </a:fillRef>
          <a:effectRef idx="1">
            <a:schemeClr val="accent1"/>
          </a:effectRef>
          <a:fontRef idx="minor">
            <a:schemeClr val="dk1"/>
          </a:fontRef>
        </p:style>
        <p:txBody>
          <a:bodyPr wrap="square" lIns="79821" tIns="39910" rIns="79821" bIns="39910">
            <a:noAutofit/>
          </a:bodyPr>
          <a:lstStyle/>
          <a:p>
            <a:pPr>
              <a:spcBef>
                <a:spcPct val="50000"/>
              </a:spcBef>
            </a:pPr>
            <a:endParaRPr lang="en-US" sz="1700" dirty="0">
              <a:solidFill>
                <a:schemeClr val="bg1"/>
              </a:solidFill>
              <a:cs typeface="Arial" pitchFamily="34" charset="0"/>
            </a:endParaRPr>
          </a:p>
        </p:txBody>
      </p:sp>
      <p:sp>
        <p:nvSpPr>
          <p:cNvPr id="30" name="Rectangle 29"/>
          <p:cNvSpPr/>
          <p:nvPr/>
        </p:nvSpPr>
        <p:spPr>
          <a:xfrm>
            <a:off x="611605" y="1791273"/>
            <a:ext cx="7593180" cy="2446569"/>
          </a:xfrm>
          <a:prstGeom prst="rect">
            <a:avLst/>
          </a:prstGeom>
        </p:spPr>
        <p:style>
          <a:lnRef idx="1">
            <a:schemeClr val="accent1"/>
          </a:lnRef>
          <a:fillRef idx="2">
            <a:schemeClr val="accent1"/>
          </a:fillRef>
          <a:effectRef idx="1">
            <a:schemeClr val="accent1"/>
          </a:effectRef>
          <a:fontRef idx="minor">
            <a:schemeClr val="dk1"/>
          </a:fontRef>
        </p:style>
        <p:txBody>
          <a:bodyPr wrap="square" lIns="79821" tIns="39910" rIns="79821" bIns="39910">
            <a:noAutofit/>
          </a:bodyPr>
          <a:lstStyle/>
          <a:p>
            <a:pPr>
              <a:spcBef>
                <a:spcPct val="50000"/>
              </a:spcBef>
            </a:pPr>
            <a:r>
              <a:rPr lang="en-US" sz="1700" dirty="0" smtClean="0">
                <a:solidFill>
                  <a:schemeClr val="bg1"/>
                </a:solidFill>
                <a:cs typeface="Arial" pitchFamily="34" charset="0"/>
              </a:rPr>
              <a:t>     </a:t>
            </a:r>
            <a:endParaRPr lang="en-US" sz="1700" dirty="0">
              <a:solidFill>
                <a:schemeClr val="bg1"/>
              </a:solidFill>
              <a:cs typeface="Arial" pitchFamily="34" charset="0"/>
            </a:endParaRPr>
          </a:p>
        </p:txBody>
      </p:sp>
      <p:sp>
        <p:nvSpPr>
          <p:cNvPr id="28" name="Rounded Rectangle 27"/>
          <p:cNvSpPr/>
          <p:nvPr/>
        </p:nvSpPr>
        <p:spPr bwMode="auto">
          <a:xfrm>
            <a:off x="3186583" y="2411850"/>
            <a:ext cx="1716305" cy="144936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5784" tIns="47893" rIns="95784" bIns="47893" numCol="1" rtlCol="0" anchor="t" anchorCtr="0" compatLnSpc="1">
            <a:prstTxWarp prst="textNoShape">
              <a:avLst/>
            </a:prstTxWarp>
          </a:bodyPr>
          <a:lstStyle/>
          <a:p>
            <a:pPr algn="ctr" defTabSz="957573" fontAlgn="base">
              <a:spcBef>
                <a:spcPct val="0"/>
              </a:spcBef>
              <a:spcAft>
                <a:spcPct val="0"/>
              </a:spcAft>
            </a:pPr>
            <a:endParaRPr lang="en-US" sz="2400" dirty="0" smtClean="0">
              <a:solidFill>
                <a:sysClr val="windowText" lastClr="000000"/>
              </a:solidFill>
              <a:effectLst>
                <a:outerShdw blurRad="38100" dist="38100" dir="2700000" algn="tl">
                  <a:srgbClr val="000000">
                    <a:alpha val="43137"/>
                  </a:srgbClr>
                </a:outerShdw>
              </a:effectLst>
              <a:latin typeface="Segoe" pitchFamily="34" charset="0"/>
            </a:endParaRPr>
          </a:p>
        </p:txBody>
      </p:sp>
      <p:sp>
        <p:nvSpPr>
          <p:cNvPr id="26" name="Rounded Rectangle 25"/>
          <p:cNvSpPr/>
          <p:nvPr/>
        </p:nvSpPr>
        <p:spPr bwMode="auto">
          <a:xfrm>
            <a:off x="818996" y="2399275"/>
            <a:ext cx="1957294" cy="144936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5784" tIns="47893" rIns="95784" bIns="47893" numCol="1" rtlCol="0" anchor="t" anchorCtr="0" compatLnSpc="1">
            <a:prstTxWarp prst="textNoShape">
              <a:avLst/>
            </a:prstTxWarp>
          </a:bodyPr>
          <a:lstStyle/>
          <a:p>
            <a:pPr algn="ctr" defTabSz="957573" fontAlgn="base">
              <a:spcBef>
                <a:spcPct val="0"/>
              </a:spcBef>
              <a:spcAft>
                <a:spcPct val="0"/>
              </a:spcAft>
            </a:pPr>
            <a:endParaRPr lang="en-US" sz="2400" dirty="0" smtClean="0">
              <a:solidFill>
                <a:sysClr val="windowText" lastClr="000000"/>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8"/>
            <a:ext cx="8382000" cy="1246495"/>
          </a:xfrm>
        </p:spPr>
        <p:txBody>
          <a:bodyPr/>
          <a:lstStyle/>
          <a:p>
            <a:r>
              <a:rPr lang="en-US" dirty="0" smtClean="0"/>
              <a:t>Configuration System</a:t>
            </a:r>
            <a:br>
              <a:rPr lang="en-US" dirty="0" smtClean="0"/>
            </a:br>
            <a:r>
              <a:rPr sz="4200"/>
              <a:t>.NET + IIS 7 </a:t>
            </a:r>
            <a:endParaRPr lang="en-US" dirty="0"/>
          </a:p>
        </p:txBody>
      </p:sp>
      <p:pic>
        <p:nvPicPr>
          <p:cNvPr id="92162" name="Picture 2" descr="\\eventsql\dvd27\Clip_Installer\DVD_ART\Artwork_Imagery\Shapes and Graphics\documents folders Pages\xml sheet.png"/>
          <p:cNvPicPr>
            <a:picLocks noChangeAspect="1" noChangeArrowheads="1"/>
          </p:cNvPicPr>
          <p:nvPr/>
        </p:nvPicPr>
        <p:blipFill>
          <a:blip r:embed="rId3"/>
          <a:srcRect/>
          <a:stretch>
            <a:fillRect/>
          </a:stretch>
        </p:blipFill>
        <p:spPr bwMode="auto">
          <a:xfrm>
            <a:off x="1403077" y="2627945"/>
            <a:ext cx="642939" cy="730250"/>
          </a:xfrm>
          <a:prstGeom prst="rect">
            <a:avLst/>
          </a:prstGeom>
          <a:noFill/>
        </p:spPr>
      </p:pic>
      <p:cxnSp>
        <p:nvCxnSpPr>
          <p:cNvPr id="22" name="Straight Connector 21"/>
          <p:cNvCxnSpPr/>
          <p:nvPr/>
        </p:nvCxnSpPr>
        <p:spPr>
          <a:xfrm flipV="1">
            <a:off x="3792298" y="6450468"/>
            <a:ext cx="2554941" cy="14941"/>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 descr="\\eventsql\dvd27\Clip_Installer\DVD_ART\Artwork_Imagery\Shapes and Graphics\documents folders Pages\xml sheet.png"/>
          <p:cNvPicPr>
            <a:picLocks noChangeAspect="1" noChangeArrowheads="1"/>
          </p:cNvPicPr>
          <p:nvPr/>
        </p:nvPicPr>
        <p:blipFill>
          <a:blip r:embed="rId3"/>
          <a:srcRect/>
          <a:stretch>
            <a:fillRect/>
          </a:stretch>
        </p:blipFill>
        <p:spPr bwMode="auto">
          <a:xfrm>
            <a:off x="3680873" y="2549146"/>
            <a:ext cx="642939" cy="730250"/>
          </a:xfrm>
          <a:prstGeom prst="rect">
            <a:avLst/>
          </a:prstGeom>
          <a:noFill/>
        </p:spPr>
      </p:pic>
      <p:sp>
        <p:nvSpPr>
          <p:cNvPr id="27" name="Rectangle 26"/>
          <p:cNvSpPr/>
          <p:nvPr/>
        </p:nvSpPr>
        <p:spPr>
          <a:xfrm>
            <a:off x="807595" y="3423541"/>
            <a:ext cx="2192769" cy="342210"/>
          </a:xfrm>
          <a:prstGeom prst="rect">
            <a:avLst/>
          </a:prstGeom>
        </p:spPr>
        <p:txBody>
          <a:bodyPr wrap="square" lIns="79821" tIns="39910" rIns="79821" bIns="39910">
            <a:spAutoFit/>
          </a:bodyPr>
          <a:lstStyle/>
          <a:p>
            <a:pPr>
              <a:spcBef>
                <a:spcPct val="50000"/>
              </a:spcBef>
            </a:pPr>
            <a:r>
              <a:rPr lang="en-US" sz="1700" dirty="0" smtClean="0">
                <a:solidFill>
                  <a:schemeClr val="bg1"/>
                </a:solidFill>
                <a:cs typeface="Arial" pitchFamily="34" charset="0"/>
              </a:rPr>
              <a:t>NET global settings</a:t>
            </a:r>
            <a:endParaRPr lang="en-US" sz="1700" dirty="0">
              <a:solidFill>
                <a:schemeClr val="bg1"/>
              </a:solidFill>
              <a:cs typeface="Arial" pitchFamily="34" charset="0"/>
            </a:endParaRPr>
          </a:p>
        </p:txBody>
      </p:sp>
      <p:sp>
        <p:nvSpPr>
          <p:cNvPr id="29" name="Rectangle 28"/>
          <p:cNvSpPr/>
          <p:nvPr/>
        </p:nvSpPr>
        <p:spPr>
          <a:xfrm>
            <a:off x="3271119" y="3158723"/>
            <a:ext cx="1701954" cy="600160"/>
          </a:xfrm>
          <a:prstGeom prst="rect">
            <a:avLst/>
          </a:prstGeom>
        </p:spPr>
        <p:txBody>
          <a:bodyPr wrap="square" lIns="79821" tIns="39910" rIns="79821" bIns="39910">
            <a:spAutoFit/>
          </a:bodyPr>
          <a:lstStyle/>
          <a:p>
            <a:pPr>
              <a:spcBef>
                <a:spcPct val="50000"/>
              </a:spcBef>
            </a:pPr>
            <a:r>
              <a:rPr lang="en-US" sz="1700" dirty="0" smtClean="0">
                <a:solidFill>
                  <a:schemeClr val="bg1"/>
                </a:solidFill>
                <a:cs typeface="Arial" pitchFamily="34" charset="0"/>
              </a:rPr>
              <a:t>ASP.NET </a:t>
            </a:r>
            <a:br>
              <a:rPr lang="en-US" sz="1700" dirty="0" smtClean="0">
                <a:solidFill>
                  <a:schemeClr val="bg1"/>
                </a:solidFill>
                <a:cs typeface="Arial" pitchFamily="34" charset="0"/>
              </a:rPr>
            </a:br>
            <a:r>
              <a:rPr lang="en-US" sz="1700" dirty="0" smtClean="0">
                <a:solidFill>
                  <a:schemeClr val="bg1"/>
                </a:solidFill>
                <a:cs typeface="Arial" pitchFamily="34" charset="0"/>
              </a:rPr>
              <a:t>global settings</a:t>
            </a:r>
            <a:endParaRPr lang="en-US" sz="1700" dirty="0">
              <a:solidFill>
                <a:schemeClr val="bg1"/>
              </a:solidFill>
              <a:cs typeface="Arial" pitchFamily="34" charset="0"/>
            </a:endParaRPr>
          </a:p>
        </p:txBody>
      </p:sp>
      <p:sp>
        <p:nvSpPr>
          <p:cNvPr id="32" name="Rounded Rectangle 31"/>
          <p:cNvSpPr/>
          <p:nvPr/>
        </p:nvSpPr>
        <p:spPr bwMode="auto">
          <a:xfrm>
            <a:off x="925312" y="4955789"/>
            <a:ext cx="2185439" cy="1294189"/>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5784" tIns="47893" rIns="95784" bIns="47893" numCol="1" rtlCol="0" anchor="t" anchorCtr="0" compatLnSpc="1">
            <a:prstTxWarp prst="textNoShape">
              <a:avLst/>
            </a:prstTxWarp>
          </a:bodyPr>
          <a:lstStyle/>
          <a:p>
            <a:pPr algn="ctr" defTabSz="957573" fontAlgn="base">
              <a:spcBef>
                <a:spcPct val="0"/>
              </a:spcBef>
              <a:spcAft>
                <a:spcPct val="0"/>
              </a:spcAft>
            </a:pPr>
            <a:endParaRPr lang="en-US" sz="2400" dirty="0" smtClean="0">
              <a:solidFill>
                <a:sysClr val="windowText" lastClr="000000"/>
              </a:solidFill>
              <a:effectLst>
                <a:outerShdw blurRad="38100" dist="38100" dir="2700000" algn="tl">
                  <a:srgbClr val="000000">
                    <a:alpha val="43137"/>
                  </a:srgbClr>
                </a:outerShdw>
              </a:effectLst>
              <a:latin typeface="Segoe" pitchFamily="34" charset="0"/>
            </a:endParaRPr>
          </a:p>
        </p:txBody>
      </p:sp>
      <p:pic>
        <p:nvPicPr>
          <p:cNvPr id="33" name="Picture 2" descr="\\eventsql\dvd27\Clip_Installer\DVD_ART\Artwork_Imagery\Shapes and Graphics\documents folders Pages\xml sheet.png"/>
          <p:cNvPicPr>
            <a:picLocks noChangeAspect="1" noChangeArrowheads="1"/>
          </p:cNvPicPr>
          <p:nvPr/>
        </p:nvPicPr>
        <p:blipFill>
          <a:blip r:embed="rId3"/>
          <a:srcRect/>
          <a:stretch>
            <a:fillRect/>
          </a:stretch>
        </p:blipFill>
        <p:spPr bwMode="auto">
          <a:xfrm>
            <a:off x="1613207" y="4895208"/>
            <a:ext cx="642939" cy="730250"/>
          </a:xfrm>
          <a:prstGeom prst="rect">
            <a:avLst/>
          </a:prstGeom>
          <a:noFill/>
        </p:spPr>
      </p:pic>
      <p:sp>
        <p:nvSpPr>
          <p:cNvPr id="35" name="Rectangle 34"/>
          <p:cNvSpPr/>
          <p:nvPr/>
        </p:nvSpPr>
        <p:spPr>
          <a:xfrm>
            <a:off x="991396" y="5545866"/>
            <a:ext cx="2021661" cy="600160"/>
          </a:xfrm>
          <a:prstGeom prst="rect">
            <a:avLst/>
          </a:prstGeom>
        </p:spPr>
        <p:txBody>
          <a:bodyPr wrap="square" lIns="79821" tIns="39910" rIns="79821" bIns="39910">
            <a:spAutoFit/>
          </a:bodyPr>
          <a:lstStyle/>
          <a:p>
            <a:pPr>
              <a:spcBef>
                <a:spcPct val="50000"/>
              </a:spcBef>
            </a:pPr>
            <a:r>
              <a:rPr lang="en-US" sz="1700" dirty="0" smtClean="0">
                <a:solidFill>
                  <a:schemeClr val="bg1"/>
                </a:solidFill>
                <a:cs typeface="Arial" pitchFamily="34" charset="0"/>
              </a:rPr>
              <a:t>Global settings and location tags</a:t>
            </a:r>
            <a:endParaRPr lang="en-US" sz="1700" dirty="0">
              <a:solidFill>
                <a:schemeClr val="bg1"/>
              </a:solidFill>
              <a:cs typeface="Arial" pitchFamily="34" charset="0"/>
            </a:endParaRPr>
          </a:p>
        </p:txBody>
      </p:sp>
      <p:sp>
        <p:nvSpPr>
          <p:cNvPr id="37" name="AutoShape 22"/>
          <p:cNvSpPr>
            <a:spLocks noChangeArrowheads="1"/>
          </p:cNvSpPr>
          <p:nvPr/>
        </p:nvSpPr>
        <p:spPr bwMode="auto">
          <a:xfrm>
            <a:off x="2803270" y="3071630"/>
            <a:ext cx="375093" cy="256433"/>
          </a:xfrm>
          <a:prstGeom prst="rightArrow">
            <a:avLst>
              <a:gd name="adj1" fmla="val 32176"/>
              <a:gd name="adj2" fmla="val 54791"/>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12700" algn="ctr">
            <a:solidFill>
              <a:srgbClr val="664C34"/>
            </a:solidFill>
            <a:miter lim="800000"/>
            <a:headEnd/>
            <a:tailEnd/>
          </a:ln>
        </p:spPr>
        <p:txBody>
          <a:bodyPr wrap="none" lIns="95784" tIns="47893" rIns="95784" bIns="47893" anchor="ctr"/>
          <a:lstStyle/>
          <a:p>
            <a:pPr algn="l">
              <a:lnSpc>
                <a:spcPct val="100000"/>
              </a:lnSpc>
              <a:spcBef>
                <a:spcPct val="0"/>
              </a:spcBef>
            </a:pPr>
            <a:endParaRPr lang="en-GB" dirty="0">
              <a:latin typeface="Calibri" pitchFamily="34" charset="0"/>
              <a:cs typeface="Arial" pitchFamily="34" charset="0"/>
            </a:endParaRPr>
          </a:p>
        </p:txBody>
      </p:sp>
      <p:sp>
        <p:nvSpPr>
          <p:cNvPr id="38" name="Rounded Rectangle 37"/>
          <p:cNvSpPr/>
          <p:nvPr/>
        </p:nvSpPr>
        <p:spPr bwMode="auto">
          <a:xfrm rot="10800000">
            <a:off x="5384127" y="2426367"/>
            <a:ext cx="2326104" cy="3669632"/>
          </a:xfrm>
          <a:prstGeom prst="roundRect">
            <a:avLst/>
          </a:prstGeom>
          <a:gradFill>
            <a:gsLst>
              <a:gs pos="0">
                <a:schemeClr val="accent4">
                  <a:lumMod val="60000"/>
                  <a:lumOff val="40000"/>
                </a:schemeClr>
              </a:gs>
              <a:gs pos="65000">
                <a:schemeClr val="accent2">
                  <a:tint val="32000"/>
                  <a:satMod val="250000"/>
                </a:schemeClr>
              </a:gs>
              <a:gs pos="100000">
                <a:schemeClr val="accent2">
                  <a:tint val="23000"/>
                  <a:satMod val="30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5784" tIns="47893" rIns="95784" bIns="47893" numCol="1" rtlCol="0" anchor="t" anchorCtr="0" compatLnSpc="1">
            <a:prstTxWarp prst="textNoShape">
              <a:avLst/>
            </a:prstTxWarp>
          </a:bodyPr>
          <a:lstStyle/>
          <a:p>
            <a:pPr algn="ctr" defTabSz="957573" fontAlgn="base">
              <a:spcBef>
                <a:spcPct val="0"/>
              </a:spcBef>
              <a:spcAft>
                <a:spcPct val="0"/>
              </a:spcAft>
            </a:pPr>
            <a:endParaRPr lang="en-US" sz="2100" dirty="0" smtClean="0">
              <a:solidFill>
                <a:sysClr val="windowText" lastClr="000000"/>
              </a:solidFill>
              <a:effectLst>
                <a:outerShdw blurRad="38100" dist="38100" dir="2700000" algn="tl">
                  <a:srgbClr val="000000">
                    <a:alpha val="43137"/>
                  </a:srgbClr>
                </a:outerShdw>
              </a:effectLst>
              <a:latin typeface="Segoe" pitchFamily="34" charset="0"/>
            </a:endParaRPr>
          </a:p>
        </p:txBody>
      </p:sp>
      <p:sp>
        <p:nvSpPr>
          <p:cNvPr id="47" name="AutoShape 22"/>
          <p:cNvSpPr>
            <a:spLocks noChangeArrowheads="1"/>
          </p:cNvSpPr>
          <p:nvPr/>
        </p:nvSpPr>
        <p:spPr bwMode="auto">
          <a:xfrm>
            <a:off x="3188901" y="5074729"/>
            <a:ext cx="2135092" cy="338611"/>
          </a:xfrm>
          <a:prstGeom prst="rightArrow">
            <a:avLst>
              <a:gd name="adj1" fmla="val 32176"/>
              <a:gd name="adj2" fmla="val 54791"/>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12700" algn="ctr">
            <a:solidFill>
              <a:srgbClr val="664C34"/>
            </a:solidFill>
            <a:miter lim="800000"/>
            <a:headEnd/>
            <a:tailEnd/>
          </a:ln>
        </p:spPr>
        <p:txBody>
          <a:bodyPr wrap="none" lIns="95784" tIns="47893" rIns="95784" bIns="47893" anchor="ctr"/>
          <a:lstStyle/>
          <a:p>
            <a:pPr algn="l">
              <a:lnSpc>
                <a:spcPct val="100000"/>
              </a:lnSpc>
              <a:spcBef>
                <a:spcPct val="0"/>
              </a:spcBef>
            </a:pPr>
            <a:endParaRPr lang="en-GB" dirty="0">
              <a:latin typeface="Calibri" pitchFamily="34" charset="0"/>
              <a:cs typeface="Arial" pitchFamily="34" charset="0"/>
            </a:endParaRPr>
          </a:p>
        </p:txBody>
      </p:sp>
      <p:sp>
        <p:nvSpPr>
          <p:cNvPr id="49" name="AutoShape 22"/>
          <p:cNvSpPr>
            <a:spLocks noChangeArrowheads="1"/>
          </p:cNvSpPr>
          <p:nvPr/>
        </p:nvSpPr>
        <p:spPr bwMode="auto">
          <a:xfrm>
            <a:off x="4950278" y="3048825"/>
            <a:ext cx="443247" cy="291353"/>
          </a:xfrm>
          <a:prstGeom prst="rightArrow">
            <a:avLst>
              <a:gd name="adj1" fmla="val 32176"/>
              <a:gd name="adj2" fmla="val 54791"/>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12700" algn="ctr">
            <a:solidFill>
              <a:srgbClr val="664C34"/>
            </a:solidFill>
            <a:miter lim="800000"/>
            <a:headEnd/>
            <a:tailEnd/>
          </a:ln>
        </p:spPr>
        <p:txBody>
          <a:bodyPr wrap="none" lIns="95784" tIns="47893" rIns="95784" bIns="47893" anchor="ctr"/>
          <a:lstStyle/>
          <a:p>
            <a:pPr algn="l">
              <a:lnSpc>
                <a:spcPct val="100000"/>
              </a:lnSpc>
              <a:spcBef>
                <a:spcPct val="0"/>
              </a:spcBef>
            </a:pPr>
            <a:endParaRPr lang="en-GB" dirty="0">
              <a:latin typeface="Calibri" pitchFamily="34" charset="0"/>
              <a:cs typeface="Arial" pitchFamily="34" charset="0"/>
            </a:endParaRPr>
          </a:p>
        </p:txBody>
      </p:sp>
      <p:sp>
        <p:nvSpPr>
          <p:cNvPr id="45" name="Rectangle 44"/>
          <p:cNvSpPr/>
          <p:nvPr/>
        </p:nvSpPr>
        <p:spPr>
          <a:xfrm>
            <a:off x="762846" y="1767121"/>
            <a:ext cx="4243134" cy="342210"/>
          </a:xfrm>
          <a:prstGeom prst="rect">
            <a:avLst/>
          </a:prstGeom>
        </p:spPr>
        <p:txBody>
          <a:bodyPr wrap="square" lIns="79821" tIns="39910" rIns="79821" bIns="39910">
            <a:spAutoFit/>
          </a:bodyPr>
          <a:lstStyle/>
          <a:p>
            <a:pPr>
              <a:spcBef>
                <a:spcPct val="50000"/>
              </a:spcBef>
            </a:pPr>
            <a:r>
              <a:rPr lang="en-US" sz="1700" dirty="0" smtClean="0">
                <a:solidFill>
                  <a:srgbClr val="0000B4"/>
                </a:solidFill>
                <a:cs typeface="Arial" pitchFamily="34" charset="0"/>
              </a:rPr>
              <a:t>.NET Framework  </a:t>
            </a:r>
            <a:endParaRPr lang="en-US" sz="1700" dirty="0">
              <a:solidFill>
                <a:srgbClr val="0000B4"/>
              </a:solidFill>
              <a:cs typeface="Arial" pitchFamily="34" charset="0"/>
            </a:endParaRPr>
          </a:p>
        </p:txBody>
      </p:sp>
      <p:sp>
        <p:nvSpPr>
          <p:cNvPr id="46" name="Rectangle 45"/>
          <p:cNvSpPr/>
          <p:nvPr/>
        </p:nvSpPr>
        <p:spPr>
          <a:xfrm>
            <a:off x="3131113" y="2021378"/>
            <a:ext cx="1966903" cy="342210"/>
          </a:xfrm>
          <a:prstGeom prst="rect">
            <a:avLst/>
          </a:prstGeom>
        </p:spPr>
        <p:txBody>
          <a:bodyPr wrap="square" lIns="79821" tIns="39910" rIns="79821" bIns="39910">
            <a:spAutoFit/>
          </a:bodyPr>
          <a:lstStyle/>
          <a:p>
            <a:pPr>
              <a:spcBef>
                <a:spcPct val="50000"/>
              </a:spcBef>
            </a:pPr>
            <a:r>
              <a:rPr lang="en-US" sz="1700" dirty="0" smtClean="0">
                <a:solidFill>
                  <a:schemeClr val="bg1"/>
                </a:solidFill>
                <a:cs typeface="Arial" pitchFamily="34" charset="0"/>
              </a:rPr>
              <a:t>Global web.config</a:t>
            </a:r>
            <a:endParaRPr lang="en-US" sz="1700" dirty="0">
              <a:solidFill>
                <a:schemeClr val="bg1"/>
              </a:solidFill>
              <a:cs typeface="Arial" pitchFamily="34" charset="0"/>
            </a:endParaRPr>
          </a:p>
        </p:txBody>
      </p:sp>
      <p:sp>
        <p:nvSpPr>
          <p:cNvPr id="48" name="Rectangle 47"/>
          <p:cNvSpPr/>
          <p:nvPr/>
        </p:nvSpPr>
        <p:spPr>
          <a:xfrm>
            <a:off x="1016844" y="2050428"/>
            <a:ext cx="1966903" cy="342210"/>
          </a:xfrm>
          <a:prstGeom prst="rect">
            <a:avLst/>
          </a:prstGeom>
        </p:spPr>
        <p:txBody>
          <a:bodyPr wrap="square" lIns="79821" tIns="39910" rIns="79821" bIns="39910">
            <a:spAutoFit/>
          </a:bodyPr>
          <a:lstStyle/>
          <a:p>
            <a:pPr>
              <a:spcBef>
                <a:spcPct val="50000"/>
              </a:spcBef>
            </a:pPr>
            <a:r>
              <a:rPr lang="en-US" sz="1700" dirty="0" err="1" smtClean="0">
                <a:solidFill>
                  <a:schemeClr val="bg1"/>
                </a:solidFill>
                <a:cs typeface="Arial" pitchFamily="34" charset="0"/>
              </a:rPr>
              <a:t>machine.config</a:t>
            </a:r>
            <a:endParaRPr lang="en-US" sz="1700" dirty="0">
              <a:solidFill>
                <a:schemeClr val="bg1"/>
              </a:solidFill>
              <a:cs typeface="Arial" pitchFamily="34" charset="0"/>
            </a:endParaRPr>
          </a:p>
        </p:txBody>
      </p:sp>
      <p:sp>
        <p:nvSpPr>
          <p:cNvPr id="51" name="Rectangle 50"/>
          <p:cNvSpPr/>
          <p:nvPr/>
        </p:nvSpPr>
        <p:spPr>
          <a:xfrm>
            <a:off x="753076" y="4365737"/>
            <a:ext cx="4243134" cy="342210"/>
          </a:xfrm>
          <a:prstGeom prst="rect">
            <a:avLst/>
          </a:prstGeom>
        </p:spPr>
        <p:txBody>
          <a:bodyPr wrap="square" lIns="79821" tIns="39910" rIns="79821" bIns="39910">
            <a:spAutoFit/>
          </a:bodyPr>
          <a:lstStyle/>
          <a:p>
            <a:pPr>
              <a:spcBef>
                <a:spcPct val="50000"/>
              </a:spcBef>
            </a:pPr>
            <a:r>
              <a:rPr lang="en-US" sz="1700" dirty="0" smtClean="0">
                <a:solidFill>
                  <a:srgbClr val="0000B4"/>
                </a:solidFill>
                <a:cs typeface="Arial" pitchFamily="34" charset="0"/>
              </a:rPr>
              <a:t>IIS 7</a:t>
            </a:r>
            <a:endParaRPr lang="en-US" sz="1700" dirty="0">
              <a:solidFill>
                <a:srgbClr val="0000B4"/>
              </a:solidFill>
              <a:cs typeface="Arial" pitchFamily="34" charset="0"/>
            </a:endParaRPr>
          </a:p>
        </p:txBody>
      </p:sp>
      <p:sp>
        <p:nvSpPr>
          <p:cNvPr id="53" name="Rectangle 52"/>
          <p:cNvSpPr/>
          <p:nvPr/>
        </p:nvSpPr>
        <p:spPr>
          <a:xfrm>
            <a:off x="870304" y="4639273"/>
            <a:ext cx="2487249" cy="326821"/>
          </a:xfrm>
          <a:prstGeom prst="rect">
            <a:avLst/>
          </a:prstGeom>
        </p:spPr>
        <p:txBody>
          <a:bodyPr wrap="square" lIns="79821" tIns="39910" rIns="79821" bIns="39910">
            <a:spAutoFit/>
          </a:bodyPr>
          <a:lstStyle/>
          <a:p>
            <a:pPr>
              <a:spcBef>
                <a:spcPct val="50000"/>
              </a:spcBef>
            </a:pPr>
            <a:r>
              <a:rPr lang="en-US" sz="1600" b="1" dirty="0" smtClean="0">
                <a:solidFill>
                  <a:schemeClr val="bg1"/>
                </a:solidFill>
                <a:cs typeface="Arial" pitchFamily="34" charset="0"/>
              </a:rPr>
              <a:t>applicationHost.config</a:t>
            </a:r>
            <a:endParaRPr lang="en-US" sz="1600" b="1" dirty="0">
              <a:solidFill>
                <a:schemeClr val="bg1"/>
              </a:solidFill>
              <a:cs typeface="Arial" pitchFamily="34" charset="0"/>
            </a:endParaRPr>
          </a:p>
        </p:txBody>
      </p:sp>
      <p:sp>
        <p:nvSpPr>
          <p:cNvPr id="60" name="Rectangle 59"/>
          <p:cNvSpPr/>
          <p:nvPr/>
        </p:nvSpPr>
        <p:spPr>
          <a:xfrm>
            <a:off x="5807116" y="1756322"/>
            <a:ext cx="1408089" cy="603820"/>
          </a:xfrm>
          <a:prstGeom prst="rect">
            <a:avLst/>
          </a:prstGeom>
        </p:spPr>
        <p:txBody>
          <a:bodyPr wrap="square" lIns="79821" tIns="39910" rIns="79821" bIns="39910">
            <a:spAutoFit/>
          </a:bodyPr>
          <a:lstStyle/>
          <a:p>
            <a:pPr>
              <a:spcBef>
                <a:spcPct val="50000"/>
              </a:spcBef>
            </a:pPr>
            <a:r>
              <a:rPr lang="en-US" sz="1700" dirty="0" smtClean="0">
                <a:solidFill>
                  <a:schemeClr val="bg1"/>
                </a:solidFill>
                <a:cs typeface="Arial" pitchFamily="34" charset="0"/>
              </a:rPr>
              <a:t>Site Root</a:t>
            </a:r>
            <a:br>
              <a:rPr lang="en-US" sz="1700" dirty="0" smtClean="0">
                <a:solidFill>
                  <a:schemeClr val="bg1"/>
                </a:solidFill>
                <a:cs typeface="Arial" pitchFamily="34" charset="0"/>
              </a:rPr>
            </a:br>
            <a:r>
              <a:rPr lang="en-US" sz="1700" b="1" dirty="0" smtClean="0">
                <a:solidFill>
                  <a:schemeClr val="bg1"/>
                </a:solidFill>
                <a:cs typeface="Arial" pitchFamily="34" charset="0"/>
              </a:rPr>
              <a:t>web.config</a:t>
            </a:r>
            <a:endParaRPr lang="en-US" sz="1700" b="1" dirty="0">
              <a:solidFill>
                <a:schemeClr val="bg1"/>
              </a:solidFill>
              <a:cs typeface="Arial" pitchFamily="34" charset="0"/>
            </a:endParaRPr>
          </a:p>
        </p:txBody>
      </p:sp>
      <p:sp>
        <p:nvSpPr>
          <p:cNvPr id="61" name="Rectangle 60"/>
          <p:cNvSpPr/>
          <p:nvPr/>
        </p:nvSpPr>
        <p:spPr>
          <a:xfrm>
            <a:off x="5423291" y="2616869"/>
            <a:ext cx="2396750" cy="3481531"/>
          </a:xfrm>
          <a:prstGeom prst="rect">
            <a:avLst/>
          </a:prstGeom>
        </p:spPr>
        <p:txBody>
          <a:bodyPr wrap="square" lIns="79821" tIns="39910" rIns="79821" bIns="39910">
            <a:spAutoFit/>
          </a:bodyPr>
          <a:lstStyle/>
          <a:p>
            <a:pPr>
              <a:spcBef>
                <a:spcPct val="50000"/>
              </a:spcBef>
            </a:pPr>
            <a:endParaRPr lang="en-US" sz="1700" dirty="0" smtClean="0">
              <a:solidFill>
                <a:schemeClr val="bg1"/>
              </a:solidFill>
              <a:cs typeface="Arial" pitchFamily="34" charset="0"/>
            </a:endParaRPr>
          </a:p>
          <a:p>
            <a:pPr>
              <a:spcBef>
                <a:spcPct val="50000"/>
              </a:spcBef>
            </a:pPr>
            <a:r>
              <a:rPr lang="en-US" sz="1700" dirty="0" smtClean="0">
                <a:solidFill>
                  <a:schemeClr val="bg1"/>
                </a:solidFill>
                <a:cs typeface="Arial" pitchFamily="34" charset="0"/>
              </a:rPr>
              <a:t>&lt;system.web&gt;</a:t>
            </a:r>
            <a:r>
              <a:rPr lang="en-US" sz="1700" dirty="0">
                <a:solidFill>
                  <a:schemeClr val="bg1"/>
                </a:solidFill>
                <a:cs typeface="Arial" pitchFamily="34" charset="0"/>
              </a:rPr>
              <a:t/>
            </a:r>
            <a:br>
              <a:rPr lang="en-US" sz="1700" dirty="0">
                <a:solidFill>
                  <a:schemeClr val="bg1"/>
                </a:solidFill>
                <a:cs typeface="Arial" pitchFamily="34" charset="0"/>
              </a:rPr>
            </a:br>
            <a:r>
              <a:rPr lang="en-US" sz="1700" dirty="0" smtClean="0">
                <a:solidFill>
                  <a:schemeClr val="bg1"/>
                </a:solidFill>
                <a:cs typeface="Arial" pitchFamily="34" charset="0"/>
              </a:rPr>
              <a:t>.NET settings</a:t>
            </a:r>
          </a:p>
          <a:p>
            <a:pPr>
              <a:spcBef>
                <a:spcPct val="50000"/>
              </a:spcBef>
            </a:pPr>
            <a:r>
              <a:rPr lang="en-US" sz="1700" dirty="0" smtClean="0">
                <a:solidFill>
                  <a:schemeClr val="bg1"/>
                </a:solidFill>
                <a:cs typeface="Arial" pitchFamily="34" charset="0"/>
              </a:rPr>
              <a:t>..</a:t>
            </a:r>
          </a:p>
          <a:p>
            <a:pPr>
              <a:spcBef>
                <a:spcPct val="50000"/>
              </a:spcBef>
            </a:pPr>
            <a:r>
              <a:rPr lang="en-US" sz="1700" dirty="0" smtClean="0">
                <a:solidFill>
                  <a:schemeClr val="bg1"/>
                </a:solidFill>
                <a:cs typeface="Arial" pitchFamily="34" charset="0"/>
              </a:rPr>
              <a:t>..</a:t>
            </a:r>
          </a:p>
          <a:p>
            <a:pPr>
              <a:spcBef>
                <a:spcPct val="50000"/>
              </a:spcBef>
            </a:pPr>
            <a:r>
              <a:rPr lang="en-US" sz="1700" dirty="0" smtClean="0">
                <a:solidFill>
                  <a:schemeClr val="bg1"/>
                </a:solidFill>
                <a:cs typeface="Arial" pitchFamily="34" charset="0"/>
              </a:rPr>
              <a:t>..</a:t>
            </a:r>
          </a:p>
          <a:p>
            <a:pPr>
              <a:spcBef>
                <a:spcPct val="50000"/>
              </a:spcBef>
            </a:pPr>
            <a:r>
              <a:rPr lang="en-US" sz="1700" dirty="0" smtClean="0">
                <a:solidFill>
                  <a:schemeClr val="bg1"/>
                </a:solidFill>
                <a:cs typeface="Arial" pitchFamily="34" charset="0"/>
              </a:rPr>
              <a:t>&lt;system.webServer&gt;</a:t>
            </a:r>
            <a:br>
              <a:rPr lang="en-US" sz="1700" dirty="0" smtClean="0">
                <a:solidFill>
                  <a:schemeClr val="bg1"/>
                </a:solidFill>
                <a:cs typeface="Arial" pitchFamily="34" charset="0"/>
              </a:rPr>
            </a:br>
            <a:r>
              <a:rPr lang="en-US" sz="1700" dirty="0" smtClean="0">
                <a:solidFill>
                  <a:schemeClr val="bg1"/>
                </a:solidFill>
                <a:cs typeface="Arial" pitchFamily="34" charset="0"/>
              </a:rPr>
              <a:t>IIS 7 Delegated settings</a:t>
            </a:r>
          </a:p>
          <a:p>
            <a:pPr>
              <a:spcBef>
                <a:spcPct val="50000"/>
              </a:spcBef>
            </a:pPr>
            <a:r>
              <a:rPr lang="en-US" sz="1700" dirty="0" smtClean="0">
                <a:solidFill>
                  <a:schemeClr val="bg1"/>
                </a:solidFill>
                <a:cs typeface="Arial" pitchFamily="34" charset="0"/>
              </a:rPr>
              <a:t>..</a:t>
            </a:r>
          </a:p>
        </p:txBody>
      </p:sp>
      <p:pic>
        <p:nvPicPr>
          <p:cNvPr id="66" name="Picture 2" descr="\\eventsql\dvd27\Clip_Installer\DVD_ART\Artwork_Imagery\Shapes and Graphics\documents folders Pages\xml sheet.png"/>
          <p:cNvPicPr>
            <a:picLocks noChangeAspect="1" noChangeArrowheads="1"/>
          </p:cNvPicPr>
          <p:nvPr/>
        </p:nvPicPr>
        <p:blipFill>
          <a:blip r:embed="rId3"/>
          <a:srcRect/>
          <a:stretch>
            <a:fillRect/>
          </a:stretch>
        </p:blipFill>
        <p:spPr bwMode="auto">
          <a:xfrm>
            <a:off x="6164052" y="2395406"/>
            <a:ext cx="642939" cy="730250"/>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333404" y="142852"/>
            <a:ext cx="8382000" cy="1052596"/>
          </a:xfrm>
        </p:spPr>
        <p:txBody>
          <a:bodyPr/>
          <a:lstStyle/>
          <a:p>
            <a:pPr eaLnBrk="1" hangingPunct="1">
              <a:defRPr/>
            </a:pPr>
            <a:r>
              <a:rPr lang="es-ES" dirty="0" smtClean="0"/>
              <a:t>Configuración</a:t>
            </a:r>
            <a:br>
              <a:rPr lang="es-ES" dirty="0" smtClean="0"/>
            </a:br>
            <a:r>
              <a:rPr lang="es-ES" sz="2800" dirty="0" smtClean="0">
                <a:solidFill>
                  <a:srgbClr val="FFFF00"/>
                </a:solidFill>
              </a:rPr>
              <a:t>Replicar el contenido y la configuración</a:t>
            </a:r>
            <a:endParaRPr lang="es-ES" sz="2800" dirty="0">
              <a:solidFill>
                <a:srgbClr val="FFFF00"/>
              </a:solidFill>
            </a:endParaRPr>
          </a:p>
        </p:txBody>
      </p:sp>
      <p:sp>
        <p:nvSpPr>
          <p:cNvPr id="46082" name="Rectangle 3"/>
          <p:cNvSpPr>
            <a:spLocks noGrp="1" noChangeArrowheads="1"/>
          </p:cNvSpPr>
          <p:nvPr>
            <p:ph type="body" idx="1"/>
          </p:nvPr>
        </p:nvSpPr>
        <p:spPr>
          <a:xfrm>
            <a:off x="357158" y="1495444"/>
            <a:ext cx="8358246" cy="4512004"/>
          </a:xfrm>
        </p:spPr>
        <p:txBody>
          <a:bodyPr/>
          <a:lstStyle/>
          <a:p>
            <a:pPr eaLnBrk="1" hangingPunct="1"/>
            <a:r>
              <a:rPr lang="es-ES" sz="2800" dirty="0" smtClean="0"/>
              <a:t>Despliegue por XCOPY</a:t>
            </a:r>
          </a:p>
          <a:p>
            <a:pPr lvl="1"/>
            <a:r>
              <a:rPr lang="es-ES" sz="2000" dirty="0" smtClean="0"/>
              <a:t>Replicar la configuración de IIS en </a:t>
            </a:r>
            <a:r>
              <a:rPr lang="es-ES" sz="2000" dirty="0" err="1" smtClean="0"/>
              <a:t>applicationHost.config</a:t>
            </a:r>
            <a:r>
              <a:rPr lang="es-ES" sz="2000" dirty="0" smtClean="0"/>
              <a:t>…</a:t>
            </a:r>
            <a:endParaRPr lang="es-ES" sz="900" dirty="0" smtClean="0"/>
          </a:p>
          <a:p>
            <a:pPr lvl="1"/>
            <a:r>
              <a:rPr lang="es-ES" sz="2000" dirty="0" smtClean="0"/>
              <a:t>Replicar la configuración de IIS en los ficheros </a:t>
            </a:r>
            <a:r>
              <a:rPr lang="es-ES" sz="2000" dirty="0" err="1" smtClean="0"/>
              <a:t>web.config</a:t>
            </a:r>
            <a:r>
              <a:rPr lang="es-ES" sz="2000" dirty="0" smtClean="0"/>
              <a:t>…</a:t>
            </a:r>
          </a:p>
          <a:p>
            <a:r>
              <a:rPr lang="es-ES" sz="2800" dirty="0" smtClean="0"/>
              <a:t>La configuración de IIS en los ficheros </a:t>
            </a:r>
            <a:r>
              <a:rPr lang="es-ES" sz="2800" dirty="0" err="1" smtClean="0"/>
              <a:t>web.config</a:t>
            </a:r>
            <a:r>
              <a:rPr lang="es-ES" sz="2800" dirty="0" smtClean="0"/>
              <a:t> se puede centralizar en un servidor de ficheros</a:t>
            </a:r>
          </a:p>
          <a:p>
            <a:pPr lvl="1"/>
            <a:r>
              <a:rPr lang="es-ES" sz="2000" dirty="0" smtClean="0"/>
              <a:t>El sistema de ficheros de Vista/Windows Server 2008 proporciona:</a:t>
            </a:r>
          </a:p>
          <a:p>
            <a:pPr lvl="2"/>
            <a:r>
              <a:rPr lang="es-ES" sz="1800" dirty="0" err="1" smtClean="0"/>
              <a:t>Client</a:t>
            </a:r>
            <a:r>
              <a:rPr lang="es-ES" sz="1800" dirty="0" smtClean="0"/>
              <a:t> </a:t>
            </a:r>
            <a:r>
              <a:rPr lang="es-ES" sz="1800" dirty="0" err="1" smtClean="0"/>
              <a:t>Side</a:t>
            </a:r>
            <a:r>
              <a:rPr lang="es-ES" sz="1800" dirty="0" smtClean="0"/>
              <a:t> </a:t>
            </a:r>
            <a:r>
              <a:rPr lang="es-ES" sz="1800" dirty="0" err="1" smtClean="0"/>
              <a:t>Caching</a:t>
            </a:r>
            <a:r>
              <a:rPr lang="es-ES" sz="1800" dirty="0" smtClean="0"/>
              <a:t> (CSC)</a:t>
            </a:r>
          </a:p>
          <a:p>
            <a:pPr lvl="2"/>
            <a:r>
              <a:rPr lang="es-ES" sz="1800" dirty="0" smtClean="0"/>
              <a:t>Caché de disco local</a:t>
            </a:r>
          </a:p>
          <a:p>
            <a:pPr lvl="1"/>
            <a:r>
              <a:rPr lang="es-ES" sz="2000" dirty="0" err="1" smtClean="0"/>
              <a:t>Distributed</a:t>
            </a:r>
            <a:r>
              <a:rPr lang="es-ES" sz="2000" dirty="0" smtClean="0"/>
              <a:t> </a:t>
            </a:r>
            <a:r>
              <a:rPr lang="es-ES" sz="2000" dirty="0" err="1" smtClean="0"/>
              <a:t>File</a:t>
            </a:r>
            <a:r>
              <a:rPr lang="es-ES" sz="2000" dirty="0" smtClean="0"/>
              <a:t> </a:t>
            </a:r>
            <a:r>
              <a:rPr lang="es-ES" sz="2000" dirty="0" err="1" smtClean="0"/>
              <a:t>System</a:t>
            </a:r>
            <a:r>
              <a:rPr lang="es-ES" sz="2000" dirty="0" smtClean="0"/>
              <a:t> </a:t>
            </a:r>
            <a:r>
              <a:rPr lang="es-ES" sz="2000" dirty="0" err="1" smtClean="0"/>
              <a:t>Replication</a:t>
            </a:r>
            <a:r>
              <a:rPr lang="es-ES" sz="2000" dirty="0" smtClean="0"/>
              <a:t> (DFSR)</a:t>
            </a:r>
          </a:p>
          <a:p>
            <a:pPr lvl="2"/>
            <a:r>
              <a:rPr lang="es-ES" sz="1800" dirty="0" smtClean="0"/>
              <a:t>Múltiples servidores de ficheros abstraídos en un sólo nombre de carpeta compartida</a:t>
            </a:r>
          </a:p>
          <a:p>
            <a:pPr lvl="2"/>
            <a:r>
              <a:rPr lang="es-ES" sz="1800" dirty="0" smtClean="0"/>
              <a:t>Replicación de contenido</a:t>
            </a:r>
          </a:p>
        </p:txBody>
      </p:sp>
    </p:spTree>
    <p:custDataLst>
      <p:tags r:id="rId1"/>
    </p:custData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382000" cy="1052596"/>
          </a:xfrm>
        </p:spPr>
        <p:txBody>
          <a:bodyPr/>
          <a:lstStyle/>
          <a:p>
            <a:r>
              <a:rPr lang="es-ES" dirty="0" smtClean="0"/>
              <a:t>Configuración</a:t>
            </a:r>
            <a:br>
              <a:rPr lang="es-ES" dirty="0" smtClean="0"/>
            </a:br>
            <a:r>
              <a:rPr lang="es-ES" sz="2800" dirty="0" smtClean="0">
                <a:solidFill>
                  <a:srgbClr val="FFFF00"/>
                </a:solidFill>
              </a:rPr>
              <a:t>Configuración Compartida</a:t>
            </a:r>
            <a:endParaRPr lang="es-ES" sz="2800" dirty="0">
              <a:solidFill>
                <a:srgbClr val="FFFF00"/>
              </a:solidFill>
            </a:endParaRPr>
          </a:p>
        </p:txBody>
      </p:sp>
      <p:sp>
        <p:nvSpPr>
          <p:cNvPr id="3" name="Content Placeholder 2"/>
          <p:cNvSpPr>
            <a:spLocks noGrp="1"/>
          </p:cNvSpPr>
          <p:nvPr>
            <p:ph idx="1"/>
          </p:nvPr>
        </p:nvSpPr>
        <p:spPr>
          <a:xfrm>
            <a:off x="381000" y="1363394"/>
            <a:ext cx="8382000" cy="5066002"/>
          </a:xfrm>
        </p:spPr>
        <p:txBody>
          <a:bodyPr/>
          <a:lstStyle/>
          <a:p>
            <a:r>
              <a:rPr lang="es-ES" sz="2000" dirty="0" smtClean="0"/>
              <a:t>Diseñada para escenarios de granjas de servidores</a:t>
            </a:r>
          </a:p>
          <a:p>
            <a:pPr lvl="1"/>
            <a:r>
              <a:rPr lang="es-ES" sz="1800" dirty="0" smtClean="0"/>
              <a:t>Múltiples servidores comparten un único fichero de configuración</a:t>
            </a:r>
          </a:p>
          <a:p>
            <a:pPr lvl="1"/>
            <a:r>
              <a:rPr lang="es-ES" sz="1800" dirty="0" smtClean="0"/>
              <a:t>Se crea una carpeta compartida UNC para almacenarlo</a:t>
            </a:r>
          </a:p>
          <a:p>
            <a:pPr lvl="1"/>
            <a:r>
              <a:rPr lang="es-ES" sz="1800" dirty="0" smtClean="0"/>
              <a:t>Se configuran los servidores para hacer las peticiones de configuración al fichero central</a:t>
            </a:r>
          </a:p>
          <a:p>
            <a:pPr lvl="1"/>
            <a:r>
              <a:rPr lang="es-ES" sz="1800" dirty="0" smtClean="0"/>
              <a:t>Puede utilizarse un usuario local o de dominio como identidad para acceso a la carpeta compartida</a:t>
            </a:r>
          </a:p>
          <a:p>
            <a:r>
              <a:rPr lang="es-ES" sz="2000" dirty="0" smtClean="0"/>
              <a:t>Como se configura:</a:t>
            </a:r>
          </a:p>
          <a:p>
            <a:pPr lvl="1"/>
            <a:r>
              <a:rPr lang="es-ES" sz="1800" dirty="0" smtClean="0"/>
              <a:t>Se exporta la configuración usando la característica “</a:t>
            </a:r>
            <a:r>
              <a:rPr lang="es-ES" sz="1800" dirty="0" err="1" smtClean="0"/>
              <a:t>Shared</a:t>
            </a:r>
            <a:r>
              <a:rPr lang="es-ES" sz="1800" dirty="0" smtClean="0"/>
              <a:t> </a:t>
            </a:r>
            <a:r>
              <a:rPr lang="es-ES" sz="1800" dirty="0" err="1" smtClean="0"/>
              <a:t>Config</a:t>
            </a:r>
            <a:r>
              <a:rPr lang="es-ES" sz="1800" dirty="0" smtClean="0"/>
              <a:t>” del IIS Manager</a:t>
            </a:r>
          </a:p>
          <a:p>
            <a:pPr lvl="1"/>
            <a:r>
              <a:rPr lang="es-ES" sz="1800" dirty="0" smtClean="0"/>
              <a:t>Crear usuarios locales idénticos ([</a:t>
            </a:r>
            <a:r>
              <a:rPr lang="es-ES" sz="1800" dirty="0" err="1" smtClean="0"/>
              <a:t>Configuser</a:t>
            </a:r>
            <a:r>
              <a:rPr lang="es-ES" sz="1800" dirty="0" smtClean="0"/>
              <a:t>]) en todos los servidores Web, o utilizar una cuenta de dominio</a:t>
            </a:r>
          </a:p>
          <a:p>
            <a:pPr lvl="2"/>
            <a:r>
              <a:rPr lang="es-ES" sz="1400" dirty="0" smtClean="0"/>
              <a:t>Asignar al usuario el derecho “Log </a:t>
            </a:r>
            <a:r>
              <a:rPr lang="es-ES" sz="1400" dirty="0" err="1" smtClean="0"/>
              <a:t>on</a:t>
            </a:r>
            <a:r>
              <a:rPr lang="es-ES" sz="1400" dirty="0" smtClean="0"/>
              <a:t> as a </a:t>
            </a:r>
            <a:r>
              <a:rPr lang="es-ES" sz="1400" dirty="0" err="1" smtClean="0"/>
              <a:t>batch</a:t>
            </a:r>
            <a:r>
              <a:rPr lang="es-ES" sz="1400" dirty="0" smtClean="0"/>
              <a:t> </a:t>
            </a:r>
            <a:r>
              <a:rPr lang="es-ES" sz="1400" dirty="0" err="1" smtClean="0"/>
              <a:t>job</a:t>
            </a:r>
            <a:r>
              <a:rPr lang="es-ES" sz="1400" dirty="0" smtClean="0"/>
              <a:t>”</a:t>
            </a:r>
          </a:p>
          <a:p>
            <a:pPr lvl="1"/>
            <a:r>
              <a:rPr lang="es-ES" sz="1800" dirty="0" smtClean="0"/>
              <a:t>Crear una carpeta compartida para los ficheros de configuración</a:t>
            </a:r>
          </a:p>
          <a:p>
            <a:pPr lvl="2"/>
            <a:r>
              <a:rPr lang="es-ES" sz="1400" dirty="0" smtClean="0"/>
              <a:t>Permisos de la carpeta compartida: [</a:t>
            </a:r>
            <a:r>
              <a:rPr lang="es-ES" sz="1400" dirty="0" err="1" smtClean="0"/>
              <a:t>Configuser</a:t>
            </a:r>
            <a:r>
              <a:rPr lang="es-ES" sz="1400" dirty="0" smtClean="0"/>
              <a:t>] </a:t>
            </a:r>
            <a:r>
              <a:rPr lang="es-ES" sz="1400" dirty="0" err="1" smtClean="0"/>
              <a:t>Change</a:t>
            </a:r>
            <a:endParaRPr lang="es-ES" sz="1400" dirty="0" smtClean="0"/>
          </a:p>
          <a:p>
            <a:pPr lvl="2"/>
            <a:r>
              <a:rPr lang="es-ES" sz="1400" dirty="0" smtClean="0"/>
              <a:t>ACLS: [</a:t>
            </a:r>
            <a:r>
              <a:rPr lang="es-ES" sz="1400" dirty="0" err="1" smtClean="0"/>
              <a:t>Configuser</a:t>
            </a:r>
            <a:r>
              <a:rPr lang="es-ES" sz="1400" dirty="0" smtClean="0"/>
              <a:t>] </a:t>
            </a:r>
            <a:r>
              <a:rPr lang="es-ES" sz="1400" dirty="0" err="1" smtClean="0"/>
              <a:t>Read</a:t>
            </a:r>
            <a:endParaRPr lang="es-ES" sz="1400" dirty="0" smtClean="0"/>
          </a:p>
          <a:p>
            <a:pPr lvl="1"/>
            <a:r>
              <a:rPr lang="es-ES" sz="1800" dirty="0" smtClean="0"/>
              <a:t>Colocar los ficheros de configuración en la carpeta compartida</a:t>
            </a:r>
          </a:p>
          <a:p>
            <a:pPr lvl="1"/>
            <a:r>
              <a:rPr lang="es-ES" sz="1800" dirty="0" smtClean="0"/>
              <a:t>Editar </a:t>
            </a:r>
            <a:r>
              <a:rPr lang="es-ES" sz="1800" dirty="0" err="1" smtClean="0"/>
              <a:t>redirection.config</a:t>
            </a:r>
            <a:endParaRPr lang="es-ES" sz="1800"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s-ES" dirty="0" smtClean="0"/>
              <a:t>Agenda</a:t>
            </a:r>
          </a:p>
        </p:txBody>
      </p:sp>
      <p:sp>
        <p:nvSpPr>
          <p:cNvPr id="17410" name="Rectangle 3"/>
          <p:cNvSpPr>
            <a:spLocks noGrp="1" noChangeArrowheads="1"/>
          </p:cNvSpPr>
          <p:nvPr>
            <p:ph type="body" idx="1"/>
          </p:nvPr>
        </p:nvSpPr>
        <p:spPr>
          <a:xfrm>
            <a:off x="381000" y="1214422"/>
            <a:ext cx="8382000" cy="3151632"/>
          </a:xfrm>
        </p:spPr>
        <p:txBody>
          <a:bodyPr/>
          <a:lstStyle/>
          <a:p>
            <a:pPr eaLnBrk="1" hangingPunct="1"/>
            <a:r>
              <a:rPr lang="es-ES" dirty="0" smtClean="0"/>
              <a:t>Introducción</a:t>
            </a:r>
          </a:p>
          <a:p>
            <a:pPr eaLnBrk="1" hangingPunct="1"/>
            <a:r>
              <a:rPr lang="es-ES" dirty="0" smtClean="0"/>
              <a:t>Arquitectura y Extensibilidad</a:t>
            </a:r>
          </a:p>
          <a:p>
            <a:pPr eaLnBrk="1" hangingPunct="1"/>
            <a:r>
              <a:rPr lang="es-ES" dirty="0" smtClean="0"/>
              <a:t>Instalación y Despliegue</a:t>
            </a:r>
          </a:p>
          <a:p>
            <a:pPr eaLnBrk="1" hangingPunct="1"/>
            <a:r>
              <a:rPr lang="es-ES" dirty="0" smtClean="0"/>
              <a:t>Configuración y Administración</a:t>
            </a:r>
          </a:p>
          <a:p>
            <a:pPr eaLnBrk="1" hangingPunct="1"/>
            <a:r>
              <a:rPr lang="es-ES" dirty="0" smtClean="0"/>
              <a:t>Seguridad</a:t>
            </a:r>
          </a:p>
          <a:p>
            <a:pPr eaLnBrk="1" hangingPunct="1"/>
            <a:r>
              <a:rPr lang="es-ES" dirty="0" smtClean="0"/>
              <a:t>Diagnóstico y resolución de problemas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AutoShape 2"/>
          <p:cNvSpPr>
            <a:spLocks noChangeArrowheads="1"/>
          </p:cNvSpPr>
          <p:nvPr/>
        </p:nvSpPr>
        <p:spPr bwMode="invGray">
          <a:xfrm>
            <a:off x="342900" y="1857375"/>
            <a:ext cx="8477250" cy="2181225"/>
          </a:xfrm>
          <a:prstGeom prst="roundRect">
            <a:avLst>
              <a:gd name="adj" fmla="val 16667"/>
            </a:avLst>
          </a:prstGeom>
          <a:solidFill>
            <a:schemeClr val="accent1">
              <a:alpha val="30196"/>
            </a:schemeClr>
          </a:solidFill>
          <a:ln w="12700" algn="ctr">
            <a:solidFill>
              <a:schemeClr val="bg2"/>
            </a:solidFill>
            <a:round/>
            <a:headEnd/>
            <a:tailEnd/>
          </a:ln>
        </p:spPr>
        <p:txBody>
          <a:bodyPr anchor="ctr">
            <a:spAutoFit/>
          </a:bodyPr>
          <a:lstStyle/>
          <a:p>
            <a:pPr eaLnBrk="0" hangingPunct="0"/>
            <a:endParaRPr lang="es-ES"/>
          </a:p>
        </p:txBody>
      </p:sp>
      <p:sp>
        <p:nvSpPr>
          <p:cNvPr id="276483" name="Rectangle 3"/>
          <p:cNvSpPr>
            <a:spLocks noGrp="1" noChangeArrowheads="1"/>
          </p:cNvSpPr>
          <p:nvPr>
            <p:ph type="title"/>
          </p:nvPr>
        </p:nvSpPr>
        <p:spPr>
          <a:xfrm>
            <a:off x="381000" y="230188"/>
            <a:ext cx="8382000" cy="1052596"/>
          </a:xfrm>
        </p:spPr>
        <p:txBody>
          <a:bodyPr/>
          <a:lstStyle/>
          <a:p>
            <a:pPr eaLnBrk="1" hangingPunct="1">
              <a:defRPr/>
            </a:pPr>
            <a:r>
              <a:rPr lang="es-ES" dirty="0" smtClean="0"/>
              <a:t>Administración</a:t>
            </a:r>
            <a:br>
              <a:rPr lang="es-ES" dirty="0" smtClean="0"/>
            </a:br>
            <a:r>
              <a:rPr lang="es-ES" sz="2800" dirty="0" smtClean="0">
                <a:solidFill>
                  <a:srgbClr val="FFFF00"/>
                </a:solidFill>
              </a:rPr>
              <a:t>Herramientas de gestión IIS7 </a:t>
            </a:r>
            <a:endParaRPr lang="es-ES" sz="2800" dirty="0">
              <a:solidFill>
                <a:srgbClr val="FFFF00"/>
              </a:solidFill>
            </a:endParaRPr>
          </a:p>
        </p:txBody>
      </p:sp>
      <p:sp>
        <p:nvSpPr>
          <p:cNvPr id="59395" name="Rectangle 4"/>
          <p:cNvSpPr>
            <a:spLocks noGrp="1" noChangeArrowheads="1"/>
          </p:cNvSpPr>
          <p:nvPr>
            <p:ph type="body" idx="1"/>
          </p:nvPr>
        </p:nvSpPr>
        <p:spPr>
          <a:xfrm>
            <a:off x="571472" y="4541838"/>
            <a:ext cx="8220103" cy="1077218"/>
          </a:xfrm>
        </p:spPr>
        <p:txBody>
          <a:bodyPr/>
          <a:lstStyle/>
          <a:p>
            <a:pPr eaLnBrk="1" hangingPunct="1">
              <a:lnSpc>
                <a:spcPct val="90000"/>
              </a:lnSpc>
            </a:pPr>
            <a:r>
              <a:rPr lang="es-ES" sz="2400" dirty="0" smtClean="0"/>
              <a:t>Gestionar IIS y ASP.NET simultáneamente</a:t>
            </a:r>
          </a:p>
          <a:p>
            <a:pPr eaLnBrk="1" hangingPunct="1">
              <a:lnSpc>
                <a:spcPct val="90000"/>
              </a:lnSpc>
            </a:pPr>
            <a:r>
              <a:rPr lang="es-ES" sz="2400" dirty="0" smtClean="0"/>
              <a:t>Ver datos del </a:t>
            </a:r>
            <a:r>
              <a:rPr lang="es-ES" sz="2400" dirty="0" err="1" smtClean="0"/>
              <a:t>runtime</a:t>
            </a:r>
            <a:r>
              <a:rPr lang="es-ES" sz="2400" dirty="0" smtClean="0"/>
              <a:t>:</a:t>
            </a:r>
            <a:endParaRPr lang="es-ES" sz="2400" dirty="0" smtClean="0">
              <a:solidFill>
                <a:schemeClr val="accent1"/>
              </a:solidFill>
            </a:endParaRPr>
          </a:p>
          <a:p>
            <a:pPr lvl="1" eaLnBrk="1" hangingPunct="1">
              <a:lnSpc>
                <a:spcPct val="90000"/>
              </a:lnSpc>
            </a:pPr>
            <a:r>
              <a:rPr lang="es-ES" sz="2000" dirty="0" err="1" smtClean="0"/>
              <a:t>worker</a:t>
            </a:r>
            <a:r>
              <a:rPr lang="es-ES" sz="2000" dirty="0" smtClean="0"/>
              <a:t> </a:t>
            </a:r>
            <a:r>
              <a:rPr lang="es-ES" sz="2000" dirty="0" err="1" smtClean="0"/>
              <a:t>processes</a:t>
            </a:r>
            <a:r>
              <a:rPr lang="es-ES" sz="2000" dirty="0" smtClean="0"/>
              <a:t>, </a:t>
            </a:r>
            <a:r>
              <a:rPr lang="es-ES" sz="2000" dirty="0" err="1" smtClean="0"/>
              <a:t>appdomains</a:t>
            </a:r>
            <a:r>
              <a:rPr lang="es-ES" sz="2000" dirty="0" smtClean="0"/>
              <a:t>, </a:t>
            </a:r>
            <a:r>
              <a:rPr lang="es-ES" sz="2000" dirty="0" err="1" smtClean="0"/>
              <a:t>executing</a:t>
            </a:r>
            <a:r>
              <a:rPr lang="es-ES" sz="2000" dirty="0" smtClean="0"/>
              <a:t> </a:t>
            </a:r>
            <a:r>
              <a:rPr lang="es-ES" sz="2000" dirty="0" err="1" smtClean="0"/>
              <a:t>requests</a:t>
            </a:r>
            <a:endParaRPr lang="es-ES" sz="2000" dirty="0" smtClean="0"/>
          </a:p>
        </p:txBody>
      </p:sp>
      <p:sp>
        <p:nvSpPr>
          <p:cNvPr id="276489" name="Text Box 9"/>
          <p:cNvSpPr txBox="1">
            <a:spLocks noChangeArrowheads="1"/>
          </p:cNvSpPr>
          <p:nvPr/>
        </p:nvSpPr>
        <p:spPr bwMode="invGray">
          <a:xfrm>
            <a:off x="457200" y="1982788"/>
            <a:ext cx="3008313" cy="1931987"/>
          </a:xfrm>
          <a:prstGeom prst="rect">
            <a:avLst/>
          </a:prstGeom>
          <a:noFill/>
          <a:ln w="12700" algn="ctr">
            <a:noFill/>
            <a:miter lim="800000"/>
            <a:headEnd/>
            <a:tailEnd/>
          </a:ln>
          <a:effectLst/>
        </p:spPr>
        <p:txBody>
          <a:bodyPr>
            <a:spAutoFit/>
          </a:bodyPr>
          <a:lstStyle/>
          <a:p>
            <a:pPr eaLnBrk="0" hangingPunct="0">
              <a:lnSpc>
                <a:spcPct val="85000"/>
              </a:lnSpc>
              <a:spcBef>
                <a:spcPct val="30000"/>
              </a:spcBef>
              <a:defRPr/>
            </a:pPr>
            <a:r>
              <a:rPr lang="en-US" sz="2800" dirty="0">
                <a:effectLst>
                  <a:outerShdw blurRad="38100" dist="38100" dir="2700000" algn="tl">
                    <a:srgbClr val="000000"/>
                  </a:outerShdw>
                </a:effectLst>
              </a:rPr>
              <a:t>GUI</a:t>
            </a:r>
          </a:p>
          <a:p>
            <a:pPr eaLnBrk="0" hangingPunct="0">
              <a:lnSpc>
                <a:spcPct val="85000"/>
              </a:lnSpc>
              <a:spcBef>
                <a:spcPct val="30000"/>
              </a:spcBef>
              <a:defRPr/>
            </a:pPr>
            <a:r>
              <a:rPr lang="en-US" sz="2800" smtClean="0">
                <a:effectLst>
                  <a:outerShdw blurRad="38100" dist="38100" dir="2700000" algn="tl">
                    <a:srgbClr val="000000"/>
                  </a:outerShdw>
                </a:effectLst>
              </a:rPr>
              <a:t>Línea Comandos</a:t>
            </a:r>
            <a:endParaRPr lang="en-US" sz="2800" dirty="0">
              <a:effectLst>
                <a:outerShdw blurRad="38100" dist="38100" dir="2700000" algn="tl">
                  <a:srgbClr val="000000"/>
                </a:outerShdw>
              </a:effectLst>
            </a:endParaRPr>
          </a:p>
          <a:p>
            <a:pPr eaLnBrk="0" hangingPunct="0">
              <a:lnSpc>
                <a:spcPct val="85000"/>
              </a:lnSpc>
              <a:spcBef>
                <a:spcPct val="30000"/>
              </a:spcBef>
              <a:defRPr/>
            </a:pPr>
            <a:r>
              <a:rPr lang="en-US" sz="2800" smtClean="0">
                <a:effectLst>
                  <a:outerShdw blurRad="38100" dist="38100" dir="2700000" algn="tl">
                    <a:srgbClr val="000000"/>
                  </a:outerShdw>
                </a:effectLst>
              </a:rPr>
              <a:t>Script</a:t>
            </a:r>
            <a:endParaRPr lang="en-US" sz="2800" dirty="0">
              <a:effectLst>
                <a:outerShdw blurRad="38100" dist="38100" dir="2700000" algn="tl">
                  <a:srgbClr val="000000"/>
                </a:outerShdw>
              </a:effectLst>
            </a:endParaRPr>
          </a:p>
          <a:p>
            <a:pPr eaLnBrk="0" hangingPunct="0">
              <a:lnSpc>
                <a:spcPct val="85000"/>
              </a:lnSpc>
              <a:spcBef>
                <a:spcPct val="30000"/>
              </a:spcBef>
              <a:defRPr/>
            </a:pPr>
            <a:r>
              <a:rPr lang="en-US" sz="2800" smtClean="0">
                <a:effectLst>
                  <a:outerShdw blurRad="38100" dist="38100" dir="2700000" algn="tl">
                    <a:srgbClr val="000000"/>
                  </a:outerShdw>
                </a:effectLst>
              </a:rPr>
              <a:t>Código Manejado</a:t>
            </a:r>
            <a:endParaRPr lang="en-US" sz="2800" dirty="0">
              <a:effectLst>
                <a:outerShdw blurRad="38100" dist="38100" dir="2700000" algn="tl">
                  <a:srgbClr val="000000"/>
                </a:outerShdw>
              </a:effectLst>
            </a:endParaRPr>
          </a:p>
        </p:txBody>
      </p:sp>
      <p:sp>
        <p:nvSpPr>
          <p:cNvPr id="276490" name="Text Box 10"/>
          <p:cNvSpPr txBox="1">
            <a:spLocks noChangeArrowheads="1"/>
          </p:cNvSpPr>
          <p:nvPr/>
        </p:nvSpPr>
        <p:spPr bwMode="invGray">
          <a:xfrm>
            <a:off x="3486150" y="1993900"/>
            <a:ext cx="5581650" cy="1931988"/>
          </a:xfrm>
          <a:prstGeom prst="rect">
            <a:avLst/>
          </a:prstGeom>
          <a:noFill/>
          <a:ln w="12700" algn="ctr">
            <a:noFill/>
            <a:miter lim="800000"/>
            <a:headEnd/>
            <a:tailEnd/>
          </a:ln>
          <a:effectLst/>
        </p:spPr>
        <p:txBody>
          <a:bodyPr>
            <a:spAutoFit/>
          </a:bodyPr>
          <a:lstStyle/>
          <a:p>
            <a:pPr eaLnBrk="0" hangingPunct="0">
              <a:lnSpc>
                <a:spcPct val="85000"/>
              </a:lnSpc>
              <a:spcBef>
                <a:spcPct val="30000"/>
              </a:spcBef>
              <a:defRPr/>
            </a:pPr>
            <a:r>
              <a:rPr lang="en-US" sz="2800" b="1" dirty="0">
                <a:effectLst>
                  <a:outerShdw blurRad="38100" dist="38100" dir="2700000" algn="tl">
                    <a:srgbClr val="000000"/>
                  </a:outerShdw>
                </a:effectLst>
              </a:rPr>
              <a:t>IIS Manager</a:t>
            </a:r>
          </a:p>
          <a:p>
            <a:pPr eaLnBrk="0" hangingPunct="0">
              <a:lnSpc>
                <a:spcPct val="85000"/>
              </a:lnSpc>
              <a:spcBef>
                <a:spcPct val="30000"/>
              </a:spcBef>
              <a:defRPr/>
            </a:pPr>
            <a:r>
              <a:rPr lang="en-US" sz="2800" b="1" smtClean="0">
                <a:effectLst>
                  <a:outerShdw blurRad="38100" dist="38100" dir="2700000" algn="tl">
                    <a:srgbClr val="000000"/>
                  </a:outerShdw>
                </a:effectLst>
              </a:rPr>
              <a:t>appcmd</a:t>
            </a:r>
            <a:endParaRPr lang="en-US" sz="2800" b="1" dirty="0">
              <a:effectLst>
                <a:outerShdw blurRad="38100" dist="38100" dir="2700000" algn="tl">
                  <a:srgbClr val="000000"/>
                </a:outerShdw>
              </a:effectLst>
            </a:endParaRPr>
          </a:p>
          <a:p>
            <a:pPr eaLnBrk="0" hangingPunct="0">
              <a:lnSpc>
                <a:spcPct val="85000"/>
              </a:lnSpc>
              <a:spcBef>
                <a:spcPct val="30000"/>
              </a:spcBef>
              <a:defRPr/>
            </a:pPr>
            <a:r>
              <a:rPr lang="en-US" sz="2800" b="1" smtClean="0">
                <a:effectLst>
                  <a:outerShdw blurRad="38100" dist="38100" dir="2700000" algn="tl">
                    <a:srgbClr val="000000"/>
                  </a:outerShdw>
                </a:effectLst>
              </a:rPr>
              <a:t>WMI (root\WebAdministration)</a:t>
            </a:r>
            <a:endParaRPr lang="en-US" sz="2800" b="1" dirty="0">
              <a:effectLst>
                <a:outerShdw blurRad="38100" dist="38100" dir="2700000" algn="tl">
                  <a:srgbClr val="000000"/>
                </a:outerShdw>
              </a:effectLst>
            </a:endParaRPr>
          </a:p>
          <a:p>
            <a:pPr eaLnBrk="0" hangingPunct="0">
              <a:lnSpc>
                <a:spcPct val="85000"/>
              </a:lnSpc>
              <a:spcBef>
                <a:spcPct val="30000"/>
              </a:spcBef>
              <a:defRPr/>
            </a:pPr>
            <a:r>
              <a:rPr lang="en-US" sz="2800" b="1" smtClean="0">
                <a:effectLst>
                  <a:outerShdw blurRad="38100" dist="38100" dir="2700000" algn="tl">
                    <a:srgbClr val="000000"/>
                  </a:outerShdw>
                </a:effectLst>
              </a:rPr>
              <a:t>Microsoft.Web.Administration</a:t>
            </a:r>
            <a:endParaRPr lang="en-US" sz="2800" b="1" dirty="0">
              <a:effectLst>
                <a:outerShdw blurRad="38100" dist="38100" dir="2700000" algn="tl">
                  <a:srgbClr val="000000"/>
                </a:outerShdw>
              </a:effectLst>
            </a:endParaRPr>
          </a:p>
        </p:txBody>
      </p:sp>
      <p:sp>
        <p:nvSpPr>
          <p:cNvPr id="59398" name="Line 11"/>
          <p:cNvSpPr>
            <a:spLocks noChangeShapeType="1"/>
          </p:cNvSpPr>
          <p:nvPr/>
        </p:nvSpPr>
        <p:spPr bwMode="invGray">
          <a:xfrm>
            <a:off x="1314450" y="2324100"/>
            <a:ext cx="2089150" cy="0"/>
          </a:xfrm>
          <a:prstGeom prst="line">
            <a:avLst/>
          </a:prstGeom>
          <a:noFill/>
          <a:ln w="19050" cap="rnd">
            <a:solidFill>
              <a:schemeClr val="tx1"/>
            </a:solidFill>
            <a:prstDash val="sysDot"/>
            <a:round/>
            <a:headEnd/>
            <a:tailEnd/>
          </a:ln>
        </p:spPr>
        <p:txBody>
          <a:bodyPr wrap="none">
            <a:spAutoFit/>
          </a:bodyPr>
          <a:lstStyle/>
          <a:p>
            <a:endParaRPr lang="es-ES"/>
          </a:p>
        </p:txBody>
      </p:sp>
      <p:sp>
        <p:nvSpPr>
          <p:cNvPr id="59399" name="Line 12"/>
          <p:cNvSpPr>
            <a:spLocks noChangeShapeType="1"/>
          </p:cNvSpPr>
          <p:nvPr/>
        </p:nvSpPr>
        <p:spPr bwMode="invGray">
          <a:xfrm>
            <a:off x="3079750" y="2813050"/>
            <a:ext cx="323850" cy="0"/>
          </a:xfrm>
          <a:prstGeom prst="line">
            <a:avLst/>
          </a:prstGeom>
          <a:noFill/>
          <a:ln w="19050" cap="rnd">
            <a:solidFill>
              <a:schemeClr val="tx1"/>
            </a:solidFill>
            <a:prstDash val="sysDot"/>
            <a:round/>
            <a:headEnd/>
            <a:tailEnd/>
          </a:ln>
        </p:spPr>
        <p:txBody>
          <a:bodyPr>
            <a:spAutoFit/>
          </a:bodyPr>
          <a:lstStyle/>
          <a:p>
            <a:endParaRPr lang="es-ES"/>
          </a:p>
        </p:txBody>
      </p:sp>
      <p:sp>
        <p:nvSpPr>
          <p:cNvPr id="59400" name="Line 13"/>
          <p:cNvSpPr>
            <a:spLocks noChangeShapeType="1"/>
          </p:cNvSpPr>
          <p:nvPr/>
        </p:nvSpPr>
        <p:spPr bwMode="invGray">
          <a:xfrm>
            <a:off x="1606550" y="3308350"/>
            <a:ext cx="1797050" cy="0"/>
          </a:xfrm>
          <a:prstGeom prst="line">
            <a:avLst/>
          </a:prstGeom>
          <a:noFill/>
          <a:ln w="19050" cap="rnd">
            <a:solidFill>
              <a:schemeClr val="tx1"/>
            </a:solidFill>
            <a:prstDash val="sysDot"/>
            <a:round/>
            <a:headEnd/>
            <a:tailEnd/>
          </a:ln>
        </p:spPr>
        <p:txBody>
          <a:bodyPr>
            <a:spAutoFit/>
          </a:bodyPr>
          <a:lstStyle/>
          <a:p>
            <a:endParaRPr lang="es-ES"/>
          </a:p>
        </p:txBody>
      </p:sp>
      <p:sp>
        <p:nvSpPr>
          <p:cNvPr id="59401" name="Line 14"/>
          <p:cNvSpPr>
            <a:spLocks noChangeShapeType="1"/>
          </p:cNvSpPr>
          <p:nvPr/>
        </p:nvSpPr>
        <p:spPr bwMode="invGray">
          <a:xfrm>
            <a:off x="3092450" y="3797300"/>
            <a:ext cx="311150" cy="0"/>
          </a:xfrm>
          <a:prstGeom prst="line">
            <a:avLst/>
          </a:prstGeom>
          <a:noFill/>
          <a:ln w="19050" cap="rnd">
            <a:solidFill>
              <a:schemeClr val="tx1"/>
            </a:solidFill>
            <a:prstDash val="sysDot"/>
            <a:round/>
            <a:headEnd/>
            <a:tailEnd/>
          </a:ln>
        </p:spPr>
        <p:txBody>
          <a:bodyPr>
            <a:spAutoFit/>
          </a:bodyPr>
          <a:lstStyle/>
          <a:p>
            <a:endParaRPr lang="es-ES"/>
          </a:p>
        </p:txBody>
      </p:sp>
    </p:spTree>
    <p:custDataLst>
      <p:tags r:id="rId1"/>
    </p:custData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2882131" y="919677"/>
            <a:ext cx="6132512" cy="4776787"/>
          </a:xfrm>
          <a:prstGeom prst="rect">
            <a:avLst/>
          </a:prstGeom>
          <a:noFill/>
          <a:ln w="9525" algn="ctr">
            <a:noFill/>
            <a:miter lim="800000"/>
            <a:headEnd/>
            <a:tailEnd/>
          </a:ln>
        </p:spPr>
      </p:pic>
      <p:sp>
        <p:nvSpPr>
          <p:cNvPr id="19459" name="Rectangle 10"/>
          <p:cNvSpPr>
            <a:spLocks noGrp="1" noChangeArrowheads="1"/>
          </p:cNvSpPr>
          <p:nvPr>
            <p:ph type="title"/>
          </p:nvPr>
        </p:nvSpPr>
        <p:spPr>
          <a:xfrm>
            <a:off x="167148" y="167149"/>
            <a:ext cx="8780207" cy="997196"/>
          </a:xfrm>
        </p:spPr>
        <p:txBody>
          <a:bodyPr/>
          <a:lstStyle/>
          <a:p>
            <a:r>
              <a:rPr lang="es-ES" dirty="0" smtClean="0"/>
              <a:t>Administración</a:t>
            </a:r>
            <a:br>
              <a:rPr lang="es-ES" dirty="0" smtClean="0"/>
            </a:br>
            <a:r>
              <a:rPr lang="es-ES" sz="2400" dirty="0" smtClean="0">
                <a:solidFill>
                  <a:srgbClr val="FFFF00"/>
                </a:solidFill>
              </a:rPr>
              <a:t>Nuevo IIS7 Manager</a:t>
            </a:r>
            <a:endParaRPr lang="es-ES" dirty="0" smtClean="0">
              <a:solidFill>
                <a:srgbClr val="FFFF00"/>
              </a:solidFill>
            </a:endParaRPr>
          </a:p>
        </p:txBody>
      </p:sp>
      <p:sp>
        <p:nvSpPr>
          <p:cNvPr id="432132" name="TextBox 20483"/>
          <p:cNvSpPr txBox="1">
            <a:spLocks noChangeArrowheads="1"/>
          </p:cNvSpPr>
          <p:nvPr/>
        </p:nvSpPr>
        <p:spPr bwMode="auto">
          <a:xfrm>
            <a:off x="234950" y="1460500"/>
            <a:ext cx="2133600" cy="366713"/>
          </a:xfrm>
          <a:prstGeom prst="rect">
            <a:avLst/>
          </a:prstGeom>
          <a:noFill/>
          <a:ln w="9525">
            <a:noFill/>
            <a:miter lim="800000"/>
            <a:headEnd/>
            <a:tailEnd/>
          </a:ln>
        </p:spPr>
        <p:txBody>
          <a:bodyPr>
            <a:spAutoFit/>
          </a:bodyPr>
          <a:lstStyle/>
          <a:p>
            <a:pPr>
              <a:spcBef>
                <a:spcPct val="50000"/>
              </a:spcBef>
              <a:defRPr/>
            </a:pPr>
            <a:endParaRPr lang="es-ES">
              <a:effectLst>
                <a:outerShdw blurRad="38100" dist="38100" dir="2700000" algn="tl">
                  <a:srgbClr val="000000"/>
                </a:outerShdw>
              </a:effectLst>
              <a:latin typeface="Segoe Semibold" pitchFamily="2" charset="0"/>
            </a:endParaRPr>
          </a:p>
        </p:txBody>
      </p:sp>
      <p:sp>
        <p:nvSpPr>
          <p:cNvPr id="20485" name="TextBox 20484"/>
          <p:cNvSpPr txBox="1">
            <a:spLocks noChangeArrowheads="1"/>
          </p:cNvSpPr>
          <p:nvPr/>
        </p:nvSpPr>
        <p:spPr bwMode="auto">
          <a:xfrm>
            <a:off x="127000" y="1473200"/>
            <a:ext cx="1973263" cy="1015663"/>
          </a:xfrm>
          <a:prstGeom prst="rect">
            <a:avLst/>
          </a:prstGeom>
          <a:noFill/>
          <a:ln w="12700" algn="ctr">
            <a:noFill/>
            <a:miter lim="800000"/>
            <a:headEnd/>
            <a:tailEnd/>
          </a:ln>
        </p:spPr>
        <p:txBody>
          <a:bodyPr>
            <a:spAutoFit/>
          </a:bodyPr>
          <a:lstStyle/>
          <a:p>
            <a:pPr algn="r">
              <a:spcBef>
                <a:spcPct val="50000"/>
              </a:spcBef>
            </a:pPr>
            <a:r>
              <a:rPr lang="es-ES" sz="2000" smtClean="0">
                <a:solidFill>
                  <a:srgbClr val="D1E4F3"/>
                </a:solidFill>
              </a:rPr>
              <a:t>Gestión Remota sobre  HTTP</a:t>
            </a:r>
            <a:endParaRPr lang="es-ES" sz="2000">
              <a:solidFill>
                <a:srgbClr val="D1E4F3"/>
              </a:solidFill>
            </a:endParaRPr>
          </a:p>
        </p:txBody>
      </p:sp>
      <p:sp>
        <p:nvSpPr>
          <p:cNvPr id="20487" name="TextBox 20486"/>
          <p:cNvSpPr txBox="1">
            <a:spLocks noChangeArrowheads="1"/>
          </p:cNvSpPr>
          <p:nvPr/>
        </p:nvSpPr>
        <p:spPr bwMode="auto">
          <a:xfrm>
            <a:off x="381000" y="3141663"/>
            <a:ext cx="2157413" cy="1323439"/>
          </a:xfrm>
          <a:prstGeom prst="rect">
            <a:avLst/>
          </a:prstGeom>
          <a:noFill/>
          <a:ln w="12700" algn="ctr">
            <a:noFill/>
            <a:miter lim="800000"/>
            <a:headEnd/>
            <a:tailEnd/>
          </a:ln>
        </p:spPr>
        <p:txBody>
          <a:bodyPr>
            <a:spAutoFit/>
          </a:bodyPr>
          <a:lstStyle/>
          <a:p>
            <a:pPr algn="r">
              <a:spcBef>
                <a:spcPct val="50000"/>
              </a:spcBef>
            </a:pPr>
            <a:r>
              <a:rPr lang="es-ES" sz="2000" dirty="0" smtClean="0">
                <a:solidFill>
                  <a:srgbClr val="D1E4F3"/>
                </a:solidFill>
              </a:rPr>
              <a:t>Funcionalidades IIS y ASP.NET fáciles de encontrar y usar</a:t>
            </a:r>
            <a:endParaRPr lang="es-ES" sz="2000" dirty="0">
              <a:solidFill>
                <a:srgbClr val="D1E4F3"/>
              </a:solidFill>
            </a:endParaRPr>
          </a:p>
        </p:txBody>
      </p:sp>
      <p:sp>
        <p:nvSpPr>
          <p:cNvPr id="20488" name="Straight Connector 20487"/>
          <p:cNvSpPr>
            <a:spLocks noChangeShapeType="1"/>
          </p:cNvSpPr>
          <p:nvPr/>
        </p:nvSpPr>
        <p:spPr bwMode="auto">
          <a:xfrm flipV="1">
            <a:off x="2100263" y="1877961"/>
            <a:ext cx="937906" cy="128639"/>
          </a:xfrm>
          <a:prstGeom prst="line">
            <a:avLst/>
          </a:prstGeom>
          <a:noFill/>
          <a:ln w="38100" algn="ctr">
            <a:solidFill>
              <a:schemeClr val="folHlink"/>
            </a:solidFill>
            <a:round/>
            <a:headEnd/>
            <a:tailEnd type="triangle" w="med" len="med"/>
          </a:ln>
        </p:spPr>
        <p:txBody>
          <a:bodyPr anchor="ctr"/>
          <a:lstStyle/>
          <a:p>
            <a:endParaRPr lang="es-ES"/>
          </a:p>
        </p:txBody>
      </p:sp>
      <p:sp>
        <p:nvSpPr>
          <p:cNvPr id="20489" name="Straight Connector 20488"/>
          <p:cNvSpPr>
            <a:spLocks noChangeShapeType="1"/>
          </p:cNvSpPr>
          <p:nvPr/>
        </p:nvSpPr>
        <p:spPr bwMode="auto">
          <a:xfrm flipV="1">
            <a:off x="2533650" y="3559278"/>
            <a:ext cx="1831873" cy="95148"/>
          </a:xfrm>
          <a:prstGeom prst="line">
            <a:avLst/>
          </a:prstGeom>
          <a:noFill/>
          <a:ln w="38100" algn="ctr">
            <a:solidFill>
              <a:schemeClr val="folHlink"/>
            </a:solidFill>
            <a:round/>
            <a:headEnd/>
            <a:tailEnd type="triangle" w="med" len="med"/>
          </a:ln>
        </p:spPr>
        <p:txBody>
          <a:bodyPr anchor="ctr"/>
          <a:lstStyle/>
          <a:p>
            <a:endParaRPr lang="es-ES"/>
          </a:p>
        </p:txBody>
      </p:sp>
      <p:sp>
        <p:nvSpPr>
          <p:cNvPr id="2" name="TextBox 20486"/>
          <p:cNvSpPr txBox="1">
            <a:spLocks noChangeArrowheads="1"/>
          </p:cNvSpPr>
          <p:nvPr/>
        </p:nvSpPr>
        <p:spPr bwMode="auto">
          <a:xfrm>
            <a:off x="796412" y="5737737"/>
            <a:ext cx="7482349" cy="707886"/>
          </a:xfrm>
          <a:prstGeom prst="rect">
            <a:avLst/>
          </a:prstGeom>
          <a:noFill/>
          <a:ln w="12700" algn="ctr">
            <a:noFill/>
            <a:miter lim="800000"/>
            <a:headEnd/>
            <a:tailEnd/>
          </a:ln>
        </p:spPr>
        <p:txBody>
          <a:bodyPr wrap="square">
            <a:spAutoFit/>
          </a:bodyPr>
          <a:lstStyle/>
          <a:p>
            <a:pPr algn="ctr">
              <a:spcBef>
                <a:spcPct val="50000"/>
              </a:spcBef>
            </a:pPr>
            <a:r>
              <a:rPr lang="es-ES" sz="2000" dirty="0" smtClean="0">
                <a:solidFill>
                  <a:srgbClr val="D1E4F3"/>
                </a:solidFill>
              </a:rPr>
              <a:t>Permite delegar la Administración a los desarrolladores y los dueños de los Sitios  Web</a:t>
            </a:r>
            <a:endParaRPr lang="es-ES" sz="2000" dirty="0">
              <a:solidFill>
                <a:srgbClr val="D1E4F3"/>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wipe(left)">
                                      <p:cBhvr>
                                        <p:cTn id="7" dur="500"/>
                                        <p:tgtEl>
                                          <p:spTgt spid="204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488"/>
                                        </p:tgtEl>
                                        <p:attrNameLst>
                                          <p:attrName>style.visibility</p:attrName>
                                        </p:attrNameLst>
                                      </p:cBhvr>
                                      <p:to>
                                        <p:strVal val="visible"/>
                                      </p:to>
                                    </p:set>
                                    <p:animEffect transition="in" filter="wipe(left)">
                                      <p:cBhvr>
                                        <p:cTn id="11" dur="500"/>
                                        <p:tgtEl>
                                          <p:spTgt spid="2048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487"/>
                                        </p:tgtEl>
                                        <p:attrNameLst>
                                          <p:attrName>style.visibility</p:attrName>
                                        </p:attrNameLst>
                                      </p:cBhvr>
                                      <p:to>
                                        <p:strVal val="visible"/>
                                      </p:to>
                                    </p:set>
                                    <p:animEffect transition="in" filter="wipe(left)">
                                      <p:cBhvr>
                                        <p:cTn id="15" dur="500"/>
                                        <p:tgtEl>
                                          <p:spTgt spid="2048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489"/>
                                        </p:tgtEl>
                                        <p:attrNameLst>
                                          <p:attrName>style.visibility</p:attrName>
                                        </p:attrNameLst>
                                      </p:cBhvr>
                                      <p:to>
                                        <p:strVal val="visible"/>
                                      </p:to>
                                    </p:set>
                                    <p:animEffect transition="in" filter="wipe(left)">
                                      <p:cBhvr>
                                        <p:cTn id="19" dur="500"/>
                                        <p:tgtEl>
                                          <p:spTgt spid="2048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P spid="20488" grpId="0" animBg="1"/>
      <p:bldP spid="20489"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7" name="Rectangle 8"/>
          <p:cNvSpPr>
            <a:spLocks noChangeArrowheads="1"/>
          </p:cNvSpPr>
          <p:nvPr/>
        </p:nvSpPr>
        <p:spPr bwMode="invGray">
          <a:xfrm>
            <a:off x="428625" y="1543050"/>
            <a:ext cx="8296275" cy="369332"/>
          </a:xfrm>
          <a:prstGeom prst="rect">
            <a:avLst/>
          </a:prstGeom>
          <a:gradFill rotWithShape="1">
            <a:gsLst>
              <a:gs pos="0">
                <a:srgbClr val="382993">
                  <a:alpha val="39000"/>
                </a:srgbClr>
              </a:gs>
              <a:gs pos="100000">
                <a:srgbClr val="0E0A24">
                  <a:alpha val="60001"/>
                </a:srgbClr>
              </a:gs>
            </a:gsLst>
            <a:lin ang="5400000" scaled="1"/>
          </a:gradFill>
          <a:ln w="12700" algn="ctr">
            <a:solidFill>
              <a:srgbClr val="130E34"/>
            </a:solidFill>
            <a:miter lim="800000"/>
            <a:headEnd/>
            <a:tailEnd/>
          </a:ln>
        </p:spPr>
        <p:txBody>
          <a:bodyPr wrap="square" anchor="ctr">
            <a:spAutoFit/>
          </a:bodyPr>
          <a:lstStyle/>
          <a:p>
            <a:pPr eaLnBrk="0" hangingPunct="0"/>
            <a:endParaRPr lang="es-ES"/>
          </a:p>
        </p:txBody>
      </p:sp>
      <p:sp>
        <p:nvSpPr>
          <p:cNvPr id="133122" name="Rectangle 2"/>
          <p:cNvSpPr>
            <a:spLocks noGrp="1" noChangeArrowheads="1"/>
          </p:cNvSpPr>
          <p:nvPr>
            <p:ph type="title"/>
          </p:nvPr>
        </p:nvSpPr>
        <p:spPr>
          <a:xfrm>
            <a:off x="381000" y="71414"/>
            <a:ext cx="8382000" cy="997196"/>
          </a:xfrm>
        </p:spPr>
        <p:txBody>
          <a:bodyPr/>
          <a:lstStyle/>
          <a:p>
            <a:pPr eaLnBrk="1" hangingPunct="1">
              <a:defRPr/>
            </a:pPr>
            <a:r>
              <a:rPr lang="es-ES" dirty="0" smtClean="0"/>
              <a:t>Administración</a:t>
            </a:r>
            <a:br>
              <a:rPr lang="es-ES" dirty="0" smtClean="0"/>
            </a:br>
            <a:r>
              <a:rPr lang="es-ES" sz="2400" dirty="0" err="1" smtClean="0">
                <a:solidFill>
                  <a:srgbClr val="FFFF00"/>
                </a:solidFill>
              </a:rPr>
              <a:t>Appcmd</a:t>
            </a:r>
            <a:r>
              <a:rPr lang="es-ES" sz="2400" dirty="0" smtClean="0">
                <a:solidFill>
                  <a:schemeClr val="tx1">
                    <a:lumMod val="85000"/>
                  </a:schemeClr>
                </a:solidFill>
              </a:rPr>
              <a:t> </a:t>
            </a:r>
            <a:endParaRPr lang="es-ES" sz="2800" dirty="0">
              <a:solidFill>
                <a:schemeClr val="tx1">
                  <a:lumMod val="85000"/>
                </a:schemeClr>
              </a:solidFill>
            </a:endParaRPr>
          </a:p>
        </p:txBody>
      </p:sp>
      <p:pic>
        <p:nvPicPr>
          <p:cNvPr id="1026" name="Picture 2"/>
          <p:cNvPicPr>
            <a:picLocks noChangeAspect="1" noChangeArrowheads="1"/>
          </p:cNvPicPr>
          <p:nvPr/>
        </p:nvPicPr>
        <p:blipFill>
          <a:blip r:embed="rId4"/>
          <a:srcRect/>
          <a:stretch>
            <a:fillRect/>
          </a:stretch>
        </p:blipFill>
        <p:spPr bwMode="auto">
          <a:xfrm>
            <a:off x="357158" y="1142984"/>
            <a:ext cx="8448675" cy="5105400"/>
          </a:xfrm>
          <a:prstGeom prst="rect">
            <a:avLst/>
          </a:prstGeom>
          <a:noFill/>
          <a:ln w="9525">
            <a:noFill/>
            <a:miter lim="800000"/>
            <a:headEnd/>
            <a:tailEnd/>
          </a:ln>
          <a:effectLst/>
        </p:spPr>
      </p:pic>
    </p:spTree>
    <p:custDataLst>
      <p:tags r:id="rId1"/>
    </p:custData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86397"/>
          </a:xfrm>
        </p:spPr>
        <p:txBody>
          <a:bodyPr/>
          <a:lstStyle/>
          <a:p>
            <a:r>
              <a:rPr lang="es-ES" sz="4000" dirty="0" smtClean="0"/>
              <a:t>Administración</a:t>
            </a:r>
            <a:br>
              <a:rPr lang="es-ES" sz="4000" dirty="0" smtClean="0"/>
            </a:br>
            <a:r>
              <a:rPr lang="es-ES" sz="2400" dirty="0" smtClean="0">
                <a:solidFill>
                  <a:srgbClr val="FFFF00"/>
                </a:solidFill>
              </a:rPr>
              <a:t>Administración Remota</a:t>
            </a:r>
          </a:p>
        </p:txBody>
      </p:sp>
      <p:sp>
        <p:nvSpPr>
          <p:cNvPr id="4" name="Content Placeholder 2"/>
          <p:cNvSpPr>
            <a:spLocks noGrp="1"/>
          </p:cNvSpPr>
          <p:nvPr>
            <p:ph type="body" sz="quarter" idx="10"/>
          </p:nvPr>
        </p:nvSpPr>
        <p:spPr>
          <a:xfrm>
            <a:off x="381000" y="1411553"/>
            <a:ext cx="8382000" cy="4641271"/>
          </a:xfrm>
        </p:spPr>
        <p:txBody>
          <a:bodyPr/>
          <a:lstStyle/>
          <a:p>
            <a:r>
              <a:rPr lang="es-ES" sz="2800" smtClean="0"/>
              <a:t>Administrar todo el Servidor Web</a:t>
            </a:r>
          </a:p>
          <a:p>
            <a:pPr lvl="1"/>
            <a:r>
              <a:rPr lang="es-ES" sz="2400" smtClean="0"/>
              <a:t>Solo los administradores</a:t>
            </a:r>
          </a:p>
          <a:p>
            <a:pPr lvl="1"/>
            <a:r>
              <a:rPr lang="es-ES" sz="2400" smtClean="0"/>
              <a:t>Casi lo mismo que estar sentado delante del equipo</a:t>
            </a:r>
          </a:p>
          <a:p>
            <a:pPr lvl="1"/>
            <a:r>
              <a:rPr lang="es-ES" sz="2400" smtClean="0"/>
              <a:t>Basada en HTTPS (atraviesa Firewalls)</a:t>
            </a:r>
          </a:p>
          <a:p>
            <a:r>
              <a:rPr lang="es-ES" sz="2800" smtClean="0"/>
              <a:t>Administrar Sites y Aplicaciones</a:t>
            </a:r>
          </a:p>
          <a:p>
            <a:pPr lvl="1"/>
            <a:r>
              <a:rPr lang="es-ES" sz="2400" smtClean="0"/>
              <a:t>Admins y no-admins</a:t>
            </a:r>
          </a:p>
          <a:p>
            <a:pPr lvl="1"/>
            <a:r>
              <a:rPr lang="es-ES" sz="2400" smtClean="0"/>
              <a:t>Dos tipos de Usuarios no Administradores</a:t>
            </a:r>
          </a:p>
          <a:p>
            <a:pPr lvl="2"/>
            <a:r>
              <a:rPr lang="es-ES" sz="2000" smtClean="0"/>
              <a:t>Usuarios de Windows (o también Grupos)</a:t>
            </a:r>
          </a:p>
          <a:p>
            <a:pPr lvl="2"/>
            <a:r>
              <a:rPr lang="es-ES" sz="2000" smtClean="0"/>
              <a:t>Usuarios del IIS Manager</a:t>
            </a:r>
          </a:p>
          <a:p>
            <a:pPr lvl="1"/>
            <a:r>
              <a:rPr lang="es-ES" sz="2400" smtClean="0"/>
              <a:t>El Administrador decide lo que los usuarios no administradores pueden o no hacer (Delegación de Características)</a:t>
            </a:r>
          </a:p>
        </p:txBody>
      </p:sp>
    </p:spTree>
    <p:custDataLst>
      <p:tags r:id="rId1"/>
    </p:custData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41796"/>
          </a:xfrm>
        </p:spPr>
        <p:txBody>
          <a:bodyPr/>
          <a:lstStyle/>
          <a:p>
            <a:r>
              <a:rPr lang="es-ES" sz="4400" dirty="0" smtClean="0"/>
              <a:t>Administración</a:t>
            </a:r>
            <a:br>
              <a:rPr lang="es-ES" sz="4400" dirty="0" smtClean="0"/>
            </a:br>
            <a:r>
              <a:rPr lang="es-ES" sz="2400" dirty="0" smtClean="0">
                <a:solidFill>
                  <a:srgbClr val="FFFF00"/>
                </a:solidFill>
              </a:rPr>
              <a:t>IIS Manager </a:t>
            </a:r>
            <a:r>
              <a:rPr lang="es-ES" sz="2400" dirty="0" err="1" smtClean="0">
                <a:solidFill>
                  <a:srgbClr val="FFFF00"/>
                </a:solidFill>
              </a:rPr>
              <a:t>Users</a:t>
            </a:r>
            <a:endParaRPr lang="es-ES" sz="2400" dirty="0" smtClean="0">
              <a:solidFill>
                <a:srgbClr val="FFFF00"/>
              </a:solidFill>
            </a:endParaRPr>
          </a:p>
        </p:txBody>
      </p:sp>
      <p:sp>
        <p:nvSpPr>
          <p:cNvPr id="4" name="Content Placeholder 2"/>
          <p:cNvSpPr>
            <a:spLocks noGrp="1"/>
          </p:cNvSpPr>
          <p:nvPr>
            <p:ph type="body" sz="quarter" idx="10"/>
          </p:nvPr>
        </p:nvSpPr>
        <p:spPr>
          <a:xfrm>
            <a:off x="381000" y="1491192"/>
            <a:ext cx="8382000" cy="4912114"/>
          </a:xfrm>
        </p:spPr>
        <p:txBody>
          <a:bodyPr/>
          <a:lstStyle/>
          <a:p>
            <a:r>
              <a:rPr lang="es-ES" sz="2800" dirty="0" smtClean="0"/>
              <a:t>Solo son usados por el servicio de Administración Remota</a:t>
            </a:r>
          </a:p>
          <a:p>
            <a:pPr lvl="1"/>
            <a:r>
              <a:rPr lang="es-ES" sz="2400" dirty="0" smtClean="0"/>
              <a:t>No se usan por ningún otro componente de IIS</a:t>
            </a:r>
          </a:p>
          <a:p>
            <a:pPr lvl="1"/>
            <a:r>
              <a:rPr lang="es-ES" sz="2400" dirty="0" smtClean="0"/>
              <a:t>No guardan relación con los Usuarios de Windows</a:t>
            </a:r>
          </a:p>
          <a:p>
            <a:r>
              <a:rPr lang="es-ES" sz="2800" dirty="0" smtClean="0"/>
              <a:t>Los usuarios del IIS Manager y sus permisos se almacenan por defecto en el </a:t>
            </a:r>
            <a:r>
              <a:rPr lang="es-ES" sz="2800" dirty="0" err="1" smtClean="0"/>
              <a:t>administration.config</a:t>
            </a:r>
            <a:endParaRPr lang="es-ES" sz="2800" dirty="0" smtClean="0"/>
          </a:p>
          <a:p>
            <a:pPr lvl="1"/>
            <a:r>
              <a:rPr lang="es-ES" sz="2400" dirty="0" smtClean="0"/>
              <a:t>Usan proveedores de Autenticación y Autorización propios de IIS</a:t>
            </a:r>
          </a:p>
          <a:p>
            <a:pPr lvl="1"/>
            <a:r>
              <a:rPr lang="es-ES" sz="2400" dirty="0" smtClean="0"/>
              <a:t>Pueden reemplazarse por proveedores personalizados</a:t>
            </a:r>
          </a:p>
          <a:p>
            <a:r>
              <a:rPr lang="es-ES" sz="2800" dirty="0" smtClean="0"/>
              <a:t>Una vez están habilitados para administración remota, se les pueden otorgar permisos para </a:t>
            </a:r>
            <a:r>
              <a:rPr lang="es-ES" sz="2800" dirty="0" err="1" smtClean="0"/>
              <a:t>Sites</a:t>
            </a:r>
            <a:r>
              <a:rPr lang="es-ES" sz="2800" dirty="0" smtClean="0"/>
              <a:t>/Aplicaciones</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r>
              <a:rPr lang="es-ES" dirty="0" smtClean="0"/>
              <a:t>Administración</a:t>
            </a:r>
            <a:br>
              <a:rPr lang="es-ES" dirty="0" smtClean="0"/>
            </a:br>
            <a:r>
              <a:rPr lang="es-ES" sz="2400" dirty="0" smtClean="0">
                <a:solidFill>
                  <a:srgbClr val="FFFF00"/>
                </a:solidFill>
              </a:rPr>
              <a:t>Delegación de Características</a:t>
            </a:r>
          </a:p>
        </p:txBody>
      </p:sp>
      <p:sp>
        <p:nvSpPr>
          <p:cNvPr id="4" name="Content Placeholder 2"/>
          <p:cNvSpPr>
            <a:spLocks noGrp="1"/>
          </p:cNvSpPr>
          <p:nvPr>
            <p:ph type="body" sz="quarter" idx="10"/>
          </p:nvPr>
        </p:nvSpPr>
        <p:spPr>
          <a:xfrm>
            <a:off x="381000" y="1671552"/>
            <a:ext cx="8382000" cy="3614836"/>
          </a:xfrm>
        </p:spPr>
        <p:txBody>
          <a:bodyPr/>
          <a:lstStyle/>
          <a:p>
            <a:r>
              <a:rPr lang="es-ES" sz="2700" dirty="0" smtClean="0"/>
              <a:t>Permite al Administrador del Servidor Web configurar las características a las que los usuarios tienen acceso</a:t>
            </a:r>
          </a:p>
          <a:p>
            <a:r>
              <a:rPr lang="es-ES" sz="2700" dirty="0" smtClean="0"/>
              <a:t>Las Características que no están delegadas no son visibles en la interfaz gráfica a nivel de </a:t>
            </a:r>
            <a:r>
              <a:rPr lang="es-ES" sz="2700" dirty="0" err="1" smtClean="0"/>
              <a:t>Site</a:t>
            </a:r>
            <a:r>
              <a:rPr lang="es-ES" sz="2700" dirty="0" smtClean="0"/>
              <a:t>/ Aplicación</a:t>
            </a:r>
          </a:p>
          <a:p>
            <a:r>
              <a:rPr lang="es-ES" sz="2700" dirty="0" smtClean="0"/>
              <a:t>Funciona a base de bloquear o desbloquear secciones de configuración</a:t>
            </a:r>
          </a:p>
          <a:p>
            <a:r>
              <a:rPr lang="es-ES" sz="2700" dirty="0" smtClean="0"/>
              <a:t>El menor nivel de granularidad es el Aplicaciones</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649805"/>
            <a:ext cx="8572560" cy="1523494"/>
          </a:xfrm>
        </p:spPr>
        <p:txBody>
          <a:bodyPr/>
          <a:lstStyle/>
          <a:p>
            <a:r>
              <a:rPr lang="es-ES" sz="4800" dirty="0" smtClean="0">
                <a:solidFill>
                  <a:schemeClr val="tx1"/>
                </a:solidFill>
                <a:latin typeface="Segoe Light" pitchFamily="34" charset="0"/>
              </a:rPr>
              <a:t>{</a:t>
            </a:r>
            <a:r>
              <a:rPr lang="es-ES" sz="4800" spc="-300" dirty="0" smtClean="0">
                <a:solidFill>
                  <a:schemeClr val="tx1"/>
                </a:solidFill>
                <a:latin typeface="Segoe Light" pitchFamily="34" charset="0"/>
              </a:rPr>
              <a:t> </a:t>
            </a:r>
            <a:r>
              <a:rPr lang="es-ES" sz="4800" b="1" dirty="0" smtClean="0">
                <a:solidFill>
                  <a:srgbClr val="0099FF"/>
                </a:solidFill>
              </a:rPr>
              <a:t>Administración Delegada </a:t>
            </a:r>
            <a:r>
              <a:rPr lang="es-ES" sz="4800" dirty="0" smtClean="0">
                <a:solidFill>
                  <a:schemeClr val="tx1"/>
                </a:solidFill>
                <a:latin typeface="Segoe Light" pitchFamily="34" charset="0"/>
              </a:rPr>
              <a:t>}</a:t>
            </a:r>
            <a:endParaRPr lang="es-ES" sz="4800" dirty="0"/>
          </a:p>
        </p:txBody>
      </p:sp>
      <p:sp>
        <p:nvSpPr>
          <p:cNvPr id="4" name="Text Placeholder 3"/>
          <p:cNvSpPr>
            <a:spLocks noGrp="1"/>
          </p:cNvSpPr>
          <p:nvPr>
            <p:ph type="body" sz="quarter" idx="10"/>
          </p:nvPr>
        </p:nvSpPr>
        <p:spPr/>
        <p:txBody>
          <a:bodyPr/>
          <a:lstStyle/>
          <a:p>
            <a:r>
              <a:rPr lang="es-ES" smtClean="0"/>
              <a:t>demo </a:t>
            </a:r>
            <a:endParaRPr lang="es-ES" dirty="0"/>
          </a:p>
        </p:txBody>
      </p:sp>
      <p:sp>
        <p:nvSpPr>
          <p:cNvPr id="5" name="Title 1"/>
          <p:cNvSpPr txBox="1">
            <a:spLocks/>
          </p:cNvSpPr>
          <p:nvPr/>
        </p:nvSpPr>
        <p:spPr>
          <a:xfrm>
            <a:off x="285720" y="0"/>
            <a:ext cx="8572560" cy="1523494"/>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s-ES" sz="4800" b="0" i="0" u="none" strike="noStrike" kern="1200" cap="none" spc="-15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Light" pitchFamily="34" charset="0"/>
                <a:ea typeface="+mn-ea"/>
                <a:cs typeface="Arial" charset="0"/>
              </a:rPr>
              <a:t>{</a:t>
            </a:r>
            <a:r>
              <a:rPr kumimoji="0" lang="es-ES" sz="4800" b="0" i="0" u="none" strike="noStrike" kern="1200" cap="none" spc="-30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Light" pitchFamily="34" charset="0"/>
                <a:ea typeface="+mn-ea"/>
                <a:cs typeface="Arial" charset="0"/>
              </a:rPr>
              <a:t> </a:t>
            </a:r>
            <a:r>
              <a:rPr kumimoji="0" lang="es-ES" sz="4800" b="1" i="0" u="none" strike="noStrike" kern="1200" cap="none" spc="-150" normalizeH="0" baseline="0" noProof="0" dirty="0" smtClean="0">
                <a:ln w="3175">
                  <a:noFill/>
                </a:ln>
                <a:solidFill>
                  <a:srgbClr val="0099FF"/>
                </a:solidFill>
                <a:effectLst>
                  <a:outerShdw blurRad="50800" dist="38100" dir="2700000" algn="tl" rotWithShape="0">
                    <a:prstClr val="black">
                      <a:alpha val="40000"/>
                    </a:prstClr>
                  </a:outerShdw>
                </a:effectLst>
                <a:uLnTx/>
                <a:uFillTx/>
                <a:latin typeface="+mj-lt"/>
                <a:ea typeface="+mn-ea"/>
                <a:cs typeface="Arial" charset="0"/>
              </a:rPr>
              <a:t>Configuración Compartida</a:t>
            </a:r>
            <a:r>
              <a:rPr kumimoji="0" lang="es-ES" sz="4800" b="0" i="0" u="none" strike="noStrike" kern="1200" cap="none" spc="-15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Light" pitchFamily="34" charset="0"/>
                <a:ea typeface="+mn-ea"/>
                <a:cs typeface="Arial" charset="0"/>
              </a:rPr>
              <a:t>}</a:t>
            </a:r>
            <a:endParaRPr kumimoji="0" lang="es-ES" sz="4800" b="0" i="0" u="none" strike="noStrike" kern="1200" cap="none" spc="-150" normalizeH="0" baseline="0" noProof="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s-ES" dirty="0" smtClean="0"/>
              <a:t>Agenda</a:t>
            </a:r>
          </a:p>
        </p:txBody>
      </p:sp>
      <p:sp>
        <p:nvSpPr>
          <p:cNvPr id="17410" name="Rectangle 3"/>
          <p:cNvSpPr>
            <a:spLocks noGrp="1" noChangeArrowheads="1"/>
          </p:cNvSpPr>
          <p:nvPr>
            <p:ph type="body" idx="1"/>
          </p:nvPr>
        </p:nvSpPr>
        <p:spPr>
          <a:xfrm>
            <a:off x="381000" y="1214422"/>
            <a:ext cx="8382000" cy="3151632"/>
          </a:xfrm>
        </p:spPr>
        <p:txBody>
          <a:bodyPr/>
          <a:lstStyle/>
          <a:p>
            <a:pPr eaLnBrk="1" hangingPunct="1"/>
            <a:r>
              <a:rPr lang="es-ES" dirty="0" smtClean="0"/>
              <a:t>Introducción</a:t>
            </a:r>
          </a:p>
          <a:p>
            <a:pPr eaLnBrk="1" hangingPunct="1"/>
            <a:r>
              <a:rPr lang="es-ES" dirty="0" smtClean="0"/>
              <a:t>Arquitectura y Extensibilidad</a:t>
            </a:r>
          </a:p>
          <a:p>
            <a:pPr eaLnBrk="1" hangingPunct="1"/>
            <a:r>
              <a:rPr lang="es-ES" dirty="0" smtClean="0"/>
              <a:t>Instalación y Despliegue</a:t>
            </a:r>
          </a:p>
          <a:p>
            <a:pPr eaLnBrk="1" hangingPunct="1"/>
            <a:r>
              <a:rPr lang="es-ES" dirty="0" smtClean="0"/>
              <a:t>Configuración y Administración</a:t>
            </a:r>
          </a:p>
          <a:p>
            <a:pPr eaLnBrk="1" hangingPunct="1"/>
            <a:r>
              <a:rPr lang="es-ES" dirty="0" smtClean="0">
                <a:solidFill>
                  <a:srgbClr val="FFFF00"/>
                </a:solidFill>
              </a:rPr>
              <a:t>Seguridad</a:t>
            </a:r>
          </a:p>
          <a:p>
            <a:pPr eaLnBrk="1" hangingPunct="1"/>
            <a:r>
              <a:rPr lang="es-ES" dirty="0" smtClean="0"/>
              <a:t>Diagnóstico y resolución de problemas</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Placeholder 2"/>
          <p:cNvSpPr>
            <a:spLocks noGrp="1"/>
          </p:cNvSpPr>
          <p:nvPr>
            <p:ph type="body" idx="1"/>
          </p:nvPr>
        </p:nvSpPr>
        <p:spPr>
          <a:xfrm>
            <a:off x="315951" y="1731258"/>
            <a:ext cx="8382000" cy="4198072"/>
          </a:xfrm>
        </p:spPr>
        <p:txBody>
          <a:bodyPr/>
          <a:lstStyle/>
          <a:p>
            <a:r>
              <a:rPr lang="es-ES" sz="2400" dirty="0" smtClean="0"/>
              <a:t>IUSR en lugar de IUSR_&lt;</a:t>
            </a:r>
            <a:r>
              <a:rPr lang="es-ES" sz="2400" dirty="0" err="1" smtClean="0"/>
              <a:t>servermame</a:t>
            </a:r>
            <a:r>
              <a:rPr lang="es-ES" sz="2400" dirty="0" smtClean="0"/>
              <a:t>&gt;</a:t>
            </a:r>
          </a:p>
          <a:p>
            <a:r>
              <a:rPr lang="es-ES" sz="2400" dirty="0" smtClean="0"/>
              <a:t>IUSR es </a:t>
            </a:r>
            <a:r>
              <a:rPr lang="es-ES" sz="2400" smtClean="0"/>
              <a:t>“builtin</a:t>
            </a:r>
            <a:r>
              <a:rPr lang="es-ES" sz="2400" dirty="0" smtClean="0"/>
              <a:t>”, no una cuenta local</a:t>
            </a:r>
          </a:p>
          <a:p>
            <a:pPr lvl="1"/>
            <a:r>
              <a:rPr lang="es-ES" sz="2000" dirty="0" smtClean="0"/>
              <a:t>No puede iniciar sesión en el sistema</a:t>
            </a:r>
          </a:p>
          <a:p>
            <a:pPr lvl="1"/>
            <a:r>
              <a:rPr lang="es-ES" sz="2000" dirty="0" smtClean="0"/>
              <a:t>Sin contraseñas de las que preocuparse</a:t>
            </a:r>
          </a:p>
          <a:p>
            <a:pPr lvl="1"/>
            <a:r>
              <a:rPr lang="es-ES" sz="2000" dirty="0" smtClean="0"/>
              <a:t>Mismo SID en todos los Vista/2008</a:t>
            </a:r>
          </a:p>
          <a:p>
            <a:pPr lvl="1"/>
            <a:r>
              <a:rPr lang="es-ES" sz="2000" dirty="0" smtClean="0"/>
              <a:t>Mismas ACLS válidas entre servidores</a:t>
            </a:r>
          </a:p>
          <a:p>
            <a:r>
              <a:rPr lang="es-ES" sz="2400" dirty="0" smtClean="0"/>
              <a:t>Si se deshabilita, el acceso anónimo todavía funciona</a:t>
            </a:r>
          </a:p>
          <a:p>
            <a:pPr lvl="1"/>
            <a:r>
              <a:rPr lang="es-ES" sz="2000" dirty="0" smtClean="0"/>
              <a:t>Usa la identidad del </a:t>
            </a:r>
            <a:r>
              <a:rPr lang="es-ES" sz="2000" dirty="0" err="1" smtClean="0"/>
              <a:t>App</a:t>
            </a:r>
            <a:r>
              <a:rPr lang="es-ES" sz="2000" dirty="0" smtClean="0"/>
              <a:t> Pool (Network </a:t>
            </a:r>
            <a:r>
              <a:rPr lang="es-ES" sz="2000" dirty="0" err="1" smtClean="0"/>
              <a:t>Service</a:t>
            </a:r>
            <a:r>
              <a:rPr lang="es-ES" sz="2000" dirty="0" smtClean="0"/>
              <a:t> por defecto)</a:t>
            </a:r>
          </a:p>
          <a:p>
            <a:r>
              <a:rPr lang="es-ES" sz="2400" dirty="0" smtClean="0"/>
              <a:t>IIS_IUSR reemplaza a IIS_WPG </a:t>
            </a:r>
          </a:p>
          <a:p>
            <a:pPr lvl="1"/>
            <a:r>
              <a:rPr lang="es-ES" sz="2000" dirty="0" smtClean="0"/>
              <a:t>Grupo “</a:t>
            </a:r>
            <a:r>
              <a:rPr lang="es-ES" sz="2000" dirty="0" err="1" smtClean="0"/>
              <a:t>Built</a:t>
            </a:r>
            <a:r>
              <a:rPr lang="es-ES" sz="2000" dirty="0" smtClean="0"/>
              <a:t>-in”, no local, SID conocido, </a:t>
            </a:r>
            <a:r>
              <a:rPr lang="es-ES" sz="2000" dirty="0" err="1" smtClean="0"/>
              <a:t>ACLs</a:t>
            </a:r>
            <a:r>
              <a:rPr lang="es-ES" sz="2000" dirty="0" smtClean="0"/>
              <a:t> respetadas…</a:t>
            </a:r>
          </a:p>
          <a:p>
            <a:pPr lvl="1"/>
            <a:r>
              <a:rPr lang="es-ES" sz="2000" dirty="0" smtClean="0"/>
              <a:t>Las identidades de los </a:t>
            </a:r>
            <a:r>
              <a:rPr lang="es-ES" sz="2000" dirty="0" err="1" smtClean="0"/>
              <a:t>Aplication</a:t>
            </a:r>
            <a:r>
              <a:rPr lang="es-ES" sz="2000" dirty="0" smtClean="0"/>
              <a:t> Pools se agregan automáticamente</a:t>
            </a:r>
          </a:p>
        </p:txBody>
      </p:sp>
      <p:sp>
        <p:nvSpPr>
          <p:cNvPr id="5" name="Title 1"/>
          <p:cNvSpPr>
            <a:spLocks noGrp="1"/>
          </p:cNvSpPr>
          <p:nvPr>
            <p:ph type="title"/>
          </p:nvPr>
        </p:nvSpPr>
        <p:spPr/>
        <p:txBody>
          <a:bodyPr>
            <a:noAutofit/>
          </a:bodyPr>
          <a:lstStyle/>
          <a:p>
            <a:pPr>
              <a:defRPr/>
            </a:pPr>
            <a:r>
              <a:rPr lang="es-ES" sz="4000" smtClean="0"/>
              <a:t>Cambios en el Usuario Anónimo</a:t>
            </a:r>
            <a:br>
              <a:rPr lang="es-ES" sz="4000" smtClean="0"/>
            </a:br>
            <a:r>
              <a:rPr lang="es-ES" sz="4000" smtClean="0"/>
              <a:t>y en el Grupo IIS_WPG</a:t>
            </a:r>
            <a:endParaRPr lang="es-ES" sz="400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382000" cy="665162"/>
          </a:xfrm>
        </p:spPr>
        <p:txBody>
          <a:bodyPr>
            <a:noAutofit/>
          </a:bodyPr>
          <a:lstStyle/>
          <a:p>
            <a:pPr>
              <a:defRPr/>
            </a:pPr>
            <a:r>
              <a:rPr lang="es-ES" sz="4000" dirty="0" smtClean="0"/>
              <a:t>Características de Seguridad de IIS 7</a:t>
            </a:r>
            <a:endParaRPr lang="es-ES" sz="4000" dirty="0"/>
          </a:p>
        </p:txBody>
      </p:sp>
      <p:sp>
        <p:nvSpPr>
          <p:cNvPr id="4" name="Text Placeholder 2"/>
          <p:cNvSpPr txBox="1">
            <a:spLocks/>
          </p:cNvSpPr>
          <p:nvPr/>
        </p:nvSpPr>
        <p:spPr>
          <a:xfrm>
            <a:off x="357158" y="928670"/>
            <a:ext cx="8382000" cy="5429288"/>
          </a:xfrm>
          <a:prstGeom prst="rect">
            <a:avLst/>
          </a:prstGeom>
        </p:spPr>
        <p:txBody>
          <a:bodyPr>
            <a:noAutofit/>
          </a:bodyPr>
          <a:lstStyle/>
          <a:p>
            <a:pPr marL="396875" marR="0" lvl="0" indent="-396875" algn="l" defTabSz="912813" rtl="0" eaLnBrk="1" fontAlgn="base" latinLnBrk="0" hangingPunct="1">
              <a:lnSpc>
                <a:spcPct val="90000"/>
              </a:lnSpc>
              <a:spcBef>
                <a:spcPct val="20000"/>
              </a:spcBef>
              <a:spcAft>
                <a:spcPct val="0"/>
              </a:spcAft>
              <a:buClrTx/>
              <a:buSzTx/>
              <a:buFontTx/>
              <a:buBlip>
                <a:blip r:embed="rId3"/>
              </a:buBlip>
              <a:tabLst/>
              <a:defRPr/>
            </a:pPr>
            <a:r>
              <a:rPr lang="es-ES" dirty="0" smtClean="0">
                <a:latin typeface="+mn-lt"/>
                <a:cs typeface="+mn-cs"/>
              </a:rPr>
              <a:t>Diseño modular: Menor superficie de ataque durante la instalación y la ejecución</a:t>
            </a:r>
          </a:p>
          <a:p>
            <a:pPr marL="396875" indent="-396875">
              <a:lnSpc>
                <a:spcPct val="90000"/>
              </a:lnSpc>
              <a:spcBef>
                <a:spcPct val="20000"/>
              </a:spcBef>
              <a:buFontTx/>
              <a:buBlip>
                <a:blip r:embed="rId3"/>
              </a:buBlip>
            </a:pPr>
            <a:r>
              <a:rPr lang="es-ES" dirty="0" smtClean="0">
                <a:latin typeface="+mn-lt"/>
                <a:cs typeface="+mn-cs"/>
              </a:rPr>
              <a:t>Integración </a:t>
            </a:r>
            <a:r>
              <a:rPr lang="es-ES" dirty="0" err="1" smtClean="0">
                <a:latin typeface="+mn-lt"/>
                <a:cs typeface="+mn-cs"/>
              </a:rPr>
              <a:t>.Net</a:t>
            </a:r>
            <a:endParaRPr lang="es-ES" dirty="0" smtClean="0">
              <a:latin typeface="+mn-lt"/>
              <a:cs typeface="+mn-cs"/>
            </a:endParaRPr>
          </a:p>
          <a:p>
            <a:pPr marL="852488" lvl="1" indent="-396875">
              <a:lnSpc>
                <a:spcPct val="90000"/>
              </a:lnSpc>
              <a:spcBef>
                <a:spcPct val="20000"/>
              </a:spcBef>
              <a:buFontTx/>
              <a:buBlip>
                <a:blip r:embed="rId3"/>
              </a:buBlip>
            </a:pPr>
            <a:r>
              <a:rPr lang="es-ES" sz="1600" dirty="0" smtClean="0">
                <a:latin typeface="+mn-lt"/>
                <a:cs typeface="+mn-cs"/>
              </a:rPr>
              <a:t>Autenticación por formularios para cualquier tipo de contenido</a:t>
            </a:r>
          </a:p>
          <a:p>
            <a:pPr marL="852488" lvl="1" indent="-396875">
              <a:lnSpc>
                <a:spcPct val="90000"/>
              </a:lnSpc>
              <a:spcBef>
                <a:spcPct val="20000"/>
              </a:spcBef>
              <a:buFontTx/>
              <a:buBlip>
                <a:blip r:embed="rId3"/>
              </a:buBlip>
            </a:pPr>
            <a:r>
              <a:rPr lang="es-ES" sz="1600" dirty="0" smtClean="0">
                <a:latin typeface="+mn-lt"/>
                <a:cs typeface="+mn-cs"/>
              </a:rPr>
              <a:t>.NET Role and </a:t>
            </a:r>
            <a:r>
              <a:rPr lang="es-ES" sz="1600" dirty="0" err="1" smtClean="0">
                <a:latin typeface="+mn-lt"/>
                <a:cs typeface="+mn-cs"/>
              </a:rPr>
              <a:t>Membership</a:t>
            </a:r>
            <a:r>
              <a:rPr lang="es-ES" sz="1600" dirty="0" smtClean="0">
                <a:latin typeface="+mn-lt"/>
                <a:cs typeface="+mn-cs"/>
              </a:rPr>
              <a:t> </a:t>
            </a:r>
            <a:r>
              <a:rPr lang="es-ES" sz="1600" dirty="0" err="1" smtClean="0">
                <a:latin typeface="+mn-lt"/>
                <a:cs typeface="+mn-cs"/>
              </a:rPr>
              <a:t>Providers</a:t>
            </a:r>
            <a:endParaRPr lang="es-ES" sz="1600" dirty="0" smtClean="0">
              <a:latin typeface="+mn-lt"/>
              <a:cs typeface="+mn-cs"/>
            </a:endParaRPr>
          </a:p>
          <a:p>
            <a:pPr marL="396875" indent="-396875">
              <a:lnSpc>
                <a:spcPct val="90000"/>
              </a:lnSpc>
              <a:spcBef>
                <a:spcPct val="20000"/>
              </a:spcBef>
              <a:buFontTx/>
              <a:buBlip>
                <a:blip r:embed="rId3"/>
              </a:buBlip>
            </a:pPr>
            <a:r>
              <a:rPr lang="es-ES" dirty="0" smtClean="0">
                <a:latin typeface="+mn-lt"/>
                <a:cs typeface="+mn-cs"/>
              </a:rPr>
              <a:t>Aislamiento de </a:t>
            </a:r>
            <a:r>
              <a:rPr lang="es-ES" dirty="0" err="1" smtClean="0">
                <a:latin typeface="+mn-lt"/>
                <a:cs typeface="+mn-cs"/>
              </a:rPr>
              <a:t>Application</a:t>
            </a:r>
            <a:r>
              <a:rPr lang="es-ES" dirty="0" smtClean="0">
                <a:latin typeface="+mn-lt"/>
                <a:cs typeface="+mn-cs"/>
              </a:rPr>
              <a:t> Pools</a:t>
            </a:r>
          </a:p>
          <a:p>
            <a:pPr marL="852488" lvl="1" indent="-396875">
              <a:lnSpc>
                <a:spcPct val="90000"/>
              </a:lnSpc>
              <a:spcBef>
                <a:spcPct val="20000"/>
              </a:spcBef>
              <a:buFontTx/>
              <a:buBlip>
                <a:blip r:embed="rId3"/>
              </a:buBlip>
            </a:pPr>
            <a:r>
              <a:rPr lang="es-ES" sz="1600" dirty="0" err="1" smtClean="0">
                <a:latin typeface="+mn-lt"/>
                <a:cs typeface="+mn-cs"/>
              </a:rPr>
              <a:t>Sandboxing</a:t>
            </a:r>
            <a:r>
              <a:rPr lang="es-ES" sz="1600" dirty="0" smtClean="0">
                <a:latin typeface="+mn-lt"/>
                <a:cs typeface="+mn-cs"/>
              </a:rPr>
              <a:t> entre aplicaciones</a:t>
            </a:r>
          </a:p>
          <a:p>
            <a:pPr marL="396875" indent="-396875">
              <a:lnSpc>
                <a:spcPct val="90000"/>
              </a:lnSpc>
              <a:spcBef>
                <a:spcPct val="20000"/>
              </a:spcBef>
              <a:buFontTx/>
              <a:buBlip>
                <a:blip r:embed="rId3"/>
              </a:buBlip>
            </a:pPr>
            <a:r>
              <a:rPr lang="es-ES" dirty="0" err="1" smtClean="0">
                <a:latin typeface="+mn-lt"/>
                <a:cs typeface="+mn-cs"/>
              </a:rPr>
              <a:t>URLAuthorization</a:t>
            </a:r>
            <a:endParaRPr lang="es-ES" dirty="0" smtClean="0">
              <a:latin typeface="+mn-lt"/>
              <a:cs typeface="+mn-cs"/>
            </a:endParaRPr>
          </a:p>
          <a:p>
            <a:pPr marL="852488" lvl="1" indent="-396875">
              <a:lnSpc>
                <a:spcPct val="90000"/>
              </a:lnSpc>
              <a:spcBef>
                <a:spcPct val="20000"/>
              </a:spcBef>
              <a:buFontTx/>
              <a:buBlip>
                <a:blip r:embed="rId3"/>
              </a:buBlip>
            </a:pPr>
            <a:r>
              <a:rPr lang="es-ES" sz="1600" dirty="0" smtClean="0">
                <a:latin typeface="+mn-lt"/>
                <a:cs typeface="+mn-cs"/>
              </a:rPr>
              <a:t>Controla el acceso a sitios, carpetas o ficheros </a:t>
            </a:r>
            <a:r>
              <a:rPr lang="es-ES" sz="1600" u="sng" dirty="0" smtClean="0">
                <a:latin typeface="+mn-lt"/>
                <a:cs typeface="+mn-cs"/>
              </a:rPr>
              <a:t>sin utilizar permisos NTFS</a:t>
            </a:r>
          </a:p>
          <a:p>
            <a:pPr marL="852488" lvl="1" indent="-396875">
              <a:lnSpc>
                <a:spcPct val="90000"/>
              </a:lnSpc>
              <a:spcBef>
                <a:spcPct val="20000"/>
              </a:spcBef>
              <a:buFontTx/>
              <a:buBlip>
                <a:blip r:embed="rId3"/>
              </a:buBlip>
            </a:pPr>
            <a:r>
              <a:rPr lang="es-ES" sz="1600" dirty="0" smtClean="0">
                <a:latin typeface="+mn-lt"/>
                <a:cs typeface="+mn-cs"/>
              </a:rPr>
              <a:t>Las reglas se almacenan en ficheros .</a:t>
            </a:r>
            <a:r>
              <a:rPr lang="es-ES" sz="1600" dirty="0" err="1" smtClean="0">
                <a:latin typeface="+mn-lt"/>
                <a:cs typeface="+mn-cs"/>
              </a:rPr>
              <a:t>config</a:t>
            </a:r>
            <a:endParaRPr lang="es-ES" sz="1600" dirty="0" smtClean="0">
              <a:latin typeface="+mn-lt"/>
              <a:cs typeface="+mn-cs"/>
            </a:endParaRPr>
          </a:p>
          <a:p>
            <a:pPr marL="396875" indent="-396875">
              <a:lnSpc>
                <a:spcPct val="90000"/>
              </a:lnSpc>
              <a:spcBef>
                <a:spcPct val="20000"/>
              </a:spcBef>
              <a:buFontTx/>
              <a:buBlip>
                <a:blip r:embed="rId3"/>
              </a:buBlip>
            </a:pPr>
            <a:r>
              <a:rPr lang="es-ES" dirty="0" err="1" smtClean="0">
                <a:latin typeface="+mn-lt"/>
                <a:cs typeface="+mn-cs"/>
              </a:rPr>
              <a:t>Request</a:t>
            </a:r>
            <a:r>
              <a:rPr lang="es-ES" dirty="0" smtClean="0">
                <a:latin typeface="+mn-lt"/>
                <a:cs typeface="+mn-cs"/>
              </a:rPr>
              <a:t> </a:t>
            </a:r>
            <a:r>
              <a:rPr lang="es-ES" dirty="0" err="1" smtClean="0">
                <a:latin typeface="+mn-lt"/>
                <a:cs typeface="+mn-cs"/>
              </a:rPr>
              <a:t>Filtering</a:t>
            </a:r>
            <a:endParaRPr lang="es-ES" dirty="0" smtClean="0">
              <a:latin typeface="+mn-lt"/>
              <a:cs typeface="+mn-cs"/>
            </a:endParaRPr>
          </a:p>
          <a:p>
            <a:pPr marL="852488" lvl="1" indent="-396875">
              <a:lnSpc>
                <a:spcPct val="90000"/>
              </a:lnSpc>
              <a:spcBef>
                <a:spcPct val="20000"/>
              </a:spcBef>
              <a:buFontTx/>
              <a:buBlip>
                <a:blip r:embed="rId3"/>
              </a:buBlip>
            </a:pPr>
            <a:r>
              <a:rPr lang="es-ES" sz="1600" dirty="0" smtClean="0">
                <a:latin typeface="+mn-lt"/>
                <a:cs typeface="+mn-cs"/>
              </a:rPr>
              <a:t>Reglas del estilo </a:t>
            </a:r>
            <a:r>
              <a:rPr lang="es-ES" sz="1600" dirty="0" err="1" smtClean="0">
                <a:latin typeface="+mn-lt"/>
                <a:cs typeface="+mn-cs"/>
              </a:rPr>
              <a:t>ULScan</a:t>
            </a:r>
            <a:r>
              <a:rPr lang="es-ES" sz="1600" dirty="0" smtClean="0">
                <a:latin typeface="+mn-lt"/>
                <a:cs typeface="+mn-cs"/>
              </a:rPr>
              <a:t>, que evitan servir </a:t>
            </a:r>
            <a:r>
              <a:rPr lang="es-ES" sz="1600" dirty="0" err="1" smtClean="0">
                <a:latin typeface="+mn-lt"/>
                <a:cs typeface="+mn-cs"/>
              </a:rPr>
              <a:t>URLs</a:t>
            </a:r>
            <a:endParaRPr lang="es-ES" sz="1600" dirty="0" smtClean="0">
              <a:latin typeface="+mn-lt"/>
              <a:cs typeface="+mn-cs"/>
            </a:endParaRPr>
          </a:p>
          <a:p>
            <a:pPr marL="1309688" lvl="2" indent="-396875">
              <a:lnSpc>
                <a:spcPct val="90000"/>
              </a:lnSpc>
              <a:spcBef>
                <a:spcPct val="20000"/>
              </a:spcBef>
              <a:buFontTx/>
              <a:buBlip>
                <a:blip r:embed="rId3"/>
              </a:buBlip>
            </a:pPr>
            <a:r>
              <a:rPr lang="es-ES" sz="1400" dirty="0" smtClean="0">
                <a:latin typeface="+mn-lt"/>
                <a:cs typeface="+mn-cs"/>
              </a:rPr>
              <a:t>Con determinadas cadenas</a:t>
            </a:r>
          </a:p>
          <a:p>
            <a:pPr marL="1309688" lvl="2" indent="-396875">
              <a:lnSpc>
                <a:spcPct val="90000"/>
              </a:lnSpc>
              <a:spcBef>
                <a:spcPct val="20000"/>
              </a:spcBef>
              <a:buFontTx/>
              <a:buBlip>
                <a:blip r:embed="rId3"/>
              </a:buBlip>
            </a:pPr>
            <a:r>
              <a:rPr lang="es-ES" sz="1400" dirty="0" smtClean="0">
                <a:latin typeface="+mn-lt"/>
                <a:cs typeface="+mn-cs"/>
              </a:rPr>
              <a:t>De determinada longitud</a:t>
            </a:r>
          </a:p>
          <a:p>
            <a:pPr marL="1309688" lvl="2" indent="-396875">
              <a:lnSpc>
                <a:spcPct val="90000"/>
              </a:lnSpc>
              <a:spcBef>
                <a:spcPct val="20000"/>
              </a:spcBef>
              <a:buFontTx/>
              <a:buBlip>
                <a:blip r:embed="rId3"/>
              </a:buBlip>
            </a:pPr>
            <a:r>
              <a:rPr lang="es-ES" sz="1400" dirty="0" smtClean="0">
                <a:latin typeface="+mn-lt"/>
                <a:cs typeface="+mn-cs"/>
              </a:rPr>
              <a:t>Determinados ficheros o </a:t>
            </a:r>
            <a:r>
              <a:rPr lang="es-ES" sz="1400" dirty="0" err="1" smtClean="0">
                <a:latin typeface="+mn-lt"/>
                <a:cs typeface="+mn-cs"/>
              </a:rPr>
              <a:t>Paths</a:t>
            </a:r>
            <a:endParaRPr lang="es-ES" sz="1400" dirty="0" smtClean="0">
              <a:latin typeface="+mn-lt"/>
              <a:cs typeface="+mn-cs"/>
            </a:endParaRPr>
          </a:p>
          <a:p>
            <a:pPr marL="852488" lvl="1" indent="-396875">
              <a:lnSpc>
                <a:spcPct val="90000"/>
              </a:lnSpc>
              <a:spcBef>
                <a:spcPct val="20000"/>
              </a:spcBef>
              <a:buFontTx/>
              <a:buBlip>
                <a:blip r:embed="rId3"/>
              </a:buBlip>
            </a:pPr>
            <a:r>
              <a:rPr lang="es-ES" sz="1600" dirty="0" smtClean="0">
                <a:latin typeface="+mn-lt"/>
                <a:cs typeface="+mn-cs"/>
              </a:rPr>
              <a:t>Errores específicos asociados</a:t>
            </a:r>
          </a:p>
          <a:p>
            <a:pPr marL="852488" lvl="1" indent="-396875">
              <a:lnSpc>
                <a:spcPct val="90000"/>
              </a:lnSpc>
              <a:spcBef>
                <a:spcPct val="20000"/>
              </a:spcBef>
              <a:buBlip>
                <a:blip r:embed="rId3"/>
              </a:buBlip>
            </a:pPr>
            <a:r>
              <a:rPr lang="es-ES" sz="1600" dirty="0" smtClean="0">
                <a:latin typeface="+mn-lt"/>
              </a:rPr>
              <a:t>Las reglas se almacenan en ficheros .</a:t>
            </a:r>
            <a:r>
              <a:rPr lang="es-ES" sz="1600" dirty="0" err="1" smtClean="0">
                <a:latin typeface="+mn-lt"/>
              </a:rPr>
              <a:t>config</a:t>
            </a:r>
            <a:endParaRPr lang="es-ES" sz="1600" dirty="0" smtClean="0">
              <a:latin typeface="+mn-lt"/>
            </a:endParaRPr>
          </a:p>
          <a:p>
            <a:pPr marL="852488" lvl="1" indent="-396875">
              <a:lnSpc>
                <a:spcPct val="90000"/>
              </a:lnSpc>
              <a:spcBef>
                <a:spcPct val="20000"/>
              </a:spcBef>
              <a:buFontTx/>
              <a:buBlip>
                <a:blip r:embed="rId3"/>
              </a:buBlip>
            </a:pPr>
            <a:r>
              <a:rPr lang="es-ES" sz="1600" dirty="0" smtClean="0">
                <a:latin typeface="+mn-lt"/>
                <a:cs typeface="+mn-cs"/>
              </a:rPr>
              <a:t>Sin interfaz gráfica</a:t>
            </a:r>
          </a:p>
          <a:p>
            <a:pPr marL="396875" indent="-396875">
              <a:lnSpc>
                <a:spcPct val="90000"/>
              </a:lnSpc>
              <a:spcBef>
                <a:spcPct val="20000"/>
              </a:spcBef>
              <a:buBlip>
                <a:blip r:embed="rId3"/>
              </a:buBlip>
            </a:pPr>
            <a:r>
              <a:rPr lang="es-ES" dirty="0" smtClean="0">
                <a:latin typeface="+mn-lt"/>
                <a:cs typeface="+mn-cs"/>
              </a:rPr>
              <a:t>Autenticación y SSL en modo </a:t>
            </a:r>
            <a:r>
              <a:rPr lang="es-ES" dirty="0" err="1" smtClean="0">
                <a:latin typeface="+mn-lt"/>
                <a:cs typeface="+mn-cs"/>
              </a:rPr>
              <a:t>Kernel</a:t>
            </a:r>
            <a:endParaRPr lang="es-ES" dirty="0" smtClean="0">
              <a:latin typeface="+mn-lt"/>
              <a:cs typeface="+mn-cs"/>
            </a:endParaRPr>
          </a:p>
          <a:p>
            <a:pPr marL="852488" lvl="1" indent="-396875">
              <a:lnSpc>
                <a:spcPct val="90000"/>
              </a:lnSpc>
              <a:spcBef>
                <a:spcPct val="20000"/>
              </a:spcBef>
              <a:buFontTx/>
              <a:buBlip>
                <a:blip r:embed="rId3"/>
              </a:buBlip>
            </a:pPr>
            <a:r>
              <a:rPr lang="es-ES" sz="1600" dirty="0" smtClean="0">
                <a:latin typeface="+mn-lt"/>
                <a:cs typeface="+mn-cs"/>
              </a:rPr>
              <a:t>Negociaciones más rápidas y menos problemáticas</a:t>
            </a:r>
            <a:endParaRPr kumimoji="0" lang="es-ES" sz="1600" b="0" i="0" u="none" strike="noStrike" kern="1200" cap="none" spc="0" normalizeH="0" baseline="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solidFill>
                  <a:schemeClr val="tx1"/>
                </a:solidFill>
                <a:latin typeface="Segoe Light" pitchFamily="34" charset="0"/>
              </a:rPr>
              <a:t>{</a:t>
            </a:r>
            <a:r>
              <a:rPr lang="es-ES" spc="-300" dirty="0" smtClean="0">
                <a:solidFill>
                  <a:schemeClr val="tx1"/>
                </a:solidFill>
                <a:latin typeface="Segoe Light" pitchFamily="34" charset="0"/>
              </a:rPr>
              <a:t> </a:t>
            </a:r>
            <a:r>
              <a:rPr lang="es-ES" b="1" dirty="0" err="1" smtClean="0">
                <a:solidFill>
                  <a:srgbClr val="0099FF"/>
                </a:solidFill>
              </a:rPr>
              <a:t>Arsys</a:t>
            </a:r>
            <a:r>
              <a:rPr lang="es-ES" dirty="0" smtClean="0">
                <a:solidFill>
                  <a:schemeClr val="tx1"/>
                </a:solidFill>
                <a:latin typeface="Segoe Light" pitchFamily="34" charset="0"/>
              </a:rPr>
              <a:t>}</a:t>
            </a:r>
            <a:endParaRPr lang="es-ES" dirty="0"/>
          </a:p>
        </p:txBody>
      </p:sp>
      <p:sp>
        <p:nvSpPr>
          <p:cNvPr id="3" name="Subtitle 2"/>
          <p:cNvSpPr>
            <a:spLocks noGrp="1"/>
          </p:cNvSpPr>
          <p:nvPr>
            <p:ph type="subTitle" idx="1"/>
          </p:nvPr>
        </p:nvSpPr>
        <p:spPr>
          <a:xfrm>
            <a:off x="814940" y="4396095"/>
            <a:ext cx="7043208" cy="461665"/>
          </a:xfrm>
        </p:spPr>
        <p:txBody>
          <a:bodyPr/>
          <a:lstStyle/>
          <a:p>
            <a:r>
              <a:rPr lang="es-ES" dirty="0" smtClean="0"/>
              <a:t>Rubén López-</a:t>
            </a:r>
            <a:r>
              <a:rPr lang="es-ES" dirty="0" err="1" smtClean="0"/>
              <a:t>Echazarreta</a:t>
            </a:r>
            <a:r>
              <a:rPr lang="es-ES" dirty="0" smtClean="0"/>
              <a:t> Castro</a:t>
            </a:r>
          </a:p>
          <a:p>
            <a:r>
              <a:rPr lang="es-ES" sz="2800" dirty="0" smtClean="0"/>
              <a:t>Director de Operaciones</a:t>
            </a:r>
          </a:p>
          <a:p>
            <a:r>
              <a:rPr lang="es-ES" sz="2800" dirty="0" smtClean="0"/>
              <a:t>Arsys.es</a:t>
            </a:r>
            <a:endParaRPr lang="es-ES" sz="2800" dirty="0"/>
          </a:p>
        </p:txBody>
      </p:sp>
      <p:sp>
        <p:nvSpPr>
          <p:cNvPr id="4" name="Text Placeholder 3"/>
          <p:cNvSpPr>
            <a:spLocks noGrp="1"/>
          </p:cNvSpPr>
          <p:nvPr>
            <p:ph type="body" sz="quarter" idx="10"/>
          </p:nvPr>
        </p:nvSpPr>
        <p:spPr/>
        <p:txBody>
          <a:bodyPr/>
          <a:lstStyle/>
          <a:p>
            <a:r>
              <a:rPr lang="es-ES" dirty="0" smtClean="0"/>
              <a:t>Cliente</a:t>
            </a:r>
            <a:endParaRPr lang="es-ES" dirty="0"/>
          </a:p>
        </p:txBody>
      </p:sp>
      <p:pic>
        <p:nvPicPr>
          <p:cNvPr id="5" name="Picture 23" descr="arsys-grupo-alta res"/>
          <p:cNvPicPr>
            <a:picLocks noChangeAspect="1" noChangeArrowheads="1"/>
          </p:cNvPicPr>
          <p:nvPr/>
        </p:nvPicPr>
        <p:blipFill>
          <a:blip r:embed="rId3"/>
          <a:srcRect/>
          <a:stretch>
            <a:fillRect/>
          </a:stretch>
        </p:blipFill>
        <p:spPr bwMode="auto">
          <a:xfrm>
            <a:off x="5011618" y="2071678"/>
            <a:ext cx="3989538" cy="2000264"/>
          </a:xfrm>
          <a:prstGeom prst="rect">
            <a:avLst/>
          </a:prstGeom>
          <a:noFill/>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s-ES" dirty="0" smtClean="0"/>
              <a:t>Agenda</a:t>
            </a:r>
          </a:p>
        </p:txBody>
      </p:sp>
      <p:sp>
        <p:nvSpPr>
          <p:cNvPr id="17410" name="Rectangle 3"/>
          <p:cNvSpPr>
            <a:spLocks noGrp="1" noChangeArrowheads="1"/>
          </p:cNvSpPr>
          <p:nvPr>
            <p:ph type="body" idx="1"/>
          </p:nvPr>
        </p:nvSpPr>
        <p:spPr>
          <a:xfrm>
            <a:off x="381000" y="1214422"/>
            <a:ext cx="8382000" cy="3151632"/>
          </a:xfrm>
        </p:spPr>
        <p:txBody>
          <a:bodyPr/>
          <a:lstStyle/>
          <a:p>
            <a:pPr eaLnBrk="1" hangingPunct="1"/>
            <a:r>
              <a:rPr lang="es-ES" dirty="0" smtClean="0"/>
              <a:t>Introducción</a:t>
            </a:r>
          </a:p>
          <a:p>
            <a:pPr eaLnBrk="1" hangingPunct="1"/>
            <a:r>
              <a:rPr lang="es-ES" dirty="0" smtClean="0"/>
              <a:t>Arquitectura y Extensibilidad</a:t>
            </a:r>
          </a:p>
          <a:p>
            <a:pPr eaLnBrk="1" hangingPunct="1"/>
            <a:r>
              <a:rPr lang="es-ES" dirty="0" smtClean="0"/>
              <a:t>Instalación y Despliegue</a:t>
            </a:r>
          </a:p>
          <a:p>
            <a:pPr eaLnBrk="1" hangingPunct="1"/>
            <a:r>
              <a:rPr lang="es-ES" dirty="0" smtClean="0"/>
              <a:t>Configuración y Administración</a:t>
            </a:r>
          </a:p>
          <a:p>
            <a:pPr eaLnBrk="1" hangingPunct="1"/>
            <a:r>
              <a:rPr lang="es-ES" dirty="0" smtClean="0"/>
              <a:t>Seguridad</a:t>
            </a:r>
          </a:p>
          <a:p>
            <a:pPr eaLnBrk="1" hangingPunct="1"/>
            <a:r>
              <a:rPr lang="es-ES" dirty="0" smtClean="0">
                <a:solidFill>
                  <a:srgbClr val="FFFF00"/>
                </a:solidFill>
              </a:rPr>
              <a:t>Diagnóstico y resolución de problemas</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30188"/>
            <a:ext cx="8382000" cy="1052596"/>
          </a:xfrm>
        </p:spPr>
        <p:txBody>
          <a:bodyPr/>
          <a:lstStyle/>
          <a:p>
            <a:pPr eaLnBrk="1" hangingPunct="1"/>
            <a:r>
              <a:rPr lang="es-ES" dirty="0" smtClean="0"/>
              <a:t>Solución de Problemas</a:t>
            </a:r>
            <a:br>
              <a:rPr lang="es-ES" dirty="0" smtClean="0"/>
            </a:br>
            <a:r>
              <a:rPr lang="es-ES" sz="2800" dirty="0" smtClean="0">
                <a:solidFill>
                  <a:srgbClr val="FFFF00"/>
                </a:solidFill>
              </a:rPr>
              <a:t>Errores detallados y HTTP Sub-status </a:t>
            </a:r>
            <a:r>
              <a:rPr lang="es-ES" sz="2800" dirty="0" err="1" smtClean="0">
                <a:solidFill>
                  <a:srgbClr val="FFFF00"/>
                </a:solidFill>
              </a:rPr>
              <a:t>codes</a:t>
            </a:r>
            <a:endParaRPr lang="es-ES" dirty="0" smtClean="0">
              <a:solidFill>
                <a:srgbClr val="FFFF00"/>
              </a:solidFill>
            </a:endParaRPr>
          </a:p>
        </p:txBody>
      </p:sp>
      <p:sp>
        <p:nvSpPr>
          <p:cNvPr id="6147" name="Content Placeholder 2"/>
          <p:cNvSpPr>
            <a:spLocks noGrp="1"/>
          </p:cNvSpPr>
          <p:nvPr>
            <p:ph idx="1"/>
          </p:nvPr>
        </p:nvSpPr>
        <p:spPr>
          <a:xfrm>
            <a:off x="357158" y="1594537"/>
            <a:ext cx="8382000" cy="4191917"/>
          </a:xfrm>
        </p:spPr>
        <p:txBody>
          <a:bodyPr/>
          <a:lstStyle/>
          <a:p>
            <a:r>
              <a:rPr lang="es-ES" dirty="0" smtClean="0"/>
              <a:t>Errores detallados para ofrecer:</a:t>
            </a:r>
          </a:p>
          <a:p>
            <a:pPr lvl="2"/>
            <a:r>
              <a:rPr lang="es-ES" dirty="0" smtClean="0"/>
              <a:t>Acciones para la resolución</a:t>
            </a:r>
          </a:p>
          <a:p>
            <a:pPr lvl="2"/>
            <a:r>
              <a:rPr lang="es-ES" dirty="0" smtClean="0"/>
              <a:t>Líneas de investigación</a:t>
            </a:r>
          </a:p>
          <a:p>
            <a:pPr lvl="2"/>
            <a:r>
              <a:rPr lang="es-ES" dirty="0" smtClean="0"/>
              <a:t>Incluyen secciones de configuración, página, modulo cargado…</a:t>
            </a:r>
          </a:p>
          <a:p>
            <a:pPr lvl="2"/>
            <a:r>
              <a:rPr lang="es-ES" dirty="0" smtClean="0"/>
              <a:t>Solo se envían a </a:t>
            </a:r>
            <a:r>
              <a:rPr lang="es-ES" dirty="0" err="1" smtClean="0"/>
              <a:t>Localhost</a:t>
            </a:r>
            <a:r>
              <a:rPr lang="es-ES" dirty="0" smtClean="0"/>
              <a:t> por motivos de seguridad</a:t>
            </a:r>
          </a:p>
          <a:p>
            <a:r>
              <a:rPr lang="es-ES" dirty="0" smtClean="0"/>
              <a:t>Más detalles en los códigos de error HTTP para identificar la raíz de los problemas</a:t>
            </a:r>
          </a:p>
          <a:p>
            <a:pPr lvl="1"/>
            <a:r>
              <a:rPr lang="es-ES" dirty="0" smtClean="0"/>
              <a:t>Guardados en los </a:t>
            </a:r>
            <a:r>
              <a:rPr lang="es-ES" dirty="0" err="1" smtClean="0"/>
              <a:t>logs</a:t>
            </a:r>
            <a:r>
              <a:rPr lang="es-ES" dirty="0" smtClean="0"/>
              <a:t> de IIS</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230188"/>
            <a:ext cx="8382000" cy="1052596"/>
          </a:xfrm>
        </p:spPr>
        <p:txBody>
          <a:bodyPr/>
          <a:lstStyle/>
          <a:p>
            <a:r>
              <a:rPr lang="es-ES" dirty="0" smtClean="0"/>
              <a:t>Solución de Problemas</a:t>
            </a:r>
            <a:br>
              <a:rPr lang="es-ES" dirty="0" smtClean="0"/>
            </a:br>
            <a:r>
              <a:rPr lang="es-ES" sz="2800" dirty="0" err="1" smtClean="0">
                <a:solidFill>
                  <a:srgbClr val="FFFF00"/>
                </a:solidFill>
              </a:rPr>
              <a:t>Event</a:t>
            </a:r>
            <a:r>
              <a:rPr lang="es-ES" sz="2800" dirty="0" smtClean="0">
                <a:solidFill>
                  <a:srgbClr val="FFFF00"/>
                </a:solidFill>
              </a:rPr>
              <a:t> </a:t>
            </a:r>
            <a:r>
              <a:rPr lang="es-ES" sz="2800" dirty="0" err="1" smtClean="0">
                <a:solidFill>
                  <a:srgbClr val="FFFF00"/>
                </a:solidFill>
              </a:rPr>
              <a:t>Tracing</a:t>
            </a:r>
            <a:r>
              <a:rPr lang="es-ES" sz="2800" dirty="0" smtClean="0">
                <a:solidFill>
                  <a:srgbClr val="FFFF00"/>
                </a:solidFill>
              </a:rPr>
              <a:t> </a:t>
            </a:r>
            <a:r>
              <a:rPr lang="es-ES" sz="2800" dirty="0" err="1" smtClean="0">
                <a:solidFill>
                  <a:srgbClr val="FFFF00"/>
                </a:solidFill>
              </a:rPr>
              <a:t>for</a:t>
            </a:r>
            <a:r>
              <a:rPr lang="es-ES" sz="2800" dirty="0" smtClean="0">
                <a:solidFill>
                  <a:srgbClr val="FFFF00"/>
                </a:solidFill>
              </a:rPr>
              <a:t> Windows (ETW)</a:t>
            </a:r>
            <a:endParaRPr lang="es-ES" dirty="0" smtClean="0">
              <a:solidFill>
                <a:srgbClr val="FFFF00"/>
              </a:solidFill>
            </a:endParaRPr>
          </a:p>
        </p:txBody>
      </p:sp>
      <p:sp>
        <p:nvSpPr>
          <p:cNvPr id="13315" name="Content Placeholder 2"/>
          <p:cNvSpPr>
            <a:spLocks noGrp="1"/>
          </p:cNvSpPr>
          <p:nvPr>
            <p:ph idx="1"/>
          </p:nvPr>
        </p:nvSpPr>
        <p:spPr>
          <a:xfrm>
            <a:off x="381000" y="1657391"/>
            <a:ext cx="8382000" cy="4271939"/>
          </a:xfrm>
        </p:spPr>
        <p:txBody>
          <a:bodyPr/>
          <a:lstStyle/>
          <a:p>
            <a:pPr eaLnBrk="1" hangingPunct="1"/>
            <a:r>
              <a:rPr lang="es-ES" sz="2800" dirty="0" smtClean="0"/>
              <a:t>Construido en el propio Sistema Operativo</a:t>
            </a:r>
          </a:p>
          <a:p>
            <a:pPr lvl="1"/>
            <a:r>
              <a:rPr lang="es-ES" sz="2400" dirty="0" smtClean="0"/>
              <a:t>Presente en 2003 y extendido en Windows Server 2008 de manera significativa</a:t>
            </a:r>
          </a:p>
          <a:p>
            <a:pPr eaLnBrk="1" hangingPunct="1"/>
            <a:r>
              <a:rPr lang="es-ES" sz="2800" dirty="0" smtClean="0"/>
              <a:t>ETW guarda los informes en un fichero binario</a:t>
            </a:r>
          </a:p>
          <a:p>
            <a:pPr eaLnBrk="1" hangingPunct="1"/>
            <a:r>
              <a:rPr lang="es-ES" sz="2800" dirty="0" smtClean="0"/>
              <a:t>Sin Configuración Gráfica</a:t>
            </a:r>
          </a:p>
          <a:p>
            <a:pPr eaLnBrk="1" hangingPunct="1"/>
            <a:r>
              <a:rPr lang="es-ES" sz="2800" dirty="0" smtClean="0"/>
              <a:t>Los </a:t>
            </a:r>
            <a:r>
              <a:rPr lang="es-ES" sz="2800" dirty="0" err="1" smtClean="0"/>
              <a:t>Logs</a:t>
            </a:r>
            <a:r>
              <a:rPr lang="es-ES" sz="2800" dirty="0" smtClean="0"/>
              <a:t> pueden </a:t>
            </a:r>
            <a:r>
              <a:rPr lang="es-ES" sz="2800" smtClean="0"/>
              <a:t>ser grandes </a:t>
            </a:r>
            <a:r>
              <a:rPr lang="es-ES" sz="2800" dirty="0" smtClean="0"/>
              <a:t>y se deben procesar con una utilidad (</a:t>
            </a:r>
            <a:r>
              <a:rPr lang="es-ES" sz="2800" dirty="0" err="1" smtClean="0">
                <a:hlinkClick r:id="rId2"/>
              </a:rPr>
              <a:t>LogParser</a:t>
            </a:r>
            <a:r>
              <a:rPr lang="es-ES" sz="2800" dirty="0" smtClean="0">
                <a:hlinkClick r:id="rId2"/>
              </a:rPr>
              <a:t> 2.2</a:t>
            </a:r>
            <a:r>
              <a:rPr lang="es-ES" sz="2800" dirty="0" smtClean="0"/>
              <a:t>)</a:t>
            </a:r>
          </a:p>
          <a:p>
            <a:pPr eaLnBrk="1" hangingPunct="1"/>
            <a:r>
              <a:rPr lang="es-ES" sz="2800" dirty="0" smtClean="0"/>
              <a:t>No se pueden establecer </a:t>
            </a:r>
            <a:r>
              <a:rPr lang="es-ES" sz="2800" dirty="0" err="1" smtClean="0"/>
              <a:t>triggers</a:t>
            </a:r>
            <a:r>
              <a:rPr lang="es-ES" sz="2800" dirty="0" smtClean="0"/>
              <a:t> sobre eventos almacenados en los </a:t>
            </a:r>
            <a:r>
              <a:rPr lang="es-ES" sz="2800" dirty="0" err="1" smtClean="0"/>
              <a:t>logs</a:t>
            </a:r>
            <a:endParaRPr lang="es-ES" sz="2800" dirty="0" smtClean="0"/>
          </a:p>
          <a:p>
            <a:pPr eaLnBrk="1" hangingPunct="1">
              <a:buNone/>
            </a:pPr>
            <a:endParaRPr lang="es-ES" sz="2800" dirty="0" smtClean="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2" name="Rectangle 4"/>
          <p:cNvSpPr>
            <a:spLocks noGrp="1" noChangeArrowheads="1"/>
          </p:cNvSpPr>
          <p:nvPr>
            <p:ph type="title"/>
          </p:nvPr>
        </p:nvSpPr>
        <p:spPr>
          <a:xfrm>
            <a:off x="174626" y="228600"/>
            <a:ext cx="8588375" cy="886397"/>
          </a:xfrm>
        </p:spPr>
        <p:txBody>
          <a:bodyPr/>
          <a:lstStyle/>
          <a:p>
            <a:r>
              <a:rPr lang="es-ES" sz="4000" dirty="0" smtClean="0"/>
              <a:t>Solución de Problemas</a:t>
            </a:r>
            <a:br>
              <a:rPr lang="es-ES" sz="4000" dirty="0" smtClean="0"/>
            </a:br>
            <a:r>
              <a:rPr lang="es-ES" sz="2400" dirty="0" smtClean="0">
                <a:solidFill>
                  <a:srgbClr val="FFFF00"/>
                </a:solidFill>
              </a:rPr>
              <a:t>IIS </a:t>
            </a:r>
            <a:r>
              <a:rPr lang="es-ES" sz="2400" dirty="0" err="1" smtClean="0">
                <a:solidFill>
                  <a:srgbClr val="FFFF00"/>
                </a:solidFill>
              </a:rPr>
              <a:t>Failed</a:t>
            </a:r>
            <a:r>
              <a:rPr lang="es-ES" sz="2400" dirty="0" smtClean="0">
                <a:solidFill>
                  <a:srgbClr val="FFFF00"/>
                </a:solidFill>
              </a:rPr>
              <a:t> </a:t>
            </a:r>
            <a:r>
              <a:rPr lang="es-ES" sz="2400" dirty="0" err="1" smtClean="0">
                <a:solidFill>
                  <a:srgbClr val="FFFF00"/>
                </a:solidFill>
              </a:rPr>
              <a:t>Request</a:t>
            </a:r>
            <a:r>
              <a:rPr lang="es-ES" sz="2400" dirty="0" smtClean="0">
                <a:solidFill>
                  <a:srgbClr val="FFFF00"/>
                </a:solidFill>
              </a:rPr>
              <a:t> </a:t>
            </a:r>
            <a:r>
              <a:rPr lang="es-ES" sz="2400" dirty="0" err="1" smtClean="0">
                <a:solidFill>
                  <a:srgbClr val="FFFF00"/>
                </a:solidFill>
              </a:rPr>
              <a:t>Tracing</a:t>
            </a:r>
            <a:r>
              <a:rPr lang="es-ES" sz="2400" dirty="0" smtClean="0">
                <a:solidFill>
                  <a:srgbClr val="FFFF00"/>
                </a:solidFill>
              </a:rPr>
              <a:t> (FREB: </a:t>
            </a:r>
            <a:r>
              <a:rPr lang="es-ES" sz="2400" dirty="0" err="1" smtClean="0">
                <a:solidFill>
                  <a:srgbClr val="FFFF00"/>
                </a:solidFill>
              </a:rPr>
              <a:t>Failed</a:t>
            </a:r>
            <a:r>
              <a:rPr lang="es-ES" sz="2400" dirty="0" smtClean="0">
                <a:solidFill>
                  <a:srgbClr val="FFFF00"/>
                </a:solidFill>
              </a:rPr>
              <a:t> </a:t>
            </a:r>
            <a:r>
              <a:rPr lang="es-ES" sz="2400" dirty="0" err="1" smtClean="0">
                <a:solidFill>
                  <a:srgbClr val="FFFF00"/>
                </a:solidFill>
              </a:rPr>
              <a:t>Request</a:t>
            </a:r>
            <a:r>
              <a:rPr lang="es-ES" sz="2400" dirty="0" smtClean="0">
                <a:solidFill>
                  <a:srgbClr val="FFFF00"/>
                </a:solidFill>
              </a:rPr>
              <a:t> </a:t>
            </a:r>
            <a:r>
              <a:rPr lang="es-ES" sz="2400" dirty="0" err="1" smtClean="0">
                <a:solidFill>
                  <a:srgbClr val="FFFF00"/>
                </a:solidFill>
              </a:rPr>
              <a:t>Event</a:t>
            </a:r>
            <a:r>
              <a:rPr lang="es-ES" sz="2400" dirty="0" smtClean="0">
                <a:solidFill>
                  <a:srgbClr val="FFFF00"/>
                </a:solidFill>
              </a:rPr>
              <a:t> </a:t>
            </a:r>
            <a:r>
              <a:rPr lang="es-ES" sz="2400" dirty="0" err="1" smtClean="0">
                <a:solidFill>
                  <a:srgbClr val="FFFF00"/>
                </a:solidFill>
              </a:rPr>
              <a:t>Buffering</a:t>
            </a:r>
            <a:r>
              <a:rPr lang="es-ES" sz="2400" dirty="0" smtClean="0">
                <a:solidFill>
                  <a:srgbClr val="FFFF00"/>
                </a:solidFill>
              </a:rPr>
              <a:t>)</a:t>
            </a:r>
            <a:endParaRPr lang="es-ES" sz="2400" b="1" dirty="0">
              <a:solidFill>
                <a:srgbClr val="FFFF00"/>
              </a:solidFill>
            </a:endParaRPr>
          </a:p>
        </p:txBody>
      </p:sp>
      <p:sp>
        <p:nvSpPr>
          <p:cNvPr id="319493" name="Rectangle 5"/>
          <p:cNvSpPr>
            <a:spLocks noGrp="1" noChangeArrowheads="1"/>
          </p:cNvSpPr>
          <p:nvPr>
            <p:ph type="body" idx="1"/>
          </p:nvPr>
        </p:nvSpPr>
        <p:spPr>
          <a:xfrm>
            <a:off x="381001" y="1465920"/>
            <a:ext cx="8410575" cy="4391972"/>
          </a:xfrm>
        </p:spPr>
        <p:txBody>
          <a:bodyPr/>
          <a:lstStyle/>
          <a:p>
            <a:pPr marL="299496" indent="-279389"/>
            <a:r>
              <a:rPr lang="es-ES" sz="2000" dirty="0" smtClean="0"/>
              <a:t>Permite “</a:t>
            </a:r>
            <a:r>
              <a:rPr lang="es-ES" sz="2000" b="1" dirty="0" smtClean="0">
                <a:solidFill>
                  <a:schemeClr val="folHlink"/>
                </a:solidFill>
              </a:rPr>
              <a:t>no-</a:t>
            </a:r>
            <a:r>
              <a:rPr lang="es-ES" sz="2000" b="1" dirty="0" err="1" smtClean="0">
                <a:solidFill>
                  <a:schemeClr val="folHlink"/>
                </a:solidFill>
              </a:rPr>
              <a:t>repro</a:t>
            </a:r>
            <a:r>
              <a:rPr lang="es-ES" sz="2000" b="1" dirty="0" smtClean="0">
                <a:solidFill>
                  <a:schemeClr val="folHlink"/>
                </a:solidFill>
              </a:rPr>
              <a:t> </a:t>
            </a:r>
            <a:r>
              <a:rPr lang="es-ES" sz="2000" b="1" dirty="0" err="1" smtClean="0">
                <a:solidFill>
                  <a:schemeClr val="folHlink"/>
                </a:solidFill>
              </a:rPr>
              <a:t>instrumentation</a:t>
            </a:r>
            <a:r>
              <a:rPr lang="es-ES" sz="2000" b="1" dirty="0" smtClean="0">
                <a:solidFill>
                  <a:schemeClr val="folHlink"/>
                </a:solidFill>
              </a:rPr>
              <a:t>”</a:t>
            </a:r>
            <a:r>
              <a:rPr lang="es-ES" sz="2000" dirty="0" smtClean="0"/>
              <a:t> para peticiones fallidas</a:t>
            </a:r>
          </a:p>
          <a:p>
            <a:pPr marL="574123" lvl="1" indent="-280977"/>
            <a:r>
              <a:rPr lang="es-ES" sz="2000" dirty="0" smtClean="0"/>
              <a:t>Habilitar el “</a:t>
            </a:r>
            <a:r>
              <a:rPr lang="es-ES" sz="2000" dirty="0" err="1" smtClean="0"/>
              <a:t>tracing</a:t>
            </a:r>
            <a:r>
              <a:rPr lang="es-ES" sz="2000" dirty="0" smtClean="0"/>
              <a:t>”, pero mantener solamente los eventos de peticiones fallidas</a:t>
            </a:r>
          </a:p>
          <a:p>
            <a:pPr marL="299496" indent="-279389"/>
            <a:r>
              <a:rPr lang="es-ES" sz="2000" dirty="0" smtClean="0"/>
              <a:t>Permite </a:t>
            </a:r>
            <a:r>
              <a:rPr lang="es-ES" sz="2000" b="1" dirty="0" smtClean="0">
                <a:solidFill>
                  <a:schemeClr val="folHlink"/>
                </a:solidFill>
              </a:rPr>
              <a:t>definiciones de fallos personalizables por URL</a:t>
            </a:r>
          </a:p>
          <a:p>
            <a:pPr marL="574123" lvl="1" indent="-280977"/>
            <a:r>
              <a:rPr lang="es-ES" sz="2000" dirty="0" smtClean="0"/>
              <a:t>Hora de la captura</a:t>
            </a:r>
          </a:p>
          <a:p>
            <a:pPr marL="574123" lvl="1" indent="-280977"/>
            <a:r>
              <a:rPr lang="es-ES" sz="2000" dirty="0" smtClean="0"/>
              <a:t>Códigos de Estado/Sub-estado</a:t>
            </a:r>
          </a:p>
          <a:p>
            <a:pPr marL="299496" indent="-279389"/>
            <a:r>
              <a:rPr lang="es-ES" sz="2000" b="1" dirty="0" err="1" smtClean="0">
                <a:solidFill>
                  <a:schemeClr val="folHlink"/>
                </a:solidFill>
              </a:rPr>
              <a:t>Logs</a:t>
            </a:r>
            <a:r>
              <a:rPr lang="es-ES" sz="2000" b="1" dirty="0" smtClean="0">
                <a:solidFill>
                  <a:schemeClr val="folHlink"/>
                </a:solidFill>
              </a:rPr>
              <a:t> de fallos que persisten</a:t>
            </a:r>
            <a:r>
              <a:rPr lang="es-ES" sz="2000" dirty="0" smtClean="0"/>
              <a:t> mas allá de la vida del proceso</a:t>
            </a:r>
          </a:p>
          <a:p>
            <a:pPr marL="299496" indent="-279389"/>
            <a:r>
              <a:rPr lang="es-ES" sz="2000" dirty="0" smtClean="0"/>
              <a:t>Escenarios comunes:</a:t>
            </a:r>
          </a:p>
          <a:p>
            <a:pPr marL="654024" lvl="1" indent="-279389"/>
            <a:r>
              <a:rPr lang="es-ES" sz="1800" dirty="0" smtClean="0"/>
              <a:t>Peticiones que tardan mucho o que se cuelgan</a:t>
            </a:r>
          </a:p>
          <a:p>
            <a:pPr marL="654024" lvl="1" indent="-279389"/>
            <a:r>
              <a:rPr lang="es-ES" sz="1800" dirty="0" smtClean="0"/>
              <a:t>Errores de petición o peticiones completadas con errores y códigos de estado</a:t>
            </a:r>
          </a:p>
          <a:p>
            <a:pPr marL="936588" lvl="2" indent="-280977"/>
            <a:r>
              <a:rPr lang="es-ES" sz="1600" dirty="0" smtClean="0"/>
              <a:t>Problemas de Autenticación/Autorización</a:t>
            </a:r>
          </a:p>
          <a:p>
            <a:pPr marL="936588" lvl="2" indent="-280977"/>
            <a:r>
              <a:rPr lang="es-ES" sz="1600" dirty="0" smtClean="0"/>
              <a:t>Errores 500 de servidor</a:t>
            </a:r>
          </a:p>
          <a:p>
            <a:pPr marL="74575" indent="-280977"/>
            <a:r>
              <a:rPr lang="es-ES" sz="2400" dirty="0" smtClean="0"/>
              <a:t>Pre-formateados en XSLT para facilitar su análisis</a:t>
            </a:r>
            <a:endParaRPr lang="es-ES" sz="3200"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649805"/>
            <a:ext cx="8643998" cy="1523494"/>
          </a:xfrm>
        </p:spPr>
        <p:txBody>
          <a:bodyPr/>
          <a:lstStyle/>
          <a:p>
            <a:r>
              <a:rPr lang="es-ES" dirty="0" smtClean="0">
                <a:solidFill>
                  <a:schemeClr val="tx1"/>
                </a:solidFill>
                <a:latin typeface="Segoe Light" pitchFamily="34" charset="0"/>
              </a:rPr>
              <a:t>{</a:t>
            </a:r>
            <a:r>
              <a:rPr lang="es-ES" b="1" dirty="0" smtClean="0">
                <a:solidFill>
                  <a:srgbClr val="0099FF"/>
                </a:solidFill>
              </a:rPr>
              <a:t>Seguridad y Diagnósticos </a:t>
            </a:r>
            <a:r>
              <a:rPr lang="es-ES" dirty="0" smtClean="0">
                <a:solidFill>
                  <a:schemeClr val="tx1"/>
                </a:solidFill>
                <a:latin typeface="Segoe Light" pitchFamily="34" charset="0"/>
              </a:rPr>
              <a:t>}</a:t>
            </a:r>
            <a:endParaRPr lang="es-ES" dirty="0"/>
          </a:p>
        </p:txBody>
      </p:sp>
      <p:sp>
        <p:nvSpPr>
          <p:cNvPr id="4" name="Text Placeholder 3"/>
          <p:cNvSpPr>
            <a:spLocks noGrp="1"/>
          </p:cNvSpPr>
          <p:nvPr>
            <p:ph type="body" sz="quarter" idx="10"/>
          </p:nvPr>
        </p:nvSpPr>
        <p:spPr/>
        <p:txBody>
          <a:bodyPr/>
          <a:lstStyle/>
          <a:p>
            <a:r>
              <a:rPr lang="es-ES" dirty="0" smtClean="0"/>
              <a:t>demo </a:t>
            </a:r>
            <a:endParaRPr lang="es-ES" dirty="0"/>
          </a:p>
        </p:txBody>
      </p:sp>
      <p:sp>
        <p:nvSpPr>
          <p:cNvPr id="5" name="4 Subtítulo"/>
          <p:cNvSpPr>
            <a:spLocks noGrp="1"/>
          </p:cNvSpPr>
          <p:nvPr>
            <p:ph type="subTitle" idx="1"/>
          </p:nvPr>
        </p:nvSpPr>
        <p:spPr/>
        <p:txBody>
          <a:bodyPr/>
          <a:lstStyle/>
          <a:p>
            <a:endParaRPr lang="es-E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descr="www-iis-net-banner-w-link2">
            <a:hlinkClick r:id="rId2"/>
          </p:cNvPr>
          <p:cNvPicPr>
            <a:picLocks noChangeAspect="1" noChangeArrowheads="1"/>
          </p:cNvPicPr>
          <p:nvPr/>
        </p:nvPicPr>
        <p:blipFill>
          <a:blip r:embed="rId3"/>
          <a:srcRect/>
          <a:stretch>
            <a:fillRect/>
          </a:stretch>
        </p:blipFill>
        <p:spPr bwMode="auto">
          <a:xfrm>
            <a:off x="457200" y="642918"/>
            <a:ext cx="8305800" cy="2976563"/>
          </a:xfrm>
          <a:prstGeom prst="rect">
            <a:avLst/>
          </a:prstGeom>
          <a:noFill/>
          <a:ln w="9525">
            <a:noFill/>
            <a:miter lim="800000"/>
            <a:headEnd/>
            <a:tailEnd/>
          </a:ln>
        </p:spPr>
      </p:pic>
      <p:sp>
        <p:nvSpPr>
          <p:cNvPr id="97282" name="Content Placeholder 4"/>
          <p:cNvSpPr>
            <a:spLocks noGrp="1"/>
          </p:cNvSpPr>
          <p:nvPr>
            <p:ph idx="1"/>
          </p:nvPr>
        </p:nvSpPr>
        <p:spPr>
          <a:xfrm>
            <a:off x="1905000" y="4071918"/>
            <a:ext cx="6934200" cy="917174"/>
          </a:xfrm>
        </p:spPr>
        <p:txBody>
          <a:bodyPr/>
          <a:lstStyle/>
          <a:p>
            <a:pPr eaLnBrk="1" hangingPunct="1"/>
            <a:r>
              <a:rPr lang="es-ES" dirty="0" smtClean="0"/>
              <a:t>Geeks.ms</a:t>
            </a:r>
          </a:p>
          <a:p>
            <a:pPr lvl="1" eaLnBrk="1" hangingPunct="1"/>
            <a:r>
              <a:rPr lang="es-ES" dirty="0" smtClean="0">
                <a:hlinkClick r:id="rId4"/>
              </a:rPr>
              <a:t>http://geeks.ms/blogs/iis</a:t>
            </a:r>
            <a:endParaRPr lang="es-ES" dirty="0" smtClean="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s-ES" noProof="0" smtClean="0"/>
              <a:t>Recursos</a:t>
            </a:r>
            <a:br>
              <a:rPr lang="es-ES" noProof="0" smtClean="0"/>
            </a:br>
            <a:endParaRPr lang="es-ES" noProof="0">
              <a:solidFill>
                <a:schemeClr val="tx2"/>
              </a:solidFill>
            </a:endParaRPr>
          </a:p>
        </p:txBody>
      </p:sp>
      <p:sp>
        <p:nvSpPr>
          <p:cNvPr id="3" name="Text Placeholder 2"/>
          <p:cNvSpPr>
            <a:spLocks noGrp="1"/>
          </p:cNvSpPr>
          <p:nvPr>
            <p:ph type="body" sz="quarter" idx="10"/>
          </p:nvPr>
        </p:nvSpPr>
        <p:spPr>
          <a:xfrm>
            <a:off x="381000" y="1214021"/>
            <a:ext cx="8382000" cy="4001095"/>
          </a:xfrm>
        </p:spPr>
        <p:txBody>
          <a:bodyPr/>
          <a:lstStyle/>
          <a:p>
            <a:r>
              <a:rPr lang="es-ES" sz="2000" dirty="0" smtClean="0">
                <a:hlinkClick r:id="rId3"/>
              </a:rPr>
              <a:t>Internet </a:t>
            </a:r>
            <a:r>
              <a:rPr lang="es-ES" sz="2000" dirty="0" err="1" smtClean="0">
                <a:hlinkClick r:id="rId3"/>
              </a:rPr>
              <a:t>Information</a:t>
            </a:r>
            <a:r>
              <a:rPr lang="es-ES" sz="2000" dirty="0" smtClean="0">
                <a:hlinkClick r:id="rId3"/>
              </a:rPr>
              <a:t> </a:t>
            </a:r>
            <a:r>
              <a:rPr lang="es-ES" sz="2000" dirty="0" err="1" smtClean="0">
                <a:hlinkClick r:id="rId3"/>
              </a:rPr>
              <a:t>Services</a:t>
            </a:r>
            <a:r>
              <a:rPr lang="es-ES" sz="2000" dirty="0" smtClean="0">
                <a:hlinkClick r:id="rId3"/>
              </a:rPr>
              <a:t> (IIS) 7.0 (Beta) </a:t>
            </a:r>
            <a:r>
              <a:rPr lang="es-ES" sz="2000" dirty="0" err="1" smtClean="0">
                <a:hlinkClick r:id="rId3"/>
              </a:rPr>
              <a:t>Technical</a:t>
            </a:r>
            <a:r>
              <a:rPr lang="es-ES" sz="2000" dirty="0" smtClean="0">
                <a:hlinkClick r:id="rId3"/>
              </a:rPr>
              <a:t> Library</a:t>
            </a:r>
            <a:endParaRPr lang="es-ES" sz="2400" noProof="0" dirty="0" smtClean="0"/>
          </a:p>
          <a:p>
            <a:r>
              <a:rPr lang="es-ES" sz="2000" dirty="0" err="1" smtClean="0">
                <a:hlinkClick r:id="rId4"/>
              </a:rPr>
              <a:t>Getting</a:t>
            </a:r>
            <a:r>
              <a:rPr lang="es-ES" sz="2000" dirty="0" smtClean="0">
                <a:hlinkClick r:id="rId4"/>
              </a:rPr>
              <a:t> </a:t>
            </a:r>
            <a:r>
              <a:rPr lang="es-ES" sz="2000" dirty="0" err="1" smtClean="0">
                <a:hlinkClick r:id="rId4"/>
              </a:rPr>
              <a:t>Started</a:t>
            </a:r>
            <a:r>
              <a:rPr lang="es-ES" sz="2000" dirty="0" smtClean="0">
                <a:hlinkClick r:id="rId4"/>
              </a:rPr>
              <a:t> </a:t>
            </a:r>
            <a:r>
              <a:rPr lang="es-ES" sz="2000" dirty="0" err="1" smtClean="0">
                <a:hlinkClick r:id="rId4"/>
              </a:rPr>
              <a:t>With</a:t>
            </a:r>
            <a:r>
              <a:rPr lang="es-ES" sz="2000" dirty="0" smtClean="0">
                <a:hlinkClick r:id="rId4"/>
              </a:rPr>
              <a:t> IIS 7.0</a:t>
            </a:r>
            <a:endParaRPr lang="es-ES" sz="2000" dirty="0" smtClean="0"/>
          </a:p>
          <a:p>
            <a:r>
              <a:rPr lang="es-ES" sz="2000" dirty="0" smtClean="0">
                <a:hlinkClick r:id="rId5"/>
              </a:rPr>
              <a:t>IIS 7.0 </a:t>
            </a:r>
            <a:r>
              <a:rPr lang="es-ES" sz="2000" dirty="0" err="1" smtClean="0">
                <a:hlinkClick r:id="rId5"/>
              </a:rPr>
              <a:t>Architecture</a:t>
            </a:r>
            <a:endParaRPr lang="es-ES" sz="2000" dirty="0" smtClean="0"/>
          </a:p>
          <a:p>
            <a:r>
              <a:rPr lang="es-ES" sz="2000" dirty="0" err="1" smtClean="0">
                <a:hlinkClick r:id="rId6"/>
              </a:rPr>
              <a:t>Overview</a:t>
            </a:r>
            <a:r>
              <a:rPr lang="es-ES" sz="2000" dirty="0" smtClean="0">
                <a:hlinkClick r:id="rId6"/>
              </a:rPr>
              <a:t> of </a:t>
            </a:r>
            <a:r>
              <a:rPr lang="es-ES" sz="2000" dirty="0" err="1" smtClean="0">
                <a:hlinkClick r:id="rId6"/>
              </a:rPr>
              <a:t>Available</a:t>
            </a:r>
            <a:r>
              <a:rPr lang="es-ES" sz="2000" dirty="0" smtClean="0">
                <a:hlinkClick r:id="rId6"/>
              </a:rPr>
              <a:t> </a:t>
            </a:r>
            <a:r>
              <a:rPr lang="es-ES" sz="2000" dirty="0" err="1" smtClean="0">
                <a:hlinkClick r:id="rId6"/>
              </a:rPr>
              <a:t>Features</a:t>
            </a:r>
            <a:r>
              <a:rPr lang="es-ES" sz="2000" dirty="0" smtClean="0">
                <a:hlinkClick r:id="rId6"/>
              </a:rPr>
              <a:t> in IIS 7.0</a:t>
            </a:r>
            <a:r>
              <a:rPr lang="es-ES" sz="2000" dirty="0" smtClean="0"/>
              <a:t> </a:t>
            </a:r>
          </a:p>
          <a:p>
            <a:r>
              <a:rPr lang="es-ES" sz="2000" dirty="0" err="1" smtClean="0">
                <a:hlinkClick r:id="rId7"/>
              </a:rPr>
              <a:t>Using</a:t>
            </a:r>
            <a:r>
              <a:rPr lang="es-ES" sz="2000" dirty="0" smtClean="0">
                <a:hlinkClick r:id="rId7"/>
              </a:rPr>
              <a:t> </a:t>
            </a:r>
            <a:r>
              <a:rPr lang="es-ES" sz="2000" dirty="0" err="1" smtClean="0">
                <a:hlinkClick r:id="rId7"/>
              </a:rPr>
              <a:t>Delegated</a:t>
            </a:r>
            <a:r>
              <a:rPr lang="es-ES" sz="2000" dirty="0" smtClean="0">
                <a:hlinkClick r:id="rId7"/>
              </a:rPr>
              <a:t> </a:t>
            </a:r>
            <a:r>
              <a:rPr lang="es-ES" sz="2000" dirty="0" err="1" smtClean="0">
                <a:hlinkClick r:id="rId7"/>
              </a:rPr>
              <a:t>Administration</a:t>
            </a:r>
            <a:r>
              <a:rPr lang="es-ES" sz="2000" dirty="0" smtClean="0">
                <a:hlinkClick r:id="rId7"/>
              </a:rPr>
              <a:t> in </a:t>
            </a:r>
            <a:r>
              <a:rPr lang="es-ES" sz="2000" dirty="0" err="1" smtClean="0">
                <a:hlinkClick r:id="rId7"/>
              </a:rPr>
              <a:t>the</a:t>
            </a:r>
            <a:r>
              <a:rPr lang="es-ES" sz="2000" dirty="0" smtClean="0">
                <a:hlinkClick r:id="rId7"/>
              </a:rPr>
              <a:t> IIS7 </a:t>
            </a:r>
            <a:r>
              <a:rPr lang="es-ES" sz="2000" dirty="0" err="1" smtClean="0">
                <a:hlinkClick r:id="rId7"/>
              </a:rPr>
              <a:t>Administration</a:t>
            </a:r>
            <a:r>
              <a:rPr lang="es-ES" sz="2000" dirty="0" smtClean="0">
                <a:hlinkClick r:id="rId7"/>
              </a:rPr>
              <a:t> </a:t>
            </a:r>
            <a:r>
              <a:rPr lang="es-ES" sz="2000" dirty="0" err="1" smtClean="0">
                <a:hlinkClick r:id="rId7"/>
              </a:rPr>
              <a:t>Tool</a:t>
            </a:r>
            <a:endParaRPr lang="es-ES" sz="2000" dirty="0" smtClean="0"/>
          </a:p>
          <a:p>
            <a:r>
              <a:rPr lang="es-ES" sz="2000" dirty="0" err="1" smtClean="0">
                <a:hlinkClick r:id="rId8"/>
              </a:rPr>
              <a:t>Upgrading</a:t>
            </a:r>
            <a:r>
              <a:rPr lang="es-ES" sz="2000" dirty="0" smtClean="0">
                <a:hlinkClick r:id="rId8"/>
              </a:rPr>
              <a:t> ASP.NET </a:t>
            </a:r>
            <a:r>
              <a:rPr lang="es-ES" sz="2000" dirty="0" err="1" smtClean="0">
                <a:hlinkClick r:id="rId8"/>
              </a:rPr>
              <a:t>Applications</a:t>
            </a:r>
            <a:r>
              <a:rPr lang="es-ES" sz="2000" dirty="0" smtClean="0">
                <a:hlinkClick r:id="rId8"/>
              </a:rPr>
              <a:t> </a:t>
            </a:r>
            <a:r>
              <a:rPr lang="es-ES" sz="2000" dirty="0" err="1" smtClean="0">
                <a:hlinkClick r:id="rId8"/>
              </a:rPr>
              <a:t>to</a:t>
            </a:r>
            <a:r>
              <a:rPr lang="es-ES" sz="2000" dirty="0" smtClean="0">
                <a:hlinkClick r:id="rId8"/>
              </a:rPr>
              <a:t> IIS 7.0</a:t>
            </a:r>
            <a:endParaRPr lang="es-ES" sz="2000" dirty="0" smtClean="0"/>
          </a:p>
          <a:p>
            <a:r>
              <a:rPr lang="es-ES" sz="2000" dirty="0" smtClean="0">
                <a:hlinkClick r:id="rId9"/>
              </a:rPr>
              <a:t>IIS </a:t>
            </a:r>
            <a:r>
              <a:rPr lang="es-ES" sz="2000" dirty="0" err="1" smtClean="0">
                <a:hlinkClick r:id="rId9"/>
              </a:rPr>
              <a:t>Administration</a:t>
            </a:r>
            <a:r>
              <a:rPr lang="es-ES" sz="2000" dirty="0" smtClean="0">
                <a:hlinkClick r:id="rId9"/>
              </a:rPr>
              <a:t> Tools</a:t>
            </a:r>
            <a:endParaRPr lang="es-ES" sz="2000" dirty="0" smtClean="0"/>
          </a:p>
          <a:p>
            <a:r>
              <a:rPr lang="es-ES" sz="2000" dirty="0" err="1" smtClean="0">
                <a:hlinkClick r:id="rId10"/>
              </a:rPr>
              <a:t>Common</a:t>
            </a:r>
            <a:r>
              <a:rPr lang="es-ES" sz="2000" dirty="0" smtClean="0">
                <a:hlinkClick r:id="rId10"/>
              </a:rPr>
              <a:t> </a:t>
            </a:r>
            <a:r>
              <a:rPr lang="es-ES" sz="2000" dirty="0" err="1" smtClean="0">
                <a:hlinkClick r:id="rId10"/>
              </a:rPr>
              <a:t>Administrative</a:t>
            </a:r>
            <a:r>
              <a:rPr lang="es-ES" sz="2000" dirty="0" smtClean="0">
                <a:hlinkClick r:id="rId10"/>
              </a:rPr>
              <a:t> </a:t>
            </a:r>
            <a:r>
              <a:rPr lang="es-ES" sz="2000" dirty="0" err="1" smtClean="0">
                <a:hlinkClick r:id="rId10"/>
              </a:rPr>
              <a:t>Tasks</a:t>
            </a:r>
            <a:endParaRPr lang="es-ES" sz="2000" dirty="0" smtClean="0"/>
          </a:p>
          <a:p>
            <a:r>
              <a:rPr lang="es-ES" sz="2000" dirty="0" err="1" smtClean="0">
                <a:hlinkClick r:id="rId11"/>
              </a:rPr>
              <a:t>Command</a:t>
            </a:r>
            <a:r>
              <a:rPr lang="es-ES" sz="2000" dirty="0" smtClean="0">
                <a:hlinkClick r:id="rId11"/>
              </a:rPr>
              <a:t> Line </a:t>
            </a:r>
            <a:r>
              <a:rPr lang="es-ES" sz="2000" dirty="0" err="1" smtClean="0">
                <a:hlinkClick r:id="rId11"/>
              </a:rPr>
              <a:t>Administration</a:t>
            </a:r>
            <a:r>
              <a:rPr lang="es-ES" sz="2000" dirty="0" smtClean="0">
                <a:hlinkClick r:id="rId11"/>
              </a:rPr>
              <a:t> </a:t>
            </a:r>
            <a:r>
              <a:rPr lang="es-ES" sz="2000" dirty="0" err="1" smtClean="0">
                <a:hlinkClick r:id="rId11"/>
              </a:rPr>
              <a:t>with</a:t>
            </a:r>
            <a:r>
              <a:rPr lang="es-ES" sz="2000" dirty="0" smtClean="0">
                <a:hlinkClick r:id="rId11"/>
              </a:rPr>
              <a:t> IIS7--</a:t>
            </a:r>
            <a:r>
              <a:rPr lang="es-ES" sz="2000" dirty="0" err="1" smtClean="0">
                <a:hlinkClick r:id="rId11"/>
              </a:rPr>
              <a:t>AppCmd.exe</a:t>
            </a:r>
            <a:endParaRPr lang="es-ES" sz="2000" dirty="0" smtClean="0"/>
          </a:p>
          <a:p>
            <a:r>
              <a:rPr lang="es-ES" sz="2000" dirty="0" err="1" smtClean="0">
                <a:hlinkClick r:id="rId12"/>
              </a:rPr>
              <a:t>Kerberos</a:t>
            </a:r>
            <a:r>
              <a:rPr lang="es-ES" sz="2000" dirty="0" smtClean="0">
                <a:hlinkClick r:id="rId12"/>
              </a:rPr>
              <a:t> </a:t>
            </a:r>
            <a:r>
              <a:rPr lang="es-ES" sz="2000" dirty="0" err="1" smtClean="0">
                <a:hlinkClick r:id="rId12"/>
              </a:rPr>
              <a:t>Authentication</a:t>
            </a:r>
            <a:r>
              <a:rPr lang="es-ES" sz="2000" dirty="0" smtClean="0">
                <a:hlinkClick r:id="rId12"/>
              </a:rPr>
              <a:t> </a:t>
            </a:r>
            <a:r>
              <a:rPr lang="es-ES" sz="2000" dirty="0" err="1" smtClean="0">
                <a:hlinkClick r:id="rId12"/>
              </a:rPr>
              <a:t>for</a:t>
            </a:r>
            <a:r>
              <a:rPr lang="es-ES" sz="2000" dirty="0" smtClean="0">
                <a:hlinkClick r:id="rId12"/>
              </a:rPr>
              <a:t> Load-</a:t>
            </a:r>
            <a:r>
              <a:rPr lang="es-ES" sz="2000" dirty="0" err="1" smtClean="0">
                <a:hlinkClick r:id="rId12"/>
              </a:rPr>
              <a:t>Balanced</a:t>
            </a:r>
            <a:r>
              <a:rPr lang="es-ES" sz="2000" dirty="0" smtClean="0">
                <a:hlinkClick r:id="rId12"/>
              </a:rPr>
              <a:t> Web </a:t>
            </a:r>
            <a:r>
              <a:rPr lang="es-ES" sz="2000" dirty="0" err="1" smtClean="0">
                <a:hlinkClick r:id="rId12"/>
              </a:rPr>
              <a:t>Sites</a:t>
            </a:r>
            <a:endParaRPr lang="es-ES" sz="2000" dirty="0" smtClean="0"/>
          </a:p>
          <a:p>
            <a:r>
              <a:rPr lang="es-ES" sz="2000" dirty="0" err="1" smtClean="0">
                <a:hlinkClick r:id="rId13"/>
              </a:rPr>
              <a:t>How</a:t>
            </a:r>
            <a:r>
              <a:rPr lang="es-ES" sz="2000" dirty="0" smtClean="0">
                <a:hlinkClick r:id="rId13"/>
              </a:rPr>
              <a:t> </a:t>
            </a:r>
            <a:r>
              <a:rPr lang="es-ES" sz="2000" dirty="0" err="1" smtClean="0">
                <a:hlinkClick r:id="rId13"/>
              </a:rPr>
              <a:t>to</a:t>
            </a:r>
            <a:r>
              <a:rPr lang="es-ES" sz="2000" dirty="0" smtClean="0">
                <a:hlinkClick r:id="rId13"/>
              </a:rPr>
              <a:t> Use </a:t>
            </a:r>
            <a:r>
              <a:rPr lang="es-ES" sz="2000" dirty="0" err="1" smtClean="0">
                <a:hlinkClick r:id="rId13"/>
              </a:rPr>
              <a:t>Request</a:t>
            </a:r>
            <a:r>
              <a:rPr lang="es-ES" sz="2000" dirty="0" smtClean="0">
                <a:hlinkClick r:id="rId13"/>
              </a:rPr>
              <a:t> </a:t>
            </a:r>
            <a:r>
              <a:rPr lang="es-ES" sz="2000" dirty="0" err="1" smtClean="0">
                <a:hlinkClick r:id="rId13"/>
              </a:rPr>
              <a:t>Filtering</a:t>
            </a:r>
            <a:endParaRPr lang="es-ES" sz="2000" dirty="0" smtClean="0"/>
          </a:p>
          <a:p>
            <a:r>
              <a:rPr lang="es-ES" sz="2000" dirty="0" err="1" smtClean="0">
                <a:hlinkClick r:id="rId14"/>
              </a:rPr>
              <a:t>The</a:t>
            </a:r>
            <a:r>
              <a:rPr lang="es-ES" sz="2000" dirty="0" smtClean="0">
                <a:hlinkClick r:id="rId14"/>
              </a:rPr>
              <a:t> New </a:t>
            </a:r>
            <a:r>
              <a:rPr lang="es-ES" sz="2000" dirty="0" err="1" smtClean="0">
                <a:hlinkClick r:id="rId14"/>
              </a:rPr>
              <a:t>Runtime</a:t>
            </a:r>
            <a:r>
              <a:rPr lang="es-ES" sz="2000" dirty="0" smtClean="0">
                <a:hlinkClick r:id="rId14"/>
              </a:rPr>
              <a:t> </a:t>
            </a:r>
            <a:r>
              <a:rPr lang="es-ES" sz="2000" dirty="0" err="1" smtClean="0">
                <a:hlinkClick r:id="rId14"/>
              </a:rPr>
              <a:t>State</a:t>
            </a:r>
            <a:r>
              <a:rPr lang="es-ES" sz="2000" dirty="0" smtClean="0">
                <a:hlinkClick r:id="rId14"/>
              </a:rPr>
              <a:t> and Control API and </a:t>
            </a:r>
            <a:r>
              <a:rPr lang="es-ES" sz="2000" dirty="0" err="1" smtClean="0">
                <a:hlinkClick r:id="rId14"/>
              </a:rPr>
              <a:t>Failed</a:t>
            </a:r>
            <a:r>
              <a:rPr lang="es-ES" sz="2000" dirty="0" smtClean="0">
                <a:hlinkClick r:id="rId14"/>
              </a:rPr>
              <a:t> </a:t>
            </a:r>
            <a:r>
              <a:rPr lang="es-ES" sz="2000" dirty="0" err="1" smtClean="0">
                <a:hlinkClick r:id="rId14"/>
              </a:rPr>
              <a:t>Request</a:t>
            </a:r>
            <a:r>
              <a:rPr lang="es-ES" sz="2000" dirty="0" smtClean="0">
                <a:hlinkClick r:id="rId14"/>
              </a:rPr>
              <a:t> </a:t>
            </a:r>
            <a:r>
              <a:rPr lang="es-ES" sz="2000" dirty="0" err="1" smtClean="0">
                <a:hlinkClick r:id="rId14"/>
              </a:rPr>
              <a:t>Tracing</a:t>
            </a:r>
            <a:endParaRPr lang="es-ES" sz="2000" dirty="0" smtClean="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unchWavePPT_photo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title" idx="4294967295"/>
          </p:nvPr>
        </p:nvSpPr>
        <p:spPr>
          <a:xfrm>
            <a:off x="500034" y="428604"/>
            <a:ext cx="8232775" cy="488950"/>
          </a:xfrm>
        </p:spPr>
        <p:txBody>
          <a:bodyPr/>
          <a:lstStyle/>
          <a:p>
            <a:pPr defTabSz="914363" fontAlgn="auto">
              <a:spcAft>
                <a:spcPts val="0"/>
              </a:spcAft>
              <a:defRPr/>
            </a:pPr>
            <a:r>
              <a:rPr lang="es-ES"/>
              <a:t>Misión</a:t>
            </a:r>
          </a:p>
        </p:txBody>
      </p:sp>
      <p:pic>
        <p:nvPicPr>
          <p:cNvPr id="118796" name="Picture 23" descr="arsys-grupo-alta res"/>
          <p:cNvPicPr>
            <a:picLocks noChangeAspect="1" noChangeArrowheads="1"/>
          </p:cNvPicPr>
          <p:nvPr/>
        </p:nvPicPr>
        <p:blipFill>
          <a:blip r:embed="rId3"/>
          <a:srcRect/>
          <a:stretch>
            <a:fillRect/>
          </a:stretch>
        </p:blipFill>
        <p:spPr bwMode="auto">
          <a:xfrm>
            <a:off x="7786688" y="214313"/>
            <a:ext cx="1152525" cy="577850"/>
          </a:xfrm>
          <a:prstGeom prst="rect">
            <a:avLst/>
          </a:prstGeom>
          <a:noFill/>
          <a:ln w="9525">
            <a:noFill/>
            <a:miter lim="800000"/>
            <a:headEnd/>
            <a:tailEnd/>
          </a:ln>
        </p:spPr>
      </p:pic>
      <p:sp>
        <p:nvSpPr>
          <p:cNvPr id="118798" name="Rectangle 14"/>
          <p:cNvSpPr>
            <a:spLocks noChangeArrowheads="1"/>
          </p:cNvSpPr>
          <p:nvPr/>
        </p:nvSpPr>
        <p:spPr bwMode="auto">
          <a:xfrm>
            <a:off x="458788" y="1552575"/>
            <a:ext cx="8472487" cy="4310063"/>
          </a:xfrm>
          <a:prstGeom prst="rect">
            <a:avLst/>
          </a:prstGeom>
          <a:noFill/>
          <a:ln w="9525">
            <a:noFill/>
            <a:miter lim="800000"/>
            <a:headEnd/>
            <a:tailEnd/>
          </a:ln>
          <a:effectLst/>
        </p:spPr>
        <p:txBody>
          <a:bodyPr>
            <a:spAutoFit/>
          </a:bodyPr>
          <a:lstStyle/>
          <a:p>
            <a:pPr marL="342900" indent="-342900" defTabSz="914400">
              <a:lnSpc>
                <a:spcPct val="90000"/>
              </a:lnSpc>
              <a:spcBef>
                <a:spcPct val="20000"/>
              </a:spcBef>
              <a:buSzPct val="80000"/>
              <a:buFont typeface="Wingdings" pitchFamily="2" charset="2"/>
              <a:buChar char="§"/>
            </a:pPr>
            <a:r>
              <a:rPr lang="es-ES" sz="2400">
                <a:latin typeface="Segoe"/>
              </a:rPr>
              <a:t>Facilitar a las pymes una presencia profesional en Internet, reduciendo barreras: </a:t>
            </a:r>
          </a:p>
          <a:p>
            <a:pPr marL="342900" indent="-342900" defTabSz="914400">
              <a:lnSpc>
                <a:spcPct val="90000"/>
              </a:lnSpc>
              <a:spcBef>
                <a:spcPct val="20000"/>
              </a:spcBef>
              <a:buSzPct val="80000"/>
            </a:pPr>
            <a:endParaRPr lang="es-ES" sz="2400">
              <a:latin typeface="Segoe"/>
            </a:endParaRPr>
          </a:p>
          <a:p>
            <a:pPr marL="742950" lvl="1" indent="-209550" defTabSz="914400">
              <a:lnSpc>
                <a:spcPct val="90000"/>
              </a:lnSpc>
              <a:spcBef>
                <a:spcPct val="20000"/>
              </a:spcBef>
              <a:buSzPct val="80000"/>
              <a:buFontTx/>
              <a:buBlip>
                <a:blip r:embed="rId4"/>
              </a:buBlip>
            </a:pPr>
            <a:r>
              <a:rPr lang="es-ES" sz="2000" b="1">
                <a:latin typeface="Segoe"/>
              </a:rPr>
              <a:t>Económicas</a:t>
            </a:r>
            <a:r>
              <a:rPr lang="es-ES" sz="2000">
                <a:latin typeface="Segoe"/>
              </a:rPr>
              <a:t>  </a:t>
            </a:r>
          </a:p>
          <a:p>
            <a:pPr marL="1162050" lvl="2" indent="-228600" defTabSz="914400">
              <a:lnSpc>
                <a:spcPct val="90000"/>
              </a:lnSpc>
              <a:spcBef>
                <a:spcPct val="20000"/>
              </a:spcBef>
              <a:buSzPct val="80000"/>
              <a:buFontTx/>
              <a:buChar char="-"/>
            </a:pPr>
            <a:r>
              <a:rPr lang="es-ES" b="1">
                <a:latin typeface="Segoe"/>
              </a:rPr>
              <a:t>Aumentando la relación calidad/precio</a:t>
            </a:r>
          </a:p>
          <a:p>
            <a:pPr marL="1162050" lvl="2" indent="-228600" defTabSz="914400">
              <a:lnSpc>
                <a:spcPct val="90000"/>
              </a:lnSpc>
              <a:spcBef>
                <a:spcPct val="20000"/>
              </a:spcBef>
              <a:buSzPct val="80000"/>
              <a:buFontTx/>
              <a:buChar char="-"/>
            </a:pPr>
            <a:r>
              <a:rPr lang="es-ES" b="1">
                <a:latin typeface="Segoe"/>
              </a:rPr>
              <a:t>Mediante la automatización de procesos</a:t>
            </a:r>
          </a:p>
          <a:p>
            <a:pPr marL="742950" lvl="1" indent="-209550" defTabSz="914400">
              <a:lnSpc>
                <a:spcPct val="90000"/>
              </a:lnSpc>
              <a:spcBef>
                <a:spcPct val="20000"/>
              </a:spcBef>
              <a:buSzPct val="80000"/>
              <a:buFontTx/>
              <a:buChar char="-"/>
            </a:pPr>
            <a:endParaRPr lang="es-ES" sz="2000" b="1">
              <a:latin typeface="Segoe"/>
            </a:endParaRPr>
          </a:p>
          <a:p>
            <a:pPr marL="742950" lvl="1" indent="-209550" defTabSz="914400">
              <a:lnSpc>
                <a:spcPct val="90000"/>
              </a:lnSpc>
              <a:spcBef>
                <a:spcPct val="20000"/>
              </a:spcBef>
              <a:buSzPct val="80000"/>
              <a:buFontTx/>
              <a:buBlip>
                <a:blip r:embed="rId4"/>
              </a:buBlip>
            </a:pPr>
            <a:r>
              <a:rPr lang="es-ES" sz="2000" b="1">
                <a:latin typeface="Segoe"/>
              </a:rPr>
              <a:t>Tecnológicas</a:t>
            </a:r>
            <a:r>
              <a:rPr lang="es-ES" sz="2000">
                <a:latin typeface="Segoe"/>
              </a:rPr>
              <a:t>  </a:t>
            </a:r>
          </a:p>
          <a:p>
            <a:pPr marL="1162050" lvl="2" indent="-228600" defTabSz="914400">
              <a:lnSpc>
                <a:spcPct val="90000"/>
              </a:lnSpc>
              <a:spcBef>
                <a:spcPct val="20000"/>
              </a:spcBef>
              <a:buSzPct val="80000"/>
              <a:buFontTx/>
              <a:buChar char="-"/>
            </a:pPr>
            <a:r>
              <a:rPr lang="es-ES" b="1">
                <a:latin typeface="Segoe"/>
              </a:rPr>
              <a:t>Desarrollando interfaces amigables</a:t>
            </a:r>
          </a:p>
          <a:p>
            <a:pPr marL="1162050" lvl="2" indent="-228600" defTabSz="914400">
              <a:lnSpc>
                <a:spcPct val="90000"/>
              </a:lnSpc>
              <a:spcBef>
                <a:spcPct val="20000"/>
              </a:spcBef>
              <a:buSzPct val="80000"/>
              <a:buFontTx/>
              <a:buChar char="-"/>
            </a:pPr>
            <a:r>
              <a:rPr lang="es-ES" b="1">
                <a:latin typeface="Segoe"/>
              </a:rPr>
              <a:t>Dando el control al cliente</a:t>
            </a:r>
          </a:p>
          <a:p>
            <a:pPr marL="742950" lvl="1" indent="-209550" defTabSz="914400">
              <a:lnSpc>
                <a:spcPct val="90000"/>
              </a:lnSpc>
              <a:spcBef>
                <a:spcPct val="20000"/>
              </a:spcBef>
              <a:buSzPct val="80000"/>
              <a:buFontTx/>
              <a:buChar char="-"/>
            </a:pPr>
            <a:endParaRPr lang="es-ES">
              <a:latin typeface="Segoe"/>
            </a:endParaRPr>
          </a:p>
          <a:p>
            <a:pPr marL="742950" lvl="1" indent="-209550" defTabSz="914400">
              <a:lnSpc>
                <a:spcPct val="90000"/>
              </a:lnSpc>
              <a:spcBef>
                <a:spcPct val="20000"/>
              </a:spcBef>
              <a:buSzPct val="80000"/>
              <a:buFontTx/>
              <a:buBlip>
                <a:blip r:embed="rId4"/>
              </a:buBlip>
            </a:pPr>
            <a:r>
              <a:rPr lang="es-ES" sz="2000" b="1">
                <a:latin typeface="Segoe"/>
              </a:rPr>
              <a:t>Psicológicas</a:t>
            </a:r>
          </a:p>
          <a:p>
            <a:pPr marL="1162050" lvl="2" indent="-228600" defTabSz="914400">
              <a:lnSpc>
                <a:spcPct val="90000"/>
              </a:lnSpc>
              <a:spcBef>
                <a:spcPct val="20000"/>
              </a:spcBef>
              <a:buSzPct val="80000"/>
              <a:buFontTx/>
              <a:buChar char="-"/>
            </a:pPr>
            <a:r>
              <a:rPr lang="es-ES" b="1">
                <a:latin typeface="Segoe"/>
              </a:rPr>
              <a:t>Aproximando y motivando el uso y acceso a Internet</a:t>
            </a:r>
            <a:endParaRPr lang="es-ES" sz="1400" b="1">
              <a:latin typeface="Segoe"/>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
          <p:cNvSpPr>
            <a:spLocks noGrp="1" noChangeArrowheads="1"/>
          </p:cNvSpPr>
          <p:nvPr>
            <p:ph type="title" idx="4294967295"/>
          </p:nvPr>
        </p:nvSpPr>
        <p:spPr>
          <a:xfrm>
            <a:off x="357158" y="428604"/>
            <a:ext cx="7772400" cy="488950"/>
          </a:xfrm>
        </p:spPr>
        <p:txBody>
          <a:bodyPr/>
          <a:lstStyle/>
          <a:p>
            <a:pPr defTabSz="914363" fontAlgn="auto">
              <a:spcAft>
                <a:spcPts val="0"/>
              </a:spcAft>
              <a:defRPr/>
            </a:pPr>
            <a:r>
              <a:rPr lang="es-ES"/>
              <a:t>Servicios</a:t>
            </a:r>
          </a:p>
        </p:txBody>
      </p:sp>
      <p:pic>
        <p:nvPicPr>
          <p:cNvPr id="121890" name="Picture 23" descr="arsys-grupo-alta res"/>
          <p:cNvPicPr>
            <a:picLocks noChangeAspect="1" noChangeArrowheads="1"/>
          </p:cNvPicPr>
          <p:nvPr/>
        </p:nvPicPr>
        <p:blipFill>
          <a:blip r:embed="rId2"/>
          <a:srcRect/>
          <a:stretch>
            <a:fillRect/>
          </a:stretch>
        </p:blipFill>
        <p:spPr bwMode="auto">
          <a:xfrm>
            <a:off x="7786688" y="214313"/>
            <a:ext cx="1152525" cy="577850"/>
          </a:xfrm>
          <a:prstGeom prst="rect">
            <a:avLst/>
          </a:prstGeom>
          <a:noFill/>
          <a:ln w="9525">
            <a:noFill/>
            <a:miter lim="800000"/>
            <a:headEnd/>
            <a:tailEnd/>
          </a:ln>
        </p:spPr>
      </p:pic>
      <p:sp>
        <p:nvSpPr>
          <p:cNvPr id="121893" name="Rectangle 37"/>
          <p:cNvSpPr>
            <a:spLocks noChangeArrowheads="1"/>
          </p:cNvSpPr>
          <p:nvPr/>
        </p:nvSpPr>
        <p:spPr bwMode="auto">
          <a:xfrm>
            <a:off x="395288" y="1412875"/>
            <a:ext cx="8497887" cy="5256213"/>
          </a:xfrm>
          <a:prstGeom prst="rect">
            <a:avLst/>
          </a:prstGeom>
          <a:noFill/>
          <a:ln w="9525">
            <a:noFill/>
            <a:miter lim="800000"/>
            <a:headEnd/>
            <a:tailEnd/>
          </a:ln>
          <a:effectLst/>
        </p:spPr>
        <p:txBody>
          <a:bodyPr/>
          <a:lstStyle/>
          <a:p>
            <a:pPr marL="342900" indent="-342900" defTabSz="914400">
              <a:lnSpc>
                <a:spcPct val="80000"/>
              </a:lnSpc>
              <a:spcBef>
                <a:spcPct val="20000"/>
              </a:spcBef>
              <a:buSzPct val="80000"/>
              <a:buFont typeface="Wingdings" pitchFamily="2" charset="2"/>
              <a:buChar char="§"/>
            </a:pPr>
            <a:r>
              <a:rPr lang="es-ES" sz="2400">
                <a:latin typeface="Segoe"/>
              </a:rPr>
              <a:t>Arsys Internet ofrece servicios de acceso a Internet, registro de dominios y alojamiento web:</a:t>
            </a:r>
          </a:p>
          <a:p>
            <a:pPr marL="342900" indent="-342900" defTabSz="914400">
              <a:lnSpc>
                <a:spcPct val="80000"/>
              </a:lnSpc>
              <a:spcBef>
                <a:spcPct val="20000"/>
              </a:spcBef>
              <a:buSzPct val="80000"/>
            </a:pPr>
            <a:endParaRPr lang="es-ES" sz="1600">
              <a:latin typeface="Segoe"/>
            </a:endParaRPr>
          </a:p>
          <a:p>
            <a:pPr marL="742950" lvl="1" indent="-285750" defTabSz="914400">
              <a:lnSpc>
                <a:spcPct val="90000"/>
              </a:lnSpc>
              <a:spcBef>
                <a:spcPct val="20000"/>
              </a:spcBef>
              <a:buSzPct val="80000"/>
              <a:buFontTx/>
              <a:buBlip>
                <a:blip r:embed="rId3"/>
              </a:buBlip>
            </a:pPr>
            <a:r>
              <a:rPr lang="es-ES" b="1">
                <a:latin typeface="Segoe"/>
              </a:rPr>
              <a:t>Registro de dominios:	</a:t>
            </a:r>
            <a:endParaRPr lang="es-ES" sz="2000" b="1">
              <a:latin typeface="Segoe"/>
            </a:endParaRPr>
          </a:p>
          <a:p>
            <a:pPr marL="2057400" lvl="4" indent="-228600" defTabSz="914400">
              <a:lnSpc>
                <a:spcPct val="80000"/>
              </a:lnSpc>
              <a:spcBef>
                <a:spcPct val="20000"/>
              </a:spcBef>
              <a:buSzPct val="80000"/>
              <a:buFontTx/>
              <a:buChar char="-"/>
            </a:pPr>
            <a:r>
              <a:rPr lang="es-ES" sz="1600" b="1">
                <a:latin typeface="Segoe"/>
              </a:rPr>
              <a:t>Genéricos (.com, .net, .org, ...)</a:t>
            </a:r>
          </a:p>
          <a:p>
            <a:pPr marL="2057400" lvl="4" indent="-228600" defTabSz="914400">
              <a:lnSpc>
                <a:spcPct val="80000"/>
              </a:lnSpc>
              <a:spcBef>
                <a:spcPct val="20000"/>
              </a:spcBef>
              <a:buSzPct val="80000"/>
            </a:pPr>
            <a:r>
              <a:rPr lang="es-ES" sz="1600">
                <a:latin typeface="Segoe"/>
              </a:rPr>
              <a:t>- </a:t>
            </a:r>
            <a:r>
              <a:rPr lang="es-ES" sz="1600" b="1">
                <a:latin typeface="Segoe"/>
              </a:rPr>
              <a:t>	Territoriales (.es, .fr, .eu, ...)</a:t>
            </a:r>
          </a:p>
          <a:p>
            <a:pPr marL="2057400" lvl="4" indent="-228600" defTabSz="914400">
              <a:lnSpc>
                <a:spcPct val="80000"/>
              </a:lnSpc>
              <a:spcBef>
                <a:spcPct val="20000"/>
              </a:spcBef>
              <a:buSzPct val="80000"/>
              <a:buFontTx/>
              <a:buChar char="-"/>
            </a:pPr>
            <a:r>
              <a:rPr lang="es-ES" sz="1600" b="1">
                <a:latin typeface="Segoe"/>
              </a:rPr>
              <a:t>Tercer Nivel (.com.es, .org.es, ...)</a:t>
            </a:r>
          </a:p>
          <a:p>
            <a:pPr marL="742950" lvl="1" indent="-285750" defTabSz="914400">
              <a:lnSpc>
                <a:spcPct val="90000"/>
              </a:lnSpc>
              <a:spcBef>
                <a:spcPct val="20000"/>
              </a:spcBef>
              <a:buSzPct val="80000"/>
              <a:buFontTx/>
              <a:buBlip>
                <a:blip r:embed="rId3"/>
              </a:buBlip>
            </a:pPr>
            <a:r>
              <a:rPr lang="es-ES" b="1">
                <a:latin typeface="Segoe"/>
              </a:rPr>
              <a:t>Alojamiento web:</a:t>
            </a:r>
            <a:r>
              <a:rPr lang="es-ES" sz="1400" b="1">
                <a:latin typeface="Segoe"/>
              </a:rPr>
              <a:t>	</a:t>
            </a:r>
            <a:endParaRPr lang="es-ES" sz="2000" b="1">
              <a:latin typeface="Segoe"/>
            </a:endParaRPr>
          </a:p>
          <a:p>
            <a:pPr marL="2057400" lvl="4" indent="-228600" defTabSz="914400">
              <a:lnSpc>
                <a:spcPct val="80000"/>
              </a:lnSpc>
              <a:spcBef>
                <a:spcPct val="20000"/>
              </a:spcBef>
              <a:buSzPct val="80000"/>
              <a:buFontTx/>
              <a:buChar char="-"/>
            </a:pPr>
            <a:r>
              <a:rPr lang="es-ES" sz="1600" b="1">
                <a:latin typeface="Segoe"/>
              </a:rPr>
              <a:t>Compartido</a:t>
            </a:r>
          </a:p>
          <a:p>
            <a:pPr marL="2057400" lvl="4" indent="-228600" defTabSz="914400">
              <a:lnSpc>
                <a:spcPct val="80000"/>
              </a:lnSpc>
              <a:spcBef>
                <a:spcPct val="20000"/>
              </a:spcBef>
              <a:buSzPct val="80000"/>
            </a:pPr>
            <a:r>
              <a:rPr lang="es-ES" sz="1600">
                <a:latin typeface="Segoe"/>
              </a:rPr>
              <a:t>- </a:t>
            </a:r>
            <a:r>
              <a:rPr lang="es-ES" sz="1600" b="1">
                <a:latin typeface="Segoe"/>
              </a:rPr>
              <a:t>	Dedicado</a:t>
            </a:r>
          </a:p>
          <a:p>
            <a:pPr marL="2057400" lvl="4" indent="-228600" defTabSz="914400">
              <a:lnSpc>
                <a:spcPct val="80000"/>
              </a:lnSpc>
              <a:spcBef>
                <a:spcPct val="20000"/>
              </a:spcBef>
              <a:buSzPct val="80000"/>
              <a:buFontTx/>
              <a:buChar char="-"/>
            </a:pPr>
            <a:r>
              <a:rPr lang="es-ES" sz="1600" b="1">
                <a:latin typeface="Segoe"/>
              </a:rPr>
              <a:t>Housing</a:t>
            </a:r>
          </a:p>
          <a:p>
            <a:pPr marL="742950" lvl="1" indent="-285750" defTabSz="914400">
              <a:lnSpc>
                <a:spcPct val="90000"/>
              </a:lnSpc>
              <a:spcBef>
                <a:spcPct val="20000"/>
              </a:spcBef>
              <a:buSzPct val="80000"/>
              <a:buFontTx/>
              <a:buBlip>
                <a:blip r:embed="rId3"/>
              </a:buBlip>
            </a:pPr>
            <a:r>
              <a:rPr lang="es-ES" b="1">
                <a:latin typeface="Segoe"/>
              </a:rPr>
              <a:t>Conectividad:</a:t>
            </a:r>
          </a:p>
          <a:p>
            <a:pPr marL="2057400" lvl="4" indent="-228600" defTabSz="914400">
              <a:lnSpc>
                <a:spcPct val="80000"/>
              </a:lnSpc>
              <a:spcBef>
                <a:spcPct val="20000"/>
              </a:spcBef>
              <a:buSzPct val="80000"/>
              <a:buFontTx/>
              <a:buChar char="-"/>
            </a:pPr>
            <a:r>
              <a:rPr lang="es-ES" sz="1600" b="1">
                <a:latin typeface="Segoe"/>
              </a:rPr>
              <a:t>Usuarios: Tarifa Plana (RTB, RDSI) y conexiones gratuitas</a:t>
            </a:r>
          </a:p>
          <a:p>
            <a:pPr marL="2057400" lvl="4" indent="-228600" defTabSz="914400">
              <a:lnSpc>
                <a:spcPct val="80000"/>
              </a:lnSpc>
              <a:spcBef>
                <a:spcPct val="20000"/>
              </a:spcBef>
              <a:buSzPct val="80000"/>
              <a:buFontTx/>
              <a:buChar char="-"/>
            </a:pPr>
            <a:r>
              <a:rPr lang="es-ES" sz="1600" b="1">
                <a:latin typeface="Segoe"/>
              </a:rPr>
              <a:t>Empresarial/institucional: ADSL, tráfico de Internet, circuitos punto a punto</a:t>
            </a:r>
          </a:p>
          <a:p>
            <a:pPr marL="742950" lvl="1" indent="-285750" defTabSz="914400">
              <a:lnSpc>
                <a:spcPct val="90000"/>
              </a:lnSpc>
              <a:spcBef>
                <a:spcPct val="20000"/>
              </a:spcBef>
              <a:buSzPct val="80000"/>
              <a:buFontTx/>
              <a:buBlip>
                <a:blip r:embed="rId3"/>
              </a:buBlip>
            </a:pPr>
            <a:r>
              <a:rPr lang="es-ES" b="1">
                <a:latin typeface="Segoe"/>
              </a:rPr>
              <a:t>Otros servicios: </a:t>
            </a:r>
          </a:p>
          <a:p>
            <a:pPr marL="2057400" lvl="4" indent="-228600" defTabSz="914400">
              <a:lnSpc>
                <a:spcPct val="80000"/>
              </a:lnSpc>
              <a:spcBef>
                <a:spcPct val="20000"/>
              </a:spcBef>
              <a:buSzPct val="80000"/>
              <a:buFontTx/>
              <a:buChar char="-"/>
            </a:pPr>
            <a:r>
              <a:rPr lang="es-ES" sz="1600" b="1">
                <a:latin typeface="Segoe"/>
              </a:rPr>
              <a:t>Consultoría y gestión de proyectos, outsourcing... </a:t>
            </a:r>
          </a:p>
          <a:p>
            <a:pPr marL="2057400" lvl="4" indent="-228600" defTabSz="914400">
              <a:lnSpc>
                <a:spcPct val="80000"/>
              </a:lnSpc>
              <a:spcBef>
                <a:spcPct val="20000"/>
              </a:spcBef>
              <a:buSzPct val="80000"/>
            </a:pPr>
            <a:r>
              <a:rPr lang="es-ES" sz="1600">
                <a:latin typeface="Segoe"/>
              </a:rPr>
              <a:t>- </a:t>
            </a:r>
            <a:r>
              <a:rPr lang="es-ES" sz="1600" b="1">
                <a:latin typeface="Segoe"/>
              </a:rPr>
              <a:t>	Marketing online: alta y posicionamiento en buscadores, gestión de planes de marketing online</a:t>
            </a:r>
          </a:p>
          <a:p>
            <a:pPr marL="2057400" lvl="4" indent="-228600" defTabSz="914400">
              <a:lnSpc>
                <a:spcPct val="80000"/>
              </a:lnSpc>
              <a:spcBef>
                <a:spcPct val="20000"/>
              </a:spcBef>
              <a:buSzPct val="80000"/>
            </a:pPr>
            <a:r>
              <a:rPr lang="es-ES" sz="1600">
                <a:latin typeface="Segoe"/>
              </a:rPr>
              <a:t>- </a:t>
            </a:r>
            <a:r>
              <a:rPr lang="es-ES" sz="1600" b="1">
                <a:latin typeface="Segoe"/>
              </a:rPr>
              <a:t>	Seguridad: certificados, backup, auditorías...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682625" y="719138"/>
            <a:ext cx="8229600" cy="488950"/>
          </a:xfrm>
        </p:spPr>
        <p:txBody>
          <a:bodyPr/>
          <a:lstStyle/>
          <a:p>
            <a:pPr defTabSz="914363" fontAlgn="auto">
              <a:spcAft>
                <a:spcPts val="0"/>
              </a:spcAft>
              <a:defRPr/>
            </a:pPr>
            <a:r>
              <a:rPr lang="es-ES"/>
              <a:t>Posición en el mercado</a:t>
            </a:r>
          </a:p>
        </p:txBody>
      </p:sp>
      <p:sp>
        <p:nvSpPr>
          <p:cNvPr id="124932" name="Rectangle 4"/>
          <p:cNvSpPr>
            <a:spLocks noChangeArrowheads="1"/>
          </p:cNvSpPr>
          <p:nvPr/>
        </p:nvSpPr>
        <p:spPr bwMode="auto">
          <a:xfrm>
            <a:off x="8359775" y="4213225"/>
            <a:ext cx="0" cy="122238"/>
          </a:xfrm>
          <a:prstGeom prst="rect">
            <a:avLst/>
          </a:prstGeom>
          <a:noFill/>
          <a:ln w="9525">
            <a:noFill/>
            <a:miter lim="800000"/>
            <a:headEnd/>
            <a:tailEnd/>
          </a:ln>
        </p:spPr>
        <p:txBody>
          <a:bodyPr wrap="none" lIns="0" tIns="0" rIns="0" bIns="0">
            <a:spAutoFit/>
          </a:bodyPr>
          <a:lstStyle/>
          <a:p>
            <a:pPr algn="ctr"/>
            <a:endParaRPr lang="es-ES" sz="800" u="sng">
              <a:solidFill>
                <a:srgbClr val="010000"/>
              </a:solidFill>
              <a:latin typeface="Segoe"/>
            </a:endParaRPr>
          </a:p>
        </p:txBody>
      </p:sp>
      <p:pic>
        <p:nvPicPr>
          <p:cNvPr id="124942" name="Picture 23" descr="arsys-grupo-alta res"/>
          <p:cNvPicPr>
            <a:picLocks noChangeAspect="1" noChangeArrowheads="1"/>
          </p:cNvPicPr>
          <p:nvPr/>
        </p:nvPicPr>
        <p:blipFill>
          <a:blip r:embed="rId2"/>
          <a:srcRect/>
          <a:stretch>
            <a:fillRect/>
          </a:stretch>
        </p:blipFill>
        <p:spPr bwMode="auto">
          <a:xfrm>
            <a:off x="7786688" y="214313"/>
            <a:ext cx="1152525" cy="577850"/>
          </a:xfrm>
          <a:prstGeom prst="rect">
            <a:avLst/>
          </a:prstGeom>
          <a:noFill/>
          <a:ln w="9525">
            <a:noFill/>
            <a:miter lim="800000"/>
            <a:headEnd/>
            <a:tailEnd/>
          </a:ln>
        </p:spPr>
      </p:pic>
      <p:sp>
        <p:nvSpPr>
          <p:cNvPr id="125121" name="Rectangle 193"/>
          <p:cNvSpPr>
            <a:spLocks noChangeArrowheads="1"/>
          </p:cNvSpPr>
          <p:nvPr/>
        </p:nvSpPr>
        <p:spPr bwMode="auto">
          <a:xfrm>
            <a:off x="395288" y="1628775"/>
            <a:ext cx="7978775" cy="457200"/>
          </a:xfrm>
          <a:prstGeom prst="rect">
            <a:avLst/>
          </a:prstGeom>
          <a:noFill/>
          <a:ln w="9525">
            <a:noFill/>
            <a:miter lim="800000"/>
            <a:headEnd/>
            <a:tailEnd/>
          </a:ln>
          <a:effectLst/>
        </p:spPr>
        <p:txBody>
          <a:bodyPr/>
          <a:lstStyle/>
          <a:p>
            <a:pPr marL="342900" indent="-342900" defTabSz="914400">
              <a:lnSpc>
                <a:spcPct val="90000"/>
              </a:lnSpc>
              <a:spcBef>
                <a:spcPct val="20000"/>
              </a:spcBef>
              <a:buSzPct val="80000"/>
              <a:buFont typeface="Wingdings" pitchFamily="2" charset="2"/>
              <a:buChar char="§"/>
            </a:pPr>
            <a:r>
              <a:rPr lang="es-ES" sz="2400">
                <a:latin typeface="Segoe"/>
              </a:rPr>
              <a:t>Liderazgo en el mercado de registro de dominios y alojamiento web:</a:t>
            </a:r>
          </a:p>
        </p:txBody>
      </p:sp>
      <p:sp>
        <p:nvSpPr>
          <p:cNvPr id="125122" name="Rectangle 194"/>
          <p:cNvSpPr>
            <a:spLocks noChangeArrowheads="1"/>
          </p:cNvSpPr>
          <p:nvPr/>
        </p:nvSpPr>
        <p:spPr bwMode="auto">
          <a:xfrm>
            <a:off x="323850" y="2809875"/>
            <a:ext cx="2667000" cy="2924175"/>
          </a:xfrm>
          <a:prstGeom prst="rect">
            <a:avLst/>
          </a:prstGeom>
          <a:noFill/>
          <a:ln w="9525">
            <a:noFill/>
            <a:miter lim="800000"/>
            <a:headEnd/>
            <a:tailEnd/>
          </a:ln>
          <a:effectLst/>
        </p:spPr>
        <p:txBody>
          <a:bodyPr>
            <a:spAutoFit/>
          </a:bodyPr>
          <a:lstStyle/>
          <a:p>
            <a:pPr marL="457200" lvl="1" indent="0" defTabSz="914400">
              <a:lnSpc>
                <a:spcPct val="80000"/>
              </a:lnSpc>
              <a:spcBef>
                <a:spcPct val="50000"/>
              </a:spcBef>
            </a:pPr>
            <a:r>
              <a:rPr lang="es-ES" sz="1600" b="1" i="1">
                <a:ea typeface="ヒラギノ角ゴ Pro W3" pitchFamily="100" charset="-128"/>
              </a:rPr>
              <a:t>- 180.000 clientes</a:t>
            </a:r>
          </a:p>
          <a:p>
            <a:pPr marL="457200" lvl="1" indent="0" defTabSz="914400">
              <a:lnSpc>
                <a:spcPct val="80000"/>
              </a:lnSpc>
              <a:spcBef>
                <a:spcPct val="50000"/>
              </a:spcBef>
              <a:buFontTx/>
              <a:buChar char="-"/>
            </a:pPr>
            <a:endParaRPr lang="es-ES" sz="1600" b="1" i="1">
              <a:ea typeface="ヒラギノ角ゴ Pro W3" pitchFamily="100" charset="-128"/>
            </a:endParaRPr>
          </a:p>
          <a:p>
            <a:pPr marL="457200" lvl="1" indent="0" defTabSz="914400">
              <a:lnSpc>
                <a:spcPct val="80000"/>
              </a:lnSpc>
              <a:spcBef>
                <a:spcPct val="50000"/>
              </a:spcBef>
            </a:pPr>
            <a:r>
              <a:rPr lang="es-ES" sz="1600" b="1" i="1">
                <a:ea typeface="ヒラギノ角ゴ Pro W3" pitchFamily="100" charset="-128"/>
              </a:rPr>
              <a:t>- 1.050.000 servicios</a:t>
            </a:r>
          </a:p>
          <a:p>
            <a:pPr marL="457200" lvl="1" indent="0" defTabSz="914400">
              <a:lnSpc>
                <a:spcPct val="80000"/>
              </a:lnSpc>
              <a:spcBef>
                <a:spcPct val="50000"/>
              </a:spcBef>
              <a:buFontTx/>
              <a:buChar char="-"/>
            </a:pPr>
            <a:endParaRPr lang="es-ES" sz="1600" b="1" i="1">
              <a:ea typeface="ヒラギノ角ゴ Pro W3" pitchFamily="100" charset="-128"/>
            </a:endParaRPr>
          </a:p>
          <a:p>
            <a:pPr marL="457200" lvl="1" indent="0" defTabSz="914400">
              <a:lnSpc>
                <a:spcPct val="80000"/>
              </a:lnSpc>
              <a:spcBef>
                <a:spcPct val="50000"/>
              </a:spcBef>
              <a:buFontTx/>
              <a:buChar char="-"/>
            </a:pPr>
            <a:r>
              <a:rPr lang="es-ES" sz="1600" b="1" i="1">
                <a:ea typeface="ヒラギノ角ゴ Pro W3" pitchFamily="100" charset="-128"/>
              </a:rPr>
              <a:t> 560.000 dominios </a:t>
            </a:r>
          </a:p>
          <a:p>
            <a:pPr marL="457200" lvl="1" indent="0" defTabSz="914400">
              <a:lnSpc>
                <a:spcPct val="80000"/>
              </a:lnSpc>
              <a:spcBef>
                <a:spcPct val="50000"/>
              </a:spcBef>
            </a:pPr>
            <a:endParaRPr lang="es-ES" sz="1600" b="1" i="1">
              <a:ea typeface="ヒラギノ角ゴ Pro W3" pitchFamily="100" charset="-128"/>
            </a:endParaRPr>
          </a:p>
          <a:p>
            <a:pPr marL="457200" lvl="1" indent="0" defTabSz="914400">
              <a:lnSpc>
                <a:spcPct val="80000"/>
              </a:lnSpc>
              <a:spcBef>
                <a:spcPct val="50000"/>
              </a:spcBef>
              <a:buFontTx/>
              <a:buChar char="-"/>
            </a:pPr>
            <a:r>
              <a:rPr lang="es-ES" sz="1600" b="1" i="1">
                <a:ea typeface="ヒラギノ角ゴ Pro W3" pitchFamily="100" charset="-128"/>
              </a:rPr>
              <a:t> Clientes en más de 120 países </a:t>
            </a:r>
          </a:p>
          <a:p>
            <a:pPr marL="457200" lvl="1" indent="0" defTabSz="914400">
              <a:lnSpc>
                <a:spcPct val="80000"/>
              </a:lnSpc>
              <a:spcBef>
                <a:spcPct val="50000"/>
              </a:spcBef>
            </a:pPr>
            <a:endParaRPr lang="es-ES" sz="1600" b="1" i="1">
              <a:ea typeface="ヒラギノ角ゴ Pro W3" pitchFamily="100" charset="-128"/>
            </a:endParaRPr>
          </a:p>
          <a:p>
            <a:pPr algn="ctr" defTabSz="914400">
              <a:lnSpc>
                <a:spcPct val="80000"/>
              </a:lnSpc>
              <a:spcBef>
                <a:spcPct val="50000"/>
              </a:spcBef>
            </a:pPr>
            <a:r>
              <a:rPr lang="es-ES" sz="1100">
                <a:ea typeface="ヒラギノ角ゴ Pro W3" pitchFamily="100" charset="-128"/>
              </a:rPr>
              <a:t>(Enero 2008)</a:t>
            </a:r>
            <a:endParaRPr lang="es-ES" sz="1100" b="1" i="1">
              <a:ea typeface="ヒラギノ角ゴ Pro W3" pitchFamily="100" charset="-128"/>
            </a:endParaRPr>
          </a:p>
        </p:txBody>
      </p:sp>
      <p:grpSp>
        <p:nvGrpSpPr>
          <p:cNvPr id="2" name="Group 374"/>
          <p:cNvGrpSpPr>
            <a:grpSpLocks/>
          </p:cNvGrpSpPr>
          <p:nvPr/>
        </p:nvGrpSpPr>
        <p:grpSpPr bwMode="auto">
          <a:xfrm>
            <a:off x="3309938" y="4581525"/>
            <a:ext cx="5616575" cy="2016125"/>
            <a:chOff x="2018" y="2750"/>
            <a:chExt cx="3538" cy="1270"/>
          </a:xfrm>
        </p:grpSpPr>
        <p:sp>
          <p:nvSpPr>
            <p:cNvPr id="125300" name="AutoShape 372"/>
            <p:cNvSpPr>
              <a:spLocks noChangeArrowheads="1"/>
            </p:cNvSpPr>
            <p:nvPr/>
          </p:nvSpPr>
          <p:spPr bwMode="auto">
            <a:xfrm>
              <a:off x="2018" y="2750"/>
              <a:ext cx="3538" cy="1270"/>
            </a:xfrm>
            <a:prstGeom prst="roundRect">
              <a:avLst>
                <a:gd name="adj" fmla="val 16667"/>
              </a:avLst>
            </a:prstGeom>
            <a:solidFill>
              <a:schemeClr val="tx1"/>
            </a:solidFill>
            <a:ln w="9525">
              <a:solidFill>
                <a:schemeClr val="tx1"/>
              </a:solidFill>
              <a:round/>
              <a:headEnd/>
              <a:tailEnd/>
            </a:ln>
            <a:effectLst/>
          </p:spPr>
          <p:txBody>
            <a:bodyPr wrap="none" anchor="ctr"/>
            <a:lstStyle/>
            <a:p>
              <a:endParaRPr lang="es-ES"/>
            </a:p>
          </p:txBody>
        </p:sp>
        <p:grpSp>
          <p:nvGrpSpPr>
            <p:cNvPr id="3" name="Group 195"/>
            <p:cNvGrpSpPr>
              <a:grpSpLocks/>
            </p:cNvGrpSpPr>
            <p:nvPr/>
          </p:nvGrpSpPr>
          <p:grpSpPr bwMode="auto">
            <a:xfrm>
              <a:off x="2130" y="2804"/>
              <a:ext cx="3310" cy="1202"/>
              <a:chOff x="2090" y="2772"/>
              <a:chExt cx="3310" cy="1202"/>
            </a:xfrm>
          </p:grpSpPr>
          <p:sp>
            <p:nvSpPr>
              <p:cNvPr id="125124" name="Line 196"/>
              <p:cNvSpPr>
                <a:spLocks noChangeShapeType="1"/>
              </p:cNvSpPr>
              <p:nvPr/>
            </p:nvSpPr>
            <p:spPr bwMode="auto">
              <a:xfrm>
                <a:off x="2341" y="3713"/>
                <a:ext cx="3058" cy="1"/>
              </a:xfrm>
              <a:prstGeom prst="line">
                <a:avLst/>
              </a:prstGeom>
              <a:noFill/>
              <a:ln w="12700">
                <a:solidFill>
                  <a:srgbClr val="C0C0C0"/>
                </a:solidFill>
                <a:prstDash val="lgDash"/>
                <a:round/>
                <a:headEnd/>
                <a:tailEnd/>
              </a:ln>
            </p:spPr>
            <p:txBody>
              <a:bodyPr/>
              <a:lstStyle/>
              <a:p>
                <a:endParaRPr lang="es-ES"/>
              </a:p>
            </p:txBody>
          </p:sp>
          <p:sp>
            <p:nvSpPr>
              <p:cNvPr id="125125" name="Line 197"/>
              <p:cNvSpPr>
                <a:spLocks noChangeShapeType="1"/>
              </p:cNvSpPr>
              <p:nvPr/>
            </p:nvSpPr>
            <p:spPr bwMode="auto">
              <a:xfrm>
                <a:off x="2341" y="3559"/>
                <a:ext cx="3058" cy="1"/>
              </a:xfrm>
              <a:prstGeom prst="line">
                <a:avLst/>
              </a:prstGeom>
              <a:noFill/>
              <a:ln w="12700">
                <a:solidFill>
                  <a:srgbClr val="C0C0C0"/>
                </a:solidFill>
                <a:prstDash val="lgDash"/>
                <a:round/>
                <a:headEnd/>
                <a:tailEnd/>
              </a:ln>
            </p:spPr>
            <p:txBody>
              <a:bodyPr/>
              <a:lstStyle/>
              <a:p>
                <a:endParaRPr lang="es-ES"/>
              </a:p>
            </p:txBody>
          </p:sp>
          <p:sp>
            <p:nvSpPr>
              <p:cNvPr id="125126" name="Line 198"/>
              <p:cNvSpPr>
                <a:spLocks noChangeShapeType="1"/>
              </p:cNvSpPr>
              <p:nvPr/>
            </p:nvSpPr>
            <p:spPr bwMode="auto">
              <a:xfrm>
                <a:off x="2341" y="3411"/>
                <a:ext cx="3058" cy="1"/>
              </a:xfrm>
              <a:prstGeom prst="line">
                <a:avLst/>
              </a:prstGeom>
              <a:noFill/>
              <a:ln w="12700">
                <a:solidFill>
                  <a:srgbClr val="C0C0C0"/>
                </a:solidFill>
                <a:prstDash val="lgDash"/>
                <a:round/>
                <a:headEnd/>
                <a:tailEnd/>
              </a:ln>
            </p:spPr>
            <p:txBody>
              <a:bodyPr/>
              <a:lstStyle/>
              <a:p>
                <a:endParaRPr lang="es-ES"/>
              </a:p>
            </p:txBody>
          </p:sp>
          <p:sp>
            <p:nvSpPr>
              <p:cNvPr id="125127" name="Line 199"/>
              <p:cNvSpPr>
                <a:spLocks noChangeShapeType="1"/>
              </p:cNvSpPr>
              <p:nvPr/>
            </p:nvSpPr>
            <p:spPr bwMode="auto">
              <a:xfrm>
                <a:off x="2341" y="3257"/>
                <a:ext cx="3058" cy="1"/>
              </a:xfrm>
              <a:prstGeom prst="line">
                <a:avLst/>
              </a:prstGeom>
              <a:noFill/>
              <a:ln w="12700">
                <a:solidFill>
                  <a:srgbClr val="C0C0C0"/>
                </a:solidFill>
                <a:prstDash val="lgDash"/>
                <a:round/>
                <a:headEnd/>
                <a:tailEnd/>
              </a:ln>
            </p:spPr>
            <p:txBody>
              <a:bodyPr/>
              <a:lstStyle/>
              <a:p>
                <a:endParaRPr lang="es-ES"/>
              </a:p>
            </p:txBody>
          </p:sp>
          <p:sp>
            <p:nvSpPr>
              <p:cNvPr id="125128" name="Line 200"/>
              <p:cNvSpPr>
                <a:spLocks noChangeShapeType="1"/>
              </p:cNvSpPr>
              <p:nvPr/>
            </p:nvSpPr>
            <p:spPr bwMode="auto">
              <a:xfrm>
                <a:off x="2341" y="3109"/>
                <a:ext cx="3058" cy="1"/>
              </a:xfrm>
              <a:prstGeom prst="line">
                <a:avLst/>
              </a:prstGeom>
              <a:noFill/>
              <a:ln w="12700">
                <a:solidFill>
                  <a:srgbClr val="C0C0C0"/>
                </a:solidFill>
                <a:prstDash val="lgDash"/>
                <a:round/>
                <a:headEnd/>
                <a:tailEnd/>
              </a:ln>
            </p:spPr>
            <p:txBody>
              <a:bodyPr/>
              <a:lstStyle/>
              <a:p>
                <a:endParaRPr lang="es-ES"/>
              </a:p>
            </p:txBody>
          </p:sp>
          <p:sp>
            <p:nvSpPr>
              <p:cNvPr id="125129" name="Line 201"/>
              <p:cNvSpPr>
                <a:spLocks noChangeShapeType="1"/>
              </p:cNvSpPr>
              <p:nvPr/>
            </p:nvSpPr>
            <p:spPr bwMode="auto">
              <a:xfrm>
                <a:off x="2341" y="2955"/>
                <a:ext cx="3058" cy="1"/>
              </a:xfrm>
              <a:prstGeom prst="line">
                <a:avLst/>
              </a:prstGeom>
              <a:noFill/>
              <a:ln w="12700">
                <a:solidFill>
                  <a:srgbClr val="C0C0C0"/>
                </a:solidFill>
                <a:prstDash val="lgDash"/>
                <a:round/>
                <a:headEnd/>
                <a:tailEnd/>
              </a:ln>
            </p:spPr>
            <p:txBody>
              <a:bodyPr/>
              <a:lstStyle/>
              <a:p>
                <a:endParaRPr lang="es-ES"/>
              </a:p>
            </p:txBody>
          </p:sp>
          <p:sp>
            <p:nvSpPr>
              <p:cNvPr id="125130" name="Line 202"/>
              <p:cNvSpPr>
                <a:spLocks noChangeShapeType="1"/>
              </p:cNvSpPr>
              <p:nvPr/>
            </p:nvSpPr>
            <p:spPr bwMode="auto">
              <a:xfrm>
                <a:off x="2341" y="2806"/>
                <a:ext cx="3058" cy="1"/>
              </a:xfrm>
              <a:prstGeom prst="line">
                <a:avLst/>
              </a:prstGeom>
              <a:noFill/>
              <a:ln w="12700">
                <a:solidFill>
                  <a:srgbClr val="C0C0C0"/>
                </a:solidFill>
                <a:prstDash val="lgDash"/>
                <a:round/>
                <a:headEnd/>
                <a:tailEnd/>
              </a:ln>
            </p:spPr>
            <p:txBody>
              <a:bodyPr/>
              <a:lstStyle/>
              <a:p>
                <a:endParaRPr lang="es-ES"/>
              </a:p>
            </p:txBody>
          </p:sp>
          <p:sp>
            <p:nvSpPr>
              <p:cNvPr id="125131" name="Line 203"/>
              <p:cNvSpPr>
                <a:spLocks noChangeShapeType="1"/>
              </p:cNvSpPr>
              <p:nvPr/>
            </p:nvSpPr>
            <p:spPr bwMode="auto">
              <a:xfrm>
                <a:off x="2341" y="2806"/>
                <a:ext cx="1" cy="1056"/>
              </a:xfrm>
              <a:prstGeom prst="line">
                <a:avLst/>
              </a:prstGeom>
              <a:noFill/>
              <a:ln w="12700">
                <a:solidFill>
                  <a:srgbClr val="000000"/>
                </a:solidFill>
                <a:round/>
                <a:headEnd/>
                <a:tailEnd/>
              </a:ln>
            </p:spPr>
            <p:txBody>
              <a:bodyPr/>
              <a:lstStyle/>
              <a:p>
                <a:endParaRPr lang="es-ES"/>
              </a:p>
            </p:txBody>
          </p:sp>
          <p:sp>
            <p:nvSpPr>
              <p:cNvPr id="125132" name="Line 204"/>
              <p:cNvSpPr>
                <a:spLocks noChangeShapeType="1"/>
              </p:cNvSpPr>
              <p:nvPr/>
            </p:nvSpPr>
            <p:spPr bwMode="auto">
              <a:xfrm>
                <a:off x="2323" y="3862"/>
                <a:ext cx="18" cy="1"/>
              </a:xfrm>
              <a:prstGeom prst="line">
                <a:avLst/>
              </a:prstGeom>
              <a:noFill/>
              <a:ln w="12700">
                <a:solidFill>
                  <a:srgbClr val="000000"/>
                </a:solidFill>
                <a:round/>
                <a:headEnd/>
                <a:tailEnd/>
              </a:ln>
            </p:spPr>
            <p:txBody>
              <a:bodyPr/>
              <a:lstStyle/>
              <a:p>
                <a:endParaRPr lang="es-ES"/>
              </a:p>
            </p:txBody>
          </p:sp>
          <p:sp>
            <p:nvSpPr>
              <p:cNvPr id="125133" name="Line 205"/>
              <p:cNvSpPr>
                <a:spLocks noChangeShapeType="1"/>
              </p:cNvSpPr>
              <p:nvPr/>
            </p:nvSpPr>
            <p:spPr bwMode="auto">
              <a:xfrm>
                <a:off x="2323" y="3713"/>
                <a:ext cx="18" cy="1"/>
              </a:xfrm>
              <a:prstGeom prst="line">
                <a:avLst/>
              </a:prstGeom>
              <a:noFill/>
              <a:ln w="12700">
                <a:solidFill>
                  <a:srgbClr val="000000"/>
                </a:solidFill>
                <a:round/>
                <a:headEnd/>
                <a:tailEnd/>
              </a:ln>
            </p:spPr>
            <p:txBody>
              <a:bodyPr/>
              <a:lstStyle/>
              <a:p>
                <a:endParaRPr lang="es-ES"/>
              </a:p>
            </p:txBody>
          </p:sp>
          <p:sp>
            <p:nvSpPr>
              <p:cNvPr id="125134" name="Line 206"/>
              <p:cNvSpPr>
                <a:spLocks noChangeShapeType="1"/>
              </p:cNvSpPr>
              <p:nvPr/>
            </p:nvSpPr>
            <p:spPr bwMode="auto">
              <a:xfrm>
                <a:off x="2323" y="3559"/>
                <a:ext cx="18" cy="1"/>
              </a:xfrm>
              <a:prstGeom prst="line">
                <a:avLst/>
              </a:prstGeom>
              <a:noFill/>
              <a:ln w="12700">
                <a:solidFill>
                  <a:srgbClr val="000000"/>
                </a:solidFill>
                <a:round/>
                <a:headEnd/>
                <a:tailEnd/>
              </a:ln>
            </p:spPr>
            <p:txBody>
              <a:bodyPr/>
              <a:lstStyle/>
              <a:p>
                <a:endParaRPr lang="es-ES"/>
              </a:p>
            </p:txBody>
          </p:sp>
          <p:sp>
            <p:nvSpPr>
              <p:cNvPr id="125135" name="Line 207"/>
              <p:cNvSpPr>
                <a:spLocks noChangeShapeType="1"/>
              </p:cNvSpPr>
              <p:nvPr/>
            </p:nvSpPr>
            <p:spPr bwMode="auto">
              <a:xfrm>
                <a:off x="2323" y="3411"/>
                <a:ext cx="18" cy="1"/>
              </a:xfrm>
              <a:prstGeom prst="line">
                <a:avLst/>
              </a:prstGeom>
              <a:noFill/>
              <a:ln w="12700">
                <a:solidFill>
                  <a:srgbClr val="000000"/>
                </a:solidFill>
                <a:round/>
                <a:headEnd/>
                <a:tailEnd/>
              </a:ln>
            </p:spPr>
            <p:txBody>
              <a:bodyPr/>
              <a:lstStyle/>
              <a:p>
                <a:endParaRPr lang="es-ES"/>
              </a:p>
            </p:txBody>
          </p:sp>
          <p:sp>
            <p:nvSpPr>
              <p:cNvPr id="125136" name="Line 208"/>
              <p:cNvSpPr>
                <a:spLocks noChangeShapeType="1"/>
              </p:cNvSpPr>
              <p:nvPr/>
            </p:nvSpPr>
            <p:spPr bwMode="auto">
              <a:xfrm>
                <a:off x="2323" y="3257"/>
                <a:ext cx="18" cy="1"/>
              </a:xfrm>
              <a:prstGeom prst="line">
                <a:avLst/>
              </a:prstGeom>
              <a:noFill/>
              <a:ln w="12700">
                <a:solidFill>
                  <a:srgbClr val="000000"/>
                </a:solidFill>
                <a:round/>
                <a:headEnd/>
                <a:tailEnd/>
              </a:ln>
            </p:spPr>
            <p:txBody>
              <a:bodyPr/>
              <a:lstStyle/>
              <a:p>
                <a:endParaRPr lang="es-ES"/>
              </a:p>
            </p:txBody>
          </p:sp>
          <p:sp>
            <p:nvSpPr>
              <p:cNvPr id="125137" name="Line 209"/>
              <p:cNvSpPr>
                <a:spLocks noChangeShapeType="1"/>
              </p:cNvSpPr>
              <p:nvPr/>
            </p:nvSpPr>
            <p:spPr bwMode="auto">
              <a:xfrm>
                <a:off x="2323" y="3109"/>
                <a:ext cx="18" cy="1"/>
              </a:xfrm>
              <a:prstGeom prst="line">
                <a:avLst/>
              </a:prstGeom>
              <a:noFill/>
              <a:ln w="12700">
                <a:solidFill>
                  <a:srgbClr val="000000"/>
                </a:solidFill>
                <a:round/>
                <a:headEnd/>
                <a:tailEnd/>
              </a:ln>
            </p:spPr>
            <p:txBody>
              <a:bodyPr/>
              <a:lstStyle/>
              <a:p>
                <a:endParaRPr lang="es-ES"/>
              </a:p>
            </p:txBody>
          </p:sp>
          <p:sp>
            <p:nvSpPr>
              <p:cNvPr id="125138" name="Line 210"/>
              <p:cNvSpPr>
                <a:spLocks noChangeShapeType="1"/>
              </p:cNvSpPr>
              <p:nvPr/>
            </p:nvSpPr>
            <p:spPr bwMode="auto">
              <a:xfrm>
                <a:off x="2323" y="2955"/>
                <a:ext cx="18" cy="1"/>
              </a:xfrm>
              <a:prstGeom prst="line">
                <a:avLst/>
              </a:prstGeom>
              <a:noFill/>
              <a:ln w="12700">
                <a:solidFill>
                  <a:srgbClr val="000000"/>
                </a:solidFill>
                <a:round/>
                <a:headEnd/>
                <a:tailEnd/>
              </a:ln>
            </p:spPr>
            <p:txBody>
              <a:bodyPr/>
              <a:lstStyle/>
              <a:p>
                <a:endParaRPr lang="es-ES"/>
              </a:p>
            </p:txBody>
          </p:sp>
          <p:sp>
            <p:nvSpPr>
              <p:cNvPr id="125139" name="Line 211"/>
              <p:cNvSpPr>
                <a:spLocks noChangeShapeType="1"/>
              </p:cNvSpPr>
              <p:nvPr/>
            </p:nvSpPr>
            <p:spPr bwMode="auto">
              <a:xfrm>
                <a:off x="2323" y="2806"/>
                <a:ext cx="18" cy="1"/>
              </a:xfrm>
              <a:prstGeom prst="line">
                <a:avLst/>
              </a:prstGeom>
              <a:noFill/>
              <a:ln w="12700">
                <a:solidFill>
                  <a:srgbClr val="000000"/>
                </a:solidFill>
                <a:round/>
                <a:headEnd/>
                <a:tailEnd/>
              </a:ln>
            </p:spPr>
            <p:txBody>
              <a:bodyPr/>
              <a:lstStyle/>
              <a:p>
                <a:endParaRPr lang="es-ES"/>
              </a:p>
            </p:txBody>
          </p:sp>
          <p:sp>
            <p:nvSpPr>
              <p:cNvPr id="125140" name="Line 212"/>
              <p:cNvSpPr>
                <a:spLocks noChangeShapeType="1"/>
              </p:cNvSpPr>
              <p:nvPr/>
            </p:nvSpPr>
            <p:spPr bwMode="auto">
              <a:xfrm>
                <a:off x="2341" y="3862"/>
                <a:ext cx="3058" cy="1"/>
              </a:xfrm>
              <a:prstGeom prst="line">
                <a:avLst/>
              </a:prstGeom>
              <a:noFill/>
              <a:ln w="12700">
                <a:solidFill>
                  <a:srgbClr val="000000"/>
                </a:solidFill>
                <a:round/>
                <a:headEnd/>
                <a:tailEnd/>
              </a:ln>
            </p:spPr>
            <p:txBody>
              <a:bodyPr/>
              <a:lstStyle/>
              <a:p>
                <a:endParaRPr lang="es-ES"/>
              </a:p>
            </p:txBody>
          </p:sp>
          <p:sp>
            <p:nvSpPr>
              <p:cNvPr id="125141" name="Line 213"/>
              <p:cNvSpPr>
                <a:spLocks noChangeShapeType="1"/>
              </p:cNvSpPr>
              <p:nvPr/>
            </p:nvSpPr>
            <p:spPr bwMode="auto">
              <a:xfrm flipV="1">
                <a:off x="2341" y="3862"/>
                <a:ext cx="1" cy="17"/>
              </a:xfrm>
              <a:prstGeom prst="line">
                <a:avLst/>
              </a:prstGeom>
              <a:noFill/>
              <a:ln w="12700">
                <a:solidFill>
                  <a:srgbClr val="000000"/>
                </a:solidFill>
                <a:round/>
                <a:headEnd/>
                <a:tailEnd/>
              </a:ln>
            </p:spPr>
            <p:txBody>
              <a:bodyPr/>
              <a:lstStyle/>
              <a:p>
                <a:endParaRPr lang="es-ES"/>
              </a:p>
            </p:txBody>
          </p:sp>
          <p:sp>
            <p:nvSpPr>
              <p:cNvPr id="125142" name="Line 214"/>
              <p:cNvSpPr>
                <a:spLocks noChangeShapeType="1"/>
              </p:cNvSpPr>
              <p:nvPr/>
            </p:nvSpPr>
            <p:spPr bwMode="auto">
              <a:xfrm flipV="1">
                <a:off x="2622" y="3862"/>
                <a:ext cx="1" cy="17"/>
              </a:xfrm>
              <a:prstGeom prst="line">
                <a:avLst/>
              </a:prstGeom>
              <a:noFill/>
              <a:ln w="12700">
                <a:solidFill>
                  <a:srgbClr val="000000"/>
                </a:solidFill>
                <a:round/>
                <a:headEnd/>
                <a:tailEnd/>
              </a:ln>
            </p:spPr>
            <p:txBody>
              <a:bodyPr/>
              <a:lstStyle/>
              <a:p>
                <a:endParaRPr lang="es-ES"/>
              </a:p>
            </p:txBody>
          </p:sp>
          <p:sp>
            <p:nvSpPr>
              <p:cNvPr id="125143" name="Line 215"/>
              <p:cNvSpPr>
                <a:spLocks noChangeShapeType="1"/>
              </p:cNvSpPr>
              <p:nvPr/>
            </p:nvSpPr>
            <p:spPr bwMode="auto">
              <a:xfrm flipV="1">
                <a:off x="2896" y="3862"/>
                <a:ext cx="1" cy="17"/>
              </a:xfrm>
              <a:prstGeom prst="line">
                <a:avLst/>
              </a:prstGeom>
              <a:noFill/>
              <a:ln w="12700">
                <a:solidFill>
                  <a:srgbClr val="000000"/>
                </a:solidFill>
                <a:round/>
                <a:headEnd/>
                <a:tailEnd/>
              </a:ln>
            </p:spPr>
            <p:txBody>
              <a:bodyPr/>
              <a:lstStyle/>
              <a:p>
                <a:endParaRPr lang="es-ES"/>
              </a:p>
            </p:txBody>
          </p:sp>
          <p:sp>
            <p:nvSpPr>
              <p:cNvPr id="125144" name="Line 216"/>
              <p:cNvSpPr>
                <a:spLocks noChangeShapeType="1"/>
              </p:cNvSpPr>
              <p:nvPr/>
            </p:nvSpPr>
            <p:spPr bwMode="auto">
              <a:xfrm flipV="1">
                <a:off x="3177" y="3862"/>
                <a:ext cx="1" cy="17"/>
              </a:xfrm>
              <a:prstGeom prst="line">
                <a:avLst/>
              </a:prstGeom>
              <a:noFill/>
              <a:ln w="12700">
                <a:solidFill>
                  <a:srgbClr val="000000"/>
                </a:solidFill>
                <a:round/>
                <a:headEnd/>
                <a:tailEnd/>
              </a:ln>
            </p:spPr>
            <p:txBody>
              <a:bodyPr/>
              <a:lstStyle/>
              <a:p>
                <a:endParaRPr lang="es-ES"/>
              </a:p>
            </p:txBody>
          </p:sp>
          <p:sp>
            <p:nvSpPr>
              <p:cNvPr id="125145" name="Line 217"/>
              <p:cNvSpPr>
                <a:spLocks noChangeShapeType="1"/>
              </p:cNvSpPr>
              <p:nvPr/>
            </p:nvSpPr>
            <p:spPr bwMode="auto">
              <a:xfrm flipV="1">
                <a:off x="3452" y="3862"/>
                <a:ext cx="1" cy="17"/>
              </a:xfrm>
              <a:prstGeom prst="line">
                <a:avLst/>
              </a:prstGeom>
              <a:noFill/>
              <a:ln w="12700">
                <a:solidFill>
                  <a:srgbClr val="000000"/>
                </a:solidFill>
                <a:round/>
                <a:headEnd/>
                <a:tailEnd/>
              </a:ln>
            </p:spPr>
            <p:txBody>
              <a:bodyPr/>
              <a:lstStyle/>
              <a:p>
                <a:endParaRPr lang="es-ES"/>
              </a:p>
            </p:txBody>
          </p:sp>
          <p:sp>
            <p:nvSpPr>
              <p:cNvPr id="125146" name="Line 218"/>
              <p:cNvSpPr>
                <a:spLocks noChangeShapeType="1"/>
              </p:cNvSpPr>
              <p:nvPr/>
            </p:nvSpPr>
            <p:spPr bwMode="auto">
              <a:xfrm flipV="1">
                <a:off x="3733" y="3862"/>
                <a:ext cx="1" cy="17"/>
              </a:xfrm>
              <a:prstGeom prst="line">
                <a:avLst/>
              </a:prstGeom>
              <a:noFill/>
              <a:ln w="12700">
                <a:solidFill>
                  <a:srgbClr val="000000"/>
                </a:solidFill>
                <a:round/>
                <a:headEnd/>
                <a:tailEnd/>
              </a:ln>
            </p:spPr>
            <p:txBody>
              <a:bodyPr/>
              <a:lstStyle/>
              <a:p>
                <a:endParaRPr lang="es-ES"/>
              </a:p>
            </p:txBody>
          </p:sp>
          <p:sp>
            <p:nvSpPr>
              <p:cNvPr id="125147" name="Line 219"/>
              <p:cNvSpPr>
                <a:spLocks noChangeShapeType="1"/>
              </p:cNvSpPr>
              <p:nvPr/>
            </p:nvSpPr>
            <p:spPr bwMode="auto">
              <a:xfrm flipV="1">
                <a:off x="4007" y="3862"/>
                <a:ext cx="1" cy="17"/>
              </a:xfrm>
              <a:prstGeom prst="line">
                <a:avLst/>
              </a:prstGeom>
              <a:noFill/>
              <a:ln w="12700">
                <a:solidFill>
                  <a:srgbClr val="000000"/>
                </a:solidFill>
                <a:round/>
                <a:headEnd/>
                <a:tailEnd/>
              </a:ln>
            </p:spPr>
            <p:txBody>
              <a:bodyPr/>
              <a:lstStyle/>
              <a:p>
                <a:endParaRPr lang="es-ES"/>
              </a:p>
            </p:txBody>
          </p:sp>
          <p:sp>
            <p:nvSpPr>
              <p:cNvPr id="125148" name="Line 220"/>
              <p:cNvSpPr>
                <a:spLocks noChangeShapeType="1"/>
              </p:cNvSpPr>
              <p:nvPr/>
            </p:nvSpPr>
            <p:spPr bwMode="auto">
              <a:xfrm flipV="1">
                <a:off x="4288" y="3862"/>
                <a:ext cx="1" cy="17"/>
              </a:xfrm>
              <a:prstGeom prst="line">
                <a:avLst/>
              </a:prstGeom>
              <a:noFill/>
              <a:ln w="12700">
                <a:solidFill>
                  <a:srgbClr val="000000"/>
                </a:solidFill>
                <a:round/>
                <a:headEnd/>
                <a:tailEnd/>
              </a:ln>
            </p:spPr>
            <p:txBody>
              <a:bodyPr/>
              <a:lstStyle/>
              <a:p>
                <a:endParaRPr lang="es-ES"/>
              </a:p>
            </p:txBody>
          </p:sp>
          <p:sp>
            <p:nvSpPr>
              <p:cNvPr id="125149" name="Line 221"/>
              <p:cNvSpPr>
                <a:spLocks noChangeShapeType="1"/>
              </p:cNvSpPr>
              <p:nvPr/>
            </p:nvSpPr>
            <p:spPr bwMode="auto">
              <a:xfrm flipV="1">
                <a:off x="4563" y="3862"/>
                <a:ext cx="1" cy="17"/>
              </a:xfrm>
              <a:prstGeom prst="line">
                <a:avLst/>
              </a:prstGeom>
              <a:noFill/>
              <a:ln w="12700">
                <a:solidFill>
                  <a:srgbClr val="000000"/>
                </a:solidFill>
                <a:round/>
                <a:headEnd/>
                <a:tailEnd/>
              </a:ln>
            </p:spPr>
            <p:txBody>
              <a:bodyPr/>
              <a:lstStyle/>
              <a:p>
                <a:endParaRPr lang="es-ES"/>
              </a:p>
            </p:txBody>
          </p:sp>
          <p:sp>
            <p:nvSpPr>
              <p:cNvPr id="125150" name="Line 222"/>
              <p:cNvSpPr>
                <a:spLocks noChangeShapeType="1"/>
              </p:cNvSpPr>
              <p:nvPr/>
            </p:nvSpPr>
            <p:spPr bwMode="auto">
              <a:xfrm flipV="1">
                <a:off x="4844" y="3862"/>
                <a:ext cx="1" cy="17"/>
              </a:xfrm>
              <a:prstGeom prst="line">
                <a:avLst/>
              </a:prstGeom>
              <a:noFill/>
              <a:ln w="12700">
                <a:solidFill>
                  <a:srgbClr val="000000"/>
                </a:solidFill>
                <a:round/>
                <a:headEnd/>
                <a:tailEnd/>
              </a:ln>
            </p:spPr>
            <p:txBody>
              <a:bodyPr/>
              <a:lstStyle/>
              <a:p>
                <a:endParaRPr lang="es-ES"/>
              </a:p>
            </p:txBody>
          </p:sp>
          <p:sp>
            <p:nvSpPr>
              <p:cNvPr id="125151" name="Line 223"/>
              <p:cNvSpPr>
                <a:spLocks noChangeShapeType="1"/>
              </p:cNvSpPr>
              <p:nvPr/>
            </p:nvSpPr>
            <p:spPr bwMode="auto">
              <a:xfrm flipV="1">
                <a:off x="5118" y="3862"/>
                <a:ext cx="1" cy="17"/>
              </a:xfrm>
              <a:prstGeom prst="line">
                <a:avLst/>
              </a:prstGeom>
              <a:noFill/>
              <a:ln w="12700">
                <a:solidFill>
                  <a:srgbClr val="000000"/>
                </a:solidFill>
                <a:round/>
                <a:headEnd/>
                <a:tailEnd/>
              </a:ln>
            </p:spPr>
            <p:txBody>
              <a:bodyPr/>
              <a:lstStyle/>
              <a:p>
                <a:endParaRPr lang="es-ES"/>
              </a:p>
            </p:txBody>
          </p:sp>
          <p:sp>
            <p:nvSpPr>
              <p:cNvPr id="125152" name="Line 224"/>
              <p:cNvSpPr>
                <a:spLocks noChangeShapeType="1"/>
              </p:cNvSpPr>
              <p:nvPr/>
            </p:nvSpPr>
            <p:spPr bwMode="auto">
              <a:xfrm flipV="1">
                <a:off x="5399" y="3862"/>
                <a:ext cx="1" cy="17"/>
              </a:xfrm>
              <a:prstGeom prst="line">
                <a:avLst/>
              </a:prstGeom>
              <a:noFill/>
              <a:ln w="12700">
                <a:solidFill>
                  <a:srgbClr val="000000"/>
                </a:solidFill>
                <a:round/>
                <a:headEnd/>
                <a:tailEnd/>
              </a:ln>
            </p:spPr>
            <p:txBody>
              <a:bodyPr/>
              <a:lstStyle/>
              <a:p>
                <a:endParaRPr lang="es-ES"/>
              </a:p>
            </p:txBody>
          </p:sp>
          <p:sp>
            <p:nvSpPr>
              <p:cNvPr id="125153" name="Line 225"/>
              <p:cNvSpPr>
                <a:spLocks noChangeShapeType="1"/>
              </p:cNvSpPr>
              <p:nvPr/>
            </p:nvSpPr>
            <p:spPr bwMode="auto">
              <a:xfrm>
                <a:off x="2478" y="3862"/>
                <a:ext cx="281" cy="1"/>
              </a:xfrm>
              <a:prstGeom prst="line">
                <a:avLst/>
              </a:prstGeom>
              <a:noFill/>
              <a:ln w="19050">
                <a:solidFill>
                  <a:srgbClr val="0066CC"/>
                </a:solidFill>
                <a:round/>
                <a:headEnd/>
                <a:tailEnd/>
              </a:ln>
            </p:spPr>
            <p:txBody>
              <a:bodyPr/>
              <a:lstStyle/>
              <a:p>
                <a:endParaRPr lang="es-ES"/>
              </a:p>
            </p:txBody>
          </p:sp>
          <p:sp>
            <p:nvSpPr>
              <p:cNvPr id="125154" name="Line 226"/>
              <p:cNvSpPr>
                <a:spLocks noChangeShapeType="1"/>
              </p:cNvSpPr>
              <p:nvPr/>
            </p:nvSpPr>
            <p:spPr bwMode="auto">
              <a:xfrm flipV="1">
                <a:off x="2759" y="3856"/>
                <a:ext cx="275" cy="6"/>
              </a:xfrm>
              <a:prstGeom prst="line">
                <a:avLst/>
              </a:prstGeom>
              <a:noFill/>
              <a:ln w="19050">
                <a:solidFill>
                  <a:srgbClr val="0066CC"/>
                </a:solidFill>
                <a:round/>
                <a:headEnd/>
                <a:tailEnd/>
              </a:ln>
            </p:spPr>
            <p:txBody>
              <a:bodyPr/>
              <a:lstStyle/>
              <a:p>
                <a:endParaRPr lang="es-ES"/>
              </a:p>
            </p:txBody>
          </p:sp>
          <p:sp>
            <p:nvSpPr>
              <p:cNvPr id="125155" name="Line 227"/>
              <p:cNvSpPr>
                <a:spLocks noChangeShapeType="1"/>
              </p:cNvSpPr>
              <p:nvPr/>
            </p:nvSpPr>
            <p:spPr bwMode="auto">
              <a:xfrm flipV="1">
                <a:off x="3034" y="3828"/>
                <a:ext cx="280" cy="28"/>
              </a:xfrm>
              <a:prstGeom prst="line">
                <a:avLst/>
              </a:prstGeom>
              <a:noFill/>
              <a:ln w="19050">
                <a:solidFill>
                  <a:srgbClr val="0066CC"/>
                </a:solidFill>
                <a:round/>
                <a:headEnd/>
                <a:tailEnd/>
              </a:ln>
            </p:spPr>
            <p:txBody>
              <a:bodyPr/>
              <a:lstStyle/>
              <a:p>
                <a:endParaRPr lang="es-ES"/>
              </a:p>
            </p:txBody>
          </p:sp>
          <p:sp>
            <p:nvSpPr>
              <p:cNvPr id="125156" name="Line 228"/>
              <p:cNvSpPr>
                <a:spLocks noChangeShapeType="1"/>
              </p:cNvSpPr>
              <p:nvPr/>
            </p:nvSpPr>
            <p:spPr bwMode="auto">
              <a:xfrm flipV="1">
                <a:off x="3314" y="3788"/>
                <a:ext cx="275" cy="40"/>
              </a:xfrm>
              <a:prstGeom prst="line">
                <a:avLst/>
              </a:prstGeom>
              <a:noFill/>
              <a:ln w="19050">
                <a:solidFill>
                  <a:srgbClr val="0066CC"/>
                </a:solidFill>
                <a:round/>
                <a:headEnd/>
                <a:tailEnd/>
              </a:ln>
            </p:spPr>
            <p:txBody>
              <a:bodyPr/>
              <a:lstStyle/>
              <a:p>
                <a:endParaRPr lang="es-ES"/>
              </a:p>
            </p:txBody>
          </p:sp>
          <p:sp>
            <p:nvSpPr>
              <p:cNvPr id="125157" name="Line 229"/>
              <p:cNvSpPr>
                <a:spLocks noChangeShapeType="1"/>
              </p:cNvSpPr>
              <p:nvPr/>
            </p:nvSpPr>
            <p:spPr bwMode="auto">
              <a:xfrm flipV="1">
                <a:off x="3589" y="3759"/>
                <a:ext cx="281" cy="29"/>
              </a:xfrm>
              <a:prstGeom prst="line">
                <a:avLst/>
              </a:prstGeom>
              <a:noFill/>
              <a:ln w="19050">
                <a:solidFill>
                  <a:srgbClr val="0066CC"/>
                </a:solidFill>
                <a:round/>
                <a:headEnd/>
                <a:tailEnd/>
              </a:ln>
            </p:spPr>
            <p:txBody>
              <a:bodyPr/>
              <a:lstStyle/>
              <a:p>
                <a:endParaRPr lang="es-ES"/>
              </a:p>
            </p:txBody>
          </p:sp>
          <p:sp>
            <p:nvSpPr>
              <p:cNvPr id="125158" name="Line 230"/>
              <p:cNvSpPr>
                <a:spLocks noChangeShapeType="1"/>
              </p:cNvSpPr>
              <p:nvPr/>
            </p:nvSpPr>
            <p:spPr bwMode="auto">
              <a:xfrm flipV="1">
                <a:off x="3870" y="3725"/>
                <a:ext cx="281" cy="34"/>
              </a:xfrm>
              <a:prstGeom prst="line">
                <a:avLst/>
              </a:prstGeom>
              <a:noFill/>
              <a:ln w="19050">
                <a:solidFill>
                  <a:srgbClr val="0066CC"/>
                </a:solidFill>
                <a:round/>
                <a:headEnd/>
                <a:tailEnd/>
              </a:ln>
            </p:spPr>
            <p:txBody>
              <a:bodyPr/>
              <a:lstStyle/>
              <a:p>
                <a:endParaRPr lang="es-ES"/>
              </a:p>
            </p:txBody>
          </p:sp>
          <p:sp>
            <p:nvSpPr>
              <p:cNvPr id="125159" name="Line 231"/>
              <p:cNvSpPr>
                <a:spLocks noChangeShapeType="1"/>
              </p:cNvSpPr>
              <p:nvPr/>
            </p:nvSpPr>
            <p:spPr bwMode="auto">
              <a:xfrm flipV="1">
                <a:off x="4151" y="3634"/>
                <a:ext cx="274" cy="91"/>
              </a:xfrm>
              <a:prstGeom prst="line">
                <a:avLst/>
              </a:prstGeom>
              <a:noFill/>
              <a:ln w="19050">
                <a:solidFill>
                  <a:srgbClr val="0066CC"/>
                </a:solidFill>
                <a:round/>
                <a:headEnd/>
                <a:tailEnd/>
              </a:ln>
            </p:spPr>
            <p:txBody>
              <a:bodyPr/>
              <a:lstStyle/>
              <a:p>
                <a:endParaRPr lang="es-ES"/>
              </a:p>
            </p:txBody>
          </p:sp>
          <p:sp>
            <p:nvSpPr>
              <p:cNvPr id="125160" name="Line 232"/>
              <p:cNvSpPr>
                <a:spLocks noChangeShapeType="1"/>
              </p:cNvSpPr>
              <p:nvPr/>
            </p:nvSpPr>
            <p:spPr bwMode="auto">
              <a:xfrm flipV="1">
                <a:off x="4425" y="3485"/>
                <a:ext cx="281" cy="149"/>
              </a:xfrm>
              <a:prstGeom prst="line">
                <a:avLst/>
              </a:prstGeom>
              <a:noFill/>
              <a:ln w="19050">
                <a:solidFill>
                  <a:srgbClr val="0066CC"/>
                </a:solidFill>
                <a:round/>
                <a:headEnd/>
                <a:tailEnd/>
              </a:ln>
            </p:spPr>
            <p:txBody>
              <a:bodyPr/>
              <a:lstStyle/>
              <a:p>
                <a:endParaRPr lang="es-ES"/>
              </a:p>
            </p:txBody>
          </p:sp>
          <p:sp>
            <p:nvSpPr>
              <p:cNvPr id="125161" name="Line 233"/>
              <p:cNvSpPr>
                <a:spLocks noChangeShapeType="1"/>
              </p:cNvSpPr>
              <p:nvPr/>
            </p:nvSpPr>
            <p:spPr bwMode="auto">
              <a:xfrm flipV="1">
                <a:off x="4706" y="3257"/>
                <a:ext cx="275" cy="228"/>
              </a:xfrm>
              <a:prstGeom prst="line">
                <a:avLst/>
              </a:prstGeom>
              <a:noFill/>
              <a:ln w="19050">
                <a:solidFill>
                  <a:srgbClr val="0066CC"/>
                </a:solidFill>
                <a:round/>
                <a:headEnd/>
                <a:tailEnd/>
              </a:ln>
            </p:spPr>
            <p:txBody>
              <a:bodyPr/>
              <a:lstStyle/>
              <a:p>
                <a:endParaRPr lang="es-ES"/>
              </a:p>
            </p:txBody>
          </p:sp>
          <p:sp>
            <p:nvSpPr>
              <p:cNvPr id="125162" name="Line 234"/>
              <p:cNvSpPr>
                <a:spLocks noChangeShapeType="1"/>
              </p:cNvSpPr>
              <p:nvPr/>
            </p:nvSpPr>
            <p:spPr bwMode="auto">
              <a:xfrm flipV="1">
                <a:off x="4981" y="3023"/>
                <a:ext cx="281" cy="234"/>
              </a:xfrm>
              <a:prstGeom prst="line">
                <a:avLst/>
              </a:prstGeom>
              <a:noFill/>
              <a:ln w="19050">
                <a:solidFill>
                  <a:srgbClr val="0066CC"/>
                </a:solidFill>
                <a:round/>
                <a:headEnd/>
                <a:tailEnd/>
              </a:ln>
            </p:spPr>
            <p:txBody>
              <a:bodyPr/>
              <a:lstStyle/>
              <a:p>
                <a:endParaRPr lang="es-ES"/>
              </a:p>
            </p:txBody>
          </p:sp>
          <p:sp>
            <p:nvSpPr>
              <p:cNvPr id="125163" name="Freeform 235"/>
              <p:cNvSpPr>
                <a:spLocks/>
              </p:cNvSpPr>
              <p:nvPr/>
            </p:nvSpPr>
            <p:spPr bwMode="auto">
              <a:xfrm>
                <a:off x="2454" y="3839"/>
                <a:ext cx="48" cy="46"/>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164" name="Freeform 236"/>
              <p:cNvSpPr>
                <a:spLocks/>
              </p:cNvSpPr>
              <p:nvPr/>
            </p:nvSpPr>
            <p:spPr bwMode="auto">
              <a:xfrm>
                <a:off x="2735" y="3839"/>
                <a:ext cx="48" cy="46"/>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165" name="Freeform 237"/>
              <p:cNvSpPr>
                <a:spLocks/>
              </p:cNvSpPr>
              <p:nvPr/>
            </p:nvSpPr>
            <p:spPr bwMode="auto">
              <a:xfrm>
                <a:off x="3010" y="3833"/>
                <a:ext cx="48" cy="46"/>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166" name="Freeform 238"/>
              <p:cNvSpPr>
                <a:spLocks/>
              </p:cNvSpPr>
              <p:nvPr/>
            </p:nvSpPr>
            <p:spPr bwMode="auto">
              <a:xfrm>
                <a:off x="3291" y="3805"/>
                <a:ext cx="47" cy="45"/>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167" name="Freeform 239"/>
              <p:cNvSpPr>
                <a:spLocks/>
              </p:cNvSpPr>
              <p:nvPr/>
            </p:nvSpPr>
            <p:spPr bwMode="auto">
              <a:xfrm>
                <a:off x="3565" y="3765"/>
                <a:ext cx="48" cy="45"/>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168" name="Freeform 240"/>
              <p:cNvSpPr>
                <a:spLocks/>
              </p:cNvSpPr>
              <p:nvPr/>
            </p:nvSpPr>
            <p:spPr bwMode="auto">
              <a:xfrm>
                <a:off x="3846" y="3736"/>
                <a:ext cx="48" cy="46"/>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169" name="Freeform 241"/>
              <p:cNvSpPr>
                <a:spLocks/>
              </p:cNvSpPr>
              <p:nvPr/>
            </p:nvSpPr>
            <p:spPr bwMode="auto">
              <a:xfrm>
                <a:off x="4127" y="3702"/>
                <a:ext cx="48" cy="46"/>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170" name="Freeform 242"/>
              <p:cNvSpPr>
                <a:spLocks/>
              </p:cNvSpPr>
              <p:nvPr/>
            </p:nvSpPr>
            <p:spPr bwMode="auto">
              <a:xfrm>
                <a:off x="4402" y="3611"/>
                <a:ext cx="47" cy="45"/>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171" name="Freeform 243"/>
              <p:cNvSpPr>
                <a:spLocks/>
              </p:cNvSpPr>
              <p:nvPr/>
            </p:nvSpPr>
            <p:spPr bwMode="auto">
              <a:xfrm>
                <a:off x="4682" y="3462"/>
                <a:ext cx="48" cy="46"/>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172" name="Freeform 244"/>
              <p:cNvSpPr>
                <a:spLocks/>
              </p:cNvSpPr>
              <p:nvPr/>
            </p:nvSpPr>
            <p:spPr bwMode="auto">
              <a:xfrm>
                <a:off x="4957" y="3234"/>
                <a:ext cx="48" cy="46"/>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173" name="Freeform 245"/>
              <p:cNvSpPr>
                <a:spLocks/>
              </p:cNvSpPr>
              <p:nvPr/>
            </p:nvSpPr>
            <p:spPr bwMode="auto">
              <a:xfrm>
                <a:off x="5238" y="3000"/>
                <a:ext cx="48" cy="46"/>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174" name="Rectangle 246"/>
              <p:cNvSpPr>
                <a:spLocks noChangeArrowheads="1"/>
              </p:cNvSpPr>
              <p:nvPr/>
            </p:nvSpPr>
            <p:spPr bwMode="auto">
              <a:xfrm>
                <a:off x="4841" y="3120"/>
                <a:ext cx="260" cy="86"/>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400.000</a:t>
                </a:r>
                <a:endParaRPr lang="es-ES" sz="900">
                  <a:solidFill>
                    <a:srgbClr val="000000"/>
                  </a:solidFill>
                  <a:ea typeface="ヒラギノ角ゴ Pro W3" pitchFamily="100" charset="-128"/>
                </a:endParaRPr>
              </a:p>
            </p:txBody>
          </p:sp>
          <p:sp>
            <p:nvSpPr>
              <p:cNvPr id="125175" name="Rectangle 247"/>
              <p:cNvSpPr>
                <a:spLocks noChangeArrowheads="1"/>
              </p:cNvSpPr>
              <p:nvPr/>
            </p:nvSpPr>
            <p:spPr bwMode="auto">
              <a:xfrm>
                <a:off x="5118" y="2886"/>
                <a:ext cx="260" cy="86"/>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550.000</a:t>
                </a:r>
                <a:endParaRPr lang="es-ES" sz="900">
                  <a:solidFill>
                    <a:srgbClr val="000000"/>
                  </a:solidFill>
                  <a:ea typeface="ヒラギノ角ゴ Pro W3" pitchFamily="100" charset="-128"/>
                </a:endParaRPr>
              </a:p>
            </p:txBody>
          </p:sp>
          <p:sp>
            <p:nvSpPr>
              <p:cNvPr id="125176" name="Rectangle 248"/>
              <p:cNvSpPr>
                <a:spLocks noChangeArrowheads="1"/>
              </p:cNvSpPr>
              <p:nvPr/>
            </p:nvSpPr>
            <p:spPr bwMode="auto">
              <a:xfrm>
                <a:off x="4037" y="3588"/>
                <a:ext cx="220" cy="86"/>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91.030</a:t>
                </a:r>
                <a:endParaRPr lang="es-ES" sz="900">
                  <a:solidFill>
                    <a:srgbClr val="000000"/>
                  </a:solidFill>
                  <a:ea typeface="ヒラギノ角ゴ Pro W3" pitchFamily="100" charset="-128"/>
                </a:endParaRPr>
              </a:p>
            </p:txBody>
          </p:sp>
          <p:sp>
            <p:nvSpPr>
              <p:cNvPr id="125177" name="Rectangle 249"/>
              <p:cNvSpPr>
                <a:spLocks noChangeArrowheads="1"/>
              </p:cNvSpPr>
              <p:nvPr/>
            </p:nvSpPr>
            <p:spPr bwMode="auto">
              <a:xfrm>
                <a:off x="3756" y="3622"/>
                <a:ext cx="220" cy="86"/>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66.320</a:t>
                </a:r>
                <a:endParaRPr lang="es-ES" sz="900">
                  <a:solidFill>
                    <a:srgbClr val="000000"/>
                  </a:solidFill>
                  <a:ea typeface="ヒラギノ角ゴ Pro W3" pitchFamily="100" charset="-128"/>
                </a:endParaRPr>
              </a:p>
            </p:txBody>
          </p:sp>
          <p:sp>
            <p:nvSpPr>
              <p:cNvPr id="125178" name="Rectangle 250"/>
              <p:cNvSpPr>
                <a:spLocks noChangeArrowheads="1"/>
              </p:cNvSpPr>
              <p:nvPr/>
            </p:nvSpPr>
            <p:spPr bwMode="auto">
              <a:xfrm>
                <a:off x="4294" y="3497"/>
                <a:ext cx="260" cy="85"/>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150.000</a:t>
                </a:r>
                <a:endParaRPr lang="es-ES" sz="900">
                  <a:solidFill>
                    <a:srgbClr val="000000"/>
                  </a:solidFill>
                  <a:ea typeface="ヒラギノ角ゴ Pro W3" pitchFamily="100" charset="-128"/>
                </a:endParaRPr>
              </a:p>
            </p:txBody>
          </p:sp>
          <p:sp>
            <p:nvSpPr>
              <p:cNvPr id="125179" name="Rectangle 251"/>
              <p:cNvSpPr>
                <a:spLocks noChangeArrowheads="1"/>
              </p:cNvSpPr>
              <p:nvPr/>
            </p:nvSpPr>
            <p:spPr bwMode="auto">
              <a:xfrm>
                <a:off x="2436" y="3725"/>
                <a:ext cx="80" cy="85"/>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38</a:t>
                </a:r>
                <a:endParaRPr lang="es-ES" sz="900">
                  <a:solidFill>
                    <a:srgbClr val="000000"/>
                  </a:solidFill>
                  <a:ea typeface="ヒラギノ角ゴ Pro W3" pitchFamily="100" charset="-128"/>
                </a:endParaRPr>
              </a:p>
            </p:txBody>
          </p:sp>
          <p:sp>
            <p:nvSpPr>
              <p:cNvPr id="125180" name="Rectangle 252"/>
              <p:cNvSpPr>
                <a:spLocks noChangeArrowheads="1"/>
              </p:cNvSpPr>
              <p:nvPr/>
            </p:nvSpPr>
            <p:spPr bwMode="auto">
              <a:xfrm>
                <a:off x="2699" y="3725"/>
                <a:ext cx="120" cy="85"/>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331</a:t>
                </a:r>
                <a:endParaRPr lang="es-ES" sz="900">
                  <a:solidFill>
                    <a:srgbClr val="000000"/>
                  </a:solidFill>
                  <a:ea typeface="ヒラギノ角ゴ Pro W3" pitchFamily="100" charset="-128"/>
                </a:endParaRPr>
              </a:p>
            </p:txBody>
          </p:sp>
          <p:sp>
            <p:nvSpPr>
              <p:cNvPr id="125181" name="Rectangle 253"/>
              <p:cNvSpPr>
                <a:spLocks noChangeArrowheads="1"/>
              </p:cNvSpPr>
              <p:nvPr/>
            </p:nvSpPr>
            <p:spPr bwMode="auto">
              <a:xfrm>
                <a:off x="2944" y="3720"/>
                <a:ext cx="180" cy="86"/>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4.225</a:t>
                </a:r>
                <a:endParaRPr lang="es-ES" sz="900">
                  <a:solidFill>
                    <a:srgbClr val="000000"/>
                  </a:solidFill>
                  <a:ea typeface="ヒラギノ角ゴ Pro W3" pitchFamily="100" charset="-128"/>
                </a:endParaRPr>
              </a:p>
            </p:txBody>
          </p:sp>
          <p:sp>
            <p:nvSpPr>
              <p:cNvPr id="125182" name="Rectangle 254"/>
              <p:cNvSpPr>
                <a:spLocks noChangeArrowheads="1"/>
              </p:cNvSpPr>
              <p:nvPr/>
            </p:nvSpPr>
            <p:spPr bwMode="auto">
              <a:xfrm>
                <a:off x="3201" y="3691"/>
                <a:ext cx="220" cy="85"/>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22.468</a:t>
                </a:r>
                <a:endParaRPr lang="es-ES" sz="900">
                  <a:solidFill>
                    <a:srgbClr val="000000"/>
                  </a:solidFill>
                  <a:ea typeface="ヒラギノ角ゴ Pro W3" pitchFamily="100" charset="-128"/>
                </a:endParaRPr>
              </a:p>
            </p:txBody>
          </p:sp>
          <p:sp>
            <p:nvSpPr>
              <p:cNvPr id="125183" name="Rectangle 255"/>
              <p:cNvSpPr>
                <a:spLocks noChangeArrowheads="1"/>
              </p:cNvSpPr>
              <p:nvPr/>
            </p:nvSpPr>
            <p:spPr bwMode="auto">
              <a:xfrm>
                <a:off x="3476" y="3651"/>
                <a:ext cx="220" cy="85"/>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48.440</a:t>
                </a:r>
                <a:endParaRPr lang="es-ES" sz="900">
                  <a:solidFill>
                    <a:srgbClr val="000000"/>
                  </a:solidFill>
                  <a:ea typeface="ヒラギノ角ゴ Pro W3" pitchFamily="100" charset="-128"/>
                </a:endParaRPr>
              </a:p>
            </p:txBody>
          </p:sp>
          <p:sp>
            <p:nvSpPr>
              <p:cNvPr id="125184" name="Rectangle 256"/>
              <p:cNvSpPr>
                <a:spLocks noChangeArrowheads="1"/>
              </p:cNvSpPr>
              <p:nvPr/>
            </p:nvSpPr>
            <p:spPr bwMode="auto">
              <a:xfrm>
                <a:off x="4575" y="3348"/>
                <a:ext cx="260" cy="87"/>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250.000</a:t>
                </a:r>
                <a:endParaRPr lang="es-ES" sz="900">
                  <a:solidFill>
                    <a:srgbClr val="000000"/>
                  </a:solidFill>
                  <a:ea typeface="ヒラギノ角ゴ Pro W3" pitchFamily="100" charset="-128"/>
                </a:endParaRPr>
              </a:p>
            </p:txBody>
          </p:sp>
          <p:sp>
            <p:nvSpPr>
              <p:cNvPr id="125185" name="Rectangle 257"/>
              <p:cNvSpPr>
                <a:spLocks noChangeArrowheads="1"/>
              </p:cNvSpPr>
              <p:nvPr/>
            </p:nvSpPr>
            <p:spPr bwMode="auto">
              <a:xfrm>
                <a:off x="2102" y="3679"/>
                <a:ext cx="202"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100.000</a:t>
                </a:r>
              </a:p>
            </p:txBody>
          </p:sp>
          <p:sp>
            <p:nvSpPr>
              <p:cNvPr id="125186" name="Rectangle 258"/>
              <p:cNvSpPr>
                <a:spLocks noChangeArrowheads="1"/>
              </p:cNvSpPr>
              <p:nvPr/>
            </p:nvSpPr>
            <p:spPr bwMode="auto">
              <a:xfrm>
                <a:off x="2090" y="3525"/>
                <a:ext cx="202"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200.000</a:t>
                </a:r>
              </a:p>
            </p:txBody>
          </p:sp>
          <p:sp>
            <p:nvSpPr>
              <p:cNvPr id="125187" name="Rectangle 259"/>
              <p:cNvSpPr>
                <a:spLocks noChangeArrowheads="1"/>
              </p:cNvSpPr>
              <p:nvPr/>
            </p:nvSpPr>
            <p:spPr bwMode="auto">
              <a:xfrm>
                <a:off x="2090" y="3377"/>
                <a:ext cx="202" cy="66"/>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300.000</a:t>
                </a:r>
              </a:p>
            </p:txBody>
          </p:sp>
          <p:sp>
            <p:nvSpPr>
              <p:cNvPr id="125188" name="Rectangle 260"/>
              <p:cNvSpPr>
                <a:spLocks noChangeArrowheads="1"/>
              </p:cNvSpPr>
              <p:nvPr/>
            </p:nvSpPr>
            <p:spPr bwMode="auto">
              <a:xfrm>
                <a:off x="2090" y="3223"/>
                <a:ext cx="202" cy="66"/>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400.000</a:t>
                </a:r>
              </a:p>
            </p:txBody>
          </p:sp>
          <p:sp>
            <p:nvSpPr>
              <p:cNvPr id="125189" name="Rectangle 261"/>
              <p:cNvSpPr>
                <a:spLocks noChangeArrowheads="1"/>
              </p:cNvSpPr>
              <p:nvPr/>
            </p:nvSpPr>
            <p:spPr bwMode="auto">
              <a:xfrm>
                <a:off x="2090" y="3074"/>
                <a:ext cx="202"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500.000</a:t>
                </a:r>
              </a:p>
            </p:txBody>
          </p:sp>
          <p:sp>
            <p:nvSpPr>
              <p:cNvPr id="125190" name="Rectangle 262"/>
              <p:cNvSpPr>
                <a:spLocks noChangeArrowheads="1"/>
              </p:cNvSpPr>
              <p:nvPr/>
            </p:nvSpPr>
            <p:spPr bwMode="auto">
              <a:xfrm>
                <a:off x="2090" y="2920"/>
                <a:ext cx="202" cy="68"/>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600.000</a:t>
                </a:r>
              </a:p>
            </p:txBody>
          </p:sp>
          <p:sp>
            <p:nvSpPr>
              <p:cNvPr id="125191" name="Rectangle 263"/>
              <p:cNvSpPr>
                <a:spLocks noChangeArrowheads="1"/>
              </p:cNvSpPr>
              <p:nvPr/>
            </p:nvSpPr>
            <p:spPr bwMode="auto">
              <a:xfrm>
                <a:off x="2090" y="2772"/>
                <a:ext cx="202"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700.000</a:t>
                </a:r>
              </a:p>
            </p:txBody>
          </p:sp>
          <p:sp>
            <p:nvSpPr>
              <p:cNvPr id="125192" name="Rectangle 264"/>
              <p:cNvSpPr>
                <a:spLocks noChangeArrowheads="1"/>
              </p:cNvSpPr>
              <p:nvPr/>
            </p:nvSpPr>
            <p:spPr bwMode="auto">
              <a:xfrm>
                <a:off x="2424" y="3907"/>
                <a:ext cx="124"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1997</a:t>
                </a:r>
              </a:p>
            </p:txBody>
          </p:sp>
          <p:sp>
            <p:nvSpPr>
              <p:cNvPr id="125193" name="Rectangle 265"/>
              <p:cNvSpPr>
                <a:spLocks noChangeArrowheads="1"/>
              </p:cNvSpPr>
              <p:nvPr/>
            </p:nvSpPr>
            <p:spPr bwMode="auto">
              <a:xfrm>
                <a:off x="2705" y="3907"/>
                <a:ext cx="124"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1998</a:t>
                </a:r>
              </a:p>
            </p:txBody>
          </p:sp>
          <p:sp>
            <p:nvSpPr>
              <p:cNvPr id="125194" name="Rectangle 266"/>
              <p:cNvSpPr>
                <a:spLocks noChangeArrowheads="1"/>
              </p:cNvSpPr>
              <p:nvPr/>
            </p:nvSpPr>
            <p:spPr bwMode="auto">
              <a:xfrm>
                <a:off x="2980" y="3907"/>
                <a:ext cx="124"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1999</a:t>
                </a:r>
              </a:p>
            </p:txBody>
          </p:sp>
          <p:sp>
            <p:nvSpPr>
              <p:cNvPr id="125195" name="Rectangle 267"/>
              <p:cNvSpPr>
                <a:spLocks noChangeArrowheads="1"/>
              </p:cNvSpPr>
              <p:nvPr/>
            </p:nvSpPr>
            <p:spPr bwMode="auto">
              <a:xfrm>
                <a:off x="3255" y="3907"/>
                <a:ext cx="124"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2000</a:t>
                </a:r>
              </a:p>
            </p:txBody>
          </p:sp>
          <p:sp>
            <p:nvSpPr>
              <p:cNvPr id="125196" name="Rectangle 268"/>
              <p:cNvSpPr>
                <a:spLocks noChangeArrowheads="1"/>
              </p:cNvSpPr>
              <p:nvPr/>
            </p:nvSpPr>
            <p:spPr bwMode="auto">
              <a:xfrm>
                <a:off x="3535" y="3907"/>
                <a:ext cx="124"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2001</a:t>
                </a:r>
              </a:p>
            </p:txBody>
          </p:sp>
          <p:sp>
            <p:nvSpPr>
              <p:cNvPr id="125197" name="Rectangle 269"/>
              <p:cNvSpPr>
                <a:spLocks noChangeArrowheads="1"/>
              </p:cNvSpPr>
              <p:nvPr/>
            </p:nvSpPr>
            <p:spPr bwMode="auto">
              <a:xfrm>
                <a:off x="3810" y="3907"/>
                <a:ext cx="124"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2002</a:t>
                </a:r>
              </a:p>
            </p:txBody>
          </p:sp>
          <p:sp>
            <p:nvSpPr>
              <p:cNvPr id="125198" name="Rectangle 270"/>
              <p:cNvSpPr>
                <a:spLocks noChangeArrowheads="1"/>
              </p:cNvSpPr>
              <p:nvPr/>
            </p:nvSpPr>
            <p:spPr bwMode="auto">
              <a:xfrm>
                <a:off x="4091" y="3907"/>
                <a:ext cx="124"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2003</a:t>
                </a:r>
              </a:p>
            </p:txBody>
          </p:sp>
          <p:sp>
            <p:nvSpPr>
              <p:cNvPr id="125199" name="Rectangle 271"/>
              <p:cNvSpPr>
                <a:spLocks noChangeArrowheads="1"/>
              </p:cNvSpPr>
              <p:nvPr/>
            </p:nvSpPr>
            <p:spPr bwMode="auto">
              <a:xfrm>
                <a:off x="4366" y="3907"/>
                <a:ext cx="124"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2004</a:t>
                </a:r>
              </a:p>
            </p:txBody>
          </p:sp>
          <p:sp>
            <p:nvSpPr>
              <p:cNvPr id="125200" name="Rectangle 272"/>
              <p:cNvSpPr>
                <a:spLocks noChangeArrowheads="1"/>
              </p:cNvSpPr>
              <p:nvPr/>
            </p:nvSpPr>
            <p:spPr bwMode="auto">
              <a:xfrm>
                <a:off x="4646" y="3907"/>
                <a:ext cx="124"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2005</a:t>
                </a:r>
              </a:p>
            </p:txBody>
          </p:sp>
          <p:sp>
            <p:nvSpPr>
              <p:cNvPr id="125201" name="Rectangle 273"/>
              <p:cNvSpPr>
                <a:spLocks noChangeArrowheads="1"/>
              </p:cNvSpPr>
              <p:nvPr/>
            </p:nvSpPr>
            <p:spPr bwMode="auto">
              <a:xfrm>
                <a:off x="4921" y="3907"/>
                <a:ext cx="124"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2006</a:t>
                </a:r>
              </a:p>
            </p:txBody>
          </p:sp>
          <p:sp>
            <p:nvSpPr>
              <p:cNvPr id="125202" name="Rectangle 274"/>
              <p:cNvSpPr>
                <a:spLocks noChangeArrowheads="1"/>
              </p:cNvSpPr>
              <p:nvPr/>
            </p:nvSpPr>
            <p:spPr bwMode="auto">
              <a:xfrm>
                <a:off x="5202" y="3907"/>
                <a:ext cx="124"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2007</a:t>
                </a:r>
              </a:p>
            </p:txBody>
          </p:sp>
          <p:sp>
            <p:nvSpPr>
              <p:cNvPr id="125203" name="Rectangle 275"/>
              <p:cNvSpPr>
                <a:spLocks noChangeArrowheads="1"/>
              </p:cNvSpPr>
              <p:nvPr/>
            </p:nvSpPr>
            <p:spPr bwMode="auto">
              <a:xfrm>
                <a:off x="2583" y="2852"/>
                <a:ext cx="300" cy="85"/>
              </a:xfrm>
              <a:prstGeom prst="rect">
                <a:avLst/>
              </a:prstGeom>
              <a:noFill/>
              <a:ln w="12700">
                <a:noFill/>
                <a:miter lim="800000"/>
                <a:headEnd/>
                <a:tailEnd/>
              </a:ln>
            </p:spPr>
            <p:txBody>
              <a:bodyPr wrap="none" lIns="0" tIns="0" rIns="0" bIns="0">
                <a:spAutoFit/>
              </a:bodyPr>
              <a:lstStyle/>
              <a:p>
                <a:pPr algn="ctr" defTabSz="914400"/>
                <a:r>
                  <a:rPr lang="es-ES" sz="900">
                    <a:solidFill>
                      <a:srgbClr val="000000"/>
                    </a:solidFill>
                    <a:ea typeface="ヒラギノ角ゴ Pro W3" pitchFamily="100" charset="-128"/>
                  </a:rPr>
                  <a:t>Dominios</a:t>
                </a:r>
                <a:endParaRPr lang="es-ES" sz="900" u="sng">
                  <a:solidFill>
                    <a:srgbClr val="010000"/>
                  </a:solidFill>
                  <a:ea typeface="ヒラギノ角ゴ Pro W3" pitchFamily="100" charset="-128"/>
                </a:endParaRPr>
              </a:p>
            </p:txBody>
          </p:sp>
          <p:sp>
            <p:nvSpPr>
              <p:cNvPr id="125204" name="Line 276"/>
              <p:cNvSpPr>
                <a:spLocks noChangeShapeType="1"/>
              </p:cNvSpPr>
              <p:nvPr/>
            </p:nvSpPr>
            <p:spPr bwMode="auto">
              <a:xfrm>
                <a:off x="2383" y="2892"/>
                <a:ext cx="158" cy="0"/>
              </a:xfrm>
              <a:prstGeom prst="line">
                <a:avLst/>
              </a:prstGeom>
              <a:noFill/>
              <a:ln w="19050">
                <a:solidFill>
                  <a:srgbClr val="0066CC"/>
                </a:solidFill>
                <a:round/>
                <a:headEnd/>
                <a:tailEnd/>
              </a:ln>
            </p:spPr>
            <p:txBody>
              <a:bodyPr/>
              <a:lstStyle/>
              <a:p>
                <a:endParaRPr lang="es-ES"/>
              </a:p>
            </p:txBody>
          </p:sp>
          <p:sp>
            <p:nvSpPr>
              <p:cNvPr id="125205" name="Freeform 277"/>
              <p:cNvSpPr>
                <a:spLocks/>
              </p:cNvSpPr>
              <p:nvPr/>
            </p:nvSpPr>
            <p:spPr bwMode="auto">
              <a:xfrm>
                <a:off x="2442" y="2863"/>
                <a:ext cx="48" cy="46"/>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grpSp>
      </p:grpSp>
      <p:grpSp>
        <p:nvGrpSpPr>
          <p:cNvPr id="4" name="Group 373"/>
          <p:cNvGrpSpPr>
            <a:grpSpLocks/>
          </p:cNvGrpSpPr>
          <p:nvPr/>
        </p:nvGrpSpPr>
        <p:grpSpPr bwMode="auto">
          <a:xfrm>
            <a:off x="3309938" y="2276475"/>
            <a:ext cx="5616575" cy="2016125"/>
            <a:chOff x="2018" y="1298"/>
            <a:chExt cx="3538" cy="1270"/>
          </a:xfrm>
        </p:grpSpPr>
        <p:sp>
          <p:nvSpPr>
            <p:cNvPr id="125299" name="AutoShape 371"/>
            <p:cNvSpPr>
              <a:spLocks noChangeArrowheads="1"/>
            </p:cNvSpPr>
            <p:nvPr/>
          </p:nvSpPr>
          <p:spPr bwMode="auto">
            <a:xfrm>
              <a:off x="2018" y="1298"/>
              <a:ext cx="3538" cy="1270"/>
            </a:xfrm>
            <a:prstGeom prst="roundRect">
              <a:avLst>
                <a:gd name="adj" fmla="val 16667"/>
              </a:avLst>
            </a:prstGeom>
            <a:solidFill>
              <a:schemeClr val="tx1"/>
            </a:solidFill>
            <a:ln w="9525">
              <a:solidFill>
                <a:schemeClr val="tx1"/>
              </a:solidFill>
              <a:round/>
              <a:headEnd/>
              <a:tailEnd/>
            </a:ln>
            <a:effectLst/>
          </p:spPr>
          <p:txBody>
            <a:bodyPr wrap="none" anchor="ctr"/>
            <a:lstStyle/>
            <a:p>
              <a:endParaRPr lang="es-ES"/>
            </a:p>
          </p:txBody>
        </p:sp>
        <p:grpSp>
          <p:nvGrpSpPr>
            <p:cNvPr id="5" name="Group 278"/>
            <p:cNvGrpSpPr>
              <a:grpSpLocks/>
            </p:cNvGrpSpPr>
            <p:nvPr/>
          </p:nvGrpSpPr>
          <p:grpSpPr bwMode="auto">
            <a:xfrm>
              <a:off x="2118" y="1358"/>
              <a:ext cx="3310" cy="1202"/>
              <a:chOff x="2070" y="1342"/>
              <a:chExt cx="3310" cy="1202"/>
            </a:xfrm>
          </p:grpSpPr>
          <p:sp>
            <p:nvSpPr>
              <p:cNvPr id="125207" name="Rectangle 279"/>
              <p:cNvSpPr>
                <a:spLocks noChangeArrowheads="1"/>
              </p:cNvSpPr>
              <p:nvPr/>
            </p:nvSpPr>
            <p:spPr bwMode="auto">
              <a:xfrm>
                <a:off x="2320" y="1378"/>
                <a:ext cx="3051" cy="1050"/>
              </a:xfrm>
              <a:prstGeom prst="rect">
                <a:avLst/>
              </a:prstGeom>
              <a:solidFill>
                <a:srgbClr val="FFFFFF"/>
              </a:solidFill>
              <a:ln w="12700">
                <a:noFill/>
                <a:miter lim="800000"/>
                <a:headEnd/>
                <a:tailEnd/>
              </a:ln>
            </p:spPr>
            <p:txBody>
              <a:bodyPr/>
              <a:lstStyle/>
              <a:p>
                <a:endParaRPr lang="es-ES"/>
              </a:p>
            </p:txBody>
          </p:sp>
          <p:sp>
            <p:nvSpPr>
              <p:cNvPr id="125208" name="Line 280"/>
              <p:cNvSpPr>
                <a:spLocks noChangeShapeType="1"/>
              </p:cNvSpPr>
              <p:nvPr/>
            </p:nvSpPr>
            <p:spPr bwMode="auto">
              <a:xfrm>
                <a:off x="2320" y="2327"/>
                <a:ext cx="3051" cy="1"/>
              </a:xfrm>
              <a:prstGeom prst="line">
                <a:avLst/>
              </a:prstGeom>
              <a:noFill/>
              <a:ln w="12700">
                <a:solidFill>
                  <a:srgbClr val="C0C0C0"/>
                </a:solidFill>
                <a:prstDash val="lgDash"/>
                <a:round/>
                <a:headEnd/>
                <a:tailEnd/>
              </a:ln>
            </p:spPr>
            <p:txBody>
              <a:bodyPr/>
              <a:lstStyle/>
              <a:p>
                <a:endParaRPr lang="es-ES"/>
              </a:p>
            </p:txBody>
          </p:sp>
          <p:sp>
            <p:nvSpPr>
              <p:cNvPr id="125209" name="Line 281"/>
              <p:cNvSpPr>
                <a:spLocks noChangeShapeType="1"/>
              </p:cNvSpPr>
              <p:nvPr/>
            </p:nvSpPr>
            <p:spPr bwMode="auto">
              <a:xfrm>
                <a:off x="2320" y="2218"/>
                <a:ext cx="3051" cy="1"/>
              </a:xfrm>
              <a:prstGeom prst="line">
                <a:avLst/>
              </a:prstGeom>
              <a:noFill/>
              <a:ln w="12700">
                <a:solidFill>
                  <a:srgbClr val="C0C0C0"/>
                </a:solidFill>
                <a:prstDash val="lgDash"/>
                <a:round/>
                <a:headEnd/>
                <a:tailEnd/>
              </a:ln>
            </p:spPr>
            <p:txBody>
              <a:bodyPr/>
              <a:lstStyle/>
              <a:p>
                <a:endParaRPr lang="es-ES"/>
              </a:p>
            </p:txBody>
          </p:sp>
          <p:sp>
            <p:nvSpPr>
              <p:cNvPr id="125210" name="Line 282"/>
              <p:cNvSpPr>
                <a:spLocks noChangeShapeType="1"/>
              </p:cNvSpPr>
              <p:nvPr/>
            </p:nvSpPr>
            <p:spPr bwMode="auto">
              <a:xfrm>
                <a:off x="2320" y="2117"/>
                <a:ext cx="3051" cy="1"/>
              </a:xfrm>
              <a:prstGeom prst="line">
                <a:avLst/>
              </a:prstGeom>
              <a:noFill/>
              <a:ln w="12700">
                <a:solidFill>
                  <a:srgbClr val="C0C0C0"/>
                </a:solidFill>
                <a:prstDash val="lgDash"/>
                <a:round/>
                <a:headEnd/>
                <a:tailEnd/>
              </a:ln>
            </p:spPr>
            <p:txBody>
              <a:bodyPr/>
              <a:lstStyle/>
              <a:p>
                <a:endParaRPr lang="es-ES"/>
              </a:p>
            </p:txBody>
          </p:sp>
          <p:sp>
            <p:nvSpPr>
              <p:cNvPr id="125211" name="Line 283"/>
              <p:cNvSpPr>
                <a:spLocks noChangeShapeType="1"/>
              </p:cNvSpPr>
              <p:nvPr/>
            </p:nvSpPr>
            <p:spPr bwMode="auto">
              <a:xfrm>
                <a:off x="2320" y="2008"/>
                <a:ext cx="3051" cy="1"/>
              </a:xfrm>
              <a:prstGeom prst="line">
                <a:avLst/>
              </a:prstGeom>
              <a:noFill/>
              <a:ln w="12700">
                <a:solidFill>
                  <a:srgbClr val="C0C0C0"/>
                </a:solidFill>
                <a:prstDash val="lgDash"/>
                <a:round/>
                <a:headEnd/>
                <a:tailEnd/>
              </a:ln>
            </p:spPr>
            <p:txBody>
              <a:bodyPr/>
              <a:lstStyle/>
              <a:p>
                <a:endParaRPr lang="es-ES"/>
              </a:p>
            </p:txBody>
          </p:sp>
          <p:sp>
            <p:nvSpPr>
              <p:cNvPr id="125212" name="Line 284"/>
              <p:cNvSpPr>
                <a:spLocks noChangeShapeType="1"/>
              </p:cNvSpPr>
              <p:nvPr/>
            </p:nvSpPr>
            <p:spPr bwMode="auto">
              <a:xfrm>
                <a:off x="2320" y="1907"/>
                <a:ext cx="3051" cy="1"/>
              </a:xfrm>
              <a:prstGeom prst="line">
                <a:avLst/>
              </a:prstGeom>
              <a:noFill/>
              <a:ln w="12700">
                <a:solidFill>
                  <a:srgbClr val="C0C0C0"/>
                </a:solidFill>
                <a:prstDash val="lgDash"/>
                <a:round/>
                <a:headEnd/>
                <a:tailEnd/>
              </a:ln>
            </p:spPr>
            <p:txBody>
              <a:bodyPr/>
              <a:lstStyle/>
              <a:p>
                <a:endParaRPr lang="es-ES"/>
              </a:p>
            </p:txBody>
          </p:sp>
          <p:sp>
            <p:nvSpPr>
              <p:cNvPr id="125213" name="Line 285"/>
              <p:cNvSpPr>
                <a:spLocks noChangeShapeType="1"/>
              </p:cNvSpPr>
              <p:nvPr/>
            </p:nvSpPr>
            <p:spPr bwMode="auto">
              <a:xfrm>
                <a:off x="2320" y="1798"/>
                <a:ext cx="3051" cy="1"/>
              </a:xfrm>
              <a:prstGeom prst="line">
                <a:avLst/>
              </a:prstGeom>
              <a:noFill/>
              <a:ln w="12700">
                <a:solidFill>
                  <a:srgbClr val="C0C0C0"/>
                </a:solidFill>
                <a:prstDash val="lgDash"/>
                <a:round/>
                <a:headEnd/>
                <a:tailEnd/>
              </a:ln>
            </p:spPr>
            <p:txBody>
              <a:bodyPr/>
              <a:lstStyle/>
              <a:p>
                <a:endParaRPr lang="es-ES"/>
              </a:p>
            </p:txBody>
          </p:sp>
          <p:sp>
            <p:nvSpPr>
              <p:cNvPr id="125214" name="Line 286"/>
              <p:cNvSpPr>
                <a:spLocks noChangeShapeType="1"/>
              </p:cNvSpPr>
              <p:nvPr/>
            </p:nvSpPr>
            <p:spPr bwMode="auto">
              <a:xfrm>
                <a:off x="2320" y="1697"/>
                <a:ext cx="3051" cy="1"/>
              </a:xfrm>
              <a:prstGeom prst="line">
                <a:avLst/>
              </a:prstGeom>
              <a:noFill/>
              <a:ln w="12700">
                <a:solidFill>
                  <a:srgbClr val="C0C0C0"/>
                </a:solidFill>
                <a:prstDash val="lgDash"/>
                <a:round/>
                <a:headEnd/>
                <a:tailEnd/>
              </a:ln>
            </p:spPr>
            <p:txBody>
              <a:bodyPr/>
              <a:lstStyle/>
              <a:p>
                <a:endParaRPr lang="es-ES"/>
              </a:p>
            </p:txBody>
          </p:sp>
          <p:sp>
            <p:nvSpPr>
              <p:cNvPr id="125215" name="Line 287"/>
              <p:cNvSpPr>
                <a:spLocks noChangeShapeType="1"/>
              </p:cNvSpPr>
              <p:nvPr/>
            </p:nvSpPr>
            <p:spPr bwMode="auto">
              <a:xfrm>
                <a:off x="2320" y="1588"/>
                <a:ext cx="3051" cy="1"/>
              </a:xfrm>
              <a:prstGeom prst="line">
                <a:avLst/>
              </a:prstGeom>
              <a:noFill/>
              <a:ln w="12700">
                <a:solidFill>
                  <a:srgbClr val="C0C0C0"/>
                </a:solidFill>
                <a:prstDash val="lgDash"/>
                <a:round/>
                <a:headEnd/>
                <a:tailEnd/>
              </a:ln>
            </p:spPr>
            <p:txBody>
              <a:bodyPr/>
              <a:lstStyle/>
              <a:p>
                <a:endParaRPr lang="es-ES"/>
              </a:p>
            </p:txBody>
          </p:sp>
          <p:sp>
            <p:nvSpPr>
              <p:cNvPr id="125216" name="Line 288"/>
              <p:cNvSpPr>
                <a:spLocks noChangeShapeType="1"/>
              </p:cNvSpPr>
              <p:nvPr/>
            </p:nvSpPr>
            <p:spPr bwMode="auto">
              <a:xfrm>
                <a:off x="2320" y="1486"/>
                <a:ext cx="3051" cy="1"/>
              </a:xfrm>
              <a:prstGeom prst="line">
                <a:avLst/>
              </a:prstGeom>
              <a:noFill/>
              <a:ln w="12700">
                <a:solidFill>
                  <a:srgbClr val="C0C0C0"/>
                </a:solidFill>
                <a:prstDash val="lgDash"/>
                <a:round/>
                <a:headEnd/>
                <a:tailEnd/>
              </a:ln>
            </p:spPr>
            <p:txBody>
              <a:bodyPr/>
              <a:lstStyle/>
              <a:p>
                <a:endParaRPr lang="es-ES"/>
              </a:p>
            </p:txBody>
          </p:sp>
          <p:sp>
            <p:nvSpPr>
              <p:cNvPr id="125217" name="Line 289"/>
              <p:cNvSpPr>
                <a:spLocks noChangeShapeType="1"/>
              </p:cNvSpPr>
              <p:nvPr/>
            </p:nvSpPr>
            <p:spPr bwMode="auto">
              <a:xfrm>
                <a:off x="2320" y="1378"/>
                <a:ext cx="3051" cy="1"/>
              </a:xfrm>
              <a:prstGeom prst="line">
                <a:avLst/>
              </a:prstGeom>
              <a:noFill/>
              <a:ln w="12700">
                <a:solidFill>
                  <a:srgbClr val="C0C0C0"/>
                </a:solidFill>
                <a:prstDash val="lgDash"/>
                <a:round/>
                <a:headEnd/>
                <a:tailEnd/>
              </a:ln>
            </p:spPr>
            <p:txBody>
              <a:bodyPr/>
              <a:lstStyle/>
              <a:p>
                <a:endParaRPr lang="es-ES"/>
              </a:p>
            </p:txBody>
          </p:sp>
          <p:sp>
            <p:nvSpPr>
              <p:cNvPr id="125218" name="Line 290"/>
              <p:cNvSpPr>
                <a:spLocks noChangeShapeType="1"/>
              </p:cNvSpPr>
              <p:nvPr/>
            </p:nvSpPr>
            <p:spPr bwMode="auto">
              <a:xfrm>
                <a:off x="2320" y="1378"/>
                <a:ext cx="1" cy="1050"/>
              </a:xfrm>
              <a:prstGeom prst="line">
                <a:avLst/>
              </a:prstGeom>
              <a:noFill/>
              <a:ln w="12700">
                <a:solidFill>
                  <a:srgbClr val="000000"/>
                </a:solidFill>
                <a:round/>
                <a:headEnd/>
                <a:tailEnd/>
              </a:ln>
            </p:spPr>
            <p:txBody>
              <a:bodyPr/>
              <a:lstStyle/>
              <a:p>
                <a:endParaRPr lang="es-ES"/>
              </a:p>
            </p:txBody>
          </p:sp>
          <p:sp>
            <p:nvSpPr>
              <p:cNvPr id="125219" name="Line 291"/>
              <p:cNvSpPr>
                <a:spLocks noChangeShapeType="1"/>
              </p:cNvSpPr>
              <p:nvPr/>
            </p:nvSpPr>
            <p:spPr bwMode="auto">
              <a:xfrm>
                <a:off x="2302" y="2428"/>
                <a:ext cx="18" cy="1"/>
              </a:xfrm>
              <a:prstGeom prst="line">
                <a:avLst/>
              </a:prstGeom>
              <a:noFill/>
              <a:ln w="12700">
                <a:solidFill>
                  <a:srgbClr val="000000"/>
                </a:solidFill>
                <a:round/>
                <a:headEnd/>
                <a:tailEnd/>
              </a:ln>
            </p:spPr>
            <p:txBody>
              <a:bodyPr/>
              <a:lstStyle/>
              <a:p>
                <a:endParaRPr lang="es-ES"/>
              </a:p>
            </p:txBody>
          </p:sp>
          <p:sp>
            <p:nvSpPr>
              <p:cNvPr id="125220" name="Line 292"/>
              <p:cNvSpPr>
                <a:spLocks noChangeShapeType="1"/>
              </p:cNvSpPr>
              <p:nvPr/>
            </p:nvSpPr>
            <p:spPr bwMode="auto">
              <a:xfrm>
                <a:off x="2302" y="2327"/>
                <a:ext cx="18" cy="1"/>
              </a:xfrm>
              <a:prstGeom prst="line">
                <a:avLst/>
              </a:prstGeom>
              <a:noFill/>
              <a:ln w="12700">
                <a:solidFill>
                  <a:srgbClr val="000000"/>
                </a:solidFill>
                <a:round/>
                <a:headEnd/>
                <a:tailEnd/>
              </a:ln>
            </p:spPr>
            <p:txBody>
              <a:bodyPr/>
              <a:lstStyle/>
              <a:p>
                <a:endParaRPr lang="es-ES"/>
              </a:p>
            </p:txBody>
          </p:sp>
          <p:sp>
            <p:nvSpPr>
              <p:cNvPr id="125221" name="Line 293"/>
              <p:cNvSpPr>
                <a:spLocks noChangeShapeType="1"/>
              </p:cNvSpPr>
              <p:nvPr/>
            </p:nvSpPr>
            <p:spPr bwMode="auto">
              <a:xfrm>
                <a:off x="2302" y="2218"/>
                <a:ext cx="18" cy="1"/>
              </a:xfrm>
              <a:prstGeom prst="line">
                <a:avLst/>
              </a:prstGeom>
              <a:noFill/>
              <a:ln w="12700">
                <a:solidFill>
                  <a:srgbClr val="000000"/>
                </a:solidFill>
                <a:round/>
                <a:headEnd/>
                <a:tailEnd/>
              </a:ln>
            </p:spPr>
            <p:txBody>
              <a:bodyPr/>
              <a:lstStyle/>
              <a:p>
                <a:endParaRPr lang="es-ES"/>
              </a:p>
            </p:txBody>
          </p:sp>
          <p:sp>
            <p:nvSpPr>
              <p:cNvPr id="125222" name="Line 294"/>
              <p:cNvSpPr>
                <a:spLocks noChangeShapeType="1"/>
              </p:cNvSpPr>
              <p:nvPr/>
            </p:nvSpPr>
            <p:spPr bwMode="auto">
              <a:xfrm>
                <a:off x="2302" y="2117"/>
                <a:ext cx="18" cy="1"/>
              </a:xfrm>
              <a:prstGeom prst="line">
                <a:avLst/>
              </a:prstGeom>
              <a:noFill/>
              <a:ln w="12700">
                <a:solidFill>
                  <a:srgbClr val="000000"/>
                </a:solidFill>
                <a:round/>
                <a:headEnd/>
                <a:tailEnd/>
              </a:ln>
            </p:spPr>
            <p:txBody>
              <a:bodyPr/>
              <a:lstStyle/>
              <a:p>
                <a:endParaRPr lang="es-ES"/>
              </a:p>
            </p:txBody>
          </p:sp>
          <p:sp>
            <p:nvSpPr>
              <p:cNvPr id="125223" name="Line 295"/>
              <p:cNvSpPr>
                <a:spLocks noChangeShapeType="1"/>
              </p:cNvSpPr>
              <p:nvPr/>
            </p:nvSpPr>
            <p:spPr bwMode="auto">
              <a:xfrm>
                <a:off x="2302" y="2008"/>
                <a:ext cx="18" cy="1"/>
              </a:xfrm>
              <a:prstGeom prst="line">
                <a:avLst/>
              </a:prstGeom>
              <a:noFill/>
              <a:ln w="12700">
                <a:solidFill>
                  <a:srgbClr val="000000"/>
                </a:solidFill>
                <a:round/>
                <a:headEnd/>
                <a:tailEnd/>
              </a:ln>
            </p:spPr>
            <p:txBody>
              <a:bodyPr/>
              <a:lstStyle/>
              <a:p>
                <a:endParaRPr lang="es-ES"/>
              </a:p>
            </p:txBody>
          </p:sp>
          <p:sp>
            <p:nvSpPr>
              <p:cNvPr id="125224" name="Line 296"/>
              <p:cNvSpPr>
                <a:spLocks noChangeShapeType="1"/>
              </p:cNvSpPr>
              <p:nvPr/>
            </p:nvSpPr>
            <p:spPr bwMode="auto">
              <a:xfrm>
                <a:off x="2302" y="1907"/>
                <a:ext cx="18" cy="1"/>
              </a:xfrm>
              <a:prstGeom prst="line">
                <a:avLst/>
              </a:prstGeom>
              <a:noFill/>
              <a:ln w="12700">
                <a:solidFill>
                  <a:srgbClr val="000000"/>
                </a:solidFill>
                <a:round/>
                <a:headEnd/>
                <a:tailEnd/>
              </a:ln>
            </p:spPr>
            <p:txBody>
              <a:bodyPr/>
              <a:lstStyle/>
              <a:p>
                <a:endParaRPr lang="es-ES"/>
              </a:p>
            </p:txBody>
          </p:sp>
          <p:sp>
            <p:nvSpPr>
              <p:cNvPr id="125225" name="Line 297"/>
              <p:cNvSpPr>
                <a:spLocks noChangeShapeType="1"/>
              </p:cNvSpPr>
              <p:nvPr/>
            </p:nvSpPr>
            <p:spPr bwMode="auto">
              <a:xfrm>
                <a:off x="2302" y="1798"/>
                <a:ext cx="18" cy="1"/>
              </a:xfrm>
              <a:prstGeom prst="line">
                <a:avLst/>
              </a:prstGeom>
              <a:noFill/>
              <a:ln w="12700">
                <a:solidFill>
                  <a:srgbClr val="000000"/>
                </a:solidFill>
                <a:round/>
                <a:headEnd/>
                <a:tailEnd/>
              </a:ln>
            </p:spPr>
            <p:txBody>
              <a:bodyPr/>
              <a:lstStyle/>
              <a:p>
                <a:endParaRPr lang="es-ES"/>
              </a:p>
            </p:txBody>
          </p:sp>
          <p:sp>
            <p:nvSpPr>
              <p:cNvPr id="125226" name="Line 298"/>
              <p:cNvSpPr>
                <a:spLocks noChangeShapeType="1"/>
              </p:cNvSpPr>
              <p:nvPr/>
            </p:nvSpPr>
            <p:spPr bwMode="auto">
              <a:xfrm>
                <a:off x="2302" y="1697"/>
                <a:ext cx="18" cy="1"/>
              </a:xfrm>
              <a:prstGeom prst="line">
                <a:avLst/>
              </a:prstGeom>
              <a:noFill/>
              <a:ln w="12700">
                <a:solidFill>
                  <a:srgbClr val="000000"/>
                </a:solidFill>
                <a:round/>
                <a:headEnd/>
                <a:tailEnd/>
              </a:ln>
            </p:spPr>
            <p:txBody>
              <a:bodyPr/>
              <a:lstStyle/>
              <a:p>
                <a:endParaRPr lang="es-ES"/>
              </a:p>
            </p:txBody>
          </p:sp>
          <p:sp>
            <p:nvSpPr>
              <p:cNvPr id="125227" name="Line 299"/>
              <p:cNvSpPr>
                <a:spLocks noChangeShapeType="1"/>
              </p:cNvSpPr>
              <p:nvPr/>
            </p:nvSpPr>
            <p:spPr bwMode="auto">
              <a:xfrm>
                <a:off x="2302" y="1588"/>
                <a:ext cx="18" cy="1"/>
              </a:xfrm>
              <a:prstGeom prst="line">
                <a:avLst/>
              </a:prstGeom>
              <a:noFill/>
              <a:ln w="12700">
                <a:solidFill>
                  <a:srgbClr val="000000"/>
                </a:solidFill>
                <a:round/>
                <a:headEnd/>
                <a:tailEnd/>
              </a:ln>
            </p:spPr>
            <p:txBody>
              <a:bodyPr/>
              <a:lstStyle/>
              <a:p>
                <a:endParaRPr lang="es-ES"/>
              </a:p>
            </p:txBody>
          </p:sp>
          <p:sp>
            <p:nvSpPr>
              <p:cNvPr id="125228" name="Line 300"/>
              <p:cNvSpPr>
                <a:spLocks noChangeShapeType="1"/>
              </p:cNvSpPr>
              <p:nvPr/>
            </p:nvSpPr>
            <p:spPr bwMode="auto">
              <a:xfrm>
                <a:off x="2302" y="1486"/>
                <a:ext cx="18" cy="1"/>
              </a:xfrm>
              <a:prstGeom prst="line">
                <a:avLst/>
              </a:prstGeom>
              <a:noFill/>
              <a:ln w="12700">
                <a:solidFill>
                  <a:srgbClr val="000000"/>
                </a:solidFill>
                <a:round/>
                <a:headEnd/>
                <a:tailEnd/>
              </a:ln>
            </p:spPr>
            <p:txBody>
              <a:bodyPr/>
              <a:lstStyle/>
              <a:p>
                <a:endParaRPr lang="es-ES"/>
              </a:p>
            </p:txBody>
          </p:sp>
          <p:sp>
            <p:nvSpPr>
              <p:cNvPr id="125229" name="Line 301"/>
              <p:cNvSpPr>
                <a:spLocks noChangeShapeType="1"/>
              </p:cNvSpPr>
              <p:nvPr/>
            </p:nvSpPr>
            <p:spPr bwMode="auto">
              <a:xfrm>
                <a:off x="2302" y="1378"/>
                <a:ext cx="18" cy="1"/>
              </a:xfrm>
              <a:prstGeom prst="line">
                <a:avLst/>
              </a:prstGeom>
              <a:noFill/>
              <a:ln w="12700">
                <a:solidFill>
                  <a:srgbClr val="000000"/>
                </a:solidFill>
                <a:round/>
                <a:headEnd/>
                <a:tailEnd/>
              </a:ln>
            </p:spPr>
            <p:txBody>
              <a:bodyPr/>
              <a:lstStyle/>
              <a:p>
                <a:endParaRPr lang="es-ES"/>
              </a:p>
            </p:txBody>
          </p:sp>
          <p:sp>
            <p:nvSpPr>
              <p:cNvPr id="125230" name="Line 302"/>
              <p:cNvSpPr>
                <a:spLocks noChangeShapeType="1"/>
              </p:cNvSpPr>
              <p:nvPr/>
            </p:nvSpPr>
            <p:spPr bwMode="auto">
              <a:xfrm>
                <a:off x="2320" y="2428"/>
                <a:ext cx="3051" cy="1"/>
              </a:xfrm>
              <a:prstGeom prst="line">
                <a:avLst/>
              </a:prstGeom>
              <a:noFill/>
              <a:ln w="12700">
                <a:solidFill>
                  <a:srgbClr val="000000"/>
                </a:solidFill>
                <a:round/>
                <a:headEnd/>
                <a:tailEnd/>
              </a:ln>
            </p:spPr>
            <p:txBody>
              <a:bodyPr/>
              <a:lstStyle/>
              <a:p>
                <a:endParaRPr lang="es-ES"/>
              </a:p>
            </p:txBody>
          </p:sp>
          <p:sp>
            <p:nvSpPr>
              <p:cNvPr id="125231" name="Line 303"/>
              <p:cNvSpPr>
                <a:spLocks noChangeShapeType="1"/>
              </p:cNvSpPr>
              <p:nvPr/>
            </p:nvSpPr>
            <p:spPr bwMode="auto">
              <a:xfrm flipV="1">
                <a:off x="2320" y="2428"/>
                <a:ext cx="1" cy="19"/>
              </a:xfrm>
              <a:prstGeom prst="line">
                <a:avLst/>
              </a:prstGeom>
              <a:noFill/>
              <a:ln w="12700">
                <a:solidFill>
                  <a:srgbClr val="000000"/>
                </a:solidFill>
                <a:round/>
                <a:headEnd/>
                <a:tailEnd/>
              </a:ln>
            </p:spPr>
            <p:txBody>
              <a:bodyPr/>
              <a:lstStyle/>
              <a:p>
                <a:endParaRPr lang="es-ES"/>
              </a:p>
            </p:txBody>
          </p:sp>
          <p:sp>
            <p:nvSpPr>
              <p:cNvPr id="125232" name="Line 304"/>
              <p:cNvSpPr>
                <a:spLocks noChangeShapeType="1"/>
              </p:cNvSpPr>
              <p:nvPr/>
            </p:nvSpPr>
            <p:spPr bwMode="auto">
              <a:xfrm flipV="1">
                <a:off x="2601" y="2428"/>
                <a:ext cx="1" cy="19"/>
              </a:xfrm>
              <a:prstGeom prst="line">
                <a:avLst/>
              </a:prstGeom>
              <a:noFill/>
              <a:ln w="12700">
                <a:solidFill>
                  <a:srgbClr val="000000"/>
                </a:solidFill>
                <a:round/>
                <a:headEnd/>
                <a:tailEnd/>
              </a:ln>
            </p:spPr>
            <p:txBody>
              <a:bodyPr/>
              <a:lstStyle/>
              <a:p>
                <a:endParaRPr lang="es-ES"/>
              </a:p>
            </p:txBody>
          </p:sp>
          <p:sp>
            <p:nvSpPr>
              <p:cNvPr id="125233" name="Line 305"/>
              <p:cNvSpPr>
                <a:spLocks noChangeShapeType="1"/>
              </p:cNvSpPr>
              <p:nvPr/>
            </p:nvSpPr>
            <p:spPr bwMode="auto">
              <a:xfrm flipV="1">
                <a:off x="2874" y="2428"/>
                <a:ext cx="1" cy="19"/>
              </a:xfrm>
              <a:prstGeom prst="line">
                <a:avLst/>
              </a:prstGeom>
              <a:noFill/>
              <a:ln w="12700">
                <a:solidFill>
                  <a:srgbClr val="000000"/>
                </a:solidFill>
                <a:round/>
                <a:headEnd/>
                <a:tailEnd/>
              </a:ln>
            </p:spPr>
            <p:txBody>
              <a:bodyPr/>
              <a:lstStyle/>
              <a:p>
                <a:endParaRPr lang="es-ES"/>
              </a:p>
            </p:txBody>
          </p:sp>
          <p:sp>
            <p:nvSpPr>
              <p:cNvPr id="125234" name="Line 306"/>
              <p:cNvSpPr>
                <a:spLocks noChangeShapeType="1"/>
              </p:cNvSpPr>
              <p:nvPr/>
            </p:nvSpPr>
            <p:spPr bwMode="auto">
              <a:xfrm flipV="1">
                <a:off x="3154" y="2428"/>
                <a:ext cx="1" cy="19"/>
              </a:xfrm>
              <a:prstGeom prst="line">
                <a:avLst/>
              </a:prstGeom>
              <a:noFill/>
              <a:ln w="12700">
                <a:solidFill>
                  <a:srgbClr val="000000"/>
                </a:solidFill>
                <a:round/>
                <a:headEnd/>
                <a:tailEnd/>
              </a:ln>
            </p:spPr>
            <p:txBody>
              <a:bodyPr/>
              <a:lstStyle/>
              <a:p>
                <a:endParaRPr lang="es-ES"/>
              </a:p>
            </p:txBody>
          </p:sp>
          <p:sp>
            <p:nvSpPr>
              <p:cNvPr id="125235" name="Line 307"/>
              <p:cNvSpPr>
                <a:spLocks noChangeShapeType="1"/>
              </p:cNvSpPr>
              <p:nvPr/>
            </p:nvSpPr>
            <p:spPr bwMode="auto">
              <a:xfrm flipV="1">
                <a:off x="3429" y="2428"/>
                <a:ext cx="1" cy="19"/>
              </a:xfrm>
              <a:prstGeom prst="line">
                <a:avLst/>
              </a:prstGeom>
              <a:noFill/>
              <a:ln w="12700">
                <a:solidFill>
                  <a:srgbClr val="000000"/>
                </a:solidFill>
                <a:round/>
                <a:headEnd/>
                <a:tailEnd/>
              </a:ln>
            </p:spPr>
            <p:txBody>
              <a:bodyPr/>
              <a:lstStyle/>
              <a:p>
                <a:endParaRPr lang="es-ES"/>
              </a:p>
            </p:txBody>
          </p:sp>
          <p:sp>
            <p:nvSpPr>
              <p:cNvPr id="125236" name="Line 308"/>
              <p:cNvSpPr>
                <a:spLocks noChangeShapeType="1"/>
              </p:cNvSpPr>
              <p:nvPr/>
            </p:nvSpPr>
            <p:spPr bwMode="auto">
              <a:xfrm flipV="1">
                <a:off x="3709" y="2428"/>
                <a:ext cx="1" cy="19"/>
              </a:xfrm>
              <a:prstGeom prst="line">
                <a:avLst/>
              </a:prstGeom>
              <a:noFill/>
              <a:ln w="12700">
                <a:solidFill>
                  <a:srgbClr val="000000"/>
                </a:solidFill>
                <a:round/>
                <a:headEnd/>
                <a:tailEnd/>
              </a:ln>
            </p:spPr>
            <p:txBody>
              <a:bodyPr/>
              <a:lstStyle/>
              <a:p>
                <a:endParaRPr lang="es-ES"/>
              </a:p>
            </p:txBody>
          </p:sp>
          <p:sp>
            <p:nvSpPr>
              <p:cNvPr id="125237" name="Line 309"/>
              <p:cNvSpPr>
                <a:spLocks noChangeShapeType="1"/>
              </p:cNvSpPr>
              <p:nvPr/>
            </p:nvSpPr>
            <p:spPr bwMode="auto">
              <a:xfrm flipV="1">
                <a:off x="3982" y="2428"/>
                <a:ext cx="1" cy="19"/>
              </a:xfrm>
              <a:prstGeom prst="line">
                <a:avLst/>
              </a:prstGeom>
              <a:noFill/>
              <a:ln w="12700">
                <a:solidFill>
                  <a:srgbClr val="000000"/>
                </a:solidFill>
                <a:round/>
                <a:headEnd/>
                <a:tailEnd/>
              </a:ln>
            </p:spPr>
            <p:txBody>
              <a:bodyPr/>
              <a:lstStyle/>
              <a:p>
                <a:endParaRPr lang="es-ES"/>
              </a:p>
            </p:txBody>
          </p:sp>
          <p:sp>
            <p:nvSpPr>
              <p:cNvPr id="125238" name="Line 310"/>
              <p:cNvSpPr>
                <a:spLocks noChangeShapeType="1"/>
              </p:cNvSpPr>
              <p:nvPr/>
            </p:nvSpPr>
            <p:spPr bwMode="auto">
              <a:xfrm flipV="1">
                <a:off x="4263" y="2428"/>
                <a:ext cx="1" cy="19"/>
              </a:xfrm>
              <a:prstGeom prst="line">
                <a:avLst/>
              </a:prstGeom>
              <a:noFill/>
              <a:ln w="12700">
                <a:solidFill>
                  <a:srgbClr val="000000"/>
                </a:solidFill>
                <a:round/>
                <a:headEnd/>
                <a:tailEnd/>
              </a:ln>
            </p:spPr>
            <p:txBody>
              <a:bodyPr/>
              <a:lstStyle/>
              <a:p>
                <a:endParaRPr lang="es-ES"/>
              </a:p>
            </p:txBody>
          </p:sp>
          <p:sp>
            <p:nvSpPr>
              <p:cNvPr id="125239" name="Line 311"/>
              <p:cNvSpPr>
                <a:spLocks noChangeShapeType="1"/>
              </p:cNvSpPr>
              <p:nvPr/>
            </p:nvSpPr>
            <p:spPr bwMode="auto">
              <a:xfrm flipV="1">
                <a:off x="4537" y="2428"/>
                <a:ext cx="1" cy="19"/>
              </a:xfrm>
              <a:prstGeom prst="line">
                <a:avLst/>
              </a:prstGeom>
              <a:noFill/>
              <a:ln w="12700">
                <a:solidFill>
                  <a:srgbClr val="000000"/>
                </a:solidFill>
                <a:round/>
                <a:headEnd/>
                <a:tailEnd/>
              </a:ln>
            </p:spPr>
            <p:txBody>
              <a:bodyPr/>
              <a:lstStyle/>
              <a:p>
                <a:endParaRPr lang="es-ES"/>
              </a:p>
            </p:txBody>
          </p:sp>
          <p:sp>
            <p:nvSpPr>
              <p:cNvPr id="125240" name="Line 312"/>
              <p:cNvSpPr>
                <a:spLocks noChangeShapeType="1"/>
              </p:cNvSpPr>
              <p:nvPr/>
            </p:nvSpPr>
            <p:spPr bwMode="auto">
              <a:xfrm flipV="1">
                <a:off x="4817" y="2428"/>
                <a:ext cx="1" cy="19"/>
              </a:xfrm>
              <a:prstGeom prst="line">
                <a:avLst/>
              </a:prstGeom>
              <a:noFill/>
              <a:ln w="12700">
                <a:solidFill>
                  <a:srgbClr val="000000"/>
                </a:solidFill>
                <a:round/>
                <a:headEnd/>
                <a:tailEnd/>
              </a:ln>
            </p:spPr>
            <p:txBody>
              <a:bodyPr/>
              <a:lstStyle/>
              <a:p>
                <a:endParaRPr lang="es-ES"/>
              </a:p>
            </p:txBody>
          </p:sp>
          <p:sp>
            <p:nvSpPr>
              <p:cNvPr id="125241" name="Line 313"/>
              <p:cNvSpPr>
                <a:spLocks noChangeShapeType="1"/>
              </p:cNvSpPr>
              <p:nvPr/>
            </p:nvSpPr>
            <p:spPr bwMode="auto">
              <a:xfrm flipV="1">
                <a:off x="5091" y="2428"/>
                <a:ext cx="1" cy="19"/>
              </a:xfrm>
              <a:prstGeom prst="line">
                <a:avLst/>
              </a:prstGeom>
              <a:noFill/>
              <a:ln w="12700">
                <a:solidFill>
                  <a:srgbClr val="000000"/>
                </a:solidFill>
                <a:round/>
                <a:headEnd/>
                <a:tailEnd/>
              </a:ln>
            </p:spPr>
            <p:txBody>
              <a:bodyPr/>
              <a:lstStyle/>
              <a:p>
                <a:endParaRPr lang="es-ES"/>
              </a:p>
            </p:txBody>
          </p:sp>
          <p:sp>
            <p:nvSpPr>
              <p:cNvPr id="125242" name="Line 314"/>
              <p:cNvSpPr>
                <a:spLocks noChangeShapeType="1"/>
              </p:cNvSpPr>
              <p:nvPr/>
            </p:nvSpPr>
            <p:spPr bwMode="auto">
              <a:xfrm flipV="1">
                <a:off x="5371" y="2428"/>
                <a:ext cx="1" cy="19"/>
              </a:xfrm>
              <a:prstGeom prst="line">
                <a:avLst/>
              </a:prstGeom>
              <a:noFill/>
              <a:ln w="12700">
                <a:solidFill>
                  <a:srgbClr val="000000"/>
                </a:solidFill>
                <a:round/>
                <a:headEnd/>
                <a:tailEnd/>
              </a:ln>
            </p:spPr>
            <p:txBody>
              <a:bodyPr/>
              <a:lstStyle/>
              <a:p>
                <a:endParaRPr lang="es-ES"/>
              </a:p>
            </p:txBody>
          </p:sp>
          <p:sp>
            <p:nvSpPr>
              <p:cNvPr id="125243" name="Line 315"/>
              <p:cNvSpPr>
                <a:spLocks noChangeShapeType="1"/>
              </p:cNvSpPr>
              <p:nvPr/>
            </p:nvSpPr>
            <p:spPr bwMode="auto">
              <a:xfrm flipV="1">
                <a:off x="2457" y="2417"/>
                <a:ext cx="280" cy="11"/>
              </a:xfrm>
              <a:prstGeom prst="line">
                <a:avLst/>
              </a:prstGeom>
              <a:noFill/>
              <a:ln w="19050">
                <a:solidFill>
                  <a:srgbClr val="0066CC"/>
                </a:solidFill>
                <a:round/>
                <a:headEnd/>
                <a:tailEnd/>
              </a:ln>
            </p:spPr>
            <p:txBody>
              <a:bodyPr/>
              <a:lstStyle/>
              <a:p>
                <a:endParaRPr lang="es-ES"/>
              </a:p>
            </p:txBody>
          </p:sp>
          <p:sp>
            <p:nvSpPr>
              <p:cNvPr id="125244" name="Line 316"/>
              <p:cNvSpPr>
                <a:spLocks noChangeShapeType="1"/>
              </p:cNvSpPr>
              <p:nvPr/>
            </p:nvSpPr>
            <p:spPr bwMode="auto">
              <a:xfrm flipV="1">
                <a:off x="2737" y="2405"/>
                <a:ext cx="275" cy="12"/>
              </a:xfrm>
              <a:prstGeom prst="line">
                <a:avLst/>
              </a:prstGeom>
              <a:noFill/>
              <a:ln w="19050">
                <a:solidFill>
                  <a:srgbClr val="0066CC"/>
                </a:solidFill>
                <a:round/>
                <a:headEnd/>
                <a:tailEnd/>
              </a:ln>
            </p:spPr>
            <p:txBody>
              <a:bodyPr/>
              <a:lstStyle/>
              <a:p>
                <a:endParaRPr lang="es-ES"/>
              </a:p>
            </p:txBody>
          </p:sp>
          <p:sp>
            <p:nvSpPr>
              <p:cNvPr id="125245" name="Line 317"/>
              <p:cNvSpPr>
                <a:spLocks noChangeShapeType="1"/>
              </p:cNvSpPr>
              <p:nvPr/>
            </p:nvSpPr>
            <p:spPr bwMode="auto">
              <a:xfrm flipV="1">
                <a:off x="3012" y="2375"/>
                <a:ext cx="279" cy="30"/>
              </a:xfrm>
              <a:prstGeom prst="line">
                <a:avLst/>
              </a:prstGeom>
              <a:noFill/>
              <a:ln w="19050">
                <a:solidFill>
                  <a:srgbClr val="0066CC"/>
                </a:solidFill>
                <a:round/>
                <a:headEnd/>
                <a:tailEnd/>
              </a:ln>
            </p:spPr>
            <p:txBody>
              <a:bodyPr/>
              <a:lstStyle/>
              <a:p>
                <a:endParaRPr lang="es-ES"/>
              </a:p>
            </p:txBody>
          </p:sp>
          <p:sp>
            <p:nvSpPr>
              <p:cNvPr id="125246" name="Line 318"/>
              <p:cNvSpPr>
                <a:spLocks noChangeShapeType="1"/>
              </p:cNvSpPr>
              <p:nvPr/>
            </p:nvSpPr>
            <p:spPr bwMode="auto">
              <a:xfrm flipV="1">
                <a:off x="3291" y="2339"/>
                <a:ext cx="274" cy="36"/>
              </a:xfrm>
              <a:prstGeom prst="line">
                <a:avLst/>
              </a:prstGeom>
              <a:noFill/>
              <a:ln w="19050">
                <a:solidFill>
                  <a:srgbClr val="0066CC"/>
                </a:solidFill>
                <a:round/>
                <a:headEnd/>
                <a:tailEnd/>
              </a:ln>
            </p:spPr>
            <p:txBody>
              <a:bodyPr/>
              <a:lstStyle/>
              <a:p>
                <a:endParaRPr lang="es-ES"/>
              </a:p>
            </p:txBody>
          </p:sp>
          <p:sp>
            <p:nvSpPr>
              <p:cNvPr id="125247" name="Line 319"/>
              <p:cNvSpPr>
                <a:spLocks noChangeShapeType="1"/>
              </p:cNvSpPr>
              <p:nvPr/>
            </p:nvSpPr>
            <p:spPr bwMode="auto">
              <a:xfrm flipV="1">
                <a:off x="3565" y="2273"/>
                <a:ext cx="281" cy="66"/>
              </a:xfrm>
              <a:prstGeom prst="line">
                <a:avLst/>
              </a:prstGeom>
              <a:noFill/>
              <a:ln w="19050">
                <a:solidFill>
                  <a:srgbClr val="0066CC"/>
                </a:solidFill>
                <a:round/>
                <a:headEnd/>
                <a:tailEnd/>
              </a:ln>
            </p:spPr>
            <p:txBody>
              <a:bodyPr/>
              <a:lstStyle/>
              <a:p>
                <a:endParaRPr lang="es-ES"/>
              </a:p>
            </p:txBody>
          </p:sp>
          <p:sp>
            <p:nvSpPr>
              <p:cNvPr id="125248" name="Line 320"/>
              <p:cNvSpPr>
                <a:spLocks noChangeShapeType="1"/>
              </p:cNvSpPr>
              <p:nvPr/>
            </p:nvSpPr>
            <p:spPr bwMode="auto">
              <a:xfrm flipV="1">
                <a:off x="3846" y="2206"/>
                <a:ext cx="280" cy="67"/>
              </a:xfrm>
              <a:prstGeom prst="line">
                <a:avLst/>
              </a:prstGeom>
              <a:noFill/>
              <a:ln w="19050">
                <a:solidFill>
                  <a:srgbClr val="0066CC"/>
                </a:solidFill>
                <a:round/>
                <a:headEnd/>
                <a:tailEnd/>
              </a:ln>
            </p:spPr>
            <p:txBody>
              <a:bodyPr/>
              <a:lstStyle/>
              <a:p>
                <a:endParaRPr lang="es-ES"/>
              </a:p>
            </p:txBody>
          </p:sp>
          <p:sp>
            <p:nvSpPr>
              <p:cNvPr id="125249" name="Line 321"/>
              <p:cNvSpPr>
                <a:spLocks noChangeShapeType="1"/>
              </p:cNvSpPr>
              <p:nvPr/>
            </p:nvSpPr>
            <p:spPr bwMode="auto">
              <a:xfrm flipV="1">
                <a:off x="4126" y="2026"/>
                <a:ext cx="273" cy="180"/>
              </a:xfrm>
              <a:prstGeom prst="line">
                <a:avLst/>
              </a:prstGeom>
              <a:noFill/>
              <a:ln w="19050">
                <a:solidFill>
                  <a:srgbClr val="0066CC"/>
                </a:solidFill>
                <a:round/>
                <a:headEnd/>
                <a:tailEnd/>
              </a:ln>
            </p:spPr>
            <p:txBody>
              <a:bodyPr/>
              <a:lstStyle/>
              <a:p>
                <a:endParaRPr lang="es-ES"/>
              </a:p>
            </p:txBody>
          </p:sp>
          <p:sp>
            <p:nvSpPr>
              <p:cNvPr id="125250" name="Line 322"/>
              <p:cNvSpPr>
                <a:spLocks noChangeShapeType="1"/>
              </p:cNvSpPr>
              <p:nvPr/>
            </p:nvSpPr>
            <p:spPr bwMode="auto">
              <a:xfrm flipV="1">
                <a:off x="4399" y="1853"/>
                <a:ext cx="281" cy="173"/>
              </a:xfrm>
              <a:prstGeom prst="line">
                <a:avLst/>
              </a:prstGeom>
              <a:noFill/>
              <a:ln w="19050">
                <a:solidFill>
                  <a:srgbClr val="0066CC"/>
                </a:solidFill>
                <a:round/>
                <a:headEnd/>
                <a:tailEnd/>
              </a:ln>
            </p:spPr>
            <p:txBody>
              <a:bodyPr/>
              <a:lstStyle/>
              <a:p>
                <a:endParaRPr lang="es-ES"/>
              </a:p>
            </p:txBody>
          </p:sp>
          <p:sp>
            <p:nvSpPr>
              <p:cNvPr id="125251" name="Line 323"/>
              <p:cNvSpPr>
                <a:spLocks noChangeShapeType="1"/>
              </p:cNvSpPr>
              <p:nvPr/>
            </p:nvSpPr>
            <p:spPr bwMode="auto">
              <a:xfrm flipV="1">
                <a:off x="4680" y="1697"/>
                <a:ext cx="274" cy="156"/>
              </a:xfrm>
              <a:prstGeom prst="line">
                <a:avLst/>
              </a:prstGeom>
              <a:noFill/>
              <a:ln w="19050">
                <a:solidFill>
                  <a:srgbClr val="0066CC"/>
                </a:solidFill>
                <a:round/>
                <a:headEnd/>
                <a:tailEnd/>
              </a:ln>
            </p:spPr>
            <p:txBody>
              <a:bodyPr/>
              <a:lstStyle/>
              <a:p>
                <a:endParaRPr lang="es-ES"/>
              </a:p>
            </p:txBody>
          </p:sp>
          <p:sp>
            <p:nvSpPr>
              <p:cNvPr id="125252" name="Line 324"/>
              <p:cNvSpPr>
                <a:spLocks noChangeShapeType="1"/>
              </p:cNvSpPr>
              <p:nvPr/>
            </p:nvSpPr>
            <p:spPr bwMode="auto">
              <a:xfrm flipV="1">
                <a:off x="4954" y="1486"/>
                <a:ext cx="280" cy="211"/>
              </a:xfrm>
              <a:prstGeom prst="line">
                <a:avLst/>
              </a:prstGeom>
              <a:noFill/>
              <a:ln w="19050">
                <a:solidFill>
                  <a:srgbClr val="0066CC"/>
                </a:solidFill>
                <a:round/>
                <a:headEnd/>
                <a:tailEnd/>
              </a:ln>
            </p:spPr>
            <p:txBody>
              <a:bodyPr/>
              <a:lstStyle/>
              <a:p>
                <a:endParaRPr lang="es-ES"/>
              </a:p>
            </p:txBody>
          </p:sp>
          <p:sp>
            <p:nvSpPr>
              <p:cNvPr id="125253" name="Freeform 325"/>
              <p:cNvSpPr>
                <a:spLocks/>
              </p:cNvSpPr>
              <p:nvPr/>
            </p:nvSpPr>
            <p:spPr bwMode="auto">
              <a:xfrm>
                <a:off x="2433" y="2405"/>
                <a:ext cx="48" cy="48"/>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254" name="Freeform 326"/>
              <p:cNvSpPr>
                <a:spLocks/>
              </p:cNvSpPr>
              <p:nvPr/>
            </p:nvSpPr>
            <p:spPr bwMode="auto">
              <a:xfrm>
                <a:off x="2713" y="2393"/>
                <a:ext cx="48" cy="47"/>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255" name="Freeform 327"/>
              <p:cNvSpPr>
                <a:spLocks/>
              </p:cNvSpPr>
              <p:nvPr/>
            </p:nvSpPr>
            <p:spPr bwMode="auto">
              <a:xfrm>
                <a:off x="2988" y="2381"/>
                <a:ext cx="48" cy="47"/>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256" name="Freeform 328"/>
              <p:cNvSpPr>
                <a:spLocks/>
              </p:cNvSpPr>
              <p:nvPr/>
            </p:nvSpPr>
            <p:spPr bwMode="auto">
              <a:xfrm>
                <a:off x="3268" y="2351"/>
                <a:ext cx="47" cy="48"/>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257" name="Freeform 329"/>
              <p:cNvSpPr>
                <a:spLocks/>
              </p:cNvSpPr>
              <p:nvPr/>
            </p:nvSpPr>
            <p:spPr bwMode="auto">
              <a:xfrm>
                <a:off x="3541" y="2315"/>
                <a:ext cx="48" cy="48"/>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258" name="Freeform 330"/>
              <p:cNvSpPr>
                <a:spLocks/>
              </p:cNvSpPr>
              <p:nvPr/>
            </p:nvSpPr>
            <p:spPr bwMode="auto">
              <a:xfrm>
                <a:off x="3822" y="2249"/>
                <a:ext cx="48" cy="48"/>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259" name="Freeform 331"/>
              <p:cNvSpPr>
                <a:spLocks/>
              </p:cNvSpPr>
              <p:nvPr/>
            </p:nvSpPr>
            <p:spPr bwMode="auto">
              <a:xfrm>
                <a:off x="4102" y="2182"/>
                <a:ext cx="48" cy="48"/>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260" name="Freeform 332"/>
              <p:cNvSpPr>
                <a:spLocks/>
              </p:cNvSpPr>
              <p:nvPr/>
            </p:nvSpPr>
            <p:spPr bwMode="auto">
              <a:xfrm>
                <a:off x="4376" y="2002"/>
                <a:ext cx="47" cy="48"/>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261" name="Freeform 333"/>
              <p:cNvSpPr>
                <a:spLocks/>
              </p:cNvSpPr>
              <p:nvPr/>
            </p:nvSpPr>
            <p:spPr bwMode="auto">
              <a:xfrm>
                <a:off x="4656" y="1828"/>
                <a:ext cx="48" cy="48"/>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262" name="Freeform 334"/>
              <p:cNvSpPr>
                <a:spLocks/>
              </p:cNvSpPr>
              <p:nvPr/>
            </p:nvSpPr>
            <p:spPr bwMode="auto">
              <a:xfrm>
                <a:off x="4930" y="1673"/>
                <a:ext cx="48" cy="47"/>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263" name="Freeform 335"/>
              <p:cNvSpPr>
                <a:spLocks/>
              </p:cNvSpPr>
              <p:nvPr/>
            </p:nvSpPr>
            <p:spPr bwMode="auto">
              <a:xfrm>
                <a:off x="5210" y="1462"/>
                <a:ext cx="48" cy="48"/>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sp>
            <p:nvSpPr>
              <p:cNvPr id="125264" name="Rectangle 336"/>
              <p:cNvSpPr>
                <a:spLocks noChangeArrowheads="1"/>
              </p:cNvSpPr>
              <p:nvPr/>
            </p:nvSpPr>
            <p:spPr bwMode="auto">
              <a:xfrm>
                <a:off x="4768" y="1575"/>
                <a:ext cx="260" cy="86"/>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140.000</a:t>
                </a:r>
                <a:endParaRPr lang="es-ES" sz="900">
                  <a:solidFill>
                    <a:srgbClr val="000000"/>
                  </a:solidFill>
                  <a:latin typeface="Times New Roman" pitchFamily="18" charset="0"/>
                  <a:ea typeface="ヒラギノ角ゴ Pro W3" pitchFamily="100" charset="-128"/>
                </a:endParaRPr>
              </a:p>
            </p:txBody>
          </p:sp>
          <p:sp>
            <p:nvSpPr>
              <p:cNvPr id="125265" name="Rectangle 337"/>
              <p:cNvSpPr>
                <a:spLocks noChangeArrowheads="1"/>
              </p:cNvSpPr>
              <p:nvPr/>
            </p:nvSpPr>
            <p:spPr bwMode="auto">
              <a:xfrm>
                <a:off x="5121" y="1365"/>
                <a:ext cx="259" cy="86"/>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180.000</a:t>
                </a:r>
                <a:endParaRPr lang="es-ES" sz="900">
                  <a:solidFill>
                    <a:srgbClr val="000000"/>
                  </a:solidFill>
                  <a:latin typeface="Times New Roman" pitchFamily="18" charset="0"/>
                  <a:ea typeface="ヒラギノ角ゴ Pro W3" pitchFamily="100" charset="-128"/>
                </a:endParaRPr>
              </a:p>
            </p:txBody>
          </p:sp>
          <p:sp>
            <p:nvSpPr>
              <p:cNvPr id="125266" name="Rectangle 338"/>
              <p:cNvSpPr>
                <a:spLocks noChangeArrowheads="1"/>
              </p:cNvSpPr>
              <p:nvPr/>
            </p:nvSpPr>
            <p:spPr bwMode="auto">
              <a:xfrm>
                <a:off x="4551" y="1731"/>
                <a:ext cx="259" cy="86"/>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110.000</a:t>
                </a:r>
                <a:endParaRPr lang="es-ES" sz="900">
                  <a:solidFill>
                    <a:srgbClr val="000000"/>
                  </a:solidFill>
                  <a:latin typeface="Times New Roman" pitchFamily="18" charset="0"/>
                  <a:ea typeface="ヒラギノ角ゴ Pro W3" pitchFamily="100" charset="-128"/>
                </a:endParaRPr>
              </a:p>
            </p:txBody>
          </p:sp>
          <p:sp>
            <p:nvSpPr>
              <p:cNvPr id="125267" name="Rectangle 339"/>
              <p:cNvSpPr>
                <a:spLocks noChangeArrowheads="1"/>
              </p:cNvSpPr>
              <p:nvPr/>
            </p:nvSpPr>
            <p:spPr bwMode="auto">
              <a:xfrm>
                <a:off x="3471" y="2217"/>
                <a:ext cx="219" cy="86"/>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17.500</a:t>
                </a:r>
                <a:endParaRPr lang="es-ES" sz="900">
                  <a:solidFill>
                    <a:srgbClr val="000000"/>
                  </a:solidFill>
                  <a:latin typeface="Times New Roman" pitchFamily="18" charset="0"/>
                  <a:ea typeface="ヒラギノ角ゴ Pro W3" pitchFamily="100" charset="-128"/>
                </a:endParaRPr>
              </a:p>
            </p:txBody>
          </p:sp>
          <p:sp>
            <p:nvSpPr>
              <p:cNvPr id="125268" name="Rectangle 340"/>
              <p:cNvSpPr>
                <a:spLocks noChangeArrowheads="1"/>
              </p:cNvSpPr>
              <p:nvPr/>
            </p:nvSpPr>
            <p:spPr bwMode="auto">
              <a:xfrm>
                <a:off x="3196" y="2254"/>
                <a:ext cx="220" cy="86"/>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10.200</a:t>
                </a:r>
                <a:endParaRPr lang="es-ES" sz="900">
                  <a:solidFill>
                    <a:srgbClr val="000000"/>
                  </a:solidFill>
                  <a:latin typeface="Times New Roman" pitchFamily="18" charset="0"/>
                  <a:ea typeface="ヒラギノ角ゴ Pro W3" pitchFamily="100" charset="-128"/>
                </a:endParaRPr>
              </a:p>
            </p:txBody>
          </p:sp>
          <p:sp>
            <p:nvSpPr>
              <p:cNvPr id="125269" name="Rectangle 341"/>
              <p:cNvSpPr>
                <a:spLocks noChangeArrowheads="1"/>
              </p:cNvSpPr>
              <p:nvPr/>
            </p:nvSpPr>
            <p:spPr bwMode="auto">
              <a:xfrm>
                <a:off x="2934" y="2284"/>
                <a:ext cx="179" cy="86"/>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4.075</a:t>
                </a:r>
                <a:endParaRPr lang="es-ES" sz="900">
                  <a:solidFill>
                    <a:srgbClr val="000000"/>
                  </a:solidFill>
                  <a:latin typeface="Times New Roman" pitchFamily="18" charset="0"/>
                  <a:ea typeface="ヒラギノ角ゴ Pro W3" pitchFamily="100" charset="-128"/>
                </a:endParaRPr>
              </a:p>
            </p:txBody>
          </p:sp>
          <p:sp>
            <p:nvSpPr>
              <p:cNvPr id="125270" name="Rectangle 342"/>
              <p:cNvSpPr>
                <a:spLocks noChangeArrowheads="1"/>
              </p:cNvSpPr>
              <p:nvPr/>
            </p:nvSpPr>
            <p:spPr bwMode="auto">
              <a:xfrm>
                <a:off x="2660" y="2296"/>
                <a:ext cx="179" cy="86"/>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2.150</a:t>
                </a:r>
                <a:endParaRPr lang="es-ES" sz="900">
                  <a:solidFill>
                    <a:srgbClr val="000000"/>
                  </a:solidFill>
                  <a:latin typeface="Times New Roman" pitchFamily="18" charset="0"/>
                  <a:ea typeface="ヒラギノ角ゴ Pro W3" pitchFamily="100" charset="-128"/>
                </a:endParaRPr>
              </a:p>
            </p:txBody>
          </p:sp>
          <p:sp>
            <p:nvSpPr>
              <p:cNvPr id="125271" name="Rectangle 343"/>
              <p:cNvSpPr>
                <a:spLocks noChangeArrowheads="1"/>
              </p:cNvSpPr>
              <p:nvPr/>
            </p:nvSpPr>
            <p:spPr bwMode="auto">
              <a:xfrm>
                <a:off x="2403" y="2308"/>
                <a:ext cx="120" cy="86"/>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200</a:t>
                </a:r>
                <a:endParaRPr lang="es-ES" sz="900">
                  <a:solidFill>
                    <a:srgbClr val="000000"/>
                  </a:solidFill>
                  <a:latin typeface="Times New Roman" pitchFamily="18" charset="0"/>
                  <a:ea typeface="ヒラギノ角ゴ Pro W3" pitchFamily="100" charset="-128"/>
                </a:endParaRPr>
              </a:p>
            </p:txBody>
          </p:sp>
          <p:sp>
            <p:nvSpPr>
              <p:cNvPr id="125272" name="Rectangle 344"/>
              <p:cNvSpPr>
                <a:spLocks noChangeArrowheads="1"/>
              </p:cNvSpPr>
              <p:nvPr/>
            </p:nvSpPr>
            <p:spPr bwMode="auto">
              <a:xfrm>
                <a:off x="4305" y="1906"/>
                <a:ext cx="219" cy="86"/>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77.000</a:t>
                </a:r>
                <a:endParaRPr lang="es-ES" sz="900">
                  <a:solidFill>
                    <a:srgbClr val="000000"/>
                  </a:solidFill>
                  <a:latin typeface="Times New Roman" pitchFamily="18" charset="0"/>
                  <a:ea typeface="ヒラギノ角ゴ Pro W3" pitchFamily="100" charset="-128"/>
                </a:endParaRPr>
              </a:p>
            </p:txBody>
          </p:sp>
          <p:sp>
            <p:nvSpPr>
              <p:cNvPr id="125273" name="Rectangle 345"/>
              <p:cNvSpPr>
                <a:spLocks noChangeArrowheads="1"/>
              </p:cNvSpPr>
              <p:nvPr/>
            </p:nvSpPr>
            <p:spPr bwMode="auto">
              <a:xfrm>
                <a:off x="3750" y="2152"/>
                <a:ext cx="219" cy="86"/>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30.000</a:t>
                </a:r>
                <a:endParaRPr lang="es-ES" sz="900">
                  <a:solidFill>
                    <a:srgbClr val="000000"/>
                  </a:solidFill>
                  <a:latin typeface="Times New Roman" pitchFamily="18" charset="0"/>
                  <a:ea typeface="ヒラギノ角ゴ Pro W3" pitchFamily="100" charset="-128"/>
                </a:endParaRPr>
              </a:p>
            </p:txBody>
          </p:sp>
          <p:sp>
            <p:nvSpPr>
              <p:cNvPr id="125274" name="Rectangle 346"/>
              <p:cNvSpPr>
                <a:spLocks noChangeArrowheads="1"/>
              </p:cNvSpPr>
              <p:nvPr/>
            </p:nvSpPr>
            <p:spPr bwMode="auto">
              <a:xfrm>
                <a:off x="4030" y="2086"/>
                <a:ext cx="220" cy="86"/>
              </a:xfrm>
              <a:prstGeom prst="rect">
                <a:avLst/>
              </a:prstGeom>
              <a:noFill/>
              <a:ln w="12700">
                <a:noFill/>
                <a:miter lim="800000"/>
                <a:headEnd/>
                <a:tailEnd/>
              </a:ln>
            </p:spPr>
            <p:txBody>
              <a:bodyPr wrap="none" lIns="0" tIns="0" rIns="0" bIns="0">
                <a:spAutoFit/>
              </a:bodyPr>
              <a:lstStyle/>
              <a:p>
                <a:pPr defTabSz="914400"/>
                <a:r>
                  <a:rPr lang="es-ES" sz="900" b="1">
                    <a:solidFill>
                      <a:srgbClr val="0066CC"/>
                    </a:solidFill>
                    <a:ea typeface="ヒラギノ角ゴ Pro W3" pitchFamily="100" charset="-128"/>
                  </a:rPr>
                  <a:t>42.000</a:t>
                </a:r>
                <a:endParaRPr lang="es-ES" sz="900">
                  <a:solidFill>
                    <a:srgbClr val="000000"/>
                  </a:solidFill>
                  <a:latin typeface="Times New Roman" pitchFamily="18" charset="0"/>
                  <a:ea typeface="ヒラギノ角ゴ Pro W3" pitchFamily="100" charset="-128"/>
                </a:endParaRPr>
              </a:p>
            </p:txBody>
          </p:sp>
          <p:sp>
            <p:nvSpPr>
              <p:cNvPr id="125275" name="Rectangle 347"/>
              <p:cNvSpPr>
                <a:spLocks noChangeArrowheads="1"/>
              </p:cNvSpPr>
              <p:nvPr/>
            </p:nvSpPr>
            <p:spPr bwMode="auto">
              <a:xfrm>
                <a:off x="2100" y="2291"/>
                <a:ext cx="170"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20.000</a:t>
                </a:r>
              </a:p>
            </p:txBody>
          </p:sp>
          <p:sp>
            <p:nvSpPr>
              <p:cNvPr id="125276" name="Rectangle 348"/>
              <p:cNvSpPr>
                <a:spLocks noChangeArrowheads="1"/>
              </p:cNvSpPr>
              <p:nvPr/>
            </p:nvSpPr>
            <p:spPr bwMode="auto">
              <a:xfrm>
                <a:off x="2100" y="2182"/>
                <a:ext cx="170" cy="68"/>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40.000</a:t>
                </a:r>
              </a:p>
            </p:txBody>
          </p:sp>
          <p:sp>
            <p:nvSpPr>
              <p:cNvPr id="125277" name="Rectangle 349"/>
              <p:cNvSpPr>
                <a:spLocks noChangeArrowheads="1"/>
              </p:cNvSpPr>
              <p:nvPr/>
            </p:nvSpPr>
            <p:spPr bwMode="auto">
              <a:xfrm>
                <a:off x="2100" y="2081"/>
                <a:ext cx="170"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60.000</a:t>
                </a:r>
              </a:p>
            </p:txBody>
          </p:sp>
          <p:sp>
            <p:nvSpPr>
              <p:cNvPr id="125278" name="Rectangle 350"/>
              <p:cNvSpPr>
                <a:spLocks noChangeArrowheads="1"/>
              </p:cNvSpPr>
              <p:nvPr/>
            </p:nvSpPr>
            <p:spPr bwMode="auto">
              <a:xfrm>
                <a:off x="2100" y="1972"/>
                <a:ext cx="170"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80.000</a:t>
                </a:r>
              </a:p>
            </p:txBody>
          </p:sp>
          <p:sp>
            <p:nvSpPr>
              <p:cNvPr id="125279" name="Rectangle 351"/>
              <p:cNvSpPr>
                <a:spLocks noChangeArrowheads="1"/>
              </p:cNvSpPr>
              <p:nvPr/>
            </p:nvSpPr>
            <p:spPr bwMode="auto">
              <a:xfrm>
                <a:off x="2082" y="1871"/>
                <a:ext cx="202"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100.000</a:t>
                </a:r>
              </a:p>
            </p:txBody>
          </p:sp>
          <p:sp>
            <p:nvSpPr>
              <p:cNvPr id="125280" name="Rectangle 352"/>
              <p:cNvSpPr>
                <a:spLocks noChangeArrowheads="1"/>
              </p:cNvSpPr>
              <p:nvPr/>
            </p:nvSpPr>
            <p:spPr bwMode="auto">
              <a:xfrm>
                <a:off x="2082" y="1762"/>
                <a:ext cx="202"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120.000</a:t>
                </a:r>
              </a:p>
            </p:txBody>
          </p:sp>
          <p:sp>
            <p:nvSpPr>
              <p:cNvPr id="125281" name="Rectangle 353"/>
              <p:cNvSpPr>
                <a:spLocks noChangeArrowheads="1"/>
              </p:cNvSpPr>
              <p:nvPr/>
            </p:nvSpPr>
            <p:spPr bwMode="auto">
              <a:xfrm>
                <a:off x="2082" y="1661"/>
                <a:ext cx="202"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140.000</a:t>
                </a:r>
              </a:p>
            </p:txBody>
          </p:sp>
          <p:sp>
            <p:nvSpPr>
              <p:cNvPr id="125282" name="Rectangle 354"/>
              <p:cNvSpPr>
                <a:spLocks noChangeArrowheads="1"/>
              </p:cNvSpPr>
              <p:nvPr/>
            </p:nvSpPr>
            <p:spPr bwMode="auto">
              <a:xfrm>
                <a:off x="2082" y="1552"/>
                <a:ext cx="202"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160.000</a:t>
                </a:r>
              </a:p>
            </p:txBody>
          </p:sp>
          <p:sp>
            <p:nvSpPr>
              <p:cNvPr id="125283" name="Rectangle 355"/>
              <p:cNvSpPr>
                <a:spLocks noChangeArrowheads="1"/>
              </p:cNvSpPr>
              <p:nvPr/>
            </p:nvSpPr>
            <p:spPr bwMode="auto">
              <a:xfrm>
                <a:off x="2082" y="1451"/>
                <a:ext cx="202"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180.000</a:t>
                </a:r>
              </a:p>
            </p:txBody>
          </p:sp>
          <p:sp>
            <p:nvSpPr>
              <p:cNvPr id="125284" name="Rectangle 356"/>
              <p:cNvSpPr>
                <a:spLocks noChangeArrowheads="1"/>
              </p:cNvSpPr>
              <p:nvPr/>
            </p:nvSpPr>
            <p:spPr bwMode="auto">
              <a:xfrm>
                <a:off x="2070" y="1342"/>
                <a:ext cx="201"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200.000</a:t>
                </a:r>
              </a:p>
            </p:txBody>
          </p:sp>
          <p:sp>
            <p:nvSpPr>
              <p:cNvPr id="125285" name="Rectangle 357"/>
              <p:cNvSpPr>
                <a:spLocks noChangeArrowheads="1"/>
              </p:cNvSpPr>
              <p:nvPr/>
            </p:nvSpPr>
            <p:spPr bwMode="auto">
              <a:xfrm>
                <a:off x="2403" y="2477"/>
                <a:ext cx="124"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1997</a:t>
                </a:r>
              </a:p>
            </p:txBody>
          </p:sp>
          <p:sp>
            <p:nvSpPr>
              <p:cNvPr id="125286" name="Rectangle 358"/>
              <p:cNvSpPr>
                <a:spLocks noChangeArrowheads="1"/>
              </p:cNvSpPr>
              <p:nvPr/>
            </p:nvSpPr>
            <p:spPr bwMode="auto">
              <a:xfrm>
                <a:off x="2684" y="2477"/>
                <a:ext cx="123"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1998</a:t>
                </a:r>
              </a:p>
            </p:txBody>
          </p:sp>
          <p:sp>
            <p:nvSpPr>
              <p:cNvPr id="125287" name="Rectangle 359"/>
              <p:cNvSpPr>
                <a:spLocks noChangeArrowheads="1"/>
              </p:cNvSpPr>
              <p:nvPr/>
            </p:nvSpPr>
            <p:spPr bwMode="auto">
              <a:xfrm>
                <a:off x="2958" y="2477"/>
                <a:ext cx="123"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1999</a:t>
                </a:r>
              </a:p>
            </p:txBody>
          </p:sp>
          <p:sp>
            <p:nvSpPr>
              <p:cNvPr id="125288" name="Rectangle 360"/>
              <p:cNvSpPr>
                <a:spLocks noChangeArrowheads="1"/>
              </p:cNvSpPr>
              <p:nvPr/>
            </p:nvSpPr>
            <p:spPr bwMode="auto">
              <a:xfrm>
                <a:off x="3232" y="2477"/>
                <a:ext cx="123"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2000</a:t>
                </a:r>
              </a:p>
            </p:txBody>
          </p:sp>
          <p:sp>
            <p:nvSpPr>
              <p:cNvPr id="125289" name="Rectangle 361"/>
              <p:cNvSpPr>
                <a:spLocks noChangeArrowheads="1"/>
              </p:cNvSpPr>
              <p:nvPr/>
            </p:nvSpPr>
            <p:spPr bwMode="auto">
              <a:xfrm>
                <a:off x="3512" y="2477"/>
                <a:ext cx="123"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2001</a:t>
                </a:r>
              </a:p>
            </p:txBody>
          </p:sp>
          <p:sp>
            <p:nvSpPr>
              <p:cNvPr id="125290" name="Rectangle 362"/>
              <p:cNvSpPr>
                <a:spLocks noChangeArrowheads="1"/>
              </p:cNvSpPr>
              <p:nvPr/>
            </p:nvSpPr>
            <p:spPr bwMode="auto">
              <a:xfrm>
                <a:off x="3786" y="2477"/>
                <a:ext cx="124"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2002</a:t>
                </a:r>
              </a:p>
            </p:txBody>
          </p:sp>
          <p:sp>
            <p:nvSpPr>
              <p:cNvPr id="125291" name="Rectangle 363"/>
              <p:cNvSpPr>
                <a:spLocks noChangeArrowheads="1"/>
              </p:cNvSpPr>
              <p:nvPr/>
            </p:nvSpPr>
            <p:spPr bwMode="auto">
              <a:xfrm>
                <a:off x="4066" y="2477"/>
                <a:ext cx="123"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2003</a:t>
                </a:r>
              </a:p>
            </p:txBody>
          </p:sp>
          <p:sp>
            <p:nvSpPr>
              <p:cNvPr id="125292" name="Rectangle 364"/>
              <p:cNvSpPr>
                <a:spLocks noChangeArrowheads="1"/>
              </p:cNvSpPr>
              <p:nvPr/>
            </p:nvSpPr>
            <p:spPr bwMode="auto">
              <a:xfrm>
                <a:off x="4341" y="2477"/>
                <a:ext cx="124"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2004</a:t>
                </a:r>
              </a:p>
            </p:txBody>
          </p:sp>
          <p:sp>
            <p:nvSpPr>
              <p:cNvPr id="125293" name="Rectangle 365"/>
              <p:cNvSpPr>
                <a:spLocks noChangeArrowheads="1"/>
              </p:cNvSpPr>
              <p:nvPr/>
            </p:nvSpPr>
            <p:spPr bwMode="auto">
              <a:xfrm>
                <a:off x="4620" y="2477"/>
                <a:ext cx="124"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2005</a:t>
                </a:r>
              </a:p>
            </p:txBody>
          </p:sp>
          <p:sp>
            <p:nvSpPr>
              <p:cNvPr id="125294" name="Rectangle 366"/>
              <p:cNvSpPr>
                <a:spLocks noChangeArrowheads="1"/>
              </p:cNvSpPr>
              <p:nvPr/>
            </p:nvSpPr>
            <p:spPr bwMode="auto">
              <a:xfrm>
                <a:off x="4894" y="2477"/>
                <a:ext cx="124"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2006</a:t>
                </a:r>
              </a:p>
            </p:txBody>
          </p:sp>
          <p:sp>
            <p:nvSpPr>
              <p:cNvPr id="125295" name="Rectangle 367"/>
              <p:cNvSpPr>
                <a:spLocks noChangeArrowheads="1"/>
              </p:cNvSpPr>
              <p:nvPr/>
            </p:nvSpPr>
            <p:spPr bwMode="auto">
              <a:xfrm>
                <a:off x="5174" y="2477"/>
                <a:ext cx="123" cy="67"/>
              </a:xfrm>
              <a:prstGeom prst="rect">
                <a:avLst/>
              </a:prstGeom>
              <a:noFill/>
              <a:ln w="12700">
                <a:noFill/>
                <a:miter lim="800000"/>
                <a:headEnd/>
                <a:tailEnd/>
              </a:ln>
            </p:spPr>
            <p:txBody>
              <a:bodyPr wrap="none" lIns="0" tIns="0" rIns="0" bIns="0">
                <a:spAutoFit/>
              </a:bodyPr>
              <a:lstStyle/>
              <a:p>
                <a:pPr defTabSz="914400"/>
                <a:r>
                  <a:rPr lang="es-ES" sz="700">
                    <a:solidFill>
                      <a:srgbClr val="000000"/>
                    </a:solidFill>
                    <a:ea typeface="ヒラギノ角ゴ Pro W3" pitchFamily="100" charset="-128"/>
                  </a:rPr>
                  <a:t>2007</a:t>
                </a:r>
              </a:p>
            </p:txBody>
          </p:sp>
          <p:sp>
            <p:nvSpPr>
              <p:cNvPr id="125296" name="Rectangle 368"/>
              <p:cNvSpPr>
                <a:spLocks noChangeArrowheads="1"/>
              </p:cNvSpPr>
              <p:nvPr/>
            </p:nvSpPr>
            <p:spPr bwMode="auto">
              <a:xfrm>
                <a:off x="2609" y="1396"/>
                <a:ext cx="259" cy="87"/>
              </a:xfrm>
              <a:prstGeom prst="rect">
                <a:avLst/>
              </a:prstGeom>
              <a:noFill/>
              <a:ln w="12700">
                <a:noFill/>
                <a:miter lim="800000"/>
                <a:headEnd/>
                <a:tailEnd/>
              </a:ln>
            </p:spPr>
            <p:txBody>
              <a:bodyPr wrap="none" lIns="0" tIns="0" rIns="0" bIns="0">
                <a:spAutoFit/>
              </a:bodyPr>
              <a:lstStyle/>
              <a:p>
                <a:pPr algn="ctr" defTabSz="914400"/>
                <a:r>
                  <a:rPr lang="es-ES" sz="900">
                    <a:solidFill>
                      <a:srgbClr val="000000"/>
                    </a:solidFill>
                    <a:ea typeface="ヒラギノ角ゴ Pro W3" pitchFamily="100" charset="-128"/>
                  </a:rPr>
                  <a:t>Clientes</a:t>
                </a:r>
                <a:endParaRPr lang="es-ES" sz="900" u="sng">
                  <a:solidFill>
                    <a:srgbClr val="010000"/>
                  </a:solidFill>
                  <a:ea typeface="ヒラギノ角ゴ Pro W3" pitchFamily="100" charset="-128"/>
                </a:endParaRPr>
              </a:p>
            </p:txBody>
          </p:sp>
          <p:sp>
            <p:nvSpPr>
              <p:cNvPr id="125297" name="Line 369"/>
              <p:cNvSpPr>
                <a:spLocks noChangeShapeType="1"/>
              </p:cNvSpPr>
              <p:nvPr/>
            </p:nvSpPr>
            <p:spPr bwMode="auto">
              <a:xfrm>
                <a:off x="2387" y="1438"/>
                <a:ext cx="159" cy="0"/>
              </a:xfrm>
              <a:prstGeom prst="line">
                <a:avLst/>
              </a:prstGeom>
              <a:noFill/>
              <a:ln w="19050">
                <a:solidFill>
                  <a:srgbClr val="0066CC"/>
                </a:solidFill>
                <a:round/>
                <a:headEnd/>
                <a:tailEnd/>
              </a:ln>
            </p:spPr>
            <p:txBody>
              <a:bodyPr/>
              <a:lstStyle/>
              <a:p>
                <a:endParaRPr lang="es-ES"/>
              </a:p>
            </p:txBody>
          </p:sp>
          <p:sp>
            <p:nvSpPr>
              <p:cNvPr id="125298" name="Freeform 370"/>
              <p:cNvSpPr>
                <a:spLocks/>
              </p:cNvSpPr>
              <p:nvPr/>
            </p:nvSpPr>
            <p:spPr bwMode="auto">
              <a:xfrm>
                <a:off x="2447" y="1408"/>
                <a:ext cx="48" cy="48"/>
              </a:xfrm>
              <a:custGeom>
                <a:avLst/>
                <a:gdLst/>
                <a:ahLst/>
                <a:cxnLst>
                  <a:cxn ang="0">
                    <a:pos x="24" y="0"/>
                  </a:cxn>
                  <a:cxn ang="0">
                    <a:pos x="48" y="24"/>
                  </a:cxn>
                  <a:cxn ang="0">
                    <a:pos x="24" y="48"/>
                  </a:cxn>
                  <a:cxn ang="0">
                    <a:pos x="0" y="24"/>
                  </a:cxn>
                  <a:cxn ang="0">
                    <a:pos x="24" y="0"/>
                  </a:cxn>
                </a:cxnLst>
                <a:rect l="0" t="0" r="r" b="b"/>
                <a:pathLst>
                  <a:path w="48" h="48">
                    <a:moveTo>
                      <a:pt x="24" y="0"/>
                    </a:moveTo>
                    <a:lnTo>
                      <a:pt x="48" y="24"/>
                    </a:lnTo>
                    <a:lnTo>
                      <a:pt x="24" y="48"/>
                    </a:lnTo>
                    <a:lnTo>
                      <a:pt x="0" y="24"/>
                    </a:lnTo>
                    <a:lnTo>
                      <a:pt x="24" y="0"/>
                    </a:lnTo>
                    <a:close/>
                  </a:path>
                </a:pathLst>
              </a:custGeom>
              <a:solidFill>
                <a:srgbClr val="0066CC"/>
              </a:solidFill>
              <a:ln w="12700">
                <a:solidFill>
                  <a:srgbClr val="0066CC"/>
                </a:solidFill>
                <a:prstDash val="solid"/>
                <a:round/>
                <a:headEnd/>
                <a:tailEnd/>
              </a:ln>
            </p:spPr>
            <p:txBody>
              <a:bodyPr/>
              <a:lstStyle/>
              <a:p>
                <a:endParaRPr lang="es-ES"/>
              </a:p>
            </p:txBody>
          </p:sp>
        </p:gr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82625" y="719138"/>
            <a:ext cx="8229600" cy="488950"/>
          </a:xfrm>
        </p:spPr>
        <p:txBody>
          <a:bodyPr/>
          <a:lstStyle/>
          <a:p>
            <a:pPr defTabSz="914363" fontAlgn="auto">
              <a:spcAft>
                <a:spcPts val="0"/>
              </a:spcAft>
              <a:defRPr/>
            </a:pPr>
            <a:r>
              <a:rPr lang="es-ES"/>
              <a:t>Garantías técnicas</a:t>
            </a:r>
          </a:p>
        </p:txBody>
      </p:sp>
      <p:pic>
        <p:nvPicPr>
          <p:cNvPr id="126990" name="Picture 23" descr="arsys-grupo-alta res"/>
          <p:cNvPicPr>
            <a:picLocks noChangeAspect="1" noChangeArrowheads="1"/>
          </p:cNvPicPr>
          <p:nvPr/>
        </p:nvPicPr>
        <p:blipFill>
          <a:blip r:embed="rId2"/>
          <a:srcRect/>
          <a:stretch>
            <a:fillRect/>
          </a:stretch>
        </p:blipFill>
        <p:spPr bwMode="auto">
          <a:xfrm>
            <a:off x="7786688" y="214313"/>
            <a:ext cx="1152525" cy="577850"/>
          </a:xfrm>
          <a:prstGeom prst="rect">
            <a:avLst/>
          </a:prstGeom>
          <a:noFill/>
          <a:ln w="9525">
            <a:noFill/>
            <a:miter lim="800000"/>
            <a:headEnd/>
            <a:tailEnd/>
          </a:ln>
        </p:spPr>
      </p:pic>
      <p:sp>
        <p:nvSpPr>
          <p:cNvPr id="126995" name="Rectangle 19"/>
          <p:cNvSpPr>
            <a:spLocks noChangeArrowheads="1"/>
          </p:cNvSpPr>
          <p:nvPr/>
        </p:nvSpPr>
        <p:spPr bwMode="auto">
          <a:xfrm>
            <a:off x="395288" y="2057400"/>
            <a:ext cx="6119812" cy="4460875"/>
          </a:xfrm>
          <a:prstGeom prst="rect">
            <a:avLst/>
          </a:prstGeom>
          <a:noFill/>
          <a:ln w="9525">
            <a:noFill/>
            <a:miter lim="800000"/>
            <a:headEnd/>
            <a:tailEnd/>
          </a:ln>
          <a:effectLst/>
        </p:spPr>
        <p:txBody>
          <a:bodyPr>
            <a:spAutoFit/>
          </a:bodyPr>
          <a:lstStyle/>
          <a:p>
            <a:pPr marL="187325" indent="-187325" defTabSz="914400">
              <a:lnSpc>
                <a:spcPct val="90000"/>
              </a:lnSpc>
              <a:spcBef>
                <a:spcPct val="20000"/>
              </a:spcBef>
              <a:buSzPct val="80000"/>
              <a:tabLst>
                <a:tab pos="187325" algn="l"/>
                <a:tab pos="374650" algn="l"/>
              </a:tabLst>
            </a:pPr>
            <a:endParaRPr lang="es-ES" sz="2400">
              <a:latin typeface="Segoe"/>
            </a:endParaRPr>
          </a:p>
          <a:p>
            <a:pPr marL="187325" indent="-187325" defTabSz="914400">
              <a:lnSpc>
                <a:spcPct val="90000"/>
              </a:lnSpc>
              <a:spcBef>
                <a:spcPct val="20000"/>
              </a:spcBef>
              <a:buSzPct val="80000"/>
              <a:buFontTx/>
              <a:buBlip>
                <a:blip r:embed="rId3"/>
              </a:buBlip>
              <a:tabLst>
                <a:tab pos="187325" algn="l"/>
                <a:tab pos="374650" algn="l"/>
              </a:tabLst>
            </a:pPr>
            <a:r>
              <a:rPr lang="es-ES" sz="2000" b="1">
                <a:latin typeface="Segoe"/>
              </a:rPr>
              <a:t>Seguridad física:</a:t>
            </a:r>
          </a:p>
          <a:p>
            <a:pPr marL="2057400" lvl="4" indent="-228600" defTabSz="914400">
              <a:lnSpc>
                <a:spcPct val="90000"/>
              </a:lnSpc>
              <a:spcBef>
                <a:spcPct val="20000"/>
              </a:spcBef>
              <a:buSzPct val="80000"/>
              <a:buFontTx/>
              <a:buChar char="-"/>
              <a:tabLst>
                <a:tab pos="187325" algn="l"/>
                <a:tab pos="374650" algn="l"/>
              </a:tabLst>
            </a:pPr>
            <a:r>
              <a:rPr lang="es-ES" sz="1600" b="1">
                <a:latin typeface="Segoe"/>
              </a:rPr>
              <a:t>Control de accesos</a:t>
            </a:r>
          </a:p>
          <a:p>
            <a:pPr marL="2057400" lvl="4" indent="-228600" defTabSz="914400">
              <a:lnSpc>
                <a:spcPct val="90000"/>
              </a:lnSpc>
              <a:spcBef>
                <a:spcPct val="20000"/>
              </a:spcBef>
              <a:buSzPct val="80000"/>
              <a:buFontTx/>
              <a:buChar char="-"/>
              <a:tabLst>
                <a:tab pos="187325" algn="l"/>
                <a:tab pos="374650" algn="l"/>
              </a:tabLst>
            </a:pPr>
            <a:r>
              <a:rPr lang="es-ES" sz="1600" b="1">
                <a:latin typeface="Segoe"/>
              </a:rPr>
              <a:t>Control térmico y de humedad</a:t>
            </a:r>
          </a:p>
          <a:p>
            <a:pPr marL="2057400" lvl="4" indent="-228600" defTabSz="914400">
              <a:lnSpc>
                <a:spcPct val="90000"/>
              </a:lnSpc>
              <a:spcBef>
                <a:spcPct val="20000"/>
              </a:spcBef>
              <a:buSzPct val="80000"/>
              <a:buFontTx/>
              <a:buChar char="-"/>
              <a:tabLst>
                <a:tab pos="187325" algn="l"/>
                <a:tab pos="374650" algn="l"/>
              </a:tabLst>
            </a:pPr>
            <a:r>
              <a:rPr lang="es-ES" sz="1600" b="1">
                <a:latin typeface="Segoe"/>
              </a:rPr>
              <a:t>Sistema anti-incendios</a:t>
            </a:r>
          </a:p>
          <a:p>
            <a:pPr marL="766763" lvl="1" indent="-285750" defTabSz="914400">
              <a:lnSpc>
                <a:spcPct val="90000"/>
              </a:lnSpc>
              <a:spcBef>
                <a:spcPct val="20000"/>
              </a:spcBef>
              <a:buSzPct val="80000"/>
              <a:buFontTx/>
              <a:buBlip>
                <a:blip r:embed="rId3"/>
              </a:buBlip>
              <a:tabLst>
                <a:tab pos="187325" algn="l"/>
                <a:tab pos="374650" algn="l"/>
              </a:tabLst>
            </a:pPr>
            <a:endParaRPr lang="es-ES" b="1">
              <a:latin typeface="Segoe"/>
            </a:endParaRPr>
          </a:p>
          <a:p>
            <a:pPr marL="187325" indent="-187325" defTabSz="914400">
              <a:lnSpc>
                <a:spcPct val="90000"/>
              </a:lnSpc>
              <a:spcBef>
                <a:spcPct val="20000"/>
              </a:spcBef>
              <a:buSzPct val="80000"/>
              <a:buFontTx/>
              <a:buBlip>
                <a:blip r:embed="rId3"/>
              </a:buBlip>
              <a:tabLst>
                <a:tab pos="187325" algn="l"/>
                <a:tab pos="374650" algn="l"/>
              </a:tabLst>
            </a:pPr>
            <a:r>
              <a:rPr lang="es-ES" sz="2000" b="1">
                <a:latin typeface="Segoe"/>
              </a:rPr>
              <a:t>Sistema eléctrico autónomo:</a:t>
            </a:r>
          </a:p>
          <a:p>
            <a:pPr marL="2057400" lvl="4" indent="-228600" defTabSz="914400">
              <a:lnSpc>
                <a:spcPct val="90000"/>
              </a:lnSpc>
              <a:spcBef>
                <a:spcPct val="20000"/>
              </a:spcBef>
              <a:buSzPct val="80000"/>
              <a:buFontTx/>
              <a:buChar char="-"/>
              <a:tabLst>
                <a:tab pos="187325" algn="l"/>
                <a:tab pos="374650" algn="l"/>
              </a:tabLst>
            </a:pPr>
            <a:r>
              <a:rPr lang="es-ES" sz="1600" b="1">
                <a:latin typeface="Segoe"/>
              </a:rPr>
              <a:t>Grupo electrógeno</a:t>
            </a:r>
          </a:p>
          <a:p>
            <a:pPr marL="2057400" lvl="4" indent="-228600" defTabSz="914400">
              <a:lnSpc>
                <a:spcPct val="90000"/>
              </a:lnSpc>
              <a:spcBef>
                <a:spcPct val="20000"/>
              </a:spcBef>
              <a:buSzPct val="80000"/>
              <a:buFontTx/>
              <a:buChar char="-"/>
              <a:tabLst>
                <a:tab pos="187325" algn="l"/>
                <a:tab pos="374650" algn="l"/>
              </a:tabLst>
            </a:pPr>
            <a:r>
              <a:rPr lang="es-ES" sz="1600" b="1">
                <a:latin typeface="Segoe"/>
              </a:rPr>
              <a:t>SAI</a:t>
            </a:r>
          </a:p>
          <a:p>
            <a:pPr marL="766763" lvl="1" indent="-285750" defTabSz="914400">
              <a:lnSpc>
                <a:spcPct val="90000"/>
              </a:lnSpc>
              <a:spcBef>
                <a:spcPct val="20000"/>
              </a:spcBef>
              <a:buSzPct val="80000"/>
              <a:buFontTx/>
              <a:buBlip>
                <a:blip r:embed="rId3"/>
              </a:buBlip>
              <a:tabLst>
                <a:tab pos="187325" algn="l"/>
                <a:tab pos="374650" algn="l"/>
              </a:tabLst>
            </a:pPr>
            <a:endParaRPr lang="es-ES" b="1">
              <a:latin typeface="Segoe"/>
            </a:endParaRPr>
          </a:p>
          <a:p>
            <a:pPr marL="187325" indent="-187325" defTabSz="914400">
              <a:lnSpc>
                <a:spcPct val="90000"/>
              </a:lnSpc>
              <a:spcBef>
                <a:spcPct val="20000"/>
              </a:spcBef>
              <a:buSzPct val="80000"/>
              <a:buFontTx/>
              <a:buBlip>
                <a:blip r:embed="rId3"/>
              </a:buBlip>
              <a:tabLst>
                <a:tab pos="187325" algn="l"/>
                <a:tab pos="374650" algn="l"/>
              </a:tabLst>
            </a:pPr>
            <a:r>
              <a:rPr lang="es-ES" sz="2000" b="1">
                <a:latin typeface="Segoe"/>
              </a:rPr>
              <a:t>Seguridad informática</a:t>
            </a:r>
            <a:endParaRPr lang="es-ES">
              <a:latin typeface="Segoe"/>
            </a:endParaRPr>
          </a:p>
          <a:p>
            <a:pPr marL="2057400" lvl="4" indent="-228600" defTabSz="914400">
              <a:lnSpc>
                <a:spcPct val="90000"/>
              </a:lnSpc>
              <a:spcBef>
                <a:spcPct val="20000"/>
              </a:spcBef>
              <a:buSzPct val="80000"/>
              <a:buFontTx/>
              <a:buChar char="-"/>
              <a:tabLst>
                <a:tab pos="187325" algn="l"/>
                <a:tab pos="374650" algn="l"/>
              </a:tabLst>
            </a:pPr>
            <a:r>
              <a:rPr lang="es-ES" sz="1600" b="1">
                <a:latin typeface="Segoe"/>
              </a:rPr>
              <a:t>Firewalls</a:t>
            </a:r>
          </a:p>
          <a:p>
            <a:pPr marL="2057400" lvl="4" indent="-228600" defTabSz="914400">
              <a:lnSpc>
                <a:spcPct val="90000"/>
              </a:lnSpc>
              <a:spcBef>
                <a:spcPct val="20000"/>
              </a:spcBef>
              <a:buSzPct val="80000"/>
              <a:buFontTx/>
              <a:buChar char="-"/>
              <a:tabLst>
                <a:tab pos="187325" algn="l"/>
                <a:tab pos="374650" algn="l"/>
              </a:tabLst>
            </a:pPr>
            <a:r>
              <a:rPr lang="es-ES" sz="1600" b="1">
                <a:latin typeface="Segoe"/>
              </a:rPr>
              <a:t>Sistemas de prevención de intrusos</a:t>
            </a:r>
          </a:p>
          <a:p>
            <a:pPr marL="2057400" lvl="4" indent="-228600" defTabSz="914400">
              <a:lnSpc>
                <a:spcPct val="90000"/>
              </a:lnSpc>
              <a:spcBef>
                <a:spcPct val="20000"/>
              </a:spcBef>
              <a:buSzPct val="80000"/>
              <a:buFontTx/>
              <a:buChar char="-"/>
              <a:tabLst>
                <a:tab pos="187325" algn="l"/>
                <a:tab pos="374650" algn="l"/>
              </a:tabLst>
            </a:pPr>
            <a:r>
              <a:rPr lang="es-ES" sz="1600" b="1">
                <a:latin typeface="Segoe"/>
              </a:rPr>
              <a:t>Antivirus</a:t>
            </a:r>
          </a:p>
          <a:p>
            <a:pPr marL="2057400" lvl="4" indent="-228600" defTabSz="914400">
              <a:lnSpc>
                <a:spcPct val="90000"/>
              </a:lnSpc>
              <a:spcBef>
                <a:spcPct val="20000"/>
              </a:spcBef>
              <a:buSzPct val="80000"/>
              <a:buFontTx/>
              <a:buChar char="-"/>
              <a:tabLst>
                <a:tab pos="187325" algn="l"/>
                <a:tab pos="374650" algn="l"/>
              </a:tabLst>
            </a:pPr>
            <a:r>
              <a:rPr lang="es-ES" sz="1600" b="1">
                <a:latin typeface="Segoe"/>
              </a:rPr>
              <a:t>Antispam</a:t>
            </a:r>
          </a:p>
        </p:txBody>
      </p:sp>
      <p:sp>
        <p:nvSpPr>
          <p:cNvPr id="126996" name="Rectangle 20"/>
          <p:cNvSpPr>
            <a:spLocks noChangeArrowheads="1"/>
          </p:cNvSpPr>
          <p:nvPr/>
        </p:nvSpPr>
        <p:spPr bwMode="auto">
          <a:xfrm>
            <a:off x="395288" y="1628775"/>
            <a:ext cx="8229600" cy="381000"/>
          </a:xfrm>
          <a:prstGeom prst="rect">
            <a:avLst/>
          </a:prstGeom>
          <a:noFill/>
          <a:ln w="9525">
            <a:noFill/>
            <a:miter lim="800000"/>
            <a:headEnd/>
            <a:tailEnd/>
          </a:ln>
          <a:effectLst/>
        </p:spPr>
        <p:txBody>
          <a:bodyPr/>
          <a:lstStyle/>
          <a:p>
            <a:pPr marL="342900" indent="-342900" defTabSz="914400">
              <a:lnSpc>
                <a:spcPct val="90000"/>
              </a:lnSpc>
              <a:spcBef>
                <a:spcPct val="20000"/>
              </a:spcBef>
              <a:buSzPct val="80000"/>
              <a:buFont typeface="Wingdings" pitchFamily="2" charset="2"/>
              <a:buChar char="§"/>
            </a:pPr>
            <a:r>
              <a:rPr lang="es-ES" sz="2400">
                <a:latin typeface="Segoe"/>
              </a:rPr>
              <a:t>Internet Data Center (IDC):</a:t>
            </a:r>
          </a:p>
        </p:txBody>
      </p:sp>
      <p:pic>
        <p:nvPicPr>
          <p:cNvPr id="126997" name="Picture 21" descr="MANOS TECLADO"/>
          <p:cNvPicPr>
            <a:picLocks noChangeAspect="1" noChangeArrowheads="1"/>
          </p:cNvPicPr>
          <p:nvPr/>
        </p:nvPicPr>
        <p:blipFill>
          <a:blip r:embed="rId4"/>
          <a:srcRect/>
          <a:stretch>
            <a:fillRect/>
          </a:stretch>
        </p:blipFill>
        <p:spPr bwMode="auto">
          <a:xfrm>
            <a:off x="5589588" y="1401763"/>
            <a:ext cx="2511425" cy="3779837"/>
          </a:xfrm>
          <a:prstGeom prst="rect">
            <a:avLst/>
          </a:prstGeom>
          <a:noFill/>
          <a:ln w="9525">
            <a:solidFill>
              <a:schemeClr val="tx1"/>
            </a:solidFill>
            <a:miter lim="800000"/>
            <a:headEnd/>
            <a:tailEnd/>
          </a:ln>
        </p:spPr>
      </p:pic>
      <p:pic>
        <p:nvPicPr>
          <p:cNvPr id="126998" name="Picture 22" descr="Pasillo 1"/>
          <p:cNvPicPr>
            <a:picLocks noChangeAspect="1" noChangeArrowheads="1"/>
          </p:cNvPicPr>
          <p:nvPr/>
        </p:nvPicPr>
        <p:blipFill>
          <a:blip r:embed="rId5"/>
          <a:srcRect/>
          <a:stretch>
            <a:fillRect/>
          </a:stretch>
        </p:blipFill>
        <p:spPr bwMode="auto">
          <a:xfrm>
            <a:off x="6248400" y="3886200"/>
            <a:ext cx="2743200" cy="1824038"/>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571472" y="285728"/>
            <a:ext cx="8229600" cy="1107996"/>
          </a:xfrm>
        </p:spPr>
        <p:txBody>
          <a:bodyPr/>
          <a:lstStyle/>
          <a:p>
            <a:pPr defTabSz="914363" fontAlgn="auto">
              <a:spcAft>
                <a:spcPts val="0"/>
              </a:spcAft>
              <a:defRPr/>
            </a:pPr>
            <a:r>
              <a:rPr lang="es-ES" sz="4000"/>
              <a:t>Infraestructura propia de comunicaciones</a:t>
            </a:r>
          </a:p>
        </p:txBody>
      </p:sp>
      <p:pic>
        <p:nvPicPr>
          <p:cNvPr id="129037" name="Picture 23" descr="arsys-grupo-alta res"/>
          <p:cNvPicPr>
            <a:picLocks noChangeAspect="1" noChangeArrowheads="1"/>
          </p:cNvPicPr>
          <p:nvPr/>
        </p:nvPicPr>
        <p:blipFill>
          <a:blip r:embed="rId2"/>
          <a:srcRect/>
          <a:stretch>
            <a:fillRect/>
          </a:stretch>
        </p:blipFill>
        <p:spPr bwMode="auto">
          <a:xfrm>
            <a:off x="7786688" y="214313"/>
            <a:ext cx="1152525" cy="577850"/>
          </a:xfrm>
          <a:prstGeom prst="rect">
            <a:avLst/>
          </a:prstGeom>
          <a:noFill/>
          <a:ln w="9525">
            <a:noFill/>
            <a:miter lim="800000"/>
            <a:headEnd/>
            <a:tailEnd/>
          </a:ln>
        </p:spPr>
      </p:pic>
      <p:sp>
        <p:nvSpPr>
          <p:cNvPr id="129047" name="Text Box 23"/>
          <p:cNvSpPr txBox="1">
            <a:spLocks noChangeArrowheads="1"/>
          </p:cNvSpPr>
          <p:nvPr/>
        </p:nvSpPr>
        <p:spPr bwMode="auto">
          <a:xfrm>
            <a:off x="323850" y="2528888"/>
            <a:ext cx="5040313" cy="3852862"/>
          </a:xfrm>
          <a:prstGeom prst="rect">
            <a:avLst/>
          </a:prstGeom>
          <a:noFill/>
          <a:ln w="9525">
            <a:noFill/>
            <a:miter lim="800000"/>
            <a:headEnd/>
            <a:tailEnd/>
          </a:ln>
          <a:effectLst/>
        </p:spPr>
        <p:txBody>
          <a:bodyPr>
            <a:spAutoFit/>
          </a:bodyPr>
          <a:lstStyle/>
          <a:p>
            <a:pPr defTabSz="914400">
              <a:lnSpc>
                <a:spcPct val="110000"/>
              </a:lnSpc>
              <a:spcBef>
                <a:spcPct val="50000"/>
              </a:spcBef>
            </a:pPr>
            <a:endParaRPr lang="es-ES" sz="1200" b="1">
              <a:ea typeface="ヒラギノ角ゴ Pro W3" pitchFamily="100" charset="-128"/>
            </a:endParaRPr>
          </a:p>
          <a:p>
            <a:pPr marL="457200" lvl="1" indent="0" defTabSz="914400">
              <a:lnSpc>
                <a:spcPct val="110000"/>
              </a:lnSpc>
              <a:spcBef>
                <a:spcPct val="20000"/>
              </a:spcBef>
              <a:buFontTx/>
              <a:buChar char="-"/>
            </a:pPr>
            <a:r>
              <a:rPr lang="es-ES" sz="1400" b="1" i="1">
                <a:ea typeface="ヒラギノ角ゴ Pro W3" pitchFamily="100" charset="-128"/>
              </a:rPr>
              <a:t> Sistema Autónomo (RIPE)</a:t>
            </a:r>
            <a:endParaRPr lang="es-ES" sz="1400" b="1">
              <a:ea typeface="ヒラギノ角ゴ Pro W3" pitchFamily="100" charset="-128"/>
            </a:endParaRPr>
          </a:p>
          <a:p>
            <a:pPr marL="457200" lvl="1" indent="0" defTabSz="914400">
              <a:lnSpc>
                <a:spcPct val="110000"/>
              </a:lnSpc>
              <a:spcBef>
                <a:spcPct val="20000"/>
              </a:spcBef>
              <a:buFontTx/>
              <a:buChar char="-"/>
            </a:pPr>
            <a:r>
              <a:rPr lang="es-ES" sz="1400" b="1" i="1">
                <a:ea typeface="ヒラギノ角ゴ Pro W3" pitchFamily="100" charset="-128"/>
              </a:rPr>
              <a:t> Miembro de los puntos neutros de tráfico en Internet:</a:t>
            </a:r>
            <a:r>
              <a:rPr lang="es-ES" sz="1400">
                <a:ea typeface="ヒラギノ角ゴ Pro W3" pitchFamily="100" charset="-128"/>
              </a:rPr>
              <a:t> </a:t>
            </a:r>
          </a:p>
          <a:p>
            <a:pPr marL="457200" lvl="1" indent="0" defTabSz="914400">
              <a:lnSpc>
                <a:spcPct val="110000"/>
              </a:lnSpc>
              <a:spcBef>
                <a:spcPct val="20000"/>
              </a:spcBef>
              <a:buFontTx/>
              <a:buChar char="-"/>
            </a:pPr>
            <a:endParaRPr lang="es-ES" sz="1400">
              <a:ea typeface="ヒラギノ角ゴ Pro W3" pitchFamily="100" charset="-128"/>
            </a:endParaRPr>
          </a:p>
          <a:p>
            <a:pPr marL="457200" lvl="1" indent="0" defTabSz="914400">
              <a:lnSpc>
                <a:spcPct val="110000"/>
              </a:lnSpc>
              <a:spcBef>
                <a:spcPct val="20000"/>
              </a:spcBef>
              <a:buFontTx/>
              <a:buChar char="-"/>
            </a:pPr>
            <a:endParaRPr lang="es-ES" sz="1200">
              <a:ea typeface="ヒラギノ角ゴ Pro W3" pitchFamily="100" charset="-128"/>
            </a:endParaRPr>
          </a:p>
          <a:p>
            <a:pPr marL="457200" lvl="1" indent="0" defTabSz="914400">
              <a:lnSpc>
                <a:spcPct val="110000"/>
              </a:lnSpc>
              <a:spcBef>
                <a:spcPct val="20000"/>
              </a:spcBef>
              <a:buFontTx/>
              <a:buChar char="-"/>
            </a:pPr>
            <a:endParaRPr lang="es-ES" sz="1200">
              <a:ea typeface="ヒラギノ角ゴ Pro W3" pitchFamily="100" charset="-128"/>
            </a:endParaRPr>
          </a:p>
          <a:p>
            <a:pPr marL="457200" lvl="1" indent="0" defTabSz="914400">
              <a:lnSpc>
                <a:spcPct val="110000"/>
              </a:lnSpc>
              <a:spcBef>
                <a:spcPct val="20000"/>
              </a:spcBef>
              <a:buFontTx/>
              <a:buChar char="-"/>
            </a:pPr>
            <a:endParaRPr lang="es-ES" sz="1200">
              <a:ea typeface="ヒラギノ角ゴ Pro W3" pitchFamily="100" charset="-128"/>
            </a:endParaRPr>
          </a:p>
          <a:p>
            <a:pPr marL="457200" lvl="1" indent="0" defTabSz="914400">
              <a:lnSpc>
                <a:spcPct val="110000"/>
              </a:lnSpc>
              <a:spcBef>
                <a:spcPct val="20000"/>
              </a:spcBef>
              <a:buFontTx/>
              <a:buChar char="-"/>
            </a:pPr>
            <a:r>
              <a:rPr lang="es-ES" sz="1400" b="1" i="1">
                <a:ea typeface="ヒラギノ角ゴ Pro W3" pitchFamily="100" charset="-128"/>
              </a:rPr>
              <a:t> Interconexión</a:t>
            </a:r>
            <a:r>
              <a:rPr lang="es-ES" sz="1200">
                <a:ea typeface="ヒラギノ角ゴ Pro W3" pitchFamily="100" charset="-128"/>
              </a:rPr>
              <a:t> con más de 200 operadores mundiales</a:t>
            </a:r>
          </a:p>
          <a:p>
            <a:pPr marL="457200" lvl="1" indent="0" defTabSz="914400">
              <a:lnSpc>
                <a:spcPct val="110000"/>
              </a:lnSpc>
              <a:spcBef>
                <a:spcPct val="20000"/>
              </a:spcBef>
              <a:buFontTx/>
              <a:buChar char="-"/>
            </a:pPr>
            <a:r>
              <a:rPr lang="es-ES" sz="1400" b="1" i="1">
                <a:ea typeface="ヒラギノ角ゴ Pro W3" pitchFamily="100" charset="-128"/>
              </a:rPr>
              <a:t> Redundancia física</a:t>
            </a:r>
            <a:r>
              <a:rPr lang="es-ES" sz="1600" b="1" i="1">
                <a:ea typeface="ヒラギノ角ゴ Pro W3" pitchFamily="100" charset="-128"/>
              </a:rPr>
              <a:t> </a:t>
            </a:r>
          </a:p>
          <a:p>
            <a:pPr marL="457200" lvl="1" indent="0" defTabSz="914400">
              <a:lnSpc>
                <a:spcPct val="110000"/>
              </a:lnSpc>
              <a:spcBef>
                <a:spcPct val="20000"/>
              </a:spcBef>
              <a:buFontTx/>
              <a:buChar char="-"/>
            </a:pPr>
            <a:r>
              <a:rPr lang="es-ES" sz="1400" b="1" i="1">
                <a:ea typeface="ヒラギノ角ゴ Pro W3" pitchFamily="100" charset="-128"/>
              </a:rPr>
              <a:t> Velocidad de descarga</a:t>
            </a:r>
            <a:r>
              <a:rPr lang="es-ES" sz="1200" b="1">
                <a:ea typeface="ヒラギノ角ゴ Pro W3" pitchFamily="100" charset="-128"/>
              </a:rPr>
              <a:t> </a:t>
            </a:r>
            <a:r>
              <a:rPr lang="es-ES" sz="1200">
                <a:ea typeface="ヒラギノ角ゴ Pro W3" pitchFamily="100" charset="-128"/>
              </a:rPr>
              <a:t>hacia cualquier destino</a:t>
            </a:r>
          </a:p>
          <a:p>
            <a:pPr marL="457200" lvl="1" indent="0" defTabSz="914400">
              <a:lnSpc>
                <a:spcPct val="110000"/>
              </a:lnSpc>
              <a:spcBef>
                <a:spcPct val="20000"/>
              </a:spcBef>
              <a:buFontTx/>
              <a:buChar char="-"/>
            </a:pPr>
            <a:r>
              <a:rPr lang="es-ES" sz="1400" b="1" i="1">
                <a:ea typeface="ヒラギノ角ゴ Pro W3" pitchFamily="100" charset="-128"/>
              </a:rPr>
              <a:t> Posibilidad de acceso a Puntos Neutros o puntos de intercambio</a:t>
            </a:r>
            <a:r>
              <a:rPr lang="es-ES" sz="1200">
                <a:ea typeface="ヒラギノ角ゴ Pro W3" pitchFamily="100" charset="-128"/>
              </a:rPr>
              <a:t>,</a:t>
            </a:r>
            <a:r>
              <a:rPr lang="es-ES" sz="1200" b="1">
                <a:ea typeface="ヒラギノ角ゴ Pro W3" pitchFamily="100" charset="-128"/>
              </a:rPr>
              <a:t> </a:t>
            </a:r>
            <a:r>
              <a:rPr lang="es-ES" sz="1200">
                <a:ea typeface="ヒラギノ角ゴ Pro W3" pitchFamily="100" charset="-128"/>
              </a:rPr>
              <a:t>interconexiones con múltiples operadores con el fin de que los datos de nuestros servidores lleguen de forma directa y sin ralentizaciones</a:t>
            </a:r>
          </a:p>
        </p:txBody>
      </p:sp>
      <p:sp>
        <p:nvSpPr>
          <p:cNvPr id="129048" name="Text Box 24"/>
          <p:cNvSpPr txBox="1">
            <a:spLocks noChangeArrowheads="1"/>
          </p:cNvSpPr>
          <p:nvPr/>
        </p:nvSpPr>
        <p:spPr bwMode="auto">
          <a:xfrm>
            <a:off x="5437188" y="5348288"/>
            <a:ext cx="2303462" cy="214312"/>
          </a:xfrm>
          <a:prstGeom prst="rect">
            <a:avLst/>
          </a:prstGeom>
          <a:noFill/>
          <a:ln w="9525">
            <a:noFill/>
            <a:miter lim="800000"/>
            <a:headEnd/>
            <a:tailEnd/>
          </a:ln>
          <a:effectLst/>
        </p:spPr>
        <p:txBody>
          <a:bodyPr>
            <a:spAutoFit/>
          </a:bodyPr>
          <a:lstStyle/>
          <a:p>
            <a:pPr defTabSz="914400">
              <a:spcBef>
                <a:spcPct val="50000"/>
              </a:spcBef>
            </a:pPr>
            <a:r>
              <a:rPr lang="es-ES" sz="800" b="1">
                <a:ea typeface="ヒラギノ角ゴ Pro W3" pitchFamily="100" charset="-128"/>
              </a:rPr>
              <a:t>Red propia arsys</a:t>
            </a:r>
            <a:endParaRPr lang="es-ES" sz="800">
              <a:ea typeface="ヒラギノ角ゴ Pro W3" pitchFamily="100" charset="-128"/>
            </a:endParaRPr>
          </a:p>
        </p:txBody>
      </p:sp>
      <p:grpSp>
        <p:nvGrpSpPr>
          <p:cNvPr id="2" name="Group 25"/>
          <p:cNvGrpSpPr>
            <a:grpSpLocks/>
          </p:cNvGrpSpPr>
          <p:nvPr/>
        </p:nvGrpSpPr>
        <p:grpSpPr bwMode="auto">
          <a:xfrm>
            <a:off x="1828800" y="3433763"/>
            <a:ext cx="1223963" cy="1076325"/>
            <a:chOff x="624" y="2155"/>
            <a:chExt cx="1152" cy="1013"/>
          </a:xfrm>
        </p:grpSpPr>
        <p:pic>
          <p:nvPicPr>
            <p:cNvPr id="129050" name="Picture 26"/>
            <p:cNvPicPr>
              <a:picLocks noChangeAspect="1" noChangeArrowheads="1"/>
            </p:cNvPicPr>
            <p:nvPr/>
          </p:nvPicPr>
          <p:blipFill>
            <a:blip r:embed="rId3"/>
            <a:srcRect/>
            <a:stretch>
              <a:fillRect/>
            </a:stretch>
          </p:blipFill>
          <p:spPr bwMode="auto">
            <a:xfrm>
              <a:off x="624" y="2155"/>
              <a:ext cx="1152" cy="252"/>
            </a:xfrm>
            <a:prstGeom prst="rect">
              <a:avLst/>
            </a:prstGeom>
            <a:noFill/>
            <a:ln w="9525">
              <a:noFill/>
              <a:miter lim="800000"/>
              <a:headEnd/>
              <a:tailEnd/>
            </a:ln>
          </p:spPr>
        </p:pic>
        <p:pic>
          <p:nvPicPr>
            <p:cNvPr id="129051" name="Picture 27"/>
            <p:cNvPicPr>
              <a:picLocks noChangeAspect="1" noChangeArrowheads="1"/>
            </p:cNvPicPr>
            <p:nvPr/>
          </p:nvPicPr>
          <p:blipFill>
            <a:blip r:embed="rId4"/>
            <a:srcRect/>
            <a:stretch>
              <a:fillRect/>
            </a:stretch>
          </p:blipFill>
          <p:spPr bwMode="auto">
            <a:xfrm>
              <a:off x="864" y="2521"/>
              <a:ext cx="649" cy="215"/>
            </a:xfrm>
            <a:prstGeom prst="rect">
              <a:avLst/>
            </a:prstGeom>
            <a:noFill/>
            <a:ln w="9525">
              <a:noFill/>
              <a:miter lim="800000"/>
              <a:headEnd/>
              <a:tailEnd/>
            </a:ln>
          </p:spPr>
        </p:pic>
        <p:pic>
          <p:nvPicPr>
            <p:cNvPr id="129052" name="Picture 28" descr="http://www.parix.net/logo-parix4.gif"/>
            <p:cNvPicPr>
              <a:picLocks noChangeAspect="1" noChangeArrowheads="1"/>
            </p:cNvPicPr>
            <p:nvPr/>
          </p:nvPicPr>
          <p:blipFill>
            <a:blip r:embed="rId5" r:link="rId6"/>
            <a:srcRect/>
            <a:stretch>
              <a:fillRect/>
            </a:stretch>
          </p:blipFill>
          <p:spPr bwMode="auto">
            <a:xfrm>
              <a:off x="864" y="2880"/>
              <a:ext cx="648" cy="288"/>
            </a:xfrm>
            <a:prstGeom prst="rect">
              <a:avLst/>
            </a:prstGeom>
            <a:noFill/>
            <a:ln w="9525">
              <a:noFill/>
              <a:miter lim="800000"/>
              <a:headEnd/>
              <a:tailEnd/>
            </a:ln>
          </p:spPr>
        </p:pic>
      </p:grpSp>
      <p:sp>
        <p:nvSpPr>
          <p:cNvPr id="129053" name="Rectangle 29"/>
          <p:cNvSpPr>
            <a:spLocks noChangeArrowheads="1"/>
          </p:cNvSpPr>
          <p:nvPr/>
        </p:nvSpPr>
        <p:spPr bwMode="auto">
          <a:xfrm>
            <a:off x="395288" y="2133600"/>
            <a:ext cx="4670425" cy="838200"/>
          </a:xfrm>
          <a:prstGeom prst="rect">
            <a:avLst/>
          </a:prstGeom>
          <a:noFill/>
          <a:ln w="9525">
            <a:noFill/>
            <a:miter lim="800000"/>
            <a:headEnd/>
            <a:tailEnd/>
          </a:ln>
          <a:effectLst/>
        </p:spPr>
        <p:txBody>
          <a:bodyPr/>
          <a:lstStyle/>
          <a:p>
            <a:pPr defTabSz="914400">
              <a:lnSpc>
                <a:spcPct val="90000"/>
              </a:lnSpc>
              <a:spcBef>
                <a:spcPct val="50000"/>
              </a:spcBef>
              <a:buSzPct val="80000"/>
            </a:pPr>
            <a:r>
              <a:rPr lang="es-ES">
                <a:latin typeface="Segoe"/>
              </a:rPr>
              <a:t>La red propia de arsys.es es un sistema autónomo que ofrece grandes ventajas:</a:t>
            </a:r>
          </a:p>
        </p:txBody>
      </p:sp>
      <p:pic>
        <p:nvPicPr>
          <p:cNvPr id="129054" name="Picture 30" descr="mapa_redes_arsys"/>
          <p:cNvPicPr>
            <a:picLocks noChangeAspect="1" noChangeArrowheads="1"/>
          </p:cNvPicPr>
          <p:nvPr/>
        </p:nvPicPr>
        <p:blipFill>
          <a:blip r:embed="rId7"/>
          <a:srcRect l="575" r="575"/>
          <a:stretch>
            <a:fillRect/>
          </a:stretch>
        </p:blipFill>
        <p:spPr bwMode="auto">
          <a:xfrm>
            <a:off x="5486400" y="1978025"/>
            <a:ext cx="3379788" cy="3313113"/>
          </a:xfrm>
          <a:prstGeom prst="rect">
            <a:avLst/>
          </a:prstGeom>
          <a:noFill/>
          <a:ln w="12700">
            <a:solidFill>
              <a:schemeClr val="tx1"/>
            </a:solidFill>
            <a:miter lim="800000"/>
            <a:headEnd/>
            <a:tailEnd/>
          </a:ln>
        </p:spPr>
      </p:pic>
      <p:sp>
        <p:nvSpPr>
          <p:cNvPr id="129055" name="Rectangle 31"/>
          <p:cNvSpPr>
            <a:spLocks noChangeArrowheads="1"/>
          </p:cNvSpPr>
          <p:nvPr/>
        </p:nvSpPr>
        <p:spPr bwMode="auto">
          <a:xfrm>
            <a:off x="395288" y="1628775"/>
            <a:ext cx="8229600" cy="381000"/>
          </a:xfrm>
          <a:prstGeom prst="rect">
            <a:avLst/>
          </a:prstGeom>
          <a:noFill/>
          <a:ln w="9525">
            <a:noFill/>
            <a:miter lim="800000"/>
            <a:headEnd/>
            <a:tailEnd/>
          </a:ln>
          <a:effectLst/>
        </p:spPr>
        <p:txBody>
          <a:bodyPr/>
          <a:lstStyle/>
          <a:p>
            <a:pPr marL="342900" indent="-342900" defTabSz="914400">
              <a:lnSpc>
                <a:spcPct val="90000"/>
              </a:lnSpc>
              <a:spcBef>
                <a:spcPct val="20000"/>
              </a:spcBef>
              <a:buSzPct val="80000"/>
              <a:buFont typeface="Wingdings" pitchFamily="2" charset="2"/>
              <a:buChar char="§"/>
            </a:pPr>
            <a:r>
              <a:rPr lang="es-ES" sz="2400">
                <a:latin typeface="Segoe"/>
              </a:rPr>
              <a:t>Red propia:</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4|.5|9.1"/>
</p:tagLst>
</file>

<file path=ppt/tags/tag10.xml><?xml version="1.0" encoding="utf-8"?>
<p:tagLst xmlns:a="http://schemas.openxmlformats.org/drawingml/2006/main" xmlns:r="http://schemas.openxmlformats.org/officeDocument/2006/relationships" xmlns:p="http://schemas.openxmlformats.org/presentationml/2006/main">
  <p:tag name="TIMING" val="|.1|21.2|58.4|58.3"/>
</p:tagLst>
</file>

<file path=ppt/tags/tag2.xml><?xml version="1.0" encoding="utf-8"?>
<p:tagLst xmlns:a="http://schemas.openxmlformats.org/drawingml/2006/main" xmlns:r="http://schemas.openxmlformats.org/officeDocument/2006/relationships" xmlns:p="http://schemas.openxmlformats.org/presentationml/2006/main">
  <p:tag name="TIMING" val="|.7|1.4|9.5|1.5|1|2.3"/>
</p:tagLst>
</file>

<file path=ppt/tags/tag3.xml><?xml version="1.0" encoding="utf-8"?>
<p:tagLst xmlns:a="http://schemas.openxmlformats.org/drawingml/2006/main" xmlns:r="http://schemas.openxmlformats.org/officeDocument/2006/relationships" xmlns:p="http://schemas.openxmlformats.org/presentationml/2006/main">
  <p:tag name="TIMING" val="|1.9|23|7.7|5.1|4.9"/>
</p:tagLst>
</file>

<file path=ppt/tags/tag4.xml><?xml version="1.0" encoding="utf-8"?>
<p:tagLst xmlns:a="http://schemas.openxmlformats.org/drawingml/2006/main" xmlns:r="http://schemas.openxmlformats.org/officeDocument/2006/relationships" xmlns:p="http://schemas.openxmlformats.org/presentationml/2006/main">
  <p:tag name="TIMING" val="|9.5|2.4|4.6"/>
</p:tagLst>
</file>

<file path=ppt/tags/tag5.xml><?xml version="1.0" encoding="utf-8"?>
<p:tagLst xmlns:a="http://schemas.openxmlformats.org/drawingml/2006/main" xmlns:r="http://schemas.openxmlformats.org/officeDocument/2006/relationships" xmlns:p="http://schemas.openxmlformats.org/presentationml/2006/main">
  <p:tag name="TIMING" val="|45.9|.4|1.1|.5|1.7|27.1|.4|.3|.4"/>
</p:tagLst>
</file>

<file path=ppt/tags/tag6.xml><?xml version="1.0" encoding="utf-8"?>
<p:tagLst xmlns:a="http://schemas.openxmlformats.org/drawingml/2006/main" xmlns:r="http://schemas.openxmlformats.org/officeDocument/2006/relationships" xmlns:p="http://schemas.openxmlformats.org/presentationml/2006/main">
  <p:tag name="TIMING" val="|17.9|17.4|23.1|20"/>
</p:tagLst>
</file>

<file path=ppt/tags/tag7.xml><?xml version="1.0" encoding="utf-8"?>
<p:tagLst xmlns:a="http://schemas.openxmlformats.org/drawingml/2006/main" xmlns:r="http://schemas.openxmlformats.org/officeDocument/2006/relationships" xmlns:p="http://schemas.openxmlformats.org/presentationml/2006/main">
  <p:tag name="TIMING" val="|22.8|1.8|1.1|34|24.3"/>
</p:tagLst>
</file>

<file path=ppt/tags/tag8.xml><?xml version="1.0" encoding="utf-8"?>
<p:tagLst xmlns:a="http://schemas.openxmlformats.org/drawingml/2006/main" xmlns:r="http://schemas.openxmlformats.org/officeDocument/2006/relationships" xmlns:p="http://schemas.openxmlformats.org/presentationml/2006/main">
  <p:tag name="TIMING" val="|.7|14.4|11.1|8.4|57.6|4.3|4.9|10.9|3.1"/>
</p:tagLst>
</file>

<file path=ppt/tags/tag9.xml><?xml version="1.0" encoding="utf-8"?>
<p:tagLst xmlns:a="http://schemas.openxmlformats.org/drawingml/2006/main" xmlns:r="http://schemas.openxmlformats.org/officeDocument/2006/relationships" xmlns:p="http://schemas.openxmlformats.org/presentationml/2006/main">
  <p:tag name="TIMING" val="|7.7|10.2|2.1|.5|1.8|.6"/>
</p:tagLst>
</file>

<file path=ppt/theme/theme1.xml><?xml version="1.0" encoding="utf-8"?>
<a:theme xmlns:a="http://schemas.openxmlformats.org/drawingml/2006/main" name="2008LaunchWave_PresentationTemplat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8FD2FF"/>
      </a:accent4>
      <a:accent5>
        <a:srgbClr val="FF9379"/>
      </a:accent5>
      <a:accent6>
        <a:srgbClr val="E1E3E2"/>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11AABFF2C5AB42B36B57B737E3C20E" ma:contentTypeVersion="22" ma:contentTypeDescription="Create a new document." ma:contentTypeScope="" ma:versionID="5144f97e4723fcd667a14eb56b9968ba">
  <xsd:schema xmlns:xsd="http://www.w3.org/2001/XMLSchema" xmlns:p="http://schemas.microsoft.com/office/2006/metadata/properties" xmlns:ns2="19eac92a-de6b-4e67-82dd-0654a16185e4" targetNamespace="http://schemas.microsoft.com/office/2006/metadata/properties" ma:root="true" ma:fieldsID="b030b4c9c4c5dcc1fe81c59ca5bbfa01" ns2:_="">
    <xsd:import namespace="19eac92a-de6b-4e67-82dd-0654a16185e4"/>
    <xsd:element name="properties">
      <xsd:complexType>
        <xsd:sequence>
          <xsd:element name="documentManagement">
            <xsd:complexType>
              <xsd:all>
                <xsd:element ref="ns2:URL" minOccurs="0"/>
                <xsd:element ref="ns2:Description0" minOccurs="0"/>
                <xsd:element ref="ns2:Date_x0020_Published" minOccurs="0"/>
                <xsd:element ref="ns2:Expiration_x0020_Date0" minOccurs="0"/>
                <xsd:element ref="ns2:Content_x0020_Category" minOccurs="0"/>
                <xsd:element ref="ns2:Topic" minOccurs="0"/>
                <xsd:element ref="ns2:ContentType0" minOccurs="0"/>
                <xsd:element ref="ns2:Format" minOccurs="0"/>
                <xsd:element ref="ns2:Search_x0020_Keywords" minOccurs="0"/>
                <xsd:element ref="ns2:Distribution" minOccurs="0"/>
                <xsd:element ref="ns2:Technical_x0020_Level" minOccurs="0"/>
                <xsd:element ref="ns2:Audience_x0020__x002f__x0020_Role" minOccurs="0"/>
                <xsd:element ref="ns2:Technology" minOccurs="0"/>
                <xsd:element ref="ns2:Scenarios" minOccurs="0"/>
                <xsd:element ref="ns2:Product" minOccurs="0"/>
                <xsd:element ref="ns2:Customer_x0020_Campaign" minOccurs="0"/>
                <xsd:element ref="ns2:Industry" minOccurs="0"/>
                <xsd:element ref="ns2:Customer_x0020_Segment" minOccurs="0"/>
                <xsd:element ref="ns2:Sales_x0020_Cycle" minOccurs="0"/>
                <xsd:element ref="ns2:Language" minOccurs="0"/>
                <xsd:element ref="ns2:Best_x0020_Bets" minOccurs="0"/>
              </xsd:all>
            </xsd:complexType>
          </xsd:element>
        </xsd:sequence>
      </xsd:complexType>
    </xsd:element>
  </xsd:schema>
  <xsd:schema xmlns:xsd="http://www.w3.org/2001/XMLSchema" xmlns:dms="http://schemas.microsoft.com/office/2006/documentManagement/types" targetNamespace="19eac92a-de6b-4e67-82dd-0654a16185e4" elementFormDefault="qualified">
    <xsd:import namespace="http://schemas.microsoft.com/office/2006/documentManagement/types"/>
    <xsd:element name="URL" ma:index="8" nillable="true" ma:displayName="URL" ma:default="" ma:description="(Description placeholder area!)"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Description0" ma:index="9" nillable="true" ma:displayName="Description" ma:description="(Description placeholder area!)" ma:internalName="Description0">
      <xsd:simpleType>
        <xsd:restriction base="dms:Note"/>
      </xsd:simpleType>
    </xsd:element>
    <xsd:element name="Date_x0020_Published" ma:index="10" nillable="true" ma:displayName="Date Published" ma:description="(Description placeholder area!)" ma:format="DateOnly" ma:internalName="Date_x0020_Published">
      <xsd:simpleType>
        <xsd:restriction base="dms:DateTime"/>
      </xsd:simpleType>
    </xsd:element>
    <xsd:element name="Expiration_x0020_Date0" ma:index="11" nillable="true" ma:displayName="Expiration Date" ma:description="(Description placeholder area!)" ma:format="DateOnly" ma:internalName="Expiration_x0020_Date0">
      <xsd:simpleType>
        <xsd:restriction base="dms:DateTime"/>
      </xsd:simpleType>
    </xsd:element>
    <xsd:element name="Content_x0020_Category" ma:index="12" nillable="true" ma:displayName="Content Category" ma:description="(Description placeholder area!)" ma:format="Dropdown" ma:internalName="Content_x0020_Category">
      <xsd:simpleType>
        <xsd:restriction base="dms:Choice">
          <xsd:enumeration value="Technical"/>
          <xsd:enumeration value="Non-Technical"/>
        </xsd:restriction>
      </xsd:simpleType>
    </xsd:element>
    <xsd:element name="Topic" ma:index="13" nillable="true" ma:displayName="Topic" ma:description="(Description placeholder area!)" ma:internalName="Topic">
      <xsd:complexType>
        <xsd:complexContent>
          <xsd:extension base="dms:MultiChoice">
            <xsd:sequence>
              <xsd:element name="Value" maxOccurs="unbounded" minOccurs="0" nillable="true">
                <xsd:simpleType>
                  <xsd:restriction base="dms:Choice">
                    <xsd:enumeration value="All"/>
                    <xsd:enumeration value="Business Value"/>
                    <xsd:enumeration value="Deployment"/>
                    <xsd:enumeration value="Features &amp; Usability"/>
                    <xsd:enumeration value="Launch Wave"/>
                    <xsd:enumeration value="Pricing &amp; Licensing"/>
                    <xsd:enumeration value="Management &amp; Operations"/>
                    <xsd:enumeration value="Planning &amp; Architecture"/>
                    <xsd:enumeration value="Product Strategy &amp; Futures"/>
                    <xsd:enumeration value="Security"/>
                    <xsd:enumeration value="Selling Strategies"/>
                    <xsd:enumeration value="Solution Development"/>
                    <xsd:enumeration value="Support &amp; Troubleshooting"/>
                  </xsd:restriction>
                </xsd:simpleType>
              </xsd:element>
            </xsd:sequence>
          </xsd:extension>
        </xsd:complexContent>
      </xsd:complexType>
    </xsd:element>
    <xsd:element name="ContentType0" ma:index="14" nillable="true" ma:displayName="ContentType" ma:description="(Description placeholder area!)" ma:internalName="ContentType0">
      <xsd:complexType>
        <xsd:complexContent>
          <xsd:extension base="dms:MultiChoice">
            <xsd:sequence>
              <xsd:element name="Value" maxOccurs="unbounded" minOccurs="0" nillable="true">
                <xsd:simpleType>
                  <xsd:restriction base="dms:Choice">
                    <xsd:enumeration value="Sales Tools"/>
                    <xsd:enumeration value="Product Information"/>
                    <xsd:enumeration value="Industry Evidence"/>
                    <xsd:enumeration value="Customer/Partner Evidence"/>
                    <xsd:enumeration value="Internal Training"/>
                    <xsd:enumeration value="External Training"/>
                    <xsd:enumeration value="Marketing Materials"/>
                    <xsd:enumeration value="Technical Information"/>
                    <xsd:enumeration value="Compete Information"/>
                  </xsd:restriction>
                </xsd:simpleType>
              </xsd:element>
            </xsd:sequence>
          </xsd:extension>
        </xsd:complexContent>
      </xsd:complexType>
    </xsd:element>
    <xsd:element name="Format" ma:index="15" nillable="true" ma:displayName="Format" ma:description="(Description placeholder area!)" ma:format="Dropdown" ma:internalName="Format">
      <xsd:simpleType>
        <xsd:restriction base="dms:Choice">
          <xsd:enumeration value="Analyst Report"/>
          <xsd:enumeration value="Brochure"/>
          <xsd:enumeration value="Case Study"/>
          <xsd:enumeration value="Cookbook"/>
          <xsd:enumeration value="Course"/>
          <xsd:enumeration value="Datasheet"/>
          <xsd:enumeration value="Demo/Scripts"/>
          <xsd:enumeration value="Discussions Guide/Battlecard"/>
          <xsd:enumeration value="Drive Time"/>
          <xsd:enumeration value="Email Template"/>
          <xsd:enumeration value="Fact Sheet"/>
          <xsd:enumeration value="FAQ"/>
          <xsd:enumeration value="Industry/Market Research"/>
          <xsd:enumeration value="Job Aids"/>
          <xsd:enumeration value="Pitch Card/Talking Points"/>
          <xsd:enumeration value="Planning Documents"/>
          <xsd:enumeration value="Positioning/Messaging Framework"/>
          <xsd:enumeration value="Presentation"/>
          <xsd:enumeration value="Press Release/Announcement"/>
          <xsd:enumeration value="Product Guide"/>
          <xsd:enumeration value="Screenshots"/>
          <xsd:enumeration value="Technical Guide/Howto"/>
          <xsd:enumeration value="Toolkit"/>
          <xsd:enumeration value="Video"/>
          <xsd:enumeration value="Webcast"/>
          <xsd:enumeration value="Whitepaper"/>
        </xsd:restriction>
      </xsd:simpleType>
    </xsd:element>
    <xsd:element name="Search_x0020_Keywords" ma:index="16" nillable="true" ma:displayName="Search Keywords" ma:description="(Description placeholder area!)" ma:internalName="Search_x0020_Keywords">
      <xsd:simpleType>
        <xsd:restriction base="dms:Note"/>
      </xsd:simpleType>
    </xsd:element>
    <xsd:element name="Distribution" ma:index="17" nillable="true" ma:displayName="Distribution" ma:description="(Description placeholder area!)" ma:format="Dropdown" ma:internalName="Distribution">
      <xsd:simpleType>
        <xsd:restriction base="dms:Choice">
          <xsd:enumeration value="Microsoft Confidential"/>
          <xsd:enumeration value="Partner Ready"/>
          <xsd:enumeration value="Customer Ready"/>
        </xsd:restriction>
      </xsd:simpleType>
    </xsd:element>
    <xsd:element name="Technical_x0020_Level" ma:index="18" nillable="true" ma:displayName="Technical Level" ma:description="(Description placeholder area!)" ma:format="Dropdown" ma:internalName="Technical_x0020_Level">
      <xsd:simpleType>
        <xsd:restriction base="dms:Choice">
          <xsd:enumeration value="100"/>
          <xsd:enumeration value="200"/>
          <xsd:enumeration value="300"/>
          <xsd:enumeration value="400"/>
        </xsd:restriction>
      </xsd:simpleType>
    </xsd:element>
    <xsd:element name="Audience_x0020__x002f__x0020_Role" ma:index="19" nillable="true" ma:displayName="Audience / Role" ma:description="(Description placeholder area!)" ma:internalName="Audience_x0020__x002f__x0020_Role">
      <xsd:complexType>
        <xsd:complexContent>
          <xsd:extension base="dms:MultiChoice">
            <xsd:sequence>
              <xsd:element name="Value" maxOccurs="unbounded" minOccurs="0" nillable="true">
                <xsd:simpleType>
                  <xsd:restriction base="dms:Choice">
                    <xsd:enumeration value="Business Decision Maker"/>
                    <xsd:enumeration value="Technical Decision Maker"/>
                    <xsd:enumeration value="IT Manager/IT Professional"/>
                    <xsd:enumeration value="Developer"/>
                    <xsd:enumeration value="Partner"/>
                    <xsd:enumeration value="Microsoft Field"/>
                  </xsd:restriction>
                </xsd:simpleType>
              </xsd:element>
            </xsd:sequence>
          </xsd:extension>
        </xsd:complexContent>
      </xsd:complexType>
    </xsd:element>
    <xsd:element name="Technology" ma:index="20" nillable="true" ma:displayName="Technology" ma:description="(Description placeholder area!)" ma:internalName="Technology">
      <xsd:complexType>
        <xsd:complexContent>
          <xsd:extension base="dms:MultiChoice">
            <xsd:sequence>
              <xsd:element name="Value" maxOccurs="unbounded" minOccurs="0" nillable="true">
                <xsd:simpleType>
                  <xsd:restriction base="dms:Choice">
                    <xsd:enumeration value="Virtualization"/>
                    <xsd:enumeration value="Terminal Services (TS)"/>
                    <xsd:enumeration value="Active Directory Domain Services (AD DS)"/>
                    <xsd:enumeration value="Windows Sharepoint Services (WSS)"/>
                    <xsd:enumeration value="Internet Information Server (IIS)"/>
                    <xsd:enumeration value="Server Core"/>
                    <xsd:enumeration value="PowerShell"/>
                    <xsd:enumeration value="BitLocker"/>
                    <xsd:enumeration value="Network Access Protection (NAP)"/>
                    <xsd:enumeration value="Windows Deployment Services (WDS)"/>
                    <xsd:enumeration value="Rights Management Services (RMS)"/>
                    <xsd:enumeration value="Server Manager"/>
                  </xsd:restriction>
                </xsd:simpleType>
              </xsd:element>
            </xsd:sequence>
          </xsd:extension>
        </xsd:complexContent>
      </xsd:complexType>
    </xsd:element>
    <xsd:element name="Scenarios" ma:index="21" nillable="true" ma:displayName="Scenarios" ma:description="(Description placeholder area!)" ma:internalName="Scenarios">
      <xsd:complexType>
        <xsd:complexContent>
          <xsd:extension base="dms:MultiChoice">
            <xsd:sequence>
              <xsd:element name="Value" maxOccurs="unbounded" minOccurs="0" nillable="true">
                <xsd:simpleType>
                  <xsd:restriction base="dms:Choice">
                    <xsd:enumeration value="Windows Server Virtualization"/>
                    <xsd:enumeration value="Centralized Application Access"/>
                    <xsd:enumeration value="Windows Server and the Branch Office"/>
                    <xsd:enumeration value="Security and Policy Enforcement"/>
                    <xsd:enumeration value="Web and Application Platform"/>
                    <xsd:enumeration value="Server Management"/>
                    <xsd:enumeration value="High Availability"/>
                  </xsd:restriction>
                </xsd:simpleType>
              </xsd:element>
            </xsd:sequence>
          </xsd:extension>
        </xsd:complexContent>
      </xsd:complexType>
    </xsd:element>
    <xsd:element name="Product" ma:index="22" nillable="true" ma:displayName="Product" ma:description="(Description placeholder area!)" ma:internalName="Product">
      <xsd:complexType>
        <xsd:complexContent>
          <xsd:extension base="dms:MultiChoice">
            <xsd:sequence>
              <xsd:element name="Value" maxOccurs="unbounded" minOccurs="0" nillable="true">
                <xsd:simpleType>
                  <xsd:restriction base="dms:Choice">
                    <xsd:enumeration value="Windows Server 2008"/>
                    <xsd:enumeration value="Windows Server 2003"/>
                    <xsd:enumeration value="SQL Server 2008"/>
                    <xsd:enumeration value="SQL Server 2005"/>
                    <xsd:enumeration value="Visual Studio 2008"/>
                    <xsd:enumeration value="Visual Studio 2005"/>
                  </xsd:restriction>
                </xsd:simpleType>
              </xsd:element>
            </xsd:sequence>
          </xsd:extension>
        </xsd:complexContent>
      </xsd:complexType>
    </xsd:element>
    <xsd:element name="Customer_x0020_Campaign" ma:index="23" nillable="true" ma:displayName="Customer Campaign" ma:description="(Description placeholder area!)" ma:internalName="Customer_x0020_Campaign">
      <xsd:complexType>
        <xsd:complexContent>
          <xsd:extension base="dms:MultiChoice">
            <xsd:sequence>
              <xsd:element name="Value" maxOccurs="unbounded" minOccurs="0" nillable="true">
                <xsd:simpleType>
                  <xsd:restriction base="dms:Choice">
                    <xsd:enumeration value="Core I/O"/>
                    <xsd:enumeration value="APO"/>
                    <xsd:enumeration value="First Server"/>
                    <xsd:enumeration value="RDP"/>
                    <xsd:enumeration value="Right Server"/>
                  </xsd:restriction>
                </xsd:simpleType>
              </xsd:element>
            </xsd:sequence>
          </xsd:extension>
        </xsd:complexContent>
      </xsd:complexType>
    </xsd:element>
    <xsd:element name="Industry" ma:index="24" nillable="true" ma:displayName="Industry" ma:description="(Description placeholder area!)" ma:format="Dropdown" ma:internalName="Industry">
      <xsd:simpleType>
        <xsd:restriction base="dms:Choice">
          <xsd:enumeration value="All"/>
          <xsd:enumeration value="Manufacturing"/>
          <xsd:enumeration value="Financial Services"/>
          <xsd:enumeration value="Government / Public Sector"/>
          <xsd:enumeration value="Transportation"/>
          <xsd:enumeration value="Healthcare"/>
          <xsd:enumeration value="Education"/>
          <xsd:enumeration value="Communications"/>
          <xsd:enumeration value="High-Tech"/>
          <xsd:enumeration value="Retail &amp; Hospitality"/>
          <xsd:enumeration value="None"/>
        </xsd:restriction>
      </xsd:simpleType>
    </xsd:element>
    <xsd:element name="Customer_x0020_Segment" ma:index="25" nillable="true" ma:displayName="Customer Segment" ma:description="(Description placeholder area!)" ma:internalName="Customer_x0020_Segment">
      <xsd:complexType>
        <xsd:complexContent>
          <xsd:extension base="dms:MultiChoice">
            <xsd:sequence>
              <xsd:element name="Value" maxOccurs="unbounded" minOccurs="0" nillable="true">
                <xsd:simpleType>
                  <xsd:restriction base="dms:Choice">
                    <xsd:enumeration value="All"/>
                    <xsd:enumeration value="Enterprise"/>
                    <xsd:enumeration value="Medium Enterprise"/>
                    <xsd:enumeration value="Small Business"/>
                    <xsd:enumeration value="OEM"/>
                    <xsd:enumeration value="Academic"/>
                    <xsd:enumeration value="ISV"/>
                    <xsd:enumeration value="SI"/>
                  </xsd:restriction>
                </xsd:simpleType>
              </xsd:element>
            </xsd:sequence>
          </xsd:extension>
        </xsd:complexContent>
      </xsd:complexType>
    </xsd:element>
    <xsd:element name="Sales_x0020_Cycle" ma:index="26" nillable="true" ma:displayName="Sales Cycle" ma:description="(Description placeholder area!)" ma:internalName="Sales_x0020_Cycle">
      <xsd:complexType>
        <xsd:complexContent>
          <xsd:extension base="dms:MultiChoice">
            <xsd:sequence>
              <xsd:element name="Value" maxOccurs="unbounded" minOccurs="0" nillable="true">
                <xsd:simpleType>
                  <xsd:restriction base="dms:Choice">
                    <xsd:enumeration value="Demand Generation"/>
                    <xsd:enumeration value="Prospect"/>
                    <xsd:enumeration value="Qualify"/>
                    <xsd:enumeration value="Develop"/>
                    <xsd:enumeration value="Solution"/>
                    <xsd:enumeration value="Proof of Concept"/>
                  </xsd:restriction>
                </xsd:simpleType>
              </xsd:element>
            </xsd:sequence>
          </xsd:extension>
        </xsd:complexContent>
      </xsd:complexType>
    </xsd:element>
    <xsd:element name="Language" ma:index="27" nillable="true" ma:displayName="Language" ma:description="(Description placeholder area!)" ma:format="Dropdown" ma:internalName="Language">
      <xsd:simpleType>
        <xsd:restriction base="dms:Choice">
          <xsd:enumeration value="English"/>
          <xsd:enumeration value="German"/>
          <xsd:enumeration value="Spanish"/>
          <xsd:enumeration value="Simplified Chinese"/>
          <xsd:enumeration value="Japanese"/>
          <xsd:enumeration value="French"/>
          <xsd:enumeration value="Portuguese"/>
          <xsd:enumeration value="Other"/>
        </xsd:restriction>
      </xsd:simpleType>
    </xsd:element>
    <xsd:element name="Best_x0020_Bets" ma:index="28" nillable="true" ma:displayName="Best Bets" ma:default="Yes" ma:format="RadioButtons" ma:internalName="Best_x0020_Bets">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Topic xmlns="19eac92a-de6b-4e67-82dd-0654a16185e4"/>
    <Audience_x0020__x002f__x0020_Role xmlns="19eac92a-de6b-4e67-82dd-0654a16185e4"/>
    <Technology xmlns="19eac92a-de6b-4e67-82dd-0654a16185e4"/>
    <Best_x0020_Bets xmlns="19eac92a-de6b-4e67-82dd-0654a16185e4">Yes</Best_x0020_Bets>
    <Language xmlns="19eac92a-de6b-4e67-82dd-0654a16185e4" xsi:nil="true"/>
    <Format xmlns="19eac92a-de6b-4e67-82dd-0654a16185e4" xsi:nil="true"/>
    <Industry xmlns="19eac92a-de6b-4e67-82dd-0654a16185e4" xsi:nil="true"/>
    <Product xmlns="19eac92a-de6b-4e67-82dd-0654a16185e4"/>
    <Date_x0020_Published xmlns="19eac92a-de6b-4e67-82dd-0654a16185e4" xsi:nil="true"/>
    <Description0 xmlns="19eac92a-de6b-4e67-82dd-0654a16185e4" xsi:nil="true"/>
    <Expiration_x0020_Date0 xmlns="19eac92a-de6b-4e67-82dd-0654a16185e4" xsi:nil="true"/>
    <Content_x0020_Category xmlns="19eac92a-de6b-4e67-82dd-0654a16185e4" xsi:nil="true"/>
    <Customer_x0020_Campaign xmlns="19eac92a-de6b-4e67-82dd-0654a16185e4"/>
    <Customer_x0020_Segment xmlns="19eac92a-de6b-4e67-82dd-0654a16185e4"/>
    <URL xmlns="19eac92a-de6b-4e67-82dd-0654a16185e4">
      <Url xsi:nil="true"/>
      <Description xsi:nil="true"/>
    </URL>
    <Distribution xmlns="19eac92a-de6b-4e67-82dd-0654a16185e4" xsi:nil="true"/>
    <Scenarios xmlns="19eac92a-de6b-4e67-82dd-0654a16185e4"/>
    <Sales_x0020_Cycle xmlns="19eac92a-de6b-4e67-82dd-0654a16185e4"/>
    <ContentType0 xmlns="19eac92a-de6b-4e67-82dd-0654a16185e4"/>
    <Search_x0020_Keywords xmlns="19eac92a-de6b-4e67-82dd-0654a16185e4" xsi:nil="true"/>
    <Technical_x0020_Level xmlns="19eac92a-de6b-4e67-82dd-0654a16185e4" xsi:nil="true"/>
  </documentManagement>
</p:properties>
</file>

<file path=customXml/itemProps1.xml><?xml version="1.0" encoding="utf-8"?>
<ds:datastoreItem xmlns:ds="http://schemas.openxmlformats.org/officeDocument/2006/customXml" ds:itemID="{E6C8CAF3-02BC-4BFF-85A5-2778E9F7EC4B}">
  <ds:schemaRefs>
    <ds:schemaRef ds:uri="http://schemas.microsoft.com/sharepoint/v3/contenttype/forms"/>
  </ds:schemaRefs>
</ds:datastoreItem>
</file>

<file path=customXml/itemProps2.xml><?xml version="1.0" encoding="utf-8"?>
<ds:datastoreItem xmlns:ds="http://schemas.openxmlformats.org/officeDocument/2006/customXml" ds:itemID="{916F31BD-79C9-4B8C-90D8-CA6B678B3D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ac92a-de6b-4e67-82dd-0654a16185e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1ED6D30-E620-4FC7-BF5E-C9FE8C943471}">
  <ds:schemaRefs>
    <ds:schemaRef ds:uri="http://schemas.microsoft.com/office/2006/metadata/properties"/>
    <ds:schemaRef ds:uri="19eac92a-de6b-4e67-82dd-0654a16185e4"/>
  </ds:schemaRefs>
</ds:datastoreItem>
</file>

<file path=docProps/app.xml><?xml version="1.0" encoding="utf-8"?>
<Properties xmlns="http://schemas.openxmlformats.org/officeDocument/2006/extended-properties" xmlns:vt="http://schemas.openxmlformats.org/officeDocument/2006/docPropsVTypes">
  <Template>2008LaunchWave_PresentationTemplate</Template>
  <TotalTime>1813</TotalTime>
  <Words>3102</Words>
  <Application>Microsoft Office PowerPoint</Application>
  <PresentationFormat>Presentación en pantalla (4:3)</PresentationFormat>
  <Paragraphs>657</Paragraphs>
  <Slides>48</Slides>
  <Notes>34</Notes>
  <HiddenSlides>9</HiddenSlides>
  <MMClips>0</MMClips>
  <ScaleCrop>false</ScaleCrop>
  <HeadingPairs>
    <vt:vector size="4" baseType="variant">
      <vt:variant>
        <vt:lpstr>Tema</vt:lpstr>
      </vt:variant>
      <vt:variant>
        <vt:i4>2</vt:i4>
      </vt:variant>
      <vt:variant>
        <vt:lpstr>Títulos de diapositiva</vt:lpstr>
      </vt:variant>
      <vt:variant>
        <vt:i4>48</vt:i4>
      </vt:variant>
    </vt:vector>
  </HeadingPairs>
  <TitlesOfParts>
    <vt:vector size="50" baseType="lpstr">
      <vt:lpstr>2008LaunchWave_PresentationTemplate</vt:lpstr>
      <vt:lpstr>White with Courier font for code slides</vt:lpstr>
      <vt:lpstr>Diapositiva 1</vt:lpstr>
      <vt:lpstr>Internet Information Server 7.0 { El nuevo Servidor Web de Windows Server 2008 }</vt:lpstr>
      <vt:lpstr>Agenda</vt:lpstr>
      <vt:lpstr>{ Arsys}</vt:lpstr>
      <vt:lpstr>Misión</vt:lpstr>
      <vt:lpstr>Servicios</vt:lpstr>
      <vt:lpstr>Posición en el mercado</vt:lpstr>
      <vt:lpstr>Garantías técnicas</vt:lpstr>
      <vt:lpstr>Infraestructura propia de comunicaciones</vt:lpstr>
      <vt:lpstr>Agenda</vt:lpstr>
      <vt:lpstr>Arquitectura de IIS6 Procesado de peticiones</vt:lpstr>
      <vt:lpstr>Diapositiva 12</vt:lpstr>
      <vt:lpstr>Arquitectura de IIS7 Procesado de peticiones</vt:lpstr>
      <vt:lpstr>Núcleo del servidor Web  Muchos, muchos módulos</vt:lpstr>
      <vt:lpstr>Componentes de Instalación de IIS7</vt:lpstr>
      <vt:lpstr>Extensibilidad Integración de ASP.NET en IIS 6</vt:lpstr>
      <vt:lpstr>Diapositiva 17</vt:lpstr>
      <vt:lpstr>FastCGI  y PHP en IIS7</vt:lpstr>
      <vt:lpstr>{IIS Manager, Arquitectura y Extensibilidad de IIS7}</vt:lpstr>
      <vt:lpstr>Agenda</vt:lpstr>
      <vt:lpstr>Instalación</vt:lpstr>
      <vt:lpstr>Herramientas de Instalación</vt:lpstr>
      <vt:lpstr>ServerManagerCMD.exe</vt:lpstr>
      <vt:lpstr>Package Manager</vt:lpstr>
      <vt:lpstr>Agenda</vt:lpstr>
      <vt:lpstr>Configuración</vt:lpstr>
      <vt:lpstr>Configuration System .NET + IIS 7 </vt:lpstr>
      <vt:lpstr>Configuración Replicar el contenido y la configuración</vt:lpstr>
      <vt:lpstr>Configuración Configuración Compartida</vt:lpstr>
      <vt:lpstr>Administración Herramientas de gestión IIS7 </vt:lpstr>
      <vt:lpstr>Administración Nuevo IIS7 Manager</vt:lpstr>
      <vt:lpstr>Administración Appcmd </vt:lpstr>
      <vt:lpstr>Administración Administración Remota</vt:lpstr>
      <vt:lpstr>Administración IIS Manager Users</vt:lpstr>
      <vt:lpstr>Administración Delegación de Características</vt:lpstr>
      <vt:lpstr>{ Administración Delegada }</vt:lpstr>
      <vt:lpstr>Agenda</vt:lpstr>
      <vt:lpstr>Cambios en el Usuario Anónimo y en el Grupo IIS_WPG</vt:lpstr>
      <vt:lpstr>Características de Seguridad de IIS 7</vt:lpstr>
      <vt:lpstr>Agenda</vt:lpstr>
      <vt:lpstr>Solución de Problemas Errores detallados y HTTP Sub-status codes</vt:lpstr>
      <vt:lpstr>Solución de Problemas Event Tracing for Windows (ETW)</vt:lpstr>
      <vt:lpstr>Solución de Problemas IIS Failed Request Tracing (FREB: Failed Request Event Buffering)</vt:lpstr>
      <vt:lpstr>{Seguridad y Diagnósticos }</vt:lpstr>
      <vt:lpstr>Diapositiva 45</vt:lpstr>
      <vt:lpstr>Recursos </vt:lpstr>
      <vt:lpstr>Diapositiva 47</vt:lpstr>
      <vt:lpstr>Diapositiva 48</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Launch Wave 2008</dc:subject>
  <dc:creator>David Cervigón Luna</dc:creator>
  <cp:keywords>Launch of Windows Server 2008, Visual Studio 2008, SQL Server 2008</cp:keywords>
  <dc:description>Template: Opts Ideas_x000d_
Formatting: Alicia Thornber_x000d_
Event Date: February 27, 2008_x000d_
Event Location: Los Angeles, CA, USA_x000d_
Audience: External - IT Pros, Developers</dc:description>
  <cp:lastModifiedBy>David Cervigón Luna</cp:lastModifiedBy>
  <cp:revision>223</cp:revision>
  <dcterms:created xsi:type="dcterms:W3CDTF">2008-02-13T22:38:03Z</dcterms:created>
  <dcterms:modified xsi:type="dcterms:W3CDTF">2008-02-26T18:07:35Z</dcterms:modified>
</cp:coreProperties>
</file>