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82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C76AB-596D-46E5-A6BF-4C7C042BC96F}" type="datetimeFigureOut">
              <a:rPr lang="pt-PT" smtClean="0"/>
              <a:pPr/>
              <a:t>14-11-2008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969CD-3EE4-48CA-A957-6671ED4496B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969CD-3EE4-48CA-A957-6671ED4496B7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969CD-3EE4-48CA-A957-6671ED4496B7}" type="slidenum">
              <a:rPr lang="pt-PT" smtClean="0"/>
              <a:pPr/>
              <a:t>2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969CD-3EE4-48CA-A957-6671ED4496B7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969CD-3EE4-48CA-A957-6671ED4496B7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969CD-3EE4-48CA-A957-6671ED4496B7}" type="slidenum">
              <a:rPr lang="pt-PT" smtClean="0"/>
              <a:pPr/>
              <a:t>5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 userDrawn="1"/>
        </p:nvSpPr>
        <p:spPr>
          <a:xfrm>
            <a:off x="6500794" y="1714488"/>
            <a:ext cx="2643206" cy="1857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57232"/>
            <a:ext cx="1157310" cy="526893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7232"/>
            <a:ext cx="6019800" cy="52689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3008313" cy="5778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57232"/>
            <a:ext cx="4211660" cy="52689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28669"/>
            <a:ext cx="5486400" cy="37989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slide" Target="../slides/slide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slide" Target="../slides/slide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slide" Target="../slides/slid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 userDrawn="1"/>
        </p:nvGrpSpPr>
        <p:grpSpPr>
          <a:xfrm>
            <a:off x="-34" y="785794"/>
            <a:ext cx="1071572" cy="6072207"/>
            <a:chOff x="-34" y="785794"/>
            <a:chExt cx="1071572" cy="6072207"/>
          </a:xfrm>
        </p:grpSpPr>
        <p:pic>
          <p:nvPicPr>
            <p:cNvPr id="47" name="Picture 46" descr="img lado2.png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 rot="5400000">
              <a:off x="-2786105" y="3571865"/>
              <a:ext cx="6072207" cy="50006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grpSp>
          <p:nvGrpSpPr>
            <p:cNvPr id="48" name="Group 34"/>
            <p:cNvGrpSpPr/>
            <p:nvPr userDrawn="1"/>
          </p:nvGrpSpPr>
          <p:grpSpPr>
            <a:xfrm>
              <a:off x="-32" y="2714620"/>
              <a:ext cx="1071570" cy="1857389"/>
              <a:chOff x="-32" y="2714620"/>
              <a:chExt cx="1071570" cy="1857389"/>
            </a:xfrm>
          </p:grpSpPr>
          <p:sp>
            <p:nvSpPr>
              <p:cNvPr id="49" name="Diamond 48"/>
              <p:cNvSpPr/>
              <p:nvPr userDrawn="1"/>
            </p:nvSpPr>
            <p:spPr>
              <a:xfrm>
                <a:off x="-32" y="2714620"/>
                <a:ext cx="714389" cy="1714512"/>
              </a:xfrm>
              <a:prstGeom prst="diamond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0" name="Diamond 49"/>
              <p:cNvSpPr/>
              <p:nvPr userDrawn="1"/>
            </p:nvSpPr>
            <p:spPr>
              <a:xfrm>
                <a:off x="119011" y="2786059"/>
                <a:ext cx="714389" cy="1714512"/>
              </a:xfrm>
              <a:prstGeom prst="diamond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1" name="Diamond 50"/>
              <p:cNvSpPr/>
              <p:nvPr userDrawn="1"/>
            </p:nvSpPr>
            <p:spPr>
              <a:xfrm>
                <a:off x="238080" y="2857497"/>
                <a:ext cx="714389" cy="1714512"/>
              </a:xfrm>
              <a:prstGeom prst="diamond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2" name="Diamond 51"/>
              <p:cNvSpPr/>
              <p:nvPr userDrawn="1"/>
            </p:nvSpPr>
            <p:spPr>
              <a:xfrm>
                <a:off x="357149" y="2857496"/>
                <a:ext cx="714389" cy="1714512"/>
              </a:xfrm>
              <a:prstGeom prst="diamond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pic>
        <p:nvPicPr>
          <p:cNvPr id="32" name="Picture 31" descr="img lado2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429396"/>
            <a:ext cx="9144000" cy="4286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6929486" cy="631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6072198" y="6468927"/>
            <a:ext cx="3071802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pt-PT" sz="1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V</a:t>
            </a:r>
            <a:r>
              <a:rPr lang="pt-PT" sz="1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irtual   </a:t>
            </a:r>
            <a:r>
              <a:rPr lang="pt-PT" sz="1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</a:t>
            </a:r>
            <a:r>
              <a:rPr lang="pt-PT" sz="1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lassroom  </a:t>
            </a:r>
            <a:r>
              <a:rPr lang="pt-PT" sz="1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</a:t>
            </a:r>
            <a:r>
              <a:rPr lang="pt-PT" sz="1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our</a:t>
            </a:r>
            <a:endParaRPr lang="pt-PT" sz="16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42910" y="1714488"/>
            <a:ext cx="7072362" cy="4411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graphicFrame>
        <p:nvGraphicFramePr>
          <p:cNvPr id="44" name="Table 43"/>
          <p:cNvGraphicFramePr>
            <a:graphicFrameLocks noGrp="1"/>
          </p:cNvGraphicFramePr>
          <p:nvPr userDrawn="1"/>
        </p:nvGraphicFramePr>
        <p:xfrm>
          <a:off x="1500166" y="6487160"/>
          <a:ext cx="54292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6"/>
                <a:gridCol w="785814"/>
                <a:gridCol w="785818"/>
                <a:gridCol w="928694"/>
                <a:gridCol w="357194"/>
                <a:gridCol w="785814"/>
                <a:gridCol w="785822"/>
                <a:gridCol w="714380"/>
              </a:tblGrid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1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dirty="0" smtClean="0"/>
                        <a:t>Anterior</a:t>
                      </a:r>
                      <a:endParaRPr lang="pt-PT" sz="1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000" b="0" dirty="0" smtClean="0"/>
                        <a:t>Seguinte</a:t>
                      </a:r>
                      <a:endParaRPr lang="pt-PT" sz="1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000" b="0" dirty="0" err="1" smtClean="0"/>
                        <a:t>Home</a:t>
                      </a:r>
                      <a:endParaRPr lang="pt-PT" sz="1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dirty="0" smtClean="0"/>
                        <a:t>Saída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3" name="Picture 3" descr="C:\Users\i-catal\AppData\Local\Microsoft\Windows\Temporary Internet Files\Content.IE5\E67RQI49\MCj04326700000[1].pn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 rot="10800000">
            <a:off x="2357422" y="6500834"/>
            <a:ext cx="285752" cy="285752"/>
          </a:xfrm>
          <a:prstGeom prst="rect">
            <a:avLst/>
          </a:prstGeom>
          <a:noFill/>
        </p:spPr>
      </p:pic>
      <p:pic>
        <p:nvPicPr>
          <p:cNvPr id="1027" name="Picture 3" descr="C:\Users\i-catal\AppData\Local\Microsoft\Windows\Temporary Internet Files\Content.IE5\E67RQI49\MCj04326700000[1].png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28992" y="6500834"/>
            <a:ext cx="285752" cy="285752"/>
          </a:xfrm>
          <a:prstGeom prst="rect">
            <a:avLst/>
          </a:prstGeom>
          <a:noFill/>
        </p:spPr>
      </p:pic>
      <p:pic>
        <p:nvPicPr>
          <p:cNvPr id="1026" name="Picture 2" descr="C:\Users\i-catal\AppData\Local\Microsoft\Windows\Temporary Internet Files\Content.IE5\19F61YAE\MCj04338560000[1].png">
            <a:hlinkClick r:id="" action="ppaction://hlinkshowjump?jump=firstslide"/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57686" y="6500834"/>
            <a:ext cx="285752" cy="285752"/>
          </a:xfrm>
          <a:prstGeom prst="rect">
            <a:avLst/>
          </a:prstGeom>
          <a:noFill/>
        </p:spPr>
      </p:pic>
      <p:pic>
        <p:nvPicPr>
          <p:cNvPr id="1028" name="Picture 4" descr="C:\Users\i-catal\AppData\Local\Microsoft\Windows\Temporary Internet Files\Content.IE5\FJTMSZCK\MCj04395840000[1]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14942" y="6572272"/>
            <a:ext cx="229975" cy="218008"/>
          </a:xfrm>
          <a:prstGeom prst="rect">
            <a:avLst/>
          </a:prstGeom>
          <a:noFill/>
        </p:spPr>
      </p:pic>
      <p:pic>
        <p:nvPicPr>
          <p:cNvPr id="21" name="Picture 20" descr="mslogo_black.pn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572396" y="1000108"/>
            <a:ext cx="1571604" cy="326096"/>
          </a:xfrm>
          <a:prstGeom prst="rect">
            <a:avLst/>
          </a:prstGeom>
        </p:spPr>
      </p:pic>
      <p:pic>
        <p:nvPicPr>
          <p:cNvPr id="27" name="Picture 26" descr="logo_escolinha1.pn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684000" y="1285860"/>
            <a:ext cx="1460000" cy="500000"/>
          </a:xfrm>
          <a:prstGeom prst="rect">
            <a:avLst/>
          </a:prstGeom>
        </p:spPr>
      </p:pic>
      <p:pic>
        <p:nvPicPr>
          <p:cNvPr id="25" name="Picture 24" descr="header4.png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32" y="0"/>
            <a:ext cx="9144000" cy="9822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23" name="Group 8"/>
          <p:cNvGrpSpPr/>
          <p:nvPr userDrawn="1"/>
        </p:nvGrpSpPr>
        <p:grpSpPr>
          <a:xfrm>
            <a:off x="6929454" y="1785926"/>
            <a:ext cx="2214547" cy="1428760"/>
            <a:chOff x="6929454" y="1785926"/>
            <a:chExt cx="2214547" cy="1428760"/>
          </a:xfrm>
        </p:grpSpPr>
        <p:sp>
          <p:nvSpPr>
            <p:cNvPr id="24" name="Round Diagonal Corner Rectangle 26"/>
            <p:cNvSpPr/>
            <p:nvPr/>
          </p:nvSpPr>
          <p:spPr>
            <a:xfrm>
              <a:off x="6929454" y="1785926"/>
              <a:ext cx="2143140" cy="1428760"/>
            </a:xfrm>
            <a:prstGeom prst="round2DiagRect">
              <a:avLst>
                <a:gd name="adj1" fmla="val 31492"/>
                <a:gd name="adj2" fmla="val 0"/>
              </a:avLst>
            </a:prstGeom>
            <a:blipFill>
              <a:blip r:embed="rId1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6" name="TextBox 27"/>
            <p:cNvSpPr txBox="1"/>
            <p:nvPr/>
          </p:nvSpPr>
          <p:spPr>
            <a:xfrm>
              <a:off x="8001025" y="1785926"/>
              <a:ext cx="1142976" cy="323165"/>
            </a:xfrm>
            <a:prstGeom prst="round1Rect">
              <a:avLst>
                <a:gd name="adj" fmla="val 50000"/>
              </a:avLst>
            </a:prstGeom>
            <a:noFill/>
            <a:ln w="12700">
              <a:noFill/>
            </a:ln>
          </p:spPr>
          <p:txBody>
            <a:bodyPr vert="horz" wrap="square" rtlCol="0">
              <a:spAutoFit/>
            </a:bodyPr>
            <a:lstStyle/>
            <a:p>
              <a:pPr algn="r"/>
              <a:r>
                <a:rPr lang="pt-PT" sz="1500" b="1" dirty="0" smtClean="0">
                  <a:solidFill>
                    <a:schemeClr val="tx2"/>
                  </a:solidFill>
                  <a:latin typeface="+mj-lt"/>
                </a:rPr>
                <a:t>Conteúdos</a:t>
              </a:r>
              <a:endParaRPr lang="pt-PT" sz="1500" b="1" dirty="0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28" name="CaixaDeTexto 27">
            <a:hlinkClick r:id="rId20" action="ppaction://hlinksldjump"/>
          </p:cNvPr>
          <p:cNvSpPr txBox="1"/>
          <p:nvPr userDrawn="1"/>
        </p:nvSpPr>
        <p:spPr>
          <a:xfrm>
            <a:off x="7000892" y="2294745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b="1" kern="12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Formas de trabalho</a:t>
            </a:r>
          </a:p>
        </p:txBody>
      </p:sp>
      <p:sp>
        <p:nvSpPr>
          <p:cNvPr id="29" name="CaixaDeTexto 28">
            <a:hlinkClick r:id="rId21" action="ppaction://hlinksldjump"/>
          </p:cNvPr>
          <p:cNvSpPr txBox="1"/>
          <p:nvPr userDrawn="1"/>
        </p:nvSpPr>
        <p:spPr>
          <a:xfrm>
            <a:off x="7000892" y="2580497"/>
            <a:ext cx="2000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b="1" kern="12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Papéis na sala de aula</a:t>
            </a:r>
          </a:p>
        </p:txBody>
      </p:sp>
      <p:sp>
        <p:nvSpPr>
          <p:cNvPr id="30" name="CaixaDeTexto 29">
            <a:hlinkClick r:id="rId22" action="ppaction://hlinksldjump"/>
          </p:cNvPr>
          <p:cNvSpPr txBox="1"/>
          <p:nvPr userDrawn="1"/>
        </p:nvSpPr>
        <p:spPr>
          <a:xfrm>
            <a:off x="7000892" y="2866249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b="1" kern="12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Dicas e sugestões</a:t>
            </a:r>
            <a:endParaRPr lang="pt-PT" b="1" kern="1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1" name="CaixaDeTexto 30">
            <a:hlinkClick r:id="rId23" action="ppaction://hlinksldjump"/>
          </p:cNvPr>
          <p:cNvSpPr txBox="1"/>
          <p:nvPr userDrawn="1"/>
        </p:nvSpPr>
        <p:spPr>
          <a:xfrm>
            <a:off x="7000892" y="2023507"/>
            <a:ext cx="1928826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b="1" kern="12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Visão global</a:t>
            </a:r>
            <a:endParaRPr lang="pt-PT" b="1" kern="1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Apresenta__o_do_Microsoft_Office_PowerPoint1.ppt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Apresenta__o_do_Microsoft_Office_PowerPoint2.ppt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portugal/educacao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rofessoresinovadores.com.p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Dinâmicas de utilização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i="1" dirty="0" smtClean="0"/>
              <a:t>Usar o Magalhães… como?</a:t>
            </a:r>
            <a:endParaRPr lang="pt-PT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91"/>
          <p:cNvSpPr>
            <a:spLocks noChangeShapeType="1"/>
          </p:cNvSpPr>
          <p:nvPr/>
        </p:nvSpPr>
        <p:spPr bwMode="auto">
          <a:xfrm flipH="1">
            <a:off x="2382838" y="1689100"/>
            <a:ext cx="0" cy="43322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714348" y="2000240"/>
          <a:ext cx="5857916" cy="3818001"/>
        </p:xfrm>
        <a:graphic>
          <a:graphicData uri="http://schemas.openxmlformats.org/drawingml/2006/table">
            <a:tbl>
              <a:tblPr/>
              <a:tblGrid>
                <a:gridCol w="1668758"/>
                <a:gridCol w="4189158"/>
              </a:tblGrid>
              <a:tr h="6191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kern="1200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Arial"/>
                        </a:rPr>
                        <a:t>Público </a:t>
                      </a:r>
                      <a:r>
                        <a:rPr lang="pt-PT" sz="1600" kern="1200" cap="all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pt-PT" sz="1600" kern="1200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Arial"/>
                        </a:rPr>
                        <a:t>lvo </a:t>
                      </a: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Professores, Pais e  Alunos do 1º e 2º Ciclos do Ensino Básico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kern="1200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Arial"/>
                        </a:rPr>
                        <a:t>Objectivos </a:t>
                      </a: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PT" sz="1200" dirty="0" smtClean="0">
                          <a:latin typeface="Calibri"/>
                          <a:ea typeface="Times New Roman"/>
                        </a:rPr>
                        <a:t>Sugerir algumas estratégias  e formas de trabalho  em sala de aula,  que promovam situações de aprendizagem </a:t>
                      </a:r>
                      <a:r>
                        <a:rPr lang="pt-PT" sz="1200" baseline="0" dirty="0" smtClean="0">
                          <a:latin typeface="Calibri"/>
                          <a:ea typeface="Times New Roman"/>
                        </a:rPr>
                        <a:t>orientadas e funcionais.</a:t>
                      </a:r>
                      <a:endParaRPr lang="pt-PT" sz="12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kern="1200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Arial"/>
                        </a:rPr>
                        <a:t>Software </a:t>
                      </a: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>
                          <a:latin typeface="+mn-lt"/>
                          <a:ea typeface="Times New Roman"/>
                        </a:rPr>
                        <a:t>MS Windows </a:t>
                      </a:r>
                      <a:r>
                        <a:rPr lang="pt-PT" sz="1200" baseline="0" dirty="0" smtClean="0">
                          <a:latin typeface="+mn-lt"/>
                          <a:ea typeface="Times New Roman"/>
                        </a:rPr>
                        <a:t>, MS Office, MS </a:t>
                      </a:r>
                      <a:r>
                        <a:rPr lang="pt-PT" sz="1200" baseline="0" dirty="0" err="1" smtClean="0">
                          <a:latin typeface="+mn-lt"/>
                          <a:ea typeface="Times New Roman"/>
                        </a:rPr>
                        <a:t>Learning</a:t>
                      </a:r>
                      <a:r>
                        <a:rPr lang="pt-PT" sz="1200" baseline="0" dirty="0" smtClean="0">
                          <a:latin typeface="+mn-lt"/>
                          <a:ea typeface="Times New Roman"/>
                        </a:rPr>
                        <a:t> Suite</a:t>
                      </a:r>
                      <a:endParaRPr lang="pt-PT" sz="1200" dirty="0" smtClean="0"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kern="1200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Arial"/>
                        </a:rPr>
                        <a:t>Palavras-chave </a:t>
                      </a: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Dinâmicas de sala de aula; TIC;  papel do professor; papel do aluno; formas de trabalho em aula.</a:t>
                      </a:r>
                      <a:endParaRPr lang="pt-PT" sz="12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kern="1200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Arial"/>
                        </a:rPr>
                        <a:t>Autores </a:t>
                      </a: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PT" sz="1200" dirty="0" smtClean="0">
                          <a:latin typeface="Calibri"/>
                          <a:ea typeface="Times New Roman"/>
                        </a:rPr>
                        <a:t>Microsoft</a:t>
                      </a:r>
                      <a:endParaRPr lang="pt-PT" sz="12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kern="1200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Arial"/>
                        </a:rPr>
                        <a:t>Documentos </a:t>
                      </a: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PT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8" name="Title 24"/>
          <p:cNvSpPr txBox="1">
            <a:spLocks/>
          </p:cNvSpPr>
          <p:nvPr/>
        </p:nvSpPr>
        <p:spPr>
          <a:xfrm>
            <a:off x="642910" y="1214422"/>
            <a:ext cx="6929486" cy="631844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Usar o Magalhães… como?</a:t>
            </a:r>
            <a:endParaRPr kumimoji="0" lang="pt-PT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Objecto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500298" y="5572140"/>
          <a:ext cx="914400" cy="771525"/>
        </p:xfrm>
        <a:graphic>
          <a:graphicData uri="http://schemas.openxmlformats.org/presentationml/2006/ole">
            <p:oleObj spid="_x0000_s2050" name="Package" showAsIcon="1" r:id="rId4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25"/>
          <p:cNvGraphicFramePr>
            <a:graphicFrameLocks noGrp="1"/>
          </p:cNvGraphicFramePr>
          <p:nvPr/>
        </p:nvGraphicFramePr>
        <p:xfrm>
          <a:off x="571472" y="1785926"/>
          <a:ext cx="6000792" cy="4556583"/>
        </p:xfrm>
        <a:graphic>
          <a:graphicData uri="http://schemas.openxmlformats.org/drawingml/2006/table">
            <a:tbl>
              <a:tblPr/>
              <a:tblGrid>
                <a:gridCol w="1709459"/>
                <a:gridCol w="4291333"/>
              </a:tblGrid>
              <a:tr h="285752">
                <a:tc gridSpan="2"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kern="1200" dirty="0" smtClean="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Arial"/>
                        </a:rPr>
                        <a:t>Formas de trabalho</a:t>
                      </a:r>
                      <a:endParaRPr lang="pt-P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056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pt-PT" sz="120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O computador surge na sala</a:t>
                      </a:r>
                      <a:r>
                        <a:rPr lang="pt-PT" sz="1200" i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de aula, no processo de ensino e aprendizagem como uma poderosa ferramenta de trabalho.</a:t>
                      </a: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pt-PT" sz="1200" i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Neste novo contexto, a </a:t>
                      </a:r>
                      <a:r>
                        <a:rPr lang="pt-PT" sz="120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cooperação e a colaboração entre o professor e os alunos e entre os alunos e os seus pares adquire uma maior importância.  A utilização das TIC na sala de aula aponta para formas de trabalho colaborativo, </a:t>
                      </a:r>
                      <a:r>
                        <a:rPr lang="pt-PT" sz="1200" i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mas  não só.</a:t>
                      </a: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pt-PT" sz="1200" i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Como podemos organizar as formas de trabalho na aula? Recorrendo a:</a:t>
                      </a:r>
                    </a:p>
                    <a:p>
                      <a:pPr lv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t-PT" sz="1200" i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Trabalho individual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PT" sz="1200" i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Trabalho de pares</a:t>
                      </a:r>
                      <a:endParaRPr lang="pt-PT" sz="1200" i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t-PT" sz="1200" i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Trabalho de grupo</a:t>
                      </a:r>
                    </a:p>
                    <a:p>
                      <a:pPr lv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lang="pt-PT" sz="1200" i="0" baseline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lang="pt-PT" sz="1200" i="0" baseline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056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056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247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056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kern="1200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Arial"/>
                        </a:rPr>
                        <a:t>Documentos </a:t>
                      </a: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i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Title 24"/>
          <p:cNvSpPr txBox="1">
            <a:spLocks/>
          </p:cNvSpPr>
          <p:nvPr/>
        </p:nvSpPr>
        <p:spPr>
          <a:xfrm>
            <a:off x="642910" y="1214422"/>
            <a:ext cx="6929486" cy="631844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Usar o Magalhães… como?</a:t>
            </a:r>
            <a:endParaRPr kumimoji="0" lang="pt-PT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Objecto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357422" y="5586433"/>
          <a:ext cx="914400" cy="771525"/>
        </p:xfrm>
        <a:graphic>
          <a:graphicData uri="http://schemas.openxmlformats.org/presentationml/2006/ole">
            <p:oleObj spid="_x0000_s1027" name="Apresentação" showAsIcon="1" r:id="rId4" imgW="914400" imgH="771480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25"/>
          <p:cNvGraphicFramePr>
            <a:graphicFrameLocks noGrp="1"/>
          </p:cNvGraphicFramePr>
          <p:nvPr/>
        </p:nvGraphicFramePr>
        <p:xfrm>
          <a:off x="571472" y="1785926"/>
          <a:ext cx="6000792" cy="4572032"/>
        </p:xfrm>
        <a:graphic>
          <a:graphicData uri="http://schemas.openxmlformats.org/drawingml/2006/table">
            <a:tbl>
              <a:tblPr/>
              <a:tblGrid>
                <a:gridCol w="1709459"/>
                <a:gridCol w="4291333"/>
              </a:tblGrid>
              <a:tr h="384045">
                <a:tc gridSpan="2"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kern="1200" dirty="0" smtClean="0">
                          <a:solidFill>
                            <a:srgbClr val="1F497D"/>
                          </a:solidFill>
                          <a:latin typeface="+mn-lt"/>
                          <a:ea typeface="Times New Roman"/>
                          <a:cs typeface="Arial"/>
                        </a:rPr>
                        <a:t>Papéis na sala de aula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91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lvl="0"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pt-PT" sz="12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 ou sem computador, </a:t>
                      </a:r>
                      <a:r>
                        <a:rPr lang="pt-PT" sz="12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professores e alunos desempenham um papel específico no processo de ensino e aprendizagem.</a:t>
                      </a:r>
                    </a:p>
                    <a:p>
                      <a:pPr lvl="0"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pt-PT" sz="12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 com o computador vem a inovação,  a hipótese de novas situações  de aprendizagem e o aumento da autonomia por parte dos alunos, a definição dos papéis em sala de aula torna-se ainda mais importante.</a:t>
                      </a:r>
                    </a:p>
                    <a:p>
                      <a:pPr lvl="0"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pt-PT" sz="12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Nesta nova realidade  as interacções são variadas:</a:t>
                      </a:r>
                    </a:p>
                    <a:p>
                      <a:pPr lvl="1"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pt-PT" sz="12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professor – aluno   /  aluno – professor  /  </a:t>
                      </a:r>
                      <a:br>
                        <a:rPr lang="pt-PT" sz="12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PT" sz="12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aluno – aluno    /    professor – alunos   /  </a:t>
                      </a:r>
                      <a:br>
                        <a:rPr lang="pt-PT" sz="12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PT" sz="12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pt-PT" sz="1200" i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alunos</a:t>
                      </a:r>
                      <a:r>
                        <a:rPr lang="pt-PT" sz="12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alunos …</a:t>
                      </a:r>
                    </a:p>
                    <a:p>
                      <a:pPr lvl="1"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endParaRPr lang="pt-PT" sz="1200" i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endParaRPr lang="pt-PT" sz="120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91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91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147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91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kern="1200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Arial"/>
                        </a:rPr>
                        <a:t>Documentos </a:t>
                      </a: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i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itle 24"/>
          <p:cNvSpPr txBox="1">
            <a:spLocks/>
          </p:cNvSpPr>
          <p:nvPr/>
        </p:nvSpPr>
        <p:spPr>
          <a:xfrm>
            <a:off x="642910" y="1214422"/>
            <a:ext cx="6929486" cy="631844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Usar o Magalhães… como?</a:t>
            </a:r>
            <a:endParaRPr kumimoji="0" lang="pt-PT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Objecto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443154" y="5500702"/>
          <a:ext cx="914400" cy="771525"/>
        </p:xfrm>
        <a:graphic>
          <a:graphicData uri="http://schemas.openxmlformats.org/presentationml/2006/ole">
            <p:oleObj spid="_x0000_s3074" name="Apresentação" showAsIcon="1" r:id="rId4" imgW="914400" imgH="771480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25"/>
          <p:cNvGraphicFramePr>
            <a:graphicFrameLocks noGrp="1"/>
          </p:cNvGraphicFramePr>
          <p:nvPr/>
        </p:nvGraphicFramePr>
        <p:xfrm>
          <a:off x="571472" y="1785926"/>
          <a:ext cx="6000792" cy="4170392"/>
        </p:xfrm>
        <a:graphic>
          <a:graphicData uri="http://schemas.openxmlformats.org/drawingml/2006/table">
            <a:tbl>
              <a:tblPr/>
              <a:tblGrid>
                <a:gridCol w="1709459"/>
                <a:gridCol w="4291333"/>
              </a:tblGrid>
              <a:tr h="421352">
                <a:tc gridSpan="2"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kern="1200" dirty="0" smtClean="0">
                          <a:solidFill>
                            <a:srgbClr val="1F497D"/>
                          </a:solidFill>
                          <a:latin typeface="+mn-lt"/>
                          <a:ea typeface="Times New Roman"/>
                          <a:cs typeface="Arial"/>
                        </a:rPr>
                        <a:t>Dicas e sugestões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41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lvl="0" algn="just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t-PT" sz="1200" i="0" dirty="0" smtClean="0"/>
                        <a:t>Por vezes é difícil chegar a todos os alunos, com ou sem computador. Se alguns alunos forem mais expeditos na realização das actividades, aproveite e coloque-os a orientar outros alunos.</a:t>
                      </a:r>
                    </a:p>
                    <a:p>
                      <a:pPr lvl="0" algn="just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t-PT" sz="1200" i="0" dirty="0" smtClean="0"/>
                        <a:t>Se optar por formas de trabalho em grupo, defina sempre um chefe de equipa. Assim evitará que todos os alunos chamem por si por ajuda, que falem vários ao mesmo tempo.</a:t>
                      </a:r>
                      <a:r>
                        <a:rPr lang="pt-PT" sz="1200" i="0" baseline="0" dirty="0" smtClean="0"/>
                        <a:t> Simultaneamente estão a  </a:t>
                      </a:r>
                      <a:r>
                        <a:rPr lang="pt-PT" sz="1200" i="0" dirty="0" smtClean="0"/>
                        <a:t>desenvolver competências de trabalho em equipa.</a:t>
                      </a:r>
                    </a:p>
                    <a:p>
                      <a:pPr lvl="0" algn="just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t-PT" sz="1200" i="0" dirty="0" smtClean="0"/>
                        <a:t>Converse com os pais sobre a várias formas de usar o computador </a:t>
                      </a:r>
                      <a:r>
                        <a:rPr lang="pt-PT" sz="1200" i="0" baseline="0" dirty="0" smtClean="0"/>
                        <a:t> para estimular a aprendizagem. Partilhe com eles as suas estratégias de sala de aula e discuta possíveis situações de utilização em casa.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ct val="50000"/>
                        </a:spcBef>
                        <a:buFont typeface="Arial" pitchFamily="34" charset="0"/>
                        <a:buChar char="•"/>
                      </a:pPr>
                      <a:r>
                        <a:rPr lang="pt-PT" sz="1100" baseline="0" dirty="0" smtClean="0"/>
                        <a:t>Para saber mais e encontrar mais ideias, explore:</a:t>
                      </a:r>
                    </a:p>
                    <a:p>
                      <a:pPr lvl="1">
                        <a:lnSpc>
                          <a:spcPct val="15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pt-PT" sz="1100" baseline="0" dirty="0" smtClean="0">
                          <a:solidFill>
                            <a:srgbClr val="000066"/>
                          </a:solidFill>
                          <a:hlinkClick r:id="rId3"/>
                        </a:rPr>
                        <a:t> Microsoft Educação</a:t>
                      </a:r>
                      <a:endParaRPr lang="pt-PT" sz="1100" baseline="0" dirty="0" smtClean="0">
                        <a:solidFill>
                          <a:srgbClr val="000066"/>
                        </a:solidFill>
                      </a:endParaRPr>
                    </a:p>
                    <a:p>
                      <a:pPr lvl="1">
                        <a:lnSpc>
                          <a:spcPct val="15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pt-PT" sz="1100" dirty="0" smtClean="0">
                          <a:solidFill>
                            <a:srgbClr val="000066"/>
                          </a:solidFill>
                          <a:hlinkClick r:id="rId4"/>
                        </a:rPr>
                        <a:t> Rede de Professores Inovadores</a:t>
                      </a:r>
                      <a:endParaRPr lang="pt-PT" sz="12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41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41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416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itle 24"/>
          <p:cNvSpPr txBox="1">
            <a:spLocks/>
          </p:cNvSpPr>
          <p:nvPr/>
        </p:nvSpPr>
        <p:spPr>
          <a:xfrm>
            <a:off x="642910" y="1214422"/>
            <a:ext cx="6929486" cy="631844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Usar o Magalhães… como?</a:t>
            </a:r>
            <a:endParaRPr kumimoji="0" lang="pt-PT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423</Words>
  <Application>Microsoft Office PowerPoint</Application>
  <PresentationFormat>Apresentação no Ecrã (4:3)</PresentationFormat>
  <Paragraphs>43</Paragraphs>
  <Slides>5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3</vt:i4>
      </vt:variant>
      <vt:variant>
        <vt:lpstr>Títulos dos diapositivos</vt:lpstr>
      </vt:variant>
      <vt:variant>
        <vt:i4>5</vt:i4>
      </vt:variant>
    </vt:vector>
  </HeadingPairs>
  <TitlesOfParts>
    <vt:vector size="9" baseType="lpstr">
      <vt:lpstr>Office Theme</vt:lpstr>
      <vt:lpstr>Package</vt:lpstr>
      <vt:lpstr>Apresentação</vt:lpstr>
      <vt:lpstr>Apresentação do Microsoft Office PowerPoint</vt:lpstr>
      <vt:lpstr>Dinâmicas de utilização</vt:lpstr>
      <vt:lpstr>Diapositivo 2</vt:lpstr>
      <vt:lpstr>Diapositivo 3</vt:lpstr>
      <vt:lpstr>Diapositivo 4</vt:lpstr>
      <vt:lpstr>Diapositivo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Utilizar o Magalhães como?</dc:title>
  <dc:creator>Microsoft;Ana Costa;Sandra Fradão</dc:creator>
  <cp:lastModifiedBy>Windows User</cp:lastModifiedBy>
  <cp:revision>76</cp:revision>
  <dcterms:created xsi:type="dcterms:W3CDTF">2008-11-03T13:31:01Z</dcterms:created>
  <dcterms:modified xsi:type="dcterms:W3CDTF">2008-11-14T18:07:10Z</dcterms:modified>
</cp:coreProperties>
</file>