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58"/>
  </p:notesMasterIdLst>
  <p:handoutMasterIdLst>
    <p:handoutMasterId r:id="rId59"/>
  </p:handoutMasterIdLst>
  <p:sldIdLst>
    <p:sldId id="333" r:id="rId5"/>
    <p:sldId id="399" r:id="rId6"/>
    <p:sldId id="409" r:id="rId7"/>
    <p:sldId id="400" r:id="rId8"/>
    <p:sldId id="411" r:id="rId9"/>
    <p:sldId id="413" r:id="rId10"/>
    <p:sldId id="388" r:id="rId11"/>
    <p:sldId id="407" r:id="rId12"/>
    <p:sldId id="414" r:id="rId13"/>
    <p:sldId id="389" r:id="rId14"/>
    <p:sldId id="410" r:id="rId15"/>
    <p:sldId id="412" r:id="rId16"/>
    <p:sldId id="392" r:id="rId17"/>
    <p:sldId id="415" r:id="rId18"/>
    <p:sldId id="427" r:id="rId19"/>
    <p:sldId id="428" r:id="rId20"/>
    <p:sldId id="429" r:id="rId21"/>
    <p:sldId id="430" r:id="rId22"/>
    <p:sldId id="431" r:id="rId23"/>
    <p:sldId id="432" r:id="rId24"/>
    <p:sldId id="434" r:id="rId25"/>
    <p:sldId id="461" r:id="rId26"/>
    <p:sldId id="462" r:id="rId27"/>
    <p:sldId id="460" r:id="rId28"/>
    <p:sldId id="436" r:id="rId29"/>
    <p:sldId id="466" r:id="rId30"/>
    <p:sldId id="437" r:id="rId31"/>
    <p:sldId id="438" r:id="rId32"/>
    <p:sldId id="456" r:id="rId33"/>
    <p:sldId id="441" r:id="rId34"/>
    <p:sldId id="453" r:id="rId35"/>
    <p:sldId id="454" r:id="rId36"/>
    <p:sldId id="464" r:id="rId37"/>
    <p:sldId id="463" r:id="rId38"/>
    <p:sldId id="465" r:id="rId39"/>
    <p:sldId id="474" r:id="rId40"/>
    <p:sldId id="442" r:id="rId41"/>
    <p:sldId id="444" r:id="rId42"/>
    <p:sldId id="447" r:id="rId43"/>
    <p:sldId id="448" r:id="rId44"/>
    <p:sldId id="458" r:id="rId45"/>
    <p:sldId id="455" r:id="rId46"/>
    <p:sldId id="452" r:id="rId47"/>
    <p:sldId id="457" r:id="rId48"/>
    <p:sldId id="396" r:id="rId49"/>
    <p:sldId id="467" r:id="rId50"/>
    <p:sldId id="468" r:id="rId51"/>
    <p:sldId id="469" r:id="rId52"/>
    <p:sldId id="470" r:id="rId53"/>
    <p:sldId id="471" r:id="rId54"/>
    <p:sldId id="472" r:id="rId55"/>
    <p:sldId id="473" r:id="rId56"/>
    <p:sldId id="459" r:id="rId5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182548"/>
    <a:srgbClr val="FFFFFF"/>
    <a:srgbClr val="131D39"/>
    <a:srgbClr val="E2561E"/>
    <a:srgbClr val="FF6633"/>
    <a:srgbClr val="D2E7F2"/>
    <a:srgbClr val="CFE3F1"/>
    <a:srgbClr val="EBF4F9"/>
    <a:srgbClr val="D3E6F1"/>
    <a:srgbClr val="98C5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98" autoAdjust="0"/>
    <p:restoredTop sz="85833" autoAdjust="0"/>
  </p:normalViewPr>
  <p:slideViewPr>
    <p:cSldViewPr>
      <p:cViewPr varScale="1">
        <p:scale>
          <a:sx n="47" d="100"/>
          <a:sy n="47" d="100"/>
        </p:scale>
        <p:origin x="-696" y="-77"/>
      </p:cViewPr>
      <p:guideLst>
        <p:guide orient="horz" pos="144"/>
        <p:guide orient="horz" pos="895"/>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101" d="100"/>
          <a:sy n="101" d="100"/>
        </p:scale>
        <p:origin x="-34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27BFC-0B7A-489C-AF26-281913C5AC22}" type="doc">
      <dgm:prSet loTypeId="urn:microsoft.com/office/officeart/2005/8/layout/radial6" loCatId="cycle" qsTypeId="urn:microsoft.com/office/officeart/2005/8/quickstyle/3d7" qsCatId="3D" csTypeId="urn:microsoft.com/office/officeart/2005/8/colors/accent0_3" csCatId="mainScheme" phldr="1"/>
      <dgm:spPr/>
      <dgm:t>
        <a:bodyPr/>
        <a:lstStyle/>
        <a:p>
          <a:endParaRPr lang="en-US"/>
        </a:p>
      </dgm:t>
    </dgm:pt>
    <dgm:pt modelId="{D78C138B-4241-4D00-A0A6-6C9BE588DC77}">
      <dgm:prSet phldrT="[Text]"/>
      <dgm:spPr/>
      <dgm:t>
        <a:bodyPr/>
        <a:lstStyle/>
        <a:p>
          <a:r>
            <a:rPr lang="fr-FR" b="1" dirty="0" smtClean="0">
              <a:solidFill>
                <a:srgbClr val="FFFFFF"/>
              </a:solidFill>
            </a:rPr>
            <a:t>Contrat de Support Premier</a:t>
          </a:r>
          <a:endParaRPr lang="en-US" b="1" dirty="0">
            <a:solidFill>
              <a:srgbClr val="FFFFFF"/>
            </a:solidFill>
          </a:endParaRPr>
        </a:p>
      </dgm:t>
    </dgm:pt>
    <dgm:pt modelId="{9C697599-FF67-4973-B7A8-EE72A1558927}" type="parTrans" cxnId="{C95ED20D-829A-4D90-A225-46A4C621848D}">
      <dgm:prSet/>
      <dgm:spPr/>
      <dgm:t>
        <a:bodyPr/>
        <a:lstStyle/>
        <a:p>
          <a:endParaRPr lang="en-US" b="1">
            <a:solidFill>
              <a:srgbClr val="FFFFFF"/>
            </a:solidFill>
          </a:endParaRPr>
        </a:p>
      </dgm:t>
    </dgm:pt>
    <dgm:pt modelId="{67D2B5DA-4313-404D-BF06-77A6C04F45E8}" type="sibTrans" cxnId="{C95ED20D-829A-4D90-A225-46A4C621848D}">
      <dgm:prSet/>
      <dgm:spPr/>
      <dgm:t>
        <a:bodyPr/>
        <a:lstStyle/>
        <a:p>
          <a:endParaRPr lang="en-US" b="1">
            <a:solidFill>
              <a:srgbClr val="FFFFFF"/>
            </a:solidFill>
          </a:endParaRPr>
        </a:p>
      </dgm:t>
    </dgm:pt>
    <dgm:pt modelId="{2F0CC871-0A8A-496A-ABC5-86D09705049C}">
      <dgm:prSet phldrT="[Text]"/>
      <dgm:spPr/>
      <dgm:t>
        <a:bodyPr/>
        <a:lstStyle/>
        <a:p>
          <a:r>
            <a:rPr lang="fr-FR" b="1" dirty="0" smtClean="0">
              <a:solidFill>
                <a:srgbClr val="FFFFFF"/>
              </a:solidFill>
            </a:rPr>
            <a:t>Bilans de santé</a:t>
          </a:r>
          <a:endParaRPr lang="en-US" b="1" dirty="0">
            <a:solidFill>
              <a:srgbClr val="FFFFFF"/>
            </a:solidFill>
          </a:endParaRPr>
        </a:p>
      </dgm:t>
    </dgm:pt>
    <dgm:pt modelId="{26FB3DF2-50DE-4078-A530-AEE699C1AD38}" type="parTrans" cxnId="{9F725D45-E125-416E-973E-DE39CEFC91E3}">
      <dgm:prSet/>
      <dgm:spPr/>
      <dgm:t>
        <a:bodyPr/>
        <a:lstStyle/>
        <a:p>
          <a:endParaRPr lang="en-US" b="1">
            <a:solidFill>
              <a:srgbClr val="FFFFFF"/>
            </a:solidFill>
          </a:endParaRPr>
        </a:p>
      </dgm:t>
    </dgm:pt>
    <dgm:pt modelId="{C26F5688-A32F-4962-8AC1-E4D966E4EA77}" type="sibTrans" cxnId="{9F725D45-E125-416E-973E-DE39CEFC91E3}">
      <dgm:prSet/>
      <dgm:spPr/>
      <dgm:t>
        <a:bodyPr/>
        <a:lstStyle/>
        <a:p>
          <a:endParaRPr lang="en-US" b="1" dirty="0">
            <a:solidFill>
              <a:srgbClr val="FFFFFF"/>
            </a:solidFill>
          </a:endParaRPr>
        </a:p>
      </dgm:t>
    </dgm:pt>
    <dgm:pt modelId="{22DBBB64-9599-4AE0-A381-6ED86FD29BDE}">
      <dgm:prSet/>
      <dgm:spPr/>
      <dgm:t>
        <a:bodyPr/>
        <a:lstStyle/>
        <a:p>
          <a:r>
            <a:rPr lang="fr-FR" b="1" dirty="0" smtClean="0">
              <a:solidFill>
                <a:srgbClr val="FFFFFF"/>
              </a:solidFill>
            </a:rPr>
            <a:t>Transfert d’expertise</a:t>
          </a:r>
          <a:endParaRPr lang="en-US" b="1" dirty="0">
            <a:solidFill>
              <a:srgbClr val="FFFFFF"/>
            </a:solidFill>
          </a:endParaRPr>
        </a:p>
      </dgm:t>
    </dgm:pt>
    <dgm:pt modelId="{8E1725B4-2099-4958-8734-DABEB254EABD}" type="parTrans" cxnId="{80904114-D778-483A-A60A-6ADE935DBE64}">
      <dgm:prSet/>
      <dgm:spPr/>
      <dgm:t>
        <a:bodyPr/>
        <a:lstStyle/>
        <a:p>
          <a:endParaRPr lang="en-US" b="1">
            <a:solidFill>
              <a:srgbClr val="FFFFFF"/>
            </a:solidFill>
          </a:endParaRPr>
        </a:p>
      </dgm:t>
    </dgm:pt>
    <dgm:pt modelId="{6AA38048-A80B-409F-AFC5-81D69AE9178B}" type="sibTrans" cxnId="{80904114-D778-483A-A60A-6ADE935DBE64}">
      <dgm:prSet/>
      <dgm:spPr/>
      <dgm:t>
        <a:bodyPr/>
        <a:lstStyle/>
        <a:p>
          <a:endParaRPr lang="en-US" b="1" dirty="0">
            <a:solidFill>
              <a:srgbClr val="FFFFFF"/>
            </a:solidFill>
          </a:endParaRPr>
        </a:p>
      </dgm:t>
    </dgm:pt>
    <dgm:pt modelId="{76319AD0-C6C8-4D77-971C-495AED080085}">
      <dgm:prSet/>
      <dgm:spPr/>
      <dgm:t>
        <a:bodyPr/>
        <a:lstStyle/>
        <a:p>
          <a:r>
            <a:rPr lang="fr-FR" b="1" dirty="0" smtClean="0">
              <a:solidFill>
                <a:srgbClr val="FFFFFF"/>
              </a:solidFill>
            </a:rPr>
            <a:t>Workshop</a:t>
          </a:r>
          <a:r>
            <a:rPr lang="fr-FR" b="1" i="1" dirty="0" smtClean="0">
              <a:solidFill>
                <a:srgbClr val="FFFFFF"/>
              </a:solidFill>
            </a:rPr>
            <a:t>PLUS</a:t>
          </a:r>
        </a:p>
      </dgm:t>
    </dgm:pt>
    <dgm:pt modelId="{82F23536-B07E-44F5-BDFA-DC41031EA24E}" type="parTrans" cxnId="{69B92DEF-5A99-4314-B61F-16392F4DF6D2}">
      <dgm:prSet/>
      <dgm:spPr/>
      <dgm:t>
        <a:bodyPr/>
        <a:lstStyle/>
        <a:p>
          <a:endParaRPr lang="en-US">
            <a:solidFill>
              <a:srgbClr val="FFFFFF"/>
            </a:solidFill>
          </a:endParaRPr>
        </a:p>
      </dgm:t>
    </dgm:pt>
    <dgm:pt modelId="{50CFE5E6-64A9-4D8D-BF2B-A9382158BC19}" type="sibTrans" cxnId="{69B92DEF-5A99-4314-B61F-16392F4DF6D2}">
      <dgm:prSet/>
      <dgm:spPr/>
      <dgm:t>
        <a:bodyPr/>
        <a:lstStyle/>
        <a:p>
          <a:endParaRPr lang="en-US" dirty="0">
            <a:solidFill>
              <a:srgbClr val="FFFFFF"/>
            </a:solidFill>
          </a:endParaRPr>
        </a:p>
      </dgm:t>
    </dgm:pt>
    <dgm:pt modelId="{34035E36-76C1-4168-9719-29529CA860E4}">
      <dgm:prSet/>
      <dgm:spPr/>
      <dgm:t>
        <a:bodyPr/>
        <a:lstStyle/>
        <a:p>
          <a:r>
            <a:rPr lang="fr-FR" b="1" dirty="0" smtClean="0">
              <a:solidFill>
                <a:srgbClr val="FFFFFF"/>
              </a:solidFill>
            </a:rPr>
            <a:t>MS Insight</a:t>
          </a:r>
        </a:p>
      </dgm:t>
    </dgm:pt>
    <dgm:pt modelId="{C195C92E-E1C6-4176-8EF3-E794CBAB4349}" type="parTrans" cxnId="{3F255694-563A-4A50-902D-00F60AC6E2C3}">
      <dgm:prSet/>
      <dgm:spPr/>
      <dgm:t>
        <a:bodyPr/>
        <a:lstStyle/>
        <a:p>
          <a:endParaRPr lang="en-US">
            <a:solidFill>
              <a:srgbClr val="FFFFFF"/>
            </a:solidFill>
          </a:endParaRPr>
        </a:p>
      </dgm:t>
    </dgm:pt>
    <dgm:pt modelId="{1748318E-9D54-4E0B-9F9D-CE02CD5D7875}" type="sibTrans" cxnId="{3F255694-563A-4A50-902D-00F60AC6E2C3}">
      <dgm:prSet/>
      <dgm:spPr/>
      <dgm:t>
        <a:bodyPr/>
        <a:lstStyle/>
        <a:p>
          <a:endParaRPr lang="en-US" dirty="0">
            <a:solidFill>
              <a:srgbClr val="FFFFFF"/>
            </a:solidFill>
          </a:endParaRPr>
        </a:p>
      </dgm:t>
    </dgm:pt>
    <dgm:pt modelId="{01E0512C-F4EE-4202-AAAE-588850636F26}">
      <dgm:prSet/>
      <dgm:spPr/>
      <dgm:t>
        <a:bodyPr/>
        <a:lstStyle/>
        <a:p>
          <a:r>
            <a:rPr lang="fr-FR" b="1" dirty="0" smtClean="0">
              <a:solidFill>
                <a:srgbClr val="FFFFFF"/>
              </a:solidFill>
            </a:rPr>
            <a:t>Ateliers</a:t>
          </a:r>
        </a:p>
      </dgm:t>
    </dgm:pt>
    <dgm:pt modelId="{097AD24D-E204-4253-B9DD-1531D1026D7C}" type="parTrans" cxnId="{04A94495-8D50-4700-A224-13CE3A9131FD}">
      <dgm:prSet/>
      <dgm:spPr/>
      <dgm:t>
        <a:bodyPr/>
        <a:lstStyle/>
        <a:p>
          <a:endParaRPr lang="en-US">
            <a:solidFill>
              <a:srgbClr val="FFFFFF"/>
            </a:solidFill>
          </a:endParaRPr>
        </a:p>
      </dgm:t>
    </dgm:pt>
    <dgm:pt modelId="{F01C7A50-7C22-41B0-BFED-834133CD857E}" type="sibTrans" cxnId="{04A94495-8D50-4700-A224-13CE3A9131FD}">
      <dgm:prSet/>
      <dgm:spPr/>
      <dgm:t>
        <a:bodyPr/>
        <a:lstStyle/>
        <a:p>
          <a:endParaRPr lang="en-US" dirty="0">
            <a:solidFill>
              <a:srgbClr val="FFFFFF"/>
            </a:solidFill>
          </a:endParaRPr>
        </a:p>
      </dgm:t>
    </dgm:pt>
    <dgm:pt modelId="{A73BF4E3-A5C2-42D2-B709-E0341CB6DC6A}">
      <dgm:prSet/>
      <dgm:spPr/>
      <dgm:t>
        <a:bodyPr/>
        <a:lstStyle/>
        <a:p>
          <a:r>
            <a:rPr lang="fr-FR" b="1" dirty="0" smtClean="0">
              <a:solidFill>
                <a:srgbClr val="FFFFFF"/>
              </a:solidFill>
            </a:rPr>
            <a:t>IT Operations</a:t>
          </a:r>
        </a:p>
      </dgm:t>
    </dgm:pt>
    <dgm:pt modelId="{E876F748-A533-4D92-AF18-F17834C3F28D}" type="parTrans" cxnId="{9D0C2F79-5647-4A7E-9AB3-F7B599B82957}">
      <dgm:prSet/>
      <dgm:spPr/>
      <dgm:t>
        <a:bodyPr/>
        <a:lstStyle/>
        <a:p>
          <a:endParaRPr lang="en-US">
            <a:solidFill>
              <a:srgbClr val="FFFFFF"/>
            </a:solidFill>
          </a:endParaRPr>
        </a:p>
      </dgm:t>
    </dgm:pt>
    <dgm:pt modelId="{E71FEB8B-8FCB-40EF-A378-4418DE33CFCB}" type="sibTrans" cxnId="{9D0C2F79-5647-4A7E-9AB3-F7B599B82957}">
      <dgm:prSet/>
      <dgm:spPr/>
      <dgm:t>
        <a:bodyPr/>
        <a:lstStyle/>
        <a:p>
          <a:endParaRPr lang="en-US" dirty="0">
            <a:solidFill>
              <a:srgbClr val="FFFFFF"/>
            </a:solidFill>
          </a:endParaRPr>
        </a:p>
      </dgm:t>
    </dgm:pt>
    <dgm:pt modelId="{C196E00E-8AFB-4B06-9286-315B7641C19D}" type="pres">
      <dgm:prSet presAssocID="{CDE27BFC-0B7A-489C-AF26-281913C5AC22}" presName="Name0" presStyleCnt="0">
        <dgm:presLayoutVars>
          <dgm:chMax val="1"/>
          <dgm:dir/>
          <dgm:animLvl val="ctr"/>
          <dgm:resizeHandles val="exact"/>
        </dgm:presLayoutVars>
      </dgm:prSet>
      <dgm:spPr/>
      <dgm:t>
        <a:bodyPr/>
        <a:lstStyle/>
        <a:p>
          <a:endParaRPr lang="en-US"/>
        </a:p>
      </dgm:t>
    </dgm:pt>
    <dgm:pt modelId="{DDD12BA8-1417-41D2-8879-E26E4E77E24F}" type="pres">
      <dgm:prSet presAssocID="{D78C138B-4241-4D00-A0A6-6C9BE588DC77}" presName="centerShape" presStyleLbl="node0" presStyleIdx="0" presStyleCnt="1" custLinFactNeighborY="-4875"/>
      <dgm:spPr/>
      <dgm:t>
        <a:bodyPr/>
        <a:lstStyle/>
        <a:p>
          <a:endParaRPr lang="en-US"/>
        </a:p>
      </dgm:t>
    </dgm:pt>
    <dgm:pt modelId="{AE391BB1-E5EE-43C4-9696-13ED89534696}" type="pres">
      <dgm:prSet presAssocID="{2F0CC871-0A8A-496A-ABC5-86D09705049C}" presName="node" presStyleLbl="node1" presStyleIdx="0" presStyleCnt="6">
        <dgm:presLayoutVars>
          <dgm:bulletEnabled val="1"/>
        </dgm:presLayoutVars>
      </dgm:prSet>
      <dgm:spPr/>
      <dgm:t>
        <a:bodyPr/>
        <a:lstStyle/>
        <a:p>
          <a:endParaRPr lang="en-US"/>
        </a:p>
      </dgm:t>
    </dgm:pt>
    <dgm:pt modelId="{9BA0ADDE-1F34-4374-A33D-598BEABB7360}" type="pres">
      <dgm:prSet presAssocID="{2F0CC871-0A8A-496A-ABC5-86D09705049C}" presName="dummy" presStyleCnt="0"/>
      <dgm:spPr/>
      <dgm:t>
        <a:bodyPr/>
        <a:lstStyle/>
        <a:p>
          <a:endParaRPr lang="en-US"/>
        </a:p>
      </dgm:t>
    </dgm:pt>
    <dgm:pt modelId="{AF5A2394-4FD3-4399-823A-DB02BF602E93}" type="pres">
      <dgm:prSet presAssocID="{C26F5688-A32F-4962-8AC1-E4D966E4EA77}" presName="sibTrans" presStyleLbl="sibTrans2D1" presStyleIdx="0" presStyleCnt="6"/>
      <dgm:spPr/>
      <dgm:t>
        <a:bodyPr/>
        <a:lstStyle/>
        <a:p>
          <a:endParaRPr lang="en-US"/>
        </a:p>
      </dgm:t>
    </dgm:pt>
    <dgm:pt modelId="{2ACE3B80-2B2A-401C-92F2-7A180347EE78}" type="pres">
      <dgm:prSet presAssocID="{76319AD0-C6C8-4D77-971C-495AED080085}" presName="node" presStyleLbl="node1" presStyleIdx="1" presStyleCnt="6">
        <dgm:presLayoutVars>
          <dgm:bulletEnabled val="1"/>
        </dgm:presLayoutVars>
      </dgm:prSet>
      <dgm:spPr/>
      <dgm:t>
        <a:bodyPr/>
        <a:lstStyle/>
        <a:p>
          <a:endParaRPr lang="en-US"/>
        </a:p>
      </dgm:t>
    </dgm:pt>
    <dgm:pt modelId="{EDAFC7F5-C9A7-4D53-88FA-33582F55EC4B}" type="pres">
      <dgm:prSet presAssocID="{76319AD0-C6C8-4D77-971C-495AED080085}" presName="dummy" presStyleCnt="0"/>
      <dgm:spPr/>
      <dgm:t>
        <a:bodyPr/>
        <a:lstStyle/>
        <a:p>
          <a:endParaRPr lang="en-US"/>
        </a:p>
      </dgm:t>
    </dgm:pt>
    <dgm:pt modelId="{50255C02-38D6-43EB-8453-69A8196A490D}" type="pres">
      <dgm:prSet presAssocID="{50CFE5E6-64A9-4D8D-BF2B-A9382158BC19}" presName="sibTrans" presStyleLbl="sibTrans2D1" presStyleIdx="1" presStyleCnt="6"/>
      <dgm:spPr/>
      <dgm:t>
        <a:bodyPr/>
        <a:lstStyle/>
        <a:p>
          <a:endParaRPr lang="en-US"/>
        </a:p>
      </dgm:t>
    </dgm:pt>
    <dgm:pt modelId="{D2FA2C11-9B3A-43D9-8DDD-46CA3AD189F6}" type="pres">
      <dgm:prSet presAssocID="{34035E36-76C1-4168-9719-29529CA860E4}" presName="node" presStyleLbl="node1" presStyleIdx="2" presStyleCnt="6">
        <dgm:presLayoutVars>
          <dgm:bulletEnabled val="1"/>
        </dgm:presLayoutVars>
      </dgm:prSet>
      <dgm:spPr/>
      <dgm:t>
        <a:bodyPr/>
        <a:lstStyle/>
        <a:p>
          <a:endParaRPr lang="en-US"/>
        </a:p>
      </dgm:t>
    </dgm:pt>
    <dgm:pt modelId="{1A0436BB-D8A2-44DA-A720-9C306D9C6091}" type="pres">
      <dgm:prSet presAssocID="{34035E36-76C1-4168-9719-29529CA860E4}" presName="dummy" presStyleCnt="0"/>
      <dgm:spPr/>
      <dgm:t>
        <a:bodyPr/>
        <a:lstStyle/>
        <a:p>
          <a:endParaRPr lang="en-US"/>
        </a:p>
      </dgm:t>
    </dgm:pt>
    <dgm:pt modelId="{7518E544-0536-48DF-A76D-0D8B1C5A6E5E}" type="pres">
      <dgm:prSet presAssocID="{1748318E-9D54-4E0B-9F9D-CE02CD5D7875}" presName="sibTrans" presStyleLbl="sibTrans2D1" presStyleIdx="2" presStyleCnt="6"/>
      <dgm:spPr/>
      <dgm:t>
        <a:bodyPr/>
        <a:lstStyle/>
        <a:p>
          <a:endParaRPr lang="en-US"/>
        </a:p>
      </dgm:t>
    </dgm:pt>
    <dgm:pt modelId="{6075F26F-BCB5-4540-A816-2448B1273D7B}" type="pres">
      <dgm:prSet presAssocID="{01E0512C-F4EE-4202-AAAE-588850636F26}" presName="node" presStyleLbl="node1" presStyleIdx="3" presStyleCnt="6" custRadScaleRad="96048" custRadScaleInc="-47256">
        <dgm:presLayoutVars>
          <dgm:bulletEnabled val="1"/>
        </dgm:presLayoutVars>
      </dgm:prSet>
      <dgm:spPr/>
      <dgm:t>
        <a:bodyPr/>
        <a:lstStyle/>
        <a:p>
          <a:endParaRPr lang="en-US"/>
        </a:p>
      </dgm:t>
    </dgm:pt>
    <dgm:pt modelId="{FCC50B33-B063-45FD-B4E5-79E62ADB2D36}" type="pres">
      <dgm:prSet presAssocID="{01E0512C-F4EE-4202-AAAE-588850636F26}" presName="dummy" presStyleCnt="0"/>
      <dgm:spPr/>
      <dgm:t>
        <a:bodyPr/>
        <a:lstStyle/>
        <a:p>
          <a:endParaRPr lang="en-US"/>
        </a:p>
      </dgm:t>
    </dgm:pt>
    <dgm:pt modelId="{FA4E5966-E257-4C79-8C93-2E6BEC3DA855}" type="pres">
      <dgm:prSet presAssocID="{F01C7A50-7C22-41B0-BFED-834133CD857E}" presName="sibTrans" presStyleLbl="sibTrans2D1" presStyleIdx="3" presStyleCnt="6"/>
      <dgm:spPr/>
      <dgm:t>
        <a:bodyPr/>
        <a:lstStyle/>
        <a:p>
          <a:endParaRPr lang="en-US"/>
        </a:p>
      </dgm:t>
    </dgm:pt>
    <dgm:pt modelId="{787706A8-CEF4-439F-8914-D0CACFF5764E}" type="pres">
      <dgm:prSet presAssocID="{A73BF4E3-A5C2-42D2-B709-E0341CB6DC6A}" presName="node" presStyleLbl="node1" presStyleIdx="4" presStyleCnt="6">
        <dgm:presLayoutVars>
          <dgm:bulletEnabled val="1"/>
        </dgm:presLayoutVars>
      </dgm:prSet>
      <dgm:spPr/>
      <dgm:t>
        <a:bodyPr/>
        <a:lstStyle/>
        <a:p>
          <a:endParaRPr lang="en-US"/>
        </a:p>
      </dgm:t>
    </dgm:pt>
    <dgm:pt modelId="{1D75F5DF-DDEA-4231-8F96-AA8973FF6590}" type="pres">
      <dgm:prSet presAssocID="{A73BF4E3-A5C2-42D2-B709-E0341CB6DC6A}" presName="dummy" presStyleCnt="0"/>
      <dgm:spPr/>
      <dgm:t>
        <a:bodyPr/>
        <a:lstStyle/>
        <a:p>
          <a:endParaRPr lang="en-US"/>
        </a:p>
      </dgm:t>
    </dgm:pt>
    <dgm:pt modelId="{E3B9997C-5C5E-4D04-899A-DC2BD9BE9C37}" type="pres">
      <dgm:prSet presAssocID="{E71FEB8B-8FCB-40EF-A378-4418DE33CFCB}" presName="sibTrans" presStyleLbl="sibTrans2D1" presStyleIdx="4" presStyleCnt="6"/>
      <dgm:spPr/>
      <dgm:t>
        <a:bodyPr/>
        <a:lstStyle/>
        <a:p>
          <a:endParaRPr lang="en-US"/>
        </a:p>
      </dgm:t>
    </dgm:pt>
    <dgm:pt modelId="{8E3E0428-78F6-4DAA-88DD-A4E6B6E3A877}" type="pres">
      <dgm:prSet presAssocID="{22DBBB64-9599-4AE0-A381-6ED86FD29BDE}" presName="node" presStyleLbl="node1" presStyleIdx="5" presStyleCnt="6">
        <dgm:presLayoutVars>
          <dgm:bulletEnabled val="1"/>
        </dgm:presLayoutVars>
      </dgm:prSet>
      <dgm:spPr/>
      <dgm:t>
        <a:bodyPr/>
        <a:lstStyle/>
        <a:p>
          <a:endParaRPr lang="en-US"/>
        </a:p>
      </dgm:t>
    </dgm:pt>
    <dgm:pt modelId="{0BB7A23F-6951-483E-B63D-2BC63251EC6A}" type="pres">
      <dgm:prSet presAssocID="{22DBBB64-9599-4AE0-A381-6ED86FD29BDE}" presName="dummy" presStyleCnt="0"/>
      <dgm:spPr/>
      <dgm:t>
        <a:bodyPr/>
        <a:lstStyle/>
        <a:p>
          <a:endParaRPr lang="en-US"/>
        </a:p>
      </dgm:t>
    </dgm:pt>
    <dgm:pt modelId="{B006AFDF-AA5D-4F27-AE38-0FD67E5BF87F}" type="pres">
      <dgm:prSet presAssocID="{6AA38048-A80B-409F-AFC5-81D69AE9178B}" presName="sibTrans" presStyleLbl="sibTrans2D1" presStyleIdx="5" presStyleCnt="6"/>
      <dgm:spPr/>
      <dgm:t>
        <a:bodyPr/>
        <a:lstStyle/>
        <a:p>
          <a:endParaRPr lang="en-US"/>
        </a:p>
      </dgm:t>
    </dgm:pt>
  </dgm:ptLst>
  <dgm:cxnLst>
    <dgm:cxn modelId="{69B92DEF-5A99-4314-B61F-16392F4DF6D2}" srcId="{D78C138B-4241-4D00-A0A6-6C9BE588DC77}" destId="{76319AD0-C6C8-4D77-971C-495AED080085}" srcOrd="1" destOrd="0" parTransId="{82F23536-B07E-44F5-BDFA-DC41031EA24E}" sibTransId="{50CFE5E6-64A9-4D8D-BF2B-A9382158BC19}"/>
    <dgm:cxn modelId="{5A6BA28C-6BC2-46DA-99EA-05F295EFDAFE}" type="presOf" srcId="{A73BF4E3-A5C2-42D2-B709-E0341CB6DC6A}" destId="{787706A8-CEF4-439F-8914-D0CACFF5764E}" srcOrd="0" destOrd="0" presId="urn:microsoft.com/office/officeart/2005/8/layout/radial6"/>
    <dgm:cxn modelId="{6E0E2F18-A954-4116-B305-620A71943B5A}" type="presOf" srcId="{34035E36-76C1-4168-9719-29529CA860E4}" destId="{D2FA2C11-9B3A-43D9-8DDD-46CA3AD189F6}" srcOrd="0" destOrd="0" presId="urn:microsoft.com/office/officeart/2005/8/layout/radial6"/>
    <dgm:cxn modelId="{008467D1-4000-4D80-AD54-D5D057128AC3}" type="presOf" srcId="{C26F5688-A32F-4962-8AC1-E4D966E4EA77}" destId="{AF5A2394-4FD3-4399-823A-DB02BF602E93}" srcOrd="0" destOrd="0" presId="urn:microsoft.com/office/officeart/2005/8/layout/radial6"/>
    <dgm:cxn modelId="{B0F88C3C-D548-40BA-BC26-3C17C6C8D472}" type="presOf" srcId="{2F0CC871-0A8A-496A-ABC5-86D09705049C}" destId="{AE391BB1-E5EE-43C4-9696-13ED89534696}" srcOrd="0" destOrd="0" presId="urn:microsoft.com/office/officeart/2005/8/layout/radial6"/>
    <dgm:cxn modelId="{441288E5-F2EE-43BE-B474-46CD71BC17C0}" type="presOf" srcId="{01E0512C-F4EE-4202-AAAE-588850636F26}" destId="{6075F26F-BCB5-4540-A816-2448B1273D7B}" srcOrd="0" destOrd="0" presId="urn:microsoft.com/office/officeart/2005/8/layout/radial6"/>
    <dgm:cxn modelId="{C95ED20D-829A-4D90-A225-46A4C621848D}" srcId="{CDE27BFC-0B7A-489C-AF26-281913C5AC22}" destId="{D78C138B-4241-4D00-A0A6-6C9BE588DC77}" srcOrd="0" destOrd="0" parTransId="{9C697599-FF67-4973-B7A8-EE72A1558927}" sibTransId="{67D2B5DA-4313-404D-BF06-77A6C04F45E8}"/>
    <dgm:cxn modelId="{DB9F5D8A-115A-4233-AF28-E1EBE83951CC}" type="presOf" srcId="{1748318E-9D54-4E0B-9F9D-CE02CD5D7875}" destId="{7518E544-0536-48DF-A76D-0D8B1C5A6E5E}" srcOrd="0" destOrd="0" presId="urn:microsoft.com/office/officeart/2005/8/layout/radial6"/>
    <dgm:cxn modelId="{D7D7F15C-DBCF-45DB-A797-14D3DE9218A3}" type="presOf" srcId="{50CFE5E6-64A9-4D8D-BF2B-A9382158BC19}" destId="{50255C02-38D6-43EB-8453-69A8196A490D}" srcOrd="0" destOrd="0" presId="urn:microsoft.com/office/officeart/2005/8/layout/radial6"/>
    <dgm:cxn modelId="{3F255694-563A-4A50-902D-00F60AC6E2C3}" srcId="{D78C138B-4241-4D00-A0A6-6C9BE588DC77}" destId="{34035E36-76C1-4168-9719-29529CA860E4}" srcOrd="2" destOrd="0" parTransId="{C195C92E-E1C6-4176-8EF3-E794CBAB4349}" sibTransId="{1748318E-9D54-4E0B-9F9D-CE02CD5D7875}"/>
    <dgm:cxn modelId="{9F725D45-E125-416E-973E-DE39CEFC91E3}" srcId="{D78C138B-4241-4D00-A0A6-6C9BE588DC77}" destId="{2F0CC871-0A8A-496A-ABC5-86D09705049C}" srcOrd="0" destOrd="0" parTransId="{26FB3DF2-50DE-4078-A530-AEE699C1AD38}" sibTransId="{C26F5688-A32F-4962-8AC1-E4D966E4EA77}"/>
    <dgm:cxn modelId="{35AD41F6-BBD0-44C1-8849-E6EC919E3EA1}" type="presOf" srcId="{6AA38048-A80B-409F-AFC5-81D69AE9178B}" destId="{B006AFDF-AA5D-4F27-AE38-0FD67E5BF87F}" srcOrd="0" destOrd="0" presId="urn:microsoft.com/office/officeart/2005/8/layout/radial6"/>
    <dgm:cxn modelId="{80904114-D778-483A-A60A-6ADE935DBE64}" srcId="{D78C138B-4241-4D00-A0A6-6C9BE588DC77}" destId="{22DBBB64-9599-4AE0-A381-6ED86FD29BDE}" srcOrd="5" destOrd="0" parTransId="{8E1725B4-2099-4958-8734-DABEB254EABD}" sibTransId="{6AA38048-A80B-409F-AFC5-81D69AE9178B}"/>
    <dgm:cxn modelId="{D4637616-89B5-4250-8F38-30DED54BF5C4}" type="presOf" srcId="{22DBBB64-9599-4AE0-A381-6ED86FD29BDE}" destId="{8E3E0428-78F6-4DAA-88DD-A4E6B6E3A877}" srcOrd="0" destOrd="0" presId="urn:microsoft.com/office/officeart/2005/8/layout/radial6"/>
    <dgm:cxn modelId="{E643B817-A1F4-4138-99A3-D10318C08DED}" type="presOf" srcId="{E71FEB8B-8FCB-40EF-A378-4418DE33CFCB}" destId="{E3B9997C-5C5E-4D04-899A-DC2BD9BE9C37}" srcOrd="0" destOrd="0" presId="urn:microsoft.com/office/officeart/2005/8/layout/radial6"/>
    <dgm:cxn modelId="{F2F27D13-9E15-4171-A405-D486F39924AA}" type="presOf" srcId="{76319AD0-C6C8-4D77-971C-495AED080085}" destId="{2ACE3B80-2B2A-401C-92F2-7A180347EE78}" srcOrd="0" destOrd="0" presId="urn:microsoft.com/office/officeart/2005/8/layout/radial6"/>
    <dgm:cxn modelId="{3B3C4872-914F-4443-83E8-C291E58D0F72}" type="presOf" srcId="{F01C7A50-7C22-41B0-BFED-834133CD857E}" destId="{FA4E5966-E257-4C79-8C93-2E6BEC3DA855}" srcOrd="0" destOrd="0" presId="urn:microsoft.com/office/officeart/2005/8/layout/radial6"/>
    <dgm:cxn modelId="{A4F24427-FF50-44B0-B19C-34C0DAEE8DE4}" type="presOf" srcId="{CDE27BFC-0B7A-489C-AF26-281913C5AC22}" destId="{C196E00E-8AFB-4B06-9286-315B7641C19D}" srcOrd="0" destOrd="0" presId="urn:microsoft.com/office/officeart/2005/8/layout/radial6"/>
    <dgm:cxn modelId="{04839F27-3BDB-4D03-A548-A3983DD767B0}" type="presOf" srcId="{D78C138B-4241-4D00-A0A6-6C9BE588DC77}" destId="{DDD12BA8-1417-41D2-8879-E26E4E77E24F}" srcOrd="0" destOrd="0" presId="urn:microsoft.com/office/officeart/2005/8/layout/radial6"/>
    <dgm:cxn modelId="{9D0C2F79-5647-4A7E-9AB3-F7B599B82957}" srcId="{D78C138B-4241-4D00-A0A6-6C9BE588DC77}" destId="{A73BF4E3-A5C2-42D2-B709-E0341CB6DC6A}" srcOrd="4" destOrd="0" parTransId="{E876F748-A533-4D92-AF18-F17834C3F28D}" sibTransId="{E71FEB8B-8FCB-40EF-A378-4418DE33CFCB}"/>
    <dgm:cxn modelId="{04A94495-8D50-4700-A224-13CE3A9131FD}" srcId="{D78C138B-4241-4D00-A0A6-6C9BE588DC77}" destId="{01E0512C-F4EE-4202-AAAE-588850636F26}" srcOrd="3" destOrd="0" parTransId="{097AD24D-E204-4253-B9DD-1531D1026D7C}" sibTransId="{F01C7A50-7C22-41B0-BFED-834133CD857E}"/>
    <dgm:cxn modelId="{62015C94-EB15-40EA-8017-D0C2E6EF1210}" type="presParOf" srcId="{C196E00E-8AFB-4B06-9286-315B7641C19D}" destId="{DDD12BA8-1417-41D2-8879-E26E4E77E24F}" srcOrd="0" destOrd="0" presId="urn:microsoft.com/office/officeart/2005/8/layout/radial6"/>
    <dgm:cxn modelId="{E8B86B8B-5B80-4E92-A8BB-7A8809402185}" type="presParOf" srcId="{C196E00E-8AFB-4B06-9286-315B7641C19D}" destId="{AE391BB1-E5EE-43C4-9696-13ED89534696}" srcOrd="1" destOrd="0" presId="urn:microsoft.com/office/officeart/2005/8/layout/radial6"/>
    <dgm:cxn modelId="{F0223693-6A49-4B68-BAF3-869A444D2654}" type="presParOf" srcId="{C196E00E-8AFB-4B06-9286-315B7641C19D}" destId="{9BA0ADDE-1F34-4374-A33D-598BEABB7360}" srcOrd="2" destOrd="0" presId="urn:microsoft.com/office/officeart/2005/8/layout/radial6"/>
    <dgm:cxn modelId="{E13A51B7-0260-40D1-9CC0-D87E896836FE}" type="presParOf" srcId="{C196E00E-8AFB-4B06-9286-315B7641C19D}" destId="{AF5A2394-4FD3-4399-823A-DB02BF602E93}" srcOrd="3" destOrd="0" presId="urn:microsoft.com/office/officeart/2005/8/layout/radial6"/>
    <dgm:cxn modelId="{D985DD69-20A3-478F-9D33-56AC8090BA59}" type="presParOf" srcId="{C196E00E-8AFB-4B06-9286-315B7641C19D}" destId="{2ACE3B80-2B2A-401C-92F2-7A180347EE78}" srcOrd="4" destOrd="0" presId="urn:microsoft.com/office/officeart/2005/8/layout/radial6"/>
    <dgm:cxn modelId="{11A6FDB6-998A-4D02-9975-DFDD123F5CB8}" type="presParOf" srcId="{C196E00E-8AFB-4B06-9286-315B7641C19D}" destId="{EDAFC7F5-C9A7-4D53-88FA-33582F55EC4B}" srcOrd="5" destOrd="0" presId="urn:microsoft.com/office/officeart/2005/8/layout/radial6"/>
    <dgm:cxn modelId="{0C5B43FA-340D-455C-9033-F560B69FD332}" type="presParOf" srcId="{C196E00E-8AFB-4B06-9286-315B7641C19D}" destId="{50255C02-38D6-43EB-8453-69A8196A490D}" srcOrd="6" destOrd="0" presId="urn:microsoft.com/office/officeart/2005/8/layout/radial6"/>
    <dgm:cxn modelId="{1971D590-2CD8-47E5-9BA9-024829FFBB18}" type="presParOf" srcId="{C196E00E-8AFB-4B06-9286-315B7641C19D}" destId="{D2FA2C11-9B3A-43D9-8DDD-46CA3AD189F6}" srcOrd="7" destOrd="0" presId="urn:microsoft.com/office/officeart/2005/8/layout/radial6"/>
    <dgm:cxn modelId="{E23ABF24-521D-407F-B2EB-C51BB884E0EC}" type="presParOf" srcId="{C196E00E-8AFB-4B06-9286-315B7641C19D}" destId="{1A0436BB-D8A2-44DA-A720-9C306D9C6091}" srcOrd="8" destOrd="0" presId="urn:microsoft.com/office/officeart/2005/8/layout/radial6"/>
    <dgm:cxn modelId="{5281C900-5461-42E4-A212-36556FCD201C}" type="presParOf" srcId="{C196E00E-8AFB-4B06-9286-315B7641C19D}" destId="{7518E544-0536-48DF-A76D-0D8B1C5A6E5E}" srcOrd="9" destOrd="0" presId="urn:microsoft.com/office/officeart/2005/8/layout/radial6"/>
    <dgm:cxn modelId="{637B7784-06C8-46D8-8988-CE90CAF57FE8}" type="presParOf" srcId="{C196E00E-8AFB-4B06-9286-315B7641C19D}" destId="{6075F26F-BCB5-4540-A816-2448B1273D7B}" srcOrd="10" destOrd="0" presId="urn:microsoft.com/office/officeart/2005/8/layout/radial6"/>
    <dgm:cxn modelId="{6DA61553-C545-44A4-BBD3-5BBFE8F2E6CB}" type="presParOf" srcId="{C196E00E-8AFB-4B06-9286-315B7641C19D}" destId="{FCC50B33-B063-45FD-B4E5-79E62ADB2D36}" srcOrd="11" destOrd="0" presId="urn:microsoft.com/office/officeart/2005/8/layout/radial6"/>
    <dgm:cxn modelId="{3499C603-C3D8-4232-9637-96036C3C4865}" type="presParOf" srcId="{C196E00E-8AFB-4B06-9286-315B7641C19D}" destId="{FA4E5966-E257-4C79-8C93-2E6BEC3DA855}" srcOrd="12" destOrd="0" presId="urn:microsoft.com/office/officeart/2005/8/layout/radial6"/>
    <dgm:cxn modelId="{5259E5B6-62C8-4355-B75C-592211750797}" type="presParOf" srcId="{C196E00E-8AFB-4B06-9286-315B7641C19D}" destId="{787706A8-CEF4-439F-8914-D0CACFF5764E}" srcOrd="13" destOrd="0" presId="urn:microsoft.com/office/officeart/2005/8/layout/radial6"/>
    <dgm:cxn modelId="{FB6C007E-E517-49B4-93D6-9F6ACBBD33C1}" type="presParOf" srcId="{C196E00E-8AFB-4B06-9286-315B7641C19D}" destId="{1D75F5DF-DDEA-4231-8F96-AA8973FF6590}" srcOrd="14" destOrd="0" presId="urn:microsoft.com/office/officeart/2005/8/layout/radial6"/>
    <dgm:cxn modelId="{66E6891E-E0C8-4218-953B-7E8BEC5491C3}" type="presParOf" srcId="{C196E00E-8AFB-4B06-9286-315B7641C19D}" destId="{E3B9997C-5C5E-4D04-899A-DC2BD9BE9C37}" srcOrd="15" destOrd="0" presId="urn:microsoft.com/office/officeart/2005/8/layout/radial6"/>
    <dgm:cxn modelId="{8AFF5F47-4C94-4B51-B456-28AB9F62C97D}" type="presParOf" srcId="{C196E00E-8AFB-4B06-9286-315B7641C19D}" destId="{8E3E0428-78F6-4DAA-88DD-A4E6B6E3A877}" srcOrd="16" destOrd="0" presId="urn:microsoft.com/office/officeart/2005/8/layout/radial6"/>
    <dgm:cxn modelId="{A84989B9-CD3A-4CD2-9D1F-07BBDFD16B17}" type="presParOf" srcId="{C196E00E-8AFB-4B06-9286-315B7641C19D}" destId="{0BB7A23F-6951-483E-B63D-2BC63251EC6A}" srcOrd="17" destOrd="0" presId="urn:microsoft.com/office/officeart/2005/8/layout/radial6"/>
    <dgm:cxn modelId="{9A6E0665-B2F5-4EFD-9188-A5891C4ADD5B}" type="presParOf" srcId="{C196E00E-8AFB-4B06-9286-315B7641C19D}" destId="{B006AFDF-AA5D-4F27-AE38-0FD67E5BF87F}" srcOrd="18"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4.emf"/><Relationship Id="rId4" Type="http://schemas.openxmlformats.org/officeDocument/2006/relationships/image" Target="../media/image8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8.emf"/><Relationship Id="rId1"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Management Summit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10/22/2008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Management Summit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10/22/2008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IEEE_802.1p"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networkworld.com/details/475.html" TargetMode="External"/><Relationship Id="rId4" Type="http://schemas.openxmlformats.org/officeDocument/2006/relationships/hyperlink" Target="http://cc.msnscache.com/cache.aspx?q=%22802+1p%22&amp;d=74044587185460&amp;mkt=en-IE&amp;setlang=en-US&amp;w=ec37b77b,f567123c"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10/22/2008 3:19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8437"/>
          <p:cNvSpPr>
            <a:spLocks noGrp="1" noChangeArrowheads="1"/>
          </p:cNvSpPr>
          <p:nvPr>
            <p:ph type="ftr" sz="quarter" idx="4"/>
          </p:nvPr>
        </p:nvSpPr>
        <p:spPr/>
        <p:txBody>
          <a:bodyPr/>
          <a:lstStyle/>
          <a:p>
            <a:pPr>
              <a:defRPr/>
            </a:pPr>
            <a:r>
              <a:rPr lang="en-US" smtClean="0"/>
              <a:t>Microsoft Confidential</a:t>
            </a:r>
          </a:p>
        </p:txBody>
      </p:sp>
      <p:sp>
        <p:nvSpPr>
          <p:cNvPr id="149507" name="Rectangle 4"/>
          <p:cNvSpPr>
            <a:spLocks noGrp="1" noChangeArrowheads="1"/>
          </p:cNvSpPr>
          <p:nvPr>
            <p:ph type="sldNum" sz="quarter" idx="5"/>
          </p:nvPr>
        </p:nvSpPr>
        <p:spPr/>
        <p:txBody>
          <a:bodyPr/>
          <a:lstStyle/>
          <a:p>
            <a:pPr>
              <a:defRPr/>
            </a:pPr>
            <a:fld id="{5BD1F72B-0203-431E-B13B-DDC684EEAA35}" type="slidenum">
              <a:rPr lang="en-US" smtClean="0"/>
              <a:pPr>
                <a:defRPr/>
              </a:pPr>
              <a:t>10</a:t>
            </a:fld>
            <a:endParaRPr lang="en-US" smtClean="0"/>
          </a:p>
        </p:txBody>
      </p:sp>
      <p:sp>
        <p:nvSpPr>
          <p:cNvPr id="777220" name="Rectangle 2"/>
          <p:cNvSpPr>
            <a:spLocks noGrp="1" noRot="1" noChangeAspect="1" noChangeArrowheads="1" noTextEdit="1"/>
          </p:cNvSpPr>
          <p:nvPr>
            <p:ph type="sldImg"/>
          </p:nvPr>
        </p:nvSpPr>
        <p:spPr>
          <a:xfrm>
            <a:off x="1143000" y="687388"/>
            <a:ext cx="4572000" cy="3429000"/>
          </a:xfrm>
          <a:ln/>
        </p:spPr>
      </p:sp>
      <p:sp>
        <p:nvSpPr>
          <p:cNvPr id="777221" name="Rectangle 3"/>
          <p:cNvSpPr>
            <a:spLocks noGrp="1" noChangeArrowheads="1"/>
          </p:cNvSpPr>
          <p:nvPr>
            <p:ph type="body" idx="1"/>
          </p:nvPr>
        </p:nvSpPr>
        <p:spPr>
          <a:xfrm>
            <a:off x="685800" y="4343400"/>
            <a:ext cx="5486400" cy="1570038"/>
          </a:xfrm>
          <a:noFill/>
          <a:ln/>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2"/>
          <p:cNvSpPr>
            <a:spLocks noGrp="1" noChangeArrowheads="1"/>
          </p:cNvSpPr>
          <p:nvPr>
            <p:ph type="dt" sz="quarter" idx="1"/>
          </p:nvPr>
        </p:nvSpPr>
        <p:spPr>
          <a:noFill/>
        </p:spPr>
        <p:txBody>
          <a:bodyPr/>
          <a:lstStyle/>
          <a:p>
            <a:fld id="{073654C2-31F4-4B3D-8FC9-7A65E775A28A}" type="datetime8">
              <a:rPr lang="en-US" smtClean="0">
                <a:latin typeface="Arial" pitchFamily="34" charset="0"/>
              </a:rPr>
              <a:pPr/>
              <a:t>10/22/2008 3:19 PM</a:t>
            </a:fld>
            <a:endParaRPr lang="en-US" smtClean="0">
              <a:latin typeface="Arial" pitchFamily="34" charset="0"/>
            </a:endParaRPr>
          </a:p>
        </p:txBody>
      </p:sp>
      <p:sp>
        <p:nvSpPr>
          <p:cNvPr id="95235" name="Shape 3"/>
          <p:cNvSpPr>
            <a:spLocks noGrp="1" noChangeArrowheads="1"/>
          </p:cNvSpPr>
          <p:nvPr>
            <p:ph type="sldNum" sz="quarter" idx="5"/>
          </p:nvPr>
        </p:nvSpPr>
        <p:spPr>
          <a:noFill/>
        </p:spPr>
        <p:txBody>
          <a:bodyPr/>
          <a:lstStyle/>
          <a:p>
            <a:fld id="{7CFB5CF3-8CD4-4EEC-AD9E-3031A2E9A235}" type="slidenum">
              <a:rPr lang="fr-FR" smtClean="0">
                <a:latin typeface="Arial" pitchFamily="34" charset="0"/>
              </a:rPr>
              <a:pPr/>
              <a:t>12</a:t>
            </a:fld>
            <a:endParaRPr lang="en-US" smtClean="0">
              <a:latin typeface="Arial" pitchFamily="34" charset="0"/>
            </a:endParaRPr>
          </a:p>
        </p:txBody>
      </p:sp>
      <p:sp>
        <p:nvSpPr>
          <p:cNvPr id="95236" name="Shape 4"/>
          <p:cNvSpPr>
            <a:spLocks noGrp="1" noChangeArrowheads="1"/>
          </p:cNvSpPr>
          <p:nvPr>
            <p:ph type="ftr" sz="quarter" idx="4"/>
          </p:nvPr>
        </p:nvSpPr>
        <p:spPr>
          <a:noFill/>
        </p:spPr>
        <p:txBody>
          <a:bodyPr/>
          <a:lstStyle/>
          <a:p>
            <a:pPr eaLnBrk="0" hangingPunct="0"/>
            <a:r>
              <a:rPr lang="en-US" smtClean="0">
                <a:latin typeface="Arial" pitchFamily="34" charset="0"/>
              </a:rPr>
              <a:t>© 2006 Microsoft Corporation. All rights reserved. Microsoft, Windows, Windows Vista and other product names are or may be registered trademarks and/or trademarks in the U.S. and/or other countries.</a:t>
            </a:r>
            <a:endParaRPr lang="fr-FR" smtClean="0">
              <a:latin typeface="Arial" pitchFamily="34" charset="0"/>
            </a:endParaRPr>
          </a:p>
          <a:p>
            <a:pPr eaLnBrk="0" hangingPunct="0"/>
            <a:r>
              <a:rPr lang="en-US"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Arial" pitchFamily="34" charset="0"/>
              </a:rPr>
            </a:br>
            <a:r>
              <a:rPr lang="en-US" smtClean="0">
                <a:latin typeface="Arial" pitchFamily="34" charset="0"/>
              </a:rPr>
              <a:t>MICROSOFT MAKES NO WARRANTIES, EXPRESS, IMPLIED OR STATUTORY, AS TO THE INFORMATION IN THIS PRESENTATION.</a:t>
            </a:r>
          </a:p>
        </p:txBody>
      </p:sp>
      <p:sp>
        <p:nvSpPr>
          <p:cNvPr id="95237" name="Rectangle 182275"/>
          <p:cNvSpPr>
            <a:spLocks noGrp="1" noRot="1" noChangeAspect="1" noChangeArrowheads="1" noTextEdit="1"/>
          </p:cNvSpPr>
          <p:nvPr>
            <p:ph type="sldImg"/>
          </p:nvPr>
        </p:nvSpPr>
        <p:spPr>
          <a:ln cap="flat">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5"/>
          </p:nvPr>
        </p:nvSpPr>
        <p:spPr/>
        <p:txBody>
          <a:bodyPr/>
          <a:lstStyle/>
          <a:p>
            <a:fld id="{85A7F9D3-4E8B-452D-ADFF-23FA85C0E187}" type="slidenum">
              <a:rPr lang="fr-FR"/>
              <a:pPr/>
              <a:t>13</a:t>
            </a:fld>
            <a:endParaRPr lang="en-US"/>
          </a:p>
        </p:txBody>
      </p:sp>
      <p:sp>
        <p:nvSpPr>
          <p:cNvPr id="186370" name="Rectangle 184321"/>
          <p:cNvSpPr>
            <a:spLocks noGrp="1" noRot="1" noChangeAspect="1" noChangeArrowheads="1" noTextEdit="1"/>
          </p:cNvSpPr>
          <p:nvPr>
            <p:ph type="sldImg"/>
          </p:nvPr>
        </p:nvSpPr>
        <p:spPr>
          <a:noFill/>
          <a:ln cap="flat">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10/22/2008 3:19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14</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7BAEA726-66B4-4A03-A602-7386EFEB8A33}" type="slidenum">
              <a:rPr lang="fr-FR" smtClean="0"/>
              <a:pPr>
                <a:defRPr/>
              </a:pPr>
              <a:t>15</a:t>
            </a:fld>
            <a:endParaRPr lang="fr-FR" smtClean="0"/>
          </a:p>
        </p:txBody>
      </p:sp>
      <p:sp>
        <p:nvSpPr>
          <p:cNvPr id="185347"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008128B1-FD0F-4829-92C5-736A81D37503}" type="slidenum">
              <a:rPr lang="fr-FR" smtClean="0"/>
              <a:pPr>
                <a:defRPr/>
              </a:pPr>
              <a:t>16</a:t>
            </a:fld>
            <a:endParaRPr lang="fr-FR" smtClean="0"/>
          </a:p>
        </p:txBody>
      </p:sp>
      <p:sp>
        <p:nvSpPr>
          <p:cNvPr id="186371"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D55F4E22-6A49-4FD6-B5ED-E7ED656C43D0}" type="slidenum">
              <a:rPr lang="fr-FR" smtClean="0"/>
              <a:pPr>
                <a:defRPr/>
              </a:pPr>
              <a:t>17</a:t>
            </a:fld>
            <a:endParaRPr lang="fr-FR" smtClean="0"/>
          </a:p>
        </p:txBody>
      </p:sp>
      <p:sp>
        <p:nvSpPr>
          <p:cNvPr id="187395" name="Rectangle 2"/>
          <p:cNvSpPr>
            <a:spLocks noGrp="1" noRot="1" noChangeAspec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p>
            <a:pPr>
              <a:defRPr/>
            </a:pPr>
            <a:fld id="{71687365-6F39-4EE3-A93E-3A956EA82F11}" type="slidenum">
              <a:rPr lang="fr-FR" smtClean="0"/>
              <a:pPr>
                <a:defRPr/>
              </a:pPr>
              <a:t>18</a:t>
            </a:fld>
            <a:endParaRPr lang="fr-FR" smtClean="0"/>
          </a:p>
        </p:txBody>
      </p:sp>
      <p:sp>
        <p:nvSpPr>
          <p:cNvPr id="190467" name="Rectangle 2"/>
          <p:cNvSpPr>
            <a:spLocks noGrp="1" noRot="1" noChangeAspect="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fr-FR" smtClean="0"/>
          </a:p>
        </p:txBody>
      </p:sp>
      <p:sp>
        <p:nvSpPr>
          <p:cNvPr id="4" name="Slide Number Placeholder 3"/>
          <p:cNvSpPr>
            <a:spLocks noGrp="1"/>
          </p:cNvSpPr>
          <p:nvPr>
            <p:ph type="sldNum" sz="quarter" idx="5"/>
          </p:nvPr>
        </p:nvSpPr>
        <p:spPr/>
        <p:txBody>
          <a:bodyPr/>
          <a:lstStyle/>
          <a:p>
            <a:pPr>
              <a:defRPr/>
            </a:pPr>
            <a:fld id="{C99354CB-68AB-45B5-9607-85ED0807109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83CE38A9-2A03-43EC-8FA6-D9339E45FBDB}" type="slidenum">
              <a:rPr lang="fr-FR" smtClean="0"/>
              <a:pPr>
                <a:defRPr/>
              </a:pPr>
              <a:t>20</a:t>
            </a:fld>
            <a:endParaRPr lang="fr-FR" smtClean="0"/>
          </a:p>
        </p:txBody>
      </p:sp>
      <p:sp>
        <p:nvSpPr>
          <p:cNvPr id="192515"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6F8B2735-D311-454F-9F03-6DBE64ECE21A}" type="slidenum">
              <a:rPr lang="fr-FR" smtClean="0"/>
              <a:pPr>
                <a:defRPr/>
              </a:pPr>
              <a:t>21</a:t>
            </a:fld>
            <a:endParaRPr lang="fr-FR" smtClean="0"/>
          </a:p>
        </p:txBody>
      </p:sp>
      <p:sp>
        <p:nvSpPr>
          <p:cNvPr id="194563" name="Rectangle 2"/>
          <p:cNvSpPr>
            <a:spLocks noGrp="1" noRot="1" noChangeAspect="1" noChangeArrowheads="1" noTextEdit="1"/>
          </p:cNvSpPr>
          <p:nvPr>
            <p:ph type="sldImg"/>
          </p:nvPr>
        </p:nvSpPr>
        <p:spPr>
          <a:ln/>
        </p:spPr>
      </p:sp>
      <p:sp>
        <p:nvSpPr>
          <p:cNvPr id="4" name="Espace réservé des commentaires 3"/>
          <p:cNvSpPr>
            <a:spLocks noGrp="1"/>
          </p:cNvSpPr>
          <p:nvPr>
            <p:ph type="body" idx="1"/>
          </p:nvPr>
        </p:nvSpPr>
        <p:spPr/>
        <p:txBody>
          <a:bodyPr>
            <a:normAutofit/>
          </a:bodyPr>
          <a:lstStyle/>
          <a:p>
            <a:r>
              <a:rPr lang="en-US" sz="900" b="1" kern="1200" dirty="0" smtClean="0">
                <a:solidFill>
                  <a:schemeClr val="tx1"/>
                </a:solidFill>
                <a:latin typeface="Segoe" pitchFamily="34" charset="0"/>
                <a:ea typeface="+mn-ea"/>
                <a:cs typeface="+mn-cs"/>
                <a:hlinkClick r:id="rId3"/>
              </a:rPr>
              <a:t>IEEE 802.1p - Wikipedia, the free encyclopedia</a:t>
            </a:r>
            <a:endParaRPr lang="en-US" sz="900" b="1"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IEEE </a:t>
            </a:r>
            <a:r>
              <a:rPr lang="en-US" sz="900" b="1" kern="1200" dirty="0" smtClean="0">
                <a:solidFill>
                  <a:schemeClr val="tx1"/>
                </a:solidFill>
                <a:latin typeface="Segoe" pitchFamily="34" charset="0"/>
                <a:ea typeface="+mn-ea"/>
                <a:cs typeface="+mn-cs"/>
              </a:rPr>
              <a:t>802</a:t>
            </a:r>
            <a:r>
              <a:rPr lang="en-US" sz="900" kern="1200" dirty="0" smtClean="0">
                <a:solidFill>
                  <a:schemeClr val="tx1"/>
                </a:solidFill>
                <a:latin typeface="Segoe" pitchFamily="34" charset="0"/>
                <a:ea typeface="+mn-ea"/>
                <a:cs typeface="+mn-cs"/>
              </a:rPr>
              <a:t>.</a:t>
            </a:r>
            <a:r>
              <a:rPr lang="en-US" sz="900" b="1" kern="1200" dirty="0" smtClean="0">
                <a:solidFill>
                  <a:schemeClr val="tx1"/>
                </a:solidFill>
                <a:latin typeface="Segoe" pitchFamily="34" charset="0"/>
                <a:ea typeface="+mn-ea"/>
                <a:cs typeface="+mn-cs"/>
              </a:rPr>
              <a:t>1p</a:t>
            </a:r>
            <a:r>
              <a:rPr lang="en-US" sz="900" kern="1200" dirty="0" smtClean="0">
                <a:solidFill>
                  <a:schemeClr val="tx1"/>
                </a:solidFill>
                <a:latin typeface="Segoe" pitchFamily="34" charset="0"/>
                <a:ea typeface="+mn-ea"/>
                <a:cs typeface="+mn-cs"/>
              </a:rPr>
              <a:t> is a standard that provides traffic class expediting and dynamic multicast filtering. Essentially, it provides a mechanism for implementing Quality of Service (</a:t>
            </a:r>
            <a:r>
              <a:rPr lang="en-US" sz="900" kern="1200" dirty="0" err="1" smtClean="0">
                <a:solidFill>
                  <a:schemeClr val="tx1"/>
                </a:solidFill>
                <a:latin typeface="Segoe" pitchFamily="34" charset="0"/>
                <a:ea typeface="+mn-ea"/>
                <a:cs typeface="+mn-cs"/>
              </a:rPr>
              <a:t>QoS</a:t>
            </a:r>
            <a:r>
              <a:rPr lang="en-US" sz="900" kern="1200" dirty="0" smtClean="0">
                <a:solidFill>
                  <a:schemeClr val="tx1"/>
                </a:solidFill>
                <a:latin typeface="Segoe" pitchFamily="34" charset="0"/>
                <a:ea typeface="+mn-ea"/>
                <a:cs typeface="+mn-cs"/>
              </a:rPr>
              <a:t>) at the MAC (Media Access Control) level. Eight different classes of service are available, expressed through the 3-bit </a:t>
            </a:r>
            <a:r>
              <a:rPr lang="en-US" sz="900" kern="1200" dirty="0" err="1" smtClean="0">
                <a:solidFill>
                  <a:schemeClr val="tx1"/>
                </a:solidFill>
                <a:latin typeface="Segoe" pitchFamily="34" charset="0"/>
                <a:ea typeface="+mn-ea"/>
                <a:cs typeface="+mn-cs"/>
              </a:rPr>
              <a:t>user_priority</a:t>
            </a:r>
            <a:r>
              <a:rPr lang="en-US" sz="900" kern="1200" dirty="0" smtClean="0">
                <a:solidFill>
                  <a:schemeClr val="tx1"/>
                </a:solidFill>
                <a:latin typeface="Segoe" pitchFamily="34" charset="0"/>
                <a:ea typeface="+mn-ea"/>
                <a:cs typeface="+mn-cs"/>
              </a:rPr>
              <a:t> field in an IEEE 802.1Q header added to the frame.</a:t>
            </a:r>
          </a:p>
          <a:p>
            <a:pPr lvl="1"/>
            <a:r>
              <a:rPr lang="en-US" sz="900" i="1" kern="1200" dirty="0" smtClean="0">
                <a:solidFill>
                  <a:schemeClr val="tx1"/>
                </a:solidFill>
                <a:latin typeface="Segoe" pitchFamily="34" charset="0"/>
                <a:ea typeface="+mn-ea"/>
                <a:cs typeface="+mn-cs"/>
              </a:rPr>
              <a:t>en.wikipedia.org/wiki/IEEE_802.1p</a:t>
            </a:r>
            <a:r>
              <a:rPr lang="en-US" sz="900" kern="1200" dirty="0" smtClean="0">
                <a:solidFill>
                  <a:schemeClr val="tx1"/>
                </a:solidFill>
                <a:latin typeface="Segoe" pitchFamily="34" charset="0"/>
                <a:ea typeface="+mn-ea"/>
                <a:cs typeface="+mn-cs"/>
              </a:rPr>
              <a:t> </a:t>
            </a:r>
          </a:p>
          <a:p>
            <a:pPr lvl="1"/>
            <a:r>
              <a:rPr lang="en-US" sz="900" b="1" kern="1200" dirty="0" smtClean="0">
                <a:solidFill>
                  <a:schemeClr val="tx1"/>
                </a:solidFill>
                <a:latin typeface="Segoe" pitchFamily="34" charset="0"/>
                <a:ea typeface="+mn-ea"/>
                <a:cs typeface="+mn-cs"/>
              </a:rPr>
              <a:t>· </a:t>
            </a:r>
            <a:r>
              <a:rPr lang="en-US" sz="900" kern="1200" dirty="0" smtClean="0">
                <a:solidFill>
                  <a:schemeClr val="tx1"/>
                </a:solidFill>
                <a:latin typeface="Segoe" pitchFamily="34" charset="0"/>
                <a:ea typeface="+mn-ea"/>
                <a:cs typeface="+mn-cs"/>
                <a:hlinkClick r:id="rId4"/>
              </a:rPr>
              <a:t>Cached page</a:t>
            </a:r>
            <a:endParaRPr lang="en-US" sz="900" kern="1200" dirty="0" smtClean="0">
              <a:solidFill>
                <a:schemeClr val="tx1"/>
              </a:solidFill>
              <a:latin typeface="Segoe" pitchFamily="34" charset="0"/>
              <a:ea typeface="+mn-ea"/>
              <a:cs typeface="+mn-cs"/>
            </a:endParaRPr>
          </a:p>
          <a:p>
            <a:r>
              <a:rPr lang="en-US" sz="900" b="1" kern="1200" dirty="0" smtClean="0">
                <a:solidFill>
                  <a:schemeClr val="tx1"/>
                </a:solidFill>
                <a:latin typeface="Segoe" pitchFamily="34" charset="0"/>
                <a:ea typeface="+mn-ea"/>
                <a:cs typeface="+mn-cs"/>
                <a:hlinkClick r:id="rId5"/>
              </a:rPr>
              <a:t>802.1p</a:t>
            </a:r>
            <a:endParaRPr lang="en-US" sz="900" b="1" kern="1200" dirty="0" smtClean="0">
              <a:solidFill>
                <a:schemeClr val="tx1"/>
              </a:solidFill>
              <a:latin typeface="Segoe" pitchFamily="34" charset="0"/>
              <a:ea typeface="+mn-ea"/>
              <a:cs typeface="+mn-cs"/>
            </a:endParaRPr>
          </a:p>
          <a:p>
            <a:r>
              <a:rPr lang="en-US" sz="900" b="1" kern="1200" dirty="0" smtClean="0">
                <a:solidFill>
                  <a:schemeClr val="tx1"/>
                </a:solidFill>
                <a:latin typeface="Segoe" pitchFamily="34" charset="0"/>
                <a:ea typeface="+mn-ea"/>
                <a:cs typeface="+mn-cs"/>
              </a:rPr>
              <a:t>802</a:t>
            </a:r>
            <a:r>
              <a:rPr lang="en-US" sz="900" kern="1200" dirty="0" smtClean="0">
                <a:solidFill>
                  <a:schemeClr val="tx1"/>
                </a:solidFill>
                <a:latin typeface="Segoe" pitchFamily="34" charset="0"/>
                <a:ea typeface="+mn-ea"/>
                <a:cs typeface="+mn-cs"/>
              </a:rPr>
              <a:t>.</a:t>
            </a:r>
            <a:r>
              <a:rPr lang="en-US" sz="900" b="1" kern="1200" dirty="0" smtClean="0">
                <a:solidFill>
                  <a:schemeClr val="tx1"/>
                </a:solidFill>
                <a:latin typeface="Segoe" pitchFamily="34" charset="0"/>
                <a:ea typeface="+mn-ea"/>
                <a:cs typeface="+mn-cs"/>
              </a:rPr>
              <a:t>1p</a:t>
            </a:r>
            <a:r>
              <a:rPr lang="en-US" sz="900" kern="1200" dirty="0" smtClean="0">
                <a:solidFill>
                  <a:schemeClr val="tx1"/>
                </a:solidFill>
                <a:latin typeface="Segoe" pitchFamily="34" charset="0"/>
                <a:ea typeface="+mn-ea"/>
                <a:cs typeface="+mn-cs"/>
              </a:rPr>
              <a:t>. </a:t>
            </a:r>
            <a:r>
              <a:rPr lang="en-US" sz="900" b="1" kern="1200" dirty="0" smtClean="0">
                <a:solidFill>
                  <a:schemeClr val="tx1"/>
                </a:solidFill>
                <a:latin typeface="Segoe" pitchFamily="34" charset="0"/>
                <a:ea typeface="+mn-ea"/>
                <a:cs typeface="+mn-cs"/>
              </a:rPr>
              <a:t>802</a:t>
            </a:r>
            <a:r>
              <a:rPr lang="en-US" sz="900" kern="1200" dirty="0" smtClean="0">
                <a:solidFill>
                  <a:schemeClr val="tx1"/>
                </a:solidFill>
                <a:latin typeface="Segoe" pitchFamily="34" charset="0"/>
                <a:ea typeface="+mn-ea"/>
                <a:cs typeface="+mn-cs"/>
              </a:rPr>
              <a:t>.</a:t>
            </a:r>
            <a:r>
              <a:rPr lang="en-US" sz="900" b="1" kern="1200" dirty="0" smtClean="0">
                <a:solidFill>
                  <a:schemeClr val="tx1"/>
                </a:solidFill>
                <a:latin typeface="Segoe" pitchFamily="34" charset="0"/>
                <a:ea typeface="+mn-ea"/>
                <a:cs typeface="+mn-cs"/>
              </a:rPr>
              <a:t>1p</a:t>
            </a:r>
            <a:r>
              <a:rPr lang="en-US" sz="900" kern="1200" dirty="0" smtClean="0">
                <a:solidFill>
                  <a:schemeClr val="tx1"/>
                </a:solidFill>
                <a:latin typeface="Segoe" pitchFamily="34" charset="0"/>
                <a:ea typeface="+mn-ea"/>
                <a:cs typeface="+mn-cs"/>
              </a:rPr>
              <a:t> is a specification for giving Layer 2 switches the ability to prioritize traffic (and perform dynamic multicast filtering).</a:t>
            </a:r>
          </a:p>
          <a:p>
            <a:pPr lvl="1"/>
            <a:r>
              <a:rPr lang="en-US" sz="900" i="1" kern="1200" dirty="0" smtClean="0">
                <a:solidFill>
                  <a:schemeClr val="tx1"/>
                </a:solidFill>
                <a:latin typeface="Segoe" pitchFamily="34" charset="0"/>
                <a:ea typeface="+mn-ea"/>
                <a:cs typeface="+mn-cs"/>
              </a:rPr>
              <a:t>www.networkworld.com/details/</a:t>
            </a:r>
            <a:endParaRPr lang="en-US" sz="900" kern="1200" dirty="0" smtClean="0">
              <a:solidFill>
                <a:schemeClr val="tx1"/>
              </a:solidFill>
              <a:latin typeface="Segoe" pitchFamily="34" charset="0"/>
              <a:ea typeface="+mn-ea"/>
              <a:cs typeface="+mn-cs"/>
            </a:endParaRPr>
          </a:p>
          <a:p>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7682BE51-5BE8-425A-B830-4F9B98B2598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7682BE51-5BE8-425A-B830-4F9B98B2598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10/22/2008 3:19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24</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03FE273E-9322-40E6-A2CA-8F68148A152B}" type="slidenum">
              <a:rPr lang="fr-FR" smtClean="0"/>
              <a:pPr>
                <a:defRPr/>
              </a:pPr>
              <a:t>25</a:t>
            </a:fld>
            <a:endParaRPr lang="fr-FR" smtClean="0"/>
          </a:p>
        </p:txBody>
      </p:sp>
      <p:sp>
        <p:nvSpPr>
          <p:cNvPr id="195587" name="Rectangle 2"/>
          <p:cNvSpPr>
            <a:spLocks noGrp="1" noRot="1" noChangeAspect="1" noChangeArrowheads="1" noTextEdit="1"/>
          </p:cNvSpPr>
          <p:nvPr>
            <p:ph type="sldImg"/>
          </p:nvPr>
        </p:nvSpPr>
        <p:spPr>
          <a:ln/>
        </p:spPr>
      </p:sp>
      <p:sp>
        <p:nvSpPr>
          <p:cNvPr id="4" name="Espace réservé des commentaires 3"/>
          <p:cNvSpPr>
            <a:spLocks noGrp="1"/>
          </p:cNvSpPr>
          <p:nvPr>
            <p:ph type="body" idx="1"/>
          </p:nvPr>
        </p:nvSpPr>
        <p:spPr/>
        <p:txBody>
          <a:bodyPr>
            <a:normAutofit fontScale="92500" lnSpcReduction="20000"/>
          </a:bodyPr>
          <a:lstStyle/>
          <a:p>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03FE273E-9322-40E6-A2CA-8F68148A152B}" type="slidenum">
              <a:rPr lang="fr-FR" smtClean="0"/>
              <a:pPr>
                <a:defRPr/>
              </a:pPr>
              <a:t>27</a:t>
            </a:fld>
            <a:endParaRPr lang="fr-FR" smtClean="0"/>
          </a:p>
        </p:txBody>
      </p:sp>
      <p:sp>
        <p:nvSpPr>
          <p:cNvPr id="195587" name="Rectangle 2"/>
          <p:cNvSpPr>
            <a:spLocks noGrp="1" noRot="1" noChangeAspect="1" noChangeArrowheads="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656FB5A1-4560-482F-83B2-2537A98285C5}" type="slidenum">
              <a:rPr lang="fr-FR" smtClean="0"/>
              <a:pPr>
                <a:defRPr/>
              </a:pPr>
              <a:t>29</a:t>
            </a:fld>
            <a:endParaRPr lang="fr-FR" smtClean="0"/>
          </a:p>
        </p:txBody>
      </p:sp>
      <p:sp>
        <p:nvSpPr>
          <p:cNvPr id="193539"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5C1C1EBE-F1E8-4674-A022-7CF60A48074E}" type="slidenum">
              <a:rPr lang="fr-FR" smtClean="0"/>
              <a:pPr>
                <a:defRPr/>
              </a:pPr>
              <a:t>30</a:t>
            </a:fld>
            <a:endParaRPr lang="fr-FR" smtClean="0"/>
          </a:p>
        </p:txBody>
      </p:sp>
      <p:sp>
        <p:nvSpPr>
          <p:cNvPr id="196611" name="Rectangle 2"/>
          <p:cNvSpPr>
            <a:spLocks noGrp="1" noRot="1" noChangeAspect="1" noChangeArrowheads="1" noTextEdit="1"/>
          </p:cNvSpPr>
          <p:nvPr>
            <p:ph type="sldImg"/>
          </p:nvPr>
        </p:nvSpPr>
        <p:spPr>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10/22/2008 3:19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34</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9A782B26-3435-4DDA-BEB2-0C28247869C2}" type="slidenum">
              <a:rPr lang="en-US" smtClean="0"/>
              <a:pPr>
                <a:defRPr/>
              </a:pPr>
              <a:t>37</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p>
            <a:pPr>
              <a:defRPr/>
            </a:pPr>
            <a:fld id="{CB1ED981-3ED2-4EBA-A289-AA2B9B923550}" type="slidenum">
              <a:rPr lang="en-US" smtClean="0"/>
              <a:pPr>
                <a:defRPr/>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396CD529-7A78-4D8B-B267-004079EB1643}" type="slidenum">
              <a:rPr lang="fr-FR" smtClean="0"/>
              <a:pPr>
                <a:defRPr/>
              </a:pPr>
              <a:t>39</a:t>
            </a:fld>
            <a:endParaRPr lang="fr-FR"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0B62D0A3-029C-4C7F-A0F4-1C571D86C3A4}" type="slidenum">
              <a:rPr lang="fr-FR" smtClean="0"/>
              <a:pPr>
                <a:defRPr/>
              </a:pPr>
              <a:t>40</a:t>
            </a:fld>
            <a:endParaRPr lang="fr-FR"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C77F4B3F-381A-4087-BD8E-521712FE8E07}" type="datetime1">
              <a:rPr lang="en-US"/>
              <a:pPr/>
              <a:t>10/22/2008</a:t>
            </a:fld>
            <a:endParaRPr lang="en-US"/>
          </a:p>
        </p:txBody>
      </p:sp>
      <p:sp>
        <p:nvSpPr>
          <p:cNvPr id="5" name="Slide Number Placeholder 4"/>
          <p:cNvSpPr>
            <a:spLocks noGrp="1" noChangeArrowheads="1"/>
          </p:cNvSpPr>
          <p:nvPr>
            <p:ph type="sldNum" sz="quarter" idx="5"/>
          </p:nvPr>
        </p:nvSpPr>
        <p:spPr/>
        <p:txBody>
          <a:bodyPr/>
          <a:lstStyle/>
          <a:p>
            <a:fld id="{3F7652E4-443F-4198-BF28-F2EF1564592E}" type="slidenum">
              <a:rPr lang="fr-FR"/>
              <a:pPr/>
              <a:t>4</a:t>
            </a:fld>
            <a:endParaRPr lang="en-US"/>
          </a:p>
        </p:txBody>
      </p:sp>
      <p:sp>
        <p:nvSpPr>
          <p:cNvPr id="6" name="Footer Placeholder 5"/>
          <p:cNvSpPr>
            <a:spLocks noGrp="1" noChangeArrowheads="1"/>
          </p:cNvSpPr>
          <p:nvPr>
            <p:ph type="ftr" sz="quarter" idx="4"/>
          </p:nvPr>
        </p:nvSpPr>
        <p:spPr/>
        <p:txBody>
          <a:bodyPr/>
          <a:lstStyle/>
          <a:p>
            <a:r>
              <a:rPr lang="en-US"/>
              <a:t>© 2006 Microsoft Corporation. All rights reserved. This presentation is for informational purposes only. Microsoft makes no warranties, express or implied, in this summary.</a:t>
            </a:r>
            <a:endParaRPr lang="fr-FR"/>
          </a:p>
        </p:txBody>
      </p:sp>
      <p:sp>
        <p:nvSpPr>
          <p:cNvPr id="7" name="Header Placeholder 6"/>
          <p:cNvSpPr>
            <a:spLocks noGrp="1" noChangeArrowheads="1"/>
          </p:cNvSpPr>
          <p:nvPr>
            <p:ph type="hdr" sz="quarter"/>
          </p:nvPr>
        </p:nvSpPr>
        <p:spPr/>
        <p:txBody>
          <a:bodyPr/>
          <a:lstStyle/>
          <a:p>
            <a:r>
              <a:rPr lang="en-US"/>
              <a:t>Microsoft Management Summit 2006</a:t>
            </a:r>
            <a:endParaRPr lang="fr-FR"/>
          </a:p>
        </p:txBody>
      </p:sp>
      <p:sp>
        <p:nvSpPr>
          <p:cNvPr id="149509" name="Rectangle 138244"/>
          <p:cNvSpPr>
            <a:spLocks noGrp="1" noRot="1" noChangeAspect="1" noChangeArrowheads="1" noTextEdit="1"/>
          </p:cNvSpPr>
          <p:nvPr>
            <p:ph type="sldImg"/>
          </p:nvPr>
        </p:nvSpPr>
        <p:spPr>
          <a:noFill/>
          <a:ln cap="flat">
            <a:headEnd type="none" w="med" len="med"/>
            <a:tailEnd type="none" w="med" len="med"/>
          </a:ln>
        </p:spPr>
      </p:sp>
      <p:sp>
        <p:nvSpPr>
          <p:cNvPr id="509955" name="Rectangle 509954"/>
          <p:cNvSpPr>
            <a:spLocks noGrp="1" noChangeArrowheads="1"/>
          </p:cNvSpPr>
          <p:nvPr>
            <p:ph type="body" idx="1"/>
          </p:nvPr>
        </p:nvSpPr>
        <p:spPr>
          <a:xfrm>
            <a:off x="914712" y="4344025"/>
            <a:ext cx="5028579" cy="4114488"/>
          </a:xfrm>
        </p:spPr>
        <p:txBody>
          <a:bodyPr/>
          <a:lstStyle/>
          <a:p>
            <a:pPr eaLnBrk="1" hangingPunct="1"/>
            <a:endParaRPr lang="fr-FR" dirty="0">
              <a:latin typeface="Segoe" pitchFamily="34"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D5A22EAC-8F51-4F89-BFBD-C223C432329B}" type="slidenum">
              <a:rPr lang="fr-FR" smtClean="0"/>
              <a:pPr>
                <a:defRPr/>
              </a:pPr>
              <a:t>43</a:t>
            </a:fld>
            <a:endParaRPr lang="fr-FR" smtClean="0"/>
          </a:p>
        </p:txBody>
      </p:sp>
      <p:sp>
        <p:nvSpPr>
          <p:cNvPr id="764931" name="Rectangle 2"/>
          <p:cNvSpPr>
            <a:spLocks noGrp="1" noRot="1" noChangeAspect="1" noChangeArrowheads="1" noTextEdit="1"/>
          </p:cNvSpPr>
          <p:nvPr>
            <p:ph type="sldImg"/>
          </p:nvPr>
        </p:nvSpPr>
        <p:spPr>
          <a:ln/>
        </p:spPr>
      </p:sp>
      <p:sp>
        <p:nvSpPr>
          <p:cNvPr id="76493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noProof="0"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816EF36-3B21-4BE0-BB7A-EC3EF42A5305}"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10/22/2008 3:19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46</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aseline="0" dirty="0" smtClean="0"/>
          </a:p>
        </p:txBody>
      </p:sp>
      <p:sp>
        <p:nvSpPr>
          <p:cNvPr id="4" name="Date Placeholder 3"/>
          <p:cNvSpPr>
            <a:spLocks noGrp="1"/>
          </p:cNvSpPr>
          <p:nvPr>
            <p:ph type="dt" idx="10"/>
          </p:nvPr>
        </p:nvSpPr>
        <p:spPr/>
        <p:txBody>
          <a:bodyPr/>
          <a:lstStyle/>
          <a:p>
            <a:pPr>
              <a:defRPr/>
            </a:pPr>
            <a:fld id="{6D57CCD5-3A66-4393-8B72-E464FEB4B6A6}" type="datetime8">
              <a:rPr lang="en-US" smtClean="0"/>
              <a:pPr>
                <a:defRPr/>
              </a:pPr>
              <a:t>10/22/2008 3:19 PM</a:t>
            </a:fld>
            <a:endParaRPr lang="en-US" dirty="0"/>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F0260455-CD39-42A7-B9FF-BCA5FA52727C}" type="slidenum">
              <a:rPr lang="en-US" smtClean="0"/>
              <a:pPr>
                <a:defRPr/>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48</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endParaRPr lang="fr-FR" dirty="0" smtClean="0"/>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49</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50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51</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52</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a:xfrm>
            <a:off x="1125538" y="692150"/>
            <a:ext cx="4606925" cy="3455988"/>
          </a:xfrm>
          <a:ln/>
        </p:spPr>
      </p:sp>
      <p:sp>
        <p:nvSpPr>
          <p:cNvPr id="84996" name="Rectangle 3"/>
          <p:cNvSpPr>
            <a:spLocks noGrp="1" noChangeArrowheads="1"/>
          </p:cNvSpPr>
          <p:nvPr>
            <p:ph type="body" idx="1"/>
          </p:nvPr>
        </p:nvSpPr>
        <p:spPr>
          <a:xfrm>
            <a:off x="916264" y="4379939"/>
            <a:ext cx="5025473" cy="4073889"/>
          </a:xfrm>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Header Placeholder 3"/>
          <p:cNvSpPr>
            <a:spLocks noGrp="1"/>
          </p:cNvSpPr>
          <p:nvPr>
            <p:ph type="hdr" sz="quarter" idx="10"/>
          </p:nvPr>
        </p:nvSpPr>
        <p:spPr/>
        <p:txBody>
          <a:bodyPr/>
          <a:lstStyle/>
          <a:p>
            <a:r>
              <a:rPr lang="en-US" dirty="0"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10/22/2008 3:19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cs typeface="+mn-cs"/>
              </a:rPr>
            </a:br>
            <a:r>
              <a:rPr lang="en-US" dirty="0" smtClean="0">
                <a:solidFill>
                  <a:srgbClr val="000000"/>
                </a:solidFill>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256CFC1C-56E0-4D6D-B1AD-1189F73D59AA}" type="slidenum">
              <a:rPr lang="fr-FR" smtClean="0"/>
              <a:pPr>
                <a:defRPr/>
              </a:pPr>
              <a:t>9</a:t>
            </a:fld>
            <a:endParaRPr lang="fr-FR" smtClean="0"/>
          </a:p>
        </p:txBody>
      </p:sp>
      <p:sp>
        <p:nvSpPr>
          <p:cNvPr id="763907" name="Rectangle 2"/>
          <p:cNvSpPr>
            <a:spLocks noGrp="1" noRot="1" noChangeAspect="1" noChangeArrowheads="1" noTextEdit="1"/>
          </p:cNvSpPr>
          <p:nvPr>
            <p:ph type="sldImg"/>
          </p:nvPr>
        </p:nvSpPr>
        <p:spPr>
          <a:ln/>
        </p:spPr>
      </p:sp>
      <p:sp>
        <p:nvSpPr>
          <p:cNvPr id="7639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SilverFox\2008.01.08_Microsoft\7-00238_MMS_Microsoft_Management_Summit_04-28\Template\MMS-2008_TitleBar.png"/>
          <p:cNvPicPr>
            <a:picLocks noChangeAspect="1" noChangeArrowheads="1"/>
          </p:cNvPicPr>
          <p:nvPr userDrawn="1"/>
        </p:nvPicPr>
        <p:blipFill>
          <a:blip r:embed="rId3"/>
          <a:srcRect/>
          <a:stretch>
            <a:fillRect/>
          </a:stretch>
        </p:blipFill>
        <p:spPr bwMode="auto">
          <a:xfrm>
            <a:off x="-1" y="1106487"/>
            <a:ext cx="9144001" cy="2779713"/>
          </a:xfrm>
          <a:prstGeom prst="rect">
            <a:avLst/>
          </a:prstGeom>
          <a:noFill/>
        </p:spPr>
      </p:pic>
      <p:sp>
        <p:nvSpPr>
          <p:cNvPr id="2" name="Title 1"/>
          <p:cNvSpPr>
            <a:spLocks noGrp="1"/>
          </p:cNvSpPr>
          <p:nvPr>
            <p:ph type="ctrTitle"/>
          </p:nvPr>
        </p:nvSpPr>
        <p:spPr>
          <a:xfrm>
            <a:off x="730250" y="1752600"/>
            <a:ext cx="7681913" cy="1495794"/>
          </a:xfrm>
          <a:prstGeom prst="rect">
            <a:avLst/>
          </a:prstGeo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3581400"/>
            <a:ext cx="7681913"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381000" y="228600"/>
            <a:ext cx="3429000" cy="276999"/>
          </a:xfrm>
          <a:prstGeom prst="rect">
            <a:avLst/>
          </a:prstGeom>
        </p:spPr>
        <p:txBody>
          <a:bodyPr/>
          <a:lstStyle>
            <a:lvl1pPr marL="0" indent="0">
              <a:buFont typeface="Arial" pitchFamily="34" charset="0"/>
              <a:buNone/>
              <a:defRPr sz="200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Page w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609600"/>
          </a:xfrm>
          <a:prstGeom prst="rect">
            <a:avLst/>
          </a:prstGeom>
        </p:spPr>
        <p:txBody>
          <a:bodyPr/>
          <a:lstStyle>
            <a:lvl1pPr algn="l">
              <a:defRPr sz="3000">
                <a:solidFill>
                  <a:srgbClr val="007096"/>
                </a:solidFill>
              </a:defRPr>
            </a:lvl1pPr>
          </a:lstStyle>
          <a:p>
            <a:r>
              <a:rPr lang="en-US" dirty="0" smtClean="0"/>
              <a:t>Title</a:t>
            </a:r>
            <a:endParaRPr lang="en-US" dirty="0"/>
          </a:p>
        </p:txBody>
      </p:sp>
      <p:sp>
        <p:nvSpPr>
          <p:cNvPr id="3" name="Content Placeholder 2"/>
          <p:cNvSpPr>
            <a:spLocks noGrp="1"/>
          </p:cNvSpPr>
          <p:nvPr>
            <p:ph idx="1"/>
          </p:nvPr>
        </p:nvSpPr>
        <p:spPr>
          <a:xfrm>
            <a:off x="457200" y="1219200"/>
            <a:ext cx="8229600" cy="4876800"/>
          </a:xfrm>
          <a:prstGeom prst="rect">
            <a:avLst/>
          </a:prstGeom>
        </p:spPr>
        <p:txBody>
          <a:bodyPr/>
          <a:lstStyle>
            <a:lvl1pPr marL="0" indent="0">
              <a:spcBef>
                <a:spcPts val="0"/>
              </a:spcBef>
              <a:spcAft>
                <a:spcPts val="800"/>
              </a:spcAft>
              <a:buFont typeface="Arial" pitchFamily="34" charset="0"/>
              <a:buNone/>
              <a:defRPr sz="2100">
                <a:solidFill>
                  <a:srgbClr val="545454"/>
                </a:solidFill>
              </a:defRPr>
            </a:lvl1pPr>
            <a:lvl2pPr marL="457200" indent="-171450">
              <a:buClr>
                <a:srgbClr val="9AC2CF"/>
              </a:buClr>
              <a:buFont typeface="Wingdings" pitchFamily="2" charset="2"/>
              <a:buChar char="§"/>
              <a:defRPr sz="1600">
                <a:solidFill>
                  <a:srgbClr val="6E6E6E"/>
                </a:solidFill>
              </a:defRPr>
            </a:lvl2pPr>
            <a:lvl3pPr marL="742950" indent="-171450">
              <a:buClr>
                <a:srgbClr val="9AC2CF"/>
              </a:buClr>
              <a:buFont typeface="Wingdings" pitchFamily="2" charset="2"/>
              <a:buChar char="§"/>
              <a:defRPr sz="1600">
                <a:solidFill>
                  <a:srgbClr val="6E6E6E"/>
                </a:solidFill>
              </a:defRPr>
            </a:lvl3pPr>
            <a:lvl4pPr marL="1028700" indent="-171450">
              <a:buClr>
                <a:srgbClr val="9AC2CF"/>
              </a:buClr>
              <a:buFont typeface="Wingdings" pitchFamily="2" charset="2"/>
              <a:buChar char="§"/>
              <a:defRPr sz="1600">
                <a:solidFill>
                  <a:srgbClr val="6E6E6E"/>
                </a:solidFill>
              </a:defRPr>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lvl1pPr>
              <a:defRPr sz="4400"/>
            </a:lvl1p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sz="2800"/>
            </a:lvl1pPr>
            <a:lvl2pPr>
              <a:buFontTx/>
              <a:buBlip>
                <a:blip r:embed="rId3"/>
              </a:buBlip>
              <a:defRPr sz="2400"/>
            </a:lvl2pPr>
            <a:lvl3pPr>
              <a:buFontTx/>
              <a:buBlip>
                <a:blip r:embed="rId3"/>
              </a:buBlip>
              <a:defRPr sz="2000"/>
            </a:lvl3pPr>
            <a:lvl4pPr>
              <a:buFontTx/>
              <a:buBlip>
                <a:blip r:embed="rId3"/>
              </a:buBlip>
              <a:defRPr sz="2000"/>
            </a:lvl4pPr>
            <a:lvl5pPr>
              <a:buFontTx/>
              <a:buBlip>
                <a:blip r:embed="rId3"/>
              </a:buBlip>
              <a:defRPr sz="2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sz="4400"/>
            </a:lvl1pPr>
          </a:lstStyle>
          <a:p>
            <a:r>
              <a:rPr lang="fr-FR" dirty="0" smtClean="0"/>
              <a:t>Cliquez pour modifier le style du titre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7"/>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7"/>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3.xml"/><Relationship Id="rId16"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1.wmf"/></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46.png"/><Relationship Id="rId10" Type="http://schemas.openxmlformats.org/officeDocument/2006/relationships/image" Target="../media/image58.png"/><Relationship Id="rId4" Type="http://schemas.openxmlformats.org/officeDocument/2006/relationships/image" Target="../media/image45.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msdn.microsoft.com/en-us/library/cc136992(VS.85).asp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www.codeplex.com/PSHyperv" TargetMode="External"/><Relationship Id="rId5" Type="http://schemas.openxmlformats.org/officeDocument/2006/relationships/image" Target="../media/image7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1.xml"/><Relationship Id="rId7"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2.xml"/><Relationship Id="rId7"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92.wmf"/><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93.png"/><Relationship Id="rId4" Type="http://schemas.openxmlformats.org/officeDocument/2006/relationships/image" Target="../media/image95.png"/><Relationship Id="rId9" Type="http://schemas.openxmlformats.org/officeDocument/2006/relationships/image" Target="../media/image100.png"/></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9.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3.png"/><Relationship Id="rId3" Type="http://schemas.openxmlformats.org/officeDocument/2006/relationships/image" Target="../media/image49.png"/><Relationship Id="rId7" Type="http://schemas.openxmlformats.org/officeDocument/2006/relationships/image" Target="../media/image111.png"/><Relationship Id="rId12"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110.png"/><Relationship Id="rId11" Type="http://schemas.openxmlformats.org/officeDocument/2006/relationships/image" Target="../media/image55.png"/><Relationship Id="rId5" Type="http://schemas.openxmlformats.org/officeDocument/2006/relationships/image" Target="../media/image46.png"/><Relationship Id="rId15" Type="http://schemas.openxmlformats.org/officeDocument/2006/relationships/image" Target="../media/image53.png"/><Relationship Id="rId10" Type="http://schemas.openxmlformats.org/officeDocument/2006/relationships/image" Target="../media/image54.png"/><Relationship Id="rId4" Type="http://schemas.openxmlformats.org/officeDocument/2006/relationships/image" Target="../media/image109.png"/><Relationship Id="rId9" Type="http://schemas.openxmlformats.org/officeDocument/2006/relationships/image" Target="../media/image58.png"/><Relationship Id="rId1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www.microsoft.com/windowsserver2008/en/us/hyperv-supported-guest-os.aspx"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117.tiff"/><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116.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formcert@microsoft.com"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fr.wikipedia.org/wiki/Virtualisat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fr.wikipedia.org/wiki/Syst%C3%A8mes_d'exploitatio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121.png"/><Relationship Id="rId4" Type="http://schemas.openxmlformats.org/officeDocument/2006/relationships/image" Target="../media/image122.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121.png"/><Relationship Id="rId4" Type="http://schemas.openxmlformats.org/officeDocument/2006/relationships/image" Target="../media/image122.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9.xml"/><Relationship Id="rId5" Type="http://schemas.openxmlformats.org/officeDocument/2006/relationships/image" Target="../media/image121.png"/><Relationship Id="rId4" Type="http://schemas.openxmlformats.org/officeDocument/2006/relationships/image" Target="../media/image122.png"/></Relationships>
</file>

<file path=ppt/slides/_rels/slide5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5350" y="5086351"/>
            <a:ext cx="7334250" cy="933449"/>
          </a:xfrm>
        </p:spPr>
        <p:txBody>
          <a:bodyPr/>
          <a:lstStyle/>
          <a:p>
            <a:r>
              <a:rPr lang="en-US" sz="2800" dirty="0" smtClean="0"/>
              <a:t>Fabrice Meillon - Microsoft France</a:t>
            </a:r>
            <a:endParaRPr lang="en-US" dirty="0" smtClean="0"/>
          </a:p>
          <a:p>
            <a:r>
              <a:rPr lang="en-US" sz="2800" dirty="0" smtClean="0"/>
              <a:t>http://blogs.technet.com/fabricem_blogs</a:t>
            </a:r>
            <a:endParaRPr lang="en-US" sz="2800" dirty="0"/>
          </a:p>
        </p:txBody>
      </p:sp>
      <p:sp>
        <p:nvSpPr>
          <p:cNvPr id="2" name="Title 1"/>
          <p:cNvSpPr>
            <a:spLocks noGrp="1"/>
          </p:cNvSpPr>
          <p:nvPr>
            <p:ph type="title"/>
          </p:nvPr>
        </p:nvSpPr>
        <p:spPr>
          <a:xfrm>
            <a:off x="914400" y="2055813"/>
            <a:ext cx="7324725" cy="1677987"/>
          </a:xfrm>
        </p:spPr>
        <p:txBody>
          <a:bodyPr/>
          <a:lstStyle/>
          <a:p>
            <a:pPr algn="ctr"/>
            <a:r>
              <a:rPr lang="fr-FR" sz="4400" dirty="0" err="1" smtClean="0"/>
              <a:t>Virtualisation</a:t>
            </a:r>
            <a:r>
              <a:rPr lang="fr-FR" sz="4400" dirty="0" smtClean="0"/>
              <a:t> de machines avec Windows Hyper-V</a:t>
            </a:r>
            <a:r>
              <a:rPr sz="3200" smtClean="0"/>
              <a:t/>
            </a:r>
            <a:br>
              <a:rPr sz="3200" smtClean="0"/>
            </a:br>
            <a:endParaRPr lang="en-US" dirty="0">
              <a:solidFill>
                <a:schemeClr val="tx2"/>
              </a:solidFill>
            </a:endParaRPr>
          </a:p>
        </p:txBody>
      </p:sp>
      <p:pic>
        <p:nvPicPr>
          <p:cNvPr id="86017" name="Picture 1" descr="D:\DVD_ART34\Logos\Microsoft Hyper-V Server\Microsoft Hyper-V Server logo v r.png"/>
          <p:cNvPicPr>
            <a:picLocks noChangeAspect="1" noChangeArrowheads="1"/>
          </p:cNvPicPr>
          <p:nvPr/>
        </p:nvPicPr>
        <p:blipFill>
          <a:blip r:embed="rId3"/>
          <a:srcRect/>
          <a:stretch>
            <a:fillRect/>
          </a:stretch>
        </p:blipFill>
        <p:spPr bwMode="auto">
          <a:xfrm>
            <a:off x="5791200" y="4081026"/>
            <a:ext cx="2197100" cy="719574"/>
          </a:xfrm>
          <a:prstGeom prst="rect">
            <a:avLst/>
          </a:prstGeom>
          <a:noFill/>
        </p:spPr>
      </p:pic>
      <p:pic>
        <p:nvPicPr>
          <p:cNvPr id="86018" name="Picture 2" descr="D:\DVD_ART34\Logos\Windows Server 2008\Windows Server 2008 Hyper-V\Windows Server 2008 Hyper-V logo h r.png"/>
          <p:cNvPicPr>
            <a:picLocks noChangeAspect="1" noChangeArrowheads="1"/>
          </p:cNvPicPr>
          <p:nvPr/>
        </p:nvPicPr>
        <p:blipFill>
          <a:blip r:embed="rId4"/>
          <a:srcRect/>
          <a:stretch>
            <a:fillRect/>
          </a:stretch>
        </p:blipFill>
        <p:spPr bwMode="auto">
          <a:xfrm>
            <a:off x="1371600" y="3886200"/>
            <a:ext cx="3810000" cy="878416"/>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system-center-mgmt-area"/>
          <p:cNvPicPr>
            <a:picLocks noChangeAspect="1" noChangeArrowheads="1"/>
          </p:cNvPicPr>
          <p:nvPr/>
        </p:nvPicPr>
        <p:blipFill>
          <a:blip r:embed="rId3">
            <a:lum bright="12000"/>
          </a:blip>
          <a:srcRect/>
          <a:stretch>
            <a:fillRect/>
          </a:stretch>
        </p:blipFill>
        <p:spPr bwMode="auto">
          <a:xfrm>
            <a:off x="990600" y="1371600"/>
            <a:ext cx="6770688" cy="5086350"/>
          </a:xfrm>
          <a:prstGeom prst="rect">
            <a:avLst/>
          </a:prstGeom>
          <a:noFill/>
          <a:ln w="9525">
            <a:noFill/>
            <a:miter lim="800000"/>
            <a:headEnd/>
            <a:tailEnd/>
          </a:ln>
        </p:spPr>
      </p:pic>
      <p:pic>
        <p:nvPicPr>
          <p:cNvPr id="135171" name="Picture 3" descr="2-blue-arrows"/>
          <p:cNvPicPr>
            <a:picLocks noChangeAspect="1" noChangeArrowheads="1"/>
          </p:cNvPicPr>
          <p:nvPr/>
        </p:nvPicPr>
        <p:blipFill>
          <a:blip r:embed="rId4"/>
          <a:srcRect/>
          <a:stretch>
            <a:fillRect/>
          </a:stretch>
        </p:blipFill>
        <p:spPr bwMode="auto">
          <a:xfrm>
            <a:off x="1714500" y="1897063"/>
            <a:ext cx="4845050" cy="1066800"/>
          </a:xfrm>
          <a:prstGeom prst="rect">
            <a:avLst/>
          </a:prstGeom>
          <a:noFill/>
          <a:ln w="9525">
            <a:noFill/>
            <a:miter lim="800000"/>
            <a:headEnd/>
            <a:tailEnd/>
          </a:ln>
        </p:spPr>
      </p:pic>
      <p:grpSp>
        <p:nvGrpSpPr>
          <p:cNvPr id="2" name="Group 13"/>
          <p:cNvGrpSpPr>
            <a:grpSpLocks/>
          </p:cNvGrpSpPr>
          <p:nvPr/>
        </p:nvGrpSpPr>
        <p:grpSpPr bwMode="auto">
          <a:xfrm>
            <a:off x="4114800" y="5334000"/>
            <a:ext cx="1023938" cy="1116013"/>
            <a:chOff x="5743" y="1615"/>
            <a:chExt cx="826" cy="674"/>
          </a:xfrm>
        </p:grpSpPr>
        <p:pic>
          <p:nvPicPr>
            <p:cNvPr id="135210" name="Picture 14" descr="orange gel cylinder"/>
            <p:cNvPicPr>
              <a:picLocks noChangeAspect="1" noChangeArrowheads="1"/>
            </p:cNvPicPr>
            <p:nvPr/>
          </p:nvPicPr>
          <p:blipFill>
            <a:blip r:embed="rId5"/>
            <a:srcRect/>
            <a:stretch>
              <a:fillRect/>
            </a:stretch>
          </p:blipFill>
          <p:spPr bwMode="auto">
            <a:xfrm>
              <a:off x="5743" y="1615"/>
              <a:ext cx="826" cy="674"/>
            </a:xfrm>
            <a:prstGeom prst="rect">
              <a:avLst/>
            </a:prstGeom>
            <a:noFill/>
            <a:ln w="9525">
              <a:noFill/>
              <a:miter lim="800000"/>
              <a:headEnd/>
              <a:tailEnd/>
            </a:ln>
          </p:spPr>
        </p:pic>
        <p:sp>
          <p:nvSpPr>
            <p:cNvPr id="289807" name="AutoShape 15"/>
            <p:cNvSpPr>
              <a:spLocks noChangeArrowheads="1"/>
            </p:cNvSpPr>
            <p:nvPr/>
          </p:nvSpPr>
          <p:spPr bwMode="auto">
            <a:xfrm>
              <a:off x="5842" y="1630"/>
              <a:ext cx="193" cy="150"/>
            </a:xfrm>
            <a:prstGeom prst="cube">
              <a:avLst>
                <a:gd name="adj" fmla="val 25000"/>
              </a:avLst>
            </a:prstGeom>
            <a:gradFill rotWithShape="1">
              <a:gsLst>
                <a:gs pos="0">
                  <a:srgbClr val="4B94FF">
                    <a:gamma/>
                    <a:shade val="56078"/>
                    <a:invGamma/>
                  </a:srgbClr>
                </a:gs>
                <a:gs pos="100000">
                  <a:srgbClr val="4B94FF"/>
                </a:gs>
              </a:gsLst>
              <a:lin ang="5400000" scaled="1"/>
            </a:gradFill>
            <a:ln w="9525">
              <a:noFill/>
              <a:miter lim="800000"/>
              <a:headEnd/>
              <a:tailEnd/>
            </a:ln>
            <a:effectLst/>
          </p:spPr>
          <p:txBody>
            <a:bodyPr wrap="none" anchor="ctr"/>
            <a:lstStyle/>
            <a:p>
              <a:pPr eaLnBrk="0" hangingPunct="0">
                <a:defRPr/>
              </a:pPr>
              <a:endParaRPr lang="en-US">
                <a:latin typeface="+mn-lt"/>
                <a:cs typeface="+mn-cs"/>
              </a:endParaRPr>
            </a:p>
          </p:txBody>
        </p:sp>
        <p:sp>
          <p:nvSpPr>
            <p:cNvPr id="289808" name="AutoShape 16"/>
            <p:cNvSpPr>
              <a:spLocks noChangeArrowheads="1"/>
            </p:cNvSpPr>
            <p:nvPr/>
          </p:nvSpPr>
          <p:spPr bwMode="auto">
            <a:xfrm>
              <a:off x="6052" y="1723"/>
              <a:ext cx="196" cy="150"/>
            </a:xfrm>
            <a:prstGeom prst="cube">
              <a:avLst>
                <a:gd name="adj" fmla="val 25000"/>
              </a:avLst>
            </a:prstGeom>
            <a:gradFill rotWithShape="1">
              <a:gsLst>
                <a:gs pos="0">
                  <a:srgbClr val="4B94FF">
                    <a:gamma/>
                    <a:shade val="56078"/>
                    <a:invGamma/>
                  </a:srgbClr>
                </a:gs>
                <a:gs pos="100000">
                  <a:srgbClr val="4B94FF"/>
                </a:gs>
              </a:gsLst>
              <a:lin ang="5400000" scaled="1"/>
            </a:gradFill>
            <a:ln w="9525">
              <a:noFill/>
              <a:miter lim="800000"/>
              <a:headEnd/>
              <a:tailEnd/>
            </a:ln>
            <a:effectLst/>
          </p:spPr>
          <p:txBody>
            <a:bodyPr wrap="none" anchor="ctr"/>
            <a:lstStyle/>
            <a:p>
              <a:pPr eaLnBrk="0" hangingPunct="0">
                <a:defRPr/>
              </a:pPr>
              <a:endParaRPr lang="en-US">
                <a:latin typeface="+mn-lt"/>
                <a:cs typeface="+mn-cs"/>
              </a:endParaRPr>
            </a:p>
          </p:txBody>
        </p:sp>
        <p:sp>
          <p:nvSpPr>
            <p:cNvPr id="289809" name="AutoShape 17"/>
            <p:cNvSpPr>
              <a:spLocks noChangeArrowheads="1"/>
            </p:cNvSpPr>
            <p:nvPr/>
          </p:nvSpPr>
          <p:spPr bwMode="auto">
            <a:xfrm>
              <a:off x="6283" y="1630"/>
              <a:ext cx="192" cy="150"/>
            </a:xfrm>
            <a:prstGeom prst="cube">
              <a:avLst>
                <a:gd name="adj" fmla="val 25000"/>
              </a:avLst>
            </a:prstGeom>
            <a:gradFill rotWithShape="1">
              <a:gsLst>
                <a:gs pos="0">
                  <a:srgbClr val="4B94FF">
                    <a:gamma/>
                    <a:shade val="56078"/>
                    <a:invGamma/>
                  </a:srgbClr>
                </a:gs>
                <a:gs pos="100000">
                  <a:srgbClr val="4B94FF"/>
                </a:gs>
              </a:gsLst>
              <a:lin ang="5400000" scaled="1"/>
            </a:gradFill>
            <a:ln w="9525">
              <a:noFill/>
              <a:miter lim="800000"/>
              <a:headEnd/>
              <a:tailEnd/>
            </a:ln>
            <a:effectLst/>
          </p:spPr>
          <p:txBody>
            <a:bodyPr wrap="none" anchor="ctr"/>
            <a:lstStyle/>
            <a:p>
              <a:pPr eaLnBrk="0" hangingPunct="0">
                <a:defRPr/>
              </a:pPr>
              <a:endParaRPr lang="en-US">
                <a:latin typeface="+mn-lt"/>
                <a:cs typeface="+mn-cs"/>
              </a:endParaRPr>
            </a:p>
          </p:txBody>
        </p:sp>
        <p:sp>
          <p:nvSpPr>
            <p:cNvPr id="289810" name="Text Box 18"/>
            <p:cNvSpPr txBox="1">
              <a:spLocks noChangeArrowheads="1"/>
            </p:cNvSpPr>
            <p:nvPr/>
          </p:nvSpPr>
          <p:spPr bwMode="auto">
            <a:xfrm>
              <a:off x="5778" y="1921"/>
              <a:ext cx="754" cy="323"/>
            </a:xfrm>
            <a:prstGeom prst="rect">
              <a:avLst/>
            </a:prstGeom>
            <a:noFill/>
            <a:ln w="9525">
              <a:noFill/>
              <a:miter lim="800000"/>
              <a:headEnd/>
              <a:tailEnd/>
            </a:ln>
            <a:effectLst/>
          </p:spPr>
          <p:txBody>
            <a:bodyPr wrap="none">
              <a:spAutoFit/>
            </a:bodyPr>
            <a:lstStyle/>
            <a:p>
              <a:pPr algn="ctr" eaLnBrk="0" hangingPunct="0">
                <a:lnSpc>
                  <a:spcPct val="80000"/>
                </a:lnSpc>
                <a:defRPr/>
              </a:pPr>
              <a:r>
                <a:rPr lang="en-US" sz="1200" dirty="0">
                  <a:latin typeface="+mn-lt"/>
                  <a:cs typeface="+mn-cs"/>
                </a:rPr>
                <a:t>Virtual</a:t>
              </a:r>
              <a:br>
                <a:rPr lang="en-US" sz="1200" dirty="0">
                  <a:latin typeface="+mn-lt"/>
                  <a:cs typeface="+mn-cs"/>
                </a:rPr>
              </a:br>
              <a:r>
                <a:rPr lang="en-US" sz="1200" dirty="0">
                  <a:latin typeface="+mn-lt"/>
                  <a:cs typeface="+mn-cs"/>
                </a:rPr>
                <a:t>Hard Disks</a:t>
              </a:r>
            </a:p>
            <a:p>
              <a:pPr algn="ctr" eaLnBrk="0" hangingPunct="0">
                <a:lnSpc>
                  <a:spcPct val="80000"/>
                </a:lnSpc>
                <a:defRPr/>
              </a:pPr>
              <a:r>
                <a:rPr lang="en-US" sz="1200" dirty="0">
                  <a:latin typeface="+mn-lt"/>
                  <a:cs typeface="+mn-cs"/>
                </a:rPr>
                <a:t>(VHD)</a:t>
              </a:r>
            </a:p>
          </p:txBody>
        </p:sp>
      </p:grpSp>
      <p:sp>
        <p:nvSpPr>
          <p:cNvPr id="289814" name="Text Box 22"/>
          <p:cNvSpPr txBox="1">
            <a:spLocks noChangeArrowheads="1"/>
          </p:cNvSpPr>
          <p:nvPr/>
        </p:nvSpPr>
        <p:spPr bwMode="auto">
          <a:xfrm>
            <a:off x="5708650" y="6811963"/>
            <a:ext cx="184150" cy="309562"/>
          </a:xfrm>
          <a:prstGeom prst="rect">
            <a:avLst/>
          </a:prstGeom>
          <a:noFill/>
          <a:ln w="9525">
            <a:noFill/>
            <a:miter lim="800000"/>
            <a:headEnd/>
            <a:tailEnd/>
          </a:ln>
          <a:effectLst/>
        </p:spPr>
        <p:txBody>
          <a:bodyPr wrap="none" lIns="91436" tIns="45718" rIns="91436" bIns="45718">
            <a:spAutoFit/>
          </a:bodyPr>
          <a:lstStyle/>
          <a:p>
            <a:pPr eaLnBrk="0" hangingPunct="0">
              <a:defRPr/>
            </a:pPr>
            <a:endParaRPr lang="en-US" sz="1400" dirty="0">
              <a:effectLst>
                <a:outerShdw blurRad="38100" dist="38100" dir="2700000" algn="tl">
                  <a:srgbClr val="000000">
                    <a:alpha val="43137"/>
                  </a:srgbClr>
                </a:outerShdw>
              </a:effectLst>
              <a:latin typeface="+mn-lt"/>
              <a:cs typeface="+mn-cs"/>
            </a:endParaRPr>
          </a:p>
        </p:txBody>
      </p:sp>
      <p:grpSp>
        <p:nvGrpSpPr>
          <p:cNvPr id="3" name="Group 65"/>
          <p:cNvGrpSpPr>
            <a:grpSpLocks/>
          </p:cNvGrpSpPr>
          <p:nvPr/>
        </p:nvGrpSpPr>
        <p:grpSpPr bwMode="auto">
          <a:xfrm>
            <a:off x="4953001" y="2895600"/>
            <a:ext cx="2420744" cy="2362200"/>
            <a:chOff x="2668" y="2256"/>
            <a:chExt cx="1737" cy="1645"/>
          </a:xfrm>
        </p:grpSpPr>
        <p:grpSp>
          <p:nvGrpSpPr>
            <p:cNvPr id="4" name="Group 5"/>
            <p:cNvGrpSpPr>
              <a:grpSpLocks/>
            </p:cNvGrpSpPr>
            <p:nvPr/>
          </p:nvGrpSpPr>
          <p:grpSpPr bwMode="auto">
            <a:xfrm>
              <a:off x="2880" y="2256"/>
              <a:ext cx="1476" cy="938"/>
              <a:chOff x="1452" y="1753"/>
              <a:chExt cx="2568" cy="1254"/>
            </a:xfrm>
          </p:grpSpPr>
          <p:sp>
            <p:nvSpPr>
              <p:cNvPr id="63523" name="AutoShape 6"/>
              <p:cNvSpPr>
                <a:spLocks noChangeArrowheads="1"/>
              </p:cNvSpPr>
              <p:nvPr/>
            </p:nvSpPr>
            <p:spPr bwMode="auto">
              <a:xfrm>
                <a:off x="1452" y="1855"/>
                <a:ext cx="630" cy="551"/>
              </a:xfrm>
              <a:prstGeom prst="cube">
                <a:avLst>
                  <a:gd name="adj" fmla="val 25000"/>
                </a:avLst>
              </a:prstGeom>
              <a:gradFill rotWithShape="1">
                <a:gsLst>
                  <a:gs pos="0">
                    <a:srgbClr val="224475">
                      <a:alpha val="60001"/>
                    </a:srgbClr>
                  </a:gs>
                  <a:gs pos="100000">
                    <a:srgbClr val="4B94FF">
                      <a:alpha val="60001"/>
                    </a:srgbClr>
                  </a:gs>
                </a:gsLst>
                <a:lin ang="5400000" scaled="1"/>
              </a:gradFill>
              <a:ln w="9525">
                <a:noFill/>
                <a:miter lim="800000"/>
                <a:headEnd/>
                <a:tailEnd/>
              </a:ln>
            </p:spPr>
            <p:txBody>
              <a:bodyPr wrap="none" anchor="ctr"/>
              <a:lstStyle/>
              <a:p>
                <a:pPr algn="ctr" eaLnBrk="0" hangingPunct="0">
                  <a:defRPr/>
                </a:pPr>
                <a:r>
                  <a:rPr lang="en-US" sz="1000">
                    <a:latin typeface="+mn-lt"/>
                  </a:rPr>
                  <a:t>VM 1</a:t>
                </a:r>
                <a:br>
                  <a:rPr lang="en-US" sz="1000">
                    <a:latin typeface="+mn-lt"/>
                  </a:rPr>
                </a:br>
                <a:r>
                  <a:rPr lang="en-US" sz="1000">
                    <a:latin typeface="+mn-lt"/>
                  </a:rPr>
                  <a:t>“Parent”</a:t>
                </a:r>
              </a:p>
            </p:txBody>
          </p:sp>
          <p:sp>
            <p:nvSpPr>
              <p:cNvPr id="63524" name="AutoShape 7"/>
              <p:cNvSpPr>
                <a:spLocks noChangeArrowheads="1"/>
              </p:cNvSpPr>
              <p:nvPr/>
            </p:nvSpPr>
            <p:spPr bwMode="auto">
              <a:xfrm>
                <a:off x="2104" y="1753"/>
                <a:ext cx="947" cy="755"/>
              </a:xfrm>
              <a:prstGeom prst="cube">
                <a:avLst>
                  <a:gd name="adj" fmla="val 25000"/>
                </a:avLst>
              </a:prstGeom>
              <a:gradFill rotWithShape="1">
                <a:gsLst>
                  <a:gs pos="0">
                    <a:srgbClr val="224475">
                      <a:alpha val="60001"/>
                    </a:srgbClr>
                  </a:gs>
                  <a:gs pos="100000">
                    <a:srgbClr val="4B94FF">
                      <a:alpha val="60001"/>
                    </a:srgbClr>
                  </a:gs>
                </a:gsLst>
                <a:lin ang="5400000" scaled="1"/>
              </a:gradFill>
              <a:ln w="9525">
                <a:noFill/>
                <a:miter lim="800000"/>
                <a:headEnd/>
                <a:tailEnd/>
              </a:ln>
            </p:spPr>
            <p:txBody>
              <a:bodyPr wrap="none" anchor="ctr"/>
              <a:lstStyle/>
              <a:p>
                <a:pPr algn="ctr" eaLnBrk="0" hangingPunct="0">
                  <a:defRPr/>
                </a:pPr>
                <a:r>
                  <a:rPr lang="en-US" sz="1000" dirty="0">
                    <a:latin typeface="+mn-lt"/>
                  </a:rPr>
                  <a:t>VM 2</a:t>
                </a:r>
                <a:br>
                  <a:rPr lang="en-US" sz="1000" dirty="0">
                    <a:latin typeface="+mn-lt"/>
                  </a:rPr>
                </a:br>
                <a:r>
                  <a:rPr lang="en-US" sz="1000" dirty="0" smtClean="0">
                    <a:latin typeface="+mn-lt"/>
                  </a:rPr>
                  <a:t>“</a:t>
                </a:r>
                <a:r>
                  <a:rPr lang="en-US" sz="1000" dirty="0" smtClean="0"/>
                  <a:t>Enfant</a:t>
                </a:r>
                <a:r>
                  <a:rPr lang="en-US" sz="1000" dirty="0" smtClean="0">
                    <a:latin typeface="+mn-lt"/>
                  </a:rPr>
                  <a:t>”</a:t>
                </a:r>
                <a:endParaRPr lang="en-US" sz="1000" dirty="0">
                  <a:latin typeface="+mn-lt"/>
                </a:endParaRPr>
              </a:p>
            </p:txBody>
          </p:sp>
          <p:sp>
            <p:nvSpPr>
              <p:cNvPr id="63525" name="AutoShape 8"/>
              <p:cNvSpPr>
                <a:spLocks noChangeArrowheads="1"/>
              </p:cNvSpPr>
              <p:nvPr/>
            </p:nvSpPr>
            <p:spPr bwMode="auto">
              <a:xfrm>
                <a:off x="3073" y="1754"/>
                <a:ext cx="947" cy="754"/>
              </a:xfrm>
              <a:prstGeom prst="cube">
                <a:avLst>
                  <a:gd name="adj" fmla="val 25000"/>
                </a:avLst>
              </a:prstGeom>
              <a:gradFill rotWithShape="1">
                <a:gsLst>
                  <a:gs pos="0">
                    <a:srgbClr val="224475">
                      <a:alpha val="60001"/>
                    </a:srgbClr>
                  </a:gs>
                  <a:gs pos="100000">
                    <a:srgbClr val="4B94FF">
                      <a:alpha val="60001"/>
                    </a:srgbClr>
                  </a:gs>
                </a:gsLst>
                <a:lin ang="5400000" scaled="1"/>
              </a:gradFill>
              <a:ln w="9525">
                <a:noFill/>
                <a:miter lim="800000"/>
                <a:headEnd/>
                <a:tailEnd/>
              </a:ln>
            </p:spPr>
            <p:txBody>
              <a:bodyPr wrap="none" anchor="ctr"/>
              <a:lstStyle/>
              <a:p>
                <a:pPr algn="ctr" eaLnBrk="0" hangingPunct="0">
                  <a:defRPr/>
                </a:pPr>
                <a:r>
                  <a:rPr lang="en-US" sz="1000" dirty="0">
                    <a:latin typeface="+mn-lt"/>
                  </a:rPr>
                  <a:t>VM 2</a:t>
                </a:r>
                <a:br>
                  <a:rPr lang="en-US" sz="1000" dirty="0">
                    <a:latin typeface="+mn-lt"/>
                  </a:rPr>
                </a:br>
                <a:r>
                  <a:rPr lang="en-US" sz="1000" dirty="0" smtClean="0">
                    <a:latin typeface="+mn-lt"/>
                  </a:rPr>
                  <a:t>“</a:t>
                </a:r>
                <a:r>
                  <a:rPr lang="en-US" sz="1000" dirty="0" smtClean="0"/>
                  <a:t>Enfant</a:t>
                </a:r>
                <a:r>
                  <a:rPr lang="en-US" sz="1000" dirty="0" smtClean="0">
                    <a:latin typeface="+mn-lt"/>
                  </a:rPr>
                  <a:t>”</a:t>
                </a:r>
                <a:endParaRPr lang="en-US" sz="1000" dirty="0">
                  <a:latin typeface="+mn-lt"/>
                </a:endParaRPr>
              </a:p>
            </p:txBody>
          </p:sp>
          <p:grpSp>
            <p:nvGrpSpPr>
              <p:cNvPr id="5" name="Group 9"/>
              <p:cNvGrpSpPr>
                <a:grpSpLocks/>
              </p:cNvGrpSpPr>
              <p:nvPr/>
            </p:nvGrpSpPr>
            <p:grpSpPr bwMode="auto">
              <a:xfrm>
                <a:off x="1622" y="2493"/>
                <a:ext cx="2069" cy="514"/>
                <a:chOff x="1622" y="2493"/>
                <a:chExt cx="2069" cy="514"/>
              </a:xfrm>
            </p:grpSpPr>
            <p:pic>
              <p:nvPicPr>
                <p:cNvPr id="135207" name="Picture 10" descr="Gel - Gel2 arrow MS yellow"/>
                <p:cNvPicPr>
                  <a:picLocks noChangeAspect="1" noChangeArrowheads="1"/>
                </p:cNvPicPr>
                <p:nvPr/>
              </p:nvPicPr>
              <p:blipFill>
                <a:blip r:embed="rId6">
                  <a:lum bright="6000"/>
                </a:blip>
                <a:srcRect/>
                <a:stretch>
                  <a:fillRect/>
                </a:stretch>
              </p:blipFill>
              <p:spPr bwMode="auto">
                <a:xfrm rot="-5400000">
                  <a:off x="1510" y="2605"/>
                  <a:ext cx="514" cy="290"/>
                </a:xfrm>
                <a:prstGeom prst="rect">
                  <a:avLst/>
                </a:prstGeom>
                <a:noFill/>
                <a:ln w="9525">
                  <a:noFill/>
                  <a:miter lim="800000"/>
                  <a:headEnd/>
                  <a:tailEnd/>
                </a:ln>
              </p:spPr>
            </p:pic>
            <p:pic>
              <p:nvPicPr>
                <p:cNvPr id="135208" name="Picture 11" descr="Gel - Gel2 arrow MS yellow"/>
                <p:cNvPicPr>
                  <a:picLocks noChangeAspect="1" noChangeArrowheads="1"/>
                </p:cNvPicPr>
                <p:nvPr/>
              </p:nvPicPr>
              <p:blipFill>
                <a:blip r:embed="rId6">
                  <a:lum bright="6000"/>
                </a:blip>
                <a:srcRect/>
                <a:stretch>
                  <a:fillRect/>
                </a:stretch>
              </p:blipFill>
              <p:spPr bwMode="auto">
                <a:xfrm rot="-5400000">
                  <a:off x="2320" y="2605"/>
                  <a:ext cx="514" cy="290"/>
                </a:xfrm>
                <a:prstGeom prst="rect">
                  <a:avLst/>
                </a:prstGeom>
                <a:noFill/>
                <a:ln w="9525">
                  <a:noFill/>
                  <a:miter lim="800000"/>
                  <a:headEnd/>
                  <a:tailEnd/>
                </a:ln>
              </p:spPr>
            </p:pic>
            <p:pic>
              <p:nvPicPr>
                <p:cNvPr id="135209" name="Picture 12" descr="Gel - Gel2 arrow MS yellow"/>
                <p:cNvPicPr>
                  <a:picLocks noChangeAspect="1" noChangeArrowheads="1"/>
                </p:cNvPicPr>
                <p:nvPr/>
              </p:nvPicPr>
              <p:blipFill>
                <a:blip r:embed="rId6">
                  <a:lum bright="6000"/>
                </a:blip>
                <a:srcRect/>
                <a:stretch>
                  <a:fillRect/>
                </a:stretch>
              </p:blipFill>
              <p:spPr bwMode="auto">
                <a:xfrm rot="-5400000">
                  <a:off x="3289" y="2605"/>
                  <a:ext cx="514" cy="290"/>
                </a:xfrm>
                <a:prstGeom prst="rect">
                  <a:avLst/>
                </a:prstGeom>
                <a:noFill/>
                <a:ln w="9525">
                  <a:noFill/>
                  <a:miter lim="800000"/>
                  <a:headEnd/>
                  <a:tailEnd/>
                </a:ln>
              </p:spPr>
            </p:pic>
          </p:grpSp>
        </p:grpSp>
        <p:grpSp>
          <p:nvGrpSpPr>
            <p:cNvPr id="6" name="Group 19"/>
            <p:cNvGrpSpPr>
              <a:grpSpLocks/>
            </p:cNvGrpSpPr>
            <p:nvPr/>
          </p:nvGrpSpPr>
          <p:grpSpPr bwMode="auto">
            <a:xfrm>
              <a:off x="2668" y="3528"/>
              <a:ext cx="1724" cy="373"/>
              <a:chOff x="1782" y="2955"/>
              <a:chExt cx="3840" cy="479"/>
            </a:xfrm>
          </p:grpSpPr>
          <p:sp>
            <p:nvSpPr>
              <p:cNvPr id="289812" name="AutoShape 20"/>
              <p:cNvSpPr>
                <a:spLocks noChangeArrowheads="1"/>
              </p:cNvSpPr>
              <p:nvPr/>
            </p:nvSpPr>
            <p:spPr bwMode="auto">
              <a:xfrm>
                <a:off x="1782" y="2957"/>
                <a:ext cx="3839" cy="449"/>
              </a:xfrm>
              <a:prstGeom prst="cube">
                <a:avLst>
                  <a:gd name="adj" fmla="val 55769"/>
                </a:avLst>
              </a:prstGeom>
              <a:solidFill>
                <a:srgbClr val="287C28">
                  <a:alpha val="80000"/>
                </a:srgbClr>
              </a:solidFill>
              <a:ln w="9525">
                <a:noFill/>
                <a:miter lim="800000"/>
                <a:headEnd/>
                <a:tailEnd/>
              </a:ln>
              <a:effectLst/>
            </p:spPr>
            <p:txBody>
              <a:bodyPr wrap="none" anchor="ctr"/>
              <a:lstStyle/>
              <a:p>
                <a:pPr eaLnBrk="0" hangingPunct="0">
                  <a:defRPr/>
                </a:pPr>
                <a:endParaRPr lang="en-US">
                  <a:latin typeface="+mn-lt"/>
                  <a:cs typeface="+mn-cs"/>
                </a:endParaRPr>
              </a:p>
            </p:txBody>
          </p:sp>
          <p:pic>
            <p:nvPicPr>
              <p:cNvPr id="135202" name="Picture 21" descr="cooltools-1"/>
              <p:cNvPicPr>
                <a:picLocks noChangeAspect="1" noChangeArrowheads="1"/>
              </p:cNvPicPr>
              <p:nvPr/>
            </p:nvPicPr>
            <p:blipFill>
              <a:blip r:embed="rId7"/>
              <a:srcRect/>
              <a:stretch>
                <a:fillRect/>
              </a:stretch>
            </p:blipFill>
            <p:spPr bwMode="invGray">
              <a:xfrm>
                <a:off x="2751" y="3215"/>
                <a:ext cx="1603" cy="219"/>
              </a:xfrm>
              <a:prstGeom prst="rect">
                <a:avLst/>
              </a:prstGeom>
              <a:noFill/>
              <a:ln w="9525">
                <a:noFill/>
                <a:miter lim="800000"/>
                <a:headEnd/>
                <a:tailEnd/>
              </a:ln>
            </p:spPr>
          </p:pic>
        </p:grpSp>
        <p:grpSp>
          <p:nvGrpSpPr>
            <p:cNvPr id="7" name="Group 23"/>
            <p:cNvGrpSpPr>
              <a:grpSpLocks/>
            </p:cNvGrpSpPr>
            <p:nvPr/>
          </p:nvGrpSpPr>
          <p:grpSpPr bwMode="auto">
            <a:xfrm>
              <a:off x="2681" y="3245"/>
              <a:ext cx="1724" cy="351"/>
              <a:chOff x="1798" y="2759"/>
              <a:chExt cx="3839" cy="450"/>
            </a:xfrm>
          </p:grpSpPr>
          <p:sp>
            <p:nvSpPr>
              <p:cNvPr id="289816" name="AutoShape 24"/>
              <p:cNvSpPr>
                <a:spLocks noChangeArrowheads="1"/>
              </p:cNvSpPr>
              <p:nvPr/>
            </p:nvSpPr>
            <p:spPr bwMode="auto">
              <a:xfrm>
                <a:off x="1798" y="2759"/>
                <a:ext cx="3839" cy="450"/>
              </a:xfrm>
              <a:prstGeom prst="cube">
                <a:avLst>
                  <a:gd name="adj" fmla="val 55769"/>
                </a:avLst>
              </a:prstGeom>
              <a:gradFill rotWithShape="1">
                <a:gsLst>
                  <a:gs pos="0">
                    <a:schemeClr val="folHlink">
                      <a:gamma/>
                      <a:shade val="66275"/>
                      <a:invGamma/>
                    </a:schemeClr>
                  </a:gs>
                  <a:gs pos="50000">
                    <a:schemeClr val="folHlink"/>
                  </a:gs>
                  <a:gs pos="100000">
                    <a:schemeClr val="folHlink">
                      <a:gamma/>
                      <a:shade val="66275"/>
                      <a:invGamma/>
                    </a:schemeClr>
                  </a:gs>
                </a:gsLst>
                <a:lin ang="2700000" scaled="1"/>
              </a:gradFill>
              <a:ln w="9525">
                <a:noFill/>
                <a:miter lim="800000"/>
                <a:headEnd/>
                <a:tailEnd/>
              </a:ln>
              <a:effectLst/>
            </p:spPr>
            <p:txBody>
              <a:bodyPr wrap="none" anchor="ctr"/>
              <a:lstStyle/>
              <a:p>
                <a:pPr eaLnBrk="0" hangingPunct="0">
                  <a:defRPr/>
                </a:pPr>
                <a:endParaRPr lang="en-US">
                  <a:latin typeface="+mn-lt"/>
                  <a:cs typeface="+mn-cs"/>
                </a:endParaRPr>
              </a:p>
            </p:txBody>
          </p:sp>
          <p:pic>
            <p:nvPicPr>
              <p:cNvPr id="135200" name="Picture 25" descr="cooltools-1"/>
              <p:cNvPicPr>
                <a:picLocks noChangeAspect="1" noChangeArrowheads="1"/>
              </p:cNvPicPr>
              <p:nvPr/>
            </p:nvPicPr>
            <p:blipFill>
              <a:blip r:embed="rId8" cstate="print"/>
              <a:srcRect/>
              <a:stretch>
                <a:fillRect/>
              </a:stretch>
            </p:blipFill>
            <p:spPr bwMode="invGray">
              <a:xfrm>
                <a:off x="2162" y="2954"/>
                <a:ext cx="3107" cy="238"/>
              </a:xfrm>
              <a:prstGeom prst="rect">
                <a:avLst/>
              </a:prstGeom>
              <a:noFill/>
              <a:ln w="9525">
                <a:noFill/>
                <a:miter lim="800000"/>
                <a:headEnd/>
                <a:tailEnd/>
              </a:ln>
            </p:spPr>
          </p:pic>
        </p:grpSp>
      </p:grpSp>
      <p:pic>
        <p:nvPicPr>
          <p:cNvPr id="135175" name="Picture 27" descr="gold gel rounded rectangle"/>
          <p:cNvPicPr>
            <a:picLocks noChangeAspect="1" noChangeArrowheads="1"/>
          </p:cNvPicPr>
          <p:nvPr/>
        </p:nvPicPr>
        <p:blipFill>
          <a:blip r:embed="rId9"/>
          <a:srcRect/>
          <a:stretch>
            <a:fillRect/>
          </a:stretch>
        </p:blipFill>
        <p:spPr bwMode="auto">
          <a:xfrm>
            <a:off x="-76200" y="3743325"/>
            <a:ext cx="2260600" cy="1266825"/>
          </a:xfrm>
          <a:prstGeom prst="rect">
            <a:avLst/>
          </a:prstGeom>
          <a:noFill/>
          <a:ln w="9525">
            <a:noFill/>
            <a:miter lim="800000"/>
            <a:headEnd/>
            <a:tailEnd/>
          </a:ln>
        </p:spPr>
      </p:pic>
      <p:sp>
        <p:nvSpPr>
          <p:cNvPr id="64520" name="Rectangle 28"/>
          <p:cNvSpPr>
            <a:spLocks noChangeArrowheads="1"/>
          </p:cNvSpPr>
          <p:nvPr/>
        </p:nvSpPr>
        <p:spPr bwMode="auto">
          <a:xfrm>
            <a:off x="0" y="3962400"/>
            <a:ext cx="1724025" cy="757238"/>
          </a:xfrm>
          <a:prstGeom prst="rect">
            <a:avLst/>
          </a:prstGeom>
          <a:noFill/>
          <a:ln w="9525" algn="ctr">
            <a:noFill/>
            <a:miter lim="800000"/>
            <a:headEnd/>
            <a:tailEnd/>
          </a:ln>
        </p:spPr>
        <p:txBody>
          <a:bodyPr lIns="91436" tIns="45718" rIns="91436" bIns="45718">
            <a:spAutoFit/>
          </a:bodyPr>
          <a:lstStyle/>
          <a:p>
            <a:pPr marL="207963" indent="-207963" algn="ctr" eaLnBrk="0" hangingPunct="0">
              <a:lnSpc>
                <a:spcPct val="90000"/>
              </a:lnSpc>
              <a:spcBef>
                <a:spcPct val="20000"/>
              </a:spcBef>
              <a:buClr>
                <a:schemeClr val="tx2"/>
              </a:buClr>
              <a:defRPr/>
            </a:pPr>
            <a:r>
              <a:rPr lang="en-US" sz="1600" b="1" i="0" dirty="0" err="1">
                <a:latin typeface="+mn-lt"/>
                <a:cs typeface="+mn-cs"/>
              </a:rPr>
              <a:t>Plateforme</a:t>
            </a:r>
            <a:r>
              <a:rPr lang="en-US" sz="1600" b="1" i="0" dirty="0">
                <a:latin typeface="+mn-lt"/>
                <a:cs typeface="+mn-cs"/>
              </a:rPr>
              <a:t> de </a:t>
            </a:r>
            <a:r>
              <a:rPr lang="en-US" sz="1600" b="1" i="0" dirty="0" err="1">
                <a:latin typeface="+mn-lt"/>
                <a:cs typeface="+mn-cs"/>
              </a:rPr>
              <a:t>virtualisation</a:t>
            </a:r>
            <a:r>
              <a:rPr lang="en-US" sz="1600" b="1" i="0" dirty="0">
                <a:latin typeface="+mn-lt"/>
                <a:cs typeface="+mn-cs"/>
              </a:rPr>
              <a:t> et de </a:t>
            </a:r>
            <a:r>
              <a:rPr lang="en-US" sz="1600" b="1" i="0" dirty="0" err="1">
                <a:latin typeface="+mn-lt"/>
                <a:cs typeface="+mn-cs"/>
              </a:rPr>
              <a:t>gestion</a:t>
            </a:r>
            <a:endParaRPr lang="en-US" sz="1600" b="1" i="0" dirty="0">
              <a:latin typeface="+mn-lt"/>
              <a:cs typeface="+mn-cs"/>
            </a:endParaRPr>
          </a:p>
        </p:txBody>
      </p:sp>
      <p:grpSp>
        <p:nvGrpSpPr>
          <p:cNvPr id="8" name="Group 66"/>
          <p:cNvGrpSpPr>
            <a:grpSpLocks/>
          </p:cNvGrpSpPr>
          <p:nvPr/>
        </p:nvGrpSpPr>
        <p:grpSpPr bwMode="auto">
          <a:xfrm>
            <a:off x="1828800" y="2971800"/>
            <a:ext cx="2667000" cy="2286000"/>
            <a:chOff x="768" y="2208"/>
            <a:chExt cx="1820" cy="1598"/>
          </a:xfrm>
        </p:grpSpPr>
        <p:sp>
          <p:nvSpPr>
            <p:cNvPr id="289848" name="AutoShape 56"/>
            <p:cNvSpPr>
              <a:spLocks noChangeArrowheads="1"/>
            </p:cNvSpPr>
            <p:nvPr/>
          </p:nvSpPr>
          <p:spPr bwMode="auto">
            <a:xfrm>
              <a:off x="768" y="3456"/>
              <a:ext cx="1724" cy="350"/>
            </a:xfrm>
            <a:prstGeom prst="cube">
              <a:avLst>
                <a:gd name="adj" fmla="val 55769"/>
              </a:avLst>
            </a:prstGeom>
            <a:gradFill>
              <a:gsLst>
                <a:gs pos="0">
                  <a:srgbClr val="6D8A3E"/>
                </a:gs>
                <a:gs pos="50000">
                  <a:srgbClr val="9CB86E"/>
                </a:gs>
                <a:gs pos="100000">
                  <a:srgbClr val="156B13"/>
                </a:gs>
              </a:gsLst>
              <a:lin ang="2700000" scaled="0"/>
            </a:gra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defRPr/>
              </a:pPr>
              <a:r>
                <a:rPr lang="en-US" sz="1400" dirty="0">
                  <a:solidFill>
                    <a:schemeClr val="tx1"/>
                  </a:solidFill>
                </a:rPr>
                <a:t>Hardware</a:t>
              </a:r>
            </a:p>
          </p:txBody>
        </p:sp>
        <p:sp>
          <p:nvSpPr>
            <p:cNvPr id="289851" name="AutoShape 59"/>
            <p:cNvSpPr>
              <a:spLocks noChangeArrowheads="1"/>
            </p:cNvSpPr>
            <p:nvPr/>
          </p:nvSpPr>
          <p:spPr bwMode="auto">
            <a:xfrm>
              <a:off x="816" y="3264"/>
              <a:ext cx="1724" cy="351"/>
            </a:xfrm>
            <a:prstGeom prst="cube">
              <a:avLst>
                <a:gd name="adj" fmla="val 55769"/>
              </a:avLst>
            </a:prstGeom>
            <a:gradFill flip="none" rotWithShape="1">
              <a:gsLst>
                <a:gs pos="0">
                  <a:srgbClr val="000000"/>
                </a:gs>
                <a:gs pos="39999">
                  <a:srgbClr val="0A128C"/>
                </a:gs>
                <a:gs pos="70000">
                  <a:srgbClr val="181CC7"/>
                </a:gs>
                <a:gs pos="88000">
                  <a:srgbClr val="7005D4"/>
                </a:gs>
                <a:gs pos="100000">
                  <a:srgbClr val="8C3D91"/>
                </a:gs>
              </a:gsLst>
              <a:lin ang="2700000" scaled="0"/>
              <a:tileRect/>
            </a:gra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defRPr/>
              </a:pPr>
              <a:r>
                <a:rPr lang="en-US" sz="1400" dirty="0">
                  <a:solidFill>
                    <a:schemeClr val="tx1"/>
                  </a:solidFill>
                </a:rPr>
                <a:t>Windows Server 2003</a:t>
              </a:r>
            </a:p>
          </p:txBody>
        </p:sp>
        <p:sp>
          <p:nvSpPr>
            <p:cNvPr id="289854" name="AutoShape 62"/>
            <p:cNvSpPr>
              <a:spLocks noChangeArrowheads="1"/>
            </p:cNvSpPr>
            <p:nvPr/>
          </p:nvSpPr>
          <p:spPr bwMode="auto">
            <a:xfrm>
              <a:off x="1104" y="3024"/>
              <a:ext cx="1484" cy="351"/>
            </a:xfrm>
            <a:prstGeom prst="cube">
              <a:avLst>
                <a:gd name="adj" fmla="val 55769"/>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w="3175" cap="rnd">
              <a:noFill/>
              <a:round/>
              <a:headEnd/>
              <a:tailEnd/>
            </a:ln>
            <a:effectLst>
              <a:outerShdw blurRad="50800" dist="38100" dir="2700000" algn="tl" rotWithShape="0">
                <a:prstClr val="black">
                  <a:alpha val="40000"/>
                </a:prstClr>
              </a:outerShdw>
            </a:effectLst>
            <a:scene3d>
              <a:camera prst="orthographicFront">
                <a:rot lat="0" lon="0" rev="0"/>
              </a:camera>
              <a:lightRig rig="contrasting" dir="t"/>
            </a:scene3d>
            <a:sp3d prstMaterial="metal">
              <a:bevelT w="63500" h="25400"/>
            </a:sp3d>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1400" dirty="0">
                  <a:solidFill>
                    <a:schemeClr val="tx1"/>
                  </a:solidFill>
                </a:rPr>
                <a:t>Virtual Server 2005 R2</a:t>
              </a:r>
            </a:p>
          </p:txBody>
        </p:sp>
        <p:grpSp>
          <p:nvGrpSpPr>
            <p:cNvPr id="9" name="Group 64"/>
            <p:cNvGrpSpPr>
              <a:grpSpLocks/>
            </p:cNvGrpSpPr>
            <p:nvPr/>
          </p:nvGrpSpPr>
          <p:grpSpPr bwMode="auto">
            <a:xfrm>
              <a:off x="1344" y="2208"/>
              <a:ext cx="1102" cy="938"/>
              <a:chOff x="1574" y="2064"/>
              <a:chExt cx="1102" cy="938"/>
            </a:xfrm>
          </p:grpSpPr>
          <p:sp>
            <p:nvSpPr>
              <p:cNvPr id="63511" name="AutoShape 49"/>
              <p:cNvSpPr>
                <a:spLocks noChangeArrowheads="1"/>
              </p:cNvSpPr>
              <p:nvPr/>
            </p:nvSpPr>
            <p:spPr bwMode="auto">
              <a:xfrm>
                <a:off x="1574" y="2064"/>
                <a:ext cx="545" cy="565"/>
              </a:xfrm>
              <a:prstGeom prst="cube">
                <a:avLst>
                  <a:gd name="adj" fmla="val 25000"/>
                </a:avLst>
              </a:prstGeom>
              <a:gradFill rotWithShape="1">
                <a:gsLst>
                  <a:gs pos="0">
                    <a:srgbClr val="224475">
                      <a:alpha val="60001"/>
                    </a:srgbClr>
                  </a:gs>
                  <a:gs pos="100000">
                    <a:srgbClr val="4B94FF">
                      <a:alpha val="60001"/>
                    </a:srgbClr>
                  </a:gs>
                </a:gsLst>
                <a:lin ang="5400000" scaled="1"/>
              </a:gradFill>
              <a:ln w="9525">
                <a:noFill/>
                <a:miter lim="800000"/>
                <a:headEnd/>
                <a:tailEnd/>
              </a:ln>
            </p:spPr>
            <p:txBody>
              <a:bodyPr wrap="none" anchor="ctr"/>
              <a:lstStyle/>
              <a:p>
                <a:pPr algn="ctr" eaLnBrk="0" hangingPunct="0">
                  <a:defRPr/>
                </a:pPr>
                <a:r>
                  <a:rPr lang="en-US" sz="1000">
                    <a:latin typeface="+mn-lt"/>
                  </a:rPr>
                  <a:t>VM 2</a:t>
                </a:r>
              </a:p>
            </p:txBody>
          </p:sp>
          <p:sp>
            <p:nvSpPr>
              <p:cNvPr id="63512" name="AutoShape 50"/>
              <p:cNvSpPr>
                <a:spLocks noChangeArrowheads="1"/>
              </p:cNvSpPr>
              <p:nvPr/>
            </p:nvSpPr>
            <p:spPr bwMode="auto">
              <a:xfrm>
                <a:off x="2131" y="2065"/>
                <a:ext cx="545" cy="565"/>
              </a:xfrm>
              <a:prstGeom prst="cube">
                <a:avLst>
                  <a:gd name="adj" fmla="val 25000"/>
                </a:avLst>
              </a:prstGeom>
              <a:gradFill rotWithShape="1">
                <a:gsLst>
                  <a:gs pos="0">
                    <a:srgbClr val="224475">
                      <a:alpha val="60001"/>
                    </a:srgbClr>
                  </a:gs>
                  <a:gs pos="100000">
                    <a:srgbClr val="4B94FF">
                      <a:alpha val="60001"/>
                    </a:srgbClr>
                  </a:gs>
                </a:gsLst>
                <a:lin ang="5400000" scaled="1"/>
              </a:gradFill>
              <a:ln w="9525">
                <a:noFill/>
                <a:miter lim="800000"/>
                <a:headEnd/>
                <a:tailEnd/>
              </a:ln>
            </p:spPr>
            <p:txBody>
              <a:bodyPr wrap="none" anchor="ctr"/>
              <a:lstStyle/>
              <a:p>
                <a:pPr algn="ctr" eaLnBrk="0" hangingPunct="0">
                  <a:defRPr/>
                </a:pPr>
                <a:r>
                  <a:rPr lang="en-US" sz="1000">
                    <a:latin typeface="+mn-lt"/>
                  </a:rPr>
                  <a:t>VM 3</a:t>
                </a:r>
              </a:p>
            </p:txBody>
          </p:sp>
          <p:grpSp>
            <p:nvGrpSpPr>
              <p:cNvPr id="10" name="Group 63"/>
              <p:cNvGrpSpPr>
                <a:grpSpLocks/>
              </p:cNvGrpSpPr>
              <p:nvPr/>
            </p:nvGrpSpPr>
            <p:grpSpPr bwMode="auto">
              <a:xfrm>
                <a:off x="1763" y="2618"/>
                <a:ext cx="724" cy="384"/>
                <a:chOff x="1763" y="2618"/>
                <a:chExt cx="724" cy="384"/>
              </a:xfrm>
            </p:grpSpPr>
            <p:pic>
              <p:nvPicPr>
                <p:cNvPr id="135194" name="Picture 53" descr="Gel - Gel2 arrow MS yellow"/>
                <p:cNvPicPr>
                  <a:picLocks noChangeAspect="1" noChangeArrowheads="1"/>
                </p:cNvPicPr>
                <p:nvPr/>
              </p:nvPicPr>
              <p:blipFill>
                <a:blip r:embed="rId10">
                  <a:lum bright="6000"/>
                </a:blip>
                <a:srcRect/>
                <a:stretch>
                  <a:fillRect/>
                </a:stretch>
              </p:blipFill>
              <p:spPr bwMode="auto">
                <a:xfrm rot="-5400000">
                  <a:off x="1655" y="2726"/>
                  <a:ext cx="384" cy="167"/>
                </a:xfrm>
                <a:prstGeom prst="rect">
                  <a:avLst/>
                </a:prstGeom>
                <a:noFill/>
                <a:ln w="9525">
                  <a:noFill/>
                  <a:miter lim="800000"/>
                  <a:headEnd/>
                  <a:tailEnd/>
                </a:ln>
              </p:spPr>
            </p:pic>
            <p:pic>
              <p:nvPicPr>
                <p:cNvPr id="135195" name="Picture 54" descr="Gel - Gel2 arrow MS yellow"/>
                <p:cNvPicPr>
                  <a:picLocks noChangeAspect="1" noChangeArrowheads="1"/>
                </p:cNvPicPr>
                <p:nvPr/>
              </p:nvPicPr>
              <p:blipFill>
                <a:blip r:embed="rId10">
                  <a:lum bright="6000"/>
                </a:blip>
                <a:srcRect/>
                <a:stretch>
                  <a:fillRect/>
                </a:stretch>
              </p:blipFill>
              <p:spPr bwMode="auto">
                <a:xfrm rot="-5400000">
                  <a:off x="2212" y="2726"/>
                  <a:ext cx="384" cy="167"/>
                </a:xfrm>
                <a:prstGeom prst="rect">
                  <a:avLst/>
                </a:prstGeom>
                <a:noFill/>
                <a:ln w="9525">
                  <a:noFill/>
                  <a:miter lim="800000"/>
                  <a:headEnd/>
                  <a:tailEnd/>
                </a:ln>
              </p:spPr>
            </p:pic>
          </p:grpSp>
        </p:grpSp>
      </p:grpSp>
      <p:pic>
        <p:nvPicPr>
          <p:cNvPr id="135178" name="Picture 67" descr="2-blue-arrows"/>
          <p:cNvPicPr>
            <a:picLocks noChangeAspect="1" noChangeArrowheads="1"/>
          </p:cNvPicPr>
          <p:nvPr/>
        </p:nvPicPr>
        <p:blipFill>
          <a:blip r:embed="rId11"/>
          <a:srcRect/>
          <a:stretch>
            <a:fillRect/>
          </a:stretch>
        </p:blipFill>
        <p:spPr bwMode="auto">
          <a:xfrm>
            <a:off x="1981200" y="5181600"/>
            <a:ext cx="4845050" cy="1066800"/>
          </a:xfrm>
          <a:prstGeom prst="rect">
            <a:avLst/>
          </a:prstGeom>
          <a:noFill/>
          <a:ln w="9525">
            <a:noFill/>
            <a:miter lim="800000"/>
            <a:headEnd/>
            <a:tailEnd/>
          </a:ln>
        </p:spPr>
      </p:pic>
      <p:sp>
        <p:nvSpPr>
          <p:cNvPr id="42" name="Rectangle 50"/>
          <p:cNvSpPr>
            <a:spLocks noGrp="1" noChangeArrowheads="1"/>
          </p:cNvSpPr>
          <p:nvPr>
            <p:ph type="title"/>
          </p:nvPr>
        </p:nvSpPr>
        <p:spPr/>
        <p:txBody>
          <a:bodyPr/>
          <a:lstStyle/>
          <a:p>
            <a:pPr eaLnBrk="1" hangingPunct="1">
              <a:defRPr/>
            </a:pPr>
            <a:r>
              <a:rPr lang="fr-FR" b="0" dirty="0" smtClean="0">
                <a:effectLst>
                  <a:outerShdw blurRad="38100" dist="38100" dir="2700000" algn="tl">
                    <a:srgbClr val="000000">
                      <a:alpha val="43137"/>
                    </a:srgbClr>
                  </a:outerShdw>
                </a:effectLst>
                <a:latin typeface="+mn-lt"/>
              </a:rPr>
              <a:t>Evolution de l’offre de </a:t>
            </a:r>
            <a:r>
              <a:rPr lang="fr-FR" b="0" dirty="0" err="1" smtClean="0">
                <a:effectLst>
                  <a:outerShdw blurRad="38100" dist="38100" dir="2700000" algn="tl">
                    <a:srgbClr val="000000">
                      <a:alpha val="43137"/>
                    </a:srgbClr>
                  </a:outerShdw>
                </a:effectLst>
                <a:latin typeface="+mn-lt"/>
              </a:rPr>
              <a:t>virtualisation</a:t>
            </a:r>
            <a:r>
              <a:rPr lang="fr-FR" b="0" dirty="0" smtClean="0">
                <a:effectLst>
                  <a:outerShdw blurRad="38100" dist="38100" dir="2700000" algn="tl">
                    <a:srgbClr val="000000">
                      <a:alpha val="43137"/>
                    </a:srgbClr>
                  </a:outerShdw>
                </a:effectLst>
                <a:latin typeface="+mn-lt"/>
              </a:rPr>
              <a:t> Microsoft</a:t>
            </a:r>
          </a:p>
        </p:txBody>
      </p:sp>
      <p:pic>
        <p:nvPicPr>
          <p:cNvPr id="135180" name="Rectangle 45"/>
          <p:cNvPicPr>
            <a:picLocks noChangeAspect="1" noChangeArrowheads="1"/>
          </p:cNvPicPr>
          <p:nvPr/>
        </p:nvPicPr>
        <p:blipFill>
          <a:blip r:embed="rId12"/>
          <a:srcRect b="40001"/>
          <a:stretch>
            <a:fillRect/>
          </a:stretch>
        </p:blipFill>
        <p:spPr bwMode="auto">
          <a:xfrm>
            <a:off x="2071688" y="1500188"/>
            <a:ext cx="3970337" cy="6429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objectifs d’Hyper-V</a:t>
            </a:r>
            <a:endParaRPr lang="fr-FR" dirty="0"/>
          </a:p>
        </p:txBody>
      </p:sp>
      <p:sp>
        <p:nvSpPr>
          <p:cNvPr id="3" name="Espace réservé du texte 2"/>
          <p:cNvSpPr>
            <a:spLocks noGrp="1"/>
          </p:cNvSpPr>
          <p:nvPr>
            <p:ph sz="quarter" idx="10"/>
          </p:nvPr>
        </p:nvSpPr>
        <p:spPr>
          <a:xfrm>
            <a:off x="533400" y="1219200"/>
            <a:ext cx="8610600" cy="4086225"/>
          </a:xfrm>
        </p:spPr>
        <p:txBody>
          <a:bodyPr/>
          <a:lstStyle/>
          <a:p>
            <a:pPr marL="407988" indent="-407988">
              <a:lnSpc>
                <a:spcPct val="100000"/>
              </a:lnSpc>
            </a:pPr>
            <a:r>
              <a:rPr lang="fr-FR" sz="2600" i="1" dirty="0" smtClean="0"/>
              <a:t>Disposer d’une solution native de </a:t>
            </a:r>
            <a:r>
              <a:rPr lang="fr-FR" sz="2600" i="1" dirty="0" err="1" smtClean="0"/>
              <a:t>virtualisation</a:t>
            </a:r>
            <a:r>
              <a:rPr lang="fr-FR" sz="2600" i="1" dirty="0" smtClean="0"/>
              <a:t> de machines dans Windows Server 2008</a:t>
            </a:r>
          </a:p>
          <a:p>
            <a:pPr marL="755650" lvl="1" indent="-346075">
              <a:lnSpc>
                <a:spcPct val="100000"/>
              </a:lnSpc>
            </a:pPr>
            <a:r>
              <a:rPr lang="fr-FR" dirty="0" smtClean="0"/>
              <a:t>Fondé sur un </a:t>
            </a:r>
            <a:r>
              <a:rPr lang="fr-FR" dirty="0" err="1" smtClean="0"/>
              <a:t>hyperviseur</a:t>
            </a:r>
            <a:endParaRPr lang="fr-FR" dirty="0" smtClean="0"/>
          </a:p>
          <a:p>
            <a:pPr marL="755650" lvl="1" indent="-346075">
              <a:lnSpc>
                <a:spcPct val="100000"/>
              </a:lnSpc>
            </a:pPr>
            <a:r>
              <a:rPr lang="fr-FR" dirty="0" smtClean="0"/>
              <a:t>Petite partition de management séparée (parent)</a:t>
            </a:r>
          </a:p>
          <a:p>
            <a:pPr marL="385762" indent="-346075">
              <a:lnSpc>
                <a:spcPct val="100000"/>
              </a:lnSpc>
            </a:pPr>
            <a:r>
              <a:rPr lang="fr-FR" sz="2600" dirty="0" smtClean="0"/>
              <a:t>Améliorer les </a:t>
            </a:r>
            <a:r>
              <a:rPr lang="fr-FR" sz="2600" dirty="0" smtClean="0">
                <a:solidFill>
                  <a:schemeClr val="accent1">
                    <a:lumMod val="60000"/>
                    <a:lumOff val="40000"/>
                  </a:schemeClr>
                </a:solidFill>
              </a:rPr>
              <a:t>performances</a:t>
            </a:r>
            <a:r>
              <a:rPr lang="fr-FR" sz="2600" dirty="0" smtClean="0"/>
              <a:t> des machines virtuelles</a:t>
            </a:r>
          </a:p>
          <a:p>
            <a:pPr marL="755650" lvl="1" indent="-346075">
              <a:lnSpc>
                <a:spcPct val="100000"/>
              </a:lnSpc>
            </a:pPr>
            <a:r>
              <a:rPr lang="fr-FR" dirty="0" smtClean="0"/>
              <a:t>Etend considérablement la notion de </a:t>
            </a:r>
            <a:r>
              <a:rPr lang="fr-FR" dirty="0" err="1" smtClean="0"/>
              <a:t>virtualisation</a:t>
            </a:r>
            <a:r>
              <a:rPr lang="fr-FR" dirty="0" smtClean="0"/>
              <a:t> de périphériques</a:t>
            </a:r>
          </a:p>
          <a:p>
            <a:pPr>
              <a:lnSpc>
                <a:spcPct val="100000"/>
              </a:lnSpc>
            </a:pPr>
            <a:r>
              <a:rPr lang="fr-FR" sz="2600" dirty="0" smtClean="0"/>
              <a:t>Assurer la </a:t>
            </a:r>
            <a:r>
              <a:rPr lang="fr-FR" sz="2600" dirty="0" smtClean="0">
                <a:solidFill>
                  <a:schemeClr val="accent1">
                    <a:lumMod val="60000"/>
                    <a:lumOff val="40000"/>
                  </a:schemeClr>
                </a:solidFill>
              </a:rPr>
              <a:t>disponibilité</a:t>
            </a:r>
          </a:p>
          <a:p>
            <a:pPr>
              <a:lnSpc>
                <a:spcPct val="100000"/>
              </a:lnSpc>
            </a:pPr>
            <a:r>
              <a:rPr lang="fr-FR" sz="2600" dirty="0" smtClean="0"/>
              <a:t>Fournir une solution </a:t>
            </a:r>
            <a:r>
              <a:rPr lang="fr-FR" sz="2600" dirty="0" smtClean="0">
                <a:solidFill>
                  <a:schemeClr val="accent1">
                    <a:lumMod val="60000"/>
                    <a:lumOff val="40000"/>
                  </a:schemeClr>
                </a:solidFill>
              </a:rPr>
              <a:t>interopérable</a:t>
            </a:r>
          </a:p>
          <a:p>
            <a:pPr>
              <a:lnSpc>
                <a:spcPct val="100000"/>
              </a:lnSpc>
            </a:pPr>
            <a:r>
              <a:rPr lang="fr-FR" sz="2600" dirty="0" smtClean="0"/>
              <a:t>Etendre les possibilités d’</a:t>
            </a:r>
            <a:r>
              <a:rPr lang="fr-FR" sz="2600" dirty="0" smtClean="0">
                <a:solidFill>
                  <a:schemeClr val="accent1">
                    <a:lumMod val="60000"/>
                    <a:lumOff val="40000"/>
                  </a:schemeClr>
                </a:solidFill>
              </a:rPr>
              <a:t>administration</a:t>
            </a:r>
            <a:r>
              <a:rPr lang="fr-FR" sz="2600" dirty="0" smtClean="0"/>
              <a:t> </a:t>
            </a:r>
          </a:p>
          <a:p>
            <a:pPr>
              <a:lnSpc>
                <a:spcPct val="100000"/>
              </a:lnSpc>
            </a:pPr>
            <a:r>
              <a:rPr lang="fr-FR" sz="2600" dirty="0" smtClean="0"/>
              <a:t>Réduire les </a:t>
            </a:r>
            <a:r>
              <a:rPr lang="fr-FR" sz="2600" dirty="0" smtClean="0">
                <a:solidFill>
                  <a:schemeClr val="accent1">
                    <a:lumMod val="60000"/>
                    <a:lumOff val="40000"/>
                  </a:schemeClr>
                </a:solidFill>
              </a:rPr>
              <a:t>coûts</a:t>
            </a:r>
            <a:r>
              <a:rPr lang="fr-FR" sz="2600" dirty="0" smtClean="0"/>
              <a:t> associés à la </a:t>
            </a:r>
            <a:r>
              <a:rPr lang="fr-FR" sz="2600" dirty="0" err="1" smtClean="0"/>
              <a:t>virtualisation</a:t>
            </a:r>
            <a:endParaRPr lang="fr-FR" sz="2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Définitions</a:t>
            </a:r>
            <a:endParaRPr lang="fr-FR" dirty="0"/>
          </a:p>
        </p:txBody>
      </p:sp>
      <p:sp>
        <p:nvSpPr>
          <p:cNvPr id="28675" name="Shape 408583"/>
          <p:cNvSpPr>
            <a:spLocks noGrp="1" noChangeArrowheads="1"/>
          </p:cNvSpPr>
          <p:nvPr>
            <p:ph sz="quarter" idx="10"/>
          </p:nvPr>
        </p:nvSpPr>
        <p:spPr/>
        <p:txBody>
          <a:bodyPr/>
          <a:lstStyle/>
          <a:p>
            <a:pPr marL="354012" indent="-346075">
              <a:lnSpc>
                <a:spcPct val="100000"/>
              </a:lnSpc>
            </a:pPr>
            <a:r>
              <a:rPr lang="fr-FR" dirty="0" err="1" smtClean="0">
                <a:solidFill>
                  <a:schemeClr val="tx2"/>
                </a:solidFill>
              </a:rPr>
              <a:t>Hyperviseur</a:t>
            </a:r>
            <a:r>
              <a:rPr lang="fr-FR" dirty="0" smtClean="0">
                <a:solidFill>
                  <a:schemeClr val="tx2"/>
                </a:solidFill>
              </a:rPr>
              <a:t> </a:t>
            </a:r>
            <a:r>
              <a:rPr lang="fr-FR" dirty="0" smtClean="0"/>
              <a:t>:  fine couche logicielle situé sous tous les OS</a:t>
            </a:r>
          </a:p>
          <a:p>
            <a:pPr marL="354012" indent="-346075">
              <a:lnSpc>
                <a:spcPct val="100000"/>
              </a:lnSpc>
            </a:pPr>
            <a:r>
              <a:rPr lang="fr-FR" dirty="0" smtClean="0">
                <a:solidFill>
                  <a:schemeClr val="tx2"/>
                </a:solidFill>
              </a:rPr>
              <a:t>Partition parente </a:t>
            </a:r>
            <a:r>
              <a:rPr lang="fr-FR" dirty="0" smtClean="0"/>
              <a:t>: une partition qui gère ses enfants</a:t>
            </a:r>
          </a:p>
          <a:p>
            <a:pPr marL="354012" indent="-346075">
              <a:lnSpc>
                <a:spcPct val="100000"/>
              </a:lnSpc>
            </a:pPr>
            <a:r>
              <a:rPr lang="fr-FR" dirty="0" smtClean="0">
                <a:solidFill>
                  <a:schemeClr val="tx2"/>
                </a:solidFill>
              </a:rPr>
              <a:t>Partitions enfants </a:t>
            </a:r>
            <a:r>
              <a:rPr lang="fr-FR" dirty="0" smtClean="0"/>
              <a:t>: toutes partitions qui sont démarrées, gérées et arrêtées par leur parent</a:t>
            </a:r>
          </a:p>
          <a:p>
            <a:pPr marL="354012" indent="-346075">
              <a:lnSpc>
                <a:spcPct val="100000"/>
              </a:lnSpc>
            </a:pPr>
            <a:r>
              <a:rPr lang="fr-FR" dirty="0" smtClean="0">
                <a:solidFill>
                  <a:schemeClr val="tx2"/>
                </a:solidFill>
              </a:rPr>
              <a:t>Pile de </a:t>
            </a:r>
            <a:r>
              <a:rPr lang="fr-FR" dirty="0" err="1" smtClean="0">
                <a:solidFill>
                  <a:schemeClr val="tx2"/>
                </a:solidFill>
              </a:rPr>
              <a:t>virtualisation</a:t>
            </a:r>
            <a:r>
              <a:rPr lang="fr-FR" dirty="0" smtClean="0">
                <a:solidFill>
                  <a:schemeClr val="tx2"/>
                </a:solidFill>
              </a:rPr>
              <a:t> </a:t>
            </a:r>
            <a:r>
              <a:rPr lang="fr-FR" dirty="0" smtClean="0"/>
              <a:t>: la collection des composants qui s’exécutent dans la partition parente pour la gestion de la machine virtuelle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9" name="Title 275458"/>
          <p:cNvSpPr>
            <a:spLocks noGrp="1" noChangeArrowheads="1"/>
          </p:cNvSpPr>
          <p:nvPr>
            <p:ph type="title"/>
          </p:nvPr>
        </p:nvSpPr>
        <p:spPr/>
        <p:txBody>
          <a:bodyPr/>
          <a:lstStyle/>
          <a:p>
            <a:pPr marL="0" indent="0" defTabSz="914400" eaLnBrk="1" hangingPunct="1"/>
            <a:r>
              <a:rPr lang="fr-FR" dirty="0"/>
              <a:t>Architecture de Hyper-V</a:t>
            </a:r>
          </a:p>
        </p:txBody>
      </p:sp>
      <p:sp>
        <p:nvSpPr>
          <p:cNvPr id="275460" name="Straight Connector 275459"/>
          <p:cNvSpPr>
            <a:spLocks noChangeShapeType="1"/>
          </p:cNvSpPr>
          <p:nvPr/>
        </p:nvSpPr>
        <p:spPr bwMode="auto">
          <a:xfrm flipV="1">
            <a:off x="3943350" y="1171575"/>
            <a:ext cx="0" cy="4267200"/>
          </a:xfrm>
          <a:prstGeom prst="line">
            <a:avLst/>
          </a:prstGeom>
          <a:noFill/>
          <a:ln w="28575" cap="flat" cmpd="sng" algn="ctr">
            <a:solidFill>
              <a:srgbClr val="FFFFFF"/>
            </a:solidFill>
            <a:prstDash val="lg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fr-FR" sz="1800" b="0" kern="0">
              <a:solidFill>
                <a:sysClr val="windowText" lastClr="000000"/>
              </a:solidFill>
              <a:latin typeface="Arial"/>
            </a:endParaRPr>
          </a:p>
        </p:txBody>
      </p:sp>
      <p:sp>
        <p:nvSpPr>
          <p:cNvPr id="275461" name="TextBox 275460"/>
          <p:cNvSpPr txBox="1">
            <a:spLocks noChangeArrowheads="1"/>
          </p:cNvSpPr>
          <p:nvPr/>
        </p:nvSpPr>
        <p:spPr bwMode="auto">
          <a:xfrm>
            <a:off x="403225" y="1228725"/>
            <a:ext cx="3294063" cy="476250"/>
          </a:xfrm>
          <a:prstGeom prst="rect">
            <a:avLst/>
          </a:prstGeom>
          <a:noFill/>
          <a:ln w="3175" cap="flat" cmpd="sng" algn="ctr">
            <a:noFill/>
            <a:prstDash val="solid"/>
            <a:miter lim="800000"/>
            <a:headEnd type="none" w="med" len="med"/>
            <a:tailEnd type="none" w="med" len="med"/>
          </a:ln>
          <a:effectLst/>
        </p:spPr>
        <p:txBody>
          <a:bodyPr>
            <a:spAutoFit/>
          </a:bodyPr>
          <a:lstStyle/>
          <a:p>
            <a:pPr algn="ctr">
              <a:lnSpc>
                <a:spcPct val="90000"/>
              </a:lnSpc>
              <a:spcBef>
                <a:spcPct val="30000"/>
              </a:spcBef>
            </a:pPr>
            <a:r>
              <a:rPr lang="fr-FR" sz="2800"/>
              <a:t>Partition Parente</a:t>
            </a:r>
            <a:endParaRPr lang="fr-FR" sz="1800" b="0"/>
          </a:p>
        </p:txBody>
      </p:sp>
      <p:sp>
        <p:nvSpPr>
          <p:cNvPr id="275463" name="TextBox 275462"/>
          <p:cNvSpPr txBox="1">
            <a:spLocks noChangeArrowheads="1"/>
          </p:cNvSpPr>
          <p:nvPr/>
        </p:nvSpPr>
        <p:spPr bwMode="auto">
          <a:xfrm>
            <a:off x="4140200" y="1230313"/>
            <a:ext cx="3054350" cy="476250"/>
          </a:xfrm>
          <a:prstGeom prst="rect">
            <a:avLst/>
          </a:prstGeom>
          <a:noFill/>
          <a:ln w="3175" cap="flat" cmpd="sng" algn="ctr">
            <a:noFill/>
            <a:prstDash val="solid"/>
            <a:miter lim="800000"/>
            <a:headEnd type="none" w="med" len="med"/>
            <a:tailEnd type="none" w="med" len="med"/>
          </a:ln>
          <a:effectLst/>
        </p:spPr>
        <p:txBody>
          <a:bodyPr>
            <a:spAutoFit/>
          </a:bodyPr>
          <a:lstStyle/>
          <a:p>
            <a:pPr algn="ctr">
              <a:lnSpc>
                <a:spcPct val="90000"/>
              </a:lnSpc>
              <a:spcBef>
                <a:spcPct val="30000"/>
              </a:spcBef>
            </a:pPr>
            <a:r>
              <a:rPr lang="fr-FR" sz="2800" dirty="0" smtClean="0"/>
              <a:t>Partition Enfant</a:t>
            </a:r>
            <a:endParaRPr lang="fr-FR" sz="1800" b="0" dirty="0"/>
          </a:p>
        </p:txBody>
      </p:sp>
      <p:sp>
        <p:nvSpPr>
          <p:cNvPr id="275464" name="TextBox 275463"/>
          <p:cNvSpPr txBox="1">
            <a:spLocks noChangeArrowheads="1"/>
          </p:cNvSpPr>
          <p:nvPr/>
        </p:nvSpPr>
        <p:spPr bwMode="auto">
          <a:xfrm>
            <a:off x="6046788" y="5133975"/>
            <a:ext cx="1601787" cy="312738"/>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600" dirty="0">
                <a:solidFill>
                  <a:schemeClr val="tx2"/>
                </a:solidFill>
              </a:rPr>
              <a:t>Mode </a:t>
            </a:r>
            <a:r>
              <a:rPr lang="fr-FR" sz="1600" i="1" dirty="0" smtClean="0">
                <a:solidFill>
                  <a:schemeClr val="tx2"/>
                </a:solidFill>
              </a:rPr>
              <a:t>Noyau</a:t>
            </a:r>
            <a:endParaRPr lang="fr-FR" sz="1800" b="0" dirty="0">
              <a:solidFill>
                <a:schemeClr val="tx2"/>
              </a:solidFill>
            </a:endParaRPr>
          </a:p>
        </p:txBody>
      </p:sp>
      <p:sp>
        <p:nvSpPr>
          <p:cNvPr id="275465" name="TextBox 275464"/>
          <p:cNvSpPr txBox="1">
            <a:spLocks noChangeArrowheads="1"/>
          </p:cNvSpPr>
          <p:nvPr/>
        </p:nvSpPr>
        <p:spPr bwMode="auto">
          <a:xfrm>
            <a:off x="5334000" y="3165475"/>
            <a:ext cx="2159000" cy="313932"/>
          </a:xfrm>
          <a:prstGeom prst="rect">
            <a:avLst/>
          </a:prstGeom>
          <a:noFill/>
          <a:ln w="3175" cap="flat" cmpd="sng" algn="ctr">
            <a:noFill/>
            <a:prstDash val="solid"/>
            <a:miter lim="800000"/>
            <a:headEnd type="none" w="med" len="med"/>
            <a:tailEnd type="none" w="med" len="med"/>
          </a:ln>
          <a:effectLst/>
        </p:spPr>
        <p:txBody>
          <a:bodyPr wrap="square">
            <a:spAutoFit/>
          </a:bodyPr>
          <a:lstStyle/>
          <a:p>
            <a:pPr>
              <a:lnSpc>
                <a:spcPct val="90000"/>
              </a:lnSpc>
              <a:spcBef>
                <a:spcPct val="30000"/>
              </a:spcBef>
            </a:pPr>
            <a:r>
              <a:rPr lang="fr-FR" sz="1600" dirty="0" smtClean="0">
                <a:solidFill>
                  <a:schemeClr val="tx2"/>
                </a:solidFill>
              </a:rPr>
              <a:t>Mode </a:t>
            </a:r>
            <a:r>
              <a:rPr lang="fr-FR" sz="1600" i="1" dirty="0" smtClean="0">
                <a:solidFill>
                  <a:schemeClr val="tx2"/>
                </a:solidFill>
              </a:rPr>
              <a:t>Utilisateur</a:t>
            </a:r>
            <a:endParaRPr lang="fr-FR" sz="1800" b="0" dirty="0">
              <a:solidFill>
                <a:schemeClr val="tx2"/>
              </a:solidFill>
            </a:endParaRPr>
          </a:p>
        </p:txBody>
      </p:sp>
      <p:sp>
        <p:nvSpPr>
          <p:cNvPr id="275466" name="Straight Connector 275465"/>
          <p:cNvSpPr>
            <a:spLocks noChangeShapeType="1"/>
          </p:cNvSpPr>
          <p:nvPr/>
        </p:nvSpPr>
        <p:spPr bwMode="auto">
          <a:xfrm flipH="1">
            <a:off x="352425" y="3533775"/>
            <a:ext cx="7392988" cy="1588"/>
          </a:xfrm>
          <a:prstGeom prst="line">
            <a:avLst/>
          </a:prstGeom>
          <a:noFill/>
          <a:ln w="28575" cap="flat" cmpd="sng" algn="ctr">
            <a:solidFill>
              <a:srgbClr val="FFFFFF"/>
            </a:solidFill>
            <a:prstDash val="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fr-FR" sz="1800" b="0" kern="0">
              <a:solidFill>
                <a:sysClr val="windowText" lastClr="000000"/>
              </a:solidFill>
              <a:latin typeface="Arial"/>
            </a:endParaRPr>
          </a:p>
        </p:txBody>
      </p:sp>
      <p:grpSp>
        <p:nvGrpSpPr>
          <p:cNvPr id="2" name="Group 11"/>
          <p:cNvGrpSpPr>
            <a:grpSpLocks/>
          </p:cNvGrpSpPr>
          <p:nvPr/>
        </p:nvGrpSpPr>
        <p:grpSpPr bwMode="auto">
          <a:xfrm>
            <a:off x="304800" y="3905250"/>
            <a:ext cx="3486150" cy="1308100"/>
            <a:chOff x="192" y="2460"/>
            <a:chExt cx="2196" cy="824"/>
          </a:xfrm>
        </p:grpSpPr>
        <p:pic>
          <p:nvPicPr>
            <p:cNvPr id="96315" name="Rectangle 102458"/>
            <p:cNvPicPr>
              <a:picLocks noChangeAspect="1" noChangeArrowheads="1"/>
            </p:cNvPicPr>
            <p:nvPr/>
          </p:nvPicPr>
          <p:blipFill>
            <a:blip r:embed="rId3"/>
            <a:srcRect/>
            <a:stretch>
              <a:fillRect/>
            </a:stretch>
          </p:blipFill>
          <p:spPr bwMode="auto">
            <a:xfrm>
              <a:off x="1277" y="2461"/>
              <a:ext cx="1111" cy="823"/>
            </a:xfrm>
            <a:prstGeom prst="rect">
              <a:avLst/>
            </a:prstGeom>
            <a:noFill/>
            <a:ln w="9525">
              <a:noFill/>
              <a:miter lim="800000"/>
              <a:headEnd/>
              <a:tailEnd/>
            </a:ln>
          </p:spPr>
        </p:pic>
        <p:sp>
          <p:nvSpPr>
            <p:cNvPr id="275469" name="Rectangle 275468"/>
            <p:cNvSpPr>
              <a:spLocks noChangeArrowheads="1"/>
            </p:cNvSpPr>
            <p:nvPr/>
          </p:nvSpPr>
          <p:spPr bwMode="grayWhite">
            <a:xfrm>
              <a:off x="1324" y="2500"/>
              <a:ext cx="904" cy="670"/>
            </a:xfrm>
            <a:prstGeom prst="rect">
              <a:avLst/>
            </a:prstGeom>
            <a:noFill/>
            <a:ln w="3175" cap="flat" cmpd="sng" algn="ctr">
              <a:noFill/>
              <a:prstDash val="solid"/>
              <a:miter lim="800000"/>
              <a:headEnd type="none" w="med" len="med"/>
              <a:tailEnd type="none" w="med" len="med"/>
            </a:ln>
            <a:effectLst/>
          </p:spPr>
          <p:txBody>
            <a:bodyPr wrap="none" anchor="b" anchorCtr="1"/>
            <a:lstStyle/>
            <a:p>
              <a:pPr algn="r">
                <a:lnSpc>
                  <a:spcPct val="90000"/>
                </a:lnSpc>
                <a:spcBef>
                  <a:spcPct val="30000"/>
                </a:spcBef>
              </a:pPr>
              <a:r>
                <a:rPr lang="fr-FR" sz="1600"/>
                <a:t>Virtualization</a:t>
              </a:r>
              <a:br>
                <a:rPr lang="fr-FR" sz="1600"/>
              </a:br>
              <a:r>
                <a:rPr lang="fr-FR" sz="1600"/>
                <a:t>Service</a:t>
              </a:r>
              <a:br>
                <a:rPr lang="fr-FR" sz="1600"/>
              </a:br>
              <a:r>
                <a:rPr lang="fr-FR" sz="1600"/>
                <a:t>Providers</a:t>
              </a:r>
              <a:br>
                <a:rPr lang="fr-FR" sz="1600"/>
              </a:br>
              <a:r>
                <a:rPr lang="fr-FR" sz="1600"/>
                <a:t>(VSPs)</a:t>
              </a:r>
              <a:endParaRPr lang="fr-FR" sz="1800" b="0"/>
            </a:p>
          </p:txBody>
        </p:sp>
        <p:pic>
          <p:nvPicPr>
            <p:cNvPr id="96317" name="Rectangle 102460"/>
            <p:cNvPicPr>
              <a:picLocks noChangeAspect="1" noChangeArrowheads="1"/>
            </p:cNvPicPr>
            <p:nvPr/>
          </p:nvPicPr>
          <p:blipFill>
            <a:blip r:embed="rId4"/>
            <a:srcRect/>
            <a:stretch>
              <a:fillRect/>
            </a:stretch>
          </p:blipFill>
          <p:spPr bwMode="auto">
            <a:xfrm>
              <a:off x="192" y="2460"/>
              <a:ext cx="1172" cy="824"/>
            </a:xfrm>
            <a:prstGeom prst="rect">
              <a:avLst/>
            </a:prstGeom>
            <a:noFill/>
            <a:ln w="9525">
              <a:noFill/>
              <a:miter lim="800000"/>
              <a:headEnd/>
              <a:tailEnd/>
            </a:ln>
          </p:spPr>
        </p:pic>
        <p:grpSp>
          <p:nvGrpSpPr>
            <p:cNvPr id="3" name="Group 15"/>
            <p:cNvGrpSpPr>
              <a:grpSpLocks/>
            </p:cNvGrpSpPr>
            <p:nvPr/>
          </p:nvGrpSpPr>
          <p:grpSpPr bwMode="auto">
            <a:xfrm>
              <a:off x="252" y="2861"/>
              <a:ext cx="755" cy="355"/>
              <a:chOff x="-138" y="2292"/>
              <a:chExt cx="755" cy="355"/>
            </a:xfrm>
          </p:grpSpPr>
          <p:pic>
            <p:nvPicPr>
              <p:cNvPr id="96323" name="Rectangle 102466"/>
              <p:cNvPicPr>
                <a:picLocks noChangeAspect="1" noChangeArrowheads="1"/>
              </p:cNvPicPr>
              <p:nvPr/>
            </p:nvPicPr>
            <p:blipFill>
              <a:blip r:embed="rId5" cstate="print"/>
              <a:srcRect/>
              <a:stretch>
                <a:fillRect/>
              </a:stretch>
            </p:blipFill>
            <p:spPr bwMode="auto">
              <a:xfrm>
                <a:off x="-138" y="2292"/>
                <a:ext cx="755" cy="355"/>
              </a:xfrm>
              <a:prstGeom prst="rect">
                <a:avLst/>
              </a:prstGeom>
              <a:noFill/>
              <a:ln w="9525">
                <a:noFill/>
                <a:miter lim="800000"/>
                <a:headEnd/>
                <a:tailEnd/>
              </a:ln>
            </p:spPr>
          </p:pic>
          <p:sp>
            <p:nvSpPr>
              <p:cNvPr id="275473" name="Rectangle 275472"/>
              <p:cNvSpPr>
                <a:spLocks noChangeArrowheads="1"/>
              </p:cNvSpPr>
              <p:nvPr/>
            </p:nvSpPr>
            <p:spPr bwMode="auto">
              <a:xfrm>
                <a:off x="-76" y="2319"/>
                <a:ext cx="631" cy="328"/>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dirty="0"/>
                  <a:t>Noyau </a:t>
                </a:r>
                <a:endParaRPr lang="fr-FR" sz="1800" b="0" dirty="0"/>
              </a:p>
              <a:p>
                <a:pPr algn="ctr">
                  <a:lnSpc>
                    <a:spcPct val="90000"/>
                  </a:lnSpc>
                  <a:spcBef>
                    <a:spcPct val="30000"/>
                  </a:spcBef>
                </a:pPr>
                <a:r>
                  <a:rPr lang="fr-FR" sz="1600" dirty="0"/>
                  <a:t>Windows</a:t>
                </a:r>
              </a:p>
            </p:txBody>
          </p:sp>
        </p:grpSp>
        <p:sp>
          <p:nvSpPr>
            <p:cNvPr id="275474" name="TextBox 275473"/>
            <p:cNvSpPr txBox="1">
              <a:spLocks noChangeArrowheads="1"/>
            </p:cNvSpPr>
            <p:nvPr/>
          </p:nvSpPr>
          <p:spPr bwMode="auto">
            <a:xfrm>
              <a:off x="307" y="2546"/>
              <a:ext cx="941" cy="337"/>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600" dirty="0"/>
                <a:t>Server </a:t>
              </a:r>
              <a:r>
                <a:rPr lang="fr-FR" sz="1600" dirty="0" err="1" smtClean="0"/>
                <a:t>Core</a:t>
              </a:r>
              <a:r>
                <a:rPr lang="fr-FR" sz="1600" dirty="0" smtClean="0"/>
                <a:t> ou classique</a:t>
              </a:r>
              <a:endParaRPr lang="fr-FR" sz="1800" b="0" dirty="0"/>
            </a:p>
          </p:txBody>
        </p:sp>
        <p:grpSp>
          <p:nvGrpSpPr>
            <p:cNvPr id="4" name="Group 19"/>
            <p:cNvGrpSpPr>
              <a:grpSpLocks/>
            </p:cNvGrpSpPr>
            <p:nvPr/>
          </p:nvGrpSpPr>
          <p:grpSpPr bwMode="auto">
            <a:xfrm>
              <a:off x="1075" y="2879"/>
              <a:ext cx="517" cy="365"/>
              <a:chOff x="1447" y="3097"/>
              <a:chExt cx="517" cy="365"/>
            </a:xfrm>
          </p:grpSpPr>
          <p:pic>
            <p:nvPicPr>
              <p:cNvPr id="96321" name="Rectangle 102464"/>
              <p:cNvPicPr>
                <a:picLocks noChangeAspect="1" noChangeArrowheads="1"/>
              </p:cNvPicPr>
              <p:nvPr/>
            </p:nvPicPr>
            <p:blipFill>
              <a:blip r:embed="rId6" cstate="print"/>
              <a:srcRect/>
              <a:stretch>
                <a:fillRect/>
              </a:stretch>
            </p:blipFill>
            <p:spPr bwMode="auto">
              <a:xfrm>
                <a:off x="1447" y="3097"/>
                <a:ext cx="517" cy="364"/>
              </a:xfrm>
              <a:prstGeom prst="rect">
                <a:avLst/>
              </a:prstGeom>
              <a:noFill/>
              <a:ln w="9525">
                <a:noFill/>
                <a:miter lim="800000"/>
                <a:headEnd/>
                <a:tailEnd/>
              </a:ln>
            </p:spPr>
          </p:pic>
          <p:sp>
            <p:nvSpPr>
              <p:cNvPr id="275477" name="Rectangle 275476"/>
              <p:cNvSpPr>
                <a:spLocks noChangeArrowheads="1"/>
              </p:cNvSpPr>
              <p:nvPr/>
            </p:nvSpPr>
            <p:spPr bwMode="blackWhite">
              <a:xfrm>
                <a:off x="1452" y="3097"/>
                <a:ext cx="508" cy="365"/>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t>IHV</a:t>
                </a:r>
                <a:br>
                  <a:rPr lang="fr-FR" sz="1600"/>
                </a:br>
                <a:r>
                  <a:rPr lang="fr-FR" sz="1600"/>
                  <a:t>Drivers</a:t>
                </a:r>
                <a:endParaRPr lang="fr-FR" sz="1800" b="0"/>
              </a:p>
            </p:txBody>
          </p:sp>
        </p:grpSp>
      </p:grpSp>
      <p:grpSp>
        <p:nvGrpSpPr>
          <p:cNvPr id="5" name="Group 22"/>
          <p:cNvGrpSpPr>
            <a:grpSpLocks/>
          </p:cNvGrpSpPr>
          <p:nvPr/>
        </p:nvGrpSpPr>
        <p:grpSpPr bwMode="auto">
          <a:xfrm>
            <a:off x="3551238" y="3460750"/>
            <a:ext cx="3876675" cy="1803400"/>
            <a:chOff x="2237" y="2180"/>
            <a:chExt cx="2442" cy="1136"/>
          </a:xfrm>
        </p:grpSpPr>
        <p:pic>
          <p:nvPicPr>
            <p:cNvPr id="96302" name="Rectangle 102445"/>
            <p:cNvPicPr>
              <a:picLocks noChangeAspect="1" noChangeArrowheads="1"/>
            </p:cNvPicPr>
            <p:nvPr/>
          </p:nvPicPr>
          <p:blipFill>
            <a:blip r:embed="rId7"/>
            <a:srcRect/>
            <a:stretch>
              <a:fillRect/>
            </a:stretch>
          </p:blipFill>
          <p:spPr bwMode="auto">
            <a:xfrm>
              <a:off x="2521" y="2180"/>
              <a:ext cx="2158" cy="1136"/>
            </a:xfrm>
            <a:prstGeom prst="rect">
              <a:avLst/>
            </a:prstGeom>
            <a:noFill/>
            <a:ln w="9525">
              <a:noFill/>
              <a:miter lim="800000"/>
              <a:headEnd/>
              <a:tailEnd/>
            </a:ln>
          </p:spPr>
        </p:pic>
        <p:grpSp>
          <p:nvGrpSpPr>
            <p:cNvPr id="6" name="Group 24"/>
            <p:cNvGrpSpPr>
              <a:grpSpLocks/>
            </p:cNvGrpSpPr>
            <p:nvPr/>
          </p:nvGrpSpPr>
          <p:grpSpPr bwMode="auto">
            <a:xfrm>
              <a:off x="2607" y="2253"/>
              <a:ext cx="1062" cy="783"/>
              <a:chOff x="4111" y="3729"/>
              <a:chExt cx="910" cy="803"/>
            </a:xfrm>
          </p:grpSpPr>
          <p:pic>
            <p:nvPicPr>
              <p:cNvPr id="96313" name="Rectangle 102456"/>
              <p:cNvPicPr>
                <a:picLocks noChangeAspect="1" noChangeArrowheads="1"/>
              </p:cNvPicPr>
              <p:nvPr/>
            </p:nvPicPr>
            <p:blipFill>
              <a:blip r:embed="rId3"/>
              <a:srcRect/>
              <a:stretch>
                <a:fillRect/>
              </a:stretch>
            </p:blipFill>
            <p:spPr bwMode="auto">
              <a:xfrm>
                <a:off x="4111" y="3729"/>
                <a:ext cx="910" cy="803"/>
              </a:xfrm>
              <a:prstGeom prst="rect">
                <a:avLst/>
              </a:prstGeom>
              <a:noFill/>
              <a:ln w="9525">
                <a:noFill/>
                <a:miter lim="800000"/>
                <a:headEnd/>
                <a:tailEnd/>
              </a:ln>
            </p:spPr>
          </p:pic>
          <p:sp>
            <p:nvSpPr>
              <p:cNvPr id="275482" name="Rectangle 275481"/>
              <p:cNvSpPr>
                <a:spLocks noChangeArrowheads="1"/>
              </p:cNvSpPr>
              <p:nvPr/>
            </p:nvSpPr>
            <p:spPr bwMode="grayWhite">
              <a:xfrm>
                <a:off x="4119" y="3765"/>
                <a:ext cx="892" cy="731"/>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t>Virtualization</a:t>
                </a:r>
                <a:br>
                  <a:rPr lang="fr-FR" sz="1600"/>
                </a:br>
                <a:r>
                  <a:rPr lang="fr-FR" sz="1600"/>
                  <a:t>Service</a:t>
                </a:r>
                <a:br>
                  <a:rPr lang="fr-FR" sz="1600"/>
                </a:br>
                <a:r>
                  <a:rPr lang="fr-FR" sz="1600"/>
                  <a:t>Clients</a:t>
                </a:r>
                <a:br>
                  <a:rPr lang="fr-FR" sz="1600"/>
                </a:br>
                <a:r>
                  <a:rPr lang="fr-FR" sz="1600"/>
                  <a:t>(VSCs)</a:t>
                </a:r>
                <a:endParaRPr lang="fr-FR" sz="1800" b="0"/>
              </a:p>
            </p:txBody>
          </p:sp>
        </p:grpSp>
        <p:grpSp>
          <p:nvGrpSpPr>
            <p:cNvPr id="7" name="Group 27"/>
            <p:cNvGrpSpPr>
              <a:grpSpLocks/>
            </p:cNvGrpSpPr>
            <p:nvPr/>
          </p:nvGrpSpPr>
          <p:grpSpPr bwMode="auto">
            <a:xfrm>
              <a:off x="3699" y="2256"/>
              <a:ext cx="857" cy="829"/>
              <a:chOff x="5763" y="2352"/>
              <a:chExt cx="857" cy="678"/>
            </a:xfrm>
          </p:grpSpPr>
          <p:pic>
            <p:nvPicPr>
              <p:cNvPr id="96311" name="Rectangle 102454"/>
              <p:cNvPicPr>
                <a:picLocks noChangeAspect="1" noChangeArrowheads="1"/>
              </p:cNvPicPr>
              <p:nvPr/>
            </p:nvPicPr>
            <p:blipFill>
              <a:blip r:embed="rId7"/>
              <a:srcRect/>
              <a:stretch>
                <a:fillRect/>
              </a:stretch>
            </p:blipFill>
            <p:spPr bwMode="auto">
              <a:xfrm>
                <a:off x="5763" y="2355"/>
                <a:ext cx="857" cy="592"/>
              </a:xfrm>
              <a:prstGeom prst="rect">
                <a:avLst/>
              </a:prstGeom>
              <a:noFill/>
              <a:ln w="9525">
                <a:noFill/>
                <a:miter lim="800000"/>
                <a:headEnd/>
                <a:tailEnd/>
              </a:ln>
            </p:spPr>
          </p:pic>
          <p:sp>
            <p:nvSpPr>
              <p:cNvPr id="275485" name="Rectangle 275484"/>
              <p:cNvSpPr>
                <a:spLocks noChangeArrowheads="1"/>
              </p:cNvSpPr>
              <p:nvPr/>
            </p:nvSpPr>
            <p:spPr bwMode="auto">
              <a:xfrm>
                <a:off x="5811" y="2352"/>
                <a:ext cx="762" cy="678"/>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dirty="0" smtClean="0"/>
                  <a:t>Noyau</a:t>
                </a:r>
              </a:p>
              <a:p>
                <a:pPr algn="ctr">
                  <a:lnSpc>
                    <a:spcPct val="90000"/>
                  </a:lnSpc>
                  <a:spcBef>
                    <a:spcPct val="30000"/>
                  </a:spcBef>
                </a:pPr>
                <a:r>
                  <a:rPr lang="fr-FR" sz="1600" dirty="0" smtClean="0"/>
                  <a:t>OS invité</a:t>
                </a:r>
                <a:r>
                  <a:rPr lang="fr-FR" sz="1600" dirty="0"/>
                  <a:t/>
                </a:r>
                <a:br>
                  <a:rPr lang="fr-FR" sz="1600" dirty="0"/>
                </a:br>
                <a:endParaRPr lang="fr-FR" sz="1600" dirty="0"/>
              </a:p>
            </p:txBody>
          </p:sp>
        </p:grpSp>
        <p:grpSp>
          <p:nvGrpSpPr>
            <p:cNvPr id="8" name="Group 30"/>
            <p:cNvGrpSpPr>
              <a:grpSpLocks/>
            </p:cNvGrpSpPr>
            <p:nvPr/>
          </p:nvGrpSpPr>
          <p:grpSpPr bwMode="auto">
            <a:xfrm>
              <a:off x="3488" y="2913"/>
              <a:ext cx="1070" cy="325"/>
              <a:chOff x="5520" y="4157"/>
              <a:chExt cx="1014" cy="325"/>
            </a:xfrm>
          </p:grpSpPr>
          <p:pic>
            <p:nvPicPr>
              <p:cNvPr id="96309" name="Rectangle 102452"/>
              <p:cNvPicPr>
                <a:picLocks noChangeAspect="1" noChangeArrowheads="1"/>
              </p:cNvPicPr>
              <p:nvPr/>
            </p:nvPicPr>
            <p:blipFill>
              <a:blip r:embed="rId8" cstate="print"/>
              <a:srcRect/>
              <a:stretch>
                <a:fillRect/>
              </a:stretch>
            </p:blipFill>
            <p:spPr bwMode="auto">
              <a:xfrm>
                <a:off x="5520" y="4157"/>
                <a:ext cx="1014" cy="325"/>
              </a:xfrm>
              <a:prstGeom prst="rect">
                <a:avLst/>
              </a:prstGeom>
              <a:noFill/>
              <a:ln w="9525">
                <a:noFill/>
                <a:miter lim="800000"/>
                <a:headEnd/>
                <a:tailEnd/>
              </a:ln>
            </p:spPr>
          </p:pic>
          <p:sp>
            <p:nvSpPr>
              <p:cNvPr id="275488" name="Rectangle 275487"/>
              <p:cNvSpPr>
                <a:spLocks noChangeArrowheads="1"/>
              </p:cNvSpPr>
              <p:nvPr/>
            </p:nvSpPr>
            <p:spPr bwMode="grayWhite">
              <a:xfrm>
                <a:off x="5561" y="4213"/>
                <a:ext cx="933" cy="212"/>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dirty="0" smtClean="0"/>
                  <a:t>Optimisations</a:t>
                </a:r>
                <a:endParaRPr lang="fr-FR" sz="1800" b="0" dirty="0"/>
              </a:p>
            </p:txBody>
          </p:sp>
        </p:grpSp>
        <p:grpSp>
          <p:nvGrpSpPr>
            <p:cNvPr id="9" name="Group 33"/>
            <p:cNvGrpSpPr>
              <a:grpSpLocks/>
            </p:cNvGrpSpPr>
            <p:nvPr/>
          </p:nvGrpSpPr>
          <p:grpSpPr bwMode="auto">
            <a:xfrm>
              <a:off x="2237" y="2916"/>
              <a:ext cx="1014" cy="325"/>
              <a:chOff x="5760" y="4320"/>
              <a:chExt cx="1014" cy="325"/>
            </a:xfrm>
          </p:grpSpPr>
          <p:pic>
            <p:nvPicPr>
              <p:cNvPr id="96307" name="Rectangle 102450"/>
              <p:cNvPicPr>
                <a:picLocks noChangeAspect="1" noChangeArrowheads="1"/>
              </p:cNvPicPr>
              <p:nvPr/>
            </p:nvPicPr>
            <p:blipFill>
              <a:blip r:embed="rId9" cstate="print"/>
              <a:srcRect/>
              <a:stretch>
                <a:fillRect/>
              </a:stretch>
            </p:blipFill>
            <p:spPr bwMode="auto">
              <a:xfrm>
                <a:off x="5760" y="4320"/>
                <a:ext cx="1014" cy="325"/>
              </a:xfrm>
              <a:prstGeom prst="rect">
                <a:avLst/>
              </a:prstGeom>
              <a:noFill/>
              <a:ln w="9525">
                <a:noFill/>
                <a:miter lim="800000"/>
                <a:headEnd/>
                <a:tailEnd/>
              </a:ln>
            </p:spPr>
          </p:pic>
          <p:sp>
            <p:nvSpPr>
              <p:cNvPr id="275491" name="Rectangle 275490"/>
              <p:cNvSpPr>
                <a:spLocks noChangeArrowheads="1"/>
              </p:cNvSpPr>
              <p:nvPr/>
            </p:nvSpPr>
            <p:spPr bwMode="grayWhite">
              <a:xfrm>
                <a:off x="5946" y="4376"/>
                <a:ext cx="641" cy="212"/>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t>VMBus</a:t>
                </a:r>
                <a:endParaRPr lang="fr-FR" sz="1800" b="0"/>
              </a:p>
            </p:txBody>
          </p:sp>
        </p:grpSp>
      </p:grpSp>
      <p:grpSp>
        <p:nvGrpSpPr>
          <p:cNvPr id="10" name="Group 36"/>
          <p:cNvGrpSpPr>
            <a:grpSpLocks/>
          </p:cNvGrpSpPr>
          <p:nvPr/>
        </p:nvGrpSpPr>
        <p:grpSpPr bwMode="auto">
          <a:xfrm>
            <a:off x="641350" y="5511800"/>
            <a:ext cx="6888163" cy="469900"/>
            <a:chOff x="60" y="3472"/>
            <a:chExt cx="4339" cy="296"/>
          </a:xfrm>
        </p:grpSpPr>
        <p:pic>
          <p:nvPicPr>
            <p:cNvPr id="96300" name="Rectangle 102443"/>
            <p:cNvPicPr>
              <a:picLocks noChangeAspect="1" noChangeArrowheads="1"/>
            </p:cNvPicPr>
            <p:nvPr/>
          </p:nvPicPr>
          <p:blipFill>
            <a:blip r:embed="rId3"/>
            <a:srcRect/>
            <a:stretch>
              <a:fillRect/>
            </a:stretch>
          </p:blipFill>
          <p:spPr bwMode="auto">
            <a:xfrm>
              <a:off x="487" y="3472"/>
              <a:ext cx="3486" cy="296"/>
            </a:xfrm>
            <a:prstGeom prst="rect">
              <a:avLst/>
            </a:prstGeom>
            <a:noFill/>
            <a:ln w="9525">
              <a:noFill/>
              <a:miter lim="800000"/>
              <a:headEnd/>
              <a:tailEnd/>
            </a:ln>
          </p:spPr>
        </p:pic>
        <p:sp>
          <p:nvSpPr>
            <p:cNvPr id="275494" name="Rectangle 275493"/>
            <p:cNvSpPr>
              <a:spLocks noChangeArrowheads="1"/>
            </p:cNvSpPr>
            <p:nvPr/>
          </p:nvSpPr>
          <p:spPr bwMode="grayWhite">
            <a:xfrm>
              <a:off x="60" y="3545"/>
              <a:ext cx="4339" cy="149"/>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t>Hyperviseur Windows</a:t>
              </a:r>
              <a:endParaRPr lang="fr-FR" sz="1800" b="0"/>
            </a:p>
          </p:txBody>
        </p:sp>
      </p:grpSp>
      <p:grpSp>
        <p:nvGrpSpPr>
          <p:cNvPr id="11" name="Group 39"/>
          <p:cNvGrpSpPr>
            <a:grpSpLocks/>
          </p:cNvGrpSpPr>
          <p:nvPr/>
        </p:nvGrpSpPr>
        <p:grpSpPr bwMode="auto">
          <a:xfrm>
            <a:off x="266700" y="1643063"/>
            <a:ext cx="3616325" cy="1905000"/>
            <a:chOff x="168" y="1035"/>
            <a:chExt cx="2278" cy="1200"/>
          </a:xfrm>
        </p:grpSpPr>
        <p:grpSp>
          <p:nvGrpSpPr>
            <p:cNvPr id="12" name="Group 40"/>
            <p:cNvGrpSpPr>
              <a:grpSpLocks/>
            </p:cNvGrpSpPr>
            <p:nvPr/>
          </p:nvGrpSpPr>
          <p:grpSpPr bwMode="auto">
            <a:xfrm>
              <a:off x="168" y="1035"/>
              <a:ext cx="2278" cy="1200"/>
              <a:chOff x="-456" y="-600"/>
              <a:chExt cx="2158" cy="1200"/>
            </a:xfrm>
          </p:grpSpPr>
          <p:pic>
            <p:nvPicPr>
              <p:cNvPr id="96298" name="Rectangle 102441"/>
              <p:cNvPicPr>
                <a:picLocks noChangeAspect="1" noChangeArrowheads="1"/>
              </p:cNvPicPr>
              <p:nvPr/>
            </p:nvPicPr>
            <p:blipFill>
              <a:blip r:embed="rId7"/>
              <a:srcRect/>
              <a:stretch>
                <a:fillRect/>
              </a:stretch>
            </p:blipFill>
            <p:spPr bwMode="auto">
              <a:xfrm>
                <a:off x="-456" y="-600"/>
                <a:ext cx="2158" cy="1200"/>
              </a:xfrm>
              <a:prstGeom prst="rect">
                <a:avLst/>
              </a:prstGeom>
              <a:noFill/>
              <a:ln w="9525">
                <a:noFill/>
                <a:miter lim="800000"/>
                <a:headEnd/>
                <a:tailEnd/>
              </a:ln>
            </p:spPr>
          </p:pic>
          <p:sp>
            <p:nvSpPr>
              <p:cNvPr id="275498" name="TextBox 275497"/>
              <p:cNvSpPr txBox="1">
                <a:spLocks noChangeArrowheads="1"/>
              </p:cNvSpPr>
              <p:nvPr/>
            </p:nvSpPr>
            <p:spPr bwMode="auto">
              <a:xfrm>
                <a:off x="-372" y="-466"/>
                <a:ext cx="1735" cy="197"/>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600"/>
                  <a:t>Virtualization Stack</a:t>
                </a:r>
                <a:endParaRPr lang="fr-FR" sz="1800" b="0"/>
              </a:p>
            </p:txBody>
          </p:sp>
        </p:grpSp>
        <p:grpSp>
          <p:nvGrpSpPr>
            <p:cNvPr id="13" name="Group 43"/>
            <p:cNvGrpSpPr>
              <a:grpSpLocks/>
            </p:cNvGrpSpPr>
            <p:nvPr/>
          </p:nvGrpSpPr>
          <p:grpSpPr bwMode="auto">
            <a:xfrm>
              <a:off x="192" y="1400"/>
              <a:ext cx="1237" cy="784"/>
              <a:chOff x="2342" y="4816"/>
              <a:chExt cx="1237" cy="784"/>
            </a:xfrm>
          </p:grpSpPr>
          <p:pic>
            <p:nvPicPr>
              <p:cNvPr id="96296" name="Rectangle 102439"/>
              <p:cNvPicPr>
                <a:picLocks noChangeAspect="1" noChangeArrowheads="1"/>
              </p:cNvPicPr>
              <p:nvPr/>
            </p:nvPicPr>
            <p:blipFill>
              <a:blip r:embed="rId3"/>
              <a:srcRect/>
              <a:stretch>
                <a:fillRect/>
              </a:stretch>
            </p:blipFill>
            <p:spPr bwMode="auto">
              <a:xfrm>
                <a:off x="2344" y="4816"/>
                <a:ext cx="1235" cy="784"/>
              </a:xfrm>
              <a:prstGeom prst="rect">
                <a:avLst/>
              </a:prstGeom>
              <a:noFill/>
              <a:ln w="9525">
                <a:noFill/>
                <a:miter lim="800000"/>
                <a:headEnd/>
                <a:tailEnd/>
              </a:ln>
            </p:spPr>
          </p:pic>
          <p:pic>
            <p:nvPicPr>
              <p:cNvPr id="96297" name="Rectangle 102440"/>
              <p:cNvPicPr>
                <a:picLocks noChangeAspect="1" noChangeArrowheads="1"/>
              </p:cNvPicPr>
              <p:nvPr/>
            </p:nvPicPr>
            <p:blipFill>
              <a:blip r:embed="rId3"/>
              <a:srcRect/>
              <a:stretch>
                <a:fillRect/>
              </a:stretch>
            </p:blipFill>
            <p:spPr bwMode="auto">
              <a:xfrm>
                <a:off x="2342" y="5096"/>
                <a:ext cx="1235" cy="472"/>
              </a:xfrm>
              <a:prstGeom prst="rect">
                <a:avLst/>
              </a:prstGeom>
              <a:noFill/>
              <a:ln w="9525">
                <a:noFill/>
                <a:miter lim="800000"/>
                <a:headEnd/>
                <a:tailEnd/>
              </a:ln>
            </p:spPr>
          </p:pic>
        </p:grpSp>
        <p:pic>
          <p:nvPicPr>
            <p:cNvPr id="96290" name="Rectangle 102433"/>
            <p:cNvPicPr>
              <a:picLocks noChangeAspect="1" noChangeArrowheads="1"/>
            </p:cNvPicPr>
            <p:nvPr/>
          </p:nvPicPr>
          <p:blipFill>
            <a:blip r:embed="rId3"/>
            <a:srcRect/>
            <a:stretch>
              <a:fillRect/>
            </a:stretch>
          </p:blipFill>
          <p:spPr bwMode="auto">
            <a:xfrm>
              <a:off x="1552" y="1244"/>
              <a:ext cx="800" cy="728"/>
            </a:xfrm>
            <a:prstGeom prst="rect">
              <a:avLst/>
            </a:prstGeom>
            <a:noFill/>
            <a:ln w="9525">
              <a:noFill/>
              <a:miter lim="800000"/>
              <a:headEnd/>
              <a:tailEnd/>
            </a:ln>
          </p:spPr>
        </p:pic>
        <p:pic>
          <p:nvPicPr>
            <p:cNvPr id="96291" name="Rectangle 102434"/>
            <p:cNvPicPr>
              <a:picLocks noChangeAspect="1" noChangeArrowheads="1"/>
            </p:cNvPicPr>
            <p:nvPr/>
          </p:nvPicPr>
          <p:blipFill>
            <a:blip r:embed="rId3"/>
            <a:srcRect/>
            <a:stretch>
              <a:fillRect/>
            </a:stretch>
          </p:blipFill>
          <p:spPr bwMode="auto">
            <a:xfrm>
              <a:off x="1480" y="1320"/>
              <a:ext cx="800" cy="728"/>
            </a:xfrm>
            <a:prstGeom prst="rect">
              <a:avLst/>
            </a:prstGeom>
            <a:noFill/>
            <a:ln w="9525">
              <a:noFill/>
              <a:miter lim="800000"/>
              <a:headEnd/>
              <a:tailEnd/>
            </a:ln>
          </p:spPr>
        </p:pic>
        <p:pic>
          <p:nvPicPr>
            <p:cNvPr id="96292" name="Rectangle 102435"/>
            <p:cNvPicPr>
              <a:picLocks noChangeAspect="1" noChangeArrowheads="1"/>
            </p:cNvPicPr>
            <p:nvPr/>
          </p:nvPicPr>
          <p:blipFill>
            <a:blip r:embed="rId3"/>
            <a:srcRect/>
            <a:stretch>
              <a:fillRect/>
            </a:stretch>
          </p:blipFill>
          <p:spPr bwMode="auto">
            <a:xfrm>
              <a:off x="1400" y="1416"/>
              <a:ext cx="800" cy="728"/>
            </a:xfrm>
            <a:prstGeom prst="rect">
              <a:avLst/>
            </a:prstGeom>
            <a:noFill/>
            <a:ln w="9525">
              <a:noFill/>
              <a:miter lim="800000"/>
              <a:headEnd/>
              <a:tailEnd/>
            </a:ln>
          </p:spPr>
        </p:pic>
        <p:sp>
          <p:nvSpPr>
            <p:cNvPr id="275505" name="Rectangle 275504"/>
            <p:cNvSpPr>
              <a:spLocks noChangeArrowheads="1"/>
            </p:cNvSpPr>
            <p:nvPr/>
          </p:nvSpPr>
          <p:spPr bwMode="grayWhite">
            <a:xfrm>
              <a:off x="1422" y="1455"/>
              <a:ext cx="747" cy="619"/>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t>VM Worker</a:t>
              </a:r>
              <a:br>
                <a:rPr lang="fr-FR" sz="1600"/>
              </a:br>
              <a:r>
                <a:rPr lang="fr-FR" sz="1600"/>
                <a:t>Processes</a:t>
              </a:r>
              <a:endParaRPr lang="fr-FR" sz="1800" b="0"/>
            </a:p>
          </p:txBody>
        </p:sp>
        <p:sp>
          <p:nvSpPr>
            <p:cNvPr id="275506" name="Rectangle 275505"/>
            <p:cNvSpPr>
              <a:spLocks noChangeArrowheads="1"/>
            </p:cNvSpPr>
            <p:nvPr/>
          </p:nvSpPr>
          <p:spPr bwMode="grayWhite">
            <a:xfrm>
              <a:off x="323" y="1548"/>
              <a:ext cx="974" cy="576"/>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endParaRPr lang="fr-FR" sz="1600" dirty="0"/>
            </a:p>
            <a:p>
              <a:pPr algn="ctr">
                <a:lnSpc>
                  <a:spcPct val="90000"/>
                </a:lnSpc>
                <a:spcBef>
                  <a:spcPct val="30000"/>
                </a:spcBef>
              </a:pPr>
              <a:r>
                <a:rPr lang="fr-FR" sz="1600" dirty="0" smtClean="0"/>
                <a:t>VMM</a:t>
              </a:r>
              <a:r>
                <a:rPr lang="fr-FR" sz="1600" dirty="0"/>
                <a:t/>
              </a:r>
              <a:br>
                <a:rPr lang="fr-FR" sz="1600" dirty="0"/>
              </a:br>
              <a:r>
                <a:rPr lang="fr-FR" sz="1600" dirty="0"/>
                <a:t>Service</a:t>
              </a:r>
            </a:p>
          </p:txBody>
        </p:sp>
        <p:sp>
          <p:nvSpPr>
            <p:cNvPr id="275507" name="Rectangle 275506"/>
            <p:cNvSpPr>
              <a:spLocks noChangeArrowheads="1"/>
            </p:cNvSpPr>
            <p:nvPr/>
          </p:nvSpPr>
          <p:spPr bwMode="grayWhite">
            <a:xfrm>
              <a:off x="323" y="1502"/>
              <a:ext cx="974" cy="182"/>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t>WMI Provider</a:t>
              </a:r>
              <a:endParaRPr lang="fr-FR" sz="1800" b="0"/>
            </a:p>
          </p:txBody>
        </p:sp>
      </p:grpSp>
      <p:pic>
        <p:nvPicPr>
          <p:cNvPr id="275508" name="Rectangle 275507"/>
          <p:cNvPicPr>
            <a:picLocks noChangeAspect="1" noChangeArrowheads="1"/>
          </p:cNvPicPr>
          <p:nvPr/>
        </p:nvPicPr>
        <p:blipFill>
          <a:blip r:embed="rId10"/>
          <a:srcRect/>
          <a:stretch>
            <a:fillRect/>
          </a:stretch>
        </p:blipFill>
        <p:spPr bwMode="auto">
          <a:xfrm>
            <a:off x="4430713" y="1689100"/>
            <a:ext cx="2416175" cy="1333500"/>
          </a:xfrm>
          <a:prstGeom prst="rect">
            <a:avLst/>
          </a:prstGeom>
          <a:noFill/>
          <a:ln w="9525">
            <a:noFill/>
            <a:miter lim="800000"/>
            <a:headEnd/>
            <a:tailEnd/>
          </a:ln>
        </p:spPr>
      </p:pic>
      <p:sp>
        <p:nvSpPr>
          <p:cNvPr id="275509" name="Rectangle 275508"/>
          <p:cNvSpPr>
            <a:spLocks noChangeArrowheads="1"/>
          </p:cNvSpPr>
          <p:nvPr/>
        </p:nvSpPr>
        <p:spPr bwMode="blackWhite">
          <a:xfrm>
            <a:off x="4686300" y="1955800"/>
            <a:ext cx="1905000" cy="800100"/>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t>Applications</a:t>
            </a:r>
            <a:endParaRPr lang="fr-FR" sz="1800" b="0"/>
          </a:p>
        </p:txBody>
      </p:sp>
      <p:pic>
        <p:nvPicPr>
          <p:cNvPr id="96272" name="Rectangle 102415"/>
          <p:cNvPicPr>
            <a:picLocks noChangeAspect="1" noChangeArrowheads="1"/>
          </p:cNvPicPr>
          <p:nvPr/>
        </p:nvPicPr>
        <p:blipFill>
          <a:blip r:embed="rId11"/>
          <a:srcRect/>
          <a:stretch>
            <a:fillRect/>
          </a:stretch>
        </p:blipFill>
        <p:spPr bwMode="auto">
          <a:xfrm>
            <a:off x="1409700" y="5892800"/>
            <a:ext cx="5334000" cy="647700"/>
          </a:xfrm>
          <a:prstGeom prst="rect">
            <a:avLst/>
          </a:prstGeom>
          <a:noFill/>
          <a:ln w="9525">
            <a:noFill/>
            <a:miter lim="800000"/>
            <a:headEnd/>
            <a:tailEnd/>
          </a:ln>
        </p:spPr>
      </p:pic>
      <p:sp>
        <p:nvSpPr>
          <p:cNvPr id="275511" name="Rectangle 275510"/>
          <p:cNvSpPr>
            <a:spLocks noChangeArrowheads="1"/>
          </p:cNvSpPr>
          <p:nvPr/>
        </p:nvSpPr>
        <p:spPr bwMode="invGray">
          <a:xfrm>
            <a:off x="644525" y="5935663"/>
            <a:ext cx="6824663" cy="568325"/>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dirty="0"/>
              <a:t>Hardware </a:t>
            </a:r>
            <a:r>
              <a:rPr lang="fr-FR" sz="1600" dirty="0" smtClean="0"/>
              <a:t>Server </a:t>
            </a:r>
            <a:r>
              <a:rPr lang="fr-FR" sz="1600" i="1" dirty="0" err="1"/>
              <a:t>Designed</a:t>
            </a:r>
            <a:r>
              <a:rPr lang="fr-FR" sz="1600" i="1" dirty="0"/>
              <a:t> for Windows</a:t>
            </a:r>
            <a:endParaRPr lang="fr-FR" sz="1600" dirty="0"/>
          </a:p>
        </p:txBody>
      </p:sp>
      <p:grpSp>
        <p:nvGrpSpPr>
          <p:cNvPr id="14" name="Group 56"/>
          <p:cNvGrpSpPr>
            <a:grpSpLocks/>
          </p:cNvGrpSpPr>
          <p:nvPr/>
        </p:nvGrpSpPr>
        <p:grpSpPr bwMode="auto">
          <a:xfrm>
            <a:off x="7270750" y="1176338"/>
            <a:ext cx="1825625" cy="2789237"/>
            <a:chOff x="4531" y="512"/>
            <a:chExt cx="1150" cy="1757"/>
          </a:xfrm>
        </p:grpSpPr>
        <p:pic>
          <p:nvPicPr>
            <p:cNvPr id="96278" name="Rectangle 102421"/>
            <p:cNvPicPr>
              <a:picLocks noChangeAspect="1" noChangeArrowheads="1"/>
            </p:cNvPicPr>
            <p:nvPr/>
          </p:nvPicPr>
          <p:blipFill>
            <a:blip r:embed="rId12"/>
            <a:srcRect/>
            <a:stretch>
              <a:fillRect/>
            </a:stretch>
          </p:blipFill>
          <p:spPr bwMode="auto">
            <a:xfrm>
              <a:off x="4531" y="512"/>
              <a:ext cx="1150" cy="1757"/>
            </a:xfrm>
            <a:prstGeom prst="rect">
              <a:avLst/>
            </a:prstGeom>
            <a:noFill/>
            <a:ln w="9525">
              <a:noFill/>
              <a:miter lim="800000"/>
              <a:headEnd/>
              <a:tailEnd/>
            </a:ln>
          </p:spPr>
        </p:pic>
        <p:sp>
          <p:nvSpPr>
            <p:cNvPr id="275514" name="Rectangle 275513"/>
            <p:cNvSpPr>
              <a:spLocks noChangeArrowheads="1"/>
            </p:cNvSpPr>
            <p:nvPr/>
          </p:nvSpPr>
          <p:spPr bwMode="auto">
            <a:xfrm>
              <a:off x="4635" y="668"/>
              <a:ext cx="796" cy="198"/>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600" dirty="0" smtClean="0"/>
                <a:t>Fournisseur </a:t>
              </a:r>
              <a:r>
                <a:rPr lang="fr-FR" sz="1600" dirty="0">
                  <a:solidFill>
                    <a:schemeClr val="accent3"/>
                  </a:solidFill>
                </a:rPr>
                <a:t>:</a:t>
              </a:r>
              <a:endParaRPr lang="fr-FR" sz="1800" b="0" dirty="0">
                <a:solidFill>
                  <a:schemeClr val="accent3"/>
                </a:solidFill>
              </a:endParaRPr>
            </a:p>
          </p:txBody>
        </p:sp>
        <p:sp>
          <p:nvSpPr>
            <p:cNvPr id="275515" name="Rectangle 275514"/>
            <p:cNvSpPr>
              <a:spLocks noChangeArrowheads="1"/>
            </p:cNvSpPr>
            <p:nvPr/>
          </p:nvSpPr>
          <p:spPr bwMode="auto">
            <a:xfrm>
              <a:off x="4849" y="949"/>
              <a:ext cx="544" cy="172"/>
            </a:xfrm>
            <a:prstGeom prst="rect">
              <a:avLst/>
            </a:prstGeom>
            <a:noFill/>
            <a:ln w="952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dirty="0"/>
                <a:t>Microsoft</a:t>
              </a:r>
              <a:endParaRPr lang="fr-FR" sz="1800" b="0" dirty="0"/>
            </a:p>
          </p:txBody>
        </p:sp>
        <p:sp>
          <p:nvSpPr>
            <p:cNvPr id="275516" name="Rectangle 275515"/>
            <p:cNvSpPr>
              <a:spLocks noChangeArrowheads="1"/>
            </p:cNvSpPr>
            <p:nvPr/>
          </p:nvSpPr>
          <p:spPr bwMode="auto">
            <a:xfrm>
              <a:off x="4849" y="1533"/>
              <a:ext cx="283" cy="171"/>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dirty="0"/>
                <a:t>ISV</a:t>
              </a:r>
              <a:endParaRPr lang="fr-FR" sz="1800" b="0" dirty="0"/>
            </a:p>
          </p:txBody>
        </p:sp>
        <p:sp>
          <p:nvSpPr>
            <p:cNvPr id="275517" name="Rectangle 275516"/>
            <p:cNvSpPr>
              <a:spLocks noChangeArrowheads="1"/>
            </p:cNvSpPr>
            <p:nvPr/>
          </p:nvSpPr>
          <p:spPr bwMode="auto">
            <a:xfrm>
              <a:off x="4849" y="1826"/>
              <a:ext cx="353" cy="171"/>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dirty="0"/>
                <a:t>OEM</a:t>
              </a:r>
              <a:endParaRPr lang="fr-FR" sz="1800" b="0" dirty="0"/>
            </a:p>
          </p:txBody>
        </p:sp>
        <p:sp>
          <p:nvSpPr>
            <p:cNvPr id="275518" name="Rectangle 275517"/>
            <p:cNvSpPr>
              <a:spLocks noChangeArrowheads="1"/>
            </p:cNvSpPr>
            <p:nvPr/>
          </p:nvSpPr>
          <p:spPr bwMode="auto">
            <a:xfrm>
              <a:off x="4849" y="1241"/>
              <a:ext cx="503" cy="172"/>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dirty="0" smtClean="0"/>
                <a:t>Hyper-V</a:t>
              </a:r>
              <a:endParaRPr lang="fr-FR" sz="1800" b="0" dirty="0"/>
            </a:p>
          </p:txBody>
        </p:sp>
        <p:pic>
          <p:nvPicPr>
            <p:cNvPr id="96284" name="Rectangle 102427"/>
            <p:cNvPicPr>
              <a:picLocks noChangeAspect="1" noChangeArrowheads="1"/>
            </p:cNvPicPr>
            <p:nvPr/>
          </p:nvPicPr>
          <p:blipFill>
            <a:blip r:embed="rId13"/>
            <a:srcRect/>
            <a:stretch>
              <a:fillRect/>
            </a:stretch>
          </p:blipFill>
          <p:spPr bwMode="auto">
            <a:xfrm>
              <a:off x="4604" y="891"/>
              <a:ext cx="292" cy="287"/>
            </a:xfrm>
            <a:prstGeom prst="rect">
              <a:avLst/>
            </a:prstGeom>
            <a:noFill/>
            <a:ln w="9525">
              <a:noFill/>
              <a:miter lim="800000"/>
              <a:headEnd/>
              <a:tailEnd/>
            </a:ln>
          </p:spPr>
        </p:pic>
        <p:pic>
          <p:nvPicPr>
            <p:cNvPr id="96285" name="Rectangle 102428"/>
            <p:cNvPicPr>
              <a:picLocks noChangeAspect="1" noChangeArrowheads="1"/>
            </p:cNvPicPr>
            <p:nvPr/>
          </p:nvPicPr>
          <p:blipFill>
            <a:blip r:embed="rId14"/>
            <a:srcRect/>
            <a:stretch>
              <a:fillRect/>
            </a:stretch>
          </p:blipFill>
          <p:spPr bwMode="auto">
            <a:xfrm>
              <a:off x="4604" y="1768"/>
              <a:ext cx="292" cy="287"/>
            </a:xfrm>
            <a:prstGeom prst="rect">
              <a:avLst/>
            </a:prstGeom>
            <a:noFill/>
            <a:ln w="9525">
              <a:noFill/>
              <a:miter lim="800000"/>
              <a:headEnd/>
              <a:tailEnd/>
            </a:ln>
          </p:spPr>
        </p:pic>
        <p:pic>
          <p:nvPicPr>
            <p:cNvPr id="96286" name="Rectangle 102429"/>
            <p:cNvPicPr>
              <a:picLocks noChangeAspect="1" noChangeArrowheads="1"/>
            </p:cNvPicPr>
            <p:nvPr/>
          </p:nvPicPr>
          <p:blipFill>
            <a:blip r:embed="rId15"/>
            <a:srcRect/>
            <a:stretch>
              <a:fillRect/>
            </a:stretch>
          </p:blipFill>
          <p:spPr bwMode="auto">
            <a:xfrm>
              <a:off x="4604" y="1475"/>
              <a:ext cx="292" cy="287"/>
            </a:xfrm>
            <a:prstGeom prst="rect">
              <a:avLst/>
            </a:prstGeom>
            <a:noFill/>
            <a:ln w="9525">
              <a:noFill/>
              <a:miter lim="800000"/>
              <a:headEnd/>
              <a:tailEnd/>
            </a:ln>
          </p:spPr>
        </p:pic>
        <p:pic>
          <p:nvPicPr>
            <p:cNvPr id="96287" name="Rectangle 102430"/>
            <p:cNvPicPr>
              <a:picLocks noChangeAspect="1" noChangeArrowheads="1"/>
            </p:cNvPicPr>
            <p:nvPr/>
          </p:nvPicPr>
          <p:blipFill>
            <a:blip r:embed="rId16"/>
            <a:srcRect/>
            <a:stretch>
              <a:fillRect/>
            </a:stretch>
          </p:blipFill>
          <p:spPr bwMode="auto">
            <a:xfrm>
              <a:off x="4604" y="1183"/>
              <a:ext cx="292" cy="287"/>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5509"/>
                                        </p:tgtEl>
                                        <p:attrNameLst>
                                          <p:attrName>style.visibility</p:attrName>
                                        </p:attrNameLst>
                                      </p:cBhvr>
                                      <p:to>
                                        <p:strVal val="visible"/>
                                      </p:to>
                                    </p:set>
                                    <p:animEffect transition="in" filter="fade">
                                      <p:cBhvr>
                                        <p:cTn id="27" dur="1000"/>
                                        <p:tgtEl>
                                          <p:spTgt spid="275509"/>
                                        </p:tgtEl>
                                      </p:cBhvr>
                                    </p:animEffect>
                                  </p:childTnLst>
                                </p:cTn>
                              </p:par>
                              <p:par>
                                <p:cTn id="28" presetID="10" presetClass="entr" presetSubtype="0" fill="hold" nodeType="withEffect">
                                  <p:stCondLst>
                                    <p:cond delay="0"/>
                                  </p:stCondLst>
                                  <p:childTnLst>
                                    <p:set>
                                      <p:cBhvr>
                                        <p:cTn id="29" dur="1" fill="hold">
                                          <p:stCondLst>
                                            <p:cond delay="0"/>
                                          </p:stCondLst>
                                        </p:cTn>
                                        <p:tgtEl>
                                          <p:spTgt spid="275508"/>
                                        </p:tgtEl>
                                        <p:attrNameLst>
                                          <p:attrName>style.visibility</p:attrName>
                                        </p:attrNameLst>
                                      </p:cBhvr>
                                      <p:to>
                                        <p:strVal val="visible"/>
                                      </p:to>
                                    </p:set>
                                    <p:animEffect transition="in" filter="fade">
                                      <p:cBhvr>
                                        <p:cTn id="30" dur="1000"/>
                                        <p:tgtEl>
                                          <p:spTgt spid="27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5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977314" y="3581905"/>
            <a:ext cx="7223712" cy="1523495"/>
          </a:xfrm>
          <a:prstGeom prst="rect">
            <a:avLst/>
          </a:prstGeom>
          <a:noFill/>
        </p:spPr>
        <p:txBody>
          <a:bodyPr anchor="b"/>
          <a:lstStyle/>
          <a:p>
            <a:r>
              <a:rPr lang="fr-FR" sz="5400" dirty="0" smtClean="0"/>
              <a:t>Hyper-V</a:t>
            </a:r>
            <a:endParaRPr lang="fr-FR" sz="6000" dirty="0"/>
          </a:p>
        </p:txBody>
      </p:sp>
      <p:sp>
        <p:nvSpPr>
          <p:cNvPr id="6" name="TextBox 5"/>
          <p:cNvSpPr txBox="1"/>
          <p:nvPr/>
        </p:nvSpPr>
        <p:spPr>
          <a:xfrm>
            <a:off x="214282" y="1928802"/>
            <a:ext cx="3972560"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pic>
        <p:nvPicPr>
          <p:cNvPr id="5" name="Picture 3"/>
          <p:cNvPicPr>
            <a:picLocks noChangeAspect="1" noChangeArrowheads="1"/>
          </p:cNvPicPr>
          <p:nvPr/>
        </p:nvPicPr>
        <p:blipFill>
          <a:blip r:embed="rId3"/>
          <a:srcRect/>
          <a:stretch>
            <a:fillRect/>
          </a:stretch>
        </p:blipFill>
        <p:spPr bwMode="auto">
          <a:xfrm>
            <a:off x="4929190" y="3429000"/>
            <a:ext cx="3940134" cy="2820081"/>
          </a:xfrm>
          <a:prstGeom prst="rect">
            <a:avLst/>
          </a:prstGeom>
          <a:ln>
            <a:noFill/>
          </a:ln>
          <a:effectLst>
            <a:reflection blurRad="6350" stA="50000" endA="300" endPos="55500" dist="50800" dir="5400000" sy="-100000" algn="bl" rotWithShape="0"/>
          </a:effectLst>
          <a:scene3d>
            <a:camera prst="perspectiveContrastingLeftFacing">
              <a:rot lat="300000" lon="1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p:txBody>
          <a:bodyPr/>
          <a:lstStyle/>
          <a:p>
            <a:pPr eaLnBrk="1" hangingPunct="1">
              <a:defRPr/>
            </a:pPr>
            <a:r>
              <a:rPr lang="fr-FR" dirty="0" smtClean="0"/>
              <a:t>Environnement </a:t>
            </a:r>
            <a:r>
              <a:rPr lang="fr-FR" dirty="0"/>
              <a:t>64 bits natif</a:t>
            </a:r>
          </a:p>
        </p:txBody>
      </p:sp>
      <p:sp>
        <p:nvSpPr>
          <p:cNvPr id="1829891" name="Rectangle 3"/>
          <p:cNvSpPr>
            <a:spLocks noGrp="1" noChangeArrowheads="1"/>
          </p:cNvSpPr>
          <p:nvPr>
            <p:ph sz="quarter" idx="10"/>
          </p:nvPr>
        </p:nvSpPr>
        <p:spPr>
          <a:xfrm>
            <a:off x="419100" y="1371600"/>
            <a:ext cx="8458200" cy="4086225"/>
          </a:xfrm>
        </p:spPr>
        <p:txBody>
          <a:bodyPr/>
          <a:lstStyle/>
          <a:p>
            <a:pPr eaLnBrk="1" hangingPunct="1">
              <a:defRPr/>
            </a:pPr>
            <a:r>
              <a:rPr lang="fr-FR" sz="2800" b="0" dirty="0" smtClean="0"/>
              <a:t>Plateforme hôte Windows Server 2008 64-bit (x64)</a:t>
            </a:r>
          </a:p>
          <a:p>
            <a:pPr lvl="1" eaLnBrk="1" hangingPunct="1">
              <a:defRPr/>
            </a:pPr>
            <a:r>
              <a:rPr lang="fr-FR" sz="2400" b="0" dirty="0" smtClean="0">
                <a:effectLst>
                  <a:outerShdw blurRad="38100" dist="38100" dir="2700000" algn="tl">
                    <a:srgbClr val="000000">
                      <a:alpha val="43137"/>
                    </a:srgbClr>
                  </a:outerShdw>
                </a:effectLst>
              </a:rPr>
              <a:t>Mémoire physique adressable maximale : 2 TO</a:t>
            </a:r>
          </a:p>
          <a:p>
            <a:pPr lvl="1">
              <a:defRPr/>
            </a:pPr>
            <a:r>
              <a:rPr lang="fr-FR" sz="2400" dirty="0" smtClean="0">
                <a:effectLst>
                  <a:outerShdw blurRad="38100" dist="38100" dir="2700000" algn="tl">
                    <a:srgbClr val="000000">
                      <a:alpha val="43137"/>
                    </a:srgbClr>
                  </a:outerShdw>
                </a:effectLst>
              </a:rPr>
              <a:t>Nécessite </a:t>
            </a:r>
            <a:r>
              <a:rPr lang="fr-FR" dirty="0" smtClean="0">
                <a:effectLst>
                  <a:outerShdw blurRad="38100" dist="38100" dir="2700000" algn="tl">
                    <a:srgbClr val="000000">
                      <a:alpha val="43137"/>
                    </a:srgbClr>
                  </a:outerShdw>
                </a:effectLst>
              </a:rPr>
              <a:t>l’assistance matérielle à la </a:t>
            </a:r>
            <a:r>
              <a:rPr lang="fr-FR" dirty="0" err="1" smtClean="0">
                <a:effectLst>
                  <a:outerShdw blurRad="38100" dist="38100" dir="2700000" algn="tl">
                    <a:srgbClr val="000000">
                      <a:alpha val="43137"/>
                    </a:srgbClr>
                  </a:outerShdw>
                </a:effectLst>
              </a:rPr>
              <a:t>virtualisation</a:t>
            </a:r>
            <a:r>
              <a:rPr lang="fr-FR" dirty="0" smtClean="0">
                <a:effectLst>
                  <a:outerShdw blurRad="38100" dist="38100" dir="2700000" algn="tl">
                    <a:srgbClr val="000000">
                      <a:alpha val="43137"/>
                    </a:srgbClr>
                  </a:outerShdw>
                </a:effectLst>
              </a:rPr>
              <a:t> au travers des extensions </a:t>
            </a:r>
            <a:r>
              <a:rPr lang="fr-FR" sz="2400" dirty="0" smtClean="0">
                <a:effectLst>
                  <a:outerShdw blurRad="38100" dist="38100" dir="2700000" algn="tl">
                    <a:srgbClr val="000000">
                      <a:alpha val="43137"/>
                    </a:srgbClr>
                  </a:outerShdw>
                </a:effectLst>
              </a:rPr>
              <a:t>AMD-V ou Intel VT</a:t>
            </a:r>
            <a:endParaRPr lang="fr-FR" sz="2400" b="0" dirty="0" smtClean="0">
              <a:effectLst>
                <a:outerShdw blurRad="38100" dist="38100" dir="2700000" algn="tl">
                  <a:srgbClr val="000000">
                    <a:alpha val="43137"/>
                  </a:srgbClr>
                </a:outerShdw>
              </a:effectLst>
            </a:endParaRPr>
          </a:p>
          <a:p>
            <a:pPr lvl="1" eaLnBrk="1" hangingPunct="1">
              <a:defRPr/>
            </a:pPr>
            <a:r>
              <a:rPr lang="fr-FR" sz="2400" b="0" dirty="0" smtClean="0">
                <a:effectLst>
                  <a:outerShdw blurRad="38100" dist="38100" dir="2700000" algn="tl">
                    <a:srgbClr val="000000">
                      <a:alpha val="43137"/>
                    </a:srgbClr>
                  </a:outerShdw>
                </a:effectLst>
              </a:rPr>
              <a:t>Nécessite l’activation de la protection de l’exécution des données (DEP,</a:t>
            </a:r>
            <a:r>
              <a:rPr lang="fr-FR" sz="1600" b="0" dirty="0" smtClean="0">
                <a:effectLst>
                  <a:outerShdw blurRad="38100" dist="38100" dir="2700000" algn="tl">
                    <a:srgbClr val="000000">
                      <a:alpha val="43137"/>
                    </a:srgbClr>
                  </a:outerShdw>
                </a:effectLst>
              </a:rPr>
              <a:t> </a:t>
            </a:r>
            <a:r>
              <a:rPr lang="fr-FR" sz="2400" b="0" dirty="0" smtClean="0">
                <a:effectLst>
                  <a:outerShdw blurRad="38100" dist="38100" dir="2700000" algn="tl">
                    <a:srgbClr val="000000">
                      <a:alpha val="43137"/>
                    </a:srgbClr>
                  </a:outerShdw>
                </a:effectLst>
              </a:rPr>
              <a:t>NX/XD</a:t>
            </a:r>
            <a:r>
              <a:rPr lang="fr-FR" sz="1600" b="0" dirty="0" smtClean="0">
                <a:effectLst>
                  <a:outerShdw blurRad="38100" dist="38100" dir="2700000" algn="tl">
                    <a:srgbClr val="000000">
                      <a:alpha val="43137"/>
                    </a:srgbClr>
                  </a:outerShdw>
                </a:effectLst>
              </a:rPr>
              <a:t> </a:t>
            </a:r>
            <a:r>
              <a:rPr lang="fr-FR" sz="2400" b="0" dirty="0" smtClean="0">
                <a:effectLst>
                  <a:outerShdw blurRad="38100" dist="38100" dir="2700000" algn="tl">
                    <a:srgbClr val="000000">
                      <a:alpha val="43137"/>
                    </a:srgbClr>
                  </a:outerShdw>
                </a:effectLst>
              </a:rPr>
              <a:t>bit) </a:t>
            </a:r>
          </a:p>
          <a:p>
            <a:r>
              <a:rPr lang="fr-FR" dirty="0" smtClean="0"/>
              <a:t>Rôle présent dans Windows Server 2008 x64(</a:t>
            </a:r>
            <a:r>
              <a:rPr lang="fr-FR" dirty="0" err="1" smtClean="0"/>
              <a:t>Sdt</a:t>
            </a:r>
            <a:r>
              <a:rPr lang="fr-FR" dirty="0" smtClean="0"/>
              <a:t>, </a:t>
            </a:r>
            <a:r>
              <a:rPr lang="fr-FR" dirty="0" err="1" smtClean="0"/>
              <a:t>Ent</a:t>
            </a:r>
            <a:r>
              <a:rPr lang="fr-FR" dirty="0" smtClean="0"/>
              <a:t>, Datacenter)</a:t>
            </a:r>
          </a:p>
          <a:p>
            <a:pPr lvl="1"/>
            <a:r>
              <a:rPr lang="fr-FR" sz="2000" dirty="0" smtClean="0"/>
              <a:t> Installation du rôle Hyper-V sur une version complète de Windows 2008</a:t>
            </a:r>
          </a:p>
          <a:p>
            <a:pPr lvl="1"/>
            <a:r>
              <a:rPr lang="fr-FR" sz="2000" dirty="0" smtClean="0"/>
              <a:t>Installation du rôle Hyper-V sur une installation CORE</a:t>
            </a:r>
            <a:endParaRPr lang="fr-FR" sz="1200" b="0" dirty="0" smtClean="0">
              <a:effectLst>
                <a:outerShdw blurRad="38100" dist="38100" dir="2700000" algn="tl">
                  <a:srgbClr val="000000">
                    <a:alpha val="43137"/>
                  </a:srgbClr>
                </a:outerShdw>
              </a:effectLst>
            </a:endParaRPr>
          </a:p>
          <a:p>
            <a:pPr eaLnBrk="1" hangingPunct="1">
              <a:defRPr/>
            </a:pPr>
            <a:r>
              <a:rPr lang="fr-FR" sz="2800" b="0" dirty="0" smtClean="0"/>
              <a:t>Machines virtuelles 32-bit &amp; 64-bit (x64)</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p:txBody>
          <a:bodyPr/>
          <a:lstStyle/>
          <a:p>
            <a:pPr eaLnBrk="1" hangingPunct="1">
              <a:defRPr/>
            </a:pPr>
            <a:r>
              <a:rPr lang="fr-FR" dirty="0" smtClean="0"/>
              <a:t>Environnements </a:t>
            </a:r>
            <a:r>
              <a:rPr lang="fr-FR" dirty="0"/>
              <a:t>SMP natif</a:t>
            </a:r>
          </a:p>
        </p:txBody>
      </p:sp>
      <p:sp>
        <p:nvSpPr>
          <p:cNvPr id="1829891" name="Rectangle 3"/>
          <p:cNvSpPr>
            <a:spLocks noGrp="1" noChangeArrowheads="1"/>
          </p:cNvSpPr>
          <p:nvPr>
            <p:ph sz="quarter" idx="10"/>
          </p:nvPr>
        </p:nvSpPr>
        <p:spPr>
          <a:xfrm>
            <a:off x="419100" y="1371600"/>
            <a:ext cx="8458200" cy="4086225"/>
          </a:xfrm>
        </p:spPr>
        <p:txBody>
          <a:bodyPr/>
          <a:lstStyle/>
          <a:p>
            <a:pPr eaLnBrk="1" hangingPunct="1">
              <a:defRPr/>
            </a:pPr>
            <a:r>
              <a:rPr lang="fr-FR" sz="2800" b="0" dirty="0" smtClean="0"/>
              <a:t>Exploitation des architectures multi-proc/cœur</a:t>
            </a:r>
          </a:p>
          <a:p>
            <a:pPr lvl="1" eaLnBrk="1" hangingPunct="1">
              <a:defRPr/>
            </a:pPr>
            <a:r>
              <a:rPr lang="fr-FR" sz="2400" b="0" dirty="0" smtClean="0">
                <a:effectLst>
                  <a:outerShdw blurRad="38100" dist="38100" dir="2700000" algn="tl">
                    <a:srgbClr val="000000">
                      <a:alpha val="43137"/>
                    </a:srgbClr>
                  </a:outerShdw>
                </a:effectLst>
              </a:rPr>
              <a:t>Machine virtuelle avec 1, 2 ou 4 cœurs</a:t>
            </a:r>
          </a:p>
        </p:txBody>
      </p:sp>
      <p:pic>
        <p:nvPicPr>
          <p:cNvPr id="63493" name="Picture 7"/>
          <p:cNvPicPr>
            <a:picLocks noChangeAspect="1" noChangeArrowheads="1"/>
          </p:cNvPicPr>
          <p:nvPr/>
        </p:nvPicPr>
        <p:blipFill>
          <a:blip r:embed="rId3"/>
          <a:srcRect/>
          <a:stretch>
            <a:fillRect/>
          </a:stretch>
        </p:blipFill>
        <p:spPr bwMode="auto">
          <a:xfrm>
            <a:off x="381000" y="2362200"/>
            <a:ext cx="4321175" cy="3719512"/>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5029200" y="2895600"/>
            <a:ext cx="3960000" cy="317149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p:txBody>
          <a:bodyPr/>
          <a:lstStyle/>
          <a:p>
            <a:pPr eaLnBrk="1" hangingPunct="1">
              <a:defRPr/>
            </a:pPr>
            <a:r>
              <a:rPr lang="fr-FR" dirty="0" smtClean="0"/>
              <a:t>Gestion </a:t>
            </a:r>
            <a:r>
              <a:rPr lang="fr-FR" dirty="0"/>
              <a:t>de la mémoire</a:t>
            </a:r>
          </a:p>
        </p:txBody>
      </p:sp>
      <p:sp>
        <p:nvSpPr>
          <p:cNvPr id="1829891" name="Rectangle 3"/>
          <p:cNvSpPr>
            <a:spLocks noGrp="1" noChangeArrowheads="1"/>
          </p:cNvSpPr>
          <p:nvPr>
            <p:ph sz="quarter" idx="10"/>
          </p:nvPr>
        </p:nvSpPr>
        <p:spPr/>
        <p:txBody>
          <a:bodyPr/>
          <a:lstStyle/>
          <a:p>
            <a:pPr eaLnBrk="1" hangingPunct="1">
              <a:defRPr/>
            </a:pPr>
            <a:r>
              <a:rPr lang="fr-FR" sz="2800" b="0" dirty="0" smtClean="0"/>
              <a:t>Jusqu’à 64 Go de mémoire au niveau des machines virtuelles </a:t>
            </a:r>
          </a:p>
        </p:txBody>
      </p:sp>
      <p:pic>
        <p:nvPicPr>
          <p:cNvPr id="64516" name="Picture 5"/>
          <p:cNvPicPr>
            <a:picLocks noChangeAspect="1" noChangeArrowheads="1"/>
          </p:cNvPicPr>
          <p:nvPr/>
        </p:nvPicPr>
        <p:blipFill>
          <a:blip r:embed="rId3"/>
          <a:srcRect/>
          <a:stretch>
            <a:fillRect/>
          </a:stretch>
        </p:blipFill>
        <p:spPr bwMode="auto">
          <a:xfrm>
            <a:off x="2214546" y="2590800"/>
            <a:ext cx="4319588" cy="3717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p:txBody>
          <a:bodyPr/>
          <a:lstStyle/>
          <a:p>
            <a:pPr eaLnBrk="1" hangingPunct="1">
              <a:defRPr/>
            </a:pPr>
            <a:r>
              <a:rPr lang="fr-FR" dirty="0" smtClean="0"/>
              <a:t>Améliorations </a:t>
            </a:r>
            <a:r>
              <a:rPr lang="fr-FR" dirty="0"/>
              <a:t>liées aux E/S</a:t>
            </a:r>
          </a:p>
        </p:txBody>
      </p:sp>
      <p:sp>
        <p:nvSpPr>
          <p:cNvPr id="1829891" name="Rectangle 3"/>
          <p:cNvSpPr>
            <a:spLocks noGrp="1" noChangeArrowheads="1"/>
          </p:cNvSpPr>
          <p:nvPr>
            <p:ph sz="quarter" idx="10"/>
          </p:nvPr>
        </p:nvSpPr>
        <p:spPr/>
        <p:txBody>
          <a:bodyPr/>
          <a:lstStyle/>
          <a:p>
            <a:pPr>
              <a:lnSpc>
                <a:spcPct val="100000"/>
              </a:lnSpc>
              <a:defRPr/>
            </a:pPr>
            <a:r>
              <a:rPr lang="fr-FR" sz="2800" b="0" dirty="0" smtClean="0"/>
              <a:t>Nouvelle architecture de gestion des E/S offrant de meilleures performances</a:t>
            </a:r>
            <a:endParaRPr lang="fr-FR" sz="2400" b="0" dirty="0" smtClean="0"/>
          </a:p>
          <a:p>
            <a:pPr lvl="1">
              <a:lnSpc>
                <a:spcPct val="100000"/>
              </a:lnSpc>
              <a:defRPr/>
            </a:pPr>
            <a:r>
              <a:rPr lang="fr-FR" sz="2400" b="0" dirty="0" smtClean="0">
                <a:effectLst>
                  <a:outerShdw blurRad="38100" dist="38100" dir="2700000" algn="tl">
                    <a:srgbClr val="000000">
                      <a:alpha val="43137"/>
                    </a:srgbClr>
                  </a:outerShdw>
                </a:effectLst>
              </a:rPr>
              <a:t>Les périphériques liés au stockage, au réseau, à l’affichage vidéo sont synthétisés pour des systèmes récents ou émulés pour des systèmes plus anciens</a:t>
            </a:r>
          </a:p>
          <a:p>
            <a:pPr lvl="1">
              <a:lnSpc>
                <a:spcPct val="100000"/>
              </a:lnSpc>
              <a:defRPr/>
            </a:pPr>
            <a:r>
              <a:rPr lang="fr-FR" sz="2400" b="0" dirty="0" smtClean="0">
                <a:effectLst>
                  <a:outerShdw blurRad="38100" dist="38100" dir="2700000" algn="tl">
                    <a:srgbClr val="000000">
                      <a:alpha val="43137"/>
                    </a:srgbClr>
                  </a:outerShdw>
                </a:effectLst>
              </a:rPr>
              <a:t>Dans le cas des périphériques synthétisés les entrées/sorties se font en mode </a:t>
            </a:r>
            <a:r>
              <a:rPr lang="fr-FR" sz="2400" b="0" dirty="0" err="1" smtClean="0">
                <a:solidFill>
                  <a:schemeClr val="accent1">
                    <a:lumMod val="60000"/>
                    <a:lumOff val="40000"/>
                  </a:schemeClr>
                </a:solidFill>
                <a:effectLst>
                  <a:outerShdw blurRad="38100" dist="38100" dir="2700000" algn="tl">
                    <a:srgbClr val="000000">
                      <a:alpha val="43137"/>
                    </a:srgbClr>
                  </a:outerShdw>
                </a:effectLst>
              </a:rPr>
              <a:t>Passthrough</a:t>
            </a:r>
            <a:r>
              <a:rPr lang="fr-FR" sz="2400" b="0" dirty="0" smtClean="0">
                <a:effectLst>
                  <a:outerShdw blurRad="38100" dist="38100" dir="2700000" algn="tl">
                    <a:srgbClr val="000000">
                      <a:alpha val="43137"/>
                    </a:srgbClr>
                  </a:outerShdw>
                </a:effectLst>
              </a:rPr>
              <a:t> (sans commutation de contexte mode </a:t>
            </a:r>
            <a:r>
              <a:rPr lang="fr-FR" sz="2400" b="0" dirty="0" err="1" smtClean="0">
                <a:effectLst>
                  <a:outerShdw blurRad="38100" dist="38100" dir="2700000" algn="tl">
                    <a:srgbClr val="000000">
                      <a:alpha val="43137"/>
                    </a:srgbClr>
                  </a:outerShdw>
                </a:effectLst>
              </a:rPr>
              <a:t>Kernel</a:t>
            </a:r>
            <a:r>
              <a:rPr lang="fr-FR" sz="2400" b="0" dirty="0" smtClean="0">
                <a:effectLst>
                  <a:outerShdw blurRad="38100" dist="38100" dir="2700000" algn="tl">
                    <a:srgbClr val="000000">
                      <a:alpha val="43137"/>
                    </a:srgbClr>
                  </a:outerShdw>
                </a:effectLst>
              </a:rPr>
              <a:t>/mode User entre la machine virtuelle et la machine physique)</a:t>
            </a:r>
          </a:p>
          <a:p>
            <a:pPr lvl="1">
              <a:buNone/>
              <a:defRPr/>
            </a:pPr>
            <a:endParaRPr lang="fr-FR" sz="1200" b="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6" name="Line 4"/>
          <p:cNvSpPr>
            <a:spLocks noChangeShapeType="1"/>
          </p:cNvSpPr>
          <p:nvPr/>
        </p:nvSpPr>
        <p:spPr bwMode="auto">
          <a:xfrm>
            <a:off x="3114675" y="2305050"/>
            <a:ext cx="0" cy="1390650"/>
          </a:xfrm>
          <a:prstGeom prst="line">
            <a:avLst/>
          </a:prstGeom>
          <a:noFill/>
          <a:ln w="57150">
            <a:solidFill>
              <a:schemeClr val="tx2"/>
            </a:solidFill>
            <a:prstDash val="sysDot"/>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58" name="Line 6"/>
          <p:cNvSpPr>
            <a:spLocks noChangeShapeType="1"/>
          </p:cNvSpPr>
          <p:nvPr/>
        </p:nvSpPr>
        <p:spPr bwMode="auto">
          <a:xfrm flipH="1">
            <a:off x="3162300" y="5781675"/>
            <a:ext cx="1543050" cy="0"/>
          </a:xfrm>
          <a:prstGeom prst="line">
            <a:avLst/>
          </a:prstGeom>
          <a:noFill/>
          <a:ln w="57150">
            <a:solidFill>
              <a:schemeClr val="tx2"/>
            </a:solid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59" name="Line 7"/>
          <p:cNvSpPr>
            <a:spLocks noChangeShapeType="1"/>
          </p:cNvSpPr>
          <p:nvPr/>
        </p:nvSpPr>
        <p:spPr bwMode="auto">
          <a:xfrm>
            <a:off x="704850" y="5734050"/>
            <a:ext cx="0" cy="733425"/>
          </a:xfrm>
          <a:prstGeom prst="line">
            <a:avLst/>
          </a:prstGeom>
          <a:noFill/>
          <a:ln w="57150">
            <a:solidFill>
              <a:schemeClr val="tx2"/>
            </a:solid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60" name="Line 8"/>
          <p:cNvSpPr>
            <a:spLocks noChangeShapeType="1"/>
          </p:cNvSpPr>
          <p:nvPr/>
        </p:nvSpPr>
        <p:spPr bwMode="auto">
          <a:xfrm>
            <a:off x="3152775" y="4448175"/>
            <a:ext cx="0" cy="1352550"/>
          </a:xfrm>
          <a:prstGeom prst="line">
            <a:avLst/>
          </a:prstGeom>
          <a:noFill/>
          <a:ln w="57150">
            <a:solidFill>
              <a:schemeClr val="tx2"/>
            </a:solid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61" name="Line 9"/>
          <p:cNvSpPr>
            <a:spLocks noChangeShapeType="1"/>
          </p:cNvSpPr>
          <p:nvPr/>
        </p:nvSpPr>
        <p:spPr bwMode="auto">
          <a:xfrm>
            <a:off x="1181100" y="4010025"/>
            <a:ext cx="0" cy="1095375"/>
          </a:xfrm>
          <a:prstGeom prst="line">
            <a:avLst/>
          </a:prstGeom>
          <a:noFill/>
          <a:ln w="57150">
            <a:solidFill>
              <a:schemeClr val="tx2"/>
            </a:solid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62" name="Line 10"/>
          <p:cNvSpPr>
            <a:spLocks noChangeShapeType="1"/>
          </p:cNvSpPr>
          <p:nvPr/>
        </p:nvSpPr>
        <p:spPr bwMode="auto">
          <a:xfrm flipH="1">
            <a:off x="1162050" y="4029075"/>
            <a:ext cx="1000125" cy="0"/>
          </a:xfrm>
          <a:prstGeom prst="line">
            <a:avLst/>
          </a:prstGeom>
          <a:noFill/>
          <a:ln w="57150">
            <a:solidFill>
              <a:schemeClr val="tx2"/>
            </a:solid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63" name="Line 11"/>
          <p:cNvSpPr>
            <a:spLocks noChangeShapeType="1"/>
          </p:cNvSpPr>
          <p:nvPr/>
        </p:nvSpPr>
        <p:spPr bwMode="auto">
          <a:xfrm flipH="1">
            <a:off x="4029075" y="4533900"/>
            <a:ext cx="9525" cy="1257300"/>
          </a:xfrm>
          <a:prstGeom prst="line">
            <a:avLst/>
          </a:prstGeom>
          <a:noFill/>
          <a:ln w="57150">
            <a:solidFill>
              <a:schemeClr val="tx2"/>
            </a:solid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64" name="Line 12"/>
          <p:cNvSpPr>
            <a:spLocks noChangeShapeType="1"/>
          </p:cNvSpPr>
          <p:nvPr/>
        </p:nvSpPr>
        <p:spPr bwMode="auto">
          <a:xfrm flipH="1">
            <a:off x="4019550" y="4552950"/>
            <a:ext cx="1000125" cy="0"/>
          </a:xfrm>
          <a:prstGeom prst="line">
            <a:avLst/>
          </a:prstGeom>
          <a:noFill/>
          <a:ln w="57150">
            <a:solidFill>
              <a:schemeClr val="tx2"/>
            </a:solid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65" name="Line 13"/>
          <p:cNvSpPr>
            <a:spLocks noChangeShapeType="1"/>
          </p:cNvSpPr>
          <p:nvPr/>
        </p:nvSpPr>
        <p:spPr bwMode="auto">
          <a:xfrm>
            <a:off x="4686300" y="5438775"/>
            <a:ext cx="0" cy="342900"/>
          </a:xfrm>
          <a:prstGeom prst="line">
            <a:avLst/>
          </a:prstGeom>
          <a:noFill/>
          <a:ln w="57150">
            <a:solidFill>
              <a:schemeClr val="tx2"/>
            </a:solid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66" name="Line 14"/>
          <p:cNvSpPr>
            <a:spLocks noChangeShapeType="1"/>
          </p:cNvSpPr>
          <p:nvPr/>
        </p:nvSpPr>
        <p:spPr bwMode="auto">
          <a:xfrm>
            <a:off x="5676900" y="2162175"/>
            <a:ext cx="0" cy="2609850"/>
          </a:xfrm>
          <a:prstGeom prst="line">
            <a:avLst/>
          </a:prstGeom>
          <a:noFill/>
          <a:ln w="57150">
            <a:solidFill>
              <a:schemeClr val="tx2"/>
            </a:solid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67" name="Line 15"/>
          <p:cNvSpPr>
            <a:spLocks noChangeShapeType="1"/>
          </p:cNvSpPr>
          <p:nvPr/>
        </p:nvSpPr>
        <p:spPr bwMode="auto">
          <a:xfrm flipV="1">
            <a:off x="3943350" y="1295400"/>
            <a:ext cx="0" cy="4724400"/>
          </a:xfrm>
          <a:prstGeom prst="line">
            <a:avLst/>
          </a:prstGeom>
          <a:noFill/>
          <a:ln w="28575">
            <a:solidFill>
              <a:srgbClr val="FFFFFF"/>
            </a:solidFill>
            <a:prstDash val="lgDash"/>
            <a:round/>
            <a:headEnd/>
            <a:tailEnd/>
          </a:ln>
          <a:effectLst>
            <a:outerShdw dist="35921" dir="2700000" algn="ctr" rotWithShape="0">
              <a:schemeClr val="bg2"/>
            </a:outerShdw>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68" name="Text Box 16"/>
          <p:cNvSpPr txBox="1">
            <a:spLocks noChangeArrowheads="1"/>
          </p:cNvSpPr>
          <p:nvPr/>
        </p:nvSpPr>
        <p:spPr bwMode="auto">
          <a:xfrm>
            <a:off x="403225" y="1276350"/>
            <a:ext cx="3294063" cy="479425"/>
          </a:xfrm>
          <a:prstGeom prst="rect">
            <a:avLst/>
          </a:prstGeom>
          <a:noFill/>
          <a:ln w="3175" algn="ctr">
            <a:noFill/>
            <a:miter lim="800000"/>
            <a:headEnd/>
            <a:tailEnd/>
          </a:ln>
          <a:effectLst/>
        </p:spPr>
        <p:txBody>
          <a:bodyPr>
            <a:spAutoFit/>
          </a:bodyPr>
          <a:lstStyle/>
          <a:p>
            <a:pPr algn="ctr">
              <a:lnSpc>
                <a:spcPct val="90000"/>
              </a:lnSpc>
              <a:spcBef>
                <a:spcPct val="30000"/>
              </a:spcBef>
              <a:defRPr/>
            </a:pPr>
            <a:r>
              <a:rPr lang="en-US" sz="2800" dirty="0">
                <a:effectLst>
                  <a:outerShdw blurRad="38100" dist="38100" dir="2700000" algn="tl">
                    <a:srgbClr val="000000">
                      <a:alpha val="43137"/>
                    </a:srgbClr>
                  </a:outerShdw>
                </a:effectLst>
                <a:latin typeface="+mn-lt"/>
              </a:rPr>
              <a:t>Partition </a:t>
            </a:r>
            <a:r>
              <a:rPr lang="en-US" sz="2800" dirty="0">
                <a:solidFill>
                  <a:srgbClr val="FFFFFF"/>
                </a:solidFill>
                <a:effectLst>
                  <a:outerShdw blurRad="38100" dist="38100" dir="2700000" algn="tl">
                    <a:srgbClr val="000000">
                      <a:alpha val="43137"/>
                    </a:srgbClr>
                  </a:outerShdw>
                </a:effectLst>
                <a:latin typeface="+mn-lt"/>
              </a:rPr>
              <a:t>parent </a:t>
            </a:r>
            <a:endParaRPr lang="en-US" sz="2800" dirty="0">
              <a:effectLst>
                <a:outerShdw blurRad="38100" dist="38100" dir="2700000" algn="tl">
                  <a:srgbClr val="000000">
                    <a:alpha val="43137"/>
                  </a:srgbClr>
                </a:outerShdw>
              </a:effectLst>
              <a:latin typeface="+mn-lt"/>
            </a:endParaRPr>
          </a:p>
        </p:txBody>
      </p:sp>
      <p:sp>
        <p:nvSpPr>
          <p:cNvPr id="484369" name="Line 17"/>
          <p:cNvSpPr>
            <a:spLocks noChangeShapeType="1"/>
          </p:cNvSpPr>
          <p:nvPr/>
        </p:nvSpPr>
        <p:spPr bwMode="auto">
          <a:xfrm flipH="1">
            <a:off x="201613" y="6029325"/>
            <a:ext cx="7175500" cy="158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sp>
        <p:nvSpPr>
          <p:cNvPr id="484370" name="Text Box 18"/>
          <p:cNvSpPr txBox="1">
            <a:spLocks noChangeArrowheads="1"/>
          </p:cNvSpPr>
          <p:nvPr/>
        </p:nvSpPr>
        <p:spPr bwMode="auto">
          <a:xfrm>
            <a:off x="4238625" y="1277938"/>
            <a:ext cx="2955925" cy="479425"/>
          </a:xfrm>
          <a:prstGeom prst="rect">
            <a:avLst/>
          </a:prstGeom>
          <a:noFill/>
          <a:ln w="3175" algn="ctr">
            <a:noFill/>
            <a:miter lim="800000"/>
            <a:headEnd/>
            <a:tailEnd/>
          </a:ln>
          <a:effectLst/>
        </p:spPr>
        <p:txBody>
          <a:bodyPr>
            <a:spAutoFit/>
          </a:bodyPr>
          <a:lstStyle/>
          <a:p>
            <a:pPr algn="ctr">
              <a:lnSpc>
                <a:spcPct val="90000"/>
              </a:lnSpc>
              <a:spcBef>
                <a:spcPct val="30000"/>
              </a:spcBef>
              <a:defRPr/>
            </a:pPr>
            <a:r>
              <a:rPr lang="en-US" sz="2800" dirty="0">
                <a:effectLst>
                  <a:outerShdw blurRad="38100" dist="38100" dir="2700000" algn="tl">
                    <a:srgbClr val="000000">
                      <a:alpha val="43137"/>
                    </a:srgbClr>
                  </a:outerShdw>
                </a:effectLst>
                <a:latin typeface="+mn-lt"/>
              </a:rPr>
              <a:t>Partitions enfant</a:t>
            </a:r>
          </a:p>
        </p:txBody>
      </p:sp>
      <p:sp>
        <p:nvSpPr>
          <p:cNvPr id="484371" name="Text Box 19"/>
          <p:cNvSpPr txBox="1">
            <a:spLocks noChangeArrowheads="1"/>
          </p:cNvSpPr>
          <p:nvPr/>
        </p:nvSpPr>
        <p:spPr bwMode="auto">
          <a:xfrm>
            <a:off x="6046788" y="5724525"/>
            <a:ext cx="1601787" cy="312738"/>
          </a:xfrm>
          <a:prstGeom prst="rect">
            <a:avLst/>
          </a:prstGeom>
          <a:noFill/>
          <a:ln w="3175" algn="ctr">
            <a:noFill/>
            <a:miter lim="800000"/>
            <a:headEnd/>
            <a:tailEnd/>
          </a:ln>
          <a:effectLst/>
        </p:spPr>
        <p:txBody>
          <a:bodyPr>
            <a:spAutoFit/>
          </a:bodyPr>
          <a:lstStyle/>
          <a:p>
            <a:pPr>
              <a:lnSpc>
                <a:spcPct val="90000"/>
              </a:lnSpc>
              <a:spcBef>
                <a:spcPct val="30000"/>
              </a:spcBef>
              <a:defRPr/>
            </a:pPr>
            <a:r>
              <a:rPr lang="en-US" sz="1600" dirty="0">
                <a:effectLst>
                  <a:outerShdw blurRad="38100" dist="38100" dir="2700000" algn="tl">
                    <a:srgbClr val="000000">
                      <a:alpha val="43137"/>
                    </a:srgbClr>
                  </a:outerShdw>
                </a:effectLst>
                <a:latin typeface="+mn-lt"/>
              </a:rPr>
              <a:t>Kernel Mode</a:t>
            </a:r>
          </a:p>
        </p:txBody>
      </p:sp>
      <p:grpSp>
        <p:nvGrpSpPr>
          <p:cNvPr id="2" name="Group 20"/>
          <p:cNvGrpSpPr>
            <a:grpSpLocks/>
          </p:cNvGrpSpPr>
          <p:nvPr/>
        </p:nvGrpSpPr>
        <p:grpSpPr bwMode="auto">
          <a:xfrm>
            <a:off x="352425" y="2179638"/>
            <a:ext cx="7392988" cy="312737"/>
            <a:chOff x="222" y="2043"/>
            <a:chExt cx="4657" cy="197"/>
          </a:xfrm>
        </p:grpSpPr>
        <p:sp>
          <p:nvSpPr>
            <p:cNvPr id="484373" name="Text Box 21"/>
            <p:cNvSpPr txBox="1">
              <a:spLocks noChangeArrowheads="1"/>
            </p:cNvSpPr>
            <p:nvPr/>
          </p:nvSpPr>
          <p:spPr bwMode="auto">
            <a:xfrm>
              <a:off x="3809" y="2043"/>
              <a:ext cx="911" cy="197"/>
            </a:xfrm>
            <a:prstGeom prst="rect">
              <a:avLst/>
            </a:prstGeom>
            <a:noFill/>
            <a:ln w="3175" algn="ctr">
              <a:noFill/>
              <a:miter lim="800000"/>
              <a:headEnd/>
              <a:tailEnd/>
            </a:ln>
            <a:effectLst/>
          </p:spPr>
          <p:txBody>
            <a:bodyPr>
              <a:spAutoFit/>
            </a:bodyPr>
            <a:lstStyle/>
            <a:p>
              <a:pPr>
                <a:lnSpc>
                  <a:spcPct val="90000"/>
                </a:lnSpc>
                <a:spcBef>
                  <a:spcPct val="30000"/>
                </a:spcBef>
                <a:defRPr/>
              </a:pPr>
              <a:r>
                <a:rPr lang="en-US" sz="1600">
                  <a:effectLst>
                    <a:outerShdw blurRad="38100" dist="38100" dir="2700000" algn="tl">
                      <a:srgbClr val="000000">
                        <a:alpha val="43137"/>
                      </a:srgbClr>
                    </a:outerShdw>
                  </a:effectLst>
                  <a:latin typeface="+mn-lt"/>
                </a:rPr>
                <a:t>User Mode</a:t>
              </a:r>
            </a:p>
          </p:txBody>
        </p:sp>
        <p:sp>
          <p:nvSpPr>
            <p:cNvPr id="484374" name="Line 22"/>
            <p:cNvSpPr>
              <a:spLocks noChangeShapeType="1"/>
            </p:cNvSpPr>
            <p:nvPr/>
          </p:nvSpPr>
          <p:spPr bwMode="auto">
            <a:xfrm flipH="1">
              <a:off x="222" y="2226"/>
              <a:ext cx="4657" cy="1"/>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anchor="ctr"/>
            <a:lstStyle/>
            <a:p>
              <a:pPr>
                <a:defRPr/>
              </a:pPr>
              <a:endParaRPr lang="fr-FR">
                <a:effectLst>
                  <a:outerShdw blurRad="38100" dist="38100" dir="2700000" algn="tl">
                    <a:srgbClr val="000000">
                      <a:alpha val="43137"/>
                    </a:srgbClr>
                  </a:outerShdw>
                </a:effectLst>
                <a:latin typeface="+mn-lt"/>
              </a:endParaRPr>
            </a:p>
          </p:txBody>
        </p:sp>
      </p:grpSp>
      <p:grpSp>
        <p:nvGrpSpPr>
          <p:cNvPr id="3" name="Group 26"/>
          <p:cNvGrpSpPr>
            <a:grpSpLocks/>
          </p:cNvGrpSpPr>
          <p:nvPr/>
        </p:nvGrpSpPr>
        <p:grpSpPr bwMode="auto">
          <a:xfrm>
            <a:off x="4525963" y="1741488"/>
            <a:ext cx="2416175" cy="476250"/>
            <a:chOff x="1191" y="-840"/>
            <a:chExt cx="1522" cy="500"/>
          </a:xfrm>
        </p:grpSpPr>
        <p:pic>
          <p:nvPicPr>
            <p:cNvPr id="68680" name="Picture 27" descr="Vivid blue box"/>
            <p:cNvPicPr>
              <a:picLocks noChangeAspect="1" noChangeArrowheads="1"/>
            </p:cNvPicPr>
            <p:nvPr/>
          </p:nvPicPr>
          <p:blipFill>
            <a:blip r:embed="rId3"/>
            <a:srcRect/>
            <a:stretch>
              <a:fillRect/>
            </a:stretch>
          </p:blipFill>
          <p:spPr bwMode="auto">
            <a:xfrm>
              <a:off x="1191" y="-840"/>
              <a:ext cx="1522" cy="500"/>
            </a:xfrm>
            <a:prstGeom prst="rect">
              <a:avLst/>
            </a:prstGeom>
            <a:noFill/>
            <a:ln w="9525">
              <a:noFill/>
              <a:miter lim="800000"/>
              <a:headEnd/>
              <a:tailEnd/>
            </a:ln>
          </p:spPr>
        </p:pic>
        <p:sp>
          <p:nvSpPr>
            <p:cNvPr id="484380" name="Rectangle 28"/>
            <p:cNvSpPr>
              <a:spLocks noChangeArrowheads="1"/>
            </p:cNvSpPr>
            <p:nvPr/>
          </p:nvSpPr>
          <p:spPr bwMode="blackWhite">
            <a:xfrm>
              <a:off x="1352" y="-687"/>
              <a:ext cx="1200" cy="19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Applications</a:t>
              </a:r>
            </a:p>
          </p:txBody>
        </p:sp>
      </p:grpSp>
      <p:grpSp>
        <p:nvGrpSpPr>
          <p:cNvPr id="4" name="Group 39"/>
          <p:cNvGrpSpPr>
            <a:grpSpLocks/>
          </p:cNvGrpSpPr>
          <p:nvPr/>
        </p:nvGrpSpPr>
        <p:grpSpPr bwMode="auto">
          <a:xfrm>
            <a:off x="1647825" y="5602288"/>
            <a:ext cx="4522788" cy="404812"/>
            <a:chOff x="5760" y="4320"/>
            <a:chExt cx="1014" cy="325"/>
          </a:xfrm>
        </p:grpSpPr>
        <p:pic>
          <p:nvPicPr>
            <p:cNvPr id="68678" name="Picture 40" descr="Vivid yellow box"/>
            <p:cNvPicPr>
              <a:picLocks noChangeAspect="1" noChangeArrowheads="1"/>
            </p:cNvPicPr>
            <p:nvPr/>
          </p:nvPicPr>
          <p:blipFill>
            <a:blip r:embed="rId4"/>
            <a:srcRect/>
            <a:stretch>
              <a:fillRect/>
            </a:stretch>
          </p:blipFill>
          <p:spPr bwMode="auto">
            <a:xfrm>
              <a:off x="5760" y="4320"/>
              <a:ext cx="1014" cy="325"/>
            </a:xfrm>
            <a:prstGeom prst="rect">
              <a:avLst/>
            </a:prstGeom>
            <a:noFill/>
            <a:ln w="9525">
              <a:noFill/>
              <a:miter lim="800000"/>
              <a:headEnd/>
              <a:tailEnd/>
            </a:ln>
          </p:spPr>
        </p:pic>
        <p:sp>
          <p:nvSpPr>
            <p:cNvPr id="484393" name="Rectangle 41"/>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VMBus</a:t>
              </a:r>
            </a:p>
          </p:txBody>
        </p:sp>
      </p:grpSp>
      <p:grpSp>
        <p:nvGrpSpPr>
          <p:cNvPr id="5" name="Group 42"/>
          <p:cNvGrpSpPr>
            <a:grpSpLocks/>
          </p:cNvGrpSpPr>
          <p:nvPr/>
        </p:nvGrpSpPr>
        <p:grpSpPr bwMode="auto">
          <a:xfrm>
            <a:off x="4487863" y="2562225"/>
            <a:ext cx="2559050" cy="420688"/>
            <a:chOff x="-138" y="2223"/>
            <a:chExt cx="755" cy="355"/>
          </a:xfrm>
        </p:grpSpPr>
        <p:pic>
          <p:nvPicPr>
            <p:cNvPr id="68676" name="Picture 43" descr="Vivid green box"/>
            <p:cNvPicPr>
              <a:picLocks noChangeAspect="1" noChangeArrowheads="1"/>
            </p:cNvPicPr>
            <p:nvPr/>
          </p:nvPicPr>
          <p:blipFill>
            <a:blip r:embed="rId5"/>
            <a:srcRect/>
            <a:stretch>
              <a:fillRect/>
            </a:stretch>
          </p:blipFill>
          <p:spPr bwMode="auto">
            <a:xfrm>
              <a:off x="-138" y="2223"/>
              <a:ext cx="755" cy="355"/>
            </a:xfrm>
            <a:prstGeom prst="rect">
              <a:avLst/>
            </a:prstGeom>
            <a:noFill/>
            <a:ln w="9525">
              <a:noFill/>
              <a:miter lim="800000"/>
              <a:headEnd/>
              <a:tailEnd/>
            </a:ln>
          </p:spPr>
        </p:pic>
        <p:sp>
          <p:nvSpPr>
            <p:cNvPr id="484396" name="Rectangle 44"/>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Windows File System</a:t>
              </a:r>
            </a:p>
          </p:txBody>
        </p:sp>
      </p:grpSp>
      <p:grpSp>
        <p:nvGrpSpPr>
          <p:cNvPr id="6" name="Group 45"/>
          <p:cNvGrpSpPr>
            <a:grpSpLocks/>
          </p:cNvGrpSpPr>
          <p:nvPr/>
        </p:nvGrpSpPr>
        <p:grpSpPr bwMode="auto">
          <a:xfrm>
            <a:off x="4484688" y="3003550"/>
            <a:ext cx="2559050" cy="420688"/>
            <a:chOff x="-138" y="2223"/>
            <a:chExt cx="755" cy="355"/>
          </a:xfrm>
        </p:grpSpPr>
        <p:pic>
          <p:nvPicPr>
            <p:cNvPr id="68674" name="Picture 46" descr="Vivid green box"/>
            <p:cNvPicPr>
              <a:picLocks noChangeAspect="1" noChangeArrowheads="1"/>
            </p:cNvPicPr>
            <p:nvPr/>
          </p:nvPicPr>
          <p:blipFill>
            <a:blip r:embed="rId5"/>
            <a:srcRect/>
            <a:stretch>
              <a:fillRect/>
            </a:stretch>
          </p:blipFill>
          <p:spPr bwMode="auto">
            <a:xfrm>
              <a:off x="-138" y="2223"/>
              <a:ext cx="755" cy="355"/>
            </a:xfrm>
            <a:prstGeom prst="rect">
              <a:avLst/>
            </a:prstGeom>
            <a:noFill/>
            <a:ln w="9525">
              <a:noFill/>
              <a:miter lim="800000"/>
              <a:headEnd/>
              <a:tailEnd/>
            </a:ln>
          </p:spPr>
        </p:pic>
        <p:sp>
          <p:nvSpPr>
            <p:cNvPr id="484399" name="Rectangle 47"/>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Volume</a:t>
              </a:r>
            </a:p>
          </p:txBody>
        </p:sp>
      </p:grpSp>
      <p:grpSp>
        <p:nvGrpSpPr>
          <p:cNvPr id="7" name="Group 48"/>
          <p:cNvGrpSpPr>
            <a:grpSpLocks/>
          </p:cNvGrpSpPr>
          <p:nvPr/>
        </p:nvGrpSpPr>
        <p:grpSpPr bwMode="auto">
          <a:xfrm>
            <a:off x="4483100" y="3455988"/>
            <a:ext cx="2560638" cy="420687"/>
            <a:chOff x="-138" y="2223"/>
            <a:chExt cx="755" cy="355"/>
          </a:xfrm>
        </p:grpSpPr>
        <p:pic>
          <p:nvPicPr>
            <p:cNvPr id="68672" name="Picture 49" descr="Vivid green box"/>
            <p:cNvPicPr>
              <a:picLocks noChangeAspect="1" noChangeArrowheads="1"/>
            </p:cNvPicPr>
            <p:nvPr/>
          </p:nvPicPr>
          <p:blipFill>
            <a:blip r:embed="rId5"/>
            <a:srcRect/>
            <a:stretch>
              <a:fillRect/>
            </a:stretch>
          </p:blipFill>
          <p:spPr bwMode="auto">
            <a:xfrm>
              <a:off x="-138" y="2223"/>
              <a:ext cx="755" cy="355"/>
            </a:xfrm>
            <a:prstGeom prst="rect">
              <a:avLst/>
            </a:prstGeom>
            <a:noFill/>
            <a:ln w="9525">
              <a:noFill/>
              <a:miter lim="800000"/>
              <a:headEnd/>
              <a:tailEnd/>
            </a:ln>
          </p:spPr>
        </p:pic>
        <p:sp>
          <p:nvSpPr>
            <p:cNvPr id="484402" name="Rectangle 50"/>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Partition</a:t>
              </a:r>
            </a:p>
          </p:txBody>
        </p:sp>
      </p:grpSp>
      <p:grpSp>
        <p:nvGrpSpPr>
          <p:cNvPr id="8" name="Group 51"/>
          <p:cNvGrpSpPr>
            <a:grpSpLocks/>
          </p:cNvGrpSpPr>
          <p:nvPr/>
        </p:nvGrpSpPr>
        <p:grpSpPr bwMode="auto">
          <a:xfrm>
            <a:off x="4489450" y="3908425"/>
            <a:ext cx="2560638" cy="420688"/>
            <a:chOff x="-138" y="2223"/>
            <a:chExt cx="755" cy="355"/>
          </a:xfrm>
        </p:grpSpPr>
        <p:pic>
          <p:nvPicPr>
            <p:cNvPr id="68670" name="Picture 52" descr="Vivid green box"/>
            <p:cNvPicPr>
              <a:picLocks noChangeAspect="1" noChangeArrowheads="1"/>
            </p:cNvPicPr>
            <p:nvPr/>
          </p:nvPicPr>
          <p:blipFill>
            <a:blip r:embed="rId5"/>
            <a:srcRect/>
            <a:stretch>
              <a:fillRect/>
            </a:stretch>
          </p:blipFill>
          <p:spPr bwMode="auto">
            <a:xfrm>
              <a:off x="-138" y="2223"/>
              <a:ext cx="755" cy="355"/>
            </a:xfrm>
            <a:prstGeom prst="rect">
              <a:avLst/>
            </a:prstGeom>
            <a:noFill/>
            <a:ln w="9525">
              <a:noFill/>
              <a:miter lim="800000"/>
              <a:headEnd/>
              <a:tailEnd/>
            </a:ln>
          </p:spPr>
        </p:pic>
        <p:sp>
          <p:nvSpPr>
            <p:cNvPr id="484405" name="Rectangle 53"/>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Disk</a:t>
              </a:r>
            </a:p>
          </p:txBody>
        </p:sp>
      </p:grpSp>
      <p:grpSp>
        <p:nvGrpSpPr>
          <p:cNvPr id="9" name="Group 54"/>
          <p:cNvGrpSpPr>
            <a:grpSpLocks/>
          </p:cNvGrpSpPr>
          <p:nvPr/>
        </p:nvGrpSpPr>
        <p:grpSpPr bwMode="auto">
          <a:xfrm>
            <a:off x="4486275" y="4319588"/>
            <a:ext cx="2563813" cy="404812"/>
            <a:chOff x="5760" y="4320"/>
            <a:chExt cx="1014" cy="325"/>
          </a:xfrm>
        </p:grpSpPr>
        <p:pic>
          <p:nvPicPr>
            <p:cNvPr id="68668" name="Picture 55" descr="Vivid yellow box"/>
            <p:cNvPicPr>
              <a:picLocks noChangeAspect="1" noChangeArrowheads="1"/>
            </p:cNvPicPr>
            <p:nvPr/>
          </p:nvPicPr>
          <p:blipFill>
            <a:blip r:embed="rId4"/>
            <a:srcRect/>
            <a:stretch>
              <a:fillRect/>
            </a:stretch>
          </p:blipFill>
          <p:spPr bwMode="auto">
            <a:xfrm>
              <a:off x="5760" y="4320"/>
              <a:ext cx="1014" cy="325"/>
            </a:xfrm>
            <a:prstGeom prst="rect">
              <a:avLst/>
            </a:prstGeom>
            <a:noFill/>
            <a:ln w="9525">
              <a:noFill/>
              <a:miter lim="800000"/>
              <a:headEnd/>
              <a:tailEnd/>
            </a:ln>
          </p:spPr>
        </p:pic>
        <p:sp>
          <p:nvSpPr>
            <p:cNvPr id="484408" name="Rectangle 56"/>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Fast Path Filter (VSC)</a:t>
              </a:r>
            </a:p>
          </p:txBody>
        </p:sp>
      </p:grpSp>
      <p:grpSp>
        <p:nvGrpSpPr>
          <p:cNvPr id="10" name="Group 57"/>
          <p:cNvGrpSpPr>
            <a:grpSpLocks/>
          </p:cNvGrpSpPr>
          <p:nvPr/>
        </p:nvGrpSpPr>
        <p:grpSpPr bwMode="auto">
          <a:xfrm>
            <a:off x="4483100" y="4713288"/>
            <a:ext cx="2560638" cy="715962"/>
            <a:chOff x="-138" y="2223"/>
            <a:chExt cx="755" cy="355"/>
          </a:xfrm>
        </p:grpSpPr>
        <p:pic>
          <p:nvPicPr>
            <p:cNvPr id="68666" name="Picture 58" descr="Vivid green box"/>
            <p:cNvPicPr>
              <a:picLocks noChangeAspect="1" noChangeArrowheads="1"/>
            </p:cNvPicPr>
            <p:nvPr/>
          </p:nvPicPr>
          <p:blipFill>
            <a:blip r:embed="rId5"/>
            <a:srcRect/>
            <a:stretch>
              <a:fillRect/>
            </a:stretch>
          </p:blipFill>
          <p:spPr bwMode="auto">
            <a:xfrm>
              <a:off x="-138" y="2223"/>
              <a:ext cx="755" cy="355"/>
            </a:xfrm>
            <a:prstGeom prst="rect">
              <a:avLst/>
            </a:prstGeom>
            <a:noFill/>
            <a:ln w="9525">
              <a:noFill/>
              <a:miter lim="800000"/>
              <a:headEnd/>
              <a:tailEnd/>
            </a:ln>
          </p:spPr>
        </p:pic>
        <p:sp>
          <p:nvSpPr>
            <p:cNvPr id="484411" name="Rectangle 59"/>
            <p:cNvSpPr>
              <a:spLocks noChangeArrowheads="1"/>
            </p:cNvSpPr>
            <p:nvPr/>
          </p:nvSpPr>
          <p:spPr bwMode="auto">
            <a:xfrm>
              <a:off x="-76" y="2236"/>
              <a:ext cx="631" cy="327"/>
            </a:xfrm>
            <a:prstGeom prst="rect">
              <a:avLst/>
            </a:prstGeom>
            <a:noFill/>
            <a:ln w="3175" algn="ctr">
              <a:noFill/>
              <a:miter lim="800000"/>
              <a:headEnd/>
              <a:tailEnd/>
            </a:ln>
            <a:effectLst/>
          </p:spPr>
          <p:txBody>
            <a:bodyPr wrap="none" anchor="ctr"/>
            <a:lstStyle/>
            <a:p>
              <a:pPr algn="r">
                <a:lnSpc>
                  <a:spcPct val="90000"/>
                </a:lnSpc>
                <a:spcBef>
                  <a:spcPct val="30000"/>
                </a:spcBef>
                <a:defRPr/>
              </a:pPr>
              <a:r>
                <a:rPr lang="en-US" sz="1600">
                  <a:effectLst>
                    <a:outerShdw blurRad="38100" dist="38100" dir="2700000" algn="tl">
                      <a:srgbClr val="000000">
                        <a:alpha val="43137"/>
                      </a:srgbClr>
                    </a:outerShdw>
                  </a:effectLst>
                  <a:latin typeface="+mn-lt"/>
                </a:rPr>
                <a:t>iSCSIprt</a:t>
              </a:r>
            </a:p>
          </p:txBody>
        </p:sp>
      </p:grpSp>
      <p:grpSp>
        <p:nvGrpSpPr>
          <p:cNvPr id="11" name="Group 60"/>
          <p:cNvGrpSpPr>
            <a:grpSpLocks/>
          </p:cNvGrpSpPr>
          <p:nvPr/>
        </p:nvGrpSpPr>
        <p:grpSpPr bwMode="auto">
          <a:xfrm>
            <a:off x="4095750" y="4814888"/>
            <a:ext cx="1782763" cy="804862"/>
            <a:chOff x="5760" y="4320"/>
            <a:chExt cx="1014" cy="325"/>
          </a:xfrm>
        </p:grpSpPr>
        <p:pic>
          <p:nvPicPr>
            <p:cNvPr id="68664" name="Picture 61" descr="Vivid yellow box"/>
            <p:cNvPicPr>
              <a:picLocks noChangeAspect="1" noChangeArrowheads="1"/>
            </p:cNvPicPr>
            <p:nvPr/>
          </p:nvPicPr>
          <p:blipFill>
            <a:blip r:embed="rId4"/>
            <a:srcRect/>
            <a:stretch>
              <a:fillRect/>
            </a:stretch>
          </p:blipFill>
          <p:spPr bwMode="auto">
            <a:xfrm>
              <a:off x="5760" y="4320"/>
              <a:ext cx="1014" cy="325"/>
            </a:xfrm>
            <a:prstGeom prst="rect">
              <a:avLst/>
            </a:prstGeom>
            <a:noFill/>
            <a:ln w="9525">
              <a:noFill/>
              <a:miter lim="800000"/>
              <a:headEnd/>
              <a:tailEnd/>
            </a:ln>
          </p:spPr>
        </p:pic>
        <p:sp>
          <p:nvSpPr>
            <p:cNvPr id="484414" name="Rectangle 62"/>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Virtual Storage</a:t>
              </a:r>
            </a:p>
            <a:p>
              <a:pPr algn="ctr">
                <a:lnSpc>
                  <a:spcPct val="90000"/>
                </a:lnSpc>
                <a:spcBef>
                  <a:spcPct val="30000"/>
                </a:spcBef>
                <a:defRPr/>
              </a:pPr>
              <a:r>
                <a:rPr lang="en-US" sz="1600">
                  <a:effectLst>
                    <a:outerShdw blurRad="38100" dist="38100" dir="2700000" algn="tl">
                      <a:srgbClr val="000000">
                        <a:alpha val="43137"/>
                      </a:srgbClr>
                    </a:outerShdw>
                  </a:effectLst>
                  <a:latin typeface="+mn-lt"/>
                </a:rPr>
                <a:t>Miniport (VSC)</a:t>
              </a:r>
            </a:p>
          </p:txBody>
        </p:sp>
      </p:grpSp>
      <p:grpSp>
        <p:nvGrpSpPr>
          <p:cNvPr id="12" name="Group 63"/>
          <p:cNvGrpSpPr>
            <a:grpSpLocks/>
          </p:cNvGrpSpPr>
          <p:nvPr/>
        </p:nvGrpSpPr>
        <p:grpSpPr bwMode="auto">
          <a:xfrm>
            <a:off x="2085975" y="3595688"/>
            <a:ext cx="1782763" cy="947737"/>
            <a:chOff x="5760" y="4320"/>
            <a:chExt cx="1014" cy="325"/>
          </a:xfrm>
        </p:grpSpPr>
        <p:pic>
          <p:nvPicPr>
            <p:cNvPr id="68662" name="Picture 64" descr="Vivid yellow box"/>
            <p:cNvPicPr>
              <a:picLocks noChangeAspect="1" noChangeArrowheads="1"/>
            </p:cNvPicPr>
            <p:nvPr/>
          </p:nvPicPr>
          <p:blipFill>
            <a:blip r:embed="rId4"/>
            <a:srcRect/>
            <a:stretch>
              <a:fillRect/>
            </a:stretch>
          </p:blipFill>
          <p:spPr bwMode="auto">
            <a:xfrm>
              <a:off x="5760" y="4320"/>
              <a:ext cx="1014" cy="325"/>
            </a:xfrm>
            <a:prstGeom prst="rect">
              <a:avLst/>
            </a:prstGeom>
            <a:noFill/>
            <a:ln w="9525">
              <a:noFill/>
              <a:miter lim="800000"/>
              <a:headEnd/>
              <a:tailEnd/>
            </a:ln>
          </p:spPr>
        </p:pic>
        <p:sp>
          <p:nvSpPr>
            <p:cNvPr id="484417" name="Rectangle 65"/>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Virtual Service</a:t>
              </a:r>
            </a:p>
            <a:p>
              <a:pPr algn="ctr">
                <a:lnSpc>
                  <a:spcPct val="90000"/>
                </a:lnSpc>
                <a:spcBef>
                  <a:spcPct val="30000"/>
                </a:spcBef>
                <a:defRPr/>
              </a:pPr>
              <a:r>
                <a:rPr lang="en-US" sz="1600">
                  <a:effectLst>
                    <a:outerShdw blurRad="38100" dist="38100" dir="2700000" algn="tl">
                      <a:srgbClr val="000000">
                        <a:alpha val="43137"/>
                      </a:srgbClr>
                    </a:outerShdw>
                  </a:effectLst>
                  <a:latin typeface="+mn-lt"/>
                </a:rPr>
                <a:t>Provider (VSP)</a:t>
              </a:r>
            </a:p>
          </p:txBody>
        </p:sp>
      </p:grpSp>
      <p:grpSp>
        <p:nvGrpSpPr>
          <p:cNvPr id="13" name="Group 66"/>
          <p:cNvGrpSpPr>
            <a:grpSpLocks/>
          </p:cNvGrpSpPr>
          <p:nvPr/>
        </p:nvGrpSpPr>
        <p:grpSpPr bwMode="auto">
          <a:xfrm>
            <a:off x="0" y="4665663"/>
            <a:ext cx="2560638" cy="715962"/>
            <a:chOff x="-138" y="2223"/>
            <a:chExt cx="755" cy="355"/>
          </a:xfrm>
        </p:grpSpPr>
        <p:pic>
          <p:nvPicPr>
            <p:cNvPr id="68660" name="Picture 67" descr="Vivid green box"/>
            <p:cNvPicPr>
              <a:picLocks noChangeAspect="1" noChangeArrowheads="1"/>
            </p:cNvPicPr>
            <p:nvPr/>
          </p:nvPicPr>
          <p:blipFill>
            <a:blip r:embed="rId5"/>
            <a:srcRect/>
            <a:stretch>
              <a:fillRect/>
            </a:stretch>
          </p:blipFill>
          <p:spPr bwMode="auto">
            <a:xfrm>
              <a:off x="-138" y="2223"/>
              <a:ext cx="755" cy="355"/>
            </a:xfrm>
            <a:prstGeom prst="rect">
              <a:avLst/>
            </a:prstGeom>
            <a:noFill/>
            <a:ln w="9525">
              <a:noFill/>
              <a:miter lim="800000"/>
              <a:headEnd/>
              <a:tailEnd/>
            </a:ln>
          </p:spPr>
        </p:pic>
        <p:sp>
          <p:nvSpPr>
            <p:cNvPr id="484420" name="Rectangle 68"/>
            <p:cNvSpPr>
              <a:spLocks noChangeArrowheads="1"/>
            </p:cNvSpPr>
            <p:nvPr/>
          </p:nvSpPr>
          <p:spPr bwMode="auto">
            <a:xfrm>
              <a:off x="-76" y="2236"/>
              <a:ext cx="631" cy="327"/>
            </a:xfrm>
            <a:prstGeom prst="rect">
              <a:avLst/>
            </a:prstGeom>
            <a:noFill/>
            <a:ln w="3175" algn="ctr">
              <a:noFill/>
              <a:miter lim="800000"/>
              <a:headEnd/>
              <a:tailEnd/>
            </a:ln>
            <a:effectLst/>
          </p:spPr>
          <p:txBody>
            <a:bodyPr wrap="none" anchor="ctr"/>
            <a:lstStyle/>
            <a:p>
              <a:pPr algn="r">
                <a:lnSpc>
                  <a:spcPct val="90000"/>
                </a:lnSpc>
                <a:spcBef>
                  <a:spcPct val="30000"/>
                </a:spcBef>
                <a:defRPr/>
              </a:pPr>
              <a:r>
                <a:rPr lang="en-US" sz="1600">
                  <a:effectLst>
                    <a:outerShdw blurRad="38100" dist="38100" dir="2700000" algn="tl">
                      <a:srgbClr val="000000">
                        <a:alpha val="43137"/>
                      </a:srgbClr>
                    </a:outerShdw>
                  </a:effectLst>
                  <a:latin typeface="+mn-lt"/>
                </a:rPr>
                <a:t>StorPort</a:t>
              </a:r>
            </a:p>
          </p:txBody>
        </p:sp>
      </p:grpSp>
      <p:sp>
        <p:nvSpPr>
          <p:cNvPr id="484421" name="AutoShape 69"/>
          <p:cNvSpPr>
            <a:spLocks noChangeArrowheads="1"/>
          </p:cNvSpPr>
          <p:nvPr/>
        </p:nvSpPr>
        <p:spPr bwMode="auto">
          <a:xfrm>
            <a:off x="114300" y="6105525"/>
            <a:ext cx="1152525" cy="666750"/>
          </a:xfrm>
          <a:prstGeom prst="can">
            <a:avLst>
              <a:gd name="adj" fmla="val 25000"/>
            </a:avLst>
          </a:prstGeom>
          <a:solidFill>
            <a:srgbClr val="808080"/>
          </a:solidFill>
          <a:ln w="25400">
            <a:solidFill>
              <a:schemeClr val="tx1"/>
            </a:solidFill>
            <a:round/>
            <a:headEnd/>
            <a:tailEnd/>
          </a:ln>
          <a:effectLst/>
        </p:spPr>
        <p:txBody>
          <a:bodyPr wrap="none" anchor="ctr"/>
          <a:lstStyle/>
          <a:p>
            <a:pPr algn="ctr">
              <a:defRPr/>
            </a:pPr>
            <a:r>
              <a:rPr lang="en-US">
                <a:effectLst>
                  <a:outerShdw blurRad="38100" dist="38100" dir="2700000" algn="tl">
                    <a:srgbClr val="000000">
                      <a:alpha val="43137"/>
                    </a:srgbClr>
                  </a:outerShdw>
                </a:effectLst>
                <a:latin typeface="+mn-lt"/>
              </a:rPr>
              <a:t>Hardware</a:t>
            </a:r>
          </a:p>
        </p:txBody>
      </p:sp>
      <p:grpSp>
        <p:nvGrpSpPr>
          <p:cNvPr id="14" name="Group 70"/>
          <p:cNvGrpSpPr>
            <a:grpSpLocks/>
          </p:cNvGrpSpPr>
          <p:nvPr/>
        </p:nvGrpSpPr>
        <p:grpSpPr bwMode="auto">
          <a:xfrm>
            <a:off x="155575" y="5006975"/>
            <a:ext cx="1211263" cy="874713"/>
            <a:chOff x="1447" y="3097"/>
            <a:chExt cx="517" cy="365"/>
          </a:xfrm>
        </p:grpSpPr>
        <p:pic>
          <p:nvPicPr>
            <p:cNvPr id="68658" name="Picture 71" descr="Vivid blue box"/>
            <p:cNvPicPr>
              <a:picLocks noChangeAspect="1" noChangeArrowheads="1"/>
            </p:cNvPicPr>
            <p:nvPr/>
          </p:nvPicPr>
          <p:blipFill>
            <a:blip r:embed="rId3"/>
            <a:srcRect/>
            <a:stretch>
              <a:fillRect/>
            </a:stretch>
          </p:blipFill>
          <p:spPr bwMode="auto">
            <a:xfrm>
              <a:off x="1447" y="3097"/>
              <a:ext cx="517" cy="364"/>
            </a:xfrm>
            <a:prstGeom prst="rect">
              <a:avLst/>
            </a:prstGeom>
            <a:noFill/>
            <a:ln w="9525">
              <a:noFill/>
              <a:miter lim="800000"/>
              <a:headEnd/>
              <a:tailEnd/>
            </a:ln>
          </p:spPr>
        </p:pic>
        <p:sp>
          <p:nvSpPr>
            <p:cNvPr id="484424" name="Rectangle 72"/>
            <p:cNvSpPr>
              <a:spLocks noChangeArrowheads="1"/>
            </p:cNvSpPr>
            <p:nvPr/>
          </p:nvSpPr>
          <p:spPr bwMode="blackWhite">
            <a:xfrm>
              <a:off x="1452" y="3097"/>
              <a:ext cx="508" cy="365"/>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StorPort</a:t>
              </a:r>
            </a:p>
            <a:p>
              <a:pPr algn="ctr">
                <a:lnSpc>
                  <a:spcPct val="90000"/>
                </a:lnSpc>
                <a:spcBef>
                  <a:spcPct val="30000"/>
                </a:spcBef>
                <a:defRPr/>
              </a:pPr>
              <a:r>
                <a:rPr lang="en-US" sz="1600">
                  <a:effectLst>
                    <a:outerShdw blurRad="38100" dist="38100" dir="2700000" algn="tl">
                      <a:srgbClr val="000000">
                        <a:alpha val="43137"/>
                      </a:srgbClr>
                    </a:outerShdw>
                  </a:effectLst>
                  <a:latin typeface="+mn-lt"/>
                </a:rPr>
                <a:t>Miniport</a:t>
              </a:r>
            </a:p>
          </p:txBody>
        </p:sp>
      </p:grpSp>
      <p:grpSp>
        <p:nvGrpSpPr>
          <p:cNvPr id="15" name="Group 73"/>
          <p:cNvGrpSpPr>
            <a:grpSpLocks/>
          </p:cNvGrpSpPr>
          <p:nvPr/>
        </p:nvGrpSpPr>
        <p:grpSpPr bwMode="auto">
          <a:xfrm>
            <a:off x="1381125" y="1709738"/>
            <a:ext cx="2430463" cy="661987"/>
            <a:chOff x="5760" y="4320"/>
            <a:chExt cx="1014" cy="325"/>
          </a:xfrm>
        </p:grpSpPr>
        <p:pic>
          <p:nvPicPr>
            <p:cNvPr id="68656" name="Picture 74" descr="Vivid yellow box"/>
            <p:cNvPicPr>
              <a:picLocks noChangeAspect="1" noChangeArrowheads="1"/>
            </p:cNvPicPr>
            <p:nvPr/>
          </p:nvPicPr>
          <p:blipFill>
            <a:blip r:embed="rId4"/>
            <a:srcRect/>
            <a:stretch>
              <a:fillRect/>
            </a:stretch>
          </p:blipFill>
          <p:spPr bwMode="auto">
            <a:xfrm>
              <a:off x="5760" y="4320"/>
              <a:ext cx="1014" cy="325"/>
            </a:xfrm>
            <a:prstGeom prst="rect">
              <a:avLst/>
            </a:prstGeom>
            <a:noFill/>
            <a:ln w="9525">
              <a:noFill/>
              <a:miter lim="800000"/>
              <a:headEnd/>
              <a:tailEnd/>
            </a:ln>
          </p:spPr>
        </p:pic>
        <p:sp>
          <p:nvSpPr>
            <p:cNvPr id="484427" name="Rectangle 75"/>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VM Worker Process</a:t>
              </a:r>
            </a:p>
          </p:txBody>
        </p:sp>
      </p:grpSp>
      <p:grpSp>
        <p:nvGrpSpPr>
          <p:cNvPr id="16" name="Group 76"/>
          <p:cNvGrpSpPr>
            <a:grpSpLocks/>
          </p:cNvGrpSpPr>
          <p:nvPr/>
        </p:nvGrpSpPr>
        <p:grpSpPr bwMode="auto">
          <a:xfrm>
            <a:off x="361950" y="3822700"/>
            <a:ext cx="1589088" cy="420688"/>
            <a:chOff x="-138" y="2223"/>
            <a:chExt cx="755" cy="355"/>
          </a:xfrm>
        </p:grpSpPr>
        <p:pic>
          <p:nvPicPr>
            <p:cNvPr id="68654" name="Picture 77" descr="Vivid green box"/>
            <p:cNvPicPr>
              <a:picLocks noChangeAspect="1" noChangeArrowheads="1"/>
            </p:cNvPicPr>
            <p:nvPr/>
          </p:nvPicPr>
          <p:blipFill>
            <a:blip r:embed="rId6"/>
            <a:srcRect/>
            <a:stretch>
              <a:fillRect/>
            </a:stretch>
          </p:blipFill>
          <p:spPr bwMode="auto">
            <a:xfrm>
              <a:off x="-138" y="2223"/>
              <a:ext cx="755" cy="355"/>
            </a:xfrm>
            <a:prstGeom prst="rect">
              <a:avLst/>
            </a:prstGeom>
            <a:noFill/>
            <a:ln w="9525">
              <a:noFill/>
              <a:miter lim="800000"/>
              <a:headEnd/>
              <a:tailEnd/>
            </a:ln>
          </p:spPr>
        </p:pic>
        <p:sp>
          <p:nvSpPr>
            <p:cNvPr id="484430" name="Rectangle 78"/>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rPr>
                <a:t>Disk</a:t>
              </a:r>
            </a:p>
          </p:txBody>
        </p:sp>
      </p:grpSp>
      <p:sp>
        <p:nvSpPr>
          <p:cNvPr id="76" name="Rectangle 2"/>
          <p:cNvSpPr>
            <a:spLocks noGrp="1" noChangeArrowheads="1"/>
          </p:cNvSpPr>
          <p:nvPr>
            <p:ph type="title"/>
          </p:nvPr>
        </p:nvSpPr>
        <p:spPr>
          <a:xfrm>
            <a:off x="1320503" y="76200"/>
            <a:ext cx="7661571" cy="723900"/>
          </a:xfrm>
        </p:spPr>
        <p:txBody>
          <a:bodyPr/>
          <a:lstStyle/>
          <a:p>
            <a:pPr eaLnBrk="1" hangingPunct="1">
              <a:defRPr/>
            </a:pPr>
            <a:r>
              <a:rPr lang="fr-FR" dirty="0" smtClean="0">
                <a:effectLst>
                  <a:outerShdw blurRad="38100" dist="38100" dir="2700000" algn="tl">
                    <a:srgbClr val="000000">
                      <a:alpha val="43137"/>
                    </a:srgbClr>
                  </a:outerShdw>
                </a:effectLst>
              </a:rPr>
              <a:t>Communications </a:t>
            </a:r>
            <a:r>
              <a:rPr lang="fr-FR" dirty="0">
                <a:effectLst>
                  <a:outerShdw blurRad="38100" dist="38100" dir="2700000" algn="tl">
                    <a:srgbClr val="000000">
                      <a:alpha val="43137"/>
                    </a:srgbClr>
                  </a:outerShdw>
                </a:effectLst>
              </a:rPr>
              <a:t>VSC - VSP et mode </a:t>
            </a:r>
            <a:r>
              <a:rPr lang="fr-FR" dirty="0" err="1">
                <a:effectLst>
                  <a:outerShdw blurRad="38100" dist="38100" dir="2700000" algn="tl">
                    <a:srgbClr val="000000">
                      <a:alpha val="43137"/>
                    </a:srgbClr>
                  </a:outerShdw>
                </a:effectLst>
              </a:rPr>
              <a:t>Passthrough</a:t>
            </a:r>
            <a:endParaRPr lang="fr-FR" dirty="0">
              <a:effectLst>
                <a:outerShdw blurRad="38100" dist="38100" dir="2700000" algn="tl">
                  <a:srgbClr val="000000">
                    <a:alpha val="43137"/>
                  </a:srgbClr>
                </a:outerShdw>
              </a:effectLst>
            </a:endParaRPr>
          </a:p>
        </p:txBody>
      </p:sp>
      <p:grpSp>
        <p:nvGrpSpPr>
          <p:cNvPr id="17" name="Group 56"/>
          <p:cNvGrpSpPr>
            <a:grpSpLocks/>
          </p:cNvGrpSpPr>
          <p:nvPr/>
        </p:nvGrpSpPr>
        <p:grpSpPr bwMode="auto">
          <a:xfrm>
            <a:off x="7162800" y="868363"/>
            <a:ext cx="2025650" cy="2255837"/>
            <a:chOff x="4580" y="741"/>
            <a:chExt cx="1276" cy="1421"/>
          </a:xfrm>
        </p:grpSpPr>
        <p:pic>
          <p:nvPicPr>
            <p:cNvPr id="68646" name="Picture 57" descr="Vivid purple box"/>
            <p:cNvPicPr>
              <a:picLocks noChangeAspect="1" noChangeArrowheads="1"/>
            </p:cNvPicPr>
            <p:nvPr/>
          </p:nvPicPr>
          <p:blipFill>
            <a:blip r:embed="rId7"/>
            <a:srcRect/>
            <a:stretch>
              <a:fillRect/>
            </a:stretch>
          </p:blipFill>
          <p:spPr bwMode="auto">
            <a:xfrm>
              <a:off x="4580" y="741"/>
              <a:ext cx="1248" cy="1421"/>
            </a:xfrm>
            <a:prstGeom prst="rect">
              <a:avLst/>
            </a:prstGeom>
            <a:noFill/>
            <a:ln w="9525">
              <a:noFill/>
              <a:miter lim="800000"/>
              <a:headEnd/>
              <a:tailEnd/>
            </a:ln>
          </p:spPr>
        </p:pic>
        <p:sp>
          <p:nvSpPr>
            <p:cNvPr id="78" name="Rectangle 58"/>
            <p:cNvSpPr>
              <a:spLocks noChangeArrowheads="1"/>
            </p:cNvSpPr>
            <p:nvPr/>
          </p:nvSpPr>
          <p:spPr bwMode="auto">
            <a:xfrm>
              <a:off x="4684" y="897"/>
              <a:ext cx="907" cy="198"/>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fr-FR" sz="1600" dirty="0">
                  <a:effectLst>
                    <a:outerShdw blurRad="38100" dist="38100" dir="2700000" algn="tl">
                      <a:srgbClr val="000000">
                        <a:alpha val="43137"/>
                      </a:srgbClr>
                    </a:outerShdw>
                  </a:effectLst>
                  <a:latin typeface="+mn-lt"/>
                  <a:cs typeface="+mn-cs"/>
                </a:rPr>
                <a:t>Fournisseur:</a:t>
              </a:r>
            </a:p>
          </p:txBody>
        </p:sp>
        <p:sp>
          <p:nvSpPr>
            <p:cNvPr id="79" name="Rectangle 59"/>
            <p:cNvSpPr>
              <a:spLocks noChangeArrowheads="1"/>
            </p:cNvSpPr>
            <p:nvPr/>
          </p:nvSpPr>
          <p:spPr bwMode="auto">
            <a:xfrm>
              <a:off x="4898" y="1178"/>
              <a:ext cx="579" cy="172"/>
            </a:xfrm>
            <a:prstGeom prst="rect">
              <a:avLst/>
            </a:prstGeom>
            <a:noFill/>
            <a:ln w="9525">
              <a:noFill/>
              <a:miter lim="800000"/>
              <a:headEnd/>
              <a:tailEnd/>
            </a:ln>
            <a:effectLst/>
          </p:spPr>
          <p:txBody>
            <a:bodyPr wrap="none" lIns="92075" tIns="46038" rIns="92075" bIns="46038">
              <a:spAutoFit/>
            </a:bodyPr>
            <a:lstStyle/>
            <a:p>
              <a:pPr>
                <a:lnSpc>
                  <a:spcPct val="90000"/>
                </a:lnSpc>
                <a:spcBef>
                  <a:spcPct val="30000"/>
                </a:spcBef>
                <a:defRPr/>
              </a:pPr>
              <a:r>
                <a:rPr lang="fr-FR" sz="1300" dirty="0">
                  <a:effectLst>
                    <a:outerShdw blurRad="38100" dist="38100" dir="2700000" algn="tl">
                      <a:srgbClr val="000000">
                        <a:alpha val="43137"/>
                      </a:srgbClr>
                    </a:outerShdw>
                  </a:effectLst>
                  <a:latin typeface="+mn-lt"/>
                  <a:cs typeface="+mn-cs"/>
                </a:rPr>
                <a:t>Windows</a:t>
              </a:r>
            </a:p>
          </p:txBody>
        </p:sp>
        <p:sp>
          <p:nvSpPr>
            <p:cNvPr id="80" name="Rectangle 60"/>
            <p:cNvSpPr>
              <a:spLocks noChangeArrowheads="1"/>
            </p:cNvSpPr>
            <p:nvPr/>
          </p:nvSpPr>
          <p:spPr bwMode="auto">
            <a:xfrm>
              <a:off x="4898" y="1762"/>
              <a:ext cx="283" cy="171"/>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fr-FR" sz="1300">
                  <a:effectLst>
                    <a:outerShdw blurRad="38100" dist="38100" dir="2700000" algn="tl">
                      <a:srgbClr val="000000">
                        <a:alpha val="43137"/>
                      </a:srgbClr>
                    </a:outerShdw>
                  </a:effectLst>
                  <a:latin typeface="+mn-lt"/>
                  <a:cs typeface="+mn-cs"/>
                </a:rPr>
                <a:t>ISV</a:t>
              </a:r>
            </a:p>
          </p:txBody>
        </p:sp>
        <p:sp>
          <p:nvSpPr>
            <p:cNvPr id="82" name="Rectangle 62"/>
            <p:cNvSpPr>
              <a:spLocks noChangeArrowheads="1"/>
            </p:cNvSpPr>
            <p:nvPr/>
          </p:nvSpPr>
          <p:spPr bwMode="auto">
            <a:xfrm>
              <a:off x="4898" y="1421"/>
              <a:ext cx="958" cy="285"/>
            </a:xfrm>
            <a:prstGeom prst="rect">
              <a:avLst/>
            </a:prstGeom>
            <a:noFill/>
            <a:ln w="3175">
              <a:noFill/>
              <a:miter lim="800000"/>
              <a:headEnd/>
              <a:tailEnd/>
            </a:ln>
            <a:effectLst/>
          </p:spPr>
          <p:txBody>
            <a:bodyPr lIns="92075" tIns="46038" rIns="92075" bIns="46038">
              <a:spAutoFit/>
            </a:bodyPr>
            <a:lstStyle/>
            <a:p>
              <a:pPr>
                <a:lnSpc>
                  <a:spcPct val="90000"/>
                </a:lnSpc>
                <a:spcBef>
                  <a:spcPct val="30000"/>
                </a:spcBef>
                <a:defRPr/>
              </a:pPr>
              <a:r>
                <a:rPr lang="fr-FR" sz="1300" dirty="0">
                  <a:effectLst>
                    <a:outerShdw blurRad="38100" dist="38100" dir="2700000" algn="tl">
                      <a:srgbClr val="000000">
                        <a:alpha val="43137"/>
                      </a:srgbClr>
                    </a:outerShdw>
                  </a:effectLst>
                  <a:latin typeface="+mn-lt"/>
                  <a:cs typeface="+mn-cs"/>
                </a:rPr>
                <a:t>Windows Server</a:t>
              </a:r>
              <a:br>
                <a:rPr lang="fr-FR" sz="1300" dirty="0">
                  <a:effectLst>
                    <a:outerShdw blurRad="38100" dist="38100" dir="2700000" algn="tl">
                      <a:srgbClr val="000000">
                        <a:alpha val="43137"/>
                      </a:srgbClr>
                    </a:outerShdw>
                  </a:effectLst>
                  <a:latin typeface="+mn-lt"/>
                  <a:cs typeface="+mn-cs"/>
                </a:rPr>
              </a:br>
              <a:r>
                <a:rPr lang="fr-FR" sz="1300" dirty="0">
                  <a:effectLst>
                    <a:outerShdw blurRad="38100" dist="38100" dir="2700000" algn="tl">
                      <a:srgbClr val="000000">
                        <a:alpha val="43137"/>
                      </a:srgbClr>
                    </a:outerShdw>
                  </a:effectLst>
                  <a:latin typeface="+mn-lt"/>
                  <a:cs typeface="+mn-cs"/>
                </a:rPr>
                <a:t>2008 Hyper-V</a:t>
              </a:r>
            </a:p>
          </p:txBody>
        </p:sp>
        <p:pic>
          <p:nvPicPr>
            <p:cNvPr id="68651" name="Picture 63" descr="cooltools-shape"/>
            <p:cNvPicPr>
              <a:picLocks noChangeAspect="1" noChangeArrowheads="1"/>
            </p:cNvPicPr>
            <p:nvPr/>
          </p:nvPicPr>
          <p:blipFill>
            <a:blip r:embed="rId8"/>
            <a:srcRect/>
            <a:stretch>
              <a:fillRect/>
            </a:stretch>
          </p:blipFill>
          <p:spPr bwMode="auto">
            <a:xfrm>
              <a:off x="4653" y="1120"/>
              <a:ext cx="292" cy="287"/>
            </a:xfrm>
            <a:prstGeom prst="rect">
              <a:avLst/>
            </a:prstGeom>
            <a:noFill/>
            <a:ln w="9525">
              <a:noFill/>
              <a:miter lim="800000"/>
              <a:headEnd/>
              <a:tailEnd/>
            </a:ln>
          </p:spPr>
        </p:pic>
        <p:pic>
          <p:nvPicPr>
            <p:cNvPr id="68652" name="Picture 65" descr="cooltools-shape"/>
            <p:cNvPicPr>
              <a:picLocks noChangeAspect="1" noChangeArrowheads="1"/>
            </p:cNvPicPr>
            <p:nvPr/>
          </p:nvPicPr>
          <p:blipFill>
            <a:blip r:embed="rId9"/>
            <a:srcRect/>
            <a:stretch>
              <a:fillRect/>
            </a:stretch>
          </p:blipFill>
          <p:spPr bwMode="auto">
            <a:xfrm>
              <a:off x="4653" y="1704"/>
              <a:ext cx="292" cy="287"/>
            </a:xfrm>
            <a:prstGeom prst="rect">
              <a:avLst/>
            </a:prstGeom>
            <a:noFill/>
            <a:ln w="9525">
              <a:noFill/>
              <a:miter lim="800000"/>
              <a:headEnd/>
              <a:tailEnd/>
            </a:ln>
          </p:spPr>
        </p:pic>
        <p:pic>
          <p:nvPicPr>
            <p:cNvPr id="68653" name="Picture 66" descr="cooltools-shape"/>
            <p:cNvPicPr>
              <a:picLocks noChangeAspect="1" noChangeArrowheads="1"/>
            </p:cNvPicPr>
            <p:nvPr/>
          </p:nvPicPr>
          <p:blipFill>
            <a:blip r:embed="rId10"/>
            <a:srcRect/>
            <a:stretch>
              <a:fillRect/>
            </a:stretch>
          </p:blipFill>
          <p:spPr bwMode="auto">
            <a:xfrm>
              <a:off x="4653" y="1412"/>
              <a:ext cx="292" cy="287"/>
            </a:xfrm>
            <a:prstGeom prst="rect">
              <a:avLst/>
            </a:prstGeom>
            <a:noFill/>
            <a:ln w="9525">
              <a:noFill/>
              <a:miter lim="800000"/>
              <a:headEnd/>
              <a:tailEnd/>
            </a:ln>
          </p:spPr>
        </p:pic>
      </p:grpSp>
      <p:grpSp>
        <p:nvGrpSpPr>
          <p:cNvPr id="18" name="Group 36"/>
          <p:cNvGrpSpPr>
            <a:grpSpLocks/>
          </p:cNvGrpSpPr>
          <p:nvPr/>
        </p:nvGrpSpPr>
        <p:grpSpPr bwMode="auto">
          <a:xfrm>
            <a:off x="503238" y="6115050"/>
            <a:ext cx="6888162" cy="469900"/>
            <a:chOff x="60" y="3472"/>
            <a:chExt cx="4339" cy="296"/>
          </a:xfrm>
        </p:grpSpPr>
        <p:pic>
          <p:nvPicPr>
            <p:cNvPr id="68644" name="Picture 37" descr="Vivid yellow box"/>
            <p:cNvPicPr>
              <a:picLocks noChangeAspect="1" noChangeArrowheads="1"/>
            </p:cNvPicPr>
            <p:nvPr/>
          </p:nvPicPr>
          <p:blipFill>
            <a:blip r:embed="rId4"/>
            <a:srcRect/>
            <a:stretch>
              <a:fillRect/>
            </a:stretch>
          </p:blipFill>
          <p:spPr bwMode="auto">
            <a:xfrm>
              <a:off x="487" y="3472"/>
              <a:ext cx="3486" cy="296"/>
            </a:xfrm>
            <a:prstGeom prst="rect">
              <a:avLst/>
            </a:prstGeom>
            <a:noFill/>
            <a:ln w="9525">
              <a:noFill/>
              <a:miter lim="800000"/>
              <a:headEnd/>
              <a:tailEnd/>
            </a:ln>
          </p:spPr>
        </p:pic>
        <p:sp>
          <p:nvSpPr>
            <p:cNvPr id="83" name="Rectangle 38"/>
            <p:cNvSpPr>
              <a:spLocks noChangeArrowheads="1"/>
            </p:cNvSpPr>
            <p:nvPr/>
          </p:nvSpPr>
          <p:spPr bwMode="grayWhite">
            <a:xfrm>
              <a:off x="60" y="3545"/>
              <a:ext cx="4339" cy="149"/>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fr-FR" sz="1600" dirty="0">
                  <a:effectLst>
                    <a:outerShdw blurRad="38100" dist="38100" dir="2700000" algn="tl">
                      <a:srgbClr val="000000">
                        <a:alpha val="43137"/>
                      </a:srgbClr>
                    </a:outerShdw>
                  </a:effectLst>
                  <a:latin typeface="+mn-lt"/>
                  <a:cs typeface="+mn-cs"/>
                </a:rPr>
                <a:t>Windows </a:t>
              </a:r>
              <a:r>
                <a:rPr lang="fr-FR" sz="1600" dirty="0" err="1">
                  <a:effectLst>
                    <a:outerShdw blurRad="38100" dist="38100" dir="2700000" algn="tl">
                      <a:srgbClr val="000000">
                        <a:alpha val="43137"/>
                      </a:srgbClr>
                    </a:outerShdw>
                  </a:effectLst>
                  <a:latin typeface="+mn-lt"/>
                  <a:cs typeface="+mn-cs"/>
                </a:rPr>
                <a:t>hypervisor</a:t>
              </a:r>
              <a:endParaRPr lang="fr-FR" sz="1600" dirty="0">
                <a:effectLst>
                  <a:outerShdw blurRad="38100" dist="38100" dir="2700000" algn="tl">
                    <a:srgbClr val="000000">
                      <a:alpha val="43137"/>
                    </a:srgbClr>
                  </a:outerShdw>
                </a:effectLst>
                <a:latin typeface="+mn-lt"/>
                <a:cs typeface="+mn-cs"/>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2057400" y="4419600"/>
            <a:ext cx="5448300" cy="1876425"/>
          </a:xfrm>
          <a:prstGeom prst="rect">
            <a:avLst/>
          </a:prstGeom>
          <a:noFill/>
          <a:ln w="9525">
            <a:noFill/>
            <a:miter lim="800000"/>
            <a:headEnd/>
            <a:tailEnd/>
          </a:ln>
          <a:effectLst/>
        </p:spPr>
      </p:pic>
      <p:sp>
        <p:nvSpPr>
          <p:cNvPr id="5" name="Titre 4"/>
          <p:cNvSpPr>
            <a:spLocks noGrp="1"/>
          </p:cNvSpPr>
          <p:nvPr>
            <p:ph type="title"/>
          </p:nvPr>
        </p:nvSpPr>
        <p:spPr/>
        <p:txBody>
          <a:bodyPr/>
          <a:lstStyle/>
          <a:p>
            <a:r>
              <a:rPr lang="fr-FR" smtClean="0"/>
              <a:t>Objectif de la session</a:t>
            </a:r>
            <a:endParaRPr lang="fr-FR" dirty="0"/>
          </a:p>
        </p:txBody>
      </p:sp>
      <p:sp>
        <p:nvSpPr>
          <p:cNvPr id="6" name="Espace réservé du texte 5"/>
          <p:cNvSpPr>
            <a:spLocks noGrp="1"/>
          </p:cNvSpPr>
          <p:nvPr>
            <p:ph sz="quarter" idx="10"/>
          </p:nvPr>
        </p:nvSpPr>
        <p:spPr/>
        <p:txBody>
          <a:bodyPr/>
          <a:lstStyle/>
          <a:p>
            <a:r>
              <a:rPr lang="fr-FR" sz="3200" dirty="0" smtClean="0"/>
              <a:t>Faire ensemble un tour d’horizon technique d’Hyper-V</a:t>
            </a:r>
          </a:p>
        </p:txBody>
      </p:sp>
      <p:pic>
        <p:nvPicPr>
          <p:cNvPr id="4" name="Picture 2"/>
          <p:cNvPicPr>
            <a:picLocks noChangeAspect="1" noChangeArrowheads="1"/>
          </p:cNvPicPr>
          <p:nvPr/>
        </p:nvPicPr>
        <p:blipFill>
          <a:blip r:embed="rId4"/>
          <a:srcRect b="57464"/>
          <a:stretch>
            <a:fillRect/>
          </a:stretch>
        </p:blipFill>
        <p:spPr bwMode="auto">
          <a:xfrm>
            <a:off x="533401" y="2734519"/>
            <a:ext cx="3667728" cy="1304081"/>
          </a:xfrm>
          <a:prstGeom prst="rect">
            <a:avLst/>
          </a:prstGeom>
          <a:noFill/>
          <a:ln w="9525">
            <a:noFill/>
            <a:miter lim="800000"/>
            <a:headEnd/>
            <a:tailEnd/>
          </a:ln>
          <a:effectLst/>
        </p:spPr>
      </p:pic>
      <p:pic>
        <p:nvPicPr>
          <p:cNvPr id="7" name="Picture 4"/>
          <p:cNvPicPr>
            <a:picLocks noChangeAspect="1" noChangeArrowheads="1"/>
          </p:cNvPicPr>
          <p:nvPr/>
        </p:nvPicPr>
        <p:blipFill>
          <a:blip r:embed="rId5"/>
          <a:srcRect b="56211"/>
          <a:stretch>
            <a:fillRect/>
          </a:stretch>
        </p:blipFill>
        <p:spPr bwMode="auto">
          <a:xfrm>
            <a:off x="4724400" y="2819400"/>
            <a:ext cx="3962400" cy="130408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spect="1" noChangeArrowheads="1"/>
          </p:cNvPicPr>
          <p:nvPr/>
        </p:nvPicPr>
        <p:blipFill>
          <a:blip r:embed="rId3"/>
          <a:srcRect/>
          <a:stretch>
            <a:fillRect/>
          </a:stretch>
        </p:blipFill>
        <p:spPr bwMode="auto">
          <a:xfrm>
            <a:off x="4679950" y="3440113"/>
            <a:ext cx="4321175" cy="4103687"/>
          </a:xfrm>
          <a:prstGeom prst="rect">
            <a:avLst/>
          </a:prstGeom>
          <a:noFill/>
          <a:ln w="9525">
            <a:noFill/>
            <a:miter lim="800000"/>
            <a:headEnd/>
            <a:tailEnd/>
          </a:ln>
        </p:spPr>
      </p:pic>
      <p:sp>
        <p:nvSpPr>
          <p:cNvPr id="1829890" name="Rectangle 2"/>
          <p:cNvSpPr>
            <a:spLocks noGrp="1" noChangeArrowheads="1"/>
          </p:cNvSpPr>
          <p:nvPr>
            <p:ph type="title"/>
          </p:nvPr>
        </p:nvSpPr>
        <p:spPr/>
        <p:txBody>
          <a:bodyPr/>
          <a:lstStyle/>
          <a:p>
            <a:pPr eaLnBrk="1" hangingPunct="1">
              <a:defRPr/>
            </a:pPr>
            <a:r>
              <a:rPr lang="fr-FR" dirty="0" smtClean="0"/>
              <a:t>Améliorations </a:t>
            </a:r>
            <a:r>
              <a:rPr lang="fr-FR" dirty="0"/>
              <a:t>liées au stockage</a:t>
            </a:r>
          </a:p>
        </p:txBody>
      </p:sp>
      <p:sp>
        <p:nvSpPr>
          <p:cNvPr id="1829891" name="Rectangle 3"/>
          <p:cNvSpPr>
            <a:spLocks noGrp="1" noChangeArrowheads="1"/>
          </p:cNvSpPr>
          <p:nvPr>
            <p:ph sz="quarter" idx="10"/>
          </p:nvPr>
        </p:nvSpPr>
        <p:spPr>
          <a:xfrm>
            <a:off x="419100" y="1247775"/>
            <a:ext cx="8458200" cy="4086225"/>
          </a:xfrm>
        </p:spPr>
        <p:txBody>
          <a:bodyPr/>
          <a:lstStyle/>
          <a:p>
            <a:pPr eaLnBrk="1" hangingPunct="1">
              <a:defRPr/>
            </a:pPr>
            <a:r>
              <a:rPr lang="fr-FR" sz="2800" b="0" dirty="0" smtClean="0"/>
              <a:t>Refonte des fonctionnalités de stockage</a:t>
            </a:r>
          </a:p>
          <a:p>
            <a:pPr lvl="1" eaLnBrk="1" hangingPunct="1">
              <a:defRPr/>
            </a:pPr>
            <a:r>
              <a:rPr lang="fr-FR" sz="2400" b="0" dirty="0" smtClean="0">
                <a:effectLst>
                  <a:outerShdw blurRad="38100" dist="38100" dir="2700000" algn="tl">
                    <a:srgbClr val="000000">
                      <a:alpha val="43137"/>
                    </a:srgbClr>
                  </a:outerShdw>
                </a:effectLst>
              </a:rPr>
              <a:t>Performances IDE et SCSI identiques</a:t>
            </a:r>
          </a:p>
          <a:p>
            <a:pPr lvl="1" eaLnBrk="1" hangingPunct="1">
              <a:defRPr/>
            </a:pPr>
            <a:r>
              <a:rPr lang="fr-FR" sz="2400" b="0" dirty="0" smtClean="0">
                <a:effectLst>
                  <a:outerShdw blurRad="38100" dist="38100" dir="2700000" algn="tl">
                    <a:srgbClr val="000000">
                      <a:alpha val="43137"/>
                    </a:srgbClr>
                  </a:outerShdw>
                </a:effectLst>
              </a:rPr>
              <a:t>4 contrôleurs IDE et SCSI, 256 disques par contrôleur SCSI</a:t>
            </a:r>
          </a:p>
          <a:p>
            <a:pPr lvl="1" eaLnBrk="1" hangingPunct="1">
              <a:defRPr/>
            </a:pPr>
            <a:r>
              <a:rPr lang="fr-FR" sz="2400" b="0" dirty="0" smtClean="0">
                <a:effectLst>
                  <a:outerShdw blurRad="38100" dist="38100" dir="2700000" algn="tl">
                    <a:srgbClr val="000000">
                      <a:alpha val="43137"/>
                    </a:srgbClr>
                  </a:outerShdw>
                </a:effectLst>
              </a:rPr>
              <a:t>Augmentation de la taille max des VHD de 127 GB à 2 TB</a:t>
            </a:r>
          </a:p>
          <a:p>
            <a:pPr lvl="1" eaLnBrk="1" hangingPunct="1">
              <a:defRPr/>
            </a:pPr>
            <a:r>
              <a:rPr lang="fr-FR" sz="2400" b="0" dirty="0" smtClean="0">
                <a:effectLst>
                  <a:outerShdw blurRad="38100" dist="38100" dir="2700000" algn="tl">
                    <a:srgbClr val="000000">
                      <a:alpha val="43137"/>
                    </a:srgbClr>
                  </a:outerShdw>
                </a:effectLst>
              </a:rPr>
              <a:t>Accès direct au disque physique</a:t>
            </a:r>
          </a:p>
        </p:txBody>
      </p:sp>
      <p:pic>
        <p:nvPicPr>
          <p:cNvPr id="69637" name="Picture 5"/>
          <p:cNvPicPr>
            <a:picLocks noChangeAspect="1" noChangeArrowheads="1"/>
          </p:cNvPicPr>
          <p:nvPr/>
        </p:nvPicPr>
        <p:blipFill>
          <a:blip r:embed="rId4"/>
          <a:srcRect/>
          <a:stretch>
            <a:fillRect/>
          </a:stretch>
        </p:blipFill>
        <p:spPr bwMode="auto">
          <a:xfrm>
            <a:off x="152400" y="3443287"/>
            <a:ext cx="4319588" cy="37195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p:txBody>
          <a:bodyPr/>
          <a:lstStyle/>
          <a:p>
            <a:pPr eaLnBrk="1" hangingPunct="1">
              <a:defRPr/>
            </a:pPr>
            <a:r>
              <a:rPr lang="fr-FR" dirty="0" smtClean="0"/>
              <a:t>Evolutions </a:t>
            </a:r>
            <a:r>
              <a:rPr lang="fr-FR" dirty="0"/>
              <a:t>liées au réseau</a:t>
            </a:r>
          </a:p>
        </p:txBody>
      </p:sp>
      <p:sp>
        <p:nvSpPr>
          <p:cNvPr id="1829891" name="Rectangle 3"/>
          <p:cNvSpPr>
            <a:spLocks noGrp="1" noChangeArrowheads="1"/>
          </p:cNvSpPr>
          <p:nvPr>
            <p:ph sz="quarter" idx="10"/>
          </p:nvPr>
        </p:nvSpPr>
        <p:spPr>
          <a:xfrm>
            <a:off x="419100" y="1143000"/>
            <a:ext cx="8458200" cy="4086225"/>
          </a:xfrm>
        </p:spPr>
        <p:txBody>
          <a:bodyPr/>
          <a:lstStyle/>
          <a:p>
            <a:pPr eaLnBrk="1" hangingPunct="1">
              <a:defRPr/>
            </a:pPr>
            <a:r>
              <a:rPr lang="fr-FR" sz="2800" b="0" dirty="0" smtClean="0"/>
              <a:t>Refonte des fonctionnalités et de l’architecture réseau</a:t>
            </a:r>
          </a:p>
          <a:p>
            <a:pPr lvl="1" eaLnBrk="1" hangingPunct="1">
              <a:defRPr/>
            </a:pPr>
            <a:r>
              <a:rPr lang="fr-FR" sz="2400" b="0" dirty="0" smtClean="0">
                <a:effectLst>
                  <a:outerShdw blurRad="38100" dist="38100" dir="2700000" algn="tl">
                    <a:srgbClr val="000000">
                      <a:alpha val="43137"/>
                    </a:srgbClr>
                  </a:outerShdw>
                </a:effectLst>
              </a:rPr>
              <a:t>Passage d’un Hub virtuel à un Switch virtuel</a:t>
            </a:r>
          </a:p>
          <a:p>
            <a:pPr lvl="2" eaLnBrk="1" hangingPunct="1">
              <a:defRPr/>
            </a:pPr>
            <a:r>
              <a:rPr lang="fr-FR" sz="2000" b="0" dirty="0" smtClean="0">
                <a:effectLst>
                  <a:outerShdw blurRad="38100" dist="38100" dir="2700000" algn="tl">
                    <a:srgbClr val="000000">
                      <a:alpha val="43137"/>
                    </a:srgbClr>
                  </a:outerShdw>
                </a:effectLst>
              </a:rPr>
              <a:t>Support de 802.1q (VLAN </a:t>
            </a:r>
            <a:r>
              <a:rPr lang="fr-FR" sz="2000" b="0" dirty="0" err="1" smtClean="0">
                <a:effectLst>
                  <a:outerShdw blurRad="38100" dist="38100" dir="2700000" algn="tl">
                    <a:srgbClr val="000000">
                      <a:alpha val="43137"/>
                    </a:srgbClr>
                  </a:outerShdw>
                </a:effectLst>
              </a:rPr>
              <a:t>Tagging</a:t>
            </a:r>
            <a:r>
              <a:rPr lang="fr-FR" sz="2000" b="0" dirty="0" smtClean="0">
                <a:effectLst>
                  <a:outerShdw blurRad="38100" dist="38100" dir="2700000" algn="tl">
                    <a:srgbClr val="000000">
                      <a:alpha val="43137"/>
                    </a:srgbClr>
                  </a:outerShdw>
                </a:effectLst>
              </a:rPr>
              <a:t>)</a:t>
            </a:r>
          </a:p>
          <a:p>
            <a:pPr lvl="2" eaLnBrk="1" hangingPunct="1">
              <a:defRPr/>
            </a:pPr>
            <a:r>
              <a:rPr lang="fr-FR" sz="2000" b="0" dirty="0" smtClean="0">
                <a:effectLst>
                  <a:outerShdw blurRad="38100" dist="38100" dir="2700000" algn="tl">
                    <a:srgbClr val="000000">
                      <a:alpha val="43137"/>
                    </a:srgbClr>
                  </a:outerShdw>
                </a:effectLst>
              </a:rPr>
              <a:t>Support de 802.1p (</a:t>
            </a:r>
            <a:r>
              <a:rPr lang="fr-FR" sz="2000" b="0" dirty="0" err="1" smtClean="0">
                <a:effectLst>
                  <a:outerShdw blurRad="38100" dist="38100" dir="2700000" algn="tl">
                    <a:srgbClr val="000000">
                      <a:alpha val="43137"/>
                    </a:srgbClr>
                  </a:outerShdw>
                </a:effectLst>
              </a:rPr>
              <a:t>QoS</a:t>
            </a:r>
            <a:r>
              <a:rPr lang="fr-FR" dirty="0" smtClean="0">
                <a:effectLst>
                  <a:outerShdw blurRad="38100" dist="38100" dir="2700000" algn="tl">
                    <a:srgbClr val="000000">
                      <a:alpha val="43137"/>
                    </a:srgbClr>
                  </a:outerShdw>
                </a:effectLst>
              </a:rPr>
              <a:t>)</a:t>
            </a:r>
            <a:endParaRPr lang="fr-FR" sz="2000" b="0" dirty="0" smtClean="0">
              <a:effectLst>
                <a:outerShdw blurRad="38100" dist="38100" dir="2700000" algn="tl">
                  <a:srgbClr val="000000">
                    <a:alpha val="43137"/>
                  </a:srgbClr>
                </a:outerShdw>
              </a:effectLst>
            </a:endParaRPr>
          </a:p>
          <a:p>
            <a:pPr lvl="1" eaLnBrk="1" hangingPunct="1">
              <a:defRPr/>
            </a:pPr>
            <a:r>
              <a:rPr lang="fr-FR" sz="2400" b="0" dirty="0" smtClean="0">
                <a:effectLst>
                  <a:outerShdw blurRad="38100" dist="38100" dir="2700000" algn="tl">
                    <a:srgbClr val="000000">
                      <a:alpha val="43137"/>
                    </a:srgbClr>
                  </a:outerShdw>
                </a:effectLst>
              </a:rPr>
              <a:t>Jusqu’à 128 VLAN différents</a:t>
            </a:r>
          </a:p>
          <a:p>
            <a:pPr lvl="1" eaLnBrk="1" hangingPunct="1">
              <a:defRPr/>
            </a:pPr>
            <a:r>
              <a:rPr lang="fr-FR" sz="2400" b="0" dirty="0" smtClean="0">
                <a:effectLst>
                  <a:outerShdw blurRad="38100" dist="38100" dir="2700000" algn="tl">
                    <a:srgbClr val="000000">
                      <a:alpha val="43137"/>
                    </a:srgbClr>
                  </a:outerShdw>
                </a:effectLst>
              </a:rPr>
              <a:t>Jusqu’à 12 cartes réseaux par machine virtuelle</a:t>
            </a:r>
          </a:p>
        </p:txBody>
      </p:sp>
      <p:pic>
        <p:nvPicPr>
          <p:cNvPr id="71684" name="Picture 6"/>
          <p:cNvPicPr>
            <a:picLocks noChangeAspect="1" noChangeArrowheads="1"/>
          </p:cNvPicPr>
          <p:nvPr/>
        </p:nvPicPr>
        <p:blipFill>
          <a:blip r:embed="rId3"/>
          <a:srcRect/>
          <a:stretch>
            <a:fillRect/>
          </a:stretch>
        </p:blipFill>
        <p:spPr bwMode="auto">
          <a:xfrm>
            <a:off x="228600" y="3683000"/>
            <a:ext cx="4319588" cy="3717925"/>
          </a:xfrm>
          <a:prstGeom prst="rect">
            <a:avLst/>
          </a:prstGeom>
          <a:noFill/>
          <a:ln w="9525">
            <a:noFill/>
            <a:miter lim="800000"/>
            <a:headEnd/>
            <a:tailEnd/>
          </a:ln>
        </p:spPr>
      </p:pic>
      <p:pic>
        <p:nvPicPr>
          <p:cNvPr id="71685" name="Picture 7"/>
          <p:cNvPicPr>
            <a:picLocks noChangeAspect="1" noChangeArrowheads="1"/>
          </p:cNvPicPr>
          <p:nvPr/>
        </p:nvPicPr>
        <p:blipFill>
          <a:blip r:embed="rId4"/>
          <a:srcRect/>
          <a:stretch>
            <a:fillRect/>
          </a:stretch>
        </p:blipFill>
        <p:spPr bwMode="auto">
          <a:xfrm>
            <a:off x="4724400" y="3683000"/>
            <a:ext cx="4319588" cy="3717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Services d' </a:t>
            </a:r>
            <a:r>
              <a:rPr lang="fr-FR" dirty="0" smtClean="0"/>
              <a:t>intégration </a:t>
            </a:r>
            <a:r>
              <a:rPr smtClean="0"/>
              <a:t>Hyper-V</a:t>
            </a:r>
            <a:endParaRPr lang="en-US" dirty="0"/>
          </a:p>
        </p:txBody>
      </p:sp>
      <p:sp>
        <p:nvSpPr>
          <p:cNvPr id="6" name="Content Placeholder 5"/>
          <p:cNvSpPr>
            <a:spLocks noGrp="1"/>
          </p:cNvSpPr>
          <p:nvPr>
            <p:ph sz="quarter" idx="10"/>
          </p:nvPr>
        </p:nvSpPr>
        <p:spPr>
          <a:xfrm>
            <a:off x="419100" y="1447800"/>
            <a:ext cx="8458200" cy="4086225"/>
          </a:xfrm>
        </p:spPr>
        <p:txBody>
          <a:bodyPr/>
          <a:lstStyle/>
          <a:p>
            <a:pPr>
              <a:lnSpc>
                <a:spcPct val="100000"/>
              </a:lnSpc>
            </a:pPr>
            <a:r>
              <a:rPr lang="fr-FR" sz="2400" dirty="0" smtClean="0"/>
              <a:t> Remplacent les  </a:t>
            </a:r>
            <a:r>
              <a:rPr lang="fr-FR" sz="2400" dirty="0" err="1" smtClean="0"/>
              <a:t>VMAdditions</a:t>
            </a:r>
            <a:r>
              <a:rPr lang="fr-FR" sz="2400" dirty="0" smtClean="0"/>
              <a:t> existant sous Virtual Server et Virtual PC.</a:t>
            </a:r>
          </a:p>
          <a:p>
            <a:pPr>
              <a:lnSpc>
                <a:spcPct val="100000"/>
              </a:lnSpc>
            </a:pPr>
            <a:r>
              <a:rPr lang="fr-FR" sz="2400" dirty="0" smtClean="0"/>
              <a:t> Consistent en des composants logiciels et des périphériques virtuels qui fonctionne dans la partition enfant.</a:t>
            </a:r>
          </a:p>
          <a:p>
            <a:pPr>
              <a:lnSpc>
                <a:spcPct val="100000"/>
              </a:lnSpc>
            </a:pPr>
            <a:r>
              <a:rPr lang="fr-FR" sz="2400" dirty="0" smtClean="0"/>
              <a:t> Améliorent les fonctionnalités : souris, clavier, affichage vidéo, réseau et stockage via des périphériques virtuels</a:t>
            </a:r>
          </a:p>
          <a:p>
            <a:pPr>
              <a:lnSpc>
                <a:spcPct val="100000"/>
              </a:lnSpc>
            </a:pPr>
            <a:r>
              <a:rPr lang="fr-FR" sz="2400" dirty="0" smtClean="0"/>
              <a:t>Ils incluent: </a:t>
            </a:r>
          </a:p>
          <a:p>
            <a:pPr lvl="1">
              <a:lnSpc>
                <a:spcPct val="100000"/>
              </a:lnSpc>
            </a:pPr>
            <a:r>
              <a:rPr lang="fr-FR" sz="2000" dirty="0" smtClean="0"/>
              <a:t>Battement de cœur (</a:t>
            </a:r>
            <a:r>
              <a:rPr lang="fr-FR" sz="2000" dirty="0" err="1" smtClean="0"/>
              <a:t>heartbeat</a:t>
            </a:r>
            <a:r>
              <a:rPr lang="fr-FR" sz="2000" dirty="0" smtClean="0"/>
              <a:t>)</a:t>
            </a:r>
          </a:p>
          <a:p>
            <a:pPr lvl="1">
              <a:lnSpc>
                <a:spcPct val="100000"/>
              </a:lnSpc>
            </a:pPr>
            <a:r>
              <a:rPr lang="fr-FR" sz="2000" dirty="0" smtClean="0"/>
              <a:t>échange de clés/valeurs au niveau registre, </a:t>
            </a:r>
          </a:p>
          <a:p>
            <a:pPr lvl="1">
              <a:lnSpc>
                <a:spcPct val="100000"/>
              </a:lnSpc>
            </a:pPr>
            <a:r>
              <a:rPr lang="fr-FR" sz="2000" dirty="0" smtClean="0"/>
              <a:t>synchronisation de temps, arrêt et VSS (clichés instantané)</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Services </a:t>
            </a:r>
            <a:r>
              <a:rPr lang="fr-FR" dirty="0" smtClean="0"/>
              <a:t>d’intégration</a:t>
            </a:r>
            <a:r>
              <a:rPr lang="en-US" dirty="0" smtClean="0"/>
              <a:t> Hyper-V</a:t>
            </a:r>
            <a:endParaRPr lang="en-US" dirty="0"/>
          </a:p>
        </p:txBody>
      </p:sp>
      <p:sp>
        <p:nvSpPr>
          <p:cNvPr id="6" name="Content Placeholder 5"/>
          <p:cNvSpPr>
            <a:spLocks noGrp="1"/>
          </p:cNvSpPr>
          <p:nvPr>
            <p:ph sz="quarter" idx="10"/>
          </p:nvPr>
        </p:nvSpPr>
        <p:spPr>
          <a:xfrm>
            <a:off x="419100" y="1066800"/>
            <a:ext cx="8458200" cy="4086225"/>
          </a:xfrm>
        </p:spPr>
        <p:txBody>
          <a:bodyPr>
            <a:noAutofit/>
          </a:bodyPr>
          <a:lstStyle/>
          <a:p>
            <a:r>
              <a:rPr lang="en-US" dirty="0" smtClean="0"/>
              <a:t> </a:t>
            </a:r>
            <a:r>
              <a:rPr lang="fr-FR" dirty="0" smtClean="0"/>
              <a:t>Invités pris en charge:</a:t>
            </a:r>
          </a:p>
          <a:p>
            <a:pPr lvl="1"/>
            <a:r>
              <a:rPr lang="fr-FR" dirty="0" smtClean="0"/>
              <a:t> Windows Server 2003 x86 et x64 (Standard, Enterprise, Datacenter) avec Service Pack 2</a:t>
            </a:r>
          </a:p>
          <a:p>
            <a:pPr lvl="1"/>
            <a:r>
              <a:rPr lang="fr-FR" dirty="0" smtClean="0"/>
              <a:t> Windows Server 2008 x86 et x64 (Standard, Enterprise, Datacenter)</a:t>
            </a:r>
          </a:p>
          <a:p>
            <a:pPr lvl="1"/>
            <a:r>
              <a:rPr lang="fr-FR" dirty="0" smtClean="0"/>
              <a:t> SUSE Linux Enterprise Server 10 Service Pack 1 (x86 et x64)</a:t>
            </a:r>
          </a:p>
          <a:p>
            <a:pPr lvl="1"/>
            <a:r>
              <a:rPr lang="fr-FR" dirty="0" smtClean="0"/>
              <a:t> Windows XP Professional SP3 (x86)</a:t>
            </a:r>
          </a:p>
          <a:p>
            <a:pPr lvl="1"/>
            <a:r>
              <a:rPr lang="fr-FR" dirty="0" smtClean="0"/>
              <a:t> Windows XP Professional SP2 (x86 et x64)</a:t>
            </a:r>
          </a:p>
          <a:p>
            <a:pPr lvl="1"/>
            <a:r>
              <a:rPr lang="fr-FR" dirty="0" smtClean="0"/>
              <a:t> Vista SP1 x86 et x64 (Business, Enterprise, </a:t>
            </a:r>
            <a:r>
              <a:rPr lang="fr-FR" dirty="0" err="1" smtClean="0"/>
              <a:t>Ultimate</a:t>
            </a:r>
            <a:r>
              <a:rPr lang="fr-FR" dirty="0" smtClean="0"/>
              <a:t>)</a:t>
            </a:r>
          </a:p>
          <a:p>
            <a:pPr lvl="1"/>
            <a:r>
              <a:rPr lang="fr-FR" dirty="0" smtClean="0"/>
              <a:t>Windows Server 2000 </a:t>
            </a:r>
          </a:p>
          <a:p>
            <a:pPr lvl="1"/>
            <a:r>
              <a:rPr lang="fr-FR" dirty="0" smtClean="0"/>
              <a:t>Windows Advanced Server 2000 </a:t>
            </a:r>
          </a:p>
          <a:p>
            <a:r>
              <a:rPr lang="fr-FR" dirty="0" smtClean="0"/>
              <a:t> Les autres invités sont non supportés (mais cela peut fonctionner).</a:t>
            </a:r>
          </a:p>
          <a:p>
            <a:pPr lvl="1">
              <a:buNone/>
            </a:pPr>
            <a:endParaRPr lang="en-US" sz="20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srcRect/>
          <a:stretch>
            <a:fillRect/>
          </a:stretch>
        </p:blipFill>
        <p:spPr bwMode="auto">
          <a:xfrm>
            <a:off x="3886200" y="1524000"/>
            <a:ext cx="4821554" cy="4500563"/>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350210" name="Rectangle 2"/>
          <p:cNvSpPr>
            <a:spLocks noGrp="1" noChangeArrowheads="1"/>
          </p:cNvSpPr>
          <p:nvPr>
            <p:ph type="ctrTitle"/>
          </p:nvPr>
        </p:nvSpPr>
        <p:spPr>
          <a:xfrm>
            <a:off x="457200" y="3657600"/>
            <a:ext cx="4114800" cy="1523495"/>
          </a:xfrm>
          <a:prstGeom prst="rect">
            <a:avLst/>
          </a:prstGeom>
          <a:noFill/>
        </p:spPr>
        <p:txBody>
          <a:bodyPr anchor="b"/>
          <a:lstStyle/>
          <a:p>
            <a:r>
              <a:rPr lang="fr-FR" sz="4400" dirty="0" smtClean="0"/>
              <a:t>Caractéristiques </a:t>
            </a:r>
            <a:br>
              <a:rPr lang="fr-FR" sz="4400" dirty="0" smtClean="0"/>
            </a:br>
            <a:r>
              <a:rPr lang="fr-FR" sz="4400" dirty="0" smtClean="0"/>
              <a:t>des machines virtuelles</a:t>
            </a:r>
            <a:endParaRPr lang="fr-FR" sz="4400" dirty="0"/>
          </a:p>
        </p:txBody>
      </p:sp>
      <p:sp>
        <p:nvSpPr>
          <p:cNvPr id="6" name="TextBox 5"/>
          <p:cNvSpPr txBox="1"/>
          <p:nvPr/>
        </p:nvSpPr>
        <p:spPr>
          <a:xfrm>
            <a:off x="214282" y="1752600"/>
            <a:ext cx="3972560"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p:txBody>
          <a:bodyPr/>
          <a:lstStyle/>
          <a:p>
            <a:pPr eaLnBrk="1" hangingPunct="1">
              <a:defRPr/>
            </a:pPr>
            <a:r>
              <a:rPr lang="fr-FR" dirty="0" smtClean="0"/>
              <a:t>Evolutions </a:t>
            </a:r>
            <a:r>
              <a:rPr lang="fr-FR" dirty="0"/>
              <a:t>liées à </a:t>
            </a:r>
            <a:r>
              <a:rPr lang="fr-FR" dirty="0" smtClean="0"/>
              <a:t>l’administration</a:t>
            </a:r>
            <a:endParaRPr lang="fr-FR" dirty="0"/>
          </a:p>
        </p:txBody>
      </p:sp>
      <p:sp>
        <p:nvSpPr>
          <p:cNvPr id="1829891" name="Rectangle 3"/>
          <p:cNvSpPr>
            <a:spLocks noGrp="1" noChangeArrowheads="1"/>
          </p:cNvSpPr>
          <p:nvPr>
            <p:ph sz="quarter" idx="10"/>
          </p:nvPr>
        </p:nvSpPr>
        <p:spPr>
          <a:xfrm>
            <a:off x="419100" y="1371600"/>
            <a:ext cx="8458200" cy="4086225"/>
          </a:xfrm>
        </p:spPr>
        <p:txBody>
          <a:bodyPr/>
          <a:lstStyle/>
          <a:p>
            <a:pPr eaLnBrk="1" hangingPunct="1">
              <a:defRPr/>
            </a:pPr>
            <a:r>
              <a:rPr lang="fr-FR" dirty="0" smtClean="0"/>
              <a:t>I</a:t>
            </a:r>
            <a:r>
              <a:rPr lang="fr-FR" sz="2800" b="0" dirty="0" smtClean="0"/>
              <a:t>nterface d’administration  et  API d’administration</a:t>
            </a:r>
          </a:p>
          <a:p>
            <a:pPr lvl="1">
              <a:defRPr/>
            </a:pPr>
            <a:r>
              <a:rPr lang="fr-FR" dirty="0" smtClean="0"/>
              <a:t>Interfaces WMI (</a:t>
            </a:r>
            <a:r>
              <a:rPr lang="fr-FR" dirty="0" err="1" smtClean="0"/>
              <a:t>Virtualization</a:t>
            </a:r>
            <a:r>
              <a:rPr lang="fr-FR" dirty="0" smtClean="0"/>
              <a:t> WMI Provider </a:t>
            </a:r>
            <a:r>
              <a:rPr lang="fr-FR" dirty="0" smtClean="0">
                <a:hlinkClick r:id="rId3"/>
              </a:rPr>
              <a:t>http://msdn.microsoft.com/en-us/library/cc136992(VS.85).aspx)</a:t>
            </a:r>
            <a:endParaRPr lang="fr-FR" dirty="0" smtClean="0"/>
          </a:p>
          <a:p>
            <a:pPr lvl="1">
              <a:defRPr/>
            </a:pPr>
            <a:r>
              <a:rPr lang="fr-FR" sz="2400" b="0" dirty="0" smtClean="0"/>
              <a:t>Scripting via </a:t>
            </a:r>
            <a:r>
              <a:rPr lang="fr-FR" sz="2400" b="0" dirty="0" err="1" smtClean="0"/>
              <a:t>vbs</a:t>
            </a:r>
            <a:r>
              <a:rPr lang="fr-FR" sz="2400" b="0" dirty="0" smtClean="0"/>
              <a:t> ou Windows </a:t>
            </a:r>
            <a:r>
              <a:rPr lang="fr-FR" dirty="0" err="1" smtClean="0"/>
              <a:t>P</a:t>
            </a:r>
            <a:r>
              <a:rPr lang="fr-FR" sz="2400" b="0" dirty="0" err="1" smtClean="0"/>
              <a:t>owerShell</a:t>
            </a:r>
            <a:endParaRPr lang="fr-FR" sz="2400" b="0" dirty="0" smtClean="0"/>
          </a:p>
          <a:p>
            <a:pPr eaLnBrk="1" hangingPunct="1">
              <a:defRPr/>
            </a:pPr>
            <a:endParaRPr lang="fr-FR" sz="2800" b="0" dirty="0" smtClean="0"/>
          </a:p>
        </p:txBody>
      </p:sp>
      <p:pic>
        <p:nvPicPr>
          <p:cNvPr id="1326082" name="Picture 2"/>
          <p:cNvPicPr>
            <a:picLocks noChangeAspect="1" noChangeArrowheads="1"/>
          </p:cNvPicPr>
          <p:nvPr/>
        </p:nvPicPr>
        <p:blipFill>
          <a:blip r:embed="rId4"/>
          <a:srcRect/>
          <a:stretch>
            <a:fillRect/>
          </a:stretch>
        </p:blipFill>
        <p:spPr bwMode="auto">
          <a:xfrm>
            <a:off x="4667492" y="3351076"/>
            <a:ext cx="4476508" cy="3506924"/>
          </a:xfrm>
          <a:prstGeom prst="rect">
            <a:avLst/>
          </a:prstGeom>
          <a:noFill/>
          <a:ln w="9525">
            <a:noFill/>
            <a:miter lim="800000"/>
            <a:headEnd/>
            <a:tailEnd/>
          </a:ln>
          <a:effectLst/>
        </p:spPr>
      </p:pic>
      <p:sp>
        <p:nvSpPr>
          <p:cNvPr id="5" name="Rectangle 3"/>
          <p:cNvSpPr txBox="1">
            <a:spLocks noChangeArrowheads="1"/>
          </p:cNvSpPr>
          <p:nvPr/>
        </p:nvSpPr>
        <p:spPr>
          <a:xfrm>
            <a:off x="381000" y="3803404"/>
            <a:ext cx="4114800" cy="1735860"/>
          </a:xfrm>
          <a:prstGeom prst="rect">
            <a:avLst/>
          </a:prstGeom>
        </p:spPr>
        <p:txBody>
          <a:bodyPr vert="horz" wrap="square" lIns="0" tIns="0" rIns="0" bIns="0" rtlCol="0">
            <a:spAutoFit/>
          </a:bodyPr>
          <a:lstStyle/>
          <a:p>
            <a:pPr marL="858838" lvl="1" indent="-401638">
              <a:lnSpc>
                <a:spcPct val="90000"/>
              </a:lnSpc>
              <a:spcBef>
                <a:spcPct val="20000"/>
              </a:spcBef>
              <a:buBlip>
                <a:blip r:embed="rId5"/>
              </a:buBlip>
              <a:defRPr/>
            </a:pPr>
            <a:r>
              <a:rPr lang="en-US" sz="2400" dirty="0" err="1" smtClean="0"/>
              <a:t>PowerShell</a:t>
            </a:r>
            <a:r>
              <a:rPr lang="en-US" sz="2400" dirty="0" smtClean="0"/>
              <a:t> management Library for Hyper-V (BETA)</a:t>
            </a:r>
          </a:p>
          <a:p>
            <a:pPr marL="858838" lvl="1" indent="-401638">
              <a:lnSpc>
                <a:spcPct val="90000"/>
              </a:lnSpc>
              <a:spcBef>
                <a:spcPct val="20000"/>
              </a:spcBef>
              <a:defRPr/>
            </a:pPr>
            <a:r>
              <a:rPr lang="en-US" sz="2400" dirty="0" smtClean="0"/>
              <a:t>	</a:t>
            </a:r>
            <a:r>
              <a:rPr lang="en-US" sz="2000" dirty="0" smtClean="0"/>
              <a:t>(</a:t>
            </a:r>
            <a:r>
              <a:rPr lang="en-US" sz="2000" dirty="0" smtClean="0">
                <a:hlinkClick r:id="rId6"/>
              </a:rPr>
              <a:t>http://www.codeplex.com/PSHyperv</a:t>
            </a:r>
            <a:r>
              <a:rPr lang="en-US" sz="2000" dirty="0" smtClean="0"/>
              <a:t> </a:t>
            </a:r>
            <a:r>
              <a:rPr lang="en-US" sz="2400" dirty="0" smtClean="0"/>
              <a:t>)</a:t>
            </a:r>
            <a:endParaRPr lang="fr-FR" sz="24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14282" y="142852"/>
            <a:ext cx="6619875" cy="48101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71472" y="428604"/>
            <a:ext cx="6591300" cy="4800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928662" y="785794"/>
            <a:ext cx="6610350" cy="48101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1357290" y="1142984"/>
            <a:ext cx="6610350" cy="48196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1785918" y="1500174"/>
            <a:ext cx="6591300" cy="47910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srcRect/>
          <a:stretch>
            <a:fillRect/>
          </a:stretch>
        </p:blipFill>
        <p:spPr bwMode="auto">
          <a:xfrm>
            <a:off x="2071670" y="1857364"/>
            <a:ext cx="6581775" cy="4791075"/>
          </a:xfrm>
          <a:prstGeom prst="rect">
            <a:avLst/>
          </a:prstGeom>
          <a:noFill/>
          <a:ln w="9525">
            <a:noFill/>
            <a:miter lim="800000"/>
            <a:headEnd/>
            <a:tailEnd/>
          </a:ln>
          <a:effectLst/>
        </p:spPr>
      </p:pic>
      <p:pic>
        <p:nvPicPr>
          <p:cNvPr id="1032" name="Picture 8"/>
          <p:cNvPicPr>
            <a:picLocks noChangeAspect="1" noChangeArrowheads="1"/>
          </p:cNvPicPr>
          <p:nvPr/>
        </p:nvPicPr>
        <p:blipFill>
          <a:blip r:embed="rId9"/>
          <a:srcRect/>
          <a:stretch>
            <a:fillRect/>
          </a:stretch>
        </p:blipFill>
        <p:spPr bwMode="auto">
          <a:xfrm>
            <a:off x="2347943" y="2147912"/>
            <a:ext cx="6581775" cy="47815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p:txBody>
          <a:bodyPr/>
          <a:lstStyle/>
          <a:p>
            <a:pPr>
              <a:defRPr/>
            </a:pPr>
            <a:r>
              <a:rPr lang="fr-FR" dirty="0"/>
              <a:t>Evolutions liées à </a:t>
            </a:r>
            <a:r>
              <a:rPr lang="fr-FR" dirty="0" smtClean="0"/>
              <a:t>l’administration</a:t>
            </a:r>
            <a:endParaRPr lang="fr-FR" sz="2800" b="0" i="1" dirty="0" smtClean="0"/>
          </a:p>
        </p:txBody>
      </p:sp>
      <p:sp>
        <p:nvSpPr>
          <p:cNvPr id="1829891" name="Rectangle 3"/>
          <p:cNvSpPr>
            <a:spLocks noGrp="1" noChangeArrowheads="1"/>
          </p:cNvSpPr>
          <p:nvPr>
            <p:ph sz="quarter" idx="10"/>
          </p:nvPr>
        </p:nvSpPr>
        <p:spPr/>
        <p:txBody>
          <a:bodyPr/>
          <a:lstStyle/>
          <a:p>
            <a:pPr eaLnBrk="1" hangingPunct="1">
              <a:defRPr/>
            </a:pPr>
            <a:r>
              <a:rPr lang="fr-FR" sz="2800" b="0" dirty="0" smtClean="0"/>
              <a:t>Accès aux machines virtuelles via le protocole RDP</a:t>
            </a:r>
          </a:p>
        </p:txBody>
      </p:sp>
      <p:pic>
        <p:nvPicPr>
          <p:cNvPr id="1326083" name="Picture 3"/>
          <p:cNvPicPr>
            <a:picLocks noChangeAspect="1" noChangeArrowheads="1"/>
          </p:cNvPicPr>
          <p:nvPr/>
        </p:nvPicPr>
        <p:blipFill>
          <a:blip r:embed="rId3"/>
          <a:srcRect/>
          <a:stretch>
            <a:fillRect/>
          </a:stretch>
        </p:blipFill>
        <p:spPr bwMode="auto">
          <a:xfrm>
            <a:off x="838200" y="2667000"/>
            <a:ext cx="7920000" cy="4950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5400" y="2343150"/>
            <a:ext cx="3263055" cy="15430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7106" name="Picture 2"/>
          <p:cNvPicPr>
            <a:picLocks noChangeAspect="1" noChangeArrowheads="1"/>
          </p:cNvPicPr>
          <p:nvPr/>
        </p:nvPicPr>
        <p:blipFill>
          <a:blip r:embed="rId3"/>
          <a:srcRect t="9546" b="3667"/>
          <a:stretch>
            <a:fillRect/>
          </a:stretch>
        </p:blipFill>
        <p:spPr bwMode="auto">
          <a:xfrm>
            <a:off x="381000" y="1219200"/>
            <a:ext cx="7920000" cy="5410200"/>
          </a:xfrm>
          <a:prstGeom prst="rect">
            <a:avLst/>
          </a:prstGeom>
          <a:noFill/>
          <a:ln w="9525">
            <a:noFill/>
            <a:miter lim="800000"/>
            <a:headEnd/>
            <a:tailEnd/>
          </a:ln>
          <a:effectLst/>
        </p:spPr>
      </p:pic>
      <p:sp>
        <p:nvSpPr>
          <p:cNvPr id="5" name="Rectangle 2"/>
          <p:cNvSpPr>
            <a:spLocks noGrp="1" noChangeArrowheads="1"/>
          </p:cNvSpPr>
          <p:nvPr>
            <p:ph type="title"/>
          </p:nvPr>
        </p:nvSpPr>
        <p:spPr>
          <a:xfrm>
            <a:off x="1320503" y="0"/>
            <a:ext cx="7661571" cy="723900"/>
          </a:xfrm>
        </p:spPr>
        <p:txBody>
          <a:bodyPr/>
          <a:lstStyle/>
          <a:p>
            <a:pPr eaLnBrk="1" hangingPunct="1">
              <a:defRPr/>
            </a:pPr>
            <a:r>
              <a:rPr lang="fr-FR" dirty="0" smtClean="0"/>
              <a:t>Intégration </a:t>
            </a:r>
            <a:r>
              <a:rPr lang="fr-FR" dirty="0"/>
              <a:t>avec les outils d’administration standards</a:t>
            </a:r>
          </a:p>
        </p:txBody>
      </p:sp>
      <p:pic>
        <p:nvPicPr>
          <p:cNvPr id="4" name="Picture 1" descr="image001"/>
          <p:cNvPicPr>
            <a:picLocks noChangeAspect="1" noChangeArrowheads="1"/>
          </p:cNvPicPr>
          <p:nvPr/>
        </p:nvPicPr>
        <p:blipFill>
          <a:blip r:embed="rId4"/>
          <a:srcRect/>
          <a:stretch>
            <a:fillRect/>
          </a:stretch>
        </p:blipFill>
        <p:spPr bwMode="auto">
          <a:xfrm>
            <a:off x="4876800" y="1295400"/>
            <a:ext cx="4109085" cy="30271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p:txBody>
          <a:bodyPr/>
          <a:lstStyle/>
          <a:p>
            <a:pPr eaLnBrk="1" hangingPunct="1">
              <a:defRPr/>
            </a:pPr>
            <a:r>
              <a:rPr lang="fr-FR" dirty="0" smtClean="0"/>
              <a:t>Evolutions </a:t>
            </a:r>
            <a:r>
              <a:rPr lang="fr-FR" dirty="0"/>
              <a:t>liées à la sauvegarde</a:t>
            </a:r>
          </a:p>
        </p:txBody>
      </p:sp>
      <p:sp>
        <p:nvSpPr>
          <p:cNvPr id="1829891" name="Rectangle 3"/>
          <p:cNvSpPr>
            <a:spLocks noGrp="1" noChangeArrowheads="1"/>
          </p:cNvSpPr>
          <p:nvPr>
            <p:ph sz="quarter" idx="10"/>
          </p:nvPr>
        </p:nvSpPr>
        <p:spPr/>
        <p:txBody>
          <a:bodyPr/>
          <a:lstStyle/>
          <a:p>
            <a:pPr eaLnBrk="1" hangingPunct="1">
              <a:defRPr/>
            </a:pPr>
            <a:r>
              <a:rPr lang="fr-FR" sz="2800" b="0" dirty="0" smtClean="0"/>
              <a:t>Sauvegarde des VM en mode </a:t>
            </a:r>
            <a:r>
              <a:rPr lang="fr-FR" sz="2800" b="0" dirty="0" err="1" smtClean="0"/>
              <a:t>Snapshot</a:t>
            </a:r>
            <a:endParaRPr lang="fr-FR" sz="2800" b="0" dirty="0" smtClean="0"/>
          </a:p>
          <a:p>
            <a:pPr lvl="1" eaLnBrk="1" hangingPunct="1">
              <a:defRPr/>
            </a:pPr>
            <a:r>
              <a:rPr lang="fr-FR" sz="2000" b="0" dirty="0" smtClean="0">
                <a:effectLst>
                  <a:outerShdw blurRad="38100" dist="38100" dir="2700000" algn="tl">
                    <a:srgbClr val="000000">
                      <a:alpha val="43137"/>
                    </a:srgbClr>
                  </a:outerShdw>
                </a:effectLst>
              </a:rPr>
              <a:t>Indépendance du service VSS de la machine hôte</a:t>
            </a:r>
          </a:p>
          <a:p>
            <a:pPr lvl="1" eaLnBrk="1" hangingPunct="1">
              <a:defRPr/>
            </a:pPr>
            <a:r>
              <a:rPr lang="fr-FR" sz="2000" b="0" dirty="0" smtClean="0">
                <a:effectLst>
                  <a:outerShdw blurRad="38100" dist="38100" dir="2700000" algn="tl">
                    <a:srgbClr val="000000">
                      <a:alpha val="43137"/>
                    </a:srgbClr>
                  </a:outerShdw>
                </a:effectLst>
              </a:rPr>
              <a:t>Indépendance du système d’exploitation au sein des machines virtuelles</a:t>
            </a:r>
          </a:p>
          <a:p>
            <a:pPr lvl="1" eaLnBrk="1" hangingPunct="1">
              <a:defRPr/>
            </a:pPr>
            <a:r>
              <a:rPr lang="fr-FR" sz="2000" b="0" dirty="0" smtClean="0">
                <a:effectLst>
                  <a:outerShdw blurRad="38100" dist="38100" dir="2700000" algn="tl">
                    <a:srgbClr val="000000">
                      <a:alpha val="43137"/>
                    </a:srgbClr>
                  </a:outerShdw>
                </a:effectLst>
              </a:rPr>
              <a:t>Aucune interruption de service </a:t>
            </a:r>
          </a:p>
          <a:p>
            <a:pPr lvl="1" eaLnBrk="1" hangingPunct="1">
              <a:defRPr/>
            </a:pPr>
            <a:r>
              <a:rPr lang="fr-FR" sz="2000" b="0" dirty="0" smtClean="0">
                <a:effectLst>
                  <a:outerShdw blurRad="38100" dist="38100" dir="2700000" algn="tl">
                    <a:srgbClr val="000000">
                      <a:alpha val="43137"/>
                    </a:srgbClr>
                  </a:outerShdw>
                </a:effectLst>
              </a:rPr>
              <a:t>Cohérence de l’état - Suite à une restauration, toute application en cours d’exécution est retrouvée dans l’état exact ou elle était à l’instant du </a:t>
            </a:r>
            <a:r>
              <a:rPr lang="fr-FR" sz="2000" b="0" dirty="0" err="1" smtClean="0">
                <a:effectLst>
                  <a:outerShdw blurRad="38100" dist="38100" dir="2700000" algn="tl">
                    <a:srgbClr val="000000">
                      <a:alpha val="43137"/>
                    </a:srgbClr>
                  </a:outerShdw>
                </a:effectLst>
              </a:rPr>
              <a:t>snapshot</a:t>
            </a:r>
            <a:endParaRPr lang="fr-FR" sz="2000" b="0" dirty="0" smtClean="0">
              <a:effectLst>
                <a:outerShdw blurRad="38100" dist="38100" dir="2700000" algn="tl">
                  <a:srgbClr val="000000">
                    <a:alpha val="43137"/>
                  </a:srgbClr>
                </a:outerShdw>
              </a:effectLst>
            </a:endParaRPr>
          </a:p>
          <a:p>
            <a:pPr lvl="1" eaLnBrk="1" hangingPunct="1">
              <a:defRPr/>
            </a:pPr>
            <a:r>
              <a:rPr lang="fr-FR" sz="2000" b="0" dirty="0" smtClean="0">
                <a:effectLst>
                  <a:outerShdw blurRad="38100" dist="38100" dir="2700000" algn="tl">
                    <a:srgbClr val="000000">
                      <a:alpha val="43137"/>
                    </a:srgbClr>
                  </a:outerShdw>
                </a:effectLst>
              </a:rPr>
              <a:t>Portabilité - Déplacement des VM et des </a:t>
            </a:r>
            <a:r>
              <a:rPr lang="fr-FR" sz="2000" b="0" dirty="0" err="1" smtClean="0">
                <a:effectLst>
                  <a:outerShdw blurRad="38100" dist="38100" dir="2700000" algn="tl">
                    <a:srgbClr val="000000">
                      <a:alpha val="43137"/>
                    </a:srgbClr>
                  </a:outerShdw>
                </a:effectLst>
              </a:rPr>
              <a:t>snapshots</a:t>
            </a:r>
            <a:r>
              <a:rPr lang="fr-FR" sz="2000" b="0" dirty="0" smtClean="0">
                <a:effectLst>
                  <a:outerShdw blurRad="38100" dist="38100" dir="2700000" algn="tl">
                    <a:srgbClr val="000000">
                      <a:alpha val="43137"/>
                    </a:srgbClr>
                  </a:outerShdw>
                </a:effectLst>
              </a:rPr>
              <a:t> entre machines hôtes</a:t>
            </a:r>
          </a:p>
          <a:p>
            <a:pPr lvl="1" eaLnBrk="1" hangingPunct="1">
              <a:defRPr/>
            </a:pPr>
            <a:r>
              <a:rPr lang="fr-FR" sz="2000" b="0" dirty="0" smtClean="0">
                <a:effectLst>
                  <a:outerShdw blurRad="38100" dist="38100" dir="2700000" algn="tl">
                    <a:srgbClr val="000000">
                      <a:alpha val="43137"/>
                    </a:srgbClr>
                  </a:outerShdw>
                </a:effectLst>
              </a:rPr>
              <a:t>Support de points de sauvegarde multiples</a:t>
            </a:r>
          </a:p>
          <a:p>
            <a:pPr lvl="2" eaLnBrk="1" hangingPunct="1">
              <a:defRPr/>
            </a:pPr>
            <a:r>
              <a:rPr lang="fr-FR" sz="1800" b="0" dirty="0" smtClean="0">
                <a:effectLst>
                  <a:outerShdw blurRad="38100" dist="38100" dir="2700000" algn="tl">
                    <a:srgbClr val="000000">
                      <a:alpha val="43137"/>
                    </a:srgbClr>
                  </a:outerShdw>
                </a:effectLst>
              </a:rPr>
              <a:t>Possibilité de retour un </a:t>
            </a:r>
            <a:r>
              <a:rPr lang="fr-FR" sz="1800" b="0" dirty="0" err="1" smtClean="0">
                <a:effectLst>
                  <a:outerShdw blurRad="38100" dist="38100" dir="2700000" algn="tl">
                    <a:srgbClr val="000000">
                      <a:alpha val="43137"/>
                    </a:srgbClr>
                  </a:outerShdw>
                </a:effectLst>
              </a:rPr>
              <a:t>snapshot</a:t>
            </a:r>
            <a:r>
              <a:rPr lang="fr-FR" sz="1800" b="0" dirty="0" smtClean="0">
                <a:effectLst>
                  <a:outerShdw blurRad="38100" dist="38100" dir="2700000" algn="tl">
                    <a:srgbClr val="000000">
                      <a:alpha val="43137"/>
                    </a:srgbClr>
                  </a:outerShdw>
                </a:effectLst>
              </a:rPr>
              <a:t> spécifique</a:t>
            </a:r>
          </a:p>
          <a:p>
            <a:pPr lvl="2" eaLnBrk="1" hangingPunct="1">
              <a:defRPr/>
            </a:pPr>
            <a:r>
              <a:rPr lang="fr-FR" sz="1800" b="0" dirty="0" smtClean="0">
                <a:effectLst>
                  <a:outerShdw blurRad="38100" dist="38100" dir="2700000" algn="tl">
                    <a:srgbClr val="000000">
                      <a:alpha val="43137"/>
                    </a:srgbClr>
                  </a:outerShdw>
                </a:effectLst>
              </a:rPr>
              <a:t>Possibilité de fusion de </a:t>
            </a:r>
            <a:r>
              <a:rPr lang="fr-FR" sz="1800" b="0" dirty="0" err="1" smtClean="0">
                <a:effectLst>
                  <a:outerShdw blurRad="38100" dist="38100" dir="2700000" algn="tl">
                    <a:srgbClr val="000000">
                      <a:alpha val="43137"/>
                    </a:srgbClr>
                  </a:outerShdw>
                </a:effectLst>
              </a:rPr>
              <a:t>snapshots</a:t>
            </a:r>
            <a:endParaRPr lang="fr-FR" sz="1800" b="0" dirty="0" smtClean="0">
              <a:effectLst>
                <a:outerShdw blurRad="38100" dist="38100" dir="2700000" algn="tl">
                  <a:srgbClr val="000000">
                    <a:alpha val="43137"/>
                  </a:srgbClr>
                </a:outerShdw>
              </a:effectLst>
            </a:endParaRPr>
          </a:p>
          <a:p>
            <a:pPr>
              <a:defRPr/>
            </a:pPr>
            <a:r>
              <a:rPr lang="fr-FR" dirty="0" smtClean="0">
                <a:effectLst>
                  <a:outerShdw blurRad="38100" dist="38100" dir="2700000" algn="tl">
                    <a:srgbClr val="000000">
                      <a:alpha val="43137"/>
                    </a:srgbClr>
                  </a:outerShdw>
                </a:effectLst>
              </a:rPr>
              <a:t>Support natif des clichés instantanés (VSS)</a:t>
            </a:r>
            <a:endParaRPr lang="fr-FR" b="0"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C’est quoi Hyper-V ?</a:t>
            </a:r>
            <a:endParaRPr lang="fr-FR" dirty="0"/>
          </a:p>
        </p:txBody>
      </p:sp>
      <p:sp>
        <p:nvSpPr>
          <p:cNvPr id="16" name="Espace réservé du texte 15"/>
          <p:cNvSpPr>
            <a:spLocks noGrp="1"/>
          </p:cNvSpPr>
          <p:nvPr>
            <p:ph sz="quarter" idx="10"/>
          </p:nvPr>
        </p:nvSpPr>
        <p:spPr/>
        <p:txBody>
          <a:bodyPr/>
          <a:lstStyle/>
          <a:p>
            <a:r>
              <a:rPr lang="fr-FR" dirty="0" smtClean="0"/>
              <a:t>C’est l’</a:t>
            </a:r>
            <a:r>
              <a:rPr lang="fr-FR" dirty="0" err="1" smtClean="0"/>
              <a:t>hyperviseur</a:t>
            </a:r>
            <a:r>
              <a:rPr lang="fr-FR" dirty="0" smtClean="0"/>
              <a:t> de Windows Server 2008</a:t>
            </a:r>
            <a:endParaRPr lang="fr-FR" dirty="0"/>
          </a:p>
        </p:txBody>
      </p:sp>
      <p:grpSp>
        <p:nvGrpSpPr>
          <p:cNvPr id="2" name="Group 14"/>
          <p:cNvGrpSpPr/>
          <p:nvPr/>
        </p:nvGrpSpPr>
        <p:grpSpPr>
          <a:xfrm>
            <a:off x="3962400" y="3212558"/>
            <a:ext cx="1469874" cy="1704972"/>
            <a:chOff x="5216957" y="843086"/>
            <a:chExt cx="1071336" cy="1071336"/>
          </a:xfrm>
        </p:grpSpPr>
        <p:sp>
          <p:nvSpPr>
            <p:cNvPr id="8" name="Equal 18"/>
            <p:cNvSpPr/>
            <p:nvPr/>
          </p:nvSpPr>
          <p:spPr>
            <a:xfrm>
              <a:off x="5216957" y="843086"/>
              <a:ext cx="1071336" cy="1071336"/>
            </a:xfrm>
            <a:prstGeom prst="mathEqual">
              <a:avLst/>
            </a:prstGeom>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sp>
        <p:sp>
          <p:nvSpPr>
            <p:cNvPr id="9" name="Equal 4"/>
            <p:cNvSpPr/>
            <p:nvPr/>
          </p:nvSpPr>
          <p:spPr>
            <a:xfrm>
              <a:off x="5358963" y="1063781"/>
              <a:ext cx="787324" cy="6299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p:txBody>
        </p:sp>
      </p:grpSp>
      <p:grpSp>
        <p:nvGrpSpPr>
          <p:cNvPr id="3" name="Group 15"/>
          <p:cNvGrpSpPr/>
          <p:nvPr/>
        </p:nvGrpSpPr>
        <p:grpSpPr>
          <a:xfrm>
            <a:off x="838199" y="2555330"/>
            <a:ext cx="3048001" cy="3083470"/>
            <a:chOff x="6378081" y="293848"/>
            <a:chExt cx="1873236" cy="1847132"/>
          </a:xfrm>
        </p:grpSpPr>
        <p:sp>
          <p:nvSpPr>
            <p:cNvPr id="11" name="Oval 16"/>
            <p:cNvSpPr/>
            <p:nvPr/>
          </p:nvSpPr>
          <p:spPr>
            <a:xfrm>
              <a:off x="6404185" y="293848"/>
              <a:ext cx="1847132" cy="1847132"/>
            </a:xfrm>
            <a:prstGeom prst="ellipse">
              <a:avLst/>
            </a:prstGeom>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sp>
        <p:sp>
          <p:nvSpPr>
            <p:cNvPr id="12" name="Oval 6"/>
            <p:cNvSpPr/>
            <p:nvPr/>
          </p:nvSpPr>
          <p:spPr>
            <a:xfrm>
              <a:off x="6378081" y="539730"/>
              <a:ext cx="1857388" cy="13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3200" dirty="0" smtClean="0">
                  <a:solidFill>
                    <a:schemeClr val="tx1"/>
                  </a:solidFill>
                </a:rPr>
                <a:t>Hyper-V </a:t>
              </a:r>
              <a:endParaRPr lang="fr-FR" sz="2000" dirty="0">
                <a:solidFill>
                  <a:schemeClr val="tx1"/>
                </a:solidFill>
              </a:endParaRPr>
            </a:p>
          </p:txBody>
        </p:sp>
      </p:grpSp>
      <p:grpSp>
        <p:nvGrpSpPr>
          <p:cNvPr id="4" name="Group 20"/>
          <p:cNvGrpSpPr/>
          <p:nvPr/>
        </p:nvGrpSpPr>
        <p:grpSpPr>
          <a:xfrm>
            <a:off x="5388134" y="2555330"/>
            <a:ext cx="3070066" cy="2895600"/>
            <a:chOff x="1393" y="455188"/>
            <a:chExt cx="1850866" cy="1847132"/>
          </a:xfrm>
        </p:grpSpPr>
        <p:sp>
          <p:nvSpPr>
            <p:cNvPr id="14" name="Oval 27"/>
            <p:cNvSpPr/>
            <p:nvPr/>
          </p:nvSpPr>
          <p:spPr>
            <a:xfrm>
              <a:off x="1393" y="455188"/>
              <a:ext cx="1847132" cy="1847132"/>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5" name="Oval 4"/>
            <p:cNvSpPr/>
            <p:nvPr/>
          </p:nvSpPr>
          <p:spPr>
            <a:xfrm>
              <a:off x="66309" y="725694"/>
              <a:ext cx="1785950" cy="13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FR" sz="3200" kern="1200" dirty="0" err="1" smtClean="0">
                  <a:solidFill>
                    <a:schemeClr val="tx1"/>
                  </a:solidFill>
                </a:rPr>
                <a:t>Virtualisation</a:t>
              </a:r>
              <a:r>
                <a:rPr lang="fr-FR" sz="3200" kern="1200" dirty="0" smtClean="0">
                  <a:solidFill>
                    <a:schemeClr val="tx1"/>
                  </a:solidFill>
                </a:rPr>
                <a:t> de machine</a:t>
              </a:r>
              <a:endParaRPr lang="fr-FR" sz="2000" kern="1200" dirty="0">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p:txBody>
          <a:bodyPr/>
          <a:lstStyle/>
          <a:p>
            <a:pPr eaLnBrk="1" hangingPunct="1">
              <a:defRPr/>
            </a:pPr>
            <a:r>
              <a:rPr lang="fr-FR" dirty="0" smtClean="0"/>
              <a:t>Evolutions </a:t>
            </a:r>
            <a:r>
              <a:rPr lang="fr-FR" dirty="0"/>
              <a:t>liées à la disponibilité</a:t>
            </a:r>
          </a:p>
        </p:txBody>
      </p:sp>
      <p:sp>
        <p:nvSpPr>
          <p:cNvPr id="1829891" name="Rectangle 3"/>
          <p:cNvSpPr>
            <a:spLocks noGrp="1" noChangeArrowheads="1"/>
          </p:cNvSpPr>
          <p:nvPr>
            <p:ph sz="quarter" idx="10"/>
          </p:nvPr>
        </p:nvSpPr>
        <p:spPr/>
        <p:txBody>
          <a:bodyPr/>
          <a:lstStyle/>
          <a:p>
            <a:pPr eaLnBrk="1" hangingPunct="1">
              <a:lnSpc>
                <a:spcPct val="100000"/>
              </a:lnSpc>
              <a:defRPr/>
            </a:pPr>
            <a:r>
              <a:rPr lang="fr-FR" sz="2800" b="0" dirty="0" smtClean="0"/>
              <a:t>Support du déplacement des machines virtuelles entre machines physiques</a:t>
            </a:r>
          </a:p>
          <a:p>
            <a:pPr lvl="1" eaLnBrk="1" hangingPunct="1">
              <a:lnSpc>
                <a:spcPct val="100000"/>
              </a:lnSpc>
              <a:defRPr/>
            </a:pPr>
            <a:r>
              <a:rPr lang="fr-FR" sz="2400" b="0" dirty="0" smtClean="0">
                <a:effectLst>
                  <a:outerShdw blurRad="38100" dist="38100" dir="2700000" algn="tl">
                    <a:srgbClr val="000000">
                      <a:alpha val="43137"/>
                    </a:srgbClr>
                  </a:outerShdw>
                </a:effectLst>
              </a:rPr>
              <a:t>Les machines physiques hôtes doivent être configurées en cluster Windows </a:t>
            </a:r>
            <a:r>
              <a:rPr lang="fr-FR" sz="2400" b="0" dirty="0" err="1" smtClean="0">
                <a:effectLst>
                  <a:outerShdw blurRad="38100" dist="38100" dir="2700000" algn="tl">
                    <a:srgbClr val="000000">
                      <a:alpha val="43137"/>
                    </a:srgbClr>
                  </a:outerShdw>
                </a:effectLst>
              </a:rPr>
              <a:t>Failover</a:t>
            </a:r>
            <a:r>
              <a:rPr lang="fr-FR" sz="2400" b="0" dirty="0" smtClean="0">
                <a:effectLst>
                  <a:outerShdw blurRad="38100" dist="38100" dir="2700000" algn="tl">
                    <a:srgbClr val="000000">
                      <a:alpha val="43137"/>
                    </a:srgbClr>
                  </a:outerShdw>
                </a:effectLst>
              </a:rPr>
              <a:t> Cluster Service</a:t>
            </a:r>
          </a:p>
          <a:p>
            <a:pPr lvl="1" eaLnBrk="1" hangingPunct="1">
              <a:lnSpc>
                <a:spcPct val="100000"/>
              </a:lnSpc>
              <a:defRPr/>
            </a:pPr>
            <a:r>
              <a:rPr lang="fr-FR" sz="2400" b="0" smtClean="0">
                <a:effectLst>
                  <a:outerShdw blurRad="38100" dist="38100" dir="2700000" algn="tl">
                    <a:srgbClr val="000000">
                      <a:alpha val="43137"/>
                    </a:srgbClr>
                  </a:outerShdw>
                </a:effectLst>
              </a:rPr>
              <a:t>Les fichiers </a:t>
            </a:r>
            <a:r>
              <a:rPr lang="fr-FR" sz="2400" b="0" dirty="0" smtClean="0">
                <a:effectLst>
                  <a:outerShdw blurRad="38100" dist="38100" dir="2700000" algn="tl">
                    <a:srgbClr val="000000">
                      <a:alpha val="43137"/>
                    </a:srgbClr>
                  </a:outerShdw>
                </a:effectLst>
              </a:rPr>
              <a:t>des machines virtuelles doivent être hébergés sur un stockage de type SAN FC ou </a:t>
            </a:r>
            <a:r>
              <a:rPr lang="fr-FR" sz="2400" b="0" dirty="0" err="1" smtClean="0">
                <a:effectLst>
                  <a:outerShdw blurRad="38100" dist="38100" dir="2700000" algn="tl">
                    <a:srgbClr val="000000">
                      <a:alpha val="43137"/>
                    </a:srgbClr>
                  </a:outerShdw>
                </a:effectLst>
              </a:rPr>
              <a:t>iSCSI</a:t>
            </a:r>
            <a:endParaRPr lang="fr-FR" sz="2400" b="0" dirty="0" smtClean="0">
              <a:effectLst>
                <a:outerShdw blurRad="38100" dist="38100" dir="2700000" algn="tl">
                  <a:srgbClr val="000000">
                    <a:alpha val="43137"/>
                  </a:srgbClr>
                </a:outerShdw>
              </a:effectLst>
            </a:endParaRPr>
          </a:p>
        </p:txBody>
      </p:sp>
      <p:pic>
        <p:nvPicPr>
          <p:cNvPr id="4" name="Picture 2" descr="\\eventsql\dvd\Online_ART\DVD_ART34\Logos\Windows Server Failover Clustering\Windows Server Failover Clustering logo r h .png"/>
          <p:cNvPicPr>
            <a:picLocks noChangeAspect="1" noChangeArrowheads="1"/>
          </p:cNvPicPr>
          <p:nvPr/>
        </p:nvPicPr>
        <p:blipFill>
          <a:blip r:embed="rId3"/>
          <a:srcRect r="14216"/>
          <a:stretch>
            <a:fillRect/>
          </a:stretch>
        </p:blipFill>
        <p:spPr bwMode="auto">
          <a:xfrm>
            <a:off x="4114800" y="4572000"/>
            <a:ext cx="4493301" cy="1192213"/>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319489"/>
          <p:cNvSpPr>
            <a:spLocks noGrp="1" noChangeArrowheads="1"/>
          </p:cNvSpPr>
          <p:nvPr>
            <p:ph type="title"/>
          </p:nvPr>
        </p:nvSpPr>
        <p:spPr/>
        <p:txBody>
          <a:bodyPr anchor="t"/>
          <a:lstStyle/>
          <a:p>
            <a:pPr marL="0" indent="0"/>
            <a:r>
              <a:rPr lang="fr-FR" dirty="0"/>
              <a:t>Evolutions liées à la disponibilité</a:t>
            </a:r>
            <a:r>
              <a:rPr lang="fr-FR" sz="3200" dirty="0" smtClean="0"/>
              <a:t/>
            </a:r>
            <a:br>
              <a:rPr lang="fr-FR" sz="3200" dirty="0" smtClean="0"/>
            </a:br>
            <a:r>
              <a:rPr lang="fr-FR" sz="2800" i="1" dirty="0"/>
              <a:t>Arrêt planifié (ex : mise à jour d’un hôte)</a:t>
            </a:r>
          </a:p>
        </p:txBody>
      </p:sp>
      <p:sp>
        <p:nvSpPr>
          <p:cNvPr id="319493" name="Text Placeholder 319492"/>
          <p:cNvSpPr>
            <a:spLocks noGrp="1" noChangeArrowheads="1"/>
          </p:cNvSpPr>
          <p:nvPr>
            <p:ph type="body" idx="4294967295"/>
          </p:nvPr>
        </p:nvSpPr>
        <p:spPr>
          <a:xfrm>
            <a:off x="5314950" y="1579563"/>
            <a:ext cx="3829050" cy="4802187"/>
          </a:xfrm>
          <a:prstGeom prst="rect">
            <a:avLst/>
          </a:prstGeom>
        </p:spPr>
        <p:txBody>
          <a:bodyPr/>
          <a:lstStyle/>
          <a:p>
            <a:pPr marL="347663" indent="-347663"/>
            <a:r>
              <a:rPr lang="fr-FR" sz="2400" dirty="0" smtClean="0">
                <a:effectLst/>
              </a:rPr>
              <a:t>L’administrateur veut mettre à jour le nœud 1 avec Windows Server Update Services</a:t>
            </a:r>
            <a:endParaRPr lang="fr-FR" sz="3600" dirty="0" smtClean="0">
              <a:effectLst/>
            </a:endParaRPr>
          </a:p>
          <a:p>
            <a:pPr marL="347663" indent="-347663"/>
            <a:r>
              <a:rPr lang="fr-FR" sz="2400" dirty="0" smtClean="0">
                <a:effectLst/>
              </a:rPr>
              <a:t>La console d’administration de Windows </a:t>
            </a:r>
            <a:r>
              <a:rPr lang="fr-FR" sz="2400" dirty="0" smtClean="0"/>
              <a:t>Server </a:t>
            </a:r>
            <a:r>
              <a:rPr lang="fr-FR" sz="2400" dirty="0" err="1" smtClean="0"/>
              <a:t>Failover</a:t>
            </a:r>
            <a:r>
              <a:rPr lang="fr-FR" sz="2400" dirty="0" smtClean="0"/>
              <a:t> </a:t>
            </a:r>
            <a:r>
              <a:rPr lang="fr-FR" sz="2400" dirty="0" smtClean="0">
                <a:effectLst/>
              </a:rPr>
              <a:t>Cluster sauvegarde l’état des machines virtuelles et les restaure sur un autre nœud</a:t>
            </a:r>
          </a:p>
          <a:p>
            <a:pPr marL="347663" indent="-347663"/>
            <a:r>
              <a:rPr lang="fr-FR" sz="2400" dirty="0" smtClean="0">
                <a:effectLst/>
              </a:rPr>
              <a:t>Le nœud 1 est prêt pour l’installation de la mise à jour</a:t>
            </a:r>
          </a:p>
        </p:txBody>
      </p:sp>
      <p:sp>
        <p:nvSpPr>
          <p:cNvPr id="319491" name="Oval 319490"/>
          <p:cNvSpPr>
            <a:spLocks noChangeArrowheads="1"/>
          </p:cNvSpPr>
          <p:nvPr/>
        </p:nvSpPr>
        <p:spPr bwMode="auto">
          <a:xfrm>
            <a:off x="417513" y="3559175"/>
            <a:ext cx="1676400" cy="1803400"/>
          </a:xfrm>
          <a:prstGeom prst="ellipse">
            <a:avLst/>
          </a:prstGeom>
          <a:gradFill rotWithShape="1">
            <a:gsLst>
              <a:gs pos="0">
                <a:schemeClr val="hlink"/>
              </a:gs>
              <a:gs pos="100000">
                <a:schemeClr val="hlink">
                  <a:gamma/>
                  <a:shade val="46275"/>
                  <a:invGamma/>
                  <a:alpha val="0"/>
                </a:schemeClr>
              </a:gs>
            </a:gsLst>
            <a:path path="shape">
              <a:fillToRect l="50000" t="50000" r="50000" b="50000"/>
            </a:path>
          </a:gradFill>
          <a:ln w="25400" cap="flat" cmpd="sng" algn="ctr">
            <a:noFill/>
            <a:prstDash val="solid"/>
            <a:round/>
            <a:headEnd type="none" w="med" len="med"/>
            <a:tailEnd type="none" w="med" len="med"/>
          </a:ln>
          <a:effectLst/>
        </p:spPr>
        <p:txBody>
          <a:bodyPr wrap="none" anchor="ctr"/>
          <a:lstStyle/>
          <a:p>
            <a:pPr eaLnBrk="0" hangingPunct="0"/>
            <a:endParaRPr lang="fr-FR" sz="1800" b="0">
              <a:effectLst/>
            </a:endParaRPr>
          </a:p>
        </p:txBody>
      </p:sp>
      <p:sp>
        <p:nvSpPr>
          <p:cNvPr id="319492" name="Oval 319491"/>
          <p:cNvSpPr>
            <a:spLocks noChangeArrowheads="1"/>
          </p:cNvSpPr>
          <p:nvPr/>
        </p:nvSpPr>
        <p:spPr bwMode="auto">
          <a:xfrm>
            <a:off x="709613" y="3851275"/>
            <a:ext cx="1104900" cy="1219200"/>
          </a:xfrm>
          <a:prstGeom prst="ellipse">
            <a:avLst/>
          </a:prstGeom>
          <a:noFill/>
          <a:ln w="25400" algn="ctr">
            <a:solidFill>
              <a:schemeClr val="folHlink"/>
            </a:solidFill>
            <a:round/>
            <a:headEnd/>
            <a:tailEnd/>
          </a:ln>
        </p:spPr>
        <p:txBody>
          <a:bodyPr wrap="none" anchor="ctr"/>
          <a:lstStyle/>
          <a:p>
            <a:pPr eaLnBrk="0" hangingPunct="0"/>
            <a:endParaRPr lang="fr-FR" sz="1800" b="0">
              <a:effectLst/>
            </a:endParaRPr>
          </a:p>
        </p:txBody>
      </p:sp>
      <p:graphicFrame>
        <p:nvGraphicFramePr>
          <p:cNvPr id="1025" name="Object 1"/>
          <p:cNvGraphicFramePr>
            <a:graphicFrameLocks noChangeAspect="1"/>
          </p:cNvGraphicFramePr>
          <p:nvPr/>
        </p:nvGraphicFramePr>
        <p:xfrm>
          <a:off x="912813" y="2233613"/>
          <a:ext cx="3659187" cy="2790825"/>
        </p:xfrm>
        <a:graphic>
          <a:graphicData uri="http://schemas.openxmlformats.org/presentationml/2006/ole">
            <p:oleObj spid="_x0000_s3074" name="Visio" r:id="rId4" imgW="3659124" imgH="2790749" progId="Visio.Drawing.11">
              <p:embed/>
            </p:oleObj>
          </a:graphicData>
        </a:graphic>
      </p:graphicFrame>
      <p:graphicFrame>
        <p:nvGraphicFramePr>
          <p:cNvPr id="1026" name="Object 2"/>
          <p:cNvGraphicFramePr>
            <a:graphicFrameLocks noChangeAspect="1"/>
          </p:cNvGraphicFramePr>
          <p:nvPr/>
        </p:nvGraphicFramePr>
        <p:xfrm>
          <a:off x="1287463" y="2219325"/>
          <a:ext cx="495300" cy="515938"/>
        </p:xfrm>
        <a:graphic>
          <a:graphicData uri="http://schemas.openxmlformats.org/presentationml/2006/ole">
            <p:oleObj spid="_x0000_s3075" name="Visio" r:id="rId5" imgW="494995" imgH="516331" progId="Visio.Drawing.11">
              <p:embed/>
            </p:oleObj>
          </a:graphicData>
        </a:graphic>
      </p:graphicFrame>
      <p:grpSp>
        <p:nvGrpSpPr>
          <p:cNvPr id="2" name="Group 8"/>
          <p:cNvGrpSpPr>
            <a:grpSpLocks/>
          </p:cNvGrpSpPr>
          <p:nvPr/>
        </p:nvGrpSpPr>
        <p:grpSpPr bwMode="auto">
          <a:xfrm>
            <a:off x="927100" y="4970463"/>
            <a:ext cx="1065213" cy="1711325"/>
            <a:chOff x="649" y="3097"/>
            <a:chExt cx="671" cy="1078"/>
          </a:xfrm>
        </p:grpSpPr>
        <p:grpSp>
          <p:nvGrpSpPr>
            <p:cNvPr id="3" name="Group 9"/>
            <p:cNvGrpSpPr>
              <a:grpSpLocks/>
            </p:cNvGrpSpPr>
            <p:nvPr/>
          </p:nvGrpSpPr>
          <p:grpSpPr bwMode="auto">
            <a:xfrm>
              <a:off x="649" y="3097"/>
              <a:ext cx="671" cy="510"/>
              <a:chOff x="4073" y="2849"/>
              <a:chExt cx="671" cy="510"/>
            </a:xfrm>
          </p:grpSpPr>
          <p:graphicFrame>
            <p:nvGraphicFramePr>
              <p:cNvPr id="1030" name="Object 6"/>
              <p:cNvGraphicFramePr>
                <a:graphicFrameLocks noChangeAspect="1"/>
              </p:cNvGraphicFramePr>
              <p:nvPr/>
            </p:nvGraphicFramePr>
            <p:xfrm>
              <a:off x="4073" y="2849"/>
              <a:ext cx="389" cy="510"/>
            </p:xfrm>
            <a:graphic>
              <a:graphicData uri="http://schemas.openxmlformats.org/presentationml/2006/ole">
                <p:oleObj spid="_x0000_s3079" name="Visio" r:id="rId6" imgW="733044" imgH="961949" progId="Visio.Drawing.11">
                  <p:embed/>
                </p:oleObj>
              </a:graphicData>
            </a:graphic>
          </p:graphicFrame>
          <p:sp>
            <p:nvSpPr>
              <p:cNvPr id="1046" name="TextBox 3096"/>
              <p:cNvSpPr txBox="1">
                <a:spLocks noChangeArrowheads="1"/>
              </p:cNvSpPr>
              <p:nvPr/>
            </p:nvSpPr>
            <p:spPr bwMode="auto">
              <a:xfrm>
                <a:off x="4408" y="3024"/>
                <a:ext cx="336" cy="197"/>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VM</a:t>
                </a:r>
              </a:p>
            </p:txBody>
          </p:sp>
        </p:grpSp>
        <p:grpSp>
          <p:nvGrpSpPr>
            <p:cNvPr id="4" name="Group 12"/>
            <p:cNvGrpSpPr>
              <a:grpSpLocks/>
            </p:cNvGrpSpPr>
            <p:nvPr/>
          </p:nvGrpSpPr>
          <p:grpSpPr bwMode="auto">
            <a:xfrm>
              <a:off x="649" y="3665"/>
              <a:ext cx="671" cy="510"/>
              <a:chOff x="4073" y="2849"/>
              <a:chExt cx="671" cy="510"/>
            </a:xfrm>
          </p:grpSpPr>
          <p:graphicFrame>
            <p:nvGraphicFramePr>
              <p:cNvPr id="1029" name="Object 5"/>
              <p:cNvGraphicFramePr>
                <a:graphicFrameLocks noChangeAspect="1"/>
              </p:cNvGraphicFramePr>
              <p:nvPr/>
            </p:nvGraphicFramePr>
            <p:xfrm>
              <a:off x="4073" y="2849"/>
              <a:ext cx="389" cy="510"/>
            </p:xfrm>
            <a:graphic>
              <a:graphicData uri="http://schemas.openxmlformats.org/presentationml/2006/ole">
                <p:oleObj spid="_x0000_s3078" name="Visio" r:id="rId7" imgW="733044" imgH="961949" progId="Visio.Drawing.11">
                  <p:embed/>
                </p:oleObj>
              </a:graphicData>
            </a:graphic>
          </p:graphicFrame>
          <p:sp>
            <p:nvSpPr>
              <p:cNvPr id="1045" name="TextBox 3095"/>
              <p:cNvSpPr txBox="1">
                <a:spLocks noChangeArrowheads="1"/>
              </p:cNvSpPr>
              <p:nvPr/>
            </p:nvSpPr>
            <p:spPr bwMode="auto">
              <a:xfrm>
                <a:off x="4408" y="3024"/>
                <a:ext cx="336" cy="197"/>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VM</a:t>
                </a:r>
              </a:p>
            </p:txBody>
          </p:sp>
        </p:grpSp>
      </p:grpSp>
      <p:grpSp>
        <p:nvGrpSpPr>
          <p:cNvPr id="5" name="Group 15"/>
          <p:cNvGrpSpPr>
            <a:grpSpLocks/>
          </p:cNvGrpSpPr>
          <p:nvPr/>
        </p:nvGrpSpPr>
        <p:grpSpPr bwMode="auto">
          <a:xfrm>
            <a:off x="3835400" y="4945063"/>
            <a:ext cx="1065213" cy="809625"/>
            <a:chOff x="4073" y="2849"/>
            <a:chExt cx="671" cy="510"/>
          </a:xfrm>
        </p:grpSpPr>
        <p:graphicFrame>
          <p:nvGraphicFramePr>
            <p:cNvPr id="1028" name="Object 4"/>
            <p:cNvGraphicFramePr>
              <a:graphicFrameLocks noChangeAspect="1"/>
            </p:cNvGraphicFramePr>
            <p:nvPr/>
          </p:nvGraphicFramePr>
          <p:xfrm>
            <a:off x="4073" y="2849"/>
            <a:ext cx="389" cy="510"/>
          </p:xfrm>
          <a:graphic>
            <a:graphicData uri="http://schemas.openxmlformats.org/presentationml/2006/ole">
              <p:oleObj spid="_x0000_s3077" name="Visio" r:id="rId8" imgW="733044" imgH="961949" progId="Visio.Drawing.11">
                <p:embed/>
              </p:oleObj>
            </a:graphicData>
          </a:graphic>
        </p:graphicFrame>
        <p:sp>
          <p:nvSpPr>
            <p:cNvPr id="1042" name="TextBox 3092"/>
            <p:cNvSpPr txBox="1">
              <a:spLocks noChangeArrowheads="1"/>
            </p:cNvSpPr>
            <p:nvPr/>
          </p:nvSpPr>
          <p:spPr bwMode="auto">
            <a:xfrm>
              <a:off x="4408" y="3024"/>
              <a:ext cx="336" cy="197"/>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VM</a:t>
              </a:r>
            </a:p>
          </p:txBody>
        </p:sp>
      </p:grpSp>
      <p:sp>
        <p:nvSpPr>
          <p:cNvPr id="1037" name="TextBox 3084"/>
          <p:cNvSpPr txBox="1">
            <a:spLocks noChangeArrowheads="1"/>
          </p:cNvSpPr>
          <p:nvPr/>
        </p:nvSpPr>
        <p:spPr bwMode="auto">
          <a:xfrm>
            <a:off x="214313" y="3787775"/>
            <a:ext cx="1016000" cy="314325"/>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Nœud 1</a:t>
            </a:r>
          </a:p>
        </p:txBody>
      </p:sp>
      <p:sp>
        <p:nvSpPr>
          <p:cNvPr id="1038" name="TextBox 3085"/>
          <p:cNvSpPr txBox="1">
            <a:spLocks noChangeArrowheads="1"/>
          </p:cNvSpPr>
          <p:nvPr/>
        </p:nvSpPr>
        <p:spPr bwMode="auto">
          <a:xfrm>
            <a:off x="1649413" y="3787775"/>
            <a:ext cx="1016000" cy="312738"/>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Nœud 2</a:t>
            </a:r>
          </a:p>
        </p:txBody>
      </p:sp>
      <p:sp>
        <p:nvSpPr>
          <p:cNvPr id="1039" name="TextBox 3086"/>
          <p:cNvSpPr txBox="1">
            <a:spLocks noChangeArrowheads="1"/>
          </p:cNvSpPr>
          <p:nvPr/>
        </p:nvSpPr>
        <p:spPr bwMode="auto">
          <a:xfrm>
            <a:off x="3097213" y="3800475"/>
            <a:ext cx="1016000" cy="312738"/>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Nœud 3</a:t>
            </a:r>
          </a:p>
        </p:txBody>
      </p:sp>
      <p:sp>
        <p:nvSpPr>
          <p:cNvPr id="1040" name="TextBox 3087"/>
          <p:cNvSpPr txBox="1">
            <a:spLocks noChangeArrowheads="1"/>
          </p:cNvSpPr>
          <p:nvPr/>
        </p:nvSpPr>
        <p:spPr bwMode="auto">
          <a:xfrm>
            <a:off x="228600" y="2552700"/>
            <a:ext cx="1116013" cy="534988"/>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Stockage partagé</a:t>
            </a:r>
          </a:p>
        </p:txBody>
      </p:sp>
      <p:sp>
        <p:nvSpPr>
          <p:cNvPr id="1041" name="TextBox 3088"/>
          <p:cNvSpPr txBox="1">
            <a:spLocks noChangeArrowheads="1"/>
          </p:cNvSpPr>
          <p:nvPr/>
        </p:nvSpPr>
        <p:spPr bwMode="auto">
          <a:xfrm>
            <a:off x="2792413" y="1905000"/>
            <a:ext cx="1779587" cy="341313"/>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800" dirty="0">
                <a:effectLst/>
              </a:rPr>
              <a:t>Serveur </a:t>
            </a:r>
            <a:r>
              <a:rPr lang="fr-FR" sz="1600" dirty="0">
                <a:effectLst/>
              </a:rPr>
              <a:t>WSUS</a:t>
            </a:r>
          </a:p>
        </p:txBody>
      </p:sp>
      <p:graphicFrame>
        <p:nvGraphicFramePr>
          <p:cNvPr id="1027" name="Object 3"/>
          <p:cNvGraphicFramePr>
            <a:graphicFrameLocks noChangeAspect="1"/>
          </p:cNvGraphicFramePr>
          <p:nvPr/>
        </p:nvGraphicFramePr>
        <p:xfrm>
          <a:off x="3624263" y="2244725"/>
          <a:ext cx="495300" cy="515938"/>
        </p:xfrm>
        <a:graphic>
          <a:graphicData uri="http://schemas.openxmlformats.org/presentationml/2006/ole">
            <p:oleObj spid="_x0000_s3076" name="Visio" r:id="rId9" imgW="494995" imgH="516331" progId="Visio.Drawing.11">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9493">
                                            <p:txEl>
                                              <p:pRg st="0" end="0"/>
                                            </p:txEl>
                                          </p:spTgt>
                                        </p:tgtEl>
                                        <p:attrNameLst>
                                          <p:attrName>style.visibility</p:attrName>
                                        </p:attrNameLst>
                                      </p:cBhvr>
                                      <p:to>
                                        <p:strVal val="visible"/>
                                      </p:to>
                                    </p:set>
                                    <p:anim calcmode="lin" valueType="num">
                                      <p:cBhvr additive="base">
                                        <p:cTn id="7" dur="500" fill="hold"/>
                                        <p:tgtEl>
                                          <p:spTgt spid="3194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949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19492"/>
                                        </p:tgtEl>
                                        <p:attrNameLst>
                                          <p:attrName>style.visibility</p:attrName>
                                        </p:attrNameLst>
                                      </p:cBhvr>
                                      <p:to>
                                        <p:strVal val="visible"/>
                                      </p:to>
                                    </p:set>
                                  </p:childTnLst>
                                </p:cTn>
                              </p:par>
                            </p:childTnLst>
                          </p:cTn>
                        </p:par>
                        <p:par>
                          <p:cTn id="11" fill="hold">
                            <p:stCondLst>
                              <p:cond delay="500"/>
                            </p:stCondLst>
                            <p:childTnLst>
                              <p:par>
                                <p:cTn id="12" presetID="35" presetClass="emph" presetSubtype="0" fill="hold" grpId="1" nodeType="afterEffect">
                                  <p:stCondLst>
                                    <p:cond delay="0"/>
                                  </p:stCondLst>
                                  <p:childTnLst>
                                    <p:anim calcmode="discrete" valueType="str">
                                      <p:cBhvr>
                                        <p:cTn id="13" dur="500" fill="hold"/>
                                        <p:tgtEl>
                                          <p:spTgt spid="319492"/>
                                        </p:tgtEl>
                                        <p:attrNameLst>
                                          <p:attrName>style.visibility</p:attrName>
                                        </p:attrNameLst>
                                      </p:cBhvr>
                                      <p:tavLst>
                                        <p:tav tm="0">
                                          <p:val>
                                            <p:strVal val="hidden"/>
                                          </p:val>
                                        </p:tav>
                                        <p:tav tm="50000">
                                          <p:val>
                                            <p:strVal val="visible"/>
                                          </p:val>
                                        </p:tav>
                                      </p:tavLst>
                                    </p:anim>
                                  </p:childTnLst>
                                </p:cTn>
                              </p:par>
                            </p:childTnLst>
                          </p:cTn>
                        </p:par>
                        <p:par>
                          <p:cTn id="14" fill="hold">
                            <p:stCondLst>
                              <p:cond delay="1000"/>
                            </p:stCondLst>
                            <p:childTnLst>
                              <p:par>
                                <p:cTn id="15" presetID="35" presetClass="emph" presetSubtype="0" fill="hold" grpId="2" nodeType="afterEffect">
                                  <p:stCondLst>
                                    <p:cond delay="0"/>
                                  </p:stCondLst>
                                  <p:childTnLst>
                                    <p:anim calcmode="discrete" valueType="str">
                                      <p:cBhvr>
                                        <p:cTn id="16" dur="500" fill="hold"/>
                                        <p:tgtEl>
                                          <p:spTgt spid="319492"/>
                                        </p:tgtEl>
                                        <p:attrNameLst>
                                          <p:attrName>style.visibility</p:attrName>
                                        </p:attrNameLst>
                                      </p:cBhvr>
                                      <p:tavLst>
                                        <p:tav tm="0">
                                          <p:val>
                                            <p:strVal val="hidden"/>
                                          </p:val>
                                        </p:tav>
                                        <p:tav tm="50000">
                                          <p:val>
                                            <p:strVal val="visible"/>
                                          </p:val>
                                        </p:tav>
                                      </p:tavLst>
                                    </p:anim>
                                  </p:childTnLst>
                                </p:cTn>
                              </p:par>
                            </p:childTnLst>
                          </p:cTn>
                        </p:par>
                        <p:par>
                          <p:cTn id="17" fill="hold">
                            <p:stCondLst>
                              <p:cond delay="1500"/>
                            </p:stCondLst>
                            <p:childTnLst>
                              <p:par>
                                <p:cTn id="18" presetID="35" presetClass="emph" presetSubtype="0" fill="hold" grpId="3" nodeType="afterEffect">
                                  <p:stCondLst>
                                    <p:cond delay="0"/>
                                  </p:stCondLst>
                                  <p:childTnLst>
                                    <p:anim calcmode="discrete" valueType="str">
                                      <p:cBhvr>
                                        <p:cTn id="19" dur="500" fill="hold"/>
                                        <p:tgtEl>
                                          <p:spTgt spid="319492"/>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19493">
                                            <p:txEl>
                                              <p:pRg st="1" end="1"/>
                                            </p:txEl>
                                          </p:spTgt>
                                        </p:tgtEl>
                                        <p:attrNameLst>
                                          <p:attrName>style.visibility</p:attrName>
                                        </p:attrNameLst>
                                      </p:cBhvr>
                                      <p:to>
                                        <p:strVal val="visible"/>
                                      </p:to>
                                    </p:set>
                                    <p:anim calcmode="lin" valueType="num">
                                      <p:cBhvr additive="base">
                                        <p:cTn id="24" dur="500" fill="hold"/>
                                        <p:tgtEl>
                                          <p:spTgt spid="31949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9493">
                                            <p:txEl>
                                              <p:pRg st="1" end="1"/>
                                            </p:txEl>
                                          </p:spTgt>
                                        </p:tgtEl>
                                        <p:attrNameLst>
                                          <p:attrName>ppt_y</p:attrName>
                                        </p:attrNameLst>
                                      </p:cBhvr>
                                      <p:tavLst>
                                        <p:tav tm="0">
                                          <p:val>
                                            <p:strVal val="1+#ppt_h/2"/>
                                          </p:val>
                                        </p:tav>
                                        <p:tav tm="100000">
                                          <p:val>
                                            <p:strVal val="#ppt_y"/>
                                          </p:val>
                                        </p:tav>
                                      </p:tavLst>
                                    </p:anim>
                                  </p:childTnLst>
                                </p:cTn>
                              </p:par>
                              <p:par>
                                <p:cTn id="26" presetID="3" presetClass="emph" presetSubtype="2" fill="hold" nodeType="withEffect">
                                  <p:stCondLst>
                                    <p:cond delay="0"/>
                                  </p:stCondLst>
                                  <p:childTnLst>
                                    <p:animClr clrSpc="rgb" dir="cw">
                                      <p:cBhvr override="childStyle">
                                        <p:cTn id="27" dur="1000" fill="hold"/>
                                        <p:tgtEl>
                                          <p:spTgt spid="319493">
                                            <p:txEl>
                                              <p:pRg st="0" end="0"/>
                                            </p:txEl>
                                          </p:spTgt>
                                        </p:tgtEl>
                                        <p:attrNameLst>
                                          <p:attrName>style.color</p:attrName>
                                        </p:attrNameLst>
                                      </p:cBhvr>
                                      <p:to>
                                        <a:schemeClr val="tx2"/>
                                      </p:to>
                                    </p:animClr>
                                  </p:childTnLst>
                                </p:cTn>
                              </p:par>
                              <p:par>
                                <p:cTn id="28" presetID="10" presetClass="exit" presetSubtype="0" fill="hold" grpId="4" nodeType="withEffect">
                                  <p:stCondLst>
                                    <p:cond delay="0"/>
                                  </p:stCondLst>
                                  <p:childTnLst>
                                    <p:animEffect transition="out" filter="fade">
                                      <p:cBhvr>
                                        <p:cTn id="29" dur="1000"/>
                                        <p:tgtEl>
                                          <p:spTgt spid="319492"/>
                                        </p:tgtEl>
                                      </p:cBhvr>
                                    </p:animEffect>
                                    <p:set>
                                      <p:cBhvr>
                                        <p:cTn id="30" dur="1" fill="hold">
                                          <p:stCondLst>
                                            <p:cond delay="999"/>
                                          </p:stCondLst>
                                        </p:cTn>
                                        <p:tgtEl>
                                          <p:spTgt spid="319492"/>
                                        </p:tgtEl>
                                        <p:attrNameLst>
                                          <p:attrName>style.visibility</p:attrName>
                                        </p:attrNameLst>
                                      </p:cBhvr>
                                      <p:to>
                                        <p:strVal val="hidden"/>
                                      </p:to>
                                    </p:set>
                                  </p:childTnLst>
                                </p:cTn>
                              </p:par>
                              <p:par>
                                <p:cTn id="31" presetID="63" presetClass="path" presetSubtype="0" accel="50000" decel="50000" fill="hold" nodeType="withEffect">
                                  <p:stCondLst>
                                    <p:cond delay="0"/>
                                  </p:stCondLst>
                                  <p:childTnLst>
                                    <p:animMotion origin="layout" path="M -3.33333E-6 3.33333E-6 L 0.1625 3.33333E-6 " pathEditMode="relative" rAng="0" ptsTypes="AA">
                                      <p:cBhvr>
                                        <p:cTn id="32" dur="2000" fill="hold"/>
                                        <p:tgtEl>
                                          <p:spTgt spid="2"/>
                                        </p:tgtEl>
                                        <p:attrNameLst>
                                          <p:attrName>ppt_x</p:attrName>
                                          <p:attrName>ppt_y</p:attrName>
                                        </p:attrNameLst>
                                      </p:cBhvr>
                                      <p:rCtr x="81" y="0"/>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9493">
                                            <p:txEl>
                                              <p:pRg st="2" end="2"/>
                                            </p:txEl>
                                          </p:spTgt>
                                        </p:tgtEl>
                                        <p:attrNameLst>
                                          <p:attrName>style.visibility</p:attrName>
                                        </p:attrNameLst>
                                      </p:cBhvr>
                                      <p:to>
                                        <p:strVal val="visible"/>
                                      </p:to>
                                    </p:set>
                                    <p:anim calcmode="lin" valueType="num">
                                      <p:cBhvr additive="base">
                                        <p:cTn id="37" dur="500" fill="hold"/>
                                        <p:tgtEl>
                                          <p:spTgt spid="31949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9493">
                                            <p:txEl>
                                              <p:pRg st="2" end="2"/>
                                            </p:txEl>
                                          </p:spTgt>
                                        </p:tgtEl>
                                        <p:attrNameLst>
                                          <p:attrName>ppt_y</p:attrName>
                                        </p:attrNameLst>
                                      </p:cBhvr>
                                      <p:tavLst>
                                        <p:tav tm="0">
                                          <p:val>
                                            <p:strVal val="1+#ppt_h/2"/>
                                          </p:val>
                                        </p:tav>
                                        <p:tav tm="100000">
                                          <p:val>
                                            <p:strVal val="#ppt_y"/>
                                          </p:val>
                                        </p:tav>
                                      </p:tavLst>
                                    </p:anim>
                                  </p:childTnLst>
                                </p:cTn>
                              </p:par>
                              <p:par>
                                <p:cTn id="39" presetID="3" presetClass="emph" presetSubtype="2" fill="hold" nodeType="withEffect">
                                  <p:stCondLst>
                                    <p:cond delay="0"/>
                                  </p:stCondLst>
                                  <p:childTnLst>
                                    <p:animClr clrSpc="rgb" dir="cw">
                                      <p:cBhvr override="childStyle">
                                        <p:cTn id="40" dur="1000" fill="hold"/>
                                        <p:tgtEl>
                                          <p:spTgt spid="319493">
                                            <p:txEl>
                                              <p:pRg st="1" end="1"/>
                                            </p:txEl>
                                          </p:spTgt>
                                        </p:tgtEl>
                                        <p:attrNameLst>
                                          <p:attrName>style.color</p:attrName>
                                        </p:attrNameLst>
                                      </p:cBhvr>
                                      <p:to>
                                        <a:schemeClr val="tx2"/>
                                      </p:to>
                                    </p:animClr>
                                  </p:childTnLst>
                                </p:cTn>
                              </p:par>
                              <p:par>
                                <p:cTn id="41" presetID="10" presetClass="entr" presetSubtype="0" fill="hold" grpId="0" nodeType="withEffect">
                                  <p:stCondLst>
                                    <p:cond delay="0"/>
                                  </p:stCondLst>
                                  <p:childTnLst>
                                    <p:set>
                                      <p:cBhvr>
                                        <p:cTn id="42" dur="1" fill="hold">
                                          <p:stCondLst>
                                            <p:cond delay="0"/>
                                          </p:stCondLst>
                                        </p:cTn>
                                        <p:tgtEl>
                                          <p:spTgt spid="319491"/>
                                        </p:tgtEl>
                                        <p:attrNameLst>
                                          <p:attrName>style.visibility</p:attrName>
                                        </p:attrNameLst>
                                      </p:cBhvr>
                                      <p:to>
                                        <p:strVal val="visible"/>
                                      </p:to>
                                    </p:set>
                                    <p:animEffect transition="in" filter="fade">
                                      <p:cBhvr>
                                        <p:cTn id="43" dur="500"/>
                                        <p:tgtEl>
                                          <p:spTgt spid="319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animBg="1"/>
      <p:bldP spid="319492" grpId="0" animBg="1"/>
      <p:bldP spid="319492" grpId="1" animBg="1"/>
      <p:bldP spid="319492" grpId="2" animBg="1"/>
      <p:bldP spid="319492" grpId="3" animBg="1"/>
      <p:bldP spid="319492" grpId="4"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 name="Object 1"/>
          <p:cNvGraphicFramePr>
            <a:graphicFrameLocks noChangeAspect="1"/>
          </p:cNvGraphicFramePr>
          <p:nvPr/>
        </p:nvGraphicFramePr>
        <p:xfrm>
          <a:off x="912813" y="2233613"/>
          <a:ext cx="3659187" cy="2790825"/>
        </p:xfrm>
        <a:graphic>
          <a:graphicData uri="http://schemas.openxmlformats.org/presentationml/2006/ole">
            <p:oleObj spid="_x0000_s4098" name="Visio" r:id="rId4" imgW="3659124" imgH="2790749" progId="Visio.Drawing.11">
              <p:embed/>
            </p:oleObj>
          </a:graphicData>
        </a:graphic>
      </p:graphicFrame>
      <p:sp>
        <p:nvSpPr>
          <p:cNvPr id="320514" name="Title 320513"/>
          <p:cNvSpPr>
            <a:spLocks noGrp="1" noChangeArrowheads="1"/>
          </p:cNvSpPr>
          <p:nvPr>
            <p:ph type="title"/>
          </p:nvPr>
        </p:nvSpPr>
        <p:spPr/>
        <p:txBody>
          <a:bodyPr anchor="t"/>
          <a:lstStyle/>
          <a:p>
            <a:pPr marL="0" indent="0"/>
            <a:r>
              <a:rPr lang="fr-FR" dirty="0"/>
              <a:t>Evolutions liées à la disponibilité </a:t>
            </a:r>
            <a:r>
              <a:rPr lang="fr-FR" sz="3200" dirty="0" smtClean="0"/>
              <a:t/>
            </a:r>
            <a:br>
              <a:rPr lang="fr-FR" sz="3200" dirty="0" smtClean="0"/>
            </a:br>
            <a:r>
              <a:rPr lang="fr-FR" sz="2800" i="1" dirty="0"/>
              <a:t>A</a:t>
            </a:r>
            <a:r>
              <a:rPr lang="fr-FR" sz="2800" i="1" dirty="0" smtClean="0"/>
              <a:t>rrêt </a:t>
            </a:r>
            <a:r>
              <a:rPr lang="fr-FR" sz="2800" i="1" dirty="0"/>
              <a:t>non planifié (ex : problème </a:t>
            </a:r>
            <a:r>
              <a:rPr lang="fr-FR" sz="2800" i="1" dirty="0" smtClean="0"/>
              <a:t>matériel)</a:t>
            </a:r>
            <a:endParaRPr lang="fr-FR" sz="2800" i="1" dirty="0"/>
          </a:p>
        </p:txBody>
      </p:sp>
      <p:sp>
        <p:nvSpPr>
          <p:cNvPr id="320516" name="Text Placeholder 320515"/>
          <p:cNvSpPr>
            <a:spLocks noGrp="1" noChangeArrowheads="1"/>
          </p:cNvSpPr>
          <p:nvPr>
            <p:ph type="body" idx="4294967295"/>
          </p:nvPr>
        </p:nvSpPr>
        <p:spPr>
          <a:xfrm>
            <a:off x="5495925" y="1811338"/>
            <a:ext cx="3648075" cy="3065462"/>
          </a:xfrm>
          <a:prstGeom prst="rect">
            <a:avLst/>
          </a:prstGeom>
        </p:spPr>
        <p:txBody>
          <a:bodyPr/>
          <a:lstStyle/>
          <a:p>
            <a:pPr marL="347663" indent="-347663"/>
            <a:r>
              <a:rPr lang="fr-FR" sz="2400" dirty="0" smtClean="0">
                <a:effectLst/>
              </a:rPr>
              <a:t>Le nœud 1 a un problème de coupure d’alimentation ou de coupure réseau</a:t>
            </a:r>
            <a:endParaRPr lang="fr-FR" sz="3600" dirty="0" smtClean="0">
              <a:effectLst/>
            </a:endParaRPr>
          </a:p>
          <a:p>
            <a:pPr marL="347663" indent="-347663"/>
            <a:r>
              <a:rPr lang="fr-FR" sz="2400" dirty="0" smtClean="0"/>
              <a:t>L</a:t>
            </a:r>
            <a:r>
              <a:rPr lang="fr-FR" sz="2400" dirty="0" smtClean="0">
                <a:effectLst/>
              </a:rPr>
              <a:t>a perte du </a:t>
            </a:r>
            <a:r>
              <a:rPr lang="fr-FR" sz="2400" i="1" dirty="0" err="1" smtClean="0">
                <a:effectLst/>
              </a:rPr>
              <a:t>heartbeat</a:t>
            </a:r>
            <a:r>
              <a:rPr lang="fr-FR" sz="2400" dirty="0" smtClean="0">
                <a:effectLst/>
              </a:rPr>
              <a:t> provoque le démarrage les machines virtuelles associées avec le nœud 1 sur les autres nœuds</a:t>
            </a:r>
          </a:p>
        </p:txBody>
      </p:sp>
      <p:graphicFrame>
        <p:nvGraphicFramePr>
          <p:cNvPr id="2050" name="Object 2"/>
          <p:cNvGraphicFramePr>
            <a:graphicFrameLocks noChangeAspect="1"/>
          </p:cNvGraphicFramePr>
          <p:nvPr/>
        </p:nvGraphicFramePr>
        <p:xfrm>
          <a:off x="1981200" y="2247900"/>
          <a:ext cx="495300" cy="515938"/>
        </p:xfrm>
        <a:graphic>
          <a:graphicData uri="http://schemas.openxmlformats.org/presentationml/2006/ole">
            <p:oleObj spid="_x0000_s4099" name="Visio" r:id="rId5" imgW="504230" imgH="525482" progId="Visio.Drawing.11">
              <p:embed/>
            </p:oleObj>
          </a:graphicData>
        </a:graphic>
      </p:graphicFrame>
      <p:grpSp>
        <p:nvGrpSpPr>
          <p:cNvPr id="2" name="Group 25"/>
          <p:cNvGrpSpPr>
            <a:grpSpLocks/>
          </p:cNvGrpSpPr>
          <p:nvPr/>
        </p:nvGrpSpPr>
        <p:grpSpPr bwMode="auto">
          <a:xfrm>
            <a:off x="922338" y="4970463"/>
            <a:ext cx="1065212" cy="809625"/>
            <a:chOff x="4073" y="2849"/>
            <a:chExt cx="671" cy="510"/>
          </a:xfrm>
        </p:grpSpPr>
        <p:graphicFrame>
          <p:nvGraphicFramePr>
            <p:cNvPr id="2053" name="Object 5"/>
            <p:cNvGraphicFramePr>
              <a:graphicFrameLocks noChangeAspect="1"/>
            </p:cNvGraphicFramePr>
            <p:nvPr/>
          </p:nvGraphicFramePr>
          <p:xfrm>
            <a:off x="4073" y="2849"/>
            <a:ext cx="389" cy="510"/>
          </p:xfrm>
          <a:graphic>
            <a:graphicData uri="http://schemas.openxmlformats.org/presentationml/2006/ole">
              <p:oleObj spid="_x0000_s4102" name="Visio" r:id="rId6" imgW="733044" imgH="961949" progId="Visio.Drawing.11">
                <p:embed/>
              </p:oleObj>
            </a:graphicData>
          </a:graphic>
        </p:graphicFrame>
        <p:sp>
          <p:nvSpPr>
            <p:cNvPr id="2066" name="TextBox 4114"/>
            <p:cNvSpPr txBox="1">
              <a:spLocks noChangeArrowheads="1"/>
            </p:cNvSpPr>
            <p:nvPr/>
          </p:nvSpPr>
          <p:spPr bwMode="auto">
            <a:xfrm>
              <a:off x="4408" y="3024"/>
              <a:ext cx="336" cy="189"/>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VM</a:t>
              </a:r>
            </a:p>
          </p:txBody>
        </p:sp>
      </p:grpSp>
      <p:grpSp>
        <p:nvGrpSpPr>
          <p:cNvPr id="3" name="Group 28"/>
          <p:cNvGrpSpPr>
            <a:grpSpLocks/>
          </p:cNvGrpSpPr>
          <p:nvPr/>
        </p:nvGrpSpPr>
        <p:grpSpPr bwMode="auto">
          <a:xfrm>
            <a:off x="922338" y="5872163"/>
            <a:ext cx="1065212" cy="809625"/>
            <a:chOff x="4073" y="2849"/>
            <a:chExt cx="671" cy="510"/>
          </a:xfrm>
        </p:grpSpPr>
        <p:graphicFrame>
          <p:nvGraphicFramePr>
            <p:cNvPr id="2052" name="Object 4"/>
            <p:cNvGraphicFramePr>
              <a:graphicFrameLocks noChangeAspect="1"/>
            </p:cNvGraphicFramePr>
            <p:nvPr/>
          </p:nvGraphicFramePr>
          <p:xfrm>
            <a:off x="4073" y="2849"/>
            <a:ext cx="389" cy="510"/>
          </p:xfrm>
          <a:graphic>
            <a:graphicData uri="http://schemas.openxmlformats.org/presentationml/2006/ole">
              <p:oleObj spid="_x0000_s4101" name="Visio" r:id="rId7" imgW="733044" imgH="961949" progId="Visio.Drawing.11">
                <p:embed/>
              </p:oleObj>
            </a:graphicData>
          </a:graphic>
        </p:graphicFrame>
        <p:sp>
          <p:nvSpPr>
            <p:cNvPr id="2065" name="TextBox 4113"/>
            <p:cNvSpPr txBox="1">
              <a:spLocks noChangeArrowheads="1"/>
            </p:cNvSpPr>
            <p:nvPr/>
          </p:nvSpPr>
          <p:spPr bwMode="auto">
            <a:xfrm>
              <a:off x="4408" y="3024"/>
              <a:ext cx="336" cy="189"/>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VM</a:t>
              </a:r>
            </a:p>
          </p:txBody>
        </p:sp>
      </p:grpSp>
      <p:grpSp>
        <p:nvGrpSpPr>
          <p:cNvPr id="4" name="Group 31"/>
          <p:cNvGrpSpPr>
            <a:grpSpLocks/>
          </p:cNvGrpSpPr>
          <p:nvPr/>
        </p:nvGrpSpPr>
        <p:grpSpPr bwMode="auto">
          <a:xfrm>
            <a:off x="3830638" y="4945063"/>
            <a:ext cx="1065212" cy="809625"/>
            <a:chOff x="4073" y="2849"/>
            <a:chExt cx="671" cy="510"/>
          </a:xfrm>
        </p:grpSpPr>
        <p:graphicFrame>
          <p:nvGraphicFramePr>
            <p:cNvPr id="2051" name="Object 3"/>
            <p:cNvGraphicFramePr>
              <a:graphicFrameLocks noChangeAspect="1"/>
            </p:cNvGraphicFramePr>
            <p:nvPr/>
          </p:nvGraphicFramePr>
          <p:xfrm>
            <a:off x="4073" y="2849"/>
            <a:ext cx="389" cy="510"/>
          </p:xfrm>
          <a:graphic>
            <a:graphicData uri="http://schemas.openxmlformats.org/presentationml/2006/ole">
              <p:oleObj spid="_x0000_s4100" name="Visio" r:id="rId8" imgW="733044" imgH="961949" progId="Visio.Drawing.11">
                <p:embed/>
              </p:oleObj>
            </a:graphicData>
          </a:graphic>
        </p:graphicFrame>
        <p:sp>
          <p:nvSpPr>
            <p:cNvPr id="2064" name="TextBox 4112"/>
            <p:cNvSpPr txBox="1">
              <a:spLocks noChangeArrowheads="1"/>
            </p:cNvSpPr>
            <p:nvPr/>
          </p:nvSpPr>
          <p:spPr bwMode="auto">
            <a:xfrm>
              <a:off x="4408" y="3024"/>
              <a:ext cx="336" cy="189"/>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VM</a:t>
              </a:r>
            </a:p>
          </p:txBody>
        </p:sp>
      </p:grpSp>
      <p:sp>
        <p:nvSpPr>
          <p:cNvPr id="2059" name="TextBox 4107"/>
          <p:cNvSpPr txBox="1">
            <a:spLocks noChangeArrowheads="1"/>
          </p:cNvSpPr>
          <p:nvPr/>
        </p:nvSpPr>
        <p:spPr bwMode="auto">
          <a:xfrm>
            <a:off x="209550" y="3787775"/>
            <a:ext cx="1016000" cy="301625"/>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Nœud 1</a:t>
            </a:r>
          </a:p>
        </p:txBody>
      </p:sp>
      <p:sp>
        <p:nvSpPr>
          <p:cNvPr id="2060" name="TextBox 4108"/>
          <p:cNvSpPr txBox="1">
            <a:spLocks noChangeArrowheads="1"/>
          </p:cNvSpPr>
          <p:nvPr/>
        </p:nvSpPr>
        <p:spPr bwMode="auto">
          <a:xfrm>
            <a:off x="1644650" y="3787775"/>
            <a:ext cx="1016000" cy="301625"/>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Nœud 2</a:t>
            </a:r>
          </a:p>
        </p:txBody>
      </p:sp>
      <p:sp>
        <p:nvSpPr>
          <p:cNvPr id="2061" name="TextBox 4109"/>
          <p:cNvSpPr txBox="1">
            <a:spLocks noChangeArrowheads="1"/>
          </p:cNvSpPr>
          <p:nvPr/>
        </p:nvSpPr>
        <p:spPr bwMode="auto">
          <a:xfrm>
            <a:off x="3092450" y="3800475"/>
            <a:ext cx="1016000" cy="301625"/>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Nœud 3</a:t>
            </a:r>
          </a:p>
        </p:txBody>
      </p:sp>
      <p:sp>
        <p:nvSpPr>
          <p:cNvPr id="2062" name="TextBox 4110"/>
          <p:cNvSpPr txBox="1">
            <a:spLocks noChangeArrowheads="1"/>
          </p:cNvSpPr>
          <p:nvPr/>
        </p:nvSpPr>
        <p:spPr bwMode="auto">
          <a:xfrm>
            <a:off x="1581150" y="1933575"/>
            <a:ext cx="2032000" cy="300038"/>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Stockage partagé</a:t>
            </a:r>
          </a:p>
        </p:txBody>
      </p:sp>
      <p:sp>
        <p:nvSpPr>
          <p:cNvPr id="320550" name="TextBox 320549"/>
          <p:cNvSpPr txBox="1">
            <a:spLocks noChangeArrowheads="1"/>
          </p:cNvSpPr>
          <p:nvPr/>
        </p:nvSpPr>
        <p:spPr bwMode="auto">
          <a:xfrm>
            <a:off x="717550" y="4178300"/>
            <a:ext cx="1016000" cy="869950"/>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6000">
                <a:solidFill>
                  <a:schemeClr val="folHlink"/>
                </a:solidFill>
                <a:effectLst/>
              </a:rPr>
              <a:t>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0516">
                                            <p:txEl>
                                              <p:pRg st="0" end="0"/>
                                            </p:txEl>
                                          </p:spTgt>
                                        </p:tgtEl>
                                        <p:attrNameLst>
                                          <p:attrName>style.visibility</p:attrName>
                                        </p:attrNameLst>
                                      </p:cBhvr>
                                      <p:to>
                                        <p:strVal val="visible"/>
                                      </p:to>
                                    </p:set>
                                    <p:anim calcmode="lin" valueType="num">
                                      <p:cBhvr additive="base">
                                        <p:cTn id="7" dur="500" fill="hold"/>
                                        <p:tgtEl>
                                          <p:spTgt spid="3205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0516">
                                            <p:txEl>
                                              <p:pRg st="1" end="1"/>
                                            </p:txEl>
                                          </p:spTgt>
                                        </p:tgtEl>
                                        <p:attrNameLst>
                                          <p:attrName>style.visibility</p:attrName>
                                        </p:attrNameLst>
                                      </p:cBhvr>
                                      <p:to>
                                        <p:strVal val="visible"/>
                                      </p:to>
                                    </p:set>
                                    <p:anim calcmode="lin" valueType="num">
                                      <p:cBhvr additive="base">
                                        <p:cTn id="13" dur="500" fill="hold"/>
                                        <p:tgtEl>
                                          <p:spTgt spid="3205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0516">
                                            <p:txEl>
                                              <p:pRg st="1" end="1"/>
                                            </p:txEl>
                                          </p:spTgt>
                                        </p:tgtEl>
                                        <p:attrNameLst>
                                          <p:attrName>ppt_y</p:attrName>
                                        </p:attrNameLst>
                                      </p:cBhvr>
                                      <p:tavLst>
                                        <p:tav tm="0">
                                          <p:val>
                                            <p:strVal val="1+#ppt_h/2"/>
                                          </p:val>
                                        </p:tav>
                                        <p:tav tm="100000">
                                          <p:val>
                                            <p:strVal val="#ppt_y"/>
                                          </p:val>
                                        </p:tav>
                                      </p:tavLst>
                                    </p:anim>
                                  </p:childTnLst>
                                </p:cTn>
                              </p:par>
                              <p:par>
                                <p:cTn id="15" presetID="3" presetClass="emph" presetSubtype="2" fill="hold" nodeType="withEffect">
                                  <p:stCondLst>
                                    <p:cond delay="0"/>
                                  </p:stCondLst>
                                  <p:childTnLst>
                                    <p:animClr clrSpc="rgb" dir="cw">
                                      <p:cBhvr override="childStyle">
                                        <p:cTn id="16" dur="2000" fill="hold"/>
                                        <p:tgtEl>
                                          <p:spTgt spid="320516">
                                            <p:txEl>
                                              <p:pRg st="0" end="0"/>
                                            </p:txEl>
                                          </p:spTgt>
                                        </p:tgtEl>
                                        <p:attrNameLst>
                                          <p:attrName>style.color</p:attrName>
                                        </p:attrNameLst>
                                      </p:cBhvr>
                                      <p:to>
                                        <a:schemeClr val="tx2"/>
                                      </p:to>
                                    </p:animClr>
                                  </p:childTnLst>
                                </p:cTn>
                              </p:par>
                              <p:par>
                                <p:cTn id="17" presetID="1" presetClass="entr" presetSubtype="0" fill="hold" grpId="0" nodeType="withEffect">
                                  <p:stCondLst>
                                    <p:cond delay="0"/>
                                  </p:stCondLst>
                                  <p:childTnLst>
                                    <p:set>
                                      <p:cBhvr>
                                        <p:cTn id="18" dur="1" fill="hold">
                                          <p:stCondLst>
                                            <p:cond delay="0"/>
                                          </p:stCondLst>
                                        </p:cTn>
                                        <p:tgtEl>
                                          <p:spTgt spid="320550"/>
                                        </p:tgtEl>
                                        <p:attrNameLst>
                                          <p:attrName>style.visibility</p:attrName>
                                        </p:attrNameLst>
                                      </p:cBhvr>
                                      <p:to>
                                        <p:strVal val="visible"/>
                                      </p:to>
                                    </p:set>
                                  </p:childTnLst>
                                </p:cTn>
                              </p:par>
                            </p:childTnLst>
                          </p:cTn>
                        </p:par>
                        <p:par>
                          <p:cTn id="19" fill="hold">
                            <p:stCondLst>
                              <p:cond delay="2000"/>
                            </p:stCondLst>
                            <p:childTnLst>
                              <p:par>
                                <p:cTn id="20" presetID="35" presetClass="emph" presetSubtype="0" fill="hold" grpId="1" nodeType="afterEffect">
                                  <p:stCondLst>
                                    <p:cond delay="0"/>
                                  </p:stCondLst>
                                  <p:childTnLst>
                                    <p:anim calcmode="discrete" valueType="str">
                                      <p:cBhvr>
                                        <p:cTn id="21" dur="500" fill="hold"/>
                                        <p:tgtEl>
                                          <p:spTgt spid="320550"/>
                                        </p:tgtEl>
                                        <p:attrNameLst>
                                          <p:attrName>style.visibility</p:attrName>
                                        </p:attrNameLst>
                                      </p:cBhvr>
                                      <p:tavLst>
                                        <p:tav tm="0">
                                          <p:val>
                                            <p:strVal val="hidden"/>
                                          </p:val>
                                        </p:tav>
                                        <p:tav tm="50000">
                                          <p:val>
                                            <p:strVal val="visible"/>
                                          </p:val>
                                        </p:tav>
                                      </p:tavLst>
                                    </p:anim>
                                  </p:childTnLst>
                                </p:cTn>
                              </p:par>
                            </p:childTnLst>
                          </p:cTn>
                        </p:par>
                        <p:par>
                          <p:cTn id="22" fill="hold">
                            <p:stCondLst>
                              <p:cond delay="2500"/>
                            </p:stCondLst>
                            <p:childTnLst>
                              <p:par>
                                <p:cTn id="23" presetID="35" presetClass="emph" presetSubtype="0" fill="hold" grpId="2" nodeType="afterEffect">
                                  <p:stCondLst>
                                    <p:cond delay="0"/>
                                  </p:stCondLst>
                                  <p:childTnLst>
                                    <p:anim calcmode="discrete" valueType="str">
                                      <p:cBhvr>
                                        <p:cTn id="24" dur="500" fill="hold"/>
                                        <p:tgtEl>
                                          <p:spTgt spid="320550"/>
                                        </p:tgtEl>
                                        <p:attrNameLst>
                                          <p:attrName>style.visibility</p:attrName>
                                        </p:attrNameLst>
                                      </p:cBhvr>
                                      <p:tavLst>
                                        <p:tav tm="0">
                                          <p:val>
                                            <p:strVal val="hidden"/>
                                          </p:val>
                                        </p:tav>
                                        <p:tav tm="50000">
                                          <p:val>
                                            <p:strVal val="visible"/>
                                          </p:val>
                                        </p:tav>
                                      </p:tavLst>
                                    </p:anim>
                                  </p:childTnLst>
                                </p:cTn>
                              </p:par>
                            </p:childTnLst>
                          </p:cTn>
                        </p:par>
                        <p:par>
                          <p:cTn id="25" fill="hold">
                            <p:stCondLst>
                              <p:cond delay="3000"/>
                            </p:stCondLst>
                            <p:childTnLst>
                              <p:par>
                                <p:cTn id="26" presetID="35" presetClass="emph" presetSubtype="0" fill="hold" grpId="3" nodeType="afterEffect">
                                  <p:stCondLst>
                                    <p:cond delay="0"/>
                                  </p:stCondLst>
                                  <p:childTnLst>
                                    <p:anim calcmode="discrete" valueType="str">
                                      <p:cBhvr>
                                        <p:cTn id="27" dur="500" fill="hold"/>
                                        <p:tgtEl>
                                          <p:spTgt spid="320550"/>
                                        </p:tgtEl>
                                        <p:attrNameLst>
                                          <p:attrName>style.visibility</p:attrName>
                                        </p:attrNameLst>
                                      </p:cBhvr>
                                      <p:tavLst>
                                        <p:tav tm="0">
                                          <p:val>
                                            <p:strVal val="hidden"/>
                                          </p:val>
                                        </p:tav>
                                        <p:tav tm="50000">
                                          <p:val>
                                            <p:strVal val="visible"/>
                                          </p:val>
                                        </p:tav>
                                      </p:tavLst>
                                    </p:anim>
                                  </p:childTnLst>
                                </p:cTn>
                              </p:par>
                              <p:par>
                                <p:cTn id="28" presetID="37" presetClass="path" presetSubtype="0" accel="50000" decel="50000" fill="hold" nodeType="withEffect">
                                  <p:stCondLst>
                                    <p:cond delay="0"/>
                                  </p:stCondLst>
                                  <p:childTnLst>
                                    <p:animMotion origin="layout" path="M -3.33333E-6 4.07407E-6 L 0.04132 0.02847 C 0.04983 0.03495 0.06285 0.03865 0.07639 0.03865 C 0.09184 0.03865 0.10417 0.03495 0.11268 0.02847 L 0.15417 4.07407E-6 " pathEditMode="relative" rAng="0" ptsTypes="FffFF">
                                      <p:cBhvr>
                                        <p:cTn id="29" dur="1000" fill="hold"/>
                                        <p:tgtEl>
                                          <p:spTgt spid="2"/>
                                        </p:tgtEl>
                                        <p:attrNameLst>
                                          <p:attrName>ppt_x</p:attrName>
                                          <p:attrName>ppt_y</p:attrName>
                                        </p:attrNameLst>
                                      </p:cBhvr>
                                      <p:rCtr x="77" y="19"/>
                                    </p:animMotion>
                                  </p:childTnLst>
                                </p:cTn>
                              </p:par>
                              <p:par>
                                <p:cTn id="30" presetID="37" presetClass="path" presetSubtype="0" accel="50000" decel="50000" fill="hold" nodeType="withEffect">
                                  <p:stCondLst>
                                    <p:cond delay="0"/>
                                  </p:stCondLst>
                                  <p:childTnLst>
                                    <p:animMotion origin="layout" path="M -3.33333E-6 -0.00741 L 0.08473 0.02315 C 0.10243 0.03055 0.129 0.03495 0.1566 0.03495 C 0.18837 0.03495 0.21372 0.03055 0.23143 0.02315 L 0.31667 -0.00741 " pathEditMode="relative" rAng="0" ptsTypes="FffFF">
                                      <p:cBhvr>
                                        <p:cTn id="31" dur="1000" fill="hold"/>
                                        <p:tgtEl>
                                          <p:spTgt spid="3"/>
                                        </p:tgtEl>
                                        <p:attrNameLst>
                                          <p:attrName>ppt_x</p:attrName>
                                          <p:attrName>ppt_y</p:attrName>
                                        </p:attrNameLst>
                                      </p:cBhvr>
                                      <p:rCtr x="158"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50" grpId="0"/>
      <p:bldP spid="320550" grpId="1"/>
      <p:bldP spid="320550" grpId="2"/>
      <p:bldP spid="320550" grpId="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503" y="76200"/>
            <a:ext cx="7661571" cy="723900"/>
          </a:xfrm>
        </p:spPr>
        <p:txBody>
          <a:bodyPr/>
          <a:lstStyle/>
          <a:p>
            <a:r>
              <a:rPr lang="fr-FR" dirty="0" smtClean="0"/>
              <a:t>Création d'une machine virtuelle en mode cluster</a:t>
            </a:r>
            <a:endParaRPr lang="fr-FR" dirty="0"/>
          </a:p>
        </p:txBody>
      </p:sp>
      <p:sp>
        <p:nvSpPr>
          <p:cNvPr id="5" name="Rounded Rectangle 4"/>
          <p:cNvSpPr/>
          <p:nvPr/>
        </p:nvSpPr>
        <p:spPr bwMode="auto">
          <a:xfrm>
            <a:off x="618297" y="4628148"/>
            <a:ext cx="6315903" cy="1676400"/>
          </a:xfrm>
          <a:prstGeom prst="roundRect">
            <a:avLst>
              <a:gd name="adj" fmla="val 8586"/>
            </a:avLst>
          </a:prstGeom>
          <a:gradFill>
            <a:gsLst>
              <a:gs pos="0">
                <a:schemeClr val="bg1"/>
              </a:gs>
              <a:gs pos="70000">
                <a:srgbClr val="F5F8F9"/>
              </a:gs>
            </a:gsLst>
            <a:lin ang="2700000" scaled="1"/>
          </a:gradFill>
          <a:ln>
            <a:noFill/>
          </a:ln>
          <a:effectLst>
            <a:outerShdw blurRad="50800" dist="38100" dir="2700000" algn="tl" rotWithShape="0">
              <a:prstClr val="black">
                <a:alpha val="40000"/>
              </a:prstClr>
            </a:outerShdw>
          </a:effectLst>
          <a:scene3d>
            <a:camera prst="orthographicFront"/>
            <a:lightRig rig="threePt" dir="t"/>
          </a:scene3d>
          <a:sp3d contourW="12700" prstMaterial="metal">
            <a:bevelT w="101600" h="508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smtClean="0">
              <a:solidFill>
                <a:schemeClr val="bg1"/>
              </a:solidFill>
              <a:latin typeface="+mj-lt"/>
            </a:endParaRPr>
          </a:p>
        </p:txBody>
      </p:sp>
      <p:sp>
        <p:nvSpPr>
          <p:cNvPr id="6" name="Right Arrow 5"/>
          <p:cNvSpPr/>
          <p:nvPr/>
        </p:nvSpPr>
        <p:spPr bwMode="auto">
          <a:xfrm>
            <a:off x="2102270" y="5123207"/>
            <a:ext cx="676461" cy="503192"/>
          </a:xfrm>
          <a:prstGeom prst="rightArrow">
            <a:avLst/>
          </a:prstGeom>
          <a:gradFill>
            <a:gsLst>
              <a:gs pos="0">
                <a:schemeClr val="accent5"/>
              </a:gs>
              <a:gs pos="80000">
                <a:schemeClr val="accent5">
                  <a:lumMod val="75000"/>
                </a:schemeClr>
              </a:gs>
              <a:gs pos="100000">
                <a:schemeClr val="accent1">
                  <a:shade val="94000"/>
                  <a:satMod val="13500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b="1" smtClean="0">
              <a:solidFill>
                <a:schemeClr val="bg1"/>
              </a:solidFill>
              <a:latin typeface="+mj-lt"/>
            </a:endParaRPr>
          </a:p>
        </p:txBody>
      </p:sp>
      <p:grpSp>
        <p:nvGrpSpPr>
          <p:cNvPr id="3" name="Group 6"/>
          <p:cNvGrpSpPr/>
          <p:nvPr/>
        </p:nvGrpSpPr>
        <p:grpSpPr>
          <a:xfrm>
            <a:off x="697479" y="4769018"/>
            <a:ext cx="1412938" cy="1428911"/>
            <a:chOff x="532741" y="4954169"/>
            <a:chExt cx="1578578" cy="1596424"/>
          </a:xfrm>
        </p:grpSpPr>
        <p:sp>
          <p:nvSpPr>
            <p:cNvPr id="8" name="TextBox 7"/>
            <p:cNvSpPr txBox="1"/>
            <p:nvPr/>
          </p:nvSpPr>
          <p:spPr>
            <a:xfrm>
              <a:off x="532741" y="6206735"/>
              <a:ext cx="1578578" cy="343858"/>
            </a:xfrm>
            <a:prstGeom prst="rect">
              <a:avLst/>
            </a:prstGeom>
            <a:noFill/>
          </p:spPr>
          <p:txBody>
            <a:bodyPr wrap="square" rtlCol="0">
              <a:spAutoFit/>
            </a:bodyPr>
            <a:lstStyle/>
            <a:p>
              <a:pPr algn="ctr"/>
              <a:r>
                <a:rPr lang="fr-FR" sz="1400" b="1" smtClean="0">
                  <a:solidFill>
                    <a:schemeClr val="bg1"/>
                  </a:solidFill>
                  <a:latin typeface="+mj-lt"/>
                </a:rPr>
                <a:t>Ressource VM</a:t>
              </a:r>
            </a:p>
          </p:txBody>
        </p:sp>
        <p:pic>
          <p:nvPicPr>
            <p:cNvPr id="9" name="Picture 8" descr="VM-resource.png"/>
            <p:cNvPicPr>
              <a:picLocks noChangeAspect="1"/>
            </p:cNvPicPr>
            <p:nvPr/>
          </p:nvPicPr>
          <p:blipFill>
            <a:blip r:embed="rId4"/>
            <a:stretch>
              <a:fillRect/>
            </a:stretch>
          </p:blipFill>
          <p:spPr>
            <a:xfrm>
              <a:off x="864095" y="4954169"/>
              <a:ext cx="967013" cy="1239910"/>
            </a:xfrm>
            <a:prstGeom prst="rect">
              <a:avLst/>
            </a:prstGeom>
          </p:spPr>
        </p:pic>
      </p:grpSp>
      <p:grpSp>
        <p:nvGrpSpPr>
          <p:cNvPr id="4" name="Group 9"/>
          <p:cNvGrpSpPr/>
          <p:nvPr/>
        </p:nvGrpSpPr>
        <p:grpSpPr>
          <a:xfrm>
            <a:off x="2496657" y="4795184"/>
            <a:ext cx="2063036" cy="1405492"/>
            <a:chOff x="2331918" y="4980333"/>
            <a:chExt cx="2304887" cy="1570258"/>
          </a:xfrm>
        </p:grpSpPr>
        <p:sp>
          <p:nvSpPr>
            <p:cNvPr id="11" name="TextBox 10"/>
            <p:cNvSpPr txBox="1"/>
            <p:nvPr/>
          </p:nvSpPr>
          <p:spPr>
            <a:xfrm>
              <a:off x="2331918" y="6206733"/>
              <a:ext cx="2304887" cy="343858"/>
            </a:xfrm>
            <a:prstGeom prst="rect">
              <a:avLst/>
            </a:prstGeom>
            <a:noFill/>
          </p:spPr>
          <p:txBody>
            <a:bodyPr wrap="square" rtlCol="0">
              <a:spAutoFit/>
            </a:bodyPr>
            <a:lstStyle/>
            <a:p>
              <a:pPr algn="ctr"/>
              <a:r>
                <a:rPr lang="fr-FR" sz="1400" b="1" smtClean="0">
                  <a:solidFill>
                    <a:schemeClr val="bg1"/>
                  </a:solidFill>
                  <a:latin typeface="+mj-lt"/>
                </a:rPr>
                <a:t>Ressource VM Config </a:t>
              </a:r>
            </a:p>
          </p:txBody>
        </p:sp>
        <p:pic>
          <p:nvPicPr>
            <p:cNvPr id="12" name="Picture 11" descr="VM-config-resource.png"/>
            <p:cNvPicPr>
              <a:picLocks noChangeAspect="1"/>
            </p:cNvPicPr>
            <p:nvPr/>
          </p:nvPicPr>
          <p:blipFill>
            <a:blip r:embed="rId5"/>
            <a:stretch>
              <a:fillRect/>
            </a:stretch>
          </p:blipFill>
          <p:spPr>
            <a:xfrm>
              <a:off x="3050476" y="4980333"/>
              <a:ext cx="969371" cy="1242937"/>
            </a:xfrm>
            <a:prstGeom prst="rect">
              <a:avLst/>
            </a:prstGeom>
          </p:spPr>
        </p:pic>
      </p:grpSp>
      <p:sp>
        <p:nvSpPr>
          <p:cNvPr id="13" name="Right Arrow 12"/>
          <p:cNvSpPr/>
          <p:nvPr/>
        </p:nvSpPr>
        <p:spPr bwMode="auto">
          <a:xfrm>
            <a:off x="4481252" y="5123207"/>
            <a:ext cx="676461" cy="503192"/>
          </a:xfrm>
          <a:prstGeom prst="rightArrow">
            <a:avLst/>
          </a:prstGeom>
          <a:gradFill>
            <a:gsLst>
              <a:gs pos="0">
                <a:schemeClr val="accent5"/>
              </a:gs>
              <a:gs pos="80000">
                <a:schemeClr val="accent5">
                  <a:lumMod val="75000"/>
                </a:schemeClr>
              </a:gs>
              <a:gs pos="100000">
                <a:schemeClr val="accent1">
                  <a:shade val="94000"/>
                  <a:satMod val="13500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b="1" smtClean="0">
              <a:solidFill>
                <a:schemeClr val="bg1"/>
              </a:solidFill>
              <a:latin typeface="+mj-lt"/>
            </a:endParaRPr>
          </a:p>
        </p:txBody>
      </p:sp>
      <p:grpSp>
        <p:nvGrpSpPr>
          <p:cNvPr id="7" name="Group 13"/>
          <p:cNvGrpSpPr/>
          <p:nvPr/>
        </p:nvGrpSpPr>
        <p:grpSpPr>
          <a:xfrm>
            <a:off x="7217796" y="4778126"/>
            <a:ext cx="1475900" cy="1128454"/>
            <a:chOff x="5131732" y="5028589"/>
            <a:chExt cx="1648921" cy="1260743"/>
          </a:xfrm>
        </p:grpSpPr>
        <p:sp>
          <p:nvSpPr>
            <p:cNvPr id="15" name="TextBox 14"/>
            <p:cNvSpPr txBox="1"/>
            <p:nvPr/>
          </p:nvSpPr>
          <p:spPr>
            <a:xfrm>
              <a:off x="5131732" y="5945474"/>
              <a:ext cx="1648921" cy="343858"/>
            </a:xfrm>
            <a:prstGeom prst="rect">
              <a:avLst/>
            </a:prstGeom>
            <a:noFill/>
          </p:spPr>
          <p:txBody>
            <a:bodyPr wrap="square" rtlCol="0">
              <a:spAutoFit/>
            </a:bodyPr>
            <a:lstStyle/>
            <a:p>
              <a:pPr algn="ctr"/>
              <a:r>
                <a:rPr lang="fr-FR" sz="1400" b="1" smtClean="0">
                  <a:solidFill>
                    <a:schemeClr val="bg1"/>
                  </a:solidFill>
                  <a:latin typeface="+mj-lt"/>
                </a:rPr>
                <a:t>Ressource disque</a:t>
              </a:r>
            </a:p>
          </p:txBody>
        </p:sp>
        <p:pic>
          <p:nvPicPr>
            <p:cNvPr id="16" name="Picture 15" descr="drive.png"/>
            <p:cNvPicPr>
              <a:picLocks noChangeAspect="1"/>
            </p:cNvPicPr>
            <p:nvPr/>
          </p:nvPicPr>
          <p:blipFill>
            <a:blip r:embed="rId6"/>
            <a:stretch>
              <a:fillRect/>
            </a:stretch>
          </p:blipFill>
          <p:spPr>
            <a:xfrm>
              <a:off x="5391670" y="5028589"/>
              <a:ext cx="1129044" cy="1129044"/>
            </a:xfrm>
            <a:prstGeom prst="rect">
              <a:avLst/>
            </a:prstGeom>
          </p:spPr>
        </p:pic>
      </p:grpSp>
      <p:sp>
        <p:nvSpPr>
          <p:cNvPr id="18" name="Oval 17"/>
          <p:cNvSpPr/>
          <p:nvPr/>
        </p:nvSpPr>
        <p:spPr bwMode="auto">
          <a:xfrm>
            <a:off x="3644538" y="2402218"/>
            <a:ext cx="1977926" cy="1863815"/>
          </a:xfrm>
          <a:prstGeom prst="ellipse">
            <a:avLst/>
          </a:prstGeom>
          <a:gradFill>
            <a:gsLst>
              <a:gs pos="0">
                <a:srgbClr val="E5EFF1"/>
              </a:gs>
              <a:gs pos="70000">
                <a:srgbClr val="A7CAD5"/>
              </a:gs>
            </a:gsLst>
            <a:lin ang="2700000" scaled="1"/>
          </a:gradFill>
          <a:ln>
            <a:noFill/>
          </a:ln>
          <a:effectLst>
            <a:outerShdw blurRad="50800" dist="38100" dir="2700000" algn="tl" rotWithShape="0">
              <a:prstClr val="black">
                <a:alpha val="40000"/>
              </a:prstClr>
            </a:outerShdw>
          </a:effectLst>
          <a:scene3d>
            <a:camera prst="orthographicFront"/>
            <a:lightRig rig="threePt" dir="t"/>
          </a:scene3d>
          <a:sp3d extrusionH="76200" contourW="12700" prstMaterial="metal">
            <a:bevelT h="50800"/>
            <a:extrusionClr>
              <a:srgbClr val="E5EFF1"/>
            </a:extrusionClr>
            <a:contourClr>
              <a:srgbClr val="CEE2E8"/>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endParaRPr lang="fr-FR" sz="1600" b="1" smtClean="0">
              <a:solidFill>
                <a:schemeClr val="tx1">
                  <a:lumMod val="75000"/>
                  <a:lumOff val="25000"/>
                </a:schemeClr>
              </a:solidFill>
              <a:latin typeface="+mj-lt"/>
            </a:endParaRPr>
          </a:p>
        </p:txBody>
      </p:sp>
      <p:pic>
        <p:nvPicPr>
          <p:cNvPr id="19" name="Picture 3" descr="C:\Users\shonsh\AppData\Local\Microsoft\Windows\Temporary Internet Files\Content.IE5\7PKS2UJU\MCj04114980000[1].wmf"/>
          <p:cNvPicPr>
            <a:picLocks noChangeAspect="1" noChangeArrowheads="1"/>
          </p:cNvPicPr>
          <p:nvPr/>
        </p:nvPicPr>
        <p:blipFill>
          <a:blip r:embed="rId7"/>
          <a:srcRect/>
          <a:stretch>
            <a:fillRect/>
          </a:stretch>
        </p:blipFill>
        <p:spPr bwMode="auto">
          <a:xfrm>
            <a:off x="3883838" y="2442613"/>
            <a:ext cx="1499325" cy="1745708"/>
          </a:xfrm>
          <a:prstGeom prst="rect">
            <a:avLst/>
          </a:prstGeom>
          <a:noFill/>
        </p:spPr>
      </p:pic>
      <p:sp>
        <p:nvSpPr>
          <p:cNvPr id="20" name="Rounded Rectangular Callout 19"/>
          <p:cNvSpPr/>
          <p:nvPr/>
        </p:nvSpPr>
        <p:spPr bwMode="auto">
          <a:xfrm>
            <a:off x="610703" y="3499543"/>
            <a:ext cx="1611435" cy="1004277"/>
          </a:xfrm>
          <a:prstGeom prst="wedgeRoundRectCallout">
            <a:avLst>
              <a:gd name="adj1" fmla="val 123035"/>
              <a:gd name="adj2" fmla="val -46129"/>
              <a:gd name="adj3" fmla="val 16667"/>
            </a:avLst>
          </a:prstGeom>
          <a:gradFill>
            <a:gsLst>
              <a:gs pos="0">
                <a:srgbClr val="E5EFF1"/>
              </a:gs>
              <a:gs pos="70000">
                <a:srgbClr val="A7CAD5"/>
              </a:gs>
            </a:gsLst>
            <a:lin ang="2700000" scaled="1"/>
          </a:gradFill>
          <a:ln>
            <a:noFill/>
          </a:ln>
          <a:effectLst>
            <a:outerShdw blurRad="50800" dist="38100" dir="2700000" algn="tl" rotWithShape="0">
              <a:prstClr val="black">
                <a:alpha val="40000"/>
              </a:prstClr>
            </a:outerShdw>
          </a:effectLst>
          <a:scene3d>
            <a:camera prst="orthographicFront"/>
            <a:lightRig rig="threePt" dir="t"/>
          </a:scene3d>
          <a:sp3d extrusionH="76200" contourW="12700" prstMaterial="metal">
            <a:bevelT h="50800"/>
            <a:extrusionClr>
              <a:srgbClr val="E5EFF1"/>
            </a:extrusionClr>
            <a:contourClr>
              <a:srgbClr val="CEE2E8"/>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fr-FR" sz="1400" b="1" smtClean="0">
                <a:solidFill>
                  <a:schemeClr val="bg1">
                    <a:lumMod val="75000"/>
                  </a:schemeClr>
                </a:solidFill>
                <a:latin typeface="+mj-lt"/>
              </a:rPr>
              <a:t>Créer un groupe de ressources</a:t>
            </a:r>
          </a:p>
        </p:txBody>
      </p:sp>
      <p:sp>
        <p:nvSpPr>
          <p:cNvPr id="21" name="Rounded Rectangular Callout 20"/>
          <p:cNvSpPr/>
          <p:nvPr/>
        </p:nvSpPr>
        <p:spPr bwMode="auto">
          <a:xfrm>
            <a:off x="632475" y="2334073"/>
            <a:ext cx="1838582" cy="855891"/>
          </a:xfrm>
          <a:prstGeom prst="wedgeRoundRectCallout">
            <a:avLst>
              <a:gd name="adj1" fmla="val 95320"/>
              <a:gd name="adj2" fmla="val 45310"/>
              <a:gd name="adj3" fmla="val 16667"/>
            </a:avLst>
          </a:prstGeom>
          <a:gradFill>
            <a:gsLst>
              <a:gs pos="0">
                <a:srgbClr val="E5EFF1"/>
              </a:gs>
              <a:gs pos="70000">
                <a:srgbClr val="A7CAD5"/>
              </a:gs>
            </a:gsLst>
            <a:lin ang="2700000" scaled="1"/>
          </a:gradFill>
          <a:ln>
            <a:noFill/>
          </a:ln>
          <a:effectLst>
            <a:outerShdw blurRad="50800" dist="38100" dir="2700000" algn="tl" rotWithShape="0">
              <a:prstClr val="black">
                <a:alpha val="40000"/>
              </a:prstClr>
            </a:outerShdw>
          </a:effectLst>
          <a:scene3d>
            <a:camera prst="orthographicFront"/>
            <a:lightRig rig="threePt" dir="t"/>
          </a:scene3d>
          <a:sp3d extrusionH="76200" contourW="12700" prstMaterial="metal">
            <a:bevelT h="50800"/>
            <a:extrusionClr>
              <a:srgbClr val="E5EFF1"/>
            </a:extrusionClr>
            <a:contourClr>
              <a:srgbClr val="CEE2E8"/>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fr-FR" sz="1400" b="1" smtClean="0">
                <a:solidFill>
                  <a:schemeClr val="bg1">
                    <a:lumMod val="75000"/>
                  </a:schemeClr>
                </a:solidFill>
                <a:latin typeface="+mj-lt"/>
              </a:rPr>
              <a:t>2. Identifier les disques disponibles</a:t>
            </a:r>
          </a:p>
        </p:txBody>
      </p:sp>
      <p:sp>
        <p:nvSpPr>
          <p:cNvPr id="22" name="Rounded Rectangular Callout 21"/>
          <p:cNvSpPr/>
          <p:nvPr/>
        </p:nvSpPr>
        <p:spPr bwMode="auto">
          <a:xfrm>
            <a:off x="1905000" y="1371600"/>
            <a:ext cx="2173795" cy="653313"/>
          </a:xfrm>
          <a:prstGeom prst="wedgeRoundRectCallout">
            <a:avLst>
              <a:gd name="adj1" fmla="val 39081"/>
              <a:gd name="adj2" fmla="val 116205"/>
              <a:gd name="adj3" fmla="val 16667"/>
            </a:avLst>
          </a:prstGeom>
          <a:gradFill>
            <a:gsLst>
              <a:gs pos="0">
                <a:srgbClr val="E5EFF1"/>
              </a:gs>
              <a:gs pos="70000">
                <a:srgbClr val="A7CAD5"/>
              </a:gs>
            </a:gsLst>
            <a:lin ang="2700000" scaled="1"/>
          </a:gradFill>
          <a:ln>
            <a:noFill/>
          </a:ln>
          <a:effectLst>
            <a:outerShdw blurRad="50800" dist="38100" dir="2700000" algn="tl" rotWithShape="0">
              <a:prstClr val="black">
                <a:alpha val="40000"/>
              </a:prstClr>
            </a:outerShdw>
          </a:effectLst>
          <a:scene3d>
            <a:camera prst="orthographicFront"/>
            <a:lightRig rig="threePt" dir="t"/>
          </a:scene3d>
          <a:sp3d extrusionH="76200" contourW="12700" prstMaterial="metal">
            <a:bevelT h="50800"/>
            <a:extrusionClr>
              <a:srgbClr val="E5EFF1"/>
            </a:extrusionClr>
            <a:contourClr>
              <a:srgbClr val="CEE2E8"/>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fr-FR" sz="1400" b="1" dirty="0" smtClean="0">
                <a:solidFill>
                  <a:schemeClr val="bg1">
                    <a:lumMod val="75000"/>
                  </a:schemeClr>
                </a:solidFill>
                <a:latin typeface="+mj-lt"/>
              </a:rPr>
              <a:t>3. Déplacer le disque dans le groupe de ressources</a:t>
            </a:r>
          </a:p>
        </p:txBody>
      </p:sp>
      <p:sp>
        <p:nvSpPr>
          <p:cNvPr id="23" name="Rounded Rectangular Callout 22"/>
          <p:cNvSpPr/>
          <p:nvPr/>
        </p:nvSpPr>
        <p:spPr bwMode="auto">
          <a:xfrm>
            <a:off x="5134137" y="1158972"/>
            <a:ext cx="1838582" cy="855891"/>
          </a:xfrm>
          <a:prstGeom prst="wedgeRoundRectCallout">
            <a:avLst>
              <a:gd name="adj1" fmla="val -49282"/>
              <a:gd name="adj2" fmla="val 100463"/>
              <a:gd name="adj3" fmla="val 16667"/>
            </a:avLst>
          </a:prstGeom>
          <a:gradFill>
            <a:gsLst>
              <a:gs pos="0">
                <a:srgbClr val="E5EFF1"/>
              </a:gs>
              <a:gs pos="70000">
                <a:srgbClr val="A7CAD5"/>
              </a:gs>
            </a:gsLst>
            <a:lin ang="2700000" scaled="1"/>
          </a:gradFill>
          <a:ln>
            <a:noFill/>
          </a:ln>
          <a:effectLst>
            <a:outerShdw blurRad="50800" dist="38100" dir="2700000" algn="tl" rotWithShape="0">
              <a:prstClr val="black">
                <a:alpha val="40000"/>
              </a:prstClr>
            </a:outerShdw>
          </a:effectLst>
          <a:scene3d>
            <a:camera prst="orthographicFront"/>
            <a:lightRig rig="threePt" dir="t"/>
          </a:scene3d>
          <a:sp3d extrusionH="76200" contourW="12700" prstMaterial="metal">
            <a:bevelT h="50800"/>
            <a:extrusionClr>
              <a:srgbClr val="E5EFF1"/>
            </a:extrusionClr>
            <a:contourClr>
              <a:srgbClr val="CEE2E8"/>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fr-FR" sz="1400" b="1" smtClean="0">
                <a:solidFill>
                  <a:schemeClr val="bg1">
                    <a:lumMod val="75000"/>
                  </a:schemeClr>
                </a:solidFill>
                <a:latin typeface="+mj-lt"/>
              </a:rPr>
              <a:t>4. Créer la configuration de la machine virtuelle</a:t>
            </a:r>
          </a:p>
        </p:txBody>
      </p:sp>
      <p:sp>
        <p:nvSpPr>
          <p:cNvPr id="24" name="Rounded Rectangular Callout 23"/>
          <p:cNvSpPr/>
          <p:nvPr/>
        </p:nvSpPr>
        <p:spPr bwMode="auto">
          <a:xfrm>
            <a:off x="6661487" y="2334633"/>
            <a:ext cx="1838582" cy="855891"/>
          </a:xfrm>
          <a:prstGeom prst="wedgeRoundRectCallout">
            <a:avLst>
              <a:gd name="adj1" fmla="val -90996"/>
              <a:gd name="adj2" fmla="val 39998"/>
              <a:gd name="adj3" fmla="val 16667"/>
            </a:avLst>
          </a:prstGeom>
          <a:gradFill>
            <a:gsLst>
              <a:gs pos="0">
                <a:srgbClr val="E5EFF1"/>
              </a:gs>
              <a:gs pos="70000">
                <a:srgbClr val="A7CAD5"/>
              </a:gs>
            </a:gsLst>
            <a:lin ang="2700000" scaled="1"/>
          </a:gradFill>
          <a:ln>
            <a:noFill/>
          </a:ln>
          <a:effectLst>
            <a:outerShdw blurRad="50800" dist="38100" dir="2700000" algn="tl" rotWithShape="0">
              <a:prstClr val="black">
                <a:alpha val="40000"/>
              </a:prstClr>
            </a:outerShdw>
          </a:effectLst>
          <a:scene3d>
            <a:camera prst="orthographicFront"/>
            <a:lightRig rig="threePt" dir="t"/>
          </a:scene3d>
          <a:sp3d extrusionH="76200" contourW="12700" prstMaterial="metal">
            <a:bevelT h="50800"/>
            <a:extrusionClr>
              <a:srgbClr val="E5EFF1"/>
            </a:extrusionClr>
            <a:contourClr>
              <a:srgbClr val="CEE2E8"/>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fr-FR" sz="1400" b="1" smtClean="0">
                <a:solidFill>
                  <a:schemeClr val="bg1">
                    <a:lumMod val="75000"/>
                  </a:schemeClr>
                </a:solidFill>
                <a:latin typeface="+mj-lt"/>
              </a:rPr>
              <a:t>5. Créer les ressources de la machine virtuelle</a:t>
            </a:r>
          </a:p>
        </p:txBody>
      </p:sp>
      <p:sp>
        <p:nvSpPr>
          <p:cNvPr id="25" name="Rounded Rectangular Callout 24"/>
          <p:cNvSpPr/>
          <p:nvPr/>
        </p:nvSpPr>
        <p:spPr bwMode="auto">
          <a:xfrm>
            <a:off x="6772018" y="3575743"/>
            <a:ext cx="1838582" cy="855891"/>
          </a:xfrm>
          <a:prstGeom prst="wedgeRoundRectCallout">
            <a:avLst>
              <a:gd name="adj1" fmla="val -92964"/>
              <a:gd name="adj2" fmla="val -40642"/>
              <a:gd name="adj3" fmla="val 16667"/>
            </a:avLst>
          </a:prstGeom>
          <a:gradFill>
            <a:gsLst>
              <a:gs pos="0">
                <a:srgbClr val="E5EFF1"/>
              </a:gs>
              <a:gs pos="70000">
                <a:srgbClr val="A7CAD5"/>
              </a:gs>
            </a:gsLst>
            <a:lin ang="2700000" scaled="1"/>
          </a:gradFill>
          <a:ln>
            <a:noFill/>
          </a:ln>
          <a:effectLst>
            <a:outerShdw blurRad="50800" dist="38100" dir="2700000" algn="tl" rotWithShape="0">
              <a:prstClr val="black">
                <a:alpha val="40000"/>
              </a:prstClr>
            </a:outerShdw>
          </a:effectLst>
          <a:scene3d>
            <a:camera prst="orthographicFront"/>
            <a:lightRig rig="threePt" dir="t"/>
          </a:scene3d>
          <a:sp3d extrusionH="76200" contourW="12700" prstMaterial="metal">
            <a:bevelT h="50800"/>
            <a:extrusionClr>
              <a:srgbClr val="E5EFF1"/>
            </a:extrusionClr>
            <a:contourClr>
              <a:srgbClr val="CEE2E8"/>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fr-FR" sz="1400" b="1" smtClean="0">
                <a:solidFill>
                  <a:schemeClr val="bg1">
                    <a:lumMod val="75000"/>
                  </a:schemeClr>
                </a:solidFill>
                <a:latin typeface="+mj-lt"/>
              </a:rPr>
              <a:t>6. Associer les dépendances entre ressources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Bottom)">
                                      <p:cBhvr>
                                        <p:cTn id="15" dur="500"/>
                                        <p:tgtEl>
                                          <p:spTgt spid="21"/>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Bottom)">
                                      <p:cBhvr>
                                        <p:cTn id="19" dur="500"/>
                                        <p:tgtEl>
                                          <p:spTgt spid="22"/>
                                        </p:tgtEl>
                                      </p:cBhvr>
                                    </p:animEffect>
                                  </p:childTnLst>
                                </p:cTn>
                              </p:par>
                            </p:childTnLst>
                          </p:cTn>
                        </p:par>
                        <p:par>
                          <p:cTn id="20" fill="hold">
                            <p:stCondLst>
                              <p:cond delay="3500"/>
                            </p:stCondLst>
                            <p:childTnLst>
                              <p:par>
                                <p:cTn id="21" presetID="1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slide(fromBottom)">
                                      <p:cBhvr>
                                        <p:cTn id="23" dur="500"/>
                                        <p:tgtEl>
                                          <p:spTgt spid="23"/>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lide(fromBottom)">
                                      <p:cBhvr>
                                        <p:cTn id="27" dur="500"/>
                                        <p:tgtEl>
                                          <p:spTgt spid="24"/>
                                        </p:tgtEl>
                                      </p:cBhvr>
                                    </p:animEffect>
                                  </p:childTnLst>
                                </p:cTn>
                              </p:par>
                            </p:childTnLst>
                          </p:cTn>
                        </p:par>
                        <p:par>
                          <p:cTn id="28" fill="hold">
                            <p:stCondLst>
                              <p:cond delay="4500"/>
                            </p:stCondLst>
                            <p:childTnLst>
                              <p:par>
                                <p:cTn id="29" presetID="1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slide(fromBottom)">
                                      <p:cBhvr>
                                        <p:cTn id="31" dur="500"/>
                                        <p:tgtEl>
                                          <p:spTgt spid="25"/>
                                        </p:tgtEl>
                                      </p:cBhvr>
                                    </p:animEffect>
                                  </p:childTnLst>
                                </p:cTn>
                              </p:par>
                            </p:childTnLst>
                          </p:cTn>
                        </p:par>
                        <p:par>
                          <p:cTn id="32" fill="hold">
                            <p:stCondLst>
                              <p:cond delay="5000"/>
                            </p:stCondLst>
                            <p:childTnLst>
                              <p:par>
                                <p:cTn id="33" presetID="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35" presetClass="path" presetSubtype="0" accel="50000" decel="50000" fill="hold" nodeType="afterEffect">
                                  <p:stCondLst>
                                    <p:cond delay="0"/>
                                  </p:stCondLst>
                                  <p:childTnLst>
                                    <p:animMotion origin="layout" path="M -2.5E-6 -3.7037E-6 L -0.19878 -3.7037E-6 " pathEditMode="relative" rAng="0" ptsTypes="AA">
                                      <p:cBhvr>
                                        <p:cTn id="39" dur="2000" fill="hold"/>
                                        <p:tgtEl>
                                          <p:spTgt spid="7"/>
                                        </p:tgtEl>
                                        <p:attrNameLst>
                                          <p:attrName>ppt_x</p:attrName>
                                          <p:attrName>ppt_y</p:attrName>
                                        </p:attrNameLst>
                                      </p:cBhvr>
                                      <p:rCtr x="-99" y="0"/>
                                    </p:animMotion>
                                  </p:childTnLst>
                                </p:cTn>
                              </p:par>
                            </p:childTnLst>
                          </p:cTn>
                        </p:par>
                        <p:par>
                          <p:cTn id="40" fill="hold">
                            <p:stCondLst>
                              <p:cond delay="7500"/>
                            </p:stCondLst>
                            <p:childTnLst>
                              <p:par>
                                <p:cTn id="41" presetID="9"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par>
                          <p:cTn id="44" fill="hold">
                            <p:stCondLst>
                              <p:cond delay="8000"/>
                            </p:stCondLst>
                            <p:childTnLst>
                              <p:par>
                                <p:cTn id="45" presetID="9"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slide(fromLeft)">
                                      <p:cBhvr>
                                        <p:cTn id="50" dur="500"/>
                                        <p:tgtEl>
                                          <p:spTgt spid="6"/>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slide(fromLef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20" grpId="0" animBg="1"/>
      <p:bldP spid="21" grpId="0" animBg="1"/>
      <p:bldP spid="22" grpId="0"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838200" y="3352800"/>
            <a:ext cx="7223712" cy="1523495"/>
          </a:xfrm>
          <a:prstGeom prst="rect">
            <a:avLst/>
          </a:prstGeom>
          <a:noFill/>
        </p:spPr>
        <p:txBody>
          <a:bodyPr anchor="b"/>
          <a:lstStyle/>
          <a:p>
            <a:r>
              <a:rPr lang="fr-FR" sz="4800" dirty="0" smtClean="0"/>
              <a:t>Hyper-V et </a:t>
            </a:r>
            <a:br>
              <a:rPr lang="fr-FR" sz="4800" dirty="0" smtClean="0"/>
            </a:br>
            <a:r>
              <a:rPr lang="fr-FR" sz="4800" dirty="0" smtClean="0"/>
              <a:t>la disponibilité</a:t>
            </a:r>
            <a:endParaRPr lang="fr-FR" sz="5400" dirty="0"/>
          </a:p>
        </p:txBody>
      </p:sp>
      <p:sp>
        <p:nvSpPr>
          <p:cNvPr id="6" name="TextBox 5"/>
          <p:cNvSpPr txBox="1"/>
          <p:nvPr/>
        </p:nvSpPr>
        <p:spPr>
          <a:xfrm>
            <a:off x="214282" y="1928802"/>
            <a:ext cx="3972560"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pic>
        <p:nvPicPr>
          <p:cNvPr id="8" name="Picture 9"/>
          <p:cNvPicPr>
            <a:picLocks noChangeAspect="1" noChangeArrowheads="1"/>
          </p:cNvPicPr>
          <p:nvPr/>
        </p:nvPicPr>
        <p:blipFill>
          <a:blip r:embed="rId3"/>
          <a:srcRect/>
          <a:stretch>
            <a:fillRect/>
          </a:stretch>
        </p:blipFill>
        <p:spPr bwMode="auto">
          <a:xfrm>
            <a:off x="4343400" y="2438400"/>
            <a:ext cx="4386322" cy="3276600"/>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214282" y="214290"/>
            <a:ext cx="7153275" cy="5343525"/>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714348" y="785794"/>
            <a:ext cx="6467475" cy="4438650"/>
          </a:xfrm>
          <a:prstGeom prst="rect">
            <a:avLst/>
          </a:prstGeom>
          <a:noFill/>
          <a:ln w="9525">
            <a:noFill/>
            <a:miter lim="800000"/>
            <a:headEnd/>
            <a:tailEnd/>
          </a:ln>
          <a:effectLst/>
        </p:spPr>
      </p:pic>
      <p:pic>
        <p:nvPicPr>
          <p:cNvPr id="6" name="Picture 4"/>
          <p:cNvPicPr>
            <a:picLocks noChangeAspect="1" noChangeArrowheads="1"/>
          </p:cNvPicPr>
          <p:nvPr/>
        </p:nvPicPr>
        <p:blipFill>
          <a:blip r:embed="rId5"/>
          <a:srcRect/>
          <a:stretch>
            <a:fillRect/>
          </a:stretch>
        </p:blipFill>
        <p:spPr bwMode="auto">
          <a:xfrm>
            <a:off x="1142976" y="1142984"/>
            <a:ext cx="6486525" cy="4457700"/>
          </a:xfrm>
          <a:prstGeom prst="rect">
            <a:avLst/>
          </a:prstGeom>
          <a:noFill/>
          <a:ln w="9525">
            <a:noFill/>
            <a:miter lim="800000"/>
            <a:headEnd/>
            <a:tailEnd/>
          </a:ln>
          <a:effectLst/>
        </p:spPr>
      </p:pic>
      <p:pic>
        <p:nvPicPr>
          <p:cNvPr id="7" name="Picture 5"/>
          <p:cNvPicPr>
            <a:picLocks noChangeAspect="1" noChangeArrowheads="1"/>
          </p:cNvPicPr>
          <p:nvPr/>
        </p:nvPicPr>
        <p:blipFill>
          <a:blip r:embed="rId6"/>
          <a:srcRect/>
          <a:stretch>
            <a:fillRect/>
          </a:stretch>
        </p:blipFill>
        <p:spPr bwMode="auto">
          <a:xfrm>
            <a:off x="1500166" y="1428736"/>
            <a:ext cx="6467475" cy="4448175"/>
          </a:xfrm>
          <a:prstGeom prst="rect">
            <a:avLst/>
          </a:prstGeom>
          <a:noFill/>
          <a:ln w="9525">
            <a:noFill/>
            <a:miter lim="800000"/>
            <a:headEnd/>
            <a:tailEnd/>
          </a:ln>
          <a:effectLst/>
        </p:spPr>
      </p:pic>
      <p:pic>
        <p:nvPicPr>
          <p:cNvPr id="8" name="Picture 6"/>
          <p:cNvPicPr>
            <a:picLocks noChangeAspect="1" noChangeArrowheads="1"/>
          </p:cNvPicPr>
          <p:nvPr/>
        </p:nvPicPr>
        <p:blipFill>
          <a:blip r:embed="rId7"/>
          <a:srcRect/>
          <a:stretch>
            <a:fillRect/>
          </a:stretch>
        </p:blipFill>
        <p:spPr bwMode="auto">
          <a:xfrm>
            <a:off x="1928794" y="1785926"/>
            <a:ext cx="6477000" cy="4448175"/>
          </a:xfrm>
          <a:prstGeom prst="rect">
            <a:avLst/>
          </a:prstGeom>
          <a:noFill/>
          <a:ln w="9525">
            <a:noFill/>
            <a:miter lim="800000"/>
            <a:headEnd/>
            <a:tailEnd/>
          </a:ln>
          <a:effectLst/>
        </p:spPr>
      </p:pic>
      <p:pic>
        <p:nvPicPr>
          <p:cNvPr id="9" name="Picture 7"/>
          <p:cNvPicPr>
            <a:picLocks noChangeAspect="1" noChangeArrowheads="1"/>
          </p:cNvPicPr>
          <p:nvPr/>
        </p:nvPicPr>
        <p:blipFill>
          <a:blip r:embed="rId8"/>
          <a:srcRect/>
          <a:stretch>
            <a:fillRect/>
          </a:stretch>
        </p:blipFill>
        <p:spPr bwMode="auto">
          <a:xfrm>
            <a:off x="2285984" y="2214554"/>
            <a:ext cx="6467475" cy="4438650"/>
          </a:xfrm>
          <a:prstGeom prst="rect">
            <a:avLst/>
          </a:prstGeom>
          <a:noFill/>
          <a:ln w="9525">
            <a:noFill/>
            <a:miter lim="800000"/>
            <a:headEnd/>
            <a:tailEnd/>
          </a:ln>
          <a:effectLst/>
        </p:spPr>
      </p:pic>
      <p:pic>
        <p:nvPicPr>
          <p:cNvPr id="10" name="Picture 8"/>
          <p:cNvPicPr>
            <a:picLocks noChangeAspect="1" noChangeArrowheads="1"/>
          </p:cNvPicPr>
          <p:nvPr/>
        </p:nvPicPr>
        <p:blipFill>
          <a:blip r:embed="rId9"/>
          <a:srcRect/>
          <a:stretch>
            <a:fillRect/>
          </a:stretch>
        </p:blipFill>
        <p:spPr bwMode="auto">
          <a:xfrm>
            <a:off x="2676525" y="1914525"/>
            <a:ext cx="6467475" cy="4943475"/>
          </a:xfrm>
          <a:prstGeom prst="rect">
            <a:avLst/>
          </a:prstGeom>
          <a:noFill/>
          <a:ln w="9525">
            <a:noFill/>
            <a:miter lim="800000"/>
            <a:headEnd/>
            <a:tailEnd/>
          </a:ln>
          <a:effectLst/>
        </p:spPr>
      </p:pic>
      <p:pic>
        <p:nvPicPr>
          <p:cNvPr id="11" name="Picture 9"/>
          <p:cNvPicPr>
            <a:picLocks noChangeAspect="1" noChangeArrowheads="1"/>
          </p:cNvPicPr>
          <p:nvPr/>
        </p:nvPicPr>
        <p:blipFill>
          <a:blip r:embed="rId10"/>
          <a:srcRect/>
          <a:stretch>
            <a:fillRect/>
          </a:stretch>
        </p:blipFill>
        <p:spPr bwMode="auto">
          <a:xfrm>
            <a:off x="1990725" y="1514475"/>
            <a:ext cx="7153275" cy="53435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228600" y="228600"/>
            <a:ext cx="8153400" cy="5410200"/>
          </a:xfrm>
          <a:prstGeom prst="rect">
            <a:avLst/>
          </a:prstGeom>
          <a:noFill/>
          <a:ln w="9525">
            <a:noFill/>
            <a:miter lim="800000"/>
            <a:headEnd/>
            <a:tailEnd/>
          </a:ln>
          <a:effectLst/>
        </p:spPr>
      </p:pic>
      <p:pic>
        <p:nvPicPr>
          <p:cNvPr id="93187" name="Picture 3"/>
          <p:cNvPicPr>
            <a:picLocks noChangeAspect="1" noChangeArrowheads="1"/>
          </p:cNvPicPr>
          <p:nvPr/>
        </p:nvPicPr>
        <p:blipFill>
          <a:blip r:embed="rId3"/>
          <a:srcRect/>
          <a:stretch>
            <a:fillRect/>
          </a:stretch>
        </p:blipFill>
        <p:spPr bwMode="auto">
          <a:xfrm>
            <a:off x="457200" y="533400"/>
            <a:ext cx="8143875" cy="5410200"/>
          </a:xfrm>
          <a:prstGeom prst="rect">
            <a:avLst/>
          </a:prstGeom>
          <a:noFill/>
          <a:ln w="9525">
            <a:noFill/>
            <a:miter lim="800000"/>
            <a:headEnd/>
            <a:tailEnd/>
          </a:ln>
          <a:effectLst/>
        </p:spPr>
      </p:pic>
      <p:pic>
        <p:nvPicPr>
          <p:cNvPr id="93188" name="Picture 4"/>
          <p:cNvPicPr>
            <a:picLocks noChangeAspect="1" noChangeArrowheads="1"/>
          </p:cNvPicPr>
          <p:nvPr/>
        </p:nvPicPr>
        <p:blipFill>
          <a:blip r:embed="rId4"/>
          <a:srcRect/>
          <a:stretch>
            <a:fillRect/>
          </a:stretch>
        </p:blipFill>
        <p:spPr bwMode="auto">
          <a:xfrm>
            <a:off x="609600" y="762000"/>
            <a:ext cx="8153400" cy="5410200"/>
          </a:xfrm>
          <a:prstGeom prst="rect">
            <a:avLst/>
          </a:prstGeom>
          <a:noFill/>
          <a:ln w="9525">
            <a:noFill/>
            <a:miter lim="800000"/>
            <a:headEnd/>
            <a:tailEnd/>
          </a:ln>
          <a:effectLst/>
        </p:spPr>
      </p:pic>
      <p:pic>
        <p:nvPicPr>
          <p:cNvPr id="93189" name="Picture 5"/>
          <p:cNvPicPr>
            <a:picLocks noChangeAspect="1" noChangeArrowheads="1"/>
          </p:cNvPicPr>
          <p:nvPr/>
        </p:nvPicPr>
        <p:blipFill>
          <a:blip r:embed="rId5"/>
          <a:srcRect/>
          <a:stretch>
            <a:fillRect/>
          </a:stretch>
        </p:blipFill>
        <p:spPr bwMode="auto">
          <a:xfrm>
            <a:off x="762000" y="1066800"/>
            <a:ext cx="8153400" cy="5410200"/>
          </a:xfrm>
          <a:prstGeom prst="rect">
            <a:avLst/>
          </a:prstGeom>
          <a:noFill/>
          <a:ln w="9525">
            <a:noFill/>
            <a:miter lim="800000"/>
            <a:headEnd/>
            <a:tailEnd/>
          </a:ln>
          <a:effectLst/>
        </p:spPr>
      </p:pic>
      <p:pic>
        <p:nvPicPr>
          <p:cNvPr id="93190" name="Picture 6"/>
          <p:cNvPicPr>
            <a:picLocks noChangeAspect="1" noChangeArrowheads="1"/>
          </p:cNvPicPr>
          <p:nvPr/>
        </p:nvPicPr>
        <p:blipFill>
          <a:blip r:embed="rId6"/>
          <a:srcRect/>
          <a:stretch>
            <a:fillRect/>
          </a:stretch>
        </p:blipFill>
        <p:spPr bwMode="auto">
          <a:xfrm>
            <a:off x="914400" y="1371600"/>
            <a:ext cx="8153400" cy="5410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fr-FR" smtClean="0"/>
              <a:t>Evolutions liées à la disponibilité</a:t>
            </a:r>
            <a:endParaRPr lang="fr-FR" dirty="0"/>
          </a:p>
        </p:txBody>
      </p:sp>
      <p:graphicFrame>
        <p:nvGraphicFramePr>
          <p:cNvPr id="1155120" name="Group 48"/>
          <p:cNvGraphicFramePr>
            <a:graphicFrameLocks noGrp="1"/>
          </p:cNvGraphicFramePr>
          <p:nvPr>
            <p:ph sz="quarter" idx="10"/>
          </p:nvPr>
        </p:nvGraphicFramePr>
        <p:xfrm>
          <a:off x="419100" y="3276600"/>
          <a:ext cx="8458199" cy="2709464"/>
        </p:xfrm>
        <a:graphic>
          <a:graphicData uri="http://schemas.openxmlformats.org/drawingml/2006/table">
            <a:tbl>
              <a:tblPr/>
              <a:tblGrid>
                <a:gridCol w="2095837"/>
                <a:gridCol w="2095837"/>
                <a:gridCol w="2095837"/>
                <a:gridCol w="2170688"/>
              </a:tblGrid>
              <a:tr h="423863">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Mémoire VM</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spcAft>
                          <a:spcPts val="0"/>
                        </a:spcAft>
                      </a:pPr>
                      <a:r>
                        <a:rPr lang="fr-FR" sz="2000" b="0" dirty="0">
                          <a:effectLst>
                            <a:outerShdw blurRad="38100" dist="38100" dir="2700000" algn="tl">
                              <a:srgbClr val="000000">
                                <a:alpha val="43137"/>
                              </a:srgbClr>
                            </a:outerShdw>
                          </a:effectLst>
                          <a:latin typeface="+mn-lt"/>
                          <a:ea typeface="Calibri"/>
                          <a:cs typeface="Times New Roman"/>
                        </a:rPr>
                        <a:t>1 </a:t>
                      </a:r>
                      <a:r>
                        <a:rPr lang="fr-FR" sz="2000" b="0" dirty="0" smtClean="0">
                          <a:effectLst>
                            <a:outerShdw blurRad="38100" dist="38100" dir="2700000" algn="tl">
                              <a:srgbClr val="000000">
                                <a:alpha val="43137"/>
                              </a:srgbClr>
                            </a:outerShdw>
                          </a:effectLst>
                          <a:latin typeface="+mn-lt"/>
                          <a:ea typeface="Calibri"/>
                          <a:cs typeface="Times New Roman"/>
                        </a:rPr>
                        <a:t>Gb </a:t>
                      </a:r>
                      <a:r>
                        <a:rPr lang="fr-FR" sz="2000" b="0" dirty="0" err="1">
                          <a:effectLst>
                            <a:outerShdw blurRad="38100" dist="38100" dir="2700000" algn="tl">
                              <a:srgbClr val="000000">
                                <a:alpha val="43137"/>
                              </a:srgbClr>
                            </a:outerShdw>
                          </a:effectLst>
                          <a:latin typeface="+mn-lt"/>
                          <a:ea typeface="Calibri"/>
                          <a:cs typeface="Times New Roman"/>
                        </a:rPr>
                        <a:t>iSCSI</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spcAft>
                          <a:spcPts val="0"/>
                        </a:spcAft>
                      </a:pPr>
                      <a:r>
                        <a:rPr lang="fr-FR" sz="2000" b="0" dirty="0">
                          <a:effectLst>
                            <a:outerShdw blurRad="38100" dist="38100" dir="2700000" algn="tl">
                              <a:srgbClr val="000000">
                                <a:alpha val="43137"/>
                              </a:srgbClr>
                            </a:outerShdw>
                          </a:effectLst>
                          <a:latin typeface="+mn-lt"/>
                          <a:ea typeface="Calibri"/>
                          <a:cs typeface="Times New Roman"/>
                        </a:rPr>
                        <a:t>2 Gb FC</a:t>
                      </a: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4 Gb FC</a:t>
                      </a:r>
                      <a:endParaRPr lang="fr-FR" sz="2000" b="0" dirty="0">
                        <a:effectLst>
                          <a:outerShdw blurRad="38100" dist="38100" dir="2700000" algn="tl">
                            <a:srgbClr val="000000">
                              <a:alpha val="43137"/>
                            </a:srgbClr>
                          </a:outerShdw>
                        </a:effectLst>
                        <a:latin typeface="+mn-lt"/>
                        <a:ea typeface="Calibri"/>
                        <a:cs typeface="Times New Roman"/>
                      </a:endParaRPr>
                    </a:p>
                  </a:txBody>
                  <a:tcPr marL="89822" marR="898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r>
              <a:tr h="423863">
                <a:tc>
                  <a:txBody>
                    <a:bodyPr/>
                    <a:lstStyle/>
                    <a:p>
                      <a:pPr algn="ctr">
                        <a:spcAft>
                          <a:spcPts val="0"/>
                        </a:spcAft>
                      </a:pPr>
                      <a:r>
                        <a:rPr lang="fr-FR" sz="2000" b="0" dirty="0">
                          <a:effectLst>
                            <a:outerShdw blurRad="38100" dist="38100" dir="2700000" algn="tl">
                              <a:srgbClr val="000000">
                                <a:alpha val="43137"/>
                              </a:srgbClr>
                            </a:outerShdw>
                          </a:effectLst>
                          <a:latin typeface="+mn-lt"/>
                          <a:ea typeface="Calibri"/>
                          <a:cs typeface="Times New Roman"/>
                        </a:rPr>
                        <a:t>512 MB</a:t>
                      </a:r>
                    </a:p>
                  </a:txBody>
                  <a:tcPr marL="98032" marR="98032" marT="73322" marB="73322">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8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a:effectLst>
                            <a:outerShdw blurRad="38100" dist="38100" dir="2700000" algn="tl">
                              <a:srgbClr val="000000">
                                <a:alpha val="43137"/>
                              </a:srgbClr>
                            </a:outerShdw>
                          </a:effectLst>
                          <a:latin typeface="+mn-lt"/>
                          <a:ea typeface="Calibri"/>
                          <a:cs typeface="Times New Roman"/>
                        </a:rPr>
                        <a:t>~ 4 </a:t>
                      </a:r>
                      <a:r>
                        <a:rPr lang="fr-FR" sz="2000" b="0" dirty="0" smtClean="0">
                          <a:effectLst>
                            <a:outerShdw blurRad="38100" dist="38100" dir="2700000" algn="tl">
                              <a:srgbClr val="000000">
                                <a:alpha val="43137"/>
                              </a:srgbClr>
                            </a:outerShdw>
                          </a:effectLst>
                          <a:latin typeface="+mn-lt"/>
                          <a:ea typeface="Calibri"/>
                          <a:cs typeface="Times New Roman"/>
                        </a:rPr>
                        <a:t>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2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423863">
                <a:tc>
                  <a:txBody>
                    <a:bodyPr/>
                    <a:lstStyle/>
                    <a:p>
                      <a:pPr algn="ctr">
                        <a:spcAft>
                          <a:spcPts val="0"/>
                        </a:spcAft>
                      </a:pPr>
                      <a:r>
                        <a:rPr lang="fr-FR" sz="2000" b="0" dirty="0">
                          <a:effectLst>
                            <a:outerShdw blurRad="38100" dist="38100" dir="2700000" algn="tl">
                              <a:srgbClr val="000000">
                                <a:alpha val="43137"/>
                              </a:srgbClr>
                            </a:outerShdw>
                          </a:effectLst>
                          <a:latin typeface="+mn-lt"/>
                          <a:ea typeface="Calibri"/>
                          <a:cs typeface="Times New Roman"/>
                        </a:rPr>
                        <a:t>1 </a:t>
                      </a:r>
                      <a:r>
                        <a:rPr lang="fr-FR" sz="2000" b="0" dirty="0" smtClean="0">
                          <a:effectLst>
                            <a:outerShdw blurRad="38100" dist="38100" dir="2700000" algn="tl">
                              <a:srgbClr val="000000">
                                <a:alpha val="43137"/>
                              </a:srgbClr>
                            </a:outerShdw>
                          </a:effectLst>
                          <a:latin typeface="+mn-lt"/>
                          <a:ea typeface="Calibri"/>
                          <a:cs typeface="Times New Roman"/>
                        </a:rPr>
                        <a:t>Go</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16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8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a:effectLst>
                            <a:outerShdw blurRad="38100" dist="38100" dir="2700000" algn="tl">
                              <a:srgbClr val="000000">
                                <a:alpha val="43137"/>
                              </a:srgbClr>
                            </a:outerShdw>
                          </a:effectLst>
                          <a:latin typeface="+mn-lt"/>
                          <a:ea typeface="Calibri"/>
                          <a:cs typeface="Times New Roman"/>
                        </a:rPr>
                        <a:t>~ 4 </a:t>
                      </a:r>
                      <a:r>
                        <a:rPr lang="fr-FR" sz="2000" b="0" dirty="0" smtClean="0">
                          <a:effectLst>
                            <a:outerShdw blurRad="38100" dist="38100" dir="2700000" algn="tl">
                              <a:srgbClr val="000000">
                                <a:alpha val="43137"/>
                              </a:srgbClr>
                            </a:outerShdw>
                          </a:effectLst>
                          <a:latin typeface="+mn-lt"/>
                          <a:ea typeface="Calibri"/>
                          <a:cs typeface="Times New Roman"/>
                        </a:rPr>
                        <a:t>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452244">
                <a:tc>
                  <a:txBody>
                    <a:bodyPr/>
                    <a:lstStyle/>
                    <a:p>
                      <a:pPr algn="ctr">
                        <a:spcAft>
                          <a:spcPts val="0"/>
                        </a:spcAft>
                      </a:pPr>
                      <a:r>
                        <a:rPr lang="fr-FR" sz="2000" b="0" dirty="0">
                          <a:effectLst>
                            <a:outerShdw blurRad="38100" dist="38100" dir="2700000" algn="tl">
                              <a:srgbClr val="000000">
                                <a:alpha val="43137"/>
                              </a:srgbClr>
                            </a:outerShdw>
                          </a:effectLst>
                          <a:latin typeface="+mn-lt"/>
                          <a:ea typeface="Calibri"/>
                          <a:cs typeface="Times New Roman"/>
                        </a:rPr>
                        <a:t>2 </a:t>
                      </a:r>
                      <a:r>
                        <a:rPr lang="fr-FR" sz="2000" b="0" dirty="0" smtClean="0">
                          <a:effectLst>
                            <a:outerShdw blurRad="38100" dist="38100" dir="2700000" algn="tl">
                              <a:srgbClr val="000000">
                                <a:alpha val="43137"/>
                              </a:srgbClr>
                            </a:outerShdw>
                          </a:effectLst>
                          <a:latin typeface="+mn-lt"/>
                          <a:ea typeface="Calibri"/>
                          <a:cs typeface="Times New Roman"/>
                        </a:rPr>
                        <a:t>Go</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32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16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8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423863">
                <a:tc>
                  <a:txBody>
                    <a:bodyPr/>
                    <a:lstStyle/>
                    <a:p>
                      <a:pPr algn="ctr">
                        <a:spcAft>
                          <a:spcPts val="0"/>
                        </a:spcAft>
                      </a:pPr>
                      <a:r>
                        <a:rPr lang="fr-FR" sz="2000" b="0" dirty="0">
                          <a:effectLst>
                            <a:outerShdw blurRad="38100" dist="38100" dir="2700000" algn="tl">
                              <a:srgbClr val="000000">
                                <a:alpha val="43137"/>
                              </a:srgbClr>
                            </a:outerShdw>
                          </a:effectLst>
                          <a:latin typeface="+mn-lt"/>
                          <a:ea typeface="Calibri"/>
                          <a:cs typeface="Times New Roman"/>
                        </a:rPr>
                        <a:t>4 </a:t>
                      </a:r>
                      <a:r>
                        <a:rPr lang="fr-FR" sz="2000" b="0" dirty="0" smtClean="0">
                          <a:effectLst>
                            <a:outerShdw blurRad="38100" dist="38100" dir="2700000" algn="tl">
                              <a:srgbClr val="000000">
                                <a:alpha val="43137"/>
                              </a:srgbClr>
                            </a:outerShdw>
                          </a:effectLst>
                          <a:latin typeface="+mn-lt"/>
                          <a:ea typeface="Calibri"/>
                          <a:cs typeface="Times New Roman"/>
                        </a:rPr>
                        <a:t>Go</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64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32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16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423863">
                <a:tc>
                  <a:txBody>
                    <a:bodyPr/>
                    <a:lstStyle/>
                    <a:p>
                      <a:pPr algn="ctr">
                        <a:spcAft>
                          <a:spcPts val="0"/>
                        </a:spcAft>
                      </a:pPr>
                      <a:r>
                        <a:rPr lang="fr-FR" sz="2000" b="0" dirty="0">
                          <a:effectLst>
                            <a:outerShdw blurRad="38100" dist="38100" dir="2700000" algn="tl">
                              <a:srgbClr val="000000">
                                <a:alpha val="43137"/>
                              </a:srgbClr>
                            </a:outerShdw>
                          </a:effectLst>
                          <a:latin typeface="+mn-lt"/>
                          <a:ea typeface="Calibri"/>
                          <a:cs typeface="Times New Roman"/>
                        </a:rPr>
                        <a:t>8 </a:t>
                      </a:r>
                      <a:r>
                        <a:rPr lang="fr-FR" sz="2000" b="0" dirty="0" smtClean="0">
                          <a:effectLst>
                            <a:outerShdw blurRad="38100" dist="38100" dir="2700000" algn="tl">
                              <a:srgbClr val="000000">
                                <a:alpha val="43137"/>
                              </a:srgbClr>
                            </a:outerShdw>
                          </a:effectLst>
                          <a:latin typeface="+mn-lt"/>
                          <a:ea typeface="Calibri"/>
                          <a:cs typeface="Times New Roman"/>
                        </a:rPr>
                        <a:t>Go</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2 </a:t>
                      </a:r>
                      <a:r>
                        <a:rPr lang="fr-FR" sz="2000" b="0" dirty="0">
                          <a:effectLst>
                            <a:outerShdw blurRad="38100" dist="38100" dir="2700000" algn="tl">
                              <a:srgbClr val="000000">
                                <a:alpha val="43137"/>
                              </a:srgbClr>
                            </a:outerShdw>
                          </a:effectLst>
                          <a:latin typeface="+mn-lt"/>
                          <a:ea typeface="Calibri"/>
                          <a:cs typeface="Times New Roman"/>
                        </a:rPr>
                        <a:t>minutes</a:t>
                      </a: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64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algn="ctr">
                        <a:spcAft>
                          <a:spcPts val="0"/>
                        </a:spcAft>
                      </a:pPr>
                      <a:r>
                        <a:rPr lang="fr-FR" sz="2000" b="0" dirty="0" smtClean="0">
                          <a:effectLst>
                            <a:outerShdw blurRad="38100" dist="38100" dir="2700000" algn="tl">
                              <a:srgbClr val="000000">
                                <a:alpha val="43137"/>
                              </a:srgbClr>
                            </a:outerShdw>
                          </a:effectLst>
                          <a:latin typeface="+mn-lt"/>
                          <a:ea typeface="Calibri"/>
                          <a:cs typeface="Times New Roman"/>
                        </a:rPr>
                        <a:t>~ 32 secondes</a:t>
                      </a:r>
                      <a:endParaRPr lang="fr-FR" sz="2000" b="0" dirty="0">
                        <a:effectLst>
                          <a:outerShdw blurRad="38100" dist="38100" dir="2700000" algn="tl">
                            <a:srgbClr val="000000">
                              <a:alpha val="43137"/>
                            </a:srgbClr>
                          </a:outerShdw>
                        </a:effectLst>
                        <a:latin typeface="+mn-lt"/>
                        <a:ea typeface="Calibri"/>
                        <a:cs typeface="Times New Roman"/>
                      </a:endParaRPr>
                    </a:p>
                  </a:txBody>
                  <a:tcPr marL="98032" marR="98032" marT="73322" marB="7332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sp>
        <p:nvSpPr>
          <p:cNvPr id="6" name="Rectangle 3"/>
          <p:cNvSpPr txBox="1">
            <a:spLocks noChangeArrowheads="1"/>
          </p:cNvSpPr>
          <p:nvPr/>
        </p:nvSpPr>
        <p:spPr>
          <a:xfrm>
            <a:off x="381001" y="1270000"/>
            <a:ext cx="8763000" cy="1930400"/>
          </a:xfrm>
          <a:prstGeom prst="rect">
            <a:avLst/>
          </a:prstGeom>
        </p:spPr>
        <p:txBody>
          <a:bodyPr/>
          <a:lstStyle/>
          <a:p>
            <a:pPr marL="444500" indent="-444500">
              <a:lnSpc>
                <a:spcPct val="85000"/>
              </a:lnSpc>
              <a:spcBef>
                <a:spcPct val="30000"/>
              </a:spcBef>
              <a:buClr>
                <a:schemeClr val="tx2"/>
              </a:buClr>
              <a:buSzPct val="110000"/>
              <a:buFont typeface="Wingdings" pitchFamily="2" charset="2"/>
              <a:buBlip>
                <a:blip r:embed="rId3"/>
              </a:buBlip>
              <a:defRPr/>
            </a:pPr>
            <a:r>
              <a:rPr lang="fr-FR" sz="2800" kern="0" dirty="0">
                <a:effectLst>
                  <a:outerShdw blurRad="38100" dist="38100" dir="2700000" algn="tl">
                    <a:srgbClr val="000000"/>
                  </a:outerShdw>
                </a:effectLst>
                <a:latin typeface="+mn-lt"/>
                <a:cs typeface="+mn-cs"/>
              </a:rPr>
              <a:t>Support du déplacement planifié avec indisponibilité courte (Quick Migration) des machines virtuelles entre machines physiques</a:t>
            </a:r>
          </a:p>
          <a:p>
            <a:pPr marL="863600" lvl="1" indent="-417513">
              <a:lnSpc>
                <a:spcPct val="85000"/>
              </a:lnSpc>
              <a:spcBef>
                <a:spcPct val="30000"/>
              </a:spcBef>
              <a:buClr>
                <a:schemeClr val="tx2"/>
              </a:buClr>
              <a:buSzPct val="90000"/>
              <a:buFont typeface="Wingdings" pitchFamily="2" charset="2"/>
              <a:buBlip>
                <a:blip r:embed="rId4"/>
              </a:buBlip>
              <a:defRPr/>
            </a:pPr>
            <a:r>
              <a:rPr lang="fr-FR" sz="2400" kern="0" dirty="0">
                <a:effectLst>
                  <a:outerShdw blurRad="38100" dist="38100" dir="2700000" algn="tl">
                    <a:srgbClr val="000000"/>
                  </a:outerShdw>
                </a:effectLst>
                <a:latin typeface="+mn-lt"/>
              </a:rPr>
              <a:t>La durée d’indisponibilité est fonction de la taille de la mémoire de la machine virtuelle et du type de stockage</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b="0" dirty="0" smtClean="0">
                <a:effectLst>
                  <a:outerShdw blurRad="38100" dist="38100" dir="2700000" algn="tl">
                    <a:srgbClr val="000000">
                      <a:alpha val="43137"/>
                    </a:srgbClr>
                  </a:outerShdw>
                </a:effectLst>
                <a:latin typeface="+mn-lt"/>
              </a:rPr>
              <a:t>Scenario de migration</a:t>
            </a:r>
            <a:r>
              <a:rPr lang="en-US" sz="3200" b="0" dirty="0">
                <a:effectLst>
                  <a:outerShdw blurRad="38100" dist="38100" dir="2700000" algn="tl">
                    <a:srgbClr val="000000">
                      <a:alpha val="43137"/>
                    </a:srgbClr>
                  </a:outerShdw>
                </a:effectLst>
                <a:latin typeface="+mn-lt"/>
              </a:rPr>
              <a:t/>
            </a:r>
            <a:br>
              <a:rPr lang="en-US" sz="3200" b="0" dirty="0">
                <a:effectLst>
                  <a:outerShdw blurRad="38100" dist="38100" dir="2700000" algn="tl">
                    <a:srgbClr val="000000">
                      <a:alpha val="43137"/>
                    </a:srgbClr>
                  </a:outerShdw>
                </a:effectLst>
                <a:latin typeface="+mn-lt"/>
              </a:rPr>
            </a:br>
            <a:r>
              <a:rPr lang="en-US" sz="2800" b="0" i="1" dirty="0" smtClean="0">
                <a:effectLst>
                  <a:outerShdw blurRad="38100" dist="38100" dir="2700000" algn="tl">
                    <a:srgbClr val="000000">
                      <a:alpha val="43137"/>
                    </a:srgbClr>
                  </a:outerShdw>
                </a:effectLst>
                <a:latin typeface="+mn-lt"/>
              </a:rPr>
              <a:t>Virtual Server </a:t>
            </a:r>
            <a:r>
              <a:rPr lang="en-US" sz="2800" b="0" i="1" dirty="0" err="1" smtClean="0">
                <a:effectLst>
                  <a:outerShdw blurRad="38100" dist="38100" dir="2700000" algn="tl">
                    <a:srgbClr val="000000">
                      <a:alpha val="43137"/>
                    </a:srgbClr>
                  </a:outerShdw>
                </a:effectLst>
                <a:latin typeface="+mn-lt"/>
              </a:rPr>
              <a:t>vers</a:t>
            </a:r>
            <a:r>
              <a:rPr lang="en-US" sz="2800" b="0" i="1" dirty="0" smtClean="0">
                <a:effectLst>
                  <a:outerShdw blurRad="38100" dist="38100" dir="2700000" algn="tl">
                    <a:srgbClr val="000000">
                      <a:alpha val="43137"/>
                    </a:srgbClr>
                  </a:outerShdw>
                </a:effectLst>
                <a:latin typeface="+mn-lt"/>
              </a:rPr>
              <a:t> Windows Server Hyper-V</a:t>
            </a:r>
            <a:endParaRPr lang="en-US" sz="3200" b="0" i="1" dirty="0" smtClean="0">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sz="quarter" idx="10"/>
          </p:nvPr>
        </p:nvSpPr>
        <p:spPr/>
        <p:txBody>
          <a:bodyPr/>
          <a:lstStyle/>
          <a:p>
            <a:pPr>
              <a:defRPr/>
            </a:pPr>
            <a:r>
              <a:rPr lang="fr-FR" sz="2800" b="0" dirty="0" smtClean="0">
                <a:effectLst>
                  <a:outerShdw blurRad="38100" dist="38100" dir="2700000" algn="tl">
                    <a:srgbClr val="000000">
                      <a:alpha val="43137"/>
                    </a:srgbClr>
                  </a:outerShdw>
                </a:effectLst>
              </a:rPr>
              <a:t>La pérennité du format VHD permet une migration naturelle depuis la plateforme Virtual Server vers Windows Server Hyper-V</a:t>
            </a:r>
            <a:endParaRPr lang="en-US" sz="2800" b="0" dirty="0" smtClean="0">
              <a:effectLst>
                <a:outerShdw blurRad="38100" dist="38100" dir="2700000" algn="tl">
                  <a:srgbClr val="000000">
                    <a:alpha val="43137"/>
                  </a:srgbClr>
                </a:outerShdw>
              </a:effectLst>
            </a:endParaRPr>
          </a:p>
          <a:p>
            <a:pPr marL="357188" lvl="1" indent="-357188">
              <a:defRPr/>
            </a:pPr>
            <a:endParaRPr lang="en-US" sz="2000" b="0" dirty="0" smtClean="0">
              <a:effectLst>
                <a:outerShdw blurRad="38100" dist="38100" dir="2700000" algn="tl">
                  <a:srgbClr val="000000">
                    <a:alpha val="43137"/>
                  </a:srgbClr>
                </a:outerShdw>
              </a:effectLst>
            </a:endParaRPr>
          </a:p>
          <a:p>
            <a:pPr marL="357188" lvl="1" indent="-357188">
              <a:defRPr/>
            </a:pPr>
            <a:endParaRPr lang="en-US" sz="2400" b="0" dirty="0" smtClean="0">
              <a:effectLst>
                <a:outerShdw blurRad="38100" dist="38100" dir="2700000" algn="tl">
                  <a:srgbClr val="000000">
                    <a:alpha val="43137"/>
                  </a:srgbClr>
                </a:outerShdw>
              </a:effectLst>
            </a:endParaRPr>
          </a:p>
          <a:p>
            <a:pPr marL="357188" lvl="1" indent="-357188">
              <a:buNone/>
              <a:defRPr/>
            </a:pPr>
            <a:endParaRPr lang="en-US" b="0" dirty="0" smtClean="0">
              <a:effectLst>
                <a:outerShdw blurRad="38100" dist="38100" dir="2700000" algn="tl">
                  <a:srgbClr val="000000">
                    <a:alpha val="43137"/>
                  </a:srgbClr>
                </a:outerShdw>
              </a:effectLst>
            </a:endParaRPr>
          </a:p>
          <a:p>
            <a:pPr>
              <a:lnSpc>
                <a:spcPct val="100000"/>
              </a:lnSpc>
              <a:defRPr/>
            </a:pPr>
            <a:r>
              <a:rPr lang="fr-FR" sz="2800" b="0" dirty="0">
                <a:effectLst>
                  <a:outerShdw blurRad="38100" dist="38100" dir="2700000" algn="tl">
                    <a:srgbClr val="000000">
                      <a:alpha val="43137"/>
                    </a:srgbClr>
                  </a:outerShdw>
                </a:effectLst>
              </a:rPr>
              <a:t>Le format VHD est accessible en OSP (</a:t>
            </a:r>
            <a:r>
              <a:rPr lang="en-US" sz="2800" b="0" dirty="0">
                <a:effectLst>
                  <a:outerShdw blurRad="38100" dist="38100" dir="2700000" algn="tl">
                    <a:srgbClr val="000000">
                      <a:alpha val="43137"/>
                    </a:srgbClr>
                  </a:outerShdw>
                </a:effectLst>
              </a:rPr>
              <a:t>Open Specification Promise</a:t>
            </a:r>
            <a:r>
              <a:rPr lang="en-US" sz="2800" b="0" dirty="0" smtClean="0">
                <a:effectLst>
                  <a:outerShdw blurRad="38100" dist="38100" dir="2700000" algn="tl">
                    <a:srgbClr val="000000">
                      <a:alpha val="43137"/>
                    </a:srgbClr>
                  </a:outerShdw>
                </a:effectLst>
              </a:rPr>
              <a:t>)</a:t>
            </a:r>
          </a:p>
          <a:p>
            <a:pPr>
              <a:lnSpc>
                <a:spcPct val="100000"/>
              </a:lnSpc>
              <a:defRPr/>
            </a:pPr>
            <a:r>
              <a:rPr lang="en-US" dirty="0" smtClean="0">
                <a:effectLst>
                  <a:outerShdw blurRad="38100" dist="38100" dir="2700000" algn="tl">
                    <a:srgbClr val="000000">
                      <a:alpha val="43137"/>
                    </a:srgbClr>
                  </a:outerShdw>
                </a:effectLst>
              </a:rPr>
              <a:t>Suppression des VM additions </a:t>
            </a:r>
            <a:r>
              <a:rPr lang="fr-FR" dirty="0" smtClean="0">
                <a:effectLst>
                  <a:outerShdw blurRad="38100" dist="38100" dir="2700000" algn="tl">
                    <a:srgbClr val="000000">
                      <a:alpha val="43137"/>
                    </a:srgbClr>
                  </a:outerShdw>
                </a:effectLst>
              </a:rPr>
              <a:t>avant migration et installation des Services d’intégration</a:t>
            </a:r>
            <a:endParaRPr lang="fr-FR" sz="2800" b="0" dirty="0">
              <a:effectLst>
                <a:outerShdw blurRad="38100" dist="38100" dir="2700000" algn="tl">
                  <a:srgbClr val="000000">
                    <a:alpha val="43137"/>
                  </a:srgbClr>
                </a:outerShdw>
              </a:effectLst>
            </a:endParaRPr>
          </a:p>
        </p:txBody>
      </p:sp>
      <p:grpSp>
        <p:nvGrpSpPr>
          <p:cNvPr id="2" name="Group 9"/>
          <p:cNvGrpSpPr>
            <a:grpSpLocks/>
          </p:cNvGrpSpPr>
          <p:nvPr/>
        </p:nvGrpSpPr>
        <p:grpSpPr bwMode="auto">
          <a:xfrm>
            <a:off x="1179730" y="2971800"/>
            <a:ext cx="7202270" cy="1082735"/>
            <a:chOff x="1041977" y="2641335"/>
            <a:chExt cx="6719040" cy="1082749"/>
          </a:xfrm>
        </p:grpSpPr>
        <p:sp>
          <p:nvSpPr>
            <p:cNvPr id="46085" name="Line 5"/>
            <p:cNvSpPr>
              <a:spLocks noChangeShapeType="1"/>
            </p:cNvSpPr>
            <p:nvPr/>
          </p:nvSpPr>
          <p:spPr bwMode="auto">
            <a:xfrm>
              <a:off x="3698870" y="3555747"/>
              <a:ext cx="1067792" cy="0"/>
            </a:xfrm>
            <a:prstGeom prst="line">
              <a:avLst/>
            </a:prstGeom>
            <a:noFill/>
            <a:ln w="12700">
              <a:solidFill>
                <a:schemeClr val="tx1"/>
              </a:solidFill>
              <a:round/>
              <a:headEnd/>
              <a:tailEnd type="triangle" w="med" len="med"/>
            </a:ln>
          </p:spPr>
          <p:txBody>
            <a:bodyPr anchor="ctr"/>
            <a:lstStyle/>
            <a:p>
              <a:pPr eaLnBrk="0" hangingPunct="0">
                <a:defRPr/>
              </a:pPr>
              <a:endParaRPr lang="en-US">
                <a:effectLst>
                  <a:outerShdw blurRad="38100" dist="38100" dir="2700000" algn="tl">
                    <a:srgbClr val="000000">
                      <a:alpha val="43137"/>
                    </a:srgbClr>
                  </a:outerShdw>
                </a:effectLst>
                <a:latin typeface="+mn-lt"/>
                <a:cs typeface="+mn-cs"/>
              </a:endParaRPr>
            </a:p>
          </p:txBody>
        </p:sp>
        <p:sp>
          <p:nvSpPr>
            <p:cNvPr id="46086" name="Text Box 7"/>
            <p:cNvSpPr txBox="1">
              <a:spLocks noChangeArrowheads="1"/>
            </p:cNvSpPr>
            <p:nvPr/>
          </p:nvSpPr>
          <p:spPr bwMode="auto">
            <a:xfrm>
              <a:off x="4902912" y="3287456"/>
              <a:ext cx="2858105" cy="400115"/>
            </a:xfrm>
            <a:prstGeom prst="rect">
              <a:avLst/>
            </a:prstGeom>
            <a:noFill/>
            <a:ln w="12700" algn="ctr">
              <a:noFill/>
              <a:miter lim="800000"/>
              <a:headEnd/>
              <a:tailEnd/>
            </a:ln>
          </p:spPr>
          <p:txBody>
            <a:bodyPr wrap="none">
              <a:spAutoFit/>
            </a:bodyPr>
            <a:lstStyle/>
            <a:p>
              <a:pPr eaLnBrk="0" hangingPunct="0">
                <a:defRPr/>
              </a:pPr>
              <a:r>
                <a:rPr lang="en-US" sz="2000" dirty="0">
                  <a:effectLst>
                    <a:outerShdw blurRad="38100" dist="38100" dir="2700000" algn="tl">
                      <a:srgbClr val="000000">
                        <a:alpha val="43137"/>
                      </a:srgbClr>
                    </a:outerShdw>
                  </a:effectLst>
                  <a:latin typeface="+mn-lt"/>
                  <a:cs typeface="+mn-cs"/>
                </a:rPr>
                <a:t>Windows Server </a:t>
              </a:r>
              <a:r>
                <a:rPr lang="en-US" sz="2000" dirty="0" smtClean="0">
                  <a:effectLst>
                    <a:outerShdw blurRad="38100" dist="38100" dir="2700000" algn="tl">
                      <a:srgbClr val="000000">
                        <a:alpha val="43137"/>
                      </a:srgbClr>
                    </a:outerShdw>
                  </a:effectLst>
                  <a:latin typeface="+mn-lt"/>
                  <a:cs typeface="+mn-cs"/>
                </a:rPr>
                <a:t>Hyper-V</a:t>
              </a:r>
              <a:endParaRPr lang="en-US" sz="2000" dirty="0">
                <a:effectLst>
                  <a:outerShdw blurRad="38100" dist="38100" dir="2700000" algn="tl">
                    <a:srgbClr val="000000">
                      <a:alpha val="43137"/>
                    </a:srgbClr>
                  </a:outerShdw>
                </a:effectLst>
                <a:latin typeface="+mn-lt"/>
                <a:cs typeface="+mn-cs"/>
              </a:endParaRPr>
            </a:p>
          </p:txBody>
        </p:sp>
        <p:pic>
          <p:nvPicPr>
            <p:cNvPr id="76807" name="Picture 8" descr="vhd"/>
            <p:cNvPicPr>
              <a:picLocks noChangeAspect="1" noChangeArrowheads="1"/>
            </p:cNvPicPr>
            <p:nvPr/>
          </p:nvPicPr>
          <p:blipFill>
            <a:blip r:embed="rId3"/>
            <a:srcRect/>
            <a:stretch>
              <a:fillRect/>
            </a:stretch>
          </p:blipFill>
          <p:spPr bwMode="auto">
            <a:xfrm>
              <a:off x="3697865" y="2641335"/>
              <a:ext cx="914400" cy="808037"/>
            </a:xfrm>
            <a:prstGeom prst="rect">
              <a:avLst/>
            </a:prstGeom>
            <a:noFill/>
            <a:ln w="9525">
              <a:noFill/>
              <a:miter lim="800000"/>
              <a:headEnd/>
              <a:tailEnd/>
            </a:ln>
          </p:spPr>
        </p:pic>
        <p:sp>
          <p:nvSpPr>
            <p:cNvPr id="46088" name="AutoShape 14"/>
            <p:cNvSpPr>
              <a:spLocks noChangeArrowheads="1"/>
            </p:cNvSpPr>
            <p:nvPr/>
          </p:nvSpPr>
          <p:spPr bwMode="auto">
            <a:xfrm>
              <a:off x="3023539" y="2793737"/>
              <a:ext cx="429486" cy="45720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pPr eaLnBrk="0" hangingPunct="0">
                <a:defRPr/>
              </a:pPr>
              <a:endParaRPr lang="en-GB">
                <a:effectLst>
                  <a:outerShdw blurRad="38100" dist="38100" dir="2700000" algn="tl">
                    <a:srgbClr val="000000">
                      <a:alpha val="43137"/>
                    </a:srgbClr>
                  </a:outerShdw>
                </a:effectLst>
                <a:latin typeface="+mn-lt"/>
                <a:cs typeface="+mn-cs"/>
              </a:endParaRPr>
            </a:p>
          </p:txBody>
        </p:sp>
        <p:sp>
          <p:nvSpPr>
            <p:cNvPr id="46089" name="AutoShape 15"/>
            <p:cNvSpPr>
              <a:spLocks noChangeArrowheads="1"/>
            </p:cNvSpPr>
            <p:nvPr/>
          </p:nvSpPr>
          <p:spPr bwMode="auto">
            <a:xfrm rot="5400000">
              <a:off x="4864782" y="2807021"/>
              <a:ext cx="430218" cy="457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pPr eaLnBrk="0" hangingPunct="0">
                <a:defRPr/>
              </a:pPr>
              <a:endParaRPr lang="en-GB">
                <a:effectLst>
                  <a:outerShdw blurRad="38100" dist="38100" dir="2700000" algn="tl">
                    <a:srgbClr val="000000">
                      <a:alpha val="43137"/>
                    </a:srgbClr>
                  </a:outerShdw>
                </a:effectLst>
                <a:latin typeface="+mn-lt"/>
                <a:cs typeface="+mn-cs"/>
              </a:endParaRPr>
            </a:p>
          </p:txBody>
        </p:sp>
        <p:sp>
          <p:nvSpPr>
            <p:cNvPr id="46090" name="Text Box 16"/>
            <p:cNvSpPr txBox="1">
              <a:spLocks noChangeArrowheads="1"/>
            </p:cNvSpPr>
            <p:nvPr/>
          </p:nvSpPr>
          <p:spPr bwMode="auto">
            <a:xfrm>
              <a:off x="1041977" y="3323969"/>
              <a:ext cx="3265577" cy="400115"/>
            </a:xfrm>
            <a:prstGeom prst="rect">
              <a:avLst/>
            </a:prstGeom>
            <a:noFill/>
            <a:ln w="9525">
              <a:noFill/>
              <a:miter lim="800000"/>
              <a:headEnd/>
              <a:tailEnd/>
            </a:ln>
          </p:spPr>
          <p:txBody>
            <a:bodyPr>
              <a:spAutoFit/>
            </a:bodyPr>
            <a:lstStyle/>
            <a:p>
              <a:pPr eaLnBrk="0" hangingPunct="0">
                <a:spcBef>
                  <a:spcPct val="50000"/>
                </a:spcBef>
                <a:defRPr/>
              </a:pPr>
              <a:r>
                <a:rPr lang="en-US" sz="2000" dirty="0">
                  <a:effectLst>
                    <a:outerShdw blurRad="38100" dist="38100" dir="2700000" algn="tl">
                      <a:srgbClr val="000000">
                        <a:alpha val="43137"/>
                      </a:srgbClr>
                    </a:outerShdw>
                  </a:effectLst>
                  <a:latin typeface="+mn-lt"/>
                  <a:cs typeface="+mn-cs"/>
                </a:rPr>
                <a:t>Virtual Server </a:t>
              </a:r>
              <a:r>
                <a:rPr lang="en-US" sz="2000" dirty="0" smtClean="0">
                  <a:effectLst>
                    <a:outerShdw blurRad="38100" dist="38100" dir="2700000" algn="tl">
                      <a:srgbClr val="000000">
                        <a:alpha val="43137"/>
                      </a:srgbClr>
                    </a:outerShdw>
                  </a:effectLst>
                  <a:latin typeface="+mn-lt"/>
                  <a:cs typeface="+mn-cs"/>
                </a:rPr>
                <a:t>2005</a:t>
              </a:r>
              <a:endParaRPr lang="en-US" sz="2000" dirty="0">
                <a:effectLst>
                  <a:outerShdw blurRad="38100" dist="38100" dir="2700000" algn="tl">
                    <a:srgbClr val="000000">
                      <a:alpha val="43137"/>
                    </a:srgbClr>
                  </a:outerShdw>
                </a:effectLst>
                <a:latin typeface="+mn-lt"/>
                <a:cs typeface="+mn-cs"/>
              </a:endParaRPr>
            </a:p>
          </p:txBody>
        </p:sp>
      </p:gr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594" name="Rectangle 2"/>
          <p:cNvSpPr>
            <a:spLocks noGrp="1" noChangeArrowheads="1"/>
          </p:cNvSpPr>
          <p:nvPr>
            <p:ph type="title"/>
          </p:nvPr>
        </p:nvSpPr>
        <p:spPr>
          <a:xfrm>
            <a:off x="1219200" y="227013"/>
            <a:ext cx="7620000" cy="1143000"/>
          </a:xfrm>
        </p:spPr>
        <p:txBody>
          <a:bodyPr/>
          <a:lstStyle/>
          <a:p>
            <a:pPr eaLnBrk="1" hangingPunct="1">
              <a:defRPr/>
            </a:pPr>
            <a:r>
              <a:rPr lang="en-US" b="0" dirty="0" smtClean="0"/>
              <a:t>Collaboration avec </a:t>
            </a:r>
            <a:r>
              <a:rPr lang="en-US" b="0" dirty="0" err="1" smtClean="0"/>
              <a:t>XenSource</a:t>
            </a:r>
            <a:r>
              <a:rPr lang="en-US" b="0" dirty="0" smtClean="0"/>
              <a:t>, Novell et SUN</a:t>
            </a:r>
          </a:p>
        </p:txBody>
      </p:sp>
      <p:sp>
        <p:nvSpPr>
          <p:cNvPr id="1902595" name="Rectangle 3"/>
          <p:cNvSpPr>
            <a:spLocks noGrp="1" noChangeArrowheads="1"/>
          </p:cNvSpPr>
          <p:nvPr>
            <p:ph sz="quarter" idx="10"/>
          </p:nvPr>
        </p:nvSpPr>
        <p:spPr>
          <a:xfrm>
            <a:off x="419100" y="1524000"/>
            <a:ext cx="8458200" cy="4086225"/>
          </a:xfrm>
        </p:spPr>
        <p:txBody>
          <a:bodyPr/>
          <a:lstStyle/>
          <a:p>
            <a:pPr eaLnBrk="1" hangingPunct="1">
              <a:defRPr/>
            </a:pPr>
            <a:r>
              <a:rPr lang="fr-FR" sz="2800" b="0" dirty="0" smtClean="0"/>
              <a:t>Microsoft collabore afin de délivrer des solutions de </a:t>
            </a:r>
            <a:r>
              <a:rPr lang="fr-FR" sz="2800" b="0" dirty="0" err="1" smtClean="0"/>
              <a:t>virtualisation</a:t>
            </a:r>
            <a:r>
              <a:rPr lang="fr-FR" sz="2800" b="0" dirty="0" smtClean="0"/>
              <a:t> interopérables</a:t>
            </a:r>
          </a:p>
          <a:p>
            <a:pPr lvl="1" eaLnBrk="1" hangingPunct="1">
              <a:defRPr/>
            </a:pPr>
            <a:r>
              <a:rPr lang="fr-FR" sz="2400" b="0" dirty="0" smtClean="0">
                <a:effectLst>
                  <a:outerShdw blurRad="38100" dist="38100" dir="2700000" algn="tl">
                    <a:srgbClr val="000000">
                      <a:alpha val="43137"/>
                    </a:srgbClr>
                  </a:outerShdw>
                </a:effectLst>
              </a:rPr>
              <a:t>Support du format de machines virtuelles VHD</a:t>
            </a:r>
          </a:p>
          <a:p>
            <a:pPr lvl="1" eaLnBrk="1" hangingPunct="1">
              <a:defRPr/>
            </a:pPr>
            <a:r>
              <a:rPr lang="fr-FR" sz="2400" b="0" dirty="0" smtClean="0">
                <a:effectLst>
                  <a:outerShdw blurRad="38100" dist="38100" dir="2700000" algn="tl">
                    <a:srgbClr val="000000">
                      <a:alpha val="43137"/>
                    </a:srgbClr>
                  </a:outerShdw>
                </a:effectLst>
              </a:rPr>
              <a:t>Interopérabilité entre des </a:t>
            </a:r>
            <a:r>
              <a:rPr lang="fr-FR" sz="2400" b="0" dirty="0" err="1" smtClean="0">
                <a:effectLst>
                  <a:outerShdw blurRad="38100" dist="38100" dir="2700000" algn="tl">
                    <a:srgbClr val="000000">
                      <a:alpha val="43137"/>
                    </a:srgbClr>
                  </a:outerShdw>
                </a:effectLst>
              </a:rPr>
              <a:t>VMs</a:t>
            </a:r>
            <a:r>
              <a:rPr lang="fr-FR" sz="2400" b="0" dirty="0" smtClean="0">
                <a:effectLst>
                  <a:outerShdw blurRad="38100" dist="38100" dir="2700000" algn="tl">
                    <a:srgbClr val="000000">
                      <a:alpha val="43137"/>
                    </a:srgbClr>
                  </a:outerShdw>
                </a:effectLst>
              </a:rPr>
              <a:t> Linux “</a:t>
            </a:r>
            <a:r>
              <a:rPr lang="fr-FR" sz="2400" b="0" dirty="0" err="1" smtClean="0">
                <a:effectLst>
                  <a:outerShdw blurRad="38100" dist="38100" dir="2700000" algn="tl">
                    <a:srgbClr val="000000">
                      <a:alpha val="43137"/>
                    </a:srgbClr>
                  </a:outerShdw>
                </a:effectLst>
              </a:rPr>
              <a:t>Xen</a:t>
            </a:r>
            <a:r>
              <a:rPr lang="fr-FR" sz="2400" b="0" dirty="0" smtClean="0">
                <a:effectLst>
                  <a:outerShdw blurRad="38100" dist="38100" dir="2700000" algn="tl">
                    <a:srgbClr val="000000">
                      <a:alpha val="43137"/>
                    </a:srgbClr>
                  </a:outerShdw>
                </a:effectLst>
              </a:rPr>
              <a:t>-</a:t>
            </a:r>
            <a:r>
              <a:rPr lang="fr-FR" sz="2400" b="0" dirty="0" err="1" smtClean="0">
                <a:effectLst>
                  <a:outerShdw blurRad="38100" dist="38100" dir="2700000" algn="tl">
                    <a:srgbClr val="000000">
                      <a:alpha val="43137"/>
                    </a:srgbClr>
                  </a:outerShdw>
                </a:effectLst>
              </a:rPr>
              <a:t>enabled</a:t>
            </a:r>
            <a:r>
              <a:rPr lang="fr-FR" sz="2400" b="0" dirty="0" smtClean="0">
                <a:effectLst>
                  <a:outerShdw blurRad="38100" dist="38100" dir="2700000" algn="tl">
                    <a:srgbClr val="000000">
                      <a:alpha val="43137"/>
                    </a:srgbClr>
                  </a:outerShdw>
                </a:effectLst>
              </a:rPr>
              <a:t>” et l’environnement Windows Server 2008 - </a:t>
            </a:r>
            <a:r>
              <a:rPr lang="fr-FR" sz="2400" b="0" dirty="0" err="1" smtClean="0">
                <a:effectLst>
                  <a:outerShdw blurRad="38100" dist="38100" dir="2700000" algn="tl">
                    <a:srgbClr val="000000">
                      <a:alpha val="43137"/>
                    </a:srgbClr>
                  </a:outerShdw>
                </a:effectLst>
              </a:rPr>
              <a:t>Hyperviseur</a:t>
            </a:r>
            <a:endParaRPr lang="fr-FR" sz="2400" b="0" dirty="0" smtClean="0">
              <a:effectLst>
                <a:outerShdw blurRad="38100" dist="38100" dir="2700000" algn="tl">
                  <a:srgbClr val="000000">
                    <a:alpha val="43137"/>
                  </a:srgbClr>
                </a:outerShdw>
              </a:effectLst>
            </a:endParaRPr>
          </a:p>
          <a:p>
            <a:pPr lvl="1" eaLnBrk="1" hangingPunct="1">
              <a:defRPr/>
            </a:pPr>
            <a:r>
              <a:rPr lang="fr-FR" sz="2400" b="0" dirty="0" smtClean="0">
                <a:effectLst>
                  <a:outerShdw blurRad="38100" dist="38100" dir="2700000" algn="tl">
                    <a:srgbClr val="000000">
                      <a:alpha val="43137"/>
                    </a:srgbClr>
                  </a:outerShdw>
                </a:effectLst>
              </a:rPr>
              <a:t>Intégration de la nouvelle architecture de communication par </a:t>
            </a:r>
            <a:r>
              <a:rPr lang="fr-FR" sz="2400" b="0" dirty="0" err="1" smtClean="0">
                <a:effectLst>
                  <a:outerShdw blurRad="38100" dist="38100" dir="2700000" algn="tl">
                    <a:srgbClr val="000000">
                      <a:alpha val="43137"/>
                    </a:srgbClr>
                  </a:outerShdw>
                </a:effectLst>
              </a:rPr>
              <a:t>VMBus</a:t>
            </a:r>
            <a:r>
              <a:rPr lang="fr-FR" sz="2400" b="0" dirty="0" smtClean="0">
                <a:effectLst>
                  <a:outerShdw blurRad="38100" dist="38100" dir="2700000" algn="tl">
                    <a:srgbClr val="000000">
                      <a:alpha val="43137"/>
                    </a:srgbClr>
                  </a:outerShdw>
                </a:effectLst>
              </a:rPr>
              <a:t> (VSP/VSC)</a:t>
            </a:r>
          </a:p>
          <a:p>
            <a:pPr lvl="1">
              <a:defRPr/>
            </a:pPr>
            <a:r>
              <a:rPr lang="fr-FR" dirty="0" smtClean="0">
                <a:effectLst>
                  <a:outerShdw blurRad="38100" dist="38100" dir="2700000" algn="tl">
                    <a:srgbClr val="000000">
                      <a:alpha val="43137"/>
                    </a:srgbClr>
                  </a:outerShdw>
                </a:effectLst>
              </a:rPr>
              <a:t>Développement et support par Novell des VSC pour Suse en environnement Windows Server 2008 - </a:t>
            </a:r>
            <a:r>
              <a:rPr lang="fr-FR" dirty="0" err="1" smtClean="0">
                <a:effectLst>
                  <a:outerShdw blurRad="38100" dist="38100" dir="2700000" algn="tl">
                    <a:srgbClr val="000000">
                      <a:alpha val="43137"/>
                    </a:srgbClr>
                  </a:outerShdw>
                </a:effectLst>
              </a:rPr>
              <a:t>Hyperviseur</a:t>
            </a:r>
            <a:endParaRPr lang="fr-FR" dirty="0" smtClean="0">
              <a:effectLst>
                <a:outerShdw blurRad="38100" dist="38100" dir="2700000" algn="tl">
                  <a:srgbClr val="000000">
                    <a:alpha val="43137"/>
                  </a:srgbClr>
                </a:outerShdw>
              </a:effectLst>
            </a:endParaRPr>
          </a:p>
          <a:p>
            <a:pPr lvl="1">
              <a:defRPr/>
            </a:pPr>
            <a:r>
              <a:rPr lang="fr-FR" dirty="0" smtClean="0">
                <a:effectLst>
                  <a:outerShdw blurRad="38100" dist="38100" dir="2700000" algn="tl">
                    <a:srgbClr val="000000">
                      <a:alpha val="43137"/>
                    </a:srgbClr>
                  </a:outerShdw>
                </a:effectLst>
              </a:rPr>
              <a:t>Développement et support par SUN des VSC pour Solaris en environnement Windows Server 2008 – </a:t>
            </a:r>
            <a:r>
              <a:rPr lang="fr-FR" dirty="0" err="1" smtClean="0">
                <a:effectLst>
                  <a:outerShdw blurRad="38100" dist="38100" dir="2700000" algn="tl">
                    <a:srgbClr val="000000">
                      <a:alpha val="43137"/>
                    </a:srgbClr>
                  </a:outerShdw>
                </a:effectLst>
              </a:rPr>
              <a:t>Hyperviseur</a:t>
            </a:r>
            <a:endParaRPr lang="fr-FR" dirty="0" smtClean="0">
              <a:effectLst>
                <a:outerShdw blurRad="38100" dist="38100" dir="2700000" algn="tl">
                  <a:srgbClr val="000000">
                    <a:alpha val="43137"/>
                  </a:srgbClr>
                </a:outerShdw>
              </a:effectLst>
            </a:endParaRPr>
          </a:p>
          <a:p>
            <a:pPr lvl="1">
              <a:defRPr/>
            </a:pPr>
            <a:r>
              <a:rPr lang="fr-FR" dirty="0" smtClean="0">
                <a:effectLst>
                  <a:outerShdw blurRad="38100" dist="38100" dir="2700000" algn="tl">
                    <a:srgbClr val="000000">
                      <a:alpha val="43137"/>
                    </a:srgbClr>
                  </a:outerShdw>
                </a:effectLst>
              </a:rPr>
              <a:t>Equipe de support commune</a:t>
            </a:r>
          </a:p>
          <a:p>
            <a:pPr lvl="1" eaLnBrk="1" hangingPunct="1">
              <a:defRPr/>
            </a:pPr>
            <a:endParaRPr lang="fr-FR" sz="2400" b="0"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1" name="Title 508930"/>
          <p:cNvSpPr>
            <a:spLocks noGrp="1" noChangeArrowheads="1"/>
          </p:cNvSpPr>
          <p:nvPr>
            <p:ph type="title"/>
          </p:nvPr>
        </p:nvSpPr>
        <p:spPr/>
        <p:txBody>
          <a:bodyPr anchor="t"/>
          <a:lstStyle/>
          <a:p>
            <a:pPr marL="0" indent="0" defTabSz="914400" eaLnBrk="1" hangingPunct="1"/>
            <a:r>
              <a:rPr lang="fr-FR" dirty="0" smtClean="0"/>
              <a:t>Principe des machines virtuelles</a:t>
            </a:r>
          </a:p>
        </p:txBody>
      </p:sp>
      <p:pic>
        <p:nvPicPr>
          <p:cNvPr id="508932" name="Rectangle 508931"/>
          <p:cNvPicPr>
            <a:picLocks noChangeAspect="1" noChangeArrowheads="1"/>
          </p:cNvPicPr>
          <p:nvPr/>
        </p:nvPicPr>
        <p:blipFill>
          <a:blip r:embed="rId3"/>
          <a:srcRect/>
          <a:stretch>
            <a:fillRect/>
          </a:stretch>
        </p:blipFill>
        <p:spPr bwMode="auto">
          <a:xfrm>
            <a:off x="2767012" y="1447800"/>
            <a:ext cx="5432425" cy="4394200"/>
          </a:xfrm>
          <a:prstGeom prst="rect">
            <a:avLst/>
          </a:prstGeom>
          <a:noFill/>
          <a:ln w="9525" cap="flat" cmpd="sng" algn="ctr">
            <a:noFill/>
            <a:prstDash val="solid"/>
            <a:miter lim="800000"/>
            <a:headEnd type="none" w="med" len="med"/>
            <a:tailEnd type="none" w="med" len="med"/>
          </a:ln>
          <a:effectLst>
            <a:outerShdw dist="107763" dir="2700000" algn="ctr" rotWithShape="0">
              <a:schemeClr val="bg2">
                <a:alpha val="50000"/>
              </a:schemeClr>
            </a:outerShdw>
          </a:effectLst>
        </p:spPr>
      </p:pic>
      <p:sp>
        <p:nvSpPr>
          <p:cNvPr id="508933" name="TextBox 508932"/>
          <p:cNvSpPr txBox="1">
            <a:spLocks noChangeArrowheads="1"/>
          </p:cNvSpPr>
          <p:nvPr/>
        </p:nvSpPr>
        <p:spPr bwMode="auto">
          <a:xfrm>
            <a:off x="414914" y="2426566"/>
            <a:ext cx="2180405" cy="1015663"/>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r>
              <a:rPr lang="fr-FR" sz="2000" dirty="0">
                <a:effectLst/>
                <a:latin typeface="Franklin Gothic Book" pitchFamily="34" charset="0"/>
              </a:rPr>
              <a:t>Serveur physique</a:t>
            </a:r>
            <a:endParaRPr lang="fr-FR" sz="1600" b="0" dirty="0">
              <a:effectLst/>
            </a:endParaRPr>
          </a:p>
          <a:p>
            <a:pPr algn="ctr"/>
            <a:r>
              <a:rPr lang="fr-FR" sz="2000" dirty="0">
                <a:effectLst/>
                <a:latin typeface="Franklin Gothic Book" pitchFamily="34" charset="0"/>
              </a:rPr>
              <a:t>« Hôte »</a:t>
            </a:r>
          </a:p>
          <a:p>
            <a:pPr algn="ctr"/>
            <a:r>
              <a:rPr lang="fr-FR" sz="2000" dirty="0">
                <a:effectLst/>
                <a:latin typeface="Franklin Gothic Book" pitchFamily="34" charset="0"/>
              </a:rPr>
              <a:t>« Host »</a:t>
            </a:r>
          </a:p>
        </p:txBody>
      </p:sp>
      <p:sp>
        <p:nvSpPr>
          <p:cNvPr id="508934" name="TextBox 508933"/>
          <p:cNvSpPr txBox="1">
            <a:spLocks noChangeArrowheads="1"/>
          </p:cNvSpPr>
          <p:nvPr/>
        </p:nvSpPr>
        <p:spPr bwMode="auto">
          <a:xfrm>
            <a:off x="304800" y="3733800"/>
            <a:ext cx="2767012" cy="400110"/>
          </a:xfrm>
          <a:prstGeom prst="rect">
            <a:avLst/>
          </a:prstGeom>
          <a:noFill/>
          <a:ln w="9525" cap="flat" cmpd="sng" algn="ctr">
            <a:noFill/>
            <a:prstDash val="solid"/>
            <a:miter lim="800000"/>
            <a:headEnd type="none" w="med" len="med"/>
            <a:tailEnd type="none" w="med" len="med"/>
          </a:ln>
          <a:effectLst/>
        </p:spPr>
        <p:txBody>
          <a:bodyPr>
            <a:spAutoFit/>
          </a:bodyPr>
          <a:lstStyle/>
          <a:p>
            <a:r>
              <a:rPr lang="fr-FR" sz="2000">
                <a:effectLst/>
                <a:latin typeface="Franklin Gothic Book" pitchFamily="34" charset="0"/>
              </a:rPr>
              <a:t>Disque physique</a:t>
            </a:r>
            <a:endParaRPr lang="fr-FR" sz="1600" b="0">
              <a:effectLst/>
            </a:endParaRPr>
          </a:p>
        </p:txBody>
      </p:sp>
      <p:sp>
        <p:nvSpPr>
          <p:cNvPr id="508935" name="TextBox 508934"/>
          <p:cNvSpPr txBox="1">
            <a:spLocks noChangeArrowheads="1"/>
          </p:cNvSpPr>
          <p:nvPr/>
        </p:nvSpPr>
        <p:spPr bwMode="auto">
          <a:xfrm>
            <a:off x="709612" y="4422775"/>
            <a:ext cx="1739579" cy="400110"/>
          </a:xfrm>
          <a:prstGeom prst="rect">
            <a:avLst/>
          </a:prstGeom>
          <a:noFill/>
          <a:ln w="9525" cap="flat" cmpd="sng" algn="ctr">
            <a:noFill/>
            <a:prstDash val="solid"/>
            <a:miter lim="800000"/>
            <a:headEnd type="none" w="med" len="med"/>
            <a:tailEnd type="none" w="med" len="med"/>
          </a:ln>
          <a:effectLst/>
        </p:spPr>
        <p:txBody>
          <a:bodyPr wrap="none">
            <a:spAutoFit/>
          </a:bodyPr>
          <a:lstStyle/>
          <a:p>
            <a:r>
              <a:rPr lang="fr-FR" sz="2000">
                <a:effectLst/>
                <a:latin typeface="Franklin Gothic Book" pitchFamily="34" charset="0"/>
              </a:rPr>
              <a:t>Disque virtuel</a:t>
            </a:r>
            <a:endParaRPr lang="fr-FR" sz="1600" b="0">
              <a:effectLst/>
            </a:endParaRPr>
          </a:p>
        </p:txBody>
      </p:sp>
      <p:sp>
        <p:nvSpPr>
          <p:cNvPr id="48134" name="Straight Connector 45061"/>
          <p:cNvSpPr>
            <a:spLocks noChangeShapeType="1"/>
          </p:cNvSpPr>
          <p:nvPr/>
        </p:nvSpPr>
        <p:spPr bwMode="auto">
          <a:xfrm flipV="1">
            <a:off x="2690812" y="2438400"/>
            <a:ext cx="990600" cy="228600"/>
          </a:xfrm>
          <a:prstGeom prst="line">
            <a:avLst/>
          </a:prstGeom>
          <a:noFill/>
          <a:ln w="38100" algn="ctr">
            <a:solidFill>
              <a:srgbClr val="FF0000"/>
            </a:solidFill>
            <a:round/>
            <a:headEnd/>
            <a:tailEnd type="triangle" w="med" len="med"/>
          </a:ln>
        </p:spPr>
        <p:txBody>
          <a:bodyPr/>
          <a:lstStyle/>
          <a:p>
            <a:endParaRPr lang="fr-FR" sz="2000">
              <a:effectLst/>
            </a:endParaRPr>
          </a:p>
        </p:txBody>
      </p:sp>
      <p:sp>
        <p:nvSpPr>
          <p:cNvPr id="48135" name="Straight Connector 45062"/>
          <p:cNvSpPr>
            <a:spLocks noChangeShapeType="1"/>
          </p:cNvSpPr>
          <p:nvPr/>
        </p:nvSpPr>
        <p:spPr bwMode="auto">
          <a:xfrm>
            <a:off x="2462212" y="3962400"/>
            <a:ext cx="1295400" cy="762000"/>
          </a:xfrm>
          <a:prstGeom prst="line">
            <a:avLst/>
          </a:prstGeom>
          <a:noFill/>
          <a:ln w="38100" algn="ctr">
            <a:solidFill>
              <a:srgbClr val="FF0000"/>
            </a:solidFill>
            <a:round/>
            <a:headEnd/>
            <a:tailEnd type="triangle" w="med" len="med"/>
          </a:ln>
        </p:spPr>
        <p:txBody>
          <a:bodyPr/>
          <a:lstStyle/>
          <a:p>
            <a:endParaRPr lang="fr-FR" sz="2000">
              <a:effectLst/>
            </a:endParaRPr>
          </a:p>
        </p:txBody>
      </p:sp>
      <p:sp>
        <p:nvSpPr>
          <p:cNvPr id="48136" name="Straight Connector 45063"/>
          <p:cNvSpPr>
            <a:spLocks noChangeShapeType="1"/>
          </p:cNvSpPr>
          <p:nvPr/>
        </p:nvSpPr>
        <p:spPr bwMode="auto">
          <a:xfrm>
            <a:off x="2538412" y="4572000"/>
            <a:ext cx="1524000" cy="228600"/>
          </a:xfrm>
          <a:prstGeom prst="line">
            <a:avLst/>
          </a:prstGeom>
          <a:noFill/>
          <a:ln w="38100" algn="ctr">
            <a:solidFill>
              <a:srgbClr val="FF0000"/>
            </a:solidFill>
            <a:round/>
            <a:headEnd/>
            <a:tailEnd type="triangle" w="med" len="med"/>
          </a:ln>
        </p:spPr>
        <p:txBody>
          <a:bodyPr/>
          <a:lstStyle/>
          <a:p>
            <a:endParaRPr lang="fr-FR" sz="2000">
              <a:effectLst/>
            </a:endParaRPr>
          </a:p>
        </p:txBody>
      </p:sp>
      <p:sp>
        <p:nvSpPr>
          <p:cNvPr id="508939" name="TextBox 508938"/>
          <p:cNvSpPr txBox="1">
            <a:spLocks noChangeArrowheads="1"/>
          </p:cNvSpPr>
          <p:nvPr/>
        </p:nvSpPr>
        <p:spPr bwMode="auto">
          <a:xfrm>
            <a:off x="5690899" y="2510848"/>
            <a:ext cx="2805576" cy="1015663"/>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r>
              <a:rPr lang="fr-FR" sz="2000" dirty="0">
                <a:effectLst/>
                <a:latin typeface="Franklin Gothic Book" pitchFamily="34" charset="0"/>
              </a:rPr>
              <a:t>Machine virtuelle (VM) </a:t>
            </a:r>
            <a:endParaRPr lang="fr-FR" sz="1600" b="0" dirty="0">
              <a:effectLst/>
            </a:endParaRPr>
          </a:p>
          <a:p>
            <a:pPr algn="ctr"/>
            <a:r>
              <a:rPr lang="fr-FR" sz="2000" dirty="0">
                <a:effectLst/>
                <a:latin typeface="Franklin Gothic Book" pitchFamily="34" charset="0"/>
              </a:rPr>
              <a:t>« Invité »</a:t>
            </a:r>
          </a:p>
          <a:p>
            <a:pPr algn="ctr"/>
            <a:r>
              <a:rPr lang="fr-FR" sz="2000" dirty="0">
                <a:effectLst/>
                <a:latin typeface="Franklin Gothic Book" pitchFamily="34" charset="0"/>
              </a:rPr>
              <a:t>« </a:t>
            </a:r>
            <a:r>
              <a:rPr lang="fr-FR" sz="2000" dirty="0" err="1">
                <a:effectLst/>
                <a:latin typeface="Franklin Gothic Book" pitchFamily="34" charset="0"/>
              </a:rPr>
              <a:t>Guest</a:t>
            </a:r>
            <a:r>
              <a:rPr lang="fr-FR" sz="2000" dirty="0">
                <a:effectLst/>
                <a:latin typeface="Franklin Gothic Book" pitchFamily="34" charset="0"/>
              </a:rPr>
              <a:t> »</a:t>
            </a:r>
          </a:p>
        </p:txBody>
      </p:sp>
      <p:sp>
        <p:nvSpPr>
          <p:cNvPr id="48138" name="Straight Connector 45065"/>
          <p:cNvSpPr>
            <a:spLocks noChangeShapeType="1"/>
          </p:cNvSpPr>
          <p:nvPr/>
        </p:nvSpPr>
        <p:spPr bwMode="auto">
          <a:xfrm flipH="1">
            <a:off x="5281612" y="2895600"/>
            <a:ext cx="838200" cy="838200"/>
          </a:xfrm>
          <a:prstGeom prst="line">
            <a:avLst/>
          </a:prstGeom>
          <a:noFill/>
          <a:ln w="38100" algn="ctr">
            <a:solidFill>
              <a:srgbClr val="FF0000"/>
            </a:solidFill>
            <a:round/>
            <a:headEnd/>
            <a:tailEnd type="triangle" w="med" len="med"/>
          </a:ln>
        </p:spPr>
        <p:txBody>
          <a:bodyPr/>
          <a:lstStyle/>
          <a:p>
            <a:endParaRPr lang="fr-FR" sz="2000">
              <a:effectLst/>
            </a:endParaRPr>
          </a:p>
        </p:txBody>
      </p:sp>
      <p:sp>
        <p:nvSpPr>
          <p:cNvPr id="12" name="TextBox 11"/>
          <p:cNvSpPr txBox="1">
            <a:spLocks noChangeArrowheads="1"/>
          </p:cNvSpPr>
          <p:nvPr/>
        </p:nvSpPr>
        <p:spPr bwMode="auto">
          <a:xfrm>
            <a:off x="7284171" y="3632200"/>
            <a:ext cx="1241045" cy="400110"/>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r>
              <a:rPr lang="fr-FR" sz="2000" dirty="0" smtClean="0">
                <a:effectLst/>
                <a:latin typeface="Franklin Gothic Book" pitchFamily="34" charset="0"/>
              </a:rPr>
              <a:t>Réseaux</a:t>
            </a:r>
            <a:endParaRPr lang="fr-FR" sz="1600" b="0" dirty="0">
              <a:effectLst/>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42" name="Rectangle 2"/>
          <p:cNvSpPr>
            <a:spLocks noGrp="1" noChangeArrowheads="1"/>
          </p:cNvSpPr>
          <p:nvPr>
            <p:ph type="title"/>
          </p:nvPr>
        </p:nvSpPr>
        <p:spPr/>
        <p:txBody>
          <a:bodyPr/>
          <a:lstStyle/>
          <a:p>
            <a:pPr eaLnBrk="1" hangingPunct="1">
              <a:defRPr/>
            </a:pPr>
            <a:r>
              <a:rPr lang="en-US" b="0" dirty="0" smtClean="0"/>
              <a:t>VM Linux “</a:t>
            </a:r>
            <a:r>
              <a:rPr lang="en-US" b="0" dirty="0" err="1" smtClean="0"/>
              <a:t>Xen</a:t>
            </a:r>
            <a:r>
              <a:rPr lang="en-US" b="0" dirty="0" smtClean="0"/>
              <a:t>-enabled”</a:t>
            </a:r>
          </a:p>
        </p:txBody>
      </p:sp>
      <p:grpSp>
        <p:nvGrpSpPr>
          <p:cNvPr id="2" name="Group 9"/>
          <p:cNvGrpSpPr>
            <a:grpSpLocks/>
          </p:cNvGrpSpPr>
          <p:nvPr/>
        </p:nvGrpSpPr>
        <p:grpSpPr bwMode="auto">
          <a:xfrm>
            <a:off x="1339850" y="2784475"/>
            <a:ext cx="5399088" cy="2706688"/>
            <a:chOff x="1148" y="1476"/>
            <a:chExt cx="3401" cy="1705"/>
          </a:xfrm>
        </p:grpSpPr>
        <p:grpSp>
          <p:nvGrpSpPr>
            <p:cNvPr id="3" name="Group 10"/>
            <p:cNvGrpSpPr>
              <a:grpSpLocks/>
            </p:cNvGrpSpPr>
            <p:nvPr/>
          </p:nvGrpSpPr>
          <p:grpSpPr bwMode="auto">
            <a:xfrm>
              <a:off x="1148" y="1476"/>
              <a:ext cx="3401" cy="1705"/>
              <a:chOff x="1148" y="1476"/>
              <a:chExt cx="3401" cy="1705"/>
            </a:xfrm>
          </p:grpSpPr>
          <p:pic>
            <p:nvPicPr>
              <p:cNvPr id="80937" name="Picture 11" descr="Vivid teal box"/>
              <p:cNvPicPr>
                <a:picLocks noChangeAspect="1" noChangeArrowheads="1"/>
              </p:cNvPicPr>
              <p:nvPr/>
            </p:nvPicPr>
            <p:blipFill>
              <a:blip r:embed="rId3"/>
              <a:srcRect/>
              <a:stretch>
                <a:fillRect/>
              </a:stretch>
            </p:blipFill>
            <p:spPr bwMode="auto">
              <a:xfrm>
                <a:off x="3456" y="2052"/>
                <a:ext cx="1049" cy="983"/>
              </a:xfrm>
              <a:prstGeom prst="rect">
                <a:avLst/>
              </a:prstGeom>
              <a:noFill/>
              <a:ln w="9525">
                <a:noFill/>
                <a:miter lim="800000"/>
                <a:headEnd/>
                <a:tailEnd/>
              </a:ln>
            </p:spPr>
          </p:pic>
          <p:grpSp>
            <p:nvGrpSpPr>
              <p:cNvPr id="4" name="Group 12"/>
              <p:cNvGrpSpPr>
                <a:grpSpLocks/>
              </p:cNvGrpSpPr>
              <p:nvPr/>
            </p:nvGrpSpPr>
            <p:grpSpPr bwMode="auto">
              <a:xfrm>
                <a:off x="3529" y="2138"/>
                <a:ext cx="857" cy="594"/>
                <a:chOff x="5763" y="2312"/>
                <a:chExt cx="857" cy="678"/>
              </a:xfrm>
            </p:grpSpPr>
            <p:pic>
              <p:nvPicPr>
                <p:cNvPr id="80969" name="Picture 13" descr="Vivid teal box"/>
                <p:cNvPicPr>
                  <a:picLocks noChangeAspect="1" noChangeArrowheads="1"/>
                </p:cNvPicPr>
                <p:nvPr/>
              </p:nvPicPr>
              <p:blipFill>
                <a:blip r:embed="rId3"/>
                <a:srcRect/>
                <a:stretch>
                  <a:fillRect/>
                </a:stretch>
              </p:blipFill>
              <p:spPr bwMode="auto">
                <a:xfrm>
                  <a:off x="5763" y="2355"/>
                  <a:ext cx="857" cy="592"/>
                </a:xfrm>
                <a:prstGeom prst="rect">
                  <a:avLst/>
                </a:prstGeom>
                <a:noFill/>
                <a:ln w="9525">
                  <a:noFill/>
                  <a:miter lim="800000"/>
                  <a:headEnd/>
                  <a:tailEnd/>
                </a:ln>
              </p:spPr>
            </p:pic>
            <p:sp>
              <p:nvSpPr>
                <p:cNvPr id="1904654" name="Rectangle 14"/>
                <p:cNvSpPr>
                  <a:spLocks noChangeArrowheads="1"/>
                </p:cNvSpPr>
                <p:nvPr/>
              </p:nvSpPr>
              <p:spPr bwMode="auto">
                <a:xfrm>
                  <a:off x="5811" y="2312"/>
                  <a:ext cx="762" cy="67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dirty="0">
                      <a:effectLst>
                        <a:outerShdw blurRad="38100" dist="38100" dir="2700000" algn="tl">
                          <a:srgbClr val="000000"/>
                        </a:outerShdw>
                      </a:effectLst>
                      <a:latin typeface="Arial" charset="0"/>
                      <a:cs typeface="Arial" charset="0"/>
                    </a:rPr>
                    <a:t>Basic</a:t>
                  </a:r>
                </a:p>
                <a:p>
                  <a:pPr algn="ctr">
                    <a:lnSpc>
                      <a:spcPct val="90000"/>
                    </a:lnSpc>
                    <a:spcBef>
                      <a:spcPct val="30000"/>
                    </a:spcBef>
                    <a:defRPr/>
                  </a:pPr>
                  <a:r>
                    <a:rPr lang="en-US" sz="1600" dirty="0">
                      <a:effectLst>
                        <a:outerShdw blurRad="38100" dist="38100" dir="2700000" algn="tl">
                          <a:srgbClr val="000000"/>
                        </a:outerShdw>
                      </a:effectLst>
                      <a:latin typeface="Arial" charset="0"/>
                      <a:cs typeface="Arial" charset="0"/>
                    </a:rPr>
                    <a:t>Linux Kernel</a:t>
                  </a:r>
                </a:p>
              </p:txBody>
            </p:sp>
          </p:grpSp>
          <p:grpSp>
            <p:nvGrpSpPr>
              <p:cNvPr id="5" name="Group 15"/>
              <p:cNvGrpSpPr>
                <a:grpSpLocks/>
              </p:cNvGrpSpPr>
              <p:nvPr/>
            </p:nvGrpSpPr>
            <p:grpSpPr bwMode="auto">
              <a:xfrm>
                <a:off x="3422" y="1476"/>
                <a:ext cx="1127" cy="607"/>
                <a:chOff x="2176" y="1665"/>
                <a:chExt cx="1150" cy="531"/>
              </a:xfrm>
            </p:grpSpPr>
            <p:pic>
              <p:nvPicPr>
                <p:cNvPr id="80967" name="Picture 16" descr="VIVID--RED"/>
                <p:cNvPicPr>
                  <a:picLocks noChangeAspect="1" noChangeArrowheads="1"/>
                </p:cNvPicPr>
                <p:nvPr/>
              </p:nvPicPr>
              <p:blipFill>
                <a:blip r:embed="rId4"/>
                <a:srcRect/>
                <a:stretch>
                  <a:fillRect/>
                </a:stretch>
              </p:blipFill>
              <p:spPr bwMode="auto">
                <a:xfrm>
                  <a:off x="2176" y="1665"/>
                  <a:ext cx="1150" cy="531"/>
                </a:xfrm>
                <a:prstGeom prst="rect">
                  <a:avLst/>
                </a:prstGeom>
                <a:noFill/>
                <a:ln w="9525">
                  <a:noFill/>
                  <a:miter lim="800000"/>
                  <a:headEnd/>
                  <a:tailEnd/>
                </a:ln>
              </p:spPr>
            </p:pic>
            <p:sp>
              <p:nvSpPr>
                <p:cNvPr id="1904657" name="Text Box 17"/>
                <p:cNvSpPr txBox="1">
                  <a:spLocks noChangeArrowheads="1"/>
                </p:cNvSpPr>
                <p:nvPr/>
              </p:nvSpPr>
              <p:spPr bwMode="auto">
                <a:xfrm>
                  <a:off x="2289" y="1804"/>
                  <a:ext cx="910" cy="187"/>
                </a:xfrm>
                <a:prstGeom prst="rect">
                  <a:avLst/>
                </a:prstGeom>
                <a:noFill/>
                <a:ln w="9525">
                  <a:noFill/>
                  <a:miter lim="800000"/>
                  <a:headEnd/>
                  <a:tailEnd/>
                </a:ln>
                <a:effectLst/>
              </p:spPr>
              <p:txBody>
                <a:bodyPr wrap="none">
                  <a:spAutoFit/>
                </a:bodyPr>
                <a:lstStyle/>
                <a:p>
                  <a:pPr algn="ctr">
                    <a:defRPr/>
                  </a:pPr>
                  <a:r>
                    <a:rPr lang="en-US" sz="1600">
                      <a:effectLst>
                        <a:outerShdw blurRad="38100" dist="38100" dir="2700000" algn="tl">
                          <a:srgbClr val="000000"/>
                        </a:outerShdw>
                      </a:effectLst>
                      <a:latin typeface="Arial" charset="0"/>
                      <a:cs typeface="Arial" charset="0"/>
                    </a:rPr>
                    <a:t>Applications</a:t>
                  </a:r>
                </a:p>
              </p:txBody>
            </p:sp>
          </p:grpSp>
          <p:grpSp>
            <p:nvGrpSpPr>
              <p:cNvPr id="6" name="Group 18"/>
              <p:cNvGrpSpPr>
                <a:grpSpLocks/>
              </p:cNvGrpSpPr>
              <p:nvPr/>
            </p:nvGrpSpPr>
            <p:grpSpPr bwMode="auto">
              <a:xfrm>
                <a:off x="1148" y="2075"/>
                <a:ext cx="1131" cy="968"/>
                <a:chOff x="1148" y="2075"/>
                <a:chExt cx="1131" cy="968"/>
              </a:xfrm>
            </p:grpSpPr>
            <p:pic>
              <p:nvPicPr>
                <p:cNvPr id="80959" name="Picture 19" descr="Vivid green box"/>
                <p:cNvPicPr>
                  <a:picLocks noChangeAspect="1" noChangeArrowheads="1"/>
                </p:cNvPicPr>
                <p:nvPr/>
              </p:nvPicPr>
              <p:blipFill>
                <a:blip r:embed="rId5"/>
                <a:srcRect/>
                <a:stretch>
                  <a:fillRect/>
                </a:stretch>
              </p:blipFill>
              <p:spPr bwMode="auto">
                <a:xfrm>
                  <a:off x="1148" y="2075"/>
                  <a:ext cx="1065" cy="968"/>
                </a:xfrm>
                <a:prstGeom prst="rect">
                  <a:avLst/>
                </a:prstGeom>
                <a:noFill/>
                <a:ln w="9525">
                  <a:noFill/>
                  <a:miter lim="800000"/>
                  <a:headEnd/>
                  <a:tailEnd/>
                </a:ln>
              </p:spPr>
            </p:pic>
            <p:grpSp>
              <p:nvGrpSpPr>
                <p:cNvPr id="7" name="Group 20"/>
                <p:cNvGrpSpPr>
                  <a:grpSpLocks/>
                </p:cNvGrpSpPr>
                <p:nvPr/>
              </p:nvGrpSpPr>
              <p:grpSpPr bwMode="auto">
                <a:xfrm>
                  <a:off x="1203" y="2472"/>
                  <a:ext cx="606" cy="409"/>
                  <a:chOff x="-138" y="2223"/>
                  <a:chExt cx="755" cy="355"/>
                </a:xfrm>
              </p:grpSpPr>
              <p:pic>
                <p:nvPicPr>
                  <p:cNvPr id="80965" name="Picture 21" descr="Vivid green box"/>
                  <p:cNvPicPr>
                    <a:picLocks noChangeAspect="1" noChangeArrowheads="1"/>
                  </p:cNvPicPr>
                  <p:nvPr/>
                </p:nvPicPr>
                <p:blipFill>
                  <a:blip r:embed="rId6"/>
                  <a:srcRect/>
                  <a:stretch>
                    <a:fillRect/>
                  </a:stretch>
                </p:blipFill>
                <p:spPr bwMode="auto">
                  <a:xfrm>
                    <a:off x="-138" y="2223"/>
                    <a:ext cx="755" cy="355"/>
                  </a:xfrm>
                  <a:prstGeom prst="rect">
                    <a:avLst/>
                  </a:prstGeom>
                  <a:noFill/>
                  <a:ln w="9525">
                    <a:noFill/>
                    <a:miter lim="800000"/>
                    <a:headEnd/>
                    <a:tailEnd/>
                  </a:ln>
                </p:spPr>
              </p:pic>
              <p:sp>
                <p:nvSpPr>
                  <p:cNvPr id="1904662" name="Rectangle 22"/>
                  <p:cNvSpPr>
                    <a:spLocks noChangeArrowheads="1"/>
                  </p:cNvSpPr>
                  <p:nvPr/>
                </p:nvSpPr>
                <p:spPr bwMode="auto">
                  <a:xfrm>
                    <a:off x="-76" y="2236"/>
                    <a:ext cx="629" cy="32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200" dirty="0">
                        <a:effectLst>
                          <a:outerShdw blurRad="38100" dist="38100" dir="2700000" algn="tl">
                            <a:srgbClr val="000000"/>
                          </a:outerShdw>
                        </a:effectLst>
                        <a:latin typeface="Arial" charset="0"/>
                        <a:cs typeface="Arial" charset="0"/>
                      </a:rPr>
                      <a:t>Windows</a:t>
                    </a:r>
                    <a:br>
                      <a:rPr lang="en-US" sz="1200" dirty="0">
                        <a:effectLst>
                          <a:outerShdw blurRad="38100" dist="38100" dir="2700000" algn="tl">
                            <a:srgbClr val="000000"/>
                          </a:outerShdw>
                        </a:effectLst>
                        <a:latin typeface="Arial" charset="0"/>
                        <a:cs typeface="Arial" charset="0"/>
                      </a:rPr>
                    </a:br>
                    <a:r>
                      <a:rPr lang="en-US" sz="1200" dirty="0">
                        <a:effectLst>
                          <a:outerShdw blurRad="38100" dist="38100" dir="2700000" algn="tl">
                            <a:srgbClr val="000000"/>
                          </a:outerShdw>
                        </a:effectLst>
                        <a:latin typeface="Arial" charset="0"/>
                        <a:cs typeface="Arial" charset="0"/>
                      </a:rPr>
                      <a:t>Kernel</a:t>
                    </a:r>
                  </a:p>
                </p:txBody>
              </p:sp>
            </p:grpSp>
            <p:sp>
              <p:nvSpPr>
                <p:cNvPr id="1904663" name="Text Box 23"/>
                <p:cNvSpPr txBox="1">
                  <a:spLocks noChangeArrowheads="1"/>
                </p:cNvSpPr>
                <p:nvPr/>
              </p:nvSpPr>
              <p:spPr bwMode="auto">
                <a:xfrm>
                  <a:off x="1155" y="2177"/>
                  <a:ext cx="1124" cy="198"/>
                </a:xfrm>
                <a:prstGeom prst="rect">
                  <a:avLst/>
                </a:prstGeom>
                <a:noFill/>
                <a:ln w="3175" algn="ctr">
                  <a:noFill/>
                  <a:miter lim="800000"/>
                  <a:headEnd/>
                  <a:tailEnd/>
                </a:ln>
                <a:effectLst/>
              </p:spPr>
              <p:txBody>
                <a:bodyPr>
                  <a:spAutoFit/>
                </a:bodyPr>
                <a:lstStyle/>
                <a:p>
                  <a:pPr>
                    <a:lnSpc>
                      <a:spcPct val="90000"/>
                    </a:lnSpc>
                    <a:spcBef>
                      <a:spcPct val="30000"/>
                    </a:spcBef>
                    <a:defRPr/>
                  </a:pPr>
                  <a:r>
                    <a:rPr lang="en-US" sz="1200" dirty="0">
                      <a:effectLst>
                        <a:outerShdw blurRad="38100" dist="38100" dir="2700000" algn="tl">
                          <a:srgbClr val="000000"/>
                        </a:outerShdw>
                      </a:effectLst>
                      <a:latin typeface="Arial" charset="0"/>
                      <a:cs typeface="Arial" charset="0"/>
                    </a:rPr>
                    <a:t>Windows</a:t>
                  </a:r>
                  <a:r>
                    <a:rPr lang="en-US" sz="1600" dirty="0">
                      <a:effectLst>
                        <a:outerShdw blurRad="38100" dist="38100" dir="2700000" algn="tl">
                          <a:srgbClr val="000000"/>
                        </a:outerShdw>
                      </a:effectLst>
                      <a:latin typeface="Arial" charset="0"/>
                      <a:cs typeface="Arial" charset="0"/>
                    </a:rPr>
                    <a:t> </a:t>
                  </a:r>
                  <a:r>
                    <a:rPr lang="en-US" sz="1200" dirty="0">
                      <a:effectLst>
                        <a:outerShdw blurRad="38100" dist="38100" dir="2700000" algn="tl">
                          <a:srgbClr val="000000"/>
                        </a:outerShdw>
                      </a:effectLst>
                      <a:latin typeface="Arial" charset="0"/>
                      <a:cs typeface="Arial" charset="0"/>
                    </a:rPr>
                    <a:t>Server 2008</a:t>
                  </a:r>
                </a:p>
              </p:txBody>
            </p:sp>
            <p:grpSp>
              <p:nvGrpSpPr>
                <p:cNvPr id="8" name="Group 24"/>
                <p:cNvGrpSpPr>
                  <a:grpSpLocks/>
                </p:cNvGrpSpPr>
                <p:nvPr/>
              </p:nvGrpSpPr>
              <p:grpSpPr bwMode="auto">
                <a:xfrm>
                  <a:off x="1809" y="2602"/>
                  <a:ext cx="347" cy="266"/>
                  <a:chOff x="249" y="1970"/>
                  <a:chExt cx="347" cy="266"/>
                </a:xfrm>
              </p:grpSpPr>
              <p:pic>
                <p:nvPicPr>
                  <p:cNvPr id="80963" name="Picture 25" descr="Vivid blue box"/>
                  <p:cNvPicPr>
                    <a:picLocks noChangeAspect="1" noChangeArrowheads="1"/>
                  </p:cNvPicPr>
                  <p:nvPr/>
                </p:nvPicPr>
                <p:blipFill>
                  <a:blip r:embed="rId7"/>
                  <a:srcRect/>
                  <a:stretch>
                    <a:fillRect/>
                  </a:stretch>
                </p:blipFill>
                <p:spPr bwMode="auto">
                  <a:xfrm>
                    <a:off x="249" y="1970"/>
                    <a:ext cx="347" cy="266"/>
                  </a:xfrm>
                  <a:prstGeom prst="rect">
                    <a:avLst/>
                  </a:prstGeom>
                  <a:noFill/>
                  <a:ln w="9525">
                    <a:noFill/>
                    <a:miter lim="800000"/>
                    <a:headEnd/>
                    <a:tailEnd/>
                  </a:ln>
                </p:spPr>
              </p:pic>
              <p:sp>
                <p:nvSpPr>
                  <p:cNvPr id="1904666" name="Rectangle 26"/>
                  <p:cNvSpPr>
                    <a:spLocks noChangeArrowheads="1"/>
                  </p:cNvSpPr>
                  <p:nvPr/>
                </p:nvSpPr>
                <p:spPr bwMode="grayWhite">
                  <a:xfrm>
                    <a:off x="296" y="1988"/>
                    <a:ext cx="272" cy="206"/>
                  </a:xfrm>
                  <a:prstGeom prst="rect">
                    <a:avLst/>
                  </a:prstGeom>
                  <a:noFill/>
                  <a:ln w="3175" algn="ctr">
                    <a:noFill/>
                    <a:miter lim="800000"/>
                    <a:headEnd/>
                    <a:tailEnd/>
                  </a:ln>
                  <a:effectLst/>
                </p:spPr>
                <p:txBody>
                  <a:bodyPr wrap="none" anchor="b" anchorCtr="1"/>
                  <a:lstStyle/>
                  <a:p>
                    <a:pPr algn="r">
                      <a:lnSpc>
                        <a:spcPct val="90000"/>
                      </a:lnSpc>
                      <a:spcBef>
                        <a:spcPct val="30000"/>
                      </a:spcBef>
                      <a:defRPr/>
                    </a:pPr>
                    <a:r>
                      <a:rPr lang="en-US" sz="1400">
                        <a:effectLst>
                          <a:outerShdw blurRad="38100" dist="38100" dir="2700000" algn="tl">
                            <a:srgbClr val="000000"/>
                          </a:outerShdw>
                        </a:effectLst>
                        <a:latin typeface="Arial" charset="0"/>
                        <a:cs typeface="Arial" charset="0"/>
                      </a:rPr>
                      <a:t>VSP</a:t>
                    </a:r>
                  </a:p>
                </p:txBody>
              </p:sp>
            </p:grpSp>
          </p:grpSp>
          <p:grpSp>
            <p:nvGrpSpPr>
              <p:cNvPr id="9" name="Group 27"/>
              <p:cNvGrpSpPr>
                <a:grpSpLocks/>
              </p:cNvGrpSpPr>
              <p:nvPr/>
            </p:nvGrpSpPr>
            <p:grpSpPr bwMode="auto">
              <a:xfrm>
                <a:off x="2260" y="1482"/>
                <a:ext cx="1165" cy="1546"/>
                <a:chOff x="2260" y="1482"/>
                <a:chExt cx="1165" cy="1546"/>
              </a:xfrm>
            </p:grpSpPr>
            <p:pic>
              <p:nvPicPr>
                <p:cNvPr id="80948" name="Picture 28" descr="Vivid green box"/>
                <p:cNvPicPr>
                  <a:picLocks noChangeAspect="1" noChangeArrowheads="1"/>
                </p:cNvPicPr>
                <p:nvPr/>
              </p:nvPicPr>
              <p:blipFill>
                <a:blip r:embed="rId5"/>
                <a:srcRect/>
                <a:stretch>
                  <a:fillRect/>
                </a:stretch>
              </p:blipFill>
              <p:spPr bwMode="auto">
                <a:xfrm>
                  <a:off x="2293" y="2060"/>
                  <a:ext cx="1066" cy="968"/>
                </a:xfrm>
                <a:prstGeom prst="rect">
                  <a:avLst/>
                </a:prstGeom>
                <a:noFill/>
                <a:ln w="9525">
                  <a:noFill/>
                  <a:miter lim="800000"/>
                  <a:headEnd/>
                  <a:tailEnd/>
                </a:ln>
              </p:spPr>
            </p:pic>
            <p:sp>
              <p:nvSpPr>
                <p:cNvPr id="1904669" name="Text Box 29"/>
                <p:cNvSpPr txBox="1">
                  <a:spLocks noChangeArrowheads="1"/>
                </p:cNvSpPr>
                <p:nvPr/>
              </p:nvSpPr>
              <p:spPr bwMode="auto">
                <a:xfrm>
                  <a:off x="2300" y="2162"/>
                  <a:ext cx="1125" cy="268"/>
                </a:xfrm>
                <a:prstGeom prst="rect">
                  <a:avLst/>
                </a:prstGeom>
                <a:noFill/>
                <a:ln w="3175" algn="ctr">
                  <a:noFill/>
                  <a:miter lim="800000"/>
                  <a:headEnd/>
                  <a:tailEnd/>
                </a:ln>
                <a:effectLst/>
              </p:spPr>
              <p:txBody>
                <a:bodyPr>
                  <a:spAutoFit/>
                </a:bodyPr>
                <a:lstStyle/>
                <a:p>
                  <a:pPr>
                    <a:lnSpc>
                      <a:spcPct val="90000"/>
                    </a:lnSpc>
                    <a:spcBef>
                      <a:spcPct val="30000"/>
                    </a:spcBef>
                    <a:defRPr/>
                  </a:pPr>
                  <a:r>
                    <a:rPr lang="en-US" sz="1200" dirty="0">
                      <a:effectLst>
                        <a:outerShdw blurRad="38100" dist="38100" dir="2700000" algn="tl">
                          <a:srgbClr val="000000"/>
                        </a:outerShdw>
                      </a:effectLst>
                      <a:latin typeface="Arial" charset="0"/>
                      <a:cs typeface="Arial" charset="0"/>
                    </a:rPr>
                    <a:t>Windows Server 2003 </a:t>
                  </a:r>
                  <a:r>
                    <a:rPr lang="en-US" sz="1200" dirty="0" err="1">
                      <a:effectLst>
                        <a:outerShdw blurRad="38100" dist="38100" dir="2700000" algn="tl">
                          <a:srgbClr val="000000"/>
                        </a:outerShdw>
                      </a:effectLst>
                      <a:latin typeface="Arial" charset="0"/>
                      <a:cs typeface="Arial" charset="0"/>
                    </a:rPr>
                    <a:t>ou</a:t>
                  </a:r>
                  <a:r>
                    <a:rPr lang="en-US" sz="1200" dirty="0">
                      <a:effectLst>
                        <a:outerShdw blurRad="38100" dist="38100" dir="2700000" algn="tl">
                          <a:srgbClr val="000000"/>
                        </a:outerShdw>
                      </a:effectLst>
                      <a:latin typeface="Arial" charset="0"/>
                      <a:cs typeface="Arial" charset="0"/>
                    </a:rPr>
                    <a:t> 2008</a:t>
                  </a:r>
                </a:p>
              </p:txBody>
            </p:sp>
            <p:grpSp>
              <p:nvGrpSpPr>
                <p:cNvPr id="10" name="Group 30"/>
                <p:cNvGrpSpPr>
                  <a:grpSpLocks/>
                </p:cNvGrpSpPr>
                <p:nvPr/>
              </p:nvGrpSpPr>
              <p:grpSpPr bwMode="auto">
                <a:xfrm>
                  <a:off x="2260" y="1482"/>
                  <a:ext cx="1127" cy="607"/>
                  <a:chOff x="2176" y="1665"/>
                  <a:chExt cx="1150" cy="531"/>
                </a:xfrm>
              </p:grpSpPr>
              <p:pic>
                <p:nvPicPr>
                  <p:cNvPr id="80957" name="Picture 31" descr="VIVID--RED"/>
                  <p:cNvPicPr>
                    <a:picLocks noChangeAspect="1" noChangeArrowheads="1"/>
                  </p:cNvPicPr>
                  <p:nvPr/>
                </p:nvPicPr>
                <p:blipFill>
                  <a:blip r:embed="rId4"/>
                  <a:srcRect/>
                  <a:stretch>
                    <a:fillRect/>
                  </a:stretch>
                </p:blipFill>
                <p:spPr bwMode="auto">
                  <a:xfrm>
                    <a:off x="2176" y="1665"/>
                    <a:ext cx="1150" cy="531"/>
                  </a:xfrm>
                  <a:prstGeom prst="rect">
                    <a:avLst/>
                  </a:prstGeom>
                  <a:noFill/>
                  <a:ln w="9525">
                    <a:noFill/>
                    <a:miter lim="800000"/>
                    <a:headEnd/>
                    <a:tailEnd/>
                  </a:ln>
                </p:spPr>
              </p:pic>
              <p:sp>
                <p:nvSpPr>
                  <p:cNvPr id="1904672" name="Text Box 32"/>
                  <p:cNvSpPr txBox="1">
                    <a:spLocks noChangeArrowheads="1"/>
                  </p:cNvSpPr>
                  <p:nvPr/>
                </p:nvSpPr>
                <p:spPr bwMode="auto">
                  <a:xfrm>
                    <a:off x="2290" y="1804"/>
                    <a:ext cx="910" cy="187"/>
                  </a:xfrm>
                  <a:prstGeom prst="rect">
                    <a:avLst/>
                  </a:prstGeom>
                  <a:noFill/>
                  <a:ln w="9525">
                    <a:noFill/>
                    <a:miter lim="800000"/>
                    <a:headEnd/>
                    <a:tailEnd/>
                  </a:ln>
                  <a:effectLst/>
                </p:spPr>
                <p:txBody>
                  <a:bodyPr wrap="none">
                    <a:spAutoFit/>
                  </a:bodyPr>
                  <a:lstStyle/>
                  <a:p>
                    <a:pPr algn="ctr">
                      <a:defRPr/>
                    </a:pPr>
                    <a:r>
                      <a:rPr lang="en-US" sz="1600">
                        <a:effectLst>
                          <a:outerShdw blurRad="38100" dist="38100" dir="2700000" algn="tl">
                            <a:srgbClr val="000000"/>
                          </a:outerShdw>
                        </a:effectLst>
                        <a:latin typeface="Arial" charset="0"/>
                        <a:cs typeface="Arial" charset="0"/>
                      </a:rPr>
                      <a:t>Applications</a:t>
                    </a:r>
                  </a:p>
                </p:txBody>
              </p:sp>
            </p:grpSp>
            <p:grpSp>
              <p:nvGrpSpPr>
                <p:cNvPr id="11" name="Group 33"/>
                <p:cNvGrpSpPr>
                  <a:grpSpLocks/>
                </p:cNvGrpSpPr>
                <p:nvPr/>
              </p:nvGrpSpPr>
              <p:grpSpPr bwMode="auto">
                <a:xfrm>
                  <a:off x="2363" y="2480"/>
                  <a:ext cx="606" cy="409"/>
                  <a:chOff x="-138" y="2223"/>
                  <a:chExt cx="755" cy="355"/>
                </a:xfrm>
              </p:grpSpPr>
              <p:pic>
                <p:nvPicPr>
                  <p:cNvPr id="80955" name="Picture 34" descr="Vivid green box"/>
                  <p:cNvPicPr>
                    <a:picLocks noChangeAspect="1" noChangeArrowheads="1"/>
                  </p:cNvPicPr>
                  <p:nvPr/>
                </p:nvPicPr>
                <p:blipFill>
                  <a:blip r:embed="rId6"/>
                  <a:srcRect/>
                  <a:stretch>
                    <a:fillRect/>
                  </a:stretch>
                </p:blipFill>
                <p:spPr bwMode="auto">
                  <a:xfrm>
                    <a:off x="-138" y="2223"/>
                    <a:ext cx="755" cy="355"/>
                  </a:xfrm>
                  <a:prstGeom prst="rect">
                    <a:avLst/>
                  </a:prstGeom>
                  <a:noFill/>
                  <a:ln w="9525">
                    <a:noFill/>
                    <a:miter lim="800000"/>
                    <a:headEnd/>
                    <a:tailEnd/>
                  </a:ln>
                </p:spPr>
              </p:pic>
              <p:sp>
                <p:nvSpPr>
                  <p:cNvPr id="1904675" name="Rectangle 35"/>
                  <p:cNvSpPr>
                    <a:spLocks noChangeArrowheads="1"/>
                  </p:cNvSpPr>
                  <p:nvPr/>
                </p:nvSpPr>
                <p:spPr bwMode="auto">
                  <a:xfrm>
                    <a:off x="-76" y="2236"/>
                    <a:ext cx="629" cy="32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200" dirty="0">
                        <a:effectLst>
                          <a:outerShdw blurRad="38100" dist="38100" dir="2700000" algn="tl">
                            <a:srgbClr val="000000"/>
                          </a:outerShdw>
                        </a:effectLst>
                        <a:latin typeface="Arial" charset="0"/>
                        <a:cs typeface="Arial" charset="0"/>
                      </a:rPr>
                      <a:t>Windows</a:t>
                    </a:r>
                    <a:br>
                      <a:rPr lang="en-US" sz="1200" dirty="0">
                        <a:effectLst>
                          <a:outerShdw blurRad="38100" dist="38100" dir="2700000" algn="tl">
                            <a:srgbClr val="000000"/>
                          </a:outerShdw>
                        </a:effectLst>
                        <a:latin typeface="Arial" charset="0"/>
                        <a:cs typeface="Arial" charset="0"/>
                      </a:rPr>
                    </a:br>
                    <a:r>
                      <a:rPr lang="en-US" sz="1200" dirty="0">
                        <a:effectLst>
                          <a:outerShdw blurRad="38100" dist="38100" dir="2700000" algn="tl">
                            <a:srgbClr val="000000"/>
                          </a:outerShdw>
                        </a:effectLst>
                        <a:latin typeface="Arial" charset="0"/>
                        <a:cs typeface="Arial" charset="0"/>
                      </a:rPr>
                      <a:t>Kernel</a:t>
                    </a:r>
                  </a:p>
                </p:txBody>
              </p:sp>
            </p:grpSp>
            <p:grpSp>
              <p:nvGrpSpPr>
                <p:cNvPr id="12" name="Group 36"/>
                <p:cNvGrpSpPr>
                  <a:grpSpLocks/>
                </p:cNvGrpSpPr>
                <p:nvPr/>
              </p:nvGrpSpPr>
              <p:grpSpPr bwMode="auto">
                <a:xfrm>
                  <a:off x="2969" y="2594"/>
                  <a:ext cx="347" cy="266"/>
                  <a:chOff x="249" y="1970"/>
                  <a:chExt cx="347" cy="266"/>
                </a:xfrm>
              </p:grpSpPr>
              <p:pic>
                <p:nvPicPr>
                  <p:cNvPr id="80953" name="Picture 37" descr="Vivid blue box"/>
                  <p:cNvPicPr>
                    <a:picLocks noChangeAspect="1" noChangeArrowheads="1"/>
                  </p:cNvPicPr>
                  <p:nvPr/>
                </p:nvPicPr>
                <p:blipFill>
                  <a:blip r:embed="rId7"/>
                  <a:srcRect/>
                  <a:stretch>
                    <a:fillRect/>
                  </a:stretch>
                </p:blipFill>
                <p:spPr bwMode="auto">
                  <a:xfrm>
                    <a:off x="249" y="1970"/>
                    <a:ext cx="347" cy="266"/>
                  </a:xfrm>
                  <a:prstGeom prst="rect">
                    <a:avLst/>
                  </a:prstGeom>
                  <a:noFill/>
                  <a:ln w="9525">
                    <a:noFill/>
                    <a:miter lim="800000"/>
                    <a:headEnd/>
                    <a:tailEnd/>
                  </a:ln>
                </p:spPr>
              </p:pic>
              <p:sp>
                <p:nvSpPr>
                  <p:cNvPr id="1904678" name="Rectangle 38"/>
                  <p:cNvSpPr>
                    <a:spLocks noChangeArrowheads="1"/>
                  </p:cNvSpPr>
                  <p:nvPr/>
                </p:nvSpPr>
                <p:spPr bwMode="grayWhite">
                  <a:xfrm>
                    <a:off x="296" y="1988"/>
                    <a:ext cx="272" cy="206"/>
                  </a:xfrm>
                  <a:prstGeom prst="rect">
                    <a:avLst/>
                  </a:prstGeom>
                  <a:noFill/>
                  <a:ln w="3175" algn="ctr">
                    <a:noFill/>
                    <a:miter lim="800000"/>
                    <a:headEnd/>
                    <a:tailEnd/>
                  </a:ln>
                  <a:effectLst/>
                </p:spPr>
                <p:txBody>
                  <a:bodyPr wrap="none" anchor="b" anchorCtr="1"/>
                  <a:lstStyle/>
                  <a:p>
                    <a:pPr algn="r">
                      <a:lnSpc>
                        <a:spcPct val="90000"/>
                      </a:lnSpc>
                      <a:spcBef>
                        <a:spcPct val="30000"/>
                      </a:spcBef>
                      <a:defRPr/>
                    </a:pPr>
                    <a:r>
                      <a:rPr lang="en-US" sz="1400">
                        <a:effectLst>
                          <a:outerShdw blurRad="38100" dist="38100" dir="2700000" algn="tl">
                            <a:srgbClr val="000000"/>
                          </a:outerShdw>
                        </a:effectLst>
                        <a:latin typeface="Arial" charset="0"/>
                        <a:cs typeface="Arial" charset="0"/>
                      </a:rPr>
                      <a:t>VSC</a:t>
                    </a:r>
                  </a:p>
                </p:txBody>
              </p:sp>
            </p:grpSp>
          </p:grpSp>
          <p:grpSp>
            <p:nvGrpSpPr>
              <p:cNvPr id="13" name="Group 39"/>
              <p:cNvGrpSpPr>
                <a:grpSpLocks/>
              </p:cNvGrpSpPr>
              <p:nvPr/>
            </p:nvGrpSpPr>
            <p:grpSpPr bwMode="auto">
              <a:xfrm>
                <a:off x="1539" y="2995"/>
                <a:ext cx="648" cy="186"/>
                <a:chOff x="1363" y="3163"/>
                <a:chExt cx="1024" cy="282"/>
              </a:xfrm>
            </p:grpSpPr>
            <p:pic>
              <p:nvPicPr>
                <p:cNvPr id="80946" name="Picture 40" descr="Vivid blue box"/>
                <p:cNvPicPr>
                  <a:picLocks noChangeAspect="1" noChangeArrowheads="1"/>
                </p:cNvPicPr>
                <p:nvPr/>
              </p:nvPicPr>
              <p:blipFill>
                <a:blip r:embed="rId8"/>
                <a:srcRect/>
                <a:stretch>
                  <a:fillRect/>
                </a:stretch>
              </p:blipFill>
              <p:spPr bwMode="auto">
                <a:xfrm>
                  <a:off x="1363" y="3163"/>
                  <a:ext cx="1024" cy="282"/>
                </a:xfrm>
                <a:prstGeom prst="rect">
                  <a:avLst/>
                </a:prstGeom>
                <a:noFill/>
                <a:ln w="9525">
                  <a:noFill/>
                  <a:miter lim="800000"/>
                  <a:headEnd/>
                  <a:tailEnd/>
                </a:ln>
              </p:spPr>
            </p:pic>
            <p:sp>
              <p:nvSpPr>
                <p:cNvPr id="1904681" name="Rectangle 41"/>
                <p:cNvSpPr>
                  <a:spLocks noChangeArrowheads="1"/>
                </p:cNvSpPr>
                <p:nvPr/>
              </p:nvSpPr>
              <p:spPr bwMode="grayWhite">
                <a:xfrm>
                  <a:off x="1497" y="3198"/>
                  <a:ext cx="755"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outerShdw>
                      </a:effectLst>
                      <a:latin typeface="Arial" charset="0"/>
                      <a:cs typeface="Arial" charset="0"/>
                    </a:rPr>
                    <a:t>VMBus</a:t>
                  </a:r>
                </a:p>
              </p:txBody>
            </p:sp>
          </p:grpSp>
          <p:grpSp>
            <p:nvGrpSpPr>
              <p:cNvPr id="14" name="Group 42"/>
              <p:cNvGrpSpPr>
                <a:grpSpLocks/>
              </p:cNvGrpSpPr>
              <p:nvPr/>
            </p:nvGrpSpPr>
            <p:grpSpPr bwMode="auto">
              <a:xfrm>
                <a:off x="2331" y="2995"/>
                <a:ext cx="648" cy="186"/>
                <a:chOff x="1363" y="3163"/>
                <a:chExt cx="1024" cy="282"/>
              </a:xfrm>
            </p:grpSpPr>
            <p:pic>
              <p:nvPicPr>
                <p:cNvPr id="80944" name="Picture 43" descr="Vivid blue box"/>
                <p:cNvPicPr>
                  <a:picLocks noChangeAspect="1" noChangeArrowheads="1"/>
                </p:cNvPicPr>
                <p:nvPr/>
              </p:nvPicPr>
              <p:blipFill>
                <a:blip r:embed="rId8"/>
                <a:srcRect/>
                <a:stretch>
                  <a:fillRect/>
                </a:stretch>
              </p:blipFill>
              <p:spPr bwMode="auto">
                <a:xfrm>
                  <a:off x="1363" y="3163"/>
                  <a:ext cx="1024" cy="282"/>
                </a:xfrm>
                <a:prstGeom prst="rect">
                  <a:avLst/>
                </a:prstGeom>
                <a:noFill/>
                <a:ln w="9525">
                  <a:noFill/>
                  <a:miter lim="800000"/>
                  <a:headEnd/>
                  <a:tailEnd/>
                </a:ln>
              </p:spPr>
            </p:pic>
            <p:sp>
              <p:nvSpPr>
                <p:cNvPr id="1904684" name="Rectangle 44"/>
                <p:cNvSpPr>
                  <a:spLocks noChangeArrowheads="1"/>
                </p:cNvSpPr>
                <p:nvPr/>
              </p:nvSpPr>
              <p:spPr bwMode="grayWhite">
                <a:xfrm>
                  <a:off x="1497" y="3198"/>
                  <a:ext cx="755"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dirty="0" err="1">
                      <a:effectLst>
                        <a:outerShdw blurRad="38100" dist="38100" dir="2700000" algn="tl">
                          <a:srgbClr val="000000"/>
                        </a:outerShdw>
                      </a:effectLst>
                      <a:latin typeface="Arial" charset="0"/>
                      <a:cs typeface="Arial" charset="0"/>
                    </a:rPr>
                    <a:t>VMBus</a:t>
                  </a:r>
                  <a:endParaRPr lang="en-US" sz="1600" dirty="0">
                    <a:effectLst>
                      <a:outerShdw blurRad="38100" dist="38100" dir="2700000" algn="tl">
                        <a:srgbClr val="000000"/>
                      </a:outerShdw>
                    </a:effectLst>
                    <a:latin typeface="Arial" charset="0"/>
                    <a:cs typeface="Arial" charset="0"/>
                  </a:endParaRPr>
                </a:p>
              </p:txBody>
            </p:sp>
          </p:grpSp>
        </p:grpSp>
        <p:grpSp>
          <p:nvGrpSpPr>
            <p:cNvPr id="15" name="Group 45"/>
            <p:cNvGrpSpPr>
              <a:grpSpLocks/>
            </p:cNvGrpSpPr>
            <p:nvPr/>
          </p:nvGrpSpPr>
          <p:grpSpPr bwMode="auto">
            <a:xfrm>
              <a:off x="3667" y="2987"/>
              <a:ext cx="648" cy="186"/>
              <a:chOff x="1363" y="3163"/>
              <a:chExt cx="1024" cy="282"/>
            </a:xfrm>
          </p:grpSpPr>
          <p:pic>
            <p:nvPicPr>
              <p:cNvPr id="80935" name="Picture 46" descr="Vivid blue box"/>
              <p:cNvPicPr>
                <a:picLocks noChangeAspect="1" noChangeArrowheads="1"/>
              </p:cNvPicPr>
              <p:nvPr/>
            </p:nvPicPr>
            <p:blipFill>
              <a:blip r:embed="rId8"/>
              <a:srcRect/>
              <a:stretch>
                <a:fillRect/>
              </a:stretch>
            </p:blipFill>
            <p:spPr bwMode="auto">
              <a:xfrm>
                <a:off x="1363" y="3163"/>
                <a:ext cx="1024" cy="282"/>
              </a:xfrm>
              <a:prstGeom prst="rect">
                <a:avLst/>
              </a:prstGeom>
              <a:noFill/>
              <a:ln w="9525">
                <a:noFill/>
                <a:miter lim="800000"/>
                <a:headEnd/>
                <a:tailEnd/>
              </a:ln>
            </p:spPr>
          </p:pic>
          <p:sp>
            <p:nvSpPr>
              <p:cNvPr id="1904687" name="Rectangle 47"/>
              <p:cNvSpPr>
                <a:spLocks noChangeArrowheads="1"/>
              </p:cNvSpPr>
              <p:nvPr/>
            </p:nvSpPr>
            <p:spPr bwMode="grayWhite">
              <a:xfrm>
                <a:off x="1497" y="3198"/>
                <a:ext cx="755"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400">
                    <a:effectLst>
                      <a:outerShdw blurRad="38100" dist="38100" dir="2700000" algn="tl">
                        <a:srgbClr val="000000"/>
                      </a:outerShdw>
                    </a:effectLst>
                    <a:latin typeface="Arial" charset="0"/>
                    <a:cs typeface="Arial" charset="0"/>
                  </a:rPr>
                  <a:t>Emulation</a:t>
                </a:r>
              </a:p>
            </p:txBody>
          </p:sp>
        </p:grpSp>
      </p:grpSp>
      <p:grpSp>
        <p:nvGrpSpPr>
          <p:cNvPr id="16" name="Group 48"/>
          <p:cNvGrpSpPr>
            <a:grpSpLocks/>
          </p:cNvGrpSpPr>
          <p:nvPr/>
        </p:nvGrpSpPr>
        <p:grpSpPr bwMode="auto">
          <a:xfrm>
            <a:off x="5561013" y="2776538"/>
            <a:ext cx="1789112" cy="2765425"/>
            <a:chOff x="3807" y="1471"/>
            <a:chExt cx="1127" cy="1742"/>
          </a:xfrm>
        </p:grpSpPr>
        <p:grpSp>
          <p:nvGrpSpPr>
            <p:cNvPr id="17" name="Group 49"/>
            <p:cNvGrpSpPr>
              <a:grpSpLocks/>
            </p:cNvGrpSpPr>
            <p:nvPr/>
          </p:nvGrpSpPr>
          <p:grpSpPr bwMode="auto">
            <a:xfrm>
              <a:off x="3807" y="1471"/>
              <a:ext cx="1127" cy="1559"/>
              <a:chOff x="3726" y="4481"/>
              <a:chExt cx="1127" cy="1559"/>
            </a:xfrm>
          </p:grpSpPr>
          <p:pic>
            <p:nvPicPr>
              <p:cNvPr id="80926" name="Picture 50" descr="Vivid teal box"/>
              <p:cNvPicPr>
                <a:picLocks noChangeAspect="1" noChangeArrowheads="1"/>
              </p:cNvPicPr>
              <p:nvPr/>
            </p:nvPicPr>
            <p:blipFill>
              <a:blip r:embed="rId3"/>
              <a:srcRect/>
              <a:stretch>
                <a:fillRect/>
              </a:stretch>
            </p:blipFill>
            <p:spPr bwMode="auto">
              <a:xfrm>
                <a:off x="3760" y="5057"/>
                <a:ext cx="1049" cy="983"/>
              </a:xfrm>
              <a:prstGeom prst="rect">
                <a:avLst/>
              </a:prstGeom>
              <a:noFill/>
              <a:ln w="9525">
                <a:noFill/>
                <a:miter lim="800000"/>
                <a:headEnd/>
                <a:tailEnd/>
              </a:ln>
            </p:spPr>
          </p:pic>
          <p:grpSp>
            <p:nvGrpSpPr>
              <p:cNvPr id="18" name="Group 51"/>
              <p:cNvGrpSpPr>
                <a:grpSpLocks/>
              </p:cNvGrpSpPr>
              <p:nvPr/>
            </p:nvGrpSpPr>
            <p:grpSpPr bwMode="auto">
              <a:xfrm>
                <a:off x="3833" y="5143"/>
                <a:ext cx="915" cy="594"/>
                <a:chOff x="3833" y="5143"/>
                <a:chExt cx="915" cy="594"/>
              </a:xfrm>
            </p:grpSpPr>
            <p:pic>
              <p:nvPicPr>
                <p:cNvPr id="80931" name="Picture 52" descr="Vivid teal box"/>
                <p:cNvPicPr>
                  <a:picLocks noChangeAspect="1" noChangeArrowheads="1"/>
                </p:cNvPicPr>
                <p:nvPr/>
              </p:nvPicPr>
              <p:blipFill>
                <a:blip r:embed="rId3"/>
                <a:srcRect/>
                <a:stretch>
                  <a:fillRect/>
                </a:stretch>
              </p:blipFill>
              <p:spPr bwMode="auto">
                <a:xfrm>
                  <a:off x="3833" y="5181"/>
                  <a:ext cx="915" cy="518"/>
                </a:xfrm>
                <a:prstGeom prst="rect">
                  <a:avLst/>
                </a:prstGeom>
                <a:noFill/>
                <a:ln w="9525">
                  <a:noFill/>
                  <a:miter lim="800000"/>
                  <a:headEnd/>
                  <a:tailEnd/>
                </a:ln>
              </p:spPr>
            </p:pic>
            <p:sp>
              <p:nvSpPr>
                <p:cNvPr id="1904693" name="Rectangle 53"/>
                <p:cNvSpPr>
                  <a:spLocks noChangeArrowheads="1"/>
                </p:cNvSpPr>
                <p:nvPr/>
              </p:nvSpPr>
              <p:spPr bwMode="auto">
                <a:xfrm>
                  <a:off x="3884" y="5143"/>
                  <a:ext cx="814" cy="594"/>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outerShdw>
                      </a:effectLst>
                      <a:latin typeface="Arial" charset="0"/>
                      <a:cs typeface="Arial" charset="0"/>
                    </a:rPr>
                    <a:t>Xen-enabled</a:t>
                  </a:r>
                </a:p>
                <a:p>
                  <a:pPr algn="ctr">
                    <a:lnSpc>
                      <a:spcPct val="90000"/>
                    </a:lnSpc>
                    <a:spcBef>
                      <a:spcPct val="30000"/>
                    </a:spcBef>
                    <a:defRPr/>
                  </a:pPr>
                  <a:r>
                    <a:rPr lang="en-US" sz="1600">
                      <a:effectLst>
                        <a:outerShdw blurRad="38100" dist="38100" dir="2700000" algn="tl">
                          <a:srgbClr val="000000"/>
                        </a:outerShdw>
                      </a:effectLst>
                      <a:latin typeface="Arial" charset="0"/>
                      <a:cs typeface="Arial" charset="0"/>
                    </a:rPr>
                    <a:t>Linux Kernel</a:t>
                  </a:r>
                </a:p>
              </p:txBody>
            </p:sp>
          </p:grpSp>
          <p:grpSp>
            <p:nvGrpSpPr>
              <p:cNvPr id="19" name="Group 54"/>
              <p:cNvGrpSpPr>
                <a:grpSpLocks/>
              </p:cNvGrpSpPr>
              <p:nvPr/>
            </p:nvGrpSpPr>
            <p:grpSpPr bwMode="auto">
              <a:xfrm>
                <a:off x="3726" y="4481"/>
                <a:ext cx="1127" cy="607"/>
                <a:chOff x="3726" y="4481"/>
                <a:chExt cx="1127" cy="607"/>
              </a:xfrm>
            </p:grpSpPr>
            <p:pic>
              <p:nvPicPr>
                <p:cNvPr id="80929" name="Picture 55" descr="VIVID--RED"/>
                <p:cNvPicPr>
                  <a:picLocks noChangeAspect="1" noChangeArrowheads="1"/>
                </p:cNvPicPr>
                <p:nvPr/>
              </p:nvPicPr>
              <p:blipFill>
                <a:blip r:embed="rId4"/>
                <a:srcRect/>
                <a:stretch>
                  <a:fillRect/>
                </a:stretch>
              </p:blipFill>
              <p:spPr bwMode="auto">
                <a:xfrm>
                  <a:off x="3726" y="4481"/>
                  <a:ext cx="1127" cy="607"/>
                </a:xfrm>
                <a:prstGeom prst="rect">
                  <a:avLst/>
                </a:prstGeom>
                <a:noFill/>
                <a:ln w="9525">
                  <a:noFill/>
                  <a:miter lim="800000"/>
                  <a:headEnd/>
                  <a:tailEnd/>
                </a:ln>
              </p:spPr>
            </p:pic>
            <p:sp>
              <p:nvSpPr>
                <p:cNvPr id="1904696" name="Text Box 56"/>
                <p:cNvSpPr txBox="1">
                  <a:spLocks noChangeArrowheads="1"/>
                </p:cNvSpPr>
                <p:nvPr/>
              </p:nvSpPr>
              <p:spPr bwMode="auto">
                <a:xfrm>
                  <a:off x="3837" y="4640"/>
                  <a:ext cx="892" cy="213"/>
                </a:xfrm>
                <a:prstGeom prst="rect">
                  <a:avLst/>
                </a:prstGeom>
                <a:noFill/>
                <a:ln w="9525">
                  <a:noFill/>
                  <a:miter lim="800000"/>
                  <a:headEnd/>
                  <a:tailEnd/>
                </a:ln>
                <a:effectLst/>
              </p:spPr>
              <p:txBody>
                <a:bodyPr wrap="none">
                  <a:spAutoFit/>
                </a:bodyPr>
                <a:lstStyle/>
                <a:p>
                  <a:pPr algn="ctr">
                    <a:defRPr/>
                  </a:pPr>
                  <a:r>
                    <a:rPr lang="en-US" sz="1600">
                      <a:effectLst>
                        <a:outerShdw blurRad="38100" dist="38100" dir="2700000" algn="tl">
                          <a:srgbClr val="000000"/>
                        </a:outerShdw>
                      </a:effectLst>
                      <a:latin typeface="Arial" charset="0"/>
                      <a:cs typeface="Arial" charset="0"/>
                    </a:rPr>
                    <a:t>Applications</a:t>
                  </a:r>
                </a:p>
              </p:txBody>
            </p:sp>
          </p:grpSp>
        </p:grpSp>
        <p:grpSp>
          <p:nvGrpSpPr>
            <p:cNvPr id="20" name="Group 57"/>
            <p:cNvGrpSpPr>
              <a:grpSpLocks/>
            </p:cNvGrpSpPr>
            <p:nvPr/>
          </p:nvGrpSpPr>
          <p:grpSpPr bwMode="auto">
            <a:xfrm>
              <a:off x="4131" y="2600"/>
              <a:ext cx="472" cy="387"/>
              <a:chOff x="4935" y="3435"/>
              <a:chExt cx="472" cy="387"/>
            </a:xfrm>
          </p:grpSpPr>
          <p:pic>
            <p:nvPicPr>
              <p:cNvPr id="80924" name="Picture 58" descr="cooltools-shape"/>
              <p:cNvPicPr>
                <a:picLocks noChangeAspect="1" noChangeArrowheads="1"/>
              </p:cNvPicPr>
              <p:nvPr/>
            </p:nvPicPr>
            <p:blipFill>
              <a:blip r:embed="rId9"/>
              <a:srcRect/>
              <a:stretch>
                <a:fillRect/>
              </a:stretch>
            </p:blipFill>
            <p:spPr bwMode="auto">
              <a:xfrm>
                <a:off x="4935" y="3435"/>
                <a:ext cx="472" cy="387"/>
              </a:xfrm>
              <a:prstGeom prst="rect">
                <a:avLst/>
              </a:prstGeom>
              <a:noFill/>
              <a:ln w="9525">
                <a:noFill/>
                <a:miter lim="800000"/>
                <a:headEnd/>
                <a:tailEnd/>
              </a:ln>
            </p:spPr>
          </p:pic>
          <p:sp>
            <p:nvSpPr>
              <p:cNvPr id="1904699" name="Rectangle 59"/>
              <p:cNvSpPr>
                <a:spLocks noChangeArrowheads="1"/>
              </p:cNvSpPr>
              <p:nvPr/>
            </p:nvSpPr>
            <p:spPr bwMode="auto">
              <a:xfrm>
                <a:off x="4985" y="3533"/>
                <a:ext cx="347" cy="192"/>
              </a:xfrm>
              <a:prstGeom prst="rect">
                <a:avLst/>
              </a:prstGeom>
              <a:noFill/>
              <a:ln w="9525">
                <a:noFill/>
                <a:miter lim="800000"/>
                <a:headEnd/>
                <a:tailEnd/>
              </a:ln>
              <a:effectLst/>
            </p:spPr>
            <p:txBody>
              <a:bodyPr wrap="none">
                <a:spAutoFit/>
              </a:bodyPr>
              <a:lstStyle/>
              <a:p>
                <a:pPr algn="ctr">
                  <a:defRPr/>
                </a:pPr>
                <a:r>
                  <a:rPr lang="en-US" sz="1400">
                    <a:effectLst>
                      <a:outerShdw blurRad="38100" dist="38100" dir="2700000" algn="tl">
                        <a:srgbClr val="000000"/>
                      </a:outerShdw>
                    </a:effectLst>
                    <a:latin typeface="Arial" charset="0"/>
                    <a:cs typeface="Arial" charset="0"/>
                  </a:rPr>
                  <a:t>VSC</a:t>
                </a:r>
              </a:p>
            </p:txBody>
          </p:sp>
        </p:grpSp>
        <p:grpSp>
          <p:nvGrpSpPr>
            <p:cNvPr id="21" name="Group 60"/>
            <p:cNvGrpSpPr>
              <a:grpSpLocks/>
            </p:cNvGrpSpPr>
            <p:nvPr/>
          </p:nvGrpSpPr>
          <p:grpSpPr bwMode="auto">
            <a:xfrm>
              <a:off x="3882" y="2962"/>
              <a:ext cx="944" cy="251"/>
              <a:chOff x="4146" y="850"/>
              <a:chExt cx="944" cy="251"/>
            </a:xfrm>
          </p:grpSpPr>
          <p:pic>
            <p:nvPicPr>
              <p:cNvPr id="80922" name="Picture 61" descr="cooltools-shape"/>
              <p:cNvPicPr>
                <a:picLocks noChangeAspect="1" noChangeArrowheads="1"/>
              </p:cNvPicPr>
              <p:nvPr/>
            </p:nvPicPr>
            <p:blipFill>
              <a:blip r:embed="rId9"/>
              <a:srcRect/>
              <a:stretch>
                <a:fillRect/>
              </a:stretch>
            </p:blipFill>
            <p:spPr bwMode="auto">
              <a:xfrm>
                <a:off x="4146" y="850"/>
                <a:ext cx="944" cy="251"/>
              </a:xfrm>
              <a:prstGeom prst="rect">
                <a:avLst/>
              </a:prstGeom>
              <a:noFill/>
              <a:ln w="9525">
                <a:noFill/>
                <a:miter lim="800000"/>
                <a:headEnd/>
                <a:tailEnd/>
              </a:ln>
            </p:spPr>
          </p:pic>
          <p:sp>
            <p:nvSpPr>
              <p:cNvPr id="1904702" name="Rectangle 62"/>
              <p:cNvSpPr>
                <a:spLocks noChangeArrowheads="1"/>
              </p:cNvSpPr>
              <p:nvPr/>
            </p:nvSpPr>
            <p:spPr bwMode="auto">
              <a:xfrm>
                <a:off x="4339" y="868"/>
                <a:ext cx="549" cy="212"/>
              </a:xfrm>
              <a:prstGeom prst="rect">
                <a:avLst/>
              </a:prstGeom>
              <a:noFill/>
              <a:ln w="9525">
                <a:noFill/>
                <a:miter lim="800000"/>
                <a:headEnd/>
                <a:tailEnd/>
              </a:ln>
              <a:effectLst/>
            </p:spPr>
            <p:txBody>
              <a:bodyPr>
                <a:spAutoFit/>
              </a:bodyPr>
              <a:lstStyle/>
              <a:p>
                <a:pPr algn="ctr">
                  <a:defRPr/>
                </a:pPr>
                <a:r>
                  <a:rPr lang="en-US" sz="1600">
                    <a:effectLst>
                      <a:outerShdw blurRad="38100" dist="38100" dir="2700000" algn="tl">
                        <a:srgbClr val="000000"/>
                      </a:outerShdw>
                    </a:effectLst>
                    <a:latin typeface="Arial" charset="0"/>
                    <a:cs typeface="Arial" charset="0"/>
                  </a:rPr>
                  <a:t>VMBus</a:t>
                </a:r>
              </a:p>
            </p:txBody>
          </p:sp>
        </p:grpSp>
      </p:grpSp>
      <p:sp>
        <p:nvSpPr>
          <p:cNvPr id="1904703" name="Oval 63"/>
          <p:cNvSpPr>
            <a:spLocks noChangeArrowheads="1"/>
          </p:cNvSpPr>
          <p:nvPr/>
        </p:nvSpPr>
        <p:spPr bwMode="auto">
          <a:xfrm>
            <a:off x="5756275" y="4618038"/>
            <a:ext cx="1373188" cy="1025525"/>
          </a:xfrm>
          <a:prstGeom prst="ellipse">
            <a:avLst/>
          </a:prstGeom>
          <a:noFill/>
          <a:ln w="38100">
            <a:solidFill>
              <a:schemeClr val="tx1"/>
            </a:solidFill>
            <a:round/>
            <a:headEnd/>
            <a:tailEnd/>
          </a:ln>
        </p:spPr>
        <p:txBody>
          <a:bodyPr wrap="none" anchor="ctr"/>
          <a:lstStyle/>
          <a:p>
            <a:pPr eaLnBrk="0" hangingPunct="0"/>
            <a:endParaRPr lang="fr-FR"/>
          </a:p>
        </p:txBody>
      </p:sp>
      <p:grpSp>
        <p:nvGrpSpPr>
          <p:cNvPr id="22" name="Group 64"/>
          <p:cNvGrpSpPr>
            <a:grpSpLocks/>
          </p:cNvGrpSpPr>
          <p:nvPr/>
        </p:nvGrpSpPr>
        <p:grpSpPr bwMode="auto">
          <a:xfrm>
            <a:off x="7270750" y="1481138"/>
            <a:ext cx="1995488" cy="2789237"/>
            <a:chOff x="4580" y="741"/>
            <a:chExt cx="1257" cy="1757"/>
          </a:xfrm>
        </p:grpSpPr>
        <p:pic>
          <p:nvPicPr>
            <p:cNvPr id="80909" name="Picture 65" descr="Vivid purple box"/>
            <p:cNvPicPr>
              <a:picLocks noChangeAspect="1" noChangeArrowheads="1"/>
            </p:cNvPicPr>
            <p:nvPr/>
          </p:nvPicPr>
          <p:blipFill>
            <a:blip r:embed="rId10"/>
            <a:srcRect/>
            <a:stretch>
              <a:fillRect/>
            </a:stretch>
          </p:blipFill>
          <p:spPr bwMode="auto">
            <a:xfrm>
              <a:off x="4580" y="741"/>
              <a:ext cx="1167" cy="1757"/>
            </a:xfrm>
            <a:prstGeom prst="rect">
              <a:avLst/>
            </a:prstGeom>
            <a:noFill/>
            <a:ln w="9525">
              <a:noFill/>
              <a:miter lim="800000"/>
              <a:headEnd/>
              <a:tailEnd/>
            </a:ln>
          </p:spPr>
        </p:pic>
        <p:sp>
          <p:nvSpPr>
            <p:cNvPr id="1904706" name="Rectangle 66"/>
            <p:cNvSpPr>
              <a:spLocks noChangeArrowheads="1"/>
            </p:cNvSpPr>
            <p:nvPr/>
          </p:nvSpPr>
          <p:spPr bwMode="auto">
            <a:xfrm>
              <a:off x="4686" y="897"/>
              <a:ext cx="907" cy="198"/>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en-US" sz="1600" dirty="0" err="1">
                  <a:effectLst>
                    <a:outerShdw blurRad="38100" dist="38100" dir="2700000" algn="tl">
                      <a:srgbClr val="000000"/>
                    </a:outerShdw>
                  </a:effectLst>
                  <a:latin typeface="Arial" charset="0"/>
                  <a:cs typeface="Arial" charset="0"/>
                </a:rPr>
                <a:t>Fournisseur</a:t>
              </a:r>
              <a:r>
                <a:rPr lang="en-US" sz="1600" dirty="0">
                  <a:effectLst>
                    <a:outerShdw blurRad="38100" dist="38100" dir="2700000" algn="tl">
                      <a:srgbClr val="000000"/>
                    </a:outerShdw>
                  </a:effectLst>
                  <a:latin typeface="Arial" charset="0"/>
                  <a:cs typeface="Arial" charset="0"/>
                </a:rPr>
                <a:t>:</a:t>
              </a:r>
            </a:p>
          </p:txBody>
        </p:sp>
        <p:sp>
          <p:nvSpPr>
            <p:cNvPr id="1904707" name="Rectangle 67"/>
            <p:cNvSpPr>
              <a:spLocks noChangeArrowheads="1"/>
            </p:cNvSpPr>
            <p:nvPr/>
          </p:nvSpPr>
          <p:spPr bwMode="auto">
            <a:xfrm>
              <a:off x="4903" y="1178"/>
              <a:ext cx="549" cy="172"/>
            </a:xfrm>
            <a:prstGeom prst="rect">
              <a:avLst/>
            </a:prstGeom>
            <a:noFill/>
            <a:ln w="9525">
              <a:noFill/>
              <a:miter lim="800000"/>
              <a:headEnd/>
              <a:tailEnd/>
            </a:ln>
            <a:effectLst/>
          </p:spPr>
          <p:txBody>
            <a:bodyPr wrap="none" lIns="92075" tIns="46038" rIns="92075" bIns="46038">
              <a:spAutoFit/>
            </a:bodyPr>
            <a:lstStyle/>
            <a:p>
              <a:pPr>
                <a:lnSpc>
                  <a:spcPct val="90000"/>
                </a:lnSpc>
                <a:spcBef>
                  <a:spcPct val="30000"/>
                </a:spcBef>
                <a:defRPr/>
              </a:pPr>
              <a:r>
                <a:rPr lang="fr-FR" sz="1300" dirty="0">
                  <a:effectLst>
                    <a:outerShdw blurRad="38100" dist="38100" dir="2700000" algn="tl">
                      <a:srgbClr val="000000"/>
                    </a:outerShdw>
                  </a:effectLst>
                  <a:latin typeface="Arial" charset="0"/>
                  <a:cs typeface="Arial" charset="0"/>
                </a:rPr>
                <a:t>Système</a:t>
              </a:r>
              <a:endParaRPr lang="en-US" sz="1300" dirty="0">
                <a:effectLst>
                  <a:outerShdw blurRad="38100" dist="38100" dir="2700000" algn="tl">
                    <a:srgbClr val="000000"/>
                  </a:outerShdw>
                </a:effectLst>
                <a:latin typeface="Arial" charset="0"/>
                <a:cs typeface="Arial" charset="0"/>
              </a:endParaRPr>
            </a:p>
          </p:txBody>
        </p:sp>
        <p:sp>
          <p:nvSpPr>
            <p:cNvPr id="1904708" name="Rectangle 68"/>
            <p:cNvSpPr>
              <a:spLocks noChangeArrowheads="1"/>
            </p:cNvSpPr>
            <p:nvPr/>
          </p:nvSpPr>
          <p:spPr bwMode="auto">
            <a:xfrm>
              <a:off x="4903" y="1797"/>
              <a:ext cx="845" cy="171"/>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en-US" sz="1300">
                  <a:effectLst>
                    <a:outerShdw blurRad="38100" dist="38100" dir="2700000" algn="tl">
                      <a:srgbClr val="000000"/>
                    </a:outerShdw>
                  </a:effectLst>
                  <a:latin typeface="Arial" charset="0"/>
                  <a:cs typeface="Arial" charset="0"/>
                </a:rPr>
                <a:t>MS/XenSource</a:t>
              </a:r>
            </a:p>
          </p:txBody>
        </p:sp>
        <p:sp>
          <p:nvSpPr>
            <p:cNvPr id="1904709" name="Rectangle 69"/>
            <p:cNvSpPr>
              <a:spLocks noChangeArrowheads="1"/>
            </p:cNvSpPr>
            <p:nvPr/>
          </p:nvSpPr>
          <p:spPr bwMode="auto">
            <a:xfrm>
              <a:off x="4903" y="2055"/>
              <a:ext cx="752" cy="171"/>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en-US" sz="1300">
                  <a:effectLst>
                    <a:outerShdw blurRad="38100" dist="38100" dir="2700000" algn="tl">
                      <a:srgbClr val="000000"/>
                    </a:outerShdw>
                  </a:effectLst>
                  <a:latin typeface="Arial" charset="0"/>
                  <a:cs typeface="Arial" charset="0"/>
                </a:rPr>
                <a:t>ISV/IHV/OEM</a:t>
              </a:r>
            </a:p>
          </p:txBody>
        </p:sp>
        <p:sp>
          <p:nvSpPr>
            <p:cNvPr id="1904710" name="Rectangle 70"/>
            <p:cNvSpPr>
              <a:spLocks noChangeArrowheads="1"/>
            </p:cNvSpPr>
            <p:nvPr/>
          </p:nvSpPr>
          <p:spPr bwMode="auto">
            <a:xfrm>
              <a:off x="4903" y="1421"/>
              <a:ext cx="934" cy="285"/>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en-US" sz="1300" dirty="0">
                  <a:effectLst>
                    <a:outerShdw blurRad="38100" dist="38100" dir="2700000" algn="tl">
                      <a:srgbClr val="000000"/>
                    </a:outerShdw>
                  </a:effectLst>
                  <a:latin typeface="Arial" charset="0"/>
                  <a:cs typeface="Arial" charset="0"/>
                </a:rPr>
                <a:t>Windows Server</a:t>
              </a:r>
              <a:br>
                <a:rPr lang="en-US" sz="1300" dirty="0">
                  <a:effectLst>
                    <a:outerShdw blurRad="38100" dist="38100" dir="2700000" algn="tl">
                      <a:srgbClr val="000000"/>
                    </a:outerShdw>
                  </a:effectLst>
                  <a:latin typeface="Arial" charset="0"/>
                  <a:cs typeface="Arial" charset="0"/>
                </a:rPr>
              </a:br>
              <a:r>
                <a:rPr lang="en-US" sz="1300" dirty="0">
                  <a:effectLst>
                    <a:outerShdw blurRad="38100" dist="38100" dir="2700000" algn="tl">
                      <a:srgbClr val="000000"/>
                    </a:outerShdw>
                  </a:effectLst>
                  <a:latin typeface="Arial" charset="0"/>
                  <a:cs typeface="Arial" charset="0"/>
                </a:rPr>
                <a:t>2008 Hyper-V</a:t>
              </a:r>
            </a:p>
          </p:txBody>
        </p:sp>
        <p:pic>
          <p:nvPicPr>
            <p:cNvPr id="80915" name="Picture 71" descr="cooltools-shape"/>
            <p:cNvPicPr>
              <a:picLocks noChangeAspect="1" noChangeArrowheads="1"/>
            </p:cNvPicPr>
            <p:nvPr/>
          </p:nvPicPr>
          <p:blipFill>
            <a:blip r:embed="rId11"/>
            <a:srcRect/>
            <a:stretch>
              <a:fillRect/>
            </a:stretch>
          </p:blipFill>
          <p:spPr bwMode="auto">
            <a:xfrm>
              <a:off x="4651" y="1120"/>
              <a:ext cx="296" cy="287"/>
            </a:xfrm>
            <a:prstGeom prst="rect">
              <a:avLst/>
            </a:prstGeom>
            <a:noFill/>
            <a:ln w="9525">
              <a:noFill/>
              <a:miter lim="800000"/>
              <a:headEnd/>
              <a:tailEnd/>
            </a:ln>
          </p:spPr>
        </p:pic>
        <p:pic>
          <p:nvPicPr>
            <p:cNvPr id="80916" name="Picture 72" descr="cooltools-shape"/>
            <p:cNvPicPr>
              <a:picLocks noChangeAspect="1" noChangeArrowheads="1"/>
            </p:cNvPicPr>
            <p:nvPr/>
          </p:nvPicPr>
          <p:blipFill>
            <a:blip r:embed="rId12"/>
            <a:srcRect/>
            <a:stretch>
              <a:fillRect/>
            </a:stretch>
          </p:blipFill>
          <p:spPr bwMode="auto">
            <a:xfrm>
              <a:off x="4651" y="1427"/>
              <a:ext cx="296" cy="287"/>
            </a:xfrm>
            <a:prstGeom prst="rect">
              <a:avLst/>
            </a:prstGeom>
            <a:noFill/>
            <a:ln w="9525">
              <a:noFill/>
              <a:miter lim="800000"/>
              <a:headEnd/>
              <a:tailEnd/>
            </a:ln>
          </p:spPr>
        </p:pic>
        <p:pic>
          <p:nvPicPr>
            <p:cNvPr id="80917" name="Picture 73" descr="cooltools-shape"/>
            <p:cNvPicPr>
              <a:picLocks noChangeAspect="1" noChangeArrowheads="1"/>
            </p:cNvPicPr>
            <p:nvPr/>
          </p:nvPicPr>
          <p:blipFill>
            <a:blip r:embed="rId9"/>
            <a:srcRect/>
            <a:stretch>
              <a:fillRect/>
            </a:stretch>
          </p:blipFill>
          <p:spPr bwMode="auto">
            <a:xfrm>
              <a:off x="4650" y="1726"/>
              <a:ext cx="296" cy="287"/>
            </a:xfrm>
            <a:prstGeom prst="rect">
              <a:avLst/>
            </a:prstGeom>
            <a:noFill/>
            <a:ln w="9525">
              <a:noFill/>
              <a:miter lim="800000"/>
              <a:headEnd/>
              <a:tailEnd/>
            </a:ln>
          </p:spPr>
        </p:pic>
        <p:pic>
          <p:nvPicPr>
            <p:cNvPr id="80918" name="Picture 74" descr="VIVID--RED"/>
            <p:cNvPicPr>
              <a:picLocks noChangeAspect="1" noChangeArrowheads="1"/>
            </p:cNvPicPr>
            <p:nvPr/>
          </p:nvPicPr>
          <p:blipFill>
            <a:blip r:embed="rId13"/>
            <a:srcRect/>
            <a:stretch>
              <a:fillRect/>
            </a:stretch>
          </p:blipFill>
          <p:spPr bwMode="auto">
            <a:xfrm>
              <a:off x="4609" y="1983"/>
              <a:ext cx="387" cy="342"/>
            </a:xfrm>
            <a:prstGeom prst="rect">
              <a:avLst/>
            </a:prstGeom>
            <a:noFill/>
            <a:ln w="9525">
              <a:noFill/>
              <a:miter lim="800000"/>
              <a:headEnd/>
              <a:tailEnd/>
            </a:ln>
          </p:spPr>
        </p:pic>
      </p:grpSp>
      <p:sp>
        <p:nvSpPr>
          <p:cNvPr id="75" name="Line 6"/>
          <p:cNvSpPr>
            <a:spLocks noChangeShapeType="1"/>
          </p:cNvSpPr>
          <p:nvPr/>
        </p:nvSpPr>
        <p:spPr bwMode="auto">
          <a:xfrm flipH="1">
            <a:off x="142875" y="5743575"/>
            <a:ext cx="8885238" cy="158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anchor="ctr"/>
          <a:lstStyle/>
          <a:p>
            <a:pPr eaLnBrk="0" hangingPunct="0">
              <a:defRPr/>
            </a:pPr>
            <a:endParaRPr lang="en-US">
              <a:effectLst>
                <a:outerShdw blurRad="38100" dist="38100" dir="2700000" algn="tl">
                  <a:srgbClr val="000000">
                    <a:alpha val="43137"/>
                  </a:srgbClr>
                </a:outerShdw>
              </a:effectLst>
              <a:latin typeface="+mn-lt"/>
              <a:cs typeface="+mn-cs"/>
            </a:endParaRPr>
          </a:p>
        </p:txBody>
      </p:sp>
      <p:grpSp>
        <p:nvGrpSpPr>
          <p:cNvPr id="23" name="Group 36"/>
          <p:cNvGrpSpPr>
            <a:grpSpLocks/>
          </p:cNvGrpSpPr>
          <p:nvPr/>
        </p:nvGrpSpPr>
        <p:grpSpPr bwMode="auto">
          <a:xfrm>
            <a:off x="214313" y="5816600"/>
            <a:ext cx="8712200" cy="469900"/>
            <a:chOff x="60" y="3472"/>
            <a:chExt cx="4339" cy="296"/>
          </a:xfrm>
        </p:grpSpPr>
        <p:pic>
          <p:nvPicPr>
            <p:cNvPr id="80907" name="Picture 37" descr="Vivid yellow box"/>
            <p:cNvPicPr>
              <a:picLocks noChangeAspect="1" noChangeArrowheads="1"/>
            </p:cNvPicPr>
            <p:nvPr/>
          </p:nvPicPr>
          <p:blipFill>
            <a:blip r:embed="rId14"/>
            <a:srcRect/>
            <a:stretch>
              <a:fillRect/>
            </a:stretch>
          </p:blipFill>
          <p:spPr bwMode="auto">
            <a:xfrm>
              <a:off x="487" y="3472"/>
              <a:ext cx="3486" cy="296"/>
            </a:xfrm>
            <a:prstGeom prst="rect">
              <a:avLst/>
            </a:prstGeom>
            <a:noFill/>
            <a:ln w="9525">
              <a:noFill/>
              <a:miter lim="800000"/>
              <a:headEnd/>
              <a:tailEnd/>
            </a:ln>
          </p:spPr>
        </p:pic>
        <p:sp>
          <p:nvSpPr>
            <p:cNvPr id="78" name="Rectangle 38"/>
            <p:cNvSpPr>
              <a:spLocks noChangeArrowheads="1"/>
            </p:cNvSpPr>
            <p:nvPr/>
          </p:nvSpPr>
          <p:spPr bwMode="grayWhite">
            <a:xfrm>
              <a:off x="60" y="3545"/>
              <a:ext cx="4339" cy="149"/>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a:effectLst>
                    <a:outerShdw blurRad="38100" dist="38100" dir="2700000" algn="tl">
                      <a:srgbClr val="000000">
                        <a:alpha val="43137"/>
                      </a:srgbClr>
                    </a:outerShdw>
                  </a:effectLst>
                  <a:latin typeface="+mn-lt"/>
                  <a:cs typeface="+mn-cs"/>
                </a:rPr>
                <a:t>Windows hypervisor</a:t>
              </a:r>
            </a:p>
          </p:txBody>
        </p:sp>
      </p:grpSp>
      <p:pic>
        <p:nvPicPr>
          <p:cNvPr id="80905" name="Picture 54" descr="cooltools-shape"/>
          <p:cNvPicPr>
            <a:picLocks noChangeAspect="1" noChangeArrowheads="1"/>
          </p:cNvPicPr>
          <p:nvPr/>
        </p:nvPicPr>
        <p:blipFill>
          <a:blip r:embed="rId15"/>
          <a:srcRect/>
          <a:stretch>
            <a:fillRect/>
          </a:stretch>
        </p:blipFill>
        <p:spPr bwMode="auto">
          <a:xfrm>
            <a:off x="1166813" y="6210300"/>
            <a:ext cx="6756400" cy="647700"/>
          </a:xfrm>
          <a:prstGeom prst="rect">
            <a:avLst/>
          </a:prstGeom>
          <a:noFill/>
          <a:ln w="9525">
            <a:noFill/>
            <a:miter lim="800000"/>
            <a:headEnd/>
            <a:tailEnd/>
          </a:ln>
        </p:spPr>
      </p:pic>
      <p:sp>
        <p:nvSpPr>
          <p:cNvPr id="80" name="Rectangle 55"/>
          <p:cNvSpPr>
            <a:spLocks noChangeArrowheads="1"/>
          </p:cNvSpPr>
          <p:nvPr/>
        </p:nvSpPr>
        <p:spPr bwMode="invGray">
          <a:xfrm>
            <a:off x="285750" y="6253163"/>
            <a:ext cx="8643938" cy="568325"/>
          </a:xfrm>
          <a:prstGeom prst="rect">
            <a:avLst/>
          </a:prstGeom>
          <a:noFill/>
          <a:ln w="3175">
            <a:noFill/>
            <a:miter lim="800000"/>
            <a:headEnd/>
            <a:tailEnd/>
          </a:ln>
          <a:effectLst/>
        </p:spPr>
        <p:txBody>
          <a:bodyPr wrap="none" anchor="ctr"/>
          <a:lstStyle/>
          <a:p>
            <a:pPr algn="ctr">
              <a:lnSpc>
                <a:spcPct val="90000"/>
              </a:lnSpc>
              <a:spcBef>
                <a:spcPct val="30000"/>
              </a:spcBef>
              <a:defRPr/>
            </a:pPr>
            <a:r>
              <a:rPr lang="en-US" sz="1600" dirty="0">
                <a:effectLst>
                  <a:outerShdw blurRad="38100" dist="38100" dir="2700000" algn="tl">
                    <a:srgbClr val="000000">
                      <a:alpha val="43137"/>
                    </a:srgbClr>
                  </a:outerShdw>
                </a:effectLst>
                <a:latin typeface="+mn-lt"/>
                <a:cs typeface="+mn-cs"/>
              </a:rPr>
              <a:t>Hardware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44444E-6 1.11111E-6 L -0.12638 1.11111E-6 " pathEditMode="relative" rAng="0" ptsTypes="AA">
                                      <p:cBhvr>
                                        <p:cTn id="6" dur="2000" fill="hold"/>
                                        <p:tgtEl>
                                          <p:spTgt spid="2"/>
                                        </p:tgtEl>
                                        <p:attrNameLst>
                                          <p:attrName>ppt_x</p:attrName>
                                          <p:attrName>ppt_y</p:attrName>
                                        </p:attrNameLst>
                                      </p:cBhvr>
                                      <p:rCtr x="-63" y="0"/>
                                    </p:animMotion>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2500"/>
                            </p:stCondLst>
                            <p:childTnLst>
                              <p:par>
                                <p:cTn id="12" presetID="1" presetClass="entr" presetSubtype="0" fill="hold" grpId="0" nodeType="afterEffect">
                                  <p:stCondLst>
                                    <p:cond delay="0"/>
                                  </p:stCondLst>
                                  <p:childTnLst>
                                    <p:set>
                                      <p:cBhvr>
                                        <p:cTn id="13" dur="1" fill="hold">
                                          <p:stCondLst>
                                            <p:cond delay="0"/>
                                          </p:stCondLst>
                                        </p:cTn>
                                        <p:tgtEl>
                                          <p:spTgt spid="1904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Quelle version pour quel usage ?</a:t>
            </a:r>
            <a:endParaRPr lang="fr-FR" dirty="0"/>
          </a:p>
        </p:txBody>
      </p:sp>
      <p:pic>
        <p:nvPicPr>
          <p:cNvPr id="104476" name="Picture 28"/>
          <p:cNvPicPr>
            <a:picLocks noChangeAspect="1" noChangeArrowheads="1"/>
          </p:cNvPicPr>
          <p:nvPr/>
        </p:nvPicPr>
        <p:blipFill>
          <a:blip r:embed="rId3"/>
          <a:srcRect/>
          <a:stretch>
            <a:fillRect/>
          </a:stretch>
        </p:blipFill>
        <p:spPr bwMode="auto">
          <a:xfrm>
            <a:off x="381000" y="1371600"/>
            <a:ext cx="8413058" cy="4876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itle 580609"/>
          <p:cNvSpPr>
            <a:spLocks noGrp="1" noChangeArrowheads="1"/>
          </p:cNvSpPr>
          <p:nvPr>
            <p:ph type="title"/>
          </p:nvPr>
        </p:nvSpPr>
        <p:spPr>
          <a:effectLst>
            <a:outerShdw dist="12700" dir="5400000" algn="ctr" rotWithShape="0">
              <a:srgbClr val="777777">
                <a:alpha val="50000"/>
              </a:srgbClr>
            </a:outerShdw>
          </a:effectLst>
        </p:spPr>
        <p:txBody>
          <a:bodyPr anchor="t"/>
          <a:lstStyle/>
          <a:p>
            <a:pPr marL="0" indent="0" defTabSz="914400" eaLnBrk="1" hangingPunct="1"/>
            <a:r>
              <a:rPr lang="en-US" smtClean="0"/>
              <a:t>Le support des configurations</a:t>
            </a:r>
            <a:endParaRPr lang="fr-FR" smtClean="0"/>
          </a:p>
        </p:txBody>
      </p:sp>
      <p:sp>
        <p:nvSpPr>
          <p:cNvPr id="580611" name="Text Placeholder 580610"/>
          <p:cNvSpPr>
            <a:spLocks noGrp="1" noChangeArrowheads="1"/>
          </p:cNvSpPr>
          <p:nvPr>
            <p:ph sz="quarter" idx="10"/>
          </p:nvPr>
        </p:nvSpPr>
        <p:spPr>
          <a:xfrm>
            <a:off x="419100" y="1371600"/>
            <a:ext cx="8458200" cy="4086225"/>
          </a:xfrm>
        </p:spPr>
        <p:txBody>
          <a:bodyPr/>
          <a:lstStyle/>
          <a:p>
            <a:pPr marL="941388" lvl="1" indent="-571500" defTabSz="914400">
              <a:lnSpc>
                <a:spcPct val="75000"/>
              </a:lnSpc>
              <a:buNone/>
            </a:pPr>
            <a:r>
              <a:rPr lang="fr-FR" sz="2800" dirty="0" smtClean="0">
                <a:hlinkClick r:id="rId3"/>
              </a:rPr>
              <a:t>http://www.microsoft.com/windowsserver2008/en/us/hyperv-supported-guest-os.aspx</a:t>
            </a:r>
            <a:endParaRPr lang="fr-FR" sz="2800" dirty="0" smtClean="0"/>
          </a:p>
          <a:p>
            <a:pPr>
              <a:lnSpc>
                <a:spcPct val="100000"/>
              </a:lnSpc>
            </a:pPr>
            <a:r>
              <a:rPr lang="en-US" sz="2000" dirty="0" smtClean="0"/>
              <a:t>Windows Server 2008 x64 (VM </a:t>
            </a:r>
            <a:r>
              <a:rPr lang="fr-FR" sz="2000" dirty="0" smtClean="0"/>
              <a:t>configurée avec 1-, 2-, ou 4 proc SMP)</a:t>
            </a:r>
          </a:p>
          <a:p>
            <a:pPr>
              <a:lnSpc>
                <a:spcPct val="100000"/>
              </a:lnSpc>
            </a:pPr>
            <a:r>
              <a:rPr lang="fr-FR" sz="2000" dirty="0" smtClean="0"/>
              <a:t>Windows Server 2008 x86 (VM configurée avec 1-, 2-, ou 4 proc SMP )</a:t>
            </a:r>
            <a:endParaRPr lang="fr-FR" sz="2000" dirty="0" smtClean="0">
              <a:hlinkClick r:id="" action="ppaction://hlinkfile"/>
            </a:endParaRPr>
          </a:p>
          <a:p>
            <a:pPr>
              <a:lnSpc>
                <a:spcPct val="100000"/>
              </a:lnSpc>
            </a:pPr>
            <a:r>
              <a:rPr lang="fr-FR" sz="2000" dirty="0" smtClean="0"/>
              <a:t>Windows HPC Server 2008 (VM configurée avec 1-, 2-, ou 4 proc SMP)</a:t>
            </a:r>
          </a:p>
          <a:p>
            <a:pPr>
              <a:lnSpc>
                <a:spcPct val="100000"/>
              </a:lnSpc>
            </a:pPr>
            <a:r>
              <a:rPr lang="fr-FR" sz="2000" dirty="0" smtClean="0"/>
              <a:t>Windows Server 2003 x86 SP2 (VM configurée avec 1-, 2 proc SMP)</a:t>
            </a:r>
          </a:p>
          <a:p>
            <a:pPr>
              <a:lnSpc>
                <a:spcPct val="100000"/>
              </a:lnSpc>
            </a:pPr>
            <a:r>
              <a:rPr lang="fr-FR" sz="2000" dirty="0" smtClean="0"/>
              <a:t>Windows Server 2003 x64  SP2 (VM configurée </a:t>
            </a:r>
            <a:r>
              <a:rPr lang="en-US" sz="2000" dirty="0" smtClean="0"/>
              <a:t>avec 1-, 2 proc SMP)</a:t>
            </a:r>
          </a:p>
          <a:p>
            <a:pPr>
              <a:lnSpc>
                <a:spcPct val="100000"/>
              </a:lnSpc>
            </a:pPr>
            <a:r>
              <a:rPr lang="en-US" sz="2000" dirty="0" smtClean="0"/>
              <a:t>Windows Server 2000 SP4 (</a:t>
            </a:r>
            <a:r>
              <a:rPr lang="en-US" sz="2000" dirty="0" err="1" smtClean="0"/>
              <a:t>Vm</a:t>
            </a:r>
            <a:r>
              <a:rPr lang="en-US" sz="2000" dirty="0" smtClean="0"/>
              <a:t> avec 1 proc)</a:t>
            </a:r>
          </a:p>
          <a:p>
            <a:pPr>
              <a:lnSpc>
                <a:spcPct val="100000"/>
              </a:lnSpc>
            </a:pPr>
            <a:r>
              <a:rPr lang="en-US" sz="2000" dirty="0" smtClean="0"/>
              <a:t>Linux Distributions (</a:t>
            </a:r>
            <a:r>
              <a:rPr lang="en-US" sz="2000" dirty="0" err="1" smtClean="0"/>
              <a:t>Vm</a:t>
            </a:r>
            <a:r>
              <a:rPr lang="en-US" sz="2000" dirty="0" smtClean="0"/>
              <a:t> avec 1 proc)</a:t>
            </a:r>
            <a:endParaRPr lang="en-US" sz="2000" dirty="0" smtClean="0">
              <a:hlinkClick r:id="" action="ppaction://hlinkfile"/>
            </a:endParaRPr>
          </a:p>
          <a:p>
            <a:pPr lvl="1">
              <a:lnSpc>
                <a:spcPct val="100000"/>
              </a:lnSpc>
              <a:buFont typeface="Arial"/>
              <a:buChar char="•"/>
            </a:pPr>
            <a:r>
              <a:rPr lang="en-US" sz="1600" dirty="0" smtClean="0"/>
              <a:t>SUSE Linux Enterprise Server 10 SP1 et SP2 x86, x64 Edition</a:t>
            </a:r>
          </a:p>
          <a:p>
            <a:pPr>
              <a:lnSpc>
                <a:spcPct val="100000"/>
              </a:lnSpc>
            </a:pPr>
            <a:r>
              <a:rPr lang="en-US" sz="2000" dirty="0" smtClean="0"/>
              <a:t>Windows Vista SP1 x86 et x64 (VM </a:t>
            </a:r>
            <a:r>
              <a:rPr lang="fr-FR" sz="2000" dirty="0" smtClean="0"/>
              <a:t>configurée</a:t>
            </a:r>
            <a:r>
              <a:rPr lang="en-US" sz="2000" dirty="0" smtClean="0"/>
              <a:t> avec 1-, 2 proc SMP)</a:t>
            </a:r>
          </a:p>
          <a:p>
            <a:pPr>
              <a:lnSpc>
                <a:spcPct val="100000"/>
              </a:lnSpc>
            </a:pPr>
            <a:r>
              <a:rPr lang="en-US" sz="2000" dirty="0" smtClean="0"/>
              <a:t>Windows XP Professional x86 SP2, SP3,  Windows XP Professional x64 SP2 (VM </a:t>
            </a:r>
            <a:r>
              <a:rPr lang="fr-FR" sz="2000" dirty="0" smtClean="0"/>
              <a:t>configurée</a:t>
            </a:r>
            <a:r>
              <a:rPr lang="en-US" sz="2000" dirty="0" smtClean="0"/>
              <a:t> avec 1-, 2 proc SMP)</a:t>
            </a:r>
            <a:endParaRPr lang="en-US" sz="2000" dirty="0" smtClean="0">
              <a:hlinkClick r:id="" action="ppaction://hlinkfile"/>
            </a:endParaRPr>
          </a:p>
          <a:p>
            <a:pPr marL="973138" lvl="1" indent="-571500" defTabSz="914400">
              <a:lnSpc>
                <a:spcPct val="75000"/>
              </a:lnSpc>
              <a:buNone/>
            </a:pPr>
            <a:endParaRPr lang="fr-FR" sz="2000" dirty="0" smtClean="0"/>
          </a:p>
          <a:p>
            <a:pPr marL="571500" indent="-571500" defTabSz="914400">
              <a:lnSpc>
                <a:spcPct val="75000"/>
              </a:lnSpc>
            </a:pPr>
            <a:endParaRPr lang="fr-FR" sz="2400"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8258" name="Rectangle 2"/>
          <p:cNvSpPr>
            <a:spLocks noGrp="1" noChangeArrowheads="1"/>
          </p:cNvSpPr>
          <p:nvPr>
            <p:ph type="title"/>
          </p:nvPr>
        </p:nvSpPr>
        <p:spPr/>
        <p:txBody>
          <a:bodyPr/>
          <a:lstStyle/>
          <a:p>
            <a:pPr eaLnBrk="1" hangingPunct="1">
              <a:defRPr/>
            </a:pPr>
            <a:r>
              <a:rPr lang="fr-FR" b="0" dirty="0" smtClean="0"/>
              <a:t>Infrastructure </a:t>
            </a:r>
            <a:r>
              <a:rPr lang="fr-FR" b="0" dirty="0" err="1" smtClean="0"/>
              <a:t>virtualisée</a:t>
            </a:r>
            <a:r>
              <a:rPr lang="fr-FR" b="0" dirty="0" smtClean="0"/>
              <a:t/>
            </a:r>
            <a:br>
              <a:rPr lang="fr-FR" b="0" dirty="0" smtClean="0"/>
            </a:br>
            <a:r>
              <a:rPr lang="fr-FR" sz="2800" b="0" i="1" dirty="0" smtClean="0"/>
              <a:t>Quels bénéfices pour l’Architecture ?</a:t>
            </a:r>
          </a:p>
        </p:txBody>
      </p:sp>
      <p:sp>
        <p:nvSpPr>
          <p:cNvPr id="1888259" name="Rectangle 3"/>
          <p:cNvSpPr>
            <a:spLocks noGrp="1" noChangeArrowheads="1"/>
          </p:cNvSpPr>
          <p:nvPr>
            <p:ph sz="quarter" idx="10"/>
          </p:nvPr>
        </p:nvSpPr>
        <p:spPr>
          <a:xfrm>
            <a:off x="419100" y="1371600"/>
            <a:ext cx="8458200" cy="4086225"/>
          </a:xfrm>
        </p:spPr>
        <p:txBody>
          <a:bodyPr/>
          <a:lstStyle/>
          <a:p>
            <a:pPr eaLnBrk="1" hangingPunct="1">
              <a:lnSpc>
                <a:spcPct val="100000"/>
              </a:lnSpc>
              <a:defRPr/>
            </a:pPr>
            <a:r>
              <a:rPr lang="fr-FR" sz="2800" b="0" dirty="0" smtClean="0"/>
              <a:t>La </a:t>
            </a:r>
            <a:r>
              <a:rPr lang="fr-FR" sz="2800" b="0" dirty="0" err="1" smtClean="0"/>
              <a:t>virtualisation</a:t>
            </a:r>
            <a:r>
              <a:rPr lang="fr-FR" sz="2800" b="0" dirty="0" smtClean="0"/>
              <a:t> permet d’uniformiser</a:t>
            </a:r>
          </a:p>
          <a:p>
            <a:pPr lvl="1" eaLnBrk="1" hangingPunct="1">
              <a:lnSpc>
                <a:spcPct val="100000"/>
              </a:lnSpc>
              <a:defRPr/>
            </a:pPr>
            <a:r>
              <a:rPr lang="fr-FR" sz="2400" b="0" dirty="0" smtClean="0"/>
              <a:t>La couche d'abstraction masque l'hétérogénéité des couches inférieures et permet d'utiliser un même système sur des matériels différents sans réinstallation</a:t>
            </a:r>
            <a:endParaRPr lang="fr-FR" sz="1200" b="0" dirty="0" smtClean="0"/>
          </a:p>
          <a:p>
            <a:pPr eaLnBrk="1" hangingPunct="1">
              <a:lnSpc>
                <a:spcPct val="100000"/>
              </a:lnSpc>
              <a:defRPr/>
            </a:pPr>
            <a:r>
              <a:rPr lang="fr-FR" sz="2800" b="0" dirty="0" smtClean="0"/>
              <a:t>La </a:t>
            </a:r>
            <a:r>
              <a:rPr lang="fr-FR" sz="2800" b="0" dirty="0" err="1" smtClean="0"/>
              <a:t>virtualisation</a:t>
            </a:r>
            <a:r>
              <a:rPr lang="fr-FR" sz="2800" b="0" dirty="0" smtClean="0"/>
              <a:t> permet de rationaliser</a:t>
            </a:r>
          </a:p>
          <a:p>
            <a:pPr lvl="1" eaLnBrk="1" hangingPunct="1">
              <a:lnSpc>
                <a:spcPct val="100000"/>
              </a:lnSpc>
              <a:defRPr/>
            </a:pPr>
            <a:r>
              <a:rPr lang="fr-FR" sz="2400" b="0" dirty="0" smtClean="0"/>
              <a:t>Elle permet une utilisation optimale des ressources</a:t>
            </a:r>
            <a:endParaRPr lang="fr-FR" sz="1200" b="0" dirty="0" smtClean="0"/>
          </a:p>
          <a:p>
            <a:pPr eaLnBrk="1" hangingPunct="1">
              <a:lnSpc>
                <a:spcPct val="100000"/>
              </a:lnSpc>
              <a:defRPr/>
            </a:pPr>
            <a:r>
              <a:rPr lang="fr-FR" sz="2800" b="0" dirty="0" smtClean="0"/>
              <a:t>La </a:t>
            </a:r>
            <a:r>
              <a:rPr lang="fr-FR" sz="2800" b="0" dirty="0" err="1" smtClean="0"/>
              <a:t>virtualisation</a:t>
            </a:r>
            <a:r>
              <a:rPr lang="fr-FR" sz="2800" b="0" dirty="0" smtClean="0"/>
              <a:t> permet une meilleure adaptation aux changements</a:t>
            </a:r>
          </a:p>
          <a:p>
            <a:pPr lvl="1" eaLnBrk="1" hangingPunct="1">
              <a:lnSpc>
                <a:spcPct val="100000"/>
              </a:lnSpc>
              <a:defRPr/>
            </a:pPr>
            <a:r>
              <a:rPr lang="fr-FR" sz="2400" b="0" dirty="0" smtClean="0"/>
              <a:t>Elle permet une allocation rapide des ressources </a:t>
            </a:r>
          </a:p>
          <a:p>
            <a:pPr>
              <a:lnSpc>
                <a:spcPct val="100000"/>
              </a:lnSpc>
              <a:defRPr/>
            </a:pPr>
            <a:r>
              <a:rPr lang="fr-FR" sz="2800" dirty="0" smtClean="0"/>
              <a:t>La </a:t>
            </a:r>
            <a:r>
              <a:rPr lang="fr-FR" sz="2800" dirty="0" err="1" smtClean="0"/>
              <a:t>virtualisation</a:t>
            </a:r>
            <a:r>
              <a:rPr lang="fr-FR" sz="2800" dirty="0" smtClean="0"/>
              <a:t> est une solution pour assurer le plan de continuité des applications « métier »</a:t>
            </a:r>
            <a:endParaRPr lang="fr-FR" sz="2800" b="0" dirty="0"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10 raisons pour adopter Hyper-V</a:t>
            </a:r>
            <a:endParaRPr lang="fr-FR" dirty="0"/>
          </a:p>
        </p:txBody>
      </p:sp>
      <p:sp>
        <p:nvSpPr>
          <p:cNvPr id="3" name="Espace réservé du texte 2"/>
          <p:cNvSpPr>
            <a:spLocks noGrp="1"/>
          </p:cNvSpPr>
          <p:nvPr>
            <p:ph sz="quarter" idx="10"/>
          </p:nvPr>
        </p:nvSpPr>
        <p:spPr>
          <a:xfrm>
            <a:off x="419100" y="1371600"/>
            <a:ext cx="8724900" cy="4086225"/>
          </a:xfrm>
        </p:spPr>
        <p:txBody>
          <a:bodyPr/>
          <a:lstStyle/>
          <a:p>
            <a:pPr marL="514350" lvl="0" indent="-514350">
              <a:buFont typeface="+mj-lt"/>
              <a:buAutoNum type="arabicPeriod"/>
            </a:pPr>
            <a:r>
              <a:rPr lang="en-US" sz="2400" dirty="0" smtClean="0"/>
              <a:t>Reduction des </a:t>
            </a:r>
            <a:r>
              <a:rPr lang="fr-FR" sz="2400" dirty="0" smtClean="0"/>
              <a:t>coûts</a:t>
            </a:r>
            <a:r>
              <a:rPr lang="en-US" sz="2400" dirty="0" smtClean="0"/>
              <a:t> </a:t>
            </a:r>
            <a:r>
              <a:rPr lang="fr-FR" sz="2400" dirty="0" smtClean="0"/>
              <a:t>d’infrastructure au travers </a:t>
            </a:r>
            <a:r>
              <a:rPr lang="en-US" sz="2400" dirty="0" smtClean="0"/>
              <a:t>de la consolidation</a:t>
            </a:r>
            <a:endParaRPr lang="fr-FR" sz="2400" dirty="0" smtClean="0"/>
          </a:p>
          <a:p>
            <a:pPr marL="514350" lvl="0" indent="-514350">
              <a:buFont typeface="+mj-lt"/>
              <a:buAutoNum type="arabicPeriod"/>
            </a:pPr>
            <a:r>
              <a:rPr lang="fr-FR" sz="2400" dirty="0" smtClean="0"/>
              <a:t>Rôle natif de Windows Server 2008</a:t>
            </a:r>
          </a:p>
          <a:p>
            <a:pPr marL="514350" indent="-514350">
              <a:buFont typeface="+mj-lt"/>
              <a:buAutoNum type="arabicPeriod"/>
            </a:pPr>
            <a:r>
              <a:rPr lang="fr-FR" sz="2400" dirty="0" smtClean="0"/>
              <a:t>Sécurité</a:t>
            </a:r>
            <a:r>
              <a:rPr lang="en-US" sz="2400" dirty="0" smtClean="0"/>
              <a:t> et </a:t>
            </a:r>
            <a:r>
              <a:rPr lang="fr-FR" sz="2400" dirty="0" smtClean="0"/>
              <a:t>fiabilité</a:t>
            </a:r>
            <a:r>
              <a:rPr lang="en-US" sz="2400" dirty="0" smtClean="0"/>
              <a:t> de </a:t>
            </a:r>
            <a:r>
              <a:rPr lang="fr-FR" sz="2400" dirty="0" smtClean="0"/>
              <a:t>l’architecture</a:t>
            </a:r>
            <a:r>
              <a:rPr lang="en-US" sz="2400" dirty="0" smtClean="0"/>
              <a:t> </a:t>
            </a:r>
            <a:r>
              <a:rPr lang="en-US" sz="2400" dirty="0" err="1" smtClean="0"/>
              <a:t>micronoyau</a:t>
            </a:r>
            <a:endParaRPr lang="fr-FR" sz="2400" dirty="0" smtClean="0"/>
          </a:p>
          <a:p>
            <a:pPr marL="514350" lvl="0" indent="-514350">
              <a:buFont typeface="+mj-lt"/>
              <a:buAutoNum type="arabicPeriod"/>
            </a:pPr>
            <a:r>
              <a:rPr lang="fr-FR" sz="2400" dirty="0" smtClean="0"/>
              <a:t>Fonction de haute disponibilité native de Windows Server 2008</a:t>
            </a:r>
          </a:p>
          <a:p>
            <a:pPr marL="514350" indent="-514350">
              <a:buFont typeface="+mj-lt"/>
              <a:buAutoNum type="arabicPeriod"/>
            </a:pPr>
            <a:r>
              <a:rPr lang="fr-FR" sz="2400" dirty="0" smtClean="0"/>
              <a:t>Réduction des temps d’indisponibilité avec la quick migration</a:t>
            </a:r>
          </a:p>
          <a:p>
            <a:pPr marL="514350" lvl="0" indent="-514350">
              <a:buFont typeface="+mj-lt"/>
              <a:buAutoNum type="arabicPeriod"/>
            </a:pPr>
            <a:r>
              <a:rPr lang="fr-FR" sz="2400" dirty="0" smtClean="0"/>
              <a:t>Support de la sauvegarde à chaud (clichés instantanés)</a:t>
            </a:r>
          </a:p>
          <a:p>
            <a:pPr marL="514350" lvl="0" indent="-514350">
              <a:buFont typeface="+mj-lt"/>
              <a:buAutoNum type="arabicPeriod"/>
            </a:pPr>
            <a:r>
              <a:rPr lang="fr-FR" sz="2400" dirty="0" smtClean="0"/>
              <a:t>Délégation de l’administration </a:t>
            </a:r>
            <a:r>
              <a:rPr lang="en-US" sz="2400" dirty="0" smtClean="0"/>
              <a:t>des machines </a:t>
            </a:r>
            <a:r>
              <a:rPr lang="fr-FR" sz="2400" dirty="0" smtClean="0"/>
              <a:t>virtuelles</a:t>
            </a:r>
          </a:p>
          <a:p>
            <a:pPr marL="514350" lvl="0" indent="-514350">
              <a:buFont typeface="+mj-lt"/>
              <a:buAutoNum type="arabicPeriod"/>
            </a:pPr>
            <a:r>
              <a:rPr lang="fr-FR" sz="2400" dirty="0" smtClean="0"/>
              <a:t>Outils d’administration intégrés</a:t>
            </a:r>
          </a:p>
          <a:p>
            <a:pPr marL="514350" indent="-514350">
              <a:buFont typeface="+mj-lt"/>
              <a:buAutoNum type="arabicPeriod"/>
            </a:pPr>
            <a:r>
              <a:rPr lang="fr-FR" sz="2400" dirty="0" err="1" smtClean="0"/>
              <a:t>Supportabilité</a:t>
            </a:r>
            <a:r>
              <a:rPr lang="fr-FR" sz="2400" dirty="0" smtClean="0"/>
              <a:t> des environnements tiers et compatibilité matériel</a:t>
            </a:r>
          </a:p>
          <a:p>
            <a:pPr marL="514350" indent="-514350">
              <a:buFont typeface="+mj-lt"/>
              <a:buAutoNum type="arabicPeriod"/>
            </a:pPr>
            <a:r>
              <a:rPr lang="fr-FR" sz="2400" dirty="0" smtClean="0"/>
              <a:t>Coût total de la plateforme de </a:t>
            </a:r>
            <a:r>
              <a:rPr lang="fr-FR" sz="2400" dirty="0" err="1" smtClean="0"/>
              <a:t>virtualisation</a:t>
            </a:r>
            <a:endParaRPr lang="fr-FR" sz="2400" dirty="0" smtClean="0"/>
          </a:p>
          <a:p>
            <a:pPr marL="514350" lvl="0" indent="-514350">
              <a:buFont typeface="+mj-lt"/>
              <a:buAutoNum type="arabicPeriod"/>
            </a:pPr>
            <a:endParaRPr lang="fr-FR" sz="2400"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Ressources utiles</a:t>
            </a:r>
            <a:endParaRPr lang="fr-FR" dirty="0"/>
          </a:p>
        </p:txBody>
      </p:sp>
      <p:sp>
        <p:nvSpPr>
          <p:cNvPr id="3" name="Content Placeholder 2"/>
          <p:cNvSpPr>
            <a:spLocks noGrp="1"/>
          </p:cNvSpPr>
          <p:nvPr>
            <p:ph idx="4294967295"/>
          </p:nvPr>
        </p:nvSpPr>
        <p:spPr>
          <a:xfrm>
            <a:off x="315913" y="1177925"/>
            <a:ext cx="8828087" cy="498475"/>
          </a:xfrm>
          <a:prstGeom prst="rect">
            <a:avLst/>
          </a:prstGeom>
        </p:spPr>
        <p:txBody>
          <a:bodyPr/>
          <a:lstStyle/>
          <a:p>
            <a:pPr>
              <a:buNone/>
            </a:pPr>
            <a:r>
              <a:rPr lang="fr-FR" sz="3600" dirty="0" smtClean="0"/>
              <a:t>Blog : </a:t>
            </a:r>
            <a:r>
              <a:rPr lang="fr-FR" sz="3600" u="sng" dirty="0" smtClean="0"/>
              <a:t>http://blogs.technet.com/longhorn </a:t>
            </a:r>
            <a:endParaRPr lang="fr-FR" sz="3600" u="sng" dirty="0"/>
          </a:p>
        </p:txBody>
      </p:sp>
      <p:pic>
        <p:nvPicPr>
          <p:cNvPr id="1026" name="Picture 2"/>
          <p:cNvPicPr>
            <a:picLocks noChangeAspect="1" noChangeArrowheads="1"/>
          </p:cNvPicPr>
          <p:nvPr/>
        </p:nvPicPr>
        <p:blipFill>
          <a:blip r:embed="rId3"/>
          <a:srcRect/>
          <a:stretch>
            <a:fillRect/>
          </a:stretch>
        </p:blipFill>
        <p:spPr bwMode="auto">
          <a:xfrm>
            <a:off x="982133" y="2356466"/>
            <a:ext cx="6965246" cy="4078202"/>
          </a:xfrm>
          <a:prstGeom prst="rect">
            <a:avLst/>
          </a:prstGeom>
          <a:ln>
            <a:solidFill>
              <a:schemeClr val="accent1"/>
            </a:solid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Diagram 5"/>
          <p:cNvGraphicFramePr/>
          <p:nvPr/>
        </p:nvGraphicFramePr>
        <p:xfrm>
          <a:off x="500034" y="1104883"/>
          <a:ext cx="8423325" cy="607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401367" y="1109571"/>
            <a:ext cx="1898543"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Analyses en profondeur du système pour en cibler les failles et maximiser sa performance</a:t>
            </a:r>
            <a:endParaRPr lang="en-US" sz="1100" dirty="0">
              <a:latin typeface="Calibri" pitchFamily="34" charset="0"/>
            </a:endParaRPr>
          </a:p>
        </p:txBody>
      </p:sp>
      <p:sp>
        <p:nvSpPr>
          <p:cNvPr id="5" name="TextBox 4"/>
          <p:cNvSpPr txBox="1"/>
          <p:nvPr/>
        </p:nvSpPr>
        <p:spPr>
          <a:xfrm>
            <a:off x="7296150" y="2549163"/>
            <a:ext cx="1720144"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avancées et mondialement standardisées, délivrées par des ingénieurs certifiés </a:t>
            </a:r>
            <a:endParaRPr lang="en-US" sz="1100" dirty="0">
              <a:latin typeface="Calibri" pitchFamily="34" charset="0"/>
            </a:endParaRPr>
          </a:p>
        </p:txBody>
      </p:sp>
      <p:sp>
        <p:nvSpPr>
          <p:cNvPr id="10" name="TextBox 9"/>
          <p:cNvSpPr txBox="1"/>
          <p:nvPr/>
        </p:nvSpPr>
        <p:spPr>
          <a:xfrm>
            <a:off x="80931" y="5038736"/>
            <a:ext cx="245964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t>Microsoft Operations Framework (MOF) fournit des méthodologies opérationnelles permettant aux entreprises d’optimiser la fiabilité, la </a:t>
            </a:r>
            <a:r>
              <a:rPr lang="fr-FR" sz="1100" dirty="0" err="1" smtClean="0"/>
              <a:t>supportabilité</a:t>
            </a:r>
            <a:r>
              <a:rPr lang="fr-FR" sz="1100" dirty="0" smtClean="0"/>
              <a:t> et la gestion des produits et technologies Microsoft</a:t>
            </a:r>
            <a:endParaRPr lang="fr-FR" sz="1100" dirty="0"/>
          </a:p>
        </p:txBody>
      </p:sp>
      <p:sp>
        <p:nvSpPr>
          <p:cNvPr id="11" name="TextBox 10"/>
          <p:cNvSpPr txBox="1"/>
          <p:nvPr/>
        </p:nvSpPr>
        <p:spPr>
          <a:xfrm>
            <a:off x="7286625" y="3985713"/>
            <a:ext cx="1809750" cy="212365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interactifs permettant d’échanger avec des représentants de l’informatique interne de Microsoft sur leur expérience de l'utilisation des outils et  méthodologies d'exploitation.</a:t>
            </a:r>
            <a:endParaRPr lang="en-US" sz="1100" dirty="0" smtClean="0">
              <a:latin typeface="Calibri" pitchFamily="34" charset="0"/>
            </a:endParaRPr>
          </a:p>
          <a:p>
            <a:r>
              <a:rPr lang="fr-FR" sz="1100" dirty="0" smtClean="0">
                <a:latin typeface="Calibri" pitchFamily="34" charset="0"/>
              </a:rPr>
              <a:t>Plus orientés processus, ils s'adressent à des décideurs ainsi qu'à des responsables IT</a:t>
            </a:r>
            <a:endParaRPr lang="en-US" sz="1100" dirty="0" smtClean="0">
              <a:latin typeface="Calibri" pitchFamily="34" charset="0"/>
            </a:endParaRPr>
          </a:p>
        </p:txBody>
      </p:sp>
      <p:sp>
        <p:nvSpPr>
          <p:cNvPr id="12" name="TextBox 11"/>
          <p:cNvSpPr txBox="1"/>
          <p:nvPr/>
        </p:nvSpPr>
        <p:spPr>
          <a:xfrm>
            <a:off x="288219" y="2660592"/>
            <a:ext cx="2206746" cy="60016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réalisées par des Premier Field </a:t>
            </a:r>
            <a:r>
              <a:rPr lang="en-US" sz="1100" dirty="0" smtClean="0">
                <a:latin typeface="Calibri" pitchFamily="34" charset="0"/>
              </a:rPr>
              <a:t>Engineers</a:t>
            </a:r>
            <a:r>
              <a:rPr lang="fr-FR" sz="1100" dirty="0" smtClean="0">
                <a:latin typeface="Calibri" pitchFamily="34" charset="0"/>
              </a:rPr>
              <a:t> (PFE)</a:t>
            </a:r>
            <a:endParaRPr lang="en-US" sz="1100" dirty="0">
              <a:latin typeface="Calibri" pitchFamily="34" charset="0"/>
            </a:endParaRPr>
          </a:p>
        </p:txBody>
      </p:sp>
      <p:sp>
        <p:nvSpPr>
          <p:cNvPr id="13" name="TextBox 12"/>
          <p:cNvSpPr txBox="1"/>
          <p:nvPr/>
        </p:nvSpPr>
        <p:spPr>
          <a:xfrm>
            <a:off x="5747172" y="6319931"/>
            <a:ext cx="2130003"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techniques personnalisés</a:t>
            </a:r>
            <a:endParaRPr lang="en-US" sz="1100" dirty="0" smtClean="0">
              <a:latin typeface="Calibri" pitchFamily="34" charset="0"/>
            </a:endParaRPr>
          </a:p>
        </p:txBody>
      </p:sp>
      <p:sp>
        <p:nvSpPr>
          <p:cNvPr id="14" name="Action Button: Forward or Next 13">
            <a:hlinkClick r:id="" action="ppaction://noaction" highlightClick="1"/>
          </p:cNvPr>
          <p:cNvSpPr/>
          <p:nvPr/>
        </p:nvSpPr>
        <p:spPr bwMode="auto">
          <a:xfrm>
            <a:off x="3005407" y="3431259"/>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5" name="Action Button: Forward or Next 14">
            <a:hlinkClick r:id="rId7" action="ppaction://hlinksldjump" highlightClick="1"/>
          </p:cNvPr>
          <p:cNvSpPr/>
          <p:nvPr/>
        </p:nvSpPr>
        <p:spPr bwMode="auto">
          <a:xfrm>
            <a:off x="4584293" y="216816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6" name="Action Button: Forward or Next 15">
            <a:hlinkClick r:id="" action="ppaction://noaction" highlightClick="1"/>
          </p:cNvPr>
          <p:cNvSpPr/>
          <p:nvPr/>
        </p:nvSpPr>
        <p:spPr bwMode="auto">
          <a:xfrm>
            <a:off x="6505056" y="3333424"/>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7" name="Action Button: Forward or Next 16">
            <a:hlinkClick r:id="" action="ppaction://noaction" highlightClick="1"/>
          </p:cNvPr>
          <p:cNvSpPr/>
          <p:nvPr/>
        </p:nvSpPr>
        <p:spPr bwMode="auto">
          <a:xfrm>
            <a:off x="6482520" y="5554960"/>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9" name="Action Button: Forward or Next 18">
            <a:hlinkClick r:id="" action="ppaction://noaction" highlightClick="1"/>
          </p:cNvPr>
          <p:cNvSpPr/>
          <p:nvPr/>
        </p:nvSpPr>
        <p:spPr bwMode="auto">
          <a:xfrm>
            <a:off x="5015980" y="641651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20" name="Action Button: Forward or Next 19">
            <a:hlinkClick r:id="" action="ppaction://noaction" highlightClick="1"/>
          </p:cNvPr>
          <p:cNvSpPr/>
          <p:nvPr/>
        </p:nvSpPr>
        <p:spPr bwMode="auto">
          <a:xfrm>
            <a:off x="3074082" y="5334687"/>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8" name="Title 3"/>
          <p:cNvSpPr txBox="1">
            <a:spLocks/>
          </p:cNvSpPr>
          <p:nvPr/>
        </p:nvSpPr>
        <p:spPr>
          <a:xfrm>
            <a:off x="6054" y="-123825"/>
            <a:ext cx="8966496" cy="1038225"/>
          </a:xfrm>
          <a:prstGeom prst="rect">
            <a:avLst/>
          </a:prstGeom>
        </p:spPr>
        <p:txBody>
          <a:bodyPr/>
          <a:lstStyle/>
          <a:p>
            <a:r>
              <a:rPr lang="fr-FR" sz="4000" dirty="0" smtClean="0"/>
              <a:t>Sécurisez et optimisez vos opérations avec un contrat de Support premier</a:t>
            </a:r>
          </a:p>
        </p:txBody>
      </p:sp>
      <p:sp>
        <p:nvSpPr>
          <p:cNvPr id="21" name="Rectangle 20"/>
          <p:cNvSpPr/>
          <p:nvPr/>
        </p:nvSpPr>
        <p:spPr>
          <a:xfrm>
            <a:off x="66676" y="1185386"/>
            <a:ext cx="3829050" cy="1169551"/>
          </a:xfrm>
          <a:prstGeom prst="rect">
            <a:avLst/>
          </a:prstGeom>
        </p:spPr>
        <p:txBody>
          <a:bodyPr wrap="square">
            <a:spAutoFit/>
          </a:bodyPr>
          <a:lstStyle/>
          <a:p>
            <a:r>
              <a:rPr lang="fr-FR" sz="1400" dirty="0" smtClean="0"/>
              <a:t>Le contrat de support premier est une offre complète et flexible vous permettant d’accéder à un ensemble de services préventifs visant à sécuriser, optimiser et assurer la disponibilité de vos plateformes.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C’est quoi un </a:t>
            </a:r>
            <a:r>
              <a:rPr lang="fr-FR" dirty="0" err="1" smtClean="0"/>
              <a:t>hyperviseur</a:t>
            </a:r>
            <a:r>
              <a:rPr lang="fr-FR" dirty="0" smtClean="0"/>
              <a:t> ?</a:t>
            </a:r>
            <a:endParaRPr lang="fr-FR" dirty="0"/>
          </a:p>
        </p:txBody>
      </p:sp>
      <p:sp>
        <p:nvSpPr>
          <p:cNvPr id="13" name="Espace réservé du texte 12"/>
          <p:cNvSpPr>
            <a:spLocks noGrp="1"/>
          </p:cNvSpPr>
          <p:nvPr>
            <p:ph sz="quarter" idx="10"/>
          </p:nvPr>
        </p:nvSpPr>
        <p:spPr/>
        <p:txBody>
          <a:bodyPr/>
          <a:lstStyle/>
          <a:p>
            <a:r>
              <a:rPr lang="fr-FR" dirty="0" smtClean="0"/>
              <a:t>Un </a:t>
            </a:r>
            <a:r>
              <a:rPr lang="fr-FR" dirty="0" err="1" smtClean="0"/>
              <a:t>hyperviseur</a:t>
            </a:r>
            <a:r>
              <a:rPr lang="fr-FR" dirty="0" smtClean="0"/>
              <a:t> est une plate-forme de </a:t>
            </a:r>
            <a:r>
              <a:rPr lang="fr-FR" dirty="0" err="1" smtClean="0">
                <a:hlinkClick r:id="rId3" action="ppaction://hlinkfile" tooltip="Virtualisation"/>
              </a:rPr>
              <a:t>virtualisation</a:t>
            </a:r>
            <a:r>
              <a:rPr lang="fr-FR" dirty="0" smtClean="0"/>
              <a:t> qui permet à plusieurs </a:t>
            </a:r>
            <a:r>
              <a:rPr lang="fr-FR" dirty="0" smtClean="0">
                <a:hlinkClick r:id="rId4" action="ppaction://hlinkfile" tooltip="Systèmes d'exploitation"/>
              </a:rPr>
              <a:t>systèmes d'exploitation</a:t>
            </a:r>
            <a:r>
              <a:rPr lang="fr-FR" dirty="0" smtClean="0"/>
              <a:t> de s’exécuter sur une machine physique en même temps.</a:t>
            </a:r>
          </a:p>
          <a:p>
            <a:pPr>
              <a:buNone/>
            </a:pPr>
            <a:endParaRPr lang="fr-FR" dirty="0" smtClean="0"/>
          </a:p>
          <a:p>
            <a:pPr>
              <a:buNone/>
            </a:pPr>
            <a:r>
              <a:rPr lang="fr-FR" dirty="0" smtClean="0"/>
              <a:t>	</a:t>
            </a:r>
            <a:r>
              <a:rPr lang="fr-FR" sz="2400" dirty="0" smtClean="0"/>
              <a:t>L'</a:t>
            </a:r>
            <a:r>
              <a:rPr lang="fr-FR" sz="2400" dirty="0" err="1" smtClean="0"/>
              <a:t>hyperviseur</a:t>
            </a:r>
            <a:r>
              <a:rPr lang="fr-FR" sz="2400" dirty="0" smtClean="0"/>
              <a:t> est un noyau hôte allégé et optimisé pour ne faire tourner que des noyaux d'OS invités adaptés et optimisés pour tourner sur cette architecture spécifique, les OS invités ayant conscience d'être </a:t>
            </a:r>
            <a:r>
              <a:rPr lang="fr-FR" sz="2400" dirty="0" err="1" smtClean="0"/>
              <a:t>virtualisés</a:t>
            </a:r>
            <a:r>
              <a:rPr lang="fr-FR" sz="2400" dirty="0" smtClean="0"/>
              <a:t>. S'ils n'ont pas conscience d'être </a:t>
            </a:r>
            <a:r>
              <a:rPr lang="fr-FR" sz="2400" dirty="0" err="1" smtClean="0"/>
              <a:t>virtualisés</a:t>
            </a:r>
            <a:r>
              <a:rPr lang="fr-FR" sz="2400" dirty="0" smtClean="0"/>
              <a:t>, on parle alors plutôt de solution de </a:t>
            </a:r>
            <a:r>
              <a:rPr lang="fr-FR" sz="2400" dirty="0" err="1" smtClean="0"/>
              <a:t>virtualisation</a:t>
            </a:r>
            <a:r>
              <a:rPr lang="fr-FR" sz="2400" dirty="0" smtClean="0"/>
              <a:t>.</a:t>
            </a:r>
            <a:endParaRPr lang="fr-FR" dirty="0" smtClean="0"/>
          </a:p>
          <a:p>
            <a:pPr>
              <a:buNone/>
            </a:pPr>
            <a:r>
              <a:rPr lang="fr-FR" sz="2400" dirty="0" smtClean="0"/>
              <a:t>	</a:t>
            </a:r>
            <a:r>
              <a:rPr lang="fr-FR" sz="2000" dirty="0" err="1" smtClean="0"/>
              <a:t>Ref</a:t>
            </a:r>
            <a:r>
              <a:rPr lang="fr-FR" sz="2000" dirty="0" smtClean="0"/>
              <a:t>: http://fr.wikipedia.org/wiki/Hyperviseur</a:t>
            </a:r>
            <a:endParaRPr lang="fr-FR" dirty="0" smtClean="0"/>
          </a:p>
          <a:p>
            <a:endParaRPr lang="fr-FR"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3350" y="134938"/>
            <a:ext cx="8943975"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17838" y="989013"/>
            <a:ext cx="5888037" cy="1033462"/>
          </a:xfrm>
          <a:prstGeom prst="rect">
            <a:avLst/>
          </a:prstGeom>
        </p:spPr>
        <p:txBody>
          <a:bodyPr/>
          <a:lstStyle/>
          <a:p>
            <a:pPr>
              <a:buNone/>
            </a:pPr>
            <a:r>
              <a:rPr lang="fr-FR" sz="1600" b="1" dirty="0" smtClean="0"/>
              <a:t>Examens disponibles :</a:t>
            </a:r>
          </a:p>
          <a:p>
            <a:pPr>
              <a:buBlip>
                <a:blip r:embed="rId3"/>
              </a:buBlip>
            </a:pPr>
            <a:r>
              <a:rPr lang="fr-FR" sz="1200" dirty="0" smtClean="0"/>
              <a:t>70-403 TS: System Center Virtual Machine Manager, Configuration</a:t>
            </a:r>
          </a:p>
          <a:p>
            <a:pPr>
              <a:buBlip>
                <a:blip r:embed="rId3"/>
              </a:buBlip>
            </a:pPr>
            <a:r>
              <a:rPr lang="fr-FR" sz="1200" dirty="0" smtClean="0"/>
              <a:t>70-643 TS: Windows Server 2008 Applications Infrastructure, Configuration </a:t>
            </a:r>
          </a:p>
          <a:p>
            <a:pPr>
              <a:buBlip>
                <a:blip r:embed="rId3"/>
              </a:buBlip>
            </a:pPr>
            <a:r>
              <a:rPr lang="fr-FR" sz="1200" dirty="0" smtClean="0"/>
              <a:t>70-652 TS: Windows Server 2008 </a:t>
            </a:r>
            <a:r>
              <a:rPr lang="en-US" sz="1200" dirty="0" smtClean="0"/>
              <a:t>Virtualization, Configuration</a:t>
            </a:r>
          </a:p>
          <a:p>
            <a:pPr>
              <a:buBlip>
                <a:blip r:embed="rId3"/>
              </a:buBlip>
            </a:pPr>
            <a:r>
              <a:rPr lang="fr-FR" sz="1200" dirty="0" smtClean="0"/>
              <a:t>70-656 TS: Microsoft Desktop </a:t>
            </a:r>
            <a:r>
              <a:rPr lang="en-US" sz="1200" dirty="0" smtClean="0"/>
              <a:t>Optimization</a:t>
            </a:r>
            <a:r>
              <a:rPr lang="fr-FR" sz="1200" dirty="0" smtClean="0"/>
              <a:t> Pack, Configuration</a:t>
            </a:r>
            <a:endParaRPr lang="fr-FR" sz="1200" b="1" dirty="0" smtClean="0"/>
          </a:p>
        </p:txBody>
      </p:sp>
      <p:grpSp>
        <p:nvGrpSpPr>
          <p:cNvPr id="3" name="Group 64"/>
          <p:cNvGrpSpPr>
            <a:grpSpLocks/>
          </p:cNvGrpSpPr>
          <p:nvPr/>
        </p:nvGrpSpPr>
        <p:grpSpPr bwMode="auto">
          <a:xfrm>
            <a:off x="13855" y="945583"/>
            <a:ext cx="2923309" cy="994064"/>
            <a:chOff x="28548" y="929088"/>
            <a:chExt cx="3124200" cy="975879"/>
          </a:xfrm>
        </p:grpSpPr>
        <p:pic>
          <p:nvPicPr>
            <p:cNvPr id="410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7" name="Rectangle 79880"/>
            <p:cNvSpPr>
              <a:spLocks noChangeArrowheads="1"/>
            </p:cNvSpPr>
            <p:nvPr/>
          </p:nvSpPr>
          <p:spPr bwMode="auto">
            <a:xfrm>
              <a:off x="1336648" y="1071899"/>
              <a:ext cx="1717675" cy="642652"/>
            </a:xfrm>
            <a:prstGeom prst="rect">
              <a:avLst/>
            </a:prstGeom>
            <a:noFill/>
            <a:ln w="9525">
              <a:noFill/>
              <a:miter lim="800000"/>
              <a:headEnd/>
              <a:tailEnd/>
            </a:ln>
          </p:spPr>
          <p:txBody>
            <a:bodyPr>
              <a:normAutofit/>
            </a:bodyPr>
            <a:lstStyle/>
            <a:p>
              <a:pPr eaLnBrk="0" fontAlgn="auto" hangingPunct="0">
                <a:lnSpc>
                  <a:spcPct val="90000"/>
                </a:lnSpc>
                <a:spcBef>
                  <a:spcPts val="0"/>
                </a:spcBef>
                <a:spcAft>
                  <a:spcPts val="0"/>
                </a:spcAft>
                <a:defRPr/>
              </a:pPr>
              <a:r>
                <a:rPr lang="en-US" sz="1200" b="1" dirty="0">
                  <a:solidFill>
                    <a:schemeClr val="bg1"/>
                  </a:solidFill>
                  <a:ea typeface="MS PGothic" pitchFamily="34" charset="-128"/>
                  <a:cs typeface="Arial" charset="0"/>
                </a:rPr>
                <a:t>Microsoft Desktop Optimization </a:t>
              </a:r>
              <a:r>
                <a:rPr lang="en-US" sz="1200" b="1" dirty="0" smtClean="0">
                  <a:solidFill>
                    <a:schemeClr val="bg1"/>
                  </a:solidFill>
                  <a:ea typeface="MS PGothic" pitchFamily="34" charset="-128"/>
                  <a:cs typeface="Arial" charset="0"/>
                </a:rPr>
                <a:t>Pack </a:t>
              </a:r>
              <a:r>
                <a:rPr lang="en-US" sz="1200" b="1" dirty="0">
                  <a:solidFill>
                    <a:schemeClr val="bg1"/>
                  </a:solidFill>
                  <a:ea typeface="MS PGothic" pitchFamily="34" charset="-128"/>
                  <a:cs typeface="Arial" charset="0"/>
                </a:rPr>
                <a:t>configuration</a:t>
              </a:r>
            </a:p>
          </p:txBody>
        </p:sp>
        <p:pic>
          <p:nvPicPr>
            <p:cNvPr id="410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9" name="Rectangle 8"/>
          <p:cNvSpPr/>
          <p:nvPr/>
        </p:nvSpPr>
        <p:spPr>
          <a:xfrm>
            <a:off x="2951040" y="2297749"/>
            <a:ext cx="6151418" cy="707886"/>
          </a:xfrm>
          <a:prstGeom prst="rect">
            <a:avLst/>
          </a:prstGeom>
        </p:spPr>
        <p:txBody>
          <a:bodyPr wrap="square">
            <a:spAutoFit/>
          </a:bodyPr>
          <a:lstStyle/>
          <a:p>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solidFill>
                  <a:srgbClr val="FFFFFF"/>
                </a:solidFill>
                <a:latin typeface="Calibri" pitchFamily="34" charset="0"/>
              </a:rPr>
              <a:t>70-351 TS: Configuration du serveur Microsoft  Internet Security and </a:t>
            </a:r>
            <a:r>
              <a:rPr lang="en-US" sz="1200" dirty="0" smtClean="0">
                <a:solidFill>
                  <a:srgbClr val="FFFFFF"/>
                </a:solidFill>
                <a:latin typeface="Calibri" pitchFamily="34" charset="0"/>
              </a:rPr>
              <a:t>Acceleration </a:t>
            </a:r>
            <a:r>
              <a:rPr lang="fr-FR" sz="1200" dirty="0" smtClean="0">
                <a:solidFill>
                  <a:srgbClr val="FFFFFF"/>
                </a:solidFill>
                <a:latin typeface="Calibri" pitchFamily="34" charset="0"/>
              </a:rPr>
              <a:t>(ISA) Server 2006</a:t>
            </a:r>
            <a:endParaRPr lang="fr-FR" b="1" dirty="0" smtClean="0"/>
          </a:p>
        </p:txBody>
      </p:sp>
      <p:grpSp>
        <p:nvGrpSpPr>
          <p:cNvPr id="4" name="Group 64"/>
          <p:cNvGrpSpPr>
            <a:grpSpLocks/>
          </p:cNvGrpSpPr>
          <p:nvPr/>
        </p:nvGrpSpPr>
        <p:grpSpPr bwMode="auto">
          <a:xfrm>
            <a:off x="0" y="2309957"/>
            <a:ext cx="2964873" cy="1015133"/>
            <a:chOff x="28548" y="929088"/>
            <a:chExt cx="3124200" cy="975879"/>
          </a:xfrm>
        </p:grpSpPr>
        <p:pic>
          <p:nvPicPr>
            <p:cNvPr id="1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2"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du serveur Microsoft ISA Server 2006</a:t>
              </a:r>
              <a:endParaRPr lang="en-US" sz="1400" dirty="0">
                <a:solidFill>
                  <a:schemeClr val="bg1"/>
                </a:solidFill>
                <a:latin typeface="Segoe"/>
                <a:ea typeface="MS PGothic" pitchFamily="34" charset="-128"/>
              </a:endParaRPr>
            </a:p>
          </p:txBody>
        </p:sp>
        <p:pic>
          <p:nvPicPr>
            <p:cNvPr id="1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14" name="Rectangle 13"/>
          <p:cNvSpPr/>
          <p:nvPr/>
        </p:nvSpPr>
        <p:spPr>
          <a:xfrm>
            <a:off x="2978726" y="3589628"/>
            <a:ext cx="6137564" cy="1114151"/>
          </a:xfrm>
          <a:prstGeom prst="rect">
            <a:avLst/>
          </a:prstGeom>
        </p:spPr>
        <p:txBody>
          <a:bodyPr wrap="square">
            <a:spAutoFit/>
          </a:bodyPr>
          <a:lstStyle/>
          <a:p>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70-400 : TS : Configuration de Microsoft System Center Operations Manager 2007 </a:t>
            </a:r>
          </a:p>
          <a:p>
            <a:pPr marL="463550" indent="-463550">
              <a:lnSpc>
                <a:spcPct val="90000"/>
              </a:lnSpc>
              <a:spcBef>
                <a:spcPct val="20000"/>
              </a:spcBef>
              <a:buSzPct val="120000"/>
              <a:buBlip>
                <a:blip r:embed="rId3"/>
              </a:buBlip>
            </a:pPr>
            <a:r>
              <a:rPr lang="fr-FR" sz="1200" dirty="0" smtClean="0">
                <a:latin typeface="Calibri" pitchFamily="34" charset="0"/>
              </a:rPr>
              <a:t>70-401 : TS : Configuration de Microsoft System Center Configuration Manager 2007</a:t>
            </a:r>
          </a:p>
          <a:p>
            <a:pPr marL="463550" indent="-463550">
              <a:lnSpc>
                <a:spcPct val="90000"/>
              </a:lnSpc>
              <a:spcBef>
                <a:spcPct val="20000"/>
              </a:spcBef>
              <a:buSzPct val="120000"/>
              <a:buBlip>
                <a:blip r:embed="rId3"/>
              </a:buBlip>
            </a:pPr>
            <a:r>
              <a:rPr lang="fr-FR" sz="1200" dirty="0" smtClean="0">
                <a:latin typeface="Calibri" pitchFamily="34" charset="0"/>
              </a:rPr>
              <a:t>70-403 TS: Configuration de System Center Virtual Machine Manager, (bientôt disponible)</a:t>
            </a:r>
          </a:p>
        </p:txBody>
      </p:sp>
      <p:grpSp>
        <p:nvGrpSpPr>
          <p:cNvPr id="5" name="Group 64"/>
          <p:cNvGrpSpPr>
            <a:grpSpLocks/>
          </p:cNvGrpSpPr>
          <p:nvPr/>
        </p:nvGrpSpPr>
        <p:grpSpPr bwMode="auto">
          <a:xfrm>
            <a:off x="13850" y="3598462"/>
            <a:ext cx="2964873" cy="1015133"/>
            <a:chOff x="28548" y="929088"/>
            <a:chExt cx="3124200" cy="975879"/>
          </a:xfrm>
        </p:grpSpPr>
        <p:pic>
          <p:nvPicPr>
            <p:cNvPr id="18"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9"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a:t>
              </a:r>
              <a:r>
                <a:rPr lang="fr-FR" sz="1200" b="1" dirty="0" smtClean="0">
                  <a:solidFill>
                    <a:schemeClr val="bg1"/>
                  </a:solidFill>
                </a:rPr>
                <a:t>de serveur </a:t>
              </a:r>
              <a:r>
                <a:rPr lang="fr-FR" sz="1200" b="1" dirty="0">
                  <a:solidFill>
                    <a:schemeClr val="bg1"/>
                  </a:solidFill>
                </a:rPr>
                <a:t>Microsoft </a:t>
              </a:r>
              <a:r>
                <a:rPr lang="fr-FR" sz="1200" b="1" dirty="0" smtClean="0">
                  <a:solidFill>
                    <a:schemeClr val="bg1"/>
                  </a:solidFill>
                </a:rPr>
                <a:t>System Center</a:t>
              </a:r>
              <a:endParaRPr lang="en-US" sz="1400" dirty="0">
                <a:solidFill>
                  <a:schemeClr val="bg1"/>
                </a:solidFill>
                <a:latin typeface="Segoe"/>
                <a:ea typeface="MS PGothic" pitchFamily="34" charset="-128"/>
              </a:endParaRPr>
            </a:p>
          </p:txBody>
        </p:sp>
        <p:pic>
          <p:nvPicPr>
            <p:cNvPr id="20"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grpSp>
        <p:nvGrpSpPr>
          <p:cNvPr id="6" name="Group 63"/>
          <p:cNvGrpSpPr>
            <a:grpSpLocks/>
          </p:cNvGrpSpPr>
          <p:nvPr/>
        </p:nvGrpSpPr>
        <p:grpSpPr bwMode="auto">
          <a:xfrm>
            <a:off x="0" y="5086350"/>
            <a:ext cx="2981325" cy="990599"/>
            <a:chOff x="3124201" y="897370"/>
            <a:chExt cx="3124199" cy="975879"/>
          </a:xfrm>
        </p:grpSpPr>
        <p:pic>
          <p:nvPicPr>
            <p:cNvPr id="22"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3" name="Rectangle 79880"/>
            <p:cNvSpPr>
              <a:spLocks noChangeArrowheads="1"/>
            </p:cNvSpPr>
            <p:nvPr/>
          </p:nvSpPr>
          <p:spPr bwMode="auto">
            <a:xfrm>
              <a:off x="4384464" y="1066800"/>
              <a:ext cx="1568661" cy="611273"/>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Configuration Microsoft exchange Server 2007</a:t>
              </a:r>
            </a:p>
          </p:txBody>
        </p:sp>
        <p:pic>
          <p:nvPicPr>
            <p:cNvPr id="24"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
        <p:nvSpPr>
          <p:cNvPr id="25" name="Rectangle 24"/>
          <p:cNvSpPr/>
          <p:nvPr/>
        </p:nvSpPr>
        <p:spPr>
          <a:xfrm>
            <a:off x="3000375" y="5098614"/>
            <a:ext cx="5981700" cy="1052596"/>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70-236 : MCTS: configuration de MS Exchange Server 2007 (1 examen requis)</a:t>
            </a:r>
          </a:p>
          <a:p>
            <a:pPr marL="463550" indent="-463550">
              <a:lnSpc>
                <a:spcPct val="90000"/>
              </a:lnSpc>
              <a:spcBef>
                <a:spcPct val="20000"/>
              </a:spcBef>
              <a:buSzPct val="120000"/>
              <a:buBlip>
                <a:blip r:embed="rId3"/>
              </a:buBlip>
            </a:pPr>
            <a:r>
              <a:rPr lang="fr-FR" sz="1200" dirty="0" smtClean="0">
                <a:latin typeface="Calibri" pitchFamily="34" charset="0"/>
              </a:rPr>
              <a:t>Certification métier (IT Pro): 70-236 +70-237 + 70-238 : MCITP: Enterprise Messaging </a:t>
            </a:r>
            <a:r>
              <a:rPr lang="en-US" sz="1200" dirty="0" smtClean="0">
                <a:latin typeface="Calibri" pitchFamily="34" charset="0"/>
              </a:rPr>
              <a:t>Administrator </a:t>
            </a:r>
            <a:r>
              <a:rPr lang="fr-FR" sz="1200" dirty="0" smtClean="0">
                <a:latin typeface="Calibri" pitchFamily="34" charset="0"/>
              </a:rPr>
              <a:t> (3 examens)</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34938"/>
            <a:ext cx="88392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62288" y="989013"/>
            <a:ext cx="5834062" cy="1365250"/>
          </a:xfrm>
          <a:prstGeom prst="rect">
            <a:avLst/>
          </a:prstGeom>
        </p:spPr>
        <p:txBody>
          <a:bodyPr/>
          <a:lstStyle/>
          <a:p>
            <a:pPr>
              <a:buNone/>
            </a:pPr>
            <a:r>
              <a:rPr lang="fr-FR" sz="1600" b="1" dirty="0" smtClean="0"/>
              <a:t>Examens disponibles :</a:t>
            </a:r>
          </a:p>
          <a:p>
            <a:pPr>
              <a:buBlip>
                <a:blip r:embed="rId3"/>
              </a:buBlip>
            </a:pPr>
            <a:r>
              <a:rPr lang="fr-FR" sz="1200" dirty="0" smtClean="0"/>
              <a:t>70-638 : TS : Configuration de Microsoft Office Communications Server 2007 </a:t>
            </a:r>
          </a:p>
          <a:p>
            <a:pPr>
              <a:buBlip>
                <a:blip r:embed="rId3"/>
              </a:buBlip>
            </a:pPr>
            <a:r>
              <a:rPr lang="fr-FR" sz="1200" dirty="0" smtClean="0"/>
              <a:t>Certification technologique (TS) : 70-236 : MCTS: configuration de MS Exchange Server 2007  (1 examen requis)</a:t>
            </a:r>
          </a:p>
          <a:p>
            <a:pPr>
              <a:buBlip>
                <a:blip r:embed="rId3"/>
              </a:buBlip>
            </a:pPr>
            <a:r>
              <a:rPr lang="fr-FR" sz="1200" dirty="0" smtClean="0"/>
              <a:t>Certification métier (IT Pro) : MCITP: Enterprise Messaging </a:t>
            </a:r>
            <a:r>
              <a:rPr lang="en-US" sz="1200" dirty="0" smtClean="0"/>
              <a:t>Administrator </a:t>
            </a:r>
            <a:r>
              <a:rPr lang="fr-FR" sz="1200" dirty="0" smtClean="0"/>
              <a:t> (3 examens requis : 70-236 +70-237 + 70-238)</a:t>
            </a:r>
          </a:p>
          <a:p>
            <a:pPr>
              <a:buBlip>
                <a:blip r:embed="rId3"/>
              </a:buBlip>
            </a:pPr>
            <a:r>
              <a:rPr lang="fr-FR" sz="1200" dirty="0" smtClean="0"/>
              <a:t>Examen Voice à venir : 88-924 </a:t>
            </a:r>
          </a:p>
        </p:txBody>
      </p:sp>
      <p:sp>
        <p:nvSpPr>
          <p:cNvPr id="9" name="Rectangle 8"/>
          <p:cNvSpPr/>
          <p:nvPr/>
        </p:nvSpPr>
        <p:spPr>
          <a:xfrm>
            <a:off x="2964007" y="2526349"/>
            <a:ext cx="6151418" cy="2868478"/>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Certifications technologique (TS) : 70-640 : MCTS : Configuration d'une infrastructure Active Directory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70-642 : MCTS : Configuration d'une infrastructure réseau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70-643 : MCTS : Configuration d'une infrastructure d'applications  (1 examen requis)</a:t>
            </a:r>
          </a:p>
          <a:p>
            <a:pPr marL="463550" lvl="0" indent="-463550">
              <a:lnSpc>
                <a:spcPct val="90000"/>
              </a:lnSpc>
              <a:spcBef>
                <a:spcPct val="20000"/>
              </a:spcBef>
              <a:buSzPct val="120000"/>
              <a:buBlip>
                <a:blip r:embed="rId3"/>
              </a:buBlip>
            </a:pPr>
            <a:r>
              <a:rPr lang="fr-FR" sz="1200" dirty="0" smtClean="0">
                <a:latin typeface="Calibri" pitchFamily="34" charset="0"/>
              </a:rPr>
              <a:t>Certifications métier (IT) : MCIT Professionnel : Administrateur Entreprise  (3 examens requis : 70-640 + 70-642 + 70-646)</a:t>
            </a:r>
          </a:p>
          <a:p>
            <a:pPr marL="463550" lvl="0" indent="-463550">
              <a:lnSpc>
                <a:spcPct val="90000"/>
              </a:lnSpc>
              <a:spcBef>
                <a:spcPct val="20000"/>
              </a:spcBef>
              <a:buSzPct val="120000"/>
              <a:buBlip>
                <a:blip r:embed="rId3"/>
              </a:buBlip>
            </a:pPr>
            <a:r>
              <a:rPr lang="fr-FR" sz="1200" dirty="0" smtClean="0">
                <a:latin typeface="Calibri" pitchFamily="34" charset="0"/>
              </a:rPr>
              <a:t>MCIT Professionnel : Administrateur Serveur (5 examens requis : 70-624 ou 70-620 + 70-642 + 70-640 + 70-643 + 70-647)</a:t>
            </a:r>
          </a:p>
          <a:p>
            <a:pPr marL="463550" lvl="0" indent="-463550">
              <a:lnSpc>
                <a:spcPct val="90000"/>
              </a:lnSpc>
              <a:spcBef>
                <a:spcPct val="20000"/>
              </a:spcBef>
              <a:buSzPct val="120000"/>
              <a:buBlip>
                <a:blip r:embed="rId3"/>
              </a:buBlip>
            </a:pPr>
            <a:r>
              <a:rPr lang="fr-FR" sz="1200" dirty="0" smtClean="0">
                <a:latin typeface="Calibri" pitchFamily="34" charset="0"/>
              </a:rPr>
              <a:t>MCSE/MCSA 2003 vers MCITP Windows Server 2008</a:t>
            </a:r>
          </a:p>
          <a:p>
            <a:pPr marL="463550" lvl="0" indent="-463550">
              <a:lnSpc>
                <a:spcPct val="90000"/>
              </a:lnSpc>
              <a:spcBef>
                <a:spcPct val="20000"/>
              </a:spcBef>
              <a:buSzPct val="120000"/>
              <a:buBlip>
                <a:blip r:embed="rId3"/>
              </a:buBlip>
            </a:pPr>
            <a:r>
              <a:rPr lang="fr-FR" sz="1200" dirty="0" smtClean="0">
                <a:latin typeface="Calibri" pitchFamily="34" charset="0"/>
              </a:rPr>
              <a:t>MCSE vers MCTIP Administrateur Entreprise (3 examens requis : 70-649 + 70-620 ou 70-624 + 70-647)</a:t>
            </a:r>
          </a:p>
          <a:p>
            <a:pPr marL="463550" lvl="0" indent="-463550">
              <a:lnSpc>
                <a:spcPct val="90000"/>
              </a:lnSpc>
              <a:spcBef>
                <a:spcPct val="20000"/>
              </a:spcBef>
              <a:buSzPct val="120000"/>
              <a:buBlip>
                <a:blip r:embed="rId3"/>
              </a:buBlip>
            </a:pPr>
            <a:r>
              <a:rPr lang="fr-FR" sz="1200" dirty="0" smtClean="0">
                <a:latin typeface="Calibri" pitchFamily="34" charset="0"/>
              </a:rPr>
              <a:t>MCSA vers MCTIP Windows Server 2008 – Administrateur Serveur (2 examens requis : 70-648 + 70-646) </a:t>
            </a:r>
          </a:p>
        </p:txBody>
      </p:sp>
      <p:sp>
        <p:nvSpPr>
          <p:cNvPr id="25" name="Rectangle 24"/>
          <p:cNvSpPr/>
          <p:nvPr/>
        </p:nvSpPr>
        <p:spPr>
          <a:xfrm>
            <a:off x="2971800" y="53748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70-557 : MCTS : Microsoft Forefront Client et Server Configuration</a:t>
            </a:r>
          </a:p>
        </p:txBody>
      </p:sp>
      <p:grpSp>
        <p:nvGrpSpPr>
          <p:cNvPr id="3" name="Group 63"/>
          <p:cNvGrpSpPr>
            <a:grpSpLocks/>
          </p:cNvGrpSpPr>
          <p:nvPr/>
        </p:nvGrpSpPr>
        <p:grpSpPr bwMode="auto">
          <a:xfrm>
            <a:off x="0" y="942965"/>
            <a:ext cx="2943224" cy="981085"/>
            <a:chOff x="3124201" y="897370"/>
            <a:chExt cx="3124199" cy="975879"/>
          </a:xfrm>
        </p:grpSpPr>
        <p:pic>
          <p:nvPicPr>
            <p:cNvPr id="27"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8" name="Rectangle 79880"/>
            <p:cNvSpPr>
              <a:spLocks noChangeArrowheads="1"/>
            </p:cNvSpPr>
            <p:nvPr/>
          </p:nvSpPr>
          <p:spPr bwMode="auto">
            <a:xfrm>
              <a:off x="4384464" y="995393"/>
              <a:ext cx="1718309" cy="727126"/>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Microsoft Configuration Office Communications Server 2007 </a:t>
              </a:r>
              <a:endParaRPr lang="en-US" sz="1200" b="1" dirty="0">
                <a:solidFill>
                  <a:schemeClr val="bg1"/>
                </a:solidFill>
                <a:latin typeface="Calibri" pitchFamily="34" charset="0"/>
                <a:ea typeface="MS PGothic" pitchFamily="34" charset="-128"/>
              </a:endParaRPr>
            </a:p>
          </p:txBody>
        </p:sp>
        <p:pic>
          <p:nvPicPr>
            <p:cNvPr id="29"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grpSp>
        <p:nvGrpSpPr>
          <p:cNvPr id="4" name="Group 63"/>
          <p:cNvGrpSpPr>
            <a:grpSpLocks/>
          </p:cNvGrpSpPr>
          <p:nvPr/>
        </p:nvGrpSpPr>
        <p:grpSpPr bwMode="auto">
          <a:xfrm>
            <a:off x="0" y="254793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1999838"/>
              <a:ext cx="1625812" cy="609601"/>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Server 2008 Active Directory Configuration</a:t>
              </a: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5" name="Group 64"/>
          <p:cNvGrpSpPr>
            <a:grpSpLocks/>
          </p:cNvGrpSpPr>
          <p:nvPr/>
        </p:nvGrpSpPr>
        <p:grpSpPr bwMode="auto">
          <a:xfrm>
            <a:off x="0" y="5365750"/>
            <a:ext cx="2981325" cy="976313"/>
            <a:chOff x="28548" y="929088"/>
            <a:chExt cx="3124200" cy="975879"/>
          </a:xfrm>
        </p:grpSpPr>
        <p:pic>
          <p:nvPicPr>
            <p:cNvPr id="35"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36" name="Rectangle 79880"/>
            <p:cNvSpPr>
              <a:spLocks noChangeArrowheads="1"/>
            </p:cNvSpPr>
            <p:nvPr/>
          </p:nvSpPr>
          <p:spPr bwMode="auto">
            <a:xfrm>
              <a:off x="1366830" y="1106822"/>
              <a:ext cx="1538268"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latin typeface="Calibri" pitchFamily="34" charset="0"/>
                </a:rPr>
                <a:t>Microsoft Forefront Client et Server – Configuration</a:t>
              </a:r>
              <a:endParaRPr lang="en-US" sz="1400" b="1" dirty="0">
                <a:solidFill>
                  <a:schemeClr val="bg1"/>
                </a:solidFill>
                <a:latin typeface="Calibri" pitchFamily="34" charset="0"/>
                <a:ea typeface="MS PGothic" pitchFamily="34" charset="-128"/>
              </a:endParaRPr>
            </a:p>
          </p:txBody>
        </p:sp>
        <p:pic>
          <p:nvPicPr>
            <p:cNvPr id="37"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44463"/>
            <a:ext cx="88011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9" name="Rectangle 8"/>
          <p:cNvSpPr/>
          <p:nvPr/>
        </p:nvSpPr>
        <p:spPr>
          <a:xfrm>
            <a:off x="2964007" y="2535874"/>
            <a:ext cx="6151418" cy="3477875"/>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7 certifications technologique (TS) : </a:t>
            </a:r>
          </a:p>
          <a:p>
            <a:pPr marL="463550" lvl="0" indent="-463550">
              <a:lnSpc>
                <a:spcPct val="90000"/>
              </a:lnSpc>
              <a:spcBef>
                <a:spcPct val="20000"/>
              </a:spcBef>
              <a:buSzPct val="120000"/>
              <a:buBlip>
                <a:blip r:embed="rId3"/>
              </a:buBlip>
            </a:pPr>
            <a:r>
              <a:rPr lang="fr-FR" sz="1200" dirty="0" smtClean="0">
                <a:latin typeface="Calibri" pitchFamily="34" charset="0"/>
              </a:rPr>
              <a:t>70-536  : MCTS: .NET Framework - Application </a:t>
            </a:r>
            <a:r>
              <a:rPr lang="en-US" sz="1200" dirty="0" smtClean="0">
                <a:latin typeface="Calibri" pitchFamily="34" charset="0"/>
              </a:rPr>
              <a:t>Development Foundation</a:t>
            </a:r>
            <a:endParaRPr lang="fr-FR" sz="1200" dirty="0" smtClean="0">
              <a:latin typeface="Calibri" pitchFamily="34" charset="0"/>
            </a:endParaRPr>
          </a:p>
          <a:p>
            <a:pPr marL="463550" lvl="0" indent="-463550">
              <a:lnSpc>
                <a:spcPct val="90000"/>
              </a:lnSpc>
              <a:spcBef>
                <a:spcPct val="20000"/>
              </a:spcBef>
              <a:buSzPct val="120000"/>
              <a:buBlip>
                <a:blip r:embed="rId3"/>
              </a:buBlip>
            </a:pPr>
            <a:r>
              <a:rPr lang="fr-FR" sz="1200" dirty="0" smtClean="0">
                <a:latin typeface="Calibri" pitchFamily="34" charset="0"/>
              </a:rPr>
              <a:t>70-502  : MCTS: .NET Framework 3.5, Windows </a:t>
            </a:r>
            <a:r>
              <a:rPr lang="en-US" sz="1200" dirty="0" smtClean="0">
                <a:latin typeface="Calibri" pitchFamily="34" charset="0"/>
              </a:rPr>
              <a:t>Presentation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70-503  : MCTS: .NET Framework 3.5, Windows Communication </a:t>
            </a:r>
            <a:r>
              <a:rPr lang="en-US" sz="1200" dirty="0" smtClean="0">
                <a:latin typeface="Calibri" pitchFamily="34" charset="0"/>
              </a:rPr>
              <a:t>Foundation</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70-504  : MCTS: .NET Framework 3.5, Windows </a:t>
            </a:r>
            <a:r>
              <a:rPr lang="en-US" sz="1200" dirty="0" smtClean="0">
                <a:latin typeface="Calibri" pitchFamily="34" charset="0"/>
              </a:rPr>
              <a:t>Workflow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70-505  : MCTS: .NET Framework 3.5, Windows </a:t>
            </a:r>
            <a:r>
              <a:rPr lang="en-US" sz="1200" dirty="0" smtClean="0">
                <a:latin typeface="Calibri" pitchFamily="34" charset="0"/>
              </a:rPr>
              <a:t>Forms</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70-561  : MCTS: .NET Framework 3.5, ADO.NET Applications</a:t>
            </a:r>
          </a:p>
          <a:p>
            <a:pPr marL="463550" lvl="0" indent="-463550">
              <a:lnSpc>
                <a:spcPct val="90000"/>
              </a:lnSpc>
              <a:spcBef>
                <a:spcPct val="20000"/>
              </a:spcBef>
              <a:buSzPct val="120000"/>
              <a:buBlip>
                <a:blip r:embed="rId3"/>
              </a:buBlip>
            </a:pPr>
            <a:r>
              <a:rPr lang="fr-FR" sz="1200" dirty="0" smtClean="0">
                <a:latin typeface="Calibri" pitchFamily="34" charset="0"/>
              </a:rPr>
              <a:t>70-562  : MCTS: .NET Framework 3.5, ASP.NET Applications</a:t>
            </a:r>
          </a:p>
          <a:p>
            <a:pPr marL="463550" lvl="0" indent="-463550">
              <a:lnSpc>
                <a:spcPct val="90000"/>
              </a:lnSpc>
              <a:spcBef>
                <a:spcPct val="20000"/>
              </a:spcBef>
              <a:buSzPct val="120000"/>
              <a:buBlip>
                <a:blip r:embed="rId3"/>
              </a:buBlip>
            </a:pPr>
            <a:r>
              <a:rPr lang="fr-FR" sz="1200" dirty="0" smtClean="0">
                <a:latin typeface="Calibri" pitchFamily="34" charset="0"/>
              </a:rPr>
              <a:t>3 certifications métier (Pro) :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t>
            </a:r>
            <a:r>
              <a:rPr lang="en-US" sz="1200" dirty="0" smtClean="0">
                <a:latin typeface="Calibri" pitchFamily="34" charset="0"/>
              </a:rPr>
              <a:t>Windows Developer </a:t>
            </a:r>
            <a:r>
              <a:rPr lang="fr-FR" sz="1200" dirty="0" smtClean="0">
                <a:latin typeface="Calibri" pitchFamily="34" charset="0"/>
              </a:rPr>
              <a:t>3.5  (3 examens requis : 70-536 (TS) + 70-563 (TS) + 70-505</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ASP.NET </a:t>
            </a:r>
            <a:r>
              <a:rPr lang="en-US" sz="1200" dirty="0" smtClean="0">
                <a:latin typeface="Calibri" pitchFamily="34" charset="0"/>
              </a:rPr>
              <a:t>Developer</a:t>
            </a:r>
            <a:r>
              <a:rPr lang="fr-FR" sz="1200" dirty="0" smtClean="0">
                <a:latin typeface="Calibri" pitchFamily="34" charset="0"/>
              </a:rPr>
              <a:t> 3.5 – (3 examens requis : 70-536 (TS) + 70-562 (TS) + 70-564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Enterprise Application </a:t>
            </a:r>
            <a:r>
              <a:rPr lang="en-US" sz="1200" dirty="0" smtClean="0">
                <a:latin typeface="Calibri" pitchFamily="34" charset="0"/>
              </a:rPr>
              <a:t>Developer</a:t>
            </a:r>
            <a:r>
              <a:rPr lang="fr-FR" sz="1200" dirty="0" smtClean="0">
                <a:latin typeface="Calibri" pitchFamily="34" charset="0"/>
              </a:rPr>
              <a:t> 3.5 </a:t>
            </a:r>
          </a:p>
          <a:p>
            <a:pPr marL="463550" lvl="0" indent="-463550">
              <a:lnSpc>
                <a:spcPct val="90000"/>
              </a:lnSpc>
              <a:spcBef>
                <a:spcPct val="20000"/>
              </a:spcBef>
              <a:buSzPct val="120000"/>
              <a:buBlip>
                <a:blip r:embed="rId3"/>
              </a:buBlip>
            </a:pPr>
            <a:r>
              <a:rPr lang="fr-FR" sz="1200" dirty="0" smtClean="0">
                <a:latin typeface="Calibri" pitchFamily="34" charset="0"/>
              </a:rPr>
              <a:t>(3 examens requis : 70-536 (TS) + 70-565 + au choix 70-503 ou 70-561 ou 70-562 ou 70-505)</a:t>
            </a:r>
          </a:p>
        </p:txBody>
      </p:sp>
      <p:sp>
        <p:nvSpPr>
          <p:cNvPr id="25" name="Rectangle 24"/>
          <p:cNvSpPr/>
          <p:nvPr/>
        </p:nvSpPr>
        <p:spPr>
          <a:xfrm>
            <a:off x="2962275" y="12219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Certifications technologique (TS) : 70-654 : MCTS - Windows Essential Business Server 2008, </a:t>
            </a:r>
            <a:r>
              <a:rPr lang="en-US" sz="1200" dirty="0" smtClean="0">
                <a:latin typeface="Calibri" pitchFamily="34" charset="0"/>
              </a:rPr>
              <a:t>Configuring </a:t>
            </a:r>
            <a:r>
              <a:rPr lang="fr-FR" sz="1200" dirty="0" smtClean="0">
                <a:latin typeface="Calibri" pitchFamily="34" charset="0"/>
              </a:rPr>
              <a:t>(1 examen requis)</a:t>
            </a:r>
          </a:p>
        </p:txBody>
      </p:sp>
      <p:grpSp>
        <p:nvGrpSpPr>
          <p:cNvPr id="3" name="Group 63"/>
          <p:cNvGrpSpPr>
            <a:grpSpLocks/>
          </p:cNvGrpSpPr>
          <p:nvPr/>
        </p:nvGrpSpPr>
        <p:grpSpPr bwMode="auto">
          <a:xfrm>
            <a:off x="0" y="256698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2152171"/>
              <a:ext cx="1444837" cy="282807"/>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Visual Studio 2008</a:t>
              </a:r>
              <a:endParaRPr lang="en-US" sz="1200" b="1" dirty="0">
                <a:solidFill>
                  <a:schemeClr val="bg1"/>
                </a:solidFill>
                <a:latin typeface="Calibri" pitchFamily="34" charset="0"/>
                <a:ea typeface="MS PGothic" pitchFamily="34" charset="-128"/>
              </a:endParaRP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4" name="Group 63"/>
          <p:cNvGrpSpPr>
            <a:grpSpLocks/>
          </p:cNvGrpSpPr>
          <p:nvPr/>
        </p:nvGrpSpPr>
        <p:grpSpPr bwMode="auto">
          <a:xfrm>
            <a:off x="0" y="1203325"/>
            <a:ext cx="2981325" cy="976313"/>
            <a:chOff x="3124201" y="897370"/>
            <a:chExt cx="3124199" cy="975879"/>
          </a:xfrm>
        </p:grpSpPr>
        <p:pic>
          <p:nvPicPr>
            <p:cNvPr id="19"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0" name="Rectangle 79880"/>
            <p:cNvSpPr>
              <a:spLocks noChangeArrowheads="1"/>
            </p:cNvSpPr>
            <p:nvPr/>
          </p:nvSpPr>
          <p:spPr bwMode="auto">
            <a:xfrm>
              <a:off x="4384464" y="1066800"/>
              <a:ext cx="1718309" cy="609600"/>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Essential Business Server 2008, Configuring</a:t>
              </a:r>
            </a:p>
          </p:txBody>
        </p:sp>
        <p:pic>
          <p:nvPicPr>
            <p:cNvPr id="21"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MS logo and tagline french"/>
          <p:cNvPicPr>
            <a:picLocks noChangeAspect="1" noChangeArrowheads="1"/>
          </p:cNvPicPr>
          <p:nvPr/>
        </p:nvPicPr>
        <p:blipFill>
          <a:blip r:embed="rId3"/>
          <a:srcRect/>
          <a:stretch>
            <a:fillRect/>
          </a:stretch>
        </p:blipFill>
        <p:spPr bwMode="invGray">
          <a:xfrm>
            <a:off x="1595438" y="2554288"/>
            <a:ext cx="6403975" cy="1352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Title 1024001"/>
          <p:cNvSpPr>
            <a:spLocks noGrp="1" noChangeArrowheads="1"/>
          </p:cNvSpPr>
          <p:nvPr>
            <p:ph type="title"/>
          </p:nvPr>
        </p:nvSpPr>
        <p:spPr/>
        <p:txBody>
          <a:bodyPr anchor="t"/>
          <a:lstStyle/>
          <a:p>
            <a:r>
              <a:rPr lang="fr-FR" dirty="0" err="1" smtClean="0"/>
              <a:t>Hyperviseur</a:t>
            </a:r>
            <a:r>
              <a:rPr lang="fr-FR" dirty="0" smtClean="0"/>
              <a:t> monolithique contre </a:t>
            </a:r>
            <a:r>
              <a:rPr lang="fr-FR" dirty="0" err="1" smtClean="0"/>
              <a:t>hyperviseur</a:t>
            </a:r>
            <a:r>
              <a:rPr lang="fr-FR" dirty="0" smtClean="0"/>
              <a:t>  </a:t>
            </a:r>
            <a:r>
              <a:rPr lang="fr-FR" dirty="0"/>
              <a:t>m</a:t>
            </a:r>
            <a:r>
              <a:rPr lang="fr-FR" dirty="0" smtClean="0"/>
              <a:t>icronoyau</a:t>
            </a:r>
          </a:p>
        </p:txBody>
      </p:sp>
      <p:sp>
        <p:nvSpPr>
          <p:cNvPr id="1024003" name="Text Placeholder 1024002"/>
          <p:cNvSpPr>
            <a:spLocks noGrp="1" noChangeArrowheads="1"/>
          </p:cNvSpPr>
          <p:nvPr>
            <p:ph type="body" idx="4294967295"/>
          </p:nvPr>
        </p:nvSpPr>
        <p:spPr>
          <a:xfrm>
            <a:off x="457200" y="1752600"/>
            <a:ext cx="4114800" cy="1803400"/>
          </a:xfrm>
          <a:prstGeom prst="rect">
            <a:avLst/>
          </a:prstGeom>
        </p:spPr>
        <p:txBody>
          <a:bodyPr/>
          <a:lstStyle/>
          <a:p>
            <a:pPr marL="396875" indent="-396875">
              <a:lnSpc>
                <a:spcPct val="100000"/>
              </a:lnSpc>
              <a:buSzTx/>
              <a:buBlip>
                <a:blip r:embed="rId3"/>
              </a:buBlip>
              <a:defRPr/>
            </a:pPr>
            <a:r>
              <a:rPr lang="fr-FR" sz="2400" b="1" dirty="0" err="1" smtClean="0">
                <a:latin typeface="+mn-lt"/>
              </a:rPr>
              <a:t>Hyperviseur</a:t>
            </a:r>
            <a:r>
              <a:rPr lang="fr-FR" sz="2400" b="1" dirty="0" smtClean="0">
                <a:latin typeface="+mn-lt"/>
              </a:rPr>
              <a:t> monolithique</a:t>
            </a:r>
          </a:p>
          <a:p>
            <a:pPr marL="766763" lvl="1" indent="-396875">
              <a:lnSpc>
                <a:spcPct val="100000"/>
              </a:lnSpc>
              <a:buBlip>
                <a:blip r:embed="rId3"/>
              </a:buBlip>
              <a:defRPr/>
            </a:pPr>
            <a:r>
              <a:rPr lang="fr-FR" sz="2000" dirty="0" smtClean="0">
                <a:latin typeface="+mn-lt"/>
              </a:rPr>
              <a:t>Plus simple qu’un noyau moderne mais encore complexe</a:t>
            </a:r>
          </a:p>
          <a:p>
            <a:pPr marL="766763" lvl="1" indent="-396875">
              <a:lnSpc>
                <a:spcPct val="100000"/>
              </a:lnSpc>
              <a:buBlip>
                <a:blip r:embed="rId3"/>
              </a:buBlip>
              <a:defRPr/>
            </a:pPr>
            <a:r>
              <a:rPr lang="fr-FR" sz="2000" dirty="0" smtClean="0">
                <a:latin typeface="+mn-lt"/>
              </a:rPr>
              <a:t>Contient son propre modèle de drivers</a:t>
            </a:r>
          </a:p>
        </p:txBody>
      </p:sp>
      <p:sp>
        <p:nvSpPr>
          <p:cNvPr id="1024004" name="Rectangle 1024003"/>
          <p:cNvSpPr>
            <a:spLocks noChangeArrowheads="1"/>
          </p:cNvSpPr>
          <p:nvPr/>
        </p:nvSpPr>
        <p:spPr bwMode="auto">
          <a:xfrm>
            <a:off x="884238" y="4811713"/>
            <a:ext cx="2568575" cy="1117600"/>
          </a:xfrm>
          <a:prstGeom prst="rect">
            <a:avLst/>
          </a:prstGeom>
          <a:solidFill>
            <a:schemeClr val="fo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1"/>
                </a:solidFill>
                <a:effectLst/>
              </a:rPr>
              <a:t>Hyperviseur</a:t>
            </a:r>
            <a:endParaRPr lang="fr-FR" sz="1800" b="0">
              <a:solidFill>
                <a:schemeClr val="bg1"/>
              </a:solidFill>
              <a:effectLst/>
            </a:endParaRPr>
          </a:p>
        </p:txBody>
      </p:sp>
      <p:sp>
        <p:nvSpPr>
          <p:cNvPr id="1024005" name="Rectangle 1024004"/>
          <p:cNvSpPr>
            <a:spLocks noChangeArrowheads="1"/>
          </p:cNvSpPr>
          <p:nvPr/>
        </p:nvSpPr>
        <p:spPr bwMode="auto">
          <a:xfrm>
            <a:off x="884238" y="3927475"/>
            <a:ext cx="793750" cy="765175"/>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1"/>
                </a:solidFill>
                <a:effectLst/>
              </a:rPr>
              <a:t>VM 1</a:t>
            </a:r>
            <a:endParaRPr lang="fr-FR" sz="1800" b="0">
              <a:solidFill>
                <a:schemeClr val="bg1"/>
              </a:solidFill>
              <a:effectLst/>
            </a:endParaRPr>
          </a:p>
          <a:p>
            <a:pPr algn="ctr" eaLnBrk="0" hangingPunct="0"/>
            <a:r>
              <a:rPr lang="fr-FR" sz="1200" b="0">
                <a:solidFill>
                  <a:schemeClr val="bg1"/>
                </a:solidFill>
                <a:effectLst/>
              </a:rPr>
              <a:t>(“Admin”)</a:t>
            </a:r>
          </a:p>
        </p:txBody>
      </p:sp>
      <p:sp>
        <p:nvSpPr>
          <p:cNvPr id="1024006" name="Rectangle 1024005"/>
          <p:cNvSpPr>
            <a:spLocks noChangeArrowheads="1"/>
          </p:cNvSpPr>
          <p:nvPr/>
        </p:nvSpPr>
        <p:spPr bwMode="auto">
          <a:xfrm>
            <a:off x="1771650" y="3927475"/>
            <a:ext cx="793750" cy="765175"/>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1"/>
                </a:solidFill>
                <a:effectLst/>
              </a:rPr>
              <a:t>VM 2</a:t>
            </a:r>
            <a:endParaRPr lang="fr-FR" sz="1800" b="0">
              <a:solidFill>
                <a:schemeClr val="bg1"/>
              </a:solidFill>
              <a:effectLst/>
            </a:endParaRPr>
          </a:p>
        </p:txBody>
      </p:sp>
      <p:sp>
        <p:nvSpPr>
          <p:cNvPr id="1024007" name="Rectangle 1024006"/>
          <p:cNvSpPr>
            <a:spLocks noChangeArrowheads="1"/>
          </p:cNvSpPr>
          <p:nvPr/>
        </p:nvSpPr>
        <p:spPr bwMode="auto">
          <a:xfrm>
            <a:off x="2659063" y="3927475"/>
            <a:ext cx="793750" cy="765175"/>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1"/>
                </a:solidFill>
                <a:effectLst/>
              </a:rPr>
              <a:t>VM 3</a:t>
            </a:r>
            <a:endParaRPr lang="fr-FR" sz="1800" b="0">
              <a:solidFill>
                <a:schemeClr val="bg1"/>
              </a:solidFill>
              <a:effectLst/>
            </a:endParaRPr>
          </a:p>
        </p:txBody>
      </p:sp>
      <p:sp>
        <p:nvSpPr>
          <p:cNvPr id="1024008" name="Rectangle 1024007"/>
          <p:cNvSpPr>
            <a:spLocks noChangeArrowheads="1"/>
          </p:cNvSpPr>
          <p:nvPr/>
        </p:nvSpPr>
        <p:spPr bwMode="auto">
          <a:xfrm>
            <a:off x="884238" y="6046788"/>
            <a:ext cx="2568575" cy="295275"/>
          </a:xfrm>
          <a:prstGeom prst="rect">
            <a:avLst/>
          </a:prstGeom>
          <a:solidFill>
            <a:schemeClr val="accent1"/>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1"/>
                </a:solidFill>
                <a:effectLst/>
              </a:rPr>
              <a:t>Hardware</a:t>
            </a:r>
            <a:endParaRPr lang="fr-FR" sz="1800" b="0">
              <a:solidFill>
                <a:schemeClr val="bg1"/>
              </a:solidFill>
              <a:effectLst/>
            </a:endParaRPr>
          </a:p>
        </p:txBody>
      </p:sp>
      <p:sp>
        <p:nvSpPr>
          <p:cNvPr id="98312" name="Straight Connector 104455"/>
          <p:cNvSpPr>
            <a:spLocks noChangeShapeType="1"/>
          </p:cNvSpPr>
          <p:nvPr/>
        </p:nvSpPr>
        <p:spPr bwMode="auto">
          <a:xfrm>
            <a:off x="790575" y="3810000"/>
            <a:ext cx="2801938" cy="2590800"/>
          </a:xfrm>
          <a:prstGeom prst="line">
            <a:avLst/>
          </a:prstGeom>
          <a:noFill/>
          <a:ln w="76200" algn="ctr">
            <a:solidFill>
              <a:srgbClr val="FF0000"/>
            </a:solidFill>
            <a:round/>
            <a:headEnd/>
            <a:tailEnd/>
          </a:ln>
        </p:spPr>
        <p:txBody>
          <a:bodyPr/>
          <a:lstStyle/>
          <a:p>
            <a:endParaRPr lang="fr-FR">
              <a:solidFill>
                <a:schemeClr val="bg1"/>
              </a:solidFill>
            </a:endParaRPr>
          </a:p>
        </p:txBody>
      </p:sp>
      <p:sp>
        <p:nvSpPr>
          <p:cNvPr id="98313" name="Straight Connector 104456"/>
          <p:cNvSpPr>
            <a:spLocks noChangeShapeType="1"/>
          </p:cNvSpPr>
          <p:nvPr/>
        </p:nvSpPr>
        <p:spPr bwMode="auto">
          <a:xfrm flipH="1">
            <a:off x="696913" y="3810000"/>
            <a:ext cx="2801937" cy="2590800"/>
          </a:xfrm>
          <a:prstGeom prst="line">
            <a:avLst/>
          </a:prstGeom>
          <a:noFill/>
          <a:ln w="76200" algn="ctr">
            <a:solidFill>
              <a:srgbClr val="FF0000"/>
            </a:solidFill>
            <a:round/>
            <a:headEnd/>
            <a:tailEnd/>
          </a:ln>
        </p:spPr>
        <p:txBody>
          <a:bodyPr/>
          <a:lstStyle/>
          <a:p>
            <a:endParaRPr lang="fr-FR">
              <a:solidFill>
                <a:schemeClr val="bg1"/>
              </a:solidFill>
            </a:endParaRPr>
          </a:p>
        </p:txBody>
      </p:sp>
      <p:sp>
        <p:nvSpPr>
          <p:cNvPr id="1024011" name="Rectangle 1024010"/>
          <p:cNvSpPr>
            <a:spLocks noChangeArrowheads="1"/>
          </p:cNvSpPr>
          <p:nvPr/>
        </p:nvSpPr>
        <p:spPr bwMode="auto">
          <a:xfrm>
            <a:off x="5334000" y="6027738"/>
            <a:ext cx="3124200" cy="284162"/>
          </a:xfrm>
          <a:prstGeom prst="rect">
            <a:avLst/>
          </a:prstGeom>
          <a:solidFill>
            <a:schemeClr val="accent1"/>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1"/>
                </a:solidFill>
                <a:effectLst/>
              </a:rPr>
              <a:t>Hardware</a:t>
            </a:r>
            <a:endParaRPr lang="fr-FR" sz="1800" b="0">
              <a:solidFill>
                <a:schemeClr val="bg1"/>
              </a:solidFill>
              <a:effectLst/>
            </a:endParaRPr>
          </a:p>
        </p:txBody>
      </p:sp>
      <p:sp>
        <p:nvSpPr>
          <p:cNvPr id="1024012" name="Rectangle 1024011"/>
          <p:cNvSpPr>
            <a:spLocks noChangeArrowheads="1"/>
          </p:cNvSpPr>
          <p:nvPr/>
        </p:nvSpPr>
        <p:spPr bwMode="auto">
          <a:xfrm>
            <a:off x="5334000" y="5630863"/>
            <a:ext cx="3124200" cy="284162"/>
          </a:xfrm>
          <a:prstGeom prst="rect">
            <a:avLst/>
          </a:prstGeom>
          <a:solidFill>
            <a:schemeClr val="fo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1"/>
                </a:solidFill>
                <a:effectLst/>
              </a:rPr>
              <a:t>Hyperviseur</a:t>
            </a:r>
            <a:endParaRPr lang="fr-FR" sz="1800" b="0">
              <a:solidFill>
                <a:schemeClr val="bg1"/>
              </a:solidFill>
              <a:effectLst/>
            </a:endParaRPr>
          </a:p>
        </p:txBody>
      </p:sp>
      <p:sp>
        <p:nvSpPr>
          <p:cNvPr id="1024013" name="Rectangle 1024012"/>
          <p:cNvSpPr>
            <a:spLocks noChangeArrowheads="1"/>
          </p:cNvSpPr>
          <p:nvPr/>
        </p:nvSpPr>
        <p:spPr bwMode="auto">
          <a:xfrm>
            <a:off x="5334000" y="3962400"/>
            <a:ext cx="965200" cy="1554163"/>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endParaRPr lang="fr-FR" sz="1400" b="0">
              <a:solidFill>
                <a:schemeClr val="bg1"/>
              </a:solidFill>
              <a:effectLst/>
            </a:endParaRPr>
          </a:p>
        </p:txBody>
      </p:sp>
      <p:sp>
        <p:nvSpPr>
          <p:cNvPr id="1024014" name="Rectangle 1024013"/>
          <p:cNvSpPr>
            <a:spLocks noChangeArrowheads="1"/>
          </p:cNvSpPr>
          <p:nvPr/>
        </p:nvSpPr>
        <p:spPr bwMode="auto">
          <a:xfrm>
            <a:off x="6413500" y="3962400"/>
            <a:ext cx="965200" cy="1554163"/>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1"/>
                </a:solidFill>
                <a:effectLst/>
              </a:rPr>
              <a:t>VM 2</a:t>
            </a:r>
            <a:endParaRPr lang="fr-FR" sz="1800" b="0">
              <a:solidFill>
                <a:schemeClr val="bg1"/>
              </a:solidFill>
              <a:effectLst/>
            </a:endParaRPr>
          </a:p>
          <a:p>
            <a:pPr algn="ctr" eaLnBrk="0" hangingPunct="0"/>
            <a:r>
              <a:rPr lang="fr-FR" sz="1200" b="0">
                <a:solidFill>
                  <a:schemeClr val="bg1"/>
                </a:solidFill>
                <a:effectLst/>
              </a:rPr>
              <a:t>(« Enfant »)</a:t>
            </a:r>
          </a:p>
        </p:txBody>
      </p:sp>
      <p:sp>
        <p:nvSpPr>
          <p:cNvPr id="1024015" name="Rectangle 1024014"/>
          <p:cNvSpPr>
            <a:spLocks noChangeArrowheads="1"/>
          </p:cNvSpPr>
          <p:nvPr/>
        </p:nvSpPr>
        <p:spPr bwMode="auto">
          <a:xfrm>
            <a:off x="7493000" y="3962400"/>
            <a:ext cx="965200" cy="1554163"/>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1"/>
                </a:solidFill>
                <a:effectLst/>
              </a:rPr>
              <a:t>VM 3</a:t>
            </a:r>
            <a:endParaRPr lang="fr-FR" sz="1800" b="0">
              <a:solidFill>
                <a:schemeClr val="bg1"/>
              </a:solidFill>
              <a:effectLst/>
            </a:endParaRPr>
          </a:p>
          <a:p>
            <a:pPr algn="ctr" eaLnBrk="0" hangingPunct="0"/>
            <a:r>
              <a:rPr lang="fr-FR" sz="1200" b="0">
                <a:solidFill>
                  <a:schemeClr val="bg1"/>
                </a:solidFill>
                <a:effectLst/>
              </a:rPr>
              <a:t>(« Enfant »)</a:t>
            </a:r>
          </a:p>
        </p:txBody>
      </p:sp>
      <p:sp>
        <p:nvSpPr>
          <p:cNvPr id="98319" name="Rectangle 104462"/>
          <p:cNvSpPr>
            <a:spLocks noChangeArrowheads="1"/>
          </p:cNvSpPr>
          <p:nvPr/>
        </p:nvSpPr>
        <p:spPr bwMode="auto">
          <a:xfrm>
            <a:off x="5424488" y="4438650"/>
            <a:ext cx="795337" cy="681038"/>
          </a:xfrm>
          <a:prstGeom prst="rect">
            <a:avLst/>
          </a:prstGeom>
          <a:solidFill>
            <a:schemeClr val="tx2"/>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Pile de </a:t>
            </a:r>
          </a:p>
          <a:p>
            <a:pPr algn="ctr" eaLnBrk="0" hangingPunct="0"/>
            <a:r>
              <a:rPr lang="fr-FR" sz="1000" b="0">
                <a:solidFill>
                  <a:schemeClr val="bg1"/>
                </a:solidFill>
                <a:effectLst/>
              </a:rPr>
              <a:t>Virtualisation </a:t>
            </a:r>
          </a:p>
        </p:txBody>
      </p:sp>
      <p:sp>
        <p:nvSpPr>
          <p:cNvPr id="98320" name="TextBox 104463"/>
          <p:cNvSpPr txBox="1">
            <a:spLocks noChangeArrowheads="1"/>
          </p:cNvSpPr>
          <p:nvPr/>
        </p:nvSpPr>
        <p:spPr bwMode="auto">
          <a:xfrm>
            <a:off x="5391150" y="4038600"/>
            <a:ext cx="852488" cy="396875"/>
          </a:xfrm>
          <a:prstGeom prst="rect">
            <a:avLst/>
          </a:prstGeom>
          <a:noFill/>
          <a:ln w="9525">
            <a:noFill/>
            <a:miter lim="800000"/>
            <a:headEnd/>
            <a:tailEnd/>
          </a:ln>
        </p:spPr>
        <p:txBody>
          <a:bodyPr>
            <a:spAutoFit/>
          </a:bodyPr>
          <a:lstStyle/>
          <a:p>
            <a:pPr algn="ctr" eaLnBrk="0" hangingPunct="0">
              <a:spcBef>
                <a:spcPct val="50000"/>
              </a:spcBef>
            </a:pPr>
            <a:r>
              <a:rPr lang="fr-FR" sz="1000" b="0">
                <a:solidFill>
                  <a:schemeClr val="bg1"/>
                </a:solidFill>
                <a:effectLst/>
              </a:rPr>
              <a:t>VM 1 (« Parent »)</a:t>
            </a:r>
          </a:p>
        </p:txBody>
      </p:sp>
      <p:sp>
        <p:nvSpPr>
          <p:cNvPr id="98322" name="Rectangle 104465"/>
          <p:cNvSpPr>
            <a:spLocks noChangeArrowheads="1"/>
          </p:cNvSpPr>
          <p:nvPr/>
        </p:nvSpPr>
        <p:spPr bwMode="auto">
          <a:xfrm>
            <a:off x="5562600" y="52482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23" name="Rectangle 104466"/>
          <p:cNvSpPr>
            <a:spLocks noChangeArrowheads="1"/>
          </p:cNvSpPr>
          <p:nvPr/>
        </p:nvSpPr>
        <p:spPr bwMode="auto">
          <a:xfrm>
            <a:off x="5524500" y="52101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24" name="Rectangle 104467"/>
          <p:cNvSpPr>
            <a:spLocks noChangeArrowheads="1"/>
          </p:cNvSpPr>
          <p:nvPr/>
        </p:nvSpPr>
        <p:spPr bwMode="auto">
          <a:xfrm>
            <a:off x="5476875" y="51720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25" name="Rectangle 104468"/>
          <p:cNvSpPr>
            <a:spLocks noChangeArrowheads="1"/>
          </p:cNvSpPr>
          <p:nvPr/>
        </p:nvSpPr>
        <p:spPr bwMode="auto">
          <a:xfrm>
            <a:off x="6638925" y="52482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26" name="Rectangle 104469"/>
          <p:cNvSpPr>
            <a:spLocks noChangeArrowheads="1"/>
          </p:cNvSpPr>
          <p:nvPr/>
        </p:nvSpPr>
        <p:spPr bwMode="auto">
          <a:xfrm>
            <a:off x="6600825" y="52101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27" name="Rectangle 104470"/>
          <p:cNvSpPr>
            <a:spLocks noChangeArrowheads="1"/>
          </p:cNvSpPr>
          <p:nvPr/>
        </p:nvSpPr>
        <p:spPr bwMode="auto">
          <a:xfrm>
            <a:off x="6553200" y="51720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28" name="Rectangle 104471"/>
          <p:cNvSpPr>
            <a:spLocks noChangeArrowheads="1"/>
          </p:cNvSpPr>
          <p:nvPr/>
        </p:nvSpPr>
        <p:spPr bwMode="auto">
          <a:xfrm>
            <a:off x="7705725" y="52482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29" name="Rectangle 104472"/>
          <p:cNvSpPr>
            <a:spLocks noChangeArrowheads="1"/>
          </p:cNvSpPr>
          <p:nvPr/>
        </p:nvSpPr>
        <p:spPr bwMode="auto">
          <a:xfrm>
            <a:off x="7667625" y="52101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30" name="Rectangle 104473"/>
          <p:cNvSpPr>
            <a:spLocks noChangeArrowheads="1"/>
          </p:cNvSpPr>
          <p:nvPr/>
        </p:nvSpPr>
        <p:spPr bwMode="auto">
          <a:xfrm>
            <a:off x="7620000" y="51720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31" name="Rectangle 104474"/>
          <p:cNvSpPr>
            <a:spLocks noChangeArrowheads="1"/>
          </p:cNvSpPr>
          <p:nvPr/>
        </p:nvSpPr>
        <p:spPr bwMode="auto">
          <a:xfrm>
            <a:off x="1925638" y="5638800"/>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32" name="Rectangle 104475"/>
          <p:cNvSpPr>
            <a:spLocks noChangeArrowheads="1"/>
          </p:cNvSpPr>
          <p:nvPr/>
        </p:nvSpPr>
        <p:spPr bwMode="auto">
          <a:xfrm>
            <a:off x="1887538" y="5600700"/>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98333" name="Rectangle 104476"/>
          <p:cNvSpPr>
            <a:spLocks noChangeArrowheads="1"/>
          </p:cNvSpPr>
          <p:nvPr/>
        </p:nvSpPr>
        <p:spPr bwMode="auto">
          <a:xfrm>
            <a:off x="1839913" y="5562600"/>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1"/>
                </a:solidFill>
                <a:effectLst/>
              </a:rPr>
              <a:t>Drivers</a:t>
            </a:r>
          </a:p>
        </p:txBody>
      </p:sp>
      <p:sp>
        <p:nvSpPr>
          <p:cNvPr id="31" name="Text Placeholder 1024002"/>
          <p:cNvSpPr txBox="1">
            <a:spLocks noChangeArrowheads="1"/>
          </p:cNvSpPr>
          <p:nvPr/>
        </p:nvSpPr>
        <p:spPr>
          <a:xfrm>
            <a:off x="5072066" y="1728707"/>
            <a:ext cx="3581400" cy="2092881"/>
          </a:xfrm>
          <a:prstGeom prst="rect">
            <a:avLst/>
          </a:prstGeom>
        </p:spPr>
        <p:txBody>
          <a:bodyPr vert="horz" lIns="0" tIns="0" rIns="0" bIns="0" rtlCol="0">
            <a:spAutoFit/>
          </a:bodyPr>
          <a:lstStyle/>
          <a:p>
            <a:pPr marL="396875" marR="0" lvl="0" indent="-396875" algn="l" defTabSz="914363" rtl="0" eaLnBrk="1" fontAlgn="auto" latinLnBrk="0" hangingPunct="1">
              <a:spcBef>
                <a:spcPct val="20000"/>
              </a:spcBef>
              <a:spcAft>
                <a:spcPts val="0"/>
              </a:spcAft>
              <a:buClrTx/>
              <a:buSzTx/>
              <a:buFontTx/>
              <a:buBlip>
                <a:blip r:embed="rId3"/>
              </a:buBlip>
              <a:tabLst/>
              <a:defRPr/>
            </a:pPr>
            <a:r>
              <a:rPr lang="fr-FR" sz="2400" b="1" dirty="0" err="1" smtClean="0"/>
              <a:t>Hyperviseur</a:t>
            </a:r>
            <a:r>
              <a:rPr lang="fr-FR" sz="2400" b="1" dirty="0" smtClean="0"/>
              <a:t> micronoyau</a:t>
            </a:r>
          </a:p>
          <a:p>
            <a:pPr marL="854057" lvl="1" indent="-396875">
              <a:spcBef>
                <a:spcPct val="20000"/>
              </a:spcBef>
              <a:buFontTx/>
              <a:buBlip>
                <a:blip r:embed="rId3"/>
              </a:buBlip>
              <a:defRPr/>
            </a:pPr>
            <a:r>
              <a:rPr lang="fr-FR" sz="2000" dirty="0" smtClean="0"/>
              <a:t>Fonctionnalité de partitionnement simple</a:t>
            </a:r>
          </a:p>
          <a:p>
            <a:pPr marL="854057" lvl="1" indent="-396875">
              <a:spcBef>
                <a:spcPct val="20000"/>
              </a:spcBef>
              <a:buFontTx/>
              <a:buBlip>
                <a:blip r:embed="rId3"/>
              </a:buBlip>
              <a:defRPr/>
            </a:pPr>
            <a:r>
              <a:rPr lang="fr-FR" sz="2000" dirty="0" smtClean="0"/>
              <a:t>Pas de code tiers</a:t>
            </a:r>
          </a:p>
          <a:p>
            <a:pPr marL="854057" lvl="1" indent="-396875">
              <a:spcBef>
                <a:spcPct val="20000"/>
              </a:spcBef>
              <a:buFontTx/>
              <a:buBlip>
                <a:blip r:embed="rId3"/>
              </a:buBlip>
              <a:defRPr/>
            </a:pPr>
            <a:r>
              <a:rPr lang="fr-FR" sz="2000" dirty="0" smtClean="0"/>
              <a:t>Les drivers s’exécutent dans les invités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swoop-line1.png"/>
          <p:cNvPicPr>
            <a:picLocks noChangeAspect="1"/>
          </p:cNvPicPr>
          <p:nvPr/>
        </p:nvPicPr>
        <p:blipFill>
          <a:blip r:embed="rId3">
            <a:duotone>
              <a:prstClr val="black"/>
              <a:schemeClr val="accent2">
                <a:tint val="45000"/>
                <a:satMod val="400000"/>
              </a:schemeClr>
            </a:duotone>
            <a:lum bright="-71000" contrast="-6000"/>
          </a:blip>
          <a:stretch>
            <a:fillRect/>
          </a:stretch>
        </p:blipFill>
        <p:spPr>
          <a:xfrm>
            <a:off x="-46728" y="11248"/>
            <a:ext cx="9252287" cy="6951250"/>
          </a:xfrm>
          <a:prstGeom prst="rect">
            <a:avLst/>
          </a:prstGeom>
        </p:spPr>
      </p:pic>
      <p:sp>
        <p:nvSpPr>
          <p:cNvPr id="65" name="Rounded Rectangle 64"/>
          <p:cNvSpPr/>
          <p:nvPr/>
        </p:nvSpPr>
        <p:spPr bwMode="invGray">
          <a:xfrm>
            <a:off x="6347632" y="1777284"/>
            <a:ext cx="2616061" cy="3618964"/>
          </a:xfrm>
          <a:prstGeom prst="roundRect">
            <a:avLst>
              <a:gd name="adj" fmla="val 5921"/>
            </a:avLst>
          </a:prstGeom>
          <a:gradFill flip="none" rotWithShape="1">
            <a:gsLst>
              <a:gs pos="4000">
                <a:srgbClr val="FFFFFF">
                  <a:alpha val="65000"/>
                </a:srgbClr>
              </a:gs>
              <a:gs pos="18000">
                <a:srgbClr val="FFFFFF">
                  <a:alpha val="0"/>
                </a:srgbClr>
              </a:gs>
              <a:gs pos="48000">
                <a:srgbClr val="000000">
                  <a:alpha val="40000"/>
                </a:srgbClr>
              </a:gs>
              <a:gs pos="75000">
                <a:srgbClr val="000000">
                  <a:alpha val="40000"/>
                </a:srgbClr>
              </a:gs>
              <a:gs pos="91000">
                <a:srgbClr val="FFFFFF">
                  <a:alpha val="0"/>
                </a:srgbClr>
              </a:gs>
              <a:gs pos="100000">
                <a:srgbClr val="FFFFFF">
                  <a:alpha val="73000"/>
                </a:srgbClr>
              </a:gs>
            </a:gsLst>
            <a:lin ang="2700000" scaled="1"/>
            <a:tileRect/>
          </a:gradFill>
          <a:ln w="9525" cap="flat" cmpd="sng" algn="ctr">
            <a:solidFill>
              <a:srgbClr val="FFFFFF">
                <a:alpha val="44000"/>
              </a:srgbClr>
            </a:solid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00AEDB">
                <a:shade val="80000"/>
              </a:srgbClr>
            </a:contourClr>
          </a:sp3d>
        </p:spPr>
        <p:txBody>
          <a:bodyPr vert="horz" wrap="square" lIns="146278" tIns="487595" rIns="146278" bIns="73139" numCol="1" rtlCol="0" anchor="t" anchorCtr="0" compatLnSpc="1">
            <a:prstTxWarp prst="textNoShape">
              <a:avLst/>
            </a:prstTxWarp>
          </a:bodyPr>
          <a:lstStyle/>
          <a:p>
            <a:pPr marL="0" marR="0" lvl="1" indent="-228582" algn="ctr" defTabSz="822984" eaLnBrk="1" fontAlgn="auto" latinLnBrk="0" hangingPunct="1">
              <a:lnSpc>
                <a:spcPct val="80000"/>
              </a:lnSpc>
              <a:spcBef>
                <a:spcPct val="20000"/>
              </a:spcBef>
              <a:spcAft>
                <a:spcPts val="0"/>
              </a:spcAft>
              <a:buClrTx/>
              <a:buSzPct val="90000"/>
              <a:buFontTx/>
              <a:buBlip>
                <a:blip r:embed="rId4"/>
              </a:buBlip>
              <a:tabLst/>
              <a:defRPr/>
            </a:pPr>
            <a:endParaRPr kumimoji="0" lang="en-US" altLang="zh-CN" sz="5400" b="0" i="1" u="none" strike="noStrike" kern="0" cap="none" spc="-180" normalizeH="0" baseline="0" noProof="0" dirty="0">
              <a:ln w="18415" cmpd="sng">
                <a:noFill/>
                <a:prstDash val="solid"/>
              </a:ln>
              <a:solidFill>
                <a:srgbClr val="000000"/>
              </a:solidFill>
              <a:effectLst>
                <a:glow rad="101600">
                  <a:srgbClr val="CCECFF"/>
                </a:glow>
                <a:innerShdw blurRad="114300">
                  <a:prstClr val="black"/>
                </a:innerShdw>
              </a:effectLst>
              <a:uLnTx/>
              <a:uFillTx/>
              <a:latin typeface="Segoe Black" pitchFamily="34" charset="0"/>
              <a:ea typeface="+mn-ea"/>
              <a:cs typeface="+mn-cs"/>
            </a:endParaRPr>
          </a:p>
        </p:txBody>
      </p:sp>
      <p:grpSp>
        <p:nvGrpSpPr>
          <p:cNvPr id="2" name="Group 75"/>
          <p:cNvGrpSpPr/>
          <p:nvPr/>
        </p:nvGrpSpPr>
        <p:grpSpPr>
          <a:xfrm>
            <a:off x="6399035" y="3681580"/>
            <a:ext cx="2744965" cy="1733227"/>
            <a:chOff x="3897059" y="2866006"/>
            <a:chExt cx="2424228" cy="1794405"/>
          </a:xfrm>
        </p:grpSpPr>
        <p:pic>
          <p:nvPicPr>
            <p:cNvPr id="77" name="Picture 4" descr="\\.PSF\Parallels Share\Virtualization Slides\Server-Physical-3U.png"/>
            <p:cNvPicPr>
              <a:picLocks noChangeAspect="1" noChangeArrowheads="1"/>
            </p:cNvPicPr>
            <p:nvPr/>
          </p:nvPicPr>
          <p:blipFill>
            <a:blip r:embed="rId5"/>
            <a:srcRect/>
            <a:stretch>
              <a:fillRect/>
            </a:stretch>
          </p:blipFill>
          <p:spPr bwMode="auto">
            <a:xfrm>
              <a:off x="3897059" y="2866006"/>
              <a:ext cx="2424228" cy="1794405"/>
            </a:xfrm>
            <a:prstGeom prst="rect">
              <a:avLst/>
            </a:prstGeom>
            <a:noFill/>
          </p:spPr>
        </p:pic>
        <p:pic>
          <p:nvPicPr>
            <p:cNvPr id="78" name="Picture 2"/>
            <p:cNvPicPr>
              <a:picLocks noChangeAspect="1" noChangeArrowheads="1"/>
            </p:cNvPicPr>
            <p:nvPr/>
          </p:nvPicPr>
          <p:blipFill>
            <a:blip r:embed="rId6">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nvGrpSpPr>
          <p:cNvPr id="3" name="Group 78"/>
          <p:cNvGrpSpPr/>
          <p:nvPr/>
        </p:nvGrpSpPr>
        <p:grpSpPr>
          <a:xfrm>
            <a:off x="6912723" y="1876704"/>
            <a:ext cx="1686064" cy="2550322"/>
            <a:chOff x="6912723" y="1876704"/>
            <a:chExt cx="1686064" cy="2550322"/>
          </a:xfrm>
        </p:grpSpPr>
        <p:pic>
          <p:nvPicPr>
            <p:cNvPr id="110" name="Picture 2" descr="\\.PSF\Parallels Share\DDC\Server-Virtual-2U.png"/>
            <p:cNvPicPr>
              <a:picLocks noChangeAspect="1" noChangeArrowheads="1"/>
            </p:cNvPicPr>
            <p:nvPr/>
          </p:nvPicPr>
          <p:blipFill>
            <a:blip r:embed="rId7"/>
            <a:srcRect/>
            <a:stretch>
              <a:fillRect/>
            </a:stretch>
          </p:blipFill>
          <p:spPr bwMode="auto">
            <a:xfrm>
              <a:off x="6912723" y="3149530"/>
              <a:ext cx="1686064" cy="1277496"/>
            </a:xfrm>
            <a:prstGeom prst="rect">
              <a:avLst/>
            </a:prstGeom>
            <a:noFill/>
          </p:spPr>
        </p:pic>
        <p:pic>
          <p:nvPicPr>
            <p:cNvPr id="108" name="Picture 2" descr="\\.PSF\Parallels Share\DDC\Server-Virtual-2U.png"/>
            <p:cNvPicPr>
              <a:picLocks noChangeAspect="1" noChangeArrowheads="1"/>
            </p:cNvPicPr>
            <p:nvPr/>
          </p:nvPicPr>
          <p:blipFill>
            <a:blip r:embed="rId7"/>
            <a:srcRect/>
            <a:stretch>
              <a:fillRect/>
            </a:stretch>
          </p:blipFill>
          <p:spPr bwMode="auto">
            <a:xfrm>
              <a:off x="6912723" y="2518408"/>
              <a:ext cx="1686064" cy="1277496"/>
            </a:xfrm>
            <a:prstGeom prst="rect">
              <a:avLst/>
            </a:prstGeom>
            <a:noFill/>
          </p:spPr>
        </p:pic>
        <p:pic>
          <p:nvPicPr>
            <p:cNvPr id="106" name="Picture 2" descr="\\.PSF\Parallels Share\DDC\Server-Virtual-2U.png"/>
            <p:cNvPicPr>
              <a:picLocks noChangeAspect="1" noChangeArrowheads="1"/>
            </p:cNvPicPr>
            <p:nvPr/>
          </p:nvPicPr>
          <p:blipFill>
            <a:blip r:embed="rId7"/>
            <a:srcRect/>
            <a:stretch>
              <a:fillRect/>
            </a:stretch>
          </p:blipFill>
          <p:spPr bwMode="auto">
            <a:xfrm>
              <a:off x="6912724" y="1876704"/>
              <a:ext cx="1686063" cy="1277496"/>
            </a:xfrm>
            <a:prstGeom prst="rect">
              <a:avLst/>
            </a:prstGeom>
            <a:noFill/>
          </p:spPr>
        </p:pic>
      </p:grpSp>
      <p:pic>
        <p:nvPicPr>
          <p:cNvPr id="107" name="Picture 106" descr="Windows_Vista3.png"/>
          <p:cNvPicPr>
            <a:picLocks/>
          </p:cNvPicPr>
          <p:nvPr/>
        </p:nvPicPr>
        <p:blipFill>
          <a:blip r:embed="rId8" cstate="print"/>
          <a:srcRect r="76802" b="-2843"/>
          <a:stretch>
            <a:fillRect/>
          </a:stretch>
        </p:blipFill>
        <p:spPr>
          <a:xfrm>
            <a:off x="6946195" y="2588398"/>
            <a:ext cx="341583" cy="316792"/>
          </a:xfrm>
          <a:prstGeom prst="rect">
            <a:avLst/>
          </a:prstGeom>
          <a:scene3d>
            <a:camera prst="isometricOffAxis2Left"/>
            <a:lightRig rig="threePt" dir="t"/>
          </a:scene3d>
        </p:spPr>
      </p:pic>
      <p:pic>
        <p:nvPicPr>
          <p:cNvPr id="1026" name="Picture 2" descr="C:\Program Files\Microsoft Resource DVD Artwork\DVD_ART\Artwork_Imagery\Shapes and Graphics\Arrows - arrow\Straight\arrow swoosh.png"/>
          <p:cNvPicPr>
            <a:picLocks noChangeAspect="1" noChangeArrowheads="1"/>
          </p:cNvPicPr>
          <p:nvPr/>
        </p:nvPicPr>
        <p:blipFill>
          <a:blip r:embed="rId9" cstate="print"/>
          <a:srcRect/>
          <a:stretch>
            <a:fillRect/>
          </a:stretch>
        </p:blipFill>
        <p:spPr bwMode="auto">
          <a:xfrm>
            <a:off x="3437524" y="2330842"/>
            <a:ext cx="3042788" cy="2466753"/>
          </a:xfrm>
          <a:prstGeom prst="rect">
            <a:avLst/>
          </a:prstGeom>
          <a:noFill/>
        </p:spPr>
      </p:pic>
      <p:pic>
        <p:nvPicPr>
          <p:cNvPr id="50" name="Picture 4" descr="\\.PSF\Parallels Share\Virtualization Slides\Server-Physical-3U.png"/>
          <p:cNvPicPr>
            <a:picLocks noChangeAspect="1" noChangeArrowheads="1"/>
          </p:cNvPicPr>
          <p:nvPr/>
        </p:nvPicPr>
        <p:blipFill>
          <a:blip r:embed="rId5"/>
          <a:srcRect/>
          <a:stretch>
            <a:fillRect/>
          </a:stretch>
        </p:blipFill>
        <p:spPr bwMode="auto">
          <a:xfrm>
            <a:off x="2115843" y="2772353"/>
            <a:ext cx="1653900" cy="1300192"/>
          </a:xfrm>
          <a:prstGeom prst="rect">
            <a:avLst/>
          </a:prstGeom>
          <a:noFill/>
        </p:spPr>
      </p:pic>
      <p:pic>
        <p:nvPicPr>
          <p:cNvPr id="53" name="Picture 4" descr="\\.PSF\Parallels Share\Virtualization Slides\Server-Physical-3U.png"/>
          <p:cNvPicPr>
            <a:picLocks noChangeAspect="1" noChangeArrowheads="1"/>
          </p:cNvPicPr>
          <p:nvPr/>
        </p:nvPicPr>
        <p:blipFill>
          <a:blip r:embed="rId5"/>
          <a:srcRect/>
          <a:stretch>
            <a:fillRect/>
          </a:stretch>
        </p:blipFill>
        <p:spPr bwMode="auto">
          <a:xfrm>
            <a:off x="233367" y="3422817"/>
            <a:ext cx="1653900" cy="1300192"/>
          </a:xfrm>
          <a:prstGeom prst="rect">
            <a:avLst/>
          </a:prstGeom>
          <a:noFill/>
        </p:spPr>
      </p:pic>
      <p:pic>
        <p:nvPicPr>
          <p:cNvPr id="54" name="Picture 4" descr="\\.PSF\Parallels Share\Virtualization Slides\Server-Physical-3U.png"/>
          <p:cNvPicPr>
            <a:picLocks noChangeAspect="1" noChangeArrowheads="1"/>
          </p:cNvPicPr>
          <p:nvPr/>
        </p:nvPicPr>
        <p:blipFill>
          <a:blip r:embed="rId5"/>
          <a:srcRect/>
          <a:stretch>
            <a:fillRect/>
          </a:stretch>
        </p:blipFill>
        <p:spPr bwMode="auto">
          <a:xfrm>
            <a:off x="-224285" y="2741576"/>
            <a:ext cx="1653900" cy="1300192"/>
          </a:xfrm>
          <a:prstGeom prst="rect">
            <a:avLst/>
          </a:prstGeom>
          <a:noFill/>
        </p:spPr>
      </p:pic>
      <p:pic>
        <p:nvPicPr>
          <p:cNvPr id="55" name="Picture 4" descr="\\.PSF\Parallels Share\Virtualization Slides\Server-Physical-3U.png"/>
          <p:cNvPicPr>
            <a:picLocks noChangeAspect="1" noChangeArrowheads="1"/>
          </p:cNvPicPr>
          <p:nvPr/>
        </p:nvPicPr>
        <p:blipFill>
          <a:blip r:embed="rId5"/>
          <a:srcRect/>
          <a:stretch>
            <a:fillRect/>
          </a:stretch>
        </p:blipFill>
        <p:spPr bwMode="auto">
          <a:xfrm>
            <a:off x="493937" y="2234241"/>
            <a:ext cx="1653900" cy="1300192"/>
          </a:xfrm>
          <a:prstGeom prst="rect">
            <a:avLst/>
          </a:prstGeom>
          <a:noFill/>
        </p:spPr>
      </p:pic>
      <p:pic>
        <p:nvPicPr>
          <p:cNvPr id="56" name="Picture 4" descr="\\.PSF\Parallels Share\Virtualization Slides\Server-Physical-3U.png"/>
          <p:cNvPicPr>
            <a:picLocks noChangeAspect="1" noChangeArrowheads="1"/>
          </p:cNvPicPr>
          <p:nvPr/>
        </p:nvPicPr>
        <p:blipFill>
          <a:blip r:embed="rId5"/>
          <a:srcRect/>
          <a:stretch>
            <a:fillRect/>
          </a:stretch>
        </p:blipFill>
        <p:spPr bwMode="auto">
          <a:xfrm>
            <a:off x="947902" y="2928147"/>
            <a:ext cx="1653900" cy="1300192"/>
          </a:xfrm>
          <a:prstGeom prst="rect">
            <a:avLst/>
          </a:prstGeom>
          <a:noFill/>
        </p:spPr>
      </p:pic>
      <p:pic>
        <p:nvPicPr>
          <p:cNvPr id="58" name="Picture 4" descr="\\.PSF\Parallels Share\Virtualization Slides\Server-Physical-3U.png"/>
          <p:cNvPicPr>
            <a:picLocks noChangeAspect="1" noChangeArrowheads="1"/>
          </p:cNvPicPr>
          <p:nvPr/>
        </p:nvPicPr>
        <p:blipFill>
          <a:blip r:embed="rId5"/>
          <a:srcRect/>
          <a:stretch>
            <a:fillRect/>
          </a:stretch>
        </p:blipFill>
        <p:spPr bwMode="auto">
          <a:xfrm>
            <a:off x="1507268" y="2279329"/>
            <a:ext cx="1653900" cy="1300192"/>
          </a:xfrm>
          <a:prstGeom prst="rect">
            <a:avLst/>
          </a:prstGeom>
          <a:noFill/>
        </p:spPr>
      </p:pic>
      <p:grpSp>
        <p:nvGrpSpPr>
          <p:cNvPr id="4" name="Group 76"/>
          <p:cNvGrpSpPr/>
          <p:nvPr/>
        </p:nvGrpSpPr>
        <p:grpSpPr>
          <a:xfrm>
            <a:off x="1587931" y="3469725"/>
            <a:ext cx="1653900" cy="1300192"/>
            <a:chOff x="1715527" y="3512257"/>
            <a:chExt cx="1653900" cy="1300192"/>
          </a:xfrm>
        </p:grpSpPr>
        <p:pic>
          <p:nvPicPr>
            <p:cNvPr id="51" name="Picture 4" descr="\\.PSF\Parallels Share\Virtualization Slides\Server-Physical-3U.png"/>
            <p:cNvPicPr>
              <a:picLocks noChangeAspect="1" noChangeArrowheads="1"/>
            </p:cNvPicPr>
            <p:nvPr/>
          </p:nvPicPr>
          <p:blipFill>
            <a:blip r:embed="rId5"/>
            <a:srcRect/>
            <a:stretch>
              <a:fillRect/>
            </a:stretch>
          </p:blipFill>
          <p:spPr bwMode="auto">
            <a:xfrm>
              <a:off x="1715527" y="3512257"/>
              <a:ext cx="1653900" cy="1300192"/>
            </a:xfrm>
            <a:prstGeom prst="rect">
              <a:avLst/>
            </a:prstGeom>
            <a:noFill/>
          </p:spPr>
        </p:pic>
        <p:pic>
          <p:nvPicPr>
            <p:cNvPr id="52" name="Picture 51" descr="IIS.png"/>
            <p:cNvPicPr>
              <a:picLocks noChangeAspect="1"/>
            </p:cNvPicPr>
            <p:nvPr/>
          </p:nvPicPr>
          <p:blipFill>
            <a:blip r:embed="rId10"/>
            <a:stretch>
              <a:fillRect/>
            </a:stretch>
          </p:blipFill>
          <p:spPr>
            <a:xfrm>
              <a:off x="2236433" y="3648514"/>
              <a:ext cx="578549" cy="404065"/>
            </a:xfrm>
            <a:prstGeom prst="rect">
              <a:avLst/>
            </a:prstGeom>
          </p:spPr>
        </p:pic>
      </p:grpSp>
      <p:pic>
        <p:nvPicPr>
          <p:cNvPr id="57" name="Picture 56" descr="SQL.png"/>
          <p:cNvPicPr>
            <a:picLocks noChangeAspect="1"/>
          </p:cNvPicPr>
          <p:nvPr/>
        </p:nvPicPr>
        <p:blipFill>
          <a:blip r:embed="rId11"/>
          <a:stretch>
            <a:fillRect/>
          </a:stretch>
        </p:blipFill>
        <p:spPr>
          <a:xfrm>
            <a:off x="1517828" y="3054832"/>
            <a:ext cx="580003" cy="405081"/>
          </a:xfrm>
          <a:prstGeom prst="rect">
            <a:avLst/>
          </a:prstGeom>
        </p:spPr>
      </p:pic>
      <p:pic>
        <p:nvPicPr>
          <p:cNvPr id="67" name="Picture 66" descr="IIS.png"/>
          <p:cNvPicPr>
            <a:picLocks noChangeAspect="1"/>
          </p:cNvPicPr>
          <p:nvPr/>
        </p:nvPicPr>
        <p:blipFill>
          <a:blip r:embed="rId12"/>
          <a:stretch>
            <a:fillRect/>
          </a:stretch>
        </p:blipFill>
        <p:spPr>
          <a:xfrm>
            <a:off x="308570" y="2880359"/>
            <a:ext cx="578549" cy="404065"/>
          </a:xfrm>
          <a:prstGeom prst="rect">
            <a:avLst/>
          </a:prstGeom>
        </p:spPr>
      </p:pic>
      <p:pic>
        <p:nvPicPr>
          <p:cNvPr id="68" name="Picture 67" descr="exc.png"/>
          <p:cNvPicPr>
            <a:picLocks noChangeAspect="1"/>
          </p:cNvPicPr>
          <p:nvPr/>
        </p:nvPicPr>
        <p:blipFill>
          <a:blip r:embed="rId13"/>
          <a:stretch>
            <a:fillRect/>
          </a:stretch>
        </p:blipFill>
        <p:spPr>
          <a:xfrm>
            <a:off x="1033831" y="2375307"/>
            <a:ext cx="578547" cy="404065"/>
          </a:xfrm>
          <a:prstGeom prst="rect">
            <a:avLst/>
          </a:prstGeom>
        </p:spPr>
      </p:pic>
      <p:grpSp>
        <p:nvGrpSpPr>
          <p:cNvPr id="5" name="Group 61"/>
          <p:cNvGrpSpPr/>
          <p:nvPr/>
        </p:nvGrpSpPr>
        <p:grpSpPr>
          <a:xfrm>
            <a:off x="3717874" y="2917523"/>
            <a:ext cx="2424228" cy="1794405"/>
            <a:chOff x="3897059" y="2866006"/>
            <a:chExt cx="2424228" cy="1794405"/>
          </a:xfrm>
        </p:grpSpPr>
        <p:pic>
          <p:nvPicPr>
            <p:cNvPr id="73" name="Picture 4" descr="\\.PSF\Parallels Share\Virtualization Slides\Server-Physical-3U.png"/>
            <p:cNvPicPr>
              <a:picLocks noChangeAspect="1" noChangeArrowheads="1"/>
            </p:cNvPicPr>
            <p:nvPr/>
          </p:nvPicPr>
          <p:blipFill>
            <a:blip r:embed="rId5"/>
            <a:srcRect/>
            <a:stretch>
              <a:fillRect/>
            </a:stretch>
          </p:blipFill>
          <p:spPr bwMode="auto">
            <a:xfrm>
              <a:off x="3897059" y="2866006"/>
              <a:ext cx="2424228" cy="1794405"/>
            </a:xfrm>
            <a:prstGeom prst="rect">
              <a:avLst/>
            </a:prstGeom>
            <a:noFill/>
          </p:spPr>
        </p:pic>
        <p:pic>
          <p:nvPicPr>
            <p:cNvPr id="61" name="Picture 2"/>
            <p:cNvPicPr>
              <a:picLocks noChangeAspect="1" noChangeArrowheads="1"/>
            </p:cNvPicPr>
            <p:nvPr/>
          </p:nvPicPr>
          <p:blipFill>
            <a:blip r:embed="rId6">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sp>
        <p:nvSpPr>
          <p:cNvPr id="90" name=" 3"/>
          <p:cNvSpPr/>
          <p:nvPr/>
        </p:nvSpPr>
        <p:spPr>
          <a:xfrm>
            <a:off x="0" y="5586741"/>
            <a:ext cx="9144000" cy="1040048"/>
          </a:xfrm>
          <a:prstGeom prst="rightArrow">
            <a:avLst>
              <a:gd name="adj1" fmla="val 79043"/>
              <a:gd name="adj2" fmla="val 79205"/>
            </a:avLst>
          </a:prstGeom>
          <a:gradFill rotWithShape="1">
            <a:gsLst>
              <a:gs pos="0">
                <a:srgbClr val="FFFFFF"/>
              </a:gs>
              <a:gs pos="97000">
                <a:srgbClr val="B0B3B2">
                  <a:lumMod val="75000"/>
                </a:srgbClr>
              </a:gs>
              <a:gs pos="100000">
                <a:srgbClr val="CCCCCC">
                  <a:lumMod val="75000"/>
                </a:srgbClr>
              </a:gs>
            </a:gsLst>
            <a:path path="circle">
              <a:fillToRect l="50000" t="50000" r="50000" b="50000"/>
            </a:path>
          </a:gradFill>
          <a:ln>
            <a:noFill/>
          </a:ln>
          <a:effectLst>
            <a:outerShdw blurRad="609600" dist="38100" dir="2700000" algn="tl" rotWithShape="0">
              <a:srgbClr val="FFFFFF"/>
            </a:outerShdw>
            <a:reflection blurRad="6350" stA="50000" endA="300" endPos="38500" dist="50800" dir="5400000" sy="-100000" algn="bl" rotWithShape="0"/>
          </a:effectLst>
          <a:scene3d>
            <a:camera prst="orthographicFront"/>
            <a:lightRig rig="threePt" dir="t">
              <a:rot lat="0" lon="0" rev="7500000"/>
            </a:lightRig>
          </a:scene3d>
          <a:sp3d z="-152400" extrusionH="63500" prstMaterial="matte">
            <a:bevelT w="144450" h="6350" prst="relaxedInset"/>
            <a:contourClr>
              <a:srgbClr val="000000"/>
            </a:contourClr>
          </a:sp3d>
        </p:spPr>
      </p:sp>
      <p:pic>
        <p:nvPicPr>
          <p:cNvPr id="91" name="Picture 2"/>
          <p:cNvPicPr>
            <a:picLocks noChangeAspect="1" noChangeArrowheads="1"/>
          </p:cNvPicPr>
          <p:nvPr/>
        </p:nvPicPr>
        <p:blipFill>
          <a:blip r:embed="rId14">
            <a:duotone>
              <a:prstClr val="black"/>
              <a:srgbClr val="FFC000">
                <a:tint val="45000"/>
                <a:satMod val="400000"/>
              </a:srgbClr>
            </a:duotone>
            <a:lum bright="-10000" contrast="52000"/>
          </a:blip>
          <a:srcRect l="16000" r="17333"/>
          <a:stretch>
            <a:fillRect/>
          </a:stretch>
        </p:blipFill>
        <p:spPr bwMode="auto">
          <a:xfrm>
            <a:off x="0" y="5442345"/>
            <a:ext cx="2902857" cy="1400626"/>
          </a:xfrm>
          <a:prstGeom prst="rect">
            <a:avLst/>
          </a:prstGeom>
          <a:noFill/>
          <a:ln w="9525">
            <a:noFill/>
            <a:miter lim="800000"/>
            <a:headEnd/>
            <a:tailEnd/>
          </a:ln>
          <a:effectLst/>
        </p:spPr>
      </p:pic>
      <p:sp>
        <p:nvSpPr>
          <p:cNvPr id="92" name="Text Box 19"/>
          <p:cNvSpPr txBox="1">
            <a:spLocks noChangeArrowheads="1"/>
          </p:cNvSpPr>
          <p:nvPr/>
        </p:nvSpPr>
        <p:spPr bwMode="auto">
          <a:xfrm>
            <a:off x="384065" y="5823665"/>
            <a:ext cx="1980763" cy="646331"/>
          </a:xfrm>
          <a:prstGeom prst="rect">
            <a:avLst/>
          </a:prstGeom>
          <a:noFill/>
          <a:ln w="9525">
            <a:noFill/>
            <a:miter lim="800000"/>
            <a:headEnd/>
            <a:tailEnd/>
          </a:ln>
          <a:effectLst>
            <a:prstShdw prst="shdw17" dist="17961" dir="2700000">
              <a:srgbClr val="323232"/>
            </a:prstShdw>
          </a:effectLst>
        </p:spPr>
        <p:txBody>
          <a:bodyPr wrap="square">
            <a:spAutoFit/>
          </a:bodyPr>
          <a:lstStyle/>
          <a:p>
            <a:pPr algn="ctr">
              <a:lnSpc>
                <a:spcPct val="90000"/>
              </a:lnSpc>
              <a:spcBef>
                <a:spcPct val="50000"/>
              </a:spcBef>
              <a:defRPr/>
            </a:pPr>
            <a:r>
              <a:rPr lang="en-US" sz="2000" b="1" i="1" dirty="0" smtClean="0">
                <a:solidFill>
                  <a:srgbClr val="323232"/>
                </a:solidFill>
                <a:latin typeface="Segoe Semibold" pitchFamily="34" charset="0"/>
              </a:rPr>
              <a:t>Consolidation de </a:t>
            </a:r>
            <a:r>
              <a:rPr lang="en-US" sz="2000" b="1" i="1" dirty="0" err="1" smtClean="0">
                <a:solidFill>
                  <a:srgbClr val="323232"/>
                </a:solidFill>
                <a:latin typeface="Segoe Semibold" pitchFamily="34" charset="0"/>
              </a:rPr>
              <a:t>serveurs</a:t>
            </a:r>
            <a:endParaRPr lang="en-US" sz="2000" b="1" i="1" dirty="0" smtClean="0">
              <a:solidFill>
                <a:srgbClr val="323232"/>
              </a:solidFill>
              <a:latin typeface="Segoe Semibold" pitchFamily="34" charset="0"/>
            </a:endParaRPr>
          </a:p>
        </p:txBody>
      </p:sp>
      <p:pic>
        <p:nvPicPr>
          <p:cNvPr id="93" name="Picture 2"/>
          <p:cNvPicPr>
            <a:picLocks noChangeAspect="1" noChangeArrowheads="1"/>
          </p:cNvPicPr>
          <p:nvPr/>
        </p:nvPicPr>
        <p:blipFill>
          <a:blip r:embed="rId14">
            <a:duotone>
              <a:prstClr val="black"/>
              <a:srgbClr val="FFC000">
                <a:tint val="45000"/>
                <a:satMod val="400000"/>
              </a:srgbClr>
            </a:duotone>
            <a:lum bright="-10000" contrast="52000"/>
          </a:blip>
          <a:srcRect l="16000" r="17333"/>
          <a:stretch>
            <a:fillRect/>
          </a:stretch>
        </p:blipFill>
        <p:spPr bwMode="auto">
          <a:xfrm>
            <a:off x="5471885" y="5442345"/>
            <a:ext cx="2902857" cy="1400626"/>
          </a:xfrm>
          <a:prstGeom prst="rect">
            <a:avLst/>
          </a:prstGeom>
          <a:noFill/>
          <a:ln w="9525">
            <a:noFill/>
            <a:miter lim="800000"/>
            <a:headEnd/>
            <a:tailEnd/>
          </a:ln>
          <a:effectLst/>
        </p:spPr>
      </p:pic>
      <p:sp>
        <p:nvSpPr>
          <p:cNvPr id="94" name="Text Box 19"/>
          <p:cNvSpPr txBox="1">
            <a:spLocks noChangeArrowheads="1"/>
          </p:cNvSpPr>
          <p:nvPr/>
        </p:nvSpPr>
        <p:spPr bwMode="auto">
          <a:xfrm>
            <a:off x="6143636" y="5823665"/>
            <a:ext cx="2357454" cy="646331"/>
          </a:xfrm>
          <a:prstGeom prst="rect">
            <a:avLst/>
          </a:prstGeom>
          <a:noFill/>
          <a:ln w="9525">
            <a:noFill/>
            <a:miter lim="800000"/>
            <a:headEnd/>
            <a:tailEnd/>
          </a:ln>
          <a:effectLst>
            <a:prstShdw prst="shdw17" dist="17961" dir="2700000">
              <a:srgbClr val="323232"/>
            </a:prstShdw>
          </a:effectLst>
        </p:spPr>
        <p:txBody>
          <a:bodyPr wrap="square">
            <a:spAutoFit/>
          </a:bodyPr>
          <a:lstStyle/>
          <a:p>
            <a:pPr algn="ctr">
              <a:lnSpc>
                <a:spcPct val="90000"/>
              </a:lnSpc>
              <a:spcBef>
                <a:spcPct val="50000"/>
              </a:spcBef>
              <a:defRPr/>
            </a:pPr>
            <a:r>
              <a:rPr lang="en-US" sz="2000" b="1" i="1" dirty="0" err="1" smtClean="0">
                <a:solidFill>
                  <a:srgbClr val="323232"/>
                </a:solidFill>
                <a:latin typeface="Segoe Semibold" pitchFamily="34" charset="0"/>
              </a:rPr>
              <a:t>Provisionnement</a:t>
            </a:r>
            <a:r>
              <a:rPr lang="en-US" sz="2000" b="1" i="1" dirty="0" smtClean="0">
                <a:solidFill>
                  <a:srgbClr val="323232"/>
                </a:solidFill>
                <a:latin typeface="Segoe Semibold" pitchFamily="34" charset="0"/>
              </a:rPr>
              <a:t> </a:t>
            </a:r>
            <a:r>
              <a:rPr lang="en-US" sz="2000" b="1" i="1" dirty="0" err="1" smtClean="0">
                <a:solidFill>
                  <a:srgbClr val="323232"/>
                </a:solidFill>
                <a:latin typeface="Segoe Semibold" pitchFamily="34" charset="0"/>
              </a:rPr>
              <a:t>accéléré</a:t>
            </a:r>
            <a:endParaRPr lang="en-US" sz="2000" b="1" i="1" dirty="0" smtClean="0">
              <a:solidFill>
                <a:srgbClr val="323232"/>
              </a:solidFill>
              <a:latin typeface="Segoe Semibold" pitchFamily="34" charset="0"/>
            </a:endParaRPr>
          </a:p>
        </p:txBody>
      </p:sp>
      <p:pic>
        <p:nvPicPr>
          <p:cNvPr id="95" name="Picture 2"/>
          <p:cNvPicPr>
            <a:picLocks noChangeAspect="1" noChangeArrowheads="1"/>
          </p:cNvPicPr>
          <p:nvPr/>
        </p:nvPicPr>
        <p:blipFill>
          <a:blip r:embed="rId14">
            <a:duotone>
              <a:prstClr val="black"/>
              <a:srgbClr val="FFC000">
                <a:tint val="45000"/>
                <a:satMod val="400000"/>
              </a:srgbClr>
            </a:duotone>
            <a:lum bright="-10000" contrast="52000"/>
          </a:blip>
          <a:srcRect l="16000" r="17333"/>
          <a:stretch>
            <a:fillRect/>
          </a:stretch>
        </p:blipFill>
        <p:spPr bwMode="auto">
          <a:xfrm>
            <a:off x="1823962" y="5442345"/>
            <a:ext cx="2902857" cy="1400626"/>
          </a:xfrm>
          <a:prstGeom prst="rect">
            <a:avLst/>
          </a:prstGeom>
          <a:noFill/>
          <a:ln w="9525">
            <a:noFill/>
            <a:miter lim="800000"/>
            <a:headEnd/>
            <a:tailEnd/>
          </a:ln>
          <a:effectLst/>
        </p:spPr>
      </p:pic>
      <p:sp>
        <p:nvSpPr>
          <p:cNvPr id="96" name="Text Box 19"/>
          <p:cNvSpPr txBox="1">
            <a:spLocks noChangeArrowheads="1"/>
          </p:cNvSpPr>
          <p:nvPr/>
        </p:nvSpPr>
        <p:spPr bwMode="auto">
          <a:xfrm>
            <a:off x="2371786" y="5962164"/>
            <a:ext cx="1791549" cy="369332"/>
          </a:xfrm>
          <a:prstGeom prst="rect">
            <a:avLst/>
          </a:prstGeom>
          <a:noFill/>
          <a:ln w="9525">
            <a:noFill/>
            <a:miter lim="800000"/>
            <a:headEnd/>
            <a:tailEnd/>
          </a:ln>
          <a:effectLst>
            <a:prstShdw prst="shdw17" dist="17961" dir="2700000">
              <a:srgbClr val="323232"/>
            </a:prstShdw>
          </a:effectLst>
        </p:spPr>
        <p:txBody>
          <a:bodyPr wrap="square">
            <a:spAutoFit/>
          </a:bodyPr>
          <a:lstStyle/>
          <a:p>
            <a:pPr algn="ctr">
              <a:lnSpc>
                <a:spcPct val="90000"/>
              </a:lnSpc>
              <a:spcBef>
                <a:spcPct val="50000"/>
              </a:spcBef>
              <a:defRPr/>
            </a:pPr>
            <a:r>
              <a:rPr lang="en-US" sz="2000" b="1" i="1" dirty="0" smtClean="0">
                <a:solidFill>
                  <a:srgbClr val="323232"/>
                </a:solidFill>
                <a:latin typeface="Segoe Semibold" pitchFamily="34" charset="0"/>
              </a:rPr>
              <a:t>Dev/Test</a:t>
            </a:r>
          </a:p>
        </p:txBody>
      </p:sp>
      <p:pic>
        <p:nvPicPr>
          <p:cNvPr id="97" name="Picture 2"/>
          <p:cNvPicPr>
            <a:picLocks noChangeAspect="1" noChangeArrowheads="1"/>
          </p:cNvPicPr>
          <p:nvPr/>
        </p:nvPicPr>
        <p:blipFill>
          <a:blip r:embed="rId14">
            <a:duotone>
              <a:prstClr val="black"/>
              <a:srgbClr val="FFC000">
                <a:tint val="45000"/>
                <a:satMod val="400000"/>
              </a:srgbClr>
            </a:duotone>
            <a:lum bright="-10000" contrast="52000"/>
          </a:blip>
          <a:srcRect l="16000" r="17333"/>
          <a:stretch>
            <a:fillRect/>
          </a:stretch>
        </p:blipFill>
        <p:spPr bwMode="auto">
          <a:xfrm>
            <a:off x="3647924" y="5442345"/>
            <a:ext cx="2902857" cy="1400626"/>
          </a:xfrm>
          <a:prstGeom prst="rect">
            <a:avLst/>
          </a:prstGeom>
          <a:noFill/>
          <a:ln w="9525">
            <a:noFill/>
            <a:miter lim="800000"/>
            <a:headEnd/>
            <a:tailEnd/>
          </a:ln>
          <a:effectLst/>
        </p:spPr>
      </p:pic>
      <p:sp>
        <p:nvSpPr>
          <p:cNvPr id="98" name="Text Box 19"/>
          <p:cNvSpPr txBox="1">
            <a:spLocks noChangeArrowheads="1"/>
          </p:cNvSpPr>
          <p:nvPr/>
        </p:nvSpPr>
        <p:spPr bwMode="auto">
          <a:xfrm>
            <a:off x="4393871" y="5823665"/>
            <a:ext cx="1448790" cy="646331"/>
          </a:xfrm>
          <a:prstGeom prst="rect">
            <a:avLst/>
          </a:prstGeom>
          <a:noFill/>
          <a:ln w="9525">
            <a:noFill/>
            <a:miter lim="800000"/>
            <a:headEnd/>
            <a:tailEnd/>
          </a:ln>
          <a:effectLst>
            <a:prstShdw prst="shdw17" dist="17961" dir="2700000">
              <a:srgbClr val="323232"/>
            </a:prstShdw>
          </a:effectLst>
        </p:spPr>
        <p:txBody>
          <a:bodyPr wrap="square">
            <a:spAutoFit/>
          </a:bodyPr>
          <a:lstStyle/>
          <a:p>
            <a:pPr algn="ctr">
              <a:lnSpc>
                <a:spcPct val="90000"/>
              </a:lnSpc>
              <a:spcBef>
                <a:spcPct val="50000"/>
              </a:spcBef>
              <a:defRPr/>
            </a:pPr>
            <a:r>
              <a:rPr lang="en-US" sz="2000" b="1" i="1" dirty="0" smtClean="0">
                <a:solidFill>
                  <a:srgbClr val="323232"/>
                </a:solidFill>
                <a:latin typeface="Segoe Semibold" pitchFamily="34" charset="0"/>
              </a:rPr>
              <a:t>Plans de </a:t>
            </a:r>
            <a:r>
              <a:rPr lang="en-US" sz="2000" b="1" i="1" dirty="0" err="1" smtClean="0">
                <a:solidFill>
                  <a:srgbClr val="323232"/>
                </a:solidFill>
                <a:latin typeface="Segoe Semibold" pitchFamily="34" charset="0"/>
              </a:rPr>
              <a:t>continuité</a:t>
            </a:r>
            <a:endParaRPr lang="en-US" sz="2000" b="1" i="1" dirty="0">
              <a:solidFill>
                <a:srgbClr val="323232"/>
              </a:solidFill>
              <a:latin typeface="Segoe Semibold" pitchFamily="34" charset="0"/>
            </a:endParaRPr>
          </a:p>
        </p:txBody>
      </p:sp>
      <p:pic>
        <p:nvPicPr>
          <p:cNvPr id="49" name="Picture 48" descr="exc.png"/>
          <p:cNvPicPr>
            <a:picLocks noChangeAspect="1"/>
          </p:cNvPicPr>
          <p:nvPr/>
        </p:nvPicPr>
        <p:blipFill>
          <a:blip r:embed="rId15"/>
          <a:stretch>
            <a:fillRect/>
          </a:stretch>
        </p:blipFill>
        <p:spPr>
          <a:xfrm>
            <a:off x="2685560" y="2894154"/>
            <a:ext cx="578549" cy="429144"/>
          </a:xfrm>
          <a:prstGeom prst="rect">
            <a:avLst/>
          </a:prstGeom>
        </p:spPr>
      </p:pic>
      <p:pic>
        <p:nvPicPr>
          <p:cNvPr id="59" name="Picture 58" descr="IIS.png"/>
          <p:cNvPicPr>
            <a:picLocks noChangeAspect="1"/>
          </p:cNvPicPr>
          <p:nvPr/>
        </p:nvPicPr>
        <p:blipFill>
          <a:blip r:embed="rId16"/>
          <a:stretch>
            <a:fillRect/>
          </a:stretch>
        </p:blipFill>
        <p:spPr>
          <a:xfrm>
            <a:off x="2079594" y="2405492"/>
            <a:ext cx="578549" cy="429144"/>
          </a:xfrm>
          <a:prstGeom prst="rect">
            <a:avLst/>
          </a:prstGeom>
        </p:spPr>
      </p:pic>
      <p:pic>
        <p:nvPicPr>
          <p:cNvPr id="66" name="Picture 65" descr="SQL.png"/>
          <p:cNvPicPr>
            <a:picLocks noChangeAspect="1"/>
          </p:cNvPicPr>
          <p:nvPr/>
        </p:nvPicPr>
        <p:blipFill>
          <a:blip r:embed="rId17"/>
          <a:stretch>
            <a:fillRect/>
          </a:stretch>
        </p:blipFill>
        <p:spPr>
          <a:xfrm>
            <a:off x="770174" y="3576473"/>
            <a:ext cx="580003" cy="405082"/>
          </a:xfrm>
          <a:prstGeom prst="rect">
            <a:avLst/>
          </a:prstGeom>
        </p:spPr>
      </p:pic>
      <p:pic>
        <p:nvPicPr>
          <p:cNvPr id="111" name="Picture 3" descr="\\showsrus\images\LOGOS\GEN_LOGO\L\Linux penguin.png"/>
          <p:cNvPicPr>
            <a:picLocks noChangeAspect="1" noChangeArrowheads="1"/>
          </p:cNvPicPr>
          <p:nvPr/>
        </p:nvPicPr>
        <p:blipFill>
          <a:blip r:embed="rId18" cstate="print"/>
          <a:srcRect/>
          <a:stretch>
            <a:fillRect/>
          </a:stretch>
        </p:blipFill>
        <p:spPr bwMode="auto">
          <a:xfrm>
            <a:off x="7043241" y="3761665"/>
            <a:ext cx="350683" cy="411967"/>
          </a:xfrm>
          <a:prstGeom prst="rect">
            <a:avLst/>
          </a:prstGeom>
          <a:noFill/>
          <a:scene3d>
            <a:camera prst="isometricOffAxis2Left"/>
            <a:lightRig rig="threePt" dir="t"/>
          </a:scene3d>
        </p:spPr>
      </p:pic>
      <p:pic>
        <p:nvPicPr>
          <p:cNvPr id="109" name="Picture 108" descr="Windows_Vista3.png"/>
          <p:cNvPicPr>
            <a:picLocks/>
          </p:cNvPicPr>
          <p:nvPr/>
        </p:nvPicPr>
        <p:blipFill>
          <a:blip r:embed="rId8" cstate="print"/>
          <a:srcRect r="76802" b="-2843"/>
          <a:stretch>
            <a:fillRect/>
          </a:stretch>
        </p:blipFill>
        <p:spPr>
          <a:xfrm>
            <a:off x="7060922" y="3177948"/>
            <a:ext cx="374225" cy="347067"/>
          </a:xfrm>
          <a:prstGeom prst="rect">
            <a:avLst/>
          </a:prstGeom>
          <a:scene3d>
            <a:camera prst="isometricOffAxis2Left"/>
            <a:lightRig rig="threePt" dir="t"/>
          </a:scene3d>
        </p:spPr>
      </p:pic>
      <p:sp>
        <p:nvSpPr>
          <p:cNvPr id="105" name="TextBox 104"/>
          <p:cNvSpPr txBox="1"/>
          <p:nvPr/>
        </p:nvSpPr>
        <p:spPr>
          <a:xfrm>
            <a:off x="6943584" y="2425382"/>
            <a:ext cx="657322" cy="34345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sp>
        <p:nvSpPr>
          <p:cNvPr id="60" name="Text Box 19"/>
          <p:cNvSpPr txBox="1">
            <a:spLocks noChangeArrowheads="1"/>
          </p:cNvSpPr>
          <p:nvPr/>
        </p:nvSpPr>
        <p:spPr bwMode="auto">
          <a:xfrm>
            <a:off x="7771705" y="3780592"/>
            <a:ext cx="830414" cy="3000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500" b="1" dirty="0" smtClean="0">
                <a:latin typeface="Segoe Semibold" pitchFamily="34" charset="0"/>
              </a:rPr>
              <a:t>Oracle</a:t>
            </a:r>
          </a:p>
        </p:txBody>
      </p:sp>
      <p:sp>
        <p:nvSpPr>
          <p:cNvPr id="62" name="Text Box 19"/>
          <p:cNvSpPr txBox="1">
            <a:spLocks noChangeArrowheads="1"/>
          </p:cNvSpPr>
          <p:nvPr/>
        </p:nvSpPr>
        <p:spPr bwMode="auto">
          <a:xfrm>
            <a:off x="7732584" y="2526956"/>
            <a:ext cx="797284" cy="3554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900" b="1" dirty="0" smtClean="0">
                <a:latin typeface="Segoe Semibold" pitchFamily="34" charset="0"/>
              </a:rPr>
              <a:t>IIS</a:t>
            </a:r>
          </a:p>
        </p:txBody>
      </p:sp>
      <p:sp>
        <p:nvSpPr>
          <p:cNvPr id="63" name="Text Box 19"/>
          <p:cNvSpPr txBox="1">
            <a:spLocks noChangeArrowheads="1"/>
          </p:cNvSpPr>
          <p:nvPr/>
        </p:nvSpPr>
        <p:spPr bwMode="auto">
          <a:xfrm>
            <a:off x="7494539" y="3180448"/>
            <a:ext cx="1345095" cy="3000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500" b="1" dirty="0" smtClean="0">
                <a:latin typeface="Segoe Semibold" pitchFamily="34" charset="0"/>
              </a:rPr>
              <a:t>Exchange</a:t>
            </a:r>
          </a:p>
        </p:txBody>
      </p:sp>
      <p:grpSp>
        <p:nvGrpSpPr>
          <p:cNvPr id="6" name="Group 75"/>
          <p:cNvGrpSpPr/>
          <p:nvPr/>
        </p:nvGrpSpPr>
        <p:grpSpPr>
          <a:xfrm>
            <a:off x="1783098" y="2734950"/>
            <a:ext cx="962135" cy="712309"/>
            <a:chOff x="1783098" y="2734950"/>
            <a:chExt cx="962135" cy="712309"/>
          </a:xfrm>
        </p:grpSpPr>
        <p:pic>
          <p:nvPicPr>
            <p:cNvPr id="69" name="Picture 68" descr="Windows_Vista3.png"/>
            <p:cNvPicPr>
              <a:picLocks/>
            </p:cNvPicPr>
            <p:nvPr/>
          </p:nvPicPr>
          <p:blipFill>
            <a:blip r:embed="rId19" cstate="print"/>
            <a:srcRect r="76802" b="-2843"/>
            <a:stretch>
              <a:fillRect/>
            </a:stretch>
          </p:blipFill>
          <p:spPr>
            <a:xfrm>
              <a:off x="2537889" y="3254962"/>
              <a:ext cx="207344" cy="192297"/>
            </a:xfrm>
            <a:prstGeom prst="rect">
              <a:avLst/>
            </a:prstGeom>
            <a:scene3d>
              <a:camera prst="isometricOffAxis2Left"/>
              <a:lightRig rig="threePt" dir="t"/>
            </a:scene3d>
          </p:spPr>
        </p:pic>
        <p:sp>
          <p:nvSpPr>
            <p:cNvPr id="71" name="TextBox 70"/>
            <p:cNvSpPr txBox="1"/>
            <p:nvPr/>
          </p:nvSpPr>
          <p:spPr>
            <a:xfrm>
              <a:off x="1783098" y="2734950"/>
              <a:ext cx="696295" cy="261610"/>
            </a:xfrm>
            <a:prstGeom prst="rect">
              <a:avLst/>
            </a:prstGeom>
            <a:noFill/>
          </p:spPr>
          <p:txBody>
            <a:bodyPr wrap="square" rtlCol="0">
              <a:spAutoFit/>
              <a:scene3d>
                <a:camera prst="isometricLeftDown"/>
                <a:lightRig rig="threePt" dir="t"/>
              </a:scene3d>
            </a:bodyPr>
            <a:lstStyle/>
            <a:p>
              <a:r>
                <a:rPr lang="en-US" sz="1050" b="1" dirty="0" smtClean="0">
                  <a:solidFill>
                    <a:schemeClr val="tx2"/>
                  </a:solidFill>
                  <a:effectLst>
                    <a:outerShdw blurRad="38100" dist="38100" dir="2700000" algn="tl">
                      <a:srgbClr val="000000">
                        <a:alpha val="43137"/>
                      </a:srgbClr>
                    </a:outerShdw>
                  </a:effectLst>
                  <a:latin typeface="Segoe Semibold"/>
                </a:rPr>
                <a:t>.NET</a:t>
              </a:r>
              <a:endParaRPr lang="en-US" sz="1800" b="1" dirty="0" smtClean="0">
                <a:solidFill>
                  <a:schemeClr val="tx2"/>
                </a:solidFill>
                <a:effectLst>
                  <a:outerShdw blurRad="38100" dist="38100" dir="2700000" algn="tl">
                    <a:srgbClr val="000000">
                      <a:alpha val="43137"/>
                    </a:srgbClr>
                  </a:outerShdw>
                </a:effectLst>
                <a:latin typeface="Segoe Semibold"/>
              </a:endParaRPr>
            </a:p>
          </p:txBody>
        </p:sp>
        <p:pic>
          <p:nvPicPr>
            <p:cNvPr id="75" name="Picture 74" descr="Windows_Vista3.png"/>
            <p:cNvPicPr>
              <a:picLocks/>
            </p:cNvPicPr>
            <p:nvPr/>
          </p:nvPicPr>
          <p:blipFill>
            <a:blip r:embed="rId19" cstate="print"/>
            <a:srcRect r="76802" b="-2843"/>
            <a:stretch>
              <a:fillRect/>
            </a:stretch>
          </p:blipFill>
          <p:spPr>
            <a:xfrm>
              <a:off x="2105835" y="2866342"/>
              <a:ext cx="207344" cy="192297"/>
            </a:xfrm>
            <a:prstGeom prst="rect">
              <a:avLst/>
            </a:prstGeom>
            <a:scene3d>
              <a:camera prst="isometricOffAxis2Left"/>
              <a:lightRig rig="threePt" dir="t"/>
            </a:scene3d>
          </p:spPr>
        </p:pic>
      </p:grpSp>
      <p:pic>
        <p:nvPicPr>
          <p:cNvPr id="64" name="Picture 3" descr="\\showsrus\images\LOGOS\GEN_LOGO\L\Linux penguin.png"/>
          <p:cNvPicPr>
            <a:picLocks noChangeAspect="1" noChangeArrowheads="1"/>
          </p:cNvPicPr>
          <p:nvPr/>
        </p:nvPicPr>
        <p:blipFill>
          <a:blip r:embed="rId20" cstate="print"/>
          <a:srcRect/>
          <a:stretch>
            <a:fillRect/>
          </a:stretch>
        </p:blipFill>
        <p:spPr bwMode="auto">
          <a:xfrm>
            <a:off x="641246" y="3876658"/>
            <a:ext cx="190809" cy="224154"/>
          </a:xfrm>
          <a:prstGeom prst="rect">
            <a:avLst/>
          </a:prstGeom>
          <a:noFill/>
          <a:scene3d>
            <a:camera prst="isometricOffAxis2Left"/>
            <a:lightRig rig="threePt" dir="t"/>
          </a:scene3d>
        </p:spPr>
      </p:pic>
      <p:sp>
        <p:nvSpPr>
          <p:cNvPr id="72" name="TextBox 71"/>
          <p:cNvSpPr txBox="1"/>
          <p:nvPr/>
        </p:nvSpPr>
        <p:spPr>
          <a:xfrm>
            <a:off x="6375042" y="785794"/>
            <a:ext cx="2544428" cy="1015663"/>
          </a:xfrm>
          <a:prstGeom prst="rect">
            <a:avLst/>
          </a:prstGeom>
          <a:noFill/>
        </p:spPr>
        <p:txBody>
          <a:bodyPr wrap="square" rtlCol="0">
            <a:spAutoFit/>
          </a:bodyPr>
          <a:lstStyle/>
          <a:p>
            <a:pPr algn="ctr"/>
            <a:r>
              <a:rPr lang="en-US" sz="2000" i="1" dirty="0" smtClean="0">
                <a:solidFill>
                  <a:schemeClr val="tx1"/>
                </a:solidFill>
                <a:latin typeface="+mn-lt"/>
              </a:rPr>
              <a:t>Administration </a:t>
            </a:r>
            <a:r>
              <a:rPr lang="en-US" sz="2000" i="1" dirty="0" err="1" smtClean="0">
                <a:solidFill>
                  <a:schemeClr val="tx1"/>
                </a:solidFill>
                <a:latin typeface="+mn-lt"/>
              </a:rPr>
              <a:t>environnements</a:t>
            </a:r>
            <a:r>
              <a:rPr lang="en-US" sz="2000" i="1" dirty="0" smtClean="0">
                <a:solidFill>
                  <a:schemeClr val="tx1"/>
                </a:solidFill>
                <a:latin typeface="+mn-lt"/>
              </a:rPr>
              <a:t> Physique &amp; </a:t>
            </a:r>
            <a:r>
              <a:rPr lang="en-US" sz="2000" i="1" dirty="0" err="1" smtClean="0">
                <a:solidFill>
                  <a:schemeClr val="tx1"/>
                </a:solidFill>
                <a:latin typeface="+mn-lt"/>
              </a:rPr>
              <a:t>Virtuel</a:t>
            </a:r>
            <a:endParaRPr lang="en-US" sz="2000" i="1" dirty="0" smtClean="0">
              <a:solidFill>
                <a:schemeClr val="tx1"/>
              </a:solidFill>
              <a:latin typeface="+mn-lt"/>
            </a:endParaRPr>
          </a:p>
        </p:txBody>
      </p:sp>
      <p:pic>
        <p:nvPicPr>
          <p:cNvPr id="70" name="Picture 2" descr="C:\Program Files\Microsoft Resource DVD Artwork\DVD_ART\BoxShots_Logos\System Center\System Center logo w.png"/>
          <p:cNvPicPr>
            <a:picLocks noChangeArrowheads="1"/>
          </p:cNvPicPr>
          <p:nvPr/>
        </p:nvPicPr>
        <p:blipFill>
          <a:blip r:embed="rId21" cstate="print"/>
          <a:srcRect/>
          <a:stretch>
            <a:fillRect/>
          </a:stretch>
        </p:blipFill>
        <p:spPr bwMode="auto">
          <a:xfrm>
            <a:off x="6458754" y="4921178"/>
            <a:ext cx="1574955" cy="356289"/>
          </a:xfrm>
          <a:prstGeom prst="rect">
            <a:avLst/>
          </a:prstGeom>
          <a:noFill/>
          <a:effectLst>
            <a:outerShdw blurRad="393700" dir="2400000" sx="107000" sy="107000" algn="tl" rotWithShape="0">
              <a:prstClr val="black"/>
            </a:outerShdw>
          </a:effectLst>
        </p:spPr>
      </p:pic>
      <p:grpSp>
        <p:nvGrpSpPr>
          <p:cNvPr id="7" name="Group 118"/>
          <p:cNvGrpSpPr/>
          <p:nvPr/>
        </p:nvGrpSpPr>
        <p:grpSpPr>
          <a:xfrm>
            <a:off x="924250" y="2726550"/>
            <a:ext cx="1464418" cy="1524688"/>
            <a:chOff x="924250" y="2726550"/>
            <a:chExt cx="1464418" cy="1524688"/>
          </a:xfrm>
        </p:grpSpPr>
        <p:pic>
          <p:nvPicPr>
            <p:cNvPr id="113" name="Picture 112" descr="Windows_Vista3.png"/>
            <p:cNvPicPr>
              <a:picLocks/>
            </p:cNvPicPr>
            <p:nvPr/>
          </p:nvPicPr>
          <p:blipFill>
            <a:blip r:embed="rId19" cstate="print"/>
            <a:srcRect r="76802" b="-2843"/>
            <a:stretch>
              <a:fillRect/>
            </a:stretch>
          </p:blipFill>
          <p:spPr>
            <a:xfrm>
              <a:off x="924250" y="2726550"/>
              <a:ext cx="207344" cy="192297"/>
            </a:xfrm>
            <a:prstGeom prst="rect">
              <a:avLst/>
            </a:prstGeom>
            <a:scene3d>
              <a:camera prst="isometricOffAxis2Left"/>
              <a:lightRig rig="threePt" dir="t"/>
            </a:scene3d>
          </p:spPr>
        </p:pic>
        <p:pic>
          <p:nvPicPr>
            <p:cNvPr id="117" name="Picture 116" descr="Windows_Vista3.png"/>
            <p:cNvPicPr>
              <a:picLocks/>
            </p:cNvPicPr>
            <p:nvPr/>
          </p:nvPicPr>
          <p:blipFill>
            <a:blip r:embed="rId19" cstate="print"/>
            <a:srcRect r="76802" b="-2843"/>
            <a:stretch>
              <a:fillRect/>
            </a:stretch>
          </p:blipFill>
          <p:spPr>
            <a:xfrm>
              <a:off x="2181324" y="4058941"/>
              <a:ext cx="207344" cy="192297"/>
            </a:xfrm>
            <a:prstGeom prst="rect">
              <a:avLst/>
            </a:prstGeom>
            <a:scene3d>
              <a:camera prst="isometricOffAxis2Left"/>
              <a:lightRig rig="threePt" dir="t"/>
            </a:scene3d>
          </p:spPr>
        </p:pic>
        <p:pic>
          <p:nvPicPr>
            <p:cNvPr id="118" name="Picture 117" descr="Windows_Vista3.png"/>
            <p:cNvPicPr>
              <a:picLocks/>
            </p:cNvPicPr>
            <p:nvPr/>
          </p:nvPicPr>
          <p:blipFill>
            <a:blip r:embed="rId19" cstate="print"/>
            <a:srcRect r="76802" b="-2843"/>
            <a:stretch>
              <a:fillRect/>
            </a:stretch>
          </p:blipFill>
          <p:spPr>
            <a:xfrm>
              <a:off x="1360530" y="3428422"/>
              <a:ext cx="207344" cy="192297"/>
            </a:xfrm>
            <a:prstGeom prst="rect">
              <a:avLst/>
            </a:prstGeom>
            <a:scene3d>
              <a:camera prst="isometricOffAxis2Left"/>
              <a:lightRig rig="threePt" dir="t"/>
            </a:scene3d>
          </p:spPr>
        </p:pic>
      </p:grpSp>
      <p:pic>
        <p:nvPicPr>
          <p:cNvPr id="74" name="Picture 3" descr="\\showsrus\images\LOGOS\GEN_LOGO\L\Linux penguin.png"/>
          <p:cNvPicPr>
            <a:picLocks noChangeAspect="1" noChangeArrowheads="1"/>
          </p:cNvPicPr>
          <p:nvPr/>
        </p:nvPicPr>
        <p:blipFill>
          <a:blip r:embed="rId20" cstate="print"/>
          <a:srcRect/>
          <a:stretch>
            <a:fillRect/>
          </a:stretch>
        </p:blipFill>
        <p:spPr bwMode="auto">
          <a:xfrm>
            <a:off x="190142" y="3196954"/>
            <a:ext cx="190809" cy="224154"/>
          </a:xfrm>
          <a:prstGeom prst="rect">
            <a:avLst/>
          </a:prstGeom>
          <a:noFill/>
          <a:scene3d>
            <a:camera prst="isometricOffAxis2Left"/>
            <a:lightRig rig="threePt" dir="t"/>
          </a:scene3d>
        </p:spPr>
      </p:pic>
      <p:sp>
        <p:nvSpPr>
          <p:cNvPr id="79" name="Rectangle 2"/>
          <p:cNvSpPr>
            <a:spLocks noGrp="1" noChangeArrowheads="1"/>
          </p:cNvSpPr>
          <p:nvPr>
            <p:ph type="title"/>
          </p:nvPr>
        </p:nvSpPr>
        <p:spPr/>
        <p:txBody>
          <a:bodyPr/>
          <a:lstStyle/>
          <a:p>
            <a:pPr>
              <a:defRPr/>
            </a:pPr>
            <a:r>
              <a:rPr lang="en-US" b="0" dirty="0" smtClean="0"/>
              <a:t>Des </a:t>
            </a:r>
            <a:r>
              <a:rPr lang="en-US" b="0" dirty="0" err="1" smtClean="0"/>
              <a:t>scénarios</a:t>
            </a:r>
            <a:r>
              <a:rPr lang="en-US" b="0" dirty="0" smtClean="0"/>
              <a:t> de </a:t>
            </a:r>
            <a:r>
              <a:rPr lang="en-US" b="0" dirty="0" err="1" smtClean="0"/>
              <a:t>virtualisation</a:t>
            </a:r>
            <a:r>
              <a:rPr lang="en-US" b="0" dirty="0" smtClean="0"/>
              <a:t> </a:t>
            </a:r>
            <a:r>
              <a:rPr lang="en-US" b="0" dirty="0" err="1" smtClean="0"/>
              <a:t>bien</a:t>
            </a:r>
            <a:r>
              <a:rPr lang="en-US" b="0" dirty="0" smtClean="0"/>
              <a:t> </a:t>
            </a:r>
            <a:r>
              <a:rPr lang="en-US" b="0" dirty="0" err="1" smtClean="0"/>
              <a:t>identifiés</a:t>
            </a:r>
            <a:endParaRPr lang="en-US"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1000"/>
                                        <p:tgtEl>
                                          <p:spTgt spid="64"/>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childTnLst>
                                </p:cTn>
                              </p:par>
                              <p:par>
                                <p:cTn id="29" presetID="10"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par>
                                <p:cTn id="44" presetID="10" presetClass="entr" presetSubtype="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childTnLst>
                                </p:cTn>
                              </p:par>
                              <p:par>
                                <p:cTn id="61" presetID="22" presetClass="entr" presetSubtype="8"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wipe(left)">
                                      <p:cBhvr>
                                        <p:cTn id="63" dur="500"/>
                                        <p:tgtEl>
                                          <p:spTgt spid="1026"/>
                                        </p:tgtEl>
                                      </p:cBhvr>
                                    </p:animEffect>
                                  </p:childTnLst>
                                </p:cTn>
                              </p:par>
                            </p:childTnLst>
                          </p:cTn>
                        </p:par>
                        <p:par>
                          <p:cTn id="64" fill="hold">
                            <p:stCondLst>
                              <p:cond delay="1000"/>
                            </p:stCondLst>
                            <p:childTnLst>
                              <p:par>
                                <p:cTn id="65" presetID="63" presetClass="path" presetSubtype="0" accel="50000" decel="50000" fill="hold" nodeType="afterEffect">
                                  <p:stCondLst>
                                    <p:cond delay="0"/>
                                  </p:stCondLst>
                                  <p:childTnLst>
                                    <p:animMotion origin="layout" path="M -2.22222E-6 4.07407E-6 L 0.69462 -0.00417 " pathEditMode="relative" rAng="0" ptsTypes="AA">
                                      <p:cBhvr>
                                        <p:cTn id="66" dur="2000" fill="hold"/>
                                        <p:tgtEl>
                                          <p:spTgt spid="66"/>
                                        </p:tgtEl>
                                        <p:attrNameLst>
                                          <p:attrName>ppt_x</p:attrName>
                                          <p:attrName>ppt_y</p:attrName>
                                        </p:attrNameLst>
                                      </p:cBhvr>
                                      <p:rCtr x="347" y="-2"/>
                                    </p:animMotion>
                                  </p:childTnLst>
                                </p:cTn>
                              </p:par>
                              <p:par>
                                <p:cTn id="67" presetID="10" presetClass="exit" presetSubtype="0" fill="hold" nodeType="withEffect">
                                  <p:stCondLst>
                                    <p:cond delay="0"/>
                                  </p:stCondLst>
                                  <p:childTnLst>
                                    <p:animEffect transition="out" filter="fade">
                                      <p:cBhvr>
                                        <p:cTn id="68" dur="2000"/>
                                        <p:tgtEl>
                                          <p:spTgt spid="64"/>
                                        </p:tgtEl>
                                      </p:cBhvr>
                                    </p:animEffect>
                                    <p:set>
                                      <p:cBhvr>
                                        <p:cTn id="69" dur="1" fill="hold">
                                          <p:stCondLst>
                                            <p:cond delay="1999"/>
                                          </p:stCondLst>
                                        </p:cTn>
                                        <p:tgtEl>
                                          <p:spTgt spid="64"/>
                                        </p:tgtEl>
                                        <p:attrNameLst>
                                          <p:attrName>style.visibility</p:attrName>
                                        </p:attrNameLst>
                                      </p:cBhvr>
                                      <p:to>
                                        <p:strVal val="hidden"/>
                                      </p:to>
                                    </p:set>
                                  </p:childTnLst>
                                </p:cTn>
                              </p:par>
                              <p:par>
                                <p:cTn id="70" presetID="63" presetClass="path" presetSubtype="0" accel="50000" decel="50000" fill="hold" nodeType="withEffect">
                                  <p:stCondLst>
                                    <p:cond delay="0"/>
                                  </p:stCondLst>
                                  <p:childTnLst>
                                    <p:animMotion origin="layout" path="M 2.22222E-6 -4.44444E-6 L 0.55208 0.00278 " pathEditMode="relative" rAng="0" ptsTypes="AA">
                                      <p:cBhvr>
                                        <p:cTn id="71" dur="2000" fill="hold"/>
                                        <p:tgtEl>
                                          <p:spTgt spid="59"/>
                                        </p:tgtEl>
                                        <p:attrNameLst>
                                          <p:attrName>ppt_x</p:attrName>
                                          <p:attrName>ppt_y</p:attrName>
                                        </p:attrNameLst>
                                      </p:cBhvr>
                                      <p:rCtr x="276" y="1"/>
                                    </p:animMotion>
                                  </p:childTnLst>
                                </p:cTn>
                              </p:par>
                              <p:par>
                                <p:cTn id="72" presetID="63" presetClass="path" presetSubtype="0" accel="50000" decel="50000" fill="hold" nodeType="withEffect">
                                  <p:stCondLst>
                                    <p:cond delay="0"/>
                                  </p:stCondLst>
                                  <p:childTnLst>
                                    <p:animMotion origin="layout" path="M 2.77778E-6 -7.40741E-7 L 0.48923 -0.00301 " pathEditMode="relative" rAng="0" ptsTypes="AA">
                                      <p:cBhvr>
                                        <p:cTn id="73" dur="2000" fill="hold"/>
                                        <p:tgtEl>
                                          <p:spTgt spid="49"/>
                                        </p:tgtEl>
                                        <p:attrNameLst>
                                          <p:attrName>ppt_x</p:attrName>
                                          <p:attrName>ppt_y</p:attrName>
                                        </p:attrNameLst>
                                      </p:cBhvr>
                                      <p:rCtr x="245" y="-2"/>
                                    </p:animMotion>
                                  </p:childTnLst>
                                </p:cTn>
                              </p:par>
                              <p:par>
                                <p:cTn id="74" presetID="10" presetClass="exit" presetSubtype="0" fill="hold" nodeType="withEffect">
                                  <p:stCondLst>
                                    <p:cond delay="0"/>
                                  </p:stCondLst>
                                  <p:childTnLst>
                                    <p:animEffect transition="out" filter="fade">
                                      <p:cBhvr>
                                        <p:cTn id="75" dur="2000"/>
                                        <p:tgtEl>
                                          <p:spTgt spid="74"/>
                                        </p:tgtEl>
                                      </p:cBhvr>
                                    </p:animEffect>
                                    <p:set>
                                      <p:cBhvr>
                                        <p:cTn id="76" dur="1" fill="hold">
                                          <p:stCondLst>
                                            <p:cond delay="1999"/>
                                          </p:stCondLst>
                                        </p:cTn>
                                        <p:tgtEl>
                                          <p:spTgt spid="74"/>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6"/>
                                        </p:tgtEl>
                                      </p:cBhvr>
                                    </p:animEffect>
                                    <p:set>
                                      <p:cBhvr>
                                        <p:cTn id="79" dur="1" fill="hold">
                                          <p:stCondLst>
                                            <p:cond delay="1999"/>
                                          </p:stCondLst>
                                        </p:cTn>
                                        <p:tgtEl>
                                          <p:spTgt spid="6"/>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2000"/>
                                        <p:tgtEl>
                                          <p:spTgt spid="3"/>
                                        </p:tgtEl>
                                      </p:cBhvr>
                                    </p:animEffect>
                                  </p:childTnLst>
                                </p:cTn>
                              </p:par>
                              <p:par>
                                <p:cTn id="83" presetID="10" presetClass="entr" presetSubtype="0" fill="hold" nodeType="with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1000"/>
                                        <p:tgtEl>
                                          <p:spTgt spid="2"/>
                                        </p:tgtEl>
                                      </p:cBhvr>
                                    </p:animEffect>
                                  </p:childTnLst>
                                </p:cTn>
                              </p:par>
                            </p:childTnLst>
                          </p:cTn>
                        </p:par>
                        <p:par>
                          <p:cTn id="86" fill="hold">
                            <p:stCondLst>
                              <p:cond delay="3000"/>
                            </p:stCondLst>
                            <p:childTnLst>
                              <p:par>
                                <p:cTn id="87" presetID="10" presetClass="exit" presetSubtype="0" fill="hold" nodeType="afterEffect">
                                  <p:stCondLst>
                                    <p:cond delay="0"/>
                                  </p:stCondLst>
                                  <p:childTnLst>
                                    <p:animEffect transition="out" filter="fade">
                                      <p:cBhvr>
                                        <p:cTn id="88" dur="500"/>
                                        <p:tgtEl>
                                          <p:spTgt spid="66"/>
                                        </p:tgtEl>
                                      </p:cBhvr>
                                    </p:animEffect>
                                    <p:set>
                                      <p:cBhvr>
                                        <p:cTn id="89" dur="1" fill="hold">
                                          <p:stCondLst>
                                            <p:cond delay="499"/>
                                          </p:stCondLst>
                                        </p:cTn>
                                        <p:tgtEl>
                                          <p:spTgt spid="6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49"/>
                                        </p:tgtEl>
                                      </p:cBhvr>
                                    </p:animEffect>
                                    <p:set>
                                      <p:cBhvr>
                                        <p:cTn id="92" dur="1" fill="hold">
                                          <p:stCondLst>
                                            <p:cond delay="499"/>
                                          </p:stCondLst>
                                        </p:cTn>
                                        <p:tgtEl>
                                          <p:spTgt spid="49"/>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59"/>
                                        </p:tgtEl>
                                      </p:cBhvr>
                                    </p:animEffect>
                                    <p:set>
                                      <p:cBhvr>
                                        <p:cTn id="95" dur="1" fill="hold">
                                          <p:stCondLst>
                                            <p:cond delay="499"/>
                                          </p:stCondLst>
                                        </p:cTn>
                                        <p:tgtEl>
                                          <p:spTgt spid="59"/>
                                        </p:tgtEl>
                                        <p:attrNameLst>
                                          <p:attrName>style.visibility</p:attrName>
                                        </p:attrNameLst>
                                      </p:cBhvr>
                                      <p:to>
                                        <p:strVal val="hidden"/>
                                      </p:to>
                                    </p:set>
                                  </p:childTnLst>
                                </p:cTn>
                              </p:par>
                              <p:par>
                                <p:cTn id="96" presetID="53"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p:cTn id="98" dur="500" fill="hold"/>
                                        <p:tgtEl>
                                          <p:spTgt spid="60"/>
                                        </p:tgtEl>
                                        <p:attrNameLst>
                                          <p:attrName>ppt_w</p:attrName>
                                        </p:attrNameLst>
                                      </p:cBhvr>
                                      <p:tavLst>
                                        <p:tav tm="0">
                                          <p:val>
                                            <p:fltVal val="0"/>
                                          </p:val>
                                        </p:tav>
                                        <p:tav tm="100000">
                                          <p:val>
                                            <p:strVal val="#ppt_w"/>
                                          </p:val>
                                        </p:tav>
                                      </p:tavLst>
                                    </p:anim>
                                    <p:anim calcmode="lin" valueType="num">
                                      <p:cBhvr>
                                        <p:cTn id="99" dur="500" fill="hold"/>
                                        <p:tgtEl>
                                          <p:spTgt spid="60"/>
                                        </p:tgtEl>
                                        <p:attrNameLst>
                                          <p:attrName>ppt_h</p:attrName>
                                        </p:attrNameLst>
                                      </p:cBhvr>
                                      <p:tavLst>
                                        <p:tav tm="0">
                                          <p:val>
                                            <p:fltVal val="0"/>
                                          </p:val>
                                        </p:tav>
                                        <p:tav tm="100000">
                                          <p:val>
                                            <p:strVal val="#ppt_h"/>
                                          </p:val>
                                        </p:tav>
                                      </p:tavLst>
                                    </p:anim>
                                    <p:animEffect transition="in" filter="fade">
                                      <p:cBhvr>
                                        <p:cTn id="100" dur="500"/>
                                        <p:tgtEl>
                                          <p:spTgt spid="60"/>
                                        </p:tgtEl>
                                      </p:cBhvr>
                                    </p:animEffect>
                                  </p:childTnLst>
                                </p:cTn>
                              </p:par>
                              <p:par>
                                <p:cTn id="101" presetID="10" presetClass="entr" presetSubtype="0" fill="hold" nodeType="withEffect">
                                  <p:stCondLst>
                                    <p:cond delay="0"/>
                                  </p:stCondLst>
                                  <p:childTnLst>
                                    <p:set>
                                      <p:cBhvr>
                                        <p:cTn id="102" dur="1" fill="hold">
                                          <p:stCondLst>
                                            <p:cond delay="0"/>
                                          </p:stCondLst>
                                        </p:cTn>
                                        <p:tgtEl>
                                          <p:spTgt spid="111"/>
                                        </p:tgtEl>
                                        <p:attrNameLst>
                                          <p:attrName>style.visibility</p:attrName>
                                        </p:attrNameLst>
                                      </p:cBhvr>
                                      <p:to>
                                        <p:strVal val="visible"/>
                                      </p:to>
                                    </p:set>
                                    <p:animEffect transition="in" filter="fade">
                                      <p:cBhvr>
                                        <p:cTn id="103" dur="1000"/>
                                        <p:tgtEl>
                                          <p:spTgt spid="111"/>
                                        </p:tgtEl>
                                      </p:cBhvr>
                                    </p:animEffect>
                                  </p:childTnLst>
                                </p:cTn>
                              </p:par>
                              <p:par>
                                <p:cTn id="104" presetID="53" presetClass="entr" presetSubtype="0"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p:cTn id="106" dur="500" fill="hold"/>
                                        <p:tgtEl>
                                          <p:spTgt spid="62"/>
                                        </p:tgtEl>
                                        <p:attrNameLst>
                                          <p:attrName>ppt_w</p:attrName>
                                        </p:attrNameLst>
                                      </p:cBhvr>
                                      <p:tavLst>
                                        <p:tav tm="0">
                                          <p:val>
                                            <p:fltVal val="0"/>
                                          </p:val>
                                        </p:tav>
                                        <p:tav tm="100000">
                                          <p:val>
                                            <p:strVal val="#ppt_w"/>
                                          </p:val>
                                        </p:tav>
                                      </p:tavLst>
                                    </p:anim>
                                    <p:anim calcmode="lin" valueType="num">
                                      <p:cBhvr>
                                        <p:cTn id="107" dur="500" fill="hold"/>
                                        <p:tgtEl>
                                          <p:spTgt spid="62"/>
                                        </p:tgtEl>
                                        <p:attrNameLst>
                                          <p:attrName>ppt_h</p:attrName>
                                        </p:attrNameLst>
                                      </p:cBhvr>
                                      <p:tavLst>
                                        <p:tav tm="0">
                                          <p:val>
                                            <p:fltVal val="0"/>
                                          </p:val>
                                        </p:tav>
                                        <p:tav tm="100000">
                                          <p:val>
                                            <p:strVal val="#ppt_h"/>
                                          </p:val>
                                        </p:tav>
                                      </p:tavLst>
                                    </p:anim>
                                    <p:animEffect transition="in" filter="fade">
                                      <p:cBhvr>
                                        <p:cTn id="108" dur="500"/>
                                        <p:tgtEl>
                                          <p:spTgt spid="6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fade">
                                      <p:cBhvr>
                                        <p:cTn id="111" dur="1000"/>
                                        <p:tgtEl>
                                          <p:spTgt spid="105"/>
                                        </p:tgtEl>
                                      </p:cBhvr>
                                    </p:animEffect>
                                  </p:childTnLst>
                                </p:cTn>
                              </p:par>
                              <p:par>
                                <p:cTn id="112" presetID="10" presetClass="entr" presetSubtype="0" fill="hold" nodeType="withEffect">
                                  <p:stCondLst>
                                    <p:cond delay="0"/>
                                  </p:stCondLst>
                                  <p:childTnLst>
                                    <p:set>
                                      <p:cBhvr>
                                        <p:cTn id="113" dur="1" fill="hold">
                                          <p:stCondLst>
                                            <p:cond delay="0"/>
                                          </p:stCondLst>
                                        </p:cTn>
                                        <p:tgtEl>
                                          <p:spTgt spid="107"/>
                                        </p:tgtEl>
                                        <p:attrNameLst>
                                          <p:attrName>style.visibility</p:attrName>
                                        </p:attrNameLst>
                                      </p:cBhvr>
                                      <p:to>
                                        <p:strVal val="visible"/>
                                      </p:to>
                                    </p:set>
                                    <p:animEffect transition="in" filter="fade">
                                      <p:cBhvr>
                                        <p:cTn id="114" dur="1000"/>
                                        <p:tgtEl>
                                          <p:spTgt spid="107"/>
                                        </p:tgtEl>
                                      </p:cBhvr>
                                    </p:animEffect>
                                  </p:childTnLst>
                                </p:cTn>
                              </p:par>
                              <p:par>
                                <p:cTn id="115" presetID="53"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10" presetClass="entr" presetSubtype="0" fill="hold" nodeType="withEffect">
                                  <p:stCondLst>
                                    <p:cond delay="0"/>
                                  </p:stCondLst>
                                  <p:childTnLst>
                                    <p:set>
                                      <p:cBhvr>
                                        <p:cTn id="121" dur="1" fill="hold">
                                          <p:stCondLst>
                                            <p:cond delay="0"/>
                                          </p:stCondLst>
                                        </p:cTn>
                                        <p:tgtEl>
                                          <p:spTgt spid="109"/>
                                        </p:tgtEl>
                                        <p:attrNameLst>
                                          <p:attrName>style.visibility</p:attrName>
                                        </p:attrNameLst>
                                      </p:cBhvr>
                                      <p:to>
                                        <p:strVal val="visible"/>
                                      </p:to>
                                    </p:set>
                                    <p:animEffect transition="in" filter="fade">
                                      <p:cBhvr>
                                        <p:cTn id="122" dur="1000"/>
                                        <p:tgtEl>
                                          <p:spTgt spid="109"/>
                                        </p:tgtEl>
                                      </p:cBhvr>
                                    </p:animEffect>
                                  </p:childTnLst>
                                </p:cTn>
                              </p:par>
                              <p:par>
                                <p:cTn id="123" presetID="22" presetClass="entr" presetSubtype="8" fill="hold" nodeType="with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wipe(left)">
                                      <p:cBhvr>
                                        <p:cTn id="125" dur="500"/>
                                        <p:tgtEl>
                                          <p:spTgt spid="89"/>
                                        </p:tgtEl>
                                      </p:cBhvr>
                                    </p:animEffect>
                                  </p:childTnLst>
                                </p:cTn>
                              </p:par>
                            </p:childTnLst>
                          </p:cTn>
                        </p:par>
                        <p:par>
                          <p:cTn id="126" fill="hold">
                            <p:stCondLst>
                              <p:cond delay="4000"/>
                            </p:stCondLst>
                            <p:childTnLst>
                              <p:par>
                                <p:cTn id="127" presetID="10" presetClass="entr" presetSubtype="0" fill="hold" grpId="0" nodeType="afterEffect">
                                  <p:stCondLst>
                                    <p:cond delay="0"/>
                                  </p:stCondLst>
                                  <p:childTnLst>
                                    <p:set>
                                      <p:cBhvr>
                                        <p:cTn id="128" dur="1" fill="hold">
                                          <p:stCondLst>
                                            <p:cond delay="0"/>
                                          </p:stCondLst>
                                        </p:cTn>
                                        <p:tgtEl>
                                          <p:spTgt spid="72"/>
                                        </p:tgtEl>
                                        <p:attrNameLst>
                                          <p:attrName>style.visibility</p:attrName>
                                        </p:attrNameLst>
                                      </p:cBhvr>
                                      <p:to>
                                        <p:strVal val="visible"/>
                                      </p:to>
                                    </p:set>
                                    <p:animEffect transition="in" filter="fade">
                                      <p:cBhvr>
                                        <p:cTn id="129" dur="500"/>
                                        <p:tgtEl>
                                          <p:spTgt spid="72"/>
                                        </p:tgtEl>
                                      </p:cBhvr>
                                    </p:animEffect>
                                  </p:childTnLst>
                                </p:cTn>
                              </p:par>
                              <p:par>
                                <p:cTn id="130" presetID="20" presetClass="entr" presetSubtype="0" fill="hold" grpId="0" nodeType="with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wedge">
                                      <p:cBhvr>
                                        <p:cTn id="132" dur="1000"/>
                                        <p:tgtEl>
                                          <p:spTgt spid="65"/>
                                        </p:tgtEl>
                                      </p:cBhvr>
                                    </p:animEffect>
                                  </p:childTnLst>
                                </p:cTn>
                              </p:par>
                              <p:par>
                                <p:cTn id="133" presetID="53" presetClass="entr" presetSubtype="0" fill="hold" nodeType="withEffect">
                                  <p:stCondLst>
                                    <p:cond delay="0"/>
                                  </p:stCondLst>
                                  <p:childTnLst>
                                    <p:set>
                                      <p:cBhvr>
                                        <p:cTn id="134" dur="1" fill="hold">
                                          <p:stCondLst>
                                            <p:cond delay="0"/>
                                          </p:stCondLst>
                                        </p:cTn>
                                        <p:tgtEl>
                                          <p:spTgt spid="70"/>
                                        </p:tgtEl>
                                        <p:attrNameLst>
                                          <p:attrName>style.visibility</p:attrName>
                                        </p:attrNameLst>
                                      </p:cBhvr>
                                      <p:to>
                                        <p:strVal val="visible"/>
                                      </p:to>
                                    </p:set>
                                    <p:anim calcmode="lin" valueType="num">
                                      <p:cBhvr>
                                        <p:cTn id="135" dur="500" fill="hold"/>
                                        <p:tgtEl>
                                          <p:spTgt spid="70"/>
                                        </p:tgtEl>
                                        <p:attrNameLst>
                                          <p:attrName>ppt_w</p:attrName>
                                        </p:attrNameLst>
                                      </p:cBhvr>
                                      <p:tavLst>
                                        <p:tav tm="0">
                                          <p:val>
                                            <p:fltVal val="0"/>
                                          </p:val>
                                        </p:tav>
                                        <p:tav tm="100000">
                                          <p:val>
                                            <p:strVal val="#ppt_w"/>
                                          </p:val>
                                        </p:tav>
                                      </p:tavLst>
                                    </p:anim>
                                    <p:anim calcmode="lin" valueType="num">
                                      <p:cBhvr>
                                        <p:cTn id="136" dur="500" fill="hold"/>
                                        <p:tgtEl>
                                          <p:spTgt spid="70"/>
                                        </p:tgtEl>
                                        <p:attrNameLst>
                                          <p:attrName>ppt_h</p:attrName>
                                        </p:attrNameLst>
                                      </p:cBhvr>
                                      <p:tavLst>
                                        <p:tav tm="0">
                                          <p:val>
                                            <p:fltVal val="0"/>
                                          </p:val>
                                        </p:tav>
                                        <p:tav tm="100000">
                                          <p:val>
                                            <p:strVal val="#ppt_h"/>
                                          </p:val>
                                        </p:tav>
                                      </p:tavLst>
                                    </p:anim>
                                    <p:animEffect transition="in" filter="fade">
                                      <p:cBhvr>
                                        <p:cTn id="137" dur="500"/>
                                        <p:tgtEl>
                                          <p:spTgt spid="70"/>
                                        </p:tgtEl>
                                      </p:cBhvr>
                                    </p:animEffect>
                                  </p:childTnLst>
                                </p:cTn>
                              </p:par>
                            </p:childTnLst>
                          </p:cTn>
                        </p:par>
                        <p:par>
                          <p:cTn id="138" fill="hold">
                            <p:stCondLst>
                              <p:cond delay="5000"/>
                            </p:stCondLst>
                            <p:childTnLst>
                              <p:par>
                                <p:cTn id="139" presetID="12" presetClass="entr" presetSubtype="8" fill="hold" nodeType="afterEffect">
                                  <p:stCondLst>
                                    <p:cond delay="0"/>
                                  </p:stCondLst>
                                  <p:childTnLst>
                                    <p:set>
                                      <p:cBhvr>
                                        <p:cTn id="140" dur="1" fill="hold">
                                          <p:stCondLst>
                                            <p:cond delay="0"/>
                                          </p:stCondLst>
                                        </p:cTn>
                                        <p:tgtEl>
                                          <p:spTgt spid="90"/>
                                        </p:tgtEl>
                                        <p:attrNameLst>
                                          <p:attrName>style.visibility</p:attrName>
                                        </p:attrNameLst>
                                      </p:cBhvr>
                                      <p:to>
                                        <p:strVal val="visible"/>
                                      </p:to>
                                    </p:set>
                                    <p:animEffect transition="in" filter="slide(fromLeft)">
                                      <p:cBhvr>
                                        <p:cTn id="141" dur="500"/>
                                        <p:tgtEl>
                                          <p:spTgt spid="90"/>
                                        </p:tgtEl>
                                      </p:cBhvr>
                                    </p:animEffect>
                                  </p:childTnLst>
                                </p:cTn>
                              </p:par>
                              <p:par>
                                <p:cTn id="142" presetID="42" presetClass="entr" presetSubtype="0" fill="hold" nodeType="withEffect">
                                  <p:stCondLst>
                                    <p:cond delay="0"/>
                                  </p:stCondLst>
                                  <p:childTnLst>
                                    <p:set>
                                      <p:cBhvr>
                                        <p:cTn id="143" dur="1" fill="hold">
                                          <p:stCondLst>
                                            <p:cond delay="0"/>
                                          </p:stCondLst>
                                        </p:cTn>
                                        <p:tgtEl>
                                          <p:spTgt spid="92"/>
                                        </p:tgtEl>
                                        <p:attrNameLst>
                                          <p:attrName>style.visibility</p:attrName>
                                        </p:attrNameLst>
                                      </p:cBhvr>
                                      <p:to>
                                        <p:strVal val="visible"/>
                                      </p:to>
                                    </p:set>
                                    <p:animEffect transition="in" filter="fade">
                                      <p:cBhvr>
                                        <p:cTn id="144" dur="1000"/>
                                        <p:tgtEl>
                                          <p:spTgt spid="92"/>
                                        </p:tgtEl>
                                      </p:cBhvr>
                                    </p:animEffect>
                                    <p:anim calcmode="lin" valueType="num">
                                      <p:cBhvr>
                                        <p:cTn id="145" dur="1000" fill="hold"/>
                                        <p:tgtEl>
                                          <p:spTgt spid="92"/>
                                        </p:tgtEl>
                                        <p:attrNameLst>
                                          <p:attrName>ppt_x</p:attrName>
                                        </p:attrNameLst>
                                      </p:cBhvr>
                                      <p:tavLst>
                                        <p:tav tm="0">
                                          <p:val>
                                            <p:strVal val="#ppt_x"/>
                                          </p:val>
                                        </p:tav>
                                        <p:tav tm="100000">
                                          <p:val>
                                            <p:strVal val="#ppt_x"/>
                                          </p:val>
                                        </p:tav>
                                      </p:tavLst>
                                    </p:anim>
                                    <p:anim calcmode="lin" valueType="num">
                                      <p:cBhvr>
                                        <p:cTn id="146" dur="1000" fill="hold"/>
                                        <p:tgtEl>
                                          <p:spTgt spid="92"/>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96"/>
                                        </p:tgtEl>
                                        <p:attrNameLst>
                                          <p:attrName>style.visibility</p:attrName>
                                        </p:attrNameLst>
                                      </p:cBhvr>
                                      <p:to>
                                        <p:strVal val="visible"/>
                                      </p:to>
                                    </p:set>
                                    <p:animEffect transition="in" filter="fade">
                                      <p:cBhvr>
                                        <p:cTn id="149" dur="1000"/>
                                        <p:tgtEl>
                                          <p:spTgt spid="96"/>
                                        </p:tgtEl>
                                      </p:cBhvr>
                                    </p:animEffect>
                                    <p:anim calcmode="lin" valueType="num">
                                      <p:cBhvr>
                                        <p:cTn id="150" dur="1000" fill="hold"/>
                                        <p:tgtEl>
                                          <p:spTgt spid="96"/>
                                        </p:tgtEl>
                                        <p:attrNameLst>
                                          <p:attrName>ppt_x</p:attrName>
                                        </p:attrNameLst>
                                      </p:cBhvr>
                                      <p:tavLst>
                                        <p:tav tm="0">
                                          <p:val>
                                            <p:strVal val="#ppt_x"/>
                                          </p:val>
                                        </p:tav>
                                        <p:tav tm="100000">
                                          <p:val>
                                            <p:strVal val="#ppt_x"/>
                                          </p:val>
                                        </p:tav>
                                      </p:tavLst>
                                    </p:anim>
                                    <p:anim calcmode="lin" valueType="num">
                                      <p:cBhvr>
                                        <p:cTn id="151" dur="1000" fill="hold"/>
                                        <p:tgtEl>
                                          <p:spTgt spid="96"/>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98"/>
                                        </p:tgtEl>
                                        <p:attrNameLst>
                                          <p:attrName>style.visibility</p:attrName>
                                        </p:attrNameLst>
                                      </p:cBhvr>
                                      <p:to>
                                        <p:strVal val="visible"/>
                                      </p:to>
                                    </p:set>
                                    <p:animEffect transition="in" filter="fade">
                                      <p:cBhvr>
                                        <p:cTn id="154" dur="1000"/>
                                        <p:tgtEl>
                                          <p:spTgt spid="98"/>
                                        </p:tgtEl>
                                      </p:cBhvr>
                                    </p:animEffect>
                                    <p:anim calcmode="lin" valueType="num">
                                      <p:cBhvr>
                                        <p:cTn id="155" dur="1000" fill="hold"/>
                                        <p:tgtEl>
                                          <p:spTgt spid="98"/>
                                        </p:tgtEl>
                                        <p:attrNameLst>
                                          <p:attrName>ppt_x</p:attrName>
                                        </p:attrNameLst>
                                      </p:cBhvr>
                                      <p:tavLst>
                                        <p:tav tm="0">
                                          <p:val>
                                            <p:strVal val="#ppt_x"/>
                                          </p:val>
                                        </p:tav>
                                        <p:tav tm="100000">
                                          <p:val>
                                            <p:strVal val="#ppt_x"/>
                                          </p:val>
                                        </p:tav>
                                      </p:tavLst>
                                    </p:anim>
                                    <p:anim calcmode="lin" valueType="num">
                                      <p:cBhvr>
                                        <p:cTn id="156" dur="1000" fill="hold"/>
                                        <p:tgtEl>
                                          <p:spTgt spid="98"/>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94"/>
                                        </p:tgtEl>
                                        <p:attrNameLst>
                                          <p:attrName>style.visibility</p:attrName>
                                        </p:attrNameLst>
                                      </p:cBhvr>
                                      <p:to>
                                        <p:strVal val="visible"/>
                                      </p:to>
                                    </p:set>
                                    <p:animEffect transition="in" filter="fade">
                                      <p:cBhvr>
                                        <p:cTn id="159" dur="1000"/>
                                        <p:tgtEl>
                                          <p:spTgt spid="94"/>
                                        </p:tgtEl>
                                      </p:cBhvr>
                                    </p:animEffect>
                                    <p:anim calcmode="lin" valueType="num">
                                      <p:cBhvr>
                                        <p:cTn id="160" dur="1000" fill="hold"/>
                                        <p:tgtEl>
                                          <p:spTgt spid="94"/>
                                        </p:tgtEl>
                                        <p:attrNameLst>
                                          <p:attrName>ppt_x</p:attrName>
                                        </p:attrNameLst>
                                      </p:cBhvr>
                                      <p:tavLst>
                                        <p:tav tm="0">
                                          <p:val>
                                            <p:strVal val="#ppt_x"/>
                                          </p:val>
                                        </p:tav>
                                        <p:tav tm="100000">
                                          <p:val>
                                            <p:strVal val="#ppt_x"/>
                                          </p:val>
                                        </p:tav>
                                      </p:tavLst>
                                    </p:anim>
                                    <p:anim calcmode="lin" valueType="num">
                                      <p:cBhvr>
                                        <p:cTn id="161" dur="1000" fill="hold"/>
                                        <p:tgtEl>
                                          <p:spTgt spid="94"/>
                                        </p:tgtEl>
                                        <p:attrNameLst>
                                          <p:attrName>ppt_y</p:attrName>
                                        </p:attrNameLst>
                                      </p:cBhvr>
                                      <p:tavLst>
                                        <p:tav tm="0">
                                          <p:val>
                                            <p:strVal val="#ppt_y+.1"/>
                                          </p:val>
                                        </p:tav>
                                        <p:tav tm="100000">
                                          <p:val>
                                            <p:strVal val="#ppt_y"/>
                                          </p:val>
                                        </p:tav>
                                      </p:tavLst>
                                    </p:anim>
                                  </p:childTnLst>
                                </p:cTn>
                              </p:par>
                            </p:childTnLst>
                          </p:cTn>
                        </p:par>
                        <p:par>
                          <p:cTn id="162" fill="hold">
                            <p:stCondLst>
                              <p:cond delay="6000"/>
                            </p:stCondLst>
                            <p:childTnLst>
                              <p:par>
                                <p:cTn id="163" presetID="53" presetClass="entr" presetSubtype="0" fill="hold" nodeType="afterEffect">
                                  <p:stCondLst>
                                    <p:cond delay="0"/>
                                  </p:stCondLst>
                                  <p:childTnLst>
                                    <p:set>
                                      <p:cBhvr>
                                        <p:cTn id="164" dur="1" fill="hold">
                                          <p:stCondLst>
                                            <p:cond delay="0"/>
                                          </p:stCondLst>
                                        </p:cTn>
                                        <p:tgtEl>
                                          <p:spTgt spid="91"/>
                                        </p:tgtEl>
                                        <p:attrNameLst>
                                          <p:attrName>style.visibility</p:attrName>
                                        </p:attrNameLst>
                                      </p:cBhvr>
                                      <p:to>
                                        <p:strVal val="visible"/>
                                      </p:to>
                                    </p:set>
                                    <p:anim calcmode="lin" valueType="num">
                                      <p:cBhvr>
                                        <p:cTn id="165" dur="500" fill="hold"/>
                                        <p:tgtEl>
                                          <p:spTgt spid="91"/>
                                        </p:tgtEl>
                                        <p:attrNameLst>
                                          <p:attrName>ppt_w</p:attrName>
                                        </p:attrNameLst>
                                      </p:cBhvr>
                                      <p:tavLst>
                                        <p:tav tm="0">
                                          <p:val>
                                            <p:fltVal val="0"/>
                                          </p:val>
                                        </p:tav>
                                        <p:tav tm="100000">
                                          <p:val>
                                            <p:strVal val="#ppt_w"/>
                                          </p:val>
                                        </p:tav>
                                      </p:tavLst>
                                    </p:anim>
                                    <p:anim calcmode="lin" valueType="num">
                                      <p:cBhvr>
                                        <p:cTn id="166" dur="500" fill="hold"/>
                                        <p:tgtEl>
                                          <p:spTgt spid="91"/>
                                        </p:tgtEl>
                                        <p:attrNameLst>
                                          <p:attrName>ppt_h</p:attrName>
                                        </p:attrNameLst>
                                      </p:cBhvr>
                                      <p:tavLst>
                                        <p:tav tm="0">
                                          <p:val>
                                            <p:fltVal val="0"/>
                                          </p:val>
                                        </p:tav>
                                        <p:tav tm="100000">
                                          <p:val>
                                            <p:strVal val="#ppt_h"/>
                                          </p:val>
                                        </p:tav>
                                      </p:tavLst>
                                    </p:anim>
                                    <p:animEffect transition="in" filter="fade">
                                      <p:cBhvr>
                                        <p:cTn id="167" dur="500"/>
                                        <p:tgtEl>
                                          <p:spTgt spid="91"/>
                                        </p:tgtEl>
                                      </p:cBhvr>
                                    </p:animEffect>
                                  </p:childTnLst>
                                </p:cTn>
                              </p:par>
                              <p:par>
                                <p:cTn id="168" presetID="53" presetClass="entr" presetSubtype="0" fill="hold" nodeType="withEffect">
                                  <p:stCondLst>
                                    <p:cond delay="0"/>
                                  </p:stCondLst>
                                  <p:childTnLst>
                                    <p:set>
                                      <p:cBhvr>
                                        <p:cTn id="169" dur="1" fill="hold">
                                          <p:stCondLst>
                                            <p:cond delay="0"/>
                                          </p:stCondLst>
                                        </p:cTn>
                                        <p:tgtEl>
                                          <p:spTgt spid="97"/>
                                        </p:tgtEl>
                                        <p:attrNameLst>
                                          <p:attrName>style.visibility</p:attrName>
                                        </p:attrNameLst>
                                      </p:cBhvr>
                                      <p:to>
                                        <p:strVal val="visible"/>
                                      </p:to>
                                    </p:set>
                                    <p:anim calcmode="lin" valueType="num">
                                      <p:cBhvr>
                                        <p:cTn id="170" dur="500" fill="hold"/>
                                        <p:tgtEl>
                                          <p:spTgt spid="97"/>
                                        </p:tgtEl>
                                        <p:attrNameLst>
                                          <p:attrName>ppt_w</p:attrName>
                                        </p:attrNameLst>
                                      </p:cBhvr>
                                      <p:tavLst>
                                        <p:tav tm="0">
                                          <p:val>
                                            <p:fltVal val="0"/>
                                          </p:val>
                                        </p:tav>
                                        <p:tav tm="100000">
                                          <p:val>
                                            <p:strVal val="#ppt_w"/>
                                          </p:val>
                                        </p:tav>
                                      </p:tavLst>
                                    </p:anim>
                                    <p:anim calcmode="lin" valueType="num">
                                      <p:cBhvr>
                                        <p:cTn id="171" dur="500" fill="hold"/>
                                        <p:tgtEl>
                                          <p:spTgt spid="97"/>
                                        </p:tgtEl>
                                        <p:attrNameLst>
                                          <p:attrName>ppt_h</p:attrName>
                                        </p:attrNameLst>
                                      </p:cBhvr>
                                      <p:tavLst>
                                        <p:tav tm="0">
                                          <p:val>
                                            <p:fltVal val="0"/>
                                          </p:val>
                                        </p:tav>
                                        <p:tav tm="100000">
                                          <p:val>
                                            <p:strVal val="#ppt_h"/>
                                          </p:val>
                                        </p:tav>
                                      </p:tavLst>
                                    </p:anim>
                                    <p:animEffect transition="in" filter="fade">
                                      <p:cBhvr>
                                        <p:cTn id="172" dur="500"/>
                                        <p:tgtEl>
                                          <p:spTgt spid="97"/>
                                        </p:tgtEl>
                                      </p:cBhvr>
                                    </p:animEffect>
                                  </p:childTnLst>
                                </p:cTn>
                              </p:par>
                              <p:par>
                                <p:cTn id="173" presetID="53" presetClass="entr" presetSubtype="0" fill="hold" nodeType="withEffect">
                                  <p:stCondLst>
                                    <p:cond delay="0"/>
                                  </p:stCondLst>
                                  <p:childTnLst>
                                    <p:set>
                                      <p:cBhvr>
                                        <p:cTn id="174" dur="1" fill="hold">
                                          <p:stCondLst>
                                            <p:cond delay="0"/>
                                          </p:stCondLst>
                                        </p:cTn>
                                        <p:tgtEl>
                                          <p:spTgt spid="95"/>
                                        </p:tgtEl>
                                        <p:attrNameLst>
                                          <p:attrName>style.visibility</p:attrName>
                                        </p:attrNameLst>
                                      </p:cBhvr>
                                      <p:to>
                                        <p:strVal val="visible"/>
                                      </p:to>
                                    </p:set>
                                    <p:anim calcmode="lin" valueType="num">
                                      <p:cBhvr>
                                        <p:cTn id="175" dur="500" fill="hold"/>
                                        <p:tgtEl>
                                          <p:spTgt spid="95"/>
                                        </p:tgtEl>
                                        <p:attrNameLst>
                                          <p:attrName>ppt_w</p:attrName>
                                        </p:attrNameLst>
                                      </p:cBhvr>
                                      <p:tavLst>
                                        <p:tav tm="0">
                                          <p:val>
                                            <p:fltVal val="0"/>
                                          </p:val>
                                        </p:tav>
                                        <p:tav tm="100000">
                                          <p:val>
                                            <p:strVal val="#ppt_w"/>
                                          </p:val>
                                        </p:tav>
                                      </p:tavLst>
                                    </p:anim>
                                    <p:anim calcmode="lin" valueType="num">
                                      <p:cBhvr>
                                        <p:cTn id="176" dur="500" fill="hold"/>
                                        <p:tgtEl>
                                          <p:spTgt spid="95"/>
                                        </p:tgtEl>
                                        <p:attrNameLst>
                                          <p:attrName>ppt_h</p:attrName>
                                        </p:attrNameLst>
                                      </p:cBhvr>
                                      <p:tavLst>
                                        <p:tav tm="0">
                                          <p:val>
                                            <p:fltVal val="0"/>
                                          </p:val>
                                        </p:tav>
                                        <p:tav tm="100000">
                                          <p:val>
                                            <p:strVal val="#ppt_h"/>
                                          </p:val>
                                        </p:tav>
                                      </p:tavLst>
                                    </p:anim>
                                    <p:animEffect transition="in" filter="fade">
                                      <p:cBhvr>
                                        <p:cTn id="177" dur="500"/>
                                        <p:tgtEl>
                                          <p:spTgt spid="95"/>
                                        </p:tgtEl>
                                      </p:cBhvr>
                                    </p:animEffect>
                                  </p:childTnLst>
                                </p:cTn>
                              </p:par>
                              <p:par>
                                <p:cTn id="178" presetID="53" presetClass="entr" presetSubtype="0" fill="hold" nodeType="withEffect">
                                  <p:stCondLst>
                                    <p:cond delay="0"/>
                                  </p:stCondLst>
                                  <p:childTnLst>
                                    <p:set>
                                      <p:cBhvr>
                                        <p:cTn id="179" dur="1" fill="hold">
                                          <p:stCondLst>
                                            <p:cond delay="0"/>
                                          </p:stCondLst>
                                        </p:cTn>
                                        <p:tgtEl>
                                          <p:spTgt spid="93"/>
                                        </p:tgtEl>
                                        <p:attrNameLst>
                                          <p:attrName>style.visibility</p:attrName>
                                        </p:attrNameLst>
                                      </p:cBhvr>
                                      <p:to>
                                        <p:strVal val="visible"/>
                                      </p:to>
                                    </p:set>
                                    <p:anim calcmode="lin" valueType="num">
                                      <p:cBhvr>
                                        <p:cTn id="180" dur="500" fill="hold"/>
                                        <p:tgtEl>
                                          <p:spTgt spid="93"/>
                                        </p:tgtEl>
                                        <p:attrNameLst>
                                          <p:attrName>ppt_w</p:attrName>
                                        </p:attrNameLst>
                                      </p:cBhvr>
                                      <p:tavLst>
                                        <p:tav tm="0">
                                          <p:val>
                                            <p:fltVal val="0"/>
                                          </p:val>
                                        </p:tav>
                                        <p:tav tm="100000">
                                          <p:val>
                                            <p:strVal val="#ppt_w"/>
                                          </p:val>
                                        </p:tav>
                                      </p:tavLst>
                                    </p:anim>
                                    <p:anim calcmode="lin" valueType="num">
                                      <p:cBhvr>
                                        <p:cTn id="181" dur="500" fill="hold"/>
                                        <p:tgtEl>
                                          <p:spTgt spid="93"/>
                                        </p:tgtEl>
                                        <p:attrNameLst>
                                          <p:attrName>ppt_h</p:attrName>
                                        </p:attrNameLst>
                                      </p:cBhvr>
                                      <p:tavLst>
                                        <p:tav tm="0">
                                          <p:val>
                                            <p:fltVal val="0"/>
                                          </p:val>
                                        </p:tav>
                                        <p:tav tm="100000">
                                          <p:val>
                                            <p:strVal val="#ppt_h"/>
                                          </p:val>
                                        </p:tav>
                                      </p:tavLst>
                                    </p:anim>
                                    <p:animEffect transition="in" filter="fade">
                                      <p:cBhvr>
                                        <p:cTn id="18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05" grpId="0"/>
      <p:bldP spid="60" grpId="0"/>
      <p:bldP spid="62" grpId="0"/>
      <p:bldP spid="63"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Pourquoi la </a:t>
            </a:r>
            <a:r>
              <a:rPr lang="fr-FR" dirty="0" err="1" smtClean="0"/>
              <a:t>virtualisation</a:t>
            </a:r>
            <a:r>
              <a:rPr lang="fr-FR" dirty="0" smtClean="0"/>
              <a:t> de machines est elle de plus en plus présente aujourd’hui ?</a:t>
            </a:r>
            <a:endParaRPr lang="fr-FR" dirty="0"/>
          </a:p>
        </p:txBody>
      </p:sp>
      <p:sp>
        <p:nvSpPr>
          <p:cNvPr id="26" name="Espace réservé du texte 25"/>
          <p:cNvSpPr>
            <a:spLocks noGrp="1"/>
          </p:cNvSpPr>
          <p:nvPr>
            <p:ph sz="quarter" idx="10"/>
          </p:nvPr>
        </p:nvSpPr>
        <p:spPr>
          <a:xfrm>
            <a:off x="419100" y="2286000"/>
            <a:ext cx="8458200" cy="3486150"/>
          </a:xfrm>
        </p:spPr>
        <p:txBody>
          <a:bodyPr/>
          <a:lstStyle/>
          <a:p>
            <a:r>
              <a:rPr lang="fr-FR" dirty="0" smtClean="0"/>
              <a:t>Des besoins de réduction de coût</a:t>
            </a:r>
          </a:p>
          <a:p>
            <a:r>
              <a:rPr lang="fr-FR" dirty="0" smtClean="0"/>
              <a:t>Des systèmes de plus en plus puissants et sous utilisés</a:t>
            </a:r>
          </a:p>
          <a:p>
            <a:pPr lvl="0"/>
            <a:r>
              <a:rPr lang="fr-FR" dirty="0" smtClean="0"/>
              <a:t>Dépendance entre applications et  système d’exploitation</a:t>
            </a:r>
          </a:p>
          <a:p>
            <a:pPr lvl="0"/>
            <a:r>
              <a:rPr lang="fr-FR" dirty="0" smtClean="0"/>
              <a:t>Dépendance entre système d’exploitation  et matériels</a:t>
            </a:r>
          </a:p>
          <a:p>
            <a:pPr lvl="0"/>
            <a:endParaRPr lang="fr-FR" dirty="0" smtClean="0"/>
          </a:p>
          <a:p>
            <a:pPr lvl="0"/>
            <a:endParaRPr lang="fr-FR" dirty="0"/>
          </a:p>
        </p:txBody>
      </p:sp>
    </p:spTree>
    <p:custDataLst>
      <p:tags r:id="rId1"/>
    </p:custDataLst>
  </p:cSld>
  <p:clrMapOvr>
    <a:masterClrMapping/>
  </p:clrMapOvr>
  <p:transition spd="slow" advClick="0" advTm="13421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title"/>
          </p:nvPr>
        </p:nvSpPr>
        <p:spPr/>
        <p:txBody>
          <a:bodyPr/>
          <a:lstStyle/>
          <a:p>
            <a:r>
              <a:rPr lang="fr-FR" dirty="0" smtClean="0"/>
              <a:t>Des technologies matures avec une adoption rapide</a:t>
            </a:r>
          </a:p>
        </p:txBody>
      </p:sp>
      <p:sp>
        <p:nvSpPr>
          <p:cNvPr id="1864707" name="Rectangle 3"/>
          <p:cNvSpPr>
            <a:spLocks noGrp="1" noChangeArrowheads="1"/>
          </p:cNvSpPr>
          <p:nvPr>
            <p:ph sz="quarter" idx="10"/>
          </p:nvPr>
        </p:nvSpPr>
        <p:spPr>
          <a:xfrm>
            <a:off x="419100" y="1552575"/>
            <a:ext cx="8458200" cy="4086225"/>
          </a:xfrm>
        </p:spPr>
        <p:txBody>
          <a:bodyPr/>
          <a:lstStyle/>
          <a:p>
            <a:pPr>
              <a:lnSpc>
                <a:spcPct val="100000"/>
              </a:lnSpc>
            </a:pPr>
            <a:r>
              <a:rPr lang="fr-FR" dirty="0" smtClean="0"/>
              <a:t>Etude </a:t>
            </a:r>
            <a:r>
              <a:rPr lang="fr-FR" dirty="0" err="1" smtClean="0"/>
              <a:t>Forrester</a:t>
            </a:r>
            <a:endParaRPr lang="fr-FR" dirty="0" smtClean="0"/>
          </a:p>
          <a:p>
            <a:pPr lvl="1">
              <a:lnSpc>
                <a:spcPct val="100000"/>
              </a:lnSpc>
            </a:pPr>
            <a:r>
              <a:rPr lang="fr-FR" sz="2200" dirty="0" smtClean="0"/>
              <a:t>75% des entreprises ont une réflexion en cours au sujet de la </a:t>
            </a:r>
            <a:r>
              <a:rPr lang="fr-FR" sz="2200" dirty="0" err="1" smtClean="0"/>
              <a:t>virtualisation</a:t>
            </a:r>
            <a:endParaRPr lang="fr-FR" sz="2200" dirty="0" smtClean="0"/>
          </a:p>
          <a:p>
            <a:pPr lvl="1">
              <a:lnSpc>
                <a:spcPct val="100000"/>
              </a:lnSpc>
            </a:pPr>
            <a:r>
              <a:rPr lang="fr-FR" sz="2200" dirty="0" smtClean="0"/>
              <a:t>34% comptent mettre en œuvre des projets de </a:t>
            </a:r>
            <a:r>
              <a:rPr lang="fr-FR" sz="2200" dirty="0" err="1" smtClean="0"/>
              <a:t>virtualisation</a:t>
            </a:r>
            <a:r>
              <a:rPr lang="fr-FR" sz="2200" dirty="0" smtClean="0"/>
              <a:t> en 2006</a:t>
            </a:r>
          </a:p>
          <a:p>
            <a:pPr lvl="1">
              <a:lnSpc>
                <a:spcPct val="100000"/>
              </a:lnSpc>
            </a:pPr>
            <a:r>
              <a:rPr lang="fr-FR" sz="2200" dirty="0" smtClean="0"/>
              <a:t>60% comptent accroitre leur utilisation de la </a:t>
            </a:r>
            <a:r>
              <a:rPr lang="fr-FR" sz="2200" dirty="0" err="1" smtClean="0"/>
              <a:t>virtualisation</a:t>
            </a:r>
            <a:r>
              <a:rPr lang="fr-FR" sz="2200" dirty="0" smtClean="0"/>
              <a:t> dans l’année à venir</a:t>
            </a:r>
          </a:p>
          <a:p>
            <a:pPr>
              <a:lnSpc>
                <a:spcPct val="100000"/>
              </a:lnSpc>
            </a:pPr>
            <a:r>
              <a:rPr lang="fr-FR" dirty="0" smtClean="0"/>
              <a:t>Un intérêt croissant de la part de nos clients</a:t>
            </a:r>
          </a:p>
          <a:p>
            <a:pPr lvl="1">
              <a:lnSpc>
                <a:spcPct val="100000"/>
              </a:lnSpc>
            </a:pPr>
            <a:r>
              <a:rPr lang="fr-FR" sz="2200" dirty="0" smtClean="0"/>
              <a:t>La majorité des machines virtuelles sont des machines Windows</a:t>
            </a:r>
          </a:p>
          <a:p>
            <a:pPr lvl="1">
              <a:lnSpc>
                <a:spcPct val="100000"/>
              </a:lnSpc>
            </a:pPr>
            <a:r>
              <a:rPr lang="fr-FR" sz="2200" dirty="0" smtClean="0"/>
              <a:t>Une adoption de plus en plus importante de l’offre Microsoft</a:t>
            </a:r>
          </a:p>
          <a:p>
            <a:pPr lvl="1">
              <a:lnSpc>
                <a:spcPct val="100000"/>
              </a:lnSpc>
            </a:pPr>
            <a:r>
              <a:rPr lang="fr-FR" sz="2200" dirty="0" smtClean="0"/>
              <a:t>15 à 20% des machines Windows mises en œuvre en 2008 seront des machines virtuelles (Gartner)</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21.8|59.1"/>
</p:tagLst>
</file>

<file path=ppt/tags/tag2.xml><?xml version="1.0" encoding="utf-8"?>
<p:tagLst xmlns:a="http://schemas.openxmlformats.org/drawingml/2006/main" xmlns:r="http://schemas.openxmlformats.org/officeDocument/2006/relationships" xmlns:p="http://schemas.openxmlformats.org/presentationml/2006/main">
  <p:tag name="TIMING" val="|7|2|.5|.5|.5|.5|.5|.5|2|.5|.5|16.1"/>
</p:tagLst>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740D3C2-43E1-4A48-9CF3-2B72A2AC011C}">
  <ds:schemaRefs>
    <ds:schemaRef ds:uri="http://schemas.microsoft.com/sharepoint/v3/contenttype/forms"/>
  </ds:schemaRefs>
</ds:datastoreItem>
</file>

<file path=customXml/itemProps2.xml><?xml version="1.0" encoding="utf-8"?>
<ds:datastoreItem xmlns:ds="http://schemas.openxmlformats.org/officeDocument/2006/customXml" ds:itemID="{85D06EC4-9F53-4839-A0C5-642D9E5E2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D8467ED-482B-446D-9495-74850E319F1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MMS_2008_Breakout_Session_Template</Template>
  <TotalTime>2233</TotalTime>
  <Words>3579</Words>
  <Application>Microsoft Office PowerPoint</Application>
  <PresentationFormat>Affichage à l'écran (4:3)</PresentationFormat>
  <Paragraphs>589</Paragraphs>
  <Slides>53</Slides>
  <Notes>52</Notes>
  <HiddenSlides>4</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53</vt:i4>
      </vt:variant>
    </vt:vector>
  </HeadingPairs>
  <TitlesOfParts>
    <vt:vector size="55" baseType="lpstr">
      <vt:lpstr>Template MS Days</vt:lpstr>
      <vt:lpstr>Visio</vt:lpstr>
      <vt:lpstr>Virtualisation de machines avec Windows Hyper-V </vt:lpstr>
      <vt:lpstr>Objectif de la session</vt:lpstr>
      <vt:lpstr>C’est quoi Hyper-V ?</vt:lpstr>
      <vt:lpstr>Principe des machines virtuelles</vt:lpstr>
      <vt:lpstr>C’est quoi un hyperviseur ?</vt:lpstr>
      <vt:lpstr>Hyperviseur monolithique contre hyperviseur  micronoyau</vt:lpstr>
      <vt:lpstr>Des scénarios de virtualisation bien identifiés</vt:lpstr>
      <vt:lpstr>Pourquoi la virtualisation de machines est elle de plus en plus présente aujourd’hui ?</vt:lpstr>
      <vt:lpstr>Des technologies matures avec une adoption rapide</vt:lpstr>
      <vt:lpstr>Evolution de l’offre de virtualisation Microsoft</vt:lpstr>
      <vt:lpstr>Les objectifs d’Hyper-V</vt:lpstr>
      <vt:lpstr>Définitions</vt:lpstr>
      <vt:lpstr>Architecture de Hyper-V</vt:lpstr>
      <vt:lpstr>Hyper-V</vt:lpstr>
      <vt:lpstr>Environnement 64 bits natif</vt:lpstr>
      <vt:lpstr>Environnements SMP natif</vt:lpstr>
      <vt:lpstr>Gestion de la mémoire</vt:lpstr>
      <vt:lpstr>Améliorations liées aux E/S</vt:lpstr>
      <vt:lpstr>Communications VSC - VSP et mode Passthrough</vt:lpstr>
      <vt:lpstr>Améliorations liées au stockage</vt:lpstr>
      <vt:lpstr>Evolutions liées au réseau</vt:lpstr>
      <vt:lpstr>Services d' intégration Hyper-V</vt:lpstr>
      <vt:lpstr>Services d’intégration Hyper-V</vt:lpstr>
      <vt:lpstr>Caractéristiques  des machines virtuelles</vt:lpstr>
      <vt:lpstr>Evolutions liées à l’administration</vt:lpstr>
      <vt:lpstr>Diapositive 26</vt:lpstr>
      <vt:lpstr>Evolutions liées à l’administration</vt:lpstr>
      <vt:lpstr>Intégration avec les outils d’administration standards</vt:lpstr>
      <vt:lpstr>Evolutions liées à la sauvegarde</vt:lpstr>
      <vt:lpstr>Evolutions liées à la disponibilité</vt:lpstr>
      <vt:lpstr>Evolutions liées à la disponibilité Arrêt planifié (ex : mise à jour d’un hôte)</vt:lpstr>
      <vt:lpstr>Evolutions liées à la disponibilité  Arrêt non planifié (ex : problème matériel)</vt:lpstr>
      <vt:lpstr>Création d'une machine virtuelle en mode cluster</vt:lpstr>
      <vt:lpstr>Hyper-V et  la disponibilité</vt:lpstr>
      <vt:lpstr>Diapositive 35</vt:lpstr>
      <vt:lpstr>Diapositive 36</vt:lpstr>
      <vt:lpstr>Evolutions liées à la disponibilité</vt:lpstr>
      <vt:lpstr>Scenario de migration Virtual Server vers Windows Server Hyper-V</vt:lpstr>
      <vt:lpstr>Collaboration avec XenSource, Novell et SUN</vt:lpstr>
      <vt:lpstr>VM Linux “Xen-enabled”</vt:lpstr>
      <vt:lpstr>Quelle version pour quel usage ?</vt:lpstr>
      <vt:lpstr>Le support des configurations</vt:lpstr>
      <vt:lpstr>Infrastructure virtualisée Quels bénéfices pour l’Architecture ?</vt:lpstr>
      <vt:lpstr>10 raisons pour adopter Hyper-V</vt:lpstr>
      <vt:lpstr>Ressources utiles</vt:lpstr>
      <vt:lpstr>Diapositive 46</vt:lpstr>
      <vt:lpstr>Diapositive 47</vt:lpstr>
      <vt:lpstr>Certifications : Programme de nouvelle génération</vt:lpstr>
      <vt:lpstr>Certification : validez vos compétences</vt:lpstr>
      <vt:lpstr>Certification : validez vos compétences</vt:lpstr>
      <vt:lpstr>Certification : validez vos compétences</vt:lpstr>
      <vt:lpstr>Certification : validez vos compétences</vt:lpstr>
      <vt:lpstr>Diapositive 53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Virtualisation de machines avec Windows Hyper-V</dc:title>
  <dc:creator>Fabrice mEILLON</dc:creator>
  <dc:description>La virtualisation de serveurs de part les bénéfices économiques et techniques que sa mise en oeuvre apporte est certainement la technologie les plus regardées par les exploitants et les responsables de production. Windows Server 2008 apporte en standard les différents services nécessaires à la mise en oeuvre d'une infrastructure virtualisée. Cette session sera l'occasion de présenter les principales caractéristiques : architecture de type hyperviseur, machines virtuelles 32 et 64 bits multi-coeurs, performances I/O,  interopérabilité et  services de haute disponibilité des machines virtuelles.</dc:description>
  <cp:lastModifiedBy>Fabrice Meillon</cp:lastModifiedBy>
  <cp:revision>184</cp:revision>
  <dcterms:created xsi:type="dcterms:W3CDTF">2008-04-23T21:28:59Z</dcterms:created>
  <dcterms:modified xsi:type="dcterms:W3CDTF">2008-10-22T13:20:20Z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ies>
</file>