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handoutMasterIdLst>
    <p:handoutMasterId r:id="rId45"/>
  </p:handoutMasterIdLst>
  <p:sldIdLst>
    <p:sldId id="257" r:id="rId2"/>
    <p:sldId id="259" r:id="rId3"/>
    <p:sldId id="264" r:id="rId4"/>
    <p:sldId id="279" r:id="rId5"/>
    <p:sldId id="280" r:id="rId6"/>
    <p:sldId id="310" r:id="rId7"/>
    <p:sldId id="311" r:id="rId8"/>
    <p:sldId id="266" r:id="rId9"/>
    <p:sldId id="265" r:id="rId10"/>
    <p:sldId id="267" r:id="rId11"/>
    <p:sldId id="271" r:id="rId12"/>
    <p:sldId id="276" r:id="rId13"/>
    <p:sldId id="282" r:id="rId14"/>
    <p:sldId id="306" r:id="rId15"/>
    <p:sldId id="307" r:id="rId16"/>
    <p:sldId id="305" r:id="rId17"/>
    <p:sldId id="315" r:id="rId18"/>
    <p:sldId id="317" r:id="rId19"/>
    <p:sldId id="316" r:id="rId20"/>
    <p:sldId id="302" r:id="rId21"/>
    <p:sldId id="292" r:id="rId22"/>
    <p:sldId id="294" r:id="rId23"/>
    <p:sldId id="281" r:id="rId24"/>
    <p:sldId id="283" r:id="rId25"/>
    <p:sldId id="291" r:id="rId26"/>
    <p:sldId id="286" r:id="rId27"/>
    <p:sldId id="287" r:id="rId28"/>
    <p:sldId id="288" r:id="rId29"/>
    <p:sldId id="289" r:id="rId30"/>
    <p:sldId id="290" r:id="rId31"/>
    <p:sldId id="261" r:id="rId32"/>
    <p:sldId id="312" r:id="rId33"/>
    <p:sldId id="313" r:id="rId34"/>
    <p:sldId id="297" r:id="rId35"/>
    <p:sldId id="298" r:id="rId36"/>
    <p:sldId id="299" r:id="rId37"/>
    <p:sldId id="296" r:id="rId38"/>
    <p:sldId id="300" r:id="rId39"/>
    <p:sldId id="263" r:id="rId40"/>
    <p:sldId id="295" r:id="rId41"/>
    <p:sldId id="268" r:id="rId42"/>
    <p:sldId id="269" r:id="rId4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10" autoAdjust="0"/>
    <p:restoredTop sz="87944" autoAdjust="0"/>
  </p:normalViewPr>
  <p:slideViewPr>
    <p:cSldViewPr>
      <p:cViewPr varScale="1">
        <p:scale>
          <a:sx n="81" d="100"/>
          <a:sy n="81" d="100"/>
        </p:scale>
        <p:origin x="-2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36" y="-96"/>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966C7-8C97-4929-9B3F-1BA3BD8F7B7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581DAA9C-C3CC-4603-817B-50E43008767D}">
      <dgm:prSet phldrT="[Text]" custT="1"/>
      <dgm:spPr/>
      <dgm:t>
        <a:bodyPr/>
        <a:lstStyle/>
        <a:p>
          <a:r>
            <a:rPr lang="fr-FR" sz="2800" b="1" noProof="0" dirty="0" smtClean="0"/>
            <a:t>Exemples de mise en œuvre </a:t>
          </a:r>
          <a:endParaRPr lang="fr-FR" sz="2800" b="1" noProof="0" dirty="0"/>
        </a:p>
      </dgm:t>
    </dgm:pt>
    <dgm:pt modelId="{F1C33257-2FFC-47FA-8BBD-55176AECFB54}" type="parTrans" cxnId="{856C0851-9C4A-4ACD-A3F2-E74FBB897C4C}">
      <dgm:prSet/>
      <dgm:spPr/>
      <dgm:t>
        <a:bodyPr/>
        <a:lstStyle/>
        <a:p>
          <a:endParaRPr lang="fr-FR" noProof="0"/>
        </a:p>
      </dgm:t>
    </dgm:pt>
    <dgm:pt modelId="{FBF945D0-C82A-4BDA-A5F4-46BECEAF723A}" type="sibTrans" cxnId="{856C0851-9C4A-4ACD-A3F2-E74FBB897C4C}">
      <dgm:prSet/>
      <dgm:spPr/>
      <dgm:t>
        <a:bodyPr/>
        <a:lstStyle/>
        <a:p>
          <a:endParaRPr lang="fr-FR" noProof="0"/>
        </a:p>
      </dgm:t>
    </dgm:pt>
    <dgm:pt modelId="{0E1C05C7-E01C-4D2A-AE96-9F122B534C54}">
      <dgm:prSet phldrT="[Text]" custT="1"/>
      <dgm:spPr/>
      <dgm:t>
        <a:bodyPr/>
        <a:lstStyle/>
        <a:p>
          <a:r>
            <a:rPr lang="fr-FR" sz="2400" noProof="0" dirty="0" smtClean="0"/>
            <a:t>Preuve de concept</a:t>
          </a:r>
          <a:endParaRPr lang="fr-FR" sz="2400" noProof="0" dirty="0"/>
        </a:p>
      </dgm:t>
    </dgm:pt>
    <dgm:pt modelId="{A723637C-A8E3-4B9F-A2A5-F19C432C3E8D}" type="parTrans" cxnId="{0524BF03-2AF2-407C-B219-F8BA389A7081}">
      <dgm:prSet/>
      <dgm:spPr/>
      <dgm:t>
        <a:bodyPr/>
        <a:lstStyle/>
        <a:p>
          <a:endParaRPr lang="fr-FR" noProof="0"/>
        </a:p>
      </dgm:t>
    </dgm:pt>
    <dgm:pt modelId="{36002ECC-34F5-44A0-B721-710A4F0B9B6B}" type="sibTrans" cxnId="{0524BF03-2AF2-407C-B219-F8BA389A7081}">
      <dgm:prSet/>
      <dgm:spPr/>
      <dgm:t>
        <a:bodyPr/>
        <a:lstStyle/>
        <a:p>
          <a:endParaRPr lang="fr-FR" noProof="0"/>
        </a:p>
      </dgm:t>
    </dgm:pt>
    <dgm:pt modelId="{07F2E439-8D35-484A-8131-8FF5BBF24942}">
      <dgm:prSet phldrT="[Text]" custT="1"/>
      <dgm:spPr/>
      <dgm:t>
        <a:bodyPr/>
        <a:lstStyle/>
        <a:p>
          <a:r>
            <a:rPr lang="fr-FR" sz="2400" noProof="0" dirty="0" smtClean="0"/>
            <a:t>En agences</a:t>
          </a:r>
          <a:endParaRPr lang="fr-FR" sz="2400" noProof="0" dirty="0"/>
        </a:p>
      </dgm:t>
    </dgm:pt>
    <dgm:pt modelId="{EA30EA01-52F2-44F6-A9BC-F1F3745AA7B4}" type="parTrans" cxnId="{16244D01-C04A-47FA-B4FA-C35EDAA761BC}">
      <dgm:prSet/>
      <dgm:spPr/>
      <dgm:t>
        <a:bodyPr/>
        <a:lstStyle/>
        <a:p>
          <a:endParaRPr lang="fr-FR" noProof="0"/>
        </a:p>
      </dgm:t>
    </dgm:pt>
    <dgm:pt modelId="{B2CD512D-2F9C-4A73-A192-5C230A2202E2}" type="sibTrans" cxnId="{16244D01-C04A-47FA-B4FA-C35EDAA761BC}">
      <dgm:prSet/>
      <dgm:spPr/>
      <dgm:t>
        <a:bodyPr/>
        <a:lstStyle/>
        <a:p>
          <a:endParaRPr lang="fr-FR" noProof="0"/>
        </a:p>
      </dgm:t>
    </dgm:pt>
    <dgm:pt modelId="{2D655FEB-B28E-4A00-8D45-8069199BB143}">
      <dgm:prSet phldrT="[Text]" custT="1"/>
      <dgm:spPr/>
      <dgm:t>
        <a:bodyPr/>
        <a:lstStyle/>
        <a:p>
          <a:r>
            <a:rPr lang="fr-FR" sz="2800" b="1" noProof="0" dirty="0" smtClean="0"/>
            <a:t>Pré-requis</a:t>
          </a:r>
          <a:endParaRPr lang="fr-FR" sz="2800" b="1" noProof="0" dirty="0"/>
        </a:p>
      </dgm:t>
    </dgm:pt>
    <dgm:pt modelId="{C055A1AC-2C88-4238-93CA-C3C3CED5E2EB}" type="parTrans" cxnId="{C7340408-04DF-4957-884A-7BE4C9ABECCF}">
      <dgm:prSet/>
      <dgm:spPr/>
      <dgm:t>
        <a:bodyPr/>
        <a:lstStyle/>
        <a:p>
          <a:endParaRPr lang="fr-FR" noProof="0"/>
        </a:p>
      </dgm:t>
    </dgm:pt>
    <dgm:pt modelId="{5FBEC94C-F1BF-4DAD-ABD0-30001088C685}" type="sibTrans" cxnId="{C7340408-04DF-4957-884A-7BE4C9ABECCF}">
      <dgm:prSet/>
      <dgm:spPr/>
      <dgm:t>
        <a:bodyPr/>
        <a:lstStyle/>
        <a:p>
          <a:endParaRPr lang="fr-FR" noProof="0"/>
        </a:p>
      </dgm:t>
    </dgm:pt>
    <dgm:pt modelId="{7F7A3E7D-2165-41F9-A720-599B16E13C21}">
      <dgm:prSet phldrT="[Text]" custT="1"/>
      <dgm:spPr/>
      <dgm:t>
        <a:bodyPr/>
        <a:lstStyle/>
        <a:p>
          <a:r>
            <a:rPr lang="fr-FR" sz="2400" noProof="0" dirty="0" smtClean="0"/>
            <a:t>Active Directory</a:t>
          </a:r>
          <a:endParaRPr lang="fr-FR" sz="2400" noProof="0" dirty="0"/>
        </a:p>
      </dgm:t>
    </dgm:pt>
    <dgm:pt modelId="{FBDFF1F6-5CF4-434C-846C-74083DB19488}" type="parTrans" cxnId="{55D95296-7ACF-4468-9AAC-534A38239692}">
      <dgm:prSet/>
      <dgm:spPr/>
      <dgm:t>
        <a:bodyPr/>
        <a:lstStyle/>
        <a:p>
          <a:endParaRPr lang="fr-FR" noProof="0"/>
        </a:p>
      </dgm:t>
    </dgm:pt>
    <dgm:pt modelId="{3B5C4E5C-FF05-4F3F-A308-9852DA6421CD}" type="sibTrans" cxnId="{55D95296-7ACF-4468-9AAC-534A38239692}">
      <dgm:prSet/>
      <dgm:spPr/>
      <dgm:t>
        <a:bodyPr/>
        <a:lstStyle/>
        <a:p>
          <a:endParaRPr lang="fr-FR" noProof="0"/>
        </a:p>
      </dgm:t>
    </dgm:pt>
    <dgm:pt modelId="{268CE4AB-56F6-493C-809D-2E1FC2C01C83}">
      <dgm:prSet phldrT="[Text]" custT="1"/>
      <dgm:spPr/>
      <dgm:t>
        <a:bodyPr/>
        <a:lstStyle/>
        <a:p>
          <a:r>
            <a:rPr lang="fr-FR" sz="2800" b="1" noProof="0" dirty="0" smtClean="0"/>
            <a:t>Montée en charge</a:t>
          </a:r>
          <a:endParaRPr lang="fr-FR" sz="2800" b="1" noProof="0" dirty="0"/>
        </a:p>
      </dgm:t>
    </dgm:pt>
    <dgm:pt modelId="{EA4AF980-65E9-4441-9A17-995D329AA30C}" type="parTrans" cxnId="{665EEA13-9D9E-4A9C-9620-532912A9653B}">
      <dgm:prSet/>
      <dgm:spPr/>
      <dgm:t>
        <a:bodyPr/>
        <a:lstStyle/>
        <a:p>
          <a:endParaRPr lang="fr-FR" noProof="0"/>
        </a:p>
      </dgm:t>
    </dgm:pt>
    <dgm:pt modelId="{A8AB2D26-F5CA-4B23-BE7F-3F5F195A83B4}" type="sibTrans" cxnId="{665EEA13-9D9E-4A9C-9620-532912A9653B}">
      <dgm:prSet/>
      <dgm:spPr/>
      <dgm:t>
        <a:bodyPr/>
        <a:lstStyle/>
        <a:p>
          <a:endParaRPr lang="fr-FR" noProof="0"/>
        </a:p>
      </dgm:t>
    </dgm:pt>
    <dgm:pt modelId="{FE7B1115-08C9-4C64-A8CE-EF93CDCAB4AA}">
      <dgm:prSet phldrT="[Text]" custT="1"/>
      <dgm:spPr/>
      <dgm:t>
        <a:bodyPr/>
        <a:lstStyle/>
        <a:p>
          <a:r>
            <a:rPr lang="fr-FR" sz="2400" noProof="0" dirty="0" smtClean="0"/>
            <a:t>1 Serveur</a:t>
          </a:r>
          <a:endParaRPr lang="fr-FR" sz="2400" noProof="0" dirty="0"/>
        </a:p>
      </dgm:t>
    </dgm:pt>
    <dgm:pt modelId="{8265FB25-B655-4066-82FC-9BD8B494AF08}" type="parTrans" cxnId="{7A25136B-F82F-4CDD-B411-B9016D0B5E8F}">
      <dgm:prSet/>
      <dgm:spPr/>
      <dgm:t>
        <a:bodyPr/>
        <a:lstStyle/>
        <a:p>
          <a:endParaRPr lang="fr-FR" noProof="0"/>
        </a:p>
      </dgm:t>
    </dgm:pt>
    <dgm:pt modelId="{2A4A82A0-B6DA-4810-B6D7-94735F52F560}" type="sibTrans" cxnId="{7A25136B-F82F-4CDD-B411-B9016D0B5E8F}">
      <dgm:prSet/>
      <dgm:spPr/>
      <dgm:t>
        <a:bodyPr/>
        <a:lstStyle/>
        <a:p>
          <a:endParaRPr lang="fr-FR" noProof="0"/>
        </a:p>
      </dgm:t>
    </dgm:pt>
    <dgm:pt modelId="{74C7184A-301B-4293-97A6-899D68E24C0A}">
      <dgm:prSet phldrT="[Text]" custT="1"/>
      <dgm:spPr/>
      <dgm:t>
        <a:bodyPr/>
        <a:lstStyle/>
        <a:p>
          <a:r>
            <a:rPr lang="fr-FR" sz="2400" noProof="0" dirty="0" smtClean="0"/>
            <a:t>&lt; 5000 utilisateurs</a:t>
          </a:r>
          <a:endParaRPr lang="fr-FR" sz="2400" noProof="0" dirty="0"/>
        </a:p>
      </dgm:t>
    </dgm:pt>
    <dgm:pt modelId="{CE542DDA-DDE1-417F-9A4F-A8CA9C1AF97D}" type="parTrans" cxnId="{FEFE7927-2C52-46DF-BA48-1D3E0A69BFCF}">
      <dgm:prSet/>
      <dgm:spPr/>
      <dgm:t>
        <a:bodyPr/>
        <a:lstStyle/>
        <a:p>
          <a:endParaRPr lang="fr-FR" noProof="0"/>
        </a:p>
      </dgm:t>
    </dgm:pt>
    <dgm:pt modelId="{B7261E04-7124-444A-9731-53B1A29D81BE}" type="sibTrans" cxnId="{FEFE7927-2C52-46DF-BA48-1D3E0A69BFCF}">
      <dgm:prSet/>
      <dgm:spPr/>
      <dgm:t>
        <a:bodyPr/>
        <a:lstStyle/>
        <a:p>
          <a:endParaRPr lang="fr-FR" noProof="0"/>
        </a:p>
      </dgm:t>
    </dgm:pt>
    <dgm:pt modelId="{1421861A-12C5-4093-9462-3CC6EA63CAB7}">
      <dgm:prSet phldrT="[Text]" custT="1"/>
      <dgm:spPr/>
      <dgm:t>
        <a:bodyPr/>
        <a:lstStyle/>
        <a:p>
          <a:r>
            <a:rPr lang="fr-FR" sz="2400" noProof="0" dirty="0" smtClean="0"/>
            <a:t>Démos</a:t>
          </a:r>
          <a:endParaRPr lang="fr-FR" sz="2400" noProof="0" dirty="0"/>
        </a:p>
      </dgm:t>
    </dgm:pt>
    <dgm:pt modelId="{20DCD75C-08E9-4242-8907-B2A58BAADCCA}" type="parTrans" cxnId="{8FAE5C25-2786-40C2-9C3B-30EC36593496}">
      <dgm:prSet/>
      <dgm:spPr/>
      <dgm:t>
        <a:bodyPr/>
        <a:lstStyle/>
        <a:p>
          <a:endParaRPr lang="en-US"/>
        </a:p>
      </dgm:t>
    </dgm:pt>
    <dgm:pt modelId="{273B4F45-1464-417A-80A4-26A9FA2D56F7}" type="sibTrans" cxnId="{8FAE5C25-2786-40C2-9C3B-30EC36593496}">
      <dgm:prSet/>
      <dgm:spPr/>
      <dgm:t>
        <a:bodyPr/>
        <a:lstStyle/>
        <a:p>
          <a:endParaRPr lang="en-US"/>
        </a:p>
      </dgm:t>
    </dgm:pt>
    <dgm:pt modelId="{3D54CBBA-0ED1-41FD-A905-4D48E5EF34D4}" type="pres">
      <dgm:prSet presAssocID="{7F2966C7-8C97-4929-9B3F-1BA3BD8F7B79}" presName="linear" presStyleCnt="0">
        <dgm:presLayoutVars>
          <dgm:animLvl val="lvl"/>
          <dgm:resizeHandles val="exact"/>
        </dgm:presLayoutVars>
      </dgm:prSet>
      <dgm:spPr/>
      <dgm:t>
        <a:bodyPr/>
        <a:lstStyle/>
        <a:p>
          <a:endParaRPr lang="en-US"/>
        </a:p>
      </dgm:t>
    </dgm:pt>
    <dgm:pt modelId="{48E58956-C082-40C1-ADD1-1FE53B3BA051}" type="pres">
      <dgm:prSet presAssocID="{581DAA9C-C3CC-4603-817B-50E43008767D}" presName="parentText" presStyleLbl="node1" presStyleIdx="0" presStyleCnt="3">
        <dgm:presLayoutVars>
          <dgm:chMax val="0"/>
          <dgm:bulletEnabled val="1"/>
        </dgm:presLayoutVars>
      </dgm:prSet>
      <dgm:spPr/>
      <dgm:t>
        <a:bodyPr/>
        <a:lstStyle/>
        <a:p>
          <a:endParaRPr lang="en-US"/>
        </a:p>
      </dgm:t>
    </dgm:pt>
    <dgm:pt modelId="{90E997C2-EDE1-40E2-AC99-7BE4FE1731A8}" type="pres">
      <dgm:prSet presAssocID="{581DAA9C-C3CC-4603-817B-50E43008767D}" presName="childText" presStyleLbl="revTx" presStyleIdx="0" presStyleCnt="3">
        <dgm:presLayoutVars>
          <dgm:bulletEnabled val="1"/>
        </dgm:presLayoutVars>
      </dgm:prSet>
      <dgm:spPr/>
      <dgm:t>
        <a:bodyPr/>
        <a:lstStyle/>
        <a:p>
          <a:endParaRPr lang="en-US"/>
        </a:p>
      </dgm:t>
    </dgm:pt>
    <dgm:pt modelId="{C1923375-45E6-43D1-A419-6CAEBC6519DD}" type="pres">
      <dgm:prSet presAssocID="{2D655FEB-B28E-4A00-8D45-8069199BB143}" presName="parentText" presStyleLbl="node1" presStyleIdx="1" presStyleCnt="3" custLinFactNeighborY="1961">
        <dgm:presLayoutVars>
          <dgm:chMax val="0"/>
          <dgm:bulletEnabled val="1"/>
        </dgm:presLayoutVars>
      </dgm:prSet>
      <dgm:spPr/>
      <dgm:t>
        <a:bodyPr/>
        <a:lstStyle/>
        <a:p>
          <a:endParaRPr lang="en-US"/>
        </a:p>
      </dgm:t>
    </dgm:pt>
    <dgm:pt modelId="{8054ED24-F490-444E-9802-8EDCEBB11831}" type="pres">
      <dgm:prSet presAssocID="{2D655FEB-B28E-4A00-8D45-8069199BB143}" presName="childText" presStyleLbl="revTx" presStyleIdx="1" presStyleCnt="3">
        <dgm:presLayoutVars>
          <dgm:bulletEnabled val="1"/>
        </dgm:presLayoutVars>
      </dgm:prSet>
      <dgm:spPr/>
      <dgm:t>
        <a:bodyPr/>
        <a:lstStyle/>
        <a:p>
          <a:endParaRPr lang="en-US"/>
        </a:p>
      </dgm:t>
    </dgm:pt>
    <dgm:pt modelId="{69DD93F0-4514-4592-90DD-29E68F753AD9}" type="pres">
      <dgm:prSet presAssocID="{268CE4AB-56F6-493C-809D-2E1FC2C01C83}" presName="parentText" presStyleLbl="node1" presStyleIdx="2" presStyleCnt="3" custLinFactNeighborY="-8405">
        <dgm:presLayoutVars>
          <dgm:chMax val="0"/>
          <dgm:bulletEnabled val="1"/>
        </dgm:presLayoutVars>
      </dgm:prSet>
      <dgm:spPr/>
      <dgm:t>
        <a:bodyPr/>
        <a:lstStyle/>
        <a:p>
          <a:endParaRPr lang="en-US"/>
        </a:p>
      </dgm:t>
    </dgm:pt>
    <dgm:pt modelId="{ED12096F-154D-4C69-993F-A2FD1E2C95D3}" type="pres">
      <dgm:prSet presAssocID="{268CE4AB-56F6-493C-809D-2E1FC2C01C83}" presName="childText" presStyleLbl="revTx" presStyleIdx="2" presStyleCnt="3">
        <dgm:presLayoutVars>
          <dgm:bulletEnabled val="1"/>
        </dgm:presLayoutVars>
      </dgm:prSet>
      <dgm:spPr/>
      <dgm:t>
        <a:bodyPr/>
        <a:lstStyle/>
        <a:p>
          <a:endParaRPr lang="en-US"/>
        </a:p>
      </dgm:t>
    </dgm:pt>
  </dgm:ptLst>
  <dgm:cxnLst>
    <dgm:cxn modelId="{0524BF03-2AF2-407C-B219-F8BA389A7081}" srcId="{581DAA9C-C3CC-4603-817B-50E43008767D}" destId="{0E1C05C7-E01C-4D2A-AE96-9F122B534C54}" srcOrd="0" destOrd="0" parTransId="{A723637C-A8E3-4B9F-A2A5-F19C432C3E8D}" sibTransId="{36002ECC-34F5-44A0-B721-710A4F0B9B6B}"/>
    <dgm:cxn modelId="{16244D01-C04A-47FA-B4FA-C35EDAA761BC}" srcId="{581DAA9C-C3CC-4603-817B-50E43008767D}" destId="{07F2E439-8D35-484A-8131-8FF5BBF24942}" srcOrd="2" destOrd="0" parTransId="{EA30EA01-52F2-44F6-A9BC-F1F3745AA7B4}" sibTransId="{B2CD512D-2F9C-4A73-A192-5C230A2202E2}"/>
    <dgm:cxn modelId="{FEFE7927-2C52-46DF-BA48-1D3E0A69BFCF}" srcId="{268CE4AB-56F6-493C-809D-2E1FC2C01C83}" destId="{74C7184A-301B-4293-97A6-899D68E24C0A}" srcOrd="1" destOrd="0" parTransId="{CE542DDA-DDE1-417F-9A4F-A8CA9C1AF97D}" sibTransId="{B7261E04-7124-444A-9731-53B1A29D81BE}"/>
    <dgm:cxn modelId="{27CC3C82-FFD4-419C-9A10-442C35C8C2BD}" type="presOf" srcId="{1421861A-12C5-4093-9462-3CC6EA63CAB7}" destId="{90E997C2-EDE1-40E2-AC99-7BE4FE1731A8}" srcOrd="0" destOrd="1" presId="urn:microsoft.com/office/officeart/2005/8/layout/vList2"/>
    <dgm:cxn modelId="{1083EA3A-F3BE-48FE-BE18-A6A4906475BD}" type="presOf" srcId="{268CE4AB-56F6-493C-809D-2E1FC2C01C83}" destId="{69DD93F0-4514-4592-90DD-29E68F753AD9}" srcOrd="0" destOrd="0" presId="urn:microsoft.com/office/officeart/2005/8/layout/vList2"/>
    <dgm:cxn modelId="{31FA950C-24F9-4DF0-9B67-0C502B51CB9E}" type="presOf" srcId="{2D655FEB-B28E-4A00-8D45-8069199BB143}" destId="{C1923375-45E6-43D1-A419-6CAEBC6519DD}" srcOrd="0" destOrd="0" presId="urn:microsoft.com/office/officeart/2005/8/layout/vList2"/>
    <dgm:cxn modelId="{FBDD09CF-0543-47DB-A1C7-362C23F5DCAF}" type="presOf" srcId="{FE7B1115-08C9-4C64-A8CE-EF93CDCAB4AA}" destId="{ED12096F-154D-4C69-993F-A2FD1E2C95D3}" srcOrd="0" destOrd="0" presId="urn:microsoft.com/office/officeart/2005/8/layout/vList2"/>
    <dgm:cxn modelId="{D48F557E-C1F1-4AEB-A16E-E7BD65FB4D69}" type="presOf" srcId="{581DAA9C-C3CC-4603-817B-50E43008767D}" destId="{48E58956-C082-40C1-ADD1-1FE53B3BA051}" srcOrd="0" destOrd="0" presId="urn:microsoft.com/office/officeart/2005/8/layout/vList2"/>
    <dgm:cxn modelId="{2979F546-0AFA-41D9-A666-322C42DF3F1D}" type="presOf" srcId="{0E1C05C7-E01C-4D2A-AE96-9F122B534C54}" destId="{90E997C2-EDE1-40E2-AC99-7BE4FE1731A8}" srcOrd="0" destOrd="0" presId="urn:microsoft.com/office/officeart/2005/8/layout/vList2"/>
    <dgm:cxn modelId="{820B7E31-0FC3-4037-979B-BFE3EB2AAC12}" type="presOf" srcId="{74C7184A-301B-4293-97A6-899D68E24C0A}" destId="{ED12096F-154D-4C69-993F-A2FD1E2C95D3}" srcOrd="0" destOrd="1" presId="urn:microsoft.com/office/officeart/2005/8/layout/vList2"/>
    <dgm:cxn modelId="{8FAE5C25-2786-40C2-9C3B-30EC36593496}" srcId="{581DAA9C-C3CC-4603-817B-50E43008767D}" destId="{1421861A-12C5-4093-9462-3CC6EA63CAB7}" srcOrd="1" destOrd="0" parTransId="{20DCD75C-08E9-4242-8907-B2A58BAADCCA}" sibTransId="{273B4F45-1464-417A-80A4-26A9FA2D56F7}"/>
    <dgm:cxn modelId="{0F0E4BB2-93A1-4D70-95E5-052249D0C85D}" type="presOf" srcId="{7F7A3E7D-2165-41F9-A720-599B16E13C21}" destId="{8054ED24-F490-444E-9802-8EDCEBB11831}" srcOrd="0" destOrd="0" presId="urn:microsoft.com/office/officeart/2005/8/layout/vList2"/>
    <dgm:cxn modelId="{61066114-7231-4C05-B583-CA112187FF98}" type="presOf" srcId="{07F2E439-8D35-484A-8131-8FF5BBF24942}" destId="{90E997C2-EDE1-40E2-AC99-7BE4FE1731A8}" srcOrd="0" destOrd="2" presId="urn:microsoft.com/office/officeart/2005/8/layout/vList2"/>
    <dgm:cxn modelId="{507A16EB-FBEE-4DFF-B76B-B72A52264E2A}" type="presOf" srcId="{7F2966C7-8C97-4929-9B3F-1BA3BD8F7B79}" destId="{3D54CBBA-0ED1-41FD-A905-4D48E5EF34D4}" srcOrd="0" destOrd="0" presId="urn:microsoft.com/office/officeart/2005/8/layout/vList2"/>
    <dgm:cxn modelId="{7A25136B-F82F-4CDD-B411-B9016D0B5E8F}" srcId="{268CE4AB-56F6-493C-809D-2E1FC2C01C83}" destId="{FE7B1115-08C9-4C64-A8CE-EF93CDCAB4AA}" srcOrd="0" destOrd="0" parTransId="{8265FB25-B655-4066-82FC-9BD8B494AF08}" sibTransId="{2A4A82A0-B6DA-4810-B6D7-94735F52F560}"/>
    <dgm:cxn modelId="{C7340408-04DF-4957-884A-7BE4C9ABECCF}" srcId="{7F2966C7-8C97-4929-9B3F-1BA3BD8F7B79}" destId="{2D655FEB-B28E-4A00-8D45-8069199BB143}" srcOrd="1" destOrd="0" parTransId="{C055A1AC-2C88-4238-93CA-C3C3CED5E2EB}" sibTransId="{5FBEC94C-F1BF-4DAD-ABD0-30001088C685}"/>
    <dgm:cxn modelId="{665EEA13-9D9E-4A9C-9620-532912A9653B}" srcId="{7F2966C7-8C97-4929-9B3F-1BA3BD8F7B79}" destId="{268CE4AB-56F6-493C-809D-2E1FC2C01C83}" srcOrd="2" destOrd="0" parTransId="{EA4AF980-65E9-4441-9A17-995D329AA30C}" sibTransId="{A8AB2D26-F5CA-4B23-BE7F-3F5F195A83B4}"/>
    <dgm:cxn modelId="{55D95296-7ACF-4468-9AAC-534A38239692}" srcId="{2D655FEB-B28E-4A00-8D45-8069199BB143}" destId="{7F7A3E7D-2165-41F9-A720-599B16E13C21}" srcOrd="0" destOrd="0" parTransId="{FBDFF1F6-5CF4-434C-846C-74083DB19488}" sibTransId="{3B5C4E5C-FF05-4F3F-A308-9852DA6421CD}"/>
    <dgm:cxn modelId="{856C0851-9C4A-4ACD-A3F2-E74FBB897C4C}" srcId="{7F2966C7-8C97-4929-9B3F-1BA3BD8F7B79}" destId="{581DAA9C-C3CC-4603-817B-50E43008767D}" srcOrd="0" destOrd="0" parTransId="{F1C33257-2FFC-47FA-8BBD-55176AECFB54}" sibTransId="{FBF945D0-C82A-4BDA-A5F4-46BECEAF723A}"/>
    <dgm:cxn modelId="{A2DA1B6C-E396-4618-9ED3-70898BC3505A}" type="presParOf" srcId="{3D54CBBA-0ED1-41FD-A905-4D48E5EF34D4}" destId="{48E58956-C082-40C1-ADD1-1FE53B3BA051}" srcOrd="0" destOrd="0" presId="urn:microsoft.com/office/officeart/2005/8/layout/vList2"/>
    <dgm:cxn modelId="{1B6A4D82-98BB-4D3F-B0AF-9705118D9A2C}" type="presParOf" srcId="{3D54CBBA-0ED1-41FD-A905-4D48E5EF34D4}" destId="{90E997C2-EDE1-40E2-AC99-7BE4FE1731A8}" srcOrd="1" destOrd="0" presId="urn:microsoft.com/office/officeart/2005/8/layout/vList2"/>
    <dgm:cxn modelId="{B759DCE9-EF65-436D-8051-34ADB1AC2F4F}" type="presParOf" srcId="{3D54CBBA-0ED1-41FD-A905-4D48E5EF34D4}" destId="{C1923375-45E6-43D1-A419-6CAEBC6519DD}" srcOrd="2" destOrd="0" presId="urn:microsoft.com/office/officeart/2005/8/layout/vList2"/>
    <dgm:cxn modelId="{2C61ACB2-A853-4F75-9A5B-B1AE02E6B939}" type="presParOf" srcId="{3D54CBBA-0ED1-41FD-A905-4D48E5EF34D4}" destId="{8054ED24-F490-444E-9802-8EDCEBB11831}" srcOrd="3" destOrd="0" presId="urn:microsoft.com/office/officeart/2005/8/layout/vList2"/>
    <dgm:cxn modelId="{D3CA35AB-F495-49BA-8A42-0F98F4D693D3}" type="presParOf" srcId="{3D54CBBA-0ED1-41FD-A905-4D48E5EF34D4}" destId="{69DD93F0-4514-4592-90DD-29E68F753AD9}" srcOrd="4" destOrd="0" presId="urn:microsoft.com/office/officeart/2005/8/layout/vList2"/>
    <dgm:cxn modelId="{6F09EE03-926D-4FF9-A1ED-A87BC7FA9AC1}" type="presParOf" srcId="{3D54CBBA-0ED1-41FD-A905-4D48E5EF34D4}" destId="{ED12096F-154D-4C69-993F-A2FD1E2C95D3}"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F2966C7-8C97-4929-9B3F-1BA3BD8F7B7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581DAA9C-C3CC-4603-817B-50E43008767D}">
      <dgm:prSet phldrT="[Text]" custT="1"/>
      <dgm:spPr/>
      <dgm:t>
        <a:bodyPr/>
        <a:lstStyle/>
        <a:p>
          <a:r>
            <a:rPr lang="fr-FR" sz="2800" b="1" noProof="0" dirty="0" smtClean="0"/>
            <a:t>Exemples de mise en œuvre</a:t>
          </a:r>
          <a:endParaRPr lang="fr-FR" sz="2800" b="1" noProof="0" dirty="0"/>
        </a:p>
      </dgm:t>
    </dgm:pt>
    <dgm:pt modelId="{F1C33257-2FFC-47FA-8BBD-55176AECFB54}" type="parTrans" cxnId="{856C0851-9C4A-4ACD-A3F2-E74FBB897C4C}">
      <dgm:prSet/>
      <dgm:spPr/>
      <dgm:t>
        <a:bodyPr/>
        <a:lstStyle/>
        <a:p>
          <a:endParaRPr lang="en-US"/>
        </a:p>
      </dgm:t>
    </dgm:pt>
    <dgm:pt modelId="{FBF945D0-C82A-4BDA-A5F4-46BECEAF723A}" type="sibTrans" cxnId="{856C0851-9C4A-4ACD-A3F2-E74FBB897C4C}">
      <dgm:prSet/>
      <dgm:spPr/>
      <dgm:t>
        <a:bodyPr/>
        <a:lstStyle/>
        <a:p>
          <a:endParaRPr lang="en-US"/>
        </a:p>
      </dgm:t>
    </dgm:pt>
    <dgm:pt modelId="{0E1C05C7-E01C-4D2A-AE96-9F122B534C54}">
      <dgm:prSet phldrT="[Text]" custT="1"/>
      <dgm:spPr/>
      <dgm:t>
        <a:bodyPr/>
        <a:lstStyle/>
        <a:p>
          <a:r>
            <a:rPr lang="fr-FR" sz="2400" noProof="0" dirty="0" smtClean="0"/>
            <a:t>Entreprises de taille moyenne</a:t>
          </a:r>
          <a:endParaRPr lang="fr-FR" sz="2400" noProof="0" dirty="0"/>
        </a:p>
      </dgm:t>
    </dgm:pt>
    <dgm:pt modelId="{A723637C-A8E3-4B9F-A2A5-F19C432C3E8D}" type="parTrans" cxnId="{0524BF03-2AF2-407C-B219-F8BA389A7081}">
      <dgm:prSet/>
      <dgm:spPr/>
      <dgm:t>
        <a:bodyPr/>
        <a:lstStyle/>
        <a:p>
          <a:endParaRPr lang="en-US"/>
        </a:p>
      </dgm:t>
    </dgm:pt>
    <dgm:pt modelId="{36002ECC-34F5-44A0-B721-710A4F0B9B6B}" type="sibTrans" cxnId="{0524BF03-2AF2-407C-B219-F8BA389A7081}">
      <dgm:prSet/>
      <dgm:spPr/>
      <dgm:t>
        <a:bodyPr/>
        <a:lstStyle/>
        <a:p>
          <a:endParaRPr lang="en-US"/>
        </a:p>
      </dgm:t>
    </dgm:pt>
    <dgm:pt modelId="{2D655FEB-B28E-4A00-8D45-8069199BB143}">
      <dgm:prSet phldrT="[Text]" custT="1"/>
      <dgm:spPr/>
      <dgm:t>
        <a:bodyPr/>
        <a:lstStyle/>
        <a:p>
          <a:r>
            <a:rPr lang="fr-FR" sz="2800" b="1" noProof="0" dirty="0" smtClean="0"/>
            <a:t>Pré-requis</a:t>
          </a:r>
          <a:endParaRPr lang="fr-FR" sz="2800" b="1" noProof="0" dirty="0"/>
        </a:p>
      </dgm:t>
    </dgm:pt>
    <dgm:pt modelId="{C055A1AC-2C88-4238-93CA-C3C3CED5E2EB}" type="parTrans" cxnId="{C7340408-04DF-4957-884A-7BE4C9ABECCF}">
      <dgm:prSet/>
      <dgm:spPr/>
      <dgm:t>
        <a:bodyPr/>
        <a:lstStyle/>
        <a:p>
          <a:endParaRPr lang="en-US"/>
        </a:p>
      </dgm:t>
    </dgm:pt>
    <dgm:pt modelId="{5FBEC94C-F1BF-4DAD-ABD0-30001088C685}" type="sibTrans" cxnId="{C7340408-04DF-4957-884A-7BE4C9ABECCF}">
      <dgm:prSet/>
      <dgm:spPr/>
      <dgm:t>
        <a:bodyPr/>
        <a:lstStyle/>
        <a:p>
          <a:endParaRPr lang="en-US"/>
        </a:p>
      </dgm:t>
    </dgm:pt>
    <dgm:pt modelId="{7F7A3E7D-2165-41F9-A720-599B16E13C21}">
      <dgm:prSet phldrT="[Text]" custT="1"/>
      <dgm:spPr/>
      <dgm:t>
        <a:bodyPr/>
        <a:lstStyle/>
        <a:p>
          <a:r>
            <a:rPr lang="fr-FR" sz="2400" noProof="0" dirty="0" smtClean="0"/>
            <a:t>Active Directory</a:t>
          </a:r>
          <a:endParaRPr lang="fr-FR" sz="2400" noProof="0" dirty="0"/>
        </a:p>
      </dgm:t>
    </dgm:pt>
    <dgm:pt modelId="{FBDFF1F6-5CF4-434C-846C-74083DB19488}" type="parTrans" cxnId="{55D95296-7ACF-4468-9AAC-534A38239692}">
      <dgm:prSet/>
      <dgm:spPr/>
      <dgm:t>
        <a:bodyPr/>
        <a:lstStyle/>
        <a:p>
          <a:endParaRPr lang="en-US"/>
        </a:p>
      </dgm:t>
    </dgm:pt>
    <dgm:pt modelId="{3B5C4E5C-FF05-4F3F-A308-9852DA6421CD}" type="sibTrans" cxnId="{55D95296-7ACF-4468-9AAC-534A38239692}">
      <dgm:prSet/>
      <dgm:spPr/>
      <dgm:t>
        <a:bodyPr/>
        <a:lstStyle/>
        <a:p>
          <a:endParaRPr lang="en-US"/>
        </a:p>
      </dgm:t>
    </dgm:pt>
    <dgm:pt modelId="{268CE4AB-56F6-493C-809D-2E1FC2C01C83}">
      <dgm:prSet phldrT="[Text]" custT="1"/>
      <dgm:spPr/>
      <dgm:t>
        <a:bodyPr/>
        <a:lstStyle/>
        <a:p>
          <a:r>
            <a:rPr lang="fr-FR" sz="2800" b="1" noProof="0" dirty="0" smtClean="0"/>
            <a:t>Montée en charge</a:t>
          </a:r>
          <a:endParaRPr lang="fr-FR" sz="2800" b="1" noProof="0" dirty="0"/>
        </a:p>
      </dgm:t>
    </dgm:pt>
    <dgm:pt modelId="{EA4AF980-65E9-4441-9A17-995D329AA30C}" type="parTrans" cxnId="{665EEA13-9D9E-4A9C-9620-532912A9653B}">
      <dgm:prSet/>
      <dgm:spPr/>
      <dgm:t>
        <a:bodyPr/>
        <a:lstStyle/>
        <a:p>
          <a:endParaRPr lang="en-US"/>
        </a:p>
      </dgm:t>
    </dgm:pt>
    <dgm:pt modelId="{A8AB2D26-F5CA-4B23-BE7F-3F5F195A83B4}" type="sibTrans" cxnId="{665EEA13-9D9E-4A9C-9620-532912A9653B}">
      <dgm:prSet/>
      <dgm:spPr/>
      <dgm:t>
        <a:bodyPr/>
        <a:lstStyle/>
        <a:p>
          <a:endParaRPr lang="en-US"/>
        </a:p>
      </dgm:t>
    </dgm:pt>
    <dgm:pt modelId="{FE7B1115-08C9-4C64-A8CE-EF93CDCAB4AA}">
      <dgm:prSet phldrT="[Text]" custT="1"/>
      <dgm:spPr/>
      <dgm:t>
        <a:bodyPr/>
        <a:lstStyle/>
        <a:p>
          <a:r>
            <a:rPr lang="fr-FR" sz="2400" noProof="0" dirty="0" smtClean="0"/>
            <a:t>Jusqu'à 30,000 utilisateurs</a:t>
          </a:r>
          <a:endParaRPr lang="fr-FR" sz="2400" noProof="0" dirty="0"/>
        </a:p>
      </dgm:t>
    </dgm:pt>
    <dgm:pt modelId="{8265FB25-B655-4066-82FC-9BD8B494AF08}" type="parTrans" cxnId="{7A25136B-F82F-4CDD-B411-B9016D0B5E8F}">
      <dgm:prSet/>
      <dgm:spPr/>
      <dgm:t>
        <a:bodyPr/>
        <a:lstStyle/>
        <a:p>
          <a:endParaRPr lang="en-US"/>
        </a:p>
      </dgm:t>
    </dgm:pt>
    <dgm:pt modelId="{2A4A82A0-B6DA-4810-B6D7-94735F52F560}" type="sibTrans" cxnId="{7A25136B-F82F-4CDD-B411-B9016D0B5E8F}">
      <dgm:prSet/>
      <dgm:spPr/>
      <dgm:t>
        <a:bodyPr/>
        <a:lstStyle/>
        <a:p>
          <a:endParaRPr lang="en-US"/>
        </a:p>
      </dgm:t>
    </dgm:pt>
    <dgm:pt modelId="{5DCA163B-B529-46E5-9E43-49D39A7A8C27}">
      <dgm:prSet phldrT="[Text]" custT="1"/>
      <dgm:spPr/>
      <dgm:t>
        <a:bodyPr/>
        <a:lstStyle/>
        <a:p>
          <a:r>
            <a:rPr lang="fr-FR" sz="2400" noProof="0" dirty="0" err="1" smtClean="0"/>
            <a:t>Load</a:t>
          </a:r>
          <a:r>
            <a:rPr lang="fr-FR" sz="2400" noProof="0" dirty="0" smtClean="0"/>
            <a:t> Balancer matériel</a:t>
          </a:r>
          <a:endParaRPr lang="fr-FR" sz="2400" noProof="0" dirty="0"/>
        </a:p>
      </dgm:t>
    </dgm:pt>
    <dgm:pt modelId="{531416CA-ED46-46CD-AE7F-62DF945BEE2D}" type="parTrans" cxnId="{49BB4B9C-0126-4BBB-B4E5-042776D6E2B3}">
      <dgm:prSet/>
      <dgm:spPr/>
      <dgm:t>
        <a:bodyPr/>
        <a:lstStyle/>
        <a:p>
          <a:endParaRPr lang="en-US"/>
        </a:p>
      </dgm:t>
    </dgm:pt>
    <dgm:pt modelId="{E3AC857B-015D-4513-8D80-5D1E1F0D0E08}" type="sibTrans" cxnId="{49BB4B9C-0126-4BBB-B4E5-042776D6E2B3}">
      <dgm:prSet/>
      <dgm:spPr/>
      <dgm:t>
        <a:bodyPr/>
        <a:lstStyle/>
        <a:p>
          <a:endParaRPr lang="en-US"/>
        </a:p>
      </dgm:t>
    </dgm:pt>
    <dgm:pt modelId="{5F130BA2-5576-4EF6-8A62-768294B0A143}">
      <dgm:prSet phldrT="[Text]" custT="1"/>
      <dgm:spPr/>
      <dgm:t>
        <a:bodyPr/>
        <a:lstStyle/>
        <a:p>
          <a:r>
            <a:rPr lang="fr-FR" sz="2400" noProof="0" dirty="0" smtClean="0"/>
            <a:t>SQL Server</a:t>
          </a:r>
          <a:endParaRPr lang="fr-FR" sz="2400" noProof="0" dirty="0"/>
        </a:p>
      </dgm:t>
    </dgm:pt>
    <dgm:pt modelId="{9E26B603-F30C-4AB5-BD59-7D092C232237}" type="parTrans" cxnId="{CB3D1D71-1045-4F38-90C3-92F002DFB352}">
      <dgm:prSet/>
      <dgm:spPr/>
      <dgm:t>
        <a:bodyPr/>
        <a:lstStyle/>
        <a:p>
          <a:endParaRPr lang="en-US"/>
        </a:p>
      </dgm:t>
    </dgm:pt>
    <dgm:pt modelId="{A3BD5DA3-97B8-4AD9-B725-0B811BE230D7}" type="sibTrans" cxnId="{CB3D1D71-1045-4F38-90C3-92F002DFB352}">
      <dgm:prSet/>
      <dgm:spPr/>
      <dgm:t>
        <a:bodyPr/>
        <a:lstStyle/>
        <a:p>
          <a:endParaRPr lang="en-US"/>
        </a:p>
      </dgm:t>
    </dgm:pt>
    <dgm:pt modelId="{654DAAE5-CA8D-4789-B330-A310E5ED5199}">
      <dgm:prSet phldrT="[Text]" custT="1"/>
      <dgm:spPr/>
      <dgm:t>
        <a:bodyPr/>
        <a:lstStyle/>
        <a:p>
          <a:r>
            <a:rPr lang="fr-FR" sz="2400" noProof="0" dirty="0" smtClean="0"/>
            <a:t>4 Serveurs OCS </a:t>
          </a:r>
          <a:r>
            <a:rPr lang="fr-FR" sz="2400" noProof="0" dirty="0" err="1" smtClean="0"/>
            <a:t>Ent</a:t>
          </a:r>
          <a:r>
            <a:rPr lang="fr-FR" sz="2400" noProof="0" dirty="0" smtClean="0"/>
            <a:t> + 1 SQL </a:t>
          </a:r>
          <a:endParaRPr lang="fr-FR" sz="2400" noProof="0" dirty="0"/>
        </a:p>
      </dgm:t>
    </dgm:pt>
    <dgm:pt modelId="{978E168C-85A6-42D0-AA2E-88475ABEBA53}" type="parTrans" cxnId="{37062935-564E-4F57-960D-0C0277104B65}">
      <dgm:prSet/>
      <dgm:spPr/>
      <dgm:t>
        <a:bodyPr/>
        <a:lstStyle/>
        <a:p>
          <a:endParaRPr lang="en-US"/>
        </a:p>
      </dgm:t>
    </dgm:pt>
    <dgm:pt modelId="{AA1AA59C-A176-4E29-A41B-8EAED7117894}" type="sibTrans" cxnId="{37062935-564E-4F57-960D-0C0277104B65}">
      <dgm:prSet/>
      <dgm:spPr/>
      <dgm:t>
        <a:bodyPr/>
        <a:lstStyle/>
        <a:p>
          <a:endParaRPr lang="en-US"/>
        </a:p>
      </dgm:t>
    </dgm:pt>
    <dgm:pt modelId="{07F2E439-8D35-484A-8131-8FF5BBF24942}">
      <dgm:prSet phldrT="[Text]" custT="1"/>
      <dgm:spPr/>
      <dgm:t>
        <a:bodyPr/>
        <a:lstStyle/>
        <a:p>
          <a:r>
            <a:rPr lang="fr-FR" sz="2400" noProof="0" dirty="0" smtClean="0"/>
            <a:t>Déploiement régional</a:t>
          </a:r>
          <a:endParaRPr lang="fr-FR" sz="2400" noProof="0" dirty="0"/>
        </a:p>
      </dgm:t>
    </dgm:pt>
    <dgm:pt modelId="{B2CD512D-2F9C-4A73-A192-5C230A2202E2}" type="sibTrans" cxnId="{16244D01-C04A-47FA-B4FA-C35EDAA761BC}">
      <dgm:prSet/>
      <dgm:spPr/>
      <dgm:t>
        <a:bodyPr/>
        <a:lstStyle/>
        <a:p>
          <a:endParaRPr lang="en-US"/>
        </a:p>
      </dgm:t>
    </dgm:pt>
    <dgm:pt modelId="{EA30EA01-52F2-44F6-A9BC-F1F3745AA7B4}" type="parTrans" cxnId="{16244D01-C04A-47FA-B4FA-C35EDAA761BC}">
      <dgm:prSet/>
      <dgm:spPr/>
      <dgm:t>
        <a:bodyPr/>
        <a:lstStyle/>
        <a:p>
          <a:endParaRPr lang="en-US"/>
        </a:p>
      </dgm:t>
    </dgm:pt>
    <dgm:pt modelId="{3D54CBBA-0ED1-41FD-A905-4D48E5EF34D4}" type="pres">
      <dgm:prSet presAssocID="{7F2966C7-8C97-4929-9B3F-1BA3BD8F7B79}" presName="linear" presStyleCnt="0">
        <dgm:presLayoutVars>
          <dgm:animLvl val="lvl"/>
          <dgm:resizeHandles val="exact"/>
        </dgm:presLayoutVars>
      </dgm:prSet>
      <dgm:spPr/>
      <dgm:t>
        <a:bodyPr/>
        <a:lstStyle/>
        <a:p>
          <a:endParaRPr lang="en-US"/>
        </a:p>
      </dgm:t>
    </dgm:pt>
    <dgm:pt modelId="{48E58956-C082-40C1-ADD1-1FE53B3BA051}" type="pres">
      <dgm:prSet presAssocID="{581DAA9C-C3CC-4603-817B-50E43008767D}" presName="parentText" presStyleLbl="node1" presStyleIdx="0" presStyleCnt="3">
        <dgm:presLayoutVars>
          <dgm:chMax val="0"/>
          <dgm:bulletEnabled val="1"/>
        </dgm:presLayoutVars>
      </dgm:prSet>
      <dgm:spPr/>
      <dgm:t>
        <a:bodyPr/>
        <a:lstStyle/>
        <a:p>
          <a:endParaRPr lang="en-US"/>
        </a:p>
      </dgm:t>
    </dgm:pt>
    <dgm:pt modelId="{90E997C2-EDE1-40E2-AC99-7BE4FE1731A8}" type="pres">
      <dgm:prSet presAssocID="{581DAA9C-C3CC-4603-817B-50E43008767D}" presName="childText" presStyleLbl="revTx" presStyleIdx="0" presStyleCnt="3">
        <dgm:presLayoutVars>
          <dgm:bulletEnabled val="1"/>
        </dgm:presLayoutVars>
      </dgm:prSet>
      <dgm:spPr/>
      <dgm:t>
        <a:bodyPr/>
        <a:lstStyle/>
        <a:p>
          <a:endParaRPr lang="en-US"/>
        </a:p>
      </dgm:t>
    </dgm:pt>
    <dgm:pt modelId="{C1923375-45E6-43D1-A419-6CAEBC6519DD}" type="pres">
      <dgm:prSet presAssocID="{2D655FEB-B28E-4A00-8D45-8069199BB143}" presName="parentText" presStyleLbl="node1" presStyleIdx="1" presStyleCnt="3">
        <dgm:presLayoutVars>
          <dgm:chMax val="0"/>
          <dgm:bulletEnabled val="1"/>
        </dgm:presLayoutVars>
      </dgm:prSet>
      <dgm:spPr/>
      <dgm:t>
        <a:bodyPr/>
        <a:lstStyle/>
        <a:p>
          <a:endParaRPr lang="en-US"/>
        </a:p>
      </dgm:t>
    </dgm:pt>
    <dgm:pt modelId="{8054ED24-F490-444E-9802-8EDCEBB11831}" type="pres">
      <dgm:prSet presAssocID="{2D655FEB-B28E-4A00-8D45-8069199BB143}" presName="childText" presStyleLbl="revTx" presStyleIdx="1" presStyleCnt="3">
        <dgm:presLayoutVars>
          <dgm:bulletEnabled val="1"/>
        </dgm:presLayoutVars>
      </dgm:prSet>
      <dgm:spPr/>
      <dgm:t>
        <a:bodyPr/>
        <a:lstStyle/>
        <a:p>
          <a:endParaRPr lang="en-US"/>
        </a:p>
      </dgm:t>
    </dgm:pt>
    <dgm:pt modelId="{69DD93F0-4514-4592-90DD-29E68F753AD9}" type="pres">
      <dgm:prSet presAssocID="{268CE4AB-56F6-493C-809D-2E1FC2C01C83}" presName="parentText" presStyleLbl="node1" presStyleIdx="2" presStyleCnt="3">
        <dgm:presLayoutVars>
          <dgm:chMax val="0"/>
          <dgm:bulletEnabled val="1"/>
        </dgm:presLayoutVars>
      </dgm:prSet>
      <dgm:spPr/>
      <dgm:t>
        <a:bodyPr/>
        <a:lstStyle/>
        <a:p>
          <a:endParaRPr lang="en-US"/>
        </a:p>
      </dgm:t>
    </dgm:pt>
    <dgm:pt modelId="{ED12096F-154D-4C69-993F-A2FD1E2C95D3}" type="pres">
      <dgm:prSet presAssocID="{268CE4AB-56F6-493C-809D-2E1FC2C01C83}" presName="childText" presStyleLbl="revTx" presStyleIdx="2" presStyleCnt="3">
        <dgm:presLayoutVars>
          <dgm:bulletEnabled val="1"/>
        </dgm:presLayoutVars>
      </dgm:prSet>
      <dgm:spPr/>
      <dgm:t>
        <a:bodyPr/>
        <a:lstStyle/>
        <a:p>
          <a:endParaRPr lang="en-US"/>
        </a:p>
      </dgm:t>
    </dgm:pt>
  </dgm:ptLst>
  <dgm:cxnLst>
    <dgm:cxn modelId="{0EA19D42-A899-4C81-9264-793E7D7052E9}" type="presOf" srcId="{5DCA163B-B529-46E5-9E43-49D39A7A8C27}" destId="{8054ED24-F490-444E-9802-8EDCEBB11831}" srcOrd="0" destOrd="1" presId="urn:microsoft.com/office/officeart/2005/8/layout/vList2"/>
    <dgm:cxn modelId="{6F0FFA30-065F-44E4-BDE0-0AB21CAE70CE}" type="presOf" srcId="{0E1C05C7-E01C-4D2A-AE96-9F122B534C54}" destId="{90E997C2-EDE1-40E2-AC99-7BE4FE1731A8}" srcOrd="0" destOrd="0" presId="urn:microsoft.com/office/officeart/2005/8/layout/vList2"/>
    <dgm:cxn modelId="{929C02FC-C623-48B9-AC63-D548C2B65C74}" type="presOf" srcId="{FE7B1115-08C9-4C64-A8CE-EF93CDCAB4AA}" destId="{ED12096F-154D-4C69-993F-A2FD1E2C95D3}" srcOrd="0" destOrd="1" presId="urn:microsoft.com/office/officeart/2005/8/layout/vList2"/>
    <dgm:cxn modelId="{55D95296-7ACF-4468-9AAC-534A38239692}" srcId="{2D655FEB-B28E-4A00-8D45-8069199BB143}" destId="{7F7A3E7D-2165-41F9-A720-599B16E13C21}" srcOrd="0" destOrd="0" parTransId="{FBDFF1F6-5CF4-434C-846C-74083DB19488}" sibTransId="{3B5C4E5C-FF05-4F3F-A308-9852DA6421CD}"/>
    <dgm:cxn modelId="{7A25136B-F82F-4CDD-B411-B9016D0B5E8F}" srcId="{268CE4AB-56F6-493C-809D-2E1FC2C01C83}" destId="{FE7B1115-08C9-4C64-A8CE-EF93CDCAB4AA}" srcOrd="1" destOrd="0" parTransId="{8265FB25-B655-4066-82FC-9BD8B494AF08}" sibTransId="{2A4A82A0-B6DA-4810-B6D7-94735F52F560}"/>
    <dgm:cxn modelId="{98584896-2742-403D-8D48-7C53C454828C}" type="presOf" srcId="{07F2E439-8D35-484A-8131-8FF5BBF24942}" destId="{90E997C2-EDE1-40E2-AC99-7BE4FE1731A8}" srcOrd="0" destOrd="1" presId="urn:microsoft.com/office/officeart/2005/8/layout/vList2"/>
    <dgm:cxn modelId="{16244D01-C04A-47FA-B4FA-C35EDAA761BC}" srcId="{581DAA9C-C3CC-4603-817B-50E43008767D}" destId="{07F2E439-8D35-484A-8131-8FF5BBF24942}" srcOrd="1" destOrd="0" parTransId="{EA30EA01-52F2-44F6-A9BC-F1F3745AA7B4}" sibTransId="{B2CD512D-2F9C-4A73-A192-5C230A2202E2}"/>
    <dgm:cxn modelId="{856C0851-9C4A-4ACD-A3F2-E74FBB897C4C}" srcId="{7F2966C7-8C97-4929-9B3F-1BA3BD8F7B79}" destId="{581DAA9C-C3CC-4603-817B-50E43008767D}" srcOrd="0" destOrd="0" parTransId="{F1C33257-2FFC-47FA-8BBD-55176AECFB54}" sibTransId="{FBF945D0-C82A-4BDA-A5F4-46BECEAF723A}"/>
    <dgm:cxn modelId="{8C723A64-7460-441A-B626-D153BF6ACA47}" type="presOf" srcId="{2D655FEB-B28E-4A00-8D45-8069199BB143}" destId="{C1923375-45E6-43D1-A419-6CAEBC6519DD}" srcOrd="0" destOrd="0" presId="urn:microsoft.com/office/officeart/2005/8/layout/vList2"/>
    <dgm:cxn modelId="{38972F49-878C-4C25-ADC9-8F90DB94075C}" type="presOf" srcId="{268CE4AB-56F6-493C-809D-2E1FC2C01C83}" destId="{69DD93F0-4514-4592-90DD-29E68F753AD9}" srcOrd="0" destOrd="0" presId="urn:microsoft.com/office/officeart/2005/8/layout/vList2"/>
    <dgm:cxn modelId="{37062935-564E-4F57-960D-0C0277104B65}" srcId="{268CE4AB-56F6-493C-809D-2E1FC2C01C83}" destId="{654DAAE5-CA8D-4789-B330-A310E5ED5199}" srcOrd="0" destOrd="0" parTransId="{978E168C-85A6-42D0-AA2E-88475ABEBA53}" sibTransId="{AA1AA59C-A176-4E29-A41B-8EAED7117894}"/>
    <dgm:cxn modelId="{0524BF03-2AF2-407C-B219-F8BA389A7081}" srcId="{581DAA9C-C3CC-4603-817B-50E43008767D}" destId="{0E1C05C7-E01C-4D2A-AE96-9F122B534C54}" srcOrd="0" destOrd="0" parTransId="{A723637C-A8E3-4B9F-A2A5-F19C432C3E8D}" sibTransId="{36002ECC-34F5-44A0-B721-710A4F0B9B6B}"/>
    <dgm:cxn modelId="{B3F1A51A-CD93-4D72-AA4F-DC9FBE52438F}" type="presOf" srcId="{654DAAE5-CA8D-4789-B330-A310E5ED5199}" destId="{ED12096F-154D-4C69-993F-A2FD1E2C95D3}" srcOrd="0" destOrd="0" presId="urn:microsoft.com/office/officeart/2005/8/layout/vList2"/>
    <dgm:cxn modelId="{A022938A-FC77-49C0-A12F-CDE6FDEB7344}" type="presOf" srcId="{5F130BA2-5576-4EF6-8A62-768294B0A143}" destId="{8054ED24-F490-444E-9802-8EDCEBB11831}" srcOrd="0" destOrd="2" presId="urn:microsoft.com/office/officeart/2005/8/layout/vList2"/>
    <dgm:cxn modelId="{665EEA13-9D9E-4A9C-9620-532912A9653B}" srcId="{7F2966C7-8C97-4929-9B3F-1BA3BD8F7B79}" destId="{268CE4AB-56F6-493C-809D-2E1FC2C01C83}" srcOrd="2" destOrd="0" parTransId="{EA4AF980-65E9-4441-9A17-995D329AA30C}" sibTransId="{A8AB2D26-F5CA-4B23-BE7F-3F5F195A83B4}"/>
    <dgm:cxn modelId="{266F4D86-F7B2-4FF7-ADAE-92AA1F8055B4}" type="presOf" srcId="{581DAA9C-C3CC-4603-817B-50E43008767D}" destId="{48E58956-C082-40C1-ADD1-1FE53B3BA051}" srcOrd="0" destOrd="0" presId="urn:microsoft.com/office/officeart/2005/8/layout/vList2"/>
    <dgm:cxn modelId="{C7340408-04DF-4957-884A-7BE4C9ABECCF}" srcId="{7F2966C7-8C97-4929-9B3F-1BA3BD8F7B79}" destId="{2D655FEB-B28E-4A00-8D45-8069199BB143}" srcOrd="1" destOrd="0" parTransId="{C055A1AC-2C88-4238-93CA-C3C3CED5E2EB}" sibTransId="{5FBEC94C-F1BF-4DAD-ABD0-30001088C685}"/>
    <dgm:cxn modelId="{49BB4B9C-0126-4BBB-B4E5-042776D6E2B3}" srcId="{2D655FEB-B28E-4A00-8D45-8069199BB143}" destId="{5DCA163B-B529-46E5-9E43-49D39A7A8C27}" srcOrd="1" destOrd="0" parTransId="{531416CA-ED46-46CD-AE7F-62DF945BEE2D}" sibTransId="{E3AC857B-015D-4513-8D80-5D1E1F0D0E08}"/>
    <dgm:cxn modelId="{9654EE5D-FD36-4FEB-B59B-1A0DD955E5B3}" type="presOf" srcId="{7F2966C7-8C97-4929-9B3F-1BA3BD8F7B79}" destId="{3D54CBBA-0ED1-41FD-A905-4D48E5EF34D4}" srcOrd="0" destOrd="0" presId="urn:microsoft.com/office/officeart/2005/8/layout/vList2"/>
    <dgm:cxn modelId="{CB3D1D71-1045-4F38-90C3-92F002DFB352}" srcId="{2D655FEB-B28E-4A00-8D45-8069199BB143}" destId="{5F130BA2-5576-4EF6-8A62-768294B0A143}" srcOrd="2" destOrd="0" parTransId="{9E26B603-F30C-4AB5-BD59-7D092C232237}" sibTransId="{A3BD5DA3-97B8-4AD9-B725-0B811BE230D7}"/>
    <dgm:cxn modelId="{83CC16F3-3D01-41D2-8E90-A856457CF3DE}" type="presOf" srcId="{7F7A3E7D-2165-41F9-A720-599B16E13C21}" destId="{8054ED24-F490-444E-9802-8EDCEBB11831}" srcOrd="0" destOrd="0" presId="urn:microsoft.com/office/officeart/2005/8/layout/vList2"/>
    <dgm:cxn modelId="{5D0F179B-7793-4BC4-BD07-DAC7B630AC5D}" type="presParOf" srcId="{3D54CBBA-0ED1-41FD-A905-4D48E5EF34D4}" destId="{48E58956-C082-40C1-ADD1-1FE53B3BA051}" srcOrd="0" destOrd="0" presId="urn:microsoft.com/office/officeart/2005/8/layout/vList2"/>
    <dgm:cxn modelId="{318A173C-F08F-4E3F-900C-2ECAD87C0F70}" type="presParOf" srcId="{3D54CBBA-0ED1-41FD-A905-4D48E5EF34D4}" destId="{90E997C2-EDE1-40E2-AC99-7BE4FE1731A8}" srcOrd="1" destOrd="0" presId="urn:microsoft.com/office/officeart/2005/8/layout/vList2"/>
    <dgm:cxn modelId="{160C27AB-CCD4-4991-A5DE-D7BA7A18C537}" type="presParOf" srcId="{3D54CBBA-0ED1-41FD-A905-4D48E5EF34D4}" destId="{C1923375-45E6-43D1-A419-6CAEBC6519DD}" srcOrd="2" destOrd="0" presId="urn:microsoft.com/office/officeart/2005/8/layout/vList2"/>
    <dgm:cxn modelId="{A170DB19-5A66-40D4-8F19-CBA65655D9B5}" type="presParOf" srcId="{3D54CBBA-0ED1-41FD-A905-4D48E5EF34D4}" destId="{8054ED24-F490-444E-9802-8EDCEBB11831}" srcOrd="3" destOrd="0" presId="urn:microsoft.com/office/officeart/2005/8/layout/vList2"/>
    <dgm:cxn modelId="{4589B8E6-707D-49D4-AA3D-692979E91C2C}" type="presParOf" srcId="{3D54CBBA-0ED1-41FD-A905-4D48E5EF34D4}" destId="{69DD93F0-4514-4592-90DD-29E68F753AD9}" srcOrd="4" destOrd="0" presId="urn:microsoft.com/office/officeart/2005/8/layout/vList2"/>
    <dgm:cxn modelId="{2DD47280-1CDE-48A5-9A3C-CA2FFD160E41}" type="presParOf" srcId="{3D54CBBA-0ED1-41FD-A905-4D48E5EF34D4}" destId="{ED12096F-154D-4C69-993F-A2FD1E2C95D3}" srcOrd="5"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7C91185-A15C-42E0-A938-C8CC18604583}" type="datetimeFigureOut">
              <a:rPr lang="en-US" smtClean="0"/>
              <a:pPr/>
              <a:t>10/9/2008</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1E3A1E9F-1602-4650-9AE1-62B42CC2899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E70FD4F-F7F4-4DE4-BBEB-6D7F55671D49}" type="datetimeFigureOut">
              <a:rPr lang="en-US" smtClean="0"/>
              <a:pPr/>
              <a:t>10/9/2008</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F61652-D65B-428F-88F3-03F72376B4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1652-D65B-428F-88F3-03F72376B4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1652-D65B-428F-88F3-03F72376B4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68896E12-D5EE-41CB-8C18-2817BAD2E1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8896E12-D5EE-41CB-8C18-2817BAD2E1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8896E12-D5EE-41CB-8C18-2817BAD2E1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a:prstGeom prst="rect">
            <a:avLst/>
          </a:prstGeo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8896E12-D5EE-41CB-8C18-2817BAD2E1E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a:prstGeom prst="rect">
            <a:avLst/>
          </a:prstGeo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8896E12-D5EE-41CB-8C18-2817BAD2E1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1652-D65B-428F-88F3-03F72376B41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noChangeArrowheads="1"/>
          </p:cNvSpPr>
          <p:nvPr>
            <p:ph type="sldNum" sz="quarter" idx="5"/>
          </p:nvPr>
        </p:nvSpPr>
        <p:spPr>
          <a:noFill/>
        </p:spPr>
        <p:txBody>
          <a:bodyPr/>
          <a:lstStyle/>
          <a:p>
            <a:fld id="{CE27D963-82D6-4409-86A1-A0FD0B83B082}" type="slidenum">
              <a:rPr lang="en-US" smtClean="0"/>
              <a:pPr/>
              <a:t>31</a:t>
            </a:fld>
            <a:endParaRPr lang="en-US" smtClean="0"/>
          </a:p>
        </p:txBody>
      </p:sp>
      <p:sp>
        <p:nvSpPr>
          <p:cNvPr id="3" name="Espace réservé des commentaires 2"/>
          <p:cNvSpPr>
            <a:spLocks noGrp="1"/>
          </p:cNvSpPr>
          <p:nvPr>
            <p:ph type="body" idx="1"/>
          </p:nvPr>
        </p:nvSpPr>
        <p:spPr/>
        <p:txBody>
          <a:bodyPr>
            <a:normAutofit fontScale="92500" lnSpcReduction="20000"/>
          </a:bodyPr>
          <a:lstStyle/>
          <a:p>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10/9/2008 11:12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34</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endParaRPr lang="fr-FR" dirty="0" smtClean="0"/>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11:12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12" name="Slide Image Placeholder 11"/>
          <p:cNvSpPr>
            <a:spLocks noGrp="1" noRot="1" noChangeAspect="1"/>
          </p:cNvSpPr>
          <p:nvPr>
            <p:ph type="sldImg"/>
          </p:nvPr>
        </p:nvSpPr>
        <p:spPr>
          <a:xfrm>
            <a:off x="1520900" y="496570"/>
            <a:ext cx="3702373" cy="3043216"/>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AE655C3-5D98-49F8-A3A7-B3BA2B93F78B}"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lIns="93167" tIns="46585" rIns="93167" bIns="46585"/>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313F2-ED99-4E43-B3D2-BAA812171E2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1652-D65B-428F-88F3-03F72376B4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9B913BF-3923-4980-8070-81DEE498245B}" type="slidenum">
              <a:rPr lang="en-US"/>
              <a:pPr/>
              <a:t>6</a:t>
            </a:fld>
            <a:endParaRPr lang="en-US"/>
          </a:p>
        </p:txBody>
      </p:sp>
      <p:sp>
        <p:nvSpPr>
          <p:cNvPr id="138242" name="Rectangle 2"/>
          <p:cNvSpPr>
            <a:spLocks noGrp="1" noRot="1" noChangeAspect="1" noChangeArrowheads="1" noTextEdit="1"/>
          </p:cNvSpPr>
          <p:nvPr>
            <p:ph type="sldImg"/>
          </p:nvPr>
        </p:nvSpPr>
        <p:spPr>
          <a:xfrm>
            <a:off x="914400" y="744538"/>
            <a:ext cx="4965700" cy="3724275"/>
          </a:xfrm>
          <a:prstGeom prst="rect">
            <a:avLst/>
          </a:prstGeom>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D94D5AA-F773-4800-8917-A4B96796B2B6}" type="slidenum">
              <a:rPr lang="en-US"/>
              <a:pPr/>
              <a:t>7</a:t>
            </a:fld>
            <a:endParaRPr lang="en-US"/>
          </a:p>
        </p:txBody>
      </p:sp>
      <p:sp>
        <p:nvSpPr>
          <p:cNvPr id="59395" name="Rectangle 2"/>
          <p:cNvSpPr>
            <a:spLocks noGrp="1" noRot="1" noChangeAspect="1" noChangeArrowheads="1" noTextEdit="1"/>
          </p:cNvSpPr>
          <p:nvPr>
            <p:ph type="sldImg"/>
          </p:nvPr>
        </p:nvSpPr>
        <p:spPr>
          <a:xfrm>
            <a:off x="914400" y="744538"/>
            <a:ext cx="4965700" cy="3724275"/>
          </a:xfrm>
          <a:prstGeom prst="rect">
            <a:avLst/>
          </a:prstGeom>
          <a:ln/>
        </p:spPr>
      </p:sp>
      <p:sp>
        <p:nvSpPr>
          <p:cNvPr id="4" name="Notes Placeholder 3"/>
          <p:cNvSpPr>
            <a:spLocks noGrp="1"/>
          </p:cNvSpPr>
          <p:nvPr>
            <p:ph type="body" idx="1"/>
          </p:nvPr>
        </p:nvSpPr>
        <p:spPr/>
        <p:txBody>
          <a:bodyPr>
            <a:normAutofit/>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F61652-D65B-428F-88F3-03F72376B4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313F2-ED99-4E43-B3D2-BAA812171E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microsoft.com/technet"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6860D0F6-59BF-4625-9827-1C5070996C03}" type="slidenum">
              <a:rPr lang="en-US" sz="1400" smtClean="0">
                <a:solidFill>
                  <a:srgbClr val="99C8DF"/>
                </a:solidFill>
                <a:latin typeface="+mn-lt"/>
              </a:rPr>
              <a:pPr algn="l" defTabSz="914363" fontAlgn="auto">
                <a:spcBef>
                  <a:spcPts val="0"/>
                </a:spcBef>
                <a:spcAft>
                  <a:spcPts val="0"/>
                </a:spcAft>
                <a:defRPr/>
              </a:pPr>
              <a:t>‹#›</a:t>
            </a:fld>
            <a:endParaRPr lang="en-US" sz="1400" dirty="0">
              <a:solidFill>
                <a:srgbClr val="99C8DF"/>
              </a:solidFill>
              <a:latin typeface="+mn-lt"/>
            </a:endParaRPr>
          </a:p>
        </p:txBody>
      </p:sp>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189840CD-5DFC-4651-B83A-3B039436C57E}" type="slidenum">
              <a:rPr lang="en-US" sz="1400" smtClean="0">
                <a:solidFill>
                  <a:srgbClr val="000000"/>
                </a:solidFill>
                <a:latin typeface="+mn-lt"/>
              </a:rPr>
              <a:pPr algn="l" defTabSz="914363" fontAlgn="auto">
                <a:spcBef>
                  <a:spcPts val="0"/>
                </a:spcBef>
                <a:spcAft>
                  <a:spcPts val="0"/>
                </a:spcAft>
                <a:defRPr/>
              </a:pPr>
              <a:t>‹#›</a:t>
            </a:fld>
            <a:endParaRPr lang="en-US" sz="1400" dirty="0">
              <a:solidFill>
                <a:srgbClr val="000000"/>
              </a:solidFill>
              <a:latin typeface="+mn-lt"/>
            </a:endParaRPr>
          </a:p>
        </p:txBody>
      </p:sp>
      <p:sp>
        <p:nvSpPr>
          <p:cNvPr id="5" name="Text Box 4"/>
          <p:cNvSpPr txBox="1">
            <a:spLocks noChangeArrowheads="1"/>
          </p:cNvSpPr>
          <p:nvPr/>
        </p:nvSpPr>
        <p:spPr bwMode="auto">
          <a:xfrm>
            <a:off x="381000" y="927100"/>
            <a:ext cx="8382000" cy="885825"/>
          </a:xfrm>
          <a:prstGeom prst="rect">
            <a:avLst/>
          </a:prstGeom>
          <a:solidFill>
            <a:srgbClr val="FFFF99"/>
          </a:solidFill>
          <a:ln w="38100">
            <a:solidFill>
              <a:srgbClr val="FFFF00"/>
            </a:solidFill>
            <a:miter lim="800000"/>
            <a:headEnd/>
            <a:tailEnd/>
          </a:ln>
        </p:spPr>
        <p:txBody>
          <a:bodyPr lIns="91436" tIns="45718" rIns="91436" bIns="45718"/>
          <a:lstStyle/>
          <a:p>
            <a:pPr defTabSz="914363" fontAlgn="auto">
              <a:spcBef>
                <a:spcPts val="0"/>
              </a:spcBef>
              <a:spcAft>
                <a:spcPts val="0"/>
              </a:spcAft>
              <a:defRPr/>
            </a:pPr>
            <a:r>
              <a:rPr lang="en-US" dirty="0">
                <a:solidFill>
                  <a:srgbClr val="990033"/>
                </a:solidFill>
                <a:latin typeface="+mn-lt"/>
              </a:rPr>
              <a:t>Speaker instructions: </a:t>
            </a:r>
            <a:r>
              <a:rPr lang="en-US" sz="1600" dirty="0">
                <a:solidFill>
                  <a:srgbClr val="000000"/>
                </a:solidFill>
                <a:latin typeface="+mn-lt"/>
              </a:rPr>
              <a:t>Complete this slide to assist your SME (subject matter expert) in evaluating your presentation flow, topic coverage, demo integration and alignment of content to your session description and level. </a:t>
            </a:r>
          </a:p>
          <a:p>
            <a:pPr defTabSz="914363" fontAlgn="auto">
              <a:lnSpc>
                <a:spcPct val="90000"/>
              </a:lnSpc>
              <a:spcBef>
                <a:spcPct val="20000"/>
              </a:spcBef>
              <a:spcAft>
                <a:spcPts val="0"/>
              </a:spcAft>
              <a:defRPr/>
            </a:pPr>
            <a:endParaRPr lang="en-US" dirty="0">
              <a:solidFill>
                <a:srgbClr val="990033"/>
              </a:solidFill>
              <a:latin typeface="+mn-lt"/>
            </a:endParaRPr>
          </a:p>
        </p:txBody>
      </p:sp>
      <p:sp>
        <p:nvSpPr>
          <p:cNvPr id="2" name="Title 1"/>
          <p:cNvSpPr>
            <a:spLocks noGrp="1"/>
          </p:cNvSpPr>
          <p:nvPr>
            <p:ph type="title"/>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lvl="0"/>
            <a:r>
              <a:rPr lang="en-US" noProof="0" smtClean="0"/>
              <a:t>Click to edit Master title style</a:t>
            </a:r>
            <a:endParaRPr lang="en-US" noProof="0" dirty="0"/>
          </a:p>
        </p:txBody>
      </p:sp>
      <p:sp>
        <p:nvSpPr>
          <p:cNvPr id="6" name="Text Placeholder 5"/>
          <p:cNvSpPr>
            <a:spLocks noGrp="1"/>
          </p:cNvSpPr>
          <p:nvPr>
            <p:ph type="body" sz="quarter" idx="10"/>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ources for IT Professionals">
    <p:spTree>
      <p:nvGrpSpPr>
        <p:cNvPr id="1" name=""/>
        <p:cNvGrpSpPr/>
        <p:nvPr/>
      </p:nvGrpSpPr>
      <p:grpSpPr>
        <a:xfrm>
          <a:off x="0" y="0"/>
          <a:ext cx="0" cy="0"/>
          <a:chOff x="0" y="0"/>
          <a:chExt cx="0" cy="0"/>
        </a:xfrm>
      </p:grpSpPr>
      <p:sp>
        <p:nvSpPr>
          <p:cNvPr id="2" name="Rounded Rectangle 20"/>
          <p:cNvSpPr/>
          <p:nvPr/>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p>
            <a:pPr algn="ctr" defTabSz="914099">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 name="Rounded Rectangle 22"/>
          <p:cNvSpPr/>
          <p:nvPr/>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p>
            <a:pPr algn="ctr" defTabSz="914099">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pic>
        <p:nvPicPr>
          <p:cNvPr id="4" name="Picture 23" descr="TechNet.png"/>
          <p:cNvPicPr>
            <a:picLocks noChangeAspect="1"/>
          </p:cNvPicPr>
          <p:nvPr/>
        </p:nvPicPr>
        <p:blipFill>
          <a:blip r:embed="rId2"/>
          <a:srcRect/>
          <a:stretch>
            <a:fillRect/>
          </a:stretch>
        </p:blipFill>
        <p:spPr bwMode="invGray">
          <a:xfrm>
            <a:off x="727075" y="1066800"/>
            <a:ext cx="3624263" cy="738187"/>
          </a:xfrm>
          <a:prstGeom prst="rect">
            <a:avLst/>
          </a:prstGeom>
          <a:noFill/>
          <a:ln w="9525">
            <a:noFill/>
            <a:miter lim="800000"/>
            <a:headEnd/>
            <a:tailEnd/>
          </a:ln>
        </p:spPr>
      </p:pic>
      <p:grpSp>
        <p:nvGrpSpPr>
          <p:cNvPr id="5" name="Group 29"/>
          <p:cNvGrpSpPr>
            <a:grpSpLocks/>
          </p:cNvGrpSpPr>
          <p:nvPr/>
        </p:nvGrpSpPr>
        <p:grpSpPr bwMode="auto">
          <a:xfrm>
            <a:off x="193675" y="1247775"/>
            <a:ext cx="457200" cy="457200"/>
            <a:chOff x="0" y="1400175"/>
            <a:chExt cx="457200" cy="457200"/>
          </a:xfrm>
        </p:grpSpPr>
        <p:sp>
          <p:nvSpPr>
            <p:cNvPr id="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sp>
          <p:nvSpPr>
            <p:cNvPr id="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sp>
          <p:nvSpPr>
            <p:cNvPr id="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grpSp>
      <p:grpSp>
        <p:nvGrpSpPr>
          <p:cNvPr id="9" name="Group 33"/>
          <p:cNvGrpSpPr>
            <a:grpSpLocks/>
          </p:cNvGrpSpPr>
          <p:nvPr/>
        </p:nvGrpSpPr>
        <p:grpSpPr bwMode="auto">
          <a:xfrm>
            <a:off x="193675" y="3671888"/>
            <a:ext cx="457200" cy="457200"/>
            <a:chOff x="0" y="1400175"/>
            <a:chExt cx="457200" cy="457200"/>
          </a:xfrm>
        </p:grpSpPr>
        <p:sp>
          <p:nvSpPr>
            <p:cNvPr id="1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sp>
          <p:nvSpPr>
            <p:cNvPr id="1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sp>
          <p:nvSpPr>
            <p:cNvPr id="1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anchor="ctr"/>
            <a:lstStyle/>
            <a:p>
              <a:pPr algn="ctr" defTabSz="914400" fontAlgn="auto">
                <a:spcBef>
                  <a:spcPts val="0"/>
                </a:spcBef>
                <a:spcAft>
                  <a:spcPts val="0"/>
                </a:spcAft>
                <a:defRPr/>
              </a:pPr>
              <a:endParaRPr lang="en-US" kern="0" dirty="0">
                <a:solidFill>
                  <a:sysClr val="window" lastClr="FFFFFF"/>
                </a:solidFill>
                <a:latin typeface="Calibri"/>
              </a:endParaRPr>
            </a:p>
          </p:txBody>
        </p:sp>
      </p:grpSp>
      <p:sp>
        <p:nvSpPr>
          <p:cNvPr id="13" name="Oval 33"/>
          <p:cNvSpPr/>
          <p:nvPr/>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4" name="Oval 34"/>
          <p:cNvSpPr/>
          <p:nvPr/>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6" name="Rectangle 36"/>
          <p:cNvSpPr/>
          <p:nvPr/>
        </p:nvSpPr>
        <p:spPr>
          <a:xfrm>
            <a:off x="803275" y="1957387"/>
            <a:ext cx="6324600" cy="1354217"/>
          </a:xfrm>
          <a:prstGeom prst="rect">
            <a:avLst/>
          </a:prstGeom>
        </p:spPr>
        <p:txBody>
          <a:bodyPr>
            <a:spAutoFit/>
          </a:bodyPr>
          <a:lstStyle/>
          <a:p>
            <a:pPr defTabSz="914363" fontAlgn="auto">
              <a:spcBef>
                <a:spcPts val="600"/>
              </a:spcBef>
              <a:spcAft>
                <a:spcPts val="0"/>
              </a:spcAft>
              <a:buSzPct val="120000"/>
              <a:tabLst>
                <a:tab pos="1828800" algn="l"/>
              </a:tabLst>
              <a:defRPr/>
            </a:pPr>
            <a:r>
              <a:rPr lang="fr-FR" sz="2000" noProof="0" dirty="0" smtClean="0">
                <a:latin typeface="Calibri" pitchFamily="34" charset="0"/>
                <a:hlinkClick r:id="rId3"/>
              </a:rPr>
              <a:t>http://microsoft.com/technet</a:t>
            </a:r>
            <a:r>
              <a:rPr lang="fr-FR" sz="2400" b="1" noProof="0" dirty="0" smtClean="0">
                <a:latin typeface="Calibri" pitchFamily="34" charset="0"/>
              </a:rPr>
              <a:t>  </a:t>
            </a:r>
            <a:endParaRPr lang="fr-FR" sz="2400" noProof="0" dirty="0" smtClean="0">
              <a:latin typeface="Calibri" pitchFamily="34" charset="0"/>
            </a:endParaRPr>
          </a:p>
          <a:p>
            <a:pPr marL="0" lvl="1" indent="0" defTabSz="914363" fontAlgn="auto">
              <a:spcBef>
                <a:spcPts val="0"/>
              </a:spcBef>
              <a:spcAft>
                <a:spcPts val="0"/>
              </a:spcAft>
              <a:tabLst>
                <a:tab pos="1828800" algn="l"/>
              </a:tabLst>
              <a:defRPr/>
            </a:pPr>
            <a:endParaRPr lang="fr-FR" noProof="0" dirty="0" smtClean="0">
              <a:latin typeface="Calibri" pitchFamily="34" charset="0"/>
            </a:endParaRPr>
          </a:p>
          <a:p>
            <a:pPr marL="0" lvl="1" indent="0" defTabSz="914363" fontAlgn="auto">
              <a:spcBef>
                <a:spcPts val="0"/>
              </a:spcBef>
              <a:spcAft>
                <a:spcPts val="0"/>
              </a:spcAft>
              <a:tabLst>
                <a:tab pos="1828800" algn="l"/>
              </a:tabLst>
              <a:defRPr/>
            </a:pPr>
            <a:r>
              <a:rPr lang="fr-FR" sz="2000" noProof="0" dirty="0" smtClean="0">
                <a:latin typeface="Calibri" pitchFamily="34" charset="0"/>
              </a:rPr>
              <a:t>Versions</a:t>
            </a:r>
            <a:r>
              <a:rPr lang="fr-FR" sz="2000" baseline="0" noProof="0" dirty="0" smtClean="0">
                <a:latin typeface="Calibri" pitchFamily="34" charset="0"/>
              </a:rPr>
              <a:t> d'évaluation</a:t>
            </a:r>
            <a:r>
              <a:rPr lang="fr-FR" sz="2000" noProof="0" dirty="0" smtClean="0">
                <a:latin typeface="Calibri" pitchFamily="34" charset="0"/>
              </a:rPr>
              <a:t>, produits</a:t>
            </a:r>
            <a:r>
              <a:rPr lang="fr-FR" sz="2000" baseline="0" noProof="0" dirty="0" smtClean="0">
                <a:latin typeface="Calibri" pitchFamily="34" charset="0"/>
              </a:rPr>
              <a:t> en </a:t>
            </a:r>
            <a:br>
              <a:rPr lang="fr-FR" sz="2000" baseline="0" noProof="0" dirty="0" smtClean="0">
                <a:latin typeface="Calibri" pitchFamily="34" charset="0"/>
              </a:rPr>
            </a:br>
            <a:r>
              <a:rPr lang="fr-FR" sz="2000" baseline="0" noProof="0" dirty="0" smtClean="0">
                <a:latin typeface="Calibri" pitchFamily="34" charset="0"/>
              </a:rPr>
              <a:t>beta, documentation en ligne, …</a:t>
            </a:r>
            <a:endParaRPr lang="fr-FR" sz="2000" noProof="0" dirty="0">
              <a:latin typeface="Calibri" pitchFamily="34" charset="0"/>
            </a:endParaRPr>
          </a:p>
        </p:txBody>
      </p:sp>
      <p:pic>
        <p:nvPicPr>
          <p:cNvPr id="17" name="Picture 2"/>
          <p:cNvPicPr>
            <a:picLocks noChangeAspect="1" noChangeArrowheads="1"/>
          </p:cNvPicPr>
          <p:nvPr/>
        </p:nvPicPr>
        <p:blipFill>
          <a:blip r:embed="rId4"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sp>
        <p:nvSpPr>
          <p:cNvPr id="19" name="Rectangle 40"/>
          <p:cNvSpPr/>
          <p:nvPr/>
        </p:nvSpPr>
        <p:spPr>
          <a:xfrm>
            <a:off x="733425" y="228600"/>
            <a:ext cx="5348708" cy="830997"/>
          </a:xfrm>
          <a:prstGeom prst="rect">
            <a:avLst/>
          </a:prstGeom>
        </p:spPr>
        <p:txBody>
          <a:bodyPr wrap="none">
            <a:spAutoFit/>
          </a:bodyPr>
          <a:lstStyle/>
          <a:p>
            <a:pPr defTabSz="914363" fontAlgn="auto">
              <a:spcBef>
                <a:spcPts val="0"/>
              </a:spcBef>
              <a:spcAft>
                <a:spcPts val="0"/>
              </a:spcAft>
              <a:defRPr/>
            </a:pPr>
            <a:r>
              <a:rPr lang="en-US" sz="4800" spc="-100" dirty="0" smtClean="0">
                <a:ln w="3175">
                  <a:noFill/>
                </a:ln>
                <a:solidFill>
                  <a:srgbClr val="FFFFFF"/>
                </a:solidFill>
                <a:latin typeface="Calibri" pitchFamily="34" charset="0"/>
                <a:cs typeface="Arial" charset="0"/>
              </a:rPr>
              <a:t>Resources</a:t>
            </a:r>
            <a:r>
              <a:rPr lang="en-US" sz="4800" spc="-100" baseline="0" dirty="0" smtClean="0">
                <a:ln w="3175">
                  <a:noFill/>
                </a:ln>
                <a:solidFill>
                  <a:srgbClr val="FFFFFF"/>
                </a:solidFill>
                <a:latin typeface="Calibri" pitchFamily="34" charset="0"/>
                <a:cs typeface="Arial" charset="0"/>
              </a:rPr>
              <a:t> techniques</a:t>
            </a:r>
            <a:endParaRPr lang="en-US"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9"/>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lated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ack Resources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F360905A-026F-4032-B63B-FA7D772DE070}" type="slidenum">
              <a:rPr lang="en-US" sz="1400" smtClean="0">
                <a:solidFill>
                  <a:srgbClr val="000000"/>
                </a:solidFill>
                <a:latin typeface="+mn-lt"/>
              </a:rPr>
              <a:pPr algn="l" defTabSz="914363" fontAlgn="auto">
                <a:spcBef>
                  <a:spcPts val="0"/>
                </a:spcBef>
                <a:spcAft>
                  <a:spcPts val="0"/>
                </a:spcAft>
                <a:defRPr/>
              </a:pPr>
              <a:t>‹#›</a:t>
            </a:fld>
            <a:endParaRPr lang="en-US" sz="1400" dirty="0">
              <a:solidFill>
                <a:srgbClr val="000000"/>
              </a:solidFill>
              <a:latin typeface="+mn-lt"/>
            </a:endParaRPr>
          </a:p>
        </p:txBody>
      </p:sp>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08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1417638"/>
            <a:ext cx="8410575" cy="2214562"/>
          </a:xfrm>
        </p:spPr>
        <p:txBody>
          <a:bodyPr rtlCol="0"/>
          <a:lstStyle/>
          <a:p>
            <a:pPr lvl="0"/>
            <a:r>
              <a:rPr lang="en-US" noProof="0" smtClean="0"/>
              <a:t>Click icon to add table</a:t>
            </a:r>
            <a:endParaRPr lang="en-GB" noProof="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508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417638"/>
            <a:ext cx="4129088"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417638"/>
            <a:ext cx="4129087"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flip="none" rotWithShape="1">
                  <a:gsLst>
                    <a:gs pos="0">
                      <a:srgbClr val="FFFFB9"/>
                    </a:gs>
                    <a:gs pos="100000">
                      <a:srgbClr val="FFCC99"/>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1" y="1411552"/>
            <a:ext cx="8381999"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A2866A61-0F88-4194-8792-C0766AA448DA}" type="slidenum">
              <a:rPr lang="en-US" sz="1400" smtClean="0">
                <a:solidFill>
                  <a:srgbClr val="99C8DF"/>
                </a:solidFill>
                <a:latin typeface="+mn-lt"/>
              </a:rPr>
              <a:pPr algn="l" defTabSz="914363" fontAlgn="auto">
                <a:spcBef>
                  <a:spcPts val="0"/>
                </a:spcBef>
                <a:spcAft>
                  <a:spcPts val="0"/>
                </a:spcAft>
                <a:defRPr/>
              </a:pPr>
              <a:t>‹#›</a:t>
            </a:fld>
            <a:endParaRPr lang="en-US" sz="1400" dirty="0">
              <a:solidFill>
                <a:srgbClr val="99C8DF"/>
              </a:solidFill>
              <a:latin typeface="+mn-lt"/>
            </a:endParaRPr>
          </a:p>
        </p:txBody>
      </p:sp>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70013" y="1905000"/>
            <a:ext cx="6994950" cy="1384994"/>
          </a:xfrm>
          <a:scene3d>
            <a:camera prst="orthographicFront"/>
            <a:lightRig rig="contrasting" dir="t"/>
          </a:scene3d>
          <a:sp3d/>
        </p:spPr>
        <p:txBody>
          <a:bodyPr>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3540AFF3-C135-4266-8BB5-5F3129AB9751}"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5" name="Picture 7"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8"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956AC791-879D-46D7-8B80-ADEE4C47810A}"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7" name="Picture 7"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B0D4E01C-56E4-4981-96F0-5545F58858F3}"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8" name="Picture 7"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9"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A24D9DAF-D841-485C-B709-BAA659B8413B}"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4" name="Picture 3" descr="ContentForgroundBlue.png"/>
          <p:cNvPicPr>
            <a:picLocks noChangeAspect="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4" name="Picture 7" descr="code slide background.png"/>
          <p:cNvPicPr>
            <a:picLocks noChangeAspect="1"/>
          </p:cNvPicPr>
          <p:nvPr/>
        </p:nvPicPr>
        <p:blipFill>
          <a:blip r:embed="rId2"/>
          <a:srcRect/>
          <a:stretch>
            <a:fillRect/>
          </a:stretch>
        </p:blipFill>
        <p:spPr bwMode="white">
          <a:xfrm>
            <a:off x="0" y="0"/>
            <a:ext cx="9144000" cy="6858000"/>
          </a:xfrm>
          <a:prstGeom prst="rect">
            <a:avLst/>
          </a:prstGeom>
          <a:noFill/>
          <a:ln w="9525">
            <a:noFill/>
            <a:miter lim="800000"/>
            <a:headEnd/>
            <a:tailEnd/>
          </a:ln>
        </p:spPr>
      </p:pic>
      <p:sp>
        <p:nvSpPr>
          <p:cNvPr id="5"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B4E37105-BF61-4CD7-AE59-D44A4C9D6974}" type="slidenum">
              <a:rPr lang="en-US" sz="1400" smtClean="0">
                <a:latin typeface="+mn-lt"/>
              </a:rPr>
              <a:pPr algn="l" defTabSz="914363" fontAlgn="auto">
                <a:spcBef>
                  <a:spcPts val="0"/>
                </a:spcBef>
                <a:spcAft>
                  <a:spcPts val="0"/>
                </a:spcAft>
                <a:defRPr/>
              </a:pPr>
              <a:t>‹#›</a:t>
            </a:fld>
            <a:endParaRPr lang="en-US" sz="1400" dirty="0">
              <a:latin typeface="+mn-lt"/>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EB321581-6590-400F-AB56-C16C3F8B4A76}"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3" name="Picture 2" descr="ContentForgroundBlue.png"/>
          <p:cNvPicPr>
            <a:picLocks noChangeAspect="1"/>
          </p:cNvPicPr>
          <p:nvPr/>
        </p:nvPicPr>
        <p:blipFill>
          <a:blip r:embed="rId2"/>
          <a:srcRect/>
          <a:stretch>
            <a:fillRect/>
          </a:stretch>
        </p:blipFill>
        <p:spPr bwMode="auto">
          <a:xfrm>
            <a:off x="0" y="5715000"/>
            <a:ext cx="9144000" cy="11430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E6895D94-CAF0-473F-8228-1194A770FCF5}" type="slidenum">
              <a:rPr lang="en-US" sz="1400" smtClean="0">
                <a:solidFill>
                  <a:srgbClr val="99C8DF"/>
                </a:solidFill>
                <a:latin typeface="+mn-lt"/>
              </a:rPr>
              <a:pPr algn="l" defTabSz="914363" fontAlgn="auto">
                <a:spcBef>
                  <a:spcPts val="0"/>
                </a:spcBef>
                <a:spcAft>
                  <a:spcPts val="0"/>
                </a:spcAft>
                <a:defRPr/>
              </a:pPr>
              <a:t>‹#›</a:t>
            </a:fld>
            <a:endParaRPr lang="en-US" sz="1400" dirty="0">
              <a:solidFill>
                <a:srgbClr val="99C8DF"/>
              </a:solidFill>
              <a:latin typeface="+mn-lt"/>
            </a:endParaRPr>
          </a:p>
        </p:txBody>
      </p:sp>
      <p:sp>
        <p:nvSpPr>
          <p:cNvPr id="7" name="Text Placeholder 6"/>
          <p:cNvSpPr>
            <a:spLocks noGrp="1"/>
          </p:cNvSpPr>
          <p:nvPr>
            <p:ph type="body" sz="quarter" idx="10"/>
          </p:nvPr>
        </p:nvSpPr>
        <p:spPr>
          <a:xfrm>
            <a:off x="1370013" y="1905000"/>
            <a:ext cx="6994950" cy="1384994"/>
          </a:xfrm>
          <a:scene3d>
            <a:camera prst="orthographicFront"/>
            <a:lightRig rig="contrasting" dir="t"/>
          </a:scene3d>
          <a:sp3d/>
        </p:spPr>
        <p:txBody>
          <a:bodyPr>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ontentForgroundBlue.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pic>
        <p:nvPicPr>
          <p:cNvPr id="1027" name="Picture 3" descr="ContentForgroundBlue.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387350" y="228600"/>
            <a:ext cx="8375650"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387350" y="1420813"/>
            <a:ext cx="8375650"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txStyles>
    <p:titleStyle>
      <a:lvl1pPr algn="l" defTabSz="912813" rtl="0" eaLnBrk="1" fontAlgn="base" hangingPunct="1">
        <a:lnSpc>
          <a:spcPct val="90000"/>
        </a:lnSpc>
        <a:spcBef>
          <a:spcPct val="0"/>
        </a:spcBef>
        <a:spcAft>
          <a:spcPct val="0"/>
        </a:spcAft>
        <a:defRPr lang="en-US" sz="4800" kern="1200" spc="-100" dirty="0">
          <a:ln w="3175">
            <a:noFill/>
          </a:ln>
          <a:solidFill>
            <a:schemeClr val="tx1"/>
          </a:solidFill>
          <a:latin typeface="Calibri"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463550" indent="-463550" algn="l" defTabSz="912813" rtl="0" eaLnBrk="1" fontAlgn="base" hangingPunct="1">
        <a:lnSpc>
          <a:spcPct val="90000"/>
        </a:lnSpc>
        <a:spcBef>
          <a:spcPct val="20000"/>
        </a:spcBef>
        <a:spcAft>
          <a:spcPct val="0"/>
        </a:spcAft>
        <a:buSzPct val="120000"/>
        <a:buBlip>
          <a:blip r:embed="rId20"/>
        </a:buBlip>
        <a:defRPr sz="3200" kern="1200">
          <a:solidFill>
            <a:schemeClr val="tx1"/>
          </a:solidFill>
          <a:latin typeface="Calibri" pitchFamily="34" charset="0"/>
          <a:ea typeface="+mn-ea"/>
          <a:cs typeface="+mn-cs"/>
        </a:defRPr>
      </a:lvl1pPr>
      <a:lvl2pPr marL="833438" indent="-369888" algn="l" defTabSz="912813" rtl="0" eaLnBrk="1" fontAlgn="base" hangingPunct="1">
        <a:lnSpc>
          <a:spcPct val="90000"/>
        </a:lnSpc>
        <a:spcBef>
          <a:spcPct val="20000"/>
        </a:spcBef>
        <a:spcAft>
          <a:spcPct val="0"/>
        </a:spcAft>
        <a:buBlip>
          <a:blip r:embed="rId20"/>
        </a:buBlip>
        <a:defRPr sz="2800" kern="1200">
          <a:solidFill>
            <a:schemeClr val="tx1"/>
          </a:solidFill>
          <a:latin typeface="Calibri" pitchFamily="34" charset="0"/>
          <a:ea typeface="+mn-ea"/>
          <a:cs typeface="+mn-cs"/>
        </a:defRPr>
      </a:lvl2pPr>
      <a:lvl3pPr marL="1168400" indent="-346075" algn="l" defTabSz="912813" rtl="0" eaLnBrk="1" fontAlgn="base" hangingPunct="1">
        <a:lnSpc>
          <a:spcPct val="90000"/>
        </a:lnSpc>
        <a:spcBef>
          <a:spcPct val="20000"/>
        </a:spcBef>
        <a:spcAft>
          <a:spcPct val="0"/>
        </a:spcAft>
        <a:buBlip>
          <a:blip r:embed="rId20"/>
        </a:buBlip>
        <a:defRPr sz="2400" kern="1200">
          <a:solidFill>
            <a:schemeClr val="tx1"/>
          </a:solidFill>
          <a:latin typeface="Calibri" pitchFamily="34" charset="0"/>
          <a:ea typeface="+mn-ea"/>
          <a:cs typeface="+mn-cs"/>
        </a:defRPr>
      </a:lvl3pPr>
      <a:lvl4pPr marL="1516063" indent="-347663" algn="l" defTabSz="912813" rtl="0" eaLnBrk="1" fontAlgn="base" hangingPunct="1">
        <a:lnSpc>
          <a:spcPct val="90000"/>
        </a:lnSpc>
        <a:spcBef>
          <a:spcPct val="20000"/>
        </a:spcBef>
        <a:spcAft>
          <a:spcPct val="0"/>
        </a:spcAft>
        <a:buBlip>
          <a:blip r:embed="rId20"/>
        </a:buBlip>
        <a:defRPr sz="2400" kern="1200">
          <a:solidFill>
            <a:schemeClr val="tx1"/>
          </a:solidFill>
          <a:latin typeface="Calibri" pitchFamily="34" charset="0"/>
          <a:ea typeface="+mn-ea"/>
          <a:cs typeface="+mn-cs"/>
        </a:defRPr>
      </a:lvl4pPr>
      <a:lvl5pPr marL="1852613" indent="-325438" algn="l" defTabSz="912813" rtl="0" eaLnBrk="1" fontAlgn="base" hangingPunct="1">
        <a:lnSpc>
          <a:spcPct val="90000"/>
        </a:lnSpc>
        <a:spcBef>
          <a:spcPct val="20000"/>
        </a:spcBef>
        <a:spcAft>
          <a:spcPct val="0"/>
        </a:spcAft>
        <a:buBlip>
          <a:blip r:embed="rId2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car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amien.caro@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45.png"/><Relationship Id="rId10" Type="http://schemas.openxmlformats.org/officeDocument/2006/relationships/image" Target="../media/image53.png"/><Relationship Id="rId4" Type="http://schemas.openxmlformats.org/officeDocument/2006/relationships/image" Target="../media/image44.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hyperlink" Target="http://www.snom.com/index.php?eID=tx_cms_showpic&amp;file=uploads/pics/snom300_1.jpg&amp;width=800m&amp;height=600m&amp;bodyTag=%3cbody%20style=%22margin:0;%20background:#fff;&quot;&gt;&amp;wrap=&lt;a href=&quot;javascript:close();&quot;&gt; | &lt;/a&gt;&amp;md5=6bc54a918d29898bce65ea0f2f55c3f9" TargetMode="External"/><Relationship Id="rId4" Type="http://schemas.openxmlformats.org/officeDocument/2006/relationships/image" Target="../media/image56.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31.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91.tiff"/><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90.png"/><Relationship Id="rId5" Type="http://schemas.openxmlformats.org/officeDocument/2006/relationships/hyperlink" Target="http://www.microsoft.com/france/technet/abonnements" TargetMode="External"/><Relationship Id="rId4" Type="http://schemas.openxmlformats.org/officeDocument/2006/relationships/image" Target="../media/image89.jpe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hyperlink" Target="mailto:formcert@microsoft.com"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3" Type="http://schemas.openxmlformats.org/officeDocument/2006/relationships/image" Target="../media/image98.png"/><Relationship Id="rId7" Type="http://schemas.openxmlformats.org/officeDocument/2006/relationships/image" Target="../media/image102.jpeg"/><Relationship Id="rId12"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5.png"/><Relationship Id="rId5" Type="http://schemas.openxmlformats.org/officeDocument/2006/relationships/image" Target="../media/image100.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9.png"/><Relationship Id="rId9" Type="http://schemas.openxmlformats.org/officeDocument/2006/relationships/image" Target="../media/image14.png"/><Relationship Id="rId14"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image" Target="../media/image112.jpeg"/><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Colors" Target="../diagrams/colors1.xml"/><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diagramLayout" Target="../diagrams/layout1.xml"/><Relationship Id="rId5" Type="http://schemas.openxmlformats.org/officeDocument/2006/relationships/image" Target="../media/image19.png"/><Relationship Id="rId10" Type="http://schemas.openxmlformats.org/officeDocument/2006/relationships/diagramData" Target="../diagrams/data1.xml"/><Relationship Id="rId4" Type="http://schemas.openxmlformats.org/officeDocument/2006/relationships/image" Target="../media/image18.png"/><Relationship Id="rId9"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Layout" Target="../diagrams/layout2.xml"/><Relationship Id="rId3" Type="http://schemas.openxmlformats.org/officeDocument/2006/relationships/image" Target="../media/image23.wmf"/><Relationship Id="rId7" Type="http://schemas.openxmlformats.org/officeDocument/2006/relationships/image" Target="../media/image26.png"/><Relationship Id="rId12"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emf"/><Relationship Id="rId11" Type="http://schemas.openxmlformats.org/officeDocument/2006/relationships/image" Target="../media/image29.jpeg"/><Relationship Id="rId5" Type="http://schemas.openxmlformats.org/officeDocument/2006/relationships/image" Target="../media/image25.emf"/><Relationship Id="rId15" Type="http://schemas.openxmlformats.org/officeDocument/2006/relationships/diagramColors" Target="../diagrams/colors2.xml"/><Relationship Id="rId10" Type="http://schemas.openxmlformats.org/officeDocument/2006/relationships/image" Target="../media/image21.emf"/><Relationship Id="rId4" Type="http://schemas.openxmlformats.org/officeDocument/2006/relationships/image" Target="../media/image24.emf"/><Relationship Id="rId9" Type="http://schemas.openxmlformats.org/officeDocument/2006/relationships/image" Target="../media/image28.png"/><Relationship Id="rId1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9663" y="1416051"/>
            <a:ext cx="7681913" cy="2089149"/>
          </a:xfrm>
        </p:spPr>
        <p:txBody>
          <a:bodyPr/>
          <a:lstStyle/>
          <a:p>
            <a:r>
              <a:rPr smtClean="0"/>
              <a:t>Les Communications Unifiées: Implémentation et mise en oeuvre pour la voix sur IP.</a:t>
            </a:r>
            <a:endParaRPr lang="en-US" dirty="0"/>
          </a:p>
        </p:txBody>
      </p:sp>
      <p:sp>
        <p:nvSpPr>
          <p:cNvPr id="5" name="Subtitle 4"/>
          <p:cNvSpPr>
            <a:spLocks noGrp="1"/>
          </p:cNvSpPr>
          <p:nvPr>
            <p:ph type="subTitle" idx="1"/>
          </p:nvPr>
        </p:nvSpPr>
        <p:spPr>
          <a:xfrm>
            <a:off x="729663" y="3957935"/>
            <a:ext cx="7681913" cy="2519065"/>
          </a:xfrm>
        </p:spPr>
        <p:txBody>
          <a:bodyPr/>
          <a:lstStyle/>
          <a:p>
            <a:r>
              <a:rPr lang="en-US" dirty="0" smtClean="0"/>
              <a:t>Damien Caro</a:t>
            </a:r>
          </a:p>
          <a:p>
            <a:r>
              <a:rPr lang="en-US" dirty="0" err="1" smtClean="0"/>
              <a:t>Architecte</a:t>
            </a:r>
            <a:r>
              <a:rPr lang="en-US" dirty="0" smtClean="0"/>
              <a:t> Infrastructure</a:t>
            </a:r>
          </a:p>
          <a:p>
            <a:r>
              <a:rPr lang="en-US" dirty="0" smtClean="0"/>
              <a:t>Microsoft France</a:t>
            </a:r>
          </a:p>
          <a:p>
            <a:r>
              <a:rPr lang="en-US" dirty="0" smtClean="0">
                <a:hlinkClick r:id="rId3"/>
              </a:rPr>
              <a:t>http://blogs.technet.com/dcaro</a:t>
            </a:r>
            <a:endParaRPr lang="en-US" dirty="0" smtClean="0"/>
          </a:p>
          <a:p>
            <a:r>
              <a:rPr lang="en-US" dirty="0" smtClean="0">
                <a:hlinkClick r:id="rId4"/>
              </a:rPr>
              <a:t>damien.caro@microsoft.com</a:t>
            </a:r>
            <a:endParaRPr lang="en-US" dirty="0" smtClean="0"/>
          </a:p>
          <a:p>
            <a:endParaRPr lang="en-US" dirty="0"/>
          </a:p>
        </p:txBody>
      </p:sp>
      <p:sp>
        <p:nvSpPr>
          <p:cNvPr id="6" name="Text Placeholder 5"/>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1"/>
            <a:ext cx="8375650" cy="838200"/>
          </a:xfrm>
        </p:spPr>
        <p:txBody>
          <a:bodyPr>
            <a:normAutofit/>
          </a:bodyPr>
          <a:lstStyle/>
          <a:p>
            <a:r>
              <a:rPr smtClean="0">
                <a:sym typeface="Wingdings" pitchFamily="2" charset="2"/>
              </a:rPr>
              <a:t>Résumé des intégrations possibles</a:t>
            </a:r>
            <a:endParaRPr b="0">
              <a:sym typeface="Wingdings" pitchFamily="2" charset="2"/>
            </a:endParaRPr>
          </a:p>
        </p:txBody>
      </p:sp>
      <p:graphicFrame>
        <p:nvGraphicFramePr>
          <p:cNvPr id="4" name="Content Placeholder 3"/>
          <p:cNvGraphicFramePr>
            <a:graphicFrameLocks noGrp="1"/>
          </p:cNvGraphicFramePr>
          <p:nvPr>
            <p:ph idx="1"/>
          </p:nvPr>
        </p:nvGraphicFramePr>
        <p:xfrm>
          <a:off x="381000" y="1412875"/>
          <a:ext cx="8382000" cy="4724400"/>
        </p:xfrm>
        <a:graphic>
          <a:graphicData uri="http://schemas.openxmlformats.org/drawingml/2006/table">
            <a:tbl>
              <a:tblPr>
                <a:tableStyleId>{5C22544A-7EE6-4342-B048-85BDC9FD1C3A}</a:tableStyleId>
              </a:tblPr>
              <a:tblGrid>
                <a:gridCol w="2095500"/>
                <a:gridCol w="2095500"/>
                <a:gridCol w="2095500"/>
                <a:gridCol w="2095500"/>
              </a:tblGrid>
              <a:tr h="642914">
                <a:tc gridSpan="2">
                  <a:txBody>
                    <a:bodyPr/>
                    <a:lstStyle/>
                    <a:p>
                      <a:pPr algn="ctr"/>
                      <a:r>
                        <a:rPr lang="en-US" sz="2800" dirty="0" smtClean="0"/>
                        <a:t>Standalone</a:t>
                      </a:r>
                      <a:endParaRPr lang="en-US" sz="2800" dirty="0"/>
                    </a:p>
                  </a:txBody>
                  <a:tcPr marL="89807" marR="89807">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chemeClr val="accent1">
                            <a:lumMod val="40000"/>
                            <a:lumOff val="60000"/>
                          </a:schemeClr>
                        </a:gs>
                        <a:gs pos="33000">
                          <a:schemeClr val="accent1">
                            <a:tint val="44500"/>
                            <a:satMod val="160000"/>
                          </a:schemeClr>
                        </a:gs>
                        <a:gs pos="100000">
                          <a:schemeClr val="accent1">
                            <a:tint val="23500"/>
                            <a:satMod val="160000"/>
                          </a:schemeClr>
                        </a:gs>
                      </a:gsLst>
                      <a:path path="circle">
                        <a:fillToRect l="100000" t="100000"/>
                      </a:path>
                      <a:tileRect r="-100000" b="-100000"/>
                    </a:gradFill>
                  </a:tcPr>
                </a:tc>
                <a:tc hMerge="1">
                  <a:txBody>
                    <a:bodyPr/>
                    <a:lstStyle/>
                    <a:p>
                      <a:endParaRPr lang="en-US"/>
                    </a:p>
                  </a:txBody>
                  <a:tcPr/>
                </a:tc>
                <a:tc gridSpan="2">
                  <a:txBody>
                    <a:bodyPr/>
                    <a:lstStyle/>
                    <a:p>
                      <a:pPr algn="ctr"/>
                      <a:r>
                        <a:rPr lang="en-US" sz="2800" dirty="0"/>
                        <a:t>Co-Existence</a:t>
                      </a:r>
                    </a:p>
                  </a:txBody>
                  <a:tcPr marL="89807" marR="89807">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c hMerge="1">
                  <a:txBody>
                    <a:bodyPr/>
                    <a:lstStyle/>
                    <a:p>
                      <a:endParaRPr lang="en-US"/>
                    </a:p>
                  </a:txBody>
                  <a:tcPr/>
                </a:tc>
              </a:tr>
              <a:tr h="4081486">
                <a:tc>
                  <a:txBody>
                    <a:bodyPr/>
                    <a:lstStyle/>
                    <a:p>
                      <a:pPr algn="ctr"/>
                      <a:r>
                        <a:rPr lang="en-US" dirty="0"/>
                        <a:t>Gateway</a:t>
                      </a:r>
                    </a:p>
                  </a:txBody>
                  <a:tcPr marL="89807" marR="89807">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lumMod val="40000"/>
                            <a:lumOff val="60000"/>
                          </a:schemeClr>
                        </a:gs>
                        <a:gs pos="33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algn="ctr"/>
                      <a:r>
                        <a:rPr lang="en-US" dirty="0"/>
                        <a:t>Direct SIP</a:t>
                      </a:r>
                    </a:p>
                  </a:txBody>
                  <a:tcPr marL="89807" marR="898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lumMod val="40000"/>
                            <a:lumOff val="60000"/>
                          </a:schemeClr>
                        </a:gs>
                        <a:gs pos="33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algn="ctr"/>
                      <a:r>
                        <a:rPr lang="en-US" dirty="0"/>
                        <a:t>Dual Forking</a:t>
                      </a:r>
                    </a:p>
                  </a:txBody>
                  <a:tcPr marL="89807" marR="898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c>
                  <a:txBody>
                    <a:bodyPr/>
                    <a:lstStyle/>
                    <a:p>
                      <a:pPr algn="ctr"/>
                      <a:r>
                        <a:rPr lang="en-US" dirty="0"/>
                        <a:t>Dual Forking</a:t>
                      </a:r>
                      <a:br>
                        <a:rPr lang="en-US" dirty="0"/>
                      </a:br>
                      <a:r>
                        <a:rPr lang="en-US" baseline="0" dirty="0" smtClean="0"/>
                        <a:t>avec RCC</a:t>
                      </a:r>
                      <a:endParaRPr lang="en-US" dirty="0"/>
                    </a:p>
                  </a:txBody>
                  <a:tcPr marL="89807" marR="89807">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r>
            </a:tbl>
          </a:graphicData>
        </a:graphic>
      </p:graphicFrame>
      <p:pic>
        <p:nvPicPr>
          <p:cNvPr id="103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2895600"/>
            <a:ext cx="1733550" cy="2809875"/>
          </a:xfrm>
          <a:prstGeom prst="rect">
            <a:avLst/>
          </a:prstGeom>
          <a:noFill/>
          <a:ln w="9525">
            <a:noFill/>
            <a:miter lim="800000"/>
            <a:headEnd/>
            <a:tailEnd/>
          </a:ln>
          <a:effectLst/>
        </p:spPr>
      </p:pic>
      <p:pic>
        <p:nvPicPr>
          <p:cNvPr id="1042"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67000" y="2971800"/>
            <a:ext cx="1733550" cy="27241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972300" y="3000375"/>
            <a:ext cx="1590675" cy="266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76800" y="2971800"/>
            <a:ext cx="1590675" cy="2667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b="0" smtClean="0"/>
              <a:t>Modèles de gateway certifiés</a:t>
            </a:r>
            <a:endParaRPr b="0" dirty="0" smtClean="0"/>
          </a:p>
        </p:txBody>
      </p:sp>
      <p:graphicFrame>
        <p:nvGraphicFramePr>
          <p:cNvPr id="7" name="Content Placeholder 3"/>
          <p:cNvGraphicFramePr>
            <a:graphicFrameLocks noGrp="1"/>
          </p:cNvGraphicFramePr>
          <p:nvPr>
            <p:ph idx="1"/>
          </p:nvPr>
        </p:nvGraphicFramePr>
        <p:xfrm>
          <a:off x="257175" y="990600"/>
          <a:ext cx="8553450" cy="5486400"/>
        </p:xfrm>
        <a:graphic>
          <a:graphicData uri="http://schemas.openxmlformats.org/drawingml/2006/table">
            <a:tbl>
              <a:tblPr firstRow="1">
                <a:tableStyleId>{08FB837D-C827-4EFA-A057-4D05807E0F7C}</a:tableStyleId>
              </a:tblPr>
              <a:tblGrid>
                <a:gridCol w="1105460"/>
                <a:gridCol w="2980765"/>
                <a:gridCol w="1933314"/>
                <a:gridCol w="2533911"/>
              </a:tblGrid>
              <a:tr h="295500">
                <a:tc>
                  <a:txBody>
                    <a:bodyPr/>
                    <a:lstStyle/>
                    <a:p>
                      <a:r>
                        <a:rPr lang="en-US" sz="1400" dirty="0" smtClean="0"/>
                        <a:t>Vendor</a:t>
                      </a:r>
                      <a:endParaRPr lang="en-US" sz="1400" dirty="0"/>
                    </a:p>
                  </a:txBody>
                  <a:tcPr marL="45720" marR="45720"/>
                </a:tc>
                <a:tc>
                  <a:txBody>
                    <a:bodyPr/>
                    <a:lstStyle/>
                    <a:p>
                      <a:r>
                        <a:rPr lang="en-US" sz="1400" dirty="0" smtClean="0"/>
                        <a:t>Qualified Product </a:t>
                      </a:r>
                      <a:endParaRPr lang="en-US" sz="1400" dirty="0"/>
                    </a:p>
                  </a:txBody>
                  <a:tcPr marL="45720" marR="45720"/>
                </a:tc>
                <a:tc>
                  <a:txBody>
                    <a:bodyPr/>
                    <a:lstStyle/>
                    <a:p>
                      <a:r>
                        <a:rPr lang="en-US" sz="1400" dirty="0" smtClean="0"/>
                        <a:t>Configuration</a:t>
                      </a:r>
                      <a:endParaRPr lang="en-US" sz="1400" dirty="0"/>
                    </a:p>
                  </a:txBody>
                  <a:tcPr marL="45720" marR="45720"/>
                </a:tc>
                <a:tc>
                  <a:txBody>
                    <a:bodyPr/>
                    <a:lstStyle/>
                    <a:p>
                      <a:pPr algn="l"/>
                      <a:r>
                        <a:rPr lang="en-US" sz="1400" dirty="0"/>
                        <a:t>Other Supported Products</a:t>
                      </a:r>
                    </a:p>
                  </a:txBody>
                  <a:tcPr marL="45720" marR="45720"/>
                </a:tc>
              </a:tr>
              <a:tr h="295500">
                <a:tc>
                  <a:txBody>
                    <a:bodyPr/>
                    <a:lstStyle/>
                    <a:p>
                      <a:r>
                        <a:rPr lang="en-US" sz="1400" dirty="0" smtClean="0"/>
                        <a:t>Aculab</a:t>
                      </a:r>
                      <a:endParaRPr lang="en-US" sz="1400" dirty="0"/>
                    </a:p>
                  </a:txBody>
                  <a:tcPr marL="45720" marR="45720"/>
                </a:tc>
                <a:tc>
                  <a:txBody>
                    <a:bodyPr/>
                    <a:lstStyle/>
                    <a:p>
                      <a:r>
                        <a:rPr lang="en-US" sz="1400" dirty="0"/>
                        <a:t>ApplianX Gateway for </a:t>
                      </a:r>
                      <a:r>
                        <a:rPr lang="en-US" sz="1400" dirty="0" smtClean="0"/>
                        <a:t>OCS 2007</a:t>
                      </a:r>
                      <a:endParaRPr lang="en-US" sz="1400" dirty="0"/>
                    </a:p>
                  </a:txBody>
                  <a:tcPr marL="45720" marR="45720"/>
                </a:tc>
                <a:tc>
                  <a:txBody>
                    <a:bodyPr/>
                    <a:lstStyle/>
                    <a:p>
                      <a:r>
                        <a:rPr lang="en-US" sz="1400" dirty="0"/>
                        <a:t>Basic Hybrid</a:t>
                      </a:r>
                    </a:p>
                  </a:txBody>
                  <a:tcPr marL="45720" marR="45720"/>
                </a:tc>
                <a:tc>
                  <a:txBody>
                    <a:bodyPr/>
                    <a:lstStyle/>
                    <a:p>
                      <a:pPr algn="l"/>
                      <a:r>
                        <a:rPr lang="en-US" sz="1400" dirty="0"/>
                        <a:t> </a:t>
                      </a:r>
                    </a:p>
                  </a:txBody>
                  <a:tcPr marL="45720" marR="45720"/>
                </a:tc>
              </a:tr>
              <a:tr h="295500">
                <a:tc rowSpan="3">
                  <a:txBody>
                    <a:bodyPr/>
                    <a:lstStyle/>
                    <a:p>
                      <a:r>
                        <a:rPr lang="en-US" sz="1400" dirty="0" smtClean="0"/>
                        <a:t>AudioCodes</a:t>
                      </a:r>
                      <a:endParaRPr lang="en-US" sz="1400" dirty="0"/>
                    </a:p>
                  </a:txBody>
                  <a:tcPr marL="45720" marR="45720" anchor="ctr"/>
                </a:tc>
                <a:tc>
                  <a:txBody>
                    <a:bodyPr/>
                    <a:lstStyle/>
                    <a:p>
                      <a:r>
                        <a:rPr lang="en-US" sz="1400" dirty="0"/>
                        <a:t>Mediant 1000</a:t>
                      </a:r>
                    </a:p>
                  </a:txBody>
                  <a:tcPr marL="45720" marR="45720"/>
                </a:tc>
                <a:tc>
                  <a:txBody>
                    <a:bodyPr/>
                    <a:lstStyle/>
                    <a:p>
                      <a:r>
                        <a:rPr lang="en-US" sz="1400" dirty="0"/>
                        <a:t>Basic Gateway</a:t>
                      </a:r>
                    </a:p>
                  </a:txBody>
                  <a:tcPr marL="45720" marR="45720"/>
                </a:tc>
                <a:tc>
                  <a:txBody>
                    <a:bodyPr/>
                    <a:lstStyle/>
                    <a:p>
                      <a:pPr algn="l"/>
                      <a:r>
                        <a:rPr lang="en-US" sz="1400" dirty="0"/>
                        <a:t>MediaPack 11x</a:t>
                      </a:r>
                    </a:p>
                  </a:txBody>
                  <a:tcPr marL="45720" marR="45720"/>
                </a:tc>
              </a:tr>
              <a:tr h="295500">
                <a:tc vMerge="1">
                  <a:txBody>
                    <a:bodyPr/>
                    <a:lstStyle/>
                    <a:p>
                      <a:endParaRPr lang="en-US" sz="1600" dirty="0"/>
                    </a:p>
                  </a:txBody>
                  <a:tcPr marL="4490" marR="4490" marT="4490" marB="4490"/>
                </a:tc>
                <a:tc>
                  <a:txBody>
                    <a:bodyPr/>
                    <a:lstStyle/>
                    <a:p>
                      <a:r>
                        <a:rPr lang="en-US" sz="1400" dirty="0"/>
                        <a:t>Mediant 2000</a:t>
                      </a:r>
                    </a:p>
                  </a:txBody>
                  <a:tcPr marL="45720" marR="45720"/>
                </a:tc>
                <a:tc>
                  <a:txBody>
                    <a:bodyPr/>
                    <a:lstStyle/>
                    <a:p>
                      <a:r>
                        <a:rPr lang="en-US" sz="1400" dirty="0"/>
                        <a:t>Basic Gateway</a:t>
                      </a:r>
                    </a:p>
                  </a:txBody>
                  <a:tcPr marL="45720" marR="45720"/>
                </a:tc>
                <a:tc>
                  <a:txBody>
                    <a:bodyPr/>
                    <a:lstStyle/>
                    <a:p>
                      <a:pPr algn="l"/>
                      <a:r>
                        <a:rPr lang="en-US" sz="1400" dirty="0"/>
                        <a:t>MediaPack 11x</a:t>
                      </a:r>
                    </a:p>
                  </a:txBody>
                  <a:tcPr marL="45720" marR="45720"/>
                </a:tc>
              </a:tr>
              <a:tr h="295500">
                <a:tc vMerge="1">
                  <a:txBody>
                    <a:bodyPr/>
                    <a:lstStyle/>
                    <a:p>
                      <a:endParaRPr lang="en-US" sz="1600" dirty="0"/>
                    </a:p>
                  </a:txBody>
                  <a:tcPr marL="4490" marR="4490" marT="4490" marB="4490"/>
                </a:tc>
                <a:tc>
                  <a:txBody>
                    <a:bodyPr/>
                    <a:lstStyle/>
                    <a:p>
                      <a:r>
                        <a:rPr lang="en-US" sz="1400" dirty="0" smtClean="0"/>
                        <a:t>Mediant 2000</a:t>
                      </a:r>
                      <a:r>
                        <a:rPr lang="en-US" sz="1400" baseline="0" dirty="0" smtClean="0"/>
                        <a:t> Hybrid</a:t>
                      </a:r>
                      <a:endParaRPr lang="en-US" sz="1400" dirty="0"/>
                    </a:p>
                  </a:txBody>
                  <a:tcPr marL="45720" marR="45720"/>
                </a:tc>
                <a:tc>
                  <a:txBody>
                    <a:bodyPr/>
                    <a:lstStyle/>
                    <a:p>
                      <a:r>
                        <a:rPr lang="en-US" sz="1400" dirty="0" smtClean="0"/>
                        <a:t>Basic Hybrid</a:t>
                      </a:r>
                      <a:endParaRPr lang="en-US" sz="1400" dirty="0"/>
                    </a:p>
                  </a:txBody>
                  <a:tcPr marL="45720" marR="4572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MediaPack 11x, TP-260/SIP</a:t>
                      </a:r>
                      <a:endParaRPr lang="en-US" sz="1400" dirty="0"/>
                    </a:p>
                  </a:txBody>
                  <a:tcPr marL="45720" marR="45720"/>
                </a:tc>
              </a:tr>
              <a:tr h="295500">
                <a:tc rowSpan="2">
                  <a:txBody>
                    <a:bodyPr/>
                    <a:lstStyle/>
                    <a:p>
                      <a:r>
                        <a:rPr lang="en-US" sz="1400" dirty="0" smtClean="0"/>
                        <a:t>Cisco</a:t>
                      </a:r>
                      <a:endParaRPr lang="en-US" sz="1400" dirty="0"/>
                    </a:p>
                  </a:txBody>
                  <a:tcPr marL="45720" marR="45720" anchor="ctr"/>
                </a:tc>
                <a:tc>
                  <a:txBody>
                    <a:bodyPr/>
                    <a:lstStyle/>
                    <a:p>
                      <a:r>
                        <a:rPr lang="en-US" sz="1400" dirty="0"/>
                        <a:t>2851 </a:t>
                      </a:r>
                      <a:r>
                        <a:rPr lang="en-US" sz="1400" dirty="0" smtClean="0"/>
                        <a:t>ISR</a:t>
                      </a:r>
                      <a:endParaRPr lang="en-US" sz="1400" dirty="0"/>
                    </a:p>
                  </a:txBody>
                  <a:tcPr marL="45720" marR="45720"/>
                </a:tc>
                <a:tc>
                  <a:txBody>
                    <a:bodyPr/>
                    <a:lstStyle/>
                    <a:p>
                      <a:r>
                        <a:rPr lang="en-US" sz="1400" dirty="0"/>
                        <a:t>Basic Gateway</a:t>
                      </a:r>
                    </a:p>
                  </a:txBody>
                  <a:tcPr marL="45720" marR="45720"/>
                </a:tc>
                <a:tc>
                  <a:txBody>
                    <a:bodyPr/>
                    <a:lstStyle/>
                    <a:p>
                      <a:pPr algn="l"/>
                      <a:r>
                        <a:rPr lang="en-US" sz="1400" dirty="0"/>
                        <a:t>2800 Series</a:t>
                      </a:r>
                    </a:p>
                  </a:txBody>
                  <a:tcPr marL="45720" marR="45720"/>
                </a:tc>
              </a:tr>
              <a:tr h="0">
                <a:tc vMerge="1">
                  <a:txBody>
                    <a:bodyPr/>
                    <a:lstStyle/>
                    <a:p>
                      <a:endParaRPr lang="en-US" sz="1600" dirty="0"/>
                    </a:p>
                  </a:txBody>
                  <a:tcPr marL="4490" marR="4490" marT="4490" marB="4490"/>
                </a:tc>
                <a:tc>
                  <a:txBody>
                    <a:bodyPr/>
                    <a:lstStyle/>
                    <a:p>
                      <a:r>
                        <a:rPr lang="en-US" sz="1400" dirty="0"/>
                        <a:t>3845 </a:t>
                      </a:r>
                      <a:r>
                        <a:rPr lang="en-US" sz="1400" dirty="0" smtClean="0"/>
                        <a:t>ISR</a:t>
                      </a:r>
                      <a:endParaRPr lang="en-US" sz="1400" dirty="0"/>
                    </a:p>
                  </a:txBody>
                  <a:tcPr marL="45720" marR="45720"/>
                </a:tc>
                <a:tc>
                  <a:txBody>
                    <a:bodyPr/>
                    <a:lstStyle/>
                    <a:p>
                      <a:r>
                        <a:rPr lang="en-US" sz="1400" dirty="0"/>
                        <a:t>Basic Gateway</a:t>
                      </a:r>
                    </a:p>
                  </a:txBody>
                  <a:tcPr marL="45720" marR="45720"/>
                </a:tc>
                <a:tc>
                  <a:txBody>
                    <a:bodyPr/>
                    <a:lstStyle/>
                    <a:p>
                      <a:pPr algn="l"/>
                      <a:r>
                        <a:rPr lang="en-US" sz="1400" dirty="0"/>
                        <a:t>3800 Series</a:t>
                      </a:r>
                    </a:p>
                  </a:txBody>
                  <a:tcPr marL="45720" marR="45720"/>
                </a:tc>
              </a:tr>
              <a:tr h="295500">
                <a:tc rowSpan="2">
                  <a:txBody>
                    <a:bodyPr/>
                    <a:lstStyle/>
                    <a:p>
                      <a:r>
                        <a:rPr lang="en-US" sz="1400" dirty="0" smtClean="0"/>
                        <a:t>Dialogic</a:t>
                      </a:r>
                      <a:endParaRPr lang="en-US" sz="1400" dirty="0"/>
                    </a:p>
                  </a:txBody>
                  <a:tcPr marL="45720" marR="45720" anchor="ctr"/>
                </a:tc>
                <a:tc>
                  <a:txBody>
                    <a:bodyPr/>
                    <a:lstStyle/>
                    <a:p>
                      <a:r>
                        <a:rPr lang="en-US" sz="1400" dirty="0"/>
                        <a:t>2000</a:t>
                      </a:r>
                    </a:p>
                  </a:txBody>
                  <a:tcPr marL="45720" marR="45720"/>
                </a:tc>
                <a:tc>
                  <a:txBody>
                    <a:bodyPr/>
                    <a:lstStyle/>
                    <a:p>
                      <a:r>
                        <a:rPr lang="en-US" sz="1400" dirty="0"/>
                        <a:t>Basic Gateway</a:t>
                      </a:r>
                    </a:p>
                  </a:txBody>
                  <a:tcPr marL="45720" marR="45720"/>
                </a:tc>
                <a:tc>
                  <a:txBody>
                    <a:bodyPr/>
                    <a:lstStyle/>
                    <a:p>
                      <a:pPr algn="l"/>
                      <a:r>
                        <a:rPr lang="en-US" sz="1400" dirty="0"/>
                        <a:t>DMG1000 </a:t>
                      </a:r>
                      <a:r>
                        <a:rPr lang="en-US" sz="1400" dirty="0" smtClean="0"/>
                        <a:t>&amp; DMG2000</a:t>
                      </a:r>
                      <a:endParaRPr lang="en-US" sz="1400" dirty="0"/>
                    </a:p>
                  </a:txBody>
                  <a:tcPr marL="45720" marR="45720"/>
                </a:tc>
              </a:tr>
              <a:tr h="295500">
                <a:tc vMerge="1">
                  <a:txBody>
                    <a:bodyPr/>
                    <a:lstStyle/>
                    <a:p>
                      <a:endParaRPr lang="en-US" sz="1600" dirty="0"/>
                    </a:p>
                  </a:txBody>
                  <a:tcPr marL="4490" marR="4490" marT="4490" marB="4490"/>
                </a:tc>
                <a:tc>
                  <a:txBody>
                    <a:bodyPr/>
                    <a:lstStyle/>
                    <a:p>
                      <a:r>
                        <a:rPr lang="en-US" sz="1400" dirty="0"/>
                        <a:t>4000</a:t>
                      </a:r>
                    </a:p>
                  </a:txBody>
                  <a:tcPr marL="45720" marR="45720"/>
                </a:tc>
                <a:tc>
                  <a:txBody>
                    <a:bodyPr/>
                    <a:lstStyle/>
                    <a:p>
                      <a:r>
                        <a:rPr lang="en-US" sz="1400" dirty="0"/>
                        <a:t>Basic Hybrid</a:t>
                      </a:r>
                    </a:p>
                  </a:txBody>
                  <a:tcPr marL="45720" marR="45720"/>
                </a:tc>
                <a:tc>
                  <a:txBody>
                    <a:bodyPr/>
                    <a:lstStyle/>
                    <a:p>
                      <a:pPr algn="l"/>
                      <a:r>
                        <a:rPr lang="en-US" sz="1400" dirty="0"/>
                        <a:t>DMG4000 Series</a:t>
                      </a:r>
                    </a:p>
                  </a:txBody>
                  <a:tcPr marL="45720" marR="45720"/>
                </a:tc>
              </a:tr>
              <a:tr h="295500">
                <a:tc>
                  <a:txBody>
                    <a:bodyPr/>
                    <a:lstStyle/>
                    <a:p>
                      <a:pPr algn="l"/>
                      <a:r>
                        <a:rPr lang="en-US" sz="1400" dirty="0" smtClean="0"/>
                        <a:t>Ferrari</a:t>
                      </a:r>
                      <a:endParaRPr lang="en-US" sz="1400" dirty="0"/>
                    </a:p>
                  </a:txBody>
                  <a:tcPr marL="45720" marR="45720"/>
                </a:tc>
                <a:tc>
                  <a:txBody>
                    <a:bodyPr/>
                    <a:lstStyle/>
                    <a:p>
                      <a:pPr algn="l"/>
                      <a:r>
                        <a:rPr lang="en-US" sz="1400" dirty="0" err="1" smtClean="0"/>
                        <a:t>OfficeMaster</a:t>
                      </a:r>
                      <a:r>
                        <a:rPr lang="en-US" sz="1400" dirty="0" smtClean="0"/>
                        <a:t> Gate</a:t>
                      </a:r>
                      <a:endParaRPr lang="en-US" sz="1400" dirty="0"/>
                    </a:p>
                  </a:txBody>
                  <a:tcPr marL="45720" marR="45720"/>
                </a:tc>
                <a:tc>
                  <a:txBody>
                    <a:bodyPr/>
                    <a:lstStyle/>
                    <a:p>
                      <a:pPr algn="l"/>
                      <a:r>
                        <a:rPr lang="en-US" sz="1400" dirty="0" smtClean="0"/>
                        <a:t>Basic Gateway</a:t>
                      </a:r>
                      <a:endParaRPr lang="en-US" sz="1400" dirty="0"/>
                    </a:p>
                  </a:txBody>
                  <a:tcPr marL="45720" marR="45720"/>
                </a:tc>
                <a:tc>
                  <a:txBody>
                    <a:bodyPr/>
                    <a:lstStyle/>
                    <a:p>
                      <a:pPr algn="l"/>
                      <a:endParaRPr lang="en-US" sz="1400" dirty="0"/>
                    </a:p>
                  </a:txBody>
                  <a:tcPr marL="45720" marR="45720"/>
                </a:tc>
              </a:tr>
              <a:tr h="295500">
                <a:tc>
                  <a:txBody>
                    <a:bodyPr/>
                    <a:lstStyle/>
                    <a:p>
                      <a:pPr algn="l"/>
                      <a:r>
                        <a:rPr lang="en-US" sz="1400" dirty="0" smtClean="0"/>
                        <a:t>NEC</a:t>
                      </a:r>
                      <a:endParaRPr lang="en-US" sz="1400" dirty="0"/>
                    </a:p>
                  </a:txBody>
                  <a:tcPr marL="45720" marR="45720"/>
                </a:tc>
                <a:tc>
                  <a:txBody>
                    <a:bodyPr/>
                    <a:lstStyle/>
                    <a:p>
                      <a:pPr algn="l"/>
                      <a:r>
                        <a:rPr lang="en-US" sz="1400" dirty="0"/>
                        <a:t>SV70 OCS-GW-A</a:t>
                      </a:r>
                    </a:p>
                  </a:txBody>
                  <a:tcPr marL="45720" marR="45720"/>
                </a:tc>
                <a:tc>
                  <a:txBody>
                    <a:bodyPr/>
                    <a:lstStyle/>
                    <a:p>
                      <a:pPr algn="l"/>
                      <a:r>
                        <a:rPr lang="en-US" sz="1400" dirty="0"/>
                        <a:t>Basic Gateway</a:t>
                      </a:r>
                    </a:p>
                  </a:txBody>
                  <a:tcPr marL="45720" marR="45720"/>
                </a:tc>
                <a:tc>
                  <a:txBody>
                    <a:bodyPr/>
                    <a:lstStyle/>
                    <a:p>
                      <a:pPr algn="l"/>
                      <a:r>
                        <a:rPr lang="en-US" sz="1400" dirty="0"/>
                        <a:t> </a:t>
                      </a:r>
                    </a:p>
                  </a:txBody>
                  <a:tcPr marL="45720" marR="45720"/>
                </a:tc>
              </a:tr>
              <a:tr h="295500">
                <a:tc>
                  <a:txBody>
                    <a:bodyPr/>
                    <a:lstStyle/>
                    <a:p>
                      <a:pPr algn="l"/>
                      <a:r>
                        <a:rPr lang="en-US" sz="1400" dirty="0" smtClean="0"/>
                        <a:t>NET</a:t>
                      </a:r>
                      <a:endParaRPr lang="en-US" sz="1400" dirty="0"/>
                    </a:p>
                  </a:txBody>
                  <a:tcPr marL="45720" marR="45720"/>
                </a:tc>
                <a:tc>
                  <a:txBody>
                    <a:bodyPr/>
                    <a:lstStyle/>
                    <a:p>
                      <a:pPr algn="l"/>
                      <a:r>
                        <a:rPr lang="en-US" sz="1400" dirty="0"/>
                        <a:t>VX1200</a:t>
                      </a:r>
                    </a:p>
                  </a:txBody>
                  <a:tcPr marL="45720" marR="45720"/>
                </a:tc>
                <a:tc>
                  <a:txBody>
                    <a:bodyPr/>
                    <a:lstStyle/>
                    <a:p>
                      <a:pPr algn="l"/>
                      <a:r>
                        <a:rPr lang="en-US" sz="1400" dirty="0"/>
                        <a:t>Basic Gateway</a:t>
                      </a:r>
                    </a:p>
                  </a:txBody>
                  <a:tcPr marL="45720" marR="45720"/>
                </a:tc>
                <a:tc>
                  <a:txBody>
                    <a:bodyPr/>
                    <a:lstStyle/>
                    <a:p>
                      <a:pPr algn="l"/>
                      <a:r>
                        <a:rPr lang="en-US" sz="1400" dirty="0"/>
                        <a:t>VX Series</a:t>
                      </a:r>
                    </a:p>
                  </a:txBody>
                  <a:tcPr marL="45720" marR="45720"/>
                </a:tc>
              </a:tr>
              <a:tr h="295500">
                <a:tc>
                  <a:txBody>
                    <a:bodyPr/>
                    <a:lstStyle/>
                    <a:p>
                      <a:pPr algn="l"/>
                      <a:r>
                        <a:rPr lang="en-US" sz="1400" dirty="0" smtClean="0"/>
                        <a:t>Nortel</a:t>
                      </a:r>
                      <a:endParaRPr lang="en-US" sz="1400" dirty="0"/>
                    </a:p>
                  </a:txBody>
                  <a:tcPr marL="45720" marR="45720"/>
                </a:tc>
                <a:tc>
                  <a:txBody>
                    <a:bodyPr/>
                    <a:lstStyle/>
                    <a:p>
                      <a:pPr algn="l"/>
                      <a:r>
                        <a:rPr lang="en-US" sz="1400" dirty="0"/>
                        <a:t>Secure Router 4134</a:t>
                      </a:r>
                    </a:p>
                  </a:txBody>
                  <a:tcPr marL="45720" marR="45720"/>
                </a:tc>
                <a:tc>
                  <a:txBody>
                    <a:bodyPr/>
                    <a:lstStyle/>
                    <a:p>
                      <a:pPr algn="l"/>
                      <a:r>
                        <a:rPr lang="en-US" sz="1400" dirty="0"/>
                        <a:t>Basic Hybrid</a:t>
                      </a:r>
                    </a:p>
                  </a:txBody>
                  <a:tcPr marL="45720" marR="45720"/>
                </a:tc>
                <a:tc>
                  <a:txBody>
                    <a:bodyPr/>
                    <a:lstStyle/>
                    <a:p>
                      <a:pPr algn="l"/>
                      <a:r>
                        <a:rPr lang="en-US" sz="1400" dirty="0"/>
                        <a:t> </a:t>
                      </a:r>
                    </a:p>
                  </a:txBody>
                  <a:tcPr marL="45720" marR="45720"/>
                </a:tc>
              </a:tr>
              <a:tr h="295500">
                <a:tc rowSpan="2">
                  <a:txBody>
                    <a:bodyPr/>
                    <a:lstStyle/>
                    <a:p>
                      <a:r>
                        <a:rPr lang="en-US" sz="1400" dirty="0" err="1" smtClean="0"/>
                        <a:t>Nuera</a:t>
                      </a:r>
                      <a:endParaRPr lang="en-US" sz="1400" dirty="0"/>
                    </a:p>
                  </a:txBody>
                  <a:tcPr marL="45720" marR="45720" anchor="ctr"/>
                </a:tc>
                <a:tc>
                  <a:txBody>
                    <a:bodyPr/>
                    <a:lstStyle/>
                    <a:p>
                      <a:r>
                        <a:rPr lang="en-US" sz="1400" dirty="0" smtClean="0"/>
                        <a:t>GX-1K</a:t>
                      </a:r>
                      <a:endParaRPr lang="en-US" sz="1400" dirty="0"/>
                    </a:p>
                  </a:txBody>
                  <a:tcPr marL="45720" marR="45720"/>
                </a:tc>
                <a:tc>
                  <a:txBody>
                    <a:bodyPr/>
                    <a:lstStyle/>
                    <a:p>
                      <a:r>
                        <a:rPr lang="en-US" sz="1400" dirty="0" smtClean="0"/>
                        <a:t>Basic</a:t>
                      </a:r>
                      <a:r>
                        <a:rPr lang="en-US" sz="1400" baseline="0" dirty="0" smtClean="0"/>
                        <a:t> Gateway</a:t>
                      </a:r>
                      <a:endParaRPr lang="en-US" sz="1400" dirty="0"/>
                    </a:p>
                  </a:txBody>
                  <a:tcPr marL="45720" marR="45720"/>
                </a:tc>
                <a:tc>
                  <a:txBody>
                    <a:bodyPr/>
                    <a:lstStyle/>
                    <a:p>
                      <a:pPr algn="l"/>
                      <a:endParaRPr lang="en-US" sz="1400" dirty="0"/>
                    </a:p>
                  </a:txBody>
                  <a:tcPr marL="45720" marR="45720"/>
                </a:tc>
              </a:tr>
              <a:tr h="295500">
                <a:tc vMerge="1">
                  <a:txBody>
                    <a:bodyPr/>
                    <a:lstStyle/>
                    <a:p>
                      <a:endParaRPr lang="en-US" sz="1600" dirty="0"/>
                    </a:p>
                  </a:txBody>
                  <a:tcPr marL="45720" marR="45720" anchor="ctr"/>
                </a:tc>
                <a:tc>
                  <a:txBody>
                    <a:bodyPr/>
                    <a:lstStyle/>
                    <a:p>
                      <a:r>
                        <a:rPr lang="en-US" sz="1400" dirty="0" smtClean="0"/>
                        <a:t>GX-2K</a:t>
                      </a:r>
                      <a:endParaRPr lang="en-US" sz="1400" dirty="0"/>
                    </a:p>
                  </a:txBody>
                  <a:tcPr marL="45720" marR="45720"/>
                </a:tc>
                <a:tc>
                  <a:txBody>
                    <a:bodyPr/>
                    <a:lstStyle/>
                    <a:p>
                      <a:r>
                        <a:rPr lang="en-US" sz="1400" dirty="0" smtClean="0"/>
                        <a:t>Basic</a:t>
                      </a:r>
                      <a:r>
                        <a:rPr lang="en-US" sz="1400" baseline="0" dirty="0" smtClean="0"/>
                        <a:t> Gateway</a:t>
                      </a:r>
                      <a:endParaRPr lang="en-US" sz="1400" dirty="0"/>
                    </a:p>
                  </a:txBody>
                  <a:tcPr marL="45720" marR="45720"/>
                </a:tc>
                <a:tc>
                  <a:txBody>
                    <a:bodyPr/>
                    <a:lstStyle/>
                    <a:p>
                      <a:pPr algn="l"/>
                      <a:endParaRPr lang="en-US" sz="1400" dirty="0"/>
                    </a:p>
                  </a:txBody>
                  <a:tcPr marL="45720" marR="45720"/>
                </a:tc>
              </a:tr>
              <a:tr h="295500">
                <a:tc rowSpan="2">
                  <a:txBody>
                    <a:bodyPr/>
                    <a:lstStyle/>
                    <a:p>
                      <a:r>
                        <a:rPr lang="en-US" sz="1400" dirty="0" smtClean="0"/>
                        <a:t>Quintum</a:t>
                      </a:r>
                      <a:endParaRPr lang="en-US" sz="1400" dirty="0"/>
                    </a:p>
                  </a:txBody>
                  <a:tcPr marL="45720" marR="45720" anchor="ctr"/>
                </a:tc>
                <a:tc>
                  <a:txBody>
                    <a:bodyPr/>
                    <a:lstStyle/>
                    <a:p>
                      <a:r>
                        <a:rPr lang="en-US" sz="1400" dirty="0"/>
                        <a:t>Tenor DX</a:t>
                      </a:r>
                    </a:p>
                  </a:txBody>
                  <a:tcPr marL="45720" marR="45720"/>
                </a:tc>
                <a:tc>
                  <a:txBody>
                    <a:bodyPr/>
                    <a:lstStyle/>
                    <a:p>
                      <a:r>
                        <a:rPr lang="en-US" sz="1400" dirty="0"/>
                        <a:t>Basic Gateway</a:t>
                      </a:r>
                    </a:p>
                  </a:txBody>
                  <a:tcPr marL="45720" marR="45720"/>
                </a:tc>
                <a:tc>
                  <a:txBody>
                    <a:bodyPr/>
                    <a:lstStyle/>
                    <a:p>
                      <a:pPr algn="l"/>
                      <a:r>
                        <a:rPr lang="en-US" sz="1400" dirty="0" smtClean="0"/>
                        <a:t>AS</a:t>
                      </a:r>
                      <a:r>
                        <a:rPr lang="en-US" sz="1400" dirty="0"/>
                        <a:t>, AF, AX, BX, </a:t>
                      </a:r>
                      <a:r>
                        <a:rPr lang="en-US" sz="1400" dirty="0" smtClean="0"/>
                        <a:t>DX,</a:t>
                      </a:r>
                      <a:r>
                        <a:rPr lang="en-US" sz="1400" baseline="0" dirty="0" smtClean="0"/>
                        <a:t> </a:t>
                      </a:r>
                      <a:r>
                        <a:rPr lang="en-US" sz="1400" dirty="0" smtClean="0"/>
                        <a:t>CMS</a:t>
                      </a:r>
                      <a:endParaRPr lang="en-US" sz="1400" dirty="0"/>
                    </a:p>
                  </a:txBody>
                  <a:tcPr marL="45720" marR="45720"/>
                </a:tc>
              </a:tr>
              <a:tr h="295500">
                <a:tc vMerge="1">
                  <a:txBody>
                    <a:bodyPr/>
                    <a:lstStyle/>
                    <a:p>
                      <a:pPr algn="l"/>
                      <a:endParaRPr lang="en-US" sz="1600" dirty="0"/>
                    </a:p>
                  </a:txBody>
                  <a:tcPr marL="4490" marR="4490" marT="4490" marB="4490"/>
                </a:tc>
                <a:tc>
                  <a:txBody>
                    <a:bodyPr/>
                    <a:lstStyle/>
                    <a:p>
                      <a:pPr algn="l"/>
                      <a:r>
                        <a:rPr lang="en-US" sz="1400" dirty="0"/>
                        <a:t>Tenor Hybrid Gateway 60</a:t>
                      </a:r>
                    </a:p>
                  </a:txBody>
                  <a:tcPr marL="45720" marR="45720"/>
                </a:tc>
                <a:tc>
                  <a:txBody>
                    <a:bodyPr/>
                    <a:lstStyle/>
                    <a:p>
                      <a:pPr algn="l"/>
                      <a:r>
                        <a:rPr lang="en-US" sz="1400" dirty="0"/>
                        <a:t>Basic Hybrid</a:t>
                      </a:r>
                    </a:p>
                  </a:txBody>
                  <a:tcPr marL="45720" marR="45720"/>
                </a:tc>
                <a:tc>
                  <a:txBody>
                    <a:bodyPr/>
                    <a:lstStyle/>
                    <a:p>
                      <a:pPr algn="l"/>
                      <a:r>
                        <a:rPr lang="en-US" sz="1400" dirty="0"/>
                        <a:t> </a:t>
                      </a:r>
                    </a:p>
                  </a:txBody>
                  <a:tcPr marL="45720" marR="45720"/>
                </a:tc>
              </a:tr>
              <a:tr h="295500">
                <a:tc>
                  <a:txBody>
                    <a:bodyPr/>
                    <a:lstStyle/>
                    <a:p>
                      <a:pPr algn="l"/>
                      <a:r>
                        <a:rPr lang="en-US" sz="1400" dirty="0" smtClean="0"/>
                        <a:t>VegaStream</a:t>
                      </a:r>
                      <a:endParaRPr lang="en-US" sz="1400" dirty="0"/>
                    </a:p>
                  </a:txBody>
                  <a:tcPr marL="45720" marR="45720"/>
                </a:tc>
                <a:tc>
                  <a:txBody>
                    <a:bodyPr/>
                    <a:lstStyle/>
                    <a:p>
                      <a:pPr algn="l"/>
                      <a:r>
                        <a:rPr lang="en-US" sz="1400" dirty="0" smtClean="0"/>
                        <a:t>Vega</a:t>
                      </a:r>
                      <a:r>
                        <a:rPr lang="en-US" sz="1400" baseline="0" dirty="0" smtClean="0"/>
                        <a:t> 400</a:t>
                      </a:r>
                      <a:endParaRPr lang="en-US" sz="1400" dirty="0"/>
                    </a:p>
                  </a:txBody>
                  <a:tcPr marL="45720" marR="45720"/>
                </a:tc>
                <a:tc>
                  <a:txBody>
                    <a:bodyPr/>
                    <a:lstStyle/>
                    <a:p>
                      <a:pPr algn="l"/>
                      <a:r>
                        <a:rPr lang="en-US" sz="1400" kern="1200" dirty="0" smtClean="0"/>
                        <a:t>Basic Gateway</a:t>
                      </a:r>
                      <a:endParaRPr lang="en-US" sz="1400" kern="1200" dirty="0" smtClean="0">
                        <a:solidFill>
                          <a:schemeClr val="dk1"/>
                        </a:solidFill>
                        <a:latin typeface="+mn-lt"/>
                        <a:ea typeface="+mn-ea"/>
                        <a:cs typeface="+mn-cs"/>
                      </a:endParaRPr>
                    </a:p>
                  </a:txBody>
                  <a:tcPr marL="45720" marR="45720"/>
                </a:tc>
                <a:tc>
                  <a:txBody>
                    <a:bodyPr/>
                    <a:lstStyle/>
                    <a:p>
                      <a:r>
                        <a:rPr lang="en-US" sz="1400" kern="1200" dirty="0" smtClean="0"/>
                        <a:t>Vega50 Europa, Vega 5000</a:t>
                      </a:r>
                      <a:endParaRPr lang="en-US" sz="1400" kern="1200" dirty="0" smtClean="0">
                        <a:solidFill>
                          <a:schemeClr val="dk1"/>
                        </a:solidFill>
                        <a:latin typeface="+mn-lt"/>
                        <a:ea typeface="+mn-ea"/>
                        <a:cs typeface="+mn-cs"/>
                      </a:endParaRPr>
                    </a:p>
                  </a:txBody>
                  <a:tcPr marL="45720" marR="45720"/>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PBX qualifés au 26 Septembre</a:t>
            </a:r>
            <a:endParaRPr lang="en-US" dirty="0"/>
          </a:p>
        </p:txBody>
      </p:sp>
      <p:sp>
        <p:nvSpPr>
          <p:cNvPr id="3" name="Content Placeholder 2"/>
          <p:cNvSpPr>
            <a:spLocks noGrp="1"/>
          </p:cNvSpPr>
          <p:nvPr>
            <p:ph idx="1"/>
          </p:nvPr>
        </p:nvSpPr>
        <p:spPr>
          <a:xfrm>
            <a:off x="381000" y="1412875"/>
            <a:ext cx="8382000" cy="1323439"/>
          </a:xfrm>
        </p:spPr>
        <p:txBody>
          <a:bodyPr/>
          <a:lstStyle/>
          <a:p>
            <a:r>
              <a:rPr lang="en-US" dirty="0" err="1" smtClean="0"/>
              <a:t>Liste</a:t>
            </a:r>
            <a:r>
              <a:rPr lang="en-US" dirty="0" smtClean="0"/>
              <a:t> </a:t>
            </a:r>
            <a:r>
              <a:rPr lang="en-US" dirty="0" err="1" smtClean="0"/>
              <a:t>disponible</a:t>
            </a:r>
            <a:r>
              <a:rPr lang="en-US" dirty="0" smtClean="0"/>
              <a:t> </a:t>
            </a:r>
            <a:r>
              <a:rPr lang="en-US" dirty="0" err="1" smtClean="0"/>
              <a:t>sur</a:t>
            </a:r>
            <a:r>
              <a:rPr lang="en-US" dirty="0" smtClean="0"/>
              <a:t> :</a:t>
            </a:r>
          </a:p>
          <a:p>
            <a:pPr>
              <a:buNone/>
            </a:pPr>
            <a:r>
              <a:rPr lang="en-US" sz="2000" dirty="0" smtClean="0"/>
              <a:t>http://technet.microsoft.com/en-us/office/bb735838.aspx#qualified</a:t>
            </a:r>
            <a:endParaRPr lang="en-US" dirty="0" smtClean="0"/>
          </a:p>
          <a:p>
            <a:r>
              <a:rPr lang="en-US" dirty="0" err="1" smtClean="0"/>
              <a:t>Scénario</a:t>
            </a:r>
            <a:r>
              <a:rPr lang="en-US" dirty="0" smtClean="0"/>
              <a:t> "co-existence"</a:t>
            </a:r>
            <a:endParaRPr lang="en-US" dirty="0"/>
          </a:p>
        </p:txBody>
      </p:sp>
      <p:pic>
        <p:nvPicPr>
          <p:cNvPr id="4098" name="Picture 2"/>
          <p:cNvPicPr>
            <a:picLocks noChangeAspect="1" noChangeArrowheads="1"/>
          </p:cNvPicPr>
          <p:nvPr/>
        </p:nvPicPr>
        <p:blipFill>
          <a:blip r:embed="rId3"/>
          <a:srcRect/>
          <a:stretch>
            <a:fillRect/>
          </a:stretch>
        </p:blipFill>
        <p:spPr bwMode="auto">
          <a:xfrm>
            <a:off x="762000" y="2895600"/>
            <a:ext cx="7843755" cy="3657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1"/>
            <a:ext cx="8375650" cy="664797"/>
          </a:xfrm>
        </p:spPr>
        <p:txBody>
          <a:bodyPr/>
          <a:lstStyle/>
          <a:p>
            <a:r>
              <a:rPr smtClean="0"/>
              <a:t>Programme de certification</a:t>
            </a:r>
            <a:endParaRPr lang="en-US" dirty="0"/>
          </a:p>
        </p:txBody>
      </p:sp>
      <p:sp>
        <p:nvSpPr>
          <p:cNvPr id="5" name="Content Placeholder 4"/>
          <p:cNvSpPr>
            <a:spLocks noGrp="1"/>
          </p:cNvSpPr>
          <p:nvPr>
            <p:ph sz="half" idx="1"/>
          </p:nvPr>
        </p:nvSpPr>
        <p:spPr>
          <a:xfrm>
            <a:off x="381001" y="1411553"/>
            <a:ext cx="4114800" cy="4913047"/>
          </a:xfrm>
        </p:spPr>
        <p:txBody>
          <a:bodyPr>
            <a:normAutofit lnSpcReduction="10000"/>
          </a:bodyPr>
          <a:lstStyle/>
          <a:p>
            <a:r>
              <a:rPr lang="fr-FR" dirty="0" smtClean="0"/>
              <a:t>Liste des participants au programme d'interopérabilité.</a:t>
            </a:r>
          </a:p>
          <a:p>
            <a:endParaRPr lang="fr-FR" dirty="0" smtClean="0"/>
          </a:p>
          <a:p>
            <a:r>
              <a:rPr lang="fr-FR" dirty="0" smtClean="0"/>
              <a:t>IP – PBX :</a:t>
            </a:r>
          </a:p>
          <a:p>
            <a:pPr lvl="1"/>
            <a:r>
              <a:rPr lang="fr-FR" dirty="0" smtClean="0"/>
              <a:t>Nouvelle version du logiciel</a:t>
            </a:r>
          </a:p>
          <a:p>
            <a:pPr lvl="1"/>
            <a:r>
              <a:rPr lang="fr-FR" dirty="0" smtClean="0"/>
              <a:t>Niveau d'interopérabilité choisie par le constructeur</a:t>
            </a:r>
          </a:p>
          <a:p>
            <a:pPr lvl="1"/>
            <a:endParaRPr lang="fr-FR" dirty="0" smtClean="0"/>
          </a:p>
          <a:p>
            <a:r>
              <a:rPr lang="fr-FR" dirty="0" smtClean="0"/>
              <a:t>TDM – PBX :</a:t>
            </a:r>
          </a:p>
          <a:p>
            <a:pPr lvl="1"/>
            <a:r>
              <a:rPr lang="fr-FR" dirty="0" smtClean="0"/>
              <a:t>Nécessite une Media Gateway (SIP / PSTN)</a:t>
            </a:r>
          </a:p>
          <a:p>
            <a:pPr lvl="1"/>
            <a:r>
              <a:rPr lang="fr-FR" dirty="0" smtClean="0"/>
              <a:t>Mode </a:t>
            </a:r>
            <a:r>
              <a:rPr lang="fr-FR" dirty="0" err="1" smtClean="0"/>
              <a:t>standalone</a:t>
            </a:r>
            <a:endParaRPr lang="fr-FR" dirty="0"/>
          </a:p>
        </p:txBody>
      </p:sp>
      <p:graphicFrame>
        <p:nvGraphicFramePr>
          <p:cNvPr id="9" name="Table 8"/>
          <p:cNvGraphicFramePr>
            <a:graphicFrameLocks noGrp="1"/>
          </p:cNvGraphicFramePr>
          <p:nvPr/>
        </p:nvGraphicFramePr>
        <p:xfrm>
          <a:off x="4876801" y="1357625"/>
          <a:ext cx="4114799" cy="5195575"/>
        </p:xfrm>
        <a:graphic>
          <a:graphicData uri="http://schemas.openxmlformats.org/drawingml/2006/table">
            <a:tbl>
              <a:tblPr firstRow="1">
                <a:tableStyleId>{69C7853C-536D-4A76-A0AE-DD22124D55A5}</a:tableStyleId>
              </a:tblPr>
              <a:tblGrid>
                <a:gridCol w="1824686"/>
                <a:gridCol w="1375714"/>
                <a:gridCol w="914399"/>
              </a:tblGrid>
              <a:tr h="473770">
                <a:tc>
                  <a:txBody>
                    <a:bodyPr/>
                    <a:lstStyle/>
                    <a:p>
                      <a:pPr marL="0" marR="0">
                        <a:lnSpc>
                          <a:spcPct val="115000"/>
                        </a:lnSpc>
                        <a:spcBef>
                          <a:spcPts val="0"/>
                        </a:spcBef>
                        <a:spcAft>
                          <a:spcPts val="750"/>
                        </a:spcAft>
                      </a:pPr>
                      <a:r>
                        <a:rPr lang="en-US" sz="2000" kern="1200" dirty="0" err="1" smtClean="0"/>
                        <a:t>Vendeur</a:t>
                      </a:r>
                      <a:endParaRPr lang="en-US" sz="2000" kern="1200" dirty="0">
                        <a:solidFill>
                          <a:schemeClr val="dk1"/>
                        </a:solidFill>
                        <a:latin typeface="+mn-lt"/>
                        <a:ea typeface="+mn-ea"/>
                        <a:cs typeface="+mn-cs"/>
                      </a:endParaRPr>
                    </a:p>
                  </a:txBody>
                  <a:tcPr marL="47625" marR="47625" marT="47625" marB="47625" anchor="ctr"/>
                </a:tc>
                <a:tc>
                  <a:txBody>
                    <a:bodyPr/>
                    <a:lstStyle/>
                    <a:p>
                      <a:pPr marL="0" marR="0">
                        <a:lnSpc>
                          <a:spcPct val="115000"/>
                        </a:lnSpc>
                        <a:spcBef>
                          <a:spcPts val="0"/>
                        </a:spcBef>
                        <a:spcAft>
                          <a:spcPts val="750"/>
                        </a:spcAft>
                      </a:pPr>
                      <a:r>
                        <a:rPr lang="en-US" sz="2000" kern="1200" dirty="0" err="1" smtClean="0"/>
                        <a:t>Produit</a:t>
                      </a:r>
                      <a:endParaRPr lang="en-US" sz="2000" kern="1200" dirty="0">
                        <a:solidFill>
                          <a:schemeClr val="dk1"/>
                        </a:solidFill>
                        <a:latin typeface="+mn-lt"/>
                        <a:ea typeface="+mn-ea"/>
                        <a:cs typeface="+mn-cs"/>
                      </a:endParaRPr>
                    </a:p>
                  </a:txBody>
                  <a:tcPr marL="47625" marR="47625" marT="47625" marB="47625" anchor="ctr"/>
                </a:tc>
                <a:tc>
                  <a:txBody>
                    <a:bodyPr/>
                    <a:lstStyle/>
                    <a:p>
                      <a:pPr marL="0" marR="0">
                        <a:lnSpc>
                          <a:spcPct val="115000"/>
                        </a:lnSpc>
                        <a:spcBef>
                          <a:spcPts val="0"/>
                        </a:spcBef>
                        <a:spcAft>
                          <a:spcPts val="750"/>
                        </a:spcAft>
                      </a:pPr>
                      <a:r>
                        <a:rPr lang="en-US" sz="2000" kern="1200" dirty="0" smtClean="0"/>
                        <a:t>Version</a:t>
                      </a:r>
                      <a:endParaRPr lang="en-US" sz="20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Aastra / Ericcson</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MX-ONE</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Alcatel/Lucent</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OmniPCX</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r>
                        <a:rPr lang="en-US" sz="1800" kern="1200" dirty="0" smtClean="0"/>
                        <a:t>9.0</a:t>
                      </a:r>
                      <a:endParaRPr lang="en-US" sz="1800" kern="1200" dirty="0">
                        <a:solidFill>
                          <a:schemeClr val="dk1"/>
                        </a:solidFill>
                        <a:latin typeface="+mn-lt"/>
                        <a:ea typeface="+mn-ea"/>
                        <a:cs typeface="+mn-cs"/>
                      </a:endParaRPr>
                    </a:p>
                  </a:txBody>
                  <a:tcPr marL="47625" marR="47625" marT="47625" marB="47625" anchor="ctr"/>
                </a:tc>
              </a:tr>
              <a:tr h="42925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t>Avaya</a:t>
                      </a:r>
                      <a:endParaRPr lang="en-US" sz="1800" kern="1200" dirty="0" smtClean="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Comm</a:t>
                      </a:r>
                      <a:r>
                        <a:rPr lang="en-US" sz="1800" kern="1200" baseline="0" dirty="0" smtClean="0"/>
                        <a:t> Mgr</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r>
                        <a:rPr lang="en-US" sz="1800" kern="1200" dirty="0" smtClean="0"/>
                        <a:t>4.x</a:t>
                      </a: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Cisco</a:t>
                      </a:r>
                      <a:endParaRPr lang="en-US" sz="1800" kern="1200" dirty="0" smtClean="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CUCM</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r>
                        <a:rPr lang="en-US" sz="1800" kern="1200" dirty="0" smtClean="0"/>
                        <a:t>7.x</a:t>
                      </a: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Mitel</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3300</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r>
                        <a:rPr lang="en-US" sz="1800" kern="1200" dirty="0" smtClean="0"/>
                        <a:t>8.x</a:t>
                      </a: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NEC</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SV7000</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Nortel</a:t>
                      </a:r>
                      <a:endParaRPr lang="en-US" sz="1800" kern="1200" dirty="0">
                        <a:solidFill>
                          <a:schemeClr val="dk1"/>
                        </a:solidFill>
                        <a:latin typeface="+mn-lt"/>
                        <a:ea typeface="+mn-ea"/>
                        <a:cs typeface="+mn-cs"/>
                      </a:endParaRPr>
                    </a:p>
                  </a:txBody>
                  <a:tcPr anchor="ctr"/>
                </a:tc>
                <a:tc>
                  <a:txBody>
                    <a:bodyPr/>
                    <a:lstStyle/>
                    <a:p>
                      <a:r>
                        <a:rPr lang="en-US" sz="1800" kern="1200" dirty="0" smtClean="0"/>
                        <a:t>CS2100</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r>
                        <a:rPr lang="en-US" sz="1800" kern="1200" dirty="0" smtClean="0"/>
                        <a:t>5.2</a:t>
                      </a: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QubeConnect</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Seltatel</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r h="42925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t>ShoreTel</a:t>
                      </a:r>
                      <a:endParaRPr lang="en-US" sz="1800" kern="1200" dirty="0" smtClean="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ShoreGear</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r h="429255">
                <a:tc>
                  <a:txBody>
                    <a:bodyPr/>
                    <a:lstStyle/>
                    <a:p>
                      <a:r>
                        <a:rPr lang="en-US" sz="1800" kern="1200" dirty="0" smtClean="0"/>
                        <a:t>Swyx</a:t>
                      </a:r>
                      <a:endParaRPr lang="en-US" sz="1800" kern="1200" dirty="0">
                        <a:solidFill>
                          <a:schemeClr val="dk1"/>
                        </a:solidFill>
                        <a:latin typeface="+mn-lt"/>
                        <a:ea typeface="+mn-ea"/>
                        <a:cs typeface="+mn-cs"/>
                      </a:endParaRPr>
                    </a:p>
                  </a:txBody>
                  <a:tcPr anchor="ctr"/>
                </a:tc>
                <a:tc>
                  <a:txBody>
                    <a:bodyPr/>
                    <a:lstStyle/>
                    <a:p>
                      <a:pPr marL="0" marR="0" algn="l" defTabSz="914363" rtl="0" eaLnBrk="1" latinLnBrk="0" hangingPunct="1">
                        <a:lnSpc>
                          <a:spcPct val="100000"/>
                        </a:lnSpc>
                        <a:spcBef>
                          <a:spcPts val="0"/>
                        </a:spcBef>
                        <a:spcAft>
                          <a:spcPts val="0"/>
                        </a:spcAft>
                      </a:pPr>
                      <a:r>
                        <a:rPr lang="en-US" sz="1800" kern="1200" dirty="0" smtClean="0"/>
                        <a:t>SwyxConnect</a:t>
                      </a:r>
                      <a:endParaRPr lang="en-US" sz="1800" kern="1200" dirty="0">
                        <a:solidFill>
                          <a:schemeClr val="dk1"/>
                        </a:solidFill>
                        <a:latin typeface="+mn-lt"/>
                        <a:ea typeface="+mn-ea"/>
                        <a:cs typeface="+mn-cs"/>
                      </a:endParaRPr>
                    </a:p>
                  </a:txBody>
                  <a:tcPr marL="47625" marR="47625" marT="47625" marB="47625" anchor="ctr"/>
                </a:tc>
                <a:tc>
                  <a:txBody>
                    <a:bodyPr/>
                    <a:lstStyle/>
                    <a:p>
                      <a:pPr marL="0" marR="0">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nchor="ct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RFC 3966</a:t>
            </a:r>
            <a:endParaRPr lang="en-US" dirty="0"/>
          </a:p>
        </p:txBody>
      </p:sp>
      <p:sp>
        <p:nvSpPr>
          <p:cNvPr id="11" name="Content Placeholder 10"/>
          <p:cNvSpPr>
            <a:spLocks noGrp="1"/>
          </p:cNvSpPr>
          <p:nvPr>
            <p:ph idx="1"/>
          </p:nvPr>
        </p:nvSpPr>
        <p:spPr/>
        <p:txBody>
          <a:bodyPr/>
          <a:lstStyle/>
          <a:p>
            <a:endParaRPr lang="en-US"/>
          </a:p>
        </p:txBody>
      </p:sp>
      <p:pic>
        <p:nvPicPr>
          <p:cNvPr id="82947" name="Picture 3"/>
          <p:cNvPicPr>
            <a:picLocks noChangeAspect="1" noChangeArrowheads="1"/>
          </p:cNvPicPr>
          <p:nvPr/>
        </p:nvPicPr>
        <p:blipFill>
          <a:blip r:embed="rId3"/>
          <a:srcRect/>
          <a:stretch>
            <a:fillRect/>
          </a:stretch>
        </p:blipFill>
        <p:spPr bwMode="auto">
          <a:xfrm>
            <a:off x="1905000" y="990600"/>
            <a:ext cx="5715000" cy="5560541"/>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l="1333" t="69889" r="8000" b="13667"/>
          <a:stretch>
            <a:fillRect/>
          </a:stretch>
        </p:blipFill>
        <p:spPr bwMode="auto">
          <a:xfrm>
            <a:off x="254000" y="2891118"/>
            <a:ext cx="8661400" cy="15284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0.23333 L -4.44444E-6 3.7037E-6 " pathEditMode="relative" ptsTypes="AA">
                                      <p:cBhvr>
                                        <p:cTn id="6" dur="2000" fill="hold"/>
                                        <p:tgtEl>
                                          <p:spTgt spid="12"/>
                                        </p:tgtEl>
                                        <p:attrNameLst>
                                          <p:attrName>ppt_x</p:attrName>
                                          <p:attrName>ppt_y</p:attrName>
                                        </p:attrNameLst>
                                      </p:cBhvr>
                                    </p:animMotion>
                                  </p:childTnLst>
                                </p:cTn>
                              </p:par>
                              <p:par>
                                <p:cTn id="7" presetID="2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2000" fill="hold"/>
                                        <p:tgtEl>
                                          <p:spTgt spid="12"/>
                                        </p:tgtEl>
                                        <p:attrNameLst>
                                          <p:attrName>ppt_w</p:attrName>
                                        </p:attrNameLst>
                                      </p:cBhvr>
                                      <p:tavLst>
                                        <p:tav tm="0">
                                          <p:val>
                                            <p:fltVal val="0"/>
                                          </p:val>
                                        </p:tav>
                                        <p:tav tm="100000">
                                          <p:val>
                                            <p:strVal val="#ppt_w"/>
                                          </p:val>
                                        </p:tav>
                                      </p:tavLst>
                                    </p:anim>
                                    <p:anim calcmode="lin" valueType="num">
                                      <p:cBhvr>
                                        <p:cTn id="10" dur="2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RFC 3966</a:t>
            </a:r>
            <a:endParaRPr lang="en-US" dirty="0"/>
          </a:p>
        </p:txBody>
      </p:sp>
      <p:sp>
        <p:nvSpPr>
          <p:cNvPr id="3" name="Content Placeholder 2"/>
          <p:cNvSpPr>
            <a:spLocks noGrp="1"/>
          </p:cNvSpPr>
          <p:nvPr>
            <p:ph idx="1"/>
          </p:nvPr>
        </p:nvSpPr>
        <p:spPr>
          <a:xfrm>
            <a:off x="381000" y="1412875"/>
            <a:ext cx="8382000" cy="2948499"/>
          </a:xfrm>
        </p:spPr>
        <p:txBody>
          <a:bodyPr/>
          <a:lstStyle/>
          <a:p>
            <a:r>
              <a:rPr lang="en-US" dirty="0" err="1" smtClean="0"/>
              <a:t>Définit</a:t>
            </a:r>
            <a:r>
              <a:rPr lang="en-US" dirty="0" smtClean="0"/>
              <a:t> le format des </a:t>
            </a:r>
            <a:r>
              <a:rPr lang="en-US" dirty="0" err="1" smtClean="0"/>
              <a:t>numéros</a:t>
            </a:r>
            <a:r>
              <a:rPr lang="en-US" dirty="0" smtClean="0"/>
              <a:t> de </a:t>
            </a:r>
            <a:r>
              <a:rPr lang="en-US" dirty="0" err="1" smtClean="0"/>
              <a:t>téléphone</a:t>
            </a:r>
            <a:endParaRPr lang="en-US" dirty="0" smtClean="0"/>
          </a:p>
          <a:p>
            <a:pPr lvl="1">
              <a:buNone/>
            </a:pPr>
            <a:r>
              <a:rPr lang="en-US" dirty="0" err="1" smtClean="0"/>
              <a:t>Exemple</a:t>
            </a:r>
            <a:r>
              <a:rPr lang="en-US" dirty="0" smtClean="0"/>
              <a:t> :  </a:t>
            </a:r>
            <a:r>
              <a:rPr lang="en-US" dirty="0" err="1" smtClean="0"/>
              <a:t>tel</a:t>
            </a:r>
            <a:r>
              <a:rPr lang="en-US" dirty="0" smtClean="0"/>
              <a:t>:+33169865555</a:t>
            </a:r>
          </a:p>
          <a:p>
            <a:endParaRPr lang="en-US" dirty="0" smtClean="0"/>
          </a:p>
          <a:p>
            <a:r>
              <a:rPr lang="en-US" dirty="0" smtClean="0"/>
              <a:t>Non </a:t>
            </a:r>
            <a:r>
              <a:rPr lang="en-US" dirty="0" err="1" smtClean="0"/>
              <a:t>supporté</a:t>
            </a:r>
            <a:r>
              <a:rPr lang="en-US" dirty="0" smtClean="0"/>
              <a:t> par </a:t>
            </a:r>
            <a:r>
              <a:rPr lang="en-US" dirty="0" err="1" smtClean="0"/>
              <a:t>plusieurs</a:t>
            </a:r>
            <a:r>
              <a:rPr lang="en-US" dirty="0" smtClean="0"/>
              <a:t> PBX</a:t>
            </a:r>
          </a:p>
          <a:p>
            <a:pPr lvl="1"/>
            <a:r>
              <a:rPr lang="en-US" dirty="0" smtClean="0"/>
              <a:t>Fix en </a:t>
            </a:r>
            <a:r>
              <a:rPr lang="en-US" dirty="0" err="1" smtClean="0"/>
              <a:t>Aout</a:t>
            </a:r>
            <a:r>
              <a:rPr lang="en-US" dirty="0" smtClean="0"/>
              <a:t> </a:t>
            </a:r>
            <a:r>
              <a:rPr lang="en-US" dirty="0" err="1" smtClean="0"/>
              <a:t>assurant</a:t>
            </a:r>
            <a:r>
              <a:rPr lang="en-US" dirty="0" smtClean="0"/>
              <a:t> la </a:t>
            </a:r>
            <a:r>
              <a:rPr lang="en-US" dirty="0" err="1" smtClean="0"/>
              <a:t>compatibilité</a:t>
            </a:r>
            <a:r>
              <a:rPr lang="en-US" dirty="0" smtClean="0"/>
              <a:t> (952780)</a:t>
            </a:r>
          </a:p>
          <a:p>
            <a:pPr lvl="1"/>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propos </a:t>
            </a:r>
            <a:r>
              <a:rPr lang="en-US" dirty="0" err="1" smtClean="0"/>
              <a:t>d'interopérabilité</a:t>
            </a:r>
            <a:r>
              <a:rPr lang="en-US" dirty="0" smtClean="0"/>
              <a:t> PBX</a:t>
            </a:r>
            <a:endParaRPr lang="en-US" dirty="0"/>
          </a:p>
        </p:txBody>
      </p:sp>
      <p:sp>
        <p:nvSpPr>
          <p:cNvPr id="3" name="Content Placeholder 2"/>
          <p:cNvSpPr>
            <a:spLocks noGrp="1"/>
          </p:cNvSpPr>
          <p:nvPr>
            <p:ph idx="1"/>
          </p:nvPr>
        </p:nvSpPr>
        <p:spPr>
          <a:xfrm>
            <a:off x="381000" y="1412874"/>
            <a:ext cx="8382000" cy="4216539"/>
          </a:xfrm>
        </p:spPr>
        <p:txBody>
          <a:bodyPr/>
          <a:lstStyle/>
          <a:p>
            <a:r>
              <a:rPr lang="en-US" dirty="0" err="1" smtClean="0"/>
              <a:t>Codecs</a:t>
            </a:r>
            <a:r>
              <a:rPr lang="en-US" dirty="0" smtClean="0"/>
              <a:t> Communicator</a:t>
            </a:r>
          </a:p>
          <a:p>
            <a:pPr lvl="1"/>
            <a:r>
              <a:rPr lang="en-US" dirty="0" smtClean="0"/>
              <a:t>2/3 des </a:t>
            </a:r>
            <a:r>
              <a:rPr lang="en-US" dirty="0" err="1" smtClean="0"/>
              <a:t>codecs</a:t>
            </a:r>
            <a:r>
              <a:rPr lang="en-US" dirty="0" smtClean="0"/>
              <a:t> </a:t>
            </a:r>
            <a:r>
              <a:rPr lang="en-US" dirty="0" err="1" smtClean="0"/>
              <a:t>sont</a:t>
            </a:r>
            <a:r>
              <a:rPr lang="en-US" dirty="0" smtClean="0"/>
              <a:t> </a:t>
            </a:r>
            <a:r>
              <a:rPr lang="en-US" dirty="0" err="1" smtClean="0"/>
              <a:t>interopérables</a:t>
            </a:r>
            <a:endParaRPr lang="en-US" dirty="0" smtClean="0"/>
          </a:p>
          <a:p>
            <a:pPr lvl="1"/>
            <a:r>
              <a:rPr lang="en-US" dirty="0" smtClean="0"/>
              <a:t>RT Audio : </a:t>
            </a:r>
            <a:r>
              <a:rPr lang="en-US" dirty="0" err="1" smtClean="0"/>
              <a:t>Complexité</a:t>
            </a:r>
            <a:r>
              <a:rPr lang="en-US" dirty="0" smtClean="0"/>
              <a:t> </a:t>
            </a:r>
            <a:r>
              <a:rPr lang="en-US" dirty="0" err="1" smtClean="0"/>
              <a:t>autour</a:t>
            </a:r>
            <a:r>
              <a:rPr lang="en-US" dirty="0" smtClean="0"/>
              <a:t> de la </a:t>
            </a:r>
            <a:r>
              <a:rPr lang="en-US" dirty="0" err="1" smtClean="0"/>
              <a:t>sécurité</a:t>
            </a:r>
            <a:r>
              <a:rPr lang="en-US" dirty="0" smtClean="0"/>
              <a:t> et </a:t>
            </a:r>
            <a:r>
              <a:rPr lang="en-US" dirty="0" err="1" smtClean="0"/>
              <a:t>l'authentification</a:t>
            </a:r>
            <a:endParaRPr lang="en-US" dirty="0" smtClean="0"/>
          </a:p>
          <a:p>
            <a:pPr lvl="1">
              <a:buNone/>
            </a:pPr>
            <a:endParaRPr lang="en-US" dirty="0" smtClean="0"/>
          </a:p>
          <a:p>
            <a:r>
              <a:rPr lang="en-US" dirty="0" smtClean="0"/>
              <a:t>SIP </a:t>
            </a:r>
            <a:r>
              <a:rPr lang="en-US" dirty="0" err="1" smtClean="0"/>
              <a:t>sur</a:t>
            </a:r>
            <a:r>
              <a:rPr lang="en-US" dirty="0" smtClean="0"/>
              <a:t> UDP ?</a:t>
            </a:r>
          </a:p>
          <a:p>
            <a:pPr lvl="1"/>
            <a:r>
              <a:rPr lang="en-US" dirty="0" smtClean="0"/>
              <a:t>SIP </a:t>
            </a:r>
            <a:r>
              <a:rPr lang="en-US" dirty="0" err="1" smtClean="0"/>
              <a:t>sert</a:t>
            </a:r>
            <a:r>
              <a:rPr lang="en-US" dirty="0" smtClean="0"/>
              <a:t> </a:t>
            </a:r>
            <a:r>
              <a:rPr lang="en-US" dirty="0" err="1" smtClean="0"/>
              <a:t>iniquement</a:t>
            </a:r>
            <a:r>
              <a:rPr lang="en-US" dirty="0" smtClean="0"/>
              <a:t> la </a:t>
            </a:r>
            <a:r>
              <a:rPr lang="en-US" dirty="0" err="1" smtClean="0"/>
              <a:t>signalisation</a:t>
            </a:r>
            <a:endParaRPr lang="en-US" dirty="0" smtClean="0"/>
          </a:p>
          <a:p>
            <a:pPr lvl="1"/>
            <a:r>
              <a:rPr lang="en-US" dirty="0" smtClean="0"/>
              <a:t>TCP </a:t>
            </a:r>
            <a:r>
              <a:rPr lang="en-US" dirty="0" err="1" smtClean="0"/>
              <a:t>nécessaire</a:t>
            </a:r>
            <a:r>
              <a:rPr lang="en-US" dirty="0" smtClean="0"/>
              <a:t> pour les </a:t>
            </a:r>
            <a:r>
              <a:rPr lang="en-US" dirty="0" err="1" smtClean="0"/>
              <a:t>gros</a:t>
            </a:r>
            <a:r>
              <a:rPr lang="en-US" dirty="0" smtClean="0"/>
              <a:t> messages SIP</a:t>
            </a:r>
          </a:p>
          <a:p>
            <a:pPr lvl="1"/>
            <a:r>
              <a:rPr lang="en-US" dirty="0" err="1" smtClean="0"/>
              <a:t>N'est</a:t>
            </a:r>
            <a:r>
              <a:rPr lang="en-US" dirty="0" smtClean="0"/>
              <a:t> pas </a:t>
            </a:r>
            <a:r>
              <a:rPr lang="en-US" dirty="0" err="1" smtClean="0"/>
              <a:t>prévu</a:t>
            </a:r>
            <a:r>
              <a:rPr lang="en-US" dirty="0" smtClean="0"/>
              <a:t> avec OCS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Straight Connector 110"/>
          <p:cNvCxnSpPr/>
          <p:nvPr/>
        </p:nvCxnSpPr>
        <p:spPr bwMode="auto">
          <a:xfrm flipV="1">
            <a:off x="1971914" y="1803560"/>
            <a:ext cx="1053127" cy="2808"/>
          </a:xfrm>
          <a:prstGeom prst="line">
            <a:avLst/>
          </a:prstGeom>
          <a:noFill/>
          <a:ln w="19050" cap="flat" cmpd="sng" algn="ctr">
            <a:solidFill>
              <a:srgbClr val="0070C0"/>
            </a:solidFill>
            <a:prstDash val="solid"/>
            <a:round/>
            <a:headEnd type="none" w="med" len="med"/>
            <a:tailEnd type="none" w="med" len="med"/>
          </a:ln>
          <a:effectLst/>
        </p:spPr>
      </p:cxnSp>
      <p:cxnSp>
        <p:nvCxnSpPr>
          <p:cNvPr id="104" name="Straight Connector 103"/>
          <p:cNvCxnSpPr/>
          <p:nvPr/>
        </p:nvCxnSpPr>
        <p:spPr bwMode="auto">
          <a:xfrm rot="16200000" flipH="1">
            <a:off x="2489786" y="2702443"/>
            <a:ext cx="1594884" cy="10631"/>
          </a:xfrm>
          <a:prstGeom prst="line">
            <a:avLst/>
          </a:prstGeom>
          <a:noFill/>
          <a:ln w="127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rot="16200000" flipH="1">
            <a:off x="2114101" y="2709530"/>
            <a:ext cx="1594884" cy="10631"/>
          </a:xfrm>
          <a:prstGeom prst="line">
            <a:avLst/>
          </a:prstGeom>
          <a:noFill/>
          <a:ln w="127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V="1">
            <a:off x="1694125" y="1665767"/>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97" name="Straight Connector 96"/>
          <p:cNvCxnSpPr/>
          <p:nvPr/>
        </p:nvCxnSpPr>
        <p:spPr bwMode="auto">
          <a:xfrm rot="16200000" flipH="1">
            <a:off x="6824333" y="4410741"/>
            <a:ext cx="765546" cy="10633"/>
          </a:xfrm>
          <a:prstGeom prst="line">
            <a:avLst/>
          </a:prstGeom>
          <a:noFill/>
          <a:ln w="19050" cap="flat" cmpd="sng" algn="ctr">
            <a:solidFill>
              <a:srgbClr val="FF0000"/>
            </a:solidFill>
            <a:prstDash val="solid"/>
            <a:round/>
            <a:headEnd type="none" w="med" len="med"/>
            <a:tailEnd type="none" w="med" len="med"/>
          </a:ln>
          <a:effectLst/>
        </p:spPr>
      </p:cxnSp>
      <p:cxnSp>
        <p:nvCxnSpPr>
          <p:cNvPr id="95" name="Straight Connector 94"/>
          <p:cNvCxnSpPr/>
          <p:nvPr/>
        </p:nvCxnSpPr>
        <p:spPr bwMode="auto">
          <a:xfrm rot="16200000" flipH="1">
            <a:off x="6345874" y="2794593"/>
            <a:ext cx="2105237" cy="10633"/>
          </a:xfrm>
          <a:prstGeom prst="line">
            <a:avLst/>
          </a:prstGeom>
          <a:noFill/>
          <a:ln w="19050" cap="flat" cmpd="sng" algn="ctr">
            <a:solidFill>
              <a:srgbClr val="FF0000"/>
            </a:solidFill>
            <a:prstDash val="solid"/>
            <a:round/>
            <a:headEnd type="none" w="med" len="med"/>
            <a:tailEnd type="none" w="med" len="med"/>
          </a:ln>
          <a:effectLst/>
        </p:spPr>
      </p:cxnSp>
      <p:cxnSp>
        <p:nvCxnSpPr>
          <p:cNvPr id="94" name="Straight Connector 93"/>
          <p:cNvCxnSpPr/>
          <p:nvPr/>
        </p:nvCxnSpPr>
        <p:spPr bwMode="auto">
          <a:xfrm flipV="1">
            <a:off x="5394255" y="1655134"/>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91" name="Straight Connector 90"/>
          <p:cNvCxnSpPr/>
          <p:nvPr/>
        </p:nvCxnSpPr>
        <p:spPr bwMode="auto">
          <a:xfrm flipV="1">
            <a:off x="3413048" y="1651590"/>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85" name="Straight Connector 84"/>
          <p:cNvCxnSpPr/>
          <p:nvPr/>
        </p:nvCxnSpPr>
        <p:spPr bwMode="auto">
          <a:xfrm>
            <a:off x="3437861" y="1789813"/>
            <a:ext cx="1502735" cy="5141"/>
          </a:xfrm>
          <a:prstGeom prst="line">
            <a:avLst/>
          </a:prstGeom>
          <a:noFill/>
          <a:ln w="19050" cap="flat" cmpd="sng" algn="ctr">
            <a:solidFill>
              <a:srgbClr val="0070C0"/>
            </a:solidFill>
            <a:prstDash val="solid"/>
            <a:round/>
            <a:headEnd type="none" w="med" len="med"/>
            <a:tailEnd type="none" w="med" len="med"/>
          </a:ln>
          <a:effectLst/>
        </p:spPr>
      </p:cxnSp>
      <p:cxnSp>
        <p:nvCxnSpPr>
          <p:cNvPr id="80" name="Straight Connector 79"/>
          <p:cNvCxnSpPr/>
          <p:nvPr/>
        </p:nvCxnSpPr>
        <p:spPr bwMode="auto">
          <a:xfrm rot="16200000" flipV="1">
            <a:off x="6494726" y="4410738"/>
            <a:ext cx="765544" cy="10633"/>
          </a:xfrm>
          <a:prstGeom prst="line">
            <a:avLst/>
          </a:prstGeom>
          <a:noFill/>
          <a:ln w="19050" cap="flat" cmpd="sng" algn="ctr">
            <a:solidFill>
              <a:srgbClr val="0070C0"/>
            </a:solidFill>
            <a:prstDash val="solid"/>
            <a:round/>
            <a:headEnd type="none" w="med" len="med"/>
            <a:tailEnd type="none" w="med" len="med"/>
          </a:ln>
          <a:effectLst/>
        </p:spPr>
      </p:cxnSp>
      <p:cxnSp>
        <p:nvCxnSpPr>
          <p:cNvPr id="75" name="Straight Connector 74"/>
          <p:cNvCxnSpPr/>
          <p:nvPr/>
        </p:nvCxnSpPr>
        <p:spPr bwMode="auto">
          <a:xfrm flipV="1">
            <a:off x="6000314" y="3937591"/>
            <a:ext cx="818704" cy="4"/>
          </a:xfrm>
          <a:prstGeom prst="line">
            <a:avLst/>
          </a:prstGeom>
          <a:noFill/>
          <a:ln w="19050" cap="flat" cmpd="sng" algn="ctr">
            <a:solidFill>
              <a:srgbClr val="0070C0"/>
            </a:solidFill>
            <a:prstDash val="solid"/>
            <a:round/>
            <a:headEnd type="none" w="med" len="med"/>
            <a:tailEnd type="none" w="med" len="med"/>
          </a:ln>
          <a:effectLst/>
        </p:spPr>
      </p:cxnSp>
      <p:cxnSp>
        <p:nvCxnSpPr>
          <p:cNvPr id="29" name="Straight Connector 28"/>
          <p:cNvCxnSpPr/>
          <p:nvPr/>
        </p:nvCxnSpPr>
        <p:spPr bwMode="auto">
          <a:xfrm rot="16200000" flipH="1">
            <a:off x="1350335" y="2288875"/>
            <a:ext cx="800104" cy="2"/>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16200000" flipH="1">
            <a:off x="694218" y="2227960"/>
            <a:ext cx="800104" cy="2"/>
          </a:xfrm>
          <a:prstGeom prst="line">
            <a:avLst/>
          </a:prstGeom>
          <a:no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fr-FR" dirty="0" smtClean="0"/>
              <a:t>Coexistence avec un PBX TDM</a:t>
            </a:r>
            <a:endParaRPr lang="fr-FR" dirty="0"/>
          </a:p>
        </p:txBody>
      </p:sp>
      <p:pic>
        <p:nvPicPr>
          <p:cNvPr id="8" name="Picture 7" descr="cell Phone.png"/>
          <p:cNvPicPr>
            <a:picLocks noChangeAspect="1"/>
          </p:cNvPicPr>
          <p:nvPr/>
        </p:nvPicPr>
        <p:blipFill>
          <a:blip r:embed="rId3" cstate="print"/>
          <a:stretch>
            <a:fillRect/>
          </a:stretch>
        </p:blipFill>
        <p:spPr>
          <a:xfrm>
            <a:off x="1615264" y="2525857"/>
            <a:ext cx="399690" cy="389102"/>
          </a:xfrm>
          <a:prstGeom prst="rect">
            <a:avLst/>
          </a:prstGeom>
        </p:spPr>
      </p:pic>
      <p:pic>
        <p:nvPicPr>
          <p:cNvPr id="9" name="Picture 8" descr="pbx box.png"/>
          <p:cNvPicPr>
            <a:picLocks noChangeAspect="1"/>
          </p:cNvPicPr>
          <p:nvPr/>
        </p:nvPicPr>
        <p:blipFill>
          <a:blip r:embed="rId4" cstate="print"/>
          <a:stretch>
            <a:fillRect/>
          </a:stretch>
        </p:blipFill>
        <p:spPr>
          <a:xfrm>
            <a:off x="2776862" y="1315799"/>
            <a:ext cx="706699" cy="842962"/>
          </a:xfrm>
          <a:prstGeom prst="rect">
            <a:avLst/>
          </a:prstGeom>
        </p:spPr>
      </p:pic>
      <p:pic>
        <p:nvPicPr>
          <p:cNvPr id="10" name="Picture 9" descr="Internet cloud web.png"/>
          <p:cNvPicPr>
            <a:picLocks noChangeAspect="1"/>
          </p:cNvPicPr>
          <p:nvPr/>
        </p:nvPicPr>
        <p:blipFill>
          <a:blip r:embed="rId5" cstate="print"/>
          <a:stretch>
            <a:fillRect/>
          </a:stretch>
        </p:blipFill>
        <p:spPr>
          <a:xfrm>
            <a:off x="762000" y="1290116"/>
            <a:ext cx="1824554" cy="995884"/>
          </a:xfrm>
          <a:prstGeom prst="rect">
            <a:avLst/>
          </a:prstGeom>
        </p:spPr>
      </p:pic>
      <p:sp>
        <p:nvSpPr>
          <p:cNvPr id="20" name="TextBox 19"/>
          <p:cNvSpPr txBox="1"/>
          <p:nvPr/>
        </p:nvSpPr>
        <p:spPr>
          <a:xfrm>
            <a:off x="1038225" y="1480616"/>
            <a:ext cx="1183273" cy="707886"/>
          </a:xfrm>
          <a:prstGeom prst="rect">
            <a:avLst/>
          </a:prstGeom>
          <a:noFill/>
        </p:spPr>
        <p:txBody>
          <a:bodyPr wrap="none" rtlCol="0">
            <a:spAutoFit/>
          </a:bodyPr>
          <a:lstStyle/>
          <a:p>
            <a:pPr algn="ctr"/>
            <a:r>
              <a:rPr lang="fr-FR" sz="2000" dirty="0" smtClean="0">
                <a:solidFill>
                  <a:schemeClr val="bg1"/>
                </a:solidFill>
              </a:rPr>
              <a:t>Réseau</a:t>
            </a:r>
          </a:p>
          <a:p>
            <a:pPr algn="ctr"/>
            <a:r>
              <a:rPr lang="fr-FR" sz="2000" dirty="0" smtClean="0">
                <a:solidFill>
                  <a:schemeClr val="bg1"/>
                </a:solidFill>
              </a:rPr>
              <a:t>commuté</a:t>
            </a:r>
            <a:endParaRPr lang="fr-FR" sz="2000" dirty="0">
              <a:solidFill>
                <a:schemeClr val="bg1"/>
              </a:solidFill>
            </a:endParaRPr>
          </a:p>
        </p:txBody>
      </p:sp>
      <p:pic>
        <p:nvPicPr>
          <p:cNvPr id="21" name="Picture 20" descr="phone.png"/>
          <p:cNvPicPr>
            <a:picLocks noChangeAspect="1"/>
          </p:cNvPicPr>
          <p:nvPr/>
        </p:nvPicPr>
        <p:blipFill>
          <a:blip r:embed="rId6" cstate="print"/>
          <a:stretch>
            <a:fillRect/>
          </a:stretch>
        </p:blipFill>
        <p:spPr>
          <a:xfrm>
            <a:off x="920640" y="2505735"/>
            <a:ext cx="481764" cy="481011"/>
          </a:xfrm>
          <a:prstGeom prst="rect">
            <a:avLst/>
          </a:prstGeom>
        </p:spPr>
      </p:pic>
      <p:sp>
        <p:nvSpPr>
          <p:cNvPr id="30" name="TextBox 29"/>
          <p:cNvSpPr txBox="1"/>
          <p:nvPr/>
        </p:nvSpPr>
        <p:spPr>
          <a:xfrm>
            <a:off x="2519688" y="2530124"/>
            <a:ext cx="1144160" cy="400110"/>
          </a:xfrm>
          <a:prstGeom prst="rect">
            <a:avLst/>
          </a:prstGeom>
          <a:noFill/>
        </p:spPr>
        <p:txBody>
          <a:bodyPr wrap="none" rtlCol="0">
            <a:spAutoFit/>
          </a:bodyPr>
          <a:lstStyle/>
          <a:p>
            <a:pPr algn="ctr"/>
            <a:r>
              <a:rPr lang="fr-FR" sz="2000" dirty="0" smtClean="0"/>
              <a:t>PBX TDM</a:t>
            </a:r>
            <a:endParaRPr lang="fr-FR" sz="2000" dirty="0"/>
          </a:p>
        </p:txBody>
      </p:sp>
      <p:pic>
        <p:nvPicPr>
          <p:cNvPr id="39" name="Picture 38" descr="Server.png"/>
          <p:cNvPicPr>
            <a:picLocks noChangeAspect="1"/>
          </p:cNvPicPr>
          <p:nvPr/>
        </p:nvPicPr>
        <p:blipFill>
          <a:blip r:embed="rId7" cstate="print"/>
          <a:stretch>
            <a:fillRect/>
          </a:stretch>
        </p:blipFill>
        <p:spPr>
          <a:xfrm>
            <a:off x="6833444" y="1290081"/>
            <a:ext cx="575663" cy="849151"/>
          </a:xfrm>
          <a:prstGeom prst="rect">
            <a:avLst/>
          </a:prstGeom>
        </p:spPr>
      </p:pic>
      <p:pic>
        <p:nvPicPr>
          <p:cNvPr id="44" name="Picture 43" descr="Server RTC.png"/>
          <p:cNvPicPr>
            <a:picLocks noChangeAspect="1"/>
          </p:cNvPicPr>
          <p:nvPr/>
        </p:nvPicPr>
        <p:blipFill>
          <a:blip r:embed="rId8" cstate="print"/>
          <a:stretch>
            <a:fillRect/>
          </a:stretch>
        </p:blipFill>
        <p:spPr>
          <a:xfrm>
            <a:off x="7098672" y="1295646"/>
            <a:ext cx="652655" cy="923568"/>
          </a:xfrm>
          <a:prstGeom prst="rect">
            <a:avLst/>
          </a:prstGeom>
        </p:spPr>
      </p:pic>
      <p:pic>
        <p:nvPicPr>
          <p:cNvPr id="45" name="Picture 44" descr="Internet cloud web.png"/>
          <p:cNvPicPr>
            <a:picLocks noChangeAspect="1"/>
          </p:cNvPicPr>
          <p:nvPr/>
        </p:nvPicPr>
        <p:blipFill>
          <a:blip r:embed="rId5" cstate="print"/>
          <a:stretch>
            <a:fillRect/>
          </a:stretch>
        </p:blipFill>
        <p:spPr>
          <a:xfrm>
            <a:off x="6388622" y="3461139"/>
            <a:ext cx="1854839" cy="880487"/>
          </a:xfrm>
          <a:prstGeom prst="rect">
            <a:avLst/>
          </a:prstGeom>
        </p:spPr>
      </p:pic>
      <p:grpSp>
        <p:nvGrpSpPr>
          <p:cNvPr id="3" name="Group 60"/>
          <p:cNvGrpSpPr/>
          <p:nvPr/>
        </p:nvGrpSpPr>
        <p:grpSpPr>
          <a:xfrm>
            <a:off x="2140685" y="3512291"/>
            <a:ext cx="2126515" cy="1212110"/>
            <a:chOff x="946301" y="4880347"/>
            <a:chExt cx="2126515" cy="1212110"/>
          </a:xfrm>
        </p:grpSpPr>
        <p:pic>
          <p:nvPicPr>
            <p:cNvPr id="16" name="Picture 15" descr="fax machine phone.png"/>
            <p:cNvPicPr>
              <a:picLocks noChangeAspect="1"/>
            </p:cNvPicPr>
            <p:nvPr/>
          </p:nvPicPr>
          <p:blipFill>
            <a:blip r:embed="rId9" cstate="print"/>
            <a:stretch>
              <a:fillRect/>
            </a:stretch>
          </p:blipFill>
          <p:spPr>
            <a:xfrm>
              <a:off x="2144293" y="5108523"/>
              <a:ext cx="556052" cy="484203"/>
            </a:xfrm>
            <a:prstGeom prst="rect">
              <a:avLst/>
            </a:prstGeom>
          </p:spPr>
        </p:pic>
        <p:pic>
          <p:nvPicPr>
            <p:cNvPr id="17" name="Picture 16" descr="standard wireline two line phone.png"/>
            <p:cNvPicPr>
              <a:picLocks noChangeAspect="1"/>
            </p:cNvPicPr>
            <p:nvPr/>
          </p:nvPicPr>
          <p:blipFill>
            <a:blip r:embed="rId10"/>
            <a:stretch>
              <a:fillRect/>
            </a:stretch>
          </p:blipFill>
          <p:spPr>
            <a:xfrm>
              <a:off x="1204510" y="5023132"/>
              <a:ext cx="581825" cy="686553"/>
            </a:xfrm>
            <a:prstGeom prst="rect">
              <a:avLst/>
            </a:prstGeom>
          </p:spPr>
        </p:pic>
        <p:sp>
          <p:nvSpPr>
            <p:cNvPr id="48" name="Rounded Rectangle 47"/>
            <p:cNvSpPr/>
            <p:nvPr/>
          </p:nvSpPr>
          <p:spPr bwMode="auto">
            <a:xfrm>
              <a:off x="946301" y="4880347"/>
              <a:ext cx="2115876" cy="121211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4000" b="0" i="0" u="none" strike="noStrike" cap="none" normalizeH="0" baseline="0" smtClean="0">
                <a:ln>
                  <a:noFill/>
                </a:ln>
                <a:solidFill>
                  <a:schemeClr val="tx2"/>
                </a:solidFill>
                <a:effectLst/>
                <a:latin typeface="Times New Roman" pitchFamily="18" charset="0"/>
              </a:endParaRPr>
            </a:p>
          </p:txBody>
        </p:sp>
        <p:sp>
          <p:nvSpPr>
            <p:cNvPr id="49" name="TextBox 48"/>
            <p:cNvSpPr txBox="1"/>
            <p:nvPr/>
          </p:nvSpPr>
          <p:spPr>
            <a:xfrm>
              <a:off x="1015265" y="5688414"/>
              <a:ext cx="2057551" cy="400110"/>
            </a:xfrm>
            <a:prstGeom prst="rect">
              <a:avLst/>
            </a:prstGeom>
            <a:noFill/>
          </p:spPr>
          <p:txBody>
            <a:bodyPr wrap="none" rtlCol="0">
              <a:spAutoFit/>
            </a:bodyPr>
            <a:lstStyle/>
            <a:p>
              <a:r>
                <a:rPr lang="fr-FR" sz="2000" dirty="0" smtClean="0"/>
                <a:t>Terminaux du PBX</a:t>
              </a:r>
              <a:endParaRPr lang="fr-FR" sz="2000" dirty="0"/>
            </a:p>
          </p:txBody>
        </p:sp>
      </p:grpSp>
      <p:sp>
        <p:nvSpPr>
          <p:cNvPr id="50" name="TextBox 49"/>
          <p:cNvSpPr txBox="1"/>
          <p:nvPr/>
        </p:nvSpPr>
        <p:spPr>
          <a:xfrm>
            <a:off x="7456973" y="2310814"/>
            <a:ext cx="1046953" cy="707886"/>
          </a:xfrm>
          <a:prstGeom prst="rect">
            <a:avLst/>
          </a:prstGeom>
          <a:noFill/>
        </p:spPr>
        <p:txBody>
          <a:bodyPr wrap="none" rtlCol="0">
            <a:spAutoFit/>
          </a:bodyPr>
          <a:lstStyle/>
          <a:p>
            <a:pPr algn="ctr"/>
            <a:r>
              <a:rPr lang="fr-FR" sz="2000" dirty="0" smtClean="0"/>
              <a:t>Serveur </a:t>
            </a:r>
          </a:p>
          <a:p>
            <a:pPr algn="ctr"/>
            <a:r>
              <a:rPr lang="fr-FR" sz="2000" dirty="0" smtClean="0"/>
              <a:t>OCS</a:t>
            </a:r>
            <a:endParaRPr lang="fr-FR" sz="2000" dirty="0"/>
          </a:p>
        </p:txBody>
      </p:sp>
      <p:sp>
        <p:nvSpPr>
          <p:cNvPr id="51" name="TextBox 50"/>
          <p:cNvSpPr txBox="1"/>
          <p:nvPr/>
        </p:nvSpPr>
        <p:spPr>
          <a:xfrm>
            <a:off x="6117270" y="2289548"/>
            <a:ext cx="989245" cy="707886"/>
          </a:xfrm>
          <a:prstGeom prst="rect">
            <a:avLst/>
          </a:prstGeom>
          <a:noFill/>
        </p:spPr>
        <p:txBody>
          <a:bodyPr wrap="none" rtlCol="0">
            <a:spAutoFit/>
          </a:bodyPr>
          <a:lstStyle/>
          <a:p>
            <a:pPr algn="ctr"/>
            <a:r>
              <a:rPr lang="fr-FR" sz="2000" dirty="0" smtClean="0"/>
              <a:t>Serveur</a:t>
            </a:r>
          </a:p>
          <a:p>
            <a:pPr algn="ctr"/>
            <a:r>
              <a:rPr lang="fr-FR" sz="2000" dirty="0" smtClean="0"/>
              <a:t>Frontal</a:t>
            </a:r>
            <a:endParaRPr lang="fr-FR" sz="2000" dirty="0"/>
          </a:p>
        </p:txBody>
      </p:sp>
      <p:grpSp>
        <p:nvGrpSpPr>
          <p:cNvPr id="4" name="Group 61"/>
          <p:cNvGrpSpPr/>
          <p:nvPr/>
        </p:nvGrpSpPr>
        <p:grpSpPr>
          <a:xfrm>
            <a:off x="6042841" y="4798827"/>
            <a:ext cx="2296632" cy="1297173"/>
            <a:chOff x="5560828" y="4391246"/>
            <a:chExt cx="2296632" cy="1297173"/>
          </a:xfrm>
        </p:grpSpPr>
        <p:pic>
          <p:nvPicPr>
            <p:cNvPr id="14" name="Picture 13" descr="UCG Phone VoIP Unified Communications.png"/>
            <p:cNvPicPr>
              <a:picLocks noChangeAspect="1"/>
            </p:cNvPicPr>
            <p:nvPr/>
          </p:nvPicPr>
          <p:blipFill>
            <a:blip r:embed="rId11" cstate="print"/>
            <a:stretch>
              <a:fillRect/>
            </a:stretch>
          </p:blipFill>
          <p:spPr>
            <a:xfrm>
              <a:off x="6769557" y="4496485"/>
              <a:ext cx="1014806" cy="828673"/>
            </a:xfrm>
            <a:prstGeom prst="rect">
              <a:avLst/>
            </a:prstGeom>
          </p:spPr>
        </p:pic>
        <p:grpSp>
          <p:nvGrpSpPr>
            <p:cNvPr id="5" name="Group 51"/>
            <p:cNvGrpSpPr/>
            <p:nvPr/>
          </p:nvGrpSpPr>
          <p:grpSpPr>
            <a:xfrm>
              <a:off x="5801831" y="4499352"/>
              <a:ext cx="647329" cy="724409"/>
              <a:chOff x="8077199" y="3180915"/>
              <a:chExt cx="647329" cy="724409"/>
            </a:xfrm>
          </p:grpSpPr>
          <p:pic>
            <p:nvPicPr>
              <p:cNvPr id="13" name="Picture 12" descr="laptop notebook portable Computer.png"/>
              <p:cNvPicPr>
                <a:picLocks noChangeAspect="1"/>
              </p:cNvPicPr>
              <p:nvPr/>
            </p:nvPicPr>
            <p:blipFill>
              <a:blip r:embed="rId12" cstate="print"/>
              <a:stretch>
                <a:fillRect/>
              </a:stretch>
            </p:blipFill>
            <p:spPr>
              <a:xfrm>
                <a:off x="8077199" y="3180915"/>
                <a:ext cx="647329" cy="614133"/>
              </a:xfrm>
              <a:prstGeom prst="rect">
                <a:avLst/>
              </a:prstGeom>
            </p:spPr>
          </p:pic>
          <p:pic>
            <p:nvPicPr>
              <p:cNvPr id="47" name="Picture 46" descr="user blue.png"/>
              <p:cNvPicPr>
                <a:picLocks noChangeAspect="1"/>
              </p:cNvPicPr>
              <p:nvPr/>
            </p:nvPicPr>
            <p:blipFill>
              <a:blip r:embed="rId13" cstate="print"/>
              <a:stretch>
                <a:fillRect/>
              </a:stretch>
            </p:blipFill>
            <p:spPr>
              <a:xfrm>
                <a:off x="8359139" y="3423925"/>
                <a:ext cx="356236" cy="481399"/>
              </a:xfrm>
              <a:prstGeom prst="rect">
                <a:avLst/>
              </a:prstGeom>
            </p:spPr>
          </p:pic>
        </p:grpSp>
        <p:sp>
          <p:nvSpPr>
            <p:cNvPr id="58" name="Rounded Rectangle 57"/>
            <p:cNvSpPr/>
            <p:nvPr/>
          </p:nvSpPr>
          <p:spPr bwMode="auto">
            <a:xfrm>
              <a:off x="5560828" y="4391246"/>
              <a:ext cx="2296632" cy="12971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4000" b="0" i="0" u="none" strike="noStrike" cap="none" normalizeH="0" baseline="0" smtClean="0">
                <a:ln>
                  <a:noFill/>
                </a:ln>
                <a:solidFill>
                  <a:schemeClr val="tx2"/>
                </a:solidFill>
                <a:effectLst/>
                <a:latin typeface="Times New Roman" pitchFamily="18" charset="0"/>
              </a:endParaRPr>
            </a:p>
          </p:txBody>
        </p:sp>
        <p:sp>
          <p:nvSpPr>
            <p:cNvPr id="60" name="TextBox 59"/>
            <p:cNvSpPr txBox="1"/>
            <p:nvPr/>
          </p:nvSpPr>
          <p:spPr>
            <a:xfrm>
              <a:off x="5893981" y="5288309"/>
              <a:ext cx="1755289" cy="400110"/>
            </a:xfrm>
            <a:prstGeom prst="rect">
              <a:avLst/>
            </a:prstGeom>
            <a:noFill/>
          </p:spPr>
          <p:txBody>
            <a:bodyPr wrap="none" rtlCol="0">
              <a:spAutoFit/>
            </a:bodyPr>
            <a:lstStyle/>
            <a:p>
              <a:r>
                <a:rPr lang="fr-FR" sz="2000" dirty="0" smtClean="0"/>
                <a:t>Terminaux OCS</a:t>
              </a:r>
              <a:endParaRPr lang="fr-FR" sz="2000" dirty="0"/>
            </a:p>
          </p:txBody>
        </p:sp>
      </p:grpSp>
      <p:sp>
        <p:nvSpPr>
          <p:cNvPr id="63" name="TextBox 62"/>
          <p:cNvSpPr txBox="1"/>
          <p:nvPr/>
        </p:nvSpPr>
        <p:spPr>
          <a:xfrm>
            <a:off x="6978506" y="3767470"/>
            <a:ext cx="633507" cy="369332"/>
          </a:xfrm>
          <a:prstGeom prst="rect">
            <a:avLst/>
          </a:prstGeom>
          <a:noFill/>
        </p:spPr>
        <p:txBody>
          <a:bodyPr wrap="none" rtlCol="0">
            <a:spAutoFit/>
          </a:bodyPr>
          <a:lstStyle/>
          <a:p>
            <a:r>
              <a:rPr lang="fr-FR" dirty="0" smtClean="0"/>
              <a:t>LAN</a:t>
            </a:r>
            <a:endParaRPr lang="fr-FR" dirty="0"/>
          </a:p>
        </p:txBody>
      </p:sp>
      <p:cxnSp>
        <p:nvCxnSpPr>
          <p:cNvPr id="65" name="Straight Connector 64"/>
          <p:cNvCxnSpPr/>
          <p:nvPr/>
        </p:nvCxnSpPr>
        <p:spPr bwMode="auto">
          <a:xfrm>
            <a:off x="5266665" y="1779189"/>
            <a:ext cx="701749" cy="1588"/>
          </a:xfrm>
          <a:prstGeom prst="line">
            <a:avLst/>
          </a:prstGeom>
          <a:noFill/>
          <a:ln w="19050" cap="flat" cmpd="sng" algn="ctr">
            <a:solidFill>
              <a:srgbClr val="0070C0"/>
            </a:solidFill>
            <a:prstDash val="solid"/>
            <a:round/>
            <a:headEnd type="none" w="med" len="med"/>
            <a:tailEnd type="none" w="med" len="med"/>
          </a:ln>
          <a:effectLst/>
        </p:spPr>
      </p:cxnSp>
      <p:cxnSp>
        <p:nvCxnSpPr>
          <p:cNvPr id="71" name="Straight Connector 70"/>
          <p:cNvCxnSpPr/>
          <p:nvPr/>
        </p:nvCxnSpPr>
        <p:spPr bwMode="auto">
          <a:xfrm rot="16200000" flipH="1">
            <a:off x="4889211" y="2847753"/>
            <a:ext cx="2179670" cy="21265"/>
          </a:xfrm>
          <a:prstGeom prst="line">
            <a:avLst/>
          </a:prstGeom>
          <a:noFill/>
          <a:ln w="19050" cap="flat" cmpd="sng" algn="ctr">
            <a:solidFill>
              <a:srgbClr val="0070C0"/>
            </a:solidFill>
            <a:prstDash val="solid"/>
            <a:round/>
            <a:headEnd type="none" w="med" len="med"/>
            <a:tailEnd type="none" w="med" len="med"/>
          </a:ln>
          <a:effectLst/>
        </p:spPr>
      </p:cxnSp>
      <p:grpSp>
        <p:nvGrpSpPr>
          <p:cNvPr id="6" name="Group 52"/>
          <p:cNvGrpSpPr/>
          <p:nvPr/>
        </p:nvGrpSpPr>
        <p:grpSpPr>
          <a:xfrm>
            <a:off x="4605234" y="1300073"/>
            <a:ext cx="1367554" cy="1675006"/>
            <a:chOff x="3814874" y="2434212"/>
            <a:chExt cx="1367554" cy="1675006"/>
          </a:xfrm>
        </p:grpSpPr>
        <p:grpSp>
          <p:nvGrpSpPr>
            <p:cNvPr id="7" name="Group 35"/>
            <p:cNvGrpSpPr/>
            <p:nvPr/>
          </p:nvGrpSpPr>
          <p:grpSpPr>
            <a:xfrm>
              <a:off x="4095567" y="2434212"/>
              <a:ext cx="698914" cy="961674"/>
              <a:chOff x="3967976" y="1743075"/>
              <a:chExt cx="698914" cy="961674"/>
            </a:xfrm>
          </p:grpSpPr>
          <p:pic>
            <p:nvPicPr>
              <p:cNvPr id="12" name="Picture 11" descr="Server.png"/>
              <p:cNvPicPr>
                <a:picLocks noChangeAspect="1"/>
              </p:cNvPicPr>
              <p:nvPr/>
            </p:nvPicPr>
            <p:blipFill>
              <a:blip r:embed="rId7" cstate="print"/>
              <a:stretch>
                <a:fillRect/>
              </a:stretch>
            </p:blipFill>
            <p:spPr>
              <a:xfrm>
                <a:off x="3967976" y="1743075"/>
                <a:ext cx="619659" cy="914048"/>
              </a:xfrm>
              <a:prstGeom prst="rect">
                <a:avLst/>
              </a:prstGeom>
            </p:spPr>
          </p:pic>
          <p:pic>
            <p:nvPicPr>
              <p:cNvPr id="35" name="Picture 34" descr="cell Phone.png"/>
              <p:cNvPicPr>
                <a:picLocks noChangeAspect="1"/>
              </p:cNvPicPr>
              <p:nvPr/>
            </p:nvPicPr>
            <p:blipFill>
              <a:blip r:embed="rId3" cstate="print"/>
              <a:stretch>
                <a:fillRect/>
              </a:stretch>
            </p:blipFill>
            <p:spPr>
              <a:xfrm>
                <a:off x="4267200" y="2315647"/>
                <a:ext cx="399690" cy="389102"/>
              </a:xfrm>
              <a:prstGeom prst="rect">
                <a:avLst/>
              </a:prstGeom>
            </p:spPr>
          </p:pic>
        </p:grpSp>
        <p:sp>
          <p:nvSpPr>
            <p:cNvPr id="37" name="TextBox 36"/>
            <p:cNvSpPr txBox="1"/>
            <p:nvPr/>
          </p:nvSpPr>
          <p:spPr>
            <a:xfrm>
              <a:off x="3814874" y="3401332"/>
              <a:ext cx="1367554" cy="707886"/>
            </a:xfrm>
            <a:prstGeom prst="rect">
              <a:avLst/>
            </a:prstGeom>
            <a:noFill/>
          </p:spPr>
          <p:txBody>
            <a:bodyPr wrap="none" rtlCol="0">
              <a:spAutoFit/>
            </a:bodyPr>
            <a:lstStyle/>
            <a:p>
              <a:pPr algn="ctr"/>
              <a:r>
                <a:rPr lang="fr-FR" sz="2000" dirty="0" smtClean="0"/>
                <a:t>Serveur de </a:t>
              </a:r>
            </a:p>
            <a:p>
              <a:pPr algn="ctr"/>
              <a:r>
                <a:rPr lang="fr-FR" sz="2000" dirty="0" smtClean="0"/>
                <a:t>médiation</a:t>
              </a:r>
              <a:endParaRPr lang="fr-FR" sz="2000" dirty="0"/>
            </a:p>
          </p:txBody>
        </p:sp>
      </p:grpSp>
      <p:cxnSp>
        <p:nvCxnSpPr>
          <p:cNvPr id="87" name="Straight Connector 86"/>
          <p:cNvCxnSpPr/>
          <p:nvPr/>
        </p:nvCxnSpPr>
        <p:spPr bwMode="auto">
          <a:xfrm>
            <a:off x="772638" y="5621079"/>
            <a:ext cx="701749" cy="1588"/>
          </a:xfrm>
          <a:prstGeom prst="line">
            <a:avLst/>
          </a:prstGeom>
          <a:noFill/>
          <a:ln w="19050" cap="flat" cmpd="sng" algn="ctr">
            <a:solidFill>
              <a:srgbClr val="0070C0"/>
            </a:solidFill>
            <a:prstDash val="solid"/>
            <a:round/>
            <a:headEnd type="none" w="med" len="med"/>
            <a:tailEnd type="none" w="med" len="med"/>
          </a:ln>
          <a:effectLst/>
        </p:spPr>
      </p:cxnSp>
      <p:cxnSp>
        <p:nvCxnSpPr>
          <p:cNvPr id="88" name="Straight Connector 87"/>
          <p:cNvCxnSpPr/>
          <p:nvPr/>
        </p:nvCxnSpPr>
        <p:spPr bwMode="auto">
          <a:xfrm>
            <a:off x="783269" y="5940065"/>
            <a:ext cx="701749" cy="1588"/>
          </a:xfrm>
          <a:prstGeom prst="line">
            <a:avLst/>
          </a:prstGeom>
          <a:noFill/>
          <a:ln w="19050" cap="flat" cmpd="sng" algn="ctr">
            <a:solidFill>
              <a:srgbClr val="FF0000"/>
            </a:solidFill>
            <a:prstDash val="solid"/>
            <a:round/>
            <a:headEnd type="none" w="med" len="med"/>
            <a:tailEnd type="none" w="med" len="med"/>
          </a:ln>
          <a:effectLst/>
        </p:spPr>
      </p:cxnSp>
      <p:sp>
        <p:nvSpPr>
          <p:cNvPr id="89" name="TextBox 88"/>
          <p:cNvSpPr txBox="1"/>
          <p:nvPr/>
        </p:nvSpPr>
        <p:spPr>
          <a:xfrm>
            <a:off x="1534634" y="5447417"/>
            <a:ext cx="849913" cy="400110"/>
          </a:xfrm>
          <a:prstGeom prst="rect">
            <a:avLst/>
          </a:prstGeom>
          <a:noFill/>
        </p:spPr>
        <p:txBody>
          <a:bodyPr wrap="none" rtlCol="0">
            <a:spAutoFit/>
          </a:bodyPr>
          <a:lstStyle/>
          <a:p>
            <a:r>
              <a:rPr lang="fr-FR" sz="2000" dirty="0" smtClean="0"/>
              <a:t>Media</a:t>
            </a:r>
            <a:endParaRPr lang="fr-FR" sz="2000" dirty="0"/>
          </a:p>
        </p:txBody>
      </p:sp>
      <p:sp>
        <p:nvSpPr>
          <p:cNvPr id="90" name="TextBox 89"/>
          <p:cNvSpPr txBox="1"/>
          <p:nvPr/>
        </p:nvSpPr>
        <p:spPr>
          <a:xfrm>
            <a:off x="1513371" y="5755758"/>
            <a:ext cx="1496756" cy="400110"/>
          </a:xfrm>
          <a:prstGeom prst="rect">
            <a:avLst/>
          </a:prstGeom>
          <a:noFill/>
        </p:spPr>
        <p:txBody>
          <a:bodyPr wrap="none" rtlCol="0">
            <a:spAutoFit/>
          </a:bodyPr>
          <a:lstStyle/>
          <a:p>
            <a:r>
              <a:rPr lang="fr-FR" sz="2000" dirty="0" smtClean="0"/>
              <a:t>Signalisation</a:t>
            </a:r>
            <a:endParaRPr lang="fr-FR" sz="2000" dirty="0"/>
          </a:p>
        </p:txBody>
      </p:sp>
      <p:pic>
        <p:nvPicPr>
          <p:cNvPr id="109" name="Picture 108" descr="router.png"/>
          <p:cNvPicPr>
            <a:picLocks noChangeAspect="1"/>
          </p:cNvPicPr>
          <p:nvPr/>
        </p:nvPicPr>
        <p:blipFill>
          <a:blip r:embed="rId14" cstate="print"/>
          <a:stretch>
            <a:fillRect/>
          </a:stretch>
        </p:blipFill>
        <p:spPr>
          <a:xfrm>
            <a:off x="3799803" y="1416422"/>
            <a:ext cx="573727" cy="543511"/>
          </a:xfrm>
          <a:prstGeom prst="rect">
            <a:avLst/>
          </a:prstGeom>
        </p:spPr>
      </p:pic>
      <p:sp>
        <p:nvSpPr>
          <p:cNvPr id="110" name="TextBox 109"/>
          <p:cNvSpPr txBox="1"/>
          <p:nvPr/>
        </p:nvSpPr>
        <p:spPr>
          <a:xfrm>
            <a:off x="3622158" y="1931584"/>
            <a:ext cx="1092350" cy="707886"/>
          </a:xfrm>
          <a:prstGeom prst="rect">
            <a:avLst/>
          </a:prstGeom>
          <a:noFill/>
        </p:spPr>
        <p:txBody>
          <a:bodyPr wrap="none" rtlCol="0">
            <a:spAutoFit/>
          </a:bodyPr>
          <a:lstStyle/>
          <a:p>
            <a:pPr algn="ctr"/>
            <a:r>
              <a:rPr lang="fr-FR" sz="2000" dirty="0" smtClean="0"/>
              <a:t>Media</a:t>
            </a:r>
          </a:p>
          <a:p>
            <a:pPr algn="ctr"/>
            <a:r>
              <a:rPr lang="fr-FR" sz="2000" dirty="0" smtClean="0"/>
              <a:t>Gateway</a:t>
            </a:r>
            <a:endParaRPr lang="fr-FR"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left)">
                                      <p:cBhvr>
                                        <p:cTn id="11" dur="500"/>
                                        <p:tgtEl>
                                          <p:spTgt spid="1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par>
                                <p:cTn id="16" presetID="22" presetClass="entr" presetSubtype="1"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wipe(up)">
                                      <p:cBhvr>
                                        <p:cTn id="18" dur="500"/>
                                        <p:tgtEl>
                                          <p:spTgt spid="101"/>
                                        </p:tgtEl>
                                      </p:cBhvr>
                                    </p:animEffect>
                                  </p:childTnLst>
                                </p:cTn>
                              </p:par>
                              <p:par>
                                <p:cTn id="19" presetID="22" presetClass="entr" presetSubtype="1"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wipe(up)">
                                      <p:cBhvr>
                                        <p:cTn id="21" dur="500"/>
                                        <p:tgtEl>
                                          <p:spTgt spid="10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up)">
                                      <p:cBhvr>
                                        <p:cTn id="29" dur="500"/>
                                        <p:tgtEl>
                                          <p:spTgt spid="9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up)">
                                      <p:cBhvr>
                                        <p:cTn id="46" dur="500"/>
                                        <p:tgtEl>
                                          <p:spTgt spid="71"/>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up)">
                                      <p:cBhvr>
                                        <p:cTn id="5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bwMode="auto">
          <a:xfrm flipV="1">
            <a:off x="1850237" y="1817899"/>
            <a:ext cx="1114980" cy="4682"/>
          </a:xfrm>
          <a:prstGeom prst="line">
            <a:avLst/>
          </a:prstGeom>
          <a:noFill/>
          <a:ln w="19050" cap="flat" cmpd="sng" algn="ctr">
            <a:solidFill>
              <a:srgbClr val="0070C0"/>
            </a:solidFill>
            <a:prstDash val="solid"/>
            <a:round/>
            <a:headEnd type="none" w="med" len="med"/>
            <a:tailEnd type="none" w="med" len="med"/>
          </a:ln>
          <a:effectLst/>
        </p:spPr>
      </p:cxnSp>
      <p:cxnSp>
        <p:nvCxnSpPr>
          <p:cNvPr id="104" name="Straight Connector 103"/>
          <p:cNvCxnSpPr/>
          <p:nvPr/>
        </p:nvCxnSpPr>
        <p:spPr bwMode="auto">
          <a:xfrm rot="16200000" flipH="1">
            <a:off x="2489786" y="2702443"/>
            <a:ext cx="1594884" cy="10631"/>
          </a:xfrm>
          <a:prstGeom prst="line">
            <a:avLst/>
          </a:prstGeom>
          <a:noFill/>
          <a:ln w="127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rot="16200000" flipH="1">
            <a:off x="2114101" y="2709530"/>
            <a:ext cx="1594884" cy="10631"/>
          </a:xfrm>
          <a:prstGeom prst="line">
            <a:avLst/>
          </a:prstGeom>
          <a:noFill/>
          <a:ln w="127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V="1">
            <a:off x="1694125" y="1665767"/>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97" name="Straight Connector 96"/>
          <p:cNvCxnSpPr/>
          <p:nvPr/>
        </p:nvCxnSpPr>
        <p:spPr bwMode="auto">
          <a:xfrm rot="16200000" flipH="1">
            <a:off x="6824333" y="4410741"/>
            <a:ext cx="765546" cy="10633"/>
          </a:xfrm>
          <a:prstGeom prst="line">
            <a:avLst/>
          </a:prstGeom>
          <a:noFill/>
          <a:ln w="19050" cap="flat" cmpd="sng" algn="ctr">
            <a:solidFill>
              <a:srgbClr val="FF0000"/>
            </a:solidFill>
            <a:prstDash val="solid"/>
            <a:round/>
            <a:headEnd type="none" w="med" len="med"/>
            <a:tailEnd type="none" w="med" len="med"/>
          </a:ln>
          <a:effectLst/>
        </p:spPr>
      </p:cxnSp>
      <p:cxnSp>
        <p:nvCxnSpPr>
          <p:cNvPr id="95" name="Straight Connector 94"/>
          <p:cNvCxnSpPr/>
          <p:nvPr/>
        </p:nvCxnSpPr>
        <p:spPr bwMode="auto">
          <a:xfrm rot="16200000" flipH="1">
            <a:off x="6345874" y="2794593"/>
            <a:ext cx="2105237" cy="10633"/>
          </a:xfrm>
          <a:prstGeom prst="line">
            <a:avLst/>
          </a:prstGeom>
          <a:noFill/>
          <a:ln w="19050" cap="flat" cmpd="sng" algn="ctr">
            <a:solidFill>
              <a:srgbClr val="FF0000"/>
            </a:solidFill>
            <a:prstDash val="solid"/>
            <a:round/>
            <a:headEnd type="none" w="med" len="med"/>
            <a:tailEnd type="none" w="med" len="med"/>
          </a:ln>
          <a:effectLst/>
        </p:spPr>
      </p:cxnSp>
      <p:cxnSp>
        <p:nvCxnSpPr>
          <p:cNvPr id="94" name="Straight Connector 93"/>
          <p:cNvCxnSpPr/>
          <p:nvPr/>
        </p:nvCxnSpPr>
        <p:spPr bwMode="auto">
          <a:xfrm flipV="1">
            <a:off x="5394255" y="1655134"/>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91" name="Straight Connector 90"/>
          <p:cNvCxnSpPr/>
          <p:nvPr/>
        </p:nvCxnSpPr>
        <p:spPr bwMode="auto">
          <a:xfrm flipV="1">
            <a:off x="3413048" y="1651590"/>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85" name="Straight Connector 84"/>
          <p:cNvCxnSpPr/>
          <p:nvPr/>
        </p:nvCxnSpPr>
        <p:spPr bwMode="auto">
          <a:xfrm>
            <a:off x="3437861" y="1789813"/>
            <a:ext cx="1502735" cy="5141"/>
          </a:xfrm>
          <a:prstGeom prst="line">
            <a:avLst/>
          </a:prstGeom>
          <a:noFill/>
          <a:ln w="19050" cap="flat" cmpd="sng" algn="ctr">
            <a:solidFill>
              <a:srgbClr val="0070C0"/>
            </a:solidFill>
            <a:prstDash val="solid"/>
            <a:round/>
            <a:headEnd type="none" w="med" len="med"/>
            <a:tailEnd type="none" w="med" len="med"/>
          </a:ln>
          <a:effectLst/>
        </p:spPr>
      </p:cxnSp>
      <p:cxnSp>
        <p:nvCxnSpPr>
          <p:cNvPr id="80" name="Straight Connector 79"/>
          <p:cNvCxnSpPr/>
          <p:nvPr/>
        </p:nvCxnSpPr>
        <p:spPr bwMode="auto">
          <a:xfrm rot="16200000" flipV="1">
            <a:off x="6494726" y="4410738"/>
            <a:ext cx="765544" cy="10633"/>
          </a:xfrm>
          <a:prstGeom prst="line">
            <a:avLst/>
          </a:prstGeom>
          <a:noFill/>
          <a:ln w="19050" cap="flat" cmpd="sng" algn="ctr">
            <a:solidFill>
              <a:srgbClr val="0070C0"/>
            </a:solidFill>
            <a:prstDash val="solid"/>
            <a:round/>
            <a:headEnd type="none" w="med" len="med"/>
            <a:tailEnd type="none" w="med" len="med"/>
          </a:ln>
          <a:effectLst/>
        </p:spPr>
      </p:cxnSp>
      <p:cxnSp>
        <p:nvCxnSpPr>
          <p:cNvPr id="75" name="Straight Connector 74"/>
          <p:cNvCxnSpPr/>
          <p:nvPr/>
        </p:nvCxnSpPr>
        <p:spPr bwMode="auto">
          <a:xfrm flipV="1">
            <a:off x="6000314" y="3937591"/>
            <a:ext cx="818704" cy="4"/>
          </a:xfrm>
          <a:prstGeom prst="line">
            <a:avLst/>
          </a:prstGeom>
          <a:noFill/>
          <a:ln w="19050" cap="flat" cmpd="sng" algn="ctr">
            <a:solidFill>
              <a:srgbClr val="0070C0"/>
            </a:solidFill>
            <a:prstDash val="solid"/>
            <a:round/>
            <a:headEnd type="none" w="med" len="med"/>
            <a:tailEnd type="none" w="med" len="med"/>
          </a:ln>
          <a:effectLst/>
        </p:spPr>
      </p:cxnSp>
      <p:cxnSp>
        <p:nvCxnSpPr>
          <p:cNvPr id="29" name="Straight Connector 28"/>
          <p:cNvCxnSpPr/>
          <p:nvPr/>
        </p:nvCxnSpPr>
        <p:spPr bwMode="auto">
          <a:xfrm rot="16200000" flipH="1">
            <a:off x="1350335" y="2288875"/>
            <a:ext cx="800104" cy="2"/>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16200000" flipH="1">
            <a:off x="694218" y="2227960"/>
            <a:ext cx="800104" cy="2"/>
          </a:xfrm>
          <a:prstGeom prst="line">
            <a:avLst/>
          </a:prstGeom>
          <a:no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fr-FR" dirty="0" smtClean="0"/>
              <a:t>Coexistence avec un IP-PBX</a:t>
            </a:r>
            <a:endParaRPr lang="fr-FR" dirty="0"/>
          </a:p>
        </p:txBody>
      </p:sp>
      <p:pic>
        <p:nvPicPr>
          <p:cNvPr id="8" name="Picture 7" descr="cell Phone.png"/>
          <p:cNvPicPr>
            <a:picLocks noChangeAspect="1"/>
          </p:cNvPicPr>
          <p:nvPr/>
        </p:nvPicPr>
        <p:blipFill>
          <a:blip r:embed="rId3" cstate="print"/>
          <a:stretch>
            <a:fillRect/>
          </a:stretch>
        </p:blipFill>
        <p:spPr>
          <a:xfrm>
            <a:off x="1615264" y="2525857"/>
            <a:ext cx="399690" cy="389102"/>
          </a:xfrm>
          <a:prstGeom prst="rect">
            <a:avLst/>
          </a:prstGeom>
        </p:spPr>
      </p:pic>
      <p:pic>
        <p:nvPicPr>
          <p:cNvPr id="9" name="Picture 8" descr="pbx box.png"/>
          <p:cNvPicPr>
            <a:picLocks noChangeAspect="1"/>
          </p:cNvPicPr>
          <p:nvPr/>
        </p:nvPicPr>
        <p:blipFill>
          <a:blip r:embed="rId4" cstate="print"/>
          <a:stretch>
            <a:fillRect/>
          </a:stretch>
        </p:blipFill>
        <p:spPr>
          <a:xfrm>
            <a:off x="2776862" y="1315799"/>
            <a:ext cx="706699" cy="842962"/>
          </a:xfrm>
          <a:prstGeom prst="rect">
            <a:avLst/>
          </a:prstGeom>
        </p:spPr>
      </p:pic>
      <p:pic>
        <p:nvPicPr>
          <p:cNvPr id="10" name="Picture 9" descr="Internet cloud web.png"/>
          <p:cNvPicPr>
            <a:picLocks noChangeAspect="1"/>
          </p:cNvPicPr>
          <p:nvPr/>
        </p:nvPicPr>
        <p:blipFill>
          <a:blip r:embed="rId5" cstate="print"/>
          <a:stretch>
            <a:fillRect/>
          </a:stretch>
        </p:blipFill>
        <p:spPr>
          <a:xfrm>
            <a:off x="762000" y="1290116"/>
            <a:ext cx="1824554" cy="995884"/>
          </a:xfrm>
          <a:prstGeom prst="rect">
            <a:avLst/>
          </a:prstGeom>
        </p:spPr>
      </p:pic>
      <p:sp>
        <p:nvSpPr>
          <p:cNvPr id="20" name="TextBox 19"/>
          <p:cNvSpPr txBox="1"/>
          <p:nvPr/>
        </p:nvSpPr>
        <p:spPr>
          <a:xfrm>
            <a:off x="1038225" y="1480616"/>
            <a:ext cx="1183273" cy="707886"/>
          </a:xfrm>
          <a:prstGeom prst="rect">
            <a:avLst/>
          </a:prstGeom>
          <a:noFill/>
        </p:spPr>
        <p:txBody>
          <a:bodyPr wrap="none" rtlCol="0">
            <a:spAutoFit/>
          </a:bodyPr>
          <a:lstStyle/>
          <a:p>
            <a:pPr algn="ctr"/>
            <a:r>
              <a:rPr lang="fr-FR" sz="2000" dirty="0" smtClean="0">
                <a:solidFill>
                  <a:schemeClr val="bg1"/>
                </a:solidFill>
              </a:rPr>
              <a:t>Réseau</a:t>
            </a:r>
          </a:p>
          <a:p>
            <a:pPr algn="ctr"/>
            <a:r>
              <a:rPr lang="fr-FR" sz="2000" dirty="0" smtClean="0">
                <a:solidFill>
                  <a:schemeClr val="bg1"/>
                </a:solidFill>
              </a:rPr>
              <a:t>commuté</a:t>
            </a:r>
            <a:endParaRPr lang="fr-FR" sz="2000" dirty="0">
              <a:solidFill>
                <a:schemeClr val="bg1"/>
              </a:solidFill>
            </a:endParaRPr>
          </a:p>
        </p:txBody>
      </p:sp>
      <p:pic>
        <p:nvPicPr>
          <p:cNvPr id="21" name="Picture 20" descr="phone.png"/>
          <p:cNvPicPr>
            <a:picLocks noChangeAspect="1"/>
          </p:cNvPicPr>
          <p:nvPr/>
        </p:nvPicPr>
        <p:blipFill>
          <a:blip r:embed="rId6" cstate="print"/>
          <a:stretch>
            <a:fillRect/>
          </a:stretch>
        </p:blipFill>
        <p:spPr>
          <a:xfrm>
            <a:off x="920640" y="2505735"/>
            <a:ext cx="481764" cy="481011"/>
          </a:xfrm>
          <a:prstGeom prst="rect">
            <a:avLst/>
          </a:prstGeom>
        </p:spPr>
      </p:pic>
      <p:sp>
        <p:nvSpPr>
          <p:cNvPr id="30" name="TextBox 29"/>
          <p:cNvSpPr txBox="1"/>
          <p:nvPr/>
        </p:nvSpPr>
        <p:spPr>
          <a:xfrm>
            <a:off x="2232605" y="2317472"/>
            <a:ext cx="2088649" cy="707886"/>
          </a:xfrm>
          <a:prstGeom prst="rect">
            <a:avLst/>
          </a:prstGeom>
          <a:noFill/>
        </p:spPr>
        <p:txBody>
          <a:bodyPr wrap="none" rtlCol="0">
            <a:spAutoFit/>
          </a:bodyPr>
          <a:lstStyle/>
          <a:p>
            <a:pPr algn="ctr"/>
            <a:r>
              <a:rPr lang="fr-FR" sz="2000" dirty="0" smtClean="0"/>
              <a:t>IP-PBX compatible</a:t>
            </a:r>
          </a:p>
          <a:p>
            <a:pPr algn="ctr"/>
            <a:r>
              <a:rPr lang="fr-FR" sz="2000" dirty="0" smtClean="0"/>
              <a:t>OCS 2007</a:t>
            </a:r>
            <a:endParaRPr lang="fr-FR" sz="2000" dirty="0"/>
          </a:p>
        </p:txBody>
      </p:sp>
      <p:pic>
        <p:nvPicPr>
          <p:cNvPr id="39" name="Picture 38" descr="Server.png"/>
          <p:cNvPicPr>
            <a:picLocks noChangeAspect="1"/>
          </p:cNvPicPr>
          <p:nvPr/>
        </p:nvPicPr>
        <p:blipFill>
          <a:blip r:embed="rId7" cstate="print"/>
          <a:stretch>
            <a:fillRect/>
          </a:stretch>
        </p:blipFill>
        <p:spPr>
          <a:xfrm>
            <a:off x="6833444" y="1290081"/>
            <a:ext cx="575663" cy="849151"/>
          </a:xfrm>
          <a:prstGeom prst="rect">
            <a:avLst/>
          </a:prstGeom>
        </p:spPr>
      </p:pic>
      <p:pic>
        <p:nvPicPr>
          <p:cNvPr id="44" name="Picture 43" descr="Server RTC.png"/>
          <p:cNvPicPr>
            <a:picLocks noChangeAspect="1"/>
          </p:cNvPicPr>
          <p:nvPr/>
        </p:nvPicPr>
        <p:blipFill>
          <a:blip r:embed="rId8" cstate="print"/>
          <a:stretch>
            <a:fillRect/>
          </a:stretch>
        </p:blipFill>
        <p:spPr>
          <a:xfrm>
            <a:off x="7098672" y="1295646"/>
            <a:ext cx="652655" cy="923568"/>
          </a:xfrm>
          <a:prstGeom prst="rect">
            <a:avLst/>
          </a:prstGeom>
        </p:spPr>
      </p:pic>
      <p:pic>
        <p:nvPicPr>
          <p:cNvPr id="45" name="Picture 44" descr="Internet cloud web.png"/>
          <p:cNvPicPr>
            <a:picLocks noChangeAspect="1"/>
          </p:cNvPicPr>
          <p:nvPr/>
        </p:nvPicPr>
        <p:blipFill>
          <a:blip r:embed="rId5" cstate="print"/>
          <a:stretch>
            <a:fillRect/>
          </a:stretch>
        </p:blipFill>
        <p:spPr>
          <a:xfrm>
            <a:off x="6388622" y="3461139"/>
            <a:ext cx="1854839" cy="880487"/>
          </a:xfrm>
          <a:prstGeom prst="rect">
            <a:avLst/>
          </a:prstGeom>
        </p:spPr>
      </p:pic>
      <p:grpSp>
        <p:nvGrpSpPr>
          <p:cNvPr id="3" name="Group 60"/>
          <p:cNvGrpSpPr/>
          <p:nvPr/>
        </p:nvGrpSpPr>
        <p:grpSpPr>
          <a:xfrm>
            <a:off x="2140684" y="3512291"/>
            <a:ext cx="2202715" cy="1212110"/>
            <a:chOff x="946300" y="4880347"/>
            <a:chExt cx="2202715" cy="1212110"/>
          </a:xfrm>
        </p:grpSpPr>
        <p:pic>
          <p:nvPicPr>
            <p:cNvPr id="16" name="Picture 15" descr="fax machine phone.png"/>
            <p:cNvPicPr>
              <a:picLocks noChangeAspect="1"/>
            </p:cNvPicPr>
            <p:nvPr/>
          </p:nvPicPr>
          <p:blipFill>
            <a:blip r:embed="rId9" cstate="print"/>
            <a:stretch>
              <a:fillRect/>
            </a:stretch>
          </p:blipFill>
          <p:spPr>
            <a:xfrm>
              <a:off x="2144293" y="5108523"/>
              <a:ext cx="556052" cy="484203"/>
            </a:xfrm>
            <a:prstGeom prst="rect">
              <a:avLst/>
            </a:prstGeom>
          </p:spPr>
        </p:pic>
        <p:pic>
          <p:nvPicPr>
            <p:cNvPr id="17" name="Picture 16" descr="standard wireline two line phone.png"/>
            <p:cNvPicPr>
              <a:picLocks noChangeAspect="1"/>
            </p:cNvPicPr>
            <p:nvPr/>
          </p:nvPicPr>
          <p:blipFill>
            <a:blip r:embed="rId10"/>
            <a:stretch>
              <a:fillRect/>
            </a:stretch>
          </p:blipFill>
          <p:spPr>
            <a:xfrm>
              <a:off x="1204510" y="5023132"/>
              <a:ext cx="581825" cy="686553"/>
            </a:xfrm>
            <a:prstGeom prst="rect">
              <a:avLst/>
            </a:prstGeom>
          </p:spPr>
        </p:pic>
        <p:sp>
          <p:nvSpPr>
            <p:cNvPr id="48" name="Rounded Rectangle 47"/>
            <p:cNvSpPr/>
            <p:nvPr/>
          </p:nvSpPr>
          <p:spPr bwMode="auto">
            <a:xfrm>
              <a:off x="946300" y="4880347"/>
              <a:ext cx="2202715" cy="121211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3200" b="0" i="0" u="none" strike="noStrike" cap="none" normalizeH="0" baseline="0" smtClean="0">
                <a:ln>
                  <a:noFill/>
                </a:ln>
                <a:solidFill>
                  <a:schemeClr val="tx2"/>
                </a:solidFill>
                <a:effectLst/>
                <a:latin typeface="Times New Roman" pitchFamily="18" charset="0"/>
              </a:endParaRPr>
            </a:p>
          </p:txBody>
        </p:sp>
        <p:sp>
          <p:nvSpPr>
            <p:cNvPr id="49" name="TextBox 48"/>
            <p:cNvSpPr txBox="1"/>
            <p:nvPr/>
          </p:nvSpPr>
          <p:spPr>
            <a:xfrm>
              <a:off x="1052622" y="5688414"/>
              <a:ext cx="2057551" cy="400110"/>
            </a:xfrm>
            <a:prstGeom prst="rect">
              <a:avLst/>
            </a:prstGeom>
            <a:noFill/>
          </p:spPr>
          <p:txBody>
            <a:bodyPr wrap="none" rtlCol="0">
              <a:spAutoFit/>
            </a:bodyPr>
            <a:lstStyle/>
            <a:p>
              <a:r>
                <a:rPr lang="fr-FR" sz="2000" dirty="0" smtClean="0"/>
                <a:t>Terminaux du PBX</a:t>
              </a:r>
              <a:endParaRPr lang="fr-FR" sz="2000" dirty="0"/>
            </a:p>
          </p:txBody>
        </p:sp>
      </p:grpSp>
      <p:sp>
        <p:nvSpPr>
          <p:cNvPr id="50" name="TextBox 49"/>
          <p:cNvSpPr txBox="1"/>
          <p:nvPr/>
        </p:nvSpPr>
        <p:spPr>
          <a:xfrm>
            <a:off x="7456973" y="2310814"/>
            <a:ext cx="1046953" cy="707886"/>
          </a:xfrm>
          <a:prstGeom prst="rect">
            <a:avLst/>
          </a:prstGeom>
          <a:noFill/>
        </p:spPr>
        <p:txBody>
          <a:bodyPr wrap="none" rtlCol="0">
            <a:spAutoFit/>
          </a:bodyPr>
          <a:lstStyle/>
          <a:p>
            <a:pPr algn="ctr"/>
            <a:r>
              <a:rPr lang="fr-FR" sz="2000" dirty="0" smtClean="0"/>
              <a:t>Serveur </a:t>
            </a:r>
          </a:p>
          <a:p>
            <a:pPr algn="ctr"/>
            <a:r>
              <a:rPr lang="fr-FR" sz="2000" dirty="0" smtClean="0"/>
              <a:t>OCS</a:t>
            </a:r>
            <a:endParaRPr lang="fr-FR" sz="2000" dirty="0"/>
          </a:p>
        </p:txBody>
      </p:sp>
      <p:sp>
        <p:nvSpPr>
          <p:cNvPr id="51" name="TextBox 50"/>
          <p:cNvSpPr txBox="1"/>
          <p:nvPr/>
        </p:nvSpPr>
        <p:spPr>
          <a:xfrm>
            <a:off x="6117270" y="2289548"/>
            <a:ext cx="989245" cy="707886"/>
          </a:xfrm>
          <a:prstGeom prst="rect">
            <a:avLst/>
          </a:prstGeom>
          <a:noFill/>
        </p:spPr>
        <p:txBody>
          <a:bodyPr wrap="none" rtlCol="0">
            <a:spAutoFit/>
          </a:bodyPr>
          <a:lstStyle/>
          <a:p>
            <a:pPr algn="ctr"/>
            <a:r>
              <a:rPr lang="fr-FR" sz="2000" dirty="0" smtClean="0"/>
              <a:t>Serveur</a:t>
            </a:r>
          </a:p>
          <a:p>
            <a:pPr algn="ctr"/>
            <a:r>
              <a:rPr lang="fr-FR" sz="2000" dirty="0" smtClean="0"/>
              <a:t>Frontal</a:t>
            </a:r>
            <a:endParaRPr lang="fr-FR" sz="2000" dirty="0"/>
          </a:p>
        </p:txBody>
      </p:sp>
      <p:grpSp>
        <p:nvGrpSpPr>
          <p:cNvPr id="4" name="Group 61"/>
          <p:cNvGrpSpPr/>
          <p:nvPr/>
        </p:nvGrpSpPr>
        <p:grpSpPr>
          <a:xfrm>
            <a:off x="6042841" y="4798827"/>
            <a:ext cx="2296632" cy="1297173"/>
            <a:chOff x="5560828" y="4391246"/>
            <a:chExt cx="2296632" cy="1297173"/>
          </a:xfrm>
        </p:grpSpPr>
        <p:pic>
          <p:nvPicPr>
            <p:cNvPr id="14" name="Picture 13" descr="UCG Phone VoIP Unified Communications.png"/>
            <p:cNvPicPr>
              <a:picLocks noChangeAspect="1"/>
            </p:cNvPicPr>
            <p:nvPr/>
          </p:nvPicPr>
          <p:blipFill>
            <a:blip r:embed="rId11" cstate="print"/>
            <a:stretch>
              <a:fillRect/>
            </a:stretch>
          </p:blipFill>
          <p:spPr>
            <a:xfrm>
              <a:off x="6769557" y="4496485"/>
              <a:ext cx="1014806" cy="828673"/>
            </a:xfrm>
            <a:prstGeom prst="rect">
              <a:avLst/>
            </a:prstGeom>
          </p:spPr>
        </p:pic>
        <p:grpSp>
          <p:nvGrpSpPr>
            <p:cNvPr id="5" name="Group 51"/>
            <p:cNvGrpSpPr/>
            <p:nvPr/>
          </p:nvGrpSpPr>
          <p:grpSpPr>
            <a:xfrm>
              <a:off x="5801831" y="4499352"/>
              <a:ext cx="647329" cy="724409"/>
              <a:chOff x="8077199" y="3180915"/>
              <a:chExt cx="647329" cy="724409"/>
            </a:xfrm>
          </p:grpSpPr>
          <p:pic>
            <p:nvPicPr>
              <p:cNvPr id="13" name="Picture 12" descr="laptop notebook portable Computer.png"/>
              <p:cNvPicPr>
                <a:picLocks noChangeAspect="1"/>
              </p:cNvPicPr>
              <p:nvPr/>
            </p:nvPicPr>
            <p:blipFill>
              <a:blip r:embed="rId12" cstate="print"/>
              <a:stretch>
                <a:fillRect/>
              </a:stretch>
            </p:blipFill>
            <p:spPr>
              <a:xfrm>
                <a:off x="8077199" y="3180915"/>
                <a:ext cx="647329" cy="614133"/>
              </a:xfrm>
              <a:prstGeom prst="rect">
                <a:avLst/>
              </a:prstGeom>
            </p:spPr>
          </p:pic>
          <p:pic>
            <p:nvPicPr>
              <p:cNvPr id="47" name="Picture 46" descr="user blue.png"/>
              <p:cNvPicPr>
                <a:picLocks noChangeAspect="1"/>
              </p:cNvPicPr>
              <p:nvPr/>
            </p:nvPicPr>
            <p:blipFill>
              <a:blip r:embed="rId13" cstate="print"/>
              <a:stretch>
                <a:fillRect/>
              </a:stretch>
            </p:blipFill>
            <p:spPr>
              <a:xfrm>
                <a:off x="8359139" y="3423925"/>
                <a:ext cx="356236" cy="481399"/>
              </a:xfrm>
              <a:prstGeom prst="rect">
                <a:avLst/>
              </a:prstGeom>
            </p:spPr>
          </p:pic>
        </p:grpSp>
        <p:sp>
          <p:nvSpPr>
            <p:cNvPr id="58" name="Rounded Rectangle 57"/>
            <p:cNvSpPr/>
            <p:nvPr/>
          </p:nvSpPr>
          <p:spPr bwMode="auto">
            <a:xfrm>
              <a:off x="5560828" y="4391246"/>
              <a:ext cx="2296632" cy="12971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3200" b="0" i="0" u="none" strike="noStrike" cap="none" normalizeH="0" baseline="0" smtClean="0">
                <a:ln>
                  <a:noFill/>
                </a:ln>
                <a:solidFill>
                  <a:schemeClr val="tx2"/>
                </a:solidFill>
                <a:effectLst/>
                <a:latin typeface="Times New Roman" pitchFamily="18" charset="0"/>
              </a:endParaRPr>
            </a:p>
          </p:txBody>
        </p:sp>
        <p:sp>
          <p:nvSpPr>
            <p:cNvPr id="60" name="TextBox 59"/>
            <p:cNvSpPr txBox="1"/>
            <p:nvPr/>
          </p:nvSpPr>
          <p:spPr>
            <a:xfrm>
              <a:off x="5842587" y="5288309"/>
              <a:ext cx="1755289" cy="400110"/>
            </a:xfrm>
            <a:prstGeom prst="rect">
              <a:avLst/>
            </a:prstGeom>
            <a:noFill/>
          </p:spPr>
          <p:txBody>
            <a:bodyPr wrap="none" rtlCol="0">
              <a:spAutoFit/>
            </a:bodyPr>
            <a:lstStyle/>
            <a:p>
              <a:r>
                <a:rPr lang="fr-FR" sz="2000" dirty="0" smtClean="0"/>
                <a:t>Terminaux OCS</a:t>
              </a:r>
              <a:endParaRPr lang="fr-FR" sz="2000" dirty="0"/>
            </a:p>
          </p:txBody>
        </p:sp>
      </p:grpSp>
      <p:sp>
        <p:nvSpPr>
          <p:cNvPr id="63" name="TextBox 62"/>
          <p:cNvSpPr txBox="1"/>
          <p:nvPr/>
        </p:nvSpPr>
        <p:spPr>
          <a:xfrm>
            <a:off x="6978506" y="3767470"/>
            <a:ext cx="564578" cy="369332"/>
          </a:xfrm>
          <a:prstGeom prst="rect">
            <a:avLst/>
          </a:prstGeom>
          <a:noFill/>
        </p:spPr>
        <p:txBody>
          <a:bodyPr wrap="none" rtlCol="0">
            <a:spAutoFit/>
          </a:bodyPr>
          <a:lstStyle/>
          <a:p>
            <a:r>
              <a:rPr lang="fr-FR" dirty="0" smtClean="0">
                <a:solidFill>
                  <a:schemeClr val="bg1"/>
                </a:solidFill>
              </a:rPr>
              <a:t>LAN</a:t>
            </a:r>
            <a:endParaRPr lang="fr-FR" dirty="0">
              <a:solidFill>
                <a:schemeClr val="bg1"/>
              </a:solidFill>
            </a:endParaRPr>
          </a:p>
        </p:txBody>
      </p:sp>
      <p:cxnSp>
        <p:nvCxnSpPr>
          <p:cNvPr id="65" name="Straight Connector 64"/>
          <p:cNvCxnSpPr/>
          <p:nvPr/>
        </p:nvCxnSpPr>
        <p:spPr bwMode="auto">
          <a:xfrm>
            <a:off x="5266665" y="1779189"/>
            <a:ext cx="701749" cy="1588"/>
          </a:xfrm>
          <a:prstGeom prst="line">
            <a:avLst/>
          </a:prstGeom>
          <a:noFill/>
          <a:ln w="19050" cap="flat" cmpd="sng" algn="ctr">
            <a:solidFill>
              <a:srgbClr val="0070C0"/>
            </a:solidFill>
            <a:prstDash val="solid"/>
            <a:round/>
            <a:headEnd type="none" w="med" len="med"/>
            <a:tailEnd type="none" w="med" len="med"/>
          </a:ln>
          <a:effectLst/>
        </p:spPr>
      </p:cxnSp>
      <p:cxnSp>
        <p:nvCxnSpPr>
          <p:cNvPr id="71" name="Straight Connector 70"/>
          <p:cNvCxnSpPr/>
          <p:nvPr/>
        </p:nvCxnSpPr>
        <p:spPr bwMode="auto">
          <a:xfrm rot="16200000" flipH="1">
            <a:off x="4889211" y="2847753"/>
            <a:ext cx="2179670" cy="21265"/>
          </a:xfrm>
          <a:prstGeom prst="line">
            <a:avLst/>
          </a:prstGeom>
          <a:noFill/>
          <a:ln w="19050" cap="flat" cmpd="sng" algn="ctr">
            <a:solidFill>
              <a:srgbClr val="0070C0"/>
            </a:solidFill>
            <a:prstDash val="solid"/>
            <a:round/>
            <a:headEnd type="none" w="med" len="med"/>
            <a:tailEnd type="none" w="med" len="med"/>
          </a:ln>
          <a:effectLst/>
        </p:spPr>
      </p:cxnSp>
      <p:grpSp>
        <p:nvGrpSpPr>
          <p:cNvPr id="6" name="Group 52"/>
          <p:cNvGrpSpPr/>
          <p:nvPr/>
        </p:nvGrpSpPr>
        <p:grpSpPr>
          <a:xfrm>
            <a:off x="4605234" y="1300073"/>
            <a:ext cx="1367554" cy="1675006"/>
            <a:chOff x="3814874" y="2434212"/>
            <a:chExt cx="1367554" cy="1675006"/>
          </a:xfrm>
        </p:grpSpPr>
        <p:grpSp>
          <p:nvGrpSpPr>
            <p:cNvPr id="7" name="Group 35"/>
            <p:cNvGrpSpPr/>
            <p:nvPr/>
          </p:nvGrpSpPr>
          <p:grpSpPr>
            <a:xfrm>
              <a:off x="4095567" y="2434212"/>
              <a:ext cx="698914" cy="961674"/>
              <a:chOff x="3967976" y="1743075"/>
              <a:chExt cx="698914" cy="961674"/>
            </a:xfrm>
          </p:grpSpPr>
          <p:pic>
            <p:nvPicPr>
              <p:cNvPr id="12" name="Picture 11" descr="Server.png"/>
              <p:cNvPicPr>
                <a:picLocks noChangeAspect="1"/>
              </p:cNvPicPr>
              <p:nvPr/>
            </p:nvPicPr>
            <p:blipFill>
              <a:blip r:embed="rId7" cstate="print"/>
              <a:stretch>
                <a:fillRect/>
              </a:stretch>
            </p:blipFill>
            <p:spPr>
              <a:xfrm>
                <a:off x="3967976" y="1743075"/>
                <a:ext cx="619659" cy="914048"/>
              </a:xfrm>
              <a:prstGeom prst="rect">
                <a:avLst/>
              </a:prstGeom>
            </p:spPr>
          </p:pic>
          <p:pic>
            <p:nvPicPr>
              <p:cNvPr id="35" name="Picture 34" descr="cell Phone.png"/>
              <p:cNvPicPr>
                <a:picLocks noChangeAspect="1"/>
              </p:cNvPicPr>
              <p:nvPr/>
            </p:nvPicPr>
            <p:blipFill>
              <a:blip r:embed="rId3" cstate="print"/>
              <a:stretch>
                <a:fillRect/>
              </a:stretch>
            </p:blipFill>
            <p:spPr>
              <a:xfrm>
                <a:off x="4267200" y="2315647"/>
                <a:ext cx="399690" cy="389102"/>
              </a:xfrm>
              <a:prstGeom prst="rect">
                <a:avLst/>
              </a:prstGeom>
            </p:spPr>
          </p:pic>
        </p:grpSp>
        <p:sp>
          <p:nvSpPr>
            <p:cNvPr id="37" name="TextBox 36"/>
            <p:cNvSpPr txBox="1"/>
            <p:nvPr/>
          </p:nvSpPr>
          <p:spPr>
            <a:xfrm>
              <a:off x="3814874" y="3401332"/>
              <a:ext cx="1367554" cy="707886"/>
            </a:xfrm>
            <a:prstGeom prst="rect">
              <a:avLst/>
            </a:prstGeom>
            <a:noFill/>
          </p:spPr>
          <p:txBody>
            <a:bodyPr wrap="none" rtlCol="0">
              <a:spAutoFit/>
            </a:bodyPr>
            <a:lstStyle/>
            <a:p>
              <a:pPr algn="ctr"/>
              <a:r>
                <a:rPr lang="fr-FR" sz="2000" dirty="0" smtClean="0"/>
                <a:t>Serveur de </a:t>
              </a:r>
            </a:p>
            <a:p>
              <a:pPr algn="ctr"/>
              <a:r>
                <a:rPr lang="fr-FR" sz="2000" dirty="0" smtClean="0"/>
                <a:t>médiation</a:t>
              </a:r>
              <a:endParaRPr lang="fr-FR" sz="2000" dirty="0"/>
            </a:p>
          </p:txBody>
        </p:sp>
      </p:grpSp>
      <p:cxnSp>
        <p:nvCxnSpPr>
          <p:cNvPr id="87" name="Straight Connector 86"/>
          <p:cNvCxnSpPr/>
          <p:nvPr/>
        </p:nvCxnSpPr>
        <p:spPr bwMode="auto">
          <a:xfrm>
            <a:off x="772638" y="5621079"/>
            <a:ext cx="701749" cy="1588"/>
          </a:xfrm>
          <a:prstGeom prst="line">
            <a:avLst/>
          </a:prstGeom>
          <a:noFill/>
          <a:ln w="19050" cap="flat" cmpd="sng" algn="ctr">
            <a:solidFill>
              <a:srgbClr val="0070C0"/>
            </a:solidFill>
            <a:prstDash val="solid"/>
            <a:round/>
            <a:headEnd type="none" w="med" len="med"/>
            <a:tailEnd type="none" w="med" len="med"/>
          </a:ln>
          <a:effectLst/>
        </p:spPr>
      </p:cxnSp>
      <p:cxnSp>
        <p:nvCxnSpPr>
          <p:cNvPr id="88" name="Straight Connector 87"/>
          <p:cNvCxnSpPr/>
          <p:nvPr/>
        </p:nvCxnSpPr>
        <p:spPr bwMode="auto">
          <a:xfrm>
            <a:off x="783269" y="5940065"/>
            <a:ext cx="701749" cy="1588"/>
          </a:xfrm>
          <a:prstGeom prst="line">
            <a:avLst/>
          </a:prstGeom>
          <a:noFill/>
          <a:ln w="19050" cap="flat" cmpd="sng" algn="ctr">
            <a:solidFill>
              <a:srgbClr val="FF0000"/>
            </a:solidFill>
            <a:prstDash val="solid"/>
            <a:round/>
            <a:headEnd type="none" w="med" len="med"/>
            <a:tailEnd type="none" w="med" len="med"/>
          </a:ln>
          <a:effectLst/>
        </p:spPr>
      </p:cxnSp>
      <p:sp>
        <p:nvSpPr>
          <p:cNvPr id="89" name="TextBox 88"/>
          <p:cNvSpPr txBox="1"/>
          <p:nvPr/>
        </p:nvSpPr>
        <p:spPr>
          <a:xfrm>
            <a:off x="1534634" y="5447417"/>
            <a:ext cx="849913" cy="400110"/>
          </a:xfrm>
          <a:prstGeom prst="rect">
            <a:avLst/>
          </a:prstGeom>
          <a:noFill/>
        </p:spPr>
        <p:txBody>
          <a:bodyPr wrap="none" rtlCol="0">
            <a:spAutoFit/>
          </a:bodyPr>
          <a:lstStyle/>
          <a:p>
            <a:r>
              <a:rPr lang="fr-FR" sz="2000" dirty="0" smtClean="0"/>
              <a:t>Media</a:t>
            </a:r>
            <a:endParaRPr lang="fr-FR" sz="2000" dirty="0"/>
          </a:p>
        </p:txBody>
      </p:sp>
      <p:sp>
        <p:nvSpPr>
          <p:cNvPr id="90" name="TextBox 89"/>
          <p:cNvSpPr txBox="1"/>
          <p:nvPr/>
        </p:nvSpPr>
        <p:spPr>
          <a:xfrm>
            <a:off x="1513371" y="5755758"/>
            <a:ext cx="1496756" cy="400110"/>
          </a:xfrm>
          <a:prstGeom prst="rect">
            <a:avLst/>
          </a:prstGeom>
          <a:noFill/>
        </p:spPr>
        <p:txBody>
          <a:bodyPr wrap="none" rtlCol="0">
            <a:spAutoFit/>
          </a:bodyPr>
          <a:lstStyle/>
          <a:p>
            <a:r>
              <a:rPr lang="fr-FR" sz="2000" dirty="0" smtClean="0"/>
              <a:t>Signalisation</a:t>
            </a:r>
            <a:endParaRPr lang="fr-FR"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par>
                                <p:cTn id="16" presetID="22" presetClass="entr" presetSubtype="1"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wipe(up)">
                                      <p:cBhvr>
                                        <p:cTn id="18" dur="500"/>
                                        <p:tgtEl>
                                          <p:spTgt spid="101"/>
                                        </p:tgtEl>
                                      </p:cBhvr>
                                    </p:animEffect>
                                  </p:childTnLst>
                                </p:cTn>
                              </p:par>
                              <p:par>
                                <p:cTn id="19" presetID="22" presetClass="entr" presetSubtype="1"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wipe(up)">
                                      <p:cBhvr>
                                        <p:cTn id="21" dur="500"/>
                                        <p:tgtEl>
                                          <p:spTgt spid="10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up)">
                                      <p:cBhvr>
                                        <p:cTn id="29" dur="500"/>
                                        <p:tgtEl>
                                          <p:spTgt spid="9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up)">
                                      <p:cBhvr>
                                        <p:cTn id="46" dur="500"/>
                                        <p:tgtEl>
                                          <p:spTgt spid="71"/>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up)">
                                      <p:cBhvr>
                                        <p:cTn id="5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bwMode="auto">
          <a:xfrm flipV="1">
            <a:off x="1916353" y="2560789"/>
            <a:ext cx="1451047" cy="6420"/>
          </a:xfrm>
          <a:prstGeom prst="line">
            <a:avLst/>
          </a:prstGeom>
          <a:noFill/>
          <a:ln w="19050" cap="flat" cmpd="sng" algn="ctr">
            <a:solidFill>
              <a:srgbClr val="0070C0"/>
            </a:solidFill>
            <a:prstDash val="solid"/>
            <a:round/>
            <a:headEnd type="none" w="med" len="med"/>
            <a:tailEnd type="none" w="med" len="med"/>
          </a:ln>
          <a:effectLst/>
        </p:spPr>
      </p:cxnSp>
      <p:cxnSp>
        <p:nvCxnSpPr>
          <p:cNvPr id="101" name="Straight Connector 100"/>
          <p:cNvCxnSpPr/>
          <p:nvPr/>
        </p:nvCxnSpPr>
        <p:spPr bwMode="auto">
          <a:xfrm rot="16200000" flipH="1">
            <a:off x="1246694" y="3084185"/>
            <a:ext cx="999465" cy="10646"/>
          </a:xfrm>
          <a:prstGeom prst="line">
            <a:avLst/>
          </a:prstGeom>
          <a:noFill/>
          <a:ln w="127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V="1">
            <a:off x="1777363" y="2412569"/>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97" name="Straight Connector 96"/>
          <p:cNvCxnSpPr/>
          <p:nvPr/>
        </p:nvCxnSpPr>
        <p:spPr bwMode="auto">
          <a:xfrm rot="16200000" flipH="1">
            <a:off x="6865041" y="4562119"/>
            <a:ext cx="765546" cy="10633"/>
          </a:xfrm>
          <a:prstGeom prst="line">
            <a:avLst/>
          </a:prstGeom>
          <a:noFill/>
          <a:ln w="19050" cap="flat" cmpd="sng" algn="ctr">
            <a:solidFill>
              <a:srgbClr val="FF0000"/>
            </a:solidFill>
            <a:prstDash val="solid"/>
            <a:round/>
            <a:headEnd type="none" w="med" len="med"/>
            <a:tailEnd type="none" w="med" len="med"/>
          </a:ln>
          <a:effectLst/>
        </p:spPr>
      </p:cxnSp>
      <p:cxnSp>
        <p:nvCxnSpPr>
          <p:cNvPr id="95" name="Straight Connector 94"/>
          <p:cNvCxnSpPr/>
          <p:nvPr/>
        </p:nvCxnSpPr>
        <p:spPr bwMode="auto">
          <a:xfrm rot="16200000" flipH="1">
            <a:off x="6662122" y="3247390"/>
            <a:ext cx="1353142" cy="4614"/>
          </a:xfrm>
          <a:prstGeom prst="line">
            <a:avLst/>
          </a:prstGeom>
          <a:noFill/>
          <a:ln w="19050" cap="flat" cmpd="sng" algn="ctr">
            <a:solidFill>
              <a:srgbClr val="FF0000"/>
            </a:solidFill>
            <a:prstDash val="solid"/>
            <a:round/>
            <a:headEnd type="none" w="med" len="med"/>
            <a:tailEnd type="none" w="med" len="med"/>
          </a:ln>
          <a:effectLst/>
        </p:spPr>
      </p:cxnSp>
      <p:cxnSp>
        <p:nvCxnSpPr>
          <p:cNvPr id="94" name="Straight Connector 93"/>
          <p:cNvCxnSpPr/>
          <p:nvPr/>
        </p:nvCxnSpPr>
        <p:spPr bwMode="auto">
          <a:xfrm flipV="1">
            <a:off x="5133039" y="2383345"/>
            <a:ext cx="2013566" cy="8235"/>
          </a:xfrm>
          <a:prstGeom prst="line">
            <a:avLst/>
          </a:prstGeom>
          <a:noFill/>
          <a:ln w="19050" cap="flat" cmpd="sng" algn="ctr">
            <a:solidFill>
              <a:srgbClr val="FF0000"/>
            </a:solidFill>
            <a:prstDash val="solid"/>
            <a:round/>
            <a:headEnd type="none" w="med" len="med"/>
            <a:tailEnd type="none" w="med" len="med"/>
          </a:ln>
          <a:effectLst/>
        </p:spPr>
      </p:cxnSp>
      <p:cxnSp>
        <p:nvCxnSpPr>
          <p:cNvPr id="91" name="Straight Connector 90"/>
          <p:cNvCxnSpPr/>
          <p:nvPr/>
        </p:nvCxnSpPr>
        <p:spPr bwMode="auto">
          <a:xfrm flipV="1">
            <a:off x="3358866" y="2398191"/>
            <a:ext cx="1545265" cy="7098"/>
          </a:xfrm>
          <a:prstGeom prst="line">
            <a:avLst/>
          </a:prstGeom>
          <a:noFill/>
          <a:ln w="19050" cap="flat" cmpd="sng" algn="ctr">
            <a:solidFill>
              <a:srgbClr val="FF0000"/>
            </a:solidFill>
            <a:prstDash val="solid"/>
            <a:round/>
            <a:headEnd type="none" w="med" len="med"/>
            <a:tailEnd type="none" w="med" len="med"/>
          </a:ln>
          <a:effectLst/>
        </p:spPr>
      </p:cxnSp>
      <p:cxnSp>
        <p:nvCxnSpPr>
          <p:cNvPr id="85" name="Straight Connector 84"/>
          <p:cNvCxnSpPr/>
          <p:nvPr/>
        </p:nvCxnSpPr>
        <p:spPr bwMode="auto">
          <a:xfrm flipV="1">
            <a:off x="3435437" y="2555873"/>
            <a:ext cx="1451047" cy="6420"/>
          </a:xfrm>
          <a:prstGeom prst="line">
            <a:avLst/>
          </a:prstGeom>
          <a:noFill/>
          <a:ln w="19050" cap="flat" cmpd="sng" algn="ctr">
            <a:solidFill>
              <a:srgbClr val="0070C0"/>
            </a:solidFill>
            <a:prstDash val="solid"/>
            <a:round/>
            <a:headEnd type="none" w="med" len="med"/>
            <a:tailEnd type="none" w="med" len="med"/>
          </a:ln>
          <a:effectLst/>
        </p:spPr>
      </p:cxnSp>
      <p:cxnSp>
        <p:nvCxnSpPr>
          <p:cNvPr id="80" name="Straight Connector 79"/>
          <p:cNvCxnSpPr/>
          <p:nvPr/>
        </p:nvCxnSpPr>
        <p:spPr bwMode="auto">
          <a:xfrm rot="16200000" flipV="1">
            <a:off x="6535434" y="4562116"/>
            <a:ext cx="765544" cy="10633"/>
          </a:xfrm>
          <a:prstGeom prst="line">
            <a:avLst/>
          </a:prstGeom>
          <a:noFill/>
          <a:ln w="19050" cap="flat" cmpd="sng" algn="ctr">
            <a:solidFill>
              <a:srgbClr val="0070C0"/>
            </a:solidFill>
            <a:prstDash val="solid"/>
            <a:round/>
            <a:headEnd type="none" w="med" len="med"/>
            <a:tailEnd type="none" w="med" len="med"/>
          </a:ln>
          <a:effectLst/>
        </p:spPr>
      </p:cxnSp>
      <p:cxnSp>
        <p:nvCxnSpPr>
          <p:cNvPr id="75" name="Straight Connector 74"/>
          <p:cNvCxnSpPr/>
          <p:nvPr/>
        </p:nvCxnSpPr>
        <p:spPr bwMode="auto">
          <a:xfrm flipV="1">
            <a:off x="6041022" y="4088969"/>
            <a:ext cx="818704" cy="4"/>
          </a:xfrm>
          <a:prstGeom prst="line">
            <a:avLst/>
          </a:prstGeom>
          <a:noFill/>
          <a:ln w="19050" cap="flat" cmpd="sng" algn="ctr">
            <a:solidFill>
              <a:srgbClr val="0070C0"/>
            </a:solidFill>
            <a:prstDash val="solid"/>
            <a:round/>
            <a:headEnd type="none" w="med" len="med"/>
            <a:tailEnd type="none" w="med" len="med"/>
          </a:ln>
          <a:effectLst/>
        </p:spPr>
      </p:cxnSp>
      <p:cxnSp>
        <p:nvCxnSpPr>
          <p:cNvPr id="29" name="Straight Connector 28"/>
          <p:cNvCxnSpPr/>
          <p:nvPr/>
        </p:nvCxnSpPr>
        <p:spPr bwMode="auto">
          <a:xfrm rot="16200000" flipH="1">
            <a:off x="1705667" y="2004318"/>
            <a:ext cx="800104" cy="2"/>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16200000" flipH="1">
            <a:off x="1070815" y="1975300"/>
            <a:ext cx="800104" cy="2"/>
          </a:xfrm>
          <a:prstGeom prst="line">
            <a:avLst/>
          </a:prstGeom>
          <a:no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fr-FR" dirty="0" smtClean="0"/>
              <a:t>Déploiement de OCS Seul</a:t>
            </a:r>
            <a:br>
              <a:rPr lang="fr-FR" dirty="0" smtClean="0"/>
            </a:br>
            <a:r>
              <a:rPr lang="fr-FR" sz="3200" dirty="0" smtClean="0">
                <a:solidFill>
                  <a:schemeClr val="tx1"/>
                </a:solidFill>
              </a:rPr>
              <a:t>Nouvelle installation</a:t>
            </a:r>
            <a:endParaRPr lang="fr-FR" dirty="0">
              <a:solidFill>
                <a:schemeClr val="tx1"/>
              </a:solidFill>
            </a:endParaRPr>
          </a:p>
        </p:txBody>
      </p:sp>
      <p:pic>
        <p:nvPicPr>
          <p:cNvPr id="8" name="Picture 7" descr="cell Phone.png"/>
          <p:cNvPicPr>
            <a:picLocks noChangeAspect="1"/>
          </p:cNvPicPr>
          <p:nvPr/>
        </p:nvPicPr>
        <p:blipFill>
          <a:blip r:embed="rId3" cstate="print"/>
          <a:stretch>
            <a:fillRect/>
          </a:stretch>
        </p:blipFill>
        <p:spPr>
          <a:xfrm>
            <a:off x="1938697" y="1426020"/>
            <a:ext cx="399690" cy="389102"/>
          </a:xfrm>
          <a:prstGeom prst="rect">
            <a:avLst/>
          </a:prstGeom>
        </p:spPr>
      </p:pic>
      <p:pic>
        <p:nvPicPr>
          <p:cNvPr id="9" name="Picture 8" descr="pbx box.png"/>
          <p:cNvPicPr>
            <a:picLocks noChangeAspect="1"/>
          </p:cNvPicPr>
          <p:nvPr/>
        </p:nvPicPr>
        <p:blipFill>
          <a:blip r:embed="rId4" cstate="print"/>
          <a:stretch>
            <a:fillRect/>
          </a:stretch>
        </p:blipFill>
        <p:spPr>
          <a:xfrm>
            <a:off x="1388454" y="3423568"/>
            <a:ext cx="706699" cy="842962"/>
          </a:xfrm>
          <a:prstGeom prst="rect">
            <a:avLst/>
          </a:prstGeom>
        </p:spPr>
      </p:pic>
      <p:pic>
        <p:nvPicPr>
          <p:cNvPr id="10" name="Picture 9" descr="Internet cloud web.png"/>
          <p:cNvPicPr>
            <a:picLocks noChangeAspect="1"/>
          </p:cNvPicPr>
          <p:nvPr/>
        </p:nvPicPr>
        <p:blipFill>
          <a:blip r:embed="rId5" cstate="print"/>
          <a:stretch>
            <a:fillRect/>
          </a:stretch>
        </p:blipFill>
        <p:spPr>
          <a:xfrm>
            <a:off x="926476" y="2057400"/>
            <a:ext cx="1816724" cy="990600"/>
          </a:xfrm>
          <a:prstGeom prst="rect">
            <a:avLst/>
          </a:prstGeom>
        </p:spPr>
      </p:pic>
      <p:sp>
        <p:nvSpPr>
          <p:cNvPr id="20" name="TextBox 19"/>
          <p:cNvSpPr txBox="1"/>
          <p:nvPr/>
        </p:nvSpPr>
        <p:spPr>
          <a:xfrm>
            <a:off x="1219200" y="2187714"/>
            <a:ext cx="1183273" cy="707886"/>
          </a:xfrm>
          <a:prstGeom prst="rect">
            <a:avLst/>
          </a:prstGeom>
          <a:noFill/>
        </p:spPr>
        <p:txBody>
          <a:bodyPr wrap="none" rtlCol="0">
            <a:spAutoFit/>
          </a:bodyPr>
          <a:lstStyle/>
          <a:p>
            <a:pPr algn="ctr"/>
            <a:r>
              <a:rPr lang="fr-FR" sz="2000" dirty="0" smtClean="0">
                <a:solidFill>
                  <a:schemeClr val="bg1"/>
                </a:solidFill>
              </a:rPr>
              <a:t>Réseau</a:t>
            </a:r>
          </a:p>
          <a:p>
            <a:pPr algn="ctr"/>
            <a:r>
              <a:rPr lang="fr-FR" sz="2000" dirty="0" smtClean="0">
                <a:solidFill>
                  <a:schemeClr val="bg1"/>
                </a:solidFill>
              </a:rPr>
              <a:t>commuté</a:t>
            </a:r>
            <a:endParaRPr lang="fr-FR" sz="2000" dirty="0">
              <a:solidFill>
                <a:schemeClr val="bg1"/>
              </a:solidFill>
            </a:endParaRPr>
          </a:p>
        </p:txBody>
      </p:sp>
      <p:pic>
        <p:nvPicPr>
          <p:cNvPr id="21" name="Picture 20" descr="phone.png"/>
          <p:cNvPicPr>
            <a:picLocks noChangeAspect="1"/>
          </p:cNvPicPr>
          <p:nvPr/>
        </p:nvPicPr>
        <p:blipFill>
          <a:blip r:embed="rId6" cstate="print"/>
          <a:stretch>
            <a:fillRect/>
          </a:stretch>
        </p:blipFill>
        <p:spPr>
          <a:xfrm>
            <a:off x="1307869" y="1371600"/>
            <a:ext cx="481764" cy="481011"/>
          </a:xfrm>
          <a:prstGeom prst="rect">
            <a:avLst/>
          </a:prstGeom>
        </p:spPr>
      </p:pic>
      <p:sp>
        <p:nvSpPr>
          <p:cNvPr id="30" name="TextBox 29"/>
          <p:cNvSpPr txBox="1"/>
          <p:nvPr/>
        </p:nvSpPr>
        <p:spPr>
          <a:xfrm>
            <a:off x="1128883" y="4276385"/>
            <a:ext cx="1779140" cy="1015663"/>
          </a:xfrm>
          <a:prstGeom prst="rect">
            <a:avLst/>
          </a:prstGeom>
          <a:noFill/>
        </p:spPr>
        <p:txBody>
          <a:bodyPr wrap="none" rtlCol="0">
            <a:spAutoFit/>
          </a:bodyPr>
          <a:lstStyle/>
          <a:p>
            <a:pPr algn="ctr"/>
            <a:r>
              <a:rPr lang="fr-FR" sz="2000" dirty="0" smtClean="0"/>
              <a:t>Petit PBX pour</a:t>
            </a:r>
          </a:p>
          <a:p>
            <a:pPr algn="ctr"/>
            <a:r>
              <a:rPr lang="fr-FR" sz="2000" dirty="0" smtClean="0"/>
              <a:t>fax, téléphones</a:t>
            </a:r>
          </a:p>
          <a:p>
            <a:pPr algn="ctr"/>
            <a:r>
              <a:rPr lang="fr-FR" sz="2000" dirty="0" smtClean="0"/>
              <a:t>analogiques</a:t>
            </a:r>
            <a:endParaRPr lang="fr-FR" sz="2000" dirty="0"/>
          </a:p>
        </p:txBody>
      </p:sp>
      <p:pic>
        <p:nvPicPr>
          <p:cNvPr id="44" name="Picture 43" descr="Server RTC.png"/>
          <p:cNvPicPr>
            <a:picLocks noChangeAspect="1"/>
          </p:cNvPicPr>
          <p:nvPr/>
        </p:nvPicPr>
        <p:blipFill>
          <a:blip r:embed="rId7" cstate="print"/>
          <a:stretch>
            <a:fillRect/>
          </a:stretch>
        </p:blipFill>
        <p:spPr>
          <a:xfrm>
            <a:off x="6889214" y="2007741"/>
            <a:ext cx="652655" cy="923568"/>
          </a:xfrm>
          <a:prstGeom prst="rect">
            <a:avLst/>
          </a:prstGeom>
        </p:spPr>
      </p:pic>
      <p:pic>
        <p:nvPicPr>
          <p:cNvPr id="45" name="Picture 44" descr="Internet cloud web.png"/>
          <p:cNvPicPr>
            <a:picLocks noChangeAspect="1"/>
          </p:cNvPicPr>
          <p:nvPr/>
        </p:nvPicPr>
        <p:blipFill>
          <a:blip r:embed="rId5" cstate="print"/>
          <a:stretch>
            <a:fillRect/>
          </a:stretch>
        </p:blipFill>
        <p:spPr>
          <a:xfrm>
            <a:off x="6429330" y="3612517"/>
            <a:ext cx="1854839" cy="880487"/>
          </a:xfrm>
          <a:prstGeom prst="rect">
            <a:avLst/>
          </a:prstGeom>
        </p:spPr>
      </p:pic>
      <p:sp>
        <p:nvSpPr>
          <p:cNvPr id="50" name="TextBox 49"/>
          <p:cNvSpPr txBox="1"/>
          <p:nvPr/>
        </p:nvSpPr>
        <p:spPr>
          <a:xfrm>
            <a:off x="7497681" y="2462192"/>
            <a:ext cx="1046953" cy="707886"/>
          </a:xfrm>
          <a:prstGeom prst="rect">
            <a:avLst/>
          </a:prstGeom>
          <a:noFill/>
        </p:spPr>
        <p:txBody>
          <a:bodyPr wrap="none" rtlCol="0">
            <a:spAutoFit/>
          </a:bodyPr>
          <a:lstStyle/>
          <a:p>
            <a:pPr algn="ctr"/>
            <a:r>
              <a:rPr lang="fr-FR" sz="2000" dirty="0" smtClean="0"/>
              <a:t>Serveur </a:t>
            </a:r>
          </a:p>
          <a:p>
            <a:pPr algn="ctr"/>
            <a:r>
              <a:rPr lang="fr-FR" sz="2000" dirty="0" smtClean="0"/>
              <a:t>OCS</a:t>
            </a:r>
            <a:endParaRPr lang="fr-FR" sz="2000" dirty="0"/>
          </a:p>
        </p:txBody>
      </p:sp>
      <p:grpSp>
        <p:nvGrpSpPr>
          <p:cNvPr id="3" name="Group 61"/>
          <p:cNvGrpSpPr/>
          <p:nvPr/>
        </p:nvGrpSpPr>
        <p:grpSpPr>
          <a:xfrm>
            <a:off x="6083549" y="4950205"/>
            <a:ext cx="2296632" cy="1298195"/>
            <a:chOff x="5560828" y="4391246"/>
            <a:chExt cx="2296632" cy="1298195"/>
          </a:xfrm>
        </p:grpSpPr>
        <p:pic>
          <p:nvPicPr>
            <p:cNvPr id="14" name="Picture 13" descr="UCG Phone VoIP Unified Communications.png"/>
            <p:cNvPicPr>
              <a:picLocks noChangeAspect="1"/>
            </p:cNvPicPr>
            <p:nvPr/>
          </p:nvPicPr>
          <p:blipFill>
            <a:blip r:embed="rId8" cstate="print"/>
            <a:stretch>
              <a:fillRect/>
            </a:stretch>
          </p:blipFill>
          <p:spPr>
            <a:xfrm>
              <a:off x="6769557" y="4496485"/>
              <a:ext cx="1014806" cy="828673"/>
            </a:xfrm>
            <a:prstGeom prst="rect">
              <a:avLst/>
            </a:prstGeom>
          </p:spPr>
        </p:pic>
        <p:grpSp>
          <p:nvGrpSpPr>
            <p:cNvPr id="4" name="Group 51"/>
            <p:cNvGrpSpPr/>
            <p:nvPr/>
          </p:nvGrpSpPr>
          <p:grpSpPr>
            <a:xfrm>
              <a:off x="5801831" y="4499352"/>
              <a:ext cx="647329" cy="724409"/>
              <a:chOff x="8077199" y="3180915"/>
              <a:chExt cx="647329" cy="724409"/>
            </a:xfrm>
          </p:grpSpPr>
          <p:pic>
            <p:nvPicPr>
              <p:cNvPr id="13" name="Picture 12" descr="laptop notebook portable Computer.png"/>
              <p:cNvPicPr>
                <a:picLocks noChangeAspect="1"/>
              </p:cNvPicPr>
              <p:nvPr/>
            </p:nvPicPr>
            <p:blipFill>
              <a:blip r:embed="rId9" cstate="print"/>
              <a:stretch>
                <a:fillRect/>
              </a:stretch>
            </p:blipFill>
            <p:spPr>
              <a:xfrm>
                <a:off x="8077199" y="3180915"/>
                <a:ext cx="647329" cy="614133"/>
              </a:xfrm>
              <a:prstGeom prst="rect">
                <a:avLst/>
              </a:prstGeom>
            </p:spPr>
          </p:pic>
          <p:pic>
            <p:nvPicPr>
              <p:cNvPr id="47" name="Picture 46" descr="user blue.png"/>
              <p:cNvPicPr>
                <a:picLocks noChangeAspect="1"/>
              </p:cNvPicPr>
              <p:nvPr/>
            </p:nvPicPr>
            <p:blipFill>
              <a:blip r:embed="rId10" cstate="print"/>
              <a:stretch>
                <a:fillRect/>
              </a:stretch>
            </p:blipFill>
            <p:spPr>
              <a:xfrm>
                <a:off x="8359139" y="3423925"/>
                <a:ext cx="356236" cy="481399"/>
              </a:xfrm>
              <a:prstGeom prst="rect">
                <a:avLst/>
              </a:prstGeom>
            </p:spPr>
          </p:pic>
        </p:grpSp>
        <p:sp>
          <p:nvSpPr>
            <p:cNvPr id="58" name="Rounded Rectangle 57"/>
            <p:cNvSpPr/>
            <p:nvPr/>
          </p:nvSpPr>
          <p:spPr bwMode="auto">
            <a:xfrm>
              <a:off x="5560828" y="4391246"/>
              <a:ext cx="2296632" cy="12971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fr-FR" sz="3200" b="0" i="0" u="none" strike="noStrike" cap="none" normalizeH="0" baseline="0" smtClean="0">
                <a:ln>
                  <a:noFill/>
                </a:ln>
                <a:solidFill>
                  <a:schemeClr val="tx2"/>
                </a:solidFill>
                <a:effectLst/>
                <a:latin typeface="Times New Roman" pitchFamily="18" charset="0"/>
              </a:endParaRPr>
            </a:p>
          </p:txBody>
        </p:sp>
        <p:sp>
          <p:nvSpPr>
            <p:cNvPr id="60" name="TextBox 59"/>
            <p:cNvSpPr txBox="1"/>
            <p:nvPr/>
          </p:nvSpPr>
          <p:spPr>
            <a:xfrm>
              <a:off x="5875390" y="5289331"/>
              <a:ext cx="1755289" cy="400110"/>
            </a:xfrm>
            <a:prstGeom prst="rect">
              <a:avLst/>
            </a:prstGeom>
            <a:noFill/>
          </p:spPr>
          <p:txBody>
            <a:bodyPr wrap="none" rtlCol="0">
              <a:spAutoFit/>
            </a:bodyPr>
            <a:lstStyle/>
            <a:p>
              <a:r>
                <a:rPr lang="fr-FR" sz="2000" dirty="0" smtClean="0"/>
                <a:t>Terminaux OCS</a:t>
              </a:r>
              <a:endParaRPr lang="fr-FR" sz="2000" dirty="0"/>
            </a:p>
          </p:txBody>
        </p:sp>
      </p:grpSp>
      <p:sp>
        <p:nvSpPr>
          <p:cNvPr id="63" name="TextBox 62"/>
          <p:cNvSpPr txBox="1"/>
          <p:nvPr/>
        </p:nvSpPr>
        <p:spPr>
          <a:xfrm>
            <a:off x="7019214" y="3918848"/>
            <a:ext cx="564578" cy="369332"/>
          </a:xfrm>
          <a:prstGeom prst="rect">
            <a:avLst/>
          </a:prstGeom>
          <a:noFill/>
        </p:spPr>
        <p:txBody>
          <a:bodyPr wrap="none" rtlCol="0">
            <a:spAutoFit/>
          </a:bodyPr>
          <a:lstStyle/>
          <a:p>
            <a:r>
              <a:rPr lang="fr-FR" dirty="0" smtClean="0">
                <a:solidFill>
                  <a:schemeClr val="bg1"/>
                </a:solidFill>
              </a:rPr>
              <a:t>LAN</a:t>
            </a:r>
            <a:endParaRPr lang="fr-FR" dirty="0">
              <a:solidFill>
                <a:schemeClr val="bg1"/>
              </a:solidFill>
            </a:endParaRPr>
          </a:p>
        </p:txBody>
      </p:sp>
      <p:cxnSp>
        <p:nvCxnSpPr>
          <p:cNvPr id="65" name="Straight Connector 64"/>
          <p:cNvCxnSpPr/>
          <p:nvPr/>
        </p:nvCxnSpPr>
        <p:spPr bwMode="auto">
          <a:xfrm>
            <a:off x="5024507" y="2564500"/>
            <a:ext cx="993241" cy="6010"/>
          </a:xfrm>
          <a:prstGeom prst="line">
            <a:avLst/>
          </a:prstGeom>
          <a:noFill/>
          <a:ln w="19050" cap="flat" cmpd="sng" algn="ctr">
            <a:solidFill>
              <a:srgbClr val="0070C0"/>
            </a:solidFill>
            <a:prstDash val="solid"/>
            <a:round/>
            <a:headEnd type="none" w="med" len="med"/>
            <a:tailEnd type="none" w="med" len="med"/>
          </a:ln>
          <a:effectLst/>
        </p:spPr>
      </p:cxnSp>
      <p:cxnSp>
        <p:nvCxnSpPr>
          <p:cNvPr id="71" name="Straight Connector 70"/>
          <p:cNvCxnSpPr/>
          <p:nvPr/>
        </p:nvCxnSpPr>
        <p:spPr bwMode="auto">
          <a:xfrm rot="16200000" flipH="1">
            <a:off x="5255918" y="3325131"/>
            <a:ext cx="1535096" cy="13839"/>
          </a:xfrm>
          <a:prstGeom prst="line">
            <a:avLst/>
          </a:prstGeom>
          <a:noFill/>
          <a:ln w="19050" cap="flat" cmpd="sng" algn="ctr">
            <a:solidFill>
              <a:srgbClr val="0070C0"/>
            </a:solidFill>
            <a:prstDash val="solid"/>
            <a:round/>
            <a:headEnd type="none" w="med" len="med"/>
            <a:tailEnd type="none" w="med" len="med"/>
          </a:ln>
          <a:effectLst/>
        </p:spPr>
      </p:cxnSp>
      <p:grpSp>
        <p:nvGrpSpPr>
          <p:cNvPr id="5" name="Group 52"/>
          <p:cNvGrpSpPr/>
          <p:nvPr/>
        </p:nvGrpSpPr>
        <p:grpSpPr>
          <a:xfrm>
            <a:off x="4343400" y="1934530"/>
            <a:ext cx="1367554" cy="1675006"/>
            <a:chOff x="3753871" y="2434212"/>
            <a:chExt cx="1367554" cy="1675006"/>
          </a:xfrm>
        </p:grpSpPr>
        <p:grpSp>
          <p:nvGrpSpPr>
            <p:cNvPr id="6" name="Group 35"/>
            <p:cNvGrpSpPr/>
            <p:nvPr/>
          </p:nvGrpSpPr>
          <p:grpSpPr>
            <a:xfrm>
              <a:off x="4095567" y="2434212"/>
              <a:ext cx="698914" cy="961674"/>
              <a:chOff x="3967976" y="1743075"/>
              <a:chExt cx="698914" cy="961674"/>
            </a:xfrm>
          </p:grpSpPr>
          <p:pic>
            <p:nvPicPr>
              <p:cNvPr id="12" name="Picture 11" descr="Server.png"/>
              <p:cNvPicPr>
                <a:picLocks noChangeAspect="1"/>
              </p:cNvPicPr>
              <p:nvPr/>
            </p:nvPicPr>
            <p:blipFill>
              <a:blip r:embed="rId11" cstate="print"/>
              <a:stretch>
                <a:fillRect/>
              </a:stretch>
            </p:blipFill>
            <p:spPr>
              <a:xfrm>
                <a:off x="3967976" y="1743075"/>
                <a:ext cx="619659" cy="914048"/>
              </a:xfrm>
              <a:prstGeom prst="rect">
                <a:avLst/>
              </a:prstGeom>
            </p:spPr>
          </p:pic>
          <p:pic>
            <p:nvPicPr>
              <p:cNvPr id="35" name="Picture 34" descr="cell Phone.png"/>
              <p:cNvPicPr>
                <a:picLocks noChangeAspect="1"/>
              </p:cNvPicPr>
              <p:nvPr/>
            </p:nvPicPr>
            <p:blipFill>
              <a:blip r:embed="rId3" cstate="print"/>
              <a:stretch>
                <a:fillRect/>
              </a:stretch>
            </p:blipFill>
            <p:spPr>
              <a:xfrm>
                <a:off x="4267200" y="2315647"/>
                <a:ext cx="399690" cy="389102"/>
              </a:xfrm>
              <a:prstGeom prst="rect">
                <a:avLst/>
              </a:prstGeom>
            </p:spPr>
          </p:pic>
        </p:grpSp>
        <p:sp>
          <p:nvSpPr>
            <p:cNvPr id="37" name="TextBox 36"/>
            <p:cNvSpPr txBox="1"/>
            <p:nvPr/>
          </p:nvSpPr>
          <p:spPr>
            <a:xfrm>
              <a:off x="3753871" y="3401332"/>
              <a:ext cx="1367554" cy="707886"/>
            </a:xfrm>
            <a:prstGeom prst="rect">
              <a:avLst/>
            </a:prstGeom>
            <a:noFill/>
          </p:spPr>
          <p:txBody>
            <a:bodyPr wrap="none" rtlCol="0">
              <a:spAutoFit/>
            </a:bodyPr>
            <a:lstStyle/>
            <a:p>
              <a:pPr algn="ctr"/>
              <a:r>
                <a:rPr lang="fr-FR" sz="2000" dirty="0" smtClean="0"/>
                <a:t>Serveur de </a:t>
              </a:r>
            </a:p>
            <a:p>
              <a:pPr algn="ctr"/>
              <a:r>
                <a:rPr lang="fr-FR" sz="2000" dirty="0" smtClean="0"/>
                <a:t>médiation</a:t>
              </a:r>
              <a:endParaRPr lang="fr-FR" sz="2000" dirty="0"/>
            </a:p>
          </p:txBody>
        </p:sp>
      </p:grpSp>
      <p:cxnSp>
        <p:nvCxnSpPr>
          <p:cNvPr id="87" name="Straight Connector 86"/>
          <p:cNvCxnSpPr/>
          <p:nvPr/>
        </p:nvCxnSpPr>
        <p:spPr bwMode="auto">
          <a:xfrm>
            <a:off x="990322" y="5772457"/>
            <a:ext cx="701749" cy="1588"/>
          </a:xfrm>
          <a:prstGeom prst="line">
            <a:avLst/>
          </a:prstGeom>
          <a:noFill/>
          <a:ln w="19050" cap="flat" cmpd="sng" algn="ctr">
            <a:solidFill>
              <a:srgbClr val="0070C0"/>
            </a:solidFill>
            <a:prstDash val="solid"/>
            <a:round/>
            <a:headEnd type="none" w="med" len="med"/>
            <a:tailEnd type="none" w="med" len="med"/>
          </a:ln>
          <a:effectLst/>
        </p:spPr>
      </p:cxnSp>
      <p:cxnSp>
        <p:nvCxnSpPr>
          <p:cNvPr id="88" name="Straight Connector 87"/>
          <p:cNvCxnSpPr/>
          <p:nvPr/>
        </p:nvCxnSpPr>
        <p:spPr bwMode="auto">
          <a:xfrm>
            <a:off x="1000953" y="6091443"/>
            <a:ext cx="701749" cy="1588"/>
          </a:xfrm>
          <a:prstGeom prst="line">
            <a:avLst/>
          </a:prstGeom>
          <a:noFill/>
          <a:ln w="19050" cap="flat" cmpd="sng" algn="ctr">
            <a:solidFill>
              <a:srgbClr val="FF0000"/>
            </a:solidFill>
            <a:prstDash val="solid"/>
            <a:round/>
            <a:headEnd type="none" w="med" len="med"/>
            <a:tailEnd type="none" w="med" len="med"/>
          </a:ln>
          <a:effectLst/>
        </p:spPr>
      </p:cxnSp>
      <p:sp>
        <p:nvSpPr>
          <p:cNvPr id="89" name="TextBox 88"/>
          <p:cNvSpPr txBox="1"/>
          <p:nvPr/>
        </p:nvSpPr>
        <p:spPr>
          <a:xfrm>
            <a:off x="1752318" y="5598795"/>
            <a:ext cx="849913" cy="400110"/>
          </a:xfrm>
          <a:prstGeom prst="rect">
            <a:avLst/>
          </a:prstGeom>
          <a:noFill/>
        </p:spPr>
        <p:txBody>
          <a:bodyPr wrap="none" rtlCol="0">
            <a:spAutoFit/>
          </a:bodyPr>
          <a:lstStyle/>
          <a:p>
            <a:r>
              <a:rPr lang="fr-FR" sz="2000" dirty="0" smtClean="0"/>
              <a:t>Media</a:t>
            </a:r>
            <a:endParaRPr lang="fr-FR" sz="2000" dirty="0"/>
          </a:p>
        </p:txBody>
      </p:sp>
      <p:sp>
        <p:nvSpPr>
          <p:cNvPr id="90" name="TextBox 89"/>
          <p:cNvSpPr txBox="1"/>
          <p:nvPr/>
        </p:nvSpPr>
        <p:spPr>
          <a:xfrm>
            <a:off x="1731055" y="5907136"/>
            <a:ext cx="1496756" cy="400110"/>
          </a:xfrm>
          <a:prstGeom prst="rect">
            <a:avLst/>
          </a:prstGeom>
          <a:noFill/>
        </p:spPr>
        <p:txBody>
          <a:bodyPr wrap="none" rtlCol="0">
            <a:spAutoFit/>
          </a:bodyPr>
          <a:lstStyle/>
          <a:p>
            <a:r>
              <a:rPr lang="fr-FR" sz="2000" dirty="0" smtClean="0"/>
              <a:t>Signalisation</a:t>
            </a:r>
            <a:endParaRPr lang="fr-FR" sz="2000" dirty="0"/>
          </a:p>
        </p:txBody>
      </p:sp>
      <p:pic>
        <p:nvPicPr>
          <p:cNvPr id="53" name="Picture 52" descr="router.png"/>
          <p:cNvPicPr>
            <a:picLocks noChangeAspect="1"/>
          </p:cNvPicPr>
          <p:nvPr/>
        </p:nvPicPr>
        <p:blipFill>
          <a:blip r:embed="rId12" cstate="print"/>
          <a:stretch>
            <a:fillRect/>
          </a:stretch>
        </p:blipFill>
        <p:spPr>
          <a:xfrm>
            <a:off x="3021804" y="2227018"/>
            <a:ext cx="573727" cy="543511"/>
          </a:xfrm>
          <a:prstGeom prst="rect">
            <a:avLst/>
          </a:prstGeom>
        </p:spPr>
      </p:pic>
      <p:sp>
        <p:nvSpPr>
          <p:cNvPr id="54" name="TextBox 53"/>
          <p:cNvSpPr txBox="1"/>
          <p:nvPr/>
        </p:nvSpPr>
        <p:spPr>
          <a:xfrm>
            <a:off x="2844159" y="2742180"/>
            <a:ext cx="1092350" cy="707886"/>
          </a:xfrm>
          <a:prstGeom prst="rect">
            <a:avLst/>
          </a:prstGeom>
          <a:noFill/>
        </p:spPr>
        <p:txBody>
          <a:bodyPr wrap="none" rtlCol="0">
            <a:spAutoFit/>
          </a:bodyPr>
          <a:lstStyle/>
          <a:p>
            <a:pPr algn="ctr"/>
            <a:r>
              <a:rPr lang="fr-FR" sz="2000" dirty="0" smtClean="0"/>
              <a:t>Media</a:t>
            </a:r>
          </a:p>
          <a:p>
            <a:pPr algn="ctr"/>
            <a:r>
              <a:rPr lang="fr-FR" sz="2000" dirty="0" smtClean="0"/>
              <a:t>Gateway</a:t>
            </a:r>
            <a:endParaRPr lang="fr-FR"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up)">
                                      <p:cBhvr>
                                        <p:cTn id="19" dur="500"/>
                                        <p:tgtEl>
                                          <p:spTgt spid="9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left)">
                                      <p:cBhvr>
                                        <p:cTn id="32" dur="500"/>
                                        <p:tgtEl>
                                          <p:spTgt spid="8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500"/>
                                        <p:tgtEl>
                                          <p:spTgt spid="71"/>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up)">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28050" cy="665163"/>
          </a:xfrm>
        </p:spPr>
        <p:txBody>
          <a:bodyPr>
            <a:normAutofit fontScale="90000"/>
          </a:bodyPr>
          <a:lstStyle/>
          <a:p>
            <a:r>
              <a:rPr smtClean="0"/>
              <a:t>C'est quoi les communications unifiées ?</a:t>
            </a:r>
            <a:endParaRPr lang="en-US" dirty="0"/>
          </a:p>
        </p:txBody>
      </p:sp>
      <p:sp>
        <p:nvSpPr>
          <p:cNvPr id="4" name="Content Placeholder 3"/>
          <p:cNvSpPr>
            <a:spLocks noGrp="1"/>
          </p:cNvSpPr>
          <p:nvPr>
            <p:ph idx="1"/>
          </p:nvPr>
        </p:nvSpPr>
        <p:spPr>
          <a:xfrm>
            <a:off x="381000" y="1412875"/>
            <a:ext cx="8382000" cy="4438138"/>
          </a:xfrm>
        </p:spPr>
        <p:txBody>
          <a:bodyPr/>
          <a:lstStyle/>
          <a:p>
            <a:r>
              <a:rPr lang="fr-FR" dirty="0" smtClean="0"/>
              <a:t>Communications Asynchrones:</a:t>
            </a:r>
          </a:p>
          <a:p>
            <a:pPr lvl="1"/>
            <a:r>
              <a:rPr lang="fr-FR" dirty="0" smtClean="0"/>
              <a:t>Courrier électronique (e-mail)</a:t>
            </a:r>
          </a:p>
          <a:p>
            <a:pPr lvl="1"/>
            <a:r>
              <a:rPr lang="fr-FR" dirty="0" smtClean="0"/>
              <a:t>Fax, </a:t>
            </a:r>
            <a:r>
              <a:rPr lang="fr-FR" dirty="0" err="1" smtClean="0"/>
              <a:t>Telex</a:t>
            </a:r>
            <a:r>
              <a:rPr lang="fr-FR" dirty="0" smtClean="0"/>
              <a:t> …</a:t>
            </a:r>
          </a:p>
          <a:p>
            <a:endParaRPr lang="fr-FR" dirty="0" smtClean="0"/>
          </a:p>
          <a:p>
            <a:endParaRPr lang="fr-FR" dirty="0" smtClean="0"/>
          </a:p>
          <a:p>
            <a:r>
              <a:rPr lang="fr-FR" dirty="0" smtClean="0"/>
              <a:t>Communications Synchrones:</a:t>
            </a:r>
          </a:p>
          <a:p>
            <a:pPr lvl="1"/>
            <a:r>
              <a:rPr lang="fr-FR" dirty="0" smtClean="0"/>
              <a:t>Messagerie </a:t>
            </a:r>
            <a:r>
              <a:rPr lang="fr-FR" dirty="0" err="1" smtClean="0"/>
              <a:t>Instantannée</a:t>
            </a:r>
            <a:endParaRPr lang="fr-FR" dirty="0" smtClean="0"/>
          </a:p>
          <a:p>
            <a:pPr lvl="1"/>
            <a:r>
              <a:rPr lang="fr-FR" dirty="0" smtClean="0"/>
              <a:t>Visioconférence</a:t>
            </a:r>
          </a:p>
          <a:p>
            <a:pPr lvl="1"/>
            <a:r>
              <a:rPr lang="fr-FR" dirty="0" smtClean="0"/>
              <a:t>Téléphonie / Voix sur IP</a:t>
            </a:r>
            <a:endParaRPr lang="fr-FR" dirty="0"/>
          </a:p>
        </p:txBody>
      </p:sp>
      <p:pic>
        <p:nvPicPr>
          <p:cNvPr id="6" name="Rectangle 23"/>
          <p:cNvPicPr>
            <a:picLocks noChangeAspect="1" noChangeArrowheads="1"/>
          </p:cNvPicPr>
          <p:nvPr/>
        </p:nvPicPr>
        <p:blipFill>
          <a:blip r:embed="rId3"/>
          <a:srcRect/>
          <a:stretch>
            <a:fillRect/>
          </a:stretch>
        </p:blipFill>
        <p:spPr bwMode="invGray">
          <a:xfrm rot="21164496">
            <a:off x="1859421" y="2054136"/>
            <a:ext cx="4823371" cy="790658"/>
          </a:xfrm>
          <a:prstGeom prst="rect">
            <a:avLst/>
          </a:prstGeom>
          <a:gradFill>
            <a:gsLst>
              <a:gs pos="0">
                <a:schemeClr val="tx2">
                  <a:lumMod val="50000"/>
                </a:schemeClr>
              </a:gs>
              <a:gs pos="50000">
                <a:schemeClr val="tx2">
                  <a:lumMod val="75000"/>
                </a:schemeClr>
              </a:gs>
              <a:gs pos="100000">
                <a:schemeClr val="tx2">
                  <a:lumMod val="60000"/>
                  <a:lumOff val="40000"/>
                </a:schemeClr>
              </a:gs>
            </a:gsLst>
            <a:lin ang="5400000" scaled="0"/>
          </a:gradFill>
          <a:ln w="9525">
            <a:noFill/>
            <a:miter lim="800000"/>
            <a:headEnd/>
            <a:tailEnd/>
          </a:ln>
        </p:spPr>
      </p:pic>
      <p:pic>
        <p:nvPicPr>
          <p:cNvPr id="7" name="Picture 6" descr="Office Communications Server 2007 logo rev h.png"/>
          <p:cNvPicPr>
            <a:picLocks noChangeAspect="1"/>
          </p:cNvPicPr>
          <p:nvPr/>
        </p:nvPicPr>
        <p:blipFill>
          <a:blip r:embed="rId4"/>
          <a:stretch>
            <a:fillRect/>
          </a:stretch>
        </p:blipFill>
        <p:spPr>
          <a:xfrm rot="21163053">
            <a:off x="929553" y="4624046"/>
            <a:ext cx="6875549" cy="676620"/>
          </a:xfrm>
          <a:prstGeom prst="rect">
            <a:avLst/>
          </a:prstGeom>
          <a:gradFill>
            <a:gsLst>
              <a:gs pos="0">
                <a:schemeClr val="tx2">
                  <a:lumMod val="50000"/>
                </a:schemeClr>
              </a:gs>
              <a:gs pos="50000">
                <a:schemeClr val="tx2">
                  <a:lumMod val="75000"/>
                </a:schemeClr>
              </a:gs>
              <a:gs pos="100000">
                <a:schemeClr val="tx2">
                  <a:lumMod val="60000"/>
                  <a:lumOff val="40000"/>
                </a:schemeClr>
              </a:gs>
            </a:gsLst>
            <a:lin ang="5400000" scaled="0"/>
          </a:grad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181600" y="838200"/>
            <a:ext cx="3810000" cy="2057400"/>
          </a:xfrm>
          <a:prstGeom prst="rect">
            <a:avLst/>
          </a:prstGeom>
          <a:solidFill>
            <a:schemeClr val="accent1">
              <a:lumMod val="60000"/>
              <a:lumOff val="40000"/>
            </a:schemeClr>
          </a:solidFill>
          <a:ln>
            <a:headEnd type="none" w="med" len="med"/>
            <a:tailEnd type="none" w="med" len="med"/>
          </a:ln>
          <a:effectLst/>
          <a:scene3d>
            <a:camera prst="orthographicFront" fov="0">
              <a:rot lat="0" lon="0" rev="0"/>
            </a:camera>
            <a:lightRig rig="glow" dir="t">
              <a:rot lat="0" lon="0" rev="6360000"/>
            </a:lightRig>
          </a:scene3d>
          <a:sp3d prstMaterial="matte">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smtClean="0"/>
              <a:t>Déploiement des clients</a:t>
            </a:r>
            <a:endParaRPr lang="en-US" dirty="0"/>
          </a:p>
        </p:txBody>
      </p:sp>
      <p:sp>
        <p:nvSpPr>
          <p:cNvPr id="3" name="Content Placeholder 2"/>
          <p:cNvSpPr>
            <a:spLocks noGrp="1"/>
          </p:cNvSpPr>
          <p:nvPr>
            <p:ph idx="1"/>
          </p:nvPr>
        </p:nvSpPr>
        <p:spPr>
          <a:xfrm>
            <a:off x="381000" y="1412875"/>
            <a:ext cx="5638800" cy="4911726"/>
          </a:xfrm>
        </p:spPr>
        <p:txBody>
          <a:bodyPr>
            <a:normAutofit lnSpcReduction="10000"/>
          </a:bodyPr>
          <a:lstStyle/>
          <a:p>
            <a:r>
              <a:rPr lang="en-US" dirty="0" smtClean="0"/>
              <a:t>Client Communicator "</a:t>
            </a:r>
            <a:r>
              <a:rPr lang="en-US" dirty="0" err="1" smtClean="0"/>
              <a:t>classique</a:t>
            </a:r>
            <a:r>
              <a:rPr lang="en-US" dirty="0" smtClean="0"/>
              <a:t>" (</a:t>
            </a:r>
            <a:r>
              <a:rPr lang="en-US" dirty="0" err="1" smtClean="0"/>
              <a:t>softphone</a:t>
            </a:r>
            <a:r>
              <a:rPr lang="en-US" dirty="0" smtClean="0"/>
              <a:t>)</a:t>
            </a:r>
            <a:br>
              <a:rPr lang="en-US" dirty="0" smtClean="0"/>
            </a:br>
            <a:r>
              <a:rPr lang="en-US" dirty="0" smtClean="0"/>
              <a:t>avec </a:t>
            </a:r>
            <a:r>
              <a:rPr lang="en-US" dirty="0" err="1" smtClean="0"/>
              <a:t>périphériques</a:t>
            </a:r>
            <a:r>
              <a:rPr lang="en-US" dirty="0" smtClean="0"/>
              <a:t> USB</a:t>
            </a:r>
          </a:p>
          <a:p>
            <a:pPr lvl="1"/>
            <a:endParaRPr lang="en-US" dirty="0" smtClean="0"/>
          </a:p>
          <a:p>
            <a:r>
              <a:rPr lang="en-US" dirty="0" smtClean="0"/>
              <a:t>Client Communicator Phone Edition (</a:t>
            </a:r>
            <a:r>
              <a:rPr lang="en-US" dirty="0" err="1" smtClean="0"/>
              <a:t>Tanjay</a:t>
            </a:r>
            <a:r>
              <a:rPr lang="en-US" dirty="0" smtClean="0"/>
              <a:t>)</a:t>
            </a:r>
          </a:p>
          <a:p>
            <a:pPr lvl="1"/>
            <a:endParaRPr lang="en-US" dirty="0" smtClean="0"/>
          </a:p>
          <a:p>
            <a:r>
              <a:rPr lang="en-US" dirty="0" smtClean="0"/>
              <a:t>Client Web Access</a:t>
            </a:r>
          </a:p>
          <a:p>
            <a:pPr lvl="1"/>
            <a:endParaRPr lang="en-US" dirty="0" smtClean="0"/>
          </a:p>
          <a:p>
            <a:r>
              <a:rPr lang="en-US" dirty="0" smtClean="0"/>
              <a:t>Solution tierces compatibles avec OCS (ex: </a:t>
            </a:r>
            <a:r>
              <a:rPr lang="en-US" dirty="0" err="1" smtClean="0"/>
              <a:t>snom</a:t>
            </a:r>
            <a:r>
              <a:rPr lang="en-US" dirty="0" smtClean="0"/>
              <a:t>)</a:t>
            </a:r>
            <a:endParaRPr lang="en-US" dirty="0"/>
          </a:p>
        </p:txBody>
      </p:sp>
      <p:pic>
        <p:nvPicPr>
          <p:cNvPr id="4" name="Picture 3" descr="call handling2.JPG"/>
          <p:cNvPicPr>
            <a:picLocks noChangeAspect="1"/>
          </p:cNvPicPr>
          <p:nvPr/>
        </p:nvPicPr>
        <p:blipFill>
          <a:blip r:embed="rId3"/>
          <a:srcRect b="43104"/>
          <a:stretch>
            <a:fillRect/>
          </a:stretch>
        </p:blipFill>
        <p:spPr bwMode="auto">
          <a:xfrm>
            <a:off x="6705600" y="909190"/>
            <a:ext cx="1816270" cy="1834010"/>
          </a:xfrm>
          <a:prstGeom prst="rect">
            <a:avLst/>
          </a:prstGeom>
          <a:noFill/>
          <a:ln w="9525">
            <a:noFill/>
            <a:miter lim="800000"/>
            <a:headEnd/>
            <a:tailEnd/>
          </a:ln>
        </p:spPr>
      </p:pic>
      <p:pic>
        <p:nvPicPr>
          <p:cNvPr id="6" name="Picture 5" descr="Unified Communications VoIP phone.png"/>
          <p:cNvPicPr>
            <a:picLocks noChangeAspect="1"/>
          </p:cNvPicPr>
          <p:nvPr/>
        </p:nvPicPr>
        <p:blipFill>
          <a:blip r:embed="rId4"/>
          <a:stretch>
            <a:fillRect/>
          </a:stretch>
        </p:blipFill>
        <p:spPr>
          <a:xfrm>
            <a:off x="6400800" y="2801630"/>
            <a:ext cx="2259869" cy="1846570"/>
          </a:xfrm>
          <a:prstGeom prst="rect">
            <a:avLst/>
          </a:prstGeom>
          <a:solidFill>
            <a:schemeClr val="accent1">
              <a:lumMod val="60000"/>
              <a:lumOff val="40000"/>
            </a:schemeClr>
          </a:solidFill>
        </p:spPr>
      </p:pic>
      <p:pic>
        <p:nvPicPr>
          <p:cNvPr id="7" name="Picture 2" descr="http://www.snom.com/uploads/pics/snom300_1.jpg">
            <a:hlinkClick r:id="rId5"/>
          </p:cNvPr>
          <p:cNvPicPr>
            <a:picLocks noChangeAspect="1" noChangeArrowheads="1"/>
          </p:cNvPicPr>
          <p:nvPr/>
        </p:nvPicPr>
        <p:blipFill>
          <a:blip r:embed="rId6" cstate="print"/>
          <a:srcRect l="11038" t="7500"/>
          <a:stretch>
            <a:fillRect/>
          </a:stretch>
        </p:blipFill>
        <p:spPr bwMode="auto">
          <a:xfrm>
            <a:off x="6629400" y="4876800"/>
            <a:ext cx="1790445" cy="1643868"/>
          </a:xfrm>
          <a:prstGeom prst="rect">
            <a:avLst/>
          </a:prstGeom>
          <a:noFill/>
        </p:spPr>
      </p:pic>
      <p:pic>
        <p:nvPicPr>
          <p:cNvPr id="9" name="Picture 8" descr="008.png"/>
          <p:cNvPicPr>
            <a:picLocks noChangeAspect="1"/>
          </p:cNvPicPr>
          <p:nvPr/>
        </p:nvPicPr>
        <p:blipFill>
          <a:blip r:embed="rId7" cstate="print"/>
          <a:stretch>
            <a:fillRect/>
          </a:stretch>
        </p:blipFill>
        <p:spPr>
          <a:xfrm>
            <a:off x="5638800" y="914400"/>
            <a:ext cx="779986" cy="763804"/>
          </a:xfrm>
          <a:prstGeom prst="rect">
            <a:avLst/>
          </a:prstGeom>
          <a:effectLst>
            <a:outerShdw blurRad="152400" dist="76200" dir="2700000" algn="ctr" rotWithShape="0">
              <a:srgbClr val="000000">
                <a:alpha val="80000"/>
              </a:srgbClr>
            </a:outerShdw>
          </a:effectLst>
        </p:spPr>
      </p:pic>
      <p:pic>
        <p:nvPicPr>
          <p:cNvPr id="10" name="Picture 9" descr="009.png"/>
          <p:cNvPicPr>
            <a:picLocks noChangeAspect="1"/>
          </p:cNvPicPr>
          <p:nvPr/>
        </p:nvPicPr>
        <p:blipFill>
          <a:blip r:embed="rId8" cstate="print"/>
          <a:stretch>
            <a:fillRect/>
          </a:stretch>
        </p:blipFill>
        <p:spPr>
          <a:xfrm>
            <a:off x="5334000" y="1676400"/>
            <a:ext cx="1252940" cy="1104076"/>
          </a:xfrm>
          <a:prstGeom prst="rect">
            <a:avLst/>
          </a:prstGeom>
          <a:effectLst>
            <a:outerShdw blurRad="152400" dist="76200" dir="2700000" algn="ctr" rotWithShape="0">
              <a:srgbClr val="000000">
                <a:alpha val="80000"/>
              </a:srgbClr>
            </a:outerShdw>
          </a:effectLst>
        </p:spPr>
      </p:pic>
      <p:pic>
        <p:nvPicPr>
          <p:cNvPr id="11" name="Picture 10" descr="010.png"/>
          <p:cNvPicPr>
            <a:picLocks noChangeAspect="1"/>
          </p:cNvPicPr>
          <p:nvPr/>
        </p:nvPicPr>
        <p:blipFill>
          <a:blip r:embed="rId9" cstate="print"/>
          <a:stretch>
            <a:fillRect/>
          </a:stretch>
        </p:blipFill>
        <p:spPr>
          <a:xfrm>
            <a:off x="7772400" y="1828800"/>
            <a:ext cx="1144539" cy="829093"/>
          </a:xfrm>
          <a:prstGeom prst="rect">
            <a:avLst/>
          </a:prstGeom>
          <a:effectLst>
            <a:outerShdw blurRad="152400" dist="76200" dir="2700000" algn="ctr" rotWithShape="0">
              <a:srgbClr val="000000">
                <a:alpha val="80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Interopérabilité avec Tandberg</a:t>
            </a:r>
            <a:endParaRPr lang="en-US" dirty="0"/>
          </a:p>
        </p:txBody>
      </p:sp>
      <p:sp>
        <p:nvSpPr>
          <p:cNvPr id="3" name="Content Placeholder 2"/>
          <p:cNvSpPr>
            <a:spLocks noGrp="1"/>
          </p:cNvSpPr>
          <p:nvPr>
            <p:ph idx="1"/>
          </p:nvPr>
        </p:nvSpPr>
        <p:spPr>
          <a:xfrm>
            <a:off x="381000" y="1412875"/>
            <a:ext cx="5562600" cy="2320925"/>
          </a:xfrm>
        </p:spPr>
        <p:txBody>
          <a:bodyPr>
            <a:normAutofit lnSpcReduction="10000"/>
          </a:bodyPr>
          <a:lstStyle/>
          <a:p>
            <a:r>
              <a:rPr lang="fr-FR" dirty="0" smtClean="0"/>
              <a:t>Salles de conférence vues comme un client </a:t>
            </a:r>
            <a:r>
              <a:rPr lang="fr-FR" dirty="0" err="1" smtClean="0"/>
              <a:t>communicator</a:t>
            </a:r>
            <a:endParaRPr lang="fr-FR" dirty="0" smtClean="0"/>
          </a:p>
          <a:p>
            <a:r>
              <a:rPr lang="fr-FR" dirty="0" smtClean="0"/>
              <a:t>Mire intégrée à </a:t>
            </a:r>
            <a:r>
              <a:rPr lang="fr-FR" dirty="0" err="1" smtClean="0"/>
              <a:t>comunicator</a:t>
            </a:r>
            <a:endParaRPr lang="fr-FR" dirty="0" smtClean="0"/>
          </a:p>
          <a:p>
            <a:r>
              <a:rPr lang="fr-FR" dirty="0" smtClean="0"/>
              <a:t>MCU </a:t>
            </a:r>
            <a:r>
              <a:rPr lang="fr-FR" dirty="0" err="1" smtClean="0"/>
              <a:t>Tandberg</a:t>
            </a:r>
            <a:r>
              <a:rPr lang="fr-FR" dirty="0" smtClean="0"/>
              <a:t> intégré à OCS</a:t>
            </a:r>
            <a:endParaRPr lang="fr-FR" dirty="0"/>
          </a:p>
        </p:txBody>
      </p:sp>
      <p:pic>
        <p:nvPicPr>
          <p:cNvPr id="4" name="Picture 31"/>
          <p:cNvPicPr>
            <a:picLocks noChangeAspect="1" noChangeArrowheads="1"/>
          </p:cNvPicPr>
          <p:nvPr/>
        </p:nvPicPr>
        <p:blipFill>
          <a:blip r:embed="rId3"/>
          <a:srcRect r="1624" b="2826"/>
          <a:stretch>
            <a:fillRect/>
          </a:stretch>
        </p:blipFill>
        <p:spPr bwMode="auto">
          <a:xfrm>
            <a:off x="6172200" y="1295400"/>
            <a:ext cx="2518935" cy="3602071"/>
          </a:xfrm>
          <a:prstGeom prst="rect">
            <a:avLst/>
          </a:prstGeom>
          <a:noFill/>
          <a:ln>
            <a:noFill/>
          </a:ln>
        </p:spPr>
      </p:pic>
      <p:sp>
        <p:nvSpPr>
          <p:cNvPr id="5" name="Rectangle 4"/>
          <p:cNvSpPr/>
          <p:nvPr/>
        </p:nvSpPr>
        <p:spPr bwMode="auto">
          <a:xfrm>
            <a:off x="6096000" y="3581400"/>
            <a:ext cx="2667000" cy="1371600"/>
          </a:xfrm>
          <a:prstGeom prst="rect">
            <a:avLst/>
          </a:prstGeom>
          <a:noFill/>
          <a:ln w="44450">
            <a:solidFill>
              <a:srgbClr val="FF0000"/>
            </a:solidFill>
            <a:headEnd type="none" w="med" len="med"/>
            <a:tailEnd type="none" w="med" len="med"/>
          </a:ln>
          <a:effectLst/>
          <a:scene3d>
            <a:camera prst="orthographicFront">
              <a:rot lat="0" lon="0" rev="0"/>
            </a:camera>
            <a:lightRig rig="threePt" dir="t"/>
          </a:scene3d>
          <a:sp3d prstMaterial="matte">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 name="Picture 2"/>
          <p:cNvPicPr>
            <a:picLocks noChangeAspect="1" noChangeArrowheads="1"/>
          </p:cNvPicPr>
          <p:nvPr/>
        </p:nvPicPr>
        <p:blipFill>
          <a:blip r:embed="rId4"/>
          <a:srcRect/>
          <a:stretch>
            <a:fillRect/>
          </a:stretch>
        </p:blipFill>
        <p:spPr bwMode="auto">
          <a:xfrm>
            <a:off x="533400" y="3810000"/>
            <a:ext cx="5242011" cy="2819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Interopérabilité avec Polycom</a:t>
            </a:r>
            <a:endParaRPr lang="en-US" dirty="0"/>
          </a:p>
        </p:txBody>
      </p:sp>
      <p:sp>
        <p:nvSpPr>
          <p:cNvPr id="3" name="Content Placeholder 2"/>
          <p:cNvSpPr>
            <a:spLocks noGrp="1"/>
          </p:cNvSpPr>
          <p:nvPr>
            <p:ph idx="1"/>
          </p:nvPr>
        </p:nvSpPr>
        <p:spPr>
          <a:xfrm>
            <a:off x="381000" y="1412875"/>
            <a:ext cx="4800600" cy="4987926"/>
          </a:xfrm>
        </p:spPr>
        <p:txBody>
          <a:bodyPr>
            <a:normAutofit fontScale="92500" lnSpcReduction="10000"/>
          </a:bodyPr>
          <a:lstStyle/>
          <a:p>
            <a:r>
              <a:rPr lang="fr-FR" dirty="0" smtClean="0"/>
              <a:t>Fin 2008 :</a:t>
            </a:r>
          </a:p>
          <a:p>
            <a:pPr lvl="1"/>
            <a:r>
              <a:rPr lang="fr-FR" dirty="0" smtClean="0"/>
              <a:t>Communication </a:t>
            </a:r>
            <a:r>
              <a:rPr lang="fr-FR" i="1" dirty="0" smtClean="0"/>
              <a:t>Point à Point </a:t>
            </a:r>
            <a:r>
              <a:rPr lang="fr-FR" dirty="0" smtClean="0"/>
              <a:t>avec HDX (système de </a:t>
            </a:r>
            <a:r>
              <a:rPr lang="fr-FR" dirty="0" err="1" smtClean="0"/>
              <a:t>visio-conférence</a:t>
            </a:r>
            <a:r>
              <a:rPr lang="fr-FR" dirty="0" smtClean="0"/>
              <a:t>)</a:t>
            </a:r>
          </a:p>
          <a:p>
            <a:pPr lvl="1"/>
            <a:r>
              <a:rPr lang="fr-FR" dirty="0" smtClean="0"/>
              <a:t>HDX en accompagnement de </a:t>
            </a:r>
            <a:r>
              <a:rPr lang="fr-FR" dirty="0" err="1" smtClean="0"/>
              <a:t>Communicator</a:t>
            </a:r>
            <a:endParaRPr lang="fr-FR" dirty="0" smtClean="0"/>
          </a:p>
          <a:p>
            <a:r>
              <a:rPr lang="fr-FR" dirty="0" smtClean="0"/>
              <a:t>1er Semestre 2009 :</a:t>
            </a:r>
          </a:p>
          <a:p>
            <a:pPr lvl="1"/>
            <a:r>
              <a:rPr lang="fr-FR" dirty="0" smtClean="0"/>
              <a:t>Conformité avec VC2</a:t>
            </a:r>
          </a:p>
          <a:p>
            <a:pPr lvl="1"/>
            <a:r>
              <a:rPr lang="fr-FR" dirty="0" smtClean="0"/>
              <a:t>Fédération, sécurité</a:t>
            </a:r>
          </a:p>
          <a:p>
            <a:r>
              <a:rPr lang="fr-FR" dirty="0" smtClean="0"/>
              <a:t>Fin 2009</a:t>
            </a:r>
          </a:p>
          <a:p>
            <a:pPr lvl="1"/>
            <a:r>
              <a:rPr lang="fr-FR" dirty="0" smtClean="0"/>
              <a:t>Support natif des codecs </a:t>
            </a:r>
            <a:r>
              <a:rPr lang="fr-FR" dirty="0" err="1" smtClean="0"/>
              <a:t>RTAudio</a:t>
            </a:r>
            <a:r>
              <a:rPr lang="fr-FR" dirty="0" smtClean="0"/>
              <a:t>, </a:t>
            </a:r>
            <a:r>
              <a:rPr lang="fr-FR" dirty="0" err="1" smtClean="0"/>
              <a:t>RTVidéo</a:t>
            </a:r>
            <a:endParaRPr lang="fr-FR" dirty="0" smtClean="0"/>
          </a:p>
        </p:txBody>
      </p:sp>
      <p:pic>
        <p:nvPicPr>
          <p:cNvPr id="4" name="Picture 3"/>
          <p:cNvPicPr>
            <a:picLocks noChangeAspect="1" noChangeArrowheads="1"/>
          </p:cNvPicPr>
          <p:nvPr/>
        </p:nvPicPr>
        <p:blipFill>
          <a:blip r:embed="rId3"/>
          <a:srcRect/>
          <a:stretch>
            <a:fillRect/>
          </a:stretch>
        </p:blipFill>
        <p:spPr bwMode="auto">
          <a:xfrm>
            <a:off x="5486400" y="1066800"/>
            <a:ext cx="3292355" cy="2819400"/>
          </a:xfrm>
          <a:prstGeom prst="rect">
            <a:avLst/>
          </a:prstGeom>
          <a:noFill/>
          <a:ln w="9525">
            <a:noFill/>
            <a:miter lim="800000"/>
            <a:headEnd/>
            <a:tailEnd/>
          </a:ln>
        </p:spPr>
      </p:pic>
      <p:pic>
        <p:nvPicPr>
          <p:cNvPr id="6145" name="Picture 1" descr="http://www.polycom.com/usa/en/images/products/video/large_conference_room/hdx/hdx8004.jpg"/>
          <p:cNvPicPr>
            <a:picLocks noChangeAspect="1" noChangeArrowheads="1"/>
          </p:cNvPicPr>
          <p:nvPr/>
        </p:nvPicPr>
        <p:blipFill>
          <a:blip r:embed="rId4"/>
          <a:srcRect/>
          <a:stretch>
            <a:fillRect/>
          </a:stretch>
        </p:blipFill>
        <p:spPr bwMode="auto">
          <a:xfrm>
            <a:off x="6019800" y="4191000"/>
            <a:ext cx="2209800" cy="22098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1"/>
            <a:ext cx="8375650" cy="685799"/>
          </a:xfrm>
        </p:spPr>
        <p:txBody>
          <a:bodyPr>
            <a:normAutofit/>
          </a:bodyPr>
          <a:lstStyle/>
          <a:p>
            <a:r>
              <a:rPr smtClean="0"/>
              <a:t>Supervision </a:t>
            </a:r>
            <a:endParaRPr lang="en-US" dirty="0"/>
          </a:p>
        </p:txBody>
      </p:sp>
      <p:sp>
        <p:nvSpPr>
          <p:cNvPr id="3" name="Content Placeholder 2"/>
          <p:cNvSpPr>
            <a:spLocks noGrp="1"/>
          </p:cNvSpPr>
          <p:nvPr>
            <p:ph idx="1"/>
          </p:nvPr>
        </p:nvSpPr>
        <p:spPr>
          <a:xfrm>
            <a:off x="381000" y="1412875"/>
            <a:ext cx="8382000" cy="4370427"/>
          </a:xfrm>
        </p:spPr>
        <p:txBody>
          <a:bodyPr/>
          <a:lstStyle/>
          <a:p>
            <a:r>
              <a:rPr lang="fr-FR" dirty="0" smtClean="0"/>
              <a:t>Point clef du succès d'un projet de VOIP</a:t>
            </a:r>
          </a:p>
          <a:p>
            <a:pPr lvl="1"/>
            <a:r>
              <a:rPr lang="fr-FR" dirty="0" smtClean="0"/>
              <a:t>Identification des problèmes "au fil de l'eau"</a:t>
            </a:r>
          </a:p>
          <a:p>
            <a:pPr lvl="1"/>
            <a:r>
              <a:rPr lang="fr-FR" dirty="0" smtClean="0"/>
              <a:t>Analyse à postériori des remontées au helpdesk</a:t>
            </a:r>
          </a:p>
          <a:p>
            <a:pPr lvl="1"/>
            <a:endParaRPr lang="fr-FR" dirty="0" smtClean="0"/>
          </a:p>
          <a:p>
            <a:r>
              <a:rPr lang="fr-FR" dirty="0" smtClean="0"/>
              <a:t>Tous les éléments sont prix en comptes:</a:t>
            </a:r>
          </a:p>
          <a:p>
            <a:pPr lvl="1"/>
            <a:r>
              <a:rPr lang="fr-FR" dirty="0" smtClean="0"/>
              <a:t>Réseau : Bande passante, Latente, Gigue …</a:t>
            </a:r>
          </a:p>
          <a:p>
            <a:pPr lvl="1"/>
            <a:r>
              <a:rPr lang="fr-FR" dirty="0" smtClean="0"/>
              <a:t>Terminal : Pile média, micro …</a:t>
            </a:r>
          </a:p>
          <a:p>
            <a:pPr lvl="1"/>
            <a:endParaRPr lang="fr-FR" dirty="0" smtClean="0"/>
          </a:p>
          <a:p>
            <a:r>
              <a:rPr lang="fr-FR" dirty="0" smtClean="0"/>
              <a:t>Implémentation de mesures correctives</a:t>
            </a:r>
            <a:endParaRPr lang="fr-F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défis du transport de la voix sur IP </a:t>
            </a:r>
            <a:endParaRPr lang="fr-FR" dirty="0"/>
          </a:p>
        </p:txBody>
      </p:sp>
      <p:sp>
        <p:nvSpPr>
          <p:cNvPr id="4" name="Text Placeholder 3"/>
          <p:cNvSpPr>
            <a:spLocks noGrp="1"/>
          </p:cNvSpPr>
          <p:nvPr>
            <p:ph type="body" idx="1"/>
          </p:nvPr>
        </p:nvSpPr>
        <p:spPr>
          <a:xfrm>
            <a:off x="381001" y="1411554"/>
            <a:ext cx="4114800" cy="498598"/>
          </a:xfrm>
        </p:spPr>
        <p:txBody>
          <a:bodyPr/>
          <a:lstStyle/>
          <a:p>
            <a:r>
              <a:rPr lang="fr-FR" sz="3600" dirty="0" smtClean="0"/>
              <a:t>Réseau IP</a:t>
            </a:r>
            <a:endParaRPr lang="fr-FR" sz="3600" dirty="0"/>
          </a:p>
        </p:txBody>
      </p:sp>
      <p:sp>
        <p:nvSpPr>
          <p:cNvPr id="3" name="Content Placeholder 2"/>
          <p:cNvSpPr>
            <a:spLocks noGrp="1"/>
          </p:cNvSpPr>
          <p:nvPr>
            <p:ph sz="half" idx="2"/>
          </p:nvPr>
        </p:nvSpPr>
        <p:spPr>
          <a:xfrm>
            <a:off x="381000" y="2174874"/>
            <a:ext cx="4114800" cy="4225926"/>
          </a:xfrm>
        </p:spPr>
        <p:txBody>
          <a:bodyPr/>
          <a:lstStyle/>
          <a:p>
            <a:r>
              <a:rPr lang="fr-FR" dirty="0" smtClean="0"/>
              <a:t>Conçu pour des transferts de données</a:t>
            </a:r>
          </a:p>
          <a:p>
            <a:r>
              <a:rPr lang="fr-FR" dirty="0" smtClean="0"/>
              <a:t>Réseau à commutation paquets </a:t>
            </a:r>
          </a:p>
          <a:p>
            <a:r>
              <a:rPr lang="fr-FR" dirty="0" smtClean="0"/>
              <a:t>Temps de remise non garanti</a:t>
            </a:r>
          </a:p>
          <a:p>
            <a:r>
              <a:rPr lang="fr-FR" dirty="0" smtClean="0"/>
              <a:t>Perte de données potentiellement impactant</a:t>
            </a:r>
            <a:endParaRPr lang="fr-FR" dirty="0"/>
          </a:p>
        </p:txBody>
      </p:sp>
      <p:sp>
        <p:nvSpPr>
          <p:cNvPr id="5" name="Text Placeholder 4"/>
          <p:cNvSpPr>
            <a:spLocks noGrp="1"/>
          </p:cNvSpPr>
          <p:nvPr>
            <p:ph type="body" sz="quarter" idx="3"/>
          </p:nvPr>
        </p:nvSpPr>
        <p:spPr>
          <a:xfrm>
            <a:off x="4645982" y="1411554"/>
            <a:ext cx="4117019" cy="498598"/>
          </a:xfrm>
        </p:spPr>
        <p:txBody>
          <a:bodyPr/>
          <a:lstStyle/>
          <a:p>
            <a:r>
              <a:rPr lang="fr-FR" sz="3600" smtClean="0"/>
              <a:t>Téléphonie</a:t>
            </a:r>
            <a:endParaRPr lang="fr-FR" sz="3600" dirty="0"/>
          </a:p>
        </p:txBody>
      </p:sp>
      <p:sp>
        <p:nvSpPr>
          <p:cNvPr id="6" name="Content Placeholder 5"/>
          <p:cNvSpPr>
            <a:spLocks noGrp="1"/>
          </p:cNvSpPr>
          <p:nvPr>
            <p:ph sz="quarter" idx="4"/>
          </p:nvPr>
        </p:nvSpPr>
        <p:spPr>
          <a:xfrm>
            <a:off x="4645026" y="2174874"/>
            <a:ext cx="4117974" cy="4225925"/>
          </a:xfrm>
        </p:spPr>
        <p:txBody>
          <a:bodyPr/>
          <a:lstStyle/>
          <a:p>
            <a:r>
              <a:rPr lang="fr-FR" dirty="0" smtClean="0"/>
              <a:t>Conçu pour des conversations téléphoniques</a:t>
            </a:r>
          </a:p>
          <a:p>
            <a:r>
              <a:rPr lang="fr-FR" dirty="0" smtClean="0"/>
              <a:t>Réseau à commutation circuits</a:t>
            </a:r>
          </a:p>
          <a:p>
            <a:r>
              <a:rPr lang="fr-FR" dirty="0" smtClean="0"/>
              <a:t>Délais d'acheminement déterministe</a:t>
            </a:r>
          </a:p>
          <a:p>
            <a:r>
              <a:rPr lang="fr-FR" dirty="0" smtClean="0"/>
              <a:t>Perte acceptée</a:t>
            </a:r>
            <a:endParaRPr lang="fr-F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défis du transport de la voix sur IP </a:t>
            </a:r>
            <a:endParaRPr lang="fr-FR" dirty="0"/>
          </a:p>
        </p:txBody>
      </p:sp>
      <p:sp>
        <p:nvSpPr>
          <p:cNvPr id="4" name="Text Placeholder 3"/>
          <p:cNvSpPr>
            <a:spLocks noGrp="1"/>
          </p:cNvSpPr>
          <p:nvPr>
            <p:ph type="body" idx="1"/>
          </p:nvPr>
        </p:nvSpPr>
        <p:spPr>
          <a:xfrm>
            <a:off x="381001" y="1411554"/>
            <a:ext cx="4114800" cy="498598"/>
          </a:xfrm>
        </p:spPr>
        <p:txBody>
          <a:bodyPr/>
          <a:lstStyle/>
          <a:p>
            <a:r>
              <a:rPr lang="fr-FR" sz="3600" dirty="0" smtClean="0"/>
              <a:t>Réseau IP</a:t>
            </a:r>
            <a:endParaRPr lang="fr-FR" sz="3600" dirty="0"/>
          </a:p>
        </p:txBody>
      </p:sp>
      <p:sp>
        <p:nvSpPr>
          <p:cNvPr id="3" name="Content Placeholder 2"/>
          <p:cNvSpPr>
            <a:spLocks noGrp="1"/>
          </p:cNvSpPr>
          <p:nvPr>
            <p:ph sz="half" idx="2"/>
          </p:nvPr>
        </p:nvSpPr>
        <p:spPr>
          <a:xfrm>
            <a:off x="381000" y="2174874"/>
            <a:ext cx="4114800" cy="4225926"/>
          </a:xfrm>
        </p:spPr>
        <p:txBody>
          <a:bodyPr/>
          <a:lstStyle/>
          <a:p>
            <a:r>
              <a:rPr lang="fr-FR" dirty="0" smtClean="0"/>
              <a:t>Conçu pour des transferts de données</a:t>
            </a:r>
          </a:p>
          <a:p>
            <a:r>
              <a:rPr lang="fr-FR" dirty="0" smtClean="0"/>
              <a:t>Réseau à commutation paquets </a:t>
            </a:r>
          </a:p>
          <a:p>
            <a:r>
              <a:rPr lang="fr-FR" dirty="0" smtClean="0"/>
              <a:t>Temps de remise non garanti</a:t>
            </a:r>
          </a:p>
          <a:p>
            <a:r>
              <a:rPr lang="fr-FR" dirty="0" smtClean="0"/>
              <a:t>Perte de données potentiellement impactant</a:t>
            </a:r>
            <a:endParaRPr lang="fr-FR" dirty="0"/>
          </a:p>
        </p:txBody>
      </p:sp>
      <p:sp>
        <p:nvSpPr>
          <p:cNvPr id="5" name="Text Placeholder 4"/>
          <p:cNvSpPr>
            <a:spLocks noGrp="1"/>
          </p:cNvSpPr>
          <p:nvPr>
            <p:ph type="body" sz="quarter" idx="3"/>
          </p:nvPr>
        </p:nvSpPr>
        <p:spPr>
          <a:xfrm>
            <a:off x="4645982" y="1411554"/>
            <a:ext cx="4117019" cy="498598"/>
          </a:xfrm>
        </p:spPr>
        <p:txBody>
          <a:bodyPr/>
          <a:lstStyle/>
          <a:p>
            <a:r>
              <a:rPr lang="fr-FR" sz="3600" smtClean="0"/>
              <a:t>Téléphonie</a:t>
            </a:r>
            <a:endParaRPr lang="fr-FR" sz="3600" dirty="0"/>
          </a:p>
        </p:txBody>
      </p:sp>
      <p:sp>
        <p:nvSpPr>
          <p:cNvPr id="6" name="Content Placeholder 5"/>
          <p:cNvSpPr>
            <a:spLocks noGrp="1"/>
          </p:cNvSpPr>
          <p:nvPr>
            <p:ph sz="quarter" idx="4"/>
          </p:nvPr>
        </p:nvSpPr>
        <p:spPr>
          <a:xfrm>
            <a:off x="4645026" y="2174874"/>
            <a:ext cx="4117974" cy="4225925"/>
          </a:xfrm>
        </p:spPr>
        <p:txBody>
          <a:bodyPr/>
          <a:lstStyle/>
          <a:p>
            <a:r>
              <a:rPr lang="fr-FR" dirty="0" smtClean="0"/>
              <a:t>Conçu pour des conversations téléphoniques</a:t>
            </a:r>
          </a:p>
          <a:p>
            <a:r>
              <a:rPr lang="fr-FR" dirty="0" smtClean="0"/>
              <a:t>Réseau à commutation circuits</a:t>
            </a:r>
          </a:p>
          <a:p>
            <a:r>
              <a:rPr lang="fr-FR" dirty="0" smtClean="0"/>
              <a:t>Délais d'acheminement déterministe</a:t>
            </a:r>
          </a:p>
          <a:p>
            <a:r>
              <a:rPr lang="fr-FR" dirty="0" smtClean="0"/>
              <a:t>Perte acceptée</a:t>
            </a:r>
            <a:endParaRPr lang="fr-FR" dirty="0"/>
          </a:p>
        </p:txBody>
      </p:sp>
      <p:sp>
        <p:nvSpPr>
          <p:cNvPr id="7" name="TextBox 6"/>
          <p:cNvSpPr txBox="1"/>
          <p:nvPr/>
        </p:nvSpPr>
        <p:spPr>
          <a:xfrm rot="21225598">
            <a:off x="705372" y="2058788"/>
            <a:ext cx="7190088"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2800" dirty="0" smtClean="0"/>
              <a:t>Approche traditionnelle : </a:t>
            </a:r>
          </a:p>
          <a:p>
            <a:pPr algn="ctr"/>
            <a:r>
              <a:rPr lang="fr-FR" sz="2800" dirty="0" smtClean="0"/>
              <a:t>recréer les conditions d'un réseau commuté sur environnement IP</a:t>
            </a:r>
          </a:p>
        </p:txBody>
      </p:sp>
      <p:sp>
        <p:nvSpPr>
          <p:cNvPr id="8" name="TextBox 7"/>
          <p:cNvSpPr txBox="1"/>
          <p:nvPr/>
        </p:nvSpPr>
        <p:spPr>
          <a:xfrm rot="182471">
            <a:off x="790396" y="3606849"/>
            <a:ext cx="719008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dirty="0" smtClean="0"/>
              <a:t>Approche </a:t>
            </a:r>
            <a:r>
              <a:rPr lang="fr-FR" sz="2800" dirty="0" smtClean="0">
                <a:latin typeface="Microsoft Logo 95"/>
              </a:rPr>
              <a:t>m</a:t>
            </a:r>
            <a:r>
              <a:rPr lang="fr-FR" sz="2800" dirty="0" smtClean="0"/>
              <a:t> :</a:t>
            </a:r>
          </a:p>
          <a:p>
            <a:pPr algn="ctr"/>
            <a:r>
              <a:rPr lang="fr-FR" sz="2800" dirty="0" smtClean="0"/>
              <a:t>S'adapter aux conditions du réseau</a:t>
            </a:r>
          </a:p>
          <a:p>
            <a:pPr algn="ctr"/>
            <a:r>
              <a:rPr lang="fr-FR" sz="2800" dirty="0" smtClean="0"/>
              <a:t>avec des terminaux intelligents</a:t>
            </a:r>
            <a:endParaRPr lang="fr-F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929718" cy="846034"/>
          </a:xfrm>
        </p:spPr>
        <p:txBody>
          <a:bodyPr>
            <a:normAutofit/>
          </a:bodyPr>
          <a:lstStyle/>
          <a:p>
            <a:r>
              <a:rPr lang="fr-FR" dirty="0" smtClean="0"/>
              <a:t>Il n'y a pas que le réseau …</a:t>
            </a:r>
            <a:endParaRPr lang="fr-FR" dirty="0"/>
          </a:p>
        </p:txBody>
      </p:sp>
      <p:sp>
        <p:nvSpPr>
          <p:cNvPr id="3" name="Content Placeholder 2"/>
          <p:cNvSpPr>
            <a:spLocks noGrp="1"/>
          </p:cNvSpPr>
          <p:nvPr>
            <p:ph idx="1"/>
          </p:nvPr>
        </p:nvSpPr>
        <p:spPr/>
        <p:txBody>
          <a:bodyPr/>
          <a:lstStyle/>
          <a:p>
            <a:r>
              <a:rPr lang="fr-FR" dirty="0" smtClean="0"/>
              <a:t>Qualité de l'encodage / décodage</a:t>
            </a:r>
          </a:p>
          <a:p>
            <a:r>
              <a:rPr lang="fr-FR" dirty="0" smtClean="0"/>
              <a:t>Pile Media :</a:t>
            </a:r>
          </a:p>
          <a:p>
            <a:pPr lvl="1"/>
            <a:r>
              <a:rPr lang="fr-FR" dirty="0" smtClean="0"/>
              <a:t>Etat du poste de travail (ex: CPU)</a:t>
            </a:r>
          </a:p>
          <a:p>
            <a:pPr lvl="1"/>
            <a:r>
              <a:rPr lang="fr-FR" dirty="0" smtClean="0"/>
              <a:t>Qualité du périphérique audio</a:t>
            </a:r>
          </a:p>
          <a:p>
            <a:pPr lvl="1"/>
            <a:r>
              <a:rPr lang="fr-FR" dirty="0" smtClean="0"/>
              <a:t>Codec et pile media</a:t>
            </a:r>
          </a:p>
          <a:p>
            <a:r>
              <a:rPr lang="fr-FR" dirty="0" smtClean="0"/>
              <a:t>Optimisation de la bande passante consommée</a:t>
            </a:r>
          </a:p>
        </p:txBody>
      </p:sp>
      <p:pic>
        <p:nvPicPr>
          <p:cNvPr id="4" name="Picture 3" descr="PC with flat panel.png"/>
          <p:cNvPicPr>
            <a:picLocks noChangeAspect="1"/>
          </p:cNvPicPr>
          <p:nvPr/>
        </p:nvPicPr>
        <p:blipFill>
          <a:blip r:embed="rId3" cstate="print"/>
          <a:stretch>
            <a:fillRect/>
          </a:stretch>
        </p:blipFill>
        <p:spPr>
          <a:xfrm>
            <a:off x="1000100" y="4884236"/>
            <a:ext cx="1023717" cy="1028686"/>
          </a:xfrm>
          <a:prstGeom prst="rect">
            <a:avLst/>
          </a:prstGeom>
        </p:spPr>
      </p:pic>
      <p:pic>
        <p:nvPicPr>
          <p:cNvPr id="5" name="Picture 4" descr="user business casual man.png"/>
          <p:cNvPicPr>
            <a:picLocks noChangeAspect="1"/>
          </p:cNvPicPr>
          <p:nvPr/>
        </p:nvPicPr>
        <p:blipFill>
          <a:blip r:embed="rId4" cstate="print"/>
          <a:stretch>
            <a:fillRect/>
          </a:stretch>
        </p:blipFill>
        <p:spPr>
          <a:xfrm>
            <a:off x="285720" y="5098550"/>
            <a:ext cx="563508" cy="748621"/>
          </a:xfrm>
          <a:prstGeom prst="rect">
            <a:avLst/>
          </a:prstGeom>
        </p:spPr>
      </p:pic>
      <p:pic>
        <p:nvPicPr>
          <p:cNvPr id="6" name="Picture 5" descr="user business user woman.png"/>
          <p:cNvPicPr>
            <a:picLocks noChangeAspect="1"/>
          </p:cNvPicPr>
          <p:nvPr/>
        </p:nvPicPr>
        <p:blipFill>
          <a:blip r:embed="rId5" cstate="print"/>
          <a:stretch>
            <a:fillRect/>
          </a:stretch>
        </p:blipFill>
        <p:spPr>
          <a:xfrm>
            <a:off x="8143900" y="5098550"/>
            <a:ext cx="571504" cy="772303"/>
          </a:xfrm>
          <a:prstGeom prst="rect">
            <a:avLst/>
          </a:prstGeom>
        </p:spPr>
      </p:pic>
      <p:pic>
        <p:nvPicPr>
          <p:cNvPr id="7" name="Picture 6" descr="PC with flat panel.png"/>
          <p:cNvPicPr>
            <a:picLocks noChangeAspect="1"/>
          </p:cNvPicPr>
          <p:nvPr/>
        </p:nvPicPr>
        <p:blipFill>
          <a:blip r:embed="rId3" cstate="print"/>
          <a:stretch>
            <a:fillRect/>
          </a:stretch>
        </p:blipFill>
        <p:spPr>
          <a:xfrm>
            <a:off x="6929454" y="5027112"/>
            <a:ext cx="1023717" cy="1028686"/>
          </a:xfrm>
          <a:prstGeom prst="rect">
            <a:avLst/>
          </a:prstGeom>
        </p:spPr>
      </p:pic>
      <p:pic>
        <p:nvPicPr>
          <p:cNvPr id="8" name="Picture 7" descr="phone.png"/>
          <p:cNvPicPr>
            <a:picLocks noChangeAspect="1"/>
          </p:cNvPicPr>
          <p:nvPr/>
        </p:nvPicPr>
        <p:blipFill>
          <a:blip r:embed="rId6" cstate="print"/>
          <a:stretch>
            <a:fillRect/>
          </a:stretch>
        </p:blipFill>
        <p:spPr>
          <a:xfrm>
            <a:off x="7572396" y="5598616"/>
            <a:ext cx="474331" cy="473590"/>
          </a:xfrm>
          <a:prstGeom prst="rect">
            <a:avLst/>
          </a:prstGeom>
        </p:spPr>
      </p:pic>
      <p:pic>
        <p:nvPicPr>
          <p:cNvPr id="9" name="Picture 8" descr="column - green silo.png"/>
          <p:cNvPicPr>
            <a:picLocks noChangeAspect="1"/>
          </p:cNvPicPr>
          <p:nvPr/>
        </p:nvPicPr>
        <p:blipFill>
          <a:blip r:embed="rId7"/>
          <a:stretch>
            <a:fillRect/>
          </a:stretch>
        </p:blipFill>
        <p:spPr>
          <a:xfrm rot="5400000">
            <a:off x="4414649" y="3229161"/>
            <a:ext cx="314702" cy="4572032"/>
          </a:xfrm>
          <a:prstGeom prst="rect">
            <a:avLst/>
          </a:prstGeom>
        </p:spPr>
      </p:pic>
      <p:pic>
        <p:nvPicPr>
          <p:cNvPr id="12" name="Picture 11" descr="phone.png"/>
          <p:cNvPicPr>
            <a:picLocks noChangeAspect="1"/>
          </p:cNvPicPr>
          <p:nvPr/>
        </p:nvPicPr>
        <p:blipFill>
          <a:blip r:embed="rId6" cstate="print"/>
          <a:stretch>
            <a:fillRect/>
          </a:stretch>
        </p:blipFill>
        <p:spPr>
          <a:xfrm>
            <a:off x="1571604" y="5527178"/>
            <a:ext cx="474331" cy="473590"/>
          </a:xfrm>
          <a:prstGeom prst="rect">
            <a:avLst/>
          </a:prstGeom>
        </p:spPr>
      </p:pic>
      <p:sp>
        <p:nvSpPr>
          <p:cNvPr id="13" name="Oval Callout 12"/>
          <p:cNvSpPr/>
          <p:nvPr/>
        </p:nvSpPr>
        <p:spPr bwMode="auto">
          <a:xfrm>
            <a:off x="642910" y="3857628"/>
            <a:ext cx="1643074" cy="928694"/>
          </a:xfrm>
          <a:prstGeom prst="wedgeEllipseCallout">
            <a:avLst>
              <a:gd name="adj1" fmla="val -45149"/>
              <a:gd name="adj2" fmla="val 78801"/>
            </a:avLst>
          </a:prstGeom>
          <a:solidFill>
            <a:srgbClr val="FFC000"/>
          </a:solidFill>
          <a:ln w="9525" cap="flat" cmpd="sng" algn="ctr">
            <a:solidFill>
              <a:srgbClr val="8E6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fr-FR" sz="2400" dirty="0" err="1" smtClean="0">
                <a:solidFill>
                  <a:schemeClr val="tx2"/>
                </a:solidFill>
                <a:latin typeface="Segoe" pitchFamily="34" charset="0"/>
              </a:rPr>
              <a:t>bla</a:t>
            </a:r>
            <a:r>
              <a:rPr kumimoji="1" lang="fr-FR" sz="2400" dirty="0" smtClean="0">
                <a:solidFill>
                  <a:schemeClr val="tx2"/>
                </a:solidFill>
                <a:latin typeface="Segoe" pitchFamily="34" charset="0"/>
              </a:rPr>
              <a:t> </a:t>
            </a:r>
            <a:r>
              <a:rPr kumimoji="1" lang="fr-FR" sz="2400" dirty="0" err="1" smtClean="0">
                <a:solidFill>
                  <a:schemeClr val="tx2"/>
                </a:solidFill>
                <a:latin typeface="Segoe" pitchFamily="34" charset="0"/>
              </a:rPr>
              <a:t>bla</a:t>
            </a:r>
            <a:r>
              <a:rPr kumimoji="1" lang="fr-FR" sz="2400" dirty="0" smtClean="0">
                <a:solidFill>
                  <a:schemeClr val="tx2"/>
                </a:solidFill>
                <a:latin typeface="Segoe" pitchFamily="34" charset="0"/>
              </a:rPr>
              <a:t> </a:t>
            </a:r>
            <a:r>
              <a:rPr kumimoji="1" lang="fr-FR" sz="2400" dirty="0" err="1" smtClean="0">
                <a:solidFill>
                  <a:schemeClr val="tx2"/>
                </a:solidFill>
                <a:latin typeface="Segoe" pitchFamily="34" charset="0"/>
              </a:rPr>
              <a:t>bla</a:t>
            </a:r>
            <a:endParaRPr kumimoji="1" lang="fr-FR" sz="2400" b="0" i="0" u="none" strike="noStrike" cap="none" normalizeH="0" baseline="0" dirty="0" smtClean="0">
              <a:ln>
                <a:noFill/>
              </a:ln>
              <a:solidFill>
                <a:schemeClr val="tx2"/>
              </a:solidFill>
              <a:effectLst/>
              <a:latin typeface="Segoe" pitchFamily="34" charset="0"/>
            </a:endParaRPr>
          </a:p>
        </p:txBody>
      </p:sp>
      <p:sp>
        <p:nvSpPr>
          <p:cNvPr id="14" name="Rounded Rectangle 13"/>
          <p:cNvSpPr/>
          <p:nvPr/>
        </p:nvSpPr>
        <p:spPr bwMode="auto">
          <a:xfrm>
            <a:off x="1214414" y="5286388"/>
            <a:ext cx="1500198" cy="500066"/>
          </a:xfrm>
          <a:prstGeom prst="roundRect">
            <a:avLst>
              <a:gd name="adj" fmla="val 0"/>
            </a:avLst>
          </a:prstGeom>
          <a:solidFill>
            <a:srgbClr val="F6AE1E"/>
          </a:solidFill>
          <a:ln w="9525" cap="flat" cmpd="sng" algn="ctr">
            <a:solidFill>
              <a:srgbClr val="8E6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fr-FR" sz="2000" dirty="0" err="1" smtClean="0">
                <a:solidFill>
                  <a:schemeClr val="tx2"/>
                </a:solidFill>
                <a:latin typeface="Segoe" pitchFamily="34" charset="0"/>
              </a:rPr>
              <a:t>b</a:t>
            </a:r>
            <a:r>
              <a:rPr kumimoji="1" lang="fr-FR" sz="2000" b="0" u="none" cap="none" normalizeH="0" baseline="0" dirty="0" err="1" smtClean="0">
                <a:ln>
                  <a:noFill/>
                </a:ln>
                <a:solidFill>
                  <a:schemeClr val="tx2"/>
                </a:solidFill>
                <a:latin typeface="Segoe" pitchFamily="34" charset="0"/>
              </a:rPr>
              <a:t>l</a:t>
            </a:r>
            <a:r>
              <a:rPr kumimoji="1" lang="fr-FR" sz="2000" b="0" u="none" cap="none" normalizeH="0" baseline="0" dirty="0" err="1" smtClean="0">
                <a:ln>
                  <a:noFill/>
                </a:ln>
                <a:solidFill>
                  <a:srgbClr val="8E6C00"/>
                </a:solidFill>
                <a:latin typeface="Segoe" pitchFamily="34" charset="0"/>
              </a:rPr>
              <a:t>a</a:t>
            </a:r>
            <a:r>
              <a:rPr kumimoji="1" lang="fr-FR" sz="2000" b="0" u="none" cap="none" normalizeH="0" baseline="0" dirty="0" smtClean="0">
                <a:ln>
                  <a:noFill/>
                </a:ln>
                <a:solidFill>
                  <a:schemeClr val="tx2"/>
                </a:solidFill>
                <a:latin typeface="Segoe" pitchFamily="34" charset="0"/>
              </a:rPr>
              <a:t> </a:t>
            </a:r>
            <a:r>
              <a:rPr kumimoji="1" lang="fr-FR" sz="2000" b="0" u="none" cap="none" normalizeH="0" baseline="0" dirty="0" err="1" smtClean="0">
                <a:ln>
                  <a:noFill/>
                </a:ln>
                <a:solidFill>
                  <a:schemeClr val="tx2"/>
                </a:solidFill>
                <a:latin typeface="Segoe" pitchFamily="34" charset="0"/>
              </a:rPr>
              <a:t>b</a:t>
            </a:r>
            <a:r>
              <a:rPr kumimoji="1" lang="fr-FR" sz="2000" b="0" u="none" cap="none" normalizeH="0" baseline="0" dirty="0" err="1" smtClean="0">
                <a:ln>
                  <a:noFill/>
                </a:ln>
                <a:solidFill>
                  <a:srgbClr val="DBA600"/>
                </a:solidFill>
                <a:latin typeface="Segoe" pitchFamily="34" charset="0"/>
              </a:rPr>
              <a:t>la</a:t>
            </a:r>
            <a:r>
              <a:rPr kumimoji="1" lang="fr-FR" sz="2000" b="0" u="none" cap="none" normalizeH="0" dirty="0" smtClean="0">
                <a:ln>
                  <a:noFill/>
                </a:ln>
                <a:solidFill>
                  <a:srgbClr val="DBA600"/>
                </a:solidFill>
                <a:latin typeface="Segoe" pitchFamily="34" charset="0"/>
              </a:rPr>
              <a:t> </a:t>
            </a:r>
            <a:r>
              <a:rPr kumimoji="1" lang="fr-FR" sz="2000" b="0" u="none" cap="none" normalizeH="0" dirty="0" err="1" smtClean="0">
                <a:ln>
                  <a:noFill/>
                </a:ln>
                <a:solidFill>
                  <a:srgbClr val="DBA600"/>
                </a:solidFill>
                <a:latin typeface="Segoe" pitchFamily="34" charset="0"/>
              </a:rPr>
              <a:t>b</a:t>
            </a:r>
            <a:r>
              <a:rPr kumimoji="1" lang="fr-FR" sz="2000" b="0" u="none" cap="none" normalizeH="0" dirty="0" err="1" smtClean="0">
                <a:ln>
                  <a:noFill/>
                </a:ln>
                <a:solidFill>
                  <a:schemeClr val="tx2"/>
                </a:solidFill>
                <a:latin typeface="Segoe" pitchFamily="34" charset="0"/>
              </a:rPr>
              <a:t>la</a:t>
            </a:r>
            <a:endParaRPr kumimoji="1" lang="fr-FR" sz="2000" b="0" u="none" cap="none" normalizeH="0" baseline="0" dirty="0" smtClean="0">
              <a:ln>
                <a:noFill/>
              </a:ln>
              <a:solidFill>
                <a:schemeClr val="tx2"/>
              </a:solidFill>
              <a:latin typeface="Segoe" pitchFamily="34" charset="0"/>
            </a:endParaRPr>
          </a:p>
        </p:txBody>
      </p:sp>
      <p:sp>
        <p:nvSpPr>
          <p:cNvPr id="15" name="Rounded Rectangular Callout 14"/>
          <p:cNvSpPr/>
          <p:nvPr/>
        </p:nvSpPr>
        <p:spPr bwMode="auto">
          <a:xfrm>
            <a:off x="6715140" y="4143380"/>
            <a:ext cx="1928826" cy="642942"/>
          </a:xfrm>
          <a:prstGeom prst="wedgeRoundRectCallout">
            <a:avLst>
              <a:gd name="adj1" fmla="val 25465"/>
              <a:gd name="adj2" fmla="val 49502"/>
              <a:gd name="adj3" fmla="val 16667"/>
            </a:avLst>
          </a:prstGeom>
          <a:solidFill>
            <a:srgbClr val="F6AE1E"/>
          </a:solidFill>
          <a:ln w="9525" cap="flat" cmpd="sng" algn="ctr">
            <a:solidFill>
              <a:srgbClr val="8E6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fr-FR" sz="2400" dirty="0" smtClean="0">
                <a:solidFill>
                  <a:schemeClr val="tx2"/>
                </a:solidFill>
                <a:latin typeface="Segoe" pitchFamily="34" charset="0"/>
              </a:rPr>
              <a:t>B</a:t>
            </a:r>
            <a:r>
              <a:rPr kumimoji="1" lang="fr-FR" sz="2400" b="0" i="0" u="none" strike="noStrike" cap="none" normalizeH="0" baseline="0" dirty="0" smtClean="0">
                <a:ln>
                  <a:noFill/>
                </a:ln>
                <a:solidFill>
                  <a:schemeClr val="tx2"/>
                </a:solidFill>
                <a:effectLst/>
                <a:latin typeface="Segoe" pitchFamily="34" charset="0"/>
              </a:rPr>
              <a:t>l</a:t>
            </a:r>
            <a:r>
              <a:rPr kumimoji="1" lang="fr-FR" sz="2400" b="0" i="0" u="none" strike="noStrike" cap="none" normalizeH="0" baseline="0" dirty="0" smtClean="0">
                <a:ln>
                  <a:noFill/>
                </a:ln>
                <a:solidFill>
                  <a:srgbClr val="8E6C00"/>
                </a:solidFill>
                <a:effectLst/>
                <a:latin typeface="Segoe" pitchFamily="34" charset="0"/>
              </a:rPr>
              <a:t>a</a:t>
            </a:r>
            <a:r>
              <a:rPr kumimoji="1" lang="fr-FR" sz="2400" b="0" i="0" u="none" strike="noStrike" cap="none" normalizeH="0" baseline="0" dirty="0" smtClean="0">
                <a:ln>
                  <a:noFill/>
                </a:ln>
                <a:solidFill>
                  <a:schemeClr val="tx2"/>
                </a:solidFill>
                <a:effectLst/>
                <a:latin typeface="Segoe" pitchFamily="34" charset="0"/>
              </a:rPr>
              <a:t> </a:t>
            </a:r>
            <a:r>
              <a:rPr kumimoji="1" lang="fr-FR" sz="2400" b="0" i="0" u="none" strike="noStrike" cap="none" normalizeH="0" baseline="0" dirty="0" err="1" smtClean="0">
                <a:ln>
                  <a:noFill/>
                </a:ln>
                <a:solidFill>
                  <a:schemeClr val="tx2"/>
                </a:solidFill>
                <a:effectLst/>
                <a:latin typeface="Segoe" pitchFamily="34" charset="0"/>
              </a:rPr>
              <a:t>bl</a:t>
            </a:r>
            <a:r>
              <a:rPr kumimoji="1" lang="fr-FR" sz="2400" b="0" i="0" u="none" strike="noStrike" cap="none" normalizeH="0" baseline="0" dirty="0" smtClean="0">
                <a:ln>
                  <a:noFill/>
                </a:ln>
                <a:solidFill>
                  <a:schemeClr val="tx2"/>
                </a:solidFill>
                <a:effectLst/>
                <a:latin typeface="Segoe" pitchFamily="34" charset="0"/>
              </a:rPr>
              <a:t>   la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63" presetClass="path" presetSubtype="0" accel="50000" decel="50000" fill="hold" grpId="0" nodeType="withEffect">
                                  <p:stCondLst>
                                    <p:cond delay="0"/>
                                  </p:stCondLst>
                                  <p:childTnLst>
                                    <p:animMotion origin="layout" path="M -0.00399 0 L 0.64323 0 " pathEditMode="relative" rAng="0" ptsTypes="AA">
                                      <p:cBhvr>
                                        <p:cTn id="12" dur="5000" fill="hold"/>
                                        <p:tgtEl>
                                          <p:spTgt spid="14"/>
                                        </p:tgtEl>
                                        <p:attrNameLst>
                                          <p:attrName>ppt_x</p:attrName>
                                          <p:attrName>ppt_y</p:attrName>
                                        </p:attrNameLst>
                                      </p:cBhvr>
                                      <p:rCtr x="324" y="0"/>
                                    </p:animMotion>
                                  </p:childTnLst>
                                </p:cTn>
                              </p:par>
                            </p:childTnLst>
                          </p:cTn>
                        </p:par>
                        <p:par>
                          <p:cTn id="13" fill="hold">
                            <p:stCondLst>
                              <p:cond delay="70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0"/>
            <a:ext cx="8604250" cy="665163"/>
          </a:xfrm>
        </p:spPr>
        <p:txBody>
          <a:bodyPr>
            <a:normAutofit fontScale="90000"/>
          </a:bodyPr>
          <a:lstStyle/>
          <a:p>
            <a:r>
              <a:rPr lang="fr-FR" dirty="0" smtClean="0"/>
              <a:t>Mesure de la qualité d'un échange vocal</a:t>
            </a:r>
            <a:endParaRPr lang="fr-FR" dirty="0"/>
          </a:p>
        </p:txBody>
      </p:sp>
      <p:sp>
        <p:nvSpPr>
          <p:cNvPr id="3" name="Content Placeholder 2"/>
          <p:cNvSpPr>
            <a:spLocks noGrp="1"/>
          </p:cNvSpPr>
          <p:nvPr>
            <p:ph idx="1"/>
          </p:nvPr>
        </p:nvSpPr>
        <p:spPr>
          <a:xfrm>
            <a:off x="381000" y="1412874"/>
            <a:ext cx="8382000" cy="4911725"/>
          </a:xfrm>
        </p:spPr>
        <p:txBody>
          <a:bodyPr>
            <a:normAutofit/>
          </a:bodyPr>
          <a:lstStyle/>
          <a:p>
            <a:r>
              <a:rPr lang="fr-FR" dirty="0" smtClean="0"/>
              <a:t>Comment mesurer la qualité d'un appel ?</a:t>
            </a:r>
          </a:p>
          <a:p>
            <a:pPr lvl="1"/>
            <a:r>
              <a:rPr lang="fr-FR" dirty="0" smtClean="0"/>
              <a:t>Qualité de la voix = perception humaine.</a:t>
            </a:r>
          </a:p>
          <a:p>
            <a:pPr lvl="1"/>
            <a:r>
              <a:rPr lang="fr-FR" dirty="0" smtClean="0"/>
              <a:t>Note absolue de 1 à 5</a:t>
            </a:r>
          </a:p>
          <a:p>
            <a:pPr lvl="1"/>
            <a:r>
              <a:rPr lang="fr-FR" dirty="0" smtClean="0"/>
              <a:t>Mais : Introduit de la subjectivité.</a:t>
            </a:r>
          </a:p>
          <a:p>
            <a:r>
              <a:rPr lang="fr-FR" dirty="0" smtClean="0"/>
              <a:t>Mesure statistique</a:t>
            </a:r>
          </a:p>
          <a:p>
            <a:pPr lvl="1"/>
            <a:r>
              <a:rPr lang="fr-FR" dirty="0" smtClean="0"/>
              <a:t>Même appel noté par un grand nombre de testeurs</a:t>
            </a:r>
          </a:p>
          <a:p>
            <a:pPr lvl="1"/>
            <a:r>
              <a:rPr lang="fr-FR" dirty="0" smtClean="0"/>
              <a:t>Moyenne des score</a:t>
            </a:r>
          </a:p>
          <a:p>
            <a:r>
              <a:rPr lang="fr-FR" dirty="0" smtClean="0"/>
              <a:t>MOS : "</a:t>
            </a:r>
            <a:r>
              <a:rPr lang="fr-FR" dirty="0" err="1" smtClean="0"/>
              <a:t>Mean</a:t>
            </a:r>
            <a:r>
              <a:rPr lang="fr-FR" dirty="0" smtClean="0"/>
              <a:t> Opinion Score"</a:t>
            </a:r>
          </a:p>
          <a:p>
            <a:r>
              <a:rPr lang="fr-FR" dirty="0" smtClean="0"/>
              <a:t>Calculé dynamiquement et remonté par les terminaux</a:t>
            </a:r>
          </a:p>
          <a:p>
            <a:pPr lvl="1"/>
            <a:endParaRPr lang="fr-FR"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Exemples</a:t>
            </a:r>
            <a:r>
              <a:rPr lang="en-US" dirty="0" smtClean="0"/>
              <a:t> de rapports</a:t>
            </a:r>
            <a:endParaRPr lang="en-US" sz="3000" dirty="0"/>
          </a:p>
        </p:txBody>
      </p:sp>
      <p:pic>
        <p:nvPicPr>
          <p:cNvPr id="9" name="Picture 8" descr="PC2PC Summary.jpg"/>
          <p:cNvPicPr>
            <a:picLocks noChangeAspect="1"/>
          </p:cNvPicPr>
          <p:nvPr/>
        </p:nvPicPr>
        <p:blipFill>
          <a:blip r:embed="rId3"/>
          <a:stretch>
            <a:fillRect/>
          </a:stretch>
        </p:blipFill>
        <p:spPr>
          <a:xfrm>
            <a:off x="357158" y="1000108"/>
            <a:ext cx="8449473" cy="1493541"/>
          </a:xfrm>
          <a:prstGeom prst="rect">
            <a:avLst/>
          </a:prstGeom>
        </p:spPr>
      </p:pic>
      <p:pic>
        <p:nvPicPr>
          <p:cNvPr id="11" name="Picture 10" descr="PC2Phone Summary.JPG"/>
          <p:cNvPicPr>
            <a:picLocks noChangeAspect="1"/>
          </p:cNvPicPr>
          <p:nvPr/>
        </p:nvPicPr>
        <p:blipFill>
          <a:blip r:embed="rId4"/>
          <a:stretch>
            <a:fillRect/>
          </a:stretch>
        </p:blipFill>
        <p:spPr>
          <a:xfrm>
            <a:off x="344335" y="2792715"/>
            <a:ext cx="8449473" cy="1493541"/>
          </a:xfrm>
          <a:prstGeom prst="rect">
            <a:avLst/>
          </a:prstGeom>
        </p:spPr>
      </p:pic>
      <p:pic>
        <p:nvPicPr>
          <p:cNvPr id="12" name="Picture 11" descr="Phone2PC Summary.JPG"/>
          <p:cNvPicPr>
            <a:picLocks noChangeAspect="1"/>
          </p:cNvPicPr>
          <p:nvPr/>
        </p:nvPicPr>
        <p:blipFill>
          <a:blip r:embed="rId5"/>
          <a:stretch>
            <a:fillRect/>
          </a:stretch>
        </p:blipFill>
        <p:spPr>
          <a:xfrm>
            <a:off x="337369" y="4650103"/>
            <a:ext cx="8449473" cy="1493541"/>
          </a:xfrm>
          <a:prstGeom prst="rect">
            <a:avLst/>
          </a:prstGeom>
        </p:spPr>
      </p:pic>
      <p:sp>
        <p:nvSpPr>
          <p:cNvPr id="16" name="TextBox 15"/>
          <p:cNvSpPr txBox="1"/>
          <p:nvPr/>
        </p:nvSpPr>
        <p:spPr>
          <a:xfrm>
            <a:off x="357158" y="714356"/>
            <a:ext cx="2814290" cy="276999"/>
          </a:xfrm>
          <a:prstGeom prst="rect">
            <a:avLst/>
          </a:prstGeom>
          <a:noFill/>
        </p:spPr>
        <p:txBody>
          <a:bodyPr wrap="square" rtlCol="0">
            <a:spAutoFit/>
          </a:bodyPr>
          <a:lstStyle/>
          <a:p>
            <a:r>
              <a:rPr lang="en-US" sz="1200" b="1" dirty="0" smtClean="0"/>
              <a:t>PC to PC Summary</a:t>
            </a:r>
            <a:endParaRPr lang="en-US" sz="1200" b="1" dirty="0"/>
          </a:p>
        </p:txBody>
      </p:sp>
      <p:sp>
        <p:nvSpPr>
          <p:cNvPr id="17" name="TextBox 16"/>
          <p:cNvSpPr txBox="1"/>
          <p:nvPr/>
        </p:nvSpPr>
        <p:spPr>
          <a:xfrm>
            <a:off x="357158" y="2500306"/>
            <a:ext cx="2814290" cy="276999"/>
          </a:xfrm>
          <a:prstGeom prst="rect">
            <a:avLst/>
          </a:prstGeom>
          <a:noFill/>
        </p:spPr>
        <p:txBody>
          <a:bodyPr wrap="square" rtlCol="0">
            <a:spAutoFit/>
          </a:bodyPr>
          <a:lstStyle/>
          <a:p>
            <a:r>
              <a:rPr lang="en-US" sz="1200" b="1" dirty="0" smtClean="0"/>
              <a:t>PC to Phone Summary</a:t>
            </a:r>
            <a:endParaRPr lang="en-US" sz="1200" b="1" dirty="0"/>
          </a:p>
        </p:txBody>
      </p:sp>
      <p:sp>
        <p:nvSpPr>
          <p:cNvPr id="19" name="TextBox 18"/>
          <p:cNvSpPr txBox="1"/>
          <p:nvPr/>
        </p:nvSpPr>
        <p:spPr>
          <a:xfrm>
            <a:off x="357158" y="4357694"/>
            <a:ext cx="2863515" cy="276999"/>
          </a:xfrm>
          <a:prstGeom prst="rect">
            <a:avLst/>
          </a:prstGeom>
          <a:noFill/>
        </p:spPr>
        <p:txBody>
          <a:bodyPr wrap="square" rtlCol="0">
            <a:spAutoFit/>
          </a:bodyPr>
          <a:lstStyle/>
          <a:p>
            <a:r>
              <a:rPr lang="en-US" sz="1200" b="1" dirty="0" smtClean="0"/>
              <a:t>Phone to PC Summary</a:t>
            </a:r>
            <a:endParaRPr lang="en-US" sz="12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Exemples</a:t>
            </a:r>
            <a:r>
              <a:rPr lang="en-US" dirty="0" smtClean="0"/>
              <a:t> de rapports</a:t>
            </a:r>
            <a:endParaRPr lang="en-US" dirty="0"/>
          </a:p>
        </p:txBody>
      </p:sp>
      <p:sp>
        <p:nvSpPr>
          <p:cNvPr id="11" name="Content Placeholder 10"/>
          <p:cNvSpPr>
            <a:spLocks noGrp="1"/>
          </p:cNvSpPr>
          <p:nvPr>
            <p:ph idx="1"/>
          </p:nvPr>
        </p:nvSpPr>
        <p:spPr/>
        <p:txBody>
          <a:bodyPr/>
          <a:lstStyle/>
          <a:p>
            <a:endParaRPr lang="fr-FR"/>
          </a:p>
        </p:txBody>
      </p:sp>
      <p:grpSp>
        <p:nvGrpSpPr>
          <p:cNvPr id="3" name="Group 4"/>
          <p:cNvGrpSpPr/>
          <p:nvPr/>
        </p:nvGrpSpPr>
        <p:grpSpPr>
          <a:xfrm>
            <a:off x="214282" y="1142984"/>
            <a:ext cx="8762999" cy="5098073"/>
            <a:chOff x="228601" y="1066801"/>
            <a:chExt cx="8762999" cy="5250472"/>
          </a:xfrm>
        </p:grpSpPr>
        <p:pic>
          <p:nvPicPr>
            <p:cNvPr id="6" name="Picture 3"/>
            <p:cNvPicPr>
              <a:picLocks noChangeAspect="1" noChangeArrowheads="1"/>
            </p:cNvPicPr>
            <p:nvPr/>
          </p:nvPicPr>
          <p:blipFill>
            <a:blip r:embed="rId3"/>
            <a:srcRect/>
            <a:stretch>
              <a:fillRect/>
            </a:stretch>
          </p:blipFill>
          <p:spPr bwMode="auto">
            <a:xfrm>
              <a:off x="4267200" y="2819400"/>
              <a:ext cx="4724400" cy="3497873"/>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228601" y="1066801"/>
              <a:ext cx="5076544" cy="396240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5486400" y="1371600"/>
            <a:ext cx="3352800" cy="4572000"/>
          </a:xfrm>
          <a:prstGeom prst="roundRect">
            <a:avLst/>
          </a:prstGeom>
          <a:gradFill>
            <a:gsLst>
              <a:gs pos="0">
                <a:schemeClr val="accent5">
                  <a:lumMod val="50000"/>
                </a:schemeClr>
              </a:gs>
              <a:gs pos="50000">
                <a:schemeClr val="accent5">
                  <a:lumMod val="75000"/>
                </a:schemeClr>
              </a:gs>
              <a:gs pos="70000">
                <a:schemeClr val="accent5">
                  <a:lumMod val="75000"/>
                </a:schemeClr>
              </a:gs>
              <a:gs pos="100000">
                <a:schemeClr val="accent5">
                  <a:lumMod val="75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304800" y="1371600"/>
            <a:ext cx="4724400" cy="457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 name="Title 2"/>
          <p:cNvSpPr>
            <a:spLocks noGrp="1"/>
          </p:cNvSpPr>
          <p:nvPr>
            <p:ph type="title"/>
          </p:nvPr>
        </p:nvSpPr>
        <p:spPr/>
        <p:txBody>
          <a:bodyPr/>
          <a:lstStyle/>
          <a:p>
            <a:r>
              <a:rPr smtClean="0"/>
              <a:t>VOIP : Briques fondamentales</a:t>
            </a:r>
            <a:endParaRPr lang="en-US" dirty="0"/>
          </a:p>
        </p:txBody>
      </p:sp>
      <p:pic>
        <p:nvPicPr>
          <p:cNvPr id="5" name="Content Placeholder 4" descr="pbx box.png"/>
          <p:cNvPicPr>
            <a:picLocks noGrp="1" noChangeAspect="1"/>
          </p:cNvPicPr>
          <p:nvPr>
            <p:ph idx="1"/>
          </p:nvPr>
        </p:nvPicPr>
        <p:blipFill>
          <a:blip r:embed="rId3" cstate="print"/>
          <a:stretch>
            <a:fillRect/>
          </a:stretch>
        </p:blipFill>
        <p:spPr>
          <a:xfrm>
            <a:off x="7086600" y="1676400"/>
            <a:ext cx="1066800" cy="1272497"/>
          </a:xfrm>
        </p:spPr>
      </p:pic>
      <p:sp>
        <p:nvSpPr>
          <p:cNvPr id="6" name="TextBox 5"/>
          <p:cNvSpPr txBox="1"/>
          <p:nvPr/>
        </p:nvSpPr>
        <p:spPr>
          <a:xfrm>
            <a:off x="6705600" y="3011269"/>
            <a:ext cx="1828799" cy="646331"/>
          </a:xfrm>
          <a:prstGeom prst="rect">
            <a:avLst/>
          </a:prstGeom>
          <a:noFill/>
        </p:spPr>
        <p:txBody>
          <a:bodyPr wrap="square" rtlCol="0">
            <a:spAutoFit/>
          </a:bodyPr>
          <a:lstStyle/>
          <a:p>
            <a:r>
              <a:rPr lang="fr-FR" dirty="0" smtClean="0"/>
              <a:t>PBX – </a:t>
            </a:r>
            <a:r>
              <a:rPr lang="fr-FR" dirty="0" err="1" smtClean="0"/>
              <a:t>Private</a:t>
            </a:r>
            <a:r>
              <a:rPr lang="fr-FR" dirty="0" smtClean="0"/>
              <a:t> </a:t>
            </a:r>
            <a:r>
              <a:rPr lang="fr-FR" dirty="0" err="1" smtClean="0"/>
              <a:t>Branch</a:t>
            </a:r>
            <a:r>
              <a:rPr lang="fr-FR" dirty="0" smtClean="0"/>
              <a:t> Exchange</a:t>
            </a:r>
            <a:endParaRPr lang="fr-FR" dirty="0"/>
          </a:p>
        </p:txBody>
      </p:sp>
      <p:pic>
        <p:nvPicPr>
          <p:cNvPr id="7" name="Picture 6" descr="OCS.png"/>
          <p:cNvPicPr>
            <a:picLocks noChangeAspect="1"/>
          </p:cNvPicPr>
          <p:nvPr/>
        </p:nvPicPr>
        <p:blipFill>
          <a:blip r:embed="rId4" cstate="print"/>
          <a:stretch>
            <a:fillRect/>
          </a:stretch>
        </p:blipFill>
        <p:spPr>
          <a:xfrm>
            <a:off x="1066800" y="1727512"/>
            <a:ext cx="824118" cy="1320488"/>
          </a:xfrm>
          <a:prstGeom prst="rect">
            <a:avLst/>
          </a:prstGeom>
        </p:spPr>
      </p:pic>
      <p:sp>
        <p:nvSpPr>
          <p:cNvPr id="8" name="TextBox 7"/>
          <p:cNvSpPr txBox="1"/>
          <p:nvPr/>
        </p:nvSpPr>
        <p:spPr>
          <a:xfrm>
            <a:off x="791694" y="3124200"/>
            <a:ext cx="1341906" cy="369332"/>
          </a:xfrm>
          <a:prstGeom prst="rect">
            <a:avLst/>
          </a:prstGeom>
          <a:noFill/>
        </p:spPr>
        <p:txBody>
          <a:bodyPr wrap="none" rtlCol="0">
            <a:spAutoFit/>
          </a:bodyPr>
          <a:lstStyle/>
          <a:p>
            <a:r>
              <a:rPr lang="fr-FR" dirty="0" smtClean="0"/>
              <a:t>Serveur OCS</a:t>
            </a:r>
            <a:endParaRPr lang="fr-FR" dirty="0"/>
          </a:p>
        </p:txBody>
      </p:sp>
      <p:sp>
        <p:nvSpPr>
          <p:cNvPr id="11" name="TextBox 10"/>
          <p:cNvSpPr txBox="1"/>
          <p:nvPr/>
        </p:nvSpPr>
        <p:spPr>
          <a:xfrm>
            <a:off x="7010400" y="5181600"/>
            <a:ext cx="1558312" cy="461665"/>
          </a:xfrm>
          <a:prstGeom prst="rect">
            <a:avLst/>
          </a:prstGeom>
          <a:noFill/>
        </p:spPr>
        <p:txBody>
          <a:bodyPr wrap="none" rtlCol="0">
            <a:spAutoFit/>
          </a:bodyPr>
          <a:lstStyle/>
          <a:p>
            <a:r>
              <a:rPr lang="en-US" sz="2400" dirty="0" err="1" smtClean="0"/>
              <a:t>Téléphonie</a:t>
            </a:r>
            <a:endParaRPr lang="en-US" sz="2400" dirty="0"/>
          </a:p>
        </p:txBody>
      </p:sp>
      <p:sp>
        <p:nvSpPr>
          <p:cNvPr id="12" name="TextBox 11"/>
          <p:cNvSpPr txBox="1"/>
          <p:nvPr/>
        </p:nvSpPr>
        <p:spPr>
          <a:xfrm>
            <a:off x="2667000" y="5105400"/>
            <a:ext cx="1819794" cy="461665"/>
          </a:xfrm>
          <a:prstGeom prst="rect">
            <a:avLst/>
          </a:prstGeom>
          <a:noFill/>
        </p:spPr>
        <p:txBody>
          <a:bodyPr wrap="none" rtlCol="0">
            <a:spAutoFit/>
          </a:bodyPr>
          <a:lstStyle/>
          <a:p>
            <a:r>
              <a:rPr lang="en-US" sz="2400" dirty="0" err="1" smtClean="0"/>
              <a:t>Informatique</a:t>
            </a:r>
            <a:endParaRPr lang="en-US" sz="2400" dirty="0"/>
          </a:p>
        </p:txBody>
      </p:sp>
      <p:pic>
        <p:nvPicPr>
          <p:cNvPr id="13" name="Picture 12" descr="MediationServer.png"/>
          <p:cNvPicPr>
            <a:picLocks noChangeAspect="1"/>
          </p:cNvPicPr>
          <p:nvPr/>
        </p:nvPicPr>
        <p:blipFill>
          <a:blip r:embed="rId5"/>
          <a:stretch>
            <a:fillRect/>
          </a:stretch>
        </p:blipFill>
        <p:spPr>
          <a:xfrm>
            <a:off x="3048000" y="1676400"/>
            <a:ext cx="1415473" cy="1373841"/>
          </a:xfrm>
          <a:prstGeom prst="rect">
            <a:avLst/>
          </a:prstGeom>
        </p:spPr>
      </p:pic>
      <p:sp>
        <p:nvSpPr>
          <p:cNvPr id="14" name="TextBox 13"/>
          <p:cNvSpPr txBox="1"/>
          <p:nvPr/>
        </p:nvSpPr>
        <p:spPr>
          <a:xfrm>
            <a:off x="3077694" y="3048000"/>
            <a:ext cx="1265706" cy="646331"/>
          </a:xfrm>
          <a:prstGeom prst="rect">
            <a:avLst/>
          </a:prstGeom>
          <a:noFill/>
        </p:spPr>
        <p:txBody>
          <a:bodyPr wrap="square" rtlCol="0">
            <a:spAutoFit/>
          </a:bodyPr>
          <a:lstStyle/>
          <a:p>
            <a:r>
              <a:rPr lang="fr-FR" dirty="0" smtClean="0"/>
              <a:t>Serveur de </a:t>
            </a:r>
            <a:r>
              <a:rPr lang="fr-FR" dirty="0" err="1" smtClean="0"/>
              <a:t>Mediation</a:t>
            </a:r>
            <a:endParaRPr lang="fr-FR" dirty="0"/>
          </a:p>
        </p:txBody>
      </p:sp>
      <p:pic>
        <p:nvPicPr>
          <p:cNvPr id="16" name="Picture 15" descr="Drawing1.jpg"/>
          <p:cNvPicPr>
            <a:picLocks noChangeAspect="1"/>
          </p:cNvPicPr>
          <p:nvPr/>
        </p:nvPicPr>
        <p:blipFill>
          <a:blip r:embed="rId6" cstate="print">
            <a:clrChange>
              <a:clrFrom>
                <a:srgbClr val="FF00FE"/>
              </a:clrFrom>
              <a:clrTo>
                <a:srgbClr val="FF00FE">
                  <a:alpha val="0"/>
                </a:srgbClr>
              </a:clrTo>
            </a:clrChange>
          </a:blip>
          <a:stretch>
            <a:fillRect/>
          </a:stretch>
        </p:blipFill>
        <p:spPr>
          <a:xfrm>
            <a:off x="990600" y="3733800"/>
            <a:ext cx="1120827" cy="1283375"/>
          </a:xfrm>
          <a:prstGeom prst="rect">
            <a:avLst/>
          </a:prstGeom>
        </p:spPr>
      </p:pic>
      <p:sp>
        <p:nvSpPr>
          <p:cNvPr id="17" name="TextBox 16"/>
          <p:cNvSpPr txBox="1"/>
          <p:nvPr/>
        </p:nvSpPr>
        <p:spPr>
          <a:xfrm>
            <a:off x="838200" y="5029200"/>
            <a:ext cx="1295400" cy="646331"/>
          </a:xfrm>
          <a:prstGeom prst="rect">
            <a:avLst/>
          </a:prstGeom>
          <a:noFill/>
        </p:spPr>
        <p:txBody>
          <a:bodyPr wrap="square" rtlCol="0">
            <a:spAutoFit/>
          </a:bodyPr>
          <a:lstStyle/>
          <a:p>
            <a:r>
              <a:rPr lang="en-US" dirty="0" err="1" smtClean="0"/>
              <a:t>Messagerie</a:t>
            </a:r>
            <a:r>
              <a:rPr lang="en-US" dirty="0" smtClean="0"/>
              <a:t> </a:t>
            </a:r>
            <a:r>
              <a:rPr lang="en-US" dirty="0" err="1" smtClean="0"/>
              <a:t>Vocale</a:t>
            </a:r>
            <a:endParaRPr lang="en-US" dirty="0"/>
          </a:p>
        </p:txBody>
      </p:sp>
      <p:pic>
        <p:nvPicPr>
          <p:cNvPr id="18" name="Picture 17" descr="MediaGW.png"/>
          <p:cNvPicPr>
            <a:picLocks noChangeAspect="1"/>
          </p:cNvPicPr>
          <p:nvPr/>
        </p:nvPicPr>
        <p:blipFill>
          <a:blip r:embed="rId7" cstate="print"/>
          <a:stretch>
            <a:fillRect/>
          </a:stretch>
        </p:blipFill>
        <p:spPr>
          <a:xfrm>
            <a:off x="4800600" y="4267200"/>
            <a:ext cx="1004262" cy="800784"/>
          </a:xfrm>
          <a:prstGeom prst="rect">
            <a:avLst/>
          </a:prstGeom>
        </p:spPr>
      </p:pic>
      <p:sp>
        <p:nvSpPr>
          <p:cNvPr id="19" name="TextBox 18"/>
          <p:cNvSpPr txBox="1"/>
          <p:nvPr/>
        </p:nvSpPr>
        <p:spPr>
          <a:xfrm>
            <a:off x="5943600" y="4419600"/>
            <a:ext cx="1066800" cy="646331"/>
          </a:xfrm>
          <a:prstGeom prst="rect">
            <a:avLst/>
          </a:prstGeom>
          <a:noFill/>
        </p:spPr>
        <p:txBody>
          <a:bodyPr wrap="square" rtlCol="0">
            <a:spAutoFit/>
          </a:bodyPr>
          <a:lstStyle/>
          <a:p>
            <a:r>
              <a:rPr lang="fr-FR" dirty="0" smtClean="0"/>
              <a:t>Media Gateway</a:t>
            </a:r>
            <a:endParaRPr lang="fr-FR"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QoE</a:t>
            </a:r>
            <a:r>
              <a:rPr lang="en-US" dirty="0" smtClean="0"/>
              <a:t> Reporting avec MOM</a:t>
            </a:r>
            <a:endParaRPr lang="en-US" dirty="0"/>
          </a:p>
        </p:txBody>
      </p:sp>
      <p:sp>
        <p:nvSpPr>
          <p:cNvPr id="7" name="Content Placeholder 6"/>
          <p:cNvSpPr>
            <a:spLocks noGrp="1"/>
          </p:cNvSpPr>
          <p:nvPr>
            <p:ph idx="1"/>
          </p:nvPr>
        </p:nvSpPr>
        <p:spPr/>
        <p:txBody>
          <a:bodyPr/>
          <a:lstStyle/>
          <a:p>
            <a:endParaRPr lang="fr-FR"/>
          </a:p>
        </p:txBody>
      </p:sp>
      <p:pic>
        <p:nvPicPr>
          <p:cNvPr id="5" name="Picture 2"/>
          <p:cNvPicPr>
            <a:picLocks noChangeAspect="1" noChangeArrowheads="1"/>
          </p:cNvPicPr>
          <p:nvPr/>
        </p:nvPicPr>
        <p:blipFill>
          <a:blip r:embed="rId3"/>
          <a:srcRect/>
          <a:stretch>
            <a:fillRect/>
          </a:stretch>
        </p:blipFill>
        <p:spPr bwMode="auto">
          <a:xfrm>
            <a:off x="84279" y="866107"/>
            <a:ext cx="8916877" cy="5348975"/>
          </a:xfrm>
          <a:prstGeom prst="rect">
            <a:avLst/>
          </a:prstGeom>
          <a:noFill/>
          <a:ln w="15875">
            <a:solidFill>
              <a:schemeClr val="accent2"/>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Rectangle 904193"/>
          <p:cNvPicPr>
            <a:picLocks noChangeAspect="1" noChangeArrowheads="1"/>
          </p:cNvPicPr>
          <p:nvPr/>
        </p:nvPicPr>
        <p:blipFill>
          <a:blip r:embed="rId3"/>
          <a:srcRect/>
          <a:stretch>
            <a:fillRect/>
          </a:stretch>
        </p:blipFill>
        <p:spPr bwMode="auto">
          <a:xfrm>
            <a:off x="1674697" y="4614928"/>
            <a:ext cx="7296150" cy="1477962"/>
          </a:xfrm>
          <a:prstGeom prst="rect">
            <a:avLst/>
          </a:prstGeom>
          <a:noFill/>
          <a:ln w="9525">
            <a:noFill/>
            <a:miter lim="800000"/>
            <a:headEnd/>
            <a:tailEnd/>
          </a:ln>
        </p:spPr>
      </p:pic>
      <p:pic>
        <p:nvPicPr>
          <p:cNvPr id="40963" name="Rectangle 904194"/>
          <p:cNvPicPr>
            <a:picLocks noChangeAspect="1" noChangeArrowheads="1"/>
          </p:cNvPicPr>
          <p:nvPr/>
        </p:nvPicPr>
        <p:blipFill>
          <a:blip r:embed="rId4"/>
          <a:srcRect/>
          <a:stretch>
            <a:fillRect/>
          </a:stretch>
        </p:blipFill>
        <p:spPr bwMode="auto">
          <a:xfrm>
            <a:off x="1674697" y="2892490"/>
            <a:ext cx="7296150" cy="1477963"/>
          </a:xfrm>
          <a:prstGeom prst="rect">
            <a:avLst/>
          </a:prstGeom>
          <a:noFill/>
          <a:ln w="9525">
            <a:noFill/>
            <a:miter lim="800000"/>
            <a:headEnd/>
            <a:tailEnd/>
          </a:ln>
        </p:spPr>
      </p:pic>
      <p:pic>
        <p:nvPicPr>
          <p:cNvPr id="40964" name="Rectangle 904195"/>
          <p:cNvPicPr>
            <a:picLocks noChangeAspect="1" noChangeArrowheads="1"/>
          </p:cNvPicPr>
          <p:nvPr/>
        </p:nvPicPr>
        <p:blipFill>
          <a:blip r:embed="rId5"/>
          <a:srcRect/>
          <a:stretch>
            <a:fillRect/>
          </a:stretch>
        </p:blipFill>
        <p:spPr bwMode="auto">
          <a:xfrm>
            <a:off x="1674697" y="1208149"/>
            <a:ext cx="7296150" cy="1411287"/>
          </a:xfrm>
          <a:prstGeom prst="rect">
            <a:avLst/>
          </a:prstGeom>
          <a:noFill/>
          <a:ln w="9525">
            <a:noFill/>
            <a:miter lim="800000"/>
            <a:headEnd/>
            <a:tailEnd/>
          </a:ln>
        </p:spPr>
      </p:pic>
      <p:sp>
        <p:nvSpPr>
          <p:cNvPr id="904198" name="Rectangle 904197"/>
          <p:cNvSpPr>
            <a:spLocks noChangeArrowheads="1"/>
          </p:cNvSpPr>
          <p:nvPr/>
        </p:nvSpPr>
        <p:spPr bwMode="auto">
          <a:xfrm>
            <a:off x="2735742" y="1389459"/>
            <a:ext cx="6483350" cy="1015663"/>
          </a:xfrm>
          <a:prstGeom prst="rect">
            <a:avLst/>
          </a:prstGeom>
          <a:noFill/>
          <a:ln w="9525">
            <a:noFill/>
            <a:miter lim="800000"/>
            <a:headEnd/>
            <a:tailEnd/>
          </a:ln>
        </p:spPr>
        <p:txBody>
          <a:bodyPr>
            <a:spAutoFit/>
          </a:bodyPr>
          <a:lstStyle/>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Groupes de Messagerie Instantanée</a:t>
            </a:r>
          </a:p>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Granularité fine de présence</a:t>
            </a:r>
          </a:p>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Sécurité, mise en conformité, administration</a:t>
            </a:r>
            <a:endParaRPr lang="fr-FR" dirty="0">
              <a:effectLst>
                <a:outerShdw blurRad="38100" dist="38100" dir="2700000" algn="tl">
                  <a:srgbClr val="000000">
                    <a:alpha val="43137"/>
                  </a:srgbClr>
                </a:outerShdw>
              </a:effectLst>
              <a:latin typeface="Segoe" pitchFamily="34" charset="0"/>
            </a:endParaRPr>
          </a:p>
        </p:txBody>
      </p:sp>
      <p:sp>
        <p:nvSpPr>
          <p:cNvPr id="904199" name="Rectangle 904198"/>
          <p:cNvSpPr>
            <a:spLocks noChangeArrowheads="1"/>
          </p:cNvSpPr>
          <p:nvPr/>
        </p:nvSpPr>
        <p:spPr bwMode="auto">
          <a:xfrm>
            <a:off x="2735742" y="3175409"/>
            <a:ext cx="6954837" cy="923330"/>
          </a:xfrm>
          <a:prstGeom prst="rect">
            <a:avLst/>
          </a:prstGeom>
          <a:noFill/>
          <a:ln w="9525">
            <a:noFill/>
            <a:miter lim="800000"/>
            <a:headEnd/>
            <a:tailEnd/>
          </a:ln>
        </p:spPr>
        <p:txBody>
          <a:bodyPr>
            <a:spAutoFit/>
          </a:bodyPr>
          <a:lstStyle/>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Réunions planifiées et Ad-hoc</a:t>
            </a:r>
          </a:p>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Conférences Audio / Vidéo 1:1 ou multi points</a:t>
            </a:r>
          </a:p>
          <a:p>
            <a:pPr marL="347663" indent="-347663">
              <a:buClr>
                <a:schemeClr val="tx2"/>
              </a:buClr>
              <a:buFont typeface="Wingdings 2" pitchFamily="18" charset="2"/>
              <a:buBlip>
                <a:blip r:embed="rId6"/>
              </a:buBlip>
              <a:defRPr/>
            </a:pPr>
            <a:r>
              <a:rPr lang="fr-FR" dirty="0" err="1" smtClean="0">
                <a:effectLst>
                  <a:outerShdw blurRad="38100" dist="38100" dir="2700000" algn="tl">
                    <a:srgbClr val="000000">
                      <a:alpha val="43137"/>
                    </a:srgbClr>
                  </a:outerShdw>
                </a:effectLst>
                <a:latin typeface="Segoe" pitchFamily="34" charset="0"/>
              </a:rPr>
              <a:t>RoundTable</a:t>
            </a:r>
            <a:r>
              <a:rPr lang="fr-FR" dirty="0" smtClean="0">
                <a:effectLst>
                  <a:outerShdw blurRad="38100" dist="38100" dir="2700000" algn="tl">
                    <a:srgbClr val="000000">
                      <a:alpha val="43137"/>
                    </a:srgbClr>
                  </a:outerShdw>
                </a:effectLst>
                <a:latin typeface="Segoe" pitchFamily="34" charset="0"/>
              </a:rPr>
              <a:t> avec vue panoramique</a:t>
            </a:r>
            <a:endParaRPr lang="fr-FR" dirty="0">
              <a:effectLst>
                <a:outerShdw blurRad="38100" dist="38100" dir="2700000" algn="tl">
                  <a:srgbClr val="000000">
                    <a:alpha val="43137"/>
                  </a:srgbClr>
                </a:outerShdw>
              </a:effectLst>
              <a:latin typeface="Segoe" pitchFamily="34" charset="0"/>
            </a:endParaRPr>
          </a:p>
        </p:txBody>
      </p:sp>
      <p:sp>
        <p:nvSpPr>
          <p:cNvPr id="904200" name="Rectangle 904199"/>
          <p:cNvSpPr>
            <a:spLocks noChangeArrowheads="1"/>
          </p:cNvSpPr>
          <p:nvPr/>
        </p:nvSpPr>
        <p:spPr bwMode="auto">
          <a:xfrm>
            <a:off x="2735742" y="4864165"/>
            <a:ext cx="6954837" cy="1015663"/>
          </a:xfrm>
          <a:prstGeom prst="rect">
            <a:avLst/>
          </a:prstGeom>
          <a:noFill/>
          <a:ln w="9525">
            <a:noFill/>
            <a:miter lim="800000"/>
            <a:headEnd/>
            <a:tailEnd/>
          </a:ln>
        </p:spPr>
        <p:txBody>
          <a:bodyPr>
            <a:spAutoFit/>
          </a:bodyPr>
          <a:lstStyle/>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Fonctionnalités téléphoniques avancées</a:t>
            </a:r>
          </a:p>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Téléphones et terminaux IP</a:t>
            </a:r>
          </a:p>
          <a:p>
            <a:pPr marL="347663" indent="-347663">
              <a:buClr>
                <a:schemeClr val="tx2"/>
              </a:buClr>
              <a:buFont typeface="Wingdings 2" pitchFamily="18" charset="2"/>
              <a:buBlip>
                <a:blip r:embed="rId6"/>
              </a:buBlip>
              <a:defRPr/>
            </a:pPr>
            <a:r>
              <a:rPr lang="fr-FR" dirty="0" smtClean="0">
                <a:effectLst>
                  <a:outerShdw blurRad="38100" dist="38100" dir="2700000" algn="tl">
                    <a:srgbClr val="000000">
                      <a:alpha val="43137"/>
                    </a:srgbClr>
                  </a:outerShdw>
                </a:effectLst>
                <a:latin typeface="Segoe" pitchFamily="34" charset="0"/>
              </a:rPr>
              <a:t>Contrôle du téléphone traditionnel</a:t>
            </a:r>
            <a:endParaRPr lang="fr-FR" dirty="0">
              <a:effectLst>
                <a:outerShdw blurRad="38100" dist="38100" dir="2700000" algn="tl">
                  <a:srgbClr val="000000">
                    <a:alpha val="43137"/>
                  </a:srgbClr>
                </a:outerShdw>
              </a:effectLst>
              <a:latin typeface="Segoe" pitchFamily="34" charset="0"/>
            </a:endParaRPr>
          </a:p>
        </p:txBody>
      </p:sp>
      <p:grpSp>
        <p:nvGrpSpPr>
          <p:cNvPr id="2" name="Group 11"/>
          <p:cNvGrpSpPr>
            <a:grpSpLocks/>
          </p:cNvGrpSpPr>
          <p:nvPr/>
        </p:nvGrpSpPr>
        <p:grpSpPr bwMode="auto">
          <a:xfrm>
            <a:off x="-22340" y="4483165"/>
            <a:ext cx="2897187" cy="1738313"/>
            <a:chOff x="7" y="2974"/>
            <a:chExt cx="1825" cy="1095"/>
          </a:xfrm>
        </p:grpSpPr>
        <p:pic>
          <p:nvPicPr>
            <p:cNvPr id="40982" name="Rectangle 904203"/>
            <p:cNvPicPr>
              <a:picLocks noChangeAspect="1" noChangeArrowheads="1"/>
            </p:cNvPicPr>
            <p:nvPr/>
          </p:nvPicPr>
          <p:blipFill>
            <a:blip r:embed="rId7"/>
            <a:srcRect/>
            <a:stretch>
              <a:fillRect/>
            </a:stretch>
          </p:blipFill>
          <p:spPr bwMode="auto">
            <a:xfrm>
              <a:off x="7" y="2974"/>
              <a:ext cx="1825" cy="1095"/>
            </a:xfrm>
            <a:prstGeom prst="rect">
              <a:avLst/>
            </a:prstGeom>
            <a:noFill/>
            <a:ln w="9525">
              <a:noFill/>
              <a:miter lim="800000"/>
              <a:headEnd/>
              <a:tailEnd/>
            </a:ln>
          </p:spPr>
        </p:pic>
        <p:sp>
          <p:nvSpPr>
            <p:cNvPr id="13336" name="Rectangle 904204"/>
            <p:cNvSpPr>
              <a:spLocks noChangeArrowheads="1"/>
            </p:cNvSpPr>
            <p:nvPr/>
          </p:nvSpPr>
          <p:spPr bwMode="auto">
            <a:xfrm>
              <a:off x="711" y="3273"/>
              <a:ext cx="892" cy="407"/>
            </a:xfrm>
            <a:prstGeom prst="rect">
              <a:avLst/>
            </a:prstGeom>
            <a:noFill/>
            <a:ln w="9525">
              <a:noFill/>
              <a:miter lim="800000"/>
              <a:headEnd/>
              <a:tailEnd/>
            </a:ln>
          </p:spPr>
          <p:txBody>
            <a:bodyPr wrap="square">
              <a:spAutoFit/>
            </a:bodyPr>
            <a:lstStyle/>
            <a:p>
              <a:pPr>
                <a:defRPr/>
              </a:pPr>
              <a:r>
                <a:rPr lang="en-US" sz="1800" dirty="0" err="1" smtClean="0">
                  <a:solidFill>
                    <a:schemeClr val="bg1"/>
                  </a:solidFill>
                  <a:effectLst>
                    <a:outerShdw blurRad="38100" dist="38100" dir="2700000" algn="tl">
                      <a:srgbClr val="000000">
                        <a:alpha val="43137"/>
                      </a:srgbClr>
                    </a:outerShdw>
                  </a:effectLst>
                </a:rPr>
                <a:t>Téléphonie</a:t>
              </a:r>
              <a:r>
                <a:rPr lang="en-US" sz="1800" dirty="0" smtClean="0">
                  <a:solidFill>
                    <a:schemeClr val="bg1"/>
                  </a:solidFill>
                  <a:effectLst>
                    <a:outerShdw blurRad="38100" dist="38100" dir="2700000" algn="tl">
                      <a:srgbClr val="000000">
                        <a:alpha val="43137"/>
                      </a:srgbClr>
                    </a:outerShdw>
                  </a:effectLst>
                </a:rPr>
                <a:t> </a:t>
              </a:r>
              <a:r>
                <a:rPr lang="en-US" sz="1800" dirty="0" err="1" smtClean="0">
                  <a:solidFill>
                    <a:schemeClr val="bg1"/>
                  </a:solidFill>
                  <a:effectLst>
                    <a:outerShdw blurRad="38100" dist="38100" dir="2700000" algn="tl">
                      <a:srgbClr val="000000">
                        <a:alpha val="43137"/>
                      </a:srgbClr>
                    </a:outerShdw>
                  </a:effectLst>
                </a:rPr>
                <a:t>sur</a:t>
              </a:r>
              <a:r>
                <a:rPr lang="en-US" sz="1800" dirty="0" smtClean="0">
                  <a:solidFill>
                    <a:schemeClr val="bg1"/>
                  </a:solidFill>
                  <a:effectLst>
                    <a:outerShdw blurRad="38100" dist="38100" dir="2700000" algn="tl">
                      <a:srgbClr val="000000">
                        <a:alpha val="43137"/>
                      </a:srgbClr>
                    </a:outerShdw>
                  </a:effectLst>
                </a:rPr>
                <a:t> IP - VoIP</a:t>
              </a:r>
              <a:endParaRPr lang="en-US" sz="1800" dirty="0">
                <a:solidFill>
                  <a:schemeClr val="bg1"/>
                </a:solidFill>
                <a:effectLst>
                  <a:outerShdw blurRad="38100" dist="38100" dir="2700000" algn="tl">
                    <a:srgbClr val="000000">
                      <a:alpha val="43137"/>
                    </a:srgbClr>
                  </a:outerShdw>
                </a:effectLst>
              </a:endParaRPr>
            </a:p>
          </p:txBody>
        </p:sp>
        <p:pic>
          <p:nvPicPr>
            <p:cNvPr id="40984" name="Rectangle 904205"/>
            <p:cNvPicPr>
              <a:picLocks noChangeAspect="1" noChangeArrowheads="1"/>
            </p:cNvPicPr>
            <p:nvPr/>
          </p:nvPicPr>
          <p:blipFill>
            <a:blip r:embed="rId8"/>
            <a:srcRect/>
            <a:stretch>
              <a:fillRect/>
            </a:stretch>
          </p:blipFill>
          <p:spPr bwMode="auto">
            <a:xfrm>
              <a:off x="176" y="3342"/>
              <a:ext cx="576" cy="366"/>
            </a:xfrm>
            <a:prstGeom prst="rect">
              <a:avLst/>
            </a:prstGeom>
            <a:noFill/>
            <a:ln w="9525">
              <a:noFill/>
              <a:miter lim="800000"/>
              <a:headEnd/>
              <a:tailEnd/>
            </a:ln>
          </p:spPr>
        </p:pic>
      </p:grpSp>
      <p:grpSp>
        <p:nvGrpSpPr>
          <p:cNvPr id="3" name="Group 15"/>
          <p:cNvGrpSpPr>
            <a:grpSpLocks/>
          </p:cNvGrpSpPr>
          <p:nvPr/>
        </p:nvGrpSpPr>
        <p:grpSpPr bwMode="auto">
          <a:xfrm>
            <a:off x="-33453" y="2768665"/>
            <a:ext cx="2897188" cy="1738313"/>
            <a:chOff x="0" y="1894"/>
            <a:chExt cx="1825" cy="1095"/>
          </a:xfrm>
        </p:grpSpPr>
        <p:pic>
          <p:nvPicPr>
            <p:cNvPr id="40979" name="Rectangle 904207"/>
            <p:cNvPicPr>
              <a:picLocks noChangeAspect="1" noChangeArrowheads="1"/>
            </p:cNvPicPr>
            <p:nvPr/>
          </p:nvPicPr>
          <p:blipFill>
            <a:blip r:embed="rId9"/>
            <a:srcRect/>
            <a:stretch>
              <a:fillRect/>
            </a:stretch>
          </p:blipFill>
          <p:spPr bwMode="auto">
            <a:xfrm>
              <a:off x="0" y="1894"/>
              <a:ext cx="1825" cy="1095"/>
            </a:xfrm>
            <a:prstGeom prst="rect">
              <a:avLst/>
            </a:prstGeom>
            <a:noFill/>
            <a:ln w="9525">
              <a:noFill/>
              <a:miter lim="800000"/>
              <a:headEnd/>
              <a:tailEnd/>
            </a:ln>
          </p:spPr>
        </p:pic>
        <p:sp>
          <p:nvSpPr>
            <p:cNvPr id="13333" name="Rectangle 904208"/>
            <p:cNvSpPr>
              <a:spLocks noChangeArrowheads="1"/>
            </p:cNvSpPr>
            <p:nvPr/>
          </p:nvSpPr>
          <p:spPr bwMode="auto">
            <a:xfrm>
              <a:off x="641" y="2114"/>
              <a:ext cx="1081" cy="582"/>
            </a:xfrm>
            <a:prstGeom prst="rect">
              <a:avLst/>
            </a:prstGeom>
            <a:noFill/>
            <a:ln w="9525">
              <a:noFill/>
              <a:miter lim="800000"/>
              <a:headEnd/>
              <a:tailEnd/>
            </a:ln>
          </p:spPr>
          <p:txBody>
            <a:bodyPr>
              <a:spAutoFit/>
            </a:bodyPr>
            <a:lstStyle/>
            <a:p>
              <a:pPr>
                <a:defRPr/>
              </a:pPr>
              <a:r>
                <a:rPr lang="en-US" sz="1800" dirty="0" err="1" smtClean="0">
                  <a:solidFill>
                    <a:schemeClr val="bg1"/>
                  </a:solidFill>
                  <a:effectLst>
                    <a:outerShdw blurRad="38100" dist="38100" dir="2700000" algn="tl">
                      <a:srgbClr val="000000">
                        <a:alpha val="43137"/>
                      </a:srgbClr>
                    </a:outerShdw>
                  </a:effectLst>
                </a:rPr>
                <a:t>Conférences</a:t>
              </a:r>
              <a:endParaRPr lang="en-US" sz="1800" dirty="0" smtClean="0">
                <a:solidFill>
                  <a:schemeClr val="bg1"/>
                </a:solidFill>
                <a:effectLst>
                  <a:outerShdw blurRad="38100" dist="38100" dir="2700000" algn="tl">
                    <a:srgbClr val="000000">
                      <a:alpha val="43137"/>
                    </a:srgbClr>
                  </a:outerShdw>
                </a:effectLst>
              </a:endParaRPr>
            </a:p>
            <a:p>
              <a:pPr>
                <a:defRPr/>
              </a:pPr>
              <a:r>
                <a:rPr lang="en-US" sz="1800" dirty="0" smtClean="0">
                  <a:solidFill>
                    <a:schemeClr val="bg1"/>
                  </a:solidFill>
                  <a:effectLst>
                    <a:outerShdw blurRad="38100" dist="38100" dir="2700000" algn="tl">
                      <a:srgbClr val="000000">
                        <a:alpha val="43137"/>
                      </a:srgbClr>
                    </a:outerShdw>
                  </a:effectLst>
                </a:rPr>
                <a:t>Audio / </a:t>
              </a:r>
              <a:r>
                <a:rPr lang="en-US" sz="1800" dirty="0" err="1" smtClean="0">
                  <a:solidFill>
                    <a:schemeClr val="bg1"/>
                  </a:solidFill>
                  <a:effectLst>
                    <a:outerShdw blurRad="38100" dist="38100" dir="2700000" algn="tl">
                      <a:srgbClr val="000000">
                        <a:alpha val="43137"/>
                      </a:srgbClr>
                    </a:outerShdw>
                  </a:effectLst>
                </a:rPr>
                <a:t>Vidéo</a:t>
              </a:r>
              <a:r>
                <a:rPr lang="en-US" sz="1800" dirty="0" smtClean="0">
                  <a:solidFill>
                    <a:schemeClr val="bg1"/>
                  </a:solidFill>
                  <a:effectLst>
                    <a:outerShdw blurRad="38100" dist="38100" dir="2700000" algn="tl">
                      <a:srgbClr val="000000">
                        <a:alpha val="43137"/>
                      </a:srgbClr>
                    </a:outerShdw>
                  </a:effectLst>
                </a:rPr>
                <a:t> / </a:t>
              </a:r>
              <a:r>
                <a:rPr lang="en-US" sz="1800" dirty="0" err="1" smtClean="0">
                  <a:solidFill>
                    <a:schemeClr val="bg1"/>
                  </a:solidFill>
                  <a:effectLst>
                    <a:outerShdw blurRad="38100" dist="38100" dir="2700000" algn="tl">
                      <a:srgbClr val="000000">
                        <a:alpha val="43137"/>
                      </a:srgbClr>
                    </a:outerShdw>
                  </a:effectLst>
                </a:rPr>
                <a:t>Données</a:t>
              </a:r>
              <a:endParaRPr lang="en-US" sz="1800" dirty="0">
                <a:solidFill>
                  <a:schemeClr val="bg1"/>
                </a:solidFill>
                <a:effectLst>
                  <a:outerShdw blurRad="38100" dist="38100" dir="2700000" algn="tl">
                    <a:srgbClr val="000000">
                      <a:alpha val="43137"/>
                    </a:srgbClr>
                  </a:outerShdw>
                </a:effectLst>
              </a:endParaRPr>
            </a:p>
          </p:txBody>
        </p:sp>
        <p:pic>
          <p:nvPicPr>
            <p:cNvPr id="40981" name="Rectangle 904209"/>
            <p:cNvPicPr>
              <a:picLocks noChangeAspect="1" noChangeArrowheads="1"/>
            </p:cNvPicPr>
            <p:nvPr/>
          </p:nvPicPr>
          <p:blipFill>
            <a:blip r:embed="rId10"/>
            <a:srcRect/>
            <a:stretch>
              <a:fillRect/>
            </a:stretch>
          </p:blipFill>
          <p:spPr bwMode="auto">
            <a:xfrm>
              <a:off x="176" y="2160"/>
              <a:ext cx="528" cy="528"/>
            </a:xfrm>
            <a:prstGeom prst="rect">
              <a:avLst/>
            </a:prstGeom>
            <a:noFill/>
            <a:ln w="9525">
              <a:noFill/>
              <a:miter lim="800000"/>
              <a:headEnd/>
              <a:tailEnd/>
            </a:ln>
          </p:spPr>
        </p:pic>
      </p:grpSp>
      <p:grpSp>
        <p:nvGrpSpPr>
          <p:cNvPr id="4" name="Group 19"/>
          <p:cNvGrpSpPr>
            <a:grpSpLocks/>
          </p:cNvGrpSpPr>
          <p:nvPr/>
        </p:nvGrpSpPr>
        <p:grpSpPr bwMode="auto">
          <a:xfrm>
            <a:off x="-27103" y="1057340"/>
            <a:ext cx="2897188" cy="1738313"/>
            <a:chOff x="4" y="816"/>
            <a:chExt cx="1825" cy="1095"/>
          </a:xfrm>
        </p:grpSpPr>
        <p:pic>
          <p:nvPicPr>
            <p:cNvPr id="40973" name="Rectangle 904211"/>
            <p:cNvPicPr>
              <a:picLocks noChangeAspect="1" noChangeArrowheads="1"/>
            </p:cNvPicPr>
            <p:nvPr/>
          </p:nvPicPr>
          <p:blipFill>
            <a:blip r:embed="rId11"/>
            <a:srcRect/>
            <a:stretch>
              <a:fillRect/>
            </a:stretch>
          </p:blipFill>
          <p:spPr bwMode="auto">
            <a:xfrm>
              <a:off x="4" y="816"/>
              <a:ext cx="1825" cy="1095"/>
            </a:xfrm>
            <a:prstGeom prst="rect">
              <a:avLst/>
            </a:prstGeom>
            <a:noFill/>
            <a:ln w="9525">
              <a:noFill/>
              <a:miter lim="800000"/>
              <a:headEnd/>
              <a:tailEnd/>
            </a:ln>
          </p:spPr>
        </p:pic>
        <p:sp>
          <p:nvSpPr>
            <p:cNvPr id="13327" name="TextBox 904212"/>
            <p:cNvSpPr txBox="1">
              <a:spLocks noChangeArrowheads="1"/>
            </p:cNvSpPr>
            <p:nvPr/>
          </p:nvSpPr>
          <p:spPr bwMode="auto">
            <a:xfrm>
              <a:off x="683" y="1047"/>
              <a:ext cx="1080" cy="573"/>
            </a:xfrm>
            <a:prstGeom prst="rect">
              <a:avLst/>
            </a:prstGeom>
            <a:noFill/>
            <a:ln w="9525">
              <a:noFill/>
              <a:miter lim="800000"/>
              <a:headEnd/>
              <a:tailEnd/>
            </a:ln>
          </p:spPr>
          <p:txBody>
            <a:bodyPr>
              <a:spAutoFit/>
            </a:bodyPr>
            <a:lstStyle/>
            <a:p>
              <a:pPr>
                <a:lnSpc>
                  <a:spcPct val="95000"/>
                </a:lnSpc>
                <a:spcBef>
                  <a:spcPct val="10000"/>
                </a:spcBef>
                <a:defRPr/>
              </a:pPr>
              <a:r>
                <a:rPr lang="en-US" sz="1800" dirty="0" err="1" smtClean="0">
                  <a:solidFill>
                    <a:schemeClr val="bg1"/>
                  </a:solidFill>
                  <a:effectLst>
                    <a:outerShdw blurRad="38100" dist="38100" dir="2700000" algn="tl">
                      <a:srgbClr val="000000">
                        <a:alpha val="43137"/>
                      </a:srgbClr>
                    </a:outerShdw>
                  </a:effectLst>
                  <a:latin typeface="Segoe" pitchFamily="34" charset="0"/>
                </a:rPr>
                <a:t>Présence</a:t>
              </a:r>
              <a:endParaRPr lang="en-US" sz="1800" dirty="0" smtClean="0">
                <a:solidFill>
                  <a:schemeClr val="bg1"/>
                </a:solidFill>
                <a:effectLst>
                  <a:outerShdw blurRad="38100" dist="38100" dir="2700000" algn="tl">
                    <a:srgbClr val="000000">
                      <a:alpha val="43137"/>
                    </a:srgbClr>
                  </a:outerShdw>
                </a:effectLst>
                <a:latin typeface="Segoe" pitchFamily="34" charset="0"/>
              </a:endParaRPr>
            </a:p>
            <a:p>
              <a:pPr>
                <a:lnSpc>
                  <a:spcPct val="95000"/>
                </a:lnSpc>
                <a:spcBef>
                  <a:spcPct val="10000"/>
                </a:spcBef>
                <a:defRPr/>
              </a:pPr>
              <a:r>
                <a:rPr lang="en-US" sz="1800" dirty="0" err="1" smtClean="0">
                  <a:solidFill>
                    <a:schemeClr val="bg1"/>
                  </a:solidFill>
                  <a:effectLst>
                    <a:outerShdw blurRad="38100" dist="38100" dir="2700000" algn="tl">
                      <a:srgbClr val="000000">
                        <a:alpha val="43137"/>
                      </a:srgbClr>
                    </a:outerShdw>
                  </a:effectLst>
                  <a:latin typeface="Segoe" pitchFamily="34" charset="0"/>
                </a:rPr>
                <a:t>Messagerie</a:t>
              </a:r>
              <a:r>
                <a:rPr lang="en-US" sz="1800" dirty="0" smtClean="0">
                  <a:solidFill>
                    <a:schemeClr val="bg1"/>
                  </a:solidFill>
                  <a:effectLst>
                    <a:outerShdw blurRad="38100" dist="38100" dir="2700000" algn="tl">
                      <a:srgbClr val="000000">
                        <a:alpha val="43137"/>
                      </a:srgbClr>
                    </a:outerShdw>
                  </a:effectLst>
                  <a:latin typeface="Segoe" pitchFamily="34" charset="0"/>
                </a:rPr>
                <a:t> </a:t>
              </a:r>
              <a:r>
                <a:rPr lang="en-US" sz="1800" dirty="0" err="1" smtClean="0">
                  <a:solidFill>
                    <a:schemeClr val="bg1"/>
                  </a:solidFill>
                  <a:effectLst>
                    <a:outerShdw blurRad="38100" dist="38100" dir="2700000" algn="tl">
                      <a:srgbClr val="000000">
                        <a:alpha val="43137"/>
                      </a:srgbClr>
                    </a:outerShdw>
                  </a:effectLst>
                  <a:latin typeface="Segoe" pitchFamily="34" charset="0"/>
                </a:rPr>
                <a:t>Instantanée</a:t>
              </a:r>
              <a:endParaRPr lang="en-US" sz="1800" dirty="0">
                <a:solidFill>
                  <a:schemeClr val="bg1"/>
                </a:solidFill>
                <a:effectLst>
                  <a:outerShdw blurRad="38100" dist="38100" dir="2700000" algn="tl">
                    <a:srgbClr val="000000">
                      <a:alpha val="43137"/>
                    </a:srgbClr>
                  </a:outerShdw>
                </a:effectLst>
                <a:latin typeface="Segoe" pitchFamily="34" charset="0"/>
              </a:endParaRPr>
            </a:p>
          </p:txBody>
        </p:sp>
        <p:pic>
          <p:nvPicPr>
            <p:cNvPr id="40975" name="Rectangle 904213"/>
            <p:cNvPicPr>
              <a:picLocks noChangeAspect="1" noChangeArrowheads="1"/>
            </p:cNvPicPr>
            <p:nvPr/>
          </p:nvPicPr>
          <p:blipFill>
            <a:blip r:embed="rId12"/>
            <a:srcRect/>
            <a:stretch>
              <a:fillRect/>
            </a:stretch>
          </p:blipFill>
          <p:spPr bwMode="auto">
            <a:xfrm>
              <a:off x="423" y="1126"/>
              <a:ext cx="88" cy="96"/>
            </a:xfrm>
            <a:prstGeom prst="rect">
              <a:avLst/>
            </a:prstGeom>
            <a:noFill/>
            <a:ln w="9525">
              <a:noFill/>
              <a:miter lim="800000"/>
              <a:headEnd/>
              <a:tailEnd/>
            </a:ln>
          </p:spPr>
        </p:pic>
        <p:pic>
          <p:nvPicPr>
            <p:cNvPr id="40976" name="Rectangle 904214"/>
            <p:cNvPicPr>
              <a:picLocks noChangeAspect="1" noChangeArrowheads="1"/>
            </p:cNvPicPr>
            <p:nvPr/>
          </p:nvPicPr>
          <p:blipFill>
            <a:blip r:embed="rId13"/>
            <a:srcRect/>
            <a:stretch>
              <a:fillRect/>
            </a:stretch>
          </p:blipFill>
          <p:spPr bwMode="auto">
            <a:xfrm>
              <a:off x="301" y="1192"/>
              <a:ext cx="299" cy="490"/>
            </a:xfrm>
            <a:prstGeom prst="rect">
              <a:avLst/>
            </a:prstGeom>
            <a:noFill/>
            <a:ln w="9525">
              <a:noFill/>
              <a:miter lim="800000"/>
              <a:headEnd/>
              <a:tailEnd/>
            </a:ln>
          </p:spPr>
        </p:pic>
        <p:pic>
          <p:nvPicPr>
            <p:cNvPr id="40977" name="Rectangle 904215"/>
            <p:cNvPicPr>
              <a:picLocks noChangeAspect="1" noChangeArrowheads="1"/>
            </p:cNvPicPr>
            <p:nvPr/>
          </p:nvPicPr>
          <p:blipFill>
            <a:blip r:embed="rId14"/>
            <a:srcRect/>
            <a:stretch>
              <a:fillRect/>
            </a:stretch>
          </p:blipFill>
          <p:spPr bwMode="auto">
            <a:xfrm>
              <a:off x="304" y="1126"/>
              <a:ext cx="87" cy="96"/>
            </a:xfrm>
            <a:prstGeom prst="rect">
              <a:avLst/>
            </a:prstGeom>
            <a:noFill/>
            <a:ln w="9525">
              <a:noFill/>
              <a:miter lim="800000"/>
              <a:headEnd/>
              <a:tailEnd/>
            </a:ln>
          </p:spPr>
        </p:pic>
        <p:pic>
          <p:nvPicPr>
            <p:cNvPr id="40978" name="Rectangle 904216"/>
            <p:cNvPicPr>
              <a:picLocks noChangeAspect="1" noChangeArrowheads="1"/>
            </p:cNvPicPr>
            <p:nvPr/>
          </p:nvPicPr>
          <p:blipFill>
            <a:blip r:embed="rId15"/>
            <a:srcRect/>
            <a:stretch>
              <a:fillRect/>
            </a:stretch>
          </p:blipFill>
          <p:spPr bwMode="auto">
            <a:xfrm>
              <a:off x="544" y="1126"/>
              <a:ext cx="87" cy="96"/>
            </a:xfrm>
            <a:prstGeom prst="rect">
              <a:avLst/>
            </a:prstGeom>
            <a:noFill/>
            <a:ln w="9525">
              <a:noFill/>
              <a:miter lim="800000"/>
              <a:headEnd/>
              <a:tailEnd/>
            </a:ln>
          </p:spPr>
        </p:pic>
      </p:grpSp>
      <p:pic>
        <p:nvPicPr>
          <p:cNvPr id="26" name="Picture 25" descr="Office Communications Server 2007 logo rev h.png"/>
          <p:cNvPicPr>
            <a:picLocks noChangeAspect="1"/>
          </p:cNvPicPr>
          <p:nvPr/>
        </p:nvPicPr>
        <p:blipFill>
          <a:blip r:embed="rId16"/>
          <a:stretch>
            <a:fillRect/>
          </a:stretch>
        </p:blipFill>
        <p:spPr>
          <a:xfrm>
            <a:off x="586852" y="186994"/>
            <a:ext cx="7760912" cy="7637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4198"/>
                                        </p:tgtEl>
                                        <p:attrNameLst>
                                          <p:attrName>style.visibility</p:attrName>
                                        </p:attrNameLst>
                                      </p:cBhvr>
                                      <p:to>
                                        <p:strVal val="visible"/>
                                      </p:to>
                                    </p:set>
                                    <p:animEffect transition="in" filter="fade">
                                      <p:cBhvr>
                                        <p:cTn id="7" dur="500"/>
                                        <p:tgtEl>
                                          <p:spTgt spid="9041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4199"/>
                                        </p:tgtEl>
                                        <p:attrNameLst>
                                          <p:attrName>style.visibility</p:attrName>
                                        </p:attrNameLst>
                                      </p:cBhvr>
                                      <p:to>
                                        <p:strVal val="visible"/>
                                      </p:to>
                                    </p:set>
                                    <p:animEffect transition="in" filter="fade">
                                      <p:cBhvr>
                                        <p:cTn id="11" dur="500"/>
                                        <p:tgtEl>
                                          <p:spTgt spid="90419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04200"/>
                                        </p:tgtEl>
                                        <p:attrNameLst>
                                          <p:attrName>style.visibility</p:attrName>
                                        </p:attrNameLst>
                                      </p:cBhvr>
                                      <p:to>
                                        <p:strVal val="visible"/>
                                      </p:to>
                                    </p:set>
                                    <p:animEffect transition="in" filter="fade">
                                      <p:cBhvr>
                                        <p:cTn id="15" dur="500"/>
                                        <p:tgtEl>
                                          <p:spTgt spid="90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8" grpId="0"/>
      <p:bldP spid="904199" grpId="0"/>
      <p:bldP spid="9042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Ce qu'il faut retenir</a:t>
            </a:r>
            <a:endParaRPr lang="en-US" dirty="0"/>
          </a:p>
        </p:txBody>
      </p:sp>
      <p:sp>
        <p:nvSpPr>
          <p:cNvPr id="3" name="Content Placeholder 2"/>
          <p:cNvSpPr>
            <a:spLocks noGrp="1"/>
          </p:cNvSpPr>
          <p:nvPr>
            <p:ph idx="1"/>
          </p:nvPr>
        </p:nvSpPr>
        <p:spPr>
          <a:xfrm>
            <a:off x="381000" y="1412875"/>
            <a:ext cx="8382000" cy="4438138"/>
          </a:xfrm>
        </p:spPr>
        <p:txBody>
          <a:bodyPr/>
          <a:lstStyle/>
          <a:p>
            <a:r>
              <a:rPr lang="fr-FR" dirty="0" smtClean="0"/>
              <a:t>Planification : </a:t>
            </a:r>
          </a:p>
          <a:p>
            <a:pPr lvl="1"/>
            <a:r>
              <a:rPr lang="fr-FR" dirty="0" smtClean="0"/>
              <a:t>Fonctionnalités : IM, Conférence, VOIP </a:t>
            </a:r>
          </a:p>
          <a:p>
            <a:pPr lvl="1"/>
            <a:r>
              <a:rPr lang="fr-FR" dirty="0" smtClean="0"/>
              <a:t>Mobilité</a:t>
            </a:r>
          </a:p>
          <a:p>
            <a:r>
              <a:rPr lang="fr-FR" dirty="0" smtClean="0"/>
              <a:t>Interopérabilité :</a:t>
            </a:r>
          </a:p>
          <a:p>
            <a:pPr lvl="1"/>
            <a:r>
              <a:rPr lang="fr-FR" dirty="0" smtClean="0"/>
              <a:t>Avec le système de téléphonie existant</a:t>
            </a:r>
          </a:p>
          <a:p>
            <a:pPr lvl="1"/>
            <a:r>
              <a:rPr lang="fr-FR" dirty="0" smtClean="0"/>
              <a:t>Avec le système de conférence existant</a:t>
            </a:r>
          </a:p>
          <a:p>
            <a:pPr lvl="1"/>
            <a:r>
              <a:rPr lang="fr-FR" dirty="0" smtClean="0"/>
              <a:t>Avec les périphériques clients</a:t>
            </a:r>
          </a:p>
          <a:p>
            <a:r>
              <a:rPr lang="fr-FR" dirty="0" smtClean="0"/>
              <a:t>Supervision et contrôle</a:t>
            </a:r>
          </a:p>
          <a:p>
            <a:endParaRPr lang="fr-FR"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Pour en savoir plus </a:t>
            </a:r>
            <a:r>
              <a:rPr lang="en-US" dirty="0" smtClean="0"/>
              <a:t>…</a:t>
            </a:r>
            <a:endParaRPr lang="en-US" dirty="0"/>
          </a:p>
        </p:txBody>
      </p:sp>
      <p:sp>
        <p:nvSpPr>
          <p:cNvPr id="3" name="Content Placeholder 2"/>
          <p:cNvSpPr>
            <a:spLocks noGrp="1"/>
          </p:cNvSpPr>
          <p:nvPr>
            <p:ph idx="1"/>
          </p:nvPr>
        </p:nvSpPr>
        <p:spPr>
          <a:xfrm>
            <a:off x="381000" y="1412875"/>
            <a:ext cx="8382000" cy="3828740"/>
          </a:xfrm>
        </p:spPr>
        <p:txBody>
          <a:bodyPr/>
          <a:lstStyle/>
          <a:p>
            <a:r>
              <a:rPr lang="en-US" dirty="0" err="1" smtClean="0"/>
              <a:t>Rendez-vous</a:t>
            </a:r>
            <a:r>
              <a:rPr lang="en-US" dirty="0" smtClean="0"/>
              <a:t> :</a:t>
            </a:r>
          </a:p>
          <a:p>
            <a:pPr lvl="1"/>
            <a:r>
              <a:rPr lang="en-US" dirty="0" smtClean="0"/>
              <a:t>IP Convergence : </a:t>
            </a:r>
          </a:p>
          <a:p>
            <a:pPr lvl="1">
              <a:buNone/>
            </a:pPr>
            <a:r>
              <a:rPr lang="en-US" dirty="0" smtClean="0"/>
              <a:t>			21 au 23 </a:t>
            </a:r>
            <a:r>
              <a:rPr lang="en-US" dirty="0" err="1" smtClean="0"/>
              <a:t>Octobre</a:t>
            </a:r>
            <a:r>
              <a:rPr lang="en-US" dirty="0" smtClean="0"/>
              <a:t> – Paris</a:t>
            </a:r>
          </a:p>
          <a:p>
            <a:pPr lvl="1"/>
            <a:r>
              <a:rPr lang="en-US" dirty="0" err="1" smtClean="0"/>
              <a:t>TechEd</a:t>
            </a:r>
            <a:r>
              <a:rPr lang="en-US" dirty="0" smtClean="0"/>
              <a:t> EMEA : </a:t>
            </a:r>
          </a:p>
          <a:p>
            <a:pPr lvl="1">
              <a:buNone/>
            </a:pPr>
            <a:r>
              <a:rPr lang="en-US" dirty="0" smtClean="0"/>
              <a:t>			3 au 7 </a:t>
            </a:r>
            <a:r>
              <a:rPr lang="en-US" dirty="0" err="1" smtClean="0"/>
              <a:t>Novembre</a:t>
            </a:r>
            <a:r>
              <a:rPr lang="en-US" dirty="0" smtClean="0"/>
              <a:t> – </a:t>
            </a:r>
            <a:r>
              <a:rPr lang="en-US" dirty="0" err="1" smtClean="0"/>
              <a:t>Barcelone</a:t>
            </a:r>
            <a:endParaRPr lang="en-US" dirty="0" smtClean="0"/>
          </a:p>
          <a:p>
            <a:pPr lvl="1"/>
            <a:r>
              <a:rPr lang="en-US" dirty="0" err="1" smtClean="0"/>
              <a:t>Techdays</a:t>
            </a:r>
            <a:r>
              <a:rPr lang="en-US" dirty="0" smtClean="0"/>
              <a:t> 2009 : </a:t>
            </a:r>
          </a:p>
          <a:p>
            <a:pPr lvl="1">
              <a:buNone/>
            </a:pPr>
            <a:r>
              <a:rPr lang="en-US" dirty="0" smtClean="0"/>
              <a:t>			10, 11 et 12 </a:t>
            </a:r>
            <a:r>
              <a:rPr lang="en-US" dirty="0" err="1" smtClean="0"/>
              <a:t>Février</a:t>
            </a:r>
            <a:r>
              <a:rPr lang="en-US" dirty="0" smtClean="0"/>
              <a:t> 2009 – Paris </a:t>
            </a:r>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cstate="print"/>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438400"/>
            <a:ext cx="2107308" cy="769441"/>
          </a:xfrm>
          <a:prstGeom prst="rect">
            <a:avLst/>
          </a:prstGeom>
          <a:noFill/>
        </p:spPr>
        <p:txBody>
          <a:bodyPr wrap="none" rtlCol="0">
            <a:spAutoFit/>
          </a:bodyPr>
          <a:lstStyle/>
          <a:p>
            <a:r>
              <a:rPr lang="en-US" sz="4400" dirty="0" smtClean="0"/>
              <a:t>Annexes</a:t>
            </a:r>
            <a:endParaRPr lang="en-US" sz="4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22" descr="wan.png"/>
          <p:cNvPicPr>
            <a:picLocks noChangeAspect="1"/>
          </p:cNvPicPr>
          <p:nvPr/>
        </p:nvPicPr>
        <p:blipFill>
          <a:blip r:embed="rId3"/>
          <a:stretch>
            <a:fillRect/>
          </a:stretch>
        </p:blipFill>
        <p:spPr>
          <a:xfrm rot="1728342">
            <a:off x="4255087" y="5115877"/>
            <a:ext cx="1038585" cy="1026938"/>
          </a:xfrm>
          <a:prstGeom prst="rect">
            <a:avLst/>
          </a:prstGeom>
        </p:spPr>
      </p:pic>
      <p:sp>
        <p:nvSpPr>
          <p:cNvPr id="2" name="Title 1"/>
          <p:cNvSpPr>
            <a:spLocks noGrp="1"/>
          </p:cNvSpPr>
          <p:nvPr>
            <p:ph type="title"/>
          </p:nvPr>
        </p:nvSpPr>
        <p:spPr>
          <a:xfrm>
            <a:off x="142844" y="142852"/>
            <a:ext cx="8786874" cy="609398"/>
          </a:xfrm>
        </p:spPr>
        <p:txBody>
          <a:bodyPr/>
          <a:lstStyle/>
          <a:p>
            <a:r>
              <a:rPr lang="fr-FR" dirty="0" smtClean="0"/>
              <a:t>Plate-forme de démonstration</a:t>
            </a:r>
            <a:endParaRPr lang="fr-FR" dirty="0"/>
          </a:p>
        </p:txBody>
      </p:sp>
      <p:pic>
        <p:nvPicPr>
          <p:cNvPr id="4" name="Content Placeholder 3" descr="AD.png"/>
          <p:cNvPicPr>
            <a:picLocks noGrp="1" noChangeAspect="1"/>
          </p:cNvPicPr>
          <p:nvPr>
            <p:ph idx="1"/>
          </p:nvPr>
        </p:nvPicPr>
        <p:blipFill>
          <a:blip r:embed="rId4" cstate="print"/>
          <a:stretch>
            <a:fillRect/>
          </a:stretch>
        </p:blipFill>
        <p:spPr>
          <a:xfrm>
            <a:off x="928662" y="1142984"/>
            <a:ext cx="1285884" cy="1254022"/>
          </a:xfrm>
        </p:spPr>
      </p:pic>
      <p:sp>
        <p:nvSpPr>
          <p:cNvPr id="5" name="TextBox 4"/>
          <p:cNvSpPr txBox="1"/>
          <p:nvPr/>
        </p:nvSpPr>
        <p:spPr>
          <a:xfrm>
            <a:off x="285720" y="2500306"/>
            <a:ext cx="2521075" cy="646331"/>
          </a:xfrm>
          <a:prstGeom prst="rect">
            <a:avLst/>
          </a:prstGeom>
          <a:noFill/>
        </p:spPr>
        <p:txBody>
          <a:bodyPr wrap="none" rtlCol="0">
            <a:spAutoFit/>
          </a:bodyPr>
          <a:lstStyle/>
          <a:p>
            <a:r>
              <a:rPr lang="fr-FR" dirty="0" smtClean="0"/>
              <a:t>Domaine : UCDEMO.FR</a:t>
            </a:r>
          </a:p>
          <a:p>
            <a:r>
              <a:rPr lang="fr-FR" dirty="0" smtClean="0"/>
              <a:t>AD – DNS – CA - DHCP</a:t>
            </a:r>
            <a:endParaRPr lang="fr-FR" dirty="0"/>
          </a:p>
        </p:txBody>
      </p:sp>
      <p:pic>
        <p:nvPicPr>
          <p:cNvPr id="6" name="Picture 5" descr="OCS.png"/>
          <p:cNvPicPr>
            <a:picLocks noChangeAspect="1"/>
          </p:cNvPicPr>
          <p:nvPr/>
        </p:nvPicPr>
        <p:blipFill>
          <a:blip r:embed="rId5" cstate="print"/>
          <a:stretch>
            <a:fillRect/>
          </a:stretch>
        </p:blipFill>
        <p:spPr>
          <a:xfrm>
            <a:off x="3357554" y="1142984"/>
            <a:ext cx="805482" cy="1290628"/>
          </a:xfrm>
          <a:prstGeom prst="rect">
            <a:avLst/>
          </a:prstGeom>
        </p:spPr>
      </p:pic>
      <p:sp>
        <p:nvSpPr>
          <p:cNvPr id="7" name="TextBox 6"/>
          <p:cNvSpPr txBox="1"/>
          <p:nvPr/>
        </p:nvSpPr>
        <p:spPr>
          <a:xfrm>
            <a:off x="2962264" y="2500306"/>
            <a:ext cx="1856791" cy="646331"/>
          </a:xfrm>
          <a:prstGeom prst="rect">
            <a:avLst/>
          </a:prstGeom>
          <a:noFill/>
        </p:spPr>
        <p:txBody>
          <a:bodyPr wrap="none" rtlCol="0">
            <a:spAutoFit/>
          </a:bodyPr>
          <a:lstStyle/>
          <a:p>
            <a:pPr algn="ctr"/>
            <a:r>
              <a:rPr lang="fr-FR" dirty="0" smtClean="0"/>
              <a:t>OCS 2007</a:t>
            </a:r>
          </a:p>
          <a:p>
            <a:pPr algn="ctr"/>
            <a:r>
              <a:rPr lang="fr-FR" dirty="0" smtClean="0"/>
              <a:t>Edition Standard</a:t>
            </a:r>
            <a:endParaRPr lang="fr-FR" dirty="0"/>
          </a:p>
        </p:txBody>
      </p:sp>
      <p:pic>
        <p:nvPicPr>
          <p:cNvPr id="8" name="Picture 7" descr="SpeechServer.png"/>
          <p:cNvPicPr>
            <a:picLocks noChangeAspect="1"/>
          </p:cNvPicPr>
          <p:nvPr/>
        </p:nvPicPr>
        <p:blipFill>
          <a:blip r:embed="rId6" cstate="print"/>
          <a:stretch>
            <a:fillRect/>
          </a:stretch>
        </p:blipFill>
        <p:spPr>
          <a:xfrm>
            <a:off x="785786" y="4357694"/>
            <a:ext cx="971910" cy="1166805"/>
          </a:xfrm>
          <a:prstGeom prst="rect">
            <a:avLst/>
          </a:prstGeom>
        </p:spPr>
      </p:pic>
      <p:sp>
        <p:nvSpPr>
          <p:cNvPr id="9" name="TextBox 8"/>
          <p:cNvSpPr txBox="1"/>
          <p:nvPr/>
        </p:nvSpPr>
        <p:spPr>
          <a:xfrm>
            <a:off x="342868" y="5676912"/>
            <a:ext cx="1602939" cy="369332"/>
          </a:xfrm>
          <a:prstGeom prst="rect">
            <a:avLst/>
          </a:prstGeom>
          <a:noFill/>
        </p:spPr>
        <p:txBody>
          <a:bodyPr wrap="none" rtlCol="0">
            <a:spAutoFit/>
          </a:bodyPr>
          <a:lstStyle/>
          <a:p>
            <a:pPr algn="ctr"/>
            <a:r>
              <a:rPr lang="fr-FR" dirty="0" smtClean="0"/>
              <a:t>Speech Server</a:t>
            </a:r>
            <a:endParaRPr lang="fr-FR" dirty="0"/>
          </a:p>
        </p:txBody>
      </p:sp>
      <p:grpSp>
        <p:nvGrpSpPr>
          <p:cNvPr id="3" name="Group 14"/>
          <p:cNvGrpSpPr/>
          <p:nvPr/>
        </p:nvGrpSpPr>
        <p:grpSpPr>
          <a:xfrm>
            <a:off x="2625320" y="4354305"/>
            <a:ext cx="1041474" cy="1214445"/>
            <a:chOff x="3643306" y="4286256"/>
            <a:chExt cx="1041474" cy="1214445"/>
          </a:xfrm>
        </p:grpSpPr>
        <p:sp>
          <p:nvSpPr>
            <p:cNvPr id="14" name="Rectangle 13"/>
            <p:cNvSpPr/>
            <p:nvPr/>
          </p:nvSpPr>
          <p:spPr bwMode="auto">
            <a:xfrm>
              <a:off x="3870355" y="4674193"/>
              <a:ext cx="81481" cy="757885"/>
            </a:xfrm>
            <a:prstGeom prst="rect">
              <a:avLst/>
            </a:prstGeom>
            <a:solidFill>
              <a:schemeClr val="tx1"/>
            </a:solidFill>
            <a:ln>
              <a:headEnd type="none" w="med" len="med"/>
              <a:tailEnd type="none" w="med" len="med"/>
            </a:ln>
            <a:effectLst>
              <a:outerShdw rotWithShape="0">
                <a:srgbClr val="000000"/>
              </a:outerShdw>
            </a:effectLst>
            <a:scene3d>
              <a:camera prst="orthographicFront">
                <a:rot lat="0" lon="0" rev="0"/>
              </a:camera>
              <a:lightRig rig="glow" dir="t">
                <a:rot lat="0" lon="0" rev="1080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4114231" y="4942780"/>
              <a:ext cx="489455" cy="380658"/>
            </a:xfrm>
            <a:prstGeom prst="rect">
              <a:avLst/>
            </a:prstGeom>
            <a:solidFill>
              <a:schemeClr val="tx1"/>
            </a:solidFill>
            <a:ln>
              <a:headEnd type="none" w="med" len="med"/>
              <a:tailEnd type="none" w="med" len="med"/>
            </a:ln>
            <a:effectLst>
              <a:outerShdw rotWithShape="0">
                <a:srgbClr val="000000"/>
              </a:outerShdw>
            </a:effectLst>
            <a:scene3d>
              <a:camera prst="orthographicFront">
                <a:rot lat="0" lon="0" rev="0"/>
              </a:camera>
              <a:lightRig rig="glow" dir="t">
                <a:rot lat="0" lon="0" rev="1080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10" descr="QOEMS.png"/>
            <p:cNvPicPr>
              <a:picLocks noChangeAspect="1"/>
            </p:cNvPicPr>
            <p:nvPr/>
          </p:nvPicPr>
          <p:blipFill>
            <a:blip r:embed="rId7" cstate="print">
              <a:clrChange>
                <a:clrFrom>
                  <a:srgbClr val="FFFFFF"/>
                </a:clrFrom>
                <a:clrTo>
                  <a:srgbClr val="FFFFFF">
                    <a:alpha val="0"/>
                  </a:srgbClr>
                </a:clrTo>
              </a:clrChange>
            </a:blip>
            <a:stretch>
              <a:fillRect/>
            </a:stretch>
          </p:blipFill>
          <p:spPr>
            <a:xfrm>
              <a:off x="3643306" y="4286256"/>
              <a:ext cx="1041474" cy="1214445"/>
            </a:xfrm>
            <a:prstGeom prst="rect">
              <a:avLst/>
            </a:prstGeom>
          </p:spPr>
        </p:pic>
      </p:grpSp>
      <p:sp>
        <p:nvSpPr>
          <p:cNvPr id="16" name="TextBox 15"/>
          <p:cNvSpPr txBox="1"/>
          <p:nvPr/>
        </p:nvSpPr>
        <p:spPr>
          <a:xfrm>
            <a:off x="2053816" y="5640189"/>
            <a:ext cx="2018118" cy="646331"/>
          </a:xfrm>
          <a:prstGeom prst="rect">
            <a:avLst/>
          </a:prstGeom>
          <a:noFill/>
        </p:spPr>
        <p:txBody>
          <a:bodyPr wrap="none" rtlCol="0">
            <a:spAutoFit/>
          </a:bodyPr>
          <a:lstStyle/>
          <a:p>
            <a:pPr algn="ctr"/>
            <a:r>
              <a:rPr lang="fr-FR" dirty="0" smtClean="0"/>
              <a:t>QOE </a:t>
            </a:r>
          </a:p>
          <a:p>
            <a:pPr algn="ctr"/>
            <a:r>
              <a:rPr lang="fr-FR" dirty="0" smtClean="0"/>
              <a:t>Monitoring Server</a:t>
            </a:r>
            <a:endParaRPr lang="fr-FR" dirty="0"/>
          </a:p>
        </p:txBody>
      </p:sp>
      <p:pic>
        <p:nvPicPr>
          <p:cNvPr id="17" name="Picture 16" descr="MediaGW.png"/>
          <p:cNvPicPr>
            <a:picLocks noChangeAspect="1"/>
          </p:cNvPicPr>
          <p:nvPr/>
        </p:nvPicPr>
        <p:blipFill>
          <a:blip r:embed="rId8" cstate="print"/>
          <a:stretch>
            <a:fillRect/>
          </a:stretch>
        </p:blipFill>
        <p:spPr>
          <a:xfrm>
            <a:off x="4214810" y="4572008"/>
            <a:ext cx="842133" cy="671505"/>
          </a:xfrm>
          <a:prstGeom prst="rect">
            <a:avLst/>
          </a:prstGeom>
        </p:spPr>
      </p:pic>
      <p:pic>
        <p:nvPicPr>
          <p:cNvPr id="18" name="Picture 17" descr="MediationServer.png"/>
          <p:cNvPicPr>
            <a:picLocks noChangeAspect="1"/>
          </p:cNvPicPr>
          <p:nvPr/>
        </p:nvPicPr>
        <p:blipFill>
          <a:blip r:embed="rId9"/>
          <a:stretch>
            <a:fillRect/>
          </a:stretch>
        </p:blipFill>
        <p:spPr>
          <a:xfrm>
            <a:off x="7429520" y="1142984"/>
            <a:ext cx="1357322" cy="1317401"/>
          </a:xfrm>
          <a:prstGeom prst="rect">
            <a:avLst/>
          </a:prstGeom>
        </p:spPr>
      </p:pic>
      <p:pic>
        <p:nvPicPr>
          <p:cNvPr id="19" name="Picture 18" descr="MailBox Server.png"/>
          <p:cNvPicPr>
            <a:picLocks noChangeAspect="1"/>
          </p:cNvPicPr>
          <p:nvPr/>
        </p:nvPicPr>
        <p:blipFill>
          <a:blip r:embed="rId10" cstate="print"/>
          <a:stretch>
            <a:fillRect/>
          </a:stretch>
        </p:blipFill>
        <p:spPr>
          <a:xfrm>
            <a:off x="5500694" y="1142984"/>
            <a:ext cx="1121911" cy="1373331"/>
          </a:xfrm>
          <a:prstGeom prst="rect">
            <a:avLst/>
          </a:prstGeom>
        </p:spPr>
      </p:pic>
      <p:sp>
        <p:nvSpPr>
          <p:cNvPr id="20" name="TextBox 19"/>
          <p:cNvSpPr txBox="1"/>
          <p:nvPr/>
        </p:nvSpPr>
        <p:spPr>
          <a:xfrm>
            <a:off x="5072066" y="2500306"/>
            <a:ext cx="1705915" cy="646331"/>
          </a:xfrm>
          <a:prstGeom prst="rect">
            <a:avLst/>
          </a:prstGeom>
          <a:noFill/>
        </p:spPr>
        <p:txBody>
          <a:bodyPr wrap="none" rtlCol="0">
            <a:spAutoFit/>
          </a:bodyPr>
          <a:lstStyle/>
          <a:p>
            <a:pPr algn="ctr"/>
            <a:r>
              <a:rPr lang="fr-FR" dirty="0" smtClean="0"/>
              <a:t>Exchange 2007</a:t>
            </a:r>
          </a:p>
          <a:p>
            <a:pPr algn="ctr"/>
            <a:r>
              <a:rPr lang="fr-FR" dirty="0" err="1" smtClean="0"/>
              <a:t>Mailbox</a:t>
            </a:r>
            <a:r>
              <a:rPr lang="fr-FR" dirty="0" smtClean="0"/>
              <a:t> + UM</a:t>
            </a:r>
            <a:endParaRPr lang="fr-FR" dirty="0"/>
          </a:p>
        </p:txBody>
      </p:sp>
      <p:sp>
        <p:nvSpPr>
          <p:cNvPr id="21" name="TextBox 20"/>
          <p:cNvSpPr txBox="1"/>
          <p:nvPr/>
        </p:nvSpPr>
        <p:spPr>
          <a:xfrm>
            <a:off x="7215206" y="2500306"/>
            <a:ext cx="1277914" cy="646331"/>
          </a:xfrm>
          <a:prstGeom prst="rect">
            <a:avLst/>
          </a:prstGeom>
          <a:noFill/>
        </p:spPr>
        <p:txBody>
          <a:bodyPr wrap="none" rtlCol="0">
            <a:spAutoFit/>
          </a:bodyPr>
          <a:lstStyle/>
          <a:p>
            <a:pPr algn="ctr"/>
            <a:r>
              <a:rPr lang="fr-FR" dirty="0" err="1" smtClean="0"/>
              <a:t>Mediation</a:t>
            </a:r>
            <a:r>
              <a:rPr lang="fr-FR" dirty="0" smtClean="0"/>
              <a:t> </a:t>
            </a:r>
          </a:p>
          <a:p>
            <a:pPr algn="ctr"/>
            <a:r>
              <a:rPr lang="fr-FR" dirty="0" smtClean="0"/>
              <a:t>Server</a:t>
            </a:r>
            <a:endParaRPr lang="fr-FR" dirty="0"/>
          </a:p>
        </p:txBody>
      </p:sp>
      <p:sp>
        <p:nvSpPr>
          <p:cNvPr id="22" name="TextBox 21"/>
          <p:cNvSpPr txBox="1"/>
          <p:nvPr/>
        </p:nvSpPr>
        <p:spPr>
          <a:xfrm>
            <a:off x="5000628" y="5286388"/>
            <a:ext cx="1053494" cy="646331"/>
          </a:xfrm>
          <a:prstGeom prst="rect">
            <a:avLst/>
          </a:prstGeom>
          <a:noFill/>
        </p:spPr>
        <p:txBody>
          <a:bodyPr wrap="none" rtlCol="0">
            <a:spAutoFit/>
          </a:bodyPr>
          <a:lstStyle/>
          <a:p>
            <a:pPr algn="ctr"/>
            <a:r>
              <a:rPr lang="fr-FR" dirty="0" smtClean="0"/>
              <a:t>Media</a:t>
            </a:r>
          </a:p>
          <a:p>
            <a:pPr algn="ctr"/>
            <a:r>
              <a:rPr lang="fr-FR" dirty="0" smtClean="0"/>
              <a:t>Gateway</a:t>
            </a:r>
            <a:endParaRPr lang="fr-FR" dirty="0"/>
          </a:p>
        </p:txBody>
      </p:sp>
      <p:pic>
        <p:nvPicPr>
          <p:cNvPr id="24" name="Picture 23" descr="networkcould.png"/>
          <p:cNvPicPr>
            <a:picLocks noChangeAspect="1"/>
          </p:cNvPicPr>
          <p:nvPr/>
        </p:nvPicPr>
        <p:blipFill>
          <a:blip r:embed="rId11" cstate="print"/>
          <a:stretch>
            <a:fillRect/>
          </a:stretch>
        </p:blipFill>
        <p:spPr>
          <a:xfrm>
            <a:off x="4000496" y="6000768"/>
            <a:ext cx="1357322" cy="589967"/>
          </a:xfrm>
          <a:prstGeom prst="rect">
            <a:avLst/>
          </a:prstGeom>
        </p:spPr>
      </p:pic>
      <p:sp>
        <p:nvSpPr>
          <p:cNvPr id="25" name="TextBox 24"/>
          <p:cNvSpPr txBox="1"/>
          <p:nvPr/>
        </p:nvSpPr>
        <p:spPr>
          <a:xfrm>
            <a:off x="4357686" y="6143644"/>
            <a:ext cx="723275" cy="369332"/>
          </a:xfrm>
          <a:prstGeom prst="rect">
            <a:avLst/>
          </a:prstGeom>
          <a:noFill/>
        </p:spPr>
        <p:txBody>
          <a:bodyPr wrap="none" rtlCol="0">
            <a:spAutoFit/>
          </a:bodyPr>
          <a:lstStyle/>
          <a:p>
            <a:pPr algn="ctr"/>
            <a:r>
              <a:rPr lang="fr-FR" dirty="0" smtClean="0">
                <a:solidFill>
                  <a:schemeClr val="bg1"/>
                </a:solidFill>
              </a:rPr>
              <a:t>PSTN</a:t>
            </a:r>
            <a:endParaRPr lang="fr-FR" dirty="0">
              <a:solidFill>
                <a:schemeClr val="bg1"/>
              </a:solidFill>
            </a:endParaRPr>
          </a:p>
        </p:txBody>
      </p:sp>
      <p:pic>
        <p:nvPicPr>
          <p:cNvPr id="1027" name="Picture 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071538" y="3500438"/>
            <a:ext cx="7215238" cy="471486"/>
          </a:xfrm>
          <a:prstGeom prst="rect">
            <a:avLst/>
          </a:prstGeom>
          <a:noFill/>
          <a:ln w="9525">
            <a:noFill/>
            <a:miter lim="800000"/>
            <a:headEnd/>
            <a:tailEnd/>
          </a:ln>
          <a:effectLst/>
        </p:spPr>
      </p:pic>
      <p:pic>
        <p:nvPicPr>
          <p:cNvPr id="31" name="Picture 30" descr="Roundtable.png"/>
          <p:cNvPicPr>
            <a:picLocks noChangeAspect="1"/>
          </p:cNvPicPr>
          <p:nvPr/>
        </p:nvPicPr>
        <p:blipFill>
          <a:blip r:embed="rId13" cstate="print"/>
          <a:stretch>
            <a:fillRect/>
          </a:stretch>
        </p:blipFill>
        <p:spPr>
          <a:xfrm>
            <a:off x="7429520" y="4643446"/>
            <a:ext cx="1016491" cy="1376352"/>
          </a:xfrm>
          <a:prstGeom prst="rect">
            <a:avLst/>
          </a:prstGeom>
        </p:spPr>
      </p:pic>
      <p:pic>
        <p:nvPicPr>
          <p:cNvPr id="36" name="Picture 35" descr="laptop notebook portable Computer.png"/>
          <p:cNvPicPr>
            <a:picLocks noChangeAspect="1"/>
          </p:cNvPicPr>
          <p:nvPr/>
        </p:nvPicPr>
        <p:blipFill>
          <a:blip r:embed="rId14" cstate="print"/>
          <a:stretch>
            <a:fillRect/>
          </a:stretch>
        </p:blipFill>
        <p:spPr>
          <a:xfrm>
            <a:off x="6429388" y="4857760"/>
            <a:ext cx="1088941" cy="1033098"/>
          </a:xfrm>
          <a:prstGeom prst="rect">
            <a:avLst/>
          </a:prstGeom>
        </p:spPr>
      </p:pic>
      <p:pic>
        <p:nvPicPr>
          <p:cNvPr id="1029" name="Picture 5"/>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357818" y="4429132"/>
            <a:ext cx="785818" cy="666750"/>
          </a:xfrm>
          <a:prstGeom prst="rect">
            <a:avLst/>
          </a:prstGeom>
          <a:noFill/>
          <a:ln w="9525">
            <a:noFill/>
            <a:miter lim="800000"/>
            <a:headEnd/>
            <a:tailEnd/>
          </a:ln>
          <a:effectLst/>
        </p:spPr>
      </p:pic>
      <p:cxnSp>
        <p:nvCxnSpPr>
          <p:cNvPr id="39" name="Straight Connector 38"/>
          <p:cNvCxnSpPr>
            <a:stCxn id="1029" idx="1"/>
            <a:endCxn id="17" idx="3"/>
          </p:cNvCxnSpPr>
          <p:nvPr/>
        </p:nvCxnSpPr>
        <p:spPr>
          <a:xfrm rot="10800000" flipV="1">
            <a:off x="5056944" y="4762507"/>
            <a:ext cx="300875" cy="145254"/>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Planification</a:t>
            </a:r>
            <a:endParaRPr lang="en-US" dirty="0"/>
          </a:p>
        </p:txBody>
      </p:sp>
      <p:sp>
        <p:nvSpPr>
          <p:cNvPr id="3" name="Content Placeholder 2"/>
          <p:cNvSpPr>
            <a:spLocks noGrp="1"/>
          </p:cNvSpPr>
          <p:nvPr>
            <p:ph idx="1"/>
          </p:nvPr>
        </p:nvSpPr>
        <p:spPr>
          <a:xfrm>
            <a:off x="381000" y="1412875"/>
            <a:ext cx="8382000" cy="4912114"/>
          </a:xfrm>
        </p:spPr>
        <p:txBody>
          <a:bodyPr/>
          <a:lstStyle/>
          <a:p>
            <a:r>
              <a:rPr lang="fr-FR" dirty="0" smtClean="0"/>
              <a:t>Identification des besoins et des usages:</a:t>
            </a:r>
          </a:p>
          <a:p>
            <a:pPr lvl="1"/>
            <a:r>
              <a:rPr lang="fr-FR" dirty="0" smtClean="0"/>
              <a:t>Mobilité</a:t>
            </a:r>
          </a:p>
          <a:p>
            <a:pPr lvl="1"/>
            <a:r>
              <a:rPr lang="fr-FR" dirty="0" smtClean="0"/>
              <a:t>Interconnexion et interopérabilité</a:t>
            </a:r>
          </a:p>
          <a:p>
            <a:pPr lvl="1"/>
            <a:r>
              <a:rPr lang="fr-FR" dirty="0" smtClean="0"/>
              <a:t>Messagerie Instantanée, Conférence, Voix sur IP</a:t>
            </a:r>
          </a:p>
          <a:p>
            <a:r>
              <a:rPr lang="fr-FR" dirty="0" smtClean="0"/>
              <a:t>Choix du modèle de déploiement</a:t>
            </a:r>
          </a:p>
          <a:p>
            <a:pPr lvl="1"/>
            <a:r>
              <a:rPr lang="fr-FR" dirty="0" smtClean="0"/>
              <a:t>Edition Standard</a:t>
            </a:r>
          </a:p>
          <a:p>
            <a:pPr lvl="1"/>
            <a:r>
              <a:rPr lang="fr-FR" dirty="0" smtClean="0"/>
              <a:t>Edition Entreprise consolidé</a:t>
            </a:r>
          </a:p>
          <a:p>
            <a:pPr lvl="1"/>
            <a:r>
              <a:rPr lang="fr-FR" dirty="0" smtClean="0">
                <a:solidFill>
                  <a:schemeClr val="tx1">
                    <a:lumMod val="50000"/>
                  </a:schemeClr>
                </a:solidFill>
              </a:rPr>
              <a:t>Edition Entreprise étendu</a:t>
            </a:r>
          </a:p>
          <a:p>
            <a:r>
              <a:rPr lang="fr-FR" dirty="0" smtClean="0"/>
              <a:t>Dimensionnement des infrastructures</a:t>
            </a:r>
          </a:p>
          <a:p>
            <a:endParaRPr lang="fr-FR"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a:xfrm>
            <a:off x="387054" y="228600"/>
            <a:ext cx="8375946" cy="1163395"/>
          </a:xfrm>
        </p:spPr>
        <p:txBody>
          <a:bodyPr/>
          <a:lstStyle/>
          <a:p>
            <a:r>
              <a:rPr lang="en-US" b="0" dirty="0" smtClean="0"/>
              <a:t>Polycom – OCS Interop</a:t>
            </a:r>
            <a:r>
              <a:rPr lang="en-US" sz="4400" b="0" dirty="0" smtClean="0"/>
              <a:t/>
            </a:r>
            <a:br>
              <a:rPr lang="en-US" sz="4400" b="0" dirty="0" smtClean="0"/>
            </a:br>
            <a:r>
              <a:rPr lang="nb-NO" sz="3600" b="0" i="1" dirty="0" smtClean="0"/>
              <a:t>Current and Roadmap</a:t>
            </a:r>
            <a:endParaRPr b="0" i="1" smtClean="0"/>
          </a:p>
        </p:txBody>
      </p:sp>
      <p:sp>
        <p:nvSpPr>
          <p:cNvPr id="24578" name="Rectangle 3"/>
          <p:cNvSpPr>
            <a:spLocks noGrp="1" noChangeArrowheads="1"/>
          </p:cNvSpPr>
          <p:nvPr>
            <p:ph type="body" sz="quarter" idx="10"/>
          </p:nvPr>
        </p:nvSpPr>
        <p:spPr>
          <a:xfrm>
            <a:off x="2924175" y="1701800"/>
            <a:ext cx="5838825" cy="1782026"/>
          </a:xfrm>
        </p:spPr>
        <p:txBody>
          <a:bodyPr lIns="91440" tIns="45720" rIns="91440" bIns="45720"/>
          <a:lstStyle/>
          <a:p>
            <a:pPr marL="342900" indent="-342900">
              <a:spcBef>
                <a:spcPts val="600"/>
              </a:spcBef>
            </a:pPr>
            <a:r>
              <a:rPr lang="en-US" sz="2000" b="1" dirty="0" smtClean="0"/>
              <a:t>Seamless interoperability</a:t>
            </a:r>
          </a:p>
          <a:p>
            <a:pPr marL="628650" lvl="1" indent="-285750"/>
            <a:r>
              <a:rPr lang="en-US" sz="1800" dirty="0" smtClean="0"/>
              <a:t>Point to point calling between </a:t>
            </a:r>
            <a:br>
              <a:rPr lang="en-US" sz="1800" dirty="0" smtClean="0"/>
            </a:br>
            <a:r>
              <a:rPr lang="en-US" sz="1800" dirty="0" smtClean="0"/>
              <a:t>HDX and Office Communicator</a:t>
            </a:r>
          </a:p>
          <a:p>
            <a:pPr marL="628650" lvl="1" indent="-285750"/>
            <a:r>
              <a:rPr lang="en-US" sz="1800" dirty="0" smtClean="0"/>
              <a:t>Companion HDX – forked calls </a:t>
            </a:r>
            <a:br>
              <a:rPr lang="en-US" sz="1800" dirty="0" smtClean="0"/>
            </a:br>
            <a:r>
              <a:rPr lang="en-US" sz="1800" dirty="0" smtClean="0"/>
              <a:t>to OC client and HDX</a:t>
            </a:r>
          </a:p>
          <a:p>
            <a:pPr marL="628650" lvl="1" indent="-285750"/>
            <a:r>
              <a:rPr lang="en-US" sz="1800" dirty="0" smtClean="0"/>
              <a:t>Meet-me conferencing with RMX</a:t>
            </a:r>
          </a:p>
        </p:txBody>
      </p:sp>
      <p:sp>
        <p:nvSpPr>
          <p:cNvPr id="6" name="AutoShape 21"/>
          <p:cNvSpPr>
            <a:spLocks noChangeArrowheads="1"/>
          </p:cNvSpPr>
          <p:nvPr/>
        </p:nvSpPr>
        <p:spPr bwMode="auto">
          <a:xfrm>
            <a:off x="431800" y="2260600"/>
            <a:ext cx="2493889" cy="802316"/>
          </a:xfrm>
          <a:prstGeom prst="roundRect">
            <a:avLst>
              <a:gd name="adj" fmla="val 16667"/>
            </a:avLst>
          </a:prstGeom>
          <a:gradFill flip="none" rotWithShape="1">
            <a:gsLst>
              <a:gs pos="0">
                <a:schemeClr val="accent1">
                  <a:lumMod val="20000"/>
                  <a:lumOff val="80000"/>
                </a:schemeClr>
              </a:gs>
              <a:gs pos="37000">
                <a:schemeClr val="accent1">
                  <a:lumMod val="75000"/>
                </a:schemeClr>
              </a:gs>
              <a:gs pos="70000">
                <a:schemeClr val="accent1"/>
              </a:gs>
              <a:gs pos="100000">
                <a:schemeClr val="accent1">
                  <a:lumMod val="60000"/>
                  <a:lumOff val="40000"/>
                </a:schemeClr>
              </a:gs>
            </a:gsLst>
            <a:lin ang="5400000" scaled="1"/>
            <a:tileRect/>
          </a:gradFill>
          <a:ln w="41275">
            <a:gradFill>
              <a:gsLst>
                <a:gs pos="0">
                  <a:schemeClr val="accent1">
                    <a:lumMod val="75000"/>
                  </a:schemeClr>
                </a:gs>
                <a:gs pos="80000">
                  <a:schemeClr val="accent1"/>
                </a:gs>
              </a:gsLst>
              <a:lin ang="5400000" scaled="0"/>
            </a:gradFill>
            <a:headEnd type="none" w="med" len="med"/>
            <a:tailEnd type="none" w="med" len="med"/>
          </a:ln>
          <a:effectLst>
            <a:innerShdw blurRad="114300">
              <a:schemeClr val="accent1"/>
            </a:inn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90000"/>
              </a:lnSpc>
              <a:spcBef>
                <a:spcPct val="0"/>
              </a:spcBef>
              <a:spcAft>
                <a:spcPct val="0"/>
              </a:spcAft>
              <a:defRPr/>
            </a:pPr>
            <a:r>
              <a:rPr lang="en-US" sz="2400" kern="0" dirty="0">
                <a:solidFill>
                  <a:schemeClr val="bg1"/>
                </a:solidFill>
              </a:rPr>
              <a:t>Phase 1</a:t>
            </a:r>
          </a:p>
          <a:p>
            <a:pPr algn="ctr" defTabSz="761719" fontAlgn="base">
              <a:lnSpc>
                <a:spcPct val="90000"/>
              </a:lnSpc>
              <a:spcBef>
                <a:spcPct val="0"/>
              </a:spcBef>
              <a:spcAft>
                <a:spcPct val="0"/>
              </a:spcAft>
              <a:defRPr/>
            </a:pPr>
            <a:r>
              <a:rPr lang="en-US" sz="2400" kern="0" dirty="0">
                <a:effectLst>
                  <a:outerShdw blurRad="38100" dist="38100" dir="2700000" algn="tl">
                    <a:srgbClr val="000000">
                      <a:alpha val="43137"/>
                    </a:srgbClr>
                  </a:outerShdw>
                </a:effectLst>
              </a:rPr>
              <a:t>Q2/3, 08</a:t>
            </a:r>
          </a:p>
        </p:txBody>
      </p:sp>
      <p:sp>
        <p:nvSpPr>
          <p:cNvPr id="7" name="AutoShape 22"/>
          <p:cNvSpPr>
            <a:spLocks noChangeArrowheads="1"/>
          </p:cNvSpPr>
          <p:nvPr/>
        </p:nvSpPr>
        <p:spPr bwMode="auto">
          <a:xfrm>
            <a:off x="401320" y="3738564"/>
            <a:ext cx="2493889" cy="802316"/>
          </a:xfrm>
          <a:prstGeom prst="roundRect">
            <a:avLst>
              <a:gd name="adj" fmla="val 16667"/>
            </a:avLst>
          </a:prstGeom>
          <a:gradFill flip="none" rotWithShape="1">
            <a:gsLst>
              <a:gs pos="0">
                <a:schemeClr val="accent2">
                  <a:lumMod val="40000"/>
                  <a:lumOff val="60000"/>
                </a:schemeClr>
              </a:gs>
              <a:gs pos="37000">
                <a:schemeClr val="accent2">
                  <a:lumMod val="75000"/>
                </a:schemeClr>
              </a:gs>
              <a:gs pos="70000">
                <a:schemeClr val="accent2"/>
              </a:gs>
              <a:gs pos="100000">
                <a:schemeClr val="accent2">
                  <a:lumMod val="60000"/>
                  <a:lumOff val="40000"/>
                </a:schemeClr>
              </a:gs>
            </a:gsLst>
            <a:lin ang="5400000" scaled="1"/>
            <a:tileRect/>
          </a:gra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90000"/>
              </a:lnSpc>
              <a:spcBef>
                <a:spcPct val="0"/>
              </a:spcBef>
              <a:spcAft>
                <a:spcPct val="0"/>
              </a:spcAft>
              <a:defRPr/>
            </a:pPr>
            <a:r>
              <a:rPr lang="en-US" sz="2400" kern="0" dirty="0">
                <a:solidFill>
                  <a:schemeClr val="bg1"/>
                </a:solidFill>
              </a:rPr>
              <a:t>Phase 2</a:t>
            </a:r>
          </a:p>
          <a:p>
            <a:pPr algn="ctr" defTabSz="761719" fontAlgn="base">
              <a:lnSpc>
                <a:spcPct val="90000"/>
              </a:lnSpc>
              <a:spcBef>
                <a:spcPct val="0"/>
              </a:spcBef>
              <a:spcAft>
                <a:spcPct val="0"/>
              </a:spcAft>
              <a:defRPr/>
            </a:pPr>
            <a:r>
              <a:rPr lang="en-US" sz="2400" kern="0" dirty="0">
                <a:solidFill>
                  <a:srgbClr val="FFFFFF"/>
                </a:solidFill>
                <a:effectLst>
                  <a:outerShdw blurRad="38100" dist="38100" dir="2700000" algn="tl">
                    <a:srgbClr val="000000">
                      <a:alpha val="43137"/>
                    </a:srgbClr>
                  </a:outerShdw>
                </a:effectLst>
              </a:rPr>
              <a:t>Q2, 09</a:t>
            </a:r>
          </a:p>
        </p:txBody>
      </p:sp>
      <p:sp>
        <p:nvSpPr>
          <p:cNvPr id="8" name="AutoShape 23"/>
          <p:cNvSpPr>
            <a:spLocks noChangeArrowheads="1"/>
          </p:cNvSpPr>
          <p:nvPr/>
        </p:nvSpPr>
        <p:spPr bwMode="auto">
          <a:xfrm>
            <a:off x="391160" y="5138428"/>
            <a:ext cx="2493889" cy="802315"/>
          </a:xfrm>
          <a:prstGeom prst="roundRect">
            <a:avLst>
              <a:gd name="adj" fmla="val 16667"/>
            </a:avLst>
          </a:prstGeom>
          <a:gradFill flip="none" rotWithShape="1">
            <a:gsLst>
              <a:gs pos="0">
                <a:schemeClr val="accent4">
                  <a:lumMod val="40000"/>
                  <a:lumOff val="60000"/>
                </a:schemeClr>
              </a:gs>
              <a:gs pos="37000">
                <a:schemeClr val="accent4">
                  <a:lumMod val="75000"/>
                </a:schemeClr>
              </a:gs>
              <a:gs pos="70000">
                <a:schemeClr val="accent4"/>
              </a:gs>
              <a:gs pos="100000">
                <a:schemeClr val="accent4">
                  <a:lumMod val="60000"/>
                  <a:lumOff val="40000"/>
                </a:schemeClr>
              </a:gs>
            </a:gsLst>
            <a:lin ang="5400000" scaled="1"/>
            <a:tileRect/>
          </a:gradFill>
          <a:ln w="41275">
            <a:gradFill>
              <a:gsLst>
                <a:gs pos="0">
                  <a:schemeClr val="accent4"/>
                </a:gs>
                <a:gs pos="100000">
                  <a:schemeClr val="accent4">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90000"/>
              </a:lnSpc>
              <a:spcBef>
                <a:spcPct val="0"/>
              </a:spcBef>
              <a:spcAft>
                <a:spcPct val="0"/>
              </a:spcAft>
              <a:defRPr/>
            </a:pPr>
            <a:r>
              <a:rPr lang="en-US" sz="2400" kern="0" dirty="0">
                <a:solidFill>
                  <a:schemeClr val="bg1"/>
                </a:solidFill>
              </a:rPr>
              <a:t>Phase 3</a:t>
            </a:r>
          </a:p>
          <a:p>
            <a:pPr algn="ctr" defTabSz="761719" fontAlgn="base">
              <a:lnSpc>
                <a:spcPct val="90000"/>
              </a:lnSpc>
              <a:spcBef>
                <a:spcPct val="0"/>
              </a:spcBef>
              <a:spcAft>
                <a:spcPct val="0"/>
              </a:spcAft>
              <a:defRPr/>
            </a:pPr>
            <a:r>
              <a:rPr lang="en-US" sz="2400" kern="0" dirty="0">
                <a:solidFill>
                  <a:srgbClr val="FFFFFF"/>
                </a:solidFill>
                <a:effectLst>
                  <a:outerShdw blurRad="38100" dist="38100" dir="2700000" algn="tl">
                    <a:srgbClr val="000000">
                      <a:alpha val="43137"/>
                    </a:srgbClr>
                  </a:outerShdw>
                </a:effectLst>
              </a:rPr>
              <a:t>2H, 09</a:t>
            </a:r>
          </a:p>
        </p:txBody>
      </p:sp>
      <p:sp>
        <p:nvSpPr>
          <p:cNvPr id="24589" name="Rectangle 3"/>
          <p:cNvSpPr txBox="1">
            <a:spLocks noChangeArrowheads="1"/>
          </p:cNvSpPr>
          <p:nvPr/>
        </p:nvSpPr>
        <p:spPr bwMode="auto">
          <a:xfrm>
            <a:off x="2924175" y="3460527"/>
            <a:ext cx="5794375" cy="1408199"/>
          </a:xfrm>
          <a:prstGeom prst="rect">
            <a:avLst/>
          </a:prstGeom>
          <a:noFill/>
          <a:ln w="9525">
            <a:noFill/>
            <a:miter lim="800000"/>
            <a:headEnd/>
            <a:tailEnd/>
          </a:ln>
        </p:spPr>
        <p:txBody>
          <a:bodyPr/>
          <a:lstStyle/>
          <a:p>
            <a:pPr marL="342900" indent="-342900">
              <a:lnSpc>
                <a:spcPct val="90000"/>
              </a:lnSpc>
              <a:spcBef>
                <a:spcPts val="600"/>
              </a:spcBef>
              <a:buSzPct val="100000"/>
              <a:buBlip>
                <a:blip r:embed="rId3"/>
              </a:buBlip>
            </a:pPr>
            <a:r>
              <a:rPr lang="en-US" sz="2000" b="1" dirty="0">
                <a:gradFill>
                  <a:gsLst>
                    <a:gs pos="0">
                      <a:schemeClr val="tx1"/>
                    </a:gs>
                    <a:gs pos="100000">
                      <a:schemeClr val="tx1"/>
                    </a:gs>
                  </a:gsLst>
                  <a:lin ang="5400000" scaled="0"/>
                </a:gradFill>
                <a:effectLst>
                  <a:outerShdw blurRad="114300" dist="38100" dir="2700000" algn="tl">
                    <a:srgbClr val="000000">
                      <a:alpha val="43137"/>
                    </a:srgbClr>
                  </a:outerShdw>
                </a:effectLst>
              </a:rPr>
              <a:t>Full integration and manageability</a:t>
            </a:r>
          </a:p>
          <a:p>
            <a:pPr marL="628650" lvl="1" indent="-285750">
              <a:lnSpc>
                <a:spcPct val="90000"/>
              </a:lnSpc>
              <a:spcBef>
                <a:spcPct val="20000"/>
              </a:spcBef>
              <a:buSzPct val="90000"/>
              <a:buBlip>
                <a:blip r:embed="rId3"/>
              </a:buBlip>
            </a:pP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VC2 compliance</a:t>
            </a:r>
          </a:p>
          <a:p>
            <a:pPr marL="628650" lvl="1" indent="-285750">
              <a:lnSpc>
                <a:spcPct val="90000"/>
              </a:lnSpc>
              <a:spcBef>
                <a:spcPct val="20000"/>
              </a:spcBef>
              <a:buSzPct val="90000"/>
              <a:buBlip>
                <a:blip r:embed="rId3"/>
              </a:buBlip>
            </a:pP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Support for large-scale video management</a:t>
            </a:r>
          </a:p>
          <a:p>
            <a:pPr marL="628650" lvl="1" indent="-285750">
              <a:lnSpc>
                <a:spcPct val="90000"/>
              </a:lnSpc>
              <a:spcBef>
                <a:spcPct val="20000"/>
              </a:spcBef>
              <a:buSzPct val="90000"/>
              <a:buBlip>
                <a:blip r:embed="rId3"/>
              </a:buBlip>
            </a:pP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Federation and security</a:t>
            </a:r>
          </a:p>
        </p:txBody>
      </p:sp>
      <p:sp>
        <p:nvSpPr>
          <p:cNvPr id="24590" name="Rectangle 3"/>
          <p:cNvSpPr txBox="1">
            <a:spLocks noChangeArrowheads="1"/>
          </p:cNvSpPr>
          <p:nvPr/>
        </p:nvSpPr>
        <p:spPr bwMode="auto">
          <a:xfrm>
            <a:off x="2924175" y="4766310"/>
            <a:ext cx="5688012" cy="1533525"/>
          </a:xfrm>
          <a:prstGeom prst="rect">
            <a:avLst/>
          </a:prstGeom>
          <a:noFill/>
          <a:ln w="9525">
            <a:noFill/>
            <a:miter lim="800000"/>
            <a:headEnd/>
            <a:tailEnd/>
          </a:ln>
        </p:spPr>
        <p:txBody>
          <a:bodyPr/>
          <a:lstStyle/>
          <a:p>
            <a:pPr marL="342900" indent="-342900">
              <a:lnSpc>
                <a:spcPct val="90000"/>
              </a:lnSpc>
              <a:spcBef>
                <a:spcPts val="600"/>
              </a:spcBef>
              <a:buSzPct val="100000"/>
              <a:buBlip>
                <a:blip r:embed="rId3"/>
              </a:buBlip>
            </a:pPr>
            <a:r>
              <a:rPr lang="en-US" sz="2000" b="1" dirty="0">
                <a:gradFill>
                  <a:gsLst>
                    <a:gs pos="0">
                      <a:schemeClr val="tx1"/>
                    </a:gs>
                    <a:gs pos="100000">
                      <a:schemeClr val="tx1"/>
                    </a:gs>
                  </a:gsLst>
                  <a:lin ang="5400000" scaled="0"/>
                </a:gradFill>
                <a:effectLst>
                  <a:outerShdw blurRad="114300" dist="38100" dir="2700000" algn="tl">
                    <a:srgbClr val="000000">
                      <a:alpha val="43137"/>
                    </a:srgbClr>
                  </a:outerShdw>
                </a:effectLst>
              </a:rPr>
              <a:t>Native Interoperability</a:t>
            </a:r>
          </a:p>
          <a:p>
            <a:pPr marL="628650" lvl="1" indent="-285750">
              <a:lnSpc>
                <a:spcPct val="90000"/>
              </a:lnSpc>
              <a:spcBef>
                <a:spcPct val="20000"/>
              </a:spcBef>
              <a:buSzPct val="90000"/>
              <a:buBlip>
                <a:blip r:embed="rId3"/>
              </a:buBlip>
            </a:pP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Support for Microsoft’s </a:t>
            </a:r>
            <a:r>
              <a:rPr lang="en-US" dirty="0" err="1">
                <a:gradFill>
                  <a:gsLst>
                    <a:gs pos="0">
                      <a:schemeClr val="tx1"/>
                    </a:gs>
                    <a:gs pos="100000">
                      <a:schemeClr val="tx1"/>
                    </a:gs>
                  </a:gsLst>
                  <a:lin ang="5400000" scaled="0"/>
                </a:gradFill>
                <a:effectLst>
                  <a:outerShdw blurRad="114300" dist="38100" dir="2700000" algn="tl">
                    <a:srgbClr val="000000">
                      <a:alpha val="43137"/>
                    </a:srgbClr>
                  </a:outerShdw>
                </a:effectLst>
              </a:rPr>
              <a:t>RTVideo</a:t>
            </a: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 </a:t>
            </a:r>
            <a: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t/>
            </a:r>
            <a:b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br>
            <a: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t>and </a:t>
            </a:r>
            <a:r>
              <a:rPr lang="en-US" dirty="0" err="1">
                <a:gradFill>
                  <a:gsLst>
                    <a:gs pos="0">
                      <a:schemeClr val="tx1"/>
                    </a:gs>
                    <a:gs pos="100000">
                      <a:schemeClr val="tx1"/>
                    </a:gs>
                  </a:gsLst>
                  <a:lin ang="5400000" scaled="0"/>
                </a:gradFill>
                <a:effectLst>
                  <a:outerShdw blurRad="114300" dist="38100" dir="2700000" algn="tl">
                    <a:srgbClr val="000000">
                      <a:alpha val="43137"/>
                    </a:srgbClr>
                  </a:outerShdw>
                </a:effectLst>
              </a:rPr>
              <a:t>RTAudio</a:t>
            </a: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 codec’s</a:t>
            </a:r>
          </a:p>
          <a:p>
            <a:pPr marL="628650" lvl="1" indent="-285750">
              <a:lnSpc>
                <a:spcPct val="90000"/>
              </a:lnSpc>
              <a:spcBef>
                <a:spcPct val="20000"/>
              </a:spcBef>
              <a:buSzPct val="90000"/>
              <a:buBlip>
                <a:blip r:embed="rId3"/>
              </a:buBlip>
            </a:pP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Aligned with Microsoft’s </a:t>
            </a:r>
            <a: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t/>
            </a:r>
            <a:b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br>
            <a:r>
              <a:rPr lang="en-US" dirty="0" smtClean="0">
                <a:gradFill>
                  <a:gsLst>
                    <a:gs pos="0">
                      <a:schemeClr val="tx1"/>
                    </a:gs>
                    <a:gs pos="100000">
                      <a:schemeClr val="tx1"/>
                    </a:gs>
                  </a:gsLst>
                  <a:lin ang="5400000" scaled="0"/>
                </a:gradFill>
                <a:effectLst>
                  <a:outerShdw blurRad="114300" dist="38100" dir="2700000" algn="tl">
                    <a:srgbClr val="000000">
                      <a:alpha val="43137"/>
                    </a:srgbClr>
                  </a:outerShdw>
                </a:effectLst>
              </a:rPr>
              <a:t>Wave </a:t>
            </a:r>
            <a:r>
              <a:rPr lang="en-US" dirty="0">
                <a:gradFill>
                  <a:gsLst>
                    <a:gs pos="0">
                      <a:schemeClr val="tx1"/>
                    </a:gs>
                    <a:gs pos="100000">
                      <a:schemeClr val="tx1"/>
                    </a:gs>
                  </a:gsLst>
                  <a:lin ang="5400000" scaled="0"/>
                </a:gradFill>
                <a:effectLst>
                  <a:outerShdw blurRad="114300" dist="38100" dir="2700000" algn="tl">
                    <a:srgbClr val="000000">
                      <a:alpha val="43137"/>
                    </a:srgbClr>
                  </a:outerShdw>
                </a:effectLst>
              </a:rPr>
              <a:t>14 release of OCS 2007</a:t>
            </a:r>
          </a:p>
        </p:txBody>
      </p:sp>
      <p:grpSp>
        <p:nvGrpSpPr>
          <p:cNvPr id="2" name="Group 13"/>
          <p:cNvGrpSpPr>
            <a:grpSpLocks/>
          </p:cNvGrpSpPr>
          <p:nvPr/>
        </p:nvGrpSpPr>
        <p:grpSpPr bwMode="auto">
          <a:xfrm>
            <a:off x="7188200" y="4416916"/>
            <a:ext cx="1574800" cy="627062"/>
            <a:chOff x="3867150" y="1533525"/>
            <a:chExt cx="1566148" cy="744832"/>
          </a:xfrm>
        </p:grpSpPr>
        <p:pic>
          <p:nvPicPr>
            <p:cNvPr id="24593" name="Picture 7" descr="logo_Polycom-HorizGray-8in.png"/>
            <p:cNvPicPr>
              <a:picLocks noChangeAspect="1"/>
            </p:cNvPicPr>
            <p:nvPr/>
          </p:nvPicPr>
          <p:blipFill>
            <a:blip r:embed="rId4">
              <a:lum contrast="12000"/>
            </a:blip>
            <a:srcRect/>
            <a:stretch>
              <a:fillRect/>
            </a:stretch>
          </p:blipFill>
          <p:spPr bwMode="auto">
            <a:xfrm>
              <a:off x="3867150" y="1533525"/>
              <a:ext cx="1402359" cy="306573"/>
            </a:xfrm>
            <a:prstGeom prst="rect">
              <a:avLst/>
            </a:prstGeom>
            <a:noFill/>
            <a:ln w="9525">
              <a:noFill/>
              <a:miter lim="800000"/>
              <a:headEnd/>
              <a:tailEnd/>
            </a:ln>
          </p:spPr>
        </p:pic>
        <p:pic>
          <p:nvPicPr>
            <p:cNvPr id="24594" name="Picture 12" descr="icon_VC2-grayblue.jpg"/>
            <p:cNvPicPr>
              <a:picLocks noChangeAspect="1"/>
            </p:cNvPicPr>
            <p:nvPr/>
          </p:nvPicPr>
          <p:blipFill>
            <a:blip r:embed="rId5">
              <a:lum contrast="12000"/>
            </a:blip>
            <a:srcRect/>
            <a:stretch>
              <a:fillRect/>
            </a:stretch>
          </p:blipFill>
          <p:spPr bwMode="auto">
            <a:xfrm>
              <a:off x="4395073" y="1830682"/>
              <a:ext cx="1038225" cy="4476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sym typeface="Wingdings" pitchFamily="2" charset="2"/>
              </a:rPr>
              <a:t>Mise en oeuvre </a:t>
            </a:r>
            <a:endParaRPr sz="4400" b="0">
              <a:sym typeface="Wingdings" pitchFamily="2" charset="2"/>
            </a:endParaRPr>
          </a:p>
        </p:txBody>
      </p:sp>
      <p:sp>
        <p:nvSpPr>
          <p:cNvPr id="3" name="Content Placeholder 2"/>
          <p:cNvSpPr>
            <a:spLocks noGrp="1"/>
          </p:cNvSpPr>
          <p:nvPr>
            <p:ph idx="1"/>
          </p:nvPr>
        </p:nvSpPr>
        <p:spPr>
          <a:xfrm>
            <a:off x="371765" y="1200437"/>
            <a:ext cx="8381999" cy="5172653"/>
          </a:xfrm>
        </p:spPr>
        <p:txBody>
          <a:bodyPr>
            <a:noAutofit/>
          </a:bodyPr>
          <a:lstStyle/>
          <a:p>
            <a:r>
              <a:rPr lang="en-US" sz="2800" b="1" dirty="0" smtClean="0"/>
              <a:t>Media Gateway </a:t>
            </a:r>
            <a:r>
              <a:rPr lang="en-US" sz="2800" dirty="0" smtClean="0"/>
              <a:t>: OCS Support </a:t>
            </a:r>
            <a:r>
              <a:rPr lang="en-US" sz="2800" dirty="0"/>
              <a:t>is a function of the </a:t>
            </a:r>
            <a:r>
              <a:rPr lang="en-US" sz="2800" dirty="0" smtClean="0"/>
              <a:t/>
            </a:r>
            <a:br>
              <a:rPr lang="en-US" sz="2800" dirty="0" smtClean="0"/>
            </a:br>
            <a:r>
              <a:rPr lang="en-US" sz="2800" dirty="0" smtClean="0"/>
              <a:t>Gateway </a:t>
            </a:r>
            <a:r>
              <a:rPr lang="en-US" sz="2800" dirty="0"/>
              <a:t>– OCS is independent of the </a:t>
            </a:r>
            <a:r>
              <a:rPr lang="en-US" sz="2800" dirty="0" smtClean="0"/>
              <a:t>PBX</a:t>
            </a:r>
            <a:br>
              <a:rPr lang="en-US" sz="2800" dirty="0" smtClean="0"/>
            </a:br>
            <a:endParaRPr lang="en-US" sz="2800" dirty="0"/>
          </a:p>
          <a:p>
            <a:r>
              <a:rPr lang="en-US" sz="2800" b="1" i="1" dirty="0">
                <a:solidFill>
                  <a:schemeClr val="accent4">
                    <a:lumMod val="60000"/>
                    <a:lumOff val="40000"/>
                  </a:schemeClr>
                </a:solidFill>
              </a:rPr>
              <a:t>Direct SIP</a:t>
            </a:r>
            <a:r>
              <a:rPr lang="en-US" sz="2800" dirty="0"/>
              <a:t>: </a:t>
            </a:r>
            <a:r>
              <a:rPr lang="en-US" sz="2800" dirty="0" smtClean="0"/>
              <a:t> SIP </a:t>
            </a:r>
            <a:r>
              <a:rPr lang="en-US" sz="2800" dirty="0"/>
              <a:t>signaling and media </a:t>
            </a:r>
            <a:r>
              <a:rPr lang="en-US" sz="2800" dirty="0" smtClean="0"/>
              <a:t/>
            </a:r>
            <a:br>
              <a:rPr lang="en-US" sz="2800" dirty="0" smtClean="0"/>
            </a:br>
            <a:r>
              <a:rPr lang="en-US" sz="2800" dirty="0" smtClean="0"/>
              <a:t>provided by </a:t>
            </a:r>
            <a:r>
              <a:rPr lang="en-US" sz="2800" dirty="0"/>
              <a:t>PBX.  PBX qualified against </a:t>
            </a:r>
            <a:r>
              <a:rPr lang="en-US" sz="2800" dirty="0" smtClean="0"/>
              <a:t/>
            </a:r>
            <a:br>
              <a:rPr lang="en-US" sz="2800" dirty="0" smtClean="0"/>
            </a:br>
            <a:r>
              <a:rPr lang="en-US" sz="2800" dirty="0" smtClean="0"/>
              <a:t>Microsoft SIP </a:t>
            </a:r>
            <a:r>
              <a:rPr lang="en-US" sz="2800" dirty="0"/>
              <a:t>interop </a:t>
            </a:r>
            <a:r>
              <a:rPr lang="en-US" sz="2800" dirty="0" smtClean="0"/>
              <a:t>specification</a:t>
            </a:r>
            <a:br>
              <a:rPr lang="en-US" sz="2800" dirty="0" smtClean="0"/>
            </a:br>
            <a:endParaRPr lang="en-US" sz="2800" dirty="0"/>
          </a:p>
          <a:p>
            <a:r>
              <a:rPr lang="en-US" sz="2800" b="1" i="1" dirty="0">
                <a:solidFill>
                  <a:schemeClr val="accent1">
                    <a:lumMod val="60000"/>
                    <a:lumOff val="40000"/>
                  </a:schemeClr>
                </a:solidFill>
              </a:rPr>
              <a:t>Dual Forking</a:t>
            </a:r>
            <a:r>
              <a:rPr lang="en-US" sz="2800" dirty="0"/>
              <a:t>: </a:t>
            </a:r>
            <a:r>
              <a:rPr lang="en-US" sz="2800" dirty="0" smtClean="0"/>
              <a:t> </a:t>
            </a:r>
            <a:r>
              <a:rPr lang="en-US" sz="2800" b="1" i="1" dirty="0" smtClean="0">
                <a:solidFill>
                  <a:schemeClr val="accent4">
                    <a:lumMod val="60000"/>
                    <a:lumOff val="40000"/>
                  </a:schemeClr>
                </a:solidFill>
              </a:rPr>
              <a:t>Direct </a:t>
            </a:r>
            <a:r>
              <a:rPr lang="en-US" sz="2800" b="1" i="1" dirty="0">
                <a:solidFill>
                  <a:schemeClr val="accent4">
                    <a:lumMod val="60000"/>
                    <a:lumOff val="40000"/>
                  </a:schemeClr>
                </a:solidFill>
              </a:rPr>
              <a:t>SIP </a:t>
            </a:r>
            <a:r>
              <a:rPr lang="en-US" sz="2800" dirty="0"/>
              <a:t>+ PBX is qualified against </a:t>
            </a:r>
            <a:r>
              <a:rPr lang="en-US" sz="2800" dirty="0" smtClean="0"/>
              <a:t>Microsoft </a:t>
            </a:r>
            <a:r>
              <a:rPr lang="en-US" sz="2800" dirty="0"/>
              <a:t>Dual-forking </a:t>
            </a:r>
            <a:r>
              <a:rPr lang="en-US" sz="2800" dirty="0" smtClean="0"/>
              <a:t>specification</a:t>
            </a:r>
            <a:br>
              <a:rPr lang="en-US" sz="2800" dirty="0" smtClean="0"/>
            </a:br>
            <a:endParaRPr lang="en-US" sz="2800" dirty="0"/>
          </a:p>
          <a:p>
            <a:r>
              <a:rPr lang="en-US" sz="2800" b="1" i="1" dirty="0">
                <a:solidFill>
                  <a:schemeClr val="accent2">
                    <a:lumMod val="40000"/>
                    <a:lumOff val="60000"/>
                  </a:schemeClr>
                </a:solidFill>
              </a:rPr>
              <a:t>Dual Forking with RCC</a:t>
            </a:r>
            <a:r>
              <a:rPr lang="en-US" sz="2800" dirty="0"/>
              <a:t>: </a:t>
            </a:r>
            <a:r>
              <a:rPr lang="en-US" sz="2800" dirty="0" smtClean="0"/>
              <a:t> PBX </a:t>
            </a:r>
            <a:r>
              <a:rPr lang="en-US" sz="2800" dirty="0"/>
              <a:t>supports </a:t>
            </a:r>
            <a:r>
              <a:rPr lang="en-US" sz="2800" b="1" i="1" dirty="0" smtClean="0">
                <a:solidFill>
                  <a:schemeClr val="accent1">
                    <a:lumMod val="60000"/>
                    <a:lumOff val="40000"/>
                  </a:schemeClr>
                </a:solidFill>
              </a:rPr>
              <a:t>Dual Forking</a:t>
            </a:r>
            <a:r>
              <a:rPr lang="en-US" sz="2800" b="1" i="1" dirty="0" smtClean="0"/>
              <a:t> </a:t>
            </a:r>
            <a:r>
              <a:rPr lang="en-US" sz="2800" dirty="0"/>
              <a:t>plus Remote Call Control (RCC/CSTA)</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sz="4400" b="0" smtClean="0"/>
              <a:t>Remote Call Control </a:t>
            </a:r>
            <a:r>
              <a:rPr b="0" smtClean="0"/>
              <a:t/>
            </a:r>
            <a:br>
              <a:rPr b="0" smtClean="0"/>
            </a:br>
            <a:r>
              <a:rPr sz="3200" b="0" i="1" smtClean="0"/>
              <a:t>Aka Third Party Call Control, RCC </a:t>
            </a:r>
            <a:endParaRPr sz="3200" b="0" i="1"/>
          </a:p>
        </p:txBody>
      </p:sp>
      <p:sp>
        <p:nvSpPr>
          <p:cNvPr id="3" name="Content Placeholder 2"/>
          <p:cNvSpPr>
            <a:spLocks noGrp="1"/>
          </p:cNvSpPr>
          <p:nvPr>
            <p:ph idx="1"/>
          </p:nvPr>
        </p:nvSpPr>
        <p:spPr>
          <a:xfrm>
            <a:off x="381001" y="1564640"/>
            <a:ext cx="8381999" cy="4505849"/>
          </a:xfrm>
        </p:spPr>
        <p:txBody>
          <a:bodyPr/>
          <a:lstStyle/>
          <a:p>
            <a:pPr marL="400050" lvl="1" indent="-400050">
              <a:buSzPct val="120000"/>
            </a:pPr>
            <a:r>
              <a:rPr lang="en-US" dirty="0" smtClean="0"/>
              <a:t>Communicator controls a PBX line</a:t>
            </a:r>
          </a:p>
          <a:p>
            <a:pPr marL="800100" lvl="2" indent="-400050">
              <a:buSzPct val="120000"/>
            </a:pPr>
            <a:r>
              <a:rPr lang="en-US" dirty="0" smtClean="0"/>
              <a:t>Status of PBX line updates OCS’ presence model</a:t>
            </a:r>
          </a:p>
          <a:p>
            <a:pPr marL="800100" lvl="2" indent="-400050">
              <a:buSzPct val="120000"/>
            </a:pPr>
            <a:r>
              <a:rPr lang="en-US" dirty="0" smtClean="0"/>
              <a:t>Using TR/87 (CSTA over SIP) – may require an </a:t>
            </a:r>
            <a:br>
              <a:rPr lang="en-US" dirty="0" smtClean="0"/>
            </a:br>
            <a:r>
              <a:rPr lang="en-US" dirty="0" smtClean="0"/>
              <a:t>RCC gateway</a:t>
            </a:r>
          </a:p>
          <a:p>
            <a:pPr marL="800100" lvl="2" indent="-400050">
              <a:buSzPct val="120000"/>
            </a:pPr>
            <a:r>
              <a:rPr lang="en-US" dirty="0" smtClean="0"/>
              <a:t>Some RCC features deprecated in OC 2007 </a:t>
            </a:r>
          </a:p>
          <a:p>
            <a:pPr marL="400050" lvl="1" indent="-400050">
              <a:buSzPct val="120000"/>
            </a:pPr>
            <a:r>
              <a:rPr lang="en-US" dirty="0" smtClean="0"/>
              <a:t>Many OCS scenarios lost when using RCC</a:t>
            </a:r>
          </a:p>
          <a:p>
            <a:pPr marL="796925" lvl="2" indent="-396875">
              <a:buSzPct val="120000"/>
            </a:pPr>
            <a:r>
              <a:rPr lang="en-US" sz="2400" dirty="0" smtClean="0"/>
              <a:t>Media flows through the PBX handset, not OC</a:t>
            </a:r>
          </a:p>
          <a:p>
            <a:pPr marL="796925" lvl="2" indent="-396875">
              <a:buSzPct val="120000"/>
            </a:pPr>
            <a:r>
              <a:rPr lang="en-US" dirty="0" smtClean="0"/>
              <a:t>Remote user scenarios, Multimedia, Media stack, etc.</a:t>
            </a:r>
            <a:br>
              <a:rPr lang="en-US" dirty="0" smtClean="0"/>
            </a:br>
            <a:endParaRPr lang="en-US" dirty="0" smtClean="0"/>
          </a:p>
          <a:p>
            <a:pPr marL="400050" lvl="1" indent="-400050">
              <a:buSzPct val="120000"/>
            </a:pPr>
            <a:r>
              <a:rPr lang="en-US" dirty="0" smtClean="0"/>
              <a:t>RCC </a:t>
            </a:r>
            <a:r>
              <a:rPr lang="en-US" dirty="0"/>
              <a:t>does add value to Dual </a:t>
            </a:r>
            <a:r>
              <a:rPr lang="en-US" dirty="0" smtClean="0"/>
              <a:t>Forking</a:t>
            </a:r>
          </a:p>
          <a:p>
            <a:pPr marL="400050" lvl="1" indent="-400050">
              <a:buSzPct val="120000"/>
            </a:pPr>
            <a:r>
              <a:rPr lang="en-US" sz="2800" dirty="0" smtClean="0"/>
              <a:t>OIP </a:t>
            </a:r>
            <a:r>
              <a:rPr lang="en-US" sz="2800" dirty="0"/>
              <a:t>qualifies Dual Forking + RCC, not RCC </a:t>
            </a:r>
            <a:r>
              <a:rPr lang="en-US" sz="2800" dirty="0" smtClean="0"/>
              <a:t>only</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Etapes de déploiement </a:t>
            </a:r>
            <a:endParaRPr lang="en-US" dirty="0"/>
          </a:p>
        </p:txBody>
      </p:sp>
      <p:sp>
        <p:nvSpPr>
          <p:cNvPr id="3" name="Content Placeholder 2"/>
          <p:cNvSpPr>
            <a:spLocks noGrp="1"/>
          </p:cNvSpPr>
          <p:nvPr>
            <p:ph idx="1"/>
          </p:nvPr>
        </p:nvSpPr>
        <p:spPr>
          <a:xfrm>
            <a:off x="381000" y="1412875"/>
            <a:ext cx="8382000" cy="4031873"/>
          </a:xfrm>
        </p:spPr>
        <p:txBody>
          <a:bodyPr/>
          <a:lstStyle/>
          <a:p>
            <a:r>
              <a:rPr lang="fr-FR" dirty="0" smtClean="0"/>
              <a:t>Pré-requis :</a:t>
            </a:r>
          </a:p>
          <a:p>
            <a:pPr lvl="1"/>
            <a:r>
              <a:rPr lang="fr-FR" dirty="0" smtClean="0"/>
              <a:t>Infrastructure : AD, système d'exploitation</a:t>
            </a:r>
          </a:p>
          <a:p>
            <a:r>
              <a:rPr lang="fr-FR" dirty="0" smtClean="0"/>
              <a:t>Messagerie instantanée et disponibilité</a:t>
            </a:r>
          </a:p>
          <a:p>
            <a:r>
              <a:rPr lang="fr-FR" dirty="0" smtClean="0">
                <a:solidFill>
                  <a:srgbClr val="FFFF00"/>
                </a:solidFill>
              </a:rPr>
              <a:t>Mise en œuvre de l'infrastructure</a:t>
            </a:r>
          </a:p>
          <a:p>
            <a:r>
              <a:rPr lang="fr-FR" dirty="0" smtClean="0">
                <a:solidFill>
                  <a:srgbClr val="FFFF00"/>
                </a:solidFill>
              </a:rPr>
              <a:t>Interopérabilité et intégration avec l'existant</a:t>
            </a:r>
          </a:p>
          <a:p>
            <a:pPr lvl="1"/>
            <a:r>
              <a:rPr lang="fr-FR" dirty="0" smtClean="0">
                <a:solidFill>
                  <a:srgbClr val="FFFF00"/>
                </a:solidFill>
              </a:rPr>
              <a:t>Voix</a:t>
            </a:r>
          </a:p>
          <a:p>
            <a:pPr lvl="1"/>
            <a:r>
              <a:rPr lang="fr-FR" dirty="0" smtClean="0">
                <a:solidFill>
                  <a:srgbClr val="FFFF00"/>
                </a:solidFill>
              </a:rPr>
              <a:t>Conférence</a:t>
            </a:r>
          </a:p>
          <a:p>
            <a:r>
              <a:rPr lang="fr-FR" dirty="0" smtClean="0">
                <a:solidFill>
                  <a:srgbClr val="FFFF00"/>
                </a:solidFill>
              </a:rPr>
              <a:t>Supervision </a:t>
            </a:r>
            <a:endParaRPr lang="fr-FR"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0" name="Rectangle 28"/>
          <p:cNvSpPr>
            <a:spLocks noGrp="1" noChangeArrowheads="1"/>
          </p:cNvSpPr>
          <p:nvPr>
            <p:ph type="title"/>
          </p:nvPr>
        </p:nvSpPr>
        <p:spPr/>
        <p:txBody>
          <a:bodyPr/>
          <a:lstStyle/>
          <a:p>
            <a:r>
              <a:rPr lang="en-US" dirty="0" smtClean="0"/>
              <a:t>Edition Standard</a:t>
            </a:r>
            <a:endParaRPr lang="en-US" sz="3200" dirty="0"/>
          </a:p>
        </p:txBody>
      </p:sp>
      <p:pic>
        <p:nvPicPr>
          <p:cNvPr id="95238" name="Picture 60"/>
          <p:cNvPicPr>
            <a:picLocks noChangeAspect="1" noChangeArrowheads="1"/>
          </p:cNvPicPr>
          <p:nvPr/>
        </p:nvPicPr>
        <p:blipFill>
          <a:blip r:embed="rId3"/>
          <a:srcRect/>
          <a:stretch>
            <a:fillRect/>
          </a:stretch>
        </p:blipFill>
        <p:spPr bwMode="auto">
          <a:xfrm>
            <a:off x="1600200" y="2743200"/>
            <a:ext cx="799556" cy="1102960"/>
          </a:xfrm>
          <a:prstGeom prst="rect">
            <a:avLst/>
          </a:prstGeom>
          <a:noFill/>
          <a:ln w="9525">
            <a:noFill/>
            <a:miter lim="800000"/>
            <a:headEnd/>
            <a:tailEnd/>
          </a:ln>
        </p:spPr>
      </p:pic>
      <p:pic>
        <p:nvPicPr>
          <p:cNvPr id="95239" name="Picture 61" descr="cooltools-shape"/>
          <p:cNvPicPr>
            <a:picLocks noChangeAspect="1" noChangeArrowheads="1"/>
          </p:cNvPicPr>
          <p:nvPr/>
        </p:nvPicPr>
        <p:blipFill>
          <a:blip r:embed="rId4"/>
          <a:srcRect/>
          <a:stretch>
            <a:fillRect/>
          </a:stretch>
        </p:blipFill>
        <p:spPr bwMode="auto">
          <a:xfrm>
            <a:off x="1849619" y="3505021"/>
            <a:ext cx="270647" cy="277508"/>
          </a:xfrm>
          <a:prstGeom prst="rect">
            <a:avLst/>
          </a:prstGeom>
          <a:noFill/>
          <a:ln w="12700">
            <a:noFill/>
            <a:miter lim="800000"/>
            <a:headEnd/>
            <a:tailEnd/>
          </a:ln>
        </p:spPr>
      </p:pic>
      <p:pic>
        <p:nvPicPr>
          <p:cNvPr id="95240" name="Picture 62"/>
          <p:cNvPicPr>
            <a:picLocks noChangeAspect="1" noChangeArrowheads="1"/>
          </p:cNvPicPr>
          <p:nvPr/>
        </p:nvPicPr>
        <p:blipFill>
          <a:blip r:embed="rId5"/>
          <a:srcRect/>
          <a:stretch>
            <a:fillRect/>
          </a:stretch>
        </p:blipFill>
        <p:spPr bwMode="auto">
          <a:xfrm>
            <a:off x="1899149" y="2828043"/>
            <a:ext cx="171587" cy="173221"/>
          </a:xfrm>
          <a:prstGeom prst="rect">
            <a:avLst/>
          </a:prstGeom>
          <a:noFill/>
          <a:ln w="12700">
            <a:noFill/>
            <a:miter lim="800000"/>
            <a:headEnd/>
            <a:tailEnd/>
          </a:ln>
        </p:spPr>
      </p:pic>
      <p:grpSp>
        <p:nvGrpSpPr>
          <p:cNvPr id="5" name="Group 63"/>
          <p:cNvGrpSpPr>
            <a:grpSpLocks/>
          </p:cNvGrpSpPr>
          <p:nvPr/>
        </p:nvGrpSpPr>
        <p:grpSpPr bwMode="auto">
          <a:xfrm>
            <a:off x="2139723" y="2916420"/>
            <a:ext cx="275953" cy="797171"/>
            <a:chOff x="5010" y="2016"/>
            <a:chExt cx="750" cy="2160"/>
          </a:xfrm>
        </p:grpSpPr>
        <p:pic>
          <p:nvPicPr>
            <p:cNvPr id="95242" name="Picture 64" descr="cooltools-shape"/>
            <p:cNvPicPr>
              <a:picLocks noChangeAspect="1" noChangeArrowheads="1"/>
            </p:cNvPicPr>
            <p:nvPr/>
          </p:nvPicPr>
          <p:blipFill>
            <a:blip r:embed="rId6"/>
            <a:srcRect/>
            <a:stretch>
              <a:fillRect/>
            </a:stretch>
          </p:blipFill>
          <p:spPr bwMode="auto">
            <a:xfrm>
              <a:off x="5010" y="2016"/>
              <a:ext cx="750" cy="705"/>
            </a:xfrm>
            <a:prstGeom prst="rect">
              <a:avLst/>
            </a:prstGeom>
            <a:noFill/>
            <a:ln w="12700">
              <a:noFill/>
              <a:miter lim="800000"/>
              <a:headEnd/>
              <a:tailEnd/>
            </a:ln>
          </p:spPr>
        </p:pic>
        <p:pic>
          <p:nvPicPr>
            <p:cNvPr id="95243" name="Picture 65" descr="cooltools-shape"/>
            <p:cNvPicPr>
              <a:picLocks noChangeAspect="1" noChangeArrowheads="1"/>
            </p:cNvPicPr>
            <p:nvPr/>
          </p:nvPicPr>
          <p:blipFill>
            <a:blip r:embed="rId6"/>
            <a:srcRect/>
            <a:stretch>
              <a:fillRect/>
            </a:stretch>
          </p:blipFill>
          <p:spPr bwMode="auto">
            <a:xfrm>
              <a:off x="5010" y="2743"/>
              <a:ext cx="750" cy="705"/>
            </a:xfrm>
            <a:prstGeom prst="rect">
              <a:avLst/>
            </a:prstGeom>
            <a:noFill/>
            <a:ln w="12700">
              <a:noFill/>
              <a:miter lim="800000"/>
              <a:headEnd/>
              <a:tailEnd/>
            </a:ln>
          </p:spPr>
        </p:pic>
        <p:pic>
          <p:nvPicPr>
            <p:cNvPr id="95244" name="Picture 66" descr="cooltools-shape"/>
            <p:cNvPicPr>
              <a:picLocks noChangeAspect="1" noChangeArrowheads="1"/>
            </p:cNvPicPr>
            <p:nvPr/>
          </p:nvPicPr>
          <p:blipFill>
            <a:blip r:embed="rId6"/>
            <a:srcRect/>
            <a:stretch>
              <a:fillRect/>
            </a:stretch>
          </p:blipFill>
          <p:spPr bwMode="auto">
            <a:xfrm>
              <a:off x="5010" y="3471"/>
              <a:ext cx="750" cy="705"/>
            </a:xfrm>
            <a:prstGeom prst="rect">
              <a:avLst/>
            </a:prstGeom>
            <a:noFill/>
            <a:ln w="12700">
              <a:noFill/>
              <a:miter lim="800000"/>
              <a:headEnd/>
              <a:tailEnd/>
            </a:ln>
          </p:spPr>
        </p:pic>
      </p:grpSp>
      <p:pic>
        <p:nvPicPr>
          <p:cNvPr id="95245" name="Picture 67"/>
          <p:cNvPicPr>
            <a:picLocks noChangeAspect="1" noChangeArrowheads="1"/>
          </p:cNvPicPr>
          <p:nvPr/>
        </p:nvPicPr>
        <p:blipFill>
          <a:blip r:embed="rId7"/>
          <a:srcRect/>
          <a:stretch>
            <a:fillRect/>
          </a:stretch>
        </p:blipFill>
        <p:spPr bwMode="auto">
          <a:xfrm>
            <a:off x="1854925" y="2997729"/>
            <a:ext cx="231730" cy="224481"/>
          </a:xfrm>
          <a:prstGeom prst="rect">
            <a:avLst/>
          </a:prstGeom>
          <a:noFill/>
          <a:ln w="9525">
            <a:noFill/>
            <a:miter lim="800000"/>
            <a:headEnd/>
            <a:tailEnd/>
          </a:ln>
        </p:spPr>
      </p:pic>
      <p:grpSp>
        <p:nvGrpSpPr>
          <p:cNvPr id="6" name="Group 9"/>
          <p:cNvGrpSpPr>
            <a:grpSpLocks/>
          </p:cNvGrpSpPr>
          <p:nvPr/>
        </p:nvGrpSpPr>
        <p:grpSpPr bwMode="auto">
          <a:xfrm>
            <a:off x="1770017" y="3252258"/>
            <a:ext cx="424543" cy="254529"/>
            <a:chOff x="2448" y="1152"/>
            <a:chExt cx="960" cy="576"/>
          </a:xfrm>
        </p:grpSpPr>
        <p:pic>
          <p:nvPicPr>
            <p:cNvPr id="95247" name="Picture 10"/>
            <p:cNvPicPr>
              <a:picLocks noChangeAspect="1" noChangeArrowheads="1"/>
            </p:cNvPicPr>
            <p:nvPr/>
          </p:nvPicPr>
          <p:blipFill>
            <a:blip r:embed="rId8"/>
            <a:srcRect/>
            <a:stretch>
              <a:fillRect/>
            </a:stretch>
          </p:blipFill>
          <p:spPr bwMode="auto">
            <a:xfrm>
              <a:off x="2448" y="1152"/>
              <a:ext cx="960" cy="576"/>
            </a:xfrm>
            <a:prstGeom prst="rect">
              <a:avLst/>
            </a:prstGeom>
            <a:noFill/>
            <a:ln w="12700">
              <a:noFill/>
              <a:miter lim="800000"/>
              <a:headEnd/>
              <a:tailEnd/>
            </a:ln>
          </p:spPr>
        </p:pic>
        <p:sp>
          <p:nvSpPr>
            <p:cNvPr id="14" name="AutoShape 11"/>
            <p:cNvSpPr>
              <a:spLocks noChangeArrowheads="1"/>
            </p:cNvSpPr>
            <p:nvPr/>
          </p:nvSpPr>
          <p:spPr bwMode="auto">
            <a:xfrm>
              <a:off x="2532" y="1188"/>
              <a:ext cx="792" cy="504"/>
            </a:xfrm>
            <a:prstGeom prst="can">
              <a:avLst>
                <a:gd name="adj" fmla="val 15532"/>
              </a:avLst>
            </a:prstGeom>
            <a:noFill/>
            <a:ln w="9525">
              <a:noFill/>
              <a:round/>
              <a:headEnd/>
              <a:tailEnd/>
            </a:ln>
            <a:effectLst/>
          </p:spPr>
          <p:txBody>
            <a:bodyPr wrap="none" anchor="ctr"/>
            <a:lstStyle/>
            <a:p>
              <a:pPr algn="ctr">
                <a:defRPr/>
              </a:pPr>
              <a:endParaRPr lang="en-US">
                <a:effectLst>
                  <a:outerShdw blurRad="38100" dist="38100" dir="2700000" algn="tl">
                    <a:srgbClr val="000000"/>
                  </a:outerShdw>
                </a:effectLst>
                <a:latin typeface="Segoe Semibold" pitchFamily="34" charset="0"/>
                <a:cs typeface="+mn-cs"/>
              </a:endParaRPr>
            </a:p>
          </p:txBody>
        </p:sp>
      </p:grpSp>
      <p:sp>
        <p:nvSpPr>
          <p:cNvPr id="12" name="TextBox 11"/>
          <p:cNvSpPr txBox="1"/>
          <p:nvPr/>
        </p:nvSpPr>
        <p:spPr bwMode="auto">
          <a:xfrm>
            <a:off x="914400" y="3957935"/>
            <a:ext cx="2252861" cy="461665"/>
          </a:xfrm>
          <a:prstGeom prst="rect">
            <a:avLst/>
          </a:prstGeom>
          <a:noFill/>
        </p:spPr>
        <p:txBody>
          <a:bodyPr wrap="none">
            <a:spAutoFit/>
          </a:bodyPr>
          <a:lstStyle/>
          <a:p>
            <a:pPr>
              <a:defRPr/>
            </a:pPr>
            <a:r>
              <a:rPr lang="en-US" sz="2400" dirty="0" smtClean="0">
                <a:effectLst>
                  <a:outerShdw blurRad="38100" dist="38100" dir="2700000" algn="tl">
                    <a:srgbClr val="000000"/>
                  </a:outerShdw>
                </a:effectLst>
              </a:rPr>
              <a:t>Edition Standard</a:t>
            </a:r>
            <a:endParaRPr lang="en-US" sz="2400" dirty="0">
              <a:effectLst>
                <a:outerShdw blurRad="38100" dist="38100" dir="2700000" algn="tl">
                  <a:srgbClr val="000000"/>
                </a:outerShdw>
              </a:effectLst>
            </a:endParaRPr>
          </a:p>
        </p:txBody>
      </p:sp>
      <p:sp>
        <p:nvSpPr>
          <p:cNvPr id="18" name="Rounded Rectangle 17"/>
          <p:cNvSpPr/>
          <p:nvPr/>
        </p:nvSpPr>
        <p:spPr bwMode="auto">
          <a:xfrm>
            <a:off x="581025" y="1143000"/>
            <a:ext cx="2971800" cy="4581525"/>
          </a:xfrm>
          <a:prstGeom prst="roundRect">
            <a:avLst>
              <a:gd name="adj" fmla="val 10136"/>
            </a:avLst>
          </a:prstGeom>
          <a:noFill/>
          <a:ln w="19050" cmpd="dbl">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pic>
        <p:nvPicPr>
          <p:cNvPr id="95251" name="Picture 3"/>
          <p:cNvPicPr>
            <a:picLocks noChangeAspect="1" noChangeArrowheads="1"/>
          </p:cNvPicPr>
          <p:nvPr/>
        </p:nvPicPr>
        <p:blipFill>
          <a:blip r:embed="rId9"/>
          <a:srcRect/>
          <a:stretch>
            <a:fillRect/>
          </a:stretch>
        </p:blipFill>
        <p:spPr bwMode="auto">
          <a:xfrm>
            <a:off x="1345202" y="4960937"/>
            <a:ext cx="509451" cy="536228"/>
          </a:xfrm>
          <a:prstGeom prst="rect">
            <a:avLst/>
          </a:prstGeom>
          <a:noFill/>
          <a:ln w="9525">
            <a:noFill/>
            <a:miter lim="800000"/>
            <a:headEnd/>
            <a:tailEnd/>
          </a:ln>
        </p:spPr>
      </p:pic>
      <p:pic>
        <p:nvPicPr>
          <p:cNvPr id="95252" name="Picture 3"/>
          <p:cNvPicPr>
            <a:picLocks noChangeAspect="1" noChangeArrowheads="1"/>
          </p:cNvPicPr>
          <p:nvPr/>
        </p:nvPicPr>
        <p:blipFill>
          <a:blip r:embed="rId9"/>
          <a:srcRect/>
          <a:stretch>
            <a:fillRect/>
          </a:stretch>
        </p:blipFill>
        <p:spPr bwMode="auto">
          <a:xfrm>
            <a:off x="2279196" y="4960937"/>
            <a:ext cx="509451" cy="536228"/>
          </a:xfrm>
          <a:prstGeom prst="rect">
            <a:avLst/>
          </a:prstGeom>
          <a:noFill/>
          <a:ln w="9525">
            <a:noFill/>
            <a:miter lim="800000"/>
            <a:headEnd/>
            <a:tailEnd/>
          </a:ln>
        </p:spPr>
      </p:pic>
      <p:cxnSp>
        <p:nvCxnSpPr>
          <p:cNvPr id="22" name="Straight Connector 21"/>
          <p:cNvCxnSpPr/>
          <p:nvPr/>
        </p:nvCxnSpPr>
        <p:spPr bwMode="auto">
          <a:xfrm rot="5400000" flipH="1" flipV="1">
            <a:off x="1481796" y="4537733"/>
            <a:ext cx="541337" cy="30507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rot="16200000" flipV="1">
            <a:off x="2101192" y="4528208"/>
            <a:ext cx="541338" cy="32412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Isosceles Triangle 3"/>
          <p:cNvSpPr/>
          <p:nvPr/>
        </p:nvSpPr>
        <p:spPr bwMode="auto">
          <a:xfrm>
            <a:off x="1345202" y="1397529"/>
            <a:ext cx="1443446" cy="1102960"/>
          </a:xfrm>
          <a:prstGeom prst="triangl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2000" b="1" dirty="0">
                <a:solidFill>
                  <a:srgbClr val="000000"/>
                </a:solidFill>
                <a:latin typeface="Arial" charset="0"/>
                <a:cs typeface="Arial" charset="0"/>
              </a:rPr>
              <a:t>A</a:t>
            </a:r>
            <a:r>
              <a:rPr lang="en-US" sz="2000" b="1" dirty="0" smtClean="0">
                <a:solidFill>
                  <a:srgbClr val="000000"/>
                </a:solidFill>
                <a:latin typeface="Arial" charset="0"/>
                <a:cs typeface="Arial" charset="0"/>
              </a:rPr>
              <a:t>D</a:t>
            </a:r>
            <a:endParaRPr lang="en-US" sz="2000" b="1" dirty="0">
              <a:solidFill>
                <a:srgbClr val="000000"/>
              </a:solidFill>
              <a:latin typeface="Arial" charset="0"/>
              <a:cs typeface="Arial" charset="0"/>
            </a:endParaRPr>
          </a:p>
        </p:txBody>
      </p:sp>
      <p:graphicFrame>
        <p:nvGraphicFramePr>
          <p:cNvPr id="26" name="Diagram 25"/>
          <p:cNvGraphicFramePr/>
          <p:nvPr/>
        </p:nvGraphicFramePr>
        <p:xfrm>
          <a:off x="4038600" y="1181100"/>
          <a:ext cx="4953000" cy="4876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3" name="Rectangle 57"/>
          <p:cNvSpPr>
            <a:spLocks noGrp="1" noChangeArrowheads="1"/>
          </p:cNvSpPr>
          <p:nvPr>
            <p:ph type="title"/>
          </p:nvPr>
        </p:nvSpPr>
        <p:spPr>
          <a:xfrm>
            <a:off x="387350" y="228601"/>
            <a:ext cx="8375650" cy="685799"/>
          </a:xfrm>
        </p:spPr>
        <p:txBody>
          <a:bodyPr>
            <a:normAutofit fontScale="90000"/>
          </a:bodyPr>
          <a:lstStyle/>
          <a:p>
            <a:r>
              <a:rPr lang="fr-FR" dirty="0" smtClean="0"/>
              <a:t>Edition Entreprise – Mode consolidé</a:t>
            </a:r>
            <a:endParaRPr lang="fr-FR" dirty="0"/>
          </a:p>
        </p:txBody>
      </p:sp>
      <p:sp>
        <p:nvSpPr>
          <p:cNvPr id="18" name="Rounded Rectangle 17"/>
          <p:cNvSpPr/>
          <p:nvPr/>
        </p:nvSpPr>
        <p:spPr>
          <a:xfrm>
            <a:off x="400050" y="1419224"/>
            <a:ext cx="3524250" cy="4714875"/>
          </a:xfrm>
          <a:prstGeom prst="roundRect">
            <a:avLst>
              <a:gd name="adj" fmla="val 10136"/>
            </a:avLst>
          </a:prstGeom>
          <a:noFill/>
          <a:ln w="19050" cmpd="dbl">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solidFill>
                <a:srgbClr val="FFFFFF"/>
              </a:solidFill>
              <a:effectLst>
                <a:outerShdw blurRad="38100" dist="38100" dir="2700000" algn="tl">
                  <a:srgbClr val="000000"/>
                </a:outerShdw>
              </a:effectLst>
              <a:latin typeface="Segoe Semibold" pitchFamily="34" charset="0"/>
            </a:endParaRPr>
          </a:p>
        </p:txBody>
      </p:sp>
      <p:pic>
        <p:nvPicPr>
          <p:cNvPr id="26629" name="Picture 3"/>
          <p:cNvPicPr>
            <a:picLocks noChangeAspect="1" noChangeArrowheads="1"/>
          </p:cNvPicPr>
          <p:nvPr/>
        </p:nvPicPr>
        <p:blipFill>
          <a:blip r:embed="rId3"/>
          <a:srcRect/>
          <a:stretch>
            <a:fillRect/>
          </a:stretch>
        </p:blipFill>
        <p:spPr bwMode="auto">
          <a:xfrm>
            <a:off x="1447807" y="5546138"/>
            <a:ext cx="440723" cy="463676"/>
          </a:xfrm>
          <a:prstGeom prst="rect">
            <a:avLst/>
          </a:prstGeom>
          <a:noFill/>
          <a:ln w="9525">
            <a:noFill/>
            <a:miter lim="800000"/>
            <a:headEnd/>
            <a:tailEnd/>
          </a:ln>
        </p:spPr>
      </p:pic>
      <p:pic>
        <p:nvPicPr>
          <p:cNvPr id="26630" name="Picture 3"/>
          <p:cNvPicPr>
            <a:picLocks noChangeAspect="1" noChangeArrowheads="1"/>
          </p:cNvPicPr>
          <p:nvPr/>
        </p:nvPicPr>
        <p:blipFill>
          <a:blip r:embed="rId3"/>
          <a:srcRect/>
          <a:stretch>
            <a:fillRect/>
          </a:stretch>
        </p:blipFill>
        <p:spPr bwMode="auto">
          <a:xfrm>
            <a:off x="2381257" y="5536613"/>
            <a:ext cx="440723" cy="463676"/>
          </a:xfrm>
          <a:prstGeom prst="rect">
            <a:avLst/>
          </a:prstGeom>
          <a:noFill/>
          <a:ln w="9525">
            <a:noFill/>
            <a:miter lim="800000"/>
            <a:headEnd/>
            <a:tailEnd/>
          </a:ln>
        </p:spPr>
      </p:pic>
      <p:cxnSp>
        <p:nvCxnSpPr>
          <p:cNvPr id="22" name="Straight Connector 21"/>
          <p:cNvCxnSpPr/>
          <p:nvPr/>
        </p:nvCxnSpPr>
        <p:spPr>
          <a:xfrm flipV="1">
            <a:off x="1984381" y="5733824"/>
            <a:ext cx="293815" cy="216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flipH="1" flipV="1">
            <a:off x="2609890" y="5733877"/>
            <a:ext cx="2161" cy="2059"/>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Isosceles Triangle 3"/>
          <p:cNvSpPr/>
          <p:nvPr/>
        </p:nvSpPr>
        <p:spPr bwMode="auto">
          <a:xfrm>
            <a:off x="1592370" y="1280425"/>
            <a:ext cx="1140524" cy="958698"/>
          </a:xfrm>
          <a:prstGeom prst="triangle">
            <a:avLst/>
          </a:prstGeom>
        </p:spPr>
        <p:style>
          <a:lnRef idx="1">
            <a:schemeClr val="dk1"/>
          </a:lnRef>
          <a:fillRef idx="2">
            <a:schemeClr val="dk1"/>
          </a:fillRef>
          <a:effectRef idx="1">
            <a:schemeClr val="dk1"/>
          </a:effectRef>
          <a:fontRef idx="minor">
            <a:schemeClr val="dk1"/>
          </a:fontRef>
        </p:style>
        <p:txBody>
          <a:bodyPr lIns="76197" tIns="38098" rIns="76197" bIns="38098" anchor="ctr"/>
          <a:lstStyle/>
          <a:p>
            <a:pPr algn="ctr">
              <a:defRPr/>
            </a:pPr>
            <a:r>
              <a:rPr lang="en-US" b="1">
                <a:solidFill>
                  <a:srgbClr val="000000"/>
                </a:solidFill>
                <a:latin typeface="Segoe Semibold" pitchFamily="34" charset="0"/>
              </a:rPr>
              <a:t>AD</a:t>
            </a:r>
          </a:p>
        </p:txBody>
      </p:sp>
      <p:grpSp>
        <p:nvGrpSpPr>
          <p:cNvPr id="2" name="Group 44"/>
          <p:cNvGrpSpPr>
            <a:grpSpLocks/>
          </p:cNvGrpSpPr>
          <p:nvPr/>
        </p:nvGrpSpPr>
        <p:grpSpPr bwMode="auto">
          <a:xfrm>
            <a:off x="561975" y="2724150"/>
            <a:ext cx="3219449" cy="2612335"/>
            <a:chOff x="3112325" y="1811974"/>
            <a:chExt cx="2895600" cy="2531425"/>
          </a:xfrm>
        </p:grpSpPr>
        <p:pic>
          <p:nvPicPr>
            <p:cNvPr id="26636" name="Picture 295"/>
            <p:cNvPicPr>
              <a:picLocks noChangeAspect="1" noChangeArrowheads="1"/>
            </p:cNvPicPr>
            <p:nvPr/>
          </p:nvPicPr>
          <p:blipFill>
            <a:blip r:embed="rId4"/>
            <a:srcRect/>
            <a:stretch>
              <a:fillRect/>
            </a:stretch>
          </p:blipFill>
          <p:spPr bwMode="auto">
            <a:xfrm>
              <a:off x="4332288" y="3535363"/>
              <a:ext cx="477837" cy="582612"/>
            </a:xfrm>
            <a:prstGeom prst="rect">
              <a:avLst/>
            </a:prstGeom>
            <a:noFill/>
            <a:ln w="9525">
              <a:noFill/>
              <a:miter lim="800000"/>
              <a:headEnd/>
              <a:tailEnd/>
            </a:ln>
          </p:spPr>
        </p:pic>
        <p:pic>
          <p:nvPicPr>
            <p:cNvPr id="26637" name="Picture 296"/>
            <p:cNvPicPr>
              <a:picLocks noChangeAspect="1" noChangeArrowheads="1"/>
            </p:cNvPicPr>
            <p:nvPr/>
          </p:nvPicPr>
          <p:blipFill>
            <a:blip r:embed="rId5"/>
            <a:srcRect/>
            <a:stretch>
              <a:fillRect/>
            </a:stretch>
          </p:blipFill>
          <p:spPr bwMode="auto">
            <a:xfrm>
              <a:off x="3257550" y="2986087"/>
              <a:ext cx="2627313" cy="617538"/>
            </a:xfrm>
            <a:prstGeom prst="rect">
              <a:avLst/>
            </a:prstGeom>
            <a:noFill/>
            <a:ln w="9525">
              <a:noFill/>
              <a:miter lim="800000"/>
              <a:headEnd/>
              <a:tailEnd/>
            </a:ln>
          </p:spPr>
        </p:pic>
        <p:grpSp>
          <p:nvGrpSpPr>
            <p:cNvPr id="3" name="Group 32"/>
            <p:cNvGrpSpPr>
              <a:grpSpLocks/>
            </p:cNvGrpSpPr>
            <p:nvPr/>
          </p:nvGrpSpPr>
          <p:grpSpPr bwMode="auto">
            <a:xfrm>
              <a:off x="3276600" y="1981200"/>
              <a:ext cx="562953" cy="762000"/>
              <a:chOff x="1488" y="3072"/>
              <a:chExt cx="461" cy="624"/>
            </a:xfrm>
          </p:grpSpPr>
          <p:pic>
            <p:nvPicPr>
              <p:cNvPr id="26668" name="Picture 33"/>
              <p:cNvPicPr>
                <a:picLocks noChangeAspect="1" noChangeArrowheads="1"/>
              </p:cNvPicPr>
              <p:nvPr/>
            </p:nvPicPr>
            <p:blipFill>
              <a:blip r:embed="rId6"/>
              <a:srcRect/>
              <a:stretch>
                <a:fillRect/>
              </a:stretch>
            </p:blipFill>
            <p:spPr bwMode="auto">
              <a:xfrm>
                <a:off x="1488" y="3072"/>
                <a:ext cx="452" cy="624"/>
              </a:xfrm>
              <a:prstGeom prst="rect">
                <a:avLst/>
              </a:prstGeom>
              <a:noFill/>
              <a:ln w="9525">
                <a:noFill/>
                <a:miter lim="800000"/>
                <a:headEnd/>
                <a:tailEnd/>
              </a:ln>
            </p:spPr>
          </p:pic>
          <p:pic>
            <p:nvPicPr>
              <p:cNvPr id="26669" name="Picture 34" descr="cooltools-shape"/>
              <p:cNvPicPr>
                <a:picLocks noChangeAspect="1" noChangeArrowheads="1"/>
              </p:cNvPicPr>
              <p:nvPr/>
            </p:nvPicPr>
            <p:blipFill>
              <a:blip r:embed="rId7"/>
              <a:srcRect/>
              <a:stretch>
                <a:fillRect/>
              </a:stretch>
            </p:blipFill>
            <p:spPr bwMode="auto">
              <a:xfrm>
                <a:off x="1629" y="3503"/>
                <a:ext cx="153" cy="157"/>
              </a:xfrm>
              <a:prstGeom prst="rect">
                <a:avLst/>
              </a:prstGeom>
              <a:noFill/>
              <a:ln w="12700">
                <a:noFill/>
                <a:miter lim="800000"/>
                <a:headEnd/>
                <a:tailEnd/>
              </a:ln>
            </p:spPr>
          </p:pic>
          <p:pic>
            <p:nvPicPr>
              <p:cNvPr id="26670" name="Picture 35"/>
              <p:cNvPicPr>
                <a:picLocks noChangeAspect="1" noChangeArrowheads="1"/>
              </p:cNvPicPr>
              <p:nvPr/>
            </p:nvPicPr>
            <p:blipFill>
              <a:blip r:embed="rId8"/>
              <a:srcRect/>
              <a:stretch>
                <a:fillRect/>
              </a:stretch>
            </p:blipFill>
            <p:spPr bwMode="auto">
              <a:xfrm>
                <a:off x="1657" y="3150"/>
                <a:ext cx="97" cy="98"/>
              </a:xfrm>
              <a:prstGeom prst="rect">
                <a:avLst/>
              </a:prstGeom>
              <a:noFill/>
              <a:ln w="12700">
                <a:noFill/>
                <a:miter lim="800000"/>
                <a:headEnd/>
                <a:tailEnd/>
              </a:ln>
            </p:spPr>
          </p:pic>
          <p:grpSp>
            <p:nvGrpSpPr>
              <p:cNvPr id="5" name="Group 36"/>
              <p:cNvGrpSpPr>
                <a:grpSpLocks/>
              </p:cNvGrpSpPr>
              <p:nvPr/>
            </p:nvGrpSpPr>
            <p:grpSpPr bwMode="auto">
              <a:xfrm>
                <a:off x="1793" y="3170"/>
                <a:ext cx="156" cy="451"/>
                <a:chOff x="5010" y="2016"/>
                <a:chExt cx="750" cy="2160"/>
              </a:xfrm>
            </p:grpSpPr>
            <p:pic>
              <p:nvPicPr>
                <p:cNvPr id="26673" name="Picture 37" descr="cooltools-shape"/>
                <p:cNvPicPr>
                  <a:picLocks noChangeAspect="1" noChangeArrowheads="1"/>
                </p:cNvPicPr>
                <p:nvPr/>
              </p:nvPicPr>
              <p:blipFill>
                <a:blip r:embed="rId9"/>
                <a:srcRect/>
                <a:stretch>
                  <a:fillRect/>
                </a:stretch>
              </p:blipFill>
              <p:spPr bwMode="auto">
                <a:xfrm>
                  <a:off x="5010" y="2016"/>
                  <a:ext cx="750" cy="705"/>
                </a:xfrm>
                <a:prstGeom prst="rect">
                  <a:avLst/>
                </a:prstGeom>
                <a:noFill/>
                <a:ln w="12700">
                  <a:noFill/>
                  <a:miter lim="800000"/>
                  <a:headEnd/>
                  <a:tailEnd/>
                </a:ln>
              </p:spPr>
            </p:pic>
            <p:pic>
              <p:nvPicPr>
                <p:cNvPr id="26674" name="Picture 38" descr="cooltools-shape"/>
                <p:cNvPicPr>
                  <a:picLocks noChangeAspect="1" noChangeArrowheads="1"/>
                </p:cNvPicPr>
                <p:nvPr/>
              </p:nvPicPr>
              <p:blipFill>
                <a:blip r:embed="rId9"/>
                <a:srcRect/>
                <a:stretch>
                  <a:fillRect/>
                </a:stretch>
              </p:blipFill>
              <p:spPr bwMode="auto">
                <a:xfrm>
                  <a:off x="5010" y="2743"/>
                  <a:ext cx="750" cy="705"/>
                </a:xfrm>
                <a:prstGeom prst="rect">
                  <a:avLst/>
                </a:prstGeom>
                <a:noFill/>
                <a:ln w="12700">
                  <a:noFill/>
                  <a:miter lim="800000"/>
                  <a:headEnd/>
                  <a:tailEnd/>
                </a:ln>
              </p:spPr>
            </p:pic>
            <p:pic>
              <p:nvPicPr>
                <p:cNvPr id="26675" name="Picture 39" descr="cooltools-shape"/>
                <p:cNvPicPr>
                  <a:picLocks noChangeAspect="1" noChangeArrowheads="1"/>
                </p:cNvPicPr>
                <p:nvPr/>
              </p:nvPicPr>
              <p:blipFill>
                <a:blip r:embed="rId9"/>
                <a:srcRect/>
                <a:stretch>
                  <a:fillRect/>
                </a:stretch>
              </p:blipFill>
              <p:spPr bwMode="auto">
                <a:xfrm>
                  <a:off x="5010" y="3471"/>
                  <a:ext cx="750" cy="705"/>
                </a:xfrm>
                <a:prstGeom prst="rect">
                  <a:avLst/>
                </a:prstGeom>
                <a:noFill/>
                <a:ln w="12700">
                  <a:noFill/>
                  <a:miter lim="800000"/>
                  <a:headEnd/>
                  <a:tailEnd/>
                </a:ln>
              </p:spPr>
            </p:pic>
          </p:grpSp>
          <p:pic>
            <p:nvPicPr>
              <p:cNvPr id="26672" name="Picture 40"/>
              <p:cNvPicPr>
                <a:picLocks noChangeAspect="1" noChangeArrowheads="1"/>
              </p:cNvPicPr>
              <p:nvPr/>
            </p:nvPicPr>
            <p:blipFill>
              <a:blip r:embed="rId10"/>
              <a:srcRect/>
              <a:stretch>
                <a:fillRect/>
              </a:stretch>
            </p:blipFill>
            <p:spPr bwMode="auto">
              <a:xfrm>
                <a:off x="1632" y="3312"/>
                <a:ext cx="131" cy="127"/>
              </a:xfrm>
              <a:prstGeom prst="rect">
                <a:avLst/>
              </a:prstGeom>
              <a:noFill/>
              <a:ln w="9525">
                <a:noFill/>
                <a:miter lim="800000"/>
                <a:headEnd/>
                <a:tailEnd/>
              </a:ln>
            </p:spPr>
          </p:pic>
        </p:grpSp>
        <p:sp>
          <p:nvSpPr>
            <p:cNvPr id="31" name="Rectangle 30"/>
            <p:cNvSpPr/>
            <p:nvPr/>
          </p:nvSpPr>
          <p:spPr>
            <a:xfrm>
              <a:off x="3147250" y="1869110"/>
              <a:ext cx="2819400" cy="114271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sz="1600" dirty="0" err="1" smtClean="0">
                  <a:solidFill>
                    <a:schemeClr val="tx1"/>
                  </a:solidFill>
                  <a:latin typeface="Segoe Semibold" pitchFamily="34" charset="0"/>
                </a:rPr>
                <a:t>Serveurs</a:t>
              </a:r>
              <a:r>
                <a:rPr lang="en-US" sz="1600" dirty="0" smtClean="0">
                  <a:solidFill>
                    <a:schemeClr val="tx1"/>
                  </a:solidFill>
                  <a:latin typeface="Segoe Semibold" pitchFamily="34" charset="0"/>
                </a:rPr>
                <a:t> </a:t>
              </a:r>
              <a:r>
                <a:rPr lang="en-US" sz="1600" dirty="0" err="1" smtClean="0">
                  <a:solidFill>
                    <a:schemeClr val="tx1"/>
                  </a:solidFill>
                  <a:latin typeface="Segoe Semibold" pitchFamily="34" charset="0"/>
                </a:rPr>
                <a:t>Frontaux</a:t>
              </a:r>
              <a:r>
                <a:rPr lang="en-US" sz="1600" dirty="0" smtClean="0">
                  <a:solidFill>
                    <a:schemeClr val="tx1"/>
                  </a:solidFill>
                  <a:latin typeface="Segoe Semibold" pitchFamily="34" charset="0"/>
                </a:rPr>
                <a:t> : </a:t>
              </a:r>
              <a:r>
                <a:rPr lang="en-US" sz="1600" dirty="0" err="1" smtClean="0">
                  <a:solidFill>
                    <a:schemeClr val="tx1"/>
                  </a:solidFill>
                  <a:latin typeface="Segoe Semibold" pitchFamily="34" charset="0"/>
                </a:rPr>
                <a:t>Consolidé</a:t>
              </a:r>
              <a:endParaRPr lang="en-US" sz="1600" dirty="0">
                <a:solidFill>
                  <a:schemeClr val="tx1"/>
                </a:solidFill>
                <a:latin typeface="Segoe Semibold" pitchFamily="34" charset="0"/>
              </a:endParaRPr>
            </a:p>
          </p:txBody>
        </p:sp>
        <p:grpSp>
          <p:nvGrpSpPr>
            <p:cNvPr id="6" name="Group 32"/>
            <p:cNvGrpSpPr>
              <a:grpSpLocks/>
            </p:cNvGrpSpPr>
            <p:nvPr/>
          </p:nvGrpSpPr>
          <p:grpSpPr bwMode="auto">
            <a:xfrm>
              <a:off x="3962400" y="1981200"/>
              <a:ext cx="562953" cy="762000"/>
              <a:chOff x="1488" y="3072"/>
              <a:chExt cx="461" cy="624"/>
            </a:xfrm>
          </p:grpSpPr>
          <p:pic>
            <p:nvPicPr>
              <p:cNvPr id="26660" name="Picture 33"/>
              <p:cNvPicPr>
                <a:picLocks noChangeAspect="1" noChangeArrowheads="1"/>
              </p:cNvPicPr>
              <p:nvPr/>
            </p:nvPicPr>
            <p:blipFill>
              <a:blip r:embed="rId6"/>
              <a:srcRect/>
              <a:stretch>
                <a:fillRect/>
              </a:stretch>
            </p:blipFill>
            <p:spPr bwMode="auto">
              <a:xfrm>
                <a:off x="1488" y="3072"/>
                <a:ext cx="452" cy="624"/>
              </a:xfrm>
              <a:prstGeom prst="rect">
                <a:avLst/>
              </a:prstGeom>
              <a:noFill/>
              <a:ln w="9525">
                <a:noFill/>
                <a:miter lim="800000"/>
                <a:headEnd/>
                <a:tailEnd/>
              </a:ln>
            </p:spPr>
          </p:pic>
          <p:pic>
            <p:nvPicPr>
              <p:cNvPr id="26661" name="Picture 34" descr="cooltools-shape"/>
              <p:cNvPicPr>
                <a:picLocks noChangeAspect="1" noChangeArrowheads="1"/>
              </p:cNvPicPr>
              <p:nvPr/>
            </p:nvPicPr>
            <p:blipFill>
              <a:blip r:embed="rId7"/>
              <a:srcRect/>
              <a:stretch>
                <a:fillRect/>
              </a:stretch>
            </p:blipFill>
            <p:spPr bwMode="auto">
              <a:xfrm>
                <a:off x="1629" y="3503"/>
                <a:ext cx="153" cy="157"/>
              </a:xfrm>
              <a:prstGeom prst="rect">
                <a:avLst/>
              </a:prstGeom>
              <a:noFill/>
              <a:ln w="12700">
                <a:noFill/>
                <a:miter lim="800000"/>
                <a:headEnd/>
                <a:tailEnd/>
              </a:ln>
            </p:spPr>
          </p:pic>
          <p:pic>
            <p:nvPicPr>
              <p:cNvPr id="26662" name="Picture 35"/>
              <p:cNvPicPr>
                <a:picLocks noChangeAspect="1" noChangeArrowheads="1"/>
              </p:cNvPicPr>
              <p:nvPr/>
            </p:nvPicPr>
            <p:blipFill>
              <a:blip r:embed="rId8"/>
              <a:srcRect/>
              <a:stretch>
                <a:fillRect/>
              </a:stretch>
            </p:blipFill>
            <p:spPr bwMode="auto">
              <a:xfrm>
                <a:off x="1657" y="3150"/>
                <a:ext cx="97" cy="98"/>
              </a:xfrm>
              <a:prstGeom prst="rect">
                <a:avLst/>
              </a:prstGeom>
              <a:noFill/>
              <a:ln w="12700">
                <a:noFill/>
                <a:miter lim="800000"/>
                <a:headEnd/>
                <a:tailEnd/>
              </a:ln>
            </p:spPr>
          </p:pic>
          <p:grpSp>
            <p:nvGrpSpPr>
              <p:cNvPr id="7" name="Group 36"/>
              <p:cNvGrpSpPr>
                <a:grpSpLocks/>
              </p:cNvGrpSpPr>
              <p:nvPr/>
            </p:nvGrpSpPr>
            <p:grpSpPr bwMode="auto">
              <a:xfrm>
                <a:off x="1793" y="3170"/>
                <a:ext cx="156" cy="451"/>
                <a:chOff x="5010" y="2016"/>
                <a:chExt cx="750" cy="2160"/>
              </a:xfrm>
            </p:grpSpPr>
            <p:pic>
              <p:nvPicPr>
                <p:cNvPr id="26665" name="Picture 37" descr="cooltools-shape"/>
                <p:cNvPicPr>
                  <a:picLocks noChangeAspect="1" noChangeArrowheads="1"/>
                </p:cNvPicPr>
                <p:nvPr/>
              </p:nvPicPr>
              <p:blipFill>
                <a:blip r:embed="rId9"/>
                <a:srcRect/>
                <a:stretch>
                  <a:fillRect/>
                </a:stretch>
              </p:blipFill>
              <p:spPr bwMode="auto">
                <a:xfrm>
                  <a:off x="5010" y="2016"/>
                  <a:ext cx="750" cy="705"/>
                </a:xfrm>
                <a:prstGeom prst="rect">
                  <a:avLst/>
                </a:prstGeom>
                <a:noFill/>
                <a:ln w="12700">
                  <a:noFill/>
                  <a:miter lim="800000"/>
                  <a:headEnd/>
                  <a:tailEnd/>
                </a:ln>
              </p:spPr>
            </p:pic>
            <p:pic>
              <p:nvPicPr>
                <p:cNvPr id="26666" name="Picture 38" descr="cooltools-shape"/>
                <p:cNvPicPr>
                  <a:picLocks noChangeAspect="1" noChangeArrowheads="1"/>
                </p:cNvPicPr>
                <p:nvPr/>
              </p:nvPicPr>
              <p:blipFill>
                <a:blip r:embed="rId9"/>
                <a:srcRect/>
                <a:stretch>
                  <a:fillRect/>
                </a:stretch>
              </p:blipFill>
              <p:spPr bwMode="auto">
                <a:xfrm>
                  <a:off x="5010" y="2743"/>
                  <a:ext cx="750" cy="705"/>
                </a:xfrm>
                <a:prstGeom prst="rect">
                  <a:avLst/>
                </a:prstGeom>
                <a:noFill/>
                <a:ln w="12700">
                  <a:noFill/>
                  <a:miter lim="800000"/>
                  <a:headEnd/>
                  <a:tailEnd/>
                </a:ln>
              </p:spPr>
            </p:pic>
            <p:pic>
              <p:nvPicPr>
                <p:cNvPr id="26667" name="Picture 39" descr="cooltools-shape"/>
                <p:cNvPicPr>
                  <a:picLocks noChangeAspect="1" noChangeArrowheads="1"/>
                </p:cNvPicPr>
                <p:nvPr/>
              </p:nvPicPr>
              <p:blipFill>
                <a:blip r:embed="rId9"/>
                <a:srcRect/>
                <a:stretch>
                  <a:fillRect/>
                </a:stretch>
              </p:blipFill>
              <p:spPr bwMode="auto">
                <a:xfrm>
                  <a:off x="5010" y="3471"/>
                  <a:ext cx="750" cy="705"/>
                </a:xfrm>
                <a:prstGeom prst="rect">
                  <a:avLst/>
                </a:prstGeom>
                <a:noFill/>
                <a:ln w="12700">
                  <a:noFill/>
                  <a:miter lim="800000"/>
                  <a:headEnd/>
                  <a:tailEnd/>
                </a:ln>
              </p:spPr>
            </p:pic>
          </p:grpSp>
          <p:pic>
            <p:nvPicPr>
              <p:cNvPr id="26664" name="Picture 40"/>
              <p:cNvPicPr>
                <a:picLocks noChangeAspect="1" noChangeArrowheads="1"/>
              </p:cNvPicPr>
              <p:nvPr/>
            </p:nvPicPr>
            <p:blipFill>
              <a:blip r:embed="rId10"/>
              <a:srcRect/>
              <a:stretch>
                <a:fillRect/>
              </a:stretch>
            </p:blipFill>
            <p:spPr bwMode="auto">
              <a:xfrm>
                <a:off x="1632" y="3312"/>
                <a:ext cx="131" cy="127"/>
              </a:xfrm>
              <a:prstGeom prst="rect">
                <a:avLst/>
              </a:prstGeom>
              <a:noFill/>
              <a:ln w="9525">
                <a:noFill/>
                <a:miter lim="800000"/>
                <a:headEnd/>
                <a:tailEnd/>
              </a:ln>
            </p:spPr>
          </p:pic>
        </p:grpSp>
        <p:grpSp>
          <p:nvGrpSpPr>
            <p:cNvPr id="8" name="Group 32"/>
            <p:cNvGrpSpPr>
              <a:grpSpLocks/>
            </p:cNvGrpSpPr>
            <p:nvPr/>
          </p:nvGrpSpPr>
          <p:grpSpPr bwMode="auto">
            <a:xfrm>
              <a:off x="4618647" y="1981200"/>
              <a:ext cx="562953" cy="762000"/>
              <a:chOff x="1488" y="3072"/>
              <a:chExt cx="461" cy="624"/>
            </a:xfrm>
          </p:grpSpPr>
          <p:pic>
            <p:nvPicPr>
              <p:cNvPr id="26652" name="Picture 33"/>
              <p:cNvPicPr>
                <a:picLocks noChangeAspect="1" noChangeArrowheads="1"/>
              </p:cNvPicPr>
              <p:nvPr/>
            </p:nvPicPr>
            <p:blipFill>
              <a:blip r:embed="rId6"/>
              <a:srcRect/>
              <a:stretch>
                <a:fillRect/>
              </a:stretch>
            </p:blipFill>
            <p:spPr bwMode="auto">
              <a:xfrm>
                <a:off x="1488" y="3072"/>
                <a:ext cx="452" cy="624"/>
              </a:xfrm>
              <a:prstGeom prst="rect">
                <a:avLst/>
              </a:prstGeom>
              <a:noFill/>
              <a:ln w="9525">
                <a:noFill/>
                <a:miter lim="800000"/>
                <a:headEnd/>
                <a:tailEnd/>
              </a:ln>
            </p:spPr>
          </p:pic>
          <p:pic>
            <p:nvPicPr>
              <p:cNvPr id="26653" name="Picture 34" descr="cooltools-shape"/>
              <p:cNvPicPr>
                <a:picLocks noChangeAspect="1" noChangeArrowheads="1"/>
              </p:cNvPicPr>
              <p:nvPr/>
            </p:nvPicPr>
            <p:blipFill>
              <a:blip r:embed="rId7"/>
              <a:srcRect/>
              <a:stretch>
                <a:fillRect/>
              </a:stretch>
            </p:blipFill>
            <p:spPr bwMode="auto">
              <a:xfrm>
                <a:off x="1629" y="3503"/>
                <a:ext cx="153" cy="157"/>
              </a:xfrm>
              <a:prstGeom prst="rect">
                <a:avLst/>
              </a:prstGeom>
              <a:noFill/>
              <a:ln w="12700">
                <a:noFill/>
                <a:miter lim="800000"/>
                <a:headEnd/>
                <a:tailEnd/>
              </a:ln>
            </p:spPr>
          </p:pic>
          <p:pic>
            <p:nvPicPr>
              <p:cNvPr id="26654" name="Picture 35"/>
              <p:cNvPicPr>
                <a:picLocks noChangeAspect="1" noChangeArrowheads="1"/>
              </p:cNvPicPr>
              <p:nvPr/>
            </p:nvPicPr>
            <p:blipFill>
              <a:blip r:embed="rId8"/>
              <a:srcRect/>
              <a:stretch>
                <a:fillRect/>
              </a:stretch>
            </p:blipFill>
            <p:spPr bwMode="auto">
              <a:xfrm>
                <a:off x="1657" y="3150"/>
                <a:ext cx="97" cy="98"/>
              </a:xfrm>
              <a:prstGeom prst="rect">
                <a:avLst/>
              </a:prstGeom>
              <a:noFill/>
              <a:ln w="12700">
                <a:noFill/>
                <a:miter lim="800000"/>
                <a:headEnd/>
                <a:tailEnd/>
              </a:ln>
            </p:spPr>
          </p:pic>
          <p:grpSp>
            <p:nvGrpSpPr>
              <p:cNvPr id="9" name="Group 36"/>
              <p:cNvGrpSpPr>
                <a:grpSpLocks/>
              </p:cNvGrpSpPr>
              <p:nvPr/>
            </p:nvGrpSpPr>
            <p:grpSpPr bwMode="auto">
              <a:xfrm>
                <a:off x="1793" y="3170"/>
                <a:ext cx="156" cy="451"/>
                <a:chOff x="5010" y="2016"/>
                <a:chExt cx="750" cy="2160"/>
              </a:xfrm>
            </p:grpSpPr>
            <p:pic>
              <p:nvPicPr>
                <p:cNvPr id="26657" name="Picture 37" descr="cooltools-shape"/>
                <p:cNvPicPr>
                  <a:picLocks noChangeAspect="1" noChangeArrowheads="1"/>
                </p:cNvPicPr>
                <p:nvPr/>
              </p:nvPicPr>
              <p:blipFill>
                <a:blip r:embed="rId9"/>
                <a:srcRect/>
                <a:stretch>
                  <a:fillRect/>
                </a:stretch>
              </p:blipFill>
              <p:spPr bwMode="auto">
                <a:xfrm>
                  <a:off x="5010" y="2016"/>
                  <a:ext cx="750" cy="705"/>
                </a:xfrm>
                <a:prstGeom prst="rect">
                  <a:avLst/>
                </a:prstGeom>
                <a:noFill/>
                <a:ln w="12700">
                  <a:noFill/>
                  <a:miter lim="800000"/>
                  <a:headEnd/>
                  <a:tailEnd/>
                </a:ln>
              </p:spPr>
            </p:pic>
            <p:pic>
              <p:nvPicPr>
                <p:cNvPr id="26658" name="Picture 38" descr="cooltools-shape"/>
                <p:cNvPicPr>
                  <a:picLocks noChangeAspect="1" noChangeArrowheads="1"/>
                </p:cNvPicPr>
                <p:nvPr/>
              </p:nvPicPr>
              <p:blipFill>
                <a:blip r:embed="rId9"/>
                <a:srcRect/>
                <a:stretch>
                  <a:fillRect/>
                </a:stretch>
              </p:blipFill>
              <p:spPr bwMode="auto">
                <a:xfrm>
                  <a:off x="5010" y="2743"/>
                  <a:ext cx="750" cy="705"/>
                </a:xfrm>
                <a:prstGeom prst="rect">
                  <a:avLst/>
                </a:prstGeom>
                <a:noFill/>
                <a:ln w="12700">
                  <a:noFill/>
                  <a:miter lim="800000"/>
                  <a:headEnd/>
                  <a:tailEnd/>
                </a:ln>
              </p:spPr>
            </p:pic>
            <p:pic>
              <p:nvPicPr>
                <p:cNvPr id="26659" name="Picture 39" descr="cooltools-shape"/>
                <p:cNvPicPr>
                  <a:picLocks noChangeAspect="1" noChangeArrowheads="1"/>
                </p:cNvPicPr>
                <p:nvPr/>
              </p:nvPicPr>
              <p:blipFill>
                <a:blip r:embed="rId9"/>
                <a:srcRect/>
                <a:stretch>
                  <a:fillRect/>
                </a:stretch>
              </p:blipFill>
              <p:spPr bwMode="auto">
                <a:xfrm>
                  <a:off x="5010" y="3471"/>
                  <a:ext cx="750" cy="705"/>
                </a:xfrm>
                <a:prstGeom prst="rect">
                  <a:avLst/>
                </a:prstGeom>
                <a:noFill/>
                <a:ln w="12700">
                  <a:noFill/>
                  <a:miter lim="800000"/>
                  <a:headEnd/>
                  <a:tailEnd/>
                </a:ln>
              </p:spPr>
            </p:pic>
          </p:grpSp>
          <p:pic>
            <p:nvPicPr>
              <p:cNvPr id="26656" name="Picture 40"/>
              <p:cNvPicPr>
                <a:picLocks noChangeAspect="1" noChangeArrowheads="1"/>
              </p:cNvPicPr>
              <p:nvPr/>
            </p:nvPicPr>
            <p:blipFill>
              <a:blip r:embed="rId10"/>
              <a:srcRect/>
              <a:stretch>
                <a:fillRect/>
              </a:stretch>
            </p:blipFill>
            <p:spPr bwMode="auto">
              <a:xfrm>
                <a:off x="1632" y="3312"/>
                <a:ext cx="131" cy="127"/>
              </a:xfrm>
              <a:prstGeom prst="rect">
                <a:avLst/>
              </a:prstGeom>
              <a:noFill/>
              <a:ln w="9525">
                <a:noFill/>
                <a:miter lim="800000"/>
                <a:headEnd/>
                <a:tailEnd/>
              </a:ln>
            </p:spPr>
          </p:pic>
        </p:grpSp>
        <p:grpSp>
          <p:nvGrpSpPr>
            <p:cNvPr id="10" name="Group 32"/>
            <p:cNvGrpSpPr>
              <a:grpSpLocks/>
            </p:cNvGrpSpPr>
            <p:nvPr/>
          </p:nvGrpSpPr>
          <p:grpSpPr bwMode="auto">
            <a:xfrm>
              <a:off x="5304447" y="1981200"/>
              <a:ext cx="562953" cy="762000"/>
              <a:chOff x="1488" y="3072"/>
              <a:chExt cx="461" cy="624"/>
            </a:xfrm>
          </p:grpSpPr>
          <p:pic>
            <p:nvPicPr>
              <p:cNvPr id="26644" name="Picture 33"/>
              <p:cNvPicPr>
                <a:picLocks noChangeAspect="1" noChangeArrowheads="1"/>
              </p:cNvPicPr>
              <p:nvPr/>
            </p:nvPicPr>
            <p:blipFill>
              <a:blip r:embed="rId6"/>
              <a:srcRect/>
              <a:stretch>
                <a:fillRect/>
              </a:stretch>
            </p:blipFill>
            <p:spPr bwMode="auto">
              <a:xfrm>
                <a:off x="1488" y="3072"/>
                <a:ext cx="452" cy="624"/>
              </a:xfrm>
              <a:prstGeom prst="rect">
                <a:avLst/>
              </a:prstGeom>
              <a:noFill/>
              <a:ln w="9525">
                <a:noFill/>
                <a:miter lim="800000"/>
                <a:headEnd/>
                <a:tailEnd/>
              </a:ln>
            </p:spPr>
          </p:pic>
          <p:pic>
            <p:nvPicPr>
              <p:cNvPr id="26645" name="Picture 34" descr="cooltools-shape"/>
              <p:cNvPicPr>
                <a:picLocks noChangeAspect="1" noChangeArrowheads="1"/>
              </p:cNvPicPr>
              <p:nvPr/>
            </p:nvPicPr>
            <p:blipFill>
              <a:blip r:embed="rId7"/>
              <a:srcRect/>
              <a:stretch>
                <a:fillRect/>
              </a:stretch>
            </p:blipFill>
            <p:spPr bwMode="auto">
              <a:xfrm>
                <a:off x="1629" y="3503"/>
                <a:ext cx="153" cy="157"/>
              </a:xfrm>
              <a:prstGeom prst="rect">
                <a:avLst/>
              </a:prstGeom>
              <a:noFill/>
              <a:ln w="12700">
                <a:noFill/>
                <a:miter lim="800000"/>
                <a:headEnd/>
                <a:tailEnd/>
              </a:ln>
            </p:spPr>
          </p:pic>
          <p:pic>
            <p:nvPicPr>
              <p:cNvPr id="26646" name="Picture 35"/>
              <p:cNvPicPr>
                <a:picLocks noChangeAspect="1" noChangeArrowheads="1"/>
              </p:cNvPicPr>
              <p:nvPr/>
            </p:nvPicPr>
            <p:blipFill>
              <a:blip r:embed="rId8"/>
              <a:srcRect/>
              <a:stretch>
                <a:fillRect/>
              </a:stretch>
            </p:blipFill>
            <p:spPr bwMode="auto">
              <a:xfrm>
                <a:off x="1657" y="3150"/>
                <a:ext cx="97" cy="98"/>
              </a:xfrm>
              <a:prstGeom prst="rect">
                <a:avLst/>
              </a:prstGeom>
              <a:noFill/>
              <a:ln w="12700">
                <a:noFill/>
                <a:miter lim="800000"/>
                <a:headEnd/>
                <a:tailEnd/>
              </a:ln>
            </p:spPr>
          </p:pic>
          <p:grpSp>
            <p:nvGrpSpPr>
              <p:cNvPr id="11" name="Group 36"/>
              <p:cNvGrpSpPr>
                <a:grpSpLocks/>
              </p:cNvGrpSpPr>
              <p:nvPr/>
            </p:nvGrpSpPr>
            <p:grpSpPr bwMode="auto">
              <a:xfrm>
                <a:off x="1793" y="3170"/>
                <a:ext cx="156" cy="451"/>
                <a:chOff x="5010" y="2016"/>
                <a:chExt cx="750" cy="2160"/>
              </a:xfrm>
            </p:grpSpPr>
            <p:pic>
              <p:nvPicPr>
                <p:cNvPr id="26649" name="Picture 37" descr="cooltools-shape"/>
                <p:cNvPicPr>
                  <a:picLocks noChangeAspect="1" noChangeArrowheads="1"/>
                </p:cNvPicPr>
                <p:nvPr/>
              </p:nvPicPr>
              <p:blipFill>
                <a:blip r:embed="rId9"/>
                <a:srcRect/>
                <a:stretch>
                  <a:fillRect/>
                </a:stretch>
              </p:blipFill>
              <p:spPr bwMode="auto">
                <a:xfrm>
                  <a:off x="5010" y="2016"/>
                  <a:ext cx="750" cy="705"/>
                </a:xfrm>
                <a:prstGeom prst="rect">
                  <a:avLst/>
                </a:prstGeom>
                <a:noFill/>
                <a:ln w="12700">
                  <a:noFill/>
                  <a:miter lim="800000"/>
                  <a:headEnd/>
                  <a:tailEnd/>
                </a:ln>
              </p:spPr>
            </p:pic>
            <p:pic>
              <p:nvPicPr>
                <p:cNvPr id="26650" name="Picture 38" descr="cooltools-shape"/>
                <p:cNvPicPr>
                  <a:picLocks noChangeAspect="1" noChangeArrowheads="1"/>
                </p:cNvPicPr>
                <p:nvPr/>
              </p:nvPicPr>
              <p:blipFill>
                <a:blip r:embed="rId9"/>
                <a:srcRect/>
                <a:stretch>
                  <a:fillRect/>
                </a:stretch>
              </p:blipFill>
              <p:spPr bwMode="auto">
                <a:xfrm>
                  <a:off x="5010" y="2743"/>
                  <a:ext cx="750" cy="705"/>
                </a:xfrm>
                <a:prstGeom prst="rect">
                  <a:avLst/>
                </a:prstGeom>
                <a:noFill/>
                <a:ln w="12700">
                  <a:noFill/>
                  <a:miter lim="800000"/>
                  <a:headEnd/>
                  <a:tailEnd/>
                </a:ln>
              </p:spPr>
            </p:pic>
            <p:pic>
              <p:nvPicPr>
                <p:cNvPr id="26651" name="Picture 39" descr="cooltools-shape"/>
                <p:cNvPicPr>
                  <a:picLocks noChangeAspect="1" noChangeArrowheads="1"/>
                </p:cNvPicPr>
                <p:nvPr/>
              </p:nvPicPr>
              <p:blipFill>
                <a:blip r:embed="rId9"/>
                <a:srcRect/>
                <a:stretch>
                  <a:fillRect/>
                </a:stretch>
              </p:blipFill>
              <p:spPr bwMode="auto">
                <a:xfrm>
                  <a:off x="5010" y="3471"/>
                  <a:ext cx="750" cy="705"/>
                </a:xfrm>
                <a:prstGeom prst="rect">
                  <a:avLst/>
                </a:prstGeom>
                <a:noFill/>
                <a:ln w="12700">
                  <a:noFill/>
                  <a:miter lim="800000"/>
                  <a:headEnd/>
                  <a:tailEnd/>
                </a:ln>
              </p:spPr>
            </p:pic>
          </p:grpSp>
          <p:pic>
            <p:nvPicPr>
              <p:cNvPr id="26648" name="Picture 40"/>
              <p:cNvPicPr>
                <a:picLocks noChangeAspect="1" noChangeArrowheads="1"/>
              </p:cNvPicPr>
              <p:nvPr/>
            </p:nvPicPr>
            <p:blipFill>
              <a:blip r:embed="rId10"/>
              <a:srcRect/>
              <a:stretch>
                <a:fillRect/>
              </a:stretch>
            </p:blipFill>
            <p:spPr bwMode="auto">
              <a:xfrm>
                <a:off x="1632" y="3312"/>
                <a:ext cx="131" cy="127"/>
              </a:xfrm>
              <a:prstGeom prst="rect">
                <a:avLst/>
              </a:prstGeom>
              <a:noFill/>
              <a:ln w="9525">
                <a:noFill/>
                <a:miter lim="800000"/>
                <a:headEnd/>
                <a:tailEnd/>
              </a:ln>
            </p:spPr>
          </p:pic>
        </p:grpSp>
        <p:sp>
          <p:nvSpPr>
            <p:cNvPr id="35" name="Rectangle 34"/>
            <p:cNvSpPr/>
            <p:nvPr/>
          </p:nvSpPr>
          <p:spPr>
            <a:xfrm>
              <a:off x="3112325" y="1811974"/>
              <a:ext cx="2895600" cy="253142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dirty="0">
                  <a:solidFill>
                    <a:schemeClr val="tx1"/>
                  </a:solidFill>
                  <a:latin typeface="Segoe Semibold" pitchFamily="34" charset="0"/>
                </a:rPr>
                <a:t>Enterprise Pool: </a:t>
              </a:r>
              <a:r>
                <a:rPr lang="en-US" dirty="0" err="1" smtClean="0">
                  <a:solidFill>
                    <a:schemeClr val="tx1"/>
                  </a:solidFill>
                  <a:latin typeface="Segoe Semibold" pitchFamily="34" charset="0"/>
                </a:rPr>
                <a:t>Consolidé</a:t>
              </a:r>
              <a:endParaRPr lang="en-US" dirty="0">
                <a:solidFill>
                  <a:schemeClr val="tx1"/>
                </a:solidFill>
                <a:latin typeface="Segoe Semibold" pitchFamily="34" charset="0"/>
              </a:endParaRPr>
            </a:p>
          </p:txBody>
        </p:sp>
      </p:grpSp>
      <p:pic>
        <p:nvPicPr>
          <p:cNvPr id="26635" name="Picture 25"/>
          <p:cNvPicPr>
            <a:picLocks noChangeAspect="1" noChangeArrowheads="1"/>
          </p:cNvPicPr>
          <p:nvPr/>
        </p:nvPicPr>
        <p:blipFill>
          <a:blip r:embed="rId11"/>
          <a:srcRect/>
          <a:stretch>
            <a:fillRect/>
          </a:stretch>
        </p:blipFill>
        <p:spPr bwMode="auto">
          <a:xfrm>
            <a:off x="1568473" y="2311666"/>
            <a:ext cx="1248714" cy="153029"/>
          </a:xfrm>
          <a:prstGeom prst="rect">
            <a:avLst/>
          </a:prstGeom>
          <a:noFill/>
          <a:ln w="9525">
            <a:noFill/>
            <a:miter lim="800000"/>
            <a:headEnd/>
            <a:tailEnd/>
          </a:ln>
        </p:spPr>
      </p:pic>
      <p:graphicFrame>
        <p:nvGraphicFramePr>
          <p:cNvPr id="52" name="Diagram 51"/>
          <p:cNvGraphicFramePr/>
          <p:nvPr/>
        </p:nvGraphicFramePr>
        <p:xfrm>
          <a:off x="4114800" y="1219200"/>
          <a:ext cx="4953000" cy="533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1"/>
            <a:ext cx="8375650" cy="685800"/>
          </a:xfrm>
        </p:spPr>
        <p:txBody>
          <a:bodyPr>
            <a:normAutofit fontScale="90000"/>
          </a:bodyPr>
          <a:lstStyle/>
          <a:p>
            <a:r>
              <a:rPr lang="fr-FR" dirty="0" smtClean="0"/>
              <a:t>Intégration OCS / PBX</a:t>
            </a:r>
            <a:br>
              <a:rPr lang="fr-FR" dirty="0" smtClean="0"/>
            </a:br>
            <a:r>
              <a:rPr lang="fr-FR" sz="3600" dirty="0" smtClean="0">
                <a:solidFill>
                  <a:srgbClr val="FFFFFF"/>
                </a:solidFill>
              </a:rPr>
              <a:t> Mode Coexistence</a:t>
            </a:r>
            <a:endParaRPr lang="en-US" dirty="0"/>
          </a:p>
        </p:txBody>
      </p:sp>
      <p:sp>
        <p:nvSpPr>
          <p:cNvPr id="3" name="Content Placeholder 2"/>
          <p:cNvSpPr>
            <a:spLocks noGrp="1"/>
          </p:cNvSpPr>
          <p:nvPr>
            <p:ph idx="1"/>
          </p:nvPr>
        </p:nvSpPr>
        <p:spPr>
          <a:xfrm>
            <a:off x="381000" y="1412874"/>
            <a:ext cx="4114800" cy="3841052"/>
          </a:xfrm>
        </p:spPr>
        <p:txBody>
          <a:bodyPr/>
          <a:lstStyle/>
          <a:p>
            <a:r>
              <a:rPr lang="fr-FR" dirty="0" smtClean="0"/>
              <a:t>OCS </a:t>
            </a:r>
            <a:r>
              <a:rPr lang="fr-FR" dirty="0" err="1" smtClean="0"/>
              <a:t>co-existe</a:t>
            </a:r>
            <a:r>
              <a:rPr lang="fr-FR" dirty="0" smtClean="0"/>
              <a:t> avec le PBX </a:t>
            </a:r>
          </a:p>
          <a:p>
            <a:r>
              <a:rPr lang="fr-FR" dirty="0" smtClean="0"/>
              <a:t>Les postes téléphoniques restent.</a:t>
            </a:r>
          </a:p>
          <a:p>
            <a:r>
              <a:rPr lang="fr-FR" dirty="0" smtClean="0"/>
              <a:t>"Dual </a:t>
            </a:r>
            <a:r>
              <a:rPr lang="fr-FR" dirty="0" err="1" smtClean="0"/>
              <a:t>Forking</a:t>
            </a:r>
            <a:r>
              <a:rPr lang="fr-FR" dirty="0" smtClean="0"/>
              <a:t>"</a:t>
            </a:r>
          </a:p>
          <a:p>
            <a:r>
              <a:rPr lang="fr-FR" dirty="0" smtClean="0"/>
              <a:t>Contournement en mode </a:t>
            </a:r>
            <a:r>
              <a:rPr lang="fr-FR" dirty="0" err="1" smtClean="0"/>
              <a:t>standalone</a:t>
            </a:r>
            <a:endParaRPr lang="fr-FR" dirty="0" smtClean="0"/>
          </a:p>
        </p:txBody>
      </p:sp>
      <p:sp>
        <p:nvSpPr>
          <p:cNvPr id="6" name="Rounded Rectangle 5"/>
          <p:cNvSpPr/>
          <p:nvPr/>
        </p:nvSpPr>
        <p:spPr bwMode="auto">
          <a:xfrm>
            <a:off x="4724400" y="1371600"/>
            <a:ext cx="4267200" cy="44958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4971495" y="3400148"/>
            <a:ext cx="1145220" cy="2086252"/>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 name="Picture 9" descr="TDM-PBX.png"/>
          <p:cNvPicPr>
            <a:picLocks noChangeAspect="1"/>
          </p:cNvPicPr>
          <p:nvPr/>
        </p:nvPicPr>
        <p:blipFill>
          <a:blip r:embed="rId3" cstate="print"/>
          <a:stretch>
            <a:fillRect/>
          </a:stretch>
        </p:blipFill>
        <p:spPr>
          <a:xfrm>
            <a:off x="5157926" y="3566991"/>
            <a:ext cx="701337" cy="803182"/>
          </a:xfrm>
          <a:prstGeom prst="rect">
            <a:avLst/>
          </a:prstGeom>
        </p:spPr>
      </p:pic>
      <p:sp>
        <p:nvSpPr>
          <p:cNvPr id="11" name="TextBox 10"/>
          <p:cNvSpPr txBox="1"/>
          <p:nvPr/>
        </p:nvSpPr>
        <p:spPr>
          <a:xfrm>
            <a:off x="5042517" y="4553505"/>
            <a:ext cx="958789" cy="646331"/>
          </a:xfrm>
          <a:prstGeom prst="rect">
            <a:avLst/>
          </a:prstGeom>
          <a:noFill/>
        </p:spPr>
        <p:txBody>
          <a:bodyPr wrap="square" rtlCol="0">
            <a:spAutoFit/>
          </a:bodyPr>
          <a:lstStyle/>
          <a:p>
            <a:pPr algn="ctr"/>
            <a:r>
              <a:rPr lang="en-US" dirty="0" smtClean="0">
                <a:solidFill>
                  <a:schemeClr val="bg1"/>
                </a:solidFill>
              </a:rPr>
              <a:t>PBX </a:t>
            </a:r>
            <a:r>
              <a:rPr lang="en-US" dirty="0" err="1" smtClean="0">
                <a:solidFill>
                  <a:schemeClr val="bg1"/>
                </a:solidFill>
              </a:rPr>
              <a:t>existant</a:t>
            </a:r>
            <a:endParaRPr lang="en-US" dirty="0">
              <a:solidFill>
                <a:schemeClr val="bg1"/>
              </a:solidFill>
            </a:endParaRPr>
          </a:p>
        </p:txBody>
      </p:sp>
      <p:sp>
        <p:nvSpPr>
          <p:cNvPr id="12" name="Rounded Rectangle 11"/>
          <p:cNvSpPr/>
          <p:nvPr/>
        </p:nvSpPr>
        <p:spPr bwMode="auto">
          <a:xfrm>
            <a:off x="6251360" y="3400148"/>
            <a:ext cx="1216240" cy="2086252"/>
          </a:xfrm>
          <a:prstGeom prst="roundRect">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3" name="Picture 12" descr="MediationServer.png"/>
          <p:cNvPicPr>
            <a:picLocks noChangeAspect="1"/>
          </p:cNvPicPr>
          <p:nvPr/>
        </p:nvPicPr>
        <p:blipFill>
          <a:blip r:embed="rId4" cstate="print"/>
          <a:stretch>
            <a:fillRect/>
          </a:stretch>
        </p:blipFill>
        <p:spPr>
          <a:xfrm>
            <a:off x="6400800" y="3581400"/>
            <a:ext cx="942109" cy="914400"/>
          </a:xfrm>
          <a:prstGeom prst="rect">
            <a:avLst/>
          </a:prstGeom>
        </p:spPr>
      </p:pic>
      <p:cxnSp>
        <p:nvCxnSpPr>
          <p:cNvPr id="14" name="Straight Connector 13"/>
          <p:cNvCxnSpPr/>
          <p:nvPr/>
        </p:nvCxnSpPr>
        <p:spPr>
          <a:xfrm rot="5400000" flipH="1" flipV="1">
            <a:off x="7658894" y="3390900"/>
            <a:ext cx="989806" cy="7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48400" y="4572000"/>
            <a:ext cx="1219200" cy="646331"/>
          </a:xfrm>
          <a:prstGeom prst="rect">
            <a:avLst/>
          </a:prstGeom>
          <a:noFill/>
        </p:spPr>
        <p:txBody>
          <a:bodyPr wrap="square" rtlCol="0">
            <a:spAutoFit/>
          </a:bodyPr>
          <a:lstStyle/>
          <a:p>
            <a:pPr algn="ctr"/>
            <a:r>
              <a:rPr lang="fr-FR" dirty="0" smtClean="0">
                <a:solidFill>
                  <a:schemeClr val="bg1"/>
                </a:solidFill>
              </a:rPr>
              <a:t>Serveur de </a:t>
            </a:r>
            <a:r>
              <a:rPr lang="fr-FR" dirty="0" err="1" smtClean="0">
                <a:solidFill>
                  <a:schemeClr val="bg1"/>
                </a:solidFill>
              </a:rPr>
              <a:t>Mediation</a:t>
            </a:r>
            <a:endParaRPr lang="fr-FR" dirty="0">
              <a:solidFill>
                <a:schemeClr val="bg1"/>
              </a:solidFill>
            </a:endParaRPr>
          </a:p>
        </p:txBody>
      </p:sp>
      <p:sp>
        <p:nvSpPr>
          <p:cNvPr id="16" name="Rounded Rectangle 15"/>
          <p:cNvSpPr/>
          <p:nvPr/>
        </p:nvSpPr>
        <p:spPr bwMode="auto">
          <a:xfrm>
            <a:off x="7543800" y="3400148"/>
            <a:ext cx="1295400" cy="2086252"/>
          </a:xfrm>
          <a:prstGeom prst="roundRect">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7" name="Picture 16" descr="OCS.png"/>
          <p:cNvPicPr>
            <a:picLocks noChangeAspect="1"/>
          </p:cNvPicPr>
          <p:nvPr/>
        </p:nvPicPr>
        <p:blipFill>
          <a:blip r:embed="rId5" cstate="print"/>
          <a:stretch>
            <a:fillRect/>
          </a:stretch>
        </p:blipFill>
        <p:spPr>
          <a:xfrm>
            <a:off x="7848600" y="3505200"/>
            <a:ext cx="570678" cy="914400"/>
          </a:xfrm>
          <a:prstGeom prst="rect">
            <a:avLst/>
          </a:prstGeom>
        </p:spPr>
      </p:pic>
      <p:sp>
        <p:nvSpPr>
          <p:cNvPr id="18" name="TextBox 17"/>
          <p:cNvSpPr txBox="1"/>
          <p:nvPr/>
        </p:nvSpPr>
        <p:spPr>
          <a:xfrm>
            <a:off x="7696200" y="4572000"/>
            <a:ext cx="960906" cy="646331"/>
          </a:xfrm>
          <a:prstGeom prst="rect">
            <a:avLst/>
          </a:prstGeom>
          <a:noFill/>
        </p:spPr>
        <p:txBody>
          <a:bodyPr wrap="square" rtlCol="0">
            <a:spAutoFit/>
          </a:bodyPr>
          <a:lstStyle/>
          <a:p>
            <a:pPr algn="ctr"/>
            <a:r>
              <a:rPr lang="fr-FR" dirty="0" smtClean="0">
                <a:solidFill>
                  <a:schemeClr val="bg1"/>
                </a:solidFill>
              </a:rPr>
              <a:t>Serveur OCS</a:t>
            </a:r>
            <a:endParaRPr lang="fr-FR" dirty="0">
              <a:solidFill>
                <a:schemeClr val="bg1"/>
              </a:solidFill>
            </a:endParaRPr>
          </a:p>
        </p:txBody>
      </p:sp>
      <p:cxnSp>
        <p:nvCxnSpPr>
          <p:cNvPr id="19" name="Straight Connector 18"/>
          <p:cNvCxnSpPr/>
          <p:nvPr/>
        </p:nvCxnSpPr>
        <p:spPr>
          <a:xfrm>
            <a:off x="6324600" y="2895600"/>
            <a:ext cx="19812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134894" y="2704306"/>
            <a:ext cx="381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1" name="Picture 20" descr="laptop notebook pc mobility.png"/>
          <p:cNvPicPr>
            <a:picLocks noChangeAspect="1"/>
          </p:cNvPicPr>
          <p:nvPr/>
        </p:nvPicPr>
        <p:blipFill>
          <a:blip r:embed="rId6" cstate="print"/>
          <a:stretch>
            <a:fillRect/>
          </a:stretch>
        </p:blipFill>
        <p:spPr>
          <a:xfrm flipH="1">
            <a:off x="5867401" y="1905000"/>
            <a:ext cx="883941" cy="687280"/>
          </a:xfrm>
          <a:prstGeom prst="rect">
            <a:avLst/>
          </a:prstGeom>
        </p:spPr>
      </p:pic>
      <p:cxnSp>
        <p:nvCxnSpPr>
          <p:cNvPr id="22" name="Straight Connector 21"/>
          <p:cNvCxnSpPr/>
          <p:nvPr/>
        </p:nvCxnSpPr>
        <p:spPr>
          <a:xfrm rot="5400000" flipH="1" flipV="1">
            <a:off x="8116094" y="2704306"/>
            <a:ext cx="381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3" name="Picture 22" descr="laptop notebook pc mobility.png"/>
          <p:cNvPicPr>
            <a:picLocks noChangeAspect="1"/>
          </p:cNvPicPr>
          <p:nvPr/>
        </p:nvPicPr>
        <p:blipFill>
          <a:blip r:embed="rId6" cstate="print"/>
          <a:stretch>
            <a:fillRect/>
          </a:stretch>
        </p:blipFill>
        <p:spPr>
          <a:xfrm flipH="1">
            <a:off x="7802859" y="1905000"/>
            <a:ext cx="883941" cy="687280"/>
          </a:xfrm>
          <a:prstGeom prst="rect">
            <a:avLst/>
          </a:prstGeom>
        </p:spPr>
      </p:pic>
      <p:pic>
        <p:nvPicPr>
          <p:cNvPr id="2050" name="Picture 2"/>
          <p:cNvPicPr>
            <a:picLocks noChangeAspect="1" noChangeArrowheads="1"/>
          </p:cNvPicPr>
          <p:nvPr/>
        </p:nvPicPr>
        <p:blipFill>
          <a:blip r:embed="rId7"/>
          <a:srcRect/>
          <a:stretch>
            <a:fillRect/>
          </a:stretch>
        </p:blipFill>
        <p:spPr bwMode="auto">
          <a:xfrm>
            <a:off x="8229600" y="1981200"/>
            <a:ext cx="304800" cy="304800"/>
          </a:xfrm>
          <a:prstGeom prst="rect">
            <a:avLst/>
          </a:prstGeom>
          <a:noFill/>
          <a:ln w="9525">
            <a:noFill/>
            <a:miter lim="800000"/>
            <a:headEnd/>
            <a:tailEnd/>
          </a:ln>
          <a:effectLst/>
        </p:spPr>
      </p:pic>
      <p:pic>
        <p:nvPicPr>
          <p:cNvPr id="25" name="Picture 2"/>
          <p:cNvPicPr>
            <a:picLocks noChangeAspect="1" noChangeArrowheads="1"/>
          </p:cNvPicPr>
          <p:nvPr/>
        </p:nvPicPr>
        <p:blipFill>
          <a:blip r:embed="rId8"/>
          <a:srcRect/>
          <a:stretch>
            <a:fillRect/>
          </a:stretch>
        </p:blipFill>
        <p:spPr bwMode="auto">
          <a:xfrm>
            <a:off x="6324600" y="1962150"/>
            <a:ext cx="304800" cy="323850"/>
          </a:xfrm>
          <a:prstGeom prst="rect">
            <a:avLst/>
          </a:prstGeom>
          <a:noFill/>
          <a:ln w="9525">
            <a:noFill/>
            <a:miter lim="800000"/>
            <a:headEnd/>
            <a:tailEnd/>
          </a:ln>
          <a:effectLst/>
        </p:spPr>
      </p:pic>
      <p:pic>
        <p:nvPicPr>
          <p:cNvPr id="26" name="Picture 25" descr="Telephone desk phone wired.png"/>
          <p:cNvPicPr>
            <a:picLocks noChangeAspect="1"/>
          </p:cNvPicPr>
          <p:nvPr/>
        </p:nvPicPr>
        <p:blipFill>
          <a:blip r:embed="rId9" cstate="print"/>
          <a:stretch>
            <a:fillRect/>
          </a:stretch>
        </p:blipFill>
        <p:spPr>
          <a:xfrm>
            <a:off x="7162800" y="1828800"/>
            <a:ext cx="727969" cy="727969"/>
          </a:xfrm>
          <a:prstGeom prst="rect">
            <a:avLst/>
          </a:prstGeom>
        </p:spPr>
      </p:pic>
      <p:cxnSp>
        <p:nvCxnSpPr>
          <p:cNvPr id="29" name="Straight Connector 28"/>
          <p:cNvCxnSpPr/>
          <p:nvPr/>
        </p:nvCxnSpPr>
        <p:spPr>
          <a:xfrm rot="16200000" flipH="1">
            <a:off x="5029201" y="2971800"/>
            <a:ext cx="914400" cy="1"/>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6" descr="Telephone desk phone wired.png"/>
          <p:cNvPicPr>
            <a:picLocks noChangeAspect="1"/>
          </p:cNvPicPr>
          <p:nvPr/>
        </p:nvPicPr>
        <p:blipFill>
          <a:blip r:embed="rId9" cstate="print"/>
          <a:stretch>
            <a:fillRect/>
          </a:stretch>
        </p:blipFill>
        <p:spPr>
          <a:xfrm>
            <a:off x="5181600" y="1862831"/>
            <a:ext cx="727969" cy="727969"/>
          </a:xfrm>
          <a:prstGeom prst="rect">
            <a:avLst/>
          </a:prstGeom>
        </p:spPr>
      </p:pic>
      <p:cxnSp>
        <p:nvCxnSpPr>
          <p:cNvPr id="31" name="Straight Connector 30"/>
          <p:cNvCxnSpPr/>
          <p:nvPr/>
        </p:nvCxnSpPr>
        <p:spPr>
          <a:xfrm rot="5400000">
            <a:off x="7162800" y="2743200"/>
            <a:ext cx="6096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6400" y="3048000"/>
            <a:ext cx="19812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525000" y="1131332"/>
            <a:ext cx="533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601200" y="762000"/>
            <a:ext cx="609600" cy="369332"/>
          </a:xfrm>
          <a:prstGeom prst="rect">
            <a:avLst/>
          </a:prstGeom>
          <a:noFill/>
        </p:spPr>
        <p:txBody>
          <a:bodyPr wrap="square" rtlCol="0">
            <a:spAutoFit/>
          </a:bodyPr>
          <a:lstStyle/>
          <a:p>
            <a:r>
              <a:rPr lang="en-US" b="1" dirty="0" smtClean="0">
                <a:solidFill>
                  <a:schemeClr val="bg1"/>
                </a:solidFill>
              </a:rPr>
              <a:t>SIP</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Intégration OCS / PBX </a:t>
            </a:r>
            <a:br>
              <a:rPr lang="fr-FR" dirty="0" smtClean="0"/>
            </a:br>
            <a:r>
              <a:rPr lang="fr-FR" sz="3600" dirty="0" smtClean="0"/>
              <a:t>Mode </a:t>
            </a:r>
            <a:r>
              <a:rPr lang="fr-FR" sz="3600" dirty="0" err="1" smtClean="0"/>
              <a:t>Standalone</a:t>
            </a:r>
            <a:endParaRPr lang="fr-FR" dirty="0"/>
          </a:p>
        </p:txBody>
      </p:sp>
      <p:sp>
        <p:nvSpPr>
          <p:cNvPr id="3" name="Content Placeholder 2"/>
          <p:cNvSpPr>
            <a:spLocks noGrp="1"/>
          </p:cNvSpPr>
          <p:nvPr>
            <p:ph idx="1"/>
          </p:nvPr>
        </p:nvSpPr>
        <p:spPr>
          <a:xfrm>
            <a:off x="381000" y="1751539"/>
            <a:ext cx="4191000" cy="3430061"/>
          </a:xfrm>
        </p:spPr>
        <p:txBody>
          <a:bodyPr>
            <a:normAutofit/>
          </a:bodyPr>
          <a:lstStyle/>
          <a:p>
            <a:r>
              <a:rPr lang="fr-FR" dirty="0" err="1" smtClean="0"/>
              <a:t>Communicator</a:t>
            </a:r>
            <a:r>
              <a:rPr lang="fr-FR" dirty="0" smtClean="0"/>
              <a:t> est le téléphone des utilisateurs migrés.</a:t>
            </a:r>
          </a:p>
          <a:p>
            <a:r>
              <a:rPr lang="fr-FR" dirty="0" smtClean="0"/>
              <a:t>Connectivité SIP ou TDM avec le PBX.</a:t>
            </a:r>
          </a:p>
          <a:p>
            <a:r>
              <a:rPr lang="fr-FR" dirty="0" smtClean="0"/>
              <a:t>Téléphone PBX pour les autres utilisateurs.</a:t>
            </a:r>
          </a:p>
        </p:txBody>
      </p:sp>
      <p:sp>
        <p:nvSpPr>
          <p:cNvPr id="9" name="Rounded Rectangle 8"/>
          <p:cNvSpPr/>
          <p:nvPr/>
        </p:nvSpPr>
        <p:spPr bwMode="auto">
          <a:xfrm>
            <a:off x="4724400" y="1371600"/>
            <a:ext cx="4267200" cy="44958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6" name="Picture 15" descr="Telephone desk phone wired.png"/>
          <p:cNvPicPr>
            <a:picLocks noChangeAspect="1"/>
          </p:cNvPicPr>
          <p:nvPr/>
        </p:nvPicPr>
        <p:blipFill>
          <a:blip r:embed="rId3" cstate="print"/>
          <a:stretch>
            <a:fillRect/>
          </a:stretch>
        </p:blipFill>
        <p:spPr>
          <a:xfrm>
            <a:off x="5181600" y="1752600"/>
            <a:ext cx="727969" cy="727969"/>
          </a:xfrm>
          <a:prstGeom prst="rect">
            <a:avLst/>
          </a:prstGeom>
        </p:spPr>
      </p:pic>
      <p:cxnSp>
        <p:nvCxnSpPr>
          <p:cNvPr id="43" name="Straight Connector 42"/>
          <p:cNvCxnSpPr/>
          <p:nvPr/>
        </p:nvCxnSpPr>
        <p:spPr>
          <a:xfrm rot="5400000">
            <a:off x="5106194" y="2971006"/>
            <a:ext cx="9144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4971495" y="3400148"/>
            <a:ext cx="1145220" cy="2086252"/>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0" name="Picture 19" descr="TDM-PBX.png"/>
          <p:cNvPicPr>
            <a:picLocks noChangeAspect="1"/>
          </p:cNvPicPr>
          <p:nvPr/>
        </p:nvPicPr>
        <p:blipFill>
          <a:blip r:embed="rId4" cstate="print"/>
          <a:stretch>
            <a:fillRect/>
          </a:stretch>
        </p:blipFill>
        <p:spPr>
          <a:xfrm>
            <a:off x="5157926" y="3566991"/>
            <a:ext cx="701337" cy="803182"/>
          </a:xfrm>
          <a:prstGeom prst="rect">
            <a:avLst/>
          </a:prstGeom>
        </p:spPr>
      </p:pic>
      <p:sp>
        <p:nvSpPr>
          <p:cNvPr id="21" name="TextBox 20"/>
          <p:cNvSpPr txBox="1"/>
          <p:nvPr/>
        </p:nvSpPr>
        <p:spPr>
          <a:xfrm>
            <a:off x="5042517" y="4553505"/>
            <a:ext cx="958789" cy="646331"/>
          </a:xfrm>
          <a:prstGeom prst="rect">
            <a:avLst/>
          </a:prstGeom>
          <a:noFill/>
        </p:spPr>
        <p:txBody>
          <a:bodyPr wrap="square" rtlCol="0">
            <a:spAutoFit/>
          </a:bodyPr>
          <a:lstStyle/>
          <a:p>
            <a:pPr algn="ctr"/>
            <a:r>
              <a:rPr lang="en-US" dirty="0" smtClean="0">
                <a:solidFill>
                  <a:schemeClr val="bg1"/>
                </a:solidFill>
              </a:rPr>
              <a:t>PBX </a:t>
            </a:r>
            <a:r>
              <a:rPr lang="en-US" dirty="0" err="1" smtClean="0">
                <a:solidFill>
                  <a:schemeClr val="bg1"/>
                </a:solidFill>
              </a:rPr>
              <a:t>existant</a:t>
            </a:r>
            <a:endParaRPr lang="en-US" dirty="0">
              <a:solidFill>
                <a:schemeClr val="bg1"/>
              </a:solidFill>
            </a:endParaRPr>
          </a:p>
        </p:txBody>
      </p:sp>
      <p:sp>
        <p:nvSpPr>
          <p:cNvPr id="23" name="Rounded Rectangle 22"/>
          <p:cNvSpPr/>
          <p:nvPr/>
        </p:nvSpPr>
        <p:spPr bwMode="auto">
          <a:xfrm>
            <a:off x="6251360" y="3400148"/>
            <a:ext cx="1216240" cy="2086252"/>
          </a:xfrm>
          <a:prstGeom prst="roundRect">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4" name="Picture 23" descr="MediationServer.png"/>
          <p:cNvPicPr>
            <a:picLocks noChangeAspect="1"/>
          </p:cNvPicPr>
          <p:nvPr/>
        </p:nvPicPr>
        <p:blipFill>
          <a:blip r:embed="rId5" cstate="print"/>
          <a:stretch>
            <a:fillRect/>
          </a:stretch>
        </p:blipFill>
        <p:spPr>
          <a:xfrm>
            <a:off x="6400800" y="3581400"/>
            <a:ext cx="942109" cy="914400"/>
          </a:xfrm>
          <a:prstGeom prst="rect">
            <a:avLst/>
          </a:prstGeom>
        </p:spPr>
      </p:pic>
      <p:cxnSp>
        <p:nvCxnSpPr>
          <p:cNvPr id="33" name="Straight Connector 32"/>
          <p:cNvCxnSpPr/>
          <p:nvPr/>
        </p:nvCxnSpPr>
        <p:spPr>
          <a:xfrm rot="5400000" flipH="1" flipV="1">
            <a:off x="7658894" y="3390900"/>
            <a:ext cx="989806" cy="79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48400" y="4572000"/>
            <a:ext cx="1219200" cy="646331"/>
          </a:xfrm>
          <a:prstGeom prst="rect">
            <a:avLst/>
          </a:prstGeom>
          <a:noFill/>
        </p:spPr>
        <p:txBody>
          <a:bodyPr wrap="square" rtlCol="0">
            <a:spAutoFit/>
          </a:bodyPr>
          <a:lstStyle/>
          <a:p>
            <a:pPr algn="ctr"/>
            <a:r>
              <a:rPr lang="fr-FR" dirty="0" smtClean="0">
                <a:solidFill>
                  <a:schemeClr val="bg1"/>
                </a:solidFill>
              </a:rPr>
              <a:t>Serveur de </a:t>
            </a:r>
            <a:r>
              <a:rPr lang="fr-FR" dirty="0" err="1" smtClean="0">
                <a:solidFill>
                  <a:schemeClr val="bg1"/>
                </a:solidFill>
              </a:rPr>
              <a:t>Mediation</a:t>
            </a:r>
            <a:endParaRPr lang="fr-FR" dirty="0">
              <a:solidFill>
                <a:schemeClr val="bg1"/>
              </a:solidFill>
            </a:endParaRPr>
          </a:p>
        </p:txBody>
      </p:sp>
      <p:sp>
        <p:nvSpPr>
          <p:cNvPr id="28" name="Rounded Rectangle 27"/>
          <p:cNvSpPr/>
          <p:nvPr/>
        </p:nvSpPr>
        <p:spPr bwMode="auto">
          <a:xfrm>
            <a:off x="7543800" y="3400148"/>
            <a:ext cx="1295400" cy="2086252"/>
          </a:xfrm>
          <a:prstGeom prst="roundRect">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6" name="Picture 25" descr="OCS.png"/>
          <p:cNvPicPr>
            <a:picLocks noChangeAspect="1"/>
          </p:cNvPicPr>
          <p:nvPr/>
        </p:nvPicPr>
        <p:blipFill>
          <a:blip r:embed="rId6" cstate="print"/>
          <a:stretch>
            <a:fillRect/>
          </a:stretch>
        </p:blipFill>
        <p:spPr>
          <a:xfrm>
            <a:off x="7848600" y="3505200"/>
            <a:ext cx="570678" cy="914400"/>
          </a:xfrm>
          <a:prstGeom prst="rect">
            <a:avLst/>
          </a:prstGeom>
        </p:spPr>
      </p:pic>
      <p:sp>
        <p:nvSpPr>
          <p:cNvPr id="27" name="TextBox 26"/>
          <p:cNvSpPr txBox="1"/>
          <p:nvPr/>
        </p:nvSpPr>
        <p:spPr>
          <a:xfrm>
            <a:off x="7696200" y="4572000"/>
            <a:ext cx="960906" cy="646331"/>
          </a:xfrm>
          <a:prstGeom prst="rect">
            <a:avLst/>
          </a:prstGeom>
          <a:noFill/>
        </p:spPr>
        <p:txBody>
          <a:bodyPr wrap="square" rtlCol="0">
            <a:spAutoFit/>
          </a:bodyPr>
          <a:lstStyle/>
          <a:p>
            <a:pPr algn="ctr"/>
            <a:r>
              <a:rPr lang="fr-FR" dirty="0" smtClean="0">
                <a:solidFill>
                  <a:schemeClr val="bg1"/>
                </a:solidFill>
              </a:rPr>
              <a:t>Serveur OCS</a:t>
            </a:r>
            <a:endParaRPr lang="fr-FR" dirty="0">
              <a:solidFill>
                <a:schemeClr val="bg1"/>
              </a:solidFill>
            </a:endParaRPr>
          </a:p>
        </p:txBody>
      </p:sp>
      <p:cxnSp>
        <p:nvCxnSpPr>
          <p:cNvPr id="31" name="Straight Connector 30"/>
          <p:cNvCxnSpPr/>
          <p:nvPr/>
        </p:nvCxnSpPr>
        <p:spPr>
          <a:xfrm>
            <a:off x="6324600" y="2895600"/>
            <a:ext cx="19812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894" y="2704306"/>
            <a:ext cx="381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8" name="Picture 17" descr="laptop notebook pc mobility.png"/>
          <p:cNvPicPr>
            <a:picLocks noChangeAspect="1"/>
          </p:cNvPicPr>
          <p:nvPr/>
        </p:nvPicPr>
        <p:blipFill>
          <a:blip r:embed="rId7" cstate="print"/>
          <a:stretch>
            <a:fillRect/>
          </a:stretch>
        </p:blipFill>
        <p:spPr>
          <a:xfrm flipH="1">
            <a:off x="5867401" y="1905000"/>
            <a:ext cx="883941" cy="687280"/>
          </a:xfrm>
          <a:prstGeom prst="rect">
            <a:avLst/>
          </a:prstGeom>
        </p:spPr>
      </p:pic>
      <p:cxnSp>
        <p:nvCxnSpPr>
          <p:cNvPr id="40" name="Straight Connector 39"/>
          <p:cNvCxnSpPr/>
          <p:nvPr/>
        </p:nvCxnSpPr>
        <p:spPr>
          <a:xfrm rot="5400000" flipH="1" flipV="1">
            <a:off x="8116094" y="2704306"/>
            <a:ext cx="381000"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laptop notebook pc mobility.png"/>
          <p:cNvPicPr>
            <a:picLocks noChangeAspect="1"/>
          </p:cNvPicPr>
          <p:nvPr/>
        </p:nvPicPr>
        <p:blipFill>
          <a:blip r:embed="rId7" cstate="print"/>
          <a:stretch>
            <a:fillRect/>
          </a:stretch>
        </p:blipFill>
        <p:spPr>
          <a:xfrm flipH="1">
            <a:off x="7802859" y="1905000"/>
            <a:ext cx="883941" cy="687280"/>
          </a:xfrm>
          <a:prstGeom prst="rect">
            <a:avLst/>
          </a:prstGeom>
        </p:spPr>
      </p:pic>
      <p:pic>
        <p:nvPicPr>
          <p:cNvPr id="1026" name="Picture 2"/>
          <p:cNvPicPr>
            <a:picLocks noChangeAspect="1" noChangeArrowheads="1"/>
          </p:cNvPicPr>
          <p:nvPr/>
        </p:nvPicPr>
        <p:blipFill>
          <a:blip r:embed="rId8"/>
          <a:srcRect/>
          <a:stretch>
            <a:fillRect/>
          </a:stretch>
        </p:blipFill>
        <p:spPr bwMode="auto">
          <a:xfrm>
            <a:off x="6324600" y="1962150"/>
            <a:ext cx="304800" cy="323850"/>
          </a:xfrm>
          <a:prstGeom prst="rect">
            <a:avLst/>
          </a:prstGeom>
          <a:noFill/>
          <a:ln w="9525">
            <a:noFill/>
            <a:miter lim="800000"/>
            <a:headEnd/>
            <a:tailEnd/>
          </a:ln>
          <a:effectLst/>
        </p:spPr>
      </p:pic>
      <p:pic>
        <p:nvPicPr>
          <p:cNvPr id="35" name="Picture 2"/>
          <p:cNvPicPr>
            <a:picLocks noChangeAspect="1" noChangeArrowheads="1"/>
          </p:cNvPicPr>
          <p:nvPr/>
        </p:nvPicPr>
        <p:blipFill>
          <a:blip r:embed="rId8"/>
          <a:srcRect/>
          <a:stretch>
            <a:fillRect/>
          </a:stretch>
        </p:blipFill>
        <p:spPr bwMode="auto">
          <a:xfrm>
            <a:off x="8229600" y="1981200"/>
            <a:ext cx="304800" cy="323850"/>
          </a:xfrm>
          <a:prstGeom prst="rect">
            <a:avLst/>
          </a:prstGeom>
          <a:noFill/>
          <a:ln w="9525">
            <a:noFill/>
            <a:miter lim="800000"/>
            <a:headEnd/>
            <a:tailEnd/>
          </a:ln>
          <a:effectLst/>
        </p:spPr>
      </p:pic>
      <p:cxnSp>
        <p:nvCxnSpPr>
          <p:cNvPr id="30" name="Straight Connector 29"/>
          <p:cNvCxnSpPr/>
          <p:nvPr/>
        </p:nvCxnSpPr>
        <p:spPr>
          <a:xfrm>
            <a:off x="9601200" y="2350532"/>
            <a:ext cx="533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677400" y="1981200"/>
            <a:ext cx="609600" cy="369332"/>
          </a:xfrm>
          <a:prstGeom prst="rect">
            <a:avLst/>
          </a:prstGeom>
          <a:noFill/>
        </p:spPr>
        <p:txBody>
          <a:bodyPr wrap="square" rtlCol="0">
            <a:spAutoFit/>
          </a:bodyPr>
          <a:lstStyle/>
          <a:p>
            <a:r>
              <a:rPr lang="en-US" b="1" dirty="0" smtClean="0">
                <a:solidFill>
                  <a:schemeClr val="bg1"/>
                </a:solidFill>
              </a:rPr>
              <a:t>SIP</a:t>
            </a:r>
            <a:endParaRPr lang="en-US" b="1" dirty="0">
              <a:solidFill>
                <a:schemeClr val="bg1"/>
              </a:solidFill>
            </a:endParaRPr>
          </a:p>
        </p:txBody>
      </p:sp>
      <p:sp>
        <p:nvSpPr>
          <p:cNvPr id="34" name="TextBox 33"/>
          <p:cNvSpPr txBox="1"/>
          <p:nvPr/>
        </p:nvSpPr>
        <p:spPr>
          <a:xfrm>
            <a:off x="9448800" y="2362200"/>
            <a:ext cx="838200" cy="369332"/>
          </a:xfrm>
          <a:prstGeom prst="rect">
            <a:avLst/>
          </a:prstGeom>
          <a:noFill/>
        </p:spPr>
        <p:txBody>
          <a:bodyPr wrap="square" rtlCol="0">
            <a:spAutoFit/>
          </a:bodyPr>
          <a:lstStyle/>
          <a:p>
            <a:r>
              <a:rPr lang="en-US" b="1" dirty="0" smtClean="0">
                <a:solidFill>
                  <a:schemeClr val="bg1"/>
                </a:solidFill>
              </a:rPr>
              <a:t>MEDIA</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8_ITPro_4-3">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67EF228-A8D9-4978-95BD-A46449963BF4}"/>
</file>

<file path=customXml/itemProps2.xml><?xml version="1.0" encoding="utf-8"?>
<ds:datastoreItem xmlns:ds="http://schemas.openxmlformats.org/officeDocument/2006/customXml" ds:itemID="{0A30AD38-6035-4F17-8C8E-1AA0A9479585}"/>
</file>

<file path=customXml/itemProps3.xml><?xml version="1.0" encoding="utf-8"?>
<ds:datastoreItem xmlns:ds="http://schemas.openxmlformats.org/officeDocument/2006/customXml" ds:itemID="{7D027B48-A4EB-451D-8B14-CF8C68795D65}"/>
</file>

<file path=docProps/app.xml><?xml version="1.0" encoding="utf-8"?>
<Properties xmlns="http://schemas.openxmlformats.org/officeDocument/2006/extended-properties" xmlns:vt="http://schemas.openxmlformats.org/officeDocument/2006/docPropsVTypes">
  <Template>MSD2008_BPOS_dcaro</Template>
  <TotalTime>0</TotalTime>
  <Words>1798</Words>
  <Application>Microsoft Office PowerPoint</Application>
  <PresentationFormat>On-screen Show (4:3)</PresentationFormat>
  <Paragraphs>523</Paragraphs>
  <Slides>42</Slides>
  <Notes>42</Notes>
  <HiddenSlides>3</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TechEd2008_ITPro_4-3</vt:lpstr>
      <vt:lpstr>Les Communications Unifiées: Implémentation et mise en oeuvre pour la voix sur IP.</vt:lpstr>
      <vt:lpstr>C'est quoi les communications unifiées ?</vt:lpstr>
      <vt:lpstr>VOIP : Briques fondamentales</vt:lpstr>
      <vt:lpstr>Planification</vt:lpstr>
      <vt:lpstr>Etapes de déploiement </vt:lpstr>
      <vt:lpstr>Edition Standard</vt:lpstr>
      <vt:lpstr>Edition Entreprise – Mode consolidé</vt:lpstr>
      <vt:lpstr>Intégration OCS / PBX  Mode Coexistence</vt:lpstr>
      <vt:lpstr>Intégration OCS / PBX  Mode Standalone</vt:lpstr>
      <vt:lpstr>Résumé des intégrations possibles</vt:lpstr>
      <vt:lpstr>Modèles de gateway certifiés</vt:lpstr>
      <vt:lpstr>PBX qualifés au 26 Septembre</vt:lpstr>
      <vt:lpstr>Programme de certification</vt:lpstr>
      <vt:lpstr>RFC 3966</vt:lpstr>
      <vt:lpstr>RFC 3966</vt:lpstr>
      <vt:lpstr>A propos d'interopérabilité PBX</vt:lpstr>
      <vt:lpstr>Coexistence avec un PBX TDM</vt:lpstr>
      <vt:lpstr>Coexistence avec un IP-PBX</vt:lpstr>
      <vt:lpstr>Déploiement de OCS Seul Nouvelle installation</vt:lpstr>
      <vt:lpstr>Déploiement des clients</vt:lpstr>
      <vt:lpstr>Interopérabilité avec Tandberg</vt:lpstr>
      <vt:lpstr>Interopérabilité avec Polycom</vt:lpstr>
      <vt:lpstr>Supervision </vt:lpstr>
      <vt:lpstr>Les défis du transport de la voix sur IP </vt:lpstr>
      <vt:lpstr>Les défis du transport de la voix sur IP </vt:lpstr>
      <vt:lpstr>Il n'y a pas que le réseau …</vt:lpstr>
      <vt:lpstr>Mesure de la qualité d'un échange vocal</vt:lpstr>
      <vt:lpstr>Exemples de rapports</vt:lpstr>
      <vt:lpstr>Exemples de rapports</vt:lpstr>
      <vt:lpstr>QoE Reporting avec MOM</vt:lpstr>
      <vt:lpstr>Slide 31</vt:lpstr>
      <vt:lpstr>Ce qu'il faut retenir</vt:lpstr>
      <vt:lpstr>Pour en savoir plus …</vt:lpstr>
      <vt:lpstr>Slide 34</vt:lpstr>
      <vt:lpstr>Certifications : Programme de nouvelle génération</vt:lpstr>
      <vt:lpstr>Certification : validez vos compétences</vt:lpstr>
      <vt:lpstr>Slide 37</vt:lpstr>
      <vt:lpstr>Slide 38</vt:lpstr>
      <vt:lpstr>Plate-forme de démonstration</vt:lpstr>
      <vt:lpstr>Polycom – OCS Interop Current and Roadmap</vt:lpstr>
      <vt:lpstr>Mise en oeuvre </vt:lpstr>
      <vt:lpstr>Remote Call Control  Aka Third Party Call Control, RCC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2008-10-09T21:13:25Z</dcterms:created>
  <dcterms:modified xsi:type="dcterms:W3CDTF">2008-10-09T21:13:48Z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0x0101009919920ECD49E2438B61BD4C6FCE16E7</vt:lpwstr>
  </property>
</Properties>
</file>