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43"/>
  </p:notesMasterIdLst>
  <p:handoutMasterIdLst>
    <p:handoutMasterId r:id="rId44"/>
  </p:handoutMasterIdLst>
  <p:sldIdLst>
    <p:sldId id="333" r:id="rId5"/>
    <p:sldId id="335" r:id="rId6"/>
    <p:sldId id="339" r:id="rId7"/>
    <p:sldId id="340" r:id="rId8"/>
    <p:sldId id="341" r:id="rId9"/>
    <p:sldId id="342" r:id="rId10"/>
    <p:sldId id="343" r:id="rId11"/>
    <p:sldId id="362" r:id="rId12"/>
    <p:sldId id="363" r:id="rId13"/>
    <p:sldId id="355" r:id="rId14"/>
    <p:sldId id="344" r:id="rId15"/>
    <p:sldId id="345" r:id="rId16"/>
    <p:sldId id="346" r:id="rId17"/>
    <p:sldId id="347" r:id="rId18"/>
    <p:sldId id="348" r:id="rId19"/>
    <p:sldId id="356" r:id="rId20"/>
    <p:sldId id="349" r:id="rId21"/>
    <p:sldId id="351" r:id="rId22"/>
    <p:sldId id="357" r:id="rId23"/>
    <p:sldId id="352" r:id="rId24"/>
    <p:sldId id="353" r:id="rId25"/>
    <p:sldId id="354" r:id="rId26"/>
    <p:sldId id="336" r:id="rId27"/>
    <p:sldId id="358" r:id="rId28"/>
    <p:sldId id="359" r:id="rId29"/>
    <p:sldId id="360" r:id="rId30"/>
    <p:sldId id="361" r:id="rId31"/>
    <p:sldId id="301" r:id="rId32"/>
    <p:sldId id="305" r:id="rId33"/>
    <p:sldId id="273" r:id="rId34"/>
    <p:sldId id="338" r:id="rId35"/>
    <p:sldId id="275" r:id="rId36"/>
    <p:sldId id="322" r:id="rId37"/>
    <p:sldId id="329" r:id="rId38"/>
    <p:sldId id="334" r:id="rId39"/>
    <p:sldId id="313" r:id="rId40"/>
    <p:sldId id="323" r:id="rId41"/>
    <p:sldId id="324" r:id="rId4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8DF"/>
    <a:srgbClr val="A2CDE2"/>
    <a:srgbClr val="9BCFE9"/>
    <a:srgbClr val="B0D9EE"/>
    <a:srgbClr val="A0D8FE"/>
    <a:srgbClr val="B0DEFE"/>
    <a:srgbClr val="000000"/>
    <a:srgbClr val="5DBDFF"/>
    <a:srgbClr val="0386D7"/>
    <a:srgbClr val="FFBF93"/>
  </p:clrMru>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876" autoAdjust="0"/>
    <p:restoredTop sz="94390" autoAdjust="0"/>
  </p:normalViewPr>
  <p:slideViewPr>
    <p:cSldViewPr snapToGrid="0">
      <p:cViewPr>
        <p:scale>
          <a:sx n="66" d="100"/>
          <a:sy n="66" d="100"/>
        </p:scale>
        <p:origin x="-834" y="-198"/>
      </p:cViewPr>
      <p:guideLst>
        <p:guide orient="horz" pos="144"/>
        <p:guide orient="horz" pos="1488"/>
        <p:guide orient="horz" pos="1200"/>
        <p:guide orient="horz" pos="2304"/>
        <p:guide orient="horz" pos="892"/>
        <p:guide orient="horz" pos="4176"/>
        <p:guide pos="2880"/>
        <p:guide pos="244"/>
        <p:guide pos="462"/>
        <p:guide pos="5516"/>
        <p:guide pos="863"/>
      </p:guideLst>
    </p:cSldViewPr>
  </p:slideViewPr>
  <p:outlineViewPr>
    <p:cViewPr>
      <p:scale>
        <a:sx n="33" d="100"/>
        <a:sy n="33" d="100"/>
      </p:scale>
      <p:origin x="0" y="162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20" d="100"/>
          <a:sy n="120" d="100"/>
        </p:scale>
        <p:origin x="-239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layout/>
      <c:txPr>
        <a:bodyPr/>
        <a:lstStyle/>
        <a:p>
          <a:pPr>
            <a:defRPr lang="en-US"/>
          </a:pPr>
          <a:endParaRPr lang="en-US"/>
        </a:p>
      </c:txPr>
    </c:title>
    <c:plotArea>
      <c:layout/>
      <c:barChart>
        <c:barDir val="col"/>
        <c:grouping val="clustered"/>
        <c:ser>
          <c:idx val="0"/>
          <c:order val="0"/>
          <c:tx>
            <c:strRef>
              <c:f>Sheet1!$B$1</c:f>
              <c:strCache>
                <c:ptCount val="1"/>
                <c:pt idx="0">
                  <c:v>Series 1</c:v>
                </c:pt>
              </c:strCache>
            </c:strRef>
          </c:tx>
          <c:dLbls>
            <c:txPr>
              <a:bodyPr/>
              <a:lstStyle/>
              <a:p>
                <a:pPr>
                  <a:defRPr lang="en-US"/>
                </a:pPr>
                <a:endParaRPr lang="en-US"/>
              </a:p>
            </c:txPr>
            <c:showVal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dLbls>
            <c:txPr>
              <a:bodyPr/>
              <a:lstStyle/>
              <a:p>
                <a:pPr>
                  <a:defRPr lang="en-US"/>
                </a:pPr>
                <a:endParaRPr lang="en-US"/>
              </a:p>
            </c:txPr>
            <c:showVal val="1"/>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dLbls>
            <c:txPr>
              <a:bodyPr/>
              <a:lstStyle/>
              <a:p>
                <a:pPr>
                  <a:defRPr lang="en-US"/>
                </a:pPr>
                <a:endParaRPr lang="en-US"/>
              </a:p>
            </c:txPr>
            <c:showVal val="1"/>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Val val="1"/>
        </c:dLbls>
        <c:axId val="174119936"/>
        <c:axId val="181746688"/>
      </c:barChart>
      <c:catAx>
        <c:axId val="174119936"/>
        <c:scaling>
          <c:orientation val="minMax"/>
        </c:scaling>
        <c:axPos val="b"/>
        <c:majorTickMark val="none"/>
        <c:tickLblPos val="nextTo"/>
        <c:txPr>
          <a:bodyPr/>
          <a:lstStyle/>
          <a:p>
            <a:pPr>
              <a:defRPr lang="en-US"/>
            </a:pPr>
            <a:endParaRPr lang="en-US"/>
          </a:p>
        </c:txPr>
        <c:crossAx val="181746688"/>
        <c:crosses val="autoZero"/>
        <c:auto val="1"/>
        <c:lblAlgn val="ctr"/>
        <c:lblOffset val="100"/>
      </c:catAx>
      <c:valAx>
        <c:axId val="181746688"/>
        <c:scaling>
          <c:orientation val="minMax"/>
        </c:scaling>
        <c:delete val="1"/>
        <c:axPos val="l"/>
        <c:numFmt formatCode="General" sourceLinked="1"/>
        <c:tickLblPos val="nextTo"/>
        <c:crossAx val="174119936"/>
        <c:crosses val="autoZero"/>
        <c:crossBetween val="between"/>
        <c:majorUnit val="1"/>
      </c:valAx>
    </c:plotArea>
    <c:legend>
      <c:legendPos val="t"/>
      <c:layout/>
      <c:txPr>
        <a:bodyPr/>
        <a:lstStyle/>
        <a:p>
          <a:pPr>
            <a:defRPr lang="en-US"/>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lang="en-US" sz="4400" b="0"/>
            </a:pPr>
            <a:r>
              <a:rPr lang="en-US" dirty="0">
                <a:latin typeface="Calibri" pitchFamily="34" charset="0"/>
              </a:rPr>
              <a:t>Chart Title</a:t>
            </a:r>
          </a:p>
        </c:rich>
      </c:tx>
      <c:layout/>
    </c:title>
    <c:view3D>
      <c:rotX val="30"/>
      <c:hPercent val="50"/>
      <c:depthPercent val="100"/>
      <c:perspective val="30"/>
    </c:view3D>
    <c:plotArea>
      <c:layout>
        <c:manualLayout>
          <c:layoutTarget val="inner"/>
          <c:xMode val="edge"/>
          <c:yMode val="edge"/>
          <c:x val="1.1711726218272018E-3"/>
          <c:y val="0.16578725939722563"/>
          <c:w val="0.71714774916939061"/>
          <c:h val="0.82881511893089665"/>
        </c:manualLayout>
      </c:layout>
      <c:pie3DChart>
        <c:varyColors val="1"/>
        <c:ser>
          <c:idx val="0"/>
          <c:order val="0"/>
          <c:tx>
            <c:strRef>
              <c:f>Sheet1!$B$1</c:f>
              <c:strCache>
                <c:ptCount val="1"/>
                <c:pt idx="0">
                  <c:v>Chart Title</c:v>
                </c:pt>
              </c:strCache>
            </c:strRef>
          </c:tx>
          <c:dLbls>
            <c:numFmt formatCode="General" sourceLinked="0"/>
            <c:txPr>
              <a:bodyPr/>
              <a:lstStyle/>
              <a:p>
                <a:pPr>
                  <a:defRPr lang="en-US" sz="2800">
                    <a:effectLst>
                      <a:outerShdw blurRad="38100" dist="38100" dir="2700000" algn="tl">
                        <a:srgbClr val="000000">
                          <a:alpha val="43137"/>
                        </a:srgbClr>
                      </a:outerShdw>
                    </a:effectLst>
                  </a:defRPr>
                </a:pPr>
                <a:endParaRPr lang="en-US"/>
              </a:p>
            </c:txPr>
            <c:showPercent val="1"/>
            <c:showLeaderLines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pie3DChart>
    </c:plotArea>
    <c:legend>
      <c:legendPos val="r"/>
      <c:layout>
        <c:manualLayout>
          <c:xMode val="edge"/>
          <c:yMode val="edge"/>
          <c:x val="0.71349145773957101"/>
          <c:y val="0.33069235618712822"/>
          <c:w val="0.2783285831602435"/>
          <c:h val="0.42146170730847593"/>
        </c:manualLayout>
      </c:layout>
      <c:txPr>
        <a:bodyPr/>
        <a:lstStyle/>
        <a:p>
          <a:pPr>
            <a:defRPr lang="en-US" sz="3200">
              <a:effectLst>
                <a:outerShdw blurRad="38100" dist="38100" dir="2700000" algn="tl">
                  <a:srgbClr val="000000">
                    <a:alpha val="43137"/>
                  </a:srgbClr>
                </a:outerShdw>
              </a:effectLst>
            </a:defRPr>
          </a:pPr>
          <a:endParaRPr lang="en-US"/>
        </a:p>
      </c:tx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27BFC-0B7A-489C-AF26-281913C5AC22}" type="doc">
      <dgm:prSet loTypeId="urn:microsoft.com/office/officeart/2005/8/layout/radial6" loCatId="cycle" qsTypeId="urn:microsoft.com/office/officeart/2005/8/quickstyle/3d7" qsCatId="3D" csTypeId="urn:microsoft.com/office/officeart/2005/8/colors/accent0_3" csCatId="mainScheme" phldr="1"/>
      <dgm:spPr/>
      <dgm:t>
        <a:bodyPr/>
        <a:lstStyle/>
        <a:p>
          <a:endParaRPr lang="en-US"/>
        </a:p>
      </dgm:t>
    </dgm:pt>
    <dgm:pt modelId="{D78C138B-4241-4D00-A0A6-6C9BE588DC77}">
      <dgm:prSet phldrT="[Text]"/>
      <dgm:spPr/>
      <dgm:t>
        <a:bodyPr/>
        <a:lstStyle/>
        <a:p>
          <a:r>
            <a:rPr lang="fr-FR" b="1" dirty="0" smtClean="0">
              <a:solidFill>
                <a:srgbClr val="FFFFFF"/>
              </a:solidFill>
            </a:rPr>
            <a:t>Contrat de Support Premier</a:t>
          </a:r>
          <a:endParaRPr lang="en-US" b="1" dirty="0">
            <a:solidFill>
              <a:srgbClr val="FFFFFF"/>
            </a:solidFill>
          </a:endParaRPr>
        </a:p>
      </dgm:t>
    </dgm:pt>
    <dgm:pt modelId="{9C697599-FF67-4973-B7A8-EE72A1558927}" type="parTrans" cxnId="{C95ED20D-829A-4D90-A225-46A4C621848D}">
      <dgm:prSet/>
      <dgm:spPr/>
      <dgm:t>
        <a:bodyPr/>
        <a:lstStyle/>
        <a:p>
          <a:endParaRPr lang="en-US" b="1">
            <a:solidFill>
              <a:srgbClr val="FFFFFF"/>
            </a:solidFill>
          </a:endParaRPr>
        </a:p>
      </dgm:t>
    </dgm:pt>
    <dgm:pt modelId="{67D2B5DA-4313-404D-BF06-77A6C04F45E8}" type="sibTrans" cxnId="{C95ED20D-829A-4D90-A225-46A4C621848D}">
      <dgm:prSet/>
      <dgm:spPr/>
      <dgm:t>
        <a:bodyPr/>
        <a:lstStyle/>
        <a:p>
          <a:endParaRPr lang="en-US" b="1">
            <a:solidFill>
              <a:srgbClr val="FFFFFF"/>
            </a:solidFill>
          </a:endParaRPr>
        </a:p>
      </dgm:t>
    </dgm:pt>
    <dgm:pt modelId="{2F0CC871-0A8A-496A-ABC5-86D09705049C}">
      <dgm:prSet phldrT="[Text]"/>
      <dgm:spPr/>
      <dgm:t>
        <a:bodyPr/>
        <a:lstStyle/>
        <a:p>
          <a:r>
            <a:rPr lang="fr-FR" b="1" dirty="0" smtClean="0">
              <a:solidFill>
                <a:srgbClr val="FFFFFF"/>
              </a:solidFill>
            </a:rPr>
            <a:t>Bilans de santé</a:t>
          </a:r>
          <a:endParaRPr lang="en-US" b="1" dirty="0">
            <a:solidFill>
              <a:srgbClr val="FFFFFF"/>
            </a:solidFill>
          </a:endParaRPr>
        </a:p>
      </dgm:t>
    </dgm:pt>
    <dgm:pt modelId="{26FB3DF2-50DE-4078-A530-AEE699C1AD38}" type="parTrans" cxnId="{9F725D45-E125-416E-973E-DE39CEFC91E3}">
      <dgm:prSet/>
      <dgm:spPr/>
      <dgm:t>
        <a:bodyPr/>
        <a:lstStyle/>
        <a:p>
          <a:endParaRPr lang="en-US" b="1">
            <a:solidFill>
              <a:srgbClr val="FFFFFF"/>
            </a:solidFill>
          </a:endParaRPr>
        </a:p>
      </dgm:t>
    </dgm:pt>
    <dgm:pt modelId="{C26F5688-A32F-4962-8AC1-E4D966E4EA77}" type="sibTrans" cxnId="{9F725D45-E125-416E-973E-DE39CEFC91E3}">
      <dgm:prSet/>
      <dgm:spPr/>
      <dgm:t>
        <a:bodyPr/>
        <a:lstStyle/>
        <a:p>
          <a:endParaRPr lang="en-US" b="1" dirty="0">
            <a:solidFill>
              <a:srgbClr val="FFFFFF"/>
            </a:solidFill>
          </a:endParaRPr>
        </a:p>
      </dgm:t>
    </dgm:pt>
    <dgm:pt modelId="{22DBBB64-9599-4AE0-A381-6ED86FD29BDE}">
      <dgm:prSet/>
      <dgm:spPr/>
      <dgm:t>
        <a:bodyPr/>
        <a:lstStyle/>
        <a:p>
          <a:r>
            <a:rPr lang="fr-FR" b="1" dirty="0" smtClean="0">
              <a:solidFill>
                <a:srgbClr val="FFFFFF"/>
              </a:solidFill>
            </a:rPr>
            <a:t>Transfert d’expertise</a:t>
          </a:r>
          <a:endParaRPr lang="en-US" b="1" dirty="0">
            <a:solidFill>
              <a:srgbClr val="FFFFFF"/>
            </a:solidFill>
          </a:endParaRPr>
        </a:p>
      </dgm:t>
    </dgm:pt>
    <dgm:pt modelId="{8E1725B4-2099-4958-8734-DABEB254EABD}" type="parTrans" cxnId="{80904114-D778-483A-A60A-6ADE935DBE64}">
      <dgm:prSet/>
      <dgm:spPr/>
      <dgm:t>
        <a:bodyPr/>
        <a:lstStyle/>
        <a:p>
          <a:endParaRPr lang="en-US" b="1">
            <a:solidFill>
              <a:srgbClr val="FFFFFF"/>
            </a:solidFill>
          </a:endParaRPr>
        </a:p>
      </dgm:t>
    </dgm:pt>
    <dgm:pt modelId="{6AA38048-A80B-409F-AFC5-81D69AE9178B}" type="sibTrans" cxnId="{80904114-D778-483A-A60A-6ADE935DBE64}">
      <dgm:prSet/>
      <dgm:spPr/>
      <dgm:t>
        <a:bodyPr/>
        <a:lstStyle/>
        <a:p>
          <a:endParaRPr lang="en-US" b="1" dirty="0">
            <a:solidFill>
              <a:srgbClr val="FFFFFF"/>
            </a:solidFill>
          </a:endParaRPr>
        </a:p>
      </dgm:t>
    </dgm:pt>
    <dgm:pt modelId="{76319AD0-C6C8-4D77-971C-495AED080085}">
      <dgm:prSet/>
      <dgm:spPr/>
      <dgm:t>
        <a:bodyPr/>
        <a:lstStyle/>
        <a:p>
          <a:r>
            <a:rPr lang="fr-FR" b="1" dirty="0" smtClean="0">
              <a:solidFill>
                <a:srgbClr val="FFFFFF"/>
              </a:solidFill>
            </a:rPr>
            <a:t>Workshop</a:t>
          </a:r>
          <a:r>
            <a:rPr lang="fr-FR" b="1" i="1" dirty="0" smtClean="0">
              <a:solidFill>
                <a:srgbClr val="FFFFFF"/>
              </a:solidFill>
            </a:rPr>
            <a:t>PLUS</a:t>
          </a:r>
        </a:p>
      </dgm:t>
    </dgm:pt>
    <dgm:pt modelId="{82F23536-B07E-44F5-BDFA-DC41031EA24E}" type="parTrans" cxnId="{69B92DEF-5A99-4314-B61F-16392F4DF6D2}">
      <dgm:prSet/>
      <dgm:spPr/>
      <dgm:t>
        <a:bodyPr/>
        <a:lstStyle/>
        <a:p>
          <a:endParaRPr lang="en-US">
            <a:solidFill>
              <a:srgbClr val="FFFFFF"/>
            </a:solidFill>
          </a:endParaRPr>
        </a:p>
      </dgm:t>
    </dgm:pt>
    <dgm:pt modelId="{50CFE5E6-64A9-4D8D-BF2B-A9382158BC19}" type="sibTrans" cxnId="{69B92DEF-5A99-4314-B61F-16392F4DF6D2}">
      <dgm:prSet/>
      <dgm:spPr/>
      <dgm:t>
        <a:bodyPr/>
        <a:lstStyle/>
        <a:p>
          <a:endParaRPr lang="en-US" dirty="0">
            <a:solidFill>
              <a:srgbClr val="FFFFFF"/>
            </a:solidFill>
          </a:endParaRPr>
        </a:p>
      </dgm:t>
    </dgm:pt>
    <dgm:pt modelId="{34035E36-76C1-4168-9719-29529CA860E4}">
      <dgm:prSet/>
      <dgm:spPr/>
      <dgm:t>
        <a:bodyPr/>
        <a:lstStyle/>
        <a:p>
          <a:r>
            <a:rPr lang="fr-FR" b="1" dirty="0" smtClean="0">
              <a:solidFill>
                <a:srgbClr val="FFFFFF"/>
              </a:solidFill>
            </a:rPr>
            <a:t>MS Insight</a:t>
          </a:r>
        </a:p>
      </dgm:t>
    </dgm:pt>
    <dgm:pt modelId="{C195C92E-E1C6-4176-8EF3-E794CBAB4349}" type="parTrans" cxnId="{3F255694-563A-4A50-902D-00F60AC6E2C3}">
      <dgm:prSet/>
      <dgm:spPr/>
      <dgm:t>
        <a:bodyPr/>
        <a:lstStyle/>
        <a:p>
          <a:endParaRPr lang="en-US">
            <a:solidFill>
              <a:srgbClr val="FFFFFF"/>
            </a:solidFill>
          </a:endParaRPr>
        </a:p>
      </dgm:t>
    </dgm:pt>
    <dgm:pt modelId="{1748318E-9D54-4E0B-9F9D-CE02CD5D7875}" type="sibTrans" cxnId="{3F255694-563A-4A50-902D-00F60AC6E2C3}">
      <dgm:prSet/>
      <dgm:spPr/>
      <dgm:t>
        <a:bodyPr/>
        <a:lstStyle/>
        <a:p>
          <a:endParaRPr lang="en-US" dirty="0">
            <a:solidFill>
              <a:srgbClr val="FFFFFF"/>
            </a:solidFill>
          </a:endParaRPr>
        </a:p>
      </dgm:t>
    </dgm:pt>
    <dgm:pt modelId="{01E0512C-F4EE-4202-AAAE-588850636F26}">
      <dgm:prSet/>
      <dgm:spPr/>
      <dgm:t>
        <a:bodyPr/>
        <a:lstStyle/>
        <a:p>
          <a:r>
            <a:rPr lang="fr-FR" b="1" dirty="0" smtClean="0">
              <a:solidFill>
                <a:srgbClr val="FFFFFF"/>
              </a:solidFill>
            </a:rPr>
            <a:t>Ateliers</a:t>
          </a:r>
        </a:p>
      </dgm:t>
    </dgm:pt>
    <dgm:pt modelId="{097AD24D-E204-4253-B9DD-1531D1026D7C}" type="parTrans" cxnId="{04A94495-8D50-4700-A224-13CE3A9131FD}">
      <dgm:prSet/>
      <dgm:spPr/>
      <dgm:t>
        <a:bodyPr/>
        <a:lstStyle/>
        <a:p>
          <a:endParaRPr lang="en-US">
            <a:solidFill>
              <a:srgbClr val="FFFFFF"/>
            </a:solidFill>
          </a:endParaRPr>
        </a:p>
      </dgm:t>
    </dgm:pt>
    <dgm:pt modelId="{F01C7A50-7C22-41B0-BFED-834133CD857E}" type="sibTrans" cxnId="{04A94495-8D50-4700-A224-13CE3A9131FD}">
      <dgm:prSet/>
      <dgm:spPr/>
      <dgm:t>
        <a:bodyPr/>
        <a:lstStyle/>
        <a:p>
          <a:endParaRPr lang="en-US" dirty="0">
            <a:solidFill>
              <a:srgbClr val="FFFFFF"/>
            </a:solidFill>
          </a:endParaRPr>
        </a:p>
      </dgm:t>
    </dgm:pt>
    <dgm:pt modelId="{A73BF4E3-A5C2-42D2-B709-E0341CB6DC6A}">
      <dgm:prSet/>
      <dgm:spPr/>
      <dgm:t>
        <a:bodyPr/>
        <a:lstStyle/>
        <a:p>
          <a:r>
            <a:rPr lang="fr-FR" b="1" dirty="0" smtClean="0">
              <a:solidFill>
                <a:srgbClr val="FFFFFF"/>
              </a:solidFill>
            </a:rPr>
            <a:t>IT Operations</a:t>
          </a:r>
        </a:p>
      </dgm:t>
    </dgm:pt>
    <dgm:pt modelId="{E876F748-A533-4D92-AF18-F17834C3F28D}" type="parTrans" cxnId="{9D0C2F79-5647-4A7E-9AB3-F7B599B82957}">
      <dgm:prSet/>
      <dgm:spPr/>
      <dgm:t>
        <a:bodyPr/>
        <a:lstStyle/>
        <a:p>
          <a:endParaRPr lang="en-US">
            <a:solidFill>
              <a:srgbClr val="FFFFFF"/>
            </a:solidFill>
          </a:endParaRPr>
        </a:p>
      </dgm:t>
    </dgm:pt>
    <dgm:pt modelId="{E71FEB8B-8FCB-40EF-A378-4418DE33CFCB}" type="sibTrans" cxnId="{9D0C2F79-5647-4A7E-9AB3-F7B599B82957}">
      <dgm:prSet/>
      <dgm:spPr/>
      <dgm:t>
        <a:bodyPr/>
        <a:lstStyle/>
        <a:p>
          <a:endParaRPr lang="en-US" dirty="0">
            <a:solidFill>
              <a:srgbClr val="FFFFFF"/>
            </a:solidFill>
          </a:endParaRPr>
        </a:p>
      </dgm:t>
    </dgm:pt>
    <dgm:pt modelId="{C196E00E-8AFB-4B06-9286-315B7641C19D}" type="pres">
      <dgm:prSet presAssocID="{CDE27BFC-0B7A-489C-AF26-281913C5AC22}" presName="Name0" presStyleCnt="0">
        <dgm:presLayoutVars>
          <dgm:chMax val="1"/>
          <dgm:dir/>
          <dgm:animLvl val="ctr"/>
          <dgm:resizeHandles val="exact"/>
        </dgm:presLayoutVars>
      </dgm:prSet>
      <dgm:spPr/>
      <dgm:t>
        <a:bodyPr/>
        <a:lstStyle/>
        <a:p>
          <a:endParaRPr lang="en-US"/>
        </a:p>
      </dgm:t>
    </dgm:pt>
    <dgm:pt modelId="{DDD12BA8-1417-41D2-8879-E26E4E77E24F}" type="pres">
      <dgm:prSet presAssocID="{D78C138B-4241-4D00-A0A6-6C9BE588DC77}" presName="centerShape" presStyleLbl="node0" presStyleIdx="0" presStyleCnt="1" custLinFactNeighborY="-4875"/>
      <dgm:spPr/>
      <dgm:t>
        <a:bodyPr/>
        <a:lstStyle/>
        <a:p>
          <a:endParaRPr lang="en-US"/>
        </a:p>
      </dgm:t>
    </dgm:pt>
    <dgm:pt modelId="{AE391BB1-E5EE-43C4-9696-13ED89534696}" type="pres">
      <dgm:prSet presAssocID="{2F0CC871-0A8A-496A-ABC5-86D09705049C}" presName="node" presStyleLbl="node1" presStyleIdx="0" presStyleCnt="6">
        <dgm:presLayoutVars>
          <dgm:bulletEnabled val="1"/>
        </dgm:presLayoutVars>
      </dgm:prSet>
      <dgm:spPr/>
      <dgm:t>
        <a:bodyPr/>
        <a:lstStyle/>
        <a:p>
          <a:endParaRPr lang="en-US"/>
        </a:p>
      </dgm:t>
    </dgm:pt>
    <dgm:pt modelId="{9BA0ADDE-1F34-4374-A33D-598BEABB7360}" type="pres">
      <dgm:prSet presAssocID="{2F0CC871-0A8A-496A-ABC5-86D09705049C}" presName="dummy" presStyleCnt="0"/>
      <dgm:spPr/>
      <dgm:t>
        <a:bodyPr/>
        <a:lstStyle/>
        <a:p>
          <a:endParaRPr lang="en-US"/>
        </a:p>
      </dgm:t>
    </dgm:pt>
    <dgm:pt modelId="{AF5A2394-4FD3-4399-823A-DB02BF602E93}" type="pres">
      <dgm:prSet presAssocID="{C26F5688-A32F-4962-8AC1-E4D966E4EA77}" presName="sibTrans" presStyleLbl="sibTrans2D1" presStyleIdx="0" presStyleCnt="6"/>
      <dgm:spPr/>
      <dgm:t>
        <a:bodyPr/>
        <a:lstStyle/>
        <a:p>
          <a:endParaRPr lang="en-US"/>
        </a:p>
      </dgm:t>
    </dgm:pt>
    <dgm:pt modelId="{2ACE3B80-2B2A-401C-92F2-7A180347EE78}" type="pres">
      <dgm:prSet presAssocID="{76319AD0-C6C8-4D77-971C-495AED080085}" presName="node" presStyleLbl="node1" presStyleIdx="1" presStyleCnt="6">
        <dgm:presLayoutVars>
          <dgm:bulletEnabled val="1"/>
        </dgm:presLayoutVars>
      </dgm:prSet>
      <dgm:spPr/>
      <dgm:t>
        <a:bodyPr/>
        <a:lstStyle/>
        <a:p>
          <a:endParaRPr lang="en-US"/>
        </a:p>
      </dgm:t>
    </dgm:pt>
    <dgm:pt modelId="{EDAFC7F5-C9A7-4D53-88FA-33582F55EC4B}" type="pres">
      <dgm:prSet presAssocID="{76319AD0-C6C8-4D77-971C-495AED080085}" presName="dummy" presStyleCnt="0"/>
      <dgm:spPr/>
      <dgm:t>
        <a:bodyPr/>
        <a:lstStyle/>
        <a:p>
          <a:endParaRPr lang="en-US"/>
        </a:p>
      </dgm:t>
    </dgm:pt>
    <dgm:pt modelId="{50255C02-38D6-43EB-8453-69A8196A490D}" type="pres">
      <dgm:prSet presAssocID="{50CFE5E6-64A9-4D8D-BF2B-A9382158BC19}" presName="sibTrans" presStyleLbl="sibTrans2D1" presStyleIdx="1" presStyleCnt="6"/>
      <dgm:spPr/>
      <dgm:t>
        <a:bodyPr/>
        <a:lstStyle/>
        <a:p>
          <a:endParaRPr lang="en-US"/>
        </a:p>
      </dgm:t>
    </dgm:pt>
    <dgm:pt modelId="{D2FA2C11-9B3A-43D9-8DDD-46CA3AD189F6}" type="pres">
      <dgm:prSet presAssocID="{34035E36-76C1-4168-9719-29529CA860E4}" presName="node" presStyleLbl="node1" presStyleIdx="2" presStyleCnt="6">
        <dgm:presLayoutVars>
          <dgm:bulletEnabled val="1"/>
        </dgm:presLayoutVars>
      </dgm:prSet>
      <dgm:spPr/>
      <dgm:t>
        <a:bodyPr/>
        <a:lstStyle/>
        <a:p>
          <a:endParaRPr lang="en-US"/>
        </a:p>
      </dgm:t>
    </dgm:pt>
    <dgm:pt modelId="{1A0436BB-D8A2-44DA-A720-9C306D9C6091}" type="pres">
      <dgm:prSet presAssocID="{34035E36-76C1-4168-9719-29529CA860E4}" presName="dummy" presStyleCnt="0"/>
      <dgm:spPr/>
      <dgm:t>
        <a:bodyPr/>
        <a:lstStyle/>
        <a:p>
          <a:endParaRPr lang="en-US"/>
        </a:p>
      </dgm:t>
    </dgm:pt>
    <dgm:pt modelId="{7518E544-0536-48DF-A76D-0D8B1C5A6E5E}" type="pres">
      <dgm:prSet presAssocID="{1748318E-9D54-4E0B-9F9D-CE02CD5D7875}" presName="sibTrans" presStyleLbl="sibTrans2D1" presStyleIdx="2" presStyleCnt="6"/>
      <dgm:spPr/>
      <dgm:t>
        <a:bodyPr/>
        <a:lstStyle/>
        <a:p>
          <a:endParaRPr lang="en-US"/>
        </a:p>
      </dgm:t>
    </dgm:pt>
    <dgm:pt modelId="{6075F26F-BCB5-4540-A816-2448B1273D7B}" type="pres">
      <dgm:prSet presAssocID="{01E0512C-F4EE-4202-AAAE-588850636F26}" presName="node" presStyleLbl="node1" presStyleIdx="3" presStyleCnt="6" custRadScaleRad="96048" custRadScaleInc="-47256">
        <dgm:presLayoutVars>
          <dgm:bulletEnabled val="1"/>
        </dgm:presLayoutVars>
      </dgm:prSet>
      <dgm:spPr/>
      <dgm:t>
        <a:bodyPr/>
        <a:lstStyle/>
        <a:p>
          <a:endParaRPr lang="en-US"/>
        </a:p>
      </dgm:t>
    </dgm:pt>
    <dgm:pt modelId="{FCC50B33-B063-45FD-B4E5-79E62ADB2D36}" type="pres">
      <dgm:prSet presAssocID="{01E0512C-F4EE-4202-AAAE-588850636F26}" presName="dummy" presStyleCnt="0"/>
      <dgm:spPr/>
      <dgm:t>
        <a:bodyPr/>
        <a:lstStyle/>
        <a:p>
          <a:endParaRPr lang="en-US"/>
        </a:p>
      </dgm:t>
    </dgm:pt>
    <dgm:pt modelId="{FA4E5966-E257-4C79-8C93-2E6BEC3DA855}" type="pres">
      <dgm:prSet presAssocID="{F01C7A50-7C22-41B0-BFED-834133CD857E}" presName="sibTrans" presStyleLbl="sibTrans2D1" presStyleIdx="3" presStyleCnt="6"/>
      <dgm:spPr/>
      <dgm:t>
        <a:bodyPr/>
        <a:lstStyle/>
        <a:p>
          <a:endParaRPr lang="en-US"/>
        </a:p>
      </dgm:t>
    </dgm:pt>
    <dgm:pt modelId="{787706A8-CEF4-439F-8914-D0CACFF5764E}" type="pres">
      <dgm:prSet presAssocID="{A73BF4E3-A5C2-42D2-B709-E0341CB6DC6A}" presName="node" presStyleLbl="node1" presStyleIdx="4" presStyleCnt="6">
        <dgm:presLayoutVars>
          <dgm:bulletEnabled val="1"/>
        </dgm:presLayoutVars>
      </dgm:prSet>
      <dgm:spPr/>
      <dgm:t>
        <a:bodyPr/>
        <a:lstStyle/>
        <a:p>
          <a:endParaRPr lang="en-US"/>
        </a:p>
      </dgm:t>
    </dgm:pt>
    <dgm:pt modelId="{1D75F5DF-DDEA-4231-8F96-AA8973FF6590}" type="pres">
      <dgm:prSet presAssocID="{A73BF4E3-A5C2-42D2-B709-E0341CB6DC6A}" presName="dummy" presStyleCnt="0"/>
      <dgm:spPr/>
      <dgm:t>
        <a:bodyPr/>
        <a:lstStyle/>
        <a:p>
          <a:endParaRPr lang="en-US"/>
        </a:p>
      </dgm:t>
    </dgm:pt>
    <dgm:pt modelId="{E3B9997C-5C5E-4D04-899A-DC2BD9BE9C37}" type="pres">
      <dgm:prSet presAssocID="{E71FEB8B-8FCB-40EF-A378-4418DE33CFCB}" presName="sibTrans" presStyleLbl="sibTrans2D1" presStyleIdx="4" presStyleCnt="6"/>
      <dgm:spPr/>
      <dgm:t>
        <a:bodyPr/>
        <a:lstStyle/>
        <a:p>
          <a:endParaRPr lang="en-US"/>
        </a:p>
      </dgm:t>
    </dgm:pt>
    <dgm:pt modelId="{8E3E0428-78F6-4DAA-88DD-A4E6B6E3A877}" type="pres">
      <dgm:prSet presAssocID="{22DBBB64-9599-4AE0-A381-6ED86FD29BDE}" presName="node" presStyleLbl="node1" presStyleIdx="5" presStyleCnt="6">
        <dgm:presLayoutVars>
          <dgm:bulletEnabled val="1"/>
        </dgm:presLayoutVars>
      </dgm:prSet>
      <dgm:spPr/>
      <dgm:t>
        <a:bodyPr/>
        <a:lstStyle/>
        <a:p>
          <a:endParaRPr lang="en-US"/>
        </a:p>
      </dgm:t>
    </dgm:pt>
    <dgm:pt modelId="{0BB7A23F-6951-483E-B63D-2BC63251EC6A}" type="pres">
      <dgm:prSet presAssocID="{22DBBB64-9599-4AE0-A381-6ED86FD29BDE}" presName="dummy" presStyleCnt="0"/>
      <dgm:spPr/>
      <dgm:t>
        <a:bodyPr/>
        <a:lstStyle/>
        <a:p>
          <a:endParaRPr lang="en-US"/>
        </a:p>
      </dgm:t>
    </dgm:pt>
    <dgm:pt modelId="{B006AFDF-AA5D-4F27-AE38-0FD67E5BF87F}" type="pres">
      <dgm:prSet presAssocID="{6AA38048-A80B-409F-AFC5-81D69AE9178B}" presName="sibTrans" presStyleLbl="sibTrans2D1" presStyleIdx="5" presStyleCnt="6"/>
      <dgm:spPr/>
      <dgm:t>
        <a:bodyPr/>
        <a:lstStyle/>
        <a:p>
          <a:endParaRPr lang="en-US"/>
        </a:p>
      </dgm:t>
    </dgm:pt>
  </dgm:ptLst>
  <dgm:cxnLst>
    <dgm:cxn modelId="{69B92DEF-5A99-4314-B61F-16392F4DF6D2}" srcId="{D78C138B-4241-4D00-A0A6-6C9BE588DC77}" destId="{76319AD0-C6C8-4D77-971C-495AED080085}" srcOrd="1" destOrd="0" parTransId="{82F23536-B07E-44F5-BDFA-DC41031EA24E}" sibTransId="{50CFE5E6-64A9-4D8D-BF2B-A9382158BC19}"/>
    <dgm:cxn modelId="{840C6022-8F45-4F9D-B2A3-4FD5B4CB2B97}" type="presOf" srcId="{34035E36-76C1-4168-9719-29529CA860E4}" destId="{D2FA2C11-9B3A-43D9-8DDD-46CA3AD189F6}" srcOrd="0" destOrd="0" presId="urn:microsoft.com/office/officeart/2005/8/layout/radial6"/>
    <dgm:cxn modelId="{9666172F-E2A8-47C9-A5F4-48B4330B5FD0}" type="presOf" srcId="{6AA38048-A80B-409F-AFC5-81D69AE9178B}" destId="{B006AFDF-AA5D-4F27-AE38-0FD67E5BF87F}" srcOrd="0" destOrd="0" presId="urn:microsoft.com/office/officeart/2005/8/layout/radial6"/>
    <dgm:cxn modelId="{B72F9947-AE37-4026-9B30-6318474196C8}" type="presOf" srcId="{76319AD0-C6C8-4D77-971C-495AED080085}" destId="{2ACE3B80-2B2A-401C-92F2-7A180347EE78}" srcOrd="0" destOrd="0" presId="urn:microsoft.com/office/officeart/2005/8/layout/radial6"/>
    <dgm:cxn modelId="{D0B9C1C1-2DF3-4984-8B70-6FFEEE4E0E52}" type="presOf" srcId="{E71FEB8B-8FCB-40EF-A378-4418DE33CFCB}" destId="{E3B9997C-5C5E-4D04-899A-DC2BD9BE9C37}" srcOrd="0" destOrd="0" presId="urn:microsoft.com/office/officeart/2005/8/layout/radial6"/>
    <dgm:cxn modelId="{4C19A03F-CAED-4D34-9607-17FB39704025}" type="presOf" srcId="{50CFE5E6-64A9-4D8D-BF2B-A9382158BC19}" destId="{50255C02-38D6-43EB-8453-69A8196A490D}" srcOrd="0" destOrd="0" presId="urn:microsoft.com/office/officeart/2005/8/layout/radial6"/>
    <dgm:cxn modelId="{BF1E523E-0FCA-4379-B6CF-5D3A88820F23}" type="presOf" srcId="{D78C138B-4241-4D00-A0A6-6C9BE588DC77}" destId="{DDD12BA8-1417-41D2-8879-E26E4E77E24F}" srcOrd="0" destOrd="0" presId="urn:microsoft.com/office/officeart/2005/8/layout/radial6"/>
    <dgm:cxn modelId="{C95ED20D-829A-4D90-A225-46A4C621848D}" srcId="{CDE27BFC-0B7A-489C-AF26-281913C5AC22}" destId="{D78C138B-4241-4D00-A0A6-6C9BE588DC77}" srcOrd="0" destOrd="0" parTransId="{9C697599-FF67-4973-B7A8-EE72A1558927}" sibTransId="{67D2B5DA-4313-404D-BF06-77A6C04F45E8}"/>
    <dgm:cxn modelId="{B5A7A797-4F82-47FE-9C8E-1E1681F2B942}" type="presOf" srcId="{A73BF4E3-A5C2-42D2-B709-E0341CB6DC6A}" destId="{787706A8-CEF4-439F-8914-D0CACFF5764E}" srcOrd="0" destOrd="0" presId="urn:microsoft.com/office/officeart/2005/8/layout/radial6"/>
    <dgm:cxn modelId="{2F4F076D-FBA9-492F-BF51-A6FFFF184D0A}" type="presOf" srcId="{22DBBB64-9599-4AE0-A381-6ED86FD29BDE}" destId="{8E3E0428-78F6-4DAA-88DD-A4E6B6E3A877}" srcOrd="0" destOrd="0" presId="urn:microsoft.com/office/officeart/2005/8/layout/radial6"/>
    <dgm:cxn modelId="{3F255694-563A-4A50-902D-00F60AC6E2C3}" srcId="{D78C138B-4241-4D00-A0A6-6C9BE588DC77}" destId="{34035E36-76C1-4168-9719-29529CA860E4}" srcOrd="2" destOrd="0" parTransId="{C195C92E-E1C6-4176-8EF3-E794CBAB4349}" sibTransId="{1748318E-9D54-4E0B-9F9D-CE02CD5D7875}"/>
    <dgm:cxn modelId="{9F725D45-E125-416E-973E-DE39CEFC91E3}" srcId="{D78C138B-4241-4D00-A0A6-6C9BE588DC77}" destId="{2F0CC871-0A8A-496A-ABC5-86D09705049C}" srcOrd="0" destOrd="0" parTransId="{26FB3DF2-50DE-4078-A530-AEE699C1AD38}" sibTransId="{C26F5688-A32F-4962-8AC1-E4D966E4EA77}"/>
    <dgm:cxn modelId="{80904114-D778-483A-A60A-6ADE935DBE64}" srcId="{D78C138B-4241-4D00-A0A6-6C9BE588DC77}" destId="{22DBBB64-9599-4AE0-A381-6ED86FD29BDE}" srcOrd="5" destOrd="0" parTransId="{8E1725B4-2099-4958-8734-DABEB254EABD}" sibTransId="{6AA38048-A80B-409F-AFC5-81D69AE9178B}"/>
    <dgm:cxn modelId="{A8DA5354-95A6-4E4D-AD73-A789BABB3E08}" type="presOf" srcId="{C26F5688-A32F-4962-8AC1-E4D966E4EA77}" destId="{AF5A2394-4FD3-4399-823A-DB02BF602E93}" srcOrd="0" destOrd="0" presId="urn:microsoft.com/office/officeart/2005/8/layout/radial6"/>
    <dgm:cxn modelId="{4D010926-2DCE-4D74-8ECF-5AE6C35E6E32}" type="presOf" srcId="{F01C7A50-7C22-41B0-BFED-834133CD857E}" destId="{FA4E5966-E257-4C79-8C93-2E6BEC3DA855}" srcOrd="0" destOrd="0" presId="urn:microsoft.com/office/officeart/2005/8/layout/radial6"/>
    <dgm:cxn modelId="{CDA354E7-169C-455E-B035-91B35B5A3E9B}" type="presOf" srcId="{CDE27BFC-0B7A-489C-AF26-281913C5AC22}" destId="{C196E00E-8AFB-4B06-9286-315B7641C19D}" srcOrd="0" destOrd="0" presId="urn:microsoft.com/office/officeart/2005/8/layout/radial6"/>
    <dgm:cxn modelId="{271DB759-3F2F-48D5-B45C-15ADD193D74A}" type="presOf" srcId="{1748318E-9D54-4E0B-9F9D-CE02CD5D7875}" destId="{7518E544-0536-48DF-A76D-0D8B1C5A6E5E}" srcOrd="0" destOrd="0" presId="urn:microsoft.com/office/officeart/2005/8/layout/radial6"/>
    <dgm:cxn modelId="{A12D4912-2146-4381-96A5-596C36F2C956}" type="presOf" srcId="{01E0512C-F4EE-4202-AAAE-588850636F26}" destId="{6075F26F-BCB5-4540-A816-2448B1273D7B}" srcOrd="0" destOrd="0" presId="urn:microsoft.com/office/officeart/2005/8/layout/radial6"/>
    <dgm:cxn modelId="{9D0C2F79-5647-4A7E-9AB3-F7B599B82957}" srcId="{D78C138B-4241-4D00-A0A6-6C9BE588DC77}" destId="{A73BF4E3-A5C2-42D2-B709-E0341CB6DC6A}" srcOrd="4" destOrd="0" parTransId="{E876F748-A533-4D92-AF18-F17834C3F28D}" sibTransId="{E71FEB8B-8FCB-40EF-A378-4418DE33CFCB}"/>
    <dgm:cxn modelId="{04A94495-8D50-4700-A224-13CE3A9131FD}" srcId="{D78C138B-4241-4D00-A0A6-6C9BE588DC77}" destId="{01E0512C-F4EE-4202-AAAE-588850636F26}" srcOrd="3" destOrd="0" parTransId="{097AD24D-E204-4253-B9DD-1531D1026D7C}" sibTransId="{F01C7A50-7C22-41B0-BFED-834133CD857E}"/>
    <dgm:cxn modelId="{1E9DC43F-DE16-487A-A05A-8F3E988E5A29}" type="presOf" srcId="{2F0CC871-0A8A-496A-ABC5-86D09705049C}" destId="{AE391BB1-E5EE-43C4-9696-13ED89534696}" srcOrd="0" destOrd="0" presId="urn:microsoft.com/office/officeart/2005/8/layout/radial6"/>
    <dgm:cxn modelId="{3186F00B-2636-4E2A-9FAB-B37E7F0EDC36}" type="presParOf" srcId="{C196E00E-8AFB-4B06-9286-315B7641C19D}" destId="{DDD12BA8-1417-41D2-8879-E26E4E77E24F}" srcOrd="0" destOrd="0" presId="urn:microsoft.com/office/officeart/2005/8/layout/radial6"/>
    <dgm:cxn modelId="{B3FE7C58-6B84-4E3D-849D-76EC6E4CE4E9}" type="presParOf" srcId="{C196E00E-8AFB-4B06-9286-315B7641C19D}" destId="{AE391BB1-E5EE-43C4-9696-13ED89534696}" srcOrd="1" destOrd="0" presId="urn:microsoft.com/office/officeart/2005/8/layout/radial6"/>
    <dgm:cxn modelId="{DF241E22-D00F-41FD-AEC4-6F9DCAED69D2}" type="presParOf" srcId="{C196E00E-8AFB-4B06-9286-315B7641C19D}" destId="{9BA0ADDE-1F34-4374-A33D-598BEABB7360}" srcOrd="2" destOrd="0" presId="urn:microsoft.com/office/officeart/2005/8/layout/radial6"/>
    <dgm:cxn modelId="{9EBAA7EE-BA2C-4D2E-A78B-7333F68C6A26}" type="presParOf" srcId="{C196E00E-8AFB-4B06-9286-315B7641C19D}" destId="{AF5A2394-4FD3-4399-823A-DB02BF602E93}" srcOrd="3" destOrd="0" presId="urn:microsoft.com/office/officeart/2005/8/layout/radial6"/>
    <dgm:cxn modelId="{DA15DA7C-F278-4304-AA8B-3CF65D1353ED}" type="presParOf" srcId="{C196E00E-8AFB-4B06-9286-315B7641C19D}" destId="{2ACE3B80-2B2A-401C-92F2-7A180347EE78}" srcOrd="4" destOrd="0" presId="urn:microsoft.com/office/officeart/2005/8/layout/radial6"/>
    <dgm:cxn modelId="{F16B60BE-01AC-4356-8D17-6FA45B2F7223}" type="presParOf" srcId="{C196E00E-8AFB-4B06-9286-315B7641C19D}" destId="{EDAFC7F5-C9A7-4D53-88FA-33582F55EC4B}" srcOrd="5" destOrd="0" presId="urn:microsoft.com/office/officeart/2005/8/layout/radial6"/>
    <dgm:cxn modelId="{55B8FC62-5627-4B43-9AB5-39FCC414D40F}" type="presParOf" srcId="{C196E00E-8AFB-4B06-9286-315B7641C19D}" destId="{50255C02-38D6-43EB-8453-69A8196A490D}" srcOrd="6" destOrd="0" presId="urn:microsoft.com/office/officeart/2005/8/layout/radial6"/>
    <dgm:cxn modelId="{6BDFC1D0-78BC-441F-AE57-72F9DCA7BB1E}" type="presParOf" srcId="{C196E00E-8AFB-4B06-9286-315B7641C19D}" destId="{D2FA2C11-9B3A-43D9-8DDD-46CA3AD189F6}" srcOrd="7" destOrd="0" presId="urn:microsoft.com/office/officeart/2005/8/layout/radial6"/>
    <dgm:cxn modelId="{F52E6002-1FAD-4608-90F7-136224ADE539}" type="presParOf" srcId="{C196E00E-8AFB-4B06-9286-315B7641C19D}" destId="{1A0436BB-D8A2-44DA-A720-9C306D9C6091}" srcOrd="8" destOrd="0" presId="urn:microsoft.com/office/officeart/2005/8/layout/radial6"/>
    <dgm:cxn modelId="{F515BA0F-ED3E-44EE-8E15-F39A7560773B}" type="presParOf" srcId="{C196E00E-8AFB-4B06-9286-315B7641C19D}" destId="{7518E544-0536-48DF-A76D-0D8B1C5A6E5E}" srcOrd="9" destOrd="0" presId="urn:microsoft.com/office/officeart/2005/8/layout/radial6"/>
    <dgm:cxn modelId="{CD886DB6-2CF1-4AE0-ADB8-610505A2C500}" type="presParOf" srcId="{C196E00E-8AFB-4B06-9286-315B7641C19D}" destId="{6075F26F-BCB5-4540-A816-2448B1273D7B}" srcOrd="10" destOrd="0" presId="urn:microsoft.com/office/officeart/2005/8/layout/radial6"/>
    <dgm:cxn modelId="{AFE7A0F9-2149-46E6-BE1B-1467DB82A8E0}" type="presParOf" srcId="{C196E00E-8AFB-4B06-9286-315B7641C19D}" destId="{FCC50B33-B063-45FD-B4E5-79E62ADB2D36}" srcOrd="11" destOrd="0" presId="urn:microsoft.com/office/officeart/2005/8/layout/radial6"/>
    <dgm:cxn modelId="{39731C6D-5250-4D8B-BA3B-10226EEBBD45}" type="presParOf" srcId="{C196E00E-8AFB-4B06-9286-315B7641C19D}" destId="{FA4E5966-E257-4C79-8C93-2E6BEC3DA855}" srcOrd="12" destOrd="0" presId="urn:microsoft.com/office/officeart/2005/8/layout/radial6"/>
    <dgm:cxn modelId="{650969C2-EB93-4F37-87CA-1D465FDB1757}" type="presParOf" srcId="{C196E00E-8AFB-4B06-9286-315B7641C19D}" destId="{787706A8-CEF4-439F-8914-D0CACFF5764E}" srcOrd="13" destOrd="0" presId="urn:microsoft.com/office/officeart/2005/8/layout/radial6"/>
    <dgm:cxn modelId="{AD583EF6-9229-4FA0-A057-0F7EDE9886EC}" type="presParOf" srcId="{C196E00E-8AFB-4B06-9286-315B7641C19D}" destId="{1D75F5DF-DDEA-4231-8F96-AA8973FF6590}" srcOrd="14" destOrd="0" presId="urn:microsoft.com/office/officeart/2005/8/layout/radial6"/>
    <dgm:cxn modelId="{EAEBEEFA-6F04-4E81-8FBE-3224172B62D8}" type="presParOf" srcId="{C196E00E-8AFB-4B06-9286-315B7641C19D}" destId="{E3B9997C-5C5E-4D04-899A-DC2BD9BE9C37}" srcOrd="15" destOrd="0" presId="urn:microsoft.com/office/officeart/2005/8/layout/radial6"/>
    <dgm:cxn modelId="{C6C18CF7-9469-4D65-A430-7B0BDA4E1029}" type="presParOf" srcId="{C196E00E-8AFB-4B06-9286-315B7641C19D}" destId="{8E3E0428-78F6-4DAA-88DD-A4E6B6E3A877}" srcOrd="16" destOrd="0" presId="urn:microsoft.com/office/officeart/2005/8/layout/radial6"/>
    <dgm:cxn modelId="{F58956B2-BF37-4AA4-A034-D4AB8824257B}" type="presParOf" srcId="{C196E00E-8AFB-4B06-9286-315B7641C19D}" destId="{0BB7A23F-6951-483E-B63D-2BC63251EC6A}" srcOrd="17" destOrd="0" presId="urn:microsoft.com/office/officeart/2005/8/layout/radial6"/>
    <dgm:cxn modelId="{5A1C63C0-C29B-4917-B421-1841D437E7E1}" type="presParOf" srcId="{C196E00E-8AFB-4B06-9286-315B7641C19D}" destId="{B006AFDF-AA5D-4F27-AE38-0FD67E5BF87F}" srcOrd="18"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9/30/2008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9/30/2008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Mashup_(web_application_hybrid)"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en.wikipedia.org/wiki/Same_origin_policy"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icrosoft.com/france/formation/nouvelle_certification/default.mspx"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microsoft.com/france/formation/cert/default.mspx"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F8101DFB-0686-4B32-B69A-6C6CFBA77C6D}" type="slidenum">
              <a:rPr lang="en-GB"/>
              <a:pPr defTabSz="912813" fontAlgn="base">
                <a:spcBef>
                  <a:spcPct val="0"/>
                </a:spcBef>
                <a:spcAft>
                  <a:spcPct val="0"/>
                </a:spcAft>
              </a:pPr>
              <a:t>3</a:t>
            </a:fld>
            <a:endParaRPr lang="en-US" dirty="0"/>
          </a:p>
        </p:txBody>
      </p:sp>
      <p:sp>
        <p:nvSpPr>
          <p:cNvPr id="44035"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Reach Beyond the Page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Title: Control Layout Mode</a:t>
            </a:r>
          </a:p>
          <a:p>
            <a:pPr>
              <a:spcBef>
                <a:spcPct val="0"/>
              </a:spcBef>
            </a:pPr>
            <a:endParaRPr lang="en-US" b="1" smtClean="0"/>
          </a:p>
          <a:p>
            <a:pPr>
              <a:spcBef>
                <a:spcPct val="0"/>
              </a:spcBef>
            </a:pPr>
            <a:r>
              <a:rPr lang="en-US" b="1" smtClean="0"/>
              <a:t>Talking Points: </a:t>
            </a:r>
          </a:p>
          <a:p>
            <a:pPr>
              <a:spcBef>
                <a:spcPct val="0"/>
              </a:spcBef>
            </a:pPr>
            <a:r>
              <a:rPr lang="en-US" b="1" smtClean="0"/>
              <a:t>Change Layout Mode: </a:t>
            </a:r>
            <a:r>
              <a:rPr lang="en-US" smtClean="0"/>
              <a:t>The Developer Tools also provide easy access to all available rendering modes so you can test different modes quickly.  You can switch between Quirks (Internet Explorer 5) layout engine, to the Strict (Internet Explorer 7) layout engine and finally, developers can use the default Standards (Internet Explorer 8) layout engine.  Changing compatibility modes results in the page refreshing and then displaying the page based on the layout engine chosen. The developer no longer needs all three versions running on different physical or virtual machines to test compatibility between the browser versions saving time and resources.</a:t>
            </a:r>
          </a:p>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8EF8139-3832-49E2-A47A-C71EBFDAB0E1}" type="slidenum">
              <a:rPr lang="en-GB"/>
              <a:pPr defTabSz="912813" fontAlgn="base">
                <a:spcBef>
                  <a:spcPct val="0"/>
                </a:spcBef>
                <a:spcAft>
                  <a:spcPct val="0"/>
                </a:spcAft>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1049492-C900-42CF-8C96-B4E7C04A5C66}" type="slidenum">
              <a:rPr lang="en-GB"/>
              <a:pPr defTabSz="912813" fontAlgn="base">
                <a:spcBef>
                  <a:spcPct val="0"/>
                </a:spcBef>
                <a:spcAft>
                  <a:spcPct val="0"/>
                </a:spcAft>
              </a:pPr>
              <a:t>17</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Title: Richest Experiences on the Web</a:t>
            </a:r>
          </a:p>
          <a:p>
            <a:pPr>
              <a:spcBef>
                <a:spcPct val="0"/>
              </a:spcBef>
            </a:pPr>
            <a:endParaRPr lang="en-US" b="1" smtClean="0"/>
          </a:p>
          <a:p>
            <a:pPr>
              <a:spcBef>
                <a:spcPct val="0"/>
              </a:spcBef>
            </a:pPr>
            <a:r>
              <a:rPr lang="en-US" b="1" smtClean="0"/>
              <a:t>Talking Points:</a:t>
            </a:r>
          </a:p>
          <a:p>
            <a:pPr>
              <a:spcBef>
                <a:spcPct val="0"/>
              </a:spcBef>
            </a:pPr>
            <a:r>
              <a:rPr lang="en-US" smtClean="0"/>
              <a:t>With Web Slices, Accelerators and Mashups, users can seamlessly integrate access to their favorite online services and information that they care about the most.  These features make the browsing experience smoother and more convenient for users as they look for information.</a:t>
            </a:r>
          </a:p>
          <a:p>
            <a:pPr>
              <a:spcBef>
                <a:spcPct val="0"/>
              </a:spcBef>
            </a:pPr>
            <a:endParaRPr lang="en-US" b="1" smtClean="0"/>
          </a:p>
          <a:p>
            <a:pPr>
              <a:spcBef>
                <a:spcPct val="0"/>
              </a:spcBef>
            </a:pPr>
            <a:r>
              <a:rPr lang="en-US" b="1" smtClean="0"/>
              <a:t>Web Slices:  </a:t>
            </a:r>
            <a:r>
              <a:rPr lang="en-US" smtClean="0"/>
              <a:t>One feature included in Internet Explorer 8 is Web Slices. Web Slices enable rich, real-time integration of the online services and content all without navigating away from the current page.  For developers, they can better personalize the browser experience for users returning what is important, meaningful and relevant to them. Additionally, developers can also expand their ability to create on-going connections to end-users by regularly updating the Web Slice content.  Web Slices now support active content with the release of Internet Explorer 8 Beta 2.  This enables you to include script or ActiveX controls (for example, embedding Silverlight content) into your Web Slice. </a:t>
            </a:r>
          </a:p>
          <a:p>
            <a:pPr>
              <a:spcBef>
                <a:spcPct val="0"/>
              </a:spcBef>
            </a:pPr>
            <a:endParaRPr lang="en-US" smtClean="0"/>
          </a:p>
          <a:p>
            <a:pPr>
              <a:spcBef>
                <a:spcPct val="0"/>
              </a:spcBef>
            </a:pPr>
            <a:endParaRPr lang="en-US" smtClean="0"/>
          </a:p>
          <a:p>
            <a:pPr>
              <a:spcBef>
                <a:spcPct val="0"/>
              </a:spcBef>
            </a:pPr>
            <a:r>
              <a:rPr lang="en-US" b="1" smtClean="0"/>
              <a:t>[CLICK]</a:t>
            </a:r>
          </a:p>
          <a:p>
            <a:pPr>
              <a:spcBef>
                <a:spcPct val="0"/>
              </a:spcBef>
            </a:pPr>
            <a:r>
              <a:rPr lang="en-US" b="1" smtClean="0"/>
              <a:t>Accelerators: </a:t>
            </a:r>
            <a:r>
              <a:rPr lang="en-US" smtClean="0"/>
              <a:t>Another great feature in Internet Explorer 8 is Accelerators.  Accelerators</a:t>
            </a:r>
            <a:r>
              <a:rPr lang="en-US" b="1" i="1" smtClean="0"/>
              <a:t> </a:t>
            </a:r>
            <a:r>
              <a:rPr lang="en-US" smtClean="0"/>
              <a:t>deliver ‘out-of-the-box’ access to the online services from within the page.  For end-users, they get integrated access to the power of their favorite online services directly from content on the page. No add-ons or ‘assembly’ required. The page owner doesn’t need to make any changes to their content for users to take advantage of this feature.  This provides a significant advantage to developers marketing their services to end-users while providing better convenience and browsing experience for the end-user.</a:t>
            </a:r>
          </a:p>
          <a:p>
            <a:pPr>
              <a:spcBef>
                <a:spcPct val="0"/>
              </a:spcBef>
            </a:pPr>
            <a:endParaRPr lang="en-US" smtClean="0"/>
          </a:p>
          <a:p>
            <a:pPr>
              <a:spcBef>
                <a:spcPct val="0"/>
              </a:spcBef>
            </a:pPr>
            <a:r>
              <a:rPr lang="en-US" b="1" smtClean="0"/>
              <a:t>[CLICK]</a:t>
            </a:r>
          </a:p>
          <a:p>
            <a:pPr>
              <a:spcBef>
                <a:spcPct val="0"/>
              </a:spcBef>
            </a:pPr>
            <a:r>
              <a:rPr lang="en-US" b="1" smtClean="0"/>
              <a:t>Mashups: </a:t>
            </a:r>
            <a:r>
              <a:rPr lang="en-US" smtClean="0"/>
              <a:t>A </a:t>
            </a:r>
            <a:r>
              <a:rPr lang="en-US" smtClean="0">
                <a:hlinkClick r:id="rId3"/>
              </a:rPr>
              <a:t>mashup</a:t>
            </a:r>
            <a:r>
              <a:rPr lang="en-US" smtClean="0"/>
              <a:t> composes a web application by combining programs and data services from multiple originators, and delivers it for presentation on a single web page. Usually, these programs and services interact with each other.</a:t>
            </a:r>
          </a:p>
          <a:p>
            <a:pPr>
              <a:spcBef>
                <a:spcPct val="0"/>
              </a:spcBef>
            </a:pPr>
            <a:endParaRPr lang="en-US" smtClean="0"/>
          </a:p>
          <a:p>
            <a:pPr>
              <a:spcBef>
                <a:spcPct val="0"/>
              </a:spcBef>
            </a:pPr>
            <a:r>
              <a:rPr lang="en-US" smtClean="0"/>
              <a:t>The </a:t>
            </a:r>
            <a:r>
              <a:rPr lang="en-US" smtClean="0">
                <a:hlinkClick r:id="rId4"/>
              </a:rPr>
              <a:t>same origin policy</a:t>
            </a:r>
            <a:r>
              <a:rPr lang="en-US" smtClean="0"/>
              <a:t> (SOP) governs access control in today’s browsers. It prevents documents or scripts loaded from one origin from getting or setting properties of documents from a different origin - it provides total isolation. While this is useful to protect one origin from another, it shackles mashups. A common technique mashup authors have used to break free of this restriction is by the clever use of the script tag. The SOP is not applicable to the </a:t>
            </a:r>
            <a:r>
              <a:rPr lang="en-US" i="1" smtClean="0"/>
              <a:t>src</a:t>
            </a:r>
            <a:r>
              <a:rPr lang="en-US" smtClean="0"/>
              <a:t> attribute on the &lt;script&gt; tag; a document may contain &lt;script&gt; elements from different origins (or domains). Such third party scripts are treated as originating from the document’s origin and can access all of the document’s resources - they have total trust.</a:t>
            </a:r>
          </a:p>
          <a:p>
            <a:pPr>
              <a:spcBef>
                <a:spcPct val="0"/>
              </a:spcBef>
            </a:pPr>
            <a:r>
              <a:rPr lang="en-US" smtClean="0"/>
              <a:t> </a:t>
            </a:r>
          </a:p>
          <a:p>
            <a:pPr>
              <a:spcBef>
                <a:spcPct val="0"/>
              </a:spcBef>
            </a:pPr>
            <a:r>
              <a:rPr lang="en-US" smtClean="0"/>
              <a:t>Faced with this </a:t>
            </a:r>
            <a:r>
              <a:rPr lang="en-US" i="1" smtClean="0"/>
              <a:t>all-or-nothing </a:t>
            </a:r>
            <a:r>
              <a:rPr lang="en-US" smtClean="0"/>
              <a:t>security model, the mashup developer can use the &lt;iframe&gt; structure to confine components such that they cannot interfere with each other, but the SOP isolates them so completely they are also unable to interact with one another, or, use the &lt;script&gt; tag and ECMAScript to enable cross domain data exchange and compose rich client-side mashups.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E401D7E5-7E1D-427C-8F24-40FE32D62504}" type="slidenum">
              <a:rPr lang="en-US"/>
              <a:pPr defTabSz="912813" fontAlgn="base">
                <a:spcBef>
                  <a:spcPct val="0"/>
                </a:spcBef>
                <a:spcAft>
                  <a:spcPct val="0"/>
                </a:spcAft>
              </a:pPr>
              <a:t>18</a:t>
            </a:fld>
            <a:endParaRPr lang="en-US"/>
          </a:p>
        </p:txBody>
      </p:sp>
      <p:sp>
        <p:nvSpPr>
          <p:cNvPr id="59395" name="Rectangle 2"/>
          <p:cNvSpPr>
            <a:spLocks noGrp="1" noRot="1" noChangeAspect="1" noChangeArrowheads="1" noTextEdit="1"/>
          </p:cNvSpPr>
          <p:nvPr>
            <p:ph type="sldImg"/>
          </p:nvPr>
        </p:nvSpPr>
        <p:spPr bwMode="auto">
          <a:xfrm>
            <a:off x="1143000" y="198438"/>
            <a:ext cx="4572000" cy="3429000"/>
          </a:xfrm>
          <a:noFill/>
          <a:ln>
            <a:solidFill>
              <a:srgbClr val="000000"/>
            </a:solidFill>
            <a:miter lim="800000"/>
            <a:headEnd/>
            <a:tailEnd/>
          </a:ln>
        </p:spPr>
      </p:sp>
      <p:sp>
        <p:nvSpPr>
          <p:cNvPr id="29700" name="Notes Placeholder 3"/>
          <p:cNvSpPr>
            <a:spLocks noGrp="1"/>
          </p:cNvSpPr>
          <p:nvPr>
            <p:ph type="body" idx="1"/>
          </p:nvPr>
        </p:nvSpPr>
        <p:spPr>
          <a:ln/>
        </p:spPr>
        <p:txBody>
          <a:bodyPr/>
          <a:lstStyle/>
          <a:p>
            <a:pPr defTabSz="914363" fontAlgn="auto">
              <a:spcBef>
                <a:spcPts val="0"/>
              </a:spcBef>
              <a:spcAft>
                <a:spcPts val="333"/>
              </a:spcAft>
              <a:defRPr/>
            </a:pPr>
            <a:r>
              <a:rPr lang="en-US" b="1" dirty="0" smtClean="0"/>
              <a:t>Title: Developing Web Slices</a:t>
            </a:r>
          </a:p>
          <a:p>
            <a:pPr defTabSz="914363" fontAlgn="auto">
              <a:spcBef>
                <a:spcPts val="0"/>
              </a:spcBef>
              <a:spcAft>
                <a:spcPts val="333"/>
              </a:spcAft>
              <a:defRPr/>
            </a:pPr>
            <a:endParaRPr lang="en-US" b="1" dirty="0" smtClean="0"/>
          </a:p>
          <a:p>
            <a:pPr defTabSz="914363" fontAlgn="auto">
              <a:spcBef>
                <a:spcPts val="0"/>
              </a:spcBef>
              <a:spcAft>
                <a:spcPts val="333"/>
              </a:spcAft>
              <a:defRPr/>
            </a:pPr>
            <a:r>
              <a:rPr lang="en-US" b="1" dirty="0" smtClean="0"/>
              <a:t>Talking Points:</a:t>
            </a:r>
          </a:p>
          <a:p>
            <a:pPr defTabSz="914363" fontAlgn="auto">
              <a:spcBef>
                <a:spcPts val="0"/>
              </a:spcBef>
              <a:spcAft>
                <a:spcPts val="333"/>
              </a:spcAft>
              <a:defRPr/>
            </a:pPr>
            <a:endParaRPr lang="en-US" b="1" dirty="0" smtClean="0"/>
          </a:p>
          <a:p>
            <a:pPr defTabSz="914363" fontAlgn="auto">
              <a:spcBef>
                <a:spcPts val="0"/>
              </a:spcBef>
              <a:spcAft>
                <a:spcPts val="333"/>
              </a:spcAft>
              <a:defRPr/>
            </a:pPr>
            <a:r>
              <a:rPr lang="en-US" b="1" dirty="0" smtClean="0"/>
              <a:t>Enable Content</a:t>
            </a:r>
            <a:endParaRPr lang="en-US" dirty="0" smtClean="0"/>
          </a:p>
          <a:p>
            <a:pPr defTabSz="914363" fontAlgn="auto">
              <a:spcBef>
                <a:spcPts val="0"/>
              </a:spcBef>
              <a:spcAft>
                <a:spcPts val="333"/>
              </a:spcAft>
              <a:defRPr/>
            </a:pPr>
            <a:r>
              <a:rPr lang="en-US" dirty="0" smtClean="0"/>
              <a:t>Users commonly visit many Web sites several times a day to check for updates. The introduction of RSS feeds can make this experience easier for users, although this requires a nontrivial amount of work on behalf of the developer. </a:t>
            </a:r>
          </a:p>
          <a:p>
            <a:pPr defTabSz="914363" fontAlgn="auto">
              <a:spcBef>
                <a:spcPts val="0"/>
              </a:spcBef>
              <a:spcAft>
                <a:spcPts val="333"/>
              </a:spcAft>
              <a:defRPr/>
            </a:pPr>
            <a:r>
              <a:rPr lang="en-US" dirty="0" smtClean="0"/>
              <a:t>Web Slices is a new feature </a:t>
            </a:r>
            <a:r>
              <a:rPr lang="en-US" strike="sngStrike" dirty="0" smtClean="0"/>
              <a:t>for </a:t>
            </a:r>
            <a:r>
              <a:rPr lang="en-US" dirty="0" smtClean="0"/>
              <a:t>Web developers can implement to enable users to subscribe to content directly within a Web page. Web Slices behave just like feeds in that users can subscribe to them and receive update notifications when the content changes. Sites are polled at user-defined intervals, similar to the way RSS feeds are polled. Site operators may also define a minimum wait time between polls to minimize requests.</a:t>
            </a:r>
          </a:p>
          <a:p>
            <a:pPr defTabSz="914363" fontAlgn="auto">
              <a:spcBef>
                <a:spcPts val="0"/>
              </a:spcBef>
              <a:spcAft>
                <a:spcPts val="333"/>
              </a:spcAft>
              <a:defRPr/>
            </a:pPr>
            <a:endParaRPr lang="en-US" b="1" dirty="0" smtClean="0"/>
          </a:p>
          <a:p>
            <a:pPr defTabSz="914363" fontAlgn="auto">
              <a:spcBef>
                <a:spcPts val="0"/>
              </a:spcBef>
              <a:spcAft>
                <a:spcPts val="333"/>
              </a:spcAft>
              <a:defRPr/>
            </a:pPr>
            <a:r>
              <a:rPr lang="en-US" dirty="0" smtClean="0"/>
              <a:t>A Web Slice is a section within a Web page that is treated like a </a:t>
            </a:r>
            <a:r>
              <a:rPr lang="en-US" dirty="0" err="1" smtClean="0"/>
              <a:t>subscribable</a:t>
            </a:r>
            <a:r>
              <a:rPr lang="en-US" dirty="0" smtClean="0"/>
              <a:t> item, just like a feed. To enable Web Slices on your Web site, annotate your Web page with class names for the title, description, and other </a:t>
            </a:r>
            <a:r>
              <a:rPr lang="en-US" dirty="0" err="1" smtClean="0"/>
              <a:t>subscribable</a:t>
            </a:r>
            <a:r>
              <a:rPr lang="en-US" dirty="0" smtClean="0"/>
              <a:t> properties. Web Slices uses a variation of the </a:t>
            </a:r>
            <a:r>
              <a:rPr lang="en-US" dirty="0" err="1" smtClean="0"/>
              <a:t>hAtom</a:t>
            </a:r>
            <a:r>
              <a:rPr lang="en-US" dirty="0" smtClean="0"/>
              <a:t> </a:t>
            </a:r>
            <a:r>
              <a:rPr lang="en-US" dirty="0" err="1" smtClean="0"/>
              <a:t>microformat</a:t>
            </a:r>
            <a:r>
              <a:rPr lang="en-US" dirty="0" smtClean="0"/>
              <a:t>. </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b="1" dirty="0" smtClean="0"/>
              <a:t>Discover Web Slice</a:t>
            </a:r>
          </a:p>
          <a:p>
            <a:pPr defTabSz="914363" fontAlgn="auto">
              <a:spcBef>
                <a:spcPts val="0"/>
              </a:spcBef>
              <a:spcAft>
                <a:spcPts val="333"/>
              </a:spcAft>
              <a:defRPr/>
            </a:pPr>
            <a:r>
              <a:rPr lang="en-US" dirty="0" smtClean="0"/>
              <a:t>Users of Windows Internet Explorer 8 Beta 2 can discover Web Slices within a Web page and add them to the Favorites bar, a dedicated row below the Address Bar for easy access to links. Windows Internet Explorer 8 Beta 2 subscribes to the Web page, detects changes in the Web Slice, and notifies the user when updates occur. </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b="1" dirty="0" smtClean="0"/>
              <a:t>View Web Slice</a:t>
            </a:r>
          </a:p>
          <a:p>
            <a:pPr defTabSz="914363" fontAlgn="auto">
              <a:spcBef>
                <a:spcPts val="0"/>
              </a:spcBef>
              <a:spcAft>
                <a:spcPts val="333"/>
              </a:spcAft>
              <a:defRPr/>
            </a:pPr>
            <a:r>
              <a:rPr lang="en-US" dirty="0" smtClean="0"/>
              <a:t>Users can preview these updates directly from the Favorites bar and click through to the Web site to get more information if they want to.</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b="1" dirty="0" smtClean="0"/>
              <a:t>New for Beta 2</a:t>
            </a:r>
          </a:p>
          <a:p>
            <a:pPr defTabSz="914363" fontAlgn="auto">
              <a:spcBef>
                <a:spcPts val="0"/>
              </a:spcBef>
              <a:spcAft>
                <a:spcPts val="333"/>
              </a:spcAft>
              <a:defRPr/>
            </a:pPr>
            <a:r>
              <a:rPr lang="en-US" dirty="0" smtClean="0"/>
              <a:t>Developers who worked with Web Slices in Internet Explorer 8 Beta 1 may have experienced the limitations of static HTML content for the Web Slice window.  Now in the Beta 2 release of Internet Explorer 8 you are able to add dynamic content and get a rich, interactive experience right inside the Web Slice.  You can now use script and ActiveX controls in Web Slices, making it possible to do things like embed </a:t>
            </a:r>
            <a:r>
              <a:rPr lang="en-US" dirty="0" err="1" smtClean="0"/>
              <a:t>Silverlight</a:t>
            </a:r>
            <a:r>
              <a:rPr lang="en-US" dirty="0" smtClean="0"/>
              <a:t> video.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5F934C9C-719A-4A9B-85BE-F398054639C0}" type="slidenum">
              <a:rPr lang="en-GB"/>
              <a:pPr defTabSz="912813" fontAlgn="base">
                <a:spcBef>
                  <a:spcPct val="0"/>
                </a:spcBef>
                <a:spcAft>
                  <a:spcPct val="0"/>
                </a:spcAft>
              </a:pPr>
              <a:t>21</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a:ln/>
        </p:spPr>
        <p:txBody>
          <a:bodyPr/>
          <a:lstStyle/>
          <a:p>
            <a:pPr defTabSz="914363" fontAlgn="auto">
              <a:spcBef>
                <a:spcPts val="0"/>
              </a:spcBef>
              <a:spcAft>
                <a:spcPts val="333"/>
              </a:spcAft>
              <a:defRPr/>
            </a:pPr>
            <a:r>
              <a:rPr lang="en-US" b="1" dirty="0" smtClean="0"/>
              <a:t>Title: Improved Performance</a:t>
            </a:r>
          </a:p>
          <a:p>
            <a:pPr defTabSz="914363" fontAlgn="auto">
              <a:spcBef>
                <a:spcPts val="0"/>
              </a:spcBef>
              <a:spcAft>
                <a:spcPts val="333"/>
              </a:spcAft>
              <a:defRPr/>
            </a:pPr>
            <a:endParaRPr lang="en-US" b="1" dirty="0" smtClean="0"/>
          </a:p>
          <a:p>
            <a:pPr defTabSz="914363" fontAlgn="auto">
              <a:spcBef>
                <a:spcPts val="0"/>
              </a:spcBef>
              <a:spcAft>
                <a:spcPts val="333"/>
              </a:spcAft>
              <a:defRPr/>
            </a:pPr>
            <a:r>
              <a:rPr lang="en-US" b="1" dirty="0" smtClean="0"/>
              <a:t>Talking Points:</a:t>
            </a:r>
          </a:p>
          <a:p>
            <a:pPr defTabSz="914363" fontAlgn="auto">
              <a:spcBef>
                <a:spcPts val="0"/>
              </a:spcBef>
              <a:spcAft>
                <a:spcPts val="333"/>
              </a:spcAft>
              <a:defRPr/>
            </a:pPr>
            <a:endParaRPr lang="en-US" b="1" dirty="0" smtClean="0"/>
          </a:p>
          <a:p>
            <a:pPr defTabSz="914363" fontAlgn="auto">
              <a:spcBef>
                <a:spcPts val="0"/>
              </a:spcBef>
              <a:spcAft>
                <a:spcPts val="333"/>
              </a:spcAft>
              <a:defRPr/>
            </a:pPr>
            <a:r>
              <a:rPr lang="en-US" b="1" dirty="0" smtClean="0"/>
              <a:t>HTML Performance: </a:t>
            </a:r>
            <a:r>
              <a:rPr lang="en-US" dirty="0" smtClean="0"/>
              <a:t>Internet Explorer 8  provides a significant improvement in rendering HTML and overall display performance.  </a:t>
            </a:r>
          </a:p>
          <a:p>
            <a:pPr defTabSz="914363" fontAlgn="auto">
              <a:spcBef>
                <a:spcPts val="0"/>
              </a:spcBef>
              <a:spcAft>
                <a:spcPts val="333"/>
              </a:spcAft>
              <a:defRPr/>
            </a:pPr>
            <a:endParaRPr lang="en-US" b="1" dirty="0" smtClean="0"/>
          </a:p>
          <a:p>
            <a:pPr defTabSz="914363" fontAlgn="auto">
              <a:spcBef>
                <a:spcPts val="0"/>
              </a:spcBef>
              <a:spcAft>
                <a:spcPts val="333"/>
              </a:spcAft>
              <a:defRPr/>
            </a:pPr>
            <a:r>
              <a:rPr lang="en-US" b="1" dirty="0" smtClean="0"/>
              <a:t>Script Performance: </a:t>
            </a:r>
            <a:r>
              <a:rPr lang="en-US" dirty="0" smtClean="0"/>
              <a:t>In addition, script execution is particularly important given its prevalence on the web and so a major area of investment for Internet Explorer 8 was in the area of script engine improvements.  Increasingly, the most interesting and popular websites are using script to bring content into the page dynamically.  That means the browser has to do more than simply show static text and images, it has to read and execute program logic (script) on each page.  The improved script engine in Internet Explorer 8 is designed to</a:t>
            </a:r>
            <a:r>
              <a:rPr lang="en-US" strike="sngStrike" dirty="0" smtClean="0"/>
              <a:t> </a:t>
            </a:r>
            <a:r>
              <a:rPr lang="en-US" dirty="0" smtClean="0"/>
              <a:t>significantly increase site performance on these dynamic, heavily scripted sites. </a:t>
            </a:r>
          </a:p>
          <a:p>
            <a:pPr defTabSz="914363" fontAlgn="auto">
              <a:spcBef>
                <a:spcPts val="0"/>
              </a:spcBef>
              <a:spcAft>
                <a:spcPts val="333"/>
              </a:spcAft>
              <a:defRP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9/30/2008 10:07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24</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spcBef>
                <a:spcPct val="50000"/>
              </a:spcBef>
            </a:pPr>
            <a:r>
              <a:rPr lang="fr-FR" sz="1000" dirty="0" smtClean="0"/>
              <a:t>Microsoft a créé </a:t>
            </a:r>
            <a:r>
              <a:rPr lang="fr-FR" sz="1000" b="1" dirty="0" smtClean="0"/>
              <a:t>une nouvelle génération</a:t>
            </a:r>
            <a:r>
              <a:rPr lang="fr-FR" sz="1000" dirty="0" smtClean="0"/>
              <a:t> de certifications pour mieux répondre aux attentes des clients. Avant d’apporter ces changements, nous nous sommes adressés à nos clients pour mieux comprendre ce qu’ils recherchaient. En règle générale, ils nous ont laissé entendre que le programme devait être : </a:t>
            </a:r>
            <a:br>
              <a:rPr lang="fr-FR" sz="1000" dirty="0" smtClean="0"/>
            </a:br>
            <a:r>
              <a:rPr lang="fr-FR" sz="1000" b="1" dirty="0" smtClean="0"/>
              <a:t>- mieux ciblé</a:t>
            </a:r>
            <a:r>
              <a:rPr lang="fr-FR" sz="1000" dirty="0" smtClean="0"/>
              <a:t> et </a:t>
            </a:r>
            <a:r>
              <a:rPr lang="fr-FR" sz="1000" b="1" dirty="0" smtClean="0"/>
              <a:t>plus souple</a:t>
            </a:r>
            <a:r>
              <a:rPr lang="fr-FR" sz="1000" dirty="0" smtClean="0"/>
              <a:t>. </a:t>
            </a:r>
            <a:br>
              <a:rPr lang="fr-FR" sz="1000" dirty="0" smtClean="0"/>
            </a:br>
            <a:r>
              <a:rPr lang="fr-FR" sz="1000" dirty="0" smtClean="0"/>
              <a:t>-</a:t>
            </a:r>
            <a:r>
              <a:rPr lang="fr-FR" sz="1000" b="1" dirty="0" smtClean="0"/>
              <a:t> rigoureux</a:t>
            </a:r>
            <a:r>
              <a:rPr lang="fr-FR" sz="1000" dirty="0" smtClean="0"/>
              <a:t> et </a:t>
            </a:r>
            <a:r>
              <a:rPr lang="fr-FR" sz="1000" b="1" dirty="0" smtClean="0"/>
              <a:t>crédible</a:t>
            </a:r>
            <a:r>
              <a:rPr lang="fr-FR" sz="1000" dirty="0" smtClean="0"/>
              <a:t>. </a:t>
            </a:r>
            <a:br>
              <a:rPr lang="fr-FR" sz="1000" dirty="0" smtClean="0"/>
            </a:br>
            <a:r>
              <a:rPr lang="fr-FR" sz="1000" dirty="0" smtClean="0"/>
              <a:t>-</a:t>
            </a:r>
            <a:r>
              <a:rPr lang="fr-FR" sz="1000" b="1" dirty="0" smtClean="0"/>
              <a:t> simple</a:t>
            </a:r>
            <a:r>
              <a:rPr lang="fr-FR" sz="1000" dirty="0" smtClean="0"/>
              <a:t> et </a:t>
            </a:r>
            <a:r>
              <a:rPr lang="fr-FR" sz="1000" b="1" dirty="0" smtClean="0"/>
              <a:t>approprié</a:t>
            </a:r>
            <a:r>
              <a:rPr lang="fr-FR" sz="1000" dirty="0" smtClean="0"/>
              <a:t>. </a:t>
            </a:r>
          </a:p>
          <a:p>
            <a:pPr>
              <a:spcBef>
                <a:spcPct val="50000"/>
              </a:spcBef>
            </a:pPr>
            <a:endParaRPr lang="fr-FR" sz="1000" dirty="0" smtClean="0"/>
          </a:p>
          <a:p>
            <a:pPr>
              <a:spcBef>
                <a:spcPct val="50000"/>
              </a:spcBef>
            </a:pPr>
            <a:r>
              <a:rPr lang="fr-FR" sz="1000" dirty="0" smtClean="0"/>
              <a:t>Nous vous proposons donc un programme de certification : 4 séries (technologie, métier, master, architecture) et 5 titres adaptés (technique, It pro, développeurs…) et ciblés à chaque métier. </a:t>
            </a:r>
            <a:br>
              <a:rPr lang="fr-FR" sz="1000" dirty="0" smtClean="0"/>
            </a:br>
            <a:endParaRPr lang="fr-FR" sz="1000" dirty="0" smtClean="0"/>
          </a:p>
          <a:p>
            <a:pPr>
              <a:spcBef>
                <a:spcPct val="50000"/>
              </a:spcBef>
              <a:buFontTx/>
              <a:buChar char="•"/>
            </a:pPr>
            <a:r>
              <a:rPr lang="fr-FR" dirty="0" smtClean="0">
                <a:latin typeface="Calibri" pitchFamily="34" charset="0"/>
              </a:rPr>
              <a:t>Les examens de nouvelle génération comprend uniquement les cursus des produits de version à partir de 2005 (SQL Server 2005, Exchange Server 2007, Windows Server 2008…) </a:t>
            </a:r>
            <a:r>
              <a:rPr lang="fr-FR" sz="1000" dirty="0" smtClean="0">
                <a:hlinkClick r:id="rId3" tooltip="http://www.microsoft.com/france/formation/nouvelle_certification/default.mspx"/>
              </a:rPr>
              <a:t>http://www.microsoft.com/france/formation/nouvelle_certification/default.mspx</a:t>
            </a:r>
            <a:r>
              <a:rPr lang="en-US" dirty="0" smtClean="0">
                <a:latin typeface="Calibri" pitchFamily="34" charset="0"/>
              </a:rPr>
              <a:t> </a:t>
            </a:r>
          </a:p>
          <a:p>
            <a:pPr>
              <a:spcBef>
                <a:spcPct val="50000"/>
              </a:spcBef>
            </a:pPr>
            <a:endParaRPr lang="fr-FR" sz="1000" dirty="0" smtClean="0"/>
          </a:p>
          <a:p>
            <a:pPr>
              <a:spcBef>
                <a:spcPct val="50000"/>
              </a:spcBef>
              <a:buFontTx/>
              <a:buChar char="•"/>
            </a:pPr>
            <a:r>
              <a:rPr lang="fr-FR" dirty="0" smtClean="0">
                <a:latin typeface="Calibri" pitchFamily="34" charset="0"/>
              </a:rPr>
              <a:t>L’ancien programme avec les anciens cursus de certification est toujours d’actualité (MCSE,MCSA Windows Server 2003..)</a:t>
            </a:r>
          </a:p>
          <a:p>
            <a:pPr>
              <a:spcBef>
                <a:spcPct val="50000"/>
              </a:spcBef>
            </a:pPr>
            <a:endParaRPr lang="fr-FR" sz="1000" dirty="0" smtClean="0"/>
          </a:p>
          <a:p>
            <a:pPr>
              <a:spcBef>
                <a:spcPct val="50000"/>
              </a:spcBef>
              <a:buFontTx/>
              <a:buChar char="•"/>
            </a:pPr>
            <a:r>
              <a:rPr lang="fr-FR" dirty="0" smtClean="0">
                <a:latin typeface="Calibri" pitchFamily="34" charset="0"/>
              </a:rPr>
              <a:t>Les examens seront mis à jour au fur et à mesure ! </a:t>
            </a:r>
          </a:p>
          <a:p>
            <a:pPr>
              <a:spcBef>
                <a:spcPct val="50000"/>
              </a:spcBef>
            </a:pPr>
            <a:endParaRPr lang="fr-FR" sz="1000" dirty="0" smtClean="0"/>
          </a:p>
          <a:p>
            <a:pPr>
              <a:spcBef>
                <a:spcPct val="50000"/>
              </a:spcBef>
              <a:buFontTx/>
              <a:buChar char="•"/>
            </a:pPr>
            <a:r>
              <a:rPr lang="fr-FR" dirty="0" smtClean="0">
                <a:latin typeface="Calibri" pitchFamily="34" charset="0"/>
              </a:rPr>
              <a:t>Plus d’infos : </a:t>
            </a:r>
            <a:r>
              <a:rPr lang="en-US" sz="1000" dirty="0" smtClean="0">
                <a:hlinkClick r:id="rId4" tooltip="http://www.microsoft.com/france/formation/cert/default.mspx"/>
              </a:rPr>
              <a:t>http://www.microsoft.com/france/formation/cert/default.mspx</a:t>
            </a:r>
            <a:r>
              <a:rPr lang="en-US" dirty="0" smtClean="0">
                <a:latin typeface="Calibri" pitchFamily="34" charset="0"/>
              </a:rPr>
              <a:t> </a:t>
            </a:r>
          </a:p>
          <a:p>
            <a:endParaRPr lang="fr-FR" dirty="0" smtClean="0"/>
          </a:p>
        </p:txBody>
      </p:sp>
      <p:sp>
        <p:nvSpPr>
          <p:cNvPr id="4" name="Slide Number Placeholder 3"/>
          <p:cNvSpPr>
            <a:spLocks noGrp="1"/>
          </p:cNvSpPr>
          <p:nvPr>
            <p:ph type="sldNum" sz="quarter" idx="5"/>
          </p:nvPr>
        </p:nvSpPr>
        <p:spPr/>
        <p:txBody>
          <a:bodyPr/>
          <a:lstStyle/>
          <a:p>
            <a:fld id="{82855A47-C026-4F55-B847-31CA5623E01B}" type="slidenum">
              <a:rPr lang="fr-FR"/>
              <a:pPr/>
              <a:t>25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eaLnBrk="1" hangingPunct="1">
              <a:lnSpc>
                <a:spcPct val="90000"/>
              </a:lnSpc>
              <a:spcBef>
                <a:spcPct val="0"/>
              </a:spcBef>
            </a:pPr>
            <a:r>
              <a:rPr lang="fr-FR" dirty="0" smtClean="0"/>
              <a:t>Pour valider un cursus de certification, il faut obtenir un examen pour valider une certification technique.</a:t>
            </a:r>
          </a:p>
          <a:p>
            <a:pPr eaLnBrk="1" hangingPunct="1">
              <a:lnSpc>
                <a:spcPct val="90000"/>
              </a:lnSpc>
              <a:spcBef>
                <a:spcPct val="0"/>
              </a:spcBef>
            </a:pPr>
            <a:endParaRPr lang="fr-FR" dirty="0" smtClean="0"/>
          </a:p>
          <a:p>
            <a:pPr eaLnBrk="1" hangingPunct="1">
              <a:lnSpc>
                <a:spcPct val="90000"/>
              </a:lnSpc>
              <a:spcBef>
                <a:spcPct val="0"/>
              </a:spcBef>
            </a:pPr>
            <a:r>
              <a:rPr lang="fr-FR" b="1" dirty="0" smtClean="0"/>
              <a:t>Offre de certification Seconde chance : </a:t>
            </a:r>
          </a:p>
          <a:p>
            <a:pPr eaLnBrk="1" hangingPunct="1">
              <a:lnSpc>
                <a:spcPct val="90000"/>
              </a:lnSpc>
              <a:spcBef>
                <a:spcPct val="0"/>
              </a:spcBef>
            </a:pPr>
            <a:r>
              <a:rPr lang="fr-FR" dirty="0" smtClean="0"/>
              <a:t>Microsoft vous propose de bénéficier d’un second passage gratuitement si vous ne réussissez pas votre premier passage.</a:t>
            </a:r>
          </a:p>
          <a:p>
            <a:pPr eaLnBrk="1" hangingPunct="1">
              <a:lnSpc>
                <a:spcPct val="90000"/>
              </a:lnSpc>
              <a:spcBef>
                <a:spcPct val="0"/>
              </a:spcBef>
            </a:pPr>
            <a:r>
              <a:rPr lang="fr-FR" dirty="0" smtClean="0"/>
              <a:t>Pour plus d’informations, visitez le site formation et certification  www.microsoft.com/france/formation</a:t>
            </a:r>
          </a:p>
          <a:p>
            <a:pPr eaLnBrk="1" hangingPunct="1">
              <a:lnSpc>
                <a:spcPct val="90000"/>
              </a:lnSpc>
              <a:spcBef>
                <a:spcPct val="0"/>
              </a:spcBef>
            </a:pPr>
            <a:endParaRPr lang="fr-FR" b="1" dirty="0" smtClean="0"/>
          </a:p>
          <a:p>
            <a:pPr eaLnBrk="1" hangingPunct="1">
              <a:lnSpc>
                <a:spcPct val="90000"/>
              </a:lnSpc>
              <a:spcBef>
                <a:spcPct val="0"/>
              </a:spcBef>
            </a:pPr>
            <a:r>
              <a:rPr lang="fr-FR" dirty="0" smtClean="0"/>
              <a:t>Le guide de préparation à l’examen vous indique quels sont les pré-requis pour passer cet examen.</a:t>
            </a:r>
          </a:p>
          <a:p>
            <a:pPr eaLnBrk="1" hangingPunct="1">
              <a:lnSpc>
                <a:spcPct val="90000"/>
              </a:lnSpc>
              <a:spcBef>
                <a:spcPct val="0"/>
              </a:spcBef>
            </a:pPr>
            <a:endParaRPr lang="fr-FR" b="1" dirty="0" smtClean="0"/>
          </a:p>
          <a:p>
            <a:pPr eaLnBrk="1" hangingPunct="1">
              <a:lnSpc>
                <a:spcPct val="90000"/>
              </a:lnSpc>
              <a:spcBef>
                <a:spcPct val="0"/>
              </a:spcBef>
            </a:pPr>
            <a:r>
              <a:rPr lang="fr-FR" b="1" dirty="0"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lnSpc>
                <a:spcPct val="90000"/>
              </a:lnSpc>
              <a:spcBef>
                <a:spcPct val="0"/>
              </a:spcBef>
            </a:pPr>
            <a:r>
              <a:rPr lang="fr-FR" dirty="0" smtClean="0"/>
              <a:t>Pour choisir ceux qui vous correspondent le mieux, vous avez la possibilité de sélectionner : </a:t>
            </a:r>
            <a:r>
              <a:rPr lang="fr-FR" dirty="0" smtClean="0">
                <a:hlinkClick r:id="rId3" action="ppaction://hlinkfile"/>
              </a:rPr>
              <a:t>une formation</a:t>
            </a:r>
            <a:r>
              <a:rPr lang="fr-FR" dirty="0" smtClean="0"/>
              <a:t> ou </a:t>
            </a:r>
            <a:r>
              <a:rPr lang="fr-FR" dirty="0" smtClean="0">
                <a:hlinkClick r:id="rId4" action="ppaction://hlinkfile"/>
              </a:rPr>
              <a:t>un examen</a:t>
            </a:r>
            <a:r>
              <a:rPr lang="fr-FR" dirty="0" smtClean="0"/>
              <a:t> sur un produit ou une technologie spécifique, </a:t>
            </a:r>
            <a:r>
              <a:rPr lang="fr-FR" dirty="0" smtClean="0">
                <a:hlinkClick r:id="rId5" action="ppaction://hlinkfile"/>
              </a:rPr>
              <a:t>le cursus correspondant à votre métier</a:t>
            </a:r>
            <a:r>
              <a:rPr lang="fr-FR" dirty="0" smtClean="0"/>
              <a:t>, le centre de formation le plus proche de chez vous. </a:t>
            </a:r>
          </a:p>
          <a:p>
            <a:pPr eaLnBrk="1" hangingPunct="1">
              <a:lnSpc>
                <a:spcPct val="90000"/>
              </a:lnSpc>
              <a:spcBef>
                <a:spcPct val="0"/>
              </a:spcBef>
            </a:pPr>
            <a:endParaRPr lang="fr-FR" b="1" dirty="0" smtClean="0"/>
          </a:p>
          <a:p>
            <a:pPr eaLnBrk="1" hangingPunct="1">
              <a:lnSpc>
                <a:spcPct val="90000"/>
              </a:lnSpc>
              <a:spcBef>
                <a:spcPct val="0"/>
              </a:spcBef>
            </a:pPr>
            <a:r>
              <a:rPr lang="fr-FR" b="1" dirty="0" smtClean="0"/>
              <a:t>Forums certifications : </a:t>
            </a:r>
            <a:r>
              <a:rPr lang="fr-FR" dirty="0" smtClean="0"/>
              <a:t>Il existe depuis peu deux forums dédiés à la certification technique Microsoft. Vous pouvez échanger et discuter autour des certifications développeurs (MCTS et MCPD) et des mises à niveau (pour les MCAD et MCSD).</a:t>
            </a:r>
          </a:p>
          <a:p>
            <a:pPr eaLnBrk="1" hangingPunct="1">
              <a:lnSpc>
                <a:spcPct val="90000"/>
              </a:lnSpc>
              <a:spcBef>
                <a:spcPct val="0"/>
              </a:spcBef>
            </a:pPr>
            <a:r>
              <a:rPr lang="fr-FR" dirty="0" smtClean="0"/>
              <a:t>Vous pouvez également échanger et discuter autour des certifications IT (MCTS et MCITP) et des mises à niveau (pour les MCDST, MCDBA, MCSA et MCSE) </a:t>
            </a:r>
          </a:p>
          <a:p>
            <a:pPr>
              <a:lnSpc>
                <a:spcPct val="90000"/>
              </a:lnSpc>
            </a:pPr>
            <a:endParaRPr lang="fr-FR" dirty="0" smtClean="0"/>
          </a:p>
          <a:p>
            <a:pPr eaLnBrk="1" hangingPunct="1">
              <a:lnSpc>
                <a:spcPct val="90000"/>
              </a:lnSpc>
            </a:pPr>
            <a:r>
              <a:rPr lang="fr-FR" dirty="0" smtClean="0"/>
              <a:t>Si vous avez des questions sur la certification individuelle, l’équipe formation et certification se tient à votre écoute, contactez nous par courriel.</a:t>
            </a:r>
          </a:p>
        </p:txBody>
      </p:sp>
      <p:sp>
        <p:nvSpPr>
          <p:cNvPr id="4" name="Espace réservé du numéro de diapositive 3"/>
          <p:cNvSpPr>
            <a:spLocks noGrp="1"/>
          </p:cNvSpPr>
          <p:nvPr>
            <p:ph type="sldNum" sz="quarter" idx="5"/>
          </p:nvPr>
        </p:nvSpPr>
        <p:spPr/>
        <p:txBody>
          <a:bodyPr/>
          <a:lstStyle/>
          <a:p>
            <a:fld id="{E226ECB7-A711-44C6-B92A-09F7E27EDBFB}" type="slidenum">
              <a:rPr lang="en-GB"/>
              <a:pPr/>
              <a:t>26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9/30/2008 10:07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9/30/2008 9:53 AM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14363" fontAlgn="auto">
              <a:spcBef>
                <a:spcPts val="0"/>
              </a:spcBef>
              <a:spcAft>
                <a:spcPts val="333"/>
              </a:spcAft>
              <a:defRPr/>
            </a:pPr>
            <a:r>
              <a:rPr lang="en-US" b="1" dirty="0" smtClean="0"/>
              <a:t>Title: Developer Value Proposition</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b="1" dirty="0" smtClean="0"/>
              <a:t>Talking Points: </a:t>
            </a:r>
            <a:r>
              <a:rPr lang="en-US" dirty="0" smtClean="0">
                <a:latin typeface="Segoe Semibold" pitchFamily="34" charset="0"/>
              </a:rPr>
              <a:t>Interoperability and Compatibility: Spend more time innovating and less time special-casing</a:t>
            </a:r>
          </a:p>
          <a:p>
            <a:pPr defTabSz="914363" fontAlgn="auto">
              <a:spcBef>
                <a:spcPts val="0"/>
              </a:spcBef>
              <a:spcAft>
                <a:spcPts val="333"/>
              </a:spcAft>
              <a:buFont typeface="Arial" pitchFamily="34" charset="0"/>
              <a:buChar char="•"/>
              <a:defRPr/>
            </a:pPr>
            <a:r>
              <a:rPr lang="en-US" dirty="0" smtClean="0">
                <a:latin typeface="Segoe Semibold" pitchFamily="34" charset="0"/>
              </a:rPr>
              <a:t>Most standards-compliant version of Internet Explorer (full CSS2.1 support) </a:t>
            </a:r>
          </a:p>
          <a:p>
            <a:pPr defTabSz="914363" fontAlgn="auto">
              <a:spcBef>
                <a:spcPts val="0"/>
              </a:spcBef>
              <a:spcAft>
                <a:spcPts val="333"/>
              </a:spcAft>
              <a:buFont typeface="Arial" pitchFamily="34" charset="0"/>
              <a:buChar char="•"/>
              <a:defRPr/>
            </a:pPr>
            <a:r>
              <a:rPr lang="en-US" dirty="0" smtClean="0">
                <a:latin typeface="Segoe Semibold" pitchFamily="34" charset="0"/>
              </a:rPr>
              <a:t>Interoperability with other browsers means “write once, run anywhere”</a:t>
            </a:r>
          </a:p>
          <a:p>
            <a:pPr defTabSz="914363" fontAlgn="auto">
              <a:spcBef>
                <a:spcPts val="0"/>
              </a:spcBef>
              <a:spcAft>
                <a:spcPts val="333"/>
              </a:spcAft>
              <a:buFont typeface="Arial" pitchFamily="34" charset="0"/>
              <a:buChar char="•"/>
              <a:defRPr/>
            </a:pPr>
            <a:r>
              <a:rPr lang="en-US" dirty="0" smtClean="0">
                <a:latin typeface="Segoe Semibold" pitchFamily="34" charset="0"/>
              </a:rPr>
              <a:t>Compatibility modes for viewing/debugging content written for Internet Explorer 7 and Internet Explorer 5.5</a:t>
            </a:r>
          </a:p>
          <a:p>
            <a:pPr defTabSz="914363" fontAlgn="auto">
              <a:spcBef>
                <a:spcPts val="0"/>
              </a:spcBef>
              <a:spcAft>
                <a:spcPts val="333"/>
              </a:spcAft>
              <a:defRPr/>
            </a:pPr>
            <a:r>
              <a:rPr lang="en-US" b="1" dirty="0" smtClean="0"/>
              <a:t>[CLICK] </a:t>
            </a:r>
            <a:r>
              <a:rPr lang="en-US" dirty="0" smtClean="0">
                <a:latin typeface="Segoe Semibold" pitchFamily="34" charset="0"/>
              </a:rPr>
              <a:t>Built-in Developer Tools: Develop, test and debug without leaving the browser</a:t>
            </a:r>
          </a:p>
          <a:p>
            <a:pPr defTabSz="914363" fontAlgn="auto">
              <a:spcBef>
                <a:spcPts val="0"/>
              </a:spcBef>
              <a:spcAft>
                <a:spcPts val="333"/>
              </a:spcAft>
              <a:buFont typeface="Arial" pitchFamily="34" charset="0"/>
              <a:buChar char="•"/>
              <a:defRPr/>
            </a:pPr>
            <a:r>
              <a:rPr lang="en-US" dirty="0" smtClean="0">
                <a:latin typeface="Segoe Semibold" pitchFamily="34" charset="0"/>
              </a:rPr>
              <a:t>Built-in developer toolbar enables debugging and performance tuning HTML, CSS, </a:t>
            </a:r>
            <a:r>
              <a:rPr lang="en-US" dirty="0" err="1" smtClean="0">
                <a:latin typeface="Segoe Semibold" pitchFamily="34" charset="0"/>
              </a:rPr>
              <a:t>Javascript</a:t>
            </a:r>
            <a:r>
              <a:rPr lang="en-US" dirty="0" smtClean="0">
                <a:latin typeface="Segoe Semibold" pitchFamily="34" charset="0"/>
              </a:rPr>
              <a:t> exactly as the browser renders it</a:t>
            </a:r>
            <a:endParaRPr lang="en-US" strike="sngStrike" dirty="0" smtClean="0">
              <a:latin typeface="Segoe Semibold" pitchFamily="34" charset="0"/>
            </a:endParaRPr>
          </a:p>
          <a:p>
            <a:pPr defTabSz="914363" fontAlgn="auto">
              <a:spcBef>
                <a:spcPts val="0"/>
              </a:spcBef>
              <a:spcAft>
                <a:spcPts val="333"/>
              </a:spcAft>
              <a:buFont typeface="Arial" pitchFamily="34" charset="0"/>
              <a:buChar char="•"/>
              <a:defRPr/>
            </a:pPr>
            <a:r>
              <a:rPr lang="en-US" dirty="0" smtClean="0">
                <a:latin typeface="Segoe Semibold" pitchFamily="34" charset="0"/>
              </a:rPr>
              <a:t>Code profiler for quickly and easily identifying performance issues</a:t>
            </a:r>
            <a:endParaRPr lang="en-US" strike="sngStrike" dirty="0" smtClean="0">
              <a:latin typeface="Segoe Semibold" pitchFamily="34" charset="0"/>
            </a:endParaRPr>
          </a:p>
          <a:p>
            <a:pPr defTabSz="914363" fontAlgn="auto">
              <a:spcBef>
                <a:spcPts val="0"/>
              </a:spcBef>
              <a:spcAft>
                <a:spcPts val="333"/>
              </a:spcAft>
              <a:buFont typeface="Arial" pitchFamily="34" charset="0"/>
              <a:buChar char="•"/>
              <a:defRPr/>
            </a:pPr>
            <a:r>
              <a:rPr lang="en-US" dirty="0" smtClean="0">
                <a:latin typeface="Segoe Semibold" pitchFamily="34" charset="0"/>
              </a:rPr>
              <a:t>Multiple rendering modes mean you can change the Internet Explorer layout version on the fly to thoroughly test display scenarios</a:t>
            </a:r>
          </a:p>
          <a:p>
            <a:pPr defTabSz="914363" fontAlgn="auto">
              <a:spcBef>
                <a:spcPts val="0"/>
              </a:spcBef>
              <a:spcAft>
                <a:spcPts val="333"/>
              </a:spcAft>
              <a:defRPr/>
            </a:pPr>
            <a:r>
              <a:rPr lang="en-US" b="1" dirty="0" smtClean="0"/>
              <a:t>[CLICK] </a:t>
            </a:r>
            <a:r>
              <a:rPr lang="en-US" dirty="0" smtClean="0">
                <a:latin typeface="Segoe Semibold" pitchFamily="34" charset="0"/>
              </a:rPr>
              <a:t>Rich, Innovative Experiences: Build the richest experiences on the Web</a:t>
            </a:r>
          </a:p>
          <a:p>
            <a:pPr defTabSz="914363" fontAlgn="auto">
              <a:spcBef>
                <a:spcPts val="0"/>
              </a:spcBef>
              <a:spcAft>
                <a:spcPts val="333"/>
              </a:spcAft>
              <a:buFont typeface="Arial" pitchFamily="34" charset="0"/>
              <a:buChar char="•"/>
              <a:defRPr/>
            </a:pPr>
            <a:r>
              <a:rPr lang="en-US" dirty="0" smtClean="0">
                <a:latin typeface="Segoe Semibold" pitchFamily="34" charset="0"/>
              </a:rPr>
              <a:t>AJAX support enhancements enable rich, dynamic experiences</a:t>
            </a:r>
          </a:p>
          <a:p>
            <a:pPr defTabSz="914363" fontAlgn="auto">
              <a:spcBef>
                <a:spcPts val="0"/>
              </a:spcBef>
              <a:spcAft>
                <a:spcPts val="333"/>
              </a:spcAft>
              <a:buFont typeface="Arial" pitchFamily="34" charset="0"/>
              <a:buChar char="•"/>
              <a:defRPr/>
            </a:pPr>
            <a:r>
              <a:rPr lang="en-US" dirty="0" smtClean="0">
                <a:latin typeface="Segoe Semibold" pitchFamily="34" charset="0"/>
              </a:rPr>
              <a:t>Web Slices – take parts of the Web with you</a:t>
            </a:r>
          </a:p>
          <a:p>
            <a:pPr defTabSz="914363" fontAlgn="auto">
              <a:spcBef>
                <a:spcPts val="0"/>
              </a:spcBef>
              <a:spcAft>
                <a:spcPts val="333"/>
              </a:spcAft>
              <a:buFont typeface="Arial" pitchFamily="34" charset="0"/>
              <a:buChar char="•"/>
              <a:defRPr/>
            </a:pPr>
            <a:r>
              <a:rPr lang="en-US" dirty="0" smtClean="0">
                <a:latin typeface="Segoe Semibold" pitchFamily="34" charset="0"/>
              </a:rPr>
              <a:t>XDR/XDM is best in class cross-document/domain messaging implementation</a:t>
            </a:r>
          </a:p>
          <a:p>
            <a:pPr defTabSz="914363" fontAlgn="auto">
              <a:spcBef>
                <a:spcPts val="0"/>
              </a:spcBef>
              <a:spcAft>
                <a:spcPts val="333"/>
              </a:spcAft>
              <a:buFont typeface="Arial" pitchFamily="34" charset="0"/>
              <a:buChar char="•"/>
              <a:defRPr/>
            </a:pPr>
            <a:r>
              <a:rPr lang="en-US" dirty="0" smtClean="0">
                <a:latin typeface="Segoe Semibold" pitchFamily="34" charset="0"/>
              </a:rPr>
              <a:t>Improved display and scripting performance makes Internet Explorer 8 faster than before.</a:t>
            </a:r>
            <a:endParaRPr lang="en-US" strike="sngStrike" dirty="0" smtClean="0">
              <a:latin typeface="Segoe Semibold" pitchFamily="34" charset="0"/>
            </a:endParaRPr>
          </a:p>
          <a:p>
            <a:pPr defTabSz="914363" fontAlgn="auto">
              <a:spcBef>
                <a:spcPts val="0"/>
              </a:spcBef>
              <a:spcAft>
                <a:spcPts val="333"/>
              </a:spcAft>
              <a:defRPr/>
            </a:pPr>
            <a:endParaRPr lang="en-US" b="1" dirty="0" smtClean="0"/>
          </a:p>
          <a:p>
            <a:pPr defTabSz="914363" fontAlgn="auto">
              <a:spcBef>
                <a:spcPts val="0"/>
              </a:spcBef>
              <a:spcAft>
                <a:spcPts val="333"/>
              </a:spcAft>
              <a:defRPr/>
            </a:pPr>
            <a:r>
              <a:rPr lang="en-US" b="1" dirty="0" smtClean="0"/>
              <a:t>Transition: </a:t>
            </a:r>
            <a:r>
              <a:rPr lang="en-US" dirty="0" smtClean="0"/>
              <a:t>Finally let’s discuss the partner value proposition.</a:t>
            </a:r>
          </a:p>
        </p:txBody>
      </p:sp>
      <p:sp>
        <p:nvSpPr>
          <p:cNvPr id="4506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450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E8432F0D-EA2B-43C1-9870-2869217F7434}" type="datetime8">
              <a:rPr lang="en-US"/>
              <a:pPr defTabSz="912813" fontAlgn="base">
                <a:spcBef>
                  <a:spcPct val="0"/>
                </a:spcBef>
                <a:spcAft>
                  <a:spcPct val="0"/>
                </a:spcAft>
              </a:pPr>
              <a:t>9/30/2008 9:55 AM</a:t>
            </a:fld>
            <a:endParaRPr lang="en-US"/>
          </a:p>
        </p:txBody>
      </p:sp>
      <p:sp>
        <p:nvSpPr>
          <p:cNvPr id="450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4506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7268444-0393-4C52-A32D-AA73015C0A3C}" type="slidenum">
              <a:rPr lang="en-US"/>
              <a:pPr defTabSz="912813" fontAlgn="base">
                <a:spcBef>
                  <a:spcPct val="0"/>
                </a:spcBef>
                <a:spcAft>
                  <a:spcPct val="0"/>
                </a:spcAft>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baseline="0" dirty="0" smtClean="0"/>
          </a:p>
        </p:txBody>
      </p:sp>
      <p:sp>
        <p:nvSpPr>
          <p:cNvPr id="4" name="Date Placeholder 3"/>
          <p:cNvSpPr>
            <a:spLocks noGrp="1"/>
          </p:cNvSpPr>
          <p:nvPr>
            <p:ph type="dt" idx="10"/>
          </p:nvPr>
        </p:nvSpPr>
        <p:spPr/>
        <p:txBody>
          <a:bodyPr/>
          <a:lstStyle/>
          <a:p>
            <a:pPr>
              <a:defRPr/>
            </a:pPr>
            <a:fld id="{6D57CCD5-3A66-4393-8B72-E464FEB4B6A6}" type="datetime8">
              <a:rPr lang="en-US" smtClean="0"/>
              <a:pPr>
                <a:defRPr/>
              </a:pPr>
              <a:t>9/30/2008 9:53 AM</a:t>
            </a:fld>
            <a:endParaRPr lang="en-US" dirty="0"/>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F0260455-CD39-42A7-B9FF-BCA5FA52727C}" type="slidenum">
              <a:rPr lang="en-US" smtClean="0"/>
              <a:pPr>
                <a:defRPr/>
              </a:pPr>
              <a:t>35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Pour aller jusqu’au bout de votre parcours en tant professionnel de l’informatique, validez vos compétences sur les technologies Microsoft en vous certifiant.</a:t>
            </a:r>
          </a:p>
          <a:p>
            <a:pPr eaLnBrk="1" hangingPunct="1">
              <a:spcBef>
                <a:spcPct val="0"/>
              </a:spcBef>
            </a:pPr>
            <a:endParaRPr lang="fr-FR" smtClean="0"/>
          </a:p>
          <a:p>
            <a:pPr eaLnBrk="1" hangingPunct="1">
              <a:spcBef>
                <a:spcPct val="0"/>
              </a:spcBef>
            </a:pPr>
            <a:r>
              <a:rPr lang="fr-FR" smtClean="0"/>
              <a:t>Le guide de préparation à l’examen vous indique quels sont les pré-requis pour passer cet examen.</a:t>
            </a:r>
          </a:p>
          <a:p>
            <a:pPr eaLnBrk="1" hangingPunct="1">
              <a:spcBef>
                <a:spcPct val="0"/>
              </a:spcBef>
            </a:pPr>
            <a:endParaRPr lang="fr-FR" b="1" smtClean="0"/>
          </a:p>
          <a:p>
            <a:pPr eaLnBrk="1" hangingPunct="1">
              <a:spcBef>
                <a:spcPct val="0"/>
              </a:spcBef>
            </a:pPr>
            <a:r>
              <a:rPr lang="fr-FR" b="1" smtClean="0"/>
              <a:t>Offre de certification Seconde chance : </a:t>
            </a:r>
            <a:r>
              <a:rPr lang="fr-FR" smtClean="0"/>
              <a:t>Microsoft vous propose de bénéficier d’un second passage gratuitement si vous ne réussissez pas votre premier passage.</a:t>
            </a:r>
          </a:p>
          <a:p>
            <a:pPr eaLnBrk="1" hangingPunct="1">
              <a:spcBef>
                <a:spcPct val="0"/>
              </a:spcBef>
            </a:pPr>
            <a:r>
              <a:rPr lang="fr-FR" smtClean="0"/>
              <a:t>Pour plus d’informations, visitez le site formation et certification  www.microsoft.com/france/formation</a:t>
            </a:r>
          </a:p>
          <a:p>
            <a:pPr eaLnBrk="1" hangingPunct="1">
              <a:spcBef>
                <a:spcPct val="0"/>
              </a:spcBef>
            </a:pPr>
            <a:endParaRPr lang="fr-FR" b="1" smtClean="0"/>
          </a:p>
          <a:p>
            <a:pPr eaLnBrk="1" hangingPunct="1">
              <a:spcBef>
                <a:spcPct val="0"/>
              </a:spcBef>
            </a:pPr>
            <a:r>
              <a:rPr lang="fr-FR" b="1"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spcBef>
                <a:spcPct val="0"/>
              </a:spcBef>
            </a:pPr>
            <a:r>
              <a:rPr lang="fr-FR" smtClean="0"/>
              <a:t>Pour choisir ceux qui vous correspondent le mieux, vous avez la possibilité de sélectionner : </a:t>
            </a:r>
            <a:r>
              <a:rPr lang="fr-FR" smtClean="0">
                <a:hlinkClick r:id="rId3" action="ppaction://hlinkfile"/>
              </a:rPr>
              <a:t>une formation</a:t>
            </a:r>
            <a:r>
              <a:rPr lang="fr-FR" smtClean="0"/>
              <a:t> ou </a:t>
            </a:r>
            <a:r>
              <a:rPr lang="fr-FR" smtClean="0">
                <a:hlinkClick r:id="rId4" action="ppaction://hlinkfile"/>
              </a:rPr>
              <a:t>un examen</a:t>
            </a:r>
            <a:r>
              <a:rPr lang="fr-FR" smtClean="0"/>
              <a:t> sur un produit ou une technologie spécifique, </a:t>
            </a:r>
            <a:r>
              <a:rPr lang="fr-FR" smtClean="0">
                <a:hlinkClick r:id="rId5" action="ppaction://hlinkfile"/>
              </a:rPr>
              <a:t>le cursus correspondant à votre métier</a:t>
            </a:r>
            <a:r>
              <a:rPr lang="fr-FR" smtClean="0"/>
              <a:t>, le centre de formation le plus proche de chez vous. </a:t>
            </a:r>
          </a:p>
          <a:p>
            <a:pPr eaLnBrk="1" hangingPunct="1">
              <a:spcBef>
                <a:spcPct val="0"/>
              </a:spcBef>
            </a:pPr>
            <a:endParaRPr lang="fr-FR" b="1" smtClean="0"/>
          </a:p>
          <a:p>
            <a:pPr eaLnBrk="1" hangingPunct="1">
              <a:spcBef>
                <a:spcPct val="0"/>
              </a:spcBef>
            </a:pPr>
            <a:endParaRPr lang="fr-FR" b="1" smtClean="0"/>
          </a:p>
          <a:p>
            <a:pPr eaLnBrk="1" hangingPunct="1">
              <a:spcBef>
                <a:spcPct val="0"/>
              </a:spcBef>
            </a:pPr>
            <a:r>
              <a:rPr lang="fr-FR" b="1" smtClean="0"/>
              <a:t>Forums certifications : </a:t>
            </a:r>
            <a:r>
              <a:rPr lang="fr-FR" smtClean="0"/>
              <a:t>Il existe deux forums dédiés à la certification technique Microsoft. Vous pouvez échanger et discuter autour des certifications développeurs (MCTS et MCPD) et des mises à niveau (pour les MCAD et MCSD).</a:t>
            </a:r>
          </a:p>
          <a:p>
            <a:pPr eaLnBrk="1" hangingPunct="1">
              <a:spcBef>
                <a:spcPct val="0"/>
              </a:spcBef>
            </a:pPr>
            <a:r>
              <a:rPr lang="fr-FR" smtClean="0"/>
              <a:t>Vous pouvez également échanger et discuter autour des certifications IT (MCTS et MCITP) et des mises à niveau (pour les MCDST, MCDBA, MCSA et MCSE) </a:t>
            </a:r>
          </a:p>
          <a:p>
            <a:pPr eaLnBrk="1" hangingPunct="1">
              <a:spcBef>
                <a:spcPct val="0"/>
              </a:spcBef>
            </a:pPr>
            <a:endParaRPr lang="fr-FR" smtClean="0"/>
          </a:p>
          <a:p>
            <a:pPr eaLnBrk="1" hangingPunct="1">
              <a:spcBef>
                <a:spcPct val="0"/>
              </a:spcBef>
            </a:pPr>
            <a:r>
              <a:rPr lang="fr-FR" smtClean="0"/>
              <a:t>Si vous avez des questions sur la certification individuelle, l’équipe formation et certification se tient à votre écoute, contactez nous par courriel.</a:t>
            </a:r>
          </a:p>
          <a:p>
            <a:pPr eaLnBrk="1" hangingPunct="1">
              <a:spcBef>
                <a:spcPct val="0"/>
              </a:spcBef>
            </a:pPr>
            <a:endParaRPr lang="fr-FR" smtClean="0"/>
          </a:p>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a:lstStyle/>
          <a:p>
            <a:fld id="{9E214814-7D4F-431B-8DBA-5DBCD18C08B2}" type="slidenum">
              <a:rPr lang="fr-FR"/>
              <a:pPr/>
              <a:t>36</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Pour aller jusqu’au bout de votre parcours en tant professionnel de l’informatique, validez vos compétences sur les technologies Microsoft en vous certifiant.</a:t>
            </a:r>
          </a:p>
          <a:p>
            <a:pPr eaLnBrk="1" hangingPunct="1">
              <a:spcBef>
                <a:spcPct val="0"/>
              </a:spcBef>
            </a:pPr>
            <a:endParaRPr lang="fr-FR" smtClean="0"/>
          </a:p>
          <a:p>
            <a:pPr eaLnBrk="1" hangingPunct="1">
              <a:spcBef>
                <a:spcPct val="0"/>
              </a:spcBef>
            </a:pPr>
            <a:r>
              <a:rPr lang="fr-FR" smtClean="0"/>
              <a:t>Le guide de préparation à l’examen vous indique quels sont les pré-requis pour passer cet examen.</a:t>
            </a:r>
          </a:p>
          <a:p>
            <a:pPr eaLnBrk="1" hangingPunct="1">
              <a:spcBef>
                <a:spcPct val="0"/>
              </a:spcBef>
            </a:pPr>
            <a:endParaRPr lang="fr-FR" b="1" smtClean="0"/>
          </a:p>
          <a:p>
            <a:pPr eaLnBrk="1" hangingPunct="1">
              <a:spcBef>
                <a:spcPct val="0"/>
              </a:spcBef>
            </a:pPr>
            <a:r>
              <a:rPr lang="fr-FR" b="1" smtClean="0"/>
              <a:t>Offre de certification Seconde chance : </a:t>
            </a:r>
            <a:r>
              <a:rPr lang="fr-FR" smtClean="0"/>
              <a:t>Microsoft vous propose de bénéficier d’un second passage gratuitement si vous ne réussissez pas votre premier passage.</a:t>
            </a:r>
          </a:p>
          <a:p>
            <a:pPr eaLnBrk="1" hangingPunct="1">
              <a:spcBef>
                <a:spcPct val="0"/>
              </a:spcBef>
            </a:pPr>
            <a:r>
              <a:rPr lang="fr-FR" smtClean="0"/>
              <a:t>Pour plus d’informations, visitez le site formation et certification  www.microsoft.com/france/formation</a:t>
            </a:r>
          </a:p>
          <a:p>
            <a:pPr eaLnBrk="1" hangingPunct="1">
              <a:spcBef>
                <a:spcPct val="0"/>
              </a:spcBef>
            </a:pPr>
            <a:endParaRPr lang="fr-FR" b="1" smtClean="0"/>
          </a:p>
          <a:p>
            <a:pPr eaLnBrk="1" hangingPunct="1">
              <a:spcBef>
                <a:spcPct val="0"/>
              </a:spcBef>
            </a:pPr>
            <a:r>
              <a:rPr lang="fr-FR" b="1"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spcBef>
                <a:spcPct val="0"/>
              </a:spcBef>
            </a:pPr>
            <a:r>
              <a:rPr lang="fr-FR" smtClean="0"/>
              <a:t>Pour choisir ceux qui vous correspondent le mieux, vous avez la possibilité de sélectionner : </a:t>
            </a:r>
            <a:r>
              <a:rPr lang="fr-FR" smtClean="0">
                <a:hlinkClick r:id="rId3" action="ppaction://hlinkfile"/>
              </a:rPr>
              <a:t>une formation</a:t>
            </a:r>
            <a:r>
              <a:rPr lang="fr-FR" smtClean="0"/>
              <a:t> ou </a:t>
            </a:r>
            <a:r>
              <a:rPr lang="fr-FR" smtClean="0">
                <a:hlinkClick r:id="rId4" action="ppaction://hlinkfile"/>
              </a:rPr>
              <a:t>un examen</a:t>
            </a:r>
            <a:r>
              <a:rPr lang="fr-FR" smtClean="0"/>
              <a:t> sur un produit ou une technologie spécifique, </a:t>
            </a:r>
            <a:r>
              <a:rPr lang="fr-FR" smtClean="0">
                <a:hlinkClick r:id="rId5" action="ppaction://hlinkfile"/>
              </a:rPr>
              <a:t>le cursus correspondant à votre métier</a:t>
            </a:r>
            <a:r>
              <a:rPr lang="fr-FR" smtClean="0"/>
              <a:t>, le centre de formation le plus proche de chez vous. </a:t>
            </a:r>
          </a:p>
          <a:p>
            <a:pPr eaLnBrk="1" hangingPunct="1">
              <a:spcBef>
                <a:spcPct val="0"/>
              </a:spcBef>
            </a:pPr>
            <a:endParaRPr lang="fr-FR" b="1" smtClean="0"/>
          </a:p>
          <a:p>
            <a:pPr eaLnBrk="1" hangingPunct="1">
              <a:spcBef>
                <a:spcPct val="0"/>
              </a:spcBef>
            </a:pPr>
            <a:endParaRPr lang="fr-FR" b="1" smtClean="0"/>
          </a:p>
          <a:p>
            <a:pPr eaLnBrk="1" hangingPunct="1">
              <a:spcBef>
                <a:spcPct val="0"/>
              </a:spcBef>
            </a:pPr>
            <a:r>
              <a:rPr lang="fr-FR" b="1" smtClean="0"/>
              <a:t>Forums certifications : </a:t>
            </a:r>
            <a:r>
              <a:rPr lang="fr-FR" smtClean="0"/>
              <a:t>Il existe deux forums dédiés à la certification technique Microsoft. Vous pouvez échanger et discuter autour des certifications développeurs (MCTS et MCPD) et des mises à niveau (pour les MCAD et MCSD).</a:t>
            </a:r>
          </a:p>
          <a:p>
            <a:pPr eaLnBrk="1" hangingPunct="1">
              <a:spcBef>
                <a:spcPct val="0"/>
              </a:spcBef>
            </a:pPr>
            <a:r>
              <a:rPr lang="fr-FR" smtClean="0"/>
              <a:t>Vous pouvez également échanger et discuter autour des certifications IT (MCTS et MCITP) et des mises à niveau (pour les MCDST, MCDBA, MCSA et MCSE) </a:t>
            </a:r>
          </a:p>
          <a:p>
            <a:pPr eaLnBrk="1" hangingPunct="1">
              <a:spcBef>
                <a:spcPct val="0"/>
              </a:spcBef>
            </a:pPr>
            <a:endParaRPr lang="fr-FR" smtClean="0"/>
          </a:p>
          <a:p>
            <a:pPr eaLnBrk="1" hangingPunct="1">
              <a:spcBef>
                <a:spcPct val="0"/>
              </a:spcBef>
            </a:pPr>
            <a:r>
              <a:rPr lang="fr-FR" smtClean="0"/>
              <a:t>Si vous avez des questions sur la certification individuelle, l’équipe formation et certification se tient à votre écoute, contactez nous par courriel.</a:t>
            </a:r>
          </a:p>
          <a:p>
            <a:pPr eaLnBrk="1" hangingPunct="1">
              <a:spcBef>
                <a:spcPct val="0"/>
              </a:spcBef>
            </a:pPr>
            <a:endParaRPr lang="fr-FR" smtClean="0"/>
          </a:p>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a:lstStyle/>
          <a:p>
            <a:fld id="{9E214814-7D4F-431B-8DBA-5DBCD18C08B2}" type="slidenum">
              <a:rPr lang="fr-FR"/>
              <a:pPr/>
              <a:t>37</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Pour aller jusqu’au bout de votre parcours en tant professionnel de l’informatique, validez vos compétences sur les technologies Microsoft en vous certifiant.</a:t>
            </a:r>
          </a:p>
          <a:p>
            <a:pPr eaLnBrk="1" hangingPunct="1">
              <a:spcBef>
                <a:spcPct val="0"/>
              </a:spcBef>
            </a:pPr>
            <a:endParaRPr lang="fr-FR" dirty="0" smtClean="0"/>
          </a:p>
          <a:p>
            <a:pPr eaLnBrk="1" hangingPunct="1">
              <a:spcBef>
                <a:spcPct val="0"/>
              </a:spcBef>
            </a:pPr>
            <a:r>
              <a:rPr lang="fr-FR" dirty="0" smtClean="0"/>
              <a:t>Le guide de préparation à l’examen vous indique quels sont les pré-requis pour passer cet examen.</a:t>
            </a:r>
          </a:p>
          <a:p>
            <a:pPr eaLnBrk="1" hangingPunct="1">
              <a:spcBef>
                <a:spcPct val="0"/>
              </a:spcBef>
            </a:pPr>
            <a:endParaRPr lang="fr-FR" b="1" dirty="0" smtClean="0"/>
          </a:p>
          <a:p>
            <a:pPr eaLnBrk="1" hangingPunct="1">
              <a:spcBef>
                <a:spcPct val="0"/>
              </a:spcBef>
            </a:pPr>
            <a:r>
              <a:rPr lang="fr-FR" b="1" dirty="0" smtClean="0"/>
              <a:t>Offre de certification Seconde chance : </a:t>
            </a:r>
            <a:r>
              <a:rPr lang="fr-FR" dirty="0" smtClean="0"/>
              <a:t>Microsoft vous propose de bénéficier d’un second passage gratuitement si vous ne réussissez pas votre premier passage.</a:t>
            </a:r>
          </a:p>
          <a:p>
            <a:pPr eaLnBrk="1" hangingPunct="1">
              <a:spcBef>
                <a:spcPct val="0"/>
              </a:spcBef>
            </a:pPr>
            <a:r>
              <a:rPr lang="fr-FR" dirty="0" smtClean="0"/>
              <a:t>Pour plus d’informations, visitez le site formation et certification  www.microsoft.com/france/formation</a:t>
            </a:r>
          </a:p>
          <a:p>
            <a:pPr eaLnBrk="1" hangingPunct="1">
              <a:spcBef>
                <a:spcPct val="0"/>
              </a:spcBef>
            </a:pPr>
            <a:endParaRPr lang="fr-FR" b="1" dirty="0" smtClean="0"/>
          </a:p>
          <a:p>
            <a:pPr eaLnBrk="1" hangingPunct="1">
              <a:spcBef>
                <a:spcPct val="0"/>
              </a:spcBef>
            </a:pPr>
            <a:r>
              <a:rPr lang="fr-FR" b="1" dirty="0"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spcBef>
                <a:spcPct val="0"/>
              </a:spcBef>
            </a:pPr>
            <a:r>
              <a:rPr lang="fr-FR" dirty="0" smtClean="0"/>
              <a:t>Pour choisir ceux qui vous correspondent le mieux, vous avez la possibilité de sélectionner : </a:t>
            </a:r>
            <a:r>
              <a:rPr lang="fr-FR" dirty="0" smtClean="0">
                <a:hlinkClick r:id="rId3" action="ppaction://hlinkfile"/>
              </a:rPr>
              <a:t>une formation</a:t>
            </a:r>
            <a:r>
              <a:rPr lang="fr-FR" dirty="0" smtClean="0"/>
              <a:t> ou </a:t>
            </a:r>
            <a:r>
              <a:rPr lang="fr-FR" dirty="0" smtClean="0">
                <a:hlinkClick r:id="rId4" action="ppaction://hlinkfile"/>
              </a:rPr>
              <a:t>un examen</a:t>
            </a:r>
            <a:r>
              <a:rPr lang="fr-FR" dirty="0" smtClean="0"/>
              <a:t> sur un produit ou une technologie spécifique, </a:t>
            </a:r>
            <a:r>
              <a:rPr lang="fr-FR" dirty="0" smtClean="0">
                <a:hlinkClick r:id="rId5" action="ppaction://hlinkfile"/>
              </a:rPr>
              <a:t>le cursus correspondant à votre métier</a:t>
            </a:r>
            <a:r>
              <a:rPr lang="fr-FR" dirty="0" smtClean="0"/>
              <a:t>, le centre de formation le plus proche de chez vous. </a:t>
            </a:r>
          </a:p>
          <a:p>
            <a:pPr eaLnBrk="1" hangingPunct="1">
              <a:spcBef>
                <a:spcPct val="0"/>
              </a:spcBef>
            </a:pPr>
            <a:endParaRPr lang="fr-FR" b="1" dirty="0" smtClean="0"/>
          </a:p>
          <a:p>
            <a:pPr eaLnBrk="1" hangingPunct="1">
              <a:spcBef>
                <a:spcPct val="0"/>
              </a:spcBef>
            </a:pPr>
            <a:endParaRPr lang="fr-FR" b="1" dirty="0" smtClean="0"/>
          </a:p>
          <a:p>
            <a:pPr eaLnBrk="1" hangingPunct="1">
              <a:spcBef>
                <a:spcPct val="0"/>
              </a:spcBef>
            </a:pPr>
            <a:r>
              <a:rPr lang="fr-FR" b="1" dirty="0" smtClean="0"/>
              <a:t>Forums certifications : </a:t>
            </a:r>
            <a:r>
              <a:rPr lang="fr-FR" dirty="0" smtClean="0"/>
              <a:t>Il existe deux forums dédiés à la certification technique Microsoft. Vous pouvez échanger et discuter autour des certifications développeurs (MCTS et MCPD) et des mises à niveau (pour les MCAD et MCSD).</a:t>
            </a:r>
          </a:p>
          <a:p>
            <a:pPr eaLnBrk="1" hangingPunct="1">
              <a:spcBef>
                <a:spcPct val="0"/>
              </a:spcBef>
            </a:pPr>
            <a:r>
              <a:rPr lang="fr-FR" dirty="0" smtClean="0"/>
              <a:t>Vous pouvez également échanger et discuter autour des certifications IT (MCTS et MCITP) et des mises à niveau (pour les MCDST, MCDBA, MCSA et MCSE) </a:t>
            </a:r>
          </a:p>
          <a:p>
            <a:pPr eaLnBrk="1" hangingPunct="1">
              <a:spcBef>
                <a:spcPct val="0"/>
              </a:spcBef>
            </a:pPr>
            <a:endParaRPr lang="fr-FR" dirty="0" smtClean="0"/>
          </a:p>
          <a:p>
            <a:pPr eaLnBrk="1" hangingPunct="1">
              <a:spcBef>
                <a:spcPct val="0"/>
              </a:spcBef>
            </a:pPr>
            <a:r>
              <a:rPr lang="fr-FR" dirty="0" smtClean="0"/>
              <a:t>Si vous avez des questions sur la certification individuelle, l’équipe formation et certification se tient à votre écoute, contactez nous par courriel.</a:t>
            </a:r>
          </a:p>
          <a:p>
            <a:pPr eaLnBrk="1" hangingPunct="1">
              <a:spcBef>
                <a:spcPct val="0"/>
              </a:spcBef>
            </a:pPr>
            <a:endParaRPr lang="fr-FR" dirty="0" smtClean="0"/>
          </a:p>
          <a:p>
            <a:pPr eaLnBrk="1" hangingPunct="1">
              <a:spcBef>
                <a:spcPct val="0"/>
              </a:spcBef>
            </a:pPr>
            <a:endParaRPr lang="fr-FR" dirty="0" smtClean="0"/>
          </a:p>
        </p:txBody>
      </p:sp>
      <p:sp>
        <p:nvSpPr>
          <p:cNvPr id="6148" name="Espace réservé du numéro de diapositive 3"/>
          <p:cNvSpPr>
            <a:spLocks noGrp="1"/>
          </p:cNvSpPr>
          <p:nvPr>
            <p:ph type="sldNum" sz="quarter" idx="5"/>
          </p:nvPr>
        </p:nvSpPr>
        <p:spPr bwMode="auto">
          <a:ln>
            <a:miter lim="800000"/>
            <a:headEnd/>
            <a:tailEnd/>
          </a:ln>
        </p:spPr>
        <p:txBody>
          <a:bodyPr/>
          <a:lstStyle/>
          <a:p>
            <a:fld id="{9E214814-7D4F-431B-8DBA-5DBCD18C08B2}" type="slidenum">
              <a:rPr lang="fr-FR"/>
              <a:pPr/>
              <a:t>38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9AC7697-3DEC-4CC0-9676-71EF2F8866C2}" type="slidenum">
              <a:rPr lang="en-GB"/>
              <a:pPr defTabSz="912813" fontAlgn="base">
                <a:spcBef>
                  <a:spcPct val="0"/>
                </a:spcBef>
                <a:spcAft>
                  <a:spcPct val="0"/>
                </a:spcAft>
              </a:pPr>
              <a:t>5</a:t>
            </a:fld>
            <a:endParaRPr 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a:ln/>
        </p:spPr>
        <p:txBody>
          <a:bodyPr/>
          <a:lstStyle/>
          <a:p>
            <a:pPr defTabSz="914363" fontAlgn="auto">
              <a:spcBef>
                <a:spcPts val="0"/>
              </a:spcBef>
              <a:spcAft>
                <a:spcPts val="333"/>
              </a:spcAft>
              <a:defRPr/>
            </a:pPr>
            <a:r>
              <a:rPr lang="en-US" b="1" dirty="0" smtClean="0"/>
              <a:t>Title: Standards Compliance</a:t>
            </a:r>
          </a:p>
          <a:p>
            <a:pPr defTabSz="914363" fontAlgn="auto">
              <a:spcBef>
                <a:spcPts val="0"/>
              </a:spcBef>
              <a:spcAft>
                <a:spcPts val="333"/>
              </a:spcAft>
              <a:defRPr/>
            </a:pPr>
            <a:endParaRPr lang="en-US" b="1" dirty="0" smtClean="0"/>
          </a:p>
          <a:p>
            <a:pPr defTabSz="914363" fontAlgn="auto">
              <a:spcBef>
                <a:spcPts val="0"/>
              </a:spcBef>
              <a:spcAft>
                <a:spcPts val="333"/>
              </a:spcAft>
              <a:defRPr/>
            </a:pPr>
            <a:r>
              <a:rPr lang="en-US" b="1" dirty="0" smtClean="0"/>
              <a:t>Talking Points: </a:t>
            </a:r>
          </a:p>
          <a:p>
            <a:pPr defTabSz="914363" fontAlgn="auto">
              <a:spcBef>
                <a:spcPts val="0"/>
              </a:spcBef>
              <a:spcAft>
                <a:spcPts val="333"/>
              </a:spcAft>
              <a:defRPr/>
            </a:pPr>
            <a:endParaRPr lang="en-US" b="1" dirty="0" smtClean="0"/>
          </a:p>
          <a:p>
            <a:pPr defTabSz="914363" fontAlgn="auto">
              <a:spcBef>
                <a:spcPts val="0"/>
              </a:spcBef>
              <a:spcAft>
                <a:spcPts val="333"/>
              </a:spcAft>
              <a:defRPr/>
            </a:pPr>
            <a:r>
              <a:rPr lang="en-US" b="1" dirty="0" smtClean="0"/>
              <a:t>Standards Compliance:  </a:t>
            </a:r>
            <a:r>
              <a:rPr lang="en-US" dirty="0" smtClean="0"/>
              <a:t>When different browsers interpret web page code (markup, style sheets, and script) in different ways, a website can look great in one browser and broken in another.  Developers want their sites to work well for all browsers.  To make the online user  experience consistent for all browsers, developers need to make choices between coding what is unique for each browser – meaning extra work – or limiting themselves to develop code that behaves consistently across browsers – meaning a limited user experience. The more difference</a:t>
            </a:r>
            <a:r>
              <a:rPr lang="en-US" strike="sngStrike" dirty="0" smtClean="0"/>
              <a:t>s</a:t>
            </a:r>
            <a:r>
              <a:rPr lang="en-US" dirty="0" smtClean="0"/>
              <a:t> there is between browsers, developers are either faced with more custom coding or they must deal with bigger restrictions on design and user experience.</a:t>
            </a:r>
          </a:p>
          <a:p>
            <a:pPr defTabSz="914363" fontAlgn="auto">
              <a:spcBef>
                <a:spcPts val="0"/>
              </a:spcBef>
              <a:spcAft>
                <a:spcPts val="333"/>
              </a:spcAft>
              <a:defRPr/>
            </a:pPr>
            <a:r>
              <a:rPr lang="en-US" dirty="0" smtClean="0"/>
              <a:t>Web standards have emerged to address this problem.  If all browsers interpret pages in a standard way and if developers write their code according to these standards, then developers aren’t forced to make choices between efficiency, productivity, and building great experiences.  They can build great experiences that work as expected regardless of the user’s browser. </a:t>
            </a:r>
          </a:p>
          <a:p>
            <a:pPr defTabSz="914363" fontAlgn="auto">
              <a:spcBef>
                <a:spcPts val="0"/>
              </a:spcBef>
              <a:spcAft>
                <a:spcPts val="333"/>
              </a:spcAft>
              <a:defRPr/>
            </a:pPr>
            <a:r>
              <a:rPr lang="en-US" dirty="0" smtClean="0"/>
              <a:t>Internet Explorer 8 Beta 2 has enhanced support for Cascading Style Sheets (CSS) 2.1. In compliance with WC3 web standards, Internet Explorer 8 Beta 2 is designed so web pages can be written once and displayed correctly across multiple browsers.  One of the most important web standards is CSS 2.1, which describe the style of a web page including fonts, colors, and (most importantly) layout.   Microsoft is committed to delivering a new layout engine in Internet Explorer 8 that is fully compliant with the CSS 2.1 standard when officially released.  This means that websites written to the CSS 2.1 standard will have consistent layout in Internet Explorer 8 and in other standards-compliant browsers.  This is what it means to have browser interoperability.  Web developers will write code once, and it will work consistently in all browsers.  Internet Explorer 8 users will experience rich and high-fidelity web sites that are not compromised by the browser.</a:t>
            </a:r>
          </a:p>
          <a:p>
            <a:pPr defTabSz="914363" fontAlgn="auto">
              <a:spcBef>
                <a:spcPts val="0"/>
              </a:spcBef>
              <a:spcAft>
                <a:spcPts val="333"/>
              </a:spcAft>
              <a:defRPr/>
            </a:pPr>
            <a:r>
              <a:rPr lang="en-US" dirty="0" smtClean="0"/>
              <a:t>In addition, Internet Explorer 8 supports improvements to the Document Object Model (DOM).  DOM is a platform and language-neutral interface that permits script to access and update the content, structure, and style of a document. The W3C DOM includes a model for how a standard set of objects representing HTML and XML documents are combined, and an interface for accessing and manipulating them.  DOM improvements have been made in Internet Explorer 8 to help resolve cross-browser inconsistencies.   </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dirty="0" smtClean="0"/>
              <a:t>Data Uniform Resource Identifiers (URIs) offer Web developers the opportunity to embed external resources (such as CSS files or images) directly into a URL on a Web page. The primary use case for data URIs is the encapsulation of a binary file inside of a URL. The data URI implementation in Internet Explorer 8 attempts to balance security with functionality.</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dirty="0" smtClean="0"/>
              <a:t>With improved namespace support in Internet Explorer 8, web developers have the ability to apply “behaviors” to page elements through special HTML markup known as HTCs (HTML Components).</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dirty="0" smtClean="0"/>
              <a:t>To assist developers in taking full advantage of the elements offered by HTML 4, Internet Explorer 8 provides upgraded support for several presentational elements. Through improved support for these and other HTML elements, Web developers can deliver more expressive and accessible HTML markup.</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dirty="0" smtClean="0"/>
              <a:t>Standards compliance in Internet Explorer 8 is evidenced by passing the Acid2 test, a web-based test code set that uses a wide array of HTML and CSS commands to expose layout behavior in browsers.  While passing this test is an important indicator of compliance, there are some places where the standards are ambiguous or confusing.  So as a demonstration of our commitment to and support of web standards, the Internet Explorer 8 team has handed off more than 1,000 certification test cases to the W3C for use by any web developers or other browser manufacturers.  We’re sharing our interpretation of the standards specifications with the web community to invite discussion and advance the goals of a standardized set of certification tests and a fully standardized web.</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a:ln/>
        </p:spPr>
        <p:txBody>
          <a:bodyPr/>
          <a:lstStyle/>
          <a:p>
            <a:pPr defTabSz="914363" fontAlgn="auto">
              <a:spcBef>
                <a:spcPts val="0"/>
              </a:spcBef>
              <a:spcAft>
                <a:spcPts val="333"/>
              </a:spcAft>
              <a:defRPr/>
            </a:pPr>
            <a:r>
              <a:rPr lang="en-US" b="1" dirty="0" smtClean="0"/>
              <a:t>Title: Interoperability</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b="1" dirty="0" smtClean="0"/>
              <a:t>Talking Points: </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dirty="0" smtClean="0"/>
              <a:t>Internet Explorer 8 improves rendering behavior for content authored to various web standards using the default Internet Explorer 8 standards mode.  In order to maintain backwards compatibility, sites can easily opt to use Internet Explorer 7-like handling of content by inserting a special meta element into the web page, which will trigger the "IE7 standards mode“.</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dirty="0" smtClean="0"/>
              <a:t>While the behavior of the browser is unchanged from Internet Explorer 7 in "IE7 Standards Mode", the new standards based rendering and layout engine in Internet Explorer 8 (the default Internet Explorer 8 rendering mode)</a:t>
            </a:r>
            <a:r>
              <a:rPr lang="en-US" strike="sngStrike" dirty="0" smtClean="0"/>
              <a:t> </a:t>
            </a:r>
            <a:r>
              <a:rPr lang="en-US" dirty="0" smtClean="0"/>
              <a:t>supports Data: URIs, the </a:t>
            </a:r>
            <a:r>
              <a:rPr lang="en-US" dirty="0" err="1" smtClean="0"/>
              <a:t>abbr</a:t>
            </a:r>
            <a:r>
              <a:rPr lang="en-US" dirty="0" smtClean="0"/>
              <a:t> tag, CSS generated content, the display: table CSS properties, in addition to fixing CSS and HTML parsing bugs. </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dirty="0" smtClean="0"/>
              <a:t>By default Internet Explorer 8 Beta 2 uses the new Standard Mode layout engine to display pages adhering to standards including HTML, CSS 2.1, DOM L2.  In addition, Internet Explorer 8 renders the Acid2 test correctly – by default.  This results in Internet Explorer 8 supporting and displaying more web pages correctly.  This also results in a greater developer experience – increased interoperability for web pages viewed on all browsers, resulting in a “write once, run anywhere” scenario.  </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dirty="0" smtClean="0"/>
              <a:t>Additionally, sites written specifically for Internet Explorer 7</a:t>
            </a:r>
            <a:r>
              <a:rPr lang="en-US" strike="sngStrike" dirty="0" smtClean="0"/>
              <a:t>,</a:t>
            </a:r>
            <a:r>
              <a:rPr lang="en-US" dirty="0" smtClean="0"/>
              <a:t> can elect to use the Internet Explorer  7 emulation mode to show pages without making any layout changes and still enjoy a smooth browsing experience.</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dirty="0" smtClean="0"/>
              <a:t>By including both the Internet Explorer  7 and Internet Explorer 8</a:t>
            </a:r>
            <a:r>
              <a:rPr lang="en-US" strike="sngStrike" dirty="0" smtClean="0"/>
              <a:t> </a:t>
            </a:r>
            <a:r>
              <a:rPr lang="en-US" dirty="0" smtClean="0"/>
              <a:t>layout engines, Internet Explorer  8 provides a highly compatible browser while not breaking sites specifically written to take advantage of Internet Explorer  7 layout engine.  In addition to making the web developers life much easier in dealing with a new browser release, this alleviates user frustration and leads to a better overall browsing experience.</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b="1" dirty="0" smtClean="0"/>
              <a:t>Code Snippets</a:t>
            </a:r>
          </a:p>
          <a:p>
            <a:pPr defTabSz="914363" fontAlgn="auto">
              <a:spcBef>
                <a:spcPts val="0"/>
              </a:spcBef>
              <a:spcAft>
                <a:spcPts val="333"/>
              </a:spcAft>
              <a:defRPr/>
            </a:pPr>
            <a:r>
              <a:rPr lang="en-US" dirty="0" smtClean="0"/>
              <a:t>In past versions of Internet Explorer, developers and designers have found inconsistencies between Internet Explorer  and defined standards with respect to the way the browser handles HTML, CSS, scripting, etc.</a:t>
            </a:r>
            <a:r>
              <a:rPr lang="en-US" strike="sngStrike" dirty="0" smtClean="0"/>
              <a:t>  </a:t>
            </a:r>
            <a:r>
              <a:rPr lang="en-US" dirty="0" smtClean="0"/>
              <a:t>In some cases, these inconsistencies arise because Internet Explorer supports standards prior to their finalization. If those standards change when they are ratified, the implementation Internet Explorer uses can be different from the standards. The Internet Explorer team has traditionally decided to support the legacy Internet Explorer model, so that sites developed to it would continue to behave as expected in newer versions of Internet Explorer. Moving forward, the decision to support legacy behaviors versus strict standards will be put in the hands of Web developers because they can select the rendering mode – all the way down to a page-by-page basis.</a:t>
            </a:r>
          </a:p>
          <a:p>
            <a:pPr defTabSz="914363" fontAlgn="auto">
              <a:spcBef>
                <a:spcPts val="0"/>
              </a:spcBef>
              <a:spcAft>
                <a:spcPts val="333"/>
              </a:spcAft>
              <a:defRPr/>
            </a:pPr>
            <a:r>
              <a:rPr lang="en-US" dirty="0" smtClean="0"/>
              <a:t>Windows Internet Explorer 8 Beta 2 ships with multiple rendering modes which the developer can select by using the X-UA-Compatible header.</a:t>
            </a:r>
          </a:p>
          <a:p>
            <a:pPr defTabSz="914363" fontAlgn="auto">
              <a:spcBef>
                <a:spcPts val="0"/>
              </a:spcBef>
              <a:spcAft>
                <a:spcPts val="333"/>
              </a:spcAft>
              <a:defRPr/>
            </a:pPr>
            <a:r>
              <a:rPr lang="en-US" dirty="0" smtClean="0"/>
              <a:t>This value may be set server-wide as an HTTP response header or at the document level by adding it directly after </a:t>
            </a:r>
            <a:r>
              <a:rPr lang="en-US" strike="sngStrike" dirty="0" smtClean="0"/>
              <a:t>to </a:t>
            </a:r>
            <a:r>
              <a:rPr lang="en-US" dirty="0" smtClean="0"/>
              <a:t>the head tag, such as:</a:t>
            </a:r>
          </a:p>
          <a:p>
            <a:pPr defTabSz="914363" fontAlgn="auto">
              <a:spcBef>
                <a:spcPts val="0"/>
              </a:spcBef>
              <a:spcAft>
                <a:spcPts val="333"/>
              </a:spcAft>
              <a:defRPr/>
            </a:pPr>
            <a:r>
              <a:rPr lang="en-US" dirty="0" smtClean="0"/>
              <a:t>&lt;meta http-equiv="X-UA-Compatible" content="IE=8" &gt;</a:t>
            </a:r>
          </a:p>
          <a:p>
            <a:pPr defTabSz="914363" fontAlgn="auto">
              <a:spcBef>
                <a:spcPts val="0"/>
              </a:spcBef>
              <a:spcAft>
                <a:spcPts val="333"/>
              </a:spcAft>
              <a:defRPr/>
            </a:pPr>
            <a:r>
              <a:rPr lang="en-US" dirty="0" smtClean="0"/>
              <a:t> By default, Windows Internet Explorer 8 Beta 2 uses the Internet Explorer 8 Standards mode.  Developers who want to continue to have their sites render in Internet Explorer 7’s Standards mode should add this immediately after </a:t>
            </a:r>
            <a:r>
              <a:rPr lang="en-US" b="1" dirty="0" smtClean="0"/>
              <a:t>HEAD</a:t>
            </a:r>
            <a:r>
              <a:rPr lang="en-US" dirty="0" smtClean="0"/>
              <a:t> tag : </a:t>
            </a:r>
          </a:p>
          <a:p>
            <a:pPr defTabSz="914363" fontAlgn="auto">
              <a:spcBef>
                <a:spcPts val="0"/>
              </a:spcBef>
              <a:spcAft>
                <a:spcPts val="333"/>
              </a:spcAft>
              <a:defRPr/>
            </a:pPr>
            <a:r>
              <a:rPr lang="en-US" dirty="0" smtClean="0"/>
              <a:t>&lt;meta http-equiv="X-UA-Compatible" content=“IE=EmulateIE7"&gt;</a:t>
            </a:r>
          </a:p>
          <a:p>
            <a:pPr defTabSz="914363" fontAlgn="auto">
              <a:spcBef>
                <a:spcPts val="0"/>
              </a:spcBef>
              <a:spcAft>
                <a:spcPts val="333"/>
              </a:spcAft>
              <a:defRPr/>
            </a:pPr>
            <a:r>
              <a:rPr lang="en-US" dirty="0" smtClean="0"/>
              <a:t> Note that the setting in the document always overrides the HTTP header.</a:t>
            </a:r>
          </a:p>
          <a:p>
            <a:pPr defTabSz="914363" fontAlgn="auto">
              <a:spcBef>
                <a:spcPts val="0"/>
              </a:spcBef>
              <a:spcAft>
                <a:spcPts val="333"/>
              </a:spcAft>
              <a:defRPr/>
            </a:pPr>
            <a:endParaRPr lang="en-US" dirty="0" smtClean="0"/>
          </a:p>
          <a:p>
            <a:pPr defTabSz="914363" fontAlgn="auto">
              <a:spcBef>
                <a:spcPts val="0"/>
              </a:spcBef>
              <a:spcAft>
                <a:spcPts val="333"/>
              </a:spcAft>
              <a:defRPr/>
            </a:pPr>
            <a:endParaRPr lang="en-US" b="1" dirty="0" smtClean="0"/>
          </a:p>
          <a:p>
            <a:pPr defTabSz="914363" fontAlgn="auto">
              <a:spcBef>
                <a:spcPts val="0"/>
              </a:spcBef>
              <a:spcAft>
                <a:spcPts val="333"/>
              </a:spcAft>
              <a:defRPr/>
            </a:pPr>
            <a:r>
              <a:rPr lang="en-US" b="1" dirty="0" smtClean="0"/>
              <a:t>Interoperability with other browsers</a:t>
            </a:r>
          </a:p>
          <a:p>
            <a:pPr defTabSz="914363" fontAlgn="auto">
              <a:spcBef>
                <a:spcPts val="0"/>
              </a:spcBef>
              <a:spcAft>
                <a:spcPts val="333"/>
              </a:spcAft>
              <a:defRPr/>
            </a:pPr>
            <a:r>
              <a:rPr lang="en-US" dirty="0" smtClean="0"/>
              <a:t>None of the improvements or new features in Internet Explorer  8 will matter if websites look bad or work poorly.  Since Internet Explorer  8 adheres to web standards by default, there is greater interoperability with all browsers as well as full compatibility with the existing Internet Explorer  7 web sites by including the Internet Explorer  7 layout engine in addition to the new engine.  This means that developers can focus on innovation rather than creating special cases to achieve browser compatibility.</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b="1" dirty="0" smtClean="0"/>
              <a:t>One browser for developers</a:t>
            </a:r>
          </a:p>
          <a:p>
            <a:pPr defTabSz="914363" fontAlgn="auto">
              <a:spcBef>
                <a:spcPts val="0"/>
              </a:spcBef>
              <a:spcAft>
                <a:spcPts val="333"/>
              </a:spcAft>
              <a:defRPr/>
            </a:pPr>
            <a:r>
              <a:rPr lang="en-US" dirty="0" smtClean="0"/>
              <a:t>Additionally, by including both layout engines as well as default standard compliance, developers only need Internet Explorer 8 to create, update, test, and deploy new and existing websites.  This leads to higher productivity and more efficient development cycles.  This also reduces corporate resource requirements because additional physical or virtual machines become less necessary. </a:t>
            </a:r>
          </a:p>
          <a:p>
            <a:pPr defTabSz="914363" fontAlgn="auto">
              <a:spcBef>
                <a:spcPts val="0"/>
              </a:spcBef>
              <a:spcAft>
                <a:spcPts val="333"/>
              </a:spcAft>
              <a:defRPr/>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16CFB43D-314B-408C-A673-BA514D20C32F}" type="slidenum">
              <a:rPr lang="en-GB"/>
              <a:pPr defTabSz="912813" fontAlgn="base">
                <a:spcBef>
                  <a:spcPct val="0"/>
                </a:spcBef>
                <a:spcAft>
                  <a:spcPct val="0"/>
                </a:spcAft>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a:ln/>
        </p:spPr>
        <p:txBody>
          <a:bodyPr/>
          <a:lstStyle/>
          <a:p>
            <a:pPr defTabSz="914363" fontAlgn="auto">
              <a:spcBef>
                <a:spcPts val="0"/>
              </a:spcBef>
              <a:spcAft>
                <a:spcPts val="333"/>
              </a:spcAft>
              <a:defRPr/>
            </a:pPr>
            <a:r>
              <a:rPr lang="en-US" b="1" dirty="0" smtClean="0"/>
              <a:t>Title: Compatibility Modes</a:t>
            </a:r>
          </a:p>
          <a:p>
            <a:pPr defTabSz="914363" fontAlgn="auto">
              <a:spcBef>
                <a:spcPts val="0"/>
              </a:spcBef>
              <a:spcAft>
                <a:spcPts val="333"/>
              </a:spcAft>
              <a:defRPr/>
            </a:pPr>
            <a:endParaRPr lang="en-US" b="1" dirty="0" smtClean="0"/>
          </a:p>
          <a:p>
            <a:pPr defTabSz="914363" fontAlgn="auto">
              <a:spcBef>
                <a:spcPts val="0"/>
              </a:spcBef>
              <a:spcAft>
                <a:spcPts val="333"/>
              </a:spcAft>
              <a:defRPr/>
            </a:pPr>
            <a:r>
              <a:rPr lang="en-US" b="1" dirty="0" smtClean="0"/>
              <a:t>Talking Points: </a:t>
            </a:r>
          </a:p>
          <a:p>
            <a:pPr defTabSz="914363" fontAlgn="auto">
              <a:spcBef>
                <a:spcPts val="0"/>
              </a:spcBef>
              <a:spcAft>
                <a:spcPts val="333"/>
              </a:spcAft>
              <a:defRPr/>
            </a:pPr>
            <a:endParaRPr lang="en-US" b="1" dirty="0" smtClean="0"/>
          </a:p>
          <a:p>
            <a:pPr defTabSz="914363" fontAlgn="auto">
              <a:spcBef>
                <a:spcPts val="0"/>
              </a:spcBef>
              <a:spcAft>
                <a:spcPts val="333"/>
              </a:spcAft>
              <a:defRPr/>
            </a:pPr>
            <a:r>
              <a:rPr lang="en-US" b="1" dirty="0" smtClean="0"/>
              <a:t>Compatibility: </a:t>
            </a:r>
            <a:r>
              <a:rPr lang="en-US" dirty="0" smtClean="0"/>
              <a:t>With Internet Explorer 8, developers can easily change and view web pages using the different layout engines included.  Developers can switch between rendering a page in Internet Explorer  5.5, Internet Explorer 7 or Internet Explorer 8.  This leads to web pages that have higher compatibility across all Internet Explorer  browsers without requiring all the browser types to be installed on a physical machine.</a:t>
            </a:r>
          </a:p>
          <a:p>
            <a:pPr defTabSz="914363" fontAlgn="auto">
              <a:spcBef>
                <a:spcPts val="0"/>
              </a:spcBef>
              <a:spcAft>
                <a:spcPts val="333"/>
              </a:spcAft>
              <a:defRPr/>
            </a:pPr>
            <a:endParaRPr lang="en-US" dirty="0" smtClean="0"/>
          </a:p>
          <a:p>
            <a:pPr defTabSz="914363" fontAlgn="auto">
              <a:spcBef>
                <a:spcPts val="0"/>
              </a:spcBef>
              <a:spcAft>
                <a:spcPts val="333"/>
              </a:spcAft>
              <a:defRPr/>
            </a:pPr>
            <a:r>
              <a:rPr lang="en-US" b="1" dirty="0" smtClean="0"/>
              <a:t>Compatibility View: </a:t>
            </a:r>
            <a:r>
              <a:rPr lang="en-US" dirty="0" smtClean="0"/>
              <a:t>In order to maintain backwards compatibility in the User Interface, developers an users can choose to view pages in </a:t>
            </a:r>
            <a:r>
              <a:rPr lang="en-US" b="1" dirty="0" smtClean="0"/>
              <a:t>Compatibility View</a:t>
            </a:r>
            <a:r>
              <a:rPr lang="en-US" dirty="0" smtClean="0"/>
              <a:t>,</a:t>
            </a:r>
            <a:r>
              <a:rPr lang="en-US" b="1" dirty="0" smtClean="0"/>
              <a:t> </a:t>
            </a:r>
            <a:r>
              <a:rPr lang="en-US" dirty="0" smtClean="0"/>
              <a:t>by pressing the button next to the Address Bar and Internet Explorer reports the Internet Explorer 7 user agent string and reloads the page using the Internet Explorer 7 layout mode</a:t>
            </a:r>
            <a:r>
              <a:rPr lang="en-US" strike="sngStrike" dirty="0" smtClean="0"/>
              <a:t>s</a:t>
            </a:r>
            <a:r>
              <a:rPr lang="en-US" dirty="0" smtClean="0"/>
              <a:t>.  This is particularly useful if the site has been written specifically to take advantage of Internet Explorer 7 features.</a:t>
            </a:r>
          </a:p>
          <a:p>
            <a:pPr defTabSz="914363" fontAlgn="auto">
              <a:spcBef>
                <a:spcPts val="0"/>
              </a:spcBef>
              <a:spcAft>
                <a:spcPts val="333"/>
              </a:spcAft>
              <a:defRPr/>
            </a:pPr>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7D2C64-717D-4F84-8D62-BE4F81D09326}" type="slidenum">
              <a:rPr lang="en-GB"/>
              <a:pPr defTabSz="912813" fontAlgn="base">
                <a:spcBef>
                  <a:spcPct val="0"/>
                </a:spcBef>
                <a:spcAft>
                  <a:spcPct val="0"/>
                </a:spcAft>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Title: Integrated Developer Tools</a:t>
            </a:r>
          </a:p>
          <a:p>
            <a:pPr>
              <a:spcBef>
                <a:spcPct val="0"/>
              </a:spcBef>
            </a:pPr>
            <a:endParaRPr lang="en-US" smtClean="0"/>
          </a:p>
          <a:p>
            <a:pPr>
              <a:spcBef>
                <a:spcPct val="0"/>
              </a:spcBef>
            </a:pPr>
            <a:r>
              <a:rPr lang="en-US" b="1" smtClean="0"/>
              <a:t>Talking Points: </a:t>
            </a:r>
            <a:r>
              <a:rPr lang="en-US" smtClean="0"/>
              <a:t>Although many developers found it to be highly useful for testing, debugging, profiling, or rapidly prototyping a Web page, The Developer Toolbar ran as an extension, so its performance was limited and it resulted in a larger memory footprint.  In Internet Explorer 8, the Developer Toolbar is replaced with an integrated set of developer tools which can be accessed by pressing F12 or clicking the Developer Tools icon in the Command Bar. Because the Developer Tools are an integral component of the browser, performance is improved and no memory is used when the tools are not running. The integrated Developer Tools make it faster and easier for Developers to develop and troubleshoot rich content sites.</a:t>
            </a:r>
          </a:p>
          <a:p>
            <a:pPr>
              <a:spcBef>
                <a:spcPct val="0"/>
              </a:spcBef>
            </a:pPr>
            <a:r>
              <a:rPr lang="en-US" b="1" smtClean="0"/>
              <a:t>[CLICK]</a:t>
            </a:r>
            <a:r>
              <a:rPr lang="en-US" smtClean="0"/>
              <a:t> Developers can use the Developer Tools to edit and debug CSS and HTML, test and debug script, profile script performance, view or change the document object model (DOM), examine applied rules, and trace the origin of style values—all within a rich, visual environment that exposes the browser’s internal representation of a Web page </a:t>
            </a:r>
            <a:r>
              <a:rPr lang="en-US" i="1" smtClean="0"/>
              <a:t>as it runs</a:t>
            </a:r>
            <a:r>
              <a:rPr lang="en-US" smtClean="0"/>
              <a:t>, instead of just its source code. In this way, developers can rapidly iterate within Internet Explorer 8—for example, changing an attribute or a style rule and immediately viewing the results—and then save the HTML tree and CSS files to disk as text files for integration back into the original application. The Developer Tools also makes it easy to toggle between the different layout engines included Internet Explorer 8, enabling developers to quickly and easily identify changes that must be made for sites to work well with older versions of Internet Explorer.</a:t>
            </a:r>
          </a:p>
          <a:p>
            <a:pPr>
              <a:spcBef>
                <a:spcPct val="0"/>
              </a:spcBef>
            </a:pPr>
            <a:r>
              <a:rPr lang="en-US" b="1" smtClean="0"/>
              <a:t>[CLICK] </a:t>
            </a:r>
            <a:r>
              <a:rPr lang="en-US" smtClean="0"/>
              <a:t>By eliminating the need to use multiple applications to tweak source code in one program, save it, publish it and then refresh the browser to view the results, the Developer Tools enables Web developers to rapidly prototype and test a new page, debug a problem, or just learn more about Web development and understand behavior. While these capabilities won’t be used by most mainstream users of Internet Explorer 8, they will benefit everyone by making it easier to create, test, and fine-tune the Web sites that we all use.</a:t>
            </a:r>
          </a:p>
          <a:p>
            <a:pPr>
              <a:spcBef>
                <a:spcPct val="0"/>
              </a:spcBef>
            </a:pPr>
            <a:endParaRPr lang="en-US" b="1" smtClean="0"/>
          </a:p>
          <a:p>
            <a:pPr>
              <a:spcBef>
                <a:spcPct val="0"/>
              </a:spcBef>
            </a:pPr>
            <a:r>
              <a:rPr lang="en-US" b="1" smtClean="0"/>
              <a:t>Transition: </a:t>
            </a:r>
            <a:r>
              <a:rPr lang="en-US" smtClean="0"/>
              <a:t>Internet Explorer 8 includes features that enhance the ability to build rich applications, incorporate Web 2.0 features, and provide advanced code debugging and profiling.</a:t>
            </a:r>
          </a:p>
        </p:txBody>
      </p:sp>
      <p:sp>
        <p:nvSpPr>
          <p:cNvPr id="512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512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9FB3EC4E-73DA-47FE-A110-F0A0E94D331F}" type="datetime8">
              <a:rPr lang="en-US"/>
              <a:pPr defTabSz="912813" fontAlgn="base">
                <a:spcBef>
                  <a:spcPct val="0"/>
                </a:spcBef>
                <a:spcAft>
                  <a:spcPct val="0"/>
                </a:spcAft>
              </a:pPr>
              <a:t>9/30/2008 9:55 AM</a:t>
            </a:fld>
            <a:endParaRPr lang="en-US"/>
          </a:p>
        </p:txBody>
      </p:sp>
      <p:sp>
        <p:nvSpPr>
          <p:cNvPr id="512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512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A0D46C3-E50C-49CA-A640-431E54DDC52B}" type="slidenum">
              <a:rPr lang="en-US"/>
              <a:pPr defTabSz="912813" fontAlgn="base">
                <a:spcBef>
                  <a:spcPct val="0"/>
                </a:spcBef>
                <a:spcAft>
                  <a:spcPct val="0"/>
                </a:spcAft>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Title: Improved Debugging</a:t>
            </a:r>
          </a:p>
          <a:p>
            <a:pPr>
              <a:spcBef>
                <a:spcPct val="0"/>
              </a:spcBef>
            </a:pPr>
            <a:endParaRPr lang="en-US" b="1" smtClean="0"/>
          </a:p>
          <a:p>
            <a:pPr>
              <a:spcBef>
                <a:spcPct val="0"/>
              </a:spcBef>
            </a:pPr>
            <a:r>
              <a:rPr lang="en-US" b="1" smtClean="0"/>
              <a:t>Talking Points:</a:t>
            </a:r>
          </a:p>
          <a:p>
            <a:pPr>
              <a:spcBef>
                <a:spcPct val="0"/>
              </a:spcBef>
            </a:pPr>
            <a:r>
              <a:rPr lang="en-US" smtClean="0"/>
              <a:t>To debug JavaScript, developers simply click the script tab in the Developer Tools window and press ‘Start Debugging’. </a:t>
            </a:r>
          </a:p>
          <a:p>
            <a:pPr>
              <a:spcBef>
                <a:spcPct val="0"/>
              </a:spcBef>
            </a:pPr>
            <a:r>
              <a:rPr lang="en-US" b="1" smtClean="0"/>
              <a:t>[CLICK]</a:t>
            </a:r>
            <a:r>
              <a:rPr lang="en-US" smtClean="0"/>
              <a:t> Even if script debugging is disabled, Internet Explorer 8 will indicate that it will refresh the page and enable debugging for only the current Internet Explorer instance so developers will not see script error dialogs as they browse the web. However, if developers want to avoid the page refresh and dialog, script debugging is enabled for Internet Explorer in the ‘Advanced’ tab of the Internet Options Control Panel. JavaScript debugging in the Developer Tools window has all the same debugging tools as traditional debuggers providing dialogs for Local variables, Watch variables, a Callstack reference, an Immediate window for scripting commands…</a:t>
            </a:r>
          </a:p>
          <a:p>
            <a:pPr>
              <a:spcBef>
                <a:spcPct val="0"/>
              </a:spcBef>
            </a:pPr>
            <a:r>
              <a:rPr lang="en-US" b="1" smtClean="0"/>
              <a:t>[CLICK]</a:t>
            </a:r>
            <a:r>
              <a:rPr lang="en-US" smtClean="0"/>
              <a:t> …and a Breakpoint window for listing all breakpoints throughout the script.</a:t>
            </a:r>
          </a:p>
          <a:p>
            <a:pPr>
              <a:spcBef>
                <a:spcPct val="0"/>
              </a:spcBef>
            </a:pPr>
            <a:r>
              <a:rPr lang="en-US" b="1" smtClean="0"/>
              <a:t>[CLICK]</a:t>
            </a:r>
            <a:r>
              <a:rPr lang="en-US" smtClean="0"/>
              <a:t>  As JavaScript code becomes more complex, these tools become more valuable and save web development time as well as company resources when deploying new web solutions.</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72484C6-0083-41BA-9412-FE4C7B97C55B}" type="slidenum">
              <a:rPr lang="en-GB"/>
              <a:pPr defTabSz="912813" fontAlgn="base">
                <a:spcBef>
                  <a:spcPct val="0"/>
                </a:spcBef>
                <a:spcAft>
                  <a:spcPct val="0"/>
                </a:spcAft>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Title: Robust Tracing</a:t>
            </a:r>
          </a:p>
          <a:p>
            <a:pPr>
              <a:spcBef>
                <a:spcPct val="0"/>
              </a:spcBef>
            </a:pPr>
            <a:endParaRPr lang="en-US" b="1" dirty="0" smtClean="0"/>
          </a:p>
          <a:p>
            <a:pPr>
              <a:spcBef>
                <a:spcPct val="0"/>
              </a:spcBef>
            </a:pPr>
            <a:r>
              <a:rPr lang="en-US" b="1" dirty="0" smtClean="0"/>
              <a:t>Talking Points: </a:t>
            </a:r>
          </a:p>
          <a:p>
            <a:pPr>
              <a:spcBef>
                <a:spcPct val="0"/>
              </a:spcBef>
            </a:pPr>
            <a:endParaRPr lang="en-US" dirty="0" smtClean="0"/>
          </a:p>
          <a:p>
            <a:pPr>
              <a:spcBef>
                <a:spcPct val="0"/>
              </a:spcBef>
            </a:pPr>
            <a:r>
              <a:rPr lang="en-US" b="1" dirty="0" smtClean="0"/>
              <a:t>Robust Tracing: </a:t>
            </a:r>
            <a:r>
              <a:rPr lang="en-US" dirty="0" smtClean="0"/>
              <a:t>In addition to simplifying the debugging process, the new Developer Tools feature in Internet Explorer 8 offers a new perspective on websites. Instead of just a source view, the tool provides visibility into the Internet Explorer internal representation of the site. For example, the DOM tree in the tool is built from the tree Internet Explorer builds internally to display the page, not from the web page’s source. So if a script changes the tree, Internet Explorer 8 shows the updated tree. Developers can also view style information for an element to better understand what rules apply or what rules specify a given style property, as shown below.</a:t>
            </a:r>
          </a:p>
          <a:p>
            <a:pPr>
              <a:spcBef>
                <a:spcPct val="0"/>
              </a:spcBef>
            </a:pPr>
            <a:endParaRPr lang="en-US" dirty="0" smtClean="0"/>
          </a:p>
          <a:p>
            <a:pPr>
              <a:spcBef>
                <a:spcPct val="0"/>
              </a:spcBef>
            </a:pPr>
            <a:r>
              <a:rPr lang="en-US" dirty="0" smtClean="0"/>
              <a:t>The Internet Explorer 8 Developer Tools also provide the ability to experiment and rapidly iterate by letting developers edit a site within directly within the Internet Explorer instance. For example, once a style rule or property is found, clicking a checkbox enables or disables it, and clicking attributes in the DOM tree edit the style in-place.  This provides a easier access to styles and helps expedite the debugging process.</a:t>
            </a:r>
          </a:p>
          <a:p>
            <a:pPr>
              <a:spcBef>
                <a:spcPct val="0"/>
              </a:spcBef>
            </a:pPr>
            <a:endParaRPr lang="en-US" dirty="0" smtClean="0"/>
          </a:p>
          <a:p>
            <a:pPr>
              <a:spcBef>
                <a:spcPct val="0"/>
              </a:spcBef>
            </a:pPr>
            <a:r>
              <a:rPr lang="en-US" b="1" dirty="0" smtClean="0"/>
              <a:t>[CLICK]</a:t>
            </a:r>
            <a:r>
              <a:rPr lang="en-US" dirty="0" smtClean="0"/>
              <a:t> Internet Explorer 8 also provides a CSS </a:t>
            </a:r>
            <a:r>
              <a:rPr lang="en-US" dirty="0" err="1" smtClean="0"/>
              <a:t>validator</a:t>
            </a:r>
            <a:r>
              <a:rPr lang="en-US" dirty="0" smtClean="0"/>
              <a:t> to test the CSS against W3C standards and returns any inconsistencies that may be found. This helps developers increase overall interoperability and consistency between browsers when creating websites.</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D2E39E2-69C5-4AA2-B161-C0689E7710F3}" type="slidenum">
              <a:rPr lang="en-GB"/>
              <a:pPr defTabSz="912813" fontAlgn="base">
                <a:spcBef>
                  <a:spcPct val="0"/>
                </a:spcBef>
                <a:spcAft>
                  <a:spcPct val="0"/>
                </a:spcAft>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Title: Code Profiling</a:t>
            </a:r>
          </a:p>
          <a:p>
            <a:pPr>
              <a:spcBef>
                <a:spcPct val="0"/>
              </a:spcBef>
            </a:pPr>
            <a:endParaRPr lang="en-US" b="1" smtClean="0"/>
          </a:p>
          <a:p>
            <a:pPr>
              <a:spcBef>
                <a:spcPct val="0"/>
              </a:spcBef>
            </a:pPr>
            <a:r>
              <a:rPr lang="en-US" b="1" smtClean="0"/>
              <a:t>Talking Points: </a:t>
            </a:r>
          </a:p>
          <a:p>
            <a:pPr>
              <a:spcBef>
                <a:spcPct val="0"/>
              </a:spcBef>
            </a:pPr>
            <a:r>
              <a:rPr lang="en-US" b="1" smtClean="0"/>
              <a:t>Code Profiling: </a:t>
            </a:r>
            <a:r>
              <a:rPr lang="en-US" smtClean="0"/>
              <a:t>Internet Explorer 8 also includes a code profiler for identifying performance issues quickly and easily.  The profiler allows developers to analyze functions within the page and determine where bottlenecks occur and then resolve them increasing the responsiveness of the page.  Again, this is all done without having to leave the page making developers more productive and efficient.</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79318D6-BF43-414C-A12F-936B8F942694}" type="slidenum">
              <a:rPr lang="en-US"/>
              <a:pPr defTabSz="912813" fontAlgn="base">
                <a:spcBef>
                  <a:spcPct val="0"/>
                </a:spcBef>
                <a:spcAft>
                  <a:spcPct val="0"/>
                </a:spcAft>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microsoftdays.fr/presentation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remerciements Partenaires">
    <p:spTree>
      <p:nvGrpSpPr>
        <p:cNvPr id="1" name=""/>
        <p:cNvGrpSpPr/>
        <p:nvPr/>
      </p:nvGrpSpPr>
      <p:grpSpPr>
        <a:xfrm>
          <a:off x="0" y="0"/>
          <a:ext cx="0" cy="0"/>
          <a:chOff x="0" y="0"/>
          <a:chExt cx="0" cy="0"/>
        </a:xfrm>
      </p:grpSpPr>
      <p:pic>
        <p:nvPicPr>
          <p:cNvPr id="4" name="Image 3" descr="SLIDE MERCI MTT.jpg"/>
          <p:cNvPicPr>
            <a:picLocks noChangeAspect="1"/>
          </p:cNvPicPr>
          <p:nvPr userDrawn="1"/>
        </p:nvPicPr>
        <p:blipFill>
          <a:blip r:embed="rId2"/>
          <a:stretch>
            <a:fillRect/>
          </a:stretch>
        </p:blipFill>
        <p:spPr>
          <a:xfrm>
            <a:off x="0" y="322"/>
            <a:ext cx="9144000" cy="685735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Ressources complémentaires">
    <p:spTree>
      <p:nvGrpSpPr>
        <p:cNvPr id="1" name=""/>
        <p:cNvGrpSpPr/>
        <p:nvPr/>
      </p:nvGrpSpPr>
      <p:grpSpPr>
        <a:xfrm>
          <a:off x="0" y="0"/>
          <a:ext cx="0" cy="0"/>
          <a:chOff x="0" y="0"/>
          <a:chExt cx="0" cy="0"/>
        </a:xfrm>
      </p:grpSpPr>
      <p:pic>
        <p:nvPicPr>
          <p:cNvPr id="10" name="Image 9"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hasCustomPrompt="1"/>
          </p:nvPr>
        </p:nvSpPr>
        <p:spPr>
          <a:xfrm>
            <a:off x="1343025" y="161925"/>
            <a:ext cx="7448550" cy="664797"/>
          </a:xfrm>
          <a:prstGeom prst="rect">
            <a:avLst/>
          </a:prstGeo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fr-FR" sz="4800" b="0" i="0" u="none" strike="noStrike" kern="1200" cap="none" spc="-100" normalizeH="0" baseline="0" noProof="0" smtClean="0">
                <a:ln w="3175">
                  <a:noFill/>
                </a:ln>
                <a:solidFill>
                  <a:schemeClr val="tx1"/>
                </a:solidFill>
                <a:effectLst/>
                <a:uLnTx/>
                <a:uFillTx/>
                <a:latin typeface="Calibri" pitchFamily="34" charset="0"/>
                <a:ea typeface="+mn-ea"/>
                <a:cs typeface="Arial" charset="0"/>
              </a:rPr>
              <a:t>Pour aller plus loin…</a:t>
            </a:r>
            <a:endParaRPr kumimoji="0" lang="fr-FR" sz="4800" b="0" i="0" u="none" strike="noStrike" kern="1200" cap="none" spc="-100" normalizeH="0" baseline="0" noProof="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0412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Autres sessions</a:t>
            </a:r>
          </a:p>
        </p:txBody>
      </p:sp>
      <p:sp>
        <p:nvSpPr>
          <p:cNvPr id="12" name="Content Placeholder 10"/>
          <p:cNvSpPr>
            <a:spLocks noGrp="1"/>
          </p:cNvSpPr>
          <p:nvPr>
            <p:ph sz="quarter" idx="11" hasCustomPrompt="1"/>
          </p:nvPr>
        </p:nvSpPr>
        <p:spPr>
          <a:xfrm>
            <a:off x="381000" y="2347420"/>
            <a:ext cx="8385048" cy="64594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fr-FR" noProof="0" dirty="0" smtClean="0"/>
              <a:t>Webcasts</a:t>
            </a:r>
          </a:p>
        </p:txBody>
      </p:sp>
      <p:sp>
        <p:nvSpPr>
          <p:cNvPr id="13" name="Content Placeholder 10"/>
          <p:cNvSpPr>
            <a:spLocks noGrp="1"/>
          </p:cNvSpPr>
          <p:nvPr>
            <p:ph sz="quarter" idx="12" hasCustomPrompt="1"/>
          </p:nvPr>
        </p:nvSpPr>
        <p:spPr>
          <a:xfrm>
            <a:off x="381000" y="3280383"/>
            <a:ext cx="8385048" cy="63600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Liens utiles</a:t>
            </a:r>
            <a:endParaRPr lang="fr-FR" sz="1600" noProof="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26074"/>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Documents</a:t>
            </a:r>
          </a:p>
        </p:txBody>
      </p:sp>
      <p:sp>
        <p:nvSpPr>
          <p:cNvPr id="8" name="ZoneTexte 7"/>
          <p:cNvSpPr txBox="1"/>
          <p:nvPr userDrawn="1"/>
        </p:nvSpPr>
        <p:spPr>
          <a:xfrm>
            <a:off x="66675" y="5324475"/>
            <a:ext cx="9075561" cy="461665"/>
          </a:xfrm>
          <a:prstGeom prst="rect">
            <a:avLst/>
          </a:prstGeom>
          <a:noFill/>
        </p:spPr>
        <p:txBody>
          <a:bodyPr wrap="none" rtlCol="0">
            <a:spAutoFit/>
          </a:bodyPr>
          <a:lstStyle/>
          <a:p>
            <a:pPr marL="0" marR="0" indent="0" algn="l" defTabSz="914099" rtl="0" eaLnBrk="1" fontAlgn="base" latinLnBrk="0" hangingPunct="1">
              <a:lnSpc>
                <a:spcPct val="100000"/>
              </a:lnSpc>
              <a:spcBef>
                <a:spcPct val="0"/>
              </a:spcBef>
              <a:spcAft>
                <a:spcPct val="0"/>
              </a:spcAft>
              <a:buClrTx/>
              <a:buSzTx/>
              <a:buFontTx/>
              <a:buNone/>
              <a:tabLst/>
              <a:defRPr/>
            </a:pPr>
            <a:r>
              <a:rPr lang="fr-FR" sz="2400" noProof="0" dirty="0" smtClean="0">
                <a:solidFill>
                  <a:srgbClr val="FFFFFF"/>
                </a:solidFill>
                <a:effectLst>
                  <a:outerShdw blurRad="38100" dist="38100" dir="2700000" algn="tl">
                    <a:srgbClr val="000000">
                      <a:alpha val="43137"/>
                    </a:srgbClr>
                  </a:outerShdw>
                </a:effectLst>
                <a:latin typeface="Calibri" pitchFamily="34" charset="0"/>
              </a:rPr>
              <a:t>Présentation disponible sur </a:t>
            </a:r>
            <a:r>
              <a:rPr lang="fr-FR" sz="2400" u="sng" kern="1200" dirty="0" smtClean="0">
                <a:solidFill>
                  <a:schemeClr val="tx1"/>
                </a:solidFill>
                <a:latin typeface="+mn-lt"/>
                <a:ea typeface="+mn-ea"/>
                <a:cs typeface="+mn-cs"/>
                <a:hlinkClick r:id="rId3"/>
              </a:rPr>
              <a:t>http://www.microsoftdays.fr/presentations</a:t>
            </a:r>
            <a:endParaRPr lang="fr-FR" sz="2400" noProof="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pour Notes cachées">
    <p:bg bwMode="black">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itre 7"/>
          <p:cNvSpPr>
            <a:spLocks noGrp="1"/>
          </p:cNvSpPr>
          <p:nvPr>
            <p:ph type="title"/>
          </p:nvPr>
        </p:nvSpPr>
        <p:spPr>
          <a:xfrm>
            <a:off x="387054" y="228600"/>
            <a:ext cx="8299746" cy="664797"/>
          </a:xfrm>
          <a:prstGeom prst="rect">
            <a:avLst/>
          </a:prstGeom>
        </p:spPr>
        <p:txBody>
          <a:bodyPr/>
          <a:lstStyle/>
          <a:p>
            <a:r>
              <a:rPr lang="fr-FR" smtClean="0"/>
              <a:t>Cliquez pour modifier le style du titre</a:t>
            </a:r>
            <a:endParaRPr lang="fr-FR"/>
          </a:p>
        </p:txBody>
      </p:sp>
      <p:sp>
        <p:nvSpPr>
          <p:cNvPr id="10" name="Espace réservé du texte 9"/>
          <p:cNvSpPr>
            <a:spLocks noGrp="1"/>
          </p:cNvSpPr>
          <p:nvPr>
            <p:ph type="body" sz="quarter" idx="10"/>
          </p:nvPr>
        </p:nvSpPr>
        <p:spPr>
          <a:xfrm>
            <a:off x="381000" y="1762125"/>
            <a:ext cx="8305800" cy="403860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a:xfrm>
            <a:off x="381000" y="230188"/>
            <a:ext cx="8382000" cy="665162"/>
          </a:xfrm>
          <a:prstGeom prst="rect">
            <a:avLst/>
          </a:prstGeom>
        </p:spPr>
        <p:txBody>
          <a:bodyPr/>
          <a:lstStyle/>
          <a:p>
            <a:r>
              <a:rPr lang="en-US" smtClean="0"/>
              <a:t>Click to edit Master title style</a:t>
            </a:r>
            <a:endParaRPr lang="en-GB"/>
          </a:p>
        </p:txBody>
      </p:sp>
      <p:sp>
        <p:nvSpPr>
          <p:cNvPr id="3" name="Rectangle 2"/>
          <p:cNvSpPr>
            <a:spLocks noGrp="1"/>
          </p:cNvSpPr>
          <p:nvPr>
            <p:ph type="body" idx="1"/>
          </p:nvPr>
        </p:nvSpPr>
        <p:spPr>
          <a:xfrm>
            <a:off x="381000" y="1412875"/>
            <a:ext cx="8382000" cy="2135188"/>
          </a:xfrm>
          <a:prstGeom prst="rect">
            <a:avLst/>
          </a:prstGeom>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4" name="Picture 3" descr="ie8_h1_bL_r.png"/>
          <p:cNvPicPr>
            <a:picLocks noChangeAspect="1"/>
          </p:cNvPicPr>
          <p:nvPr userDrawn="1"/>
        </p:nvPicPr>
        <p:blipFill>
          <a:blip r:embed="rId2"/>
          <a:srcRect/>
          <a:stretch>
            <a:fillRect/>
          </a:stretch>
        </p:blipFill>
        <p:spPr bwMode="auto">
          <a:xfrm>
            <a:off x="7213600" y="6257925"/>
            <a:ext cx="1758950" cy="282575"/>
          </a:xfrm>
          <a:prstGeom prst="rect">
            <a:avLst/>
          </a:prstGeom>
          <a:noFill/>
          <a:ln w="9525">
            <a:noFill/>
            <a:miter lim="800000"/>
            <a:headEnd/>
            <a:tailEnd/>
          </a:ln>
        </p:spPr>
      </p:pic>
      <p:sp>
        <p:nvSpPr>
          <p:cNvPr id="5" name="TextBox 4"/>
          <p:cNvSpPr txBox="1"/>
          <p:nvPr userDrawn="1"/>
        </p:nvSpPr>
        <p:spPr>
          <a:xfrm>
            <a:off x="0" y="6572250"/>
            <a:ext cx="495300" cy="307975"/>
          </a:xfrm>
          <a:prstGeom prst="rect">
            <a:avLst/>
          </a:prstGeom>
          <a:noFill/>
        </p:spPr>
        <p:txBody>
          <a:bodyPr>
            <a:spAutoFit/>
          </a:bodyPr>
          <a:lstStyle/>
          <a:p>
            <a:pPr defTabSz="914363" fontAlgn="auto">
              <a:spcBef>
                <a:spcPts val="0"/>
              </a:spcBef>
              <a:spcAft>
                <a:spcPts val="0"/>
              </a:spcAft>
              <a:defRPr/>
            </a:pPr>
            <a:fld id="{C5F5311C-6486-4317-927D-80140E0C558C}" type="slidenum">
              <a:rPr lang="en-US" sz="1400" b="1">
                <a:solidFill>
                  <a:schemeClr val="bg1"/>
                </a:solidFill>
                <a:latin typeface="+mn-lt"/>
                <a:cs typeface="+mn-cs"/>
              </a:rPr>
              <a:pPr defTabSz="914363" fontAlgn="auto">
                <a:spcBef>
                  <a:spcPts val="0"/>
                </a:spcBef>
                <a:spcAft>
                  <a:spcPts val="0"/>
                </a:spcAft>
                <a:defRPr/>
              </a:pPr>
              <a:t>‹#›</a:t>
            </a:fld>
            <a:endParaRPr lang="en-US" sz="1400" b="1" dirty="0">
              <a:solidFill>
                <a:schemeClr val="bg1"/>
              </a:solidFill>
              <a:latin typeface="+mn-lt"/>
              <a:cs typeface="+mn-cs"/>
            </a:endParaRPr>
          </a:p>
        </p:txBody>
      </p:sp>
      <p:sp>
        <p:nvSpPr>
          <p:cNvPr id="2" name="Title 1"/>
          <p:cNvSpPr>
            <a:spLocks noGrp="1"/>
          </p:cNvSpPr>
          <p:nvPr>
            <p:ph type="title"/>
          </p:nvPr>
        </p:nvSpPr>
        <p:spPr>
          <a:xfrm>
            <a:off x="381000" y="230188"/>
            <a:ext cx="8382000" cy="665162"/>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re de présentation">
    <p:spTree>
      <p:nvGrpSpPr>
        <p:cNvPr id="1" name=""/>
        <p:cNvGrpSpPr/>
        <p:nvPr/>
      </p:nvGrpSpPr>
      <p:grpSpPr>
        <a:xfrm>
          <a:off x="0" y="0"/>
          <a:ext cx="0" cy="0"/>
          <a:chOff x="0" y="0"/>
          <a:chExt cx="0" cy="0"/>
        </a:xfrm>
      </p:grpSpPr>
      <p:pic>
        <p:nvPicPr>
          <p:cNvPr id="6" name="Image 5" descr="SLIDE TITRE MTT.jpg"/>
          <p:cNvPicPr>
            <a:picLocks noChangeAspect="1"/>
          </p:cNvPicPr>
          <p:nvPr userDrawn="1"/>
        </p:nvPicPr>
        <p:blipFill>
          <a:blip r:embed="rId2"/>
          <a:stretch>
            <a:fillRect/>
          </a:stretch>
        </p:blipFill>
        <p:spPr>
          <a:xfrm>
            <a:off x="0" y="322"/>
            <a:ext cx="9144000" cy="6857355"/>
          </a:xfrm>
          <a:prstGeom prst="rect">
            <a:avLst/>
          </a:prstGeom>
        </p:spPr>
      </p:pic>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
        <p:nvSpPr>
          <p:cNvPr id="3" name="Subtitle 2"/>
          <p:cNvSpPr>
            <a:spLocks noGrp="1"/>
          </p:cNvSpPr>
          <p:nvPr>
            <p:ph type="subTitle" idx="1" hasCustomPrompt="1"/>
          </p:nvPr>
        </p:nvSpPr>
        <p:spPr>
          <a:xfrm>
            <a:off x="904875" y="3848101"/>
            <a:ext cx="7334250"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9" name="Titre 8"/>
          <p:cNvSpPr>
            <a:spLocks noGrp="1"/>
          </p:cNvSpPr>
          <p:nvPr>
            <p:ph type="title"/>
          </p:nvPr>
        </p:nvSpPr>
        <p:spPr>
          <a:xfrm>
            <a:off x="914400" y="2017712"/>
            <a:ext cx="7324725" cy="1677987"/>
          </a:xfrm>
          <a:prstGeom prst="rect">
            <a:avLst/>
          </a:prstGeo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fr-FR" dirty="0" smtClean="0"/>
              <a:t>Cliquez pour modifier le style du titre</a:t>
            </a:r>
            <a:endParaRPr lang="fr-F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intro Démo, Vidéo ou Annonc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ctrTitle" hasCustomPrompt="1"/>
          </p:nvPr>
        </p:nvSpPr>
        <p:spPr>
          <a:xfrm>
            <a:off x="977314" y="1987551"/>
            <a:ext cx="7223712" cy="1523495"/>
          </a:xfrm>
          <a:prstGeom prst="rect">
            <a:avLst/>
          </a:prstGeom>
        </p:spPr>
        <p:txBody>
          <a:bodyPr anchor="ctr">
            <a:noAutofit/>
          </a:bodyPr>
          <a:lstStyle>
            <a:lvl1pPr>
              <a:lnSpc>
                <a:spcPct val="90000"/>
              </a:lnSpc>
              <a:defRPr sz="4800" baseline="0">
                <a:solidFill>
                  <a:schemeClr val="tx1"/>
                </a:solidFill>
                <a:effectLst/>
              </a:defRPr>
            </a:lvl1pPr>
          </a:lstStyle>
          <a:p>
            <a:r>
              <a:rPr lang="fr-FR" noProof="0" dirty="0" smtClean="0"/>
              <a:t>Titre de la vidéo, démo ou annonce</a:t>
            </a:r>
            <a:endParaRPr lang="fr-FR" noProof="0" dirty="0"/>
          </a:p>
        </p:txBody>
      </p:sp>
      <p:sp>
        <p:nvSpPr>
          <p:cNvPr id="9"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Standard Titre et Text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5" name="Titre 4"/>
          <p:cNvSpPr>
            <a:spLocks noGrp="1"/>
          </p:cNvSpPr>
          <p:nvPr>
            <p:ph type="title"/>
          </p:nvPr>
        </p:nvSpPr>
        <p:spPr>
          <a:xfrm>
            <a:off x="1219200" y="227013"/>
            <a:ext cx="8229600" cy="1143000"/>
          </a:xfrm>
          <a:prstGeom prst="rect">
            <a:avLst/>
          </a:prstGeom>
        </p:spPr>
        <p:txBody>
          <a:bodyPr/>
          <a:lstStyle/>
          <a:p>
            <a:r>
              <a:rPr lang="fr-FR" dirty="0" smtClean="0"/>
              <a:t>Cliquez pour modifier le style du titre</a:t>
            </a:r>
            <a:endParaRPr lang="fr-FR" dirty="0"/>
          </a:p>
        </p:txBody>
      </p:sp>
      <p:sp>
        <p:nvSpPr>
          <p:cNvPr id="7" name="Espace réservé du contenu 6"/>
          <p:cNvSpPr>
            <a:spLocks noGrp="1"/>
          </p:cNvSpPr>
          <p:nvPr>
            <p:ph sz="quarter" idx="10"/>
          </p:nvPr>
        </p:nvSpPr>
        <p:spPr>
          <a:xfrm>
            <a:off x="419100" y="1685925"/>
            <a:ext cx="8458200" cy="4086225"/>
          </a:xfrm>
          <a:prstGeom prst="rect">
            <a:avLst/>
          </a:prstGeom>
        </p:spPr>
        <p:txBody>
          <a:bodyPr/>
          <a:lstStyle>
            <a:lvl1pPr>
              <a:buFontTx/>
              <a:buBlip>
                <a:blip r:embed="rId3"/>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avec titre seulement">
    <p:spTree>
      <p:nvGrpSpPr>
        <p:cNvPr id="1" name=""/>
        <p:cNvGrpSpPr/>
        <p:nvPr/>
      </p:nvGrpSpPr>
      <p:grpSpPr>
        <a:xfrm>
          <a:off x="0" y="0"/>
          <a:ext cx="0" cy="0"/>
          <a:chOff x="0" y="0"/>
          <a:chExt cx="0" cy="0"/>
        </a:xfrm>
      </p:grpSpPr>
      <p:pic>
        <p:nvPicPr>
          <p:cNvPr id="5" name="Image 4"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20503" y="190500"/>
            <a:ext cx="7661571" cy="723900"/>
          </a:xfrm>
          <a:prstGeom prst="rect">
            <a:avLst/>
          </a:prstGeom>
        </p:spPr>
        <p:txBody>
          <a:bodyPr/>
          <a:lstStyle>
            <a:lvl1pPr>
              <a:defRPr/>
            </a:lvl1pPr>
          </a:lstStyle>
          <a:p>
            <a:r>
              <a:rPr lang="fr-FR" dirty="0" smtClean="0"/>
              <a:t>Cliquez pour modifier le style du titre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résentation Partenaire">
    <p:spTree>
      <p:nvGrpSpPr>
        <p:cNvPr id="1" name=""/>
        <p:cNvGrpSpPr/>
        <p:nvPr/>
      </p:nvGrpSpPr>
      <p:grpSpPr>
        <a:xfrm>
          <a:off x="0" y="0"/>
          <a:ext cx="0" cy="0"/>
          <a:chOff x="0" y="0"/>
          <a:chExt cx="0" cy="0"/>
        </a:xfrm>
      </p:grpSpPr>
      <p:pic>
        <p:nvPicPr>
          <p:cNvPr id="11" name="Image 10"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8"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Partenaire</a:t>
            </a:r>
          </a:p>
        </p:txBody>
      </p:sp>
      <p:sp>
        <p:nvSpPr>
          <p:cNvPr id="9" name="Subtitle 2"/>
          <p:cNvSpPr>
            <a:spLocks noGrp="1"/>
          </p:cNvSpPr>
          <p:nvPr>
            <p:ph type="subTitle" idx="1" hasCustomPrompt="1"/>
          </p:nvPr>
        </p:nvSpPr>
        <p:spPr>
          <a:xfrm>
            <a:off x="971550" y="50387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10" name="Titre 9"/>
          <p:cNvSpPr>
            <a:spLocks noGrp="1"/>
          </p:cNvSpPr>
          <p:nvPr>
            <p:ph type="title" hasCustomPrompt="1"/>
          </p:nvPr>
        </p:nvSpPr>
        <p:spPr>
          <a:xfrm>
            <a:off x="1006179" y="2162175"/>
            <a:ext cx="7507266" cy="664797"/>
          </a:xfrm>
          <a:prstGeom prst="rect">
            <a:avLst/>
          </a:prstGeom>
        </p:spPr>
        <p:txBody>
          <a:bodyPr/>
          <a:lstStyle>
            <a:lvl1pPr>
              <a:defRPr/>
            </a:lvl1pPr>
          </a:lstStyle>
          <a:p>
            <a:r>
              <a:rPr lang="fr-FR" dirty="0" smtClean="0"/>
              <a:t>Nom du partenaire</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ux colonnes">
    <p:bg>
      <p:bgPr>
        <a:solidFill>
          <a:schemeClr val="bg1"/>
        </a:solidFill>
        <a:effectLst/>
      </p:bgPr>
    </p:bg>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30028" y="276226"/>
            <a:ext cx="7680621" cy="781050"/>
          </a:xfrm>
          <a:prstGeom prst="rect">
            <a:avLst/>
          </a:prstGeom>
        </p:spPr>
        <p:txBody>
          <a:bodyPr/>
          <a:lstStyle>
            <a:lvl1pPr>
              <a:defRPr/>
            </a:lvl1pPr>
          </a:lstStyle>
          <a:p>
            <a:r>
              <a:rPr lang="fr-FR" noProof="0" dirty="0" smtClean="0"/>
              <a:t>Cliquez pour modifier le style du titre</a:t>
            </a:r>
            <a:endParaRPr lang="fr-FR" noProof="0" dirty="0"/>
          </a:p>
        </p:txBody>
      </p:sp>
      <p:sp>
        <p:nvSpPr>
          <p:cNvPr id="3" name="Content Placeholder 2"/>
          <p:cNvSpPr>
            <a:spLocks noGrp="1"/>
          </p:cNvSpPr>
          <p:nvPr>
            <p:ph sz="half" idx="1"/>
          </p:nvPr>
        </p:nvSpPr>
        <p:spPr>
          <a:xfrm>
            <a:off x="381001" y="1573477"/>
            <a:ext cx="4114800" cy="2646097"/>
          </a:xfrm>
          <a:prstGeom prst="rect">
            <a:avLst/>
          </a:prstGeom>
        </p:spPr>
        <p:txBody>
          <a:bodyPr/>
          <a:lstStyle>
            <a:lvl1pPr marL="339976" indent="-339976">
              <a:lnSpc>
                <a:spcPct val="90000"/>
              </a:lnSpc>
              <a:buFontTx/>
              <a:buBlip>
                <a:blip r:embed="rId3"/>
              </a:buBlip>
              <a:defRPr sz="2800"/>
            </a:lvl1pPr>
            <a:lvl2pPr marL="673338" indent="-325424">
              <a:lnSpc>
                <a:spcPct val="90000"/>
              </a:lnSpc>
              <a:buFontTx/>
              <a:buBlip>
                <a:blip r:embed="rId3"/>
              </a:buBlip>
              <a:defRPr sz="2400"/>
            </a:lvl2pPr>
            <a:lvl3pPr marL="953785" indent="-288384">
              <a:lnSpc>
                <a:spcPct val="90000"/>
              </a:lnSpc>
              <a:buFontTx/>
              <a:buBlip>
                <a:blip r:embed="rId3"/>
              </a:buBlip>
              <a:defRPr sz="2000"/>
            </a:lvl3pPr>
            <a:lvl4pPr marL="1227618" indent="-273833">
              <a:lnSpc>
                <a:spcPct val="90000"/>
              </a:lnSpc>
              <a:buFontTx/>
              <a:buBlip>
                <a:blip r:embed="rId3"/>
              </a:buBlip>
              <a:defRPr sz="1800"/>
            </a:lvl4pPr>
            <a:lvl5pPr marL="1516002" indent="-280447">
              <a:lnSpc>
                <a:spcPct val="90000"/>
              </a:lnSpc>
              <a:buFontTx/>
              <a:buBlip>
                <a:blip r:embed="rId3"/>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9" name="Content Placeholder 2"/>
          <p:cNvSpPr>
            <a:spLocks noGrp="1"/>
          </p:cNvSpPr>
          <p:nvPr>
            <p:ph sz="half" idx="10"/>
          </p:nvPr>
        </p:nvSpPr>
        <p:spPr>
          <a:xfrm>
            <a:off x="4657726" y="1573477"/>
            <a:ext cx="4114800" cy="2665147"/>
          </a:xfrm>
          <a:prstGeom prst="rect">
            <a:avLst/>
          </a:prstGeom>
        </p:spPr>
        <p:txBody>
          <a:bodyPr/>
          <a:lstStyle>
            <a:lvl1pPr marL="339976" indent="-339976">
              <a:lnSpc>
                <a:spcPct val="90000"/>
              </a:lnSpc>
              <a:buFontTx/>
              <a:buBlip>
                <a:blip r:embed="rId3"/>
              </a:buBlip>
              <a:defRPr sz="2800">
                <a:solidFill>
                  <a:schemeClr val="tx1"/>
                </a:solidFill>
              </a:defRPr>
            </a:lvl1pPr>
            <a:lvl2pPr marL="673338" indent="-325424">
              <a:lnSpc>
                <a:spcPct val="90000"/>
              </a:lnSpc>
              <a:buFontTx/>
              <a:buBlip>
                <a:blip r:embed="rId3"/>
              </a:buBlip>
              <a:defRPr sz="2400">
                <a:solidFill>
                  <a:schemeClr val="tx1"/>
                </a:solidFill>
              </a:defRPr>
            </a:lvl2pPr>
            <a:lvl3pPr marL="953785" indent="-288384">
              <a:lnSpc>
                <a:spcPct val="90000"/>
              </a:lnSpc>
              <a:buFontTx/>
              <a:buBlip>
                <a:blip r:embed="rId3"/>
              </a:buBlip>
              <a:defRPr sz="2000">
                <a:solidFill>
                  <a:schemeClr val="tx1"/>
                </a:solidFill>
              </a:defRPr>
            </a:lvl3pPr>
            <a:lvl4pPr marL="1227618" indent="-273833">
              <a:lnSpc>
                <a:spcPct val="90000"/>
              </a:lnSpc>
              <a:buFontTx/>
              <a:buBlip>
                <a:blip r:embed="rId3"/>
              </a:buBlip>
              <a:defRPr sz="1800">
                <a:solidFill>
                  <a:schemeClr val="tx1"/>
                </a:solidFill>
              </a:defRPr>
            </a:lvl4pPr>
            <a:lvl5pPr marL="1516002" indent="-280447">
              <a:lnSpc>
                <a:spcPct val="90000"/>
              </a:lnSpc>
              <a:buFontTx/>
              <a:buBlip>
                <a:blip r:embed="rId3"/>
              </a:buBlip>
              <a:defRPr sz="1800">
                <a:solidFill>
                  <a:schemeClr val="tx1"/>
                </a:solidFill>
              </a:defRPr>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our code développeur">
    <p:spTree>
      <p:nvGrpSpPr>
        <p:cNvPr id="1" name=""/>
        <p:cNvGrpSpPr/>
        <p:nvPr/>
      </p:nvGrpSpPr>
      <p:grpSpPr>
        <a:xfrm>
          <a:off x="0" y="0"/>
          <a:ext cx="0" cy="0"/>
          <a:chOff x="0" y="0"/>
          <a:chExt cx="0" cy="0"/>
        </a:xfrm>
      </p:grpSpPr>
      <p:pic>
        <p:nvPicPr>
          <p:cNvPr id="9" name="Image 8" descr="SLIDE MTT TEXTE.jpg"/>
          <p:cNvPicPr>
            <a:picLocks noChangeAspect="1"/>
          </p:cNvPicPr>
          <p:nvPr userDrawn="1"/>
        </p:nvPicPr>
        <p:blipFill>
          <a:blip r:embed="rId2"/>
          <a:stretch>
            <a:fillRect/>
          </a:stretch>
        </p:blipFill>
        <p:spPr>
          <a:xfrm>
            <a:off x="0" y="322"/>
            <a:ext cx="9144000" cy="6857355"/>
          </a:xfrm>
          <a:prstGeom prst="rect">
            <a:avLst/>
          </a:prstGeom>
        </p:spPr>
      </p:pic>
      <p:pic>
        <p:nvPicPr>
          <p:cNvPr id="8" name="Picture 7" descr="code slide background.png"/>
          <p:cNvPicPr>
            <a:picLocks noChangeAspect="1"/>
          </p:cNvPicPr>
          <p:nvPr userDrawn="1"/>
        </p:nvPicPr>
        <p:blipFill>
          <a:blip r:embed="rId3"/>
          <a:stretch>
            <a:fillRect/>
          </a:stretch>
        </p:blipFill>
        <p:spPr bwMode="white">
          <a:xfrm>
            <a:off x="-166245" y="552450"/>
            <a:ext cx="9300720" cy="5362575"/>
          </a:xfrm>
          <a:prstGeom prst="rect">
            <a:avLst/>
          </a:prstGeom>
        </p:spPr>
      </p:pic>
      <p:sp>
        <p:nvSpPr>
          <p:cNvPr id="2" name="Title 1"/>
          <p:cNvSpPr>
            <a:spLocks noGrp="1"/>
          </p:cNvSpPr>
          <p:nvPr>
            <p:ph type="title"/>
          </p:nvPr>
        </p:nvSpPr>
        <p:spPr>
          <a:xfrm>
            <a:off x="1320503" y="228600"/>
            <a:ext cx="7699671" cy="676275"/>
          </a:xfrm>
          <a:prstGeom prst="rect">
            <a:avLst/>
          </a:prstGeom>
        </p:spPr>
        <p:txBody>
          <a:bodyPr/>
          <a:lstStyle>
            <a:lvl1pPr>
              <a:defRPr sz="4400"/>
            </a:lvl1pPr>
          </a:lstStyle>
          <a:p>
            <a:r>
              <a:rPr lang="fr-FR" smtClean="0"/>
              <a:t>Cliquez pour modifier le style du titre</a:t>
            </a:r>
            <a:endParaRPr lang="en-US" dirty="0"/>
          </a:p>
        </p:txBody>
      </p:sp>
      <p:sp>
        <p:nvSpPr>
          <p:cNvPr id="7" name="Text Placeholder 6"/>
          <p:cNvSpPr>
            <a:spLocks noGrp="1"/>
          </p:cNvSpPr>
          <p:nvPr>
            <p:ph type="body" sz="quarter" idx="10"/>
          </p:nvPr>
        </p:nvSpPr>
        <p:spPr>
          <a:xfrm>
            <a:off x="444206" y="1543789"/>
            <a:ext cx="8528344" cy="4275986"/>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lide vierge noir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66" r:id="rId1"/>
    <p:sldLayoutId id="2147483738" r:id="rId2"/>
    <p:sldLayoutId id="2147483768" r:id="rId3"/>
    <p:sldLayoutId id="2147483765" r:id="rId4"/>
    <p:sldLayoutId id="2147483744" r:id="rId5"/>
    <p:sldLayoutId id="2147483769" r:id="rId6"/>
    <p:sldLayoutId id="2147483742" r:id="rId7"/>
    <p:sldLayoutId id="2147483745" r:id="rId8"/>
    <p:sldLayoutId id="2147483746" r:id="rId9"/>
    <p:sldLayoutId id="2147483754" r:id="rId10"/>
    <p:sldLayoutId id="2147483749" r:id="rId11"/>
    <p:sldLayoutId id="2147483770" r:id="rId12"/>
    <p:sldLayoutId id="2147483771"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5"/>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5"/>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5"/>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5"/>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5"/>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www.microsoft.com/downloads/details.aspx?FamilyID=24da89e9-b581-47b0-b45e-492dd6da2971&amp;displaylang=en"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microsoft.com/france/technet/newsletter" TargetMode="External"/><Relationship Id="rId7" Type="http://schemas.openxmlformats.org/officeDocument/2006/relationships/image" Target="../media/image40.tiff"/><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hyperlink" Target="http://www.microsoft.com/france/technet/abonnements" TargetMode="Externa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mailto:formcert@microsoft.com"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forums.microsoft.com/france/default.aspx" TargetMode="External"/><Relationship Id="rId5" Type="http://schemas.openxmlformats.org/officeDocument/2006/relationships/hyperlink" Target="http://www.microsoft.com/france/formation/examens" TargetMode="External"/><Relationship Id="rId4" Type="http://schemas.openxmlformats.org/officeDocument/2006/relationships/hyperlink" Target="http://www.microsoft.com/france/formatio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slide" Target="slide23.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904875" y="4267200"/>
            <a:ext cx="7334250" cy="514350"/>
          </a:xfrm>
        </p:spPr>
        <p:txBody>
          <a:bodyPr/>
          <a:lstStyle/>
          <a:p>
            <a:r>
              <a:rPr lang="fr-FR" sz="1600" dirty="0" smtClean="0"/>
              <a:t>Pierre Lagarde</a:t>
            </a:r>
          </a:p>
          <a:p>
            <a:r>
              <a:rPr lang="fr-FR" sz="1600" dirty="0" smtClean="0"/>
              <a:t>Relation Technique Développeur</a:t>
            </a:r>
          </a:p>
        </p:txBody>
      </p:sp>
      <p:sp>
        <p:nvSpPr>
          <p:cNvPr id="3" name="Titre 2"/>
          <p:cNvSpPr>
            <a:spLocks noGrp="1"/>
          </p:cNvSpPr>
          <p:nvPr>
            <p:ph type="title"/>
          </p:nvPr>
        </p:nvSpPr>
        <p:spPr/>
        <p:txBody>
          <a:bodyPr/>
          <a:lstStyle/>
          <a:p>
            <a:r>
              <a:rPr lang="fr-FR" dirty="0" smtClean="0">
                <a:effectLst>
                  <a:outerShdw blurRad="38100" dist="38100" dir="2700000" algn="tl">
                    <a:srgbClr val="000000">
                      <a:alpha val="43137"/>
                    </a:srgbClr>
                  </a:outerShdw>
                </a:effectLst>
              </a:rPr>
              <a:t>IE 8 pour les développeurs Web</a:t>
            </a:r>
            <a:endParaRPr lang="fr-FR"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lstStyle/>
          <a:p>
            <a:r>
              <a:rPr lang="fr-FR" dirty="0" err="1" smtClean="0"/>
              <a:t>Demo</a:t>
            </a:r>
            <a:endParaRPr lang="fr-FR" dirty="0"/>
          </a:p>
        </p:txBody>
      </p:sp>
      <p:sp>
        <p:nvSpPr>
          <p:cNvPr id="4" name="Title 3"/>
          <p:cNvSpPr>
            <a:spLocks noGrp="1"/>
          </p:cNvSpPr>
          <p:nvPr>
            <p:ph type="ctrTitle"/>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defTabSz="914363" fontAlgn="auto">
              <a:spcAft>
                <a:spcPts val="0"/>
              </a:spcAft>
              <a:defRPr/>
            </a:pPr>
            <a:r>
              <a:rPr lang="fr-FR" sz="4000" dirty="0" smtClean="0"/>
              <a:t>Intégration d'outils pour le développeur</a:t>
            </a:r>
            <a:endParaRPr lang="fr-FR" sz="4000" dirty="0"/>
          </a:p>
        </p:txBody>
      </p:sp>
      <p:grpSp>
        <p:nvGrpSpPr>
          <p:cNvPr id="2" name="Group 7"/>
          <p:cNvGrpSpPr>
            <a:grpSpLocks/>
          </p:cNvGrpSpPr>
          <p:nvPr/>
        </p:nvGrpSpPr>
        <p:grpSpPr bwMode="auto">
          <a:xfrm>
            <a:off x="2889250" y="987425"/>
            <a:ext cx="3708400" cy="1958975"/>
            <a:chOff x="5092700" y="1207259"/>
            <a:chExt cx="3708400" cy="1959343"/>
          </a:xfrm>
        </p:grpSpPr>
        <p:pic>
          <p:nvPicPr>
            <p:cNvPr id="28680" name="Picture 4" descr="C:\Users\Michael Cassens\Desktop\IE 8 Developers\Developer Toolbar.jpg"/>
            <p:cNvPicPr>
              <a:picLocks noChangeAspect="1" noChangeArrowheads="1"/>
            </p:cNvPicPr>
            <p:nvPr/>
          </p:nvPicPr>
          <p:blipFill>
            <a:blip r:embed="rId3"/>
            <a:srcRect/>
            <a:stretch>
              <a:fillRect/>
            </a:stretch>
          </p:blipFill>
          <p:spPr bwMode="auto">
            <a:xfrm>
              <a:off x="5092700" y="1207259"/>
              <a:ext cx="3708400" cy="1499219"/>
            </a:xfrm>
            <a:prstGeom prst="rect">
              <a:avLst/>
            </a:prstGeom>
            <a:noFill/>
            <a:ln w="9525">
              <a:noFill/>
              <a:miter lim="800000"/>
              <a:headEnd/>
              <a:tailEnd/>
            </a:ln>
          </p:spPr>
        </p:pic>
        <p:sp>
          <p:nvSpPr>
            <p:cNvPr id="28681" name="TextBox 22"/>
            <p:cNvSpPr txBox="1">
              <a:spLocks noChangeArrowheads="1"/>
            </p:cNvSpPr>
            <p:nvPr/>
          </p:nvSpPr>
          <p:spPr bwMode="auto">
            <a:xfrm>
              <a:off x="5860934" y="2766327"/>
              <a:ext cx="2417841" cy="400275"/>
            </a:xfrm>
            <a:prstGeom prst="rect">
              <a:avLst/>
            </a:prstGeom>
            <a:noFill/>
            <a:ln w="9525">
              <a:noFill/>
              <a:miter lim="800000"/>
              <a:headEnd/>
              <a:tailEnd/>
            </a:ln>
          </p:spPr>
          <p:txBody>
            <a:bodyPr wrap="none">
              <a:spAutoFit/>
            </a:bodyPr>
            <a:lstStyle/>
            <a:p>
              <a:r>
                <a:rPr lang="en-US" sz="2000" b="1" dirty="0">
                  <a:latin typeface="Segoe" pitchFamily="34" charset="0"/>
                </a:rPr>
                <a:t>Developer Toolbar</a:t>
              </a:r>
            </a:p>
          </p:txBody>
        </p:sp>
      </p:grpSp>
      <p:sp>
        <p:nvSpPr>
          <p:cNvPr id="7" name="Rectangle 6"/>
          <p:cNvSpPr/>
          <p:nvPr/>
        </p:nvSpPr>
        <p:spPr bwMode="auto">
          <a:xfrm>
            <a:off x="2902025" y="1284614"/>
            <a:ext cx="2514600" cy="43815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10" name="Text Placeholder 2"/>
          <p:cNvSpPr txBox="1">
            <a:spLocks/>
          </p:cNvSpPr>
          <p:nvPr/>
        </p:nvSpPr>
        <p:spPr>
          <a:xfrm>
            <a:off x="25400" y="3095624"/>
            <a:ext cx="8915400" cy="2841625"/>
          </a:xfrm>
          <a:prstGeom prst="rect">
            <a:avLst/>
          </a:prstGeom>
        </p:spPr>
        <p:txBody>
          <a:bodyPr/>
          <a:lstStyle/>
          <a:p>
            <a:pPr marL="396875" indent="-396875" defTabSz="914363" fontAlgn="auto">
              <a:lnSpc>
                <a:spcPct val="90000"/>
              </a:lnSpc>
              <a:spcBef>
                <a:spcPct val="20000"/>
              </a:spcBef>
              <a:spcAft>
                <a:spcPts val="0"/>
              </a:spcAft>
              <a:buFontTx/>
              <a:buBlip>
                <a:blip r:embed="rId4"/>
              </a:buBlip>
              <a:defRPr/>
            </a:pPr>
            <a:r>
              <a:rPr lang="fr-FR" sz="3200" dirty="0" smtClean="0">
                <a:latin typeface="+mn-lt"/>
                <a:cs typeface="+mn-cs"/>
              </a:rPr>
              <a:t>Facilite le développement et le </a:t>
            </a:r>
            <a:r>
              <a:rPr lang="fr-FR" sz="3200" dirty="0" smtClean="0">
                <a:latin typeface="+mn-lt"/>
                <a:cs typeface="+mn-cs"/>
              </a:rPr>
              <a:t>débogage</a:t>
            </a:r>
            <a:endParaRPr lang="fr-FR" sz="3200" dirty="0" smtClean="0">
              <a:latin typeface="+mn-lt"/>
              <a:cs typeface="+mn-cs"/>
            </a:endParaRPr>
          </a:p>
          <a:p>
            <a:pPr marL="396875" indent="-396875" defTabSz="914363" fontAlgn="auto">
              <a:lnSpc>
                <a:spcPct val="90000"/>
              </a:lnSpc>
              <a:spcBef>
                <a:spcPct val="20000"/>
              </a:spcBef>
              <a:spcAft>
                <a:spcPts val="0"/>
              </a:spcAft>
              <a:buFontTx/>
              <a:buBlip>
                <a:blip r:embed="rId4"/>
              </a:buBlip>
              <a:defRPr/>
            </a:pPr>
            <a:r>
              <a:rPr lang="fr-FR" sz="3200" dirty="0" smtClean="0">
                <a:latin typeface="+mn-lt"/>
                <a:cs typeface="+mn-cs"/>
              </a:rPr>
              <a:t>Autorise le test, l’édition et le débogage en direct:</a:t>
            </a:r>
          </a:p>
          <a:p>
            <a:pPr marL="914400" lvl="1" indent="-396875" defTabSz="914363" fontAlgn="auto">
              <a:lnSpc>
                <a:spcPct val="90000"/>
              </a:lnSpc>
              <a:spcBef>
                <a:spcPct val="20000"/>
              </a:spcBef>
              <a:spcAft>
                <a:spcPts val="0"/>
              </a:spcAft>
              <a:buFontTx/>
              <a:buBlip>
                <a:blip r:embed="rId5"/>
              </a:buBlip>
              <a:defRPr/>
            </a:pPr>
            <a:r>
              <a:rPr lang="fr-FR" sz="2800" dirty="0" smtClean="0">
                <a:latin typeface="+mn-lt"/>
                <a:cs typeface="+mn-cs"/>
              </a:rPr>
              <a:t>CSS et HTML</a:t>
            </a:r>
          </a:p>
          <a:p>
            <a:pPr marL="914400" lvl="1" indent="-396875" defTabSz="914363" fontAlgn="auto">
              <a:lnSpc>
                <a:spcPct val="90000"/>
              </a:lnSpc>
              <a:spcBef>
                <a:spcPct val="20000"/>
              </a:spcBef>
              <a:spcAft>
                <a:spcPts val="0"/>
              </a:spcAft>
              <a:buFontTx/>
              <a:buBlip>
                <a:blip r:embed="rId5"/>
              </a:buBlip>
              <a:defRPr/>
            </a:pPr>
            <a:r>
              <a:rPr lang="fr-FR" sz="2800" dirty="0" smtClean="0">
                <a:latin typeface="+mn-lt"/>
                <a:cs typeface="+mn-cs"/>
              </a:rPr>
              <a:t>Performance du Script</a:t>
            </a:r>
          </a:p>
          <a:p>
            <a:pPr marL="914400" lvl="1" indent="-396875" defTabSz="914363" fontAlgn="auto">
              <a:lnSpc>
                <a:spcPct val="90000"/>
              </a:lnSpc>
              <a:spcBef>
                <a:spcPct val="20000"/>
              </a:spcBef>
              <a:spcAft>
                <a:spcPts val="0"/>
              </a:spcAft>
              <a:buFontTx/>
              <a:buBlip>
                <a:blip r:embed="rId5"/>
              </a:buBlip>
              <a:defRPr/>
            </a:pPr>
            <a:r>
              <a:rPr lang="fr-FR" sz="2800" dirty="0" smtClean="0">
                <a:latin typeface="+mn-lt"/>
                <a:cs typeface="+mn-cs"/>
              </a:rPr>
              <a:t>Vision du DOM</a:t>
            </a:r>
            <a:endParaRPr lang="fr-FR" sz="3200" dirty="0" smtClean="0">
              <a:latin typeface="+mn-lt"/>
              <a:cs typeface="+mn-cs"/>
            </a:endParaRPr>
          </a:p>
          <a:p>
            <a:pPr marL="854057" lvl="1" indent="-396875" defTabSz="914363" fontAlgn="auto">
              <a:lnSpc>
                <a:spcPct val="90000"/>
              </a:lnSpc>
              <a:spcBef>
                <a:spcPct val="20000"/>
              </a:spcBef>
              <a:spcAft>
                <a:spcPts val="0"/>
              </a:spcAft>
              <a:buFontTx/>
              <a:buBlip>
                <a:blip r:embed="rId4"/>
              </a:buBlip>
              <a:defRPr/>
            </a:pPr>
            <a:endParaRPr lang="fr-FR" sz="2800" dirty="0">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3" presetClass="entr" presetSubtype="3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strVal val="4*#ppt_w"/>
                                          </p:val>
                                        </p:tav>
                                        <p:tav tm="100000">
                                          <p:val>
                                            <p:strVal val="#ppt_w"/>
                                          </p:val>
                                        </p:tav>
                                      </p:tavLst>
                                    </p:anim>
                                    <p:anim calcmode="lin" valueType="num">
                                      <p:cBhvr>
                                        <p:cTn id="12" dur="500" fill="hold"/>
                                        <p:tgtEl>
                                          <p:spTgt spid="7"/>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left)">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wipe(left)">
                                      <p:cBhvr>
                                        <p:cTn id="21" dur="500"/>
                                        <p:tgtEl>
                                          <p:spTgt spid="10">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left)">
                                      <p:cBhvr>
                                        <p:cTn id="24" dur="500"/>
                                        <p:tgtEl>
                                          <p:spTgt spid="10">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left)">
                                      <p:cBhvr>
                                        <p:cTn id="27" dur="500"/>
                                        <p:tgtEl>
                                          <p:spTgt spid="10">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wipe(left)">
                                      <p:cBhvr>
                                        <p:cTn id="3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fontAlgn="auto">
              <a:spcAft>
                <a:spcPts val="0"/>
              </a:spcAft>
              <a:defRPr/>
            </a:pPr>
            <a:r>
              <a:rPr lang="fr-FR" dirty="0" smtClean="0"/>
              <a:t>Débogage</a:t>
            </a:r>
            <a:endParaRPr lang="fr-FR" dirty="0"/>
          </a:p>
        </p:txBody>
      </p:sp>
      <p:sp>
        <p:nvSpPr>
          <p:cNvPr id="15" name="Content Placeholder 14"/>
          <p:cNvSpPr>
            <a:spLocks noGrp="1"/>
          </p:cNvSpPr>
          <p:nvPr>
            <p:ph sz="quarter" idx="10"/>
          </p:nvPr>
        </p:nvSpPr>
        <p:spPr/>
        <p:txBody>
          <a:bodyPr/>
          <a:lstStyle/>
          <a:p>
            <a:endParaRPr lang="en-US"/>
          </a:p>
        </p:txBody>
      </p:sp>
      <p:pic>
        <p:nvPicPr>
          <p:cNvPr id="30723" name="Picture 3" descr="C:\Users\Michael Cassens\Desktop\IE 8 Developers\JavaScriptDebugging.jpg"/>
          <p:cNvPicPr>
            <a:picLocks noChangeAspect="1" noChangeArrowheads="1"/>
          </p:cNvPicPr>
          <p:nvPr/>
        </p:nvPicPr>
        <p:blipFill>
          <a:blip r:embed="rId3"/>
          <a:srcRect/>
          <a:stretch>
            <a:fillRect/>
          </a:stretch>
        </p:blipFill>
        <p:spPr bwMode="auto">
          <a:xfrm>
            <a:off x="787400" y="1292225"/>
            <a:ext cx="7820025" cy="3105150"/>
          </a:xfrm>
          <a:prstGeom prst="rect">
            <a:avLst/>
          </a:prstGeom>
          <a:noFill/>
          <a:ln w="9525">
            <a:solidFill>
              <a:schemeClr val="tx1"/>
            </a:solidFill>
            <a:miter lim="800000"/>
            <a:headEnd/>
            <a:tailEnd/>
          </a:ln>
        </p:spPr>
      </p:pic>
      <p:pic>
        <p:nvPicPr>
          <p:cNvPr id="30724" name="Picture 4" descr="C:\Users\Michael Cassens\Desktop\IE 8 Developers\StartDebugging.jpg"/>
          <p:cNvPicPr>
            <a:picLocks noChangeAspect="1" noChangeArrowheads="1"/>
          </p:cNvPicPr>
          <p:nvPr/>
        </p:nvPicPr>
        <p:blipFill>
          <a:blip r:embed="rId4"/>
          <a:srcRect/>
          <a:stretch>
            <a:fillRect/>
          </a:stretch>
        </p:blipFill>
        <p:spPr bwMode="auto">
          <a:xfrm>
            <a:off x="1420813" y="2619375"/>
            <a:ext cx="6426200" cy="317500"/>
          </a:xfrm>
          <a:prstGeom prst="rect">
            <a:avLst/>
          </a:prstGeom>
          <a:noFill/>
          <a:ln w="9525">
            <a:solidFill>
              <a:schemeClr val="tx1"/>
            </a:solidFill>
            <a:miter lim="800000"/>
            <a:headEnd/>
            <a:tailEnd/>
          </a:ln>
        </p:spPr>
      </p:pic>
      <p:pic>
        <p:nvPicPr>
          <p:cNvPr id="30725" name="Picture 5" descr="C:\Users\Michael Cassens\Desktop\IE 8 Developers\BreakPoint.jpg"/>
          <p:cNvPicPr>
            <a:picLocks noChangeAspect="1" noChangeArrowheads="1"/>
          </p:cNvPicPr>
          <p:nvPr/>
        </p:nvPicPr>
        <p:blipFill>
          <a:blip r:embed="rId5"/>
          <a:srcRect/>
          <a:stretch>
            <a:fillRect/>
          </a:stretch>
        </p:blipFill>
        <p:spPr bwMode="auto">
          <a:xfrm>
            <a:off x="2833688" y="1536700"/>
            <a:ext cx="3276600" cy="901700"/>
          </a:xfrm>
          <a:prstGeom prst="rect">
            <a:avLst/>
          </a:prstGeom>
          <a:noFill/>
          <a:ln w="9525">
            <a:solidFill>
              <a:schemeClr val="tx1"/>
            </a:solidFill>
            <a:miter lim="800000"/>
            <a:headEnd/>
            <a:tailEnd/>
          </a:ln>
        </p:spPr>
      </p:pic>
      <p:pic>
        <p:nvPicPr>
          <p:cNvPr id="30726" name="Picture 6" descr="C:\Users\Michael Cassens\Desktop\IE 8 Developers\WatchWindow.jpg"/>
          <p:cNvPicPr>
            <a:picLocks noChangeAspect="1" noChangeArrowheads="1"/>
          </p:cNvPicPr>
          <p:nvPr/>
        </p:nvPicPr>
        <p:blipFill>
          <a:blip r:embed="rId6"/>
          <a:srcRect/>
          <a:stretch>
            <a:fillRect/>
          </a:stretch>
        </p:blipFill>
        <p:spPr bwMode="auto">
          <a:xfrm>
            <a:off x="2947988" y="1344613"/>
            <a:ext cx="4572000" cy="3352800"/>
          </a:xfrm>
          <a:prstGeom prst="rect">
            <a:avLst/>
          </a:prstGeom>
          <a:noFill/>
          <a:ln w="9525">
            <a:solidFill>
              <a:schemeClr val="tx1"/>
            </a:solidFill>
            <a:miter lim="800000"/>
            <a:headEnd/>
            <a:tailEnd/>
          </a:ln>
        </p:spPr>
      </p:pic>
      <p:sp>
        <p:nvSpPr>
          <p:cNvPr id="7" name="Rectangle 6"/>
          <p:cNvSpPr/>
          <p:nvPr/>
        </p:nvSpPr>
        <p:spPr bwMode="auto">
          <a:xfrm>
            <a:off x="2834508" y="1611367"/>
            <a:ext cx="3105150" cy="72390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8" name="Rectangle 7"/>
          <p:cNvSpPr/>
          <p:nvPr/>
        </p:nvSpPr>
        <p:spPr bwMode="auto">
          <a:xfrm>
            <a:off x="1191610" y="1746031"/>
            <a:ext cx="3486150" cy="15240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9" name="Rectangle 8"/>
          <p:cNvSpPr/>
          <p:nvPr/>
        </p:nvSpPr>
        <p:spPr bwMode="auto">
          <a:xfrm>
            <a:off x="6133491" y="2642695"/>
            <a:ext cx="1651380" cy="31134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10" name="Rectangle 9"/>
          <p:cNvSpPr/>
          <p:nvPr/>
        </p:nvSpPr>
        <p:spPr bwMode="auto">
          <a:xfrm>
            <a:off x="2958103" y="1345815"/>
            <a:ext cx="3899897" cy="356861"/>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11" name="TextBox 10"/>
          <p:cNvSpPr txBox="1">
            <a:spLocks noChangeArrowheads="1"/>
          </p:cNvSpPr>
          <p:nvPr/>
        </p:nvSpPr>
        <p:spPr bwMode="auto">
          <a:xfrm>
            <a:off x="3609975" y="4824413"/>
            <a:ext cx="3284538" cy="369887"/>
          </a:xfrm>
          <a:prstGeom prst="rect">
            <a:avLst/>
          </a:prstGeom>
          <a:noFill/>
          <a:ln w="9525">
            <a:noFill/>
            <a:miter lim="800000"/>
            <a:headEnd/>
            <a:tailEnd/>
          </a:ln>
        </p:spPr>
        <p:txBody>
          <a:bodyPr wrap="none">
            <a:spAutoFit/>
          </a:bodyPr>
          <a:lstStyle/>
          <a:p>
            <a:r>
              <a:rPr lang="en-US" b="1">
                <a:latin typeface="Segoe" pitchFamily="34" charset="0"/>
              </a:rPr>
              <a:t>JavaScript Debugging Tools</a:t>
            </a:r>
          </a:p>
        </p:txBody>
      </p:sp>
      <p:sp>
        <p:nvSpPr>
          <p:cNvPr id="12" name="TextBox 11"/>
          <p:cNvSpPr txBox="1">
            <a:spLocks noChangeArrowheads="1"/>
          </p:cNvSpPr>
          <p:nvPr/>
        </p:nvSpPr>
        <p:spPr bwMode="auto">
          <a:xfrm>
            <a:off x="3168650" y="4460875"/>
            <a:ext cx="3568700" cy="369888"/>
          </a:xfrm>
          <a:prstGeom prst="rect">
            <a:avLst/>
          </a:prstGeom>
          <a:noFill/>
          <a:ln w="9525">
            <a:noFill/>
            <a:miter lim="800000"/>
            <a:headEnd/>
            <a:tailEnd/>
          </a:ln>
        </p:spPr>
        <p:txBody>
          <a:bodyPr wrap="none">
            <a:spAutoFit/>
          </a:bodyPr>
          <a:lstStyle/>
          <a:p>
            <a:r>
              <a:rPr lang="en-US" b="1">
                <a:latin typeface="Segoe" pitchFamily="34" charset="0"/>
              </a:rPr>
              <a:t>JavaScript Debugging Window</a:t>
            </a:r>
          </a:p>
        </p:txBody>
      </p:sp>
      <p:sp>
        <p:nvSpPr>
          <p:cNvPr id="13" name="TextBox 12"/>
          <p:cNvSpPr txBox="1">
            <a:spLocks noChangeArrowheads="1"/>
          </p:cNvSpPr>
          <p:nvPr/>
        </p:nvSpPr>
        <p:spPr bwMode="auto">
          <a:xfrm>
            <a:off x="3689350" y="2554288"/>
            <a:ext cx="1466850" cy="368300"/>
          </a:xfrm>
          <a:prstGeom prst="rect">
            <a:avLst/>
          </a:prstGeom>
          <a:noFill/>
          <a:ln w="9525">
            <a:noFill/>
            <a:miter lim="800000"/>
            <a:headEnd/>
            <a:tailEnd/>
          </a:ln>
        </p:spPr>
        <p:txBody>
          <a:bodyPr wrap="none">
            <a:spAutoFit/>
          </a:bodyPr>
          <a:lstStyle/>
          <a:p>
            <a:r>
              <a:rPr lang="en-US" b="1">
                <a:latin typeface="Segoe" pitchFamily="34" charset="0"/>
              </a:rPr>
              <a:t>Break Point</a:t>
            </a:r>
          </a:p>
        </p:txBody>
      </p:sp>
      <p:sp>
        <p:nvSpPr>
          <p:cNvPr id="14" name="TextBox 13"/>
          <p:cNvSpPr txBox="1">
            <a:spLocks noChangeArrowheads="1"/>
          </p:cNvSpPr>
          <p:nvPr/>
        </p:nvSpPr>
        <p:spPr bwMode="auto">
          <a:xfrm>
            <a:off x="3436938" y="3059113"/>
            <a:ext cx="2282825" cy="368300"/>
          </a:xfrm>
          <a:prstGeom prst="rect">
            <a:avLst/>
          </a:prstGeom>
          <a:noFill/>
          <a:ln w="9525">
            <a:noFill/>
            <a:miter lim="800000"/>
            <a:headEnd/>
            <a:tailEnd/>
          </a:ln>
        </p:spPr>
        <p:txBody>
          <a:bodyPr wrap="none">
            <a:spAutoFit/>
          </a:bodyPr>
          <a:lstStyle/>
          <a:p>
            <a:r>
              <a:rPr lang="en-US" b="1">
                <a:latin typeface="Segoe" pitchFamily="34" charset="0"/>
              </a:rPr>
              <a:t>Debugging Toolbar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500"/>
                                        <p:tgtEl>
                                          <p:spTgt spid="307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3" presetClass="entr" presetSubtype="32"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4*#ppt_w"/>
                                          </p:val>
                                        </p:tav>
                                        <p:tav tm="100000">
                                          <p:val>
                                            <p:strVal val="#ppt_w"/>
                                          </p:val>
                                        </p:tav>
                                      </p:tavLst>
                                    </p:anim>
                                    <p:anim calcmode="lin" valueType="num">
                                      <p:cBhvr>
                                        <p:cTn id="15"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0723"/>
                                        </p:tgtEl>
                                      </p:cBhvr>
                                    </p:animEffect>
                                    <p:set>
                                      <p:cBhvr>
                                        <p:cTn id="20" dur="1" fill="hold">
                                          <p:stCondLst>
                                            <p:cond delay="499"/>
                                          </p:stCondLst>
                                        </p:cTn>
                                        <p:tgtEl>
                                          <p:spTgt spid="30723"/>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53" presetClass="entr" presetSubtype="0" fill="hold" nodeType="withEffect">
                                  <p:stCondLst>
                                    <p:cond delay="0"/>
                                  </p:stCondLst>
                                  <p:childTnLst>
                                    <p:set>
                                      <p:cBhvr>
                                        <p:cTn id="28" dur="1" fill="hold">
                                          <p:stCondLst>
                                            <p:cond delay="0"/>
                                          </p:stCondLst>
                                        </p:cTn>
                                        <p:tgtEl>
                                          <p:spTgt spid="30724"/>
                                        </p:tgtEl>
                                        <p:attrNameLst>
                                          <p:attrName>style.visibility</p:attrName>
                                        </p:attrNameLst>
                                      </p:cBhvr>
                                      <p:to>
                                        <p:strVal val="visible"/>
                                      </p:to>
                                    </p:set>
                                    <p:anim calcmode="lin" valueType="num">
                                      <p:cBhvr>
                                        <p:cTn id="29" dur="500" fill="hold"/>
                                        <p:tgtEl>
                                          <p:spTgt spid="30724"/>
                                        </p:tgtEl>
                                        <p:attrNameLst>
                                          <p:attrName>ppt_w</p:attrName>
                                        </p:attrNameLst>
                                      </p:cBhvr>
                                      <p:tavLst>
                                        <p:tav tm="0">
                                          <p:val>
                                            <p:fltVal val="0"/>
                                          </p:val>
                                        </p:tav>
                                        <p:tav tm="100000">
                                          <p:val>
                                            <p:strVal val="#ppt_w"/>
                                          </p:val>
                                        </p:tav>
                                      </p:tavLst>
                                    </p:anim>
                                    <p:anim calcmode="lin" valueType="num">
                                      <p:cBhvr>
                                        <p:cTn id="30" dur="500" fill="hold"/>
                                        <p:tgtEl>
                                          <p:spTgt spid="30724"/>
                                        </p:tgtEl>
                                        <p:attrNameLst>
                                          <p:attrName>ppt_h</p:attrName>
                                        </p:attrNameLst>
                                      </p:cBhvr>
                                      <p:tavLst>
                                        <p:tav tm="0">
                                          <p:val>
                                            <p:fltVal val="0"/>
                                          </p:val>
                                        </p:tav>
                                        <p:tav tm="100000">
                                          <p:val>
                                            <p:strVal val="#ppt_h"/>
                                          </p:val>
                                        </p:tav>
                                      </p:tavLst>
                                    </p:anim>
                                    <p:animEffect transition="in" filter="fade">
                                      <p:cBhvr>
                                        <p:cTn id="31" dur="500"/>
                                        <p:tgtEl>
                                          <p:spTgt spid="307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23" presetClass="entr" presetSubtype="32"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strVal val="4*#ppt_w"/>
                                          </p:val>
                                        </p:tav>
                                        <p:tav tm="100000">
                                          <p:val>
                                            <p:strVal val="#ppt_w"/>
                                          </p:val>
                                        </p:tav>
                                      </p:tavLst>
                                    </p:anim>
                                    <p:anim calcmode="lin" valueType="num">
                                      <p:cBhvr>
                                        <p:cTn id="39" dur="50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0724"/>
                                        </p:tgtEl>
                                      </p:cBhvr>
                                    </p:animEffect>
                                    <p:set>
                                      <p:cBhvr>
                                        <p:cTn id="44" dur="1" fill="hold">
                                          <p:stCondLst>
                                            <p:cond delay="499"/>
                                          </p:stCondLst>
                                        </p:cTn>
                                        <p:tgtEl>
                                          <p:spTgt spid="30724"/>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53" presetClass="entr" presetSubtype="0" fill="hold" nodeType="withEffect">
                                  <p:stCondLst>
                                    <p:cond delay="0"/>
                                  </p:stCondLst>
                                  <p:childTnLst>
                                    <p:set>
                                      <p:cBhvr>
                                        <p:cTn id="52" dur="1" fill="hold">
                                          <p:stCondLst>
                                            <p:cond delay="0"/>
                                          </p:stCondLst>
                                        </p:cTn>
                                        <p:tgtEl>
                                          <p:spTgt spid="30725"/>
                                        </p:tgtEl>
                                        <p:attrNameLst>
                                          <p:attrName>style.visibility</p:attrName>
                                        </p:attrNameLst>
                                      </p:cBhvr>
                                      <p:to>
                                        <p:strVal val="visible"/>
                                      </p:to>
                                    </p:set>
                                    <p:anim calcmode="lin" valueType="num">
                                      <p:cBhvr>
                                        <p:cTn id="53" dur="500" fill="hold"/>
                                        <p:tgtEl>
                                          <p:spTgt spid="30725"/>
                                        </p:tgtEl>
                                        <p:attrNameLst>
                                          <p:attrName>ppt_w</p:attrName>
                                        </p:attrNameLst>
                                      </p:cBhvr>
                                      <p:tavLst>
                                        <p:tav tm="0">
                                          <p:val>
                                            <p:fltVal val="0"/>
                                          </p:val>
                                        </p:tav>
                                        <p:tav tm="100000">
                                          <p:val>
                                            <p:strVal val="#ppt_w"/>
                                          </p:val>
                                        </p:tav>
                                      </p:tavLst>
                                    </p:anim>
                                    <p:anim calcmode="lin" valueType="num">
                                      <p:cBhvr>
                                        <p:cTn id="54" dur="500" fill="hold"/>
                                        <p:tgtEl>
                                          <p:spTgt spid="30725"/>
                                        </p:tgtEl>
                                        <p:attrNameLst>
                                          <p:attrName>ppt_h</p:attrName>
                                        </p:attrNameLst>
                                      </p:cBhvr>
                                      <p:tavLst>
                                        <p:tav tm="0">
                                          <p:val>
                                            <p:fltVal val="0"/>
                                          </p:val>
                                        </p:tav>
                                        <p:tav tm="100000">
                                          <p:val>
                                            <p:strVal val="#ppt_h"/>
                                          </p:val>
                                        </p:tav>
                                      </p:tavLst>
                                    </p:anim>
                                    <p:animEffect transition="in" filter="fade">
                                      <p:cBhvr>
                                        <p:cTn id="55" dur="500"/>
                                        <p:tgtEl>
                                          <p:spTgt spid="307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par>
                          <p:cTn id="59" fill="hold">
                            <p:stCondLst>
                              <p:cond delay="500"/>
                            </p:stCondLst>
                            <p:childTnLst>
                              <p:par>
                                <p:cTn id="60" presetID="23" presetClass="entr" presetSubtype="32"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strVal val="4*#ppt_w"/>
                                          </p:val>
                                        </p:tav>
                                        <p:tav tm="100000">
                                          <p:val>
                                            <p:strVal val="#ppt_w"/>
                                          </p:val>
                                        </p:tav>
                                      </p:tavLst>
                                    </p:anim>
                                    <p:anim calcmode="lin" valueType="num">
                                      <p:cBhvr>
                                        <p:cTn id="63" dur="50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30725"/>
                                        </p:tgtEl>
                                      </p:cBhvr>
                                    </p:animEffect>
                                    <p:set>
                                      <p:cBhvr>
                                        <p:cTn id="68" dur="1" fill="hold">
                                          <p:stCondLst>
                                            <p:cond delay="499"/>
                                          </p:stCondLst>
                                        </p:cTn>
                                        <p:tgtEl>
                                          <p:spTgt spid="3072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par>
                                <p:cTn id="75" presetID="53" presetClass="entr" presetSubtype="0" fill="hold" nodeType="withEffect">
                                  <p:stCondLst>
                                    <p:cond delay="0"/>
                                  </p:stCondLst>
                                  <p:childTnLst>
                                    <p:set>
                                      <p:cBhvr>
                                        <p:cTn id="76" dur="1" fill="hold">
                                          <p:stCondLst>
                                            <p:cond delay="0"/>
                                          </p:stCondLst>
                                        </p:cTn>
                                        <p:tgtEl>
                                          <p:spTgt spid="30726"/>
                                        </p:tgtEl>
                                        <p:attrNameLst>
                                          <p:attrName>style.visibility</p:attrName>
                                        </p:attrNameLst>
                                      </p:cBhvr>
                                      <p:to>
                                        <p:strVal val="visible"/>
                                      </p:to>
                                    </p:set>
                                    <p:anim calcmode="lin" valueType="num">
                                      <p:cBhvr>
                                        <p:cTn id="77" dur="500" fill="hold"/>
                                        <p:tgtEl>
                                          <p:spTgt spid="30726"/>
                                        </p:tgtEl>
                                        <p:attrNameLst>
                                          <p:attrName>ppt_w</p:attrName>
                                        </p:attrNameLst>
                                      </p:cBhvr>
                                      <p:tavLst>
                                        <p:tav tm="0">
                                          <p:val>
                                            <p:fltVal val="0"/>
                                          </p:val>
                                        </p:tav>
                                        <p:tav tm="100000">
                                          <p:val>
                                            <p:strVal val="#ppt_w"/>
                                          </p:val>
                                        </p:tav>
                                      </p:tavLst>
                                    </p:anim>
                                    <p:anim calcmode="lin" valueType="num">
                                      <p:cBhvr>
                                        <p:cTn id="78" dur="500" fill="hold"/>
                                        <p:tgtEl>
                                          <p:spTgt spid="30726"/>
                                        </p:tgtEl>
                                        <p:attrNameLst>
                                          <p:attrName>ppt_h</p:attrName>
                                        </p:attrNameLst>
                                      </p:cBhvr>
                                      <p:tavLst>
                                        <p:tav tm="0">
                                          <p:val>
                                            <p:fltVal val="0"/>
                                          </p:val>
                                        </p:tav>
                                        <p:tav tm="100000">
                                          <p:val>
                                            <p:strVal val="#ppt_h"/>
                                          </p:val>
                                        </p:tav>
                                      </p:tavLst>
                                    </p:anim>
                                    <p:animEffect transition="in" filter="fade">
                                      <p:cBhvr>
                                        <p:cTn id="79" dur="500"/>
                                        <p:tgtEl>
                                          <p:spTgt spid="307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par>
                          <p:cTn id="83" fill="hold">
                            <p:stCondLst>
                              <p:cond delay="500"/>
                            </p:stCondLst>
                            <p:childTnLst>
                              <p:par>
                                <p:cTn id="84" presetID="23" presetClass="entr" presetSubtype="32" fill="hold"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p:cTn id="86" dur="500" fill="hold"/>
                                        <p:tgtEl>
                                          <p:spTgt spid="10"/>
                                        </p:tgtEl>
                                        <p:attrNameLst>
                                          <p:attrName>ppt_w</p:attrName>
                                        </p:attrNameLst>
                                      </p:cBhvr>
                                      <p:tavLst>
                                        <p:tav tm="0">
                                          <p:val>
                                            <p:strVal val="4*#ppt_w"/>
                                          </p:val>
                                        </p:tav>
                                        <p:tav tm="100000">
                                          <p:val>
                                            <p:strVal val="#ppt_w"/>
                                          </p:val>
                                        </p:tav>
                                      </p:tavLst>
                                    </p:anim>
                                    <p:anim calcmode="lin" valueType="num">
                                      <p:cBhvr>
                                        <p:cTn id="87"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13" grpId="1"/>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fontAlgn="auto">
              <a:spcAft>
                <a:spcPts val="0"/>
              </a:spcAft>
              <a:defRPr/>
            </a:pPr>
            <a:r>
              <a:rPr smtClean="0"/>
              <a:t>Tracing</a:t>
            </a:r>
            <a:endParaRPr/>
          </a:p>
        </p:txBody>
      </p:sp>
      <p:sp>
        <p:nvSpPr>
          <p:cNvPr id="10" name="Content Placeholder 9"/>
          <p:cNvSpPr>
            <a:spLocks noGrp="1"/>
          </p:cNvSpPr>
          <p:nvPr>
            <p:ph sz="quarter" idx="10"/>
          </p:nvPr>
        </p:nvSpPr>
        <p:spPr/>
        <p:txBody>
          <a:bodyPr/>
          <a:lstStyle/>
          <a:p>
            <a:endParaRPr lang="en-US"/>
          </a:p>
        </p:txBody>
      </p:sp>
      <p:pic>
        <p:nvPicPr>
          <p:cNvPr id="31746" name="Picture 2" descr="C:\Users\Michael Cassens\Desktop\IE 8 Developers\CSSTrace.jpg"/>
          <p:cNvPicPr>
            <a:picLocks noChangeAspect="1" noChangeArrowheads="1"/>
          </p:cNvPicPr>
          <p:nvPr/>
        </p:nvPicPr>
        <p:blipFill>
          <a:blip r:embed="rId3"/>
          <a:srcRect/>
          <a:stretch>
            <a:fillRect/>
          </a:stretch>
        </p:blipFill>
        <p:spPr bwMode="auto">
          <a:xfrm>
            <a:off x="2582863" y="974725"/>
            <a:ext cx="3097212" cy="4681538"/>
          </a:xfrm>
          <a:prstGeom prst="rect">
            <a:avLst/>
          </a:prstGeom>
          <a:noFill/>
          <a:ln w="9525">
            <a:noFill/>
            <a:miter lim="800000"/>
            <a:headEnd/>
            <a:tailEnd/>
          </a:ln>
        </p:spPr>
      </p:pic>
      <p:pic>
        <p:nvPicPr>
          <p:cNvPr id="31747" name="Picture 3" descr="C:\Users\Michael Cassens\Desktop\IE 8 Developers\CSSValidator.jpg"/>
          <p:cNvPicPr>
            <a:picLocks noChangeAspect="1" noChangeArrowheads="1"/>
          </p:cNvPicPr>
          <p:nvPr/>
        </p:nvPicPr>
        <p:blipFill>
          <a:blip r:embed="rId4"/>
          <a:srcRect/>
          <a:stretch>
            <a:fillRect/>
          </a:stretch>
        </p:blipFill>
        <p:spPr bwMode="auto">
          <a:xfrm>
            <a:off x="1624013" y="1146175"/>
            <a:ext cx="6731000" cy="4152900"/>
          </a:xfrm>
          <a:prstGeom prst="rect">
            <a:avLst/>
          </a:prstGeom>
          <a:noFill/>
          <a:ln w="9525">
            <a:noFill/>
            <a:miter lim="800000"/>
            <a:headEnd/>
            <a:tailEnd/>
          </a:ln>
        </p:spPr>
      </p:pic>
      <p:sp>
        <p:nvSpPr>
          <p:cNvPr id="5" name="Rectangle 4"/>
          <p:cNvSpPr/>
          <p:nvPr/>
        </p:nvSpPr>
        <p:spPr bwMode="auto">
          <a:xfrm>
            <a:off x="2576348" y="1510862"/>
            <a:ext cx="1676400" cy="196215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6" name="Rectangle 5"/>
          <p:cNvSpPr/>
          <p:nvPr/>
        </p:nvSpPr>
        <p:spPr bwMode="auto">
          <a:xfrm>
            <a:off x="3024023" y="1006037"/>
            <a:ext cx="447676" cy="295275"/>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7" name="Rectangle 6"/>
          <p:cNvSpPr/>
          <p:nvPr/>
        </p:nvSpPr>
        <p:spPr bwMode="auto">
          <a:xfrm>
            <a:off x="1679678" y="1212633"/>
            <a:ext cx="6376495" cy="490045"/>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8" name="Rectangle 7"/>
          <p:cNvSpPr/>
          <p:nvPr/>
        </p:nvSpPr>
        <p:spPr bwMode="auto">
          <a:xfrm>
            <a:off x="2238697" y="2963919"/>
            <a:ext cx="961697" cy="504496"/>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9" name="Rectangle 8"/>
          <p:cNvSpPr/>
          <p:nvPr/>
        </p:nvSpPr>
        <p:spPr bwMode="auto">
          <a:xfrm>
            <a:off x="2254464" y="4367049"/>
            <a:ext cx="945932" cy="488732"/>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500"/>
                                        <p:tgtEl>
                                          <p:spTgt spid="31746"/>
                                        </p:tgtEl>
                                      </p:cBhvr>
                                    </p:animEffect>
                                  </p:childTnLst>
                                </p:cTn>
                              </p:par>
                            </p:childTnLst>
                          </p:cTn>
                        </p:par>
                        <p:par>
                          <p:cTn id="8" fill="hold">
                            <p:stCondLst>
                              <p:cond delay="500"/>
                            </p:stCondLst>
                            <p:childTnLst>
                              <p:par>
                                <p:cTn id="9" presetID="23"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4*#ppt_w"/>
                                          </p:val>
                                        </p:tav>
                                        <p:tav tm="100000">
                                          <p:val>
                                            <p:strVal val="#ppt_w"/>
                                          </p:val>
                                        </p:tav>
                                      </p:tavLst>
                                    </p:anim>
                                    <p:anim calcmode="lin" valueType="num">
                                      <p:cBhvr>
                                        <p:cTn id="12" dur="500" fill="hold"/>
                                        <p:tgtEl>
                                          <p:spTgt spid="6"/>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23" presetClass="entr" presetSubtype="3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4*#ppt_w"/>
                                          </p:val>
                                        </p:tav>
                                        <p:tav tm="100000">
                                          <p:val>
                                            <p:strVal val="#ppt_w"/>
                                          </p:val>
                                        </p:tav>
                                      </p:tavLst>
                                    </p:anim>
                                    <p:anim calcmode="lin" valueType="num">
                                      <p:cBhvr>
                                        <p:cTn id="17"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1746"/>
                                        </p:tgtEl>
                                      </p:cBhvr>
                                    </p:animEffect>
                                    <p:set>
                                      <p:cBhvr>
                                        <p:cTn id="22" dur="1" fill="hold">
                                          <p:stCondLst>
                                            <p:cond delay="499"/>
                                          </p:stCondLst>
                                        </p:cTn>
                                        <p:tgtEl>
                                          <p:spTgt spid="3174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1747"/>
                                        </p:tgtEl>
                                        <p:attrNameLst>
                                          <p:attrName>style.visibility</p:attrName>
                                        </p:attrNameLst>
                                      </p:cBhvr>
                                      <p:to>
                                        <p:strVal val="visible"/>
                                      </p:to>
                                    </p:set>
                                    <p:animEffect transition="in" filter="fade">
                                      <p:cBhvr>
                                        <p:cTn id="31" dur="500"/>
                                        <p:tgtEl>
                                          <p:spTgt spid="31747"/>
                                        </p:tgtEl>
                                      </p:cBhvr>
                                    </p:animEffect>
                                  </p:childTnLst>
                                </p:cTn>
                              </p:par>
                            </p:childTnLst>
                          </p:cTn>
                        </p:par>
                        <p:par>
                          <p:cTn id="32" fill="hold">
                            <p:stCondLst>
                              <p:cond delay="500"/>
                            </p:stCondLst>
                            <p:childTnLst>
                              <p:par>
                                <p:cTn id="33" presetID="23" presetClass="entr" presetSubtype="32"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strVal val="4*#ppt_w"/>
                                          </p:val>
                                        </p:tav>
                                        <p:tav tm="100000">
                                          <p:val>
                                            <p:strVal val="#ppt_w"/>
                                          </p:val>
                                        </p:tav>
                                      </p:tavLst>
                                    </p:anim>
                                    <p:anim calcmode="lin" valueType="num">
                                      <p:cBhvr>
                                        <p:cTn id="36" dur="500" fill="hold"/>
                                        <p:tgtEl>
                                          <p:spTgt spid="7"/>
                                        </p:tgtEl>
                                        <p:attrNameLst>
                                          <p:attrName>ppt_h</p:attrName>
                                        </p:attrNameLst>
                                      </p:cBhvr>
                                      <p:tavLst>
                                        <p:tav tm="0">
                                          <p:val>
                                            <p:strVal val="4*#ppt_h"/>
                                          </p:val>
                                        </p:tav>
                                        <p:tav tm="100000">
                                          <p:val>
                                            <p:strVal val="#ppt_h"/>
                                          </p:val>
                                        </p:tav>
                                      </p:tavLst>
                                    </p:anim>
                                  </p:childTnLst>
                                </p:cTn>
                              </p:par>
                            </p:childTnLst>
                          </p:cTn>
                        </p:par>
                        <p:par>
                          <p:cTn id="37" fill="hold">
                            <p:stCondLst>
                              <p:cond delay="1000"/>
                            </p:stCondLst>
                            <p:childTnLst>
                              <p:par>
                                <p:cTn id="38" presetID="23" presetClass="entr" presetSubtype="32"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strVal val="4*#ppt_w"/>
                                          </p:val>
                                        </p:tav>
                                        <p:tav tm="100000">
                                          <p:val>
                                            <p:strVal val="#ppt_w"/>
                                          </p:val>
                                        </p:tav>
                                      </p:tavLst>
                                    </p:anim>
                                    <p:anim calcmode="lin" valueType="num">
                                      <p:cBhvr>
                                        <p:cTn id="41" dur="500" fill="hold"/>
                                        <p:tgtEl>
                                          <p:spTgt spid="8"/>
                                        </p:tgtEl>
                                        <p:attrNameLst>
                                          <p:attrName>ppt_h</p:attrName>
                                        </p:attrNameLst>
                                      </p:cBhvr>
                                      <p:tavLst>
                                        <p:tav tm="0">
                                          <p:val>
                                            <p:strVal val="4*#ppt_h"/>
                                          </p:val>
                                        </p:tav>
                                        <p:tav tm="100000">
                                          <p:val>
                                            <p:strVal val="#ppt_h"/>
                                          </p:val>
                                        </p:tav>
                                      </p:tavLst>
                                    </p:anim>
                                  </p:childTnLst>
                                </p:cTn>
                              </p:par>
                            </p:childTnLst>
                          </p:cTn>
                        </p:par>
                        <p:par>
                          <p:cTn id="42" fill="hold">
                            <p:stCondLst>
                              <p:cond delay="1500"/>
                            </p:stCondLst>
                            <p:childTnLst>
                              <p:par>
                                <p:cTn id="43" presetID="23" presetClass="entr" presetSubtype="32"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strVal val="4*#ppt_w"/>
                                          </p:val>
                                        </p:tav>
                                        <p:tav tm="100000">
                                          <p:val>
                                            <p:strVal val="#ppt_w"/>
                                          </p:val>
                                        </p:tav>
                                      </p:tavLst>
                                    </p:anim>
                                    <p:anim calcmode="lin" valueType="num">
                                      <p:cBhvr>
                                        <p:cTn id="46"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fontAlgn="auto">
              <a:spcAft>
                <a:spcPts val="0"/>
              </a:spcAft>
              <a:defRPr/>
            </a:pPr>
            <a:r>
              <a:rPr smtClean="0"/>
              <a:t>Profiling</a:t>
            </a:r>
            <a:endParaRPr/>
          </a:p>
        </p:txBody>
      </p:sp>
      <p:sp>
        <p:nvSpPr>
          <p:cNvPr id="5" name="Content Placeholder 4"/>
          <p:cNvSpPr>
            <a:spLocks noGrp="1"/>
          </p:cNvSpPr>
          <p:nvPr>
            <p:ph sz="quarter" idx="10"/>
          </p:nvPr>
        </p:nvSpPr>
        <p:spPr/>
        <p:txBody>
          <a:bodyPr/>
          <a:lstStyle/>
          <a:p>
            <a:endParaRPr lang="en-US"/>
          </a:p>
        </p:txBody>
      </p:sp>
      <p:pic>
        <p:nvPicPr>
          <p:cNvPr id="2050" name="Picture 2" descr="C:\Users\Michael Cassens\Desktop\IE8 New\Profiler.jpg"/>
          <p:cNvPicPr>
            <a:picLocks noChangeAspect="1" noChangeArrowheads="1"/>
          </p:cNvPicPr>
          <p:nvPr/>
        </p:nvPicPr>
        <p:blipFill>
          <a:blip r:embed="rId3"/>
          <a:srcRect/>
          <a:stretch>
            <a:fillRect/>
          </a:stretch>
        </p:blipFill>
        <p:spPr bwMode="auto">
          <a:xfrm>
            <a:off x="503238" y="1238250"/>
            <a:ext cx="8245475" cy="3932238"/>
          </a:xfrm>
          <a:prstGeom prst="rect">
            <a:avLst/>
          </a:prstGeom>
          <a:noFill/>
          <a:ln w="9525">
            <a:noFill/>
            <a:miter lim="800000"/>
            <a:headEnd/>
            <a:tailEnd/>
          </a:ln>
        </p:spPr>
      </p:pic>
      <p:sp>
        <p:nvSpPr>
          <p:cNvPr id="4" name="Rectangle 3"/>
          <p:cNvSpPr/>
          <p:nvPr/>
        </p:nvSpPr>
        <p:spPr bwMode="auto">
          <a:xfrm>
            <a:off x="449592" y="1491342"/>
            <a:ext cx="4829979" cy="228601"/>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23"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4*#ppt_w"/>
                                          </p:val>
                                        </p:tav>
                                        <p:tav tm="100000">
                                          <p:val>
                                            <p:strVal val="#ppt_w"/>
                                          </p:val>
                                        </p:tav>
                                      </p:tavLst>
                                    </p:anim>
                                    <p:anim calcmode="lin" valueType="num">
                                      <p:cBhvr>
                                        <p:cTn id="12"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fontAlgn="auto">
              <a:spcAft>
                <a:spcPts val="0"/>
              </a:spcAft>
              <a:defRPr/>
            </a:pPr>
            <a:r>
              <a:rPr lang="fr-FR" dirty="0" smtClean="0"/>
              <a:t>Changement du mode de rendu</a:t>
            </a:r>
            <a:endParaRPr lang="fr-FR" dirty="0"/>
          </a:p>
        </p:txBody>
      </p:sp>
      <p:grpSp>
        <p:nvGrpSpPr>
          <p:cNvPr id="3" name="Group 8"/>
          <p:cNvGrpSpPr>
            <a:grpSpLocks/>
          </p:cNvGrpSpPr>
          <p:nvPr/>
        </p:nvGrpSpPr>
        <p:grpSpPr bwMode="auto">
          <a:xfrm>
            <a:off x="549275" y="1263650"/>
            <a:ext cx="7335838" cy="2101850"/>
            <a:chOff x="549387" y="1263392"/>
            <a:chExt cx="7335900" cy="2102789"/>
          </a:xfrm>
        </p:grpSpPr>
        <p:pic>
          <p:nvPicPr>
            <p:cNvPr id="32778" name="Picture 2" descr="C:\Users\Michael Cassens\Desktop\IE 8 Developers\Compatibility.jpg"/>
            <p:cNvPicPr>
              <a:picLocks noChangeAspect="1" noChangeArrowheads="1"/>
            </p:cNvPicPr>
            <p:nvPr/>
          </p:nvPicPr>
          <p:blipFill>
            <a:blip r:embed="rId3"/>
            <a:srcRect/>
            <a:stretch>
              <a:fillRect/>
            </a:stretch>
          </p:blipFill>
          <p:spPr bwMode="auto">
            <a:xfrm>
              <a:off x="549387" y="1263392"/>
              <a:ext cx="3098800" cy="1346200"/>
            </a:xfrm>
            <a:prstGeom prst="rect">
              <a:avLst/>
            </a:prstGeom>
            <a:noFill/>
            <a:ln w="9525">
              <a:noFill/>
              <a:miter lim="800000"/>
              <a:headEnd/>
              <a:tailEnd/>
            </a:ln>
          </p:spPr>
        </p:pic>
        <p:sp>
          <p:nvSpPr>
            <p:cNvPr id="32779" name="TextBox 7"/>
            <p:cNvSpPr txBox="1">
              <a:spLocks noChangeArrowheads="1"/>
            </p:cNvSpPr>
            <p:nvPr/>
          </p:nvSpPr>
          <p:spPr bwMode="auto">
            <a:xfrm>
              <a:off x="669850" y="2996849"/>
              <a:ext cx="7215437" cy="369332"/>
            </a:xfrm>
            <a:prstGeom prst="rect">
              <a:avLst/>
            </a:prstGeom>
            <a:noFill/>
            <a:ln w="9525">
              <a:noFill/>
              <a:miter lim="800000"/>
              <a:headEnd/>
              <a:tailEnd/>
            </a:ln>
          </p:spPr>
          <p:txBody>
            <a:bodyPr wrap="none">
              <a:spAutoFit/>
            </a:bodyPr>
            <a:lstStyle/>
            <a:p>
              <a:r>
                <a:rPr lang="en-US" b="1">
                  <a:latin typeface="Courier New" pitchFamily="49" charset="0"/>
                  <a:cs typeface="Courier New" pitchFamily="49" charset="0"/>
                </a:rPr>
                <a:t>&lt;meta http-equiv="X-UA-Compatible" content="IE=7" &gt;</a:t>
              </a:r>
            </a:p>
          </p:txBody>
        </p:sp>
      </p:grpSp>
      <p:sp>
        <p:nvSpPr>
          <p:cNvPr id="11" name="Rectangle 10"/>
          <p:cNvSpPr/>
          <p:nvPr/>
        </p:nvSpPr>
        <p:spPr bwMode="auto">
          <a:xfrm>
            <a:off x="552450" y="1600200"/>
            <a:ext cx="2495550" cy="85725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13" name="Rectangle 12"/>
          <p:cNvSpPr/>
          <p:nvPr/>
        </p:nvSpPr>
        <p:spPr bwMode="auto">
          <a:xfrm>
            <a:off x="609600" y="2947294"/>
            <a:ext cx="7334250" cy="49530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3" presetClass="entr" presetSubtype="3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strVal val="4*#ppt_w"/>
                                          </p:val>
                                        </p:tav>
                                        <p:tav tm="100000">
                                          <p:val>
                                            <p:strVal val="#ppt_w"/>
                                          </p:val>
                                        </p:tav>
                                      </p:tavLst>
                                    </p:anim>
                                    <p:anim calcmode="lin" valueType="num">
                                      <p:cBhvr>
                                        <p:cTn id="12" dur="500" fill="hold"/>
                                        <p:tgtEl>
                                          <p:spTgt spid="11"/>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23" presetClass="entr" presetSubtype="32"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strVal val="4*#ppt_w"/>
                                          </p:val>
                                        </p:tav>
                                        <p:tav tm="100000">
                                          <p:val>
                                            <p:strVal val="#ppt_w"/>
                                          </p:val>
                                        </p:tav>
                                      </p:tavLst>
                                    </p:anim>
                                    <p:anim calcmode="lin" valueType="num">
                                      <p:cBhvr>
                                        <p:cTn id="17" dur="500" fill="hold"/>
                                        <p:tgtEl>
                                          <p:spTgt spid="1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lstStyle/>
          <a:p>
            <a:r>
              <a:rPr lang="fr-FR" dirty="0" err="1" smtClean="0"/>
              <a:t>Demo</a:t>
            </a:r>
            <a:endParaRPr lang="fr-FR" dirty="0"/>
          </a:p>
        </p:txBody>
      </p:sp>
      <p:sp>
        <p:nvSpPr>
          <p:cNvPr id="4" name="Title 3"/>
          <p:cNvSpPr>
            <a:spLocks noGrp="1"/>
          </p:cNvSpPr>
          <p:nvPr>
            <p:ph type="ctrTitle"/>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8" name="Rectangle 8"/>
          <p:cNvSpPr>
            <a:spLocks noGrp="1" noChangeArrowheads="1"/>
          </p:cNvSpPr>
          <p:nvPr>
            <p:ph type="title"/>
          </p:nvPr>
        </p:nvSpPr>
        <p:spPr/>
        <p:txBody>
          <a:bodyPr/>
          <a:lstStyle/>
          <a:p>
            <a:pPr defTabSz="914363" fontAlgn="auto">
              <a:spcAft>
                <a:spcPts val="0"/>
              </a:spcAft>
              <a:defRPr/>
            </a:pPr>
            <a:r>
              <a:rPr lang="fr-FR" dirty="0" smtClean="0"/>
              <a:t>Les nouvelles fonctionnalités</a:t>
            </a:r>
          </a:p>
        </p:txBody>
      </p:sp>
      <p:sp>
        <p:nvSpPr>
          <p:cNvPr id="16" name="Content Placeholder 15"/>
          <p:cNvSpPr>
            <a:spLocks noGrp="1"/>
          </p:cNvSpPr>
          <p:nvPr>
            <p:ph sz="quarter" idx="10"/>
          </p:nvPr>
        </p:nvSpPr>
        <p:spPr/>
        <p:txBody>
          <a:bodyPr/>
          <a:lstStyle/>
          <a:p>
            <a:endParaRPr lang="en-US"/>
          </a:p>
        </p:txBody>
      </p:sp>
      <p:grpSp>
        <p:nvGrpSpPr>
          <p:cNvPr id="2" name="Group 13"/>
          <p:cNvGrpSpPr>
            <a:grpSpLocks/>
          </p:cNvGrpSpPr>
          <p:nvPr/>
        </p:nvGrpSpPr>
        <p:grpSpPr bwMode="auto">
          <a:xfrm>
            <a:off x="1470025" y="960438"/>
            <a:ext cx="5086350" cy="4052887"/>
            <a:chOff x="890242" y="1725681"/>
            <a:chExt cx="5086489" cy="4054099"/>
          </a:xfrm>
        </p:grpSpPr>
        <p:pic>
          <p:nvPicPr>
            <p:cNvPr id="34835" name="Picture 11" descr="C:\Users\Michael Cassens\Desktop\Slices\SliceBar.jpg"/>
            <p:cNvPicPr>
              <a:picLocks noChangeAspect="1" noChangeArrowheads="1"/>
            </p:cNvPicPr>
            <p:nvPr/>
          </p:nvPicPr>
          <p:blipFill>
            <a:blip r:embed="rId3"/>
            <a:srcRect/>
            <a:stretch>
              <a:fillRect/>
            </a:stretch>
          </p:blipFill>
          <p:spPr bwMode="auto">
            <a:xfrm>
              <a:off x="890242" y="1725681"/>
              <a:ext cx="5086489" cy="3209656"/>
            </a:xfrm>
            <a:prstGeom prst="rect">
              <a:avLst/>
            </a:prstGeom>
            <a:noFill/>
            <a:ln w="9525">
              <a:solidFill>
                <a:schemeClr val="tx1"/>
              </a:solidFill>
              <a:miter lim="800000"/>
              <a:headEnd/>
              <a:tailEnd/>
            </a:ln>
          </p:spPr>
        </p:pic>
        <p:sp>
          <p:nvSpPr>
            <p:cNvPr id="34836" name="TextBox 12"/>
            <p:cNvSpPr txBox="1">
              <a:spLocks noChangeArrowheads="1"/>
            </p:cNvSpPr>
            <p:nvPr/>
          </p:nvSpPr>
          <p:spPr bwMode="auto">
            <a:xfrm>
              <a:off x="2133600" y="5194852"/>
              <a:ext cx="2227530" cy="584928"/>
            </a:xfrm>
            <a:prstGeom prst="rect">
              <a:avLst/>
            </a:prstGeom>
            <a:noFill/>
            <a:ln w="9525">
              <a:noFill/>
              <a:miter lim="800000"/>
              <a:headEnd/>
              <a:tailEnd/>
            </a:ln>
          </p:spPr>
          <p:txBody>
            <a:bodyPr wrap="none">
              <a:spAutoFit/>
            </a:bodyPr>
            <a:lstStyle/>
            <a:p>
              <a:r>
                <a:rPr lang="en-US" sz="3200" b="1" dirty="0" err="1">
                  <a:latin typeface="Segoe" pitchFamily="34" charset="0"/>
                </a:rPr>
                <a:t>WebSlices</a:t>
              </a:r>
              <a:endParaRPr lang="en-US" sz="3200" b="1" dirty="0">
                <a:latin typeface="Segoe" pitchFamily="34" charset="0"/>
              </a:endParaRPr>
            </a:p>
          </p:txBody>
        </p:sp>
      </p:grpSp>
      <p:grpSp>
        <p:nvGrpSpPr>
          <p:cNvPr id="3" name="Group 9"/>
          <p:cNvGrpSpPr>
            <a:grpSpLocks/>
          </p:cNvGrpSpPr>
          <p:nvPr/>
        </p:nvGrpSpPr>
        <p:grpSpPr bwMode="auto">
          <a:xfrm>
            <a:off x="571500" y="1138238"/>
            <a:ext cx="7315200" cy="5019612"/>
            <a:chOff x="914400" y="1311936"/>
            <a:chExt cx="7315200" cy="5018951"/>
          </a:xfrm>
        </p:grpSpPr>
        <p:sp>
          <p:nvSpPr>
            <p:cNvPr id="34833" name="TextBox 15"/>
            <p:cNvSpPr txBox="1">
              <a:spLocks noChangeArrowheads="1"/>
            </p:cNvSpPr>
            <p:nvPr/>
          </p:nvSpPr>
          <p:spPr bwMode="auto">
            <a:xfrm>
              <a:off x="3655961" y="5807736"/>
              <a:ext cx="2466253" cy="523151"/>
            </a:xfrm>
            <a:prstGeom prst="rect">
              <a:avLst/>
            </a:prstGeom>
            <a:noFill/>
            <a:ln w="9525">
              <a:noFill/>
              <a:miter lim="800000"/>
              <a:headEnd/>
              <a:tailEnd/>
            </a:ln>
          </p:spPr>
          <p:txBody>
            <a:bodyPr wrap="none">
              <a:spAutoFit/>
            </a:bodyPr>
            <a:lstStyle/>
            <a:p>
              <a:r>
                <a:rPr lang="en-US" sz="2800" b="1" dirty="0" err="1" smtClean="0">
                  <a:latin typeface="Segoe" pitchFamily="34" charset="0"/>
                </a:rPr>
                <a:t>Accelerateurs</a:t>
              </a:r>
              <a:endParaRPr lang="en-US" sz="2800" b="1" dirty="0">
                <a:latin typeface="Segoe" pitchFamily="34" charset="0"/>
              </a:endParaRPr>
            </a:p>
          </p:txBody>
        </p:sp>
        <p:pic>
          <p:nvPicPr>
            <p:cNvPr id="34834" name="Picture 9" descr="C:\Users\Michael Cassens\Desktop\IE 8 Consumers\Accelerators.jpg"/>
            <p:cNvPicPr>
              <a:picLocks noChangeAspect="1" noChangeArrowheads="1"/>
            </p:cNvPicPr>
            <p:nvPr/>
          </p:nvPicPr>
          <p:blipFill>
            <a:blip r:embed="rId4"/>
            <a:srcRect/>
            <a:stretch>
              <a:fillRect/>
            </a:stretch>
          </p:blipFill>
          <p:spPr bwMode="auto">
            <a:xfrm>
              <a:off x="914400" y="1311936"/>
              <a:ext cx="7315200" cy="4495800"/>
            </a:xfrm>
            <a:prstGeom prst="rect">
              <a:avLst/>
            </a:prstGeom>
            <a:noFill/>
            <a:ln w="9525">
              <a:solidFill>
                <a:schemeClr val="tx1"/>
              </a:solidFill>
              <a:miter lim="800000"/>
              <a:headEnd/>
              <a:tailEnd/>
            </a:ln>
          </p:spPr>
        </p:pic>
      </p:grpSp>
      <p:sp>
        <p:nvSpPr>
          <p:cNvPr id="12" name="Rectangle 11"/>
          <p:cNvSpPr/>
          <p:nvPr/>
        </p:nvSpPr>
        <p:spPr bwMode="auto">
          <a:xfrm>
            <a:off x="4958911" y="1480643"/>
            <a:ext cx="2845019" cy="2066597"/>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14" name="Rectangle 13"/>
          <p:cNvSpPr/>
          <p:nvPr/>
        </p:nvSpPr>
        <p:spPr bwMode="auto">
          <a:xfrm>
            <a:off x="2562554" y="1480645"/>
            <a:ext cx="3854012" cy="261839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3" presetClass="entr" presetSubtype="3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strVal val="4*#ppt_w"/>
                                          </p:val>
                                        </p:tav>
                                        <p:tav tm="100000">
                                          <p:val>
                                            <p:strVal val="#ppt_w"/>
                                          </p:val>
                                        </p:tav>
                                      </p:tavLst>
                                    </p:anim>
                                    <p:anim calcmode="lin" valueType="num">
                                      <p:cBhvr>
                                        <p:cTn id="12" dur="5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000"/>
                            </p:stCondLst>
                            <p:childTnLst>
                              <p:par>
                                <p:cTn id="26" presetID="23" presetClass="entr" presetSubtype="32"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strVal val="4*#ppt_w"/>
                                          </p:val>
                                        </p:tav>
                                        <p:tav tm="100000">
                                          <p:val>
                                            <p:strVal val="#ppt_w"/>
                                          </p:val>
                                        </p:tav>
                                      </p:tavLst>
                                    </p:anim>
                                    <p:anim calcmode="lin" valueType="num">
                                      <p:cBhvr>
                                        <p:cTn id="29" dur="500" fill="hold"/>
                                        <p:tgtEl>
                                          <p:spTgt spid="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world background"/>
          <p:cNvPicPr>
            <a:picLocks noChangeAspect="1" noChangeArrowheads="1"/>
          </p:cNvPicPr>
          <p:nvPr/>
        </p:nvPicPr>
        <p:blipFill>
          <a:blip r:embed="rId3"/>
          <a:srcRect/>
          <a:stretch>
            <a:fillRect/>
          </a:stretch>
        </p:blipFill>
        <p:spPr bwMode="auto">
          <a:xfrm>
            <a:off x="0" y="4763"/>
            <a:ext cx="9144000" cy="6875462"/>
          </a:xfrm>
          <a:prstGeom prst="rect">
            <a:avLst/>
          </a:prstGeom>
          <a:noFill/>
          <a:ln w="9525">
            <a:noFill/>
            <a:miter lim="800000"/>
            <a:headEnd/>
            <a:tailEnd/>
          </a:ln>
        </p:spPr>
      </p:pic>
      <p:sp>
        <p:nvSpPr>
          <p:cNvPr id="606211" name="Rectangle 3"/>
          <p:cNvSpPr>
            <a:spLocks noGrp="1" noChangeArrowheads="1"/>
          </p:cNvSpPr>
          <p:nvPr>
            <p:ph type="title"/>
          </p:nvPr>
        </p:nvSpPr>
        <p:spPr/>
        <p:txBody>
          <a:bodyPr/>
          <a:lstStyle/>
          <a:p>
            <a:pPr defTabSz="914363" fontAlgn="auto">
              <a:spcAft>
                <a:spcPts val="0"/>
              </a:spcAft>
              <a:defRPr/>
            </a:pPr>
            <a:r>
              <a:rPr smtClean="0"/>
              <a:t>Developing Web Slices</a:t>
            </a:r>
            <a:endParaRPr/>
          </a:p>
        </p:txBody>
      </p:sp>
      <p:sp>
        <p:nvSpPr>
          <p:cNvPr id="25" name="Content Placeholder 24"/>
          <p:cNvSpPr>
            <a:spLocks noGrp="1"/>
          </p:cNvSpPr>
          <p:nvPr>
            <p:ph sz="quarter" idx="10"/>
          </p:nvPr>
        </p:nvSpPr>
        <p:spPr/>
        <p:txBody>
          <a:bodyPr/>
          <a:lstStyle/>
          <a:p>
            <a:endParaRPr lang="en-US"/>
          </a:p>
        </p:txBody>
      </p:sp>
      <p:grpSp>
        <p:nvGrpSpPr>
          <p:cNvPr id="2" name="Group 20"/>
          <p:cNvGrpSpPr>
            <a:grpSpLocks/>
          </p:cNvGrpSpPr>
          <p:nvPr/>
        </p:nvGrpSpPr>
        <p:grpSpPr bwMode="auto">
          <a:xfrm>
            <a:off x="2449513" y="1492250"/>
            <a:ext cx="4271962" cy="2770188"/>
            <a:chOff x="2449513" y="1673225"/>
            <a:chExt cx="4271962" cy="2770188"/>
          </a:xfrm>
        </p:grpSpPr>
        <p:grpSp>
          <p:nvGrpSpPr>
            <p:cNvPr id="3" name="Group 20"/>
            <p:cNvGrpSpPr>
              <a:grpSpLocks/>
            </p:cNvGrpSpPr>
            <p:nvPr/>
          </p:nvGrpSpPr>
          <p:grpSpPr bwMode="auto">
            <a:xfrm>
              <a:off x="2449513" y="1673225"/>
              <a:ext cx="4271962" cy="2770188"/>
              <a:chOff x="2449513" y="1673016"/>
              <a:chExt cx="4271962" cy="2770187"/>
            </a:xfrm>
          </p:grpSpPr>
          <p:pic>
            <p:nvPicPr>
              <p:cNvPr id="36890" name="Picture 4" descr="royal blue disc"/>
              <p:cNvPicPr>
                <a:picLocks noChangeAspect="1" noChangeArrowheads="1"/>
              </p:cNvPicPr>
              <p:nvPr/>
            </p:nvPicPr>
            <p:blipFill>
              <a:blip r:embed="rId4">
                <a:lum bright="-12000"/>
              </a:blip>
              <a:srcRect/>
              <a:stretch>
                <a:fillRect/>
              </a:stretch>
            </p:blipFill>
            <p:spPr bwMode="auto">
              <a:xfrm>
                <a:off x="2449513" y="2922378"/>
                <a:ext cx="4271962" cy="1520825"/>
              </a:xfrm>
              <a:prstGeom prst="rect">
                <a:avLst/>
              </a:prstGeom>
              <a:noFill/>
              <a:ln w="9525">
                <a:noFill/>
                <a:miter lim="800000"/>
                <a:headEnd/>
                <a:tailEnd/>
              </a:ln>
            </p:spPr>
          </p:pic>
          <p:sp>
            <p:nvSpPr>
              <p:cNvPr id="36891" name="Text Box 5"/>
              <p:cNvSpPr txBox="1">
                <a:spLocks noChangeArrowheads="1"/>
              </p:cNvSpPr>
              <p:nvPr/>
            </p:nvSpPr>
            <p:spPr bwMode="auto">
              <a:xfrm>
                <a:off x="2967038" y="3152565"/>
                <a:ext cx="1282723" cy="615553"/>
              </a:xfrm>
              <a:prstGeom prst="rect">
                <a:avLst/>
              </a:prstGeom>
              <a:noFill/>
              <a:ln w="12700" algn="ctr">
                <a:noFill/>
                <a:miter lim="800000"/>
                <a:headEnd/>
                <a:tailEnd/>
              </a:ln>
            </p:spPr>
            <p:txBody>
              <a:bodyPr wrap="none" anchor="ctr">
                <a:spAutoFit/>
              </a:bodyPr>
              <a:lstStyle/>
              <a:p>
                <a:pPr algn="ctr">
                  <a:lnSpc>
                    <a:spcPct val="85000"/>
                  </a:lnSpc>
                </a:pPr>
                <a:r>
                  <a:rPr lang="en-US" sz="2000">
                    <a:latin typeface="Segoe" pitchFamily="34" charset="0"/>
                  </a:rPr>
                  <a:t>Discover</a:t>
                </a:r>
              </a:p>
              <a:p>
                <a:pPr algn="ctr">
                  <a:lnSpc>
                    <a:spcPct val="85000"/>
                  </a:lnSpc>
                </a:pPr>
                <a:r>
                  <a:rPr lang="en-US" sz="2000">
                    <a:latin typeface="Segoe" pitchFamily="34" charset="0"/>
                  </a:rPr>
                  <a:t>WebSlice</a:t>
                </a:r>
              </a:p>
            </p:txBody>
          </p:sp>
          <p:pic>
            <p:nvPicPr>
              <p:cNvPr id="36892" name="Picture 11" descr="arrow dark blue gel up"/>
              <p:cNvPicPr>
                <a:picLocks noChangeAspect="1" noChangeArrowheads="1"/>
              </p:cNvPicPr>
              <p:nvPr/>
            </p:nvPicPr>
            <p:blipFill>
              <a:blip r:embed="rId5">
                <a:lum bright="6000"/>
              </a:blip>
              <a:srcRect/>
              <a:stretch>
                <a:fillRect/>
              </a:stretch>
            </p:blipFill>
            <p:spPr bwMode="auto">
              <a:xfrm rot="2277667">
                <a:off x="3679825" y="1673016"/>
                <a:ext cx="736600" cy="1666875"/>
              </a:xfrm>
              <a:prstGeom prst="rect">
                <a:avLst/>
              </a:prstGeom>
              <a:noFill/>
              <a:ln w="9525">
                <a:noFill/>
                <a:miter lim="800000"/>
                <a:headEnd/>
                <a:tailEnd/>
              </a:ln>
            </p:spPr>
          </p:pic>
        </p:grpSp>
        <p:pic>
          <p:nvPicPr>
            <p:cNvPr id="36889" name="Picture 7" descr="C:\Users\Michael Cassens\Desktop\Slices\SliceEnabled2.jpg"/>
            <p:cNvPicPr>
              <a:picLocks noChangeAspect="1" noChangeArrowheads="1"/>
            </p:cNvPicPr>
            <p:nvPr/>
          </p:nvPicPr>
          <p:blipFill>
            <a:blip r:embed="rId6"/>
            <a:srcRect/>
            <a:stretch>
              <a:fillRect/>
            </a:stretch>
          </p:blipFill>
          <p:spPr bwMode="auto">
            <a:xfrm>
              <a:off x="4621213" y="3122613"/>
              <a:ext cx="1054100" cy="731837"/>
            </a:xfrm>
            <a:prstGeom prst="rect">
              <a:avLst/>
            </a:prstGeom>
            <a:noFill/>
            <a:ln w="9525">
              <a:noFill/>
              <a:miter lim="800000"/>
              <a:headEnd/>
              <a:tailEnd/>
            </a:ln>
          </p:spPr>
        </p:pic>
      </p:grpSp>
      <p:grpSp>
        <p:nvGrpSpPr>
          <p:cNvPr id="4" name="Group 21"/>
          <p:cNvGrpSpPr>
            <a:grpSpLocks/>
          </p:cNvGrpSpPr>
          <p:nvPr/>
        </p:nvGrpSpPr>
        <p:grpSpPr bwMode="auto">
          <a:xfrm>
            <a:off x="4670425" y="1154113"/>
            <a:ext cx="3787775" cy="1349375"/>
            <a:chOff x="4670425" y="1334878"/>
            <a:chExt cx="3787775" cy="1349375"/>
          </a:xfrm>
        </p:grpSpPr>
        <p:pic>
          <p:nvPicPr>
            <p:cNvPr id="36885" name="Picture 8" descr="purple disc"/>
            <p:cNvPicPr>
              <a:picLocks noChangeAspect="1" noChangeArrowheads="1"/>
            </p:cNvPicPr>
            <p:nvPr/>
          </p:nvPicPr>
          <p:blipFill>
            <a:blip r:embed="rId7">
              <a:lum bright="-18000"/>
            </a:blip>
            <a:srcRect/>
            <a:stretch>
              <a:fillRect/>
            </a:stretch>
          </p:blipFill>
          <p:spPr bwMode="auto">
            <a:xfrm>
              <a:off x="4670425" y="1334878"/>
              <a:ext cx="3787775" cy="1349375"/>
            </a:xfrm>
            <a:prstGeom prst="rect">
              <a:avLst/>
            </a:prstGeom>
            <a:noFill/>
            <a:ln w="9525" algn="ctr">
              <a:noFill/>
              <a:miter lim="800000"/>
              <a:headEnd/>
              <a:tailEnd/>
            </a:ln>
          </p:spPr>
        </p:pic>
        <p:sp>
          <p:nvSpPr>
            <p:cNvPr id="36886" name="Text Box 9"/>
            <p:cNvSpPr txBox="1">
              <a:spLocks noChangeArrowheads="1"/>
            </p:cNvSpPr>
            <p:nvPr/>
          </p:nvSpPr>
          <p:spPr bwMode="auto">
            <a:xfrm>
              <a:off x="6583363" y="1503153"/>
              <a:ext cx="1490662" cy="615950"/>
            </a:xfrm>
            <a:prstGeom prst="rect">
              <a:avLst/>
            </a:prstGeom>
            <a:noFill/>
            <a:ln w="12700">
              <a:noFill/>
              <a:miter lim="800000"/>
              <a:headEnd/>
              <a:tailEnd/>
            </a:ln>
          </p:spPr>
          <p:txBody>
            <a:bodyPr anchor="ctr">
              <a:spAutoFit/>
            </a:bodyPr>
            <a:lstStyle/>
            <a:p>
              <a:pPr algn="ctr">
                <a:lnSpc>
                  <a:spcPct val="85000"/>
                </a:lnSpc>
              </a:pPr>
              <a:r>
                <a:rPr lang="en-US" sz="2000" dirty="0" smtClean="0">
                  <a:latin typeface="Segoe" pitchFamily="34" charset="0"/>
                </a:rPr>
                <a:t>Le</a:t>
              </a:r>
              <a:r>
                <a:rPr lang="en-US" sz="2000" dirty="0" smtClean="0">
                  <a:latin typeface="Segoe" pitchFamily="34" charset="0"/>
                </a:rPr>
                <a:t> </a:t>
              </a:r>
              <a:r>
                <a:rPr lang="en-US" sz="2000" dirty="0">
                  <a:latin typeface="Segoe" pitchFamily="34" charset="0"/>
                </a:rPr>
                <a:t/>
              </a:r>
              <a:br>
                <a:rPr lang="en-US" sz="2000" dirty="0">
                  <a:latin typeface="Segoe" pitchFamily="34" charset="0"/>
                </a:rPr>
              </a:br>
              <a:r>
                <a:rPr lang="en-US" sz="2000" dirty="0">
                  <a:latin typeface="Segoe" pitchFamily="34" charset="0"/>
                </a:rPr>
                <a:t>Web Slice</a:t>
              </a:r>
            </a:p>
          </p:txBody>
        </p:sp>
        <p:pic>
          <p:nvPicPr>
            <p:cNvPr id="36887" name="Picture 8" descr="C:\Users\Michael Cassens\Desktop\Slices\SliceBar.jpg"/>
            <p:cNvPicPr>
              <a:picLocks noChangeAspect="1" noChangeArrowheads="1"/>
            </p:cNvPicPr>
            <p:nvPr/>
          </p:nvPicPr>
          <p:blipFill>
            <a:blip r:embed="rId8"/>
            <a:srcRect/>
            <a:stretch>
              <a:fillRect/>
            </a:stretch>
          </p:blipFill>
          <p:spPr bwMode="auto">
            <a:xfrm>
              <a:off x="5566451" y="1490276"/>
              <a:ext cx="1017187" cy="641861"/>
            </a:xfrm>
            <a:prstGeom prst="rect">
              <a:avLst/>
            </a:prstGeom>
            <a:noFill/>
            <a:ln w="9525">
              <a:noFill/>
              <a:miter lim="800000"/>
              <a:headEnd/>
              <a:tailEnd/>
            </a:ln>
          </p:spPr>
        </p:pic>
      </p:grpSp>
      <p:grpSp>
        <p:nvGrpSpPr>
          <p:cNvPr id="5" name="Group 19"/>
          <p:cNvGrpSpPr>
            <a:grpSpLocks/>
          </p:cNvGrpSpPr>
          <p:nvPr/>
        </p:nvGrpSpPr>
        <p:grpSpPr bwMode="auto">
          <a:xfrm>
            <a:off x="373063" y="3421063"/>
            <a:ext cx="4775200" cy="2955925"/>
            <a:chOff x="373063" y="3602038"/>
            <a:chExt cx="4775200" cy="2955925"/>
          </a:xfrm>
        </p:grpSpPr>
        <p:pic>
          <p:nvPicPr>
            <p:cNvPr id="36881" name="Picture 6" descr="green disc L"/>
            <p:cNvPicPr>
              <a:picLocks noChangeAspect="1" noChangeArrowheads="1"/>
            </p:cNvPicPr>
            <p:nvPr/>
          </p:nvPicPr>
          <p:blipFill>
            <a:blip r:embed="rId9">
              <a:lum bright="-12000"/>
            </a:blip>
            <a:srcRect/>
            <a:stretch>
              <a:fillRect/>
            </a:stretch>
          </p:blipFill>
          <p:spPr bwMode="auto">
            <a:xfrm>
              <a:off x="373063" y="4911726"/>
              <a:ext cx="4775200" cy="1646237"/>
            </a:xfrm>
            <a:prstGeom prst="rect">
              <a:avLst/>
            </a:prstGeom>
            <a:noFill/>
            <a:ln w="9525">
              <a:noFill/>
              <a:miter lim="800000"/>
              <a:headEnd/>
              <a:tailEnd/>
            </a:ln>
          </p:spPr>
        </p:pic>
        <p:pic>
          <p:nvPicPr>
            <p:cNvPr id="36882" name="Picture 10" descr="arrow gel blue green up left"/>
            <p:cNvPicPr>
              <a:picLocks noChangeAspect="1" noChangeArrowheads="1"/>
            </p:cNvPicPr>
            <p:nvPr/>
          </p:nvPicPr>
          <p:blipFill>
            <a:blip r:embed="rId10"/>
            <a:srcRect/>
            <a:stretch>
              <a:fillRect/>
            </a:stretch>
          </p:blipFill>
          <p:spPr bwMode="auto">
            <a:xfrm rot="6700093">
              <a:off x="942975" y="4035426"/>
              <a:ext cx="1831975" cy="965200"/>
            </a:xfrm>
            <a:prstGeom prst="rect">
              <a:avLst/>
            </a:prstGeom>
            <a:noFill/>
            <a:ln w="9525">
              <a:noFill/>
              <a:miter lim="800000"/>
              <a:headEnd/>
              <a:tailEnd/>
            </a:ln>
          </p:spPr>
        </p:pic>
        <p:sp>
          <p:nvSpPr>
            <p:cNvPr id="36883" name="Text Box 5"/>
            <p:cNvSpPr txBox="1">
              <a:spLocks noChangeArrowheads="1"/>
            </p:cNvSpPr>
            <p:nvPr/>
          </p:nvSpPr>
          <p:spPr bwMode="auto">
            <a:xfrm>
              <a:off x="2722563" y="5311775"/>
              <a:ext cx="1731821" cy="353943"/>
            </a:xfrm>
            <a:prstGeom prst="rect">
              <a:avLst/>
            </a:prstGeom>
            <a:noFill/>
            <a:ln w="12700" algn="ctr">
              <a:noFill/>
              <a:miter lim="800000"/>
              <a:headEnd/>
              <a:tailEnd/>
            </a:ln>
          </p:spPr>
          <p:txBody>
            <a:bodyPr wrap="none" anchor="ctr">
              <a:spAutoFit/>
            </a:bodyPr>
            <a:lstStyle/>
            <a:p>
              <a:pPr algn="ctr">
                <a:lnSpc>
                  <a:spcPct val="85000"/>
                </a:lnSpc>
              </a:pPr>
              <a:r>
                <a:rPr lang="fr-FR" sz="2000" dirty="0" smtClean="0">
                  <a:latin typeface="Segoe" pitchFamily="34" charset="0"/>
                </a:rPr>
                <a:t>Contenu Web</a:t>
              </a:r>
              <a:endParaRPr lang="fr-FR" sz="2000" dirty="0">
                <a:latin typeface="Segoe" pitchFamily="34" charset="0"/>
              </a:endParaRPr>
            </a:p>
          </p:txBody>
        </p:sp>
        <p:pic>
          <p:nvPicPr>
            <p:cNvPr id="36884" name="Picture 18" descr="C:\Users\Michael Cassens\Desktop\IE 8 Developers\WebSliceCode.jpg"/>
            <p:cNvPicPr>
              <a:picLocks noChangeAspect="1" noChangeArrowheads="1"/>
            </p:cNvPicPr>
            <p:nvPr/>
          </p:nvPicPr>
          <p:blipFill>
            <a:blip r:embed="rId11"/>
            <a:srcRect/>
            <a:stretch>
              <a:fillRect/>
            </a:stretch>
          </p:blipFill>
          <p:spPr bwMode="auto">
            <a:xfrm>
              <a:off x="912778" y="5312533"/>
              <a:ext cx="1732895" cy="277434"/>
            </a:xfrm>
            <a:prstGeom prst="rect">
              <a:avLst/>
            </a:prstGeom>
            <a:noFill/>
            <a:ln w="9525">
              <a:noFill/>
              <a:miter lim="800000"/>
              <a:headEnd/>
              <a:tailEnd/>
            </a:ln>
          </p:spPr>
        </p:pic>
      </p:grpSp>
      <p:sp>
        <p:nvSpPr>
          <p:cNvPr id="20" name="TextBox 19"/>
          <p:cNvSpPr txBox="1">
            <a:spLocks noChangeArrowheads="1"/>
          </p:cNvSpPr>
          <p:nvPr/>
        </p:nvSpPr>
        <p:spPr bwMode="auto">
          <a:xfrm>
            <a:off x="1169988" y="2200275"/>
            <a:ext cx="6759575" cy="2308225"/>
          </a:xfrm>
          <a:prstGeom prst="rect">
            <a:avLst/>
          </a:prstGeom>
          <a:solidFill>
            <a:schemeClr val="bg1"/>
          </a:solidFill>
          <a:ln w="9525">
            <a:solidFill>
              <a:schemeClr val="tx1"/>
            </a:solidFill>
            <a:miter lim="800000"/>
            <a:headEnd/>
            <a:tailEnd/>
          </a:ln>
        </p:spPr>
        <p:txBody>
          <a:bodyPr>
            <a:spAutoFit/>
          </a:bodyPr>
          <a:lstStyle/>
          <a:p>
            <a:pPr defTabSz="914400"/>
            <a:r>
              <a:rPr lang="en-US" dirty="0">
                <a:latin typeface="Courier New" pitchFamily="49" charset="0"/>
                <a:ea typeface="Times New Roman" pitchFamily="18" charset="0"/>
                <a:cs typeface="Courier New" pitchFamily="49" charset="0"/>
              </a:rPr>
              <a:t>&lt;div class=”</a:t>
            </a:r>
            <a:r>
              <a:rPr lang="en-US" dirty="0" err="1">
                <a:latin typeface="Courier New" pitchFamily="49" charset="0"/>
                <a:ea typeface="Times New Roman" pitchFamily="18" charset="0"/>
                <a:cs typeface="Courier New" pitchFamily="49" charset="0"/>
              </a:rPr>
              <a:t>hslice</a:t>
            </a:r>
            <a:r>
              <a:rPr lang="en-US" dirty="0">
                <a:latin typeface="Courier New" pitchFamily="49" charset="0"/>
                <a:ea typeface="Times New Roman" pitchFamily="18" charset="0"/>
                <a:cs typeface="Courier New" pitchFamily="49" charset="0"/>
              </a:rPr>
              <a:t>” id=”1”&gt;</a:t>
            </a:r>
            <a:endParaRPr lang="en-US" sz="800" dirty="0">
              <a:ea typeface="Times New Roman" pitchFamily="18" charset="0"/>
            </a:endParaRPr>
          </a:p>
          <a:p>
            <a:pPr defTabSz="914400" eaLnBrk="0" hangingPunct="0"/>
            <a:r>
              <a:rPr lang="en-US" dirty="0">
                <a:latin typeface="Courier New" pitchFamily="49" charset="0"/>
                <a:ea typeface="Times New Roman" pitchFamily="18" charset="0"/>
                <a:cs typeface="Courier New" pitchFamily="49" charset="0"/>
              </a:rPr>
              <a:t>	&lt;p class=”entry-title”&gt;Las Vegas 79°&lt;/p&gt;</a:t>
            </a:r>
            <a:endParaRPr lang="en-US" sz="800" dirty="0"/>
          </a:p>
          <a:p>
            <a:pPr defTabSz="914400" eaLnBrk="0" hangingPunct="0"/>
            <a:r>
              <a:rPr lang="en-US" dirty="0">
                <a:latin typeface="Courier New" pitchFamily="49" charset="0"/>
                <a:cs typeface="Times New Roman" pitchFamily="18" charset="0"/>
              </a:rPr>
              <a:t>	&lt;div class=”entry-content”&gt;</a:t>
            </a:r>
            <a:endParaRPr lang="en-US" sz="800" dirty="0"/>
          </a:p>
          <a:p>
            <a:pPr defTabSz="914400" eaLnBrk="0" hangingPunct="0"/>
            <a:r>
              <a:rPr lang="en-US" dirty="0">
                <a:latin typeface="Courier New" pitchFamily="49" charset="0"/>
                <a:cs typeface="Times New Roman" pitchFamily="18" charset="0"/>
              </a:rPr>
              <a:t>	    &lt;!-- HTML body content to render. --&gt;</a:t>
            </a:r>
            <a:endParaRPr lang="en-US" sz="800" dirty="0"/>
          </a:p>
          <a:p>
            <a:pPr defTabSz="914400" eaLnBrk="0" hangingPunct="0"/>
            <a:r>
              <a:rPr lang="en-US" dirty="0">
                <a:latin typeface="Courier New" pitchFamily="49" charset="0"/>
                <a:cs typeface="Times New Roman" pitchFamily="18" charset="0"/>
              </a:rPr>
              <a:t>	    ...</a:t>
            </a:r>
            <a:endParaRPr lang="en-US" sz="800" dirty="0"/>
          </a:p>
          <a:p>
            <a:pPr defTabSz="914400" eaLnBrk="0" hangingPunct="0"/>
            <a:r>
              <a:rPr lang="en-US" dirty="0">
                <a:latin typeface="Courier New" pitchFamily="49" charset="0"/>
                <a:cs typeface="Times New Roman" pitchFamily="18" charset="0"/>
              </a:rPr>
              <a:t>	&lt;/div&gt;</a:t>
            </a:r>
            <a:endParaRPr lang="en-US" sz="800" dirty="0"/>
          </a:p>
          <a:p>
            <a:pPr defTabSz="914400" eaLnBrk="0" hangingPunct="0"/>
            <a:r>
              <a:rPr lang="en-US" dirty="0">
                <a:latin typeface="Courier New" pitchFamily="49" charset="0"/>
                <a:cs typeface="Times New Roman" pitchFamily="18" charset="0"/>
              </a:rPr>
              <a:t>&lt;/div&gt;</a:t>
            </a:r>
            <a:endParaRPr lang="en-US" sz="4000" dirty="0"/>
          </a:p>
          <a:p>
            <a:pPr defTabSz="914400"/>
            <a:endParaRPr lang="en-US" dirty="0">
              <a:latin typeface="Segoe" pitchFamily="34" charset="0"/>
            </a:endParaRPr>
          </a:p>
        </p:txBody>
      </p:sp>
      <p:sp>
        <p:nvSpPr>
          <p:cNvPr id="22" name="Rectangle 21"/>
          <p:cNvSpPr/>
          <p:nvPr/>
        </p:nvSpPr>
        <p:spPr bwMode="auto">
          <a:xfrm>
            <a:off x="1891862" y="2248338"/>
            <a:ext cx="1876097" cy="268014"/>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23" name="Rectangle 22"/>
          <p:cNvSpPr/>
          <p:nvPr/>
        </p:nvSpPr>
        <p:spPr bwMode="auto">
          <a:xfrm>
            <a:off x="2538248" y="2541314"/>
            <a:ext cx="2656052" cy="252248"/>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24" name="Rectangle 23"/>
          <p:cNvSpPr/>
          <p:nvPr/>
        </p:nvSpPr>
        <p:spPr bwMode="auto">
          <a:xfrm>
            <a:off x="2806262" y="2825531"/>
            <a:ext cx="2940488" cy="252248"/>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23" presetClass="entr" presetSubtype="32"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strVal val="4*#ppt_w"/>
                                          </p:val>
                                        </p:tav>
                                        <p:tav tm="100000">
                                          <p:val>
                                            <p:strVal val="#ppt_w"/>
                                          </p:val>
                                        </p:tav>
                                      </p:tavLst>
                                    </p:anim>
                                    <p:anim calcmode="lin" valueType="num">
                                      <p:cBhvr>
                                        <p:cTn id="19" dur="500" fill="hold"/>
                                        <p:tgtEl>
                                          <p:spTgt spid="22"/>
                                        </p:tgtEl>
                                        <p:attrNameLst>
                                          <p:attrName>ppt_h</p:attrName>
                                        </p:attrNameLst>
                                      </p:cBhvr>
                                      <p:tavLst>
                                        <p:tav tm="0">
                                          <p:val>
                                            <p:strVal val="4*#ppt_h"/>
                                          </p:val>
                                        </p:tav>
                                        <p:tav tm="100000">
                                          <p:val>
                                            <p:strVal val="#ppt_h"/>
                                          </p:val>
                                        </p:tav>
                                      </p:tavLst>
                                    </p:anim>
                                  </p:childTnLst>
                                </p:cTn>
                              </p:par>
                            </p:childTnLst>
                          </p:cTn>
                        </p:par>
                        <p:par>
                          <p:cTn id="20" fill="hold">
                            <p:stCondLst>
                              <p:cond delay="1000"/>
                            </p:stCondLst>
                            <p:childTnLst>
                              <p:par>
                                <p:cTn id="21" presetID="23" presetClass="entr" presetSubtype="32"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strVal val="4*#ppt_w"/>
                                          </p:val>
                                        </p:tav>
                                        <p:tav tm="100000">
                                          <p:val>
                                            <p:strVal val="#ppt_w"/>
                                          </p:val>
                                        </p:tav>
                                      </p:tavLst>
                                    </p:anim>
                                    <p:anim calcmode="lin" valueType="num">
                                      <p:cBhvr>
                                        <p:cTn id="24" dur="500" fill="hold"/>
                                        <p:tgtEl>
                                          <p:spTgt spid="23"/>
                                        </p:tgtEl>
                                        <p:attrNameLst>
                                          <p:attrName>ppt_h</p:attrName>
                                        </p:attrNameLst>
                                      </p:cBhvr>
                                      <p:tavLst>
                                        <p:tav tm="0">
                                          <p:val>
                                            <p:strVal val="4*#ppt_h"/>
                                          </p:val>
                                        </p:tav>
                                        <p:tav tm="100000">
                                          <p:val>
                                            <p:strVal val="#ppt_h"/>
                                          </p:val>
                                        </p:tav>
                                      </p:tavLst>
                                    </p:anim>
                                  </p:childTnLst>
                                </p:cTn>
                              </p:par>
                            </p:childTnLst>
                          </p:cTn>
                        </p:par>
                        <p:par>
                          <p:cTn id="25" fill="hold">
                            <p:stCondLst>
                              <p:cond delay="1500"/>
                            </p:stCondLst>
                            <p:childTnLst>
                              <p:par>
                                <p:cTn id="26" presetID="23" presetClass="entr" presetSubtype="32"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lstStyle/>
          <a:p>
            <a:r>
              <a:rPr lang="fr-FR" dirty="0" err="1" smtClean="0"/>
              <a:t>Demo</a:t>
            </a:r>
            <a:endParaRPr lang="fr-FR" dirty="0"/>
          </a:p>
        </p:txBody>
      </p:sp>
      <p:sp>
        <p:nvSpPr>
          <p:cNvPr id="4" name="Title 3"/>
          <p:cNvSpPr>
            <a:spLocks noGrp="1"/>
          </p:cNvSpPr>
          <p:nvPr>
            <p:ph type="ctrTitle"/>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Cross Domain</a:t>
            </a:r>
            <a:endParaRPr lang="en-US" dirty="0"/>
          </a:p>
        </p:txBody>
      </p:sp>
      <p:sp>
        <p:nvSpPr>
          <p:cNvPr id="4" name="Content Placeholder 3"/>
          <p:cNvSpPr>
            <a:spLocks noGrp="1"/>
          </p:cNvSpPr>
          <p:nvPr>
            <p:ph sz="quarter" idx="10"/>
          </p:nvPr>
        </p:nvSpPr>
        <p:spPr/>
        <p:txBody>
          <a:bodyPr/>
          <a:lstStyle/>
          <a:p>
            <a:endParaRPr lang="en-US"/>
          </a:p>
        </p:txBody>
      </p:sp>
      <p:graphicFrame>
        <p:nvGraphicFramePr>
          <p:cNvPr id="3" name="Table 2"/>
          <p:cNvGraphicFramePr>
            <a:graphicFrameLocks noGrp="1"/>
          </p:cNvGraphicFramePr>
          <p:nvPr/>
        </p:nvGraphicFramePr>
        <p:xfrm>
          <a:off x="368136" y="1009405"/>
          <a:ext cx="8538357" cy="5047010"/>
        </p:xfrm>
        <a:graphic>
          <a:graphicData uri="http://schemas.openxmlformats.org/drawingml/2006/table">
            <a:tbl>
              <a:tblPr/>
              <a:tblGrid>
                <a:gridCol w="1262324"/>
                <a:gridCol w="1262324"/>
                <a:gridCol w="1013441"/>
                <a:gridCol w="1013441"/>
                <a:gridCol w="1013441"/>
                <a:gridCol w="1037951"/>
                <a:gridCol w="1037951"/>
                <a:gridCol w="897484"/>
              </a:tblGrid>
              <a:tr h="478501">
                <a:tc>
                  <a:txBody>
                    <a:bodyPr/>
                    <a:lstStyle/>
                    <a:p>
                      <a:pPr>
                        <a:lnSpc>
                          <a:spcPct val="115000"/>
                        </a:lnSpc>
                      </a:pPr>
                      <a:endParaRPr lang="en-US" sz="2000" dirty="0">
                        <a:latin typeface="Calibri"/>
                        <a:ea typeface="Times New Roman"/>
                      </a:endParaRPr>
                    </a:p>
                  </a:txBody>
                  <a:tcPr marL="68580" marR="68580" marT="7620" marB="0">
                    <a:lnL>
                      <a:noFill/>
                    </a:lnL>
                    <a:lnR>
                      <a:noFill/>
                    </a:lnR>
                    <a:lnT>
                      <a:noFill/>
                    </a:lnT>
                    <a:lnB>
                      <a:noFill/>
                    </a:lnB>
                  </a:tcPr>
                </a:tc>
                <a:tc>
                  <a:txBody>
                    <a:bodyPr/>
                    <a:lstStyle/>
                    <a:p>
                      <a:pPr>
                        <a:lnSpc>
                          <a:spcPct val="115000"/>
                        </a:lnSpc>
                      </a:pPr>
                      <a:endParaRPr lang="en-US" sz="2000">
                        <a:latin typeface="Calibri"/>
                        <a:ea typeface="Times New Roman"/>
                      </a:endParaRPr>
                    </a:p>
                  </a:txBody>
                  <a:tcPr marL="68580" marR="68580" marT="7620" marB="0">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marL="0" marR="0">
                        <a:lnSpc>
                          <a:spcPct val="115000"/>
                        </a:lnSpc>
                        <a:spcBef>
                          <a:spcPts val="0"/>
                        </a:spcBef>
                        <a:spcAft>
                          <a:spcPts val="1000"/>
                        </a:spcAft>
                      </a:pPr>
                      <a:r>
                        <a:rPr lang="fr-FR" sz="1400" b="1">
                          <a:latin typeface="Calibri"/>
                          <a:ea typeface="Calibri"/>
                          <a:cs typeface="Times New Roman"/>
                        </a:rPr>
                        <a:t>Requête Ajax dans la zone :</a:t>
                      </a:r>
                      <a:r>
                        <a:rPr lang="fr-FR" sz="1400">
                          <a:latin typeface="Calibri"/>
                          <a:ea typeface="Calibri"/>
                          <a:cs typeface="Times New Roman"/>
                        </a:rPr>
                        <a:t> </a:t>
                      </a:r>
                      <a:endParaRPr lang="en-US" sz="2000">
                        <a:latin typeface="Calibri"/>
                        <a:ea typeface="Calibri"/>
                        <a:cs typeface="Times New Roman"/>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46423">
                <a:tc>
                  <a:txBody>
                    <a:bodyPr/>
                    <a:lstStyle/>
                    <a:p>
                      <a:pPr>
                        <a:lnSpc>
                          <a:spcPct val="115000"/>
                        </a:lnSpc>
                      </a:pPr>
                      <a:endParaRPr lang="en-US" sz="2000">
                        <a:latin typeface="Calibri"/>
                        <a:ea typeface="Times New Roman"/>
                      </a:endParaRPr>
                    </a:p>
                  </a:txBody>
                  <a:tcPr marL="68580" marR="68580" marT="762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2000">
                        <a:latin typeface="Calibri"/>
                        <a:ea typeface="Times New Roman"/>
                      </a:endParaRPr>
                    </a:p>
                  </a:txBody>
                  <a:tcPr marL="68580" marR="68580" marT="762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Arial"/>
                          <a:ea typeface="Calibri"/>
                          <a:cs typeface="Times New Roman"/>
                        </a:rPr>
                        <a:t>Local </a:t>
                      </a:r>
                      <a:endParaRPr lang="en-US" sz="2000">
                        <a:latin typeface="Calibri"/>
                        <a:ea typeface="Calibri"/>
                        <a:cs typeface="Times New Roman"/>
                      </a:endParaRPr>
                    </a:p>
                  </a:txBody>
                  <a:tcPr marL="68580" marR="68580" marT="762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dirty="0">
                          <a:latin typeface="Arial"/>
                          <a:ea typeface="Calibri"/>
                          <a:cs typeface="Times New Roman"/>
                        </a:rPr>
                        <a:t>Intranet </a:t>
                      </a:r>
                      <a:endParaRPr lang="en-US" sz="2000" dirty="0">
                        <a:latin typeface="Calibri"/>
                        <a:ea typeface="Calibri"/>
                        <a:cs typeface="Times New Roman"/>
                      </a:endParaRPr>
                    </a:p>
                  </a:txBody>
                  <a:tcPr marL="68580" marR="68580" marT="762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a:latin typeface="Arial"/>
                          <a:ea typeface="Calibri"/>
                          <a:cs typeface="Times New Roman"/>
                        </a:rPr>
                        <a:t>Trusted (Intranet) </a:t>
                      </a:r>
                      <a:endParaRPr lang="en-US" sz="2000">
                        <a:latin typeface="Calibri"/>
                        <a:ea typeface="Calibri"/>
                        <a:cs typeface="Times New Roman"/>
                      </a:endParaRPr>
                    </a:p>
                  </a:txBody>
                  <a:tcPr marL="68580" marR="68580" marT="762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a:latin typeface="Arial"/>
                          <a:ea typeface="Calibri"/>
                          <a:cs typeface="Times New Roman"/>
                        </a:rPr>
                        <a:t>Trusted (Internet) </a:t>
                      </a:r>
                      <a:endParaRPr lang="en-US" sz="2000">
                        <a:latin typeface="Calibri"/>
                        <a:ea typeface="Calibri"/>
                        <a:cs typeface="Times New Roman"/>
                      </a:endParaRPr>
                    </a:p>
                  </a:txBody>
                  <a:tcPr marL="68580" marR="68580" marT="762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a:latin typeface="Arial"/>
                          <a:ea typeface="Calibri"/>
                          <a:cs typeface="Times New Roman"/>
                        </a:rPr>
                        <a:t>Internet </a:t>
                      </a:r>
                      <a:endParaRPr lang="en-US" sz="2000">
                        <a:latin typeface="Calibri"/>
                        <a:ea typeface="Calibri"/>
                        <a:cs typeface="Times New Roman"/>
                      </a:endParaRPr>
                    </a:p>
                  </a:txBody>
                  <a:tcPr marL="68580" marR="68580" marT="762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a:latin typeface="Arial"/>
                          <a:ea typeface="Calibri"/>
                          <a:cs typeface="Times New Roman"/>
                        </a:rPr>
                        <a:t>Restricted </a:t>
                      </a:r>
                      <a:endParaRPr lang="en-US" sz="2000">
                        <a:latin typeface="Calibri"/>
                        <a:ea typeface="Calibri"/>
                        <a:cs typeface="Times New Roman"/>
                      </a:endParaRPr>
                    </a:p>
                  </a:txBody>
                  <a:tcPr marL="68580" marR="68580" marT="762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394809">
                <a:tc rowSpan="6">
                  <a:txBody>
                    <a:bodyPr/>
                    <a:lstStyle/>
                    <a:p>
                      <a:pPr marL="0" marR="0">
                        <a:lnSpc>
                          <a:spcPct val="115000"/>
                        </a:lnSpc>
                        <a:spcBef>
                          <a:spcPts val="0"/>
                        </a:spcBef>
                        <a:spcAft>
                          <a:spcPts val="1000"/>
                        </a:spcAft>
                      </a:pPr>
                      <a:r>
                        <a:rPr lang="en-US" sz="1400" b="1">
                          <a:latin typeface="Calibri"/>
                          <a:ea typeface="Calibri"/>
                          <a:cs typeface="Times New Roman"/>
                        </a:rPr>
                        <a:t>Page dans la zone :</a:t>
                      </a:r>
                      <a:r>
                        <a:rPr lang="en-US" sz="1400">
                          <a:latin typeface="Calibri"/>
                          <a:ea typeface="Calibri"/>
                          <a:cs typeface="Times New Roman"/>
                        </a:rPr>
                        <a:t> </a:t>
                      </a:r>
                      <a:endParaRPr lang="en-US" sz="2000">
                        <a:latin typeface="Calibri"/>
                        <a:ea typeface="Calibri"/>
                        <a:cs typeface="Times New Roman"/>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400">
                          <a:latin typeface="Calibri"/>
                          <a:ea typeface="Calibri"/>
                          <a:cs typeface="Times New Roman"/>
                        </a:rPr>
                        <a:t>Local </a:t>
                      </a:r>
                      <a:endParaRPr lang="en-US" sz="2000">
                        <a:latin typeface="Calibri"/>
                        <a:ea typeface="Calibri"/>
                        <a:cs typeface="Times New Roman"/>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94809">
                <a:tc vMerge="1">
                  <a:txBody>
                    <a:bodyPr/>
                    <a:lstStyle/>
                    <a:p>
                      <a:endParaRPr lang="en-US"/>
                    </a:p>
                  </a:txBody>
                  <a:tcPr/>
                </a:tc>
                <a:tc>
                  <a:txBody>
                    <a:bodyPr/>
                    <a:lstStyle/>
                    <a:p>
                      <a:pPr marL="0" marR="0">
                        <a:lnSpc>
                          <a:spcPct val="115000"/>
                        </a:lnSpc>
                        <a:spcBef>
                          <a:spcPts val="0"/>
                        </a:spcBef>
                        <a:spcAft>
                          <a:spcPts val="1000"/>
                        </a:spcAft>
                      </a:pPr>
                      <a:r>
                        <a:rPr lang="en-US" sz="1400">
                          <a:latin typeface="Calibri"/>
                          <a:ea typeface="Calibri"/>
                          <a:cs typeface="Times New Roman"/>
                        </a:rPr>
                        <a:t>Intranet </a:t>
                      </a:r>
                      <a:endParaRPr lang="en-US" sz="2000">
                        <a:latin typeface="Calibri"/>
                        <a:ea typeface="Calibri"/>
                        <a:cs typeface="Times New Roman"/>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771425">
                <a:tc vMerge="1">
                  <a:txBody>
                    <a:bodyPr/>
                    <a:lstStyle/>
                    <a:p>
                      <a:endParaRPr lang="en-US"/>
                    </a:p>
                  </a:txBody>
                  <a:tcPr/>
                </a:tc>
                <a:tc>
                  <a:txBody>
                    <a:bodyPr/>
                    <a:lstStyle/>
                    <a:p>
                      <a:pPr marL="0" marR="0">
                        <a:lnSpc>
                          <a:spcPct val="115000"/>
                        </a:lnSpc>
                        <a:spcBef>
                          <a:spcPts val="0"/>
                        </a:spcBef>
                        <a:spcAft>
                          <a:spcPts val="1000"/>
                        </a:spcAft>
                      </a:pPr>
                      <a:r>
                        <a:rPr lang="en-US" sz="1400">
                          <a:latin typeface="Calibri"/>
                          <a:ea typeface="Calibri"/>
                          <a:cs typeface="Times New Roman"/>
                        </a:rPr>
                        <a:t>Trusted (Intranet) </a:t>
                      </a:r>
                      <a:endParaRPr lang="en-US" sz="2000">
                        <a:latin typeface="Calibri"/>
                        <a:ea typeface="Calibri"/>
                        <a:cs typeface="Times New Roman"/>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771425">
                <a:tc vMerge="1">
                  <a:txBody>
                    <a:bodyPr/>
                    <a:lstStyle/>
                    <a:p>
                      <a:endParaRPr lang="en-US"/>
                    </a:p>
                  </a:txBody>
                  <a:tcPr/>
                </a:tc>
                <a:tc>
                  <a:txBody>
                    <a:bodyPr/>
                    <a:lstStyle/>
                    <a:p>
                      <a:pPr marL="0" marR="0">
                        <a:lnSpc>
                          <a:spcPct val="115000"/>
                        </a:lnSpc>
                        <a:spcBef>
                          <a:spcPts val="0"/>
                        </a:spcBef>
                        <a:spcAft>
                          <a:spcPts val="1000"/>
                        </a:spcAft>
                      </a:pPr>
                      <a:r>
                        <a:rPr lang="en-US" sz="1400">
                          <a:latin typeface="Calibri"/>
                          <a:ea typeface="Calibri"/>
                          <a:cs typeface="Times New Roman"/>
                        </a:rPr>
                        <a:t>Trusted (Internet) </a:t>
                      </a:r>
                      <a:endParaRPr lang="en-US" sz="2000">
                        <a:latin typeface="Calibri"/>
                        <a:ea typeface="Calibri"/>
                        <a:cs typeface="Times New Roman"/>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94809">
                <a:tc vMerge="1">
                  <a:txBody>
                    <a:bodyPr/>
                    <a:lstStyle/>
                    <a:p>
                      <a:endParaRPr lang="en-US"/>
                    </a:p>
                  </a:txBody>
                  <a:tcPr/>
                </a:tc>
                <a:tc>
                  <a:txBody>
                    <a:bodyPr/>
                    <a:lstStyle/>
                    <a:p>
                      <a:pPr marL="0" marR="0">
                        <a:lnSpc>
                          <a:spcPct val="115000"/>
                        </a:lnSpc>
                        <a:spcBef>
                          <a:spcPts val="0"/>
                        </a:spcBef>
                        <a:spcAft>
                          <a:spcPts val="1000"/>
                        </a:spcAft>
                      </a:pPr>
                      <a:r>
                        <a:rPr lang="en-US" sz="1400">
                          <a:latin typeface="Calibri"/>
                          <a:ea typeface="Calibri"/>
                          <a:cs typeface="Times New Roman"/>
                        </a:rPr>
                        <a:t>Internet </a:t>
                      </a:r>
                      <a:endParaRPr lang="en-US" sz="2000">
                        <a:latin typeface="Calibri"/>
                        <a:ea typeface="Calibri"/>
                        <a:cs typeface="Times New Roman"/>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Allow</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94809">
                <a:tc vMerge="1">
                  <a:txBody>
                    <a:bodyPr/>
                    <a:lstStyle/>
                    <a:p>
                      <a:endParaRPr lang="en-US"/>
                    </a:p>
                  </a:txBody>
                  <a:tcPr/>
                </a:tc>
                <a:tc>
                  <a:txBody>
                    <a:bodyPr/>
                    <a:lstStyle/>
                    <a:p>
                      <a:pPr marL="0" marR="0">
                        <a:lnSpc>
                          <a:spcPct val="115000"/>
                        </a:lnSpc>
                        <a:spcBef>
                          <a:spcPts val="0"/>
                        </a:spcBef>
                        <a:spcAft>
                          <a:spcPts val="1000"/>
                        </a:spcAft>
                      </a:pPr>
                      <a:r>
                        <a:rPr lang="en-US" sz="1400">
                          <a:latin typeface="Calibri"/>
                          <a:ea typeface="Calibri"/>
                          <a:cs typeface="Times New Roman"/>
                        </a:rPr>
                        <a:t>Restricted </a:t>
                      </a:r>
                      <a:endParaRPr lang="en-US" sz="2000">
                        <a:latin typeface="Calibri"/>
                        <a:ea typeface="Calibri"/>
                        <a:cs typeface="Times New Roman"/>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400" b="1">
                          <a:latin typeface="Calibri"/>
                          <a:ea typeface="Calibri"/>
                          <a:cs typeface="Times New Roman"/>
                        </a:rPr>
                        <a:t>Block</a:t>
                      </a:r>
                      <a:r>
                        <a:rPr lang="en-US" sz="1400">
                          <a:latin typeface="Calibri"/>
                          <a:ea typeface="Calibri"/>
                          <a:cs typeface="Times New Roman"/>
                        </a:rPr>
                        <a:t> </a:t>
                      </a:r>
                      <a:endParaRPr lang="en-US" sz="200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400" b="1" dirty="0">
                          <a:latin typeface="Calibri"/>
                          <a:ea typeface="Calibri"/>
                          <a:cs typeface="Times New Roman"/>
                        </a:rPr>
                        <a:t>Block</a:t>
                      </a:r>
                      <a:r>
                        <a:rPr lang="en-US" sz="1400" dirty="0">
                          <a:latin typeface="Calibri"/>
                          <a:ea typeface="Calibri"/>
                          <a:cs typeface="Times New Roman"/>
                        </a:rPr>
                        <a:t> </a:t>
                      </a:r>
                      <a:endParaRPr lang="en-US" sz="2000" dirty="0">
                        <a:latin typeface="Calibri"/>
                        <a:ea typeface="Calibri"/>
                        <a:cs typeface="Times New Roman"/>
                      </a:endParaRPr>
                    </a:p>
                  </a:txBody>
                  <a:tcPr marL="68580" marR="6858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8" name="Rectangle 8"/>
          <p:cNvSpPr>
            <a:spLocks noGrp="1" noChangeArrowheads="1"/>
          </p:cNvSpPr>
          <p:nvPr>
            <p:ph type="title"/>
          </p:nvPr>
        </p:nvSpPr>
        <p:spPr/>
        <p:txBody>
          <a:bodyPr/>
          <a:lstStyle/>
          <a:p>
            <a:pPr defTabSz="914363" fontAlgn="auto">
              <a:spcAft>
                <a:spcPts val="0"/>
              </a:spcAft>
              <a:defRPr/>
            </a:pPr>
            <a:r>
              <a:rPr smtClean="0"/>
              <a:t>Performance</a:t>
            </a:r>
          </a:p>
        </p:txBody>
      </p:sp>
      <p:sp>
        <p:nvSpPr>
          <p:cNvPr id="10" name="Text Placeholder 9"/>
          <p:cNvSpPr>
            <a:spLocks noGrp="1"/>
          </p:cNvSpPr>
          <p:nvPr>
            <p:ph sz="quarter" idx="10"/>
          </p:nvPr>
        </p:nvSpPr>
        <p:spPr/>
        <p:txBody>
          <a:bodyPr/>
          <a:lstStyle/>
          <a:p>
            <a:r>
              <a:rPr lang="fr-FR" dirty="0" smtClean="0"/>
              <a:t>Amélioration</a:t>
            </a:r>
          </a:p>
          <a:p>
            <a:pPr lvl="1"/>
            <a:r>
              <a:rPr lang="fr-FR" dirty="0" err="1" smtClean="0"/>
              <a:t>Parsing</a:t>
            </a:r>
            <a:r>
              <a:rPr lang="fr-FR" dirty="0" smtClean="0"/>
              <a:t> et rendu HTML plus rapide</a:t>
            </a:r>
          </a:p>
          <a:p>
            <a:pPr lvl="1"/>
            <a:r>
              <a:rPr lang="fr-FR" dirty="0" smtClean="0"/>
              <a:t>Exécution JavaScript plus rapide</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Outil </a:t>
            </a:r>
            <a:r>
              <a:rPr lang="fr-FR" dirty="0" smtClean="0"/>
              <a:t>de test</a:t>
            </a:r>
            <a:endParaRPr lang="en-US" dirty="0"/>
          </a:p>
        </p:txBody>
      </p:sp>
      <p:sp>
        <p:nvSpPr>
          <p:cNvPr id="3" name="Text Placeholder 2"/>
          <p:cNvSpPr>
            <a:spLocks noGrp="1"/>
          </p:cNvSpPr>
          <p:nvPr>
            <p:ph sz="quarter" idx="10"/>
          </p:nvPr>
        </p:nvSpPr>
        <p:spPr/>
        <p:txBody>
          <a:bodyPr/>
          <a:lstStyle/>
          <a:p>
            <a:r>
              <a:rPr lang="fr-FR" dirty="0" err="1" smtClean="0"/>
              <a:t>IETester</a:t>
            </a:r>
            <a:endParaRPr lang="fr-FR" dirty="0" smtClean="0"/>
          </a:p>
          <a:p>
            <a:r>
              <a:rPr lang="fr-FR" dirty="0" smtClean="0"/>
              <a:t>ACT 50 (Application Compatibility </a:t>
            </a:r>
            <a:r>
              <a:rPr lang="fr-FR" dirty="0" err="1" smtClean="0"/>
              <a:t>Tool</a:t>
            </a:r>
            <a:r>
              <a:rPr lang="fr-FR" dirty="0" smtClean="0"/>
              <a:t>)</a:t>
            </a:r>
          </a:p>
          <a:p>
            <a:pPr lvl="1"/>
            <a:r>
              <a:rPr lang="fr-FR" u="sng" dirty="0" smtClean="0">
                <a:hlinkClick r:id="rId2"/>
              </a:rPr>
              <a:t>http://www.microsoft.com/downloads/details.aspx?FamilyID=24da89e9-b581-47b0-b45e-492dd6da2971&amp;displaylang=en</a:t>
            </a:r>
            <a:r>
              <a:rPr lang="fr-FR" dirty="0" smtClean="0"/>
              <a:t> </a:t>
            </a:r>
            <a:endParaRPr lang="en-US"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WebBrowser</a:t>
            </a:r>
            <a:endParaRPr lang="fr-FR" dirty="0"/>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2" name="Rectangle 52"/>
          <p:cNvSpPr>
            <a:spLocks noGrp="1" noChangeArrowheads="1"/>
          </p:cNvSpPr>
          <p:nvPr>
            <p:ph type="body" idx="4294967295"/>
          </p:nvPr>
        </p:nvSpPr>
        <p:spPr>
          <a:xfrm>
            <a:off x="0" y="214313"/>
            <a:ext cx="4505325" cy="3414712"/>
          </a:xfrm>
          <a:prstGeom prst="rect">
            <a:avLst/>
          </a:prstGeom>
          <a:noFill/>
          <a:ln>
            <a:noFill/>
          </a:ln>
          <a:effectLst>
            <a:innerShdw blurRad="63500" dist="50800" dir="10800000">
              <a:prstClr val="black">
                <a:alpha val="50000"/>
              </a:prstClr>
            </a:innerShdw>
          </a:effectLst>
        </p:spPr>
        <p:txBody>
          <a:bodyPr/>
          <a:lstStyle/>
          <a:p>
            <a:pPr>
              <a:buNone/>
            </a:pPr>
            <a:endParaRPr lang="fr-FR" dirty="0" smtClean="0"/>
          </a:p>
          <a:p>
            <a:pPr>
              <a:buNone/>
            </a:pPr>
            <a:endParaRPr lang="fr-FR" sz="1050" dirty="0" smtClean="0"/>
          </a:p>
          <a:p>
            <a:pPr algn="ctr">
              <a:buNone/>
            </a:pPr>
            <a:endParaRPr lang="fr-FR" sz="900" b="1" dirty="0" smtClean="0">
              <a:solidFill>
                <a:srgbClr val="FFC000"/>
              </a:solidFill>
            </a:endParaRPr>
          </a:p>
          <a:p>
            <a:pPr marL="447675" indent="-447675" algn="ctr" defTabSz="914400" fontAlgn="base">
              <a:spcBef>
                <a:spcPct val="3000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La référence technique</a:t>
            </a:r>
          </a:p>
          <a:p>
            <a:pPr marL="447675" indent="-447675" algn="ctr" defTabSz="914400" fontAlgn="base">
              <a:lnSpc>
                <a:spcPct val="100000"/>
              </a:lnSpc>
              <a:spcBef>
                <a:spcPts val="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 pour les IT Pros :</a:t>
            </a:r>
          </a:p>
          <a:p>
            <a:pPr algn="ctr">
              <a:lnSpc>
                <a:spcPct val="100000"/>
              </a:lnSpc>
              <a:spcBef>
                <a:spcPts val="400"/>
              </a:spcBef>
              <a:spcAft>
                <a:spcPts val="400"/>
              </a:spcAft>
              <a:buNone/>
            </a:pPr>
            <a:r>
              <a:rPr lang="fr-FR" sz="2400" u="sng" dirty="0" smtClean="0">
                <a:solidFill>
                  <a:srgbClr val="FFFFFF"/>
                </a:solidFill>
              </a:rPr>
              <a:t>technet.microsoft.com</a:t>
            </a:r>
            <a:endParaRPr lang="fr-FR" sz="2800" b="1" u="sng" dirty="0" smtClean="0">
              <a:solidFill>
                <a:srgbClr val="FFFFFF"/>
              </a:solidFill>
            </a:endParaRPr>
          </a:p>
          <a:p>
            <a:pPr>
              <a:buNone/>
            </a:pPr>
            <a:endParaRPr lang="fr-FR" sz="2800" dirty="0" smtClean="0"/>
          </a:p>
          <a:p>
            <a:pPr>
              <a:buNone/>
            </a:pPr>
            <a:endParaRPr lang="fr-FR" dirty="0" smtClean="0">
              <a:solidFill>
                <a:srgbClr val="002060"/>
              </a:solidFill>
            </a:endParaRPr>
          </a:p>
        </p:txBody>
      </p:sp>
      <p:sp>
        <p:nvSpPr>
          <p:cNvPr id="13" name="Rectangle 52"/>
          <p:cNvSpPr txBox="1">
            <a:spLocks noChangeArrowheads="1"/>
          </p:cNvSpPr>
          <p:nvPr/>
        </p:nvSpPr>
        <p:spPr bwMode="auto">
          <a:xfrm>
            <a:off x="4638674" y="152648"/>
            <a:ext cx="4505326" cy="3776418"/>
          </a:xfrm>
          <a:prstGeom prst="rect">
            <a:avLst/>
          </a:prstGeom>
          <a:noFill/>
          <a:ln w="9525">
            <a:noFill/>
            <a:miter lim="800000"/>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9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L’engagement Microsoft</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pour les développeurs</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lang="en-US" sz="2400" b="0" u="sng" dirty="0" smtClean="0">
                <a:solidFill>
                  <a:srgbClr val="FFFFFF"/>
                </a:solidFill>
                <a:effectLst>
                  <a:outerShdw blurRad="38100" dist="38100" dir="2700000" algn="tl">
                    <a:srgbClr val="000000"/>
                  </a:outerShdw>
                </a:effectLst>
                <a:latin typeface="+mn-lt"/>
              </a:rPr>
              <a:t>msdn.microsoft.com</a:t>
            </a:r>
            <a:endParaRPr lang="fr-FR" sz="2400" b="0" u="sng" dirty="0" smtClean="0">
              <a:solidFill>
                <a:srgbClr val="FFFFFF"/>
              </a:solidFill>
              <a:effectLst>
                <a:outerShdw blurRad="38100" dist="38100" dir="2700000" algn="tl">
                  <a:srgbClr val="000000"/>
                </a:outerShdw>
              </a:effectLst>
              <a:latin typeface="+mn-lt"/>
              <a:hlinkClick r:id="rId3"/>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lang="fr-FR" sz="2800" kern="0" dirty="0" smtClean="0">
              <a:solidFill>
                <a:srgbClr val="FFC000"/>
              </a:solidFill>
              <a:effectLst>
                <a:outerShdw blurRad="38100" dist="38100" dir="2700000" algn="tl">
                  <a:srgbClr val="000000"/>
                </a:outerShdw>
              </a:effectLst>
              <a:latin typeface="+mn-lt"/>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16" name="TextBox 15"/>
          <p:cNvSpPr txBox="1"/>
          <p:nvPr/>
        </p:nvSpPr>
        <p:spPr>
          <a:xfrm>
            <a:off x="0" y="3019425"/>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3796466"/>
            <a:ext cx="9144000"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r>
              <a:rPr kumimoji="0" lang="fr-FR" sz="2400" b="0" i="0" u="none" strike="noStrike" kern="0" cap="none" spc="0" normalizeH="0" noProof="0" dirty="0" smtClean="0">
                <a:ln>
                  <a:noFill/>
                </a:ln>
                <a:solidFill>
                  <a:schemeClr val="tx2"/>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Un portail d’informations,</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des événements, une newsletter bimensuelle personnalisée</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 - </a:t>
            </a:r>
            <a:r>
              <a:rPr lang="fr-FR" sz="2400" b="0" kern="0" dirty="0" smtClean="0">
                <a:effectLst>
                  <a:outerShdw blurRad="38100" dist="38100" dir="2700000" algn="tl">
                    <a:srgbClr val="000000"/>
                  </a:outerShdw>
                </a:effectLst>
                <a:latin typeface="+mn-lt"/>
              </a:rPr>
              <a:t>Des webcasts, des articles techniques, des téléchargements, des forums pour échanger avec vos pairs</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 -  </a:t>
            </a:r>
            <a:r>
              <a:rPr lang="fr-FR" sz="2400" b="0" kern="0" dirty="0" smtClean="0">
                <a:effectLst>
                  <a:outerShdw blurRad="38100" dist="38100" dir="2700000" algn="tl">
                    <a:srgbClr val="000000"/>
                  </a:outerShdw>
                </a:effectLst>
                <a:latin typeface="+mn-lt"/>
              </a:rPr>
              <a:t>Des cursus de formations et de certifications, des offres de support technique</a:t>
            </a:r>
          </a:p>
          <a:p>
            <a:pPr marL="904875" lvl="1" indent="-447675">
              <a:spcBef>
                <a:spcPct val="30000"/>
              </a:spcBef>
              <a:buClr>
                <a:schemeClr val="tx2"/>
              </a:buClr>
            </a:pPr>
            <a:endParaRPr lang="fr-FR" sz="2400" b="0" kern="0" dirty="0" smtClean="0">
              <a:effectLst>
                <a:outerShdw blurRad="38100" dist="38100" dir="2700000" algn="tl">
                  <a:srgbClr val="000000"/>
                </a:outerShdw>
              </a:effectLst>
              <a:latin typeface="+mn-lt"/>
            </a:endParaRPr>
          </a:p>
          <a:p>
            <a:pPr marL="904875" lvl="1" indent="-447675">
              <a:spcBef>
                <a:spcPct val="30000"/>
              </a:spcBef>
              <a:buClr>
                <a:schemeClr val="tx2"/>
              </a:buClr>
            </a:pPr>
            <a:endParaRPr kumimoji="0" lang="fr-FR"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2657475"/>
            <a:ext cx="4514851" cy="830997"/>
          </a:xfrm>
          <a:prstGeom prst="rect">
            <a:avLst/>
          </a:prstGeom>
          <a:ln>
            <a:solidFill>
              <a:srgbClr val="FFC000"/>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rPr>
              <a:t>Visual Studio 2008 +</a:t>
            </a:r>
          </a:p>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MSDN Premium   </a:t>
            </a:r>
            <a:endParaRPr lang="fr-FR" sz="2800" b="0" u="sng" kern="0" dirty="0" smtClean="0">
              <a:solidFill>
                <a:schemeClr val="tx2"/>
              </a:solidFill>
              <a:effectLst>
                <a:outerShdw blurRad="38100" dist="38100" dir="2700000" algn="tl">
                  <a:srgbClr val="000000"/>
                </a:outerShdw>
              </a:effectLst>
              <a:latin typeface="+mn-lt"/>
              <a:hlinkClick r:id="rId5"/>
            </a:endParaRPr>
          </a:p>
        </p:txBody>
      </p:sp>
      <p:sp useBgFill="1">
        <p:nvSpPr>
          <p:cNvPr id="22" name="TextBox 21"/>
          <p:cNvSpPr txBox="1"/>
          <p:nvPr/>
        </p:nvSpPr>
        <p:spPr>
          <a:xfrm>
            <a:off x="66675" y="2657475"/>
            <a:ext cx="4362450" cy="830997"/>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TechNet Plus :</a:t>
            </a:r>
          </a:p>
          <a:p>
            <a:pPr algn="ctr"/>
            <a:r>
              <a:rPr lang="fr-FR" sz="2000" b="0" kern="0" dirty="0" smtClean="0">
                <a:effectLst>
                  <a:outerShdw blurRad="38100" dist="38100" dir="2700000" algn="tl">
                    <a:srgbClr val="000000"/>
                  </a:outerShdw>
                </a:effectLst>
                <a:latin typeface="+mn-lt"/>
              </a:rPr>
              <a:t>Versions d’</a:t>
            </a:r>
            <a:r>
              <a:rPr lang="fr-FR" sz="2000" b="0" kern="0" dirty="0" err="1" smtClean="0">
                <a:effectLst>
                  <a:outerShdw blurRad="38100" dist="38100" dir="2700000" algn="tl">
                    <a:srgbClr val="000000"/>
                  </a:outerShdw>
                </a:effectLst>
                <a:latin typeface="+mn-lt"/>
              </a:rPr>
              <a:t>éval</a:t>
            </a:r>
            <a:r>
              <a:rPr lang="fr-FR" sz="2000" b="0" kern="0" dirty="0" smtClean="0">
                <a:effectLst>
                  <a:outerShdw blurRad="38100" dist="38100" dir="2700000" algn="tl">
                    <a:srgbClr val="000000"/>
                  </a:outerShdw>
                </a:effectLst>
                <a:latin typeface="+mn-lt"/>
              </a:rPr>
              <a:t> + 2 incidents support</a:t>
            </a:r>
            <a:endParaRPr lang="fr-FR" sz="28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6"/>
          <a:stretch>
            <a:fillRect/>
          </a:stretch>
        </p:blipFill>
        <p:spPr>
          <a:xfrm>
            <a:off x="419100" y="266702"/>
            <a:ext cx="3800475" cy="77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msdn_1inch_c 2.tif"/>
          <p:cNvPicPr>
            <a:picLocks noChangeAspect="1"/>
          </p:cNvPicPr>
          <p:nvPr/>
        </p:nvPicPr>
        <p:blipFill>
          <a:blip r:embed="rId7" cstate="print">
            <a:clrChange>
              <a:clrFrom>
                <a:srgbClr val="FDFDFD"/>
              </a:clrFrom>
              <a:clrTo>
                <a:srgbClr val="FDFDFD">
                  <a:alpha val="0"/>
                </a:srgbClr>
              </a:clrTo>
            </a:clrChange>
            <a:grayscl/>
          </a:blip>
          <a:stretch>
            <a:fillRect/>
          </a:stretch>
        </p:blipFill>
        <p:spPr>
          <a:xfrm>
            <a:off x="5847249" y="266701"/>
            <a:ext cx="1610826" cy="8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a:xfrm>
            <a:off x="184150" y="190500"/>
            <a:ext cx="8959850" cy="579438"/>
          </a:xfrm>
          <a:prstGeom prst="rect">
            <a:avLst/>
          </a:prstGeom>
        </p:spPr>
        <p:txBody>
          <a:bodyPr rtlCol="0">
            <a:noAutofit/>
          </a:bodyPr>
          <a:lstStyle/>
          <a:p>
            <a:pPr>
              <a:defRPr/>
            </a:pPr>
            <a:r>
              <a:rPr lang="fr-FR" sz="3600" dirty="0" smtClean="0"/>
              <a:t>Certifications : Programme de nouvelle génération</a:t>
            </a:r>
          </a:p>
        </p:txBody>
      </p:sp>
      <p:sp>
        <p:nvSpPr>
          <p:cNvPr id="7" name="Can 99"/>
          <p:cNvSpPr/>
          <p:nvPr/>
        </p:nvSpPr>
        <p:spPr>
          <a:xfrm>
            <a:off x="2143125" y="1007205"/>
            <a:ext cx="3000375" cy="1357313"/>
          </a:xfrm>
          <a:prstGeom prst="can">
            <a:avLst/>
          </a:prstGeom>
          <a:gradFill>
            <a:gsLst>
              <a:gs pos="0">
                <a:srgbClr val="A2A1A0">
                  <a:lumMod val="75000"/>
                </a:srgbClr>
              </a:gs>
              <a:gs pos="53000">
                <a:srgbClr val="A2A1A0">
                  <a:lumMod val="60000"/>
                  <a:lumOff val="40000"/>
                </a:srgbClr>
              </a:gs>
              <a:gs pos="100000">
                <a:srgbClr val="A2A1A0">
                  <a:lumMod val="75000"/>
                </a:srgbClr>
              </a:gs>
            </a:gsLst>
            <a:lin ang="0" scaled="0"/>
          </a:gradFill>
          <a:ln w="3175" cap="flat" cmpd="sng" algn="ctr">
            <a:solidFill>
              <a:srgbClr val="A2A1A0">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8" name="Can 118"/>
          <p:cNvSpPr/>
          <p:nvPr/>
        </p:nvSpPr>
        <p:spPr>
          <a:xfrm>
            <a:off x="2143125" y="2435955"/>
            <a:ext cx="3000375" cy="2357438"/>
          </a:xfrm>
          <a:prstGeom prst="can">
            <a:avLst>
              <a:gd name="adj" fmla="val 13045"/>
            </a:avLst>
          </a:prstGeom>
          <a:solidFill>
            <a:srgbClr val="1922D7"/>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70C0"/>
              </a:solidFill>
              <a:cs typeface="Arial" pitchFamily="34" charset="0"/>
            </a:endParaRPr>
          </a:p>
        </p:txBody>
      </p:sp>
      <p:grpSp>
        <p:nvGrpSpPr>
          <p:cNvPr id="2" name="Group 33"/>
          <p:cNvGrpSpPr>
            <a:grpSpLocks/>
          </p:cNvGrpSpPr>
          <p:nvPr/>
        </p:nvGrpSpPr>
        <p:grpSpPr bwMode="auto">
          <a:xfrm>
            <a:off x="5886450" y="1007205"/>
            <a:ext cx="2971800" cy="1371600"/>
            <a:chOff x="228600" y="1169996"/>
            <a:chExt cx="2527300" cy="1166446"/>
          </a:xfrm>
        </p:grpSpPr>
        <p:sp>
          <p:nvSpPr>
            <p:cNvPr id="10" name="Can 111"/>
            <p:cNvSpPr/>
            <p:nvPr/>
          </p:nvSpPr>
          <p:spPr>
            <a:xfrm>
              <a:off x="228600" y="1169996"/>
              <a:ext cx="2527300" cy="1166446"/>
            </a:xfrm>
            <a:prstGeom prst="can">
              <a:avLst/>
            </a:prstGeom>
            <a:gradFill>
              <a:gsLst>
                <a:gs pos="0">
                  <a:srgbClr val="DB794D">
                    <a:lumMod val="75000"/>
                  </a:srgbClr>
                </a:gs>
                <a:gs pos="53000">
                  <a:srgbClr val="DB794D">
                    <a:lumMod val="60000"/>
                    <a:lumOff val="40000"/>
                  </a:srgbClr>
                </a:gs>
                <a:gs pos="100000">
                  <a:srgbClr val="DB794D">
                    <a:lumMod val="75000"/>
                  </a:srgbClr>
                </a:gs>
              </a:gsLst>
              <a:lin ang="0" scaled="0"/>
            </a:gradFill>
            <a:ln w="3175" cap="flat" cmpd="sng" algn="ctr">
              <a:solidFill>
                <a:srgbClr val="DB794D">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1" name="Rounded Rectangle 112"/>
            <p:cNvSpPr/>
            <p:nvPr/>
          </p:nvSpPr>
          <p:spPr>
            <a:xfrm>
              <a:off x="762000" y="1447800"/>
              <a:ext cx="1447800" cy="88127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49" name="Picture 2" descr="C:\Users\jeffko\Documents\Cert\Marketing\PNG\cert_Arch_rgb.png"/>
            <p:cNvPicPr>
              <a:picLocks noChangeAspect="1" noChangeArrowheads="1"/>
            </p:cNvPicPr>
            <p:nvPr/>
          </p:nvPicPr>
          <p:blipFill>
            <a:blip r:embed="rId3"/>
            <a:srcRect/>
            <a:stretch>
              <a:fillRect/>
            </a:stretch>
          </p:blipFill>
          <p:spPr bwMode="auto">
            <a:xfrm>
              <a:off x="990600" y="1600200"/>
              <a:ext cx="1066800" cy="557848"/>
            </a:xfrm>
            <a:prstGeom prst="rect">
              <a:avLst/>
            </a:prstGeom>
            <a:noFill/>
            <a:ln w="9525">
              <a:noFill/>
              <a:miter lim="800000"/>
              <a:headEnd/>
              <a:tailEnd/>
            </a:ln>
          </p:spPr>
        </p:pic>
      </p:grpSp>
      <p:sp>
        <p:nvSpPr>
          <p:cNvPr id="13" name="Can 97"/>
          <p:cNvSpPr/>
          <p:nvPr/>
        </p:nvSpPr>
        <p:spPr>
          <a:xfrm>
            <a:off x="2143125" y="4865817"/>
            <a:ext cx="3000375" cy="1371600"/>
          </a:xfrm>
          <a:prstGeom prst="can">
            <a:avLst/>
          </a:prstGeom>
          <a:gradFill>
            <a:gsLst>
              <a:gs pos="0">
                <a:srgbClr val="075A2B"/>
              </a:gs>
              <a:gs pos="51000">
                <a:srgbClr val="6AA042">
                  <a:lumMod val="60000"/>
                  <a:lumOff val="40000"/>
                </a:srgbClr>
              </a:gs>
              <a:gs pos="100000">
                <a:srgbClr val="075A2B"/>
              </a:gs>
            </a:gsLst>
            <a:lin ang="0" scaled="0"/>
          </a:gradFill>
          <a:ln w="3175" cap="flat" cmpd="sng" algn="ctr">
            <a:solidFill>
              <a:srgbClr val="075A2B"/>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5" name="Rounded Rectangle 101"/>
          <p:cNvSpPr/>
          <p:nvPr/>
        </p:nvSpPr>
        <p:spPr>
          <a:xfrm>
            <a:off x="2388291" y="3007453"/>
            <a:ext cx="2540899" cy="1286633"/>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26" name="Rectangle 66593"/>
          <p:cNvPicPr>
            <a:picLocks noChangeAspect="1" noChangeArrowheads="1"/>
          </p:cNvPicPr>
          <p:nvPr/>
        </p:nvPicPr>
        <p:blipFill>
          <a:blip r:embed="rId4"/>
          <a:srcRect/>
          <a:stretch>
            <a:fillRect/>
          </a:stretch>
        </p:blipFill>
        <p:spPr bwMode="auto">
          <a:xfrm>
            <a:off x="3652838" y="3364643"/>
            <a:ext cx="990600" cy="703262"/>
          </a:xfrm>
          <a:prstGeom prst="rect">
            <a:avLst/>
          </a:prstGeom>
          <a:noFill/>
          <a:ln w="9525">
            <a:noFill/>
            <a:miter lim="800000"/>
            <a:headEnd/>
            <a:tailEnd/>
          </a:ln>
        </p:spPr>
      </p:pic>
      <p:pic>
        <p:nvPicPr>
          <p:cNvPr id="9227" name="Picture 2" descr="C:\Users\jeffko\Documents\Cert\Marketing\PNG\cert_ITpro_rgb.png"/>
          <p:cNvPicPr>
            <a:picLocks noChangeAspect="1" noChangeArrowheads="1"/>
          </p:cNvPicPr>
          <p:nvPr/>
        </p:nvPicPr>
        <p:blipFill>
          <a:blip r:embed="rId5"/>
          <a:srcRect/>
          <a:stretch>
            <a:fillRect/>
          </a:stretch>
        </p:blipFill>
        <p:spPr bwMode="auto">
          <a:xfrm>
            <a:off x="2581275" y="3364643"/>
            <a:ext cx="990600" cy="611187"/>
          </a:xfrm>
          <a:prstGeom prst="rect">
            <a:avLst/>
          </a:prstGeom>
          <a:noFill/>
          <a:ln w="9525">
            <a:noFill/>
            <a:miter lim="800000"/>
            <a:headEnd/>
            <a:tailEnd/>
          </a:ln>
        </p:spPr>
      </p:pic>
      <p:sp>
        <p:nvSpPr>
          <p:cNvPr id="18" name="Up Arrow 104"/>
          <p:cNvSpPr/>
          <p:nvPr/>
        </p:nvSpPr>
        <p:spPr>
          <a:xfrm>
            <a:off x="1962136" y="3078891"/>
            <a:ext cx="609600" cy="2819400"/>
          </a:xfrm>
          <a:prstGeom prst="upArrow">
            <a:avLst/>
          </a:prstGeom>
          <a:gradFill flip="none" rotWithShape="1">
            <a:gsLst>
              <a:gs pos="95000">
                <a:srgbClr val="000000">
                  <a:alpha val="2000"/>
                </a:srgbClr>
              </a:gs>
              <a:gs pos="0">
                <a:srgbClr val="000000">
                  <a:alpha val="9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2" name="Up Arrow 103"/>
          <p:cNvSpPr/>
          <p:nvPr/>
        </p:nvSpPr>
        <p:spPr>
          <a:xfrm>
            <a:off x="1962136" y="1364379"/>
            <a:ext cx="609600" cy="3200400"/>
          </a:xfrm>
          <a:prstGeom prst="upArrow">
            <a:avLst/>
          </a:prstGeom>
          <a:gradFill flip="none" rotWithShape="1">
            <a:gsLst>
              <a:gs pos="95000">
                <a:srgbClr val="000000">
                  <a:alpha val="2000"/>
                </a:srgbClr>
              </a:gs>
              <a:gs pos="0">
                <a:srgbClr val="000000">
                  <a:alpha val="7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3" name="Rounded Rectangle 115"/>
          <p:cNvSpPr/>
          <p:nvPr/>
        </p:nvSpPr>
        <p:spPr>
          <a:xfrm>
            <a:off x="2747962" y="5079155"/>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33" name="Rectangle 79882"/>
          <p:cNvPicPr>
            <a:picLocks noChangeAspect="1" noChangeArrowheads="1"/>
          </p:cNvPicPr>
          <p:nvPr/>
        </p:nvPicPr>
        <p:blipFill>
          <a:blip r:embed="rId6"/>
          <a:srcRect/>
          <a:stretch>
            <a:fillRect/>
          </a:stretch>
        </p:blipFill>
        <p:spPr bwMode="auto">
          <a:xfrm>
            <a:off x="3081338" y="5365879"/>
            <a:ext cx="990600" cy="687388"/>
          </a:xfrm>
          <a:prstGeom prst="rect">
            <a:avLst/>
          </a:prstGeom>
          <a:noFill/>
          <a:ln w="9525">
            <a:noFill/>
            <a:miter lim="800000"/>
            <a:headEnd/>
            <a:tailEnd/>
          </a:ln>
        </p:spPr>
      </p:pic>
      <p:sp>
        <p:nvSpPr>
          <p:cNvPr id="26" name="TextBox 117"/>
          <p:cNvSpPr txBox="1">
            <a:spLocks noChangeArrowheads="1"/>
          </p:cNvSpPr>
          <p:nvPr/>
        </p:nvSpPr>
        <p:spPr bwMode="auto">
          <a:xfrm>
            <a:off x="5857875" y="2507393"/>
            <a:ext cx="3130550" cy="938212"/>
          </a:xfrm>
          <a:prstGeom prst="rect">
            <a:avLst/>
          </a:prstGeom>
          <a:noFill/>
          <a:ln w="9525">
            <a:noFill/>
            <a:miter lim="800000"/>
            <a:headEnd/>
            <a:tailEnd/>
          </a:ln>
        </p:spPr>
        <p:txBody>
          <a:bodyPr>
            <a:spAutoFit/>
          </a:bodyPr>
          <a:lstStyle/>
          <a:p>
            <a:pPr>
              <a:defRPr/>
            </a:pPr>
            <a:r>
              <a:rPr lang="fr-FR" sz="1100" b="1" smtClean="0">
                <a:latin typeface="+mj-lt"/>
              </a:rPr>
              <a:t>Série  Architecture</a:t>
            </a:r>
            <a:r>
              <a:rPr lang="fr-FR" sz="1100" smtClean="0">
                <a:latin typeface="+mj-lt"/>
              </a:rPr>
              <a:t>– le programme Microsoft Certified Architect permet aux entreprises d’identifier facilement les architectes en informatique très expérimentés, ayant suivi un processus de validation particulièrement rigoureux. </a:t>
            </a:r>
            <a:endParaRPr lang="fr-FR" sz="1100">
              <a:latin typeface="+mj-lt"/>
            </a:endParaRPr>
          </a:p>
        </p:txBody>
      </p:sp>
      <p:sp>
        <p:nvSpPr>
          <p:cNvPr id="27" name="TextBox 29"/>
          <p:cNvSpPr txBox="1">
            <a:spLocks noChangeArrowheads="1"/>
          </p:cNvSpPr>
          <p:nvPr/>
        </p:nvSpPr>
        <p:spPr bwMode="auto">
          <a:xfrm>
            <a:off x="9525" y="3042380"/>
            <a:ext cx="2133600" cy="1108075"/>
          </a:xfrm>
          <a:prstGeom prst="rect">
            <a:avLst/>
          </a:prstGeom>
          <a:noFill/>
          <a:ln w="9525">
            <a:noFill/>
            <a:miter lim="800000"/>
            <a:headEnd/>
            <a:tailEnd/>
          </a:ln>
        </p:spPr>
        <p:txBody>
          <a:bodyPr>
            <a:spAutoFit/>
          </a:bodyPr>
          <a:lstStyle/>
          <a:p>
            <a:pPr>
              <a:defRPr/>
            </a:pPr>
            <a:r>
              <a:rPr lang="fr-FR" sz="1100" b="1" smtClean="0">
                <a:latin typeface="+mj-lt"/>
              </a:rPr>
              <a:t>Série Métier </a:t>
            </a:r>
            <a:r>
              <a:rPr lang="fr-FR" sz="1100" smtClean="0">
                <a:latin typeface="+mj-lt"/>
              </a:rPr>
              <a:t>– Ce programme valide un ensemble complet de compétences à jour, permettant au professionel de réussir dans son métier et d’être très performant.</a:t>
            </a:r>
            <a:endParaRPr lang="fr-FR" sz="1100">
              <a:latin typeface="+mj-lt"/>
            </a:endParaRPr>
          </a:p>
        </p:txBody>
      </p:sp>
      <p:sp>
        <p:nvSpPr>
          <p:cNvPr id="29" name="TextBox 30"/>
          <p:cNvSpPr txBox="1">
            <a:spLocks noChangeArrowheads="1"/>
          </p:cNvSpPr>
          <p:nvPr/>
        </p:nvSpPr>
        <p:spPr bwMode="auto">
          <a:xfrm>
            <a:off x="0" y="4914041"/>
            <a:ext cx="2276475" cy="1277938"/>
          </a:xfrm>
          <a:prstGeom prst="rect">
            <a:avLst/>
          </a:prstGeom>
          <a:noFill/>
          <a:ln w="9525">
            <a:noFill/>
            <a:miter lim="800000"/>
            <a:headEnd/>
            <a:tailEnd/>
          </a:ln>
        </p:spPr>
        <p:txBody>
          <a:bodyPr>
            <a:spAutoFit/>
          </a:bodyPr>
          <a:lstStyle/>
          <a:p>
            <a:pPr>
              <a:defRPr/>
            </a:pPr>
            <a:r>
              <a:rPr lang="fr-FR" sz="1100" b="1" dirty="0" smtClean="0">
                <a:latin typeface="+mj-lt"/>
              </a:rPr>
              <a:t>Série Technologie </a:t>
            </a:r>
            <a:r>
              <a:rPr lang="fr-FR" sz="1100" dirty="0" smtClean="0">
                <a:latin typeface="+mj-lt"/>
              </a:rPr>
              <a:t>– Ces certifications vous permettent d’approfondir vos connaissances sur des technologies Microsoft spécifiques et d’obtenir toutes les compétences nécessaires pour les exploiter à fond. </a:t>
            </a:r>
            <a:endParaRPr lang="fr-FR" sz="1100" dirty="0">
              <a:latin typeface="+mj-lt"/>
            </a:endParaRPr>
          </a:p>
        </p:txBody>
      </p:sp>
      <p:sp>
        <p:nvSpPr>
          <p:cNvPr id="30" name="Rounded Rectangle 105"/>
          <p:cNvSpPr/>
          <p:nvPr/>
        </p:nvSpPr>
        <p:spPr>
          <a:xfrm>
            <a:off x="2857488" y="1297711"/>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grpSp>
        <p:nvGrpSpPr>
          <p:cNvPr id="3" name="Group 26"/>
          <p:cNvGrpSpPr>
            <a:grpSpLocks/>
          </p:cNvGrpSpPr>
          <p:nvPr/>
        </p:nvGrpSpPr>
        <p:grpSpPr bwMode="auto">
          <a:xfrm>
            <a:off x="3214688" y="1567593"/>
            <a:ext cx="990600" cy="654050"/>
            <a:chOff x="1447800" y="3657600"/>
            <a:chExt cx="990600" cy="653521"/>
          </a:xfrm>
        </p:grpSpPr>
        <p:sp>
          <p:nvSpPr>
            <p:cNvPr id="9243" name="TextBox 107"/>
            <p:cNvSpPr txBox="1">
              <a:spLocks noChangeArrowheads="1"/>
            </p:cNvSpPr>
            <p:nvPr/>
          </p:nvSpPr>
          <p:spPr bwMode="auto">
            <a:xfrm>
              <a:off x="1572564" y="4003344"/>
              <a:ext cx="747320" cy="307777"/>
            </a:xfrm>
            <a:prstGeom prst="rect">
              <a:avLst/>
            </a:prstGeom>
            <a:noFill/>
            <a:ln w="9525">
              <a:noFill/>
              <a:miter lim="800000"/>
              <a:headEnd/>
              <a:tailEnd/>
            </a:ln>
          </p:spPr>
          <p:txBody>
            <a:bodyPr wrap="none">
              <a:spAutoFit/>
            </a:bodyPr>
            <a:lstStyle/>
            <a:p>
              <a:r>
                <a:rPr lang="en-US" sz="1400">
                  <a:solidFill>
                    <a:srgbClr val="075A2B"/>
                  </a:solidFill>
                  <a:latin typeface="Segoe Semibold"/>
                </a:rPr>
                <a:t>Master</a:t>
              </a:r>
            </a:p>
          </p:txBody>
        </p:sp>
        <p:pic>
          <p:nvPicPr>
            <p:cNvPr id="9244" name="Rectangle 66593"/>
            <p:cNvPicPr>
              <a:picLocks noChangeAspect="1" noChangeArrowheads="1"/>
            </p:cNvPicPr>
            <p:nvPr/>
          </p:nvPicPr>
          <p:blipFill>
            <a:blip r:embed="rId4"/>
            <a:srcRect b="45845"/>
            <a:stretch>
              <a:fillRect/>
            </a:stretch>
          </p:blipFill>
          <p:spPr bwMode="auto">
            <a:xfrm>
              <a:off x="1447800" y="3657600"/>
              <a:ext cx="990600" cy="381000"/>
            </a:xfrm>
            <a:prstGeom prst="rect">
              <a:avLst/>
            </a:prstGeom>
            <a:noFill/>
            <a:ln w="9525">
              <a:noFill/>
              <a:miter lim="800000"/>
              <a:headEnd/>
              <a:tailEnd/>
            </a:ln>
          </p:spPr>
        </p:pic>
      </p:grpSp>
      <p:sp>
        <p:nvSpPr>
          <p:cNvPr id="31" name="TextBox 10"/>
          <p:cNvSpPr txBox="1">
            <a:spLocks noChangeArrowheads="1"/>
          </p:cNvSpPr>
          <p:nvPr/>
        </p:nvSpPr>
        <p:spPr bwMode="auto">
          <a:xfrm>
            <a:off x="0" y="1292955"/>
            <a:ext cx="2133600" cy="1100138"/>
          </a:xfrm>
          <a:prstGeom prst="rect">
            <a:avLst/>
          </a:prstGeom>
          <a:noFill/>
          <a:ln w="9525">
            <a:noFill/>
            <a:miter lim="800000"/>
            <a:headEnd/>
            <a:tailEnd/>
          </a:ln>
        </p:spPr>
        <p:txBody>
          <a:bodyPr>
            <a:spAutoFit/>
          </a:bodyPr>
          <a:lstStyle/>
          <a:p>
            <a:r>
              <a:rPr lang="en-US" sz="1100" b="1">
                <a:latin typeface="Arial" pitchFamily="34" charset="0"/>
              </a:rPr>
              <a:t>Série Master </a:t>
            </a:r>
            <a:r>
              <a:rPr lang="en-US" sz="1100">
                <a:latin typeface="Arial" pitchFamily="34" charset="0"/>
              </a:rPr>
              <a:t>– </a:t>
            </a:r>
            <a:r>
              <a:rPr lang="fr-FR" sz="1100">
                <a:latin typeface="Arial" pitchFamily="34" charset="0"/>
              </a:rPr>
              <a:t>Ce programme valide les compétences technologiques de très haut niveau des individus sur les plateformes Microsoft</a:t>
            </a:r>
          </a:p>
          <a:p>
            <a:endParaRPr lang="en-US" sz="1000"/>
          </a:p>
        </p:txBody>
      </p:sp>
      <p:sp>
        <p:nvSpPr>
          <p:cNvPr id="9242" name="TextBox 114"/>
          <p:cNvSpPr txBox="1">
            <a:spLocks noChangeArrowheads="1"/>
          </p:cNvSpPr>
          <p:nvPr/>
        </p:nvSpPr>
        <p:spPr bwMode="auto">
          <a:xfrm>
            <a:off x="6000750" y="3650393"/>
            <a:ext cx="2849563" cy="2462212"/>
          </a:xfrm>
          <a:prstGeom prst="rect">
            <a:avLst/>
          </a:prstGeom>
          <a:noFill/>
          <a:ln w="9525">
            <a:noFill/>
            <a:miter lim="800000"/>
            <a:headEnd/>
            <a:tailEnd/>
          </a:ln>
        </p:spPr>
        <p:txBody>
          <a:bodyPr>
            <a:spAutoFit/>
          </a:bodyPr>
          <a:lstStyle/>
          <a:p>
            <a:pPr>
              <a:buFont typeface="Arial" pitchFamily="34" charset="0"/>
              <a:buChar char="•"/>
            </a:pPr>
            <a:r>
              <a:rPr lang="fr-FR" sz="1100" b="1">
                <a:latin typeface="Calibri" pitchFamily="34" charset="0"/>
              </a:rPr>
              <a:t>Une certification recherchée par les entreprises</a:t>
            </a:r>
            <a:r>
              <a:rPr lang="fr-FR" sz="1100">
                <a:latin typeface="Calibri" pitchFamily="34" charset="0"/>
              </a:rPr>
              <a:t/>
            </a:r>
            <a:br>
              <a:rPr lang="fr-FR" sz="1100">
                <a:latin typeface="Calibri" pitchFamily="34" charset="0"/>
              </a:rPr>
            </a:br>
            <a:endParaRPr lang="en-US" sz="1100">
              <a:latin typeface="Calibri" pitchFamily="34" charset="0"/>
            </a:endParaRPr>
          </a:p>
          <a:p>
            <a:pPr>
              <a:buFont typeface="Arial" pitchFamily="34" charset="0"/>
              <a:buChar char="•"/>
            </a:pPr>
            <a:r>
              <a:rPr lang="en-US" sz="1100" b="1">
                <a:latin typeface="Calibri" pitchFamily="34" charset="0"/>
              </a:rPr>
              <a:t>4 séries et 5 titres adaptés et ciblés à chaque métier</a:t>
            </a:r>
            <a:r>
              <a:rPr lang="en-US" sz="1100">
                <a:latin typeface="Calibri" pitchFamily="34" charset="0"/>
              </a:rPr>
              <a:t>.</a:t>
            </a:r>
          </a:p>
          <a:p>
            <a:endParaRPr lang="en-US" sz="1100">
              <a:latin typeface="Calibri" pitchFamily="34" charset="0"/>
            </a:endParaRPr>
          </a:p>
          <a:p>
            <a:pPr>
              <a:buFont typeface="Arial" pitchFamily="34" charset="0"/>
              <a:buChar char="•"/>
            </a:pPr>
            <a:r>
              <a:rPr lang="fr-FR" sz="1100" b="1">
                <a:latin typeface="Calibri" pitchFamily="34" charset="0"/>
              </a:rPr>
              <a:t>Un label pour votre expertise</a:t>
            </a:r>
            <a:r>
              <a:rPr lang="fr-FR" sz="1100">
                <a:latin typeface="Calibri" pitchFamily="34" charset="0"/>
              </a:rPr>
              <a:t/>
            </a:r>
            <a:br>
              <a:rPr lang="fr-FR" sz="1100">
                <a:latin typeface="Calibri" pitchFamily="34" charset="0"/>
              </a:rPr>
            </a:br>
            <a:r>
              <a:rPr lang="fr-FR" sz="1100">
                <a:latin typeface="Calibri" pitchFamily="34" charset="0"/>
              </a:rPr>
              <a:t>Les certifications Microsoft permettent la validation de votre expertise : une certification constitue la </a:t>
            </a:r>
            <a:r>
              <a:rPr lang="fr-FR" sz="1100" b="1">
                <a:latin typeface="Calibri" pitchFamily="34" charset="0"/>
              </a:rPr>
              <a:t>preuve pour vos clients ou votre société de vos compétences</a:t>
            </a:r>
            <a:r>
              <a:rPr lang="fr-FR" sz="1100">
                <a:latin typeface="Calibri" pitchFamily="34" charset="0"/>
              </a:rPr>
              <a:t> sur les produits et technologies Microsoft.</a:t>
            </a:r>
          </a:p>
          <a:p>
            <a:endParaRPr lang="fr-FR" sz="1100">
              <a:latin typeface="Calibri" pitchFamily="34" charset="0"/>
            </a:endParaRPr>
          </a:p>
          <a:p>
            <a:pPr>
              <a:buFont typeface="Arial" pitchFamily="34" charset="0"/>
              <a:buChar char="•"/>
            </a:pPr>
            <a:r>
              <a:rPr lang="fr-FR" sz="1100" b="1">
                <a:latin typeface="Calibri" pitchFamily="34" charset="0"/>
              </a:rPr>
              <a:t>Un gage de qualité pour l'entreprise</a:t>
            </a:r>
            <a:endParaRPr lang="en-US" sz="110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re 4"/>
          <p:cNvSpPr>
            <a:spLocks noGrp="1"/>
          </p:cNvSpPr>
          <p:nvPr>
            <p:ph type="title" idx="4294967295"/>
          </p:nvPr>
        </p:nvSpPr>
        <p:spPr>
          <a:xfrm>
            <a:off x="76200" y="85725"/>
            <a:ext cx="8890000" cy="657225"/>
          </a:xfrm>
          <a:prstGeom prst="rect">
            <a:avLst/>
          </a:prstGeom>
        </p:spPr>
        <p:txBody>
          <a:bodyPr/>
          <a:lstStyle/>
          <a:p>
            <a:r>
              <a:rPr lang="fr-FR" sz="4400" b="0" dirty="0" smtClean="0"/>
              <a:t>Certification : validez vos compétences</a:t>
            </a:r>
          </a:p>
        </p:txBody>
      </p:sp>
      <p:sp>
        <p:nvSpPr>
          <p:cNvPr id="10242" name="Espace réservé du contenu 2"/>
          <p:cNvSpPr>
            <a:spLocks noGrp="1"/>
          </p:cNvSpPr>
          <p:nvPr>
            <p:ph idx="4294967295"/>
          </p:nvPr>
        </p:nvSpPr>
        <p:spPr>
          <a:xfrm>
            <a:off x="142875" y="846138"/>
            <a:ext cx="8877300" cy="5691187"/>
          </a:xfrm>
          <a:prstGeom prst="rect">
            <a:avLst/>
          </a:prstGeom>
        </p:spPr>
        <p:txBody>
          <a:bodyPr/>
          <a:lstStyle/>
          <a:p>
            <a:pPr>
              <a:buBlip>
                <a:blip r:embed="rId3"/>
              </a:buBlip>
            </a:pPr>
            <a:r>
              <a:rPr lang="fr-FR" dirty="0" smtClean="0"/>
              <a:t>Offre de certification Seconde chance :</a:t>
            </a:r>
          </a:p>
          <a:p>
            <a:pPr lvl="1">
              <a:buBlip>
                <a:blip r:embed="rId3"/>
              </a:buBlip>
            </a:pPr>
            <a:r>
              <a:rPr lang="fr-FR" dirty="0" smtClean="0"/>
              <a:t>Bénéficiez d’un second passage gratuit pour tout 1</a:t>
            </a:r>
            <a:r>
              <a:rPr lang="fr-FR" baseline="30000" dirty="0" smtClean="0"/>
              <a:t>er</a:t>
            </a:r>
            <a:r>
              <a:rPr lang="fr-FR" dirty="0" smtClean="0"/>
              <a:t> passage non réussi </a:t>
            </a:r>
            <a:r>
              <a:rPr lang="fr-FR" dirty="0" smtClean="0">
                <a:hlinkClick r:id="rId4"/>
              </a:rPr>
              <a:t>www.microsoft.com/france/formation</a:t>
            </a:r>
            <a:r>
              <a:rPr lang="fr-FR" dirty="0" smtClean="0"/>
              <a:t> </a:t>
            </a:r>
            <a:endParaRPr lang="fr-FR" sz="2400" dirty="0" smtClean="0"/>
          </a:p>
          <a:p>
            <a:pPr>
              <a:buBlip>
                <a:blip r:embed="rId3"/>
              </a:buBlip>
            </a:pPr>
            <a:endParaRPr lang="fr-FR" sz="1000" b="1" dirty="0" smtClean="0"/>
          </a:p>
          <a:p>
            <a:pPr>
              <a:buBlip>
                <a:blip r:embed="rId3"/>
              </a:buBlip>
            </a:pPr>
            <a:r>
              <a:rPr lang="fr-FR" dirty="0" smtClean="0"/>
              <a:t>Guides de préparations aux examens :</a:t>
            </a:r>
          </a:p>
          <a:p>
            <a:pPr lvl="1">
              <a:buBlip>
                <a:blip r:embed="rId3"/>
              </a:buBlip>
            </a:pPr>
            <a:r>
              <a:rPr lang="fr-FR" dirty="0" smtClean="0">
                <a:hlinkClick r:id="rId5"/>
              </a:rPr>
              <a:t>http://www.microsoft.com/france/formatio</a:t>
            </a:r>
            <a:r>
              <a:rPr lang="fr-FR" sz="2400" dirty="0" smtClean="0">
                <a:hlinkClick r:id="rId5"/>
              </a:rPr>
              <a:t>n/examens</a:t>
            </a:r>
            <a:endParaRPr lang="fr-FR" sz="2400" dirty="0" smtClean="0"/>
          </a:p>
          <a:p>
            <a:pPr lvl="1">
              <a:buBlip>
                <a:blip r:embed="rId3"/>
              </a:buBlip>
            </a:pPr>
            <a:endParaRPr lang="fr-FR" sz="1000" u="sng" dirty="0" smtClean="0"/>
          </a:p>
          <a:p>
            <a:pPr>
              <a:buBlip>
                <a:blip r:embed="rId3"/>
              </a:buBlip>
            </a:pPr>
            <a:r>
              <a:rPr lang="fr-FR" dirty="0" smtClean="0"/>
              <a:t>Echangez et discutez sur les certifications sur le Forum : </a:t>
            </a:r>
          </a:p>
          <a:p>
            <a:pPr lvl="1">
              <a:buBlip>
                <a:blip r:embed="rId3"/>
              </a:buBlip>
            </a:pPr>
            <a:r>
              <a:rPr lang="fr-FR" dirty="0" smtClean="0">
                <a:hlinkClick r:id="rId6"/>
              </a:rPr>
              <a:t>http://forums.microsoft.com/france/default.aspx</a:t>
            </a:r>
            <a:endParaRPr lang="fr-FR" b="1" dirty="0" smtClean="0"/>
          </a:p>
          <a:p>
            <a:pPr>
              <a:buBlip>
                <a:blip r:embed="rId3"/>
              </a:buBlip>
            </a:pPr>
            <a:endParaRPr lang="fr-FR" sz="1000" b="1" dirty="0" smtClean="0"/>
          </a:p>
          <a:p>
            <a:pPr>
              <a:buBlip>
                <a:blip r:embed="rId3"/>
              </a:buBlip>
            </a:pPr>
            <a:r>
              <a:rPr lang="fr-FR" dirty="0" smtClean="0"/>
              <a:t>Contactez nous pour d’autres questions :</a:t>
            </a:r>
          </a:p>
          <a:p>
            <a:pPr lvl="1">
              <a:buBlip>
                <a:blip r:embed="rId3"/>
              </a:buBlip>
            </a:pPr>
            <a:r>
              <a:rPr lang="fr-FR" sz="2400" dirty="0" smtClean="0"/>
              <a:t> </a:t>
            </a:r>
            <a:r>
              <a:rPr lang="fr-FR" dirty="0" smtClean="0">
                <a:hlinkClick r:id="rId7"/>
              </a:rPr>
              <a:t>formcert@microsoft.com</a:t>
            </a:r>
            <a:r>
              <a:rPr lang="fr-FR" dirty="0" smtClean="0"/>
              <a:t> </a:t>
            </a:r>
            <a:endParaRPr lang="fr-FR" sz="24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LIDE MTT TEXTE.jpg"/>
          <p:cNvPicPr>
            <a:picLocks noChangeAspect="1"/>
          </p:cNvPicPr>
          <p:nvPr/>
        </p:nvPicPr>
        <p:blipFill>
          <a:blip r:embed="rId3"/>
          <a:stretch>
            <a:fillRect/>
          </a:stretch>
        </p:blipFill>
        <p:spPr>
          <a:xfrm>
            <a:off x="0" y="322"/>
            <a:ext cx="9144000" cy="6857355"/>
          </a:xfrm>
          <a:prstGeom prst="rect">
            <a:avLst/>
          </a:prstGeom>
        </p:spPr>
      </p:pic>
      <p:sp>
        <p:nvSpPr>
          <p:cNvPr id="5" name="Text Box 3"/>
          <p:cNvSpPr txBox="1">
            <a:spLocks noChangeArrowheads="1"/>
          </p:cNvSpPr>
          <p:nvPr/>
        </p:nvSpPr>
        <p:spPr bwMode="blackWhite">
          <a:xfrm>
            <a:off x="398963" y="5572125"/>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pic>
        <p:nvPicPr>
          <p:cNvPr id="6" name="Picture 2" descr="Microsoft logo and tagline"/>
          <p:cNvPicPr>
            <a:picLocks noChangeAspect="1" noChangeArrowheads="1"/>
          </p:cNvPicPr>
          <p:nvPr/>
        </p:nvPicPr>
        <p:blipFill>
          <a:blip r:embed="rId4"/>
          <a:srcRect r="21826" b="38762"/>
          <a:stretch>
            <a:fillRect/>
          </a:stretch>
        </p:blipFill>
        <p:spPr bwMode="black">
          <a:xfrm>
            <a:off x="2214764" y="2639994"/>
            <a:ext cx="4643470" cy="785818"/>
          </a:xfrm>
          <a:prstGeom prst="rect">
            <a:avLst/>
          </a:prstGeom>
          <a:noFill/>
        </p:spPr>
      </p:pic>
      <p:sp>
        <p:nvSpPr>
          <p:cNvPr id="7" name="TextBox 4"/>
          <p:cNvSpPr txBox="1"/>
          <p:nvPr/>
        </p:nvSpPr>
        <p:spPr>
          <a:xfrm>
            <a:off x="3314078" y="3464747"/>
            <a:ext cx="4389121" cy="369322"/>
          </a:xfrm>
          <a:prstGeom prst="rect">
            <a:avLst/>
          </a:prstGeom>
          <a:noFill/>
        </p:spPr>
        <p:txBody>
          <a:bodyPr wrap="square" lIns="91429" tIns="45715" rIns="91429" bIns="45715"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Guide couleurs</a:t>
            </a:r>
            <a:endParaRPr lang="fr-FR" dirty="0"/>
          </a:p>
        </p:txBody>
      </p:sp>
      <p:sp>
        <p:nvSpPr>
          <p:cNvPr id="3" name="Text Placeholder 2"/>
          <p:cNvSpPr>
            <a:spLocks noGrp="1"/>
          </p:cNvSpPr>
          <p:nvPr>
            <p:ph idx="4294967295"/>
          </p:nvPr>
        </p:nvSpPr>
        <p:spPr>
          <a:xfrm>
            <a:off x="228600" y="1412875"/>
            <a:ext cx="8382000" cy="885825"/>
          </a:xfrm>
          <a:prstGeom prst="rect">
            <a:avLst/>
          </a:prstGeom>
        </p:spPr>
        <p:txBody>
          <a:bodyPr/>
          <a:lstStyle/>
          <a:p>
            <a:pPr>
              <a:buSzPct val="110000"/>
              <a:buBlip>
                <a:blip r:embed="rId3"/>
              </a:buBlip>
            </a:pPr>
            <a:r>
              <a:rPr lang="fr-FR" dirty="0" smtClean="0"/>
              <a:t>Si besoin utiliser les palettes de couleur ci-dessous</a:t>
            </a:r>
          </a:p>
        </p:txBody>
      </p:sp>
      <p:sp>
        <p:nvSpPr>
          <p:cNvPr id="5" name="Rounded Rectangle 4"/>
          <p:cNvSpPr/>
          <p:nvPr/>
        </p:nvSpPr>
        <p:spPr bwMode="auto">
          <a:xfrm>
            <a:off x="2450483" y="2812747"/>
            <a:ext cx="1098962"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smtClean="0">
                <a:solidFill>
                  <a:srgbClr val="FFFFFF"/>
                </a:solidFill>
                <a:effectLst>
                  <a:outerShdw blurRad="38100" dist="38100" dir="2700000" algn="tl">
                    <a:srgbClr val="000000">
                      <a:alpha val="43137"/>
                    </a:srgbClr>
                  </a:outerShdw>
                </a:effectLst>
                <a:latin typeface="Calibri" pitchFamily="34" charset="0"/>
              </a:rPr>
              <a:t>Sample Fill</a:t>
            </a:r>
          </a:p>
        </p:txBody>
      </p:sp>
      <p:sp>
        <p:nvSpPr>
          <p:cNvPr id="6" name="Rounded Rectangle 5"/>
          <p:cNvSpPr/>
          <p:nvPr/>
        </p:nvSpPr>
        <p:spPr bwMode="auto">
          <a:xfrm>
            <a:off x="838200" y="2812747"/>
            <a:ext cx="1098962" cy="8829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smtClean="0">
                <a:solidFill>
                  <a:srgbClr val="FFFFFF"/>
                </a:solidFill>
                <a:effectLst>
                  <a:outerShdw blurRad="38100" dist="38100" dir="2700000" algn="tl">
                    <a:srgbClr val="000000">
                      <a:alpha val="43137"/>
                    </a:srgbClr>
                  </a:outerShdw>
                </a:effectLst>
                <a:latin typeface="Calibri" pitchFamily="34" charset="0"/>
              </a:rPr>
              <a:t>Sample Fill</a:t>
            </a:r>
          </a:p>
        </p:txBody>
      </p:sp>
      <p:sp>
        <p:nvSpPr>
          <p:cNvPr id="7" name="Rounded Rectangle 6"/>
          <p:cNvSpPr/>
          <p:nvPr/>
        </p:nvSpPr>
        <p:spPr bwMode="auto">
          <a:xfrm>
            <a:off x="7287332" y="2812747"/>
            <a:ext cx="1098962" cy="88295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smtClean="0">
                <a:solidFill>
                  <a:srgbClr val="FFFFFF"/>
                </a:solidFill>
                <a:effectLst>
                  <a:outerShdw blurRad="38100" dist="38100" dir="2700000" algn="tl">
                    <a:srgbClr val="000000">
                      <a:alpha val="43137"/>
                    </a:srgbClr>
                  </a:outerShdw>
                </a:effectLst>
                <a:latin typeface="Calibri" pitchFamily="34" charset="0"/>
              </a:rPr>
              <a:t>Sample Fill</a:t>
            </a:r>
          </a:p>
        </p:txBody>
      </p:sp>
      <p:sp>
        <p:nvSpPr>
          <p:cNvPr id="8" name="Rounded Rectangle 7"/>
          <p:cNvSpPr/>
          <p:nvPr/>
        </p:nvSpPr>
        <p:spPr bwMode="auto">
          <a:xfrm>
            <a:off x="5675049" y="2812747"/>
            <a:ext cx="1098962" cy="88295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sz="2000" smtClean="0">
                <a:solidFill>
                  <a:srgbClr val="FFFFFF"/>
                </a:solidFill>
                <a:effectLst>
                  <a:outerShdw blurRad="38100" dist="38100" dir="2700000" algn="tl">
                    <a:srgbClr val="000000">
                      <a:alpha val="43137"/>
                    </a:srgbClr>
                  </a:outerShdw>
                </a:effectLst>
                <a:latin typeface="Calibri" pitchFamily="34" charset="0"/>
              </a:rPr>
              <a:t>Sample Fill</a:t>
            </a:r>
          </a:p>
        </p:txBody>
      </p:sp>
      <p:sp>
        <p:nvSpPr>
          <p:cNvPr id="9" name="Rounded Rectangle 8"/>
          <p:cNvSpPr/>
          <p:nvPr/>
        </p:nvSpPr>
        <p:spPr bwMode="auto">
          <a:xfrm>
            <a:off x="4062766" y="2812747"/>
            <a:ext cx="1098962" cy="882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smtClean="0">
                <a:solidFill>
                  <a:srgbClr val="FFFFFF"/>
                </a:solidFill>
                <a:effectLst>
                  <a:outerShdw blurRad="38100" dist="38100" dir="2700000" algn="tl">
                    <a:srgbClr val="000000">
                      <a:alpha val="43137"/>
                    </a:srgbClr>
                  </a:outerShdw>
                </a:effectLst>
                <a:latin typeface="Calibri" pitchFamily="34" charset="0"/>
              </a:rPr>
              <a:t>Sample Fill</a:t>
            </a:r>
          </a:p>
        </p:txBody>
      </p:sp>
      <p:sp>
        <p:nvSpPr>
          <p:cNvPr id="10" name="Rounded Rectangle 9"/>
          <p:cNvSpPr/>
          <p:nvPr/>
        </p:nvSpPr>
        <p:spPr bwMode="auto">
          <a:xfrm>
            <a:off x="838200" y="3848100"/>
            <a:ext cx="1097280" cy="882953"/>
          </a:xfrm>
          <a:prstGeom prst="roundRect">
            <a:avLst>
              <a:gd name="adj" fmla="val 9033"/>
            </a:avLst>
          </a:prstGeom>
          <a:gradFill flip="none" rotWithShape="1">
            <a:gsLst>
              <a:gs pos="0">
                <a:srgbClr val="0070C0"/>
              </a:gs>
              <a:gs pos="50000">
                <a:srgbClr val="0070C0">
                  <a:alpha val="30000"/>
                </a:srgbClr>
              </a:gs>
              <a:gs pos="100000">
                <a:srgbClr val="7030A0">
                  <a:alpha val="0"/>
                </a:srgbClr>
              </a:gs>
            </a:gsLst>
            <a:lin ang="2700000" scaled="1"/>
            <a:tileRect/>
          </a:gradFill>
          <a:ln w="9525">
            <a:noFill/>
            <a:round/>
            <a:headEnd/>
            <a:tailEnd/>
          </a:ln>
          <a:effectLst/>
        </p:spPr>
        <p:txBody>
          <a:bodyPr vert="horz" wrap="square" lIns="91426" tIns="45712" rIns="91426" bIns="45712" numCol="1" rtlCol="0" anchor="ctr" anchorCtr="0" compatLnSpc="1">
            <a:prstTxWarp prst="textNoShape">
              <a:avLst/>
            </a:prstTxWarp>
          </a:bodyPr>
          <a:lstStyle/>
          <a:p>
            <a:pPr algn="ctr" defTabSz="914099" fontAlgn="base">
              <a:spcBef>
                <a:spcPct val="0"/>
              </a:spcBef>
              <a:spcAft>
                <a:spcPct val="0"/>
              </a:spcAft>
              <a:defRPr/>
            </a:pPr>
            <a:r>
              <a:rPr lang="fr-FR" sz="1600" smtClean="0">
                <a:solidFill>
                  <a:srgbClr val="FFFFFF"/>
                </a:solidFill>
                <a:effectLst>
                  <a:outerShdw blurRad="38100" dist="38100" dir="2700000" algn="tl">
                    <a:srgbClr val="000000">
                      <a:alpha val="43137"/>
                    </a:srgbClr>
                  </a:outerShdw>
                </a:effectLst>
                <a:latin typeface="Segoe" pitchFamily="34" charset="0"/>
              </a:rPr>
              <a:t>Sample Fill</a:t>
            </a:r>
          </a:p>
        </p:txBody>
      </p:sp>
      <p:sp>
        <p:nvSpPr>
          <p:cNvPr id="11" name="Rounded Rectangle 10"/>
          <p:cNvSpPr/>
          <p:nvPr/>
        </p:nvSpPr>
        <p:spPr bwMode="blackGray">
          <a:xfrm>
            <a:off x="5675049" y="3848100"/>
            <a:ext cx="1097280" cy="882953"/>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fr-FR" sz="1600" smtClean="0">
                <a:solidFill>
                  <a:srgbClr val="FFFFFF"/>
                </a:solidFill>
                <a:effectLst>
                  <a:outerShdw blurRad="38100" dist="38100" dir="2700000" algn="tl">
                    <a:srgbClr val="000000">
                      <a:alpha val="43137"/>
                    </a:srgbClr>
                  </a:outerShdw>
                </a:effectLst>
                <a:latin typeface="Segoe" pitchFamily="34" charset="0"/>
              </a:rPr>
              <a:t>Sample Fill</a:t>
            </a:r>
          </a:p>
        </p:txBody>
      </p:sp>
      <p:sp>
        <p:nvSpPr>
          <p:cNvPr id="12" name="Rounded Rectangle 11"/>
          <p:cNvSpPr/>
          <p:nvPr/>
        </p:nvSpPr>
        <p:spPr bwMode="auto">
          <a:xfrm>
            <a:off x="2450483" y="3848100"/>
            <a:ext cx="1097280" cy="882953"/>
          </a:xfrm>
          <a:prstGeom prst="roundRect">
            <a:avLst>
              <a:gd name="adj" fmla="val 9033"/>
            </a:avLst>
          </a:prstGeom>
          <a:gradFill rotWithShape="1">
            <a:gsLst>
              <a:gs pos="0">
                <a:srgbClr val="7030A0">
                  <a:alpha val="61000"/>
                </a:srgbClr>
              </a:gs>
              <a:gs pos="100000">
                <a:srgbClr val="7030A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r>
              <a:rPr lang="fr-FR" sz="1600" smtClean="0">
                <a:solidFill>
                  <a:srgbClr val="FFFFFF"/>
                </a:solidFill>
                <a:effectLst>
                  <a:outerShdw blurRad="38100" dist="38100" dir="2700000" algn="tl">
                    <a:srgbClr val="000000">
                      <a:alpha val="43137"/>
                    </a:srgbClr>
                  </a:outerShdw>
                </a:effectLst>
                <a:latin typeface="Segoe" pitchFamily="34" charset="0"/>
              </a:rPr>
              <a:t>Sample Fill</a:t>
            </a:r>
          </a:p>
        </p:txBody>
      </p:sp>
      <p:sp>
        <p:nvSpPr>
          <p:cNvPr id="13" name="Rounded Rectangle 12"/>
          <p:cNvSpPr/>
          <p:nvPr/>
        </p:nvSpPr>
        <p:spPr bwMode="blackGray">
          <a:xfrm>
            <a:off x="7287332" y="3848100"/>
            <a:ext cx="1097280" cy="882953"/>
          </a:xfrm>
          <a:prstGeom prst="roundRect">
            <a:avLst>
              <a:gd name="adj" fmla="val 9033"/>
            </a:avLst>
          </a:prstGeom>
          <a:gradFill flip="none" rotWithShape="1">
            <a:gsLst>
              <a:gs pos="4000">
                <a:srgbClr val="FFFFFF">
                  <a:alpha val="49000"/>
                </a:srgbClr>
              </a:gs>
              <a:gs pos="18000">
                <a:srgbClr val="FFFFFF">
                  <a:alpha val="38000"/>
                </a:srgbClr>
              </a:gs>
              <a:gs pos="48000">
                <a:srgbClr val="000000">
                  <a:alpha val="24000"/>
                </a:srgbClr>
              </a:gs>
              <a:gs pos="75000">
                <a:srgbClr val="000000">
                  <a:alpha val="16000"/>
                </a:srgbClr>
              </a:gs>
              <a:gs pos="91000">
                <a:srgbClr val="FFFFFF">
                  <a:alpha val="0"/>
                </a:srgbClr>
              </a:gs>
              <a:gs pos="100000">
                <a:srgbClr val="FFFFFF">
                  <a:alpha val="18000"/>
                </a:srgbClr>
              </a:gs>
            </a:gsLst>
            <a:lin ang="13500000" scaled="1"/>
            <a:tileRect/>
          </a:gradFill>
          <a:ln w="3175">
            <a:solidFill>
              <a:schemeClr val="tx1">
                <a:lumMod val="65000"/>
              </a:schemeClr>
            </a:solidFill>
            <a:headEnd type="none" w="med" len="med"/>
            <a:tailEnd type="none" w="med" len="med"/>
          </a:ln>
          <a:effectLst>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146278" tIns="73152" rIns="146278" bIns="73139" numCol="1" rtlCol="0" anchor="ctr" anchorCtr="0" compatLnSpc="1">
            <a:prstTxWarp prst="textNoShape">
              <a:avLst/>
            </a:prstTxWarp>
          </a:bodyPr>
          <a:lstStyle/>
          <a:p>
            <a:pPr algn="ctr" defTabSz="914099" fontAlgn="base">
              <a:spcBef>
                <a:spcPct val="0"/>
              </a:spcBef>
              <a:spcAft>
                <a:spcPct val="0"/>
              </a:spcAft>
              <a:defRPr/>
            </a:pPr>
            <a:r>
              <a:rPr lang="fr-FR" sz="1600" smtClean="0">
                <a:solidFill>
                  <a:srgbClr val="FFFFFF"/>
                </a:solidFill>
                <a:effectLst>
                  <a:outerShdw blurRad="38100" dist="38100" dir="2700000" algn="tl">
                    <a:srgbClr val="000000">
                      <a:alpha val="43137"/>
                    </a:srgbClr>
                  </a:outerShdw>
                </a:effectLst>
                <a:latin typeface="Segoe" pitchFamily="34" charset="0"/>
              </a:rPr>
              <a:t>Sample Fill</a:t>
            </a:r>
          </a:p>
        </p:txBody>
      </p:sp>
      <p:sp>
        <p:nvSpPr>
          <p:cNvPr id="15" name="Rounded Rectangle 14"/>
          <p:cNvSpPr/>
          <p:nvPr/>
        </p:nvSpPr>
        <p:spPr bwMode="black">
          <a:xfrm>
            <a:off x="4062766" y="3848100"/>
            <a:ext cx="1097280" cy="882953"/>
          </a:xfrm>
          <a:prstGeom prst="roundRect">
            <a:avLst>
              <a:gd name="adj" fmla="val 9033"/>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r>
              <a:rPr lang="fr-FR" sz="1600" smtClean="0">
                <a:solidFill>
                  <a:srgbClr val="FFFFFF"/>
                </a:solidFill>
                <a:effectLst>
                  <a:outerShdw blurRad="38100" dist="38100" dir="2700000" algn="tl">
                    <a:srgbClr val="000000">
                      <a:alpha val="43137"/>
                    </a:srgbClr>
                  </a:outerShdw>
                </a:effectLst>
                <a:latin typeface="Segoe" pitchFamily="34" charset="0"/>
              </a:rPr>
              <a:t>Sample Fill</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dirty="0" smtClean="0"/>
              <a:t>Format Table</a:t>
            </a:r>
            <a:endParaRPr lang="fr-FR" dirty="0"/>
          </a:p>
        </p:txBody>
      </p:sp>
      <p:graphicFrame>
        <p:nvGraphicFramePr>
          <p:cNvPr id="4" name="Content Placeholder 3"/>
          <p:cNvGraphicFramePr>
            <a:graphicFrameLocks noGrp="1"/>
          </p:cNvGraphicFramePr>
          <p:nvPr>
            <p:ph idx="4294967295"/>
          </p:nvPr>
        </p:nvGraphicFramePr>
        <p:xfrm>
          <a:off x="400050" y="1403350"/>
          <a:ext cx="8382000" cy="3660768"/>
        </p:xfrm>
        <a:graphic>
          <a:graphicData uri="http://schemas.openxmlformats.org/drawingml/2006/table">
            <a:tbl>
              <a:tblPr firstRow="1" bandRow="1">
                <a:tableStyleId>{775DCB02-9BB8-47FD-8907-85C794F793BA}</a:tableStyleId>
              </a:tblPr>
              <a:tblGrid>
                <a:gridCol w="1676400"/>
                <a:gridCol w="1676400"/>
                <a:gridCol w="1676400"/>
                <a:gridCol w="1676400"/>
                <a:gridCol w="1676400"/>
              </a:tblGrid>
              <a:tr h="263525">
                <a:tc gridSpan="5">
                  <a:txBody>
                    <a:bodyPr/>
                    <a:lstStyle/>
                    <a:p>
                      <a:pPr marL="0" algn="ctr" defTabSz="914099" rtl="0" eaLnBrk="1" fontAlgn="base" latinLnBrk="0" hangingPunct="1">
                        <a:spcBef>
                          <a:spcPct val="0"/>
                        </a:spcBef>
                        <a:spcAft>
                          <a:spcPct val="0"/>
                        </a:spcAft>
                      </a:pPr>
                      <a:r>
                        <a:rPr lang="fr-FR" sz="2800" kern="1200" noProof="0" dirty="0" err="1" smtClean="0">
                          <a:effectLst>
                            <a:outerShdw blurRad="38100" dist="38100" dir="2700000" algn="tl">
                              <a:srgbClr val="000000">
                                <a:alpha val="43137"/>
                              </a:srgbClr>
                            </a:outerShdw>
                          </a:effectLst>
                        </a:rPr>
                        <a:t>Title</a:t>
                      </a:r>
                      <a:r>
                        <a:rPr lang="fr-FR" sz="2800" kern="1200" noProof="0" dirty="0" smtClean="0">
                          <a:effectLst>
                            <a:outerShdw blurRad="38100" dist="38100" dir="2700000" algn="tl">
                              <a:srgbClr val="000000">
                                <a:alpha val="43137"/>
                              </a:srgbClr>
                            </a:outerShdw>
                          </a:effectLst>
                        </a:rPr>
                        <a:t> Table</a:t>
                      </a:r>
                      <a:endParaRPr lang="fr-FR" sz="2800" kern="1200" noProof="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nchor="ct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24485">
                <a:tc>
                  <a:txBody>
                    <a:bodyPr/>
                    <a:lstStyle/>
                    <a:p>
                      <a:pPr marL="0" algn="ctr" defTabSz="914099" rtl="0" eaLnBrk="1" fontAlgn="base" latinLnBrk="0" hangingPunct="1">
                        <a:spcBef>
                          <a:spcPct val="0"/>
                        </a:spcBef>
                        <a:spcAft>
                          <a:spcPct val="0"/>
                        </a:spcAft>
                        <a:defRPr/>
                      </a:pPr>
                      <a:r>
                        <a:rPr lang="fr-FR" sz="1800" kern="1200" noProof="0" smtClean="0">
                          <a:effectLst>
                            <a:outerShdw blurRad="38100" dist="38100" dir="2700000" algn="tl">
                              <a:srgbClr val="000000">
                                <a:alpha val="43137"/>
                              </a:srgbClr>
                            </a:outerShdw>
                          </a:effectLst>
                        </a:rPr>
                        <a:t>Column 1</a:t>
                      </a:r>
                      <a:endParaRPr lang="fr-FR" sz="18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fr-FR" sz="1800" kern="1200" noProof="0" smtClean="0">
                          <a:effectLst>
                            <a:outerShdw blurRad="38100" dist="38100" dir="2700000" algn="tl">
                              <a:srgbClr val="000000">
                                <a:alpha val="43137"/>
                              </a:srgbClr>
                            </a:outerShdw>
                          </a:effectLst>
                        </a:rPr>
                        <a:t>Column 2</a:t>
                      </a:r>
                      <a:endParaRPr lang="fr-FR" sz="18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fr-FR" sz="1800" kern="1200" noProof="0" smtClean="0">
                          <a:effectLst>
                            <a:outerShdw blurRad="38100" dist="38100" dir="2700000" algn="tl">
                              <a:srgbClr val="000000">
                                <a:alpha val="43137"/>
                              </a:srgbClr>
                            </a:outerShdw>
                          </a:effectLst>
                        </a:rPr>
                        <a:t>Column 3</a:t>
                      </a:r>
                      <a:endParaRPr lang="fr-FR" sz="18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fr-FR" sz="1800" kern="1200" noProof="0" smtClean="0">
                          <a:effectLst>
                            <a:outerShdw blurRad="38100" dist="38100" dir="2700000" algn="tl">
                              <a:srgbClr val="000000">
                                <a:alpha val="43137"/>
                              </a:srgbClr>
                            </a:outerShdw>
                          </a:effectLst>
                        </a:rPr>
                        <a:t>Column 4</a:t>
                      </a:r>
                      <a:endParaRPr lang="fr-FR" sz="18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fr-FR" sz="1800" kern="1200" noProof="0" smtClean="0">
                          <a:effectLst>
                            <a:outerShdw blurRad="38100" dist="38100" dir="2700000" algn="tl">
                              <a:srgbClr val="000000">
                                <a:alpha val="43137"/>
                              </a:srgbClr>
                            </a:outerShdw>
                          </a:effectLst>
                        </a:rPr>
                        <a:t>Column 5</a:t>
                      </a:r>
                      <a:endParaRPr lang="fr-FR" sz="18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462808">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462808">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462808">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462808">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462808">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462808">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fr-FR" sz="1600" kern="1200" noProof="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64" name="Rectangle 8"/>
          <p:cNvSpPr>
            <a:spLocks noGrp="1" noChangeArrowheads="1"/>
          </p:cNvSpPr>
          <p:nvPr>
            <p:ph type="title"/>
          </p:nvPr>
        </p:nvSpPr>
        <p:spPr/>
        <p:txBody>
          <a:bodyPr/>
          <a:lstStyle/>
          <a:p>
            <a:pPr defTabSz="914363" fontAlgn="auto">
              <a:spcAft>
                <a:spcPts val="0"/>
              </a:spcAft>
              <a:defRPr/>
            </a:pPr>
            <a:r>
              <a:rPr smtClean="0"/>
              <a:t>Agenda</a:t>
            </a:r>
            <a:endParaRPr lang="en-GB" dirty="0" smtClean="0"/>
          </a:p>
        </p:txBody>
      </p:sp>
      <p:sp>
        <p:nvSpPr>
          <p:cNvPr id="6147" name="Rectangle 3"/>
          <p:cNvSpPr>
            <a:spLocks noGrp="1" noChangeArrowheads="1"/>
          </p:cNvSpPr>
          <p:nvPr>
            <p:ph sz="quarter" idx="10"/>
          </p:nvPr>
        </p:nvSpPr>
        <p:spPr/>
        <p:txBody>
          <a:bodyPr/>
          <a:lstStyle/>
          <a:p>
            <a:pPr marL="463550" indent="-350838" defTabSz="914363" fontAlgn="auto">
              <a:spcAft>
                <a:spcPts val="0"/>
              </a:spcAft>
              <a:defRPr/>
            </a:pPr>
            <a:r>
              <a:rPr lang="fr-FR" dirty="0" smtClean="0"/>
              <a:t>La compatibilité</a:t>
            </a:r>
          </a:p>
          <a:p>
            <a:pPr marL="463550" indent="-350838" defTabSz="914363" fontAlgn="auto">
              <a:spcAft>
                <a:spcPts val="0"/>
              </a:spcAft>
              <a:defRPr/>
            </a:pPr>
            <a:r>
              <a:rPr lang="fr-FR" dirty="0" smtClean="0"/>
              <a:t>Les outils pour le développeur</a:t>
            </a:r>
          </a:p>
          <a:p>
            <a:pPr marL="463550" indent="-350838" defTabSz="914363" fontAlgn="auto">
              <a:spcAft>
                <a:spcPts val="0"/>
              </a:spcAft>
              <a:defRPr/>
            </a:pPr>
            <a:r>
              <a:rPr lang="fr-FR" dirty="0" smtClean="0"/>
              <a:t>Les nouvelles fonctionnalités pour le développeur Web</a:t>
            </a:r>
          </a:p>
          <a:p>
            <a:pPr marL="463550" indent="-350838" defTabSz="914363" fontAlgn="auto">
              <a:spcAft>
                <a:spcPts val="0"/>
              </a:spcAft>
              <a:defRPr/>
            </a:pPr>
            <a:r>
              <a:rPr lang="fr-FR" dirty="0" smtClean="0"/>
              <a:t>Les outils pour le tester</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028" y="266700"/>
            <a:ext cx="7661571" cy="657225"/>
          </a:xfrm>
        </p:spPr>
        <p:txBody>
          <a:bodyPr/>
          <a:lstStyle/>
          <a:p>
            <a:r>
              <a:rPr smtClean="0"/>
              <a:t>Bar Chart Example</a:t>
            </a:r>
            <a:endParaRPr lang="en-US" dirty="0"/>
          </a:p>
        </p:txBody>
      </p:sp>
      <p:graphicFrame>
        <p:nvGraphicFramePr>
          <p:cNvPr id="5" name="Chart 4"/>
          <p:cNvGraphicFramePr/>
          <p:nvPr/>
        </p:nvGraphicFramePr>
        <p:xfrm>
          <a:off x="1084942" y="1371601"/>
          <a:ext cx="6814618" cy="44719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Codes</a:t>
            </a:r>
            <a:endParaRPr lang="fr-FR" dirty="0"/>
          </a:p>
        </p:txBody>
      </p:sp>
      <p:sp>
        <p:nvSpPr>
          <p:cNvPr id="3" name="Espace réservé du texte 2"/>
          <p:cNvSpPr>
            <a:spLocks noGrp="1"/>
          </p:cNvSpPr>
          <p:nvPr>
            <p:ph type="body" sz="quarter" idx="10"/>
          </p:nvPr>
        </p:nvSpPr>
        <p:spPr/>
        <p:txBody>
          <a:bodyPr/>
          <a:lstStyle/>
          <a:p>
            <a:endParaRPr lang="fr-FR"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Pie Chart Example</a:t>
            </a:r>
            <a:endParaRPr lang="en-US" dirty="0"/>
          </a:p>
        </p:txBody>
      </p:sp>
      <p:graphicFrame>
        <p:nvGraphicFramePr>
          <p:cNvPr id="3" name="Chart 2"/>
          <p:cNvGraphicFramePr/>
          <p:nvPr/>
        </p:nvGraphicFramePr>
        <p:xfrm>
          <a:off x="1313602" y="1752600"/>
          <a:ext cx="6182305" cy="38939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0"/>
          </p:nvPr>
        </p:nvSpPr>
        <p:spPr/>
        <p:txBody>
          <a:bodyPr/>
          <a:lstStyle/>
          <a:p>
            <a:endParaRPr lang="fr-FR" dirty="0"/>
          </a:p>
        </p:txBody>
      </p:sp>
      <p:sp>
        <p:nvSpPr>
          <p:cNvPr id="4" name="Espace réservé du contenu 3"/>
          <p:cNvSpPr>
            <a:spLocks noGrp="1"/>
          </p:cNvSpPr>
          <p:nvPr>
            <p:ph sz="quarter" idx="11"/>
          </p:nvPr>
        </p:nvSpPr>
        <p:spPr/>
        <p:txBody>
          <a:bodyPr/>
          <a:lstStyle/>
          <a:p>
            <a:endParaRPr lang="fr-FR" dirty="0"/>
          </a:p>
        </p:txBody>
      </p:sp>
      <p:sp>
        <p:nvSpPr>
          <p:cNvPr id="5" name="Espace réservé du contenu 4"/>
          <p:cNvSpPr>
            <a:spLocks noGrp="1"/>
          </p:cNvSpPr>
          <p:nvPr>
            <p:ph sz="quarter" idx="12"/>
          </p:nvPr>
        </p:nvSpPr>
        <p:spPr/>
        <p:txBody>
          <a:bodyPr/>
          <a:lstStyle/>
          <a:p>
            <a:endParaRPr lang="fr-FR" dirty="0"/>
          </a:p>
        </p:txBody>
      </p:sp>
      <p:sp>
        <p:nvSpPr>
          <p:cNvPr id="6" name="Espace réservé du contenu 5"/>
          <p:cNvSpPr>
            <a:spLocks noGrp="1"/>
          </p:cNvSpPr>
          <p:nvPr>
            <p:ph sz="quarter" idx="13"/>
          </p:nvPr>
        </p:nvSpPr>
        <p:spPr/>
        <p:txBody>
          <a:bodyPr/>
          <a:lstStyle/>
          <a:p>
            <a:endParaRPr lang="fr-F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Notes</a:t>
            </a:r>
            <a:endParaRPr lang="fr-FR" dirty="0"/>
          </a:p>
        </p:txBody>
      </p:sp>
      <p:sp>
        <p:nvSpPr>
          <p:cNvPr id="3" name="Espace réservé du texte 2"/>
          <p:cNvSpPr>
            <a:spLocks noGrp="1"/>
          </p:cNvSpPr>
          <p:nvPr>
            <p:ph type="body" sz="quarter" idx="10"/>
          </p:nvPr>
        </p:nvSpPr>
        <p:spPr>
          <a:xfrm>
            <a:off x="381000" y="1762125"/>
            <a:ext cx="8305800" cy="2314480"/>
          </a:xfrm>
        </p:spPr>
        <p:txBody>
          <a:bodyPr/>
          <a:lstStyle/>
          <a:p>
            <a:r>
              <a:rPr lang="fr-FR" dirty="0" smtClean="0"/>
              <a:t>Les 3 slides suivants sont à présenter impérativement à la fin de votre session (même rapidement)</a:t>
            </a:r>
          </a:p>
          <a:p>
            <a:r>
              <a:rPr lang="fr-FR" dirty="0" smtClean="0"/>
              <a:t>Les suivants sont cachés et seront disponibles pour les clients lors du téléchargement</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Diagram 5"/>
          <p:cNvGraphicFramePr/>
          <p:nvPr/>
        </p:nvGraphicFramePr>
        <p:xfrm>
          <a:off x="500034" y="1104883"/>
          <a:ext cx="8423325" cy="6075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401367" y="1109571"/>
            <a:ext cx="1898543"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Analyses en profondeur du système pour en cibler les failles et maximiser sa performance</a:t>
            </a:r>
            <a:endParaRPr lang="en-US" sz="1100" dirty="0">
              <a:latin typeface="Calibri" pitchFamily="34" charset="0"/>
            </a:endParaRPr>
          </a:p>
        </p:txBody>
      </p:sp>
      <p:sp>
        <p:nvSpPr>
          <p:cNvPr id="5" name="TextBox 4"/>
          <p:cNvSpPr txBox="1"/>
          <p:nvPr/>
        </p:nvSpPr>
        <p:spPr>
          <a:xfrm>
            <a:off x="7296150" y="2549163"/>
            <a:ext cx="1720144"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Formations techniques avancées et mondialement standardisées, délivrées par des ingénieurs certifiés </a:t>
            </a:r>
            <a:endParaRPr lang="en-US" sz="1100" dirty="0">
              <a:latin typeface="Calibri" pitchFamily="34" charset="0"/>
            </a:endParaRPr>
          </a:p>
        </p:txBody>
      </p:sp>
      <p:sp>
        <p:nvSpPr>
          <p:cNvPr id="10" name="TextBox 9"/>
          <p:cNvSpPr txBox="1"/>
          <p:nvPr/>
        </p:nvSpPr>
        <p:spPr>
          <a:xfrm>
            <a:off x="80931" y="5038736"/>
            <a:ext cx="2459645"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t>Microsoft Operations Framework (MOF) fournit des méthodologies opérationnelles permettant aux entreprises d’optimiser la fiabilité, la </a:t>
            </a:r>
            <a:r>
              <a:rPr lang="fr-FR" sz="1100" dirty="0" err="1" smtClean="0"/>
              <a:t>supportabilité</a:t>
            </a:r>
            <a:r>
              <a:rPr lang="fr-FR" sz="1100" dirty="0" smtClean="0"/>
              <a:t> et la gestion des produits et technologies Microsoft</a:t>
            </a:r>
            <a:endParaRPr lang="fr-FR" sz="1100" dirty="0"/>
          </a:p>
        </p:txBody>
      </p:sp>
      <p:sp>
        <p:nvSpPr>
          <p:cNvPr id="11" name="TextBox 10"/>
          <p:cNvSpPr txBox="1"/>
          <p:nvPr/>
        </p:nvSpPr>
        <p:spPr>
          <a:xfrm>
            <a:off x="7286625" y="3985713"/>
            <a:ext cx="1809750" cy="212365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Ateliers interactifs permettant d’échanger avec des représentants de l’informatique interne de Microsoft sur leur expérience de l'utilisation des outils et  méthodologies d'exploitation.</a:t>
            </a:r>
            <a:endParaRPr lang="en-US" sz="1100" dirty="0" smtClean="0">
              <a:latin typeface="Calibri" pitchFamily="34" charset="0"/>
            </a:endParaRPr>
          </a:p>
          <a:p>
            <a:r>
              <a:rPr lang="fr-FR" sz="1100" dirty="0" smtClean="0">
                <a:latin typeface="Calibri" pitchFamily="34" charset="0"/>
              </a:rPr>
              <a:t>Plus orientés processus, ils s'adressent à des décideurs ainsi qu'à des responsables IT</a:t>
            </a:r>
            <a:endParaRPr lang="en-US" sz="1100" dirty="0" smtClean="0">
              <a:latin typeface="Calibri" pitchFamily="34" charset="0"/>
            </a:endParaRPr>
          </a:p>
        </p:txBody>
      </p:sp>
      <p:sp>
        <p:nvSpPr>
          <p:cNvPr id="12" name="TextBox 11"/>
          <p:cNvSpPr txBox="1"/>
          <p:nvPr/>
        </p:nvSpPr>
        <p:spPr>
          <a:xfrm>
            <a:off x="288219" y="2660592"/>
            <a:ext cx="2206746" cy="60016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Formations techniques réalisées par des Premier Field </a:t>
            </a:r>
            <a:r>
              <a:rPr lang="en-US" sz="1100" dirty="0" smtClean="0">
                <a:latin typeface="Calibri" pitchFamily="34" charset="0"/>
              </a:rPr>
              <a:t>Engineers</a:t>
            </a:r>
            <a:r>
              <a:rPr lang="fr-FR" sz="1100" dirty="0" smtClean="0">
                <a:latin typeface="Calibri" pitchFamily="34" charset="0"/>
              </a:rPr>
              <a:t> (PFE)</a:t>
            </a:r>
            <a:endParaRPr lang="en-US" sz="1100" dirty="0">
              <a:latin typeface="Calibri" pitchFamily="34" charset="0"/>
            </a:endParaRPr>
          </a:p>
        </p:txBody>
      </p:sp>
      <p:sp>
        <p:nvSpPr>
          <p:cNvPr id="13" name="TextBox 12"/>
          <p:cNvSpPr txBox="1"/>
          <p:nvPr/>
        </p:nvSpPr>
        <p:spPr>
          <a:xfrm>
            <a:off x="5747172" y="6319931"/>
            <a:ext cx="2130003" cy="2616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Ateliers  techniques personnalisés</a:t>
            </a:r>
            <a:endParaRPr lang="en-US" sz="1100" dirty="0" smtClean="0">
              <a:latin typeface="Calibri" pitchFamily="34" charset="0"/>
            </a:endParaRPr>
          </a:p>
        </p:txBody>
      </p:sp>
      <p:sp>
        <p:nvSpPr>
          <p:cNvPr id="14" name="Action Button: Forward or Next 13">
            <a:hlinkClick r:id="" action="ppaction://noaction" highlightClick="1"/>
          </p:cNvPr>
          <p:cNvSpPr/>
          <p:nvPr/>
        </p:nvSpPr>
        <p:spPr bwMode="auto">
          <a:xfrm>
            <a:off x="3005407" y="3431259"/>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5" name="Action Button: Forward or Next 14">
            <a:hlinkClick r:id="rId7" action="ppaction://hlinksldjump" highlightClick="1"/>
          </p:cNvPr>
          <p:cNvSpPr/>
          <p:nvPr/>
        </p:nvSpPr>
        <p:spPr bwMode="auto">
          <a:xfrm>
            <a:off x="4584293" y="2168163"/>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6" name="Action Button: Forward or Next 15">
            <a:hlinkClick r:id="" action="ppaction://noaction" highlightClick="1"/>
          </p:cNvPr>
          <p:cNvSpPr/>
          <p:nvPr/>
        </p:nvSpPr>
        <p:spPr bwMode="auto">
          <a:xfrm>
            <a:off x="6505056" y="3333424"/>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7" name="Action Button: Forward or Next 16">
            <a:hlinkClick r:id="" action="ppaction://noaction" highlightClick="1"/>
          </p:cNvPr>
          <p:cNvSpPr/>
          <p:nvPr/>
        </p:nvSpPr>
        <p:spPr bwMode="auto">
          <a:xfrm>
            <a:off x="6482520" y="5554960"/>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9" name="Action Button: Forward or Next 18">
            <a:hlinkClick r:id="" action="ppaction://noaction" highlightClick="1"/>
          </p:cNvPr>
          <p:cNvSpPr/>
          <p:nvPr/>
        </p:nvSpPr>
        <p:spPr bwMode="auto">
          <a:xfrm>
            <a:off x="5015980" y="6416513"/>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20" name="Action Button: Forward or Next 19">
            <a:hlinkClick r:id="" action="ppaction://noaction" highlightClick="1"/>
          </p:cNvPr>
          <p:cNvSpPr/>
          <p:nvPr/>
        </p:nvSpPr>
        <p:spPr bwMode="auto">
          <a:xfrm>
            <a:off x="3074082" y="5334687"/>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8" name="Title 3"/>
          <p:cNvSpPr txBox="1">
            <a:spLocks/>
          </p:cNvSpPr>
          <p:nvPr/>
        </p:nvSpPr>
        <p:spPr>
          <a:xfrm>
            <a:off x="6054" y="-123825"/>
            <a:ext cx="8966496" cy="1038225"/>
          </a:xfrm>
          <a:prstGeom prst="rect">
            <a:avLst/>
          </a:prstGeom>
        </p:spPr>
        <p:txBody>
          <a:bodyPr/>
          <a:lstStyle/>
          <a:p>
            <a:r>
              <a:rPr lang="fr-FR" sz="4000" dirty="0" smtClean="0"/>
              <a:t>Sécurisez et optimisez vos opérations avec un contrat de Support premier</a:t>
            </a:r>
          </a:p>
        </p:txBody>
      </p:sp>
      <p:sp>
        <p:nvSpPr>
          <p:cNvPr id="21" name="Rectangle 20"/>
          <p:cNvSpPr/>
          <p:nvPr/>
        </p:nvSpPr>
        <p:spPr>
          <a:xfrm>
            <a:off x="66676" y="1185386"/>
            <a:ext cx="3829050" cy="1169551"/>
          </a:xfrm>
          <a:prstGeom prst="rect">
            <a:avLst/>
          </a:prstGeom>
        </p:spPr>
        <p:txBody>
          <a:bodyPr wrap="square">
            <a:spAutoFit/>
          </a:bodyPr>
          <a:lstStyle/>
          <a:p>
            <a:r>
              <a:rPr lang="fr-FR" sz="1400" dirty="0" smtClean="0"/>
              <a:t>Le contrat de support premier est une offre complète et flexible vous permettant d’accéder à un ensemble de services préventifs visant à sécuriser, optimiser et assurer la disponibilité de vos plateformes.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33350" y="134938"/>
            <a:ext cx="8943975" cy="665162"/>
          </a:xfrm>
          <a:prstGeom prst="rect">
            <a:avLst/>
          </a:prstGeom>
        </p:spPr>
        <p:txBody>
          <a:bodyPr>
            <a:noAutofit/>
          </a:bodyPr>
          <a:lstStyle/>
          <a:p>
            <a:pPr>
              <a:defRPr/>
            </a:pPr>
            <a:r>
              <a:rPr lang="fr-FR" sz="4400" dirty="0" smtClean="0"/>
              <a:t>Certification : validez vos compétences</a:t>
            </a:r>
            <a:endParaRPr lang="fr-FR" sz="4400" dirty="0"/>
          </a:p>
        </p:txBody>
      </p:sp>
      <p:sp>
        <p:nvSpPr>
          <p:cNvPr id="4099" name="Espace réservé du contenu 2"/>
          <p:cNvSpPr>
            <a:spLocks noGrp="1"/>
          </p:cNvSpPr>
          <p:nvPr>
            <p:ph idx="4294967295"/>
          </p:nvPr>
        </p:nvSpPr>
        <p:spPr>
          <a:xfrm>
            <a:off x="3017838" y="989013"/>
            <a:ext cx="5888037" cy="1033462"/>
          </a:xfrm>
          <a:prstGeom prst="rect">
            <a:avLst/>
          </a:prstGeom>
        </p:spPr>
        <p:txBody>
          <a:bodyPr/>
          <a:lstStyle/>
          <a:p>
            <a:pPr>
              <a:buNone/>
            </a:pPr>
            <a:r>
              <a:rPr lang="fr-FR" sz="1600" b="1" dirty="0" smtClean="0"/>
              <a:t>Examens disponibles :</a:t>
            </a:r>
          </a:p>
          <a:p>
            <a:pPr>
              <a:buBlip>
                <a:blip r:embed="rId3"/>
              </a:buBlip>
            </a:pPr>
            <a:r>
              <a:rPr lang="fr-FR" sz="1200" dirty="0" smtClean="0"/>
              <a:t>70-403 TS: System Center Virtual Machine Manager, Configuration</a:t>
            </a:r>
          </a:p>
          <a:p>
            <a:pPr>
              <a:buBlip>
                <a:blip r:embed="rId3"/>
              </a:buBlip>
            </a:pPr>
            <a:r>
              <a:rPr lang="fr-FR" sz="1200" dirty="0" smtClean="0"/>
              <a:t>70-643 TS: Windows Server 2008 Applications Infrastructure, Configuration </a:t>
            </a:r>
          </a:p>
          <a:p>
            <a:pPr>
              <a:buBlip>
                <a:blip r:embed="rId3"/>
              </a:buBlip>
            </a:pPr>
            <a:r>
              <a:rPr lang="fr-FR" sz="1200" dirty="0" smtClean="0"/>
              <a:t>70-652 TS: Windows Server 2008 </a:t>
            </a:r>
            <a:r>
              <a:rPr lang="en-US" sz="1200" dirty="0" smtClean="0"/>
              <a:t>Virtualization, Configuration</a:t>
            </a:r>
          </a:p>
          <a:p>
            <a:pPr>
              <a:buBlip>
                <a:blip r:embed="rId3"/>
              </a:buBlip>
            </a:pPr>
            <a:r>
              <a:rPr lang="fr-FR" sz="1200" dirty="0" smtClean="0"/>
              <a:t>70-656 TS: Microsoft Desktop </a:t>
            </a:r>
            <a:r>
              <a:rPr lang="en-US" sz="1200" dirty="0" smtClean="0"/>
              <a:t>Optimization</a:t>
            </a:r>
            <a:r>
              <a:rPr lang="fr-FR" sz="1200" dirty="0" smtClean="0"/>
              <a:t> Pack, Configuration</a:t>
            </a:r>
            <a:endParaRPr lang="fr-FR" sz="1200" b="1" dirty="0" smtClean="0"/>
          </a:p>
        </p:txBody>
      </p:sp>
      <p:grpSp>
        <p:nvGrpSpPr>
          <p:cNvPr id="3" name="Group 64"/>
          <p:cNvGrpSpPr>
            <a:grpSpLocks/>
          </p:cNvGrpSpPr>
          <p:nvPr/>
        </p:nvGrpSpPr>
        <p:grpSpPr bwMode="auto">
          <a:xfrm>
            <a:off x="13855" y="945583"/>
            <a:ext cx="2923309" cy="994064"/>
            <a:chOff x="28548" y="929088"/>
            <a:chExt cx="3124200" cy="975879"/>
          </a:xfrm>
        </p:grpSpPr>
        <p:pic>
          <p:nvPicPr>
            <p:cNvPr id="4101"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7" name="Rectangle 79880"/>
            <p:cNvSpPr>
              <a:spLocks noChangeArrowheads="1"/>
            </p:cNvSpPr>
            <p:nvPr/>
          </p:nvSpPr>
          <p:spPr bwMode="auto">
            <a:xfrm>
              <a:off x="1336648" y="1071899"/>
              <a:ext cx="1717675" cy="642652"/>
            </a:xfrm>
            <a:prstGeom prst="rect">
              <a:avLst/>
            </a:prstGeom>
            <a:noFill/>
            <a:ln w="9525">
              <a:noFill/>
              <a:miter lim="800000"/>
              <a:headEnd/>
              <a:tailEnd/>
            </a:ln>
          </p:spPr>
          <p:txBody>
            <a:bodyPr>
              <a:normAutofit/>
            </a:bodyPr>
            <a:lstStyle/>
            <a:p>
              <a:pPr eaLnBrk="0" fontAlgn="auto" hangingPunct="0">
                <a:lnSpc>
                  <a:spcPct val="90000"/>
                </a:lnSpc>
                <a:spcBef>
                  <a:spcPts val="0"/>
                </a:spcBef>
                <a:spcAft>
                  <a:spcPts val="0"/>
                </a:spcAft>
                <a:defRPr/>
              </a:pPr>
              <a:r>
                <a:rPr lang="en-US" sz="1200" b="1" dirty="0">
                  <a:solidFill>
                    <a:schemeClr val="bg1"/>
                  </a:solidFill>
                  <a:ea typeface="MS PGothic" pitchFamily="34" charset="-128"/>
                  <a:cs typeface="Arial" charset="0"/>
                </a:rPr>
                <a:t>Microsoft Desktop Optimization </a:t>
              </a:r>
              <a:r>
                <a:rPr lang="en-US" sz="1200" b="1" dirty="0" smtClean="0">
                  <a:solidFill>
                    <a:schemeClr val="bg1"/>
                  </a:solidFill>
                  <a:ea typeface="MS PGothic" pitchFamily="34" charset="-128"/>
                  <a:cs typeface="Arial" charset="0"/>
                </a:rPr>
                <a:t>Pack </a:t>
              </a:r>
              <a:r>
                <a:rPr lang="en-US" sz="1200" b="1" dirty="0">
                  <a:solidFill>
                    <a:schemeClr val="bg1"/>
                  </a:solidFill>
                  <a:ea typeface="MS PGothic" pitchFamily="34" charset="-128"/>
                  <a:cs typeface="Arial" charset="0"/>
                </a:rPr>
                <a:t>configuration</a:t>
              </a:r>
            </a:p>
          </p:txBody>
        </p:sp>
        <p:pic>
          <p:nvPicPr>
            <p:cNvPr id="4103"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sp>
        <p:nvSpPr>
          <p:cNvPr id="9" name="Rectangle 8"/>
          <p:cNvSpPr/>
          <p:nvPr/>
        </p:nvSpPr>
        <p:spPr>
          <a:xfrm>
            <a:off x="2951040" y="2297749"/>
            <a:ext cx="6151418" cy="707886"/>
          </a:xfrm>
          <a:prstGeom prst="rect">
            <a:avLst/>
          </a:prstGeom>
        </p:spPr>
        <p:txBody>
          <a:bodyPr wrap="square">
            <a:spAutoFit/>
          </a:bodyPr>
          <a:lstStyle/>
          <a:p>
            <a:r>
              <a:rPr lang="fr-FR" sz="1600" b="1" dirty="0" smtClean="0">
                <a:latin typeface="Calibri" pitchFamily="34" charset="0"/>
              </a:rPr>
              <a:t>Examens disponibles :</a:t>
            </a:r>
          </a:p>
          <a:p>
            <a:pPr marL="463550" lvl="0" indent="-463550">
              <a:lnSpc>
                <a:spcPct val="90000"/>
              </a:lnSpc>
              <a:spcBef>
                <a:spcPct val="20000"/>
              </a:spcBef>
              <a:buSzPct val="120000"/>
              <a:buBlip>
                <a:blip r:embed="rId3"/>
              </a:buBlip>
            </a:pPr>
            <a:r>
              <a:rPr lang="fr-FR" sz="1200" dirty="0" smtClean="0">
                <a:solidFill>
                  <a:srgbClr val="FFFFFF"/>
                </a:solidFill>
                <a:latin typeface="Calibri" pitchFamily="34" charset="0"/>
              </a:rPr>
              <a:t>70-351 TS: Configuration du serveur Microsoft  Internet Security and </a:t>
            </a:r>
            <a:r>
              <a:rPr lang="en-US" sz="1200" dirty="0" smtClean="0">
                <a:solidFill>
                  <a:srgbClr val="FFFFFF"/>
                </a:solidFill>
                <a:latin typeface="Calibri" pitchFamily="34" charset="0"/>
              </a:rPr>
              <a:t>Acceleration </a:t>
            </a:r>
            <a:r>
              <a:rPr lang="fr-FR" sz="1200" dirty="0" smtClean="0">
                <a:solidFill>
                  <a:srgbClr val="FFFFFF"/>
                </a:solidFill>
                <a:latin typeface="Calibri" pitchFamily="34" charset="0"/>
              </a:rPr>
              <a:t>(ISA) Server 2006</a:t>
            </a:r>
            <a:endParaRPr lang="fr-FR" b="1" dirty="0" smtClean="0"/>
          </a:p>
        </p:txBody>
      </p:sp>
      <p:grpSp>
        <p:nvGrpSpPr>
          <p:cNvPr id="10" name="Group 64"/>
          <p:cNvGrpSpPr>
            <a:grpSpLocks/>
          </p:cNvGrpSpPr>
          <p:nvPr/>
        </p:nvGrpSpPr>
        <p:grpSpPr bwMode="auto">
          <a:xfrm>
            <a:off x="0" y="2309957"/>
            <a:ext cx="2964873" cy="1015133"/>
            <a:chOff x="28548" y="929088"/>
            <a:chExt cx="3124200" cy="975879"/>
          </a:xfrm>
        </p:grpSpPr>
        <p:pic>
          <p:nvPicPr>
            <p:cNvPr id="11"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12" name="Rectangle 79880"/>
            <p:cNvSpPr>
              <a:spLocks noChangeArrowheads="1"/>
            </p:cNvSpPr>
            <p:nvPr/>
          </p:nvSpPr>
          <p:spPr bwMode="auto">
            <a:xfrm>
              <a:off x="1297555" y="1106822"/>
              <a:ext cx="1643074" cy="642656"/>
            </a:xfrm>
            <a:prstGeom prst="rect">
              <a:avLst/>
            </a:prstGeom>
            <a:noFill/>
            <a:ln w="9525">
              <a:noFill/>
              <a:miter lim="800000"/>
              <a:headEnd/>
              <a:tailEnd/>
            </a:ln>
          </p:spPr>
          <p:txBody>
            <a:bodyPr/>
            <a:lstStyle/>
            <a:p>
              <a:pPr eaLnBrk="0" hangingPunct="0">
                <a:lnSpc>
                  <a:spcPct val="90000"/>
                </a:lnSpc>
              </a:pPr>
              <a:r>
                <a:rPr lang="fr-FR" sz="1200" b="1" dirty="0">
                  <a:solidFill>
                    <a:schemeClr val="bg1"/>
                  </a:solidFill>
                </a:rPr>
                <a:t>Configuration du serveur Microsoft ISA Server 2006</a:t>
              </a:r>
              <a:endParaRPr lang="en-US" sz="1400" dirty="0">
                <a:solidFill>
                  <a:schemeClr val="bg1"/>
                </a:solidFill>
                <a:latin typeface="Segoe"/>
                <a:ea typeface="MS PGothic" pitchFamily="34" charset="-128"/>
              </a:endParaRPr>
            </a:p>
          </p:txBody>
        </p:sp>
        <p:pic>
          <p:nvPicPr>
            <p:cNvPr id="13"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sp>
        <p:nvSpPr>
          <p:cNvPr id="14" name="Rectangle 13"/>
          <p:cNvSpPr/>
          <p:nvPr/>
        </p:nvSpPr>
        <p:spPr>
          <a:xfrm>
            <a:off x="2978726" y="3589628"/>
            <a:ext cx="6137564" cy="1114151"/>
          </a:xfrm>
          <a:prstGeom prst="rect">
            <a:avLst/>
          </a:prstGeom>
        </p:spPr>
        <p:txBody>
          <a:bodyPr wrap="square">
            <a:spAutoFit/>
          </a:bodyPr>
          <a:lstStyle/>
          <a:p>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70-400 : TS : Configuration de Microsoft System Center Operations Manager 2007 </a:t>
            </a:r>
          </a:p>
          <a:p>
            <a:pPr marL="463550" indent="-463550">
              <a:lnSpc>
                <a:spcPct val="90000"/>
              </a:lnSpc>
              <a:spcBef>
                <a:spcPct val="20000"/>
              </a:spcBef>
              <a:buSzPct val="120000"/>
              <a:buBlip>
                <a:blip r:embed="rId3"/>
              </a:buBlip>
            </a:pPr>
            <a:r>
              <a:rPr lang="fr-FR" sz="1200" dirty="0" smtClean="0">
                <a:latin typeface="Calibri" pitchFamily="34" charset="0"/>
              </a:rPr>
              <a:t>70-401 : TS : Configuration de Microsoft System Center Configuration Manager 2007</a:t>
            </a:r>
          </a:p>
          <a:p>
            <a:pPr marL="463550" indent="-463550">
              <a:lnSpc>
                <a:spcPct val="90000"/>
              </a:lnSpc>
              <a:spcBef>
                <a:spcPct val="20000"/>
              </a:spcBef>
              <a:buSzPct val="120000"/>
              <a:buBlip>
                <a:blip r:embed="rId3"/>
              </a:buBlip>
            </a:pPr>
            <a:r>
              <a:rPr lang="fr-FR" sz="1200" dirty="0" smtClean="0">
                <a:latin typeface="Calibri" pitchFamily="34" charset="0"/>
              </a:rPr>
              <a:t>70-403 TS: Configuration de System Center Virtual Machine Manager, (bientôt disponible)</a:t>
            </a:r>
          </a:p>
        </p:txBody>
      </p:sp>
      <p:grpSp>
        <p:nvGrpSpPr>
          <p:cNvPr id="17" name="Group 64"/>
          <p:cNvGrpSpPr>
            <a:grpSpLocks/>
          </p:cNvGrpSpPr>
          <p:nvPr/>
        </p:nvGrpSpPr>
        <p:grpSpPr bwMode="auto">
          <a:xfrm>
            <a:off x="13850" y="3598462"/>
            <a:ext cx="2964873" cy="1015133"/>
            <a:chOff x="28548" y="929088"/>
            <a:chExt cx="3124200" cy="975879"/>
          </a:xfrm>
        </p:grpSpPr>
        <p:pic>
          <p:nvPicPr>
            <p:cNvPr id="18"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19" name="Rectangle 79880"/>
            <p:cNvSpPr>
              <a:spLocks noChangeArrowheads="1"/>
            </p:cNvSpPr>
            <p:nvPr/>
          </p:nvSpPr>
          <p:spPr bwMode="auto">
            <a:xfrm>
              <a:off x="1297555" y="1106822"/>
              <a:ext cx="1643074" cy="642656"/>
            </a:xfrm>
            <a:prstGeom prst="rect">
              <a:avLst/>
            </a:prstGeom>
            <a:noFill/>
            <a:ln w="9525">
              <a:noFill/>
              <a:miter lim="800000"/>
              <a:headEnd/>
              <a:tailEnd/>
            </a:ln>
          </p:spPr>
          <p:txBody>
            <a:bodyPr/>
            <a:lstStyle/>
            <a:p>
              <a:pPr eaLnBrk="0" hangingPunct="0">
                <a:lnSpc>
                  <a:spcPct val="90000"/>
                </a:lnSpc>
              </a:pPr>
              <a:r>
                <a:rPr lang="fr-FR" sz="1200" b="1" dirty="0">
                  <a:solidFill>
                    <a:schemeClr val="bg1"/>
                  </a:solidFill>
                </a:rPr>
                <a:t>Configuration </a:t>
              </a:r>
              <a:r>
                <a:rPr lang="fr-FR" sz="1200" b="1" dirty="0" smtClean="0">
                  <a:solidFill>
                    <a:schemeClr val="bg1"/>
                  </a:solidFill>
                </a:rPr>
                <a:t>de serveur </a:t>
              </a:r>
              <a:r>
                <a:rPr lang="fr-FR" sz="1200" b="1" dirty="0">
                  <a:solidFill>
                    <a:schemeClr val="bg1"/>
                  </a:solidFill>
                </a:rPr>
                <a:t>Microsoft </a:t>
              </a:r>
              <a:r>
                <a:rPr lang="fr-FR" sz="1200" b="1" dirty="0" smtClean="0">
                  <a:solidFill>
                    <a:schemeClr val="bg1"/>
                  </a:solidFill>
                </a:rPr>
                <a:t>System Center</a:t>
              </a:r>
              <a:endParaRPr lang="en-US" sz="1400" dirty="0">
                <a:solidFill>
                  <a:schemeClr val="bg1"/>
                </a:solidFill>
                <a:latin typeface="Segoe"/>
                <a:ea typeface="MS PGothic" pitchFamily="34" charset="-128"/>
              </a:endParaRPr>
            </a:p>
          </p:txBody>
        </p:sp>
        <p:pic>
          <p:nvPicPr>
            <p:cNvPr id="20"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grpSp>
        <p:nvGrpSpPr>
          <p:cNvPr id="21" name="Group 63"/>
          <p:cNvGrpSpPr>
            <a:grpSpLocks/>
          </p:cNvGrpSpPr>
          <p:nvPr/>
        </p:nvGrpSpPr>
        <p:grpSpPr bwMode="auto">
          <a:xfrm>
            <a:off x="0" y="5086350"/>
            <a:ext cx="2981325" cy="990599"/>
            <a:chOff x="3124201" y="897370"/>
            <a:chExt cx="3124199" cy="975879"/>
          </a:xfrm>
        </p:grpSpPr>
        <p:pic>
          <p:nvPicPr>
            <p:cNvPr id="22" name="Rectangle 79879"/>
            <p:cNvPicPr>
              <a:picLocks noChangeAspect="1" noChangeArrowheads="1"/>
            </p:cNvPicPr>
            <p:nvPr/>
          </p:nvPicPr>
          <p:blipFill>
            <a:blip r:embed="rId4"/>
            <a:srcRect/>
            <a:stretch>
              <a:fillRect/>
            </a:stretch>
          </p:blipFill>
          <p:spPr bwMode="auto">
            <a:xfrm>
              <a:off x="3124201" y="897370"/>
              <a:ext cx="3124199" cy="975879"/>
            </a:xfrm>
            <a:prstGeom prst="rect">
              <a:avLst/>
            </a:prstGeom>
            <a:noFill/>
            <a:ln w="9525">
              <a:noFill/>
              <a:miter lim="800000"/>
              <a:headEnd/>
              <a:tailEnd/>
            </a:ln>
          </p:spPr>
        </p:pic>
        <p:sp>
          <p:nvSpPr>
            <p:cNvPr id="23" name="Rectangle 79880"/>
            <p:cNvSpPr>
              <a:spLocks noChangeArrowheads="1"/>
            </p:cNvSpPr>
            <p:nvPr/>
          </p:nvSpPr>
          <p:spPr bwMode="auto">
            <a:xfrm>
              <a:off x="4384464" y="1066800"/>
              <a:ext cx="1568661" cy="611273"/>
            </a:xfrm>
            <a:prstGeom prst="rect">
              <a:avLst/>
            </a:prstGeom>
            <a:noFill/>
            <a:ln w="9525">
              <a:noFill/>
              <a:miter lim="800000"/>
              <a:headEnd/>
              <a:tailEnd/>
            </a:ln>
          </p:spPr>
          <p:txBody>
            <a:bodyPr/>
            <a:lstStyle/>
            <a:p>
              <a:pPr eaLnBrk="0" hangingPunct="0">
                <a:lnSpc>
                  <a:spcPct val="90000"/>
                </a:lnSpc>
              </a:pPr>
              <a:r>
                <a:rPr lang="en-US" sz="1200" b="1" dirty="0">
                  <a:solidFill>
                    <a:schemeClr val="bg1"/>
                  </a:solidFill>
                  <a:latin typeface="Calibri" pitchFamily="34" charset="0"/>
                  <a:ea typeface="MS PGothic" pitchFamily="34" charset="-128"/>
                </a:rPr>
                <a:t>Configuration Microsoft exchange Server 2007</a:t>
              </a:r>
            </a:p>
          </p:txBody>
        </p:sp>
        <p:pic>
          <p:nvPicPr>
            <p:cNvPr id="24" name="Rectangle 79882"/>
            <p:cNvPicPr>
              <a:picLocks noChangeAspect="1" noChangeArrowheads="1"/>
            </p:cNvPicPr>
            <p:nvPr/>
          </p:nvPicPr>
          <p:blipFill>
            <a:blip r:embed="rId5"/>
            <a:srcRect/>
            <a:stretch>
              <a:fillRect/>
            </a:stretch>
          </p:blipFill>
          <p:spPr bwMode="auto">
            <a:xfrm>
              <a:off x="3290994" y="1054359"/>
              <a:ext cx="971973" cy="674629"/>
            </a:xfrm>
            <a:prstGeom prst="rect">
              <a:avLst/>
            </a:prstGeom>
            <a:noFill/>
            <a:ln w="9525">
              <a:noFill/>
              <a:miter lim="800000"/>
              <a:headEnd/>
              <a:tailEnd/>
            </a:ln>
          </p:spPr>
        </p:pic>
      </p:grpSp>
      <p:sp>
        <p:nvSpPr>
          <p:cNvPr id="25" name="Rectangle 24"/>
          <p:cNvSpPr/>
          <p:nvPr/>
        </p:nvSpPr>
        <p:spPr>
          <a:xfrm>
            <a:off x="3000375" y="5098614"/>
            <a:ext cx="5981700" cy="1052596"/>
          </a:xfrm>
          <a:prstGeom prst="rect">
            <a:avLst/>
          </a:prstGeom>
        </p:spPr>
        <p:txBody>
          <a:bodyPr wrap="square">
            <a:spAutoFit/>
          </a:bodyPr>
          <a:lstStyle/>
          <a:p>
            <a:pPr>
              <a:lnSpc>
                <a:spcPct val="90000"/>
              </a:lnSpc>
            </a:pPr>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Certification technologique (TS) :  70-236 : MCTS: configuration de MS Exchange Server 2007 (1 examen requis)</a:t>
            </a:r>
          </a:p>
          <a:p>
            <a:pPr marL="463550" indent="-463550">
              <a:lnSpc>
                <a:spcPct val="90000"/>
              </a:lnSpc>
              <a:spcBef>
                <a:spcPct val="20000"/>
              </a:spcBef>
              <a:buSzPct val="120000"/>
              <a:buBlip>
                <a:blip r:embed="rId3"/>
              </a:buBlip>
            </a:pPr>
            <a:r>
              <a:rPr lang="fr-FR" sz="1200" dirty="0" smtClean="0">
                <a:latin typeface="Calibri" pitchFamily="34" charset="0"/>
              </a:rPr>
              <a:t>Certification métier (IT Pro): 70-236 +70-237 + 70-238 : MCITP: Enterprise Messaging </a:t>
            </a:r>
            <a:r>
              <a:rPr lang="en-US" sz="1200" dirty="0" smtClean="0">
                <a:latin typeface="Calibri" pitchFamily="34" charset="0"/>
              </a:rPr>
              <a:t>Administrator </a:t>
            </a:r>
            <a:r>
              <a:rPr lang="fr-FR" sz="1200" dirty="0" smtClean="0">
                <a:latin typeface="Calibri" pitchFamily="34" charset="0"/>
              </a:rPr>
              <a:t> (3 examens)</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2875" y="134938"/>
            <a:ext cx="8839200" cy="665162"/>
          </a:xfrm>
          <a:prstGeom prst="rect">
            <a:avLst/>
          </a:prstGeom>
        </p:spPr>
        <p:txBody>
          <a:bodyPr>
            <a:noAutofit/>
          </a:bodyPr>
          <a:lstStyle/>
          <a:p>
            <a:pPr>
              <a:defRPr/>
            </a:pPr>
            <a:r>
              <a:rPr lang="fr-FR" sz="4400" dirty="0" smtClean="0"/>
              <a:t>Certification : validez vos compétences</a:t>
            </a:r>
            <a:endParaRPr lang="fr-FR" sz="4400" dirty="0"/>
          </a:p>
        </p:txBody>
      </p:sp>
      <p:sp>
        <p:nvSpPr>
          <p:cNvPr id="4099" name="Espace réservé du contenu 2"/>
          <p:cNvSpPr>
            <a:spLocks noGrp="1"/>
          </p:cNvSpPr>
          <p:nvPr>
            <p:ph idx="4294967295"/>
          </p:nvPr>
        </p:nvSpPr>
        <p:spPr>
          <a:xfrm>
            <a:off x="3062288" y="989013"/>
            <a:ext cx="5834062" cy="1365250"/>
          </a:xfrm>
          <a:prstGeom prst="rect">
            <a:avLst/>
          </a:prstGeom>
        </p:spPr>
        <p:txBody>
          <a:bodyPr/>
          <a:lstStyle/>
          <a:p>
            <a:pPr>
              <a:buNone/>
            </a:pPr>
            <a:r>
              <a:rPr lang="fr-FR" sz="1600" b="1" dirty="0" smtClean="0"/>
              <a:t>Examens disponibles :</a:t>
            </a:r>
          </a:p>
          <a:p>
            <a:pPr>
              <a:buBlip>
                <a:blip r:embed="rId3"/>
              </a:buBlip>
            </a:pPr>
            <a:r>
              <a:rPr lang="fr-FR" sz="1200" dirty="0" smtClean="0"/>
              <a:t>70-638 : TS : Configuration de Microsoft Office Communications Server 2007 </a:t>
            </a:r>
          </a:p>
          <a:p>
            <a:pPr>
              <a:buBlip>
                <a:blip r:embed="rId3"/>
              </a:buBlip>
            </a:pPr>
            <a:r>
              <a:rPr lang="fr-FR" sz="1200" dirty="0" smtClean="0"/>
              <a:t>Certification technologique (TS) : 70-236 : MCTS: configuration de MS Exchange Server 2007  (1 examen requis)</a:t>
            </a:r>
          </a:p>
          <a:p>
            <a:pPr>
              <a:buBlip>
                <a:blip r:embed="rId3"/>
              </a:buBlip>
            </a:pPr>
            <a:r>
              <a:rPr lang="fr-FR" sz="1200" dirty="0" smtClean="0"/>
              <a:t>Certification métier (IT Pro) : MCITP: Enterprise Messaging </a:t>
            </a:r>
            <a:r>
              <a:rPr lang="en-US" sz="1200" dirty="0" smtClean="0"/>
              <a:t>Administrator </a:t>
            </a:r>
            <a:r>
              <a:rPr lang="fr-FR" sz="1200" dirty="0" smtClean="0"/>
              <a:t> (3 examens requis : 70-236 +70-237 + 70-238)</a:t>
            </a:r>
          </a:p>
          <a:p>
            <a:pPr>
              <a:buBlip>
                <a:blip r:embed="rId3"/>
              </a:buBlip>
            </a:pPr>
            <a:r>
              <a:rPr lang="fr-FR" sz="1200" dirty="0" smtClean="0"/>
              <a:t>Examen Voice à venir : 88-924 </a:t>
            </a:r>
          </a:p>
        </p:txBody>
      </p:sp>
      <p:sp>
        <p:nvSpPr>
          <p:cNvPr id="9" name="Rectangle 8"/>
          <p:cNvSpPr/>
          <p:nvPr/>
        </p:nvSpPr>
        <p:spPr>
          <a:xfrm>
            <a:off x="2964007" y="2526349"/>
            <a:ext cx="6151418" cy="2868478"/>
          </a:xfrm>
          <a:prstGeom prst="rect">
            <a:avLst/>
          </a:prstGeom>
        </p:spPr>
        <p:txBody>
          <a:bodyPr wrap="square">
            <a:spAutoFit/>
          </a:bodyPr>
          <a:lstStyle/>
          <a:p>
            <a:pPr>
              <a:buNone/>
            </a:pPr>
            <a:r>
              <a:rPr lang="fr-FR" sz="1600" b="1" dirty="0" smtClean="0">
                <a:latin typeface="Calibri" pitchFamily="34" charset="0"/>
              </a:rPr>
              <a:t>Examens disponibles :</a:t>
            </a:r>
          </a:p>
          <a:p>
            <a:pPr marL="463550" lvl="0" indent="-463550">
              <a:lnSpc>
                <a:spcPct val="90000"/>
              </a:lnSpc>
              <a:spcBef>
                <a:spcPct val="20000"/>
              </a:spcBef>
              <a:buSzPct val="120000"/>
              <a:buBlip>
                <a:blip r:embed="rId3"/>
              </a:buBlip>
            </a:pPr>
            <a:r>
              <a:rPr lang="fr-FR" sz="1200" dirty="0" smtClean="0">
                <a:latin typeface="Calibri" pitchFamily="34" charset="0"/>
              </a:rPr>
              <a:t>Certifications technologique (TS) : 70-640 : MCTS : Configuration d'une infrastructure Active Directory  (1 examen requis)</a:t>
            </a:r>
          </a:p>
          <a:p>
            <a:pPr marL="463550" lvl="0" indent="-463550">
              <a:lnSpc>
                <a:spcPct val="90000"/>
              </a:lnSpc>
              <a:spcBef>
                <a:spcPct val="20000"/>
              </a:spcBef>
              <a:buSzPct val="120000"/>
              <a:buBlip>
                <a:blip r:embed="rId3"/>
              </a:buBlip>
            </a:pPr>
            <a:r>
              <a:rPr lang="fr-FR" sz="1200" dirty="0" smtClean="0">
                <a:latin typeface="Calibri" pitchFamily="34" charset="0"/>
              </a:rPr>
              <a:t>70-642 : MCTS : Configuration d'une infrastructure réseau  (1 examen requis)</a:t>
            </a:r>
          </a:p>
          <a:p>
            <a:pPr marL="463550" lvl="0" indent="-463550">
              <a:lnSpc>
                <a:spcPct val="90000"/>
              </a:lnSpc>
              <a:spcBef>
                <a:spcPct val="20000"/>
              </a:spcBef>
              <a:buSzPct val="120000"/>
              <a:buBlip>
                <a:blip r:embed="rId3"/>
              </a:buBlip>
            </a:pPr>
            <a:r>
              <a:rPr lang="fr-FR" sz="1200" dirty="0" smtClean="0">
                <a:latin typeface="Calibri" pitchFamily="34" charset="0"/>
              </a:rPr>
              <a:t>70-643 : MCTS : Configuration d'une infrastructure d'applications  (1 examen requis)</a:t>
            </a:r>
          </a:p>
          <a:p>
            <a:pPr marL="463550" lvl="0" indent="-463550">
              <a:lnSpc>
                <a:spcPct val="90000"/>
              </a:lnSpc>
              <a:spcBef>
                <a:spcPct val="20000"/>
              </a:spcBef>
              <a:buSzPct val="120000"/>
              <a:buBlip>
                <a:blip r:embed="rId3"/>
              </a:buBlip>
            </a:pPr>
            <a:r>
              <a:rPr lang="fr-FR" sz="1200" dirty="0" smtClean="0">
                <a:latin typeface="Calibri" pitchFamily="34" charset="0"/>
              </a:rPr>
              <a:t>Certifications métier (IT) : MCIT Professionnel : Administrateur Entreprise  (3 examens requis : 70-640 + 70-642 + 70-646)</a:t>
            </a:r>
          </a:p>
          <a:p>
            <a:pPr marL="463550" lvl="0" indent="-463550">
              <a:lnSpc>
                <a:spcPct val="90000"/>
              </a:lnSpc>
              <a:spcBef>
                <a:spcPct val="20000"/>
              </a:spcBef>
              <a:buSzPct val="120000"/>
              <a:buBlip>
                <a:blip r:embed="rId3"/>
              </a:buBlip>
            </a:pPr>
            <a:r>
              <a:rPr lang="fr-FR" sz="1200" dirty="0" smtClean="0">
                <a:latin typeface="Calibri" pitchFamily="34" charset="0"/>
              </a:rPr>
              <a:t>MCIT Professionnel : Administrateur Serveur (5 examens requis : 70-624 ou 70-620 + 70-642 + 70-640 + 70-643 + 70-647)</a:t>
            </a:r>
          </a:p>
          <a:p>
            <a:pPr marL="463550" lvl="0" indent="-463550">
              <a:lnSpc>
                <a:spcPct val="90000"/>
              </a:lnSpc>
              <a:spcBef>
                <a:spcPct val="20000"/>
              </a:spcBef>
              <a:buSzPct val="120000"/>
              <a:buBlip>
                <a:blip r:embed="rId3"/>
              </a:buBlip>
            </a:pPr>
            <a:r>
              <a:rPr lang="fr-FR" sz="1200" dirty="0" smtClean="0">
                <a:latin typeface="Calibri" pitchFamily="34" charset="0"/>
              </a:rPr>
              <a:t>MCSE/MCSA 2003 vers MCITP Windows Server 2008</a:t>
            </a:r>
          </a:p>
          <a:p>
            <a:pPr marL="463550" lvl="0" indent="-463550">
              <a:lnSpc>
                <a:spcPct val="90000"/>
              </a:lnSpc>
              <a:spcBef>
                <a:spcPct val="20000"/>
              </a:spcBef>
              <a:buSzPct val="120000"/>
              <a:buBlip>
                <a:blip r:embed="rId3"/>
              </a:buBlip>
            </a:pPr>
            <a:r>
              <a:rPr lang="fr-FR" sz="1200" dirty="0" smtClean="0">
                <a:latin typeface="Calibri" pitchFamily="34" charset="0"/>
              </a:rPr>
              <a:t>MCSE vers MCTIP Administrateur Entreprise (3 examens requis : 70-649 + 70-620 ou 70-624 + 70-647)</a:t>
            </a:r>
          </a:p>
          <a:p>
            <a:pPr marL="463550" lvl="0" indent="-463550">
              <a:lnSpc>
                <a:spcPct val="90000"/>
              </a:lnSpc>
              <a:spcBef>
                <a:spcPct val="20000"/>
              </a:spcBef>
              <a:buSzPct val="120000"/>
              <a:buBlip>
                <a:blip r:embed="rId3"/>
              </a:buBlip>
            </a:pPr>
            <a:r>
              <a:rPr lang="fr-FR" sz="1200" dirty="0" smtClean="0">
                <a:latin typeface="Calibri" pitchFamily="34" charset="0"/>
              </a:rPr>
              <a:t>MCSA vers MCTIP Windows Server 2008 – Administrateur Serveur (2 examens requis : 70-648 + 70-646) </a:t>
            </a:r>
          </a:p>
        </p:txBody>
      </p:sp>
      <p:sp>
        <p:nvSpPr>
          <p:cNvPr id="25" name="Rectangle 24"/>
          <p:cNvSpPr/>
          <p:nvPr/>
        </p:nvSpPr>
        <p:spPr>
          <a:xfrm>
            <a:off x="2971800" y="5374839"/>
            <a:ext cx="5981700" cy="683264"/>
          </a:xfrm>
          <a:prstGeom prst="rect">
            <a:avLst/>
          </a:prstGeom>
        </p:spPr>
        <p:txBody>
          <a:bodyPr wrap="square">
            <a:spAutoFit/>
          </a:bodyPr>
          <a:lstStyle/>
          <a:p>
            <a:pPr>
              <a:lnSpc>
                <a:spcPct val="90000"/>
              </a:lnSpc>
            </a:pPr>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Certification technologique (TS) : 70-557 : MCTS : Microsoft Forefront Client et Server Configuration</a:t>
            </a:r>
          </a:p>
        </p:txBody>
      </p:sp>
      <p:grpSp>
        <p:nvGrpSpPr>
          <p:cNvPr id="26" name="Group 63"/>
          <p:cNvGrpSpPr>
            <a:grpSpLocks/>
          </p:cNvGrpSpPr>
          <p:nvPr/>
        </p:nvGrpSpPr>
        <p:grpSpPr bwMode="auto">
          <a:xfrm>
            <a:off x="0" y="942965"/>
            <a:ext cx="2943224" cy="981085"/>
            <a:chOff x="3124201" y="897370"/>
            <a:chExt cx="3124199" cy="975879"/>
          </a:xfrm>
        </p:grpSpPr>
        <p:pic>
          <p:nvPicPr>
            <p:cNvPr id="27" name="Rectangle 79879"/>
            <p:cNvPicPr>
              <a:picLocks noChangeAspect="1" noChangeArrowheads="1"/>
            </p:cNvPicPr>
            <p:nvPr/>
          </p:nvPicPr>
          <p:blipFill>
            <a:blip r:embed="rId4"/>
            <a:srcRect/>
            <a:stretch>
              <a:fillRect/>
            </a:stretch>
          </p:blipFill>
          <p:spPr bwMode="auto">
            <a:xfrm>
              <a:off x="3124201" y="897370"/>
              <a:ext cx="3124199" cy="975879"/>
            </a:xfrm>
            <a:prstGeom prst="rect">
              <a:avLst/>
            </a:prstGeom>
            <a:noFill/>
            <a:ln w="9525">
              <a:noFill/>
              <a:miter lim="800000"/>
              <a:headEnd/>
              <a:tailEnd/>
            </a:ln>
          </p:spPr>
        </p:pic>
        <p:sp>
          <p:nvSpPr>
            <p:cNvPr id="28" name="Rectangle 79880"/>
            <p:cNvSpPr>
              <a:spLocks noChangeArrowheads="1"/>
            </p:cNvSpPr>
            <p:nvPr/>
          </p:nvSpPr>
          <p:spPr bwMode="auto">
            <a:xfrm>
              <a:off x="4384464" y="995393"/>
              <a:ext cx="1718309" cy="727126"/>
            </a:xfrm>
            <a:prstGeom prst="rect">
              <a:avLst/>
            </a:prstGeom>
            <a:noFill/>
            <a:ln w="9525">
              <a:noFill/>
              <a:miter lim="800000"/>
              <a:headEnd/>
              <a:tailEnd/>
            </a:ln>
          </p:spPr>
          <p:txBody>
            <a:bodyPr/>
            <a:lstStyle/>
            <a:p>
              <a:pPr eaLnBrk="0" hangingPunct="0">
                <a:lnSpc>
                  <a:spcPct val="90000"/>
                </a:lnSpc>
              </a:pPr>
              <a:r>
                <a:rPr lang="en-US" sz="1200" b="1" dirty="0" smtClean="0">
                  <a:solidFill>
                    <a:schemeClr val="bg1"/>
                  </a:solidFill>
                  <a:latin typeface="Calibri" pitchFamily="34" charset="0"/>
                  <a:ea typeface="MS PGothic" pitchFamily="34" charset="-128"/>
                </a:rPr>
                <a:t>Microsoft Configuration Office Communications Server 2007 </a:t>
              </a:r>
              <a:endParaRPr lang="en-US" sz="1200" b="1" dirty="0">
                <a:solidFill>
                  <a:schemeClr val="bg1"/>
                </a:solidFill>
                <a:latin typeface="Calibri" pitchFamily="34" charset="0"/>
                <a:ea typeface="MS PGothic" pitchFamily="34" charset="-128"/>
              </a:endParaRPr>
            </a:p>
          </p:txBody>
        </p:sp>
        <p:pic>
          <p:nvPicPr>
            <p:cNvPr id="29" name="Rectangle 79882"/>
            <p:cNvPicPr>
              <a:picLocks noChangeAspect="1" noChangeArrowheads="1"/>
            </p:cNvPicPr>
            <p:nvPr/>
          </p:nvPicPr>
          <p:blipFill>
            <a:blip r:embed="rId5"/>
            <a:srcRect/>
            <a:stretch>
              <a:fillRect/>
            </a:stretch>
          </p:blipFill>
          <p:spPr bwMode="auto">
            <a:xfrm>
              <a:off x="3290994" y="1054359"/>
              <a:ext cx="971973" cy="674629"/>
            </a:xfrm>
            <a:prstGeom prst="rect">
              <a:avLst/>
            </a:prstGeom>
            <a:noFill/>
            <a:ln w="9525">
              <a:noFill/>
              <a:miter lim="800000"/>
              <a:headEnd/>
              <a:tailEnd/>
            </a:ln>
          </p:spPr>
        </p:pic>
      </p:grpSp>
      <p:grpSp>
        <p:nvGrpSpPr>
          <p:cNvPr id="30" name="Group 63"/>
          <p:cNvGrpSpPr>
            <a:grpSpLocks/>
          </p:cNvGrpSpPr>
          <p:nvPr/>
        </p:nvGrpSpPr>
        <p:grpSpPr bwMode="auto">
          <a:xfrm>
            <a:off x="0" y="2547939"/>
            <a:ext cx="2962275" cy="1014412"/>
            <a:chOff x="-2895597" y="1801846"/>
            <a:chExt cx="2962274" cy="1013965"/>
          </a:xfrm>
        </p:grpSpPr>
        <p:pic>
          <p:nvPicPr>
            <p:cNvPr id="31" name="Rectangle 79879"/>
            <p:cNvPicPr>
              <a:picLocks noChangeAspect="1" noChangeArrowheads="1"/>
            </p:cNvPicPr>
            <p:nvPr/>
          </p:nvPicPr>
          <p:blipFill>
            <a:blip r:embed="rId4"/>
            <a:srcRect/>
            <a:stretch>
              <a:fillRect/>
            </a:stretch>
          </p:blipFill>
          <p:spPr bwMode="auto">
            <a:xfrm>
              <a:off x="-2895597" y="1801846"/>
              <a:ext cx="2962274" cy="1013965"/>
            </a:xfrm>
            <a:prstGeom prst="rect">
              <a:avLst/>
            </a:prstGeom>
            <a:noFill/>
            <a:ln w="9525">
              <a:noFill/>
              <a:miter lim="800000"/>
              <a:headEnd/>
              <a:tailEnd/>
            </a:ln>
          </p:spPr>
        </p:pic>
        <p:sp>
          <p:nvSpPr>
            <p:cNvPr id="32" name="Rectangle 79880"/>
            <p:cNvSpPr>
              <a:spLocks noChangeArrowheads="1"/>
            </p:cNvSpPr>
            <p:nvPr/>
          </p:nvSpPr>
          <p:spPr bwMode="auto">
            <a:xfrm>
              <a:off x="-1692484" y="1999838"/>
              <a:ext cx="1625812" cy="609601"/>
            </a:xfrm>
            <a:prstGeom prst="rect">
              <a:avLst/>
            </a:prstGeom>
            <a:noFill/>
            <a:ln w="9525">
              <a:noFill/>
              <a:miter lim="800000"/>
              <a:headEnd/>
              <a:tailEnd/>
            </a:ln>
          </p:spPr>
          <p:txBody>
            <a:bodyPr/>
            <a:lstStyle/>
            <a:p>
              <a:pPr eaLnBrk="0" hangingPunct="0">
                <a:lnSpc>
                  <a:spcPct val="90000"/>
                </a:lnSpc>
              </a:pPr>
              <a:r>
                <a:rPr lang="en-US" sz="1200" b="1" dirty="0">
                  <a:solidFill>
                    <a:schemeClr val="bg1"/>
                  </a:solidFill>
                  <a:latin typeface="Calibri" pitchFamily="34" charset="0"/>
                  <a:ea typeface="MS PGothic" pitchFamily="34" charset="-128"/>
                </a:rPr>
                <a:t>Windows Server 2008 Active Directory Configuration</a:t>
              </a:r>
            </a:p>
          </p:txBody>
        </p:sp>
        <p:pic>
          <p:nvPicPr>
            <p:cNvPr id="33" name="Rectangle 79882"/>
            <p:cNvPicPr>
              <a:picLocks noChangeAspect="1" noChangeArrowheads="1"/>
            </p:cNvPicPr>
            <p:nvPr/>
          </p:nvPicPr>
          <p:blipFill>
            <a:blip r:embed="rId5"/>
            <a:srcRect/>
            <a:stretch>
              <a:fillRect/>
            </a:stretch>
          </p:blipFill>
          <p:spPr bwMode="auto">
            <a:xfrm>
              <a:off x="-2719279" y="1968356"/>
              <a:ext cx="971973" cy="674631"/>
            </a:xfrm>
            <a:prstGeom prst="rect">
              <a:avLst/>
            </a:prstGeom>
            <a:noFill/>
            <a:ln w="9525">
              <a:noFill/>
              <a:miter lim="800000"/>
              <a:headEnd/>
              <a:tailEnd/>
            </a:ln>
          </p:spPr>
        </p:pic>
      </p:grpSp>
      <p:grpSp>
        <p:nvGrpSpPr>
          <p:cNvPr id="34" name="Group 64"/>
          <p:cNvGrpSpPr>
            <a:grpSpLocks/>
          </p:cNvGrpSpPr>
          <p:nvPr/>
        </p:nvGrpSpPr>
        <p:grpSpPr bwMode="auto">
          <a:xfrm>
            <a:off x="0" y="5365750"/>
            <a:ext cx="2981325" cy="976313"/>
            <a:chOff x="28548" y="929088"/>
            <a:chExt cx="3124200" cy="975879"/>
          </a:xfrm>
        </p:grpSpPr>
        <p:pic>
          <p:nvPicPr>
            <p:cNvPr id="35"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36" name="Rectangle 79880"/>
            <p:cNvSpPr>
              <a:spLocks noChangeArrowheads="1"/>
            </p:cNvSpPr>
            <p:nvPr/>
          </p:nvSpPr>
          <p:spPr bwMode="auto">
            <a:xfrm>
              <a:off x="1366830" y="1106822"/>
              <a:ext cx="1538268" cy="642656"/>
            </a:xfrm>
            <a:prstGeom prst="rect">
              <a:avLst/>
            </a:prstGeom>
            <a:noFill/>
            <a:ln w="9525">
              <a:noFill/>
              <a:miter lim="800000"/>
              <a:headEnd/>
              <a:tailEnd/>
            </a:ln>
          </p:spPr>
          <p:txBody>
            <a:bodyPr/>
            <a:lstStyle/>
            <a:p>
              <a:pPr eaLnBrk="0" hangingPunct="0">
                <a:lnSpc>
                  <a:spcPct val="90000"/>
                </a:lnSpc>
              </a:pPr>
              <a:r>
                <a:rPr lang="fr-FR" sz="1200" b="1" dirty="0">
                  <a:solidFill>
                    <a:schemeClr val="bg1"/>
                  </a:solidFill>
                  <a:latin typeface="Calibri" pitchFamily="34" charset="0"/>
                </a:rPr>
                <a:t>Microsoft Forefront Client et Server – Configuration</a:t>
              </a:r>
              <a:endParaRPr lang="en-US" sz="1400" b="1" dirty="0">
                <a:solidFill>
                  <a:schemeClr val="bg1"/>
                </a:solidFill>
                <a:latin typeface="Calibri" pitchFamily="34" charset="0"/>
                <a:ea typeface="MS PGothic" pitchFamily="34" charset="-128"/>
              </a:endParaRPr>
            </a:p>
          </p:txBody>
        </p:sp>
        <p:pic>
          <p:nvPicPr>
            <p:cNvPr id="37"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2875" y="144463"/>
            <a:ext cx="8801100" cy="665162"/>
          </a:xfrm>
          <a:prstGeom prst="rect">
            <a:avLst/>
          </a:prstGeom>
        </p:spPr>
        <p:txBody>
          <a:bodyPr>
            <a:noAutofit/>
          </a:bodyPr>
          <a:lstStyle/>
          <a:p>
            <a:pPr>
              <a:defRPr/>
            </a:pPr>
            <a:r>
              <a:rPr lang="fr-FR" sz="4400" dirty="0" smtClean="0"/>
              <a:t>Certification : validez vos compétences</a:t>
            </a:r>
            <a:endParaRPr lang="fr-FR" sz="4400" dirty="0"/>
          </a:p>
        </p:txBody>
      </p:sp>
      <p:sp>
        <p:nvSpPr>
          <p:cNvPr id="9" name="Rectangle 8"/>
          <p:cNvSpPr/>
          <p:nvPr/>
        </p:nvSpPr>
        <p:spPr>
          <a:xfrm>
            <a:off x="2964007" y="2535874"/>
            <a:ext cx="6151418" cy="3477875"/>
          </a:xfrm>
          <a:prstGeom prst="rect">
            <a:avLst/>
          </a:prstGeom>
        </p:spPr>
        <p:txBody>
          <a:bodyPr wrap="square">
            <a:spAutoFit/>
          </a:bodyPr>
          <a:lstStyle/>
          <a:p>
            <a:pPr>
              <a:buNone/>
            </a:pPr>
            <a:r>
              <a:rPr lang="fr-FR" sz="1600" b="1" dirty="0" smtClean="0">
                <a:latin typeface="Calibri" pitchFamily="34" charset="0"/>
              </a:rPr>
              <a:t>Examens disponibles :</a:t>
            </a:r>
          </a:p>
          <a:p>
            <a:pPr marL="463550" lvl="0" indent="-463550">
              <a:lnSpc>
                <a:spcPct val="90000"/>
              </a:lnSpc>
              <a:spcBef>
                <a:spcPct val="20000"/>
              </a:spcBef>
              <a:buSzPct val="120000"/>
              <a:buBlip>
                <a:blip r:embed="rId3"/>
              </a:buBlip>
            </a:pPr>
            <a:r>
              <a:rPr lang="fr-FR" sz="1200" dirty="0" smtClean="0">
                <a:latin typeface="Calibri" pitchFamily="34" charset="0"/>
              </a:rPr>
              <a:t>7 certifications technologique (TS) : </a:t>
            </a:r>
          </a:p>
          <a:p>
            <a:pPr marL="463550" lvl="0" indent="-463550">
              <a:lnSpc>
                <a:spcPct val="90000"/>
              </a:lnSpc>
              <a:spcBef>
                <a:spcPct val="20000"/>
              </a:spcBef>
              <a:buSzPct val="120000"/>
              <a:buBlip>
                <a:blip r:embed="rId3"/>
              </a:buBlip>
            </a:pPr>
            <a:r>
              <a:rPr lang="fr-FR" sz="1200" dirty="0" smtClean="0">
                <a:latin typeface="Calibri" pitchFamily="34" charset="0"/>
              </a:rPr>
              <a:t>70-536  : MCTS: .NET Framework - Application </a:t>
            </a:r>
            <a:r>
              <a:rPr lang="en-US" sz="1200" dirty="0" smtClean="0">
                <a:latin typeface="Calibri" pitchFamily="34" charset="0"/>
              </a:rPr>
              <a:t>Development Foundation</a:t>
            </a:r>
            <a:endParaRPr lang="fr-FR" sz="1200" dirty="0" smtClean="0">
              <a:latin typeface="Calibri" pitchFamily="34" charset="0"/>
            </a:endParaRPr>
          </a:p>
          <a:p>
            <a:pPr marL="463550" lvl="0" indent="-463550">
              <a:lnSpc>
                <a:spcPct val="90000"/>
              </a:lnSpc>
              <a:spcBef>
                <a:spcPct val="20000"/>
              </a:spcBef>
              <a:buSzPct val="120000"/>
              <a:buBlip>
                <a:blip r:embed="rId3"/>
              </a:buBlip>
            </a:pPr>
            <a:r>
              <a:rPr lang="fr-FR" sz="1200" dirty="0" smtClean="0">
                <a:latin typeface="Calibri" pitchFamily="34" charset="0"/>
              </a:rPr>
              <a:t>70-502  : MCTS: .NET Framework 3.5, Windows </a:t>
            </a:r>
            <a:r>
              <a:rPr lang="en-US" sz="1200" dirty="0" smtClean="0">
                <a:latin typeface="Calibri" pitchFamily="34" charset="0"/>
              </a:rPr>
              <a:t>Presentation Foundation </a:t>
            </a:r>
            <a:r>
              <a:rPr lang="fr-FR" sz="1200" dirty="0" smtClean="0">
                <a:latin typeface="Calibri" pitchFamily="34" charset="0"/>
              </a:rPr>
              <a:t>Applications</a:t>
            </a:r>
          </a:p>
          <a:p>
            <a:pPr marL="463550" lvl="0" indent="-463550">
              <a:lnSpc>
                <a:spcPct val="90000"/>
              </a:lnSpc>
              <a:spcBef>
                <a:spcPct val="20000"/>
              </a:spcBef>
              <a:buSzPct val="120000"/>
              <a:buBlip>
                <a:blip r:embed="rId3"/>
              </a:buBlip>
            </a:pPr>
            <a:r>
              <a:rPr lang="fr-FR" sz="1200" dirty="0" smtClean="0">
                <a:latin typeface="Calibri" pitchFamily="34" charset="0"/>
              </a:rPr>
              <a:t>70-503  : MCTS: .NET Framework 3.5, Windows Communication </a:t>
            </a:r>
            <a:r>
              <a:rPr lang="en-US" sz="1200" dirty="0" smtClean="0">
                <a:latin typeface="Calibri" pitchFamily="34" charset="0"/>
              </a:rPr>
              <a:t>Foundation</a:t>
            </a:r>
            <a:r>
              <a:rPr lang="fr-FR" sz="1200" dirty="0" smtClean="0">
                <a:latin typeface="Calibri" pitchFamily="34" charset="0"/>
              </a:rPr>
              <a:t> Applications</a:t>
            </a:r>
          </a:p>
          <a:p>
            <a:pPr marL="463550" lvl="0" indent="-463550">
              <a:lnSpc>
                <a:spcPct val="90000"/>
              </a:lnSpc>
              <a:spcBef>
                <a:spcPct val="20000"/>
              </a:spcBef>
              <a:buSzPct val="120000"/>
              <a:buBlip>
                <a:blip r:embed="rId3"/>
              </a:buBlip>
            </a:pPr>
            <a:r>
              <a:rPr lang="fr-FR" sz="1200" dirty="0" smtClean="0">
                <a:latin typeface="Calibri" pitchFamily="34" charset="0"/>
              </a:rPr>
              <a:t>70-504  : MCTS: .NET Framework 3.5, Windows </a:t>
            </a:r>
            <a:r>
              <a:rPr lang="en-US" sz="1200" dirty="0" smtClean="0">
                <a:latin typeface="Calibri" pitchFamily="34" charset="0"/>
              </a:rPr>
              <a:t>Workflow Foundation </a:t>
            </a:r>
            <a:r>
              <a:rPr lang="fr-FR" sz="1200" dirty="0" smtClean="0">
                <a:latin typeface="Calibri" pitchFamily="34" charset="0"/>
              </a:rPr>
              <a:t>Applications</a:t>
            </a:r>
          </a:p>
          <a:p>
            <a:pPr marL="463550" lvl="0" indent="-463550">
              <a:lnSpc>
                <a:spcPct val="90000"/>
              </a:lnSpc>
              <a:spcBef>
                <a:spcPct val="20000"/>
              </a:spcBef>
              <a:buSzPct val="120000"/>
              <a:buBlip>
                <a:blip r:embed="rId3"/>
              </a:buBlip>
            </a:pPr>
            <a:r>
              <a:rPr lang="fr-FR" sz="1200" dirty="0" smtClean="0">
                <a:latin typeface="Calibri" pitchFamily="34" charset="0"/>
              </a:rPr>
              <a:t>70-505  : MCTS: .NET Framework 3.5, Windows </a:t>
            </a:r>
            <a:r>
              <a:rPr lang="en-US" sz="1200" dirty="0" smtClean="0">
                <a:latin typeface="Calibri" pitchFamily="34" charset="0"/>
              </a:rPr>
              <a:t>Forms</a:t>
            </a:r>
            <a:r>
              <a:rPr lang="fr-FR" sz="1200" dirty="0" smtClean="0">
                <a:latin typeface="Calibri" pitchFamily="34" charset="0"/>
              </a:rPr>
              <a:t> Applications</a:t>
            </a:r>
          </a:p>
          <a:p>
            <a:pPr marL="463550" lvl="0" indent="-463550">
              <a:lnSpc>
                <a:spcPct val="90000"/>
              </a:lnSpc>
              <a:spcBef>
                <a:spcPct val="20000"/>
              </a:spcBef>
              <a:buSzPct val="120000"/>
              <a:buBlip>
                <a:blip r:embed="rId3"/>
              </a:buBlip>
            </a:pPr>
            <a:r>
              <a:rPr lang="fr-FR" sz="1200" dirty="0" smtClean="0">
                <a:latin typeface="Calibri" pitchFamily="34" charset="0"/>
              </a:rPr>
              <a:t>70-561  : MCTS: .NET Framework 3.5, ADO.NET Applications</a:t>
            </a:r>
          </a:p>
          <a:p>
            <a:pPr marL="463550" lvl="0" indent="-463550">
              <a:lnSpc>
                <a:spcPct val="90000"/>
              </a:lnSpc>
              <a:spcBef>
                <a:spcPct val="20000"/>
              </a:spcBef>
              <a:buSzPct val="120000"/>
              <a:buBlip>
                <a:blip r:embed="rId3"/>
              </a:buBlip>
            </a:pPr>
            <a:r>
              <a:rPr lang="fr-FR" sz="1200" dirty="0" smtClean="0">
                <a:latin typeface="Calibri" pitchFamily="34" charset="0"/>
              </a:rPr>
              <a:t>70-562  : MCTS: .NET Framework 3.5, ASP.NET Applications</a:t>
            </a:r>
          </a:p>
          <a:p>
            <a:pPr marL="463550" lvl="0" indent="-463550">
              <a:lnSpc>
                <a:spcPct val="90000"/>
              </a:lnSpc>
              <a:spcBef>
                <a:spcPct val="20000"/>
              </a:spcBef>
              <a:buSzPct val="120000"/>
              <a:buBlip>
                <a:blip r:embed="rId3"/>
              </a:buBlip>
            </a:pPr>
            <a:r>
              <a:rPr lang="fr-FR" sz="1200" dirty="0" smtClean="0">
                <a:latin typeface="Calibri" pitchFamily="34" charset="0"/>
              </a:rPr>
              <a:t>3 certifications métier (Pro) : </a:t>
            </a:r>
          </a:p>
          <a:p>
            <a:pPr marL="463550" lvl="0" indent="-463550">
              <a:lnSpc>
                <a:spcPct val="90000"/>
              </a:lnSpc>
              <a:spcBef>
                <a:spcPct val="20000"/>
              </a:spcBef>
              <a:buSzPct val="120000"/>
              <a:buBlip>
                <a:blip r:embed="rId3"/>
              </a:buBlip>
            </a:pPr>
            <a:r>
              <a:rPr lang="fr-FR" sz="1200" dirty="0" smtClean="0">
                <a:latin typeface="Calibri" pitchFamily="34" charset="0"/>
              </a:rPr>
              <a:t>Développeur MCPD: </a:t>
            </a:r>
            <a:r>
              <a:rPr lang="en-US" sz="1200" dirty="0" smtClean="0">
                <a:latin typeface="Calibri" pitchFamily="34" charset="0"/>
              </a:rPr>
              <a:t>Windows Developer </a:t>
            </a:r>
            <a:r>
              <a:rPr lang="fr-FR" sz="1200" dirty="0" smtClean="0">
                <a:latin typeface="Calibri" pitchFamily="34" charset="0"/>
              </a:rPr>
              <a:t>3.5  (3 examens requis : 70-536 (TS) + 70-563 (TS) + 70-505</a:t>
            </a:r>
          </a:p>
          <a:p>
            <a:pPr marL="463550" lvl="0" indent="-463550">
              <a:lnSpc>
                <a:spcPct val="90000"/>
              </a:lnSpc>
              <a:spcBef>
                <a:spcPct val="20000"/>
              </a:spcBef>
              <a:buSzPct val="120000"/>
              <a:buBlip>
                <a:blip r:embed="rId3"/>
              </a:buBlip>
            </a:pPr>
            <a:r>
              <a:rPr lang="fr-FR" sz="1200" dirty="0" smtClean="0">
                <a:latin typeface="Calibri" pitchFamily="34" charset="0"/>
              </a:rPr>
              <a:t>Développeur MCPD: ASP.NET </a:t>
            </a:r>
            <a:r>
              <a:rPr lang="en-US" sz="1200" dirty="0" smtClean="0">
                <a:latin typeface="Calibri" pitchFamily="34" charset="0"/>
              </a:rPr>
              <a:t>Developer</a:t>
            </a:r>
            <a:r>
              <a:rPr lang="fr-FR" sz="1200" dirty="0" smtClean="0">
                <a:latin typeface="Calibri" pitchFamily="34" charset="0"/>
              </a:rPr>
              <a:t> 3.5 – (3 examens requis : 70-536 (TS) + 70-562 (TS) + 70-564 </a:t>
            </a:r>
          </a:p>
          <a:p>
            <a:pPr marL="463550" lvl="0" indent="-463550">
              <a:lnSpc>
                <a:spcPct val="90000"/>
              </a:lnSpc>
              <a:spcBef>
                <a:spcPct val="20000"/>
              </a:spcBef>
              <a:buSzPct val="120000"/>
              <a:buBlip>
                <a:blip r:embed="rId3"/>
              </a:buBlip>
            </a:pPr>
            <a:r>
              <a:rPr lang="fr-FR" sz="1200" dirty="0" smtClean="0">
                <a:latin typeface="Calibri" pitchFamily="34" charset="0"/>
              </a:rPr>
              <a:t>Développeur MCPD: Enterprise Application </a:t>
            </a:r>
            <a:r>
              <a:rPr lang="en-US" sz="1200" dirty="0" smtClean="0">
                <a:latin typeface="Calibri" pitchFamily="34" charset="0"/>
              </a:rPr>
              <a:t>Developer</a:t>
            </a:r>
            <a:r>
              <a:rPr lang="fr-FR" sz="1200" dirty="0" smtClean="0">
                <a:latin typeface="Calibri" pitchFamily="34" charset="0"/>
              </a:rPr>
              <a:t> 3.5 </a:t>
            </a:r>
          </a:p>
          <a:p>
            <a:pPr marL="463550" lvl="0" indent="-463550">
              <a:lnSpc>
                <a:spcPct val="90000"/>
              </a:lnSpc>
              <a:spcBef>
                <a:spcPct val="20000"/>
              </a:spcBef>
              <a:buSzPct val="120000"/>
              <a:buBlip>
                <a:blip r:embed="rId3"/>
              </a:buBlip>
            </a:pPr>
            <a:r>
              <a:rPr lang="fr-FR" sz="1200" dirty="0" smtClean="0">
                <a:latin typeface="Calibri" pitchFamily="34" charset="0"/>
              </a:rPr>
              <a:t>(3 examens requis : 70-536 (TS) + 70-565 + au choix 70-503 ou 70-561 ou 70-562 ou 70-505)</a:t>
            </a:r>
          </a:p>
        </p:txBody>
      </p:sp>
      <p:sp>
        <p:nvSpPr>
          <p:cNvPr id="25" name="Rectangle 24"/>
          <p:cNvSpPr/>
          <p:nvPr/>
        </p:nvSpPr>
        <p:spPr>
          <a:xfrm>
            <a:off x="2962275" y="1221939"/>
            <a:ext cx="5981700" cy="683264"/>
          </a:xfrm>
          <a:prstGeom prst="rect">
            <a:avLst/>
          </a:prstGeom>
        </p:spPr>
        <p:txBody>
          <a:bodyPr wrap="square">
            <a:spAutoFit/>
          </a:bodyPr>
          <a:lstStyle/>
          <a:p>
            <a:pPr>
              <a:lnSpc>
                <a:spcPct val="90000"/>
              </a:lnSpc>
            </a:pPr>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Certifications technologique (TS) : 70-654 : MCTS - Windows Essential Business Server 2008, </a:t>
            </a:r>
            <a:r>
              <a:rPr lang="en-US" sz="1200" dirty="0" smtClean="0">
                <a:latin typeface="Calibri" pitchFamily="34" charset="0"/>
              </a:rPr>
              <a:t>Configuring </a:t>
            </a:r>
            <a:r>
              <a:rPr lang="fr-FR" sz="1200" dirty="0" smtClean="0">
                <a:latin typeface="Calibri" pitchFamily="34" charset="0"/>
              </a:rPr>
              <a:t>(1 examen requis)</a:t>
            </a:r>
          </a:p>
        </p:txBody>
      </p:sp>
      <p:grpSp>
        <p:nvGrpSpPr>
          <p:cNvPr id="4" name="Group 63"/>
          <p:cNvGrpSpPr>
            <a:grpSpLocks/>
          </p:cNvGrpSpPr>
          <p:nvPr/>
        </p:nvGrpSpPr>
        <p:grpSpPr bwMode="auto">
          <a:xfrm>
            <a:off x="0" y="2566989"/>
            <a:ext cx="2962275" cy="1014412"/>
            <a:chOff x="-2895597" y="1801846"/>
            <a:chExt cx="2962274" cy="1013965"/>
          </a:xfrm>
        </p:grpSpPr>
        <p:pic>
          <p:nvPicPr>
            <p:cNvPr id="31" name="Rectangle 79879"/>
            <p:cNvPicPr>
              <a:picLocks noChangeAspect="1" noChangeArrowheads="1"/>
            </p:cNvPicPr>
            <p:nvPr/>
          </p:nvPicPr>
          <p:blipFill>
            <a:blip r:embed="rId4"/>
            <a:srcRect/>
            <a:stretch>
              <a:fillRect/>
            </a:stretch>
          </p:blipFill>
          <p:spPr bwMode="auto">
            <a:xfrm>
              <a:off x="-2895597" y="1801846"/>
              <a:ext cx="2962274" cy="1013965"/>
            </a:xfrm>
            <a:prstGeom prst="rect">
              <a:avLst/>
            </a:prstGeom>
            <a:noFill/>
            <a:ln w="9525">
              <a:noFill/>
              <a:miter lim="800000"/>
              <a:headEnd/>
              <a:tailEnd/>
            </a:ln>
          </p:spPr>
        </p:pic>
        <p:sp>
          <p:nvSpPr>
            <p:cNvPr id="32" name="Rectangle 79880"/>
            <p:cNvSpPr>
              <a:spLocks noChangeArrowheads="1"/>
            </p:cNvSpPr>
            <p:nvPr/>
          </p:nvSpPr>
          <p:spPr bwMode="auto">
            <a:xfrm>
              <a:off x="-1692484" y="2152171"/>
              <a:ext cx="1444837" cy="282807"/>
            </a:xfrm>
            <a:prstGeom prst="rect">
              <a:avLst/>
            </a:prstGeom>
            <a:noFill/>
            <a:ln w="9525">
              <a:noFill/>
              <a:miter lim="800000"/>
              <a:headEnd/>
              <a:tailEnd/>
            </a:ln>
          </p:spPr>
          <p:txBody>
            <a:bodyPr/>
            <a:lstStyle/>
            <a:p>
              <a:pPr eaLnBrk="0" hangingPunct="0">
                <a:lnSpc>
                  <a:spcPct val="90000"/>
                </a:lnSpc>
              </a:pPr>
              <a:r>
                <a:rPr lang="en-US" sz="1200" b="1" dirty="0" smtClean="0">
                  <a:solidFill>
                    <a:schemeClr val="bg1"/>
                  </a:solidFill>
                  <a:latin typeface="Calibri" pitchFamily="34" charset="0"/>
                  <a:ea typeface="MS PGothic" pitchFamily="34" charset="-128"/>
                </a:rPr>
                <a:t>Visual Studio 2008</a:t>
              </a:r>
              <a:endParaRPr lang="en-US" sz="1200" b="1" dirty="0">
                <a:solidFill>
                  <a:schemeClr val="bg1"/>
                </a:solidFill>
                <a:latin typeface="Calibri" pitchFamily="34" charset="0"/>
                <a:ea typeface="MS PGothic" pitchFamily="34" charset="-128"/>
              </a:endParaRPr>
            </a:p>
          </p:txBody>
        </p:sp>
        <p:pic>
          <p:nvPicPr>
            <p:cNvPr id="33" name="Rectangle 79882"/>
            <p:cNvPicPr>
              <a:picLocks noChangeAspect="1" noChangeArrowheads="1"/>
            </p:cNvPicPr>
            <p:nvPr/>
          </p:nvPicPr>
          <p:blipFill>
            <a:blip r:embed="rId5"/>
            <a:srcRect/>
            <a:stretch>
              <a:fillRect/>
            </a:stretch>
          </p:blipFill>
          <p:spPr bwMode="auto">
            <a:xfrm>
              <a:off x="-2719279" y="1968356"/>
              <a:ext cx="971973" cy="674631"/>
            </a:xfrm>
            <a:prstGeom prst="rect">
              <a:avLst/>
            </a:prstGeom>
            <a:noFill/>
            <a:ln w="9525">
              <a:noFill/>
              <a:miter lim="800000"/>
              <a:headEnd/>
              <a:tailEnd/>
            </a:ln>
          </p:spPr>
        </p:pic>
      </p:grpSp>
      <p:grpSp>
        <p:nvGrpSpPr>
          <p:cNvPr id="18" name="Group 63"/>
          <p:cNvGrpSpPr>
            <a:grpSpLocks/>
          </p:cNvGrpSpPr>
          <p:nvPr/>
        </p:nvGrpSpPr>
        <p:grpSpPr bwMode="auto">
          <a:xfrm>
            <a:off x="0" y="1203325"/>
            <a:ext cx="2981325" cy="976313"/>
            <a:chOff x="3124201" y="897370"/>
            <a:chExt cx="3124199" cy="975879"/>
          </a:xfrm>
        </p:grpSpPr>
        <p:pic>
          <p:nvPicPr>
            <p:cNvPr id="19" name="Rectangle 79879"/>
            <p:cNvPicPr>
              <a:picLocks noChangeAspect="1" noChangeArrowheads="1"/>
            </p:cNvPicPr>
            <p:nvPr/>
          </p:nvPicPr>
          <p:blipFill>
            <a:blip r:embed="rId4"/>
            <a:srcRect/>
            <a:stretch>
              <a:fillRect/>
            </a:stretch>
          </p:blipFill>
          <p:spPr bwMode="auto">
            <a:xfrm>
              <a:off x="3124201" y="897370"/>
              <a:ext cx="3124199" cy="975879"/>
            </a:xfrm>
            <a:prstGeom prst="rect">
              <a:avLst/>
            </a:prstGeom>
            <a:noFill/>
            <a:ln w="9525">
              <a:noFill/>
              <a:miter lim="800000"/>
              <a:headEnd/>
              <a:tailEnd/>
            </a:ln>
          </p:spPr>
        </p:pic>
        <p:sp>
          <p:nvSpPr>
            <p:cNvPr id="20" name="Rectangle 79880"/>
            <p:cNvSpPr>
              <a:spLocks noChangeArrowheads="1"/>
            </p:cNvSpPr>
            <p:nvPr/>
          </p:nvSpPr>
          <p:spPr bwMode="auto">
            <a:xfrm>
              <a:off x="4384464" y="1066800"/>
              <a:ext cx="1718309" cy="609600"/>
            </a:xfrm>
            <a:prstGeom prst="rect">
              <a:avLst/>
            </a:prstGeom>
            <a:noFill/>
            <a:ln w="9525">
              <a:noFill/>
              <a:miter lim="800000"/>
              <a:headEnd/>
              <a:tailEnd/>
            </a:ln>
          </p:spPr>
          <p:txBody>
            <a:bodyPr/>
            <a:lstStyle/>
            <a:p>
              <a:pPr eaLnBrk="0" hangingPunct="0">
                <a:lnSpc>
                  <a:spcPct val="90000"/>
                </a:lnSpc>
              </a:pPr>
              <a:r>
                <a:rPr lang="en-US" sz="1200" b="1" dirty="0">
                  <a:solidFill>
                    <a:schemeClr val="bg1"/>
                  </a:solidFill>
                  <a:latin typeface="Calibri" pitchFamily="34" charset="0"/>
                  <a:ea typeface="MS PGothic" pitchFamily="34" charset="-128"/>
                </a:rPr>
                <a:t>Windows Essential Business Server 2008, Configuring</a:t>
              </a:r>
            </a:p>
          </p:txBody>
        </p:sp>
        <p:pic>
          <p:nvPicPr>
            <p:cNvPr id="21" name="Rectangle 79882"/>
            <p:cNvPicPr>
              <a:picLocks noChangeAspect="1" noChangeArrowheads="1"/>
            </p:cNvPicPr>
            <p:nvPr/>
          </p:nvPicPr>
          <p:blipFill>
            <a:blip r:embed="rId5"/>
            <a:srcRect/>
            <a:stretch>
              <a:fillRect/>
            </a:stretch>
          </p:blipFill>
          <p:spPr bwMode="auto">
            <a:xfrm>
              <a:off x="3290994" y="1054359"/>
              <a:ext cx="971973" cy="67462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defTabSz="914363" fontAlgn="auto">
              <a:spcAft>
                <a:spcPts val="0"/>
              </a:spcAft>
              <a:defRPr/>
            </a:pPr>
            <a:r>
              <a:rPr sz="4000" smtClean="0"/>
              <a:t>Internet Explorer 8 Developer Features</a:t>
            </a:r>
            <a:endParaRPr sz="4000"/>
          </a:p>
        </p:txBody>
      </p:sp>
      <p:sp>
        <p:nvSpPr>
          <p:cNvPr id="39" name="Rounded Rectangle 38"/>
          <p:cNvSpPr/>
          <p:nvPr/>
        </p:nvSpPr>
        <p:spPr bwMode="auto">
          <a:xfrm>
            <a:off x="2679700" y="1239838"/>
            <a:ext cx="6386513" cy="1281112"/>
          </a:xfrm>
          <a:prstGeom prst="roundRect">
            <a:avLst/>
          </a:prstGeom>
          <a:solidFill>
            <a:schemeClr val="tx2">
              <a:alpha val="16000"/>
            </a:schemeClr>
          </a:solidFill>
          <a:ln w="19050" cap="flat" cmpd="sng" algn="ctr">
            <a:solidFill>
              <a:schemeClr val="tx1">
                <a:alpha val="25000"/>
              </a:schemeClr>
            </a:solidFill>
            <a:prstDash val="solid"/>
            <a:round/>
            <a:headEnd type="none" w="med" len="med"/>
            <a:tailEnd type="none" w="med" len="med"/>
          </a:ln>
          <a:effectLst/>
        </p:spPr>
        <p:txBody>
          <a:bodyPr lIns="68583" tIns="137166" rIns="68583" bIns="68583" anchor="ctr"/>
          <a:lstStyle/>
          <a:p>
            <a:pPr marL="460375" indent="-460375" defTabSz="914363" fontAlgn="auto">
              <a:lnSpc>
                <a:spcPct val="90000"/>
              </a:lnSpc>
              <a:spcBef>
                <a:spcPct val="20000"/>
              </a:spcBef>
              <a:spcAft>
                <a:spcPts val="0"/>
              </a:spcAft>
              <a:defRPr/>
            </a:pPr>
            <a:r>
              <a:rPr lang="en-US" sz="1400" b="1" dirty="0">
                <a:latin typeface="+mn-lt"/>
                <a:cs typeface="+mn-cs"/>
              </a:rPr>
              <a:t>Spend more time innovating and less time special-casing</a:t>
            </a:r>
          </a:p>
          <a:p>
            <a:pPr marL="228600" indent="-228600" defTabSz="914363" fontAlgn="auto">
              <a:lnSpc>
                <a:spcPct val="90000"/>
              </a:lnSpc>
              <a:spcBef>
                <a:spcPct val="20000"/>
              </a:spcBef>
              <a:spcAft>
                <a:spcPts val="0"/>
              </a:spcAft>
              <a:buClr>
                <a:srgbClr val="FFFFFF"/>
              </a:buClr>
              <a:buSzPct val="100000"/>
              <a:buFontTx/>
              <a:buBlip>
                <a:blip r:embed="rId3"/>
              </a:buBlip>
              <a:defRPr/>
            </a:pPr>
            <a:r>
              <a:rPr lang="en-US" sz="1400" dirty="0">
                <a:latin typeface="+mn-lt"/>
                <a:cs typeface="+mn-cs"/>
              </a:rPr>
              <a:t>Most standards-compliant (full CSS2.1 support) version of Internet Explorer</a:t>
            </a:r>
          </a:p>
          <a:p>
            <a:pPr marL="228600" indent="-228600" defTabSz="914363" fontAlgn="auto">
              <a:lnSpc>
                <a:spcPct val="90000"/>
              </a:lnSpc>
              <a:spcBef>
                <a:spcPct val="20000"/>
              </a:spcBef>
              <a:spcAft>
                <a:spcPts val="0"/>
              </a:spcAft>
              <a:buClr>
                <a:srgbClr val="FFFFFF"/>
              </a:buClr>
              <a:buSzPct val="100000"/>
              <a:buFontTx/>
              <a:buBlip>
                <a:blip r:embed="rId3"/>
              </a:buBlip>
              <a:defRPr/>
            </a:pPr>
            <a:r>
              <a:rPr lang="en-US" sz="1400" dirty="0">
                <a:latin typeface="+mn-lt"/>
                <a:cs typeface="+mn-cs"/>
              </a:rPr>
              <a:t>Interoperability with other browsers means “write once, run anywhere”</a:t>
            </a:r>
          </a:p>
          <a:p>
            <a:pPr marL="228600" indent="-228600" defTabSz="914363" fontAlgn="auto">
              <a:lnSpc>
                <a:spcPct val="90000"/>
              </a:lnSpc>
              <a:spcBef>
                <a:spcPct val="20000"/>
              </a:spcBef>
              <a:spcAft>
                <a:spcPts val="0"/>
              </a:spcAft>
              <a:buClr>
                <a:srgbClr val="FFFFFF"/>
              </a:buClr>
              <a:buSzPct val="100000"/>
              <a:buFontTx/>
              <a:buBlip>
                <a:blip r:embed="rId3"/>
              </a:buBlip>
              <a:defRPr/>
            </a:pPr>
            <a:r>
              <a:rPr lang="en-US" sz="1400" dirty="0">
                <a:latin typeface="+mn-lt"/>
                <a:cs typeface="+mn-cs"/>
              </a:rPr>
              <a:t>Compatibility modes for viewing/debugging content written for Internet Explorer 7 and Internet Explorer 5.5</a:t>
            </a:r>
          </a:p>
        </p:txBody>
      </p:sp>
      <p:sp>
        <p:nvSpPr>
          <p:cNvPr id="47" name="Rounded Rectangle 46"/>
          <p:cNvSpPr/>
          <p:nvPr/>
        </p:nvSpPr>
        <p:spPr bwMode="auto">
          <a:xfrm>
            <a:off x="114461" y="1240419"/>
            <a:ext cx="2587752" cy="1280160"/>
          </a:xfrm>
          <a:prstGeom prst="roundRect">
            <a:avLst>
              <a:gd name="adj" fmla="val 9033"/>
            </a:avLst>
          </a:prstGeom>
          <a:gradFill>
            <a:gsLst>
              <a:gs pos="0">
                <a:schemeClr val="accent3"/>
              </a:gs>
              <a:gs pos="0">
                <a:schemeClr val="accent3">
                  <a:lumMod val="40000"/>
                  <a:lumOff val="60000"/>
                  <a:alpha val="23000"/>
                </a:schemeClr>
              </a:gs>
              <a:gs pos="80000">
                <a:schemeClr val="accent3">
                  <a:lumMod val="60000"/>
                  <a:lumOff val="40000"/>
                  <a:alpha val="70000"/>
                </a:schemeClr>
              </a:gs>
              <a:gs pos="100000">
                <a:schemeClr val="accent3"/>
              </a:gs>
            </a:gsLst>
            <a:path path="circle">
              <a:fillToRect l="50000" t="50000" r="50000" b="50000"/>
            </a:path>
          </a:gradFill>
          <a:ln w="12700">
            <a:solidFill>
              <a:schemeClr val="tx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fr-FR" sz="2400" dirty="0" smtClean="0">
                <a:solidFill>
                  <a:schemeClr val="tx1"/>
                </a:solidFill>
                <a:latin typeface="Segoe Semibold" pitchFamily="34" charset="0"/>
              </a:rPr>
              <a:t>Compatibilité </a:t>
            </a:r>
            <a:r>
              <a:rPr lang="fr-FR" sz="2400" dirty="0" smtClean="0">
                <a:solidFill>
                  <a:schemeClr val="tx1"/>
                </a:solidFill>
                <a:latin typeface="Segoe Semibold" pitchFamily="34" charset="0"/>
              </a:rPr>
              <a:t>et </a:t>
            </a:r>
            <a:r>
              <a:rPr lang="fr-FR" sz="2400" dirty="0" smtClean="0">
                <a:solidFill>
                  <a:schemeClr val="tx1"/>
                </a:solidFill>
                <a:latin typeface="Segoe Semibold" pitchFamily="34" charset="0"/>
              </a:rPr>
              <a:t>Interopérabilité</a:t>
            </a:r>
            <a:endParaRPr lang="fr-FR" sz="2400" dirty="0">
              <a:solidFill>
                <a:schemeClr val="tx1"/>
              </a:solidFill>
              <a:latin typeface="Segoe Semibold" pitchFamily="34" charset="0"/>
            </a:endParaRPr>
          </a:p>
        </p:txBody>
      </p:sp>
      <p:sp>
        <p:nvSpPr>
          <p:cNvPr id="52" name="Rounded Rectangle 51"/>
          <p:cNvSpPr/>
          <p:nvPr/>
        </p:nvSpPr>
        <p:spPr bwMode="auto">
          <a:xfrm>
            <a:off x="2679700" y="2849563"/>
            <a:ext cx="6386513" cy="1279525"/>
          </a:xfrm>
          <a:prstGeom prst="roundRect">
            <a:avLst/>
          </a:prstGeom>
          <a:solidFill>
            <a:schemeClr val="tx2">
              <a:alpha val="16000"/>
            </a:schemeClr>
          </a:solidFill>
          <a:ln w="19050" cap="flat" cmpd="sng" algn="ctr">
            <a:solidFill>
              <a:schemeClr val="tx1">
                <a:alpha val="25000"/>
              </a:schemeClr>
            </a:solidFill>
            <a:prstDash val="solid"/>
            <a:round/>
            <a:headEnd type="none" w="med" len="med"/>
            <a:tailEnd type="none" w="med" len="med"/>
          </a:ln>
          <a:effectLst/>
        </p:spPr>
        <p:txBody>
          <a:bodyPr lIns="68583" tIns="137166" rIns="68583" bIns="68583" anchor="ctr"/>
          <a:lstStyle/>
          <a:p>
            <a:pPr marL="460375" indent="-460375" defTabSz="914363" fontAlgn="auto">
              <a:lnSpc>
                <a:spcPct val="90000"/>
              </a:lnSpc>
              <a:spcBef>
                <a:spcPct val="20000"/>
              </a:spcBef>
              <a:spcAft>
                <a:spcPts val="0"/>
              </a:spcAft>
              <a:defRPr/>
            </a:pPr>
            <a:r>
              <a:rPr lang="en-US" sz="1400" b="1" dirty="0">
                <a:latin typeface="+mn-lt"/>
                <a:cs typeface="+mn-cs"/>
              </a:rPr>
              <a:t>Develop, test and debug without leaving the browser</a:t>
            </a:r>
          </a:p>
          <a:p>
            <a:pPr marL="228600" indent="-228600" defTabSz="914363" fontAlgn="auto">
              <a:lnSpc>
                <a:spcPct val="90000"/>
              </a:lnSpc>
              <a:spcBef>
                <a:spcPct val="20000"/>
              </a:spcBef>
              <a:spcAft>
                <a:spcPts val="0"/>
              </a:spcAft>
              <a:buClr>
                <a:srgbClr val="FFFFFF"/>
              </a:buClr>
              <a:buSzPct val="100000"/>
              <a:buFontTx/>
              <a:buBlip>
                <a:blip r:embed="rId3"/>
              </a:buBlip>
              <a:defRPr/>
            </a:pPr>
            <a:r>
              <a:rPr lang="en-US" sz="1400" dirty="0">
                <a:latin typeface="+mn-lt"/>
                <a:cs typeface="+mn-cs"/>
              </a:rPr>
              <a:t>Built-in developer toolbar enables debugging and performance tuning HTML, CSS, </a:t>
            </a:r>
            <a:r>
              <a:rPr lang="en-US" sz="1400" dirty="0" err="1">
                <a:latin typeface="+mn-lt"/>
                <a:cs typeface="+mn-cs"/>
              </a:rPr>
              <a:t>Javascript</a:t>
            </a:r>
            <a:r>
              <a:rPr lang="en-US" sz="1400" dirty="0">
                <a:latin typeface="+mn-lt"/>
                <a:cs typeface="+mn-cs"/>
              </a:rPr>
              <a:t> without leaving the page</a:t>
            </a:r>
          </a:p>
          <a:p>
            <a:pPr marL="228600" indent="-228600" defTabSz="914363" fontAlgn="auto">
              <a:lnSpc>
                <a:spcPct val="90000"/>
              </a:lnSpc>
              <a:spcBef>
                <a:spcPct val="20000"/>
              </a:spcBef>
              <a:spcAft>
                <a:spcPts val="0"/>
              </a:spcAft>
              <a:buClr>
                <a:srgbClr val="FFFFFF"/>
              </a:buClr>
              <a:buSzPct val="100000"/>
              <a:buFontTx/>
              <a:buBlip>
                <a:blip r:embed="rId3"/>
              </a:buBlip>
              <a:defRPr/>
            </a:pPr>
            <a:r>
              <a:rPr lang="en-US" sz="1400" dirty="0">
                <a:latin typeface="+mn-lt"/>
                <a:cs typeface="+mn-cs"/>
              </a:rPr>
              <a:t>Code profiler for identifying performance issues quickly and easily</a:t>
            </a:r>
          </a:p>
          <a:p>
            <a:pPr marL="228600" indent="-228600" defTabSz="914363" fontAlgn="auto">
              <a:lnSpc>
                <a:spcPct val="90000"/>
              </a:lnSpc>
              <a:spcBef>
                <a:spcPct val="20000"/>
              </a:spcBef>
              <a:spcAft>
                <a:spcPts val="0"/>
              </a:spcAft>
              <a:buClr>
                <a:srgbClr val="FFFFFF"/>
              </a:buClr>
              <a:buSzPct val="100000"/>
              <a:buFontTx/>
              <a:buBlip>
                <a:blip r:embed="rId3"/>
              </a:buBlip>
              <a:defRPr/>
            </a:pPr>
            <a:r>
              <a:rPr lang="en-US" sz="1400" dirty="0">
                <a:latin typeface="+mn-lt"/>
                <a:cs typeface="+mn-cs"/>
              </a:rPr>
              <a:t>Change Internet Explorer layout version on the fly to thoroughly test display scenarios</a:t>
            </a:r>
          </a:p>
        </p:txBody>
      </p:sp>
      <p:sp>
        <p:nvSpPr>
          <p:cNvPr id="53" name="Rounded Rectangle 52"/>
          <p:cNvSpPr/>
          <p:nvPr/>
        </p:nvSpPr>
        <p:spPr bwMode="auto">
          <a:xfrm>
            <a:off x="2755900" y="4376738"/>
            <a:ext cx="6388100" cy="1382712"/>
          </a:xfrm>
          <a:prstGeom prst="roundRect">
            <a:avLst/>
          </a:prstGeom>
          <a:solidFill>
            <a:schemeClr val="tx2">
              <a:alpha val="16000"/>
            </a:schemeClr>
          </a:solidFill>
          <a:ln w="19050" cap="flat" cmpd="sng" algn="ctr">
            <a:solidFill>
              <a:schemeClr val="tx1">
                <a:alpha val="25000"/>
              </a:schemeClr>
            </a:solidFill>
            <a:prstDash val="solid"/>
            <a:round/>
            <a:headEnd type="none" w="med" len="med"/>
            <a:tailEnd type="none" w="med" len="med"/>
          </a:ln>
          <a:effectLst/>
        </p:spPr>
        <p:txBody>
          <a:bodyPr lIns="68583" tIns="137166" rIns="68583" bIns="68583" anchor="ctr"/>
          <a:lstStyle/>
          <a:p>
            <a:pPr marL="460375" indent="-460375" defTabSz="914363" fontAlgn="auto">
              <a:lnSpc>
                <a:spcPct val="90000"/>
              </a:lnSpc>
              <a:spcBef>
                <a:spcPct val="20000"/>
              </a:spcBef>
              <a:spcAft>
                <a:spcPts val="0"/>
              </a:spcAft>
              <a:defRPr/>
            </a:pPr>
            <a:r>
              <a:rPr lang="en-US" sz="1400" b="1" dirty="0">
                <a:latin typeface="+mn-lt"/>
                <a:cs typeface="+mn-cs"/>
              </a:rPr>
              <a:t>Build the richest experiences on the Web</a:t>
            </a:r>
          </a:p>
          <a:p>
            <a:pPr marL="228600" indent="-228600" defTabSz="914363" fontAlgn="auto">
              <a:lnSpc>
                <a:spcPct val="90000"/>
              </a:lnSpc>
              <a:spcBef>
                <a:spcPct val="20000"/>
              </a:spcBef>
              <a:spcAft>
                <a:spcPts val="0"/>
              </a:spcAft>
              <a:buClr>
                <a:srgbClr val="FFFFFF"/>
              </a:buClr>
              <a:buSzPct val="100000"/>
              <a:buFontTx/>
              <a:buBlip>
                <a:blip r:embed="rId3"/>
              </a:buBlip>
              <a:defRPr/>
            </a:pPr>
            <a:r>
              <a:rPr lang="en-US" sz="1400" dirty="0">
                <a:latin typeface="+mn-lt"/>
                <a:cs typeface="+mn-cs"/>
              </a:rPr>
              <a:t>AJAX support enhancements enable rich, dynamic experiences</a:t>
            </a:r>
          </a:p>
          <a:p>
            <a:pPr marL="228600" indent="-228600" defTabSz="914363" fontAlgn="auto">
              <a:lnSpc>
                <a:spcPct val="90000"/>
              </a:lnSpc>
              <a:spcBef>
                <a:spcPct val="20000"/>
              </a:spcBef>
              <a:spcAft>
                <a:spcPts val="0"/>
              </a:spcAft>
              <a:buClr>
                <a:srgbClr val="FFFFFF"/>
              </a:buClr>
              <a:buSzPct val="100000"/>
              <a:buFontTx/>
              <a:buBlip>
                <a:blip r:embed="rId3"/>
              </a:buBlip>
              <a:defRPr/>
            </a:pPr>
            <a:r>
              <a:rPr lang="en-US" sz="1400" dirty="0">
                <a:latin typeface="+mn-lt"/>
                <a:cs typeface="+mn-cs"/>
              </a:rPr>
              <a:t>Web Slices</a:t>
            </a:r>
          </a:p>
          <a:p>
            <a:pPr marL="228600" indent="-228600" defTabSz="914363" fontAlgn="auto">
              <a:lnSpc>
                <a:spcPct val="90000"/>
              </a:lnSpc>
              <a:spcBef>
                <a:spcPct val="20000"/>
              </a:spcBef>
              <a:spcAft>
                <a:spcPts val="0"/>
              </a:spcAft>
              <a:buClr>
                <a:srgbClr val="FFFFFF"/>
              </a:buClr>
              <a:buSzPct val="100000"/>
              <a:buFontTx/>
              <a:buBlip>
                <a:blip r:embed="rId3"/>
              </a:buBlip>
              <a:defRPr/>
            </a:pPr>
            <a:r>
              <a:rPr lang="en-US" sz="1400" dirty="0">
                <a:latin typeface="+mn-lt"/>
                <a:cs typeface="+mn-cs"/>
              </a:rPr>
              <a:t>Best cross-document/domain messaging implementation with XDR/XDM</a:t>
            </a:r>
          </a:p>
          <a:p>
            <a:pPr marL="228600" indent="-228600" defTabSz="914363" fontAlgn="auto">
              <a:lnSpc>
                <a:spcPct val="90000"/>
              </a:lnSpc>
              <a:spcBef>
                <a:spcPct val="20000"/>
              </a:spcBef>
              <a:spcAft>
                <a:spcPts val="0"/>
              </a:spcAft>
              <a:buClr>
                <a:srgbClr val="FFFFFF"/>
              </a:buClr>
              <a:buSzPct val="100000"/>
              <a:buFontTx/>
              <a:buBlip>
                <a:blip r:embed="rId3"/>
              </a:buBlip>
              <a:defRPr/>
            </a:pPr>
            <a:r>
              <a:rPr lang="en-US" sz="1400" dirty="0">
                <a:latin typeface="+mn-lt"/>
                <a:cs typeface="+mn-cs"/>
              </a:rPr>
              <a:t>Improved display and scripting performance makes this the fastest Internet Explorer ever</a:t>
            </a:r>
          </a:p>
        </p:txBody>
      </p:sp>
      <p:sp>
        <p:nvSpPr>
          <p:cNvPr id="48" name="Rounded Rectangle 47"/>
          <p:cNvSpPr/>
          <p:nvPr/>
        </p:nvSpPr>
        <p:spPr bwMode="auto">
          <a:xfrm>
            <a:off x="118872" y="2844630"/>
            <a:ext cx="2587752" cy="1280160"/>
          </a:xfrm>
          <a:prstGeom prst="roundRect">
            <a:avLst>
              <a:gd name="adj" fmla="val 9033"/>
            </a:avLst>
          </a:prstGeom>
          <a:gradFill>
            <a:gsLst>
              <a:gs pos="0">
                <a:schemeClr val="accent3"/>
              </a:gs>
              <a:gs pos="0">
                <a:schemeClr val="accent3">
                  <a:lumMod val="40000"/>
                  <a:lumOff val="60000"/>
                  <a:alpha val="23000"/>
                </a:schemeClr>
              </a:gs>
              <a:gs pos="80000">
                <a:schemeClr val="accent3">
                  <a:lumMod val="60000"/>
                  <a:lumOff val="40000"/>
                  <a:alpha val="70000"/>
                </a:schemeClr>
              </a:gs>
              <a:gs pos="100000">
                <a:schemeClr val="accent3"/>
              </a:gs>
            </a:gsLst>
            <a:path path="circle">
              <a:fillToRect l="50000" t="50000" r="50000" b="50000"/>
            </a:path>
          </a:gradFill>
          <a:ln w="12700">
            <a:solidFill>
              <a:schemeClr val="tx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fr-FR" sz="2700" dirty="0" smtClean="0">
                <a:solidFill>
                  <a:schemeClr val="tx1"/>
                </a:solidFill>
                <a:latin typeface="Segoe Semibold" pitchFamily="34" charset="0"/>
              </a:rPr>
              <a:t>Outils pour le développeur</a:t>
            </a:r>
            <a:endParaRPr lang="fr-FR" sz="2700" dirty="0">
              <a:solidFill>
                <a:schemeClr val="tx1"/>
              </a:solidFill>
              <a:latin typeface="Segoe Semibold" pitchFamily="34" charset="0"/>
            </a:endParaRPr>
          </a:p>
        </p:txBody>
      </p:sp>
      <p:sp>
        <p:nvSpPr>
          <p:cNvPr id="49" name="Rounded Rectangle 48"/>
          <p:cNvSpPr/>
          <p:nvPr/>
        </p:nvSpPr>
        <p:spPr bwMode="auto">
          <a:xfrm>
            <a:off x="118872" y="4458870"/>
            <a:ext cx="2587752" cy="1280160"/>
          </a:xfrm>
          <a:prstGeom prst="roundRect">
            <a:avLst>
              <a:gd name="adj" fmla="val 9033"/>
            </a:avLst>
          </a:prstGeom>
          <a:gradFill>
            <a:gsLst>
              <a:gs pos="0">
                <a:schemeClr val="accent3"/>
              </a:gs>
              <a:gs pos="0">
                <a:schemeClr val="accent3">
                  <a:lumMod val="40000"/>
                  <a:lumOff val="60000"/>
                  <a:alpha val="23000"/>
                </a:schemeClr>
              </a:gs>
              <a:gs pos="80000">
                <a:schemeClr val="accent3">
                  <a:lumMod val="60000"/>
                  <a:lumOff val="40000"/>
                  <a:alpha val="70000"/>
                </a:schemeClr>
              </a:gs>
              <a:gs pos="100000">
                <a:schemeClr val="accent3"/>
              </a:gs>
            </a:gsLst>
            <a:path path="circle">
              <a:fillToRect l="50000" t="50000" r="50000" b="50000"/>
            </a:path>
          </a:gradFill>
          <a:ln w="12700">
            <a:solidFill>
              <a:schemeClr val="tx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fr-FR" sz="2700" dirty="0" smtClean="0">
                <a:solidFill>
                  <a:schemeClr val="tx1"/>
                </a:solidFill>
                <a:latin typeface="Segoe Semibold" pitchFamily="34" charset="0"/>
              </a:rPr>
              <a:t>Nouvelles fonctionnalités</a:t>
            </a:r>
            <a:endParaRPr lang="fr-FR" sz="2700" dirty="0">
              <a:solidFill>
                <a:schemeClr val="tx1"/>
              </a:solidFill>
              <a:latin typeface="Segoe Semibold" pitchFamily="34" charset="0"/>
            </a:endParaRPr>
          </a:p>
        </p:txBody>
      </p:sp>
      <p:sp>
        <p:nvSpPr>
          <p:cNvPr id="9" name="Rounded Rectangle 8"/>
          <p:cNvSpPr/>
          <p:nvPr/>
        </p:nvSpPr>
        <p:spPr>
          <a:xfrm>
            <a:off x="176437" y="5907481"/>
            <a:ext cx="6879456" cy="381000"/>
          </a:xfrm>
          <a:prstGeom prst="roundRect">
            <a:avLst/>
          </a:prstGeom>
          <a:gradFill>
            <a:gsLst>
              <a:gs pos="0">
                <a:schemeClr val="bg1">
                  <a:lumMod val="50000"/>
                </a:schemeClr>
              </a:gs>
              <a:gs pos="15000">
                <a:schemeClr val="bg1">
                  <a:lumMod val="50000"/>
                  <a:alpha val="70000"/>
                </a:schemeClr>
              </a:gs>
              <a:gs pos="28000">
                <a:schemeClr val="bg1">
                  <a:lumMod val="50000"/>
                  <a:alpha val="50000"/>
                </a:schemeClr>
              </a:gs>
              <a:gs pos="50000">
                <a:schemeClr val="bg1">
                  <a:lumMod val="50000"/>
                  <a:alpha val="50000"/>
                </a:schemeClr>
              </a:gs>
              <a:gs pos="70000">
                <a:schemeClr val="bg1">
                  <a:lumMod val="50000"/>
                  <a:alpha val="70000"/>
                </a:schemeClr>
              </a:gs>
              <a:gs pos="100000">
                <a:schemeClr val="bg1">
                  <a:lumMod val="50000"/>
                </a:schemeClr>
              </a:gs>
            </a:gsLst>
            <a:lin ang="4200000" scaled="0"/>
          </a:gradFill>
          <a:ln w="6350" cap="flat" cmpd="sng" algn="ctr">
            <a:gradFill flip="none" rotWithShape="1">
              <a:gsLst>
                <a:gs pos="61000">
                  <a:srgbClr val="50C5DC"/>
                </a:gs>
                <a:gs pos="100000">
                  <a:srgbClr val="50C5DC">
                    <a:lumMod val="75000"/>
                  </a:srgbClr>
                </a:gs>
              </a:gsLst>
              <a:lin ang="5400000" scaled="1"/>
              <a:tileRect/>
            </a:gradFill>
            <a:prstDash val="solid"/>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rgbClr val="50C5DC"/>
            </a:contourClr>
          </a:sp3d>
        </p:spPr>
        <p:txBody>
          <a:bodyPr lIns="109728" tIns="54864" rIns="109728" bIns="54864" anchor="ctr"/>
          <a:lstStyle/>
          <a:p>
            <a:pPr algn="ctr" defTabSz="914099">
              <a:lnSpc>
                <a:spcPct val="90000"/>
              </a:lnSpc>
              <a:spcBef>
                <a:spcPts val="400"/>
              </a:spcBef>
              <a:defRPr/>
            </a:pPr>
            <a:r>
              <a:rPr lang="fr-FR" altLang="zh-CN" sz="2000" b="1" i="1" dirty="0" smtClean="0">
                <a:latin typeface="Segoe" pitchFamily="34" charset="0"/>
                <a:cs typeface="+mn-cs"/>
              </a:rPr>
              <a:t>Tout dans IE8 – Pas d’</a:t>
            </a:r>
            <a:r>
              <a:rPr lang="fr-FR" altLang="zh-CN" sz="2000" b="1" i="1" dirty="0" err="1" smtClean="0">
                <a:latin typeface="Segoe" pitchFamily="34" charset="0"/>
                <a:cs typeface="+mn-cs"/>
              </a:rPr>
              <a:t>add</a:t>
            </a:r>
            <a:r>
              <a:rPr lang="fr-FR" altLang="zh-CN" sz="2000" b="1" i="1" dirty="0" smtClean="0">
                <a:latin typeface="Segoe" pitchFamily="34" charset="0"/>
                <a:cs typeface="+mn-cs"/>
              </a:rPr>
              <a:t>-in nécessaire</a:t>
            </a:r>
            <a:endParaRPr lang="fr-FR" altLang="zh-CN" sz="2000" b="1" i="1" dirty="0">
              <a:latin typeface="Segoe" pitchFamily="34"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lide(fromLeft)">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slide(fromLeft)">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500"/>
                            </p:stCondLst>
                            <p:childTnLst>
                              <p:par>
                                <p:cTn id="27" presetID="12" presetClass="entr" presetSubtype="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slide(fromLeft)">
                                      <p:cBhvr>
                                        <p:cTn id="29" dur="500"/>
                                        <p:tgtEl>
                                          <p:spTgt spid="53"/>
                                        </p:tgtEl>
                                      </p:cBhvr>
                                    </p:animEffect>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8" name="Rectangle 8"/>
          <p:cNvSpPr>
            <a:spLocks noGrp="1" noChangeArrowheads="1"/>
          </p:cNvSpPr>
          <p:nvPr>
            <p:ph type="title"/>
          </p:nvPr>
        </p:nvSpPr>
        <p:spPr/>
        <p:txBody>
          <a:bodyPr/>
          <a:lstStyle/>
          <a:p>
            <a:pPr defTabSz="914363" fontAlgn="auto">
              <a:spcAft>
                <a:spcPts val="0"/>
              </a:spcAft>
              <a:defRPr/>
            </a:pPr>
            <a:r>
              <a:rPr smtClean="0"/>
              <a:t>Les standards du Web</a:t>
            </a:r>
          </a:p>
        </p:txBody>
      </p:sp>
      <p:grpSp>
        <p:nvGrpSpPr>
          <p:cNvPr id="2" name="Group 14"/>
          <p:cNvGrpSpPr>
            <a:grpSpLocks/>
          </p:cNvGrpSpPr>
          <p:nvPr/>
        </p:nvGrpSpPr>
        <p:grpSpPr bwMode="auto">
          <a:xfrm>
            <a:off x="815975" y="2535238"/>
            <a:ext cx="4121150" cy="1517650"/>
            <a:chOff x="794884" y="1065970"/>
            <a:chExt cx="4120011" cy="1517650"/>
          </a:xfrm>
        </p:grpSpPr>
        <p:grpSp>
          <p:nvGrpSpPr>
            <p:cNvPr id="3" name="Group 26"/>
            <p:cNvGrpSpPr>
              <a:grpSpLocks/>
            </p:cNvGrpSpPr>
            <p:nvPr/>
          </p:nvGrpSpPr>
          <p:grpSpPr bwMode="auto">
            <a:xfrm>
              <a:off x="794884" y="1065970"/>
              <a:ext cx="1162004" cy="1517650"/>
              <a:chOff x="1926999" y="2372256"/>
              <a:chExt cx="1162004" cy="1517650"/>
            </a:xfrm>
          </p:grpSpPr>
          <p:pic>
            <p:nvPicPr>
              <p:cNvPr id="24598" name="Picture 3" descr="E:\Current Projects\3 Leaf\Technet Resources\Docs\Samples\PPT Graphics\PPT Graphics\Shapes and Graphics\Bullets\check box.png"/>
              <p:cNvPicPr>
                <a:picLocks noChangeAspect="1" noChangeArrowheads="1"/>
              </p:cNvPicPr>
              <p:nvPr/>
            </p:nvPicPr>
            <p:blipFill>
              <a:blip r:embed="rId3"/>
              <a:srcRect/>
              <a:stretch>
                <a:fillRect/>
              </a:stretch>
            </p:blipFill>
            <p:spPr bwMode="auto">
              <a:xfrm>
                <a:off x="1926999" y="2372256"/>
                <a:ext cx="1162004" cy="1104167"/>
              </a:xfrm>
              <a:prstGeom prst="rect">
                <a:avLst/>
              </a:prstGeom>
              <a:noFill/>
              <a:ln w="9525">
                <a:noFill/>
                <a:miter lim="800000"/>
                <a:headEnd/>
                <a:tailEnd/>
              </a:ln>
            </p:spPr>
          </p:pic>
          <p:sp>
            <p:nvSpPr>
              <p:cNvPr id="24599" name="TextBox 17"/>
              <p:cNvSpPr txBox="1">
                <a:spLocks noChangeArrowheads="1"/>
              </p:cNvSpPr>
              <p:nvPr/>
            </p:nvSpPr>
            <p:spPr bwMode="auto">
              <a:xfrm>
                <a:off x="1926999" y="3490062"/>
                <a:ext cx="897967" cy="399844"/>
              </a:xfrm>
              <a:prstGeom prst="rect">
                <a:avLst/>
              </a:prstGeom>
              <a:noFill/>
              <a:ln w="9525">
                <a:noFill/>
                <a:miter lim="800000"/>
                <a:headEnd/>
                <a:tailEnd/>
              </a:ln>
            </p:spPr>
            <p:txBody>
              <a:bodyPr wrap="none">
                <a:spAutoFit/>
              </a:bodyPr>
              <a:lstStyle/>
              <a:p>
                <a:r>
                  <a:rPr lang="en-US" sz="2000" b="1">
                    <a:latin typeface="Segoe" pitchFamily="34" charset="0"/>
                  </a:rPr>
                  <a:t>HTML</a:t>
                </a:r>
              </a:p>
            </p:txBody>
          </p:sp>
        </p:grpSp>
        <p:pic>
          <p:nvPicPr>
            <p:cNvPr id="24597" name="Picture 4" descr="C:\Users\Michael Cassens\Desktop\w3c.jpg"/>
            <p:cNvPicPr>
              <a:picLocks noChangeAspect="1" noChangeArrowheads="1"/>
            </p:cNvPicPr>
            <p:nvPr/>
          </p:nvPicPr>
          <p:blipFill>
            <a:blip r:embed="rId4"/>
            <a:srcRect/>
            <a:stretch>
              <a:fillRect/>
            </a:stretch>
          </p:blipFill>
          <p:spPr bwMode="auto">
            <a:xfrm>
              <a:off x="3009895" y="1155696"/>
              <a:ext cx="1905000" cy="1326249"/>
            </a:xfrm>
            <a:prstGeom prst="rect">
              <a:avLst/>
            </a:prstGeom>
            <a:noFill/>
            <a:ln w="9525">
              <a:noFill/>
              <a:miter lim="800000"/>
              <a:headEnd/>
              <a:tailEnd/>
            </a:ln>
          </p:spPr>
        </p:pic>
      </p:grpSp>
      <p:grpSp>
        <p:nvGrpSpPr>
          <p:cNvPr id="4" name="Group 16"/>
          <p:cNvGrpSpPr>
            <a:grpSpLocks/>
          </p:cNvGrpSpPr>
          <p:nvPr/>
        </p:nvGrpSpPr>
        <p:grpSpPr bwMode="auto">
          <a:xfrm>
            <a:off x="749300" y="4056063"/>
            <a:ext cx="4224338" cy="2301875"/>
            <a:chOff x="695514" y="3609523"/>
            <a:chExt cx="4223014" cy="2301421"/>
          </a:xfrm>
        </p:grpSpPr>
        <p:grpSp>
          <p:nvGrpSpPr>
            <p:cNvPr id="5" name="Group 25"/>
            <p:cNvGrpSpPr>
              <a:grpSpLocks/>
            </p:cNvGrpSpPr>
            <p:nvPr/>
          </p:nvGrpSpPr>
          <p:grpSpPr bwMode="auto">
            <a:xfrm>
              <a:off x="695514" y="4135742"/>
              <a:ext cx="1267545" cy="1517650"/>
              <a:chOff x="5931541" y="2372256"/>
              <a:chExt cx="1267545" cy="1517650"/>
            </a:xfrm>
          </p:grpSpPr>
          <p:pic>
            <p:nvPicPr>
              <p:cNvPr id="24594" name="Picture 3" descr="E:\Current Projects\3 Leaf\Technet Resources\Docs\Samples\PPT Graphics\PPT Graphics\Shapes and Graphics\Bullets\check box.png"/>
              <p:cNvPicPr>
                <a:picLocks noChangeAspect="1" noChangeArrowheads="1"/>
              </p:cNvPicPr>
              <p:nvPr/>
            </p:nvPicPr>
            <p:blipFill>
              <a:blip r:embed="rId3"/>
              <a:srcRect/>
              <a:stretch>
                <a:fillRect/>
              </a:stretch>
            </p:blipFill>
            <p:spPr bwMode="auto">
              <a:xfrm>
                <a:off x="6037082" y="2372256"/>
                <a:ext cx="1162004" cy="1104167"/>
              </a:xfrm>
              <a:prstGeom prst="rect">
                <a:avLst/>
              </a:prstGeom>
              <a:noFill/>
              <a:ln w="9525">
                <a:noFill/>
                <a:miter lim="800000"/>
                <a:headEnd/>
                <a:tailEnd/>
              </a:ln>
            </p:spPr>
          </p:pic>
          <p:sp>
            <p:nvSpPr>
              <p:cNvPr id="24595" name="TextBox 19"/>
              <p:cNvSpPr txBox="1">
                <a:spLocks noChangeArrowheads="1"/>
              </p:cNvSpPr>
              <p:nvPr/>
            </p:nvSpPr>
            <p:spPr bwMode="auto">
              <a:xfrm>
                <a:off x="5931541" y="3490062"/>
                <a:ext cx="1026202" cy="399844"/>
              </a:xfrm>
              <a:prstGeom prst="rect">
                <a:avLst/>
              </a:prstGeom>
              <a:noFill/>
              <a:ln w="9525">
                <a:noFill/>
                <a:miter lim="800000"/>
                <a:headEnd/>
                <a:tailEnd/>
              </a:ln>
            </p:spPr>
            <p:txBody>
              <a:bodyPr wrap="none">
                <a:spAutoFit/>
              </a:bodyPr>
              <a:lstStyle/>
              <a:p>
                <a:r>
                  <a:rPr lang="en-US" sz="2000" b="1">
                    <a:latin typeface="Segoe" pitchFamily="34" charset="0"/>
                  </a:rPr>
                  <a:t>ACID 2</a:t>
                </a:r>
              </a:p>
            </p:txBody>
          </p:sp>
        </p:grpSp>
        <p:pic>
          <p:nvPicPr>
            <p:cNvPr id="24593" name="Picture 5" descr="C:\Users\Michael Cassens\Desktop\Acid2.jpg"/>
            <p:cNvPicPr>
              <a:picLocks noChangeAspect="1" noChangeArrowheads="1"/>
            </p:cNvPicPr>
            <p:nvPr/>
          </p:nvPicPr>
          <p:blipFill>
            <a:blip r:embed="rId5"/>
            <a:srcRect/>
            <a:stretch>
              <a:fillRect/>
            </a:stretch>
          </p:blipFill>
          <p:spPr bwMode="auto">
            <a:xfrm>
              <a:off x="2817579" y="3609523"/>
              <a:ext cx="2100949" cy="2301421"/>
            </a:xfrm>
            <a:prstGeom prst="rect">
              <a:avLst/>
            </a:prstGeom>
            <a:noFill/>
            <a:ln w="9525">
              <a:noFill/>
              <a:miter lim="800000"/>
              <a:headEnd/>
              <a:tailEnd/>
            </a:ln>
          </p:spPr>
        </p:pic>
      </p:grpSp>
      <p:grpSp>
        <p:nvGrpSpPr>
          <p:cNvPr id="6" name="Group 15"/>
          <p:cNvGrpSpPr>
            <a:grpSpLocks/>
          </p:cNvGrpSpPr>
          <p:nvPr/>
        </p:nvGrpSpPr>
        <p:grpSpPr bwMode="auto">
          <a:xfrm>
            <a:off x="750888" y="1109663"/>
            <a:ext cx="3727450" cy="1503362"/>
            <a:chOff x="718446" y="2677056"/>
            <a:chExt cx="3727461" cy="1504011"/>
          </a:xfrm>
        </p:grpSpPr>
        <p:grpSp>
          <p:nvGrpSpPr>
            <p:cNvPr id="7" name="Group 27"/>
            <p:cNvGrpSpPr>
              <a:grpSpLocks/>
            </p:cNvGrpSpPr>
            <p:nvPr/>
          </p:nvGrpSpPr>
          <p:grpSpPr bwMode="auto">
            <a:xfrm>
              <a:off x="718446" y="2677056"/>
              <a:ext cx="1257533" cy="1504011"/>
              <a:chOff x="3853532" y="2372256"/>
              <a:chExt cx="1257533" cy="1504011"/>
            </a:xfrm>
          </p:grpSpPr>
          <p:pic>
            <p:nvPicPr>
              <p:cNvPr id="24590" name="Picture 3" descr="E:\Current Projects\3 Leaf\Technet Resources\Docs\Samples\PPT Graphics\PPT Graphics\Shapes and Graphics\Bullets\check box.png"/>
              <p:cNvPicPr>
                <a:picLocks noChangeAspect="1" noChangeArrowheads="1"/>
              </p:cNvPicPr>
              <p:nvPr/>
            </p:nvPicPr>
            <p:blipFill>
              <a:blip r:embed="rId3"/>
              <a:srcRect/>
              <a:stretch>
                <a:fillRect/>
              </a:stretch>
            </p:blipFill>
            <p:spPr bwMode="auto">
              <a:xfrm>
                <a:off x="3949061" y="2372256"/>
                <a:ext cx="1162004" cy="1104167"/>
              </a:xfrm>
              <a:prstGeom prst="rect">
                <a:avLst/>
              </a:prstGeom>
              <a:noFill/>
              <a:ln w="9525">
                <a:noFill/>
                <a:miter lim="800000"/>
                <a:headEnd/>
                <a:tailEnd/>
              </a:ln>
            </p:spPr>
          </p:pic>
          <p:sp>
            <p:nvSpPr>
              <p:cNvPr id="24591" name="TextBox 18"/>
              <p:cNvSpPr txBox="1">
                <a:spLocks noChangeArrowheads="1"/>
              </p:cNvSpPr>
              <p:nvPr/>
            </p:nvSpPr>
            <p:spPr bwMode="auto">
              <a:xfrm>
                <a:off x="3853532" y="3476423"/>
                <a:ext cx="1140011" cy="399844"/>
              </a:xfrm>
              <a:prstGeom prst="rect">
                <a:avLst/>
              </a:prstGeom>
              <a:noFill/>
              <a:ln w="9525">
                <a:noFill/>
                <a:miter lim="800000"/>
                <a:headEnd/>
                <a:tailEnd/>
              </a:ln>
            </p:spPr>
            <p:txBody>
              <a:bodyPr wrap="none">
                <a:spAutoFit/>
              </a:bodyPr>
              <a:lstStyle/>
              <a:p>
                <a:r>
                  <a:rPr lang="en-US" sz="2000" b="1">
                    <a:latin typeface="Segoe" pitchFamily="34" charset="0"/>
                  </a:rPr>
                  <a:t>CSS 2.1</a:t>
                </a:r>
              </a:p>
            </p:txBody>
          </p:sp>
        </p:grpSp>
        <p:pic>
          <p:nvPicPr>
            <p:cNvPr id="24589" name="Picture 6" descr="C:\Users\Michael Cassens\Desktop\IE8 New\CSS2Logo.jpg"/>
            <p:cNvPicPr>
              <a:picLocks noChangeAspect="1" noChangeArrowheads="1"/>
            </p:cNvPicPr>
            <p:nvPr/>
          </p:nvPicPr>
          <p:blipFill>
            <a:blip r:embed="rId6"/>
            <a:srcRect/>
            <a:stretch>
              <a:fillRect/>
            </a:stretch>
          </p:blipFill>
          <p:spPr bwMode="auto">
            <a:xfrm>
              <a:off x="3087007" y="2867479"/>
              <a:ext cx="1358900" cy="774700"/>
            </a:xfrm>
            <a:prstGeom prst="rect">
              <a:avLst/>
            </a:prstGeom>
            <a:noFill/>
            <a:ln w="9525">
              <a:noFill/>
              <a:miter lim="800000"/>
              <a:headEnd/>
              <a:tailEnd/>
            </a:ln>
          </p:spPr>
        </p:pic>
      </p:grpSp>
      <p:sp>
        <p:nvSpPr>
          <p:cNvPr id="18" name="Rectangle 17"/>
          <p:cNvSpPr/>
          <p:nvPr/>
        </p:nvSpPr>
        <p:spPr bwMode="auto">
          <a:xfrm>
            <a:off x="5084500" y="1331983"/>
            <a:ext cx="3613186" cy="1716018"/>
          </a:xfrm>
          <a:prstGeom prst="rect">
            <a:avLst/>
          </a:prstGeom>
          <a:gradFill>
            <a:gsLst>
              <a:gs pos="0">
                <a:schemeClr val="accent1"/>
              </a:gs>
              <a:gs pos="0">
                <a:schemeClr val="accent1">
                  <a:lumMod val="40000"/>
                  <a:lumOff val="60000"/>
                  <a:alpha val="32000"/>
                </a:schemeClr>
              </a:gs>
              <a:gs pos="80000">
                <a:schemeClr val="accent1">
                  <a:lumMod val="60000"/>
                  <a:lumOff val="40000"/>
                  <a:alpha val="74000"/>
                </a:schemeClr>
              </a:gs>
              <a:gs pos="100000">
                <a:schemeClr val="accent1">
                  <a:alpha val="50000"/>
                </a:schemeClr>
              </a:gs>
            </a:gsLst>
            <a:path path="circle">
              <a:fillToRect l="50000" t="50000" r="50000" b="50000"/>
            </a:path>
          </a:gradFill>
          <a:ln>
            <a:solidFill>
              <a:schemeClr val="bg2"/>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lstStyle/>
          <a:p>
            <a:pPr marL="396875" indent="-396875" defTabSz="914363" fontAlgn="auto">
              <a:lnSpc>
                <a:spcPct val="90000"/>
              </a:lnSpc>
              <a:spcBef>
                <a:spcPct val="20000"/>
              </a:spcBef>
              <a:spcAft>
                <a:spcPts val="0"/>
              </a:spcAft>
              <a:buFontTx/>
              <a:buBlip>
                <a:blip r:embed="rId7"/>
              </a:buBlip>
              <a:defRPr/>
            </a:pPr>
            <a:r>
              <a:rPr lang="en-US" sz="2400" dirty="0">
                <a:solidFill>
                  <a:srgbClr val="000000"/>
                </a:solidFill>
              </a:rPr>
              <a:t>CSS 2.1 compliance</a:t>
            </a:r>
          </a:p>
          <a:p>
            <a:pPr marL="396875" indent="-396875" defTabSz="914363" fontAlgn="auto">
              <a:lnSpc>
                <a:spcPct val="90000"/>
              </a:lnSpc>
              <a:spcBef>
                <a:spcPct val="20000"/>
              </a:spcBef>
              <a:spcAft>
                <a:spcPts val="0"/>
              </a:spcAft>
              <a:buFontTx/>
              <a:buBlip>
                <a:blip r:embed="rId7"/>
              </a:buBlip>
              <a:defRPr/>
            </a:pPr>
            <a:r>
              <a:rPr lang="en-US" sz="2400" dirty="0">
                <a:solidFill>
                  <a:srgbClr val="000000"/>
                </a:solidFill>
              </a:rPr>
              <a:t>DOM Improvements</a:t>
            </a:r>
          </a:p>
          <a:p>
            <a:pPr marL="396875" indent="-396875" defTabSz="914363" fontAlgn="auto">
              <a:lnSpc>
                <a:spcPct val="90000"/>
              </a:lnSpc>
              <a:spcBef>
                <a:spcPct val="20000"/>
              </a:spcBef>
              <a:spcAft>
                <a:spcPts val="0"/>
              </a:spcAft>
              <a:buFontTx/>
              <a:buBlip>
                <a:blip r:embed="rId7"/>
              </a:buBlip>
              <a:defRPr/>
            </a:pPr>
            <a:r>
              <a:rPr lang="en-US" sz="2400" dirty="0">
                <a:solidFill>
                  <a:srgbClr val="000000"/>
                </a:solidFill>
              </a:rPr>
              <a:t>HTML Improvements</a:t>
            </a:r>
          </a:p>
          <a:p>
            <a:pPr marL="396875" indent="-396875" defTabSz="914363" fontAlgn="auto">
              <a:lnSpc>
                <a:spcPct val="90000"/>
              </a:lnSpc>
              <a:spcBef>
                <a:spcPct val="20000"/>
              </a:spcBef>
              <a:spcAft>
                <a:spcPts val="0"/>
              </a:spcAft>
              <a:buFontTx/>
              <a:buBlip>
                <a:blip r:embed="rId7"/>
              </a:buBlip>
              <a:defRPr/>
            </a:pPr>
            <a:r>
              <a:rPr lang="en-US" sz="2400" dirty="0">
                <a:solidFill>
                  <a:srgbClr val="000000"/>
                </a:solidFill>
              </a:rPr>
              <a:t>Acid2 Test compliance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1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lide(from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4" descr="silver edge - clear soft-edge bar"/>
          <p:cNvPicPr>
            <a:picLocks noChangeAspect="1" noChangeArrowheads="1"/>
          </p:cNvPicPr>
          <p:nvPr/>
        </p:nvPicPr>
        <p:blipFill>
          <a:blip r:embed="rId3"/>
          <a:srcRect/>
          <a:stretch>
            <a:fillRect/>
          </a:stretch>
        </p:blipFill>
        <p:spPr bwMode="auto">
          <a:xfrm>
            <a:off x="-266700" y="5356225"/>
            <a:ext cx="9410700" cy="1327150"/>
          </a:xfrm>
          <a:prstGeom prst="rect">
            <a:avLst/>
          </a:prstGeom>
          <a:noFill/>
          <a:ln w="9525">
            <a:noFill/>
            <a:miter lim="800000"/>
            <a:headEnd/>
            <a:tailEnd/>
          </a:ln>
        </p:spPr>
      </p:pic>
      <p:pic>
        <p:nvPicPr>
          <p:cNvPr id="25603" name="Picture 23" descr="oval clear pillow emboss"/>
          <p:cNvPicPr>
            <a:picLocks noChangeAspect="1" noChangeArrowheads="1"/>
          </p:cNvPicPr>
          <p:nvPr/>
        </p:nvPicPr>
        <p:blipFill>
          <a:blip r:embed="rId4"/>
          <a:srcRect/>
          <a:stretch>
            <a:fillRect/>
          </a:stretch>
        </p:blipFill>
        <p:spPr bwMode="auto">
          <a:xfrm>
            <a:off x="817563" y="1516063"/>
            <a:ext cx="7162800" cy="3771900"/>
          </a:xfrm>
          <a:prstGeom prst="rect">
            <a:avLst/>
          </a:prstGeom>
          <a:noFill/>
          <a:ln w="9525">
            <a:noFill/>
            <a:miter lim="800000"/>
            <a:headEnd/>
            <a:tailEnd/>
          </a:ln>
        </p:spPr>
      </p:pic>
      <p:sp>
        <p:nvSpPr>
          <p:cNvPr id="583684" name="Rectangle 4"/>
          <p:cNvSpPr>
            <a:spLocks noGrp="1" noChangeArrowheads="1"/>
          </p:cNvSpPr>
          <p:nvPr>
            <p:ph type="title"/>
          </p:nvPr>
        </p:nvSpPr>
        <p:spPr/>
        <p:txBody>
          <a:bodyPr/>
          <a:lstStyle/>
          <a:p>
            <a:pPr defTabSz="914363" fontAlgn="auto">
              <a:spcAft>
                <a:spcPts val="0"/>
              </a:spcAft>
              <a:defRPr/>
            </a:pPr>
            <a:r>
              <a:rPr lang="fr-FR" dirty="0" smtClean="0"/>
              <a:t>Interopérabilité</a:t>
            </a:r>
            <a:endParaRPr lang="fr-FR" dirty="0"/>
          </a:p>
        </p:txBody>
      </p:sp>
      <p:pic>
        <p:nvPicPr>
          <p:cNvPr id="25605" name="Picture 8" descr="4 connected ovals"/>
          <p:cNvPicPr>
            <a:picLocks noChangeAspect="1" noChangeArrowheads="1"/>
          </p:cNvPicPr>
          <p:nvPr/>
        </p:nvPicPr>
        <p:blipFill>
          <a:blip r:embed="rId5"/>
          <a:srcRect/>
          <a:stretch>
            <a:fillRect/>
          </a:stretch>
        </p:blipFill>
        <p:spPr bwMode="auto">
          <a:xfrm>
            <a:off x="1384300" y="1700213"/>
            <a:ext cx="5943600" cy="3308350"/>
          </a:xfrm>
          <a:prstGeom prst="rect">
            <a:avLst/>
          </a:prstGeom>
          <a:noFill/>
          <a:ln w="9525">
            <a:noFill/>
            <a:miter lim="800000"/>
            <a:headEnd/>
            <a:tailEnd/>
          </a:ln>
        </p:spPr>
      </p:pic>
      <p:sp>
        <p:nvSpPr>
          <p:cNvPr id="583697" name="Rectangle 17"/>
          <p:cNvSpPr>
            <a:spLocks noChangeArrowheads="1"/>
          </p:cNvSpPr>
          <p:nvPr/>
        </p:nvSpPr>
        <p:spPr bwMode="auto">
          <a:xfrm>
            <a:off x="3714750" y="3817938"/>
            <a:ext cx="1746250" cy="1035050"/>
          </a:xfrm>
          <a:prstGeom prst="rect">
            <a:avLst/>
          </a:prstGeom>
          <a:noFill/>
          <a:ln w="9525" algn="ctr">
            <a:noFill/>
            <a:miter lim="800000"/>
            <a:headEnd/>
            <a:tailEnd/>
          </a:ln>
        </p:spPr>
        <p:txBody>
          <a:bodyPr anchor="ctr">
            <a:spAutoFit/>
          </a:bodyPr>
          <a:lstStyle/>
          <a:p>
            <a:pPr algn="ctr">
              <a:lnSpc>
                <a:spcPct val="85000"/>
              </a:lnSpc>
            </a:pPr>
            <a:r>
              <a:rPr lang="en-US" dirty="0">
                <a:latin typeface="Segoe" pitchFamily="34" charset="0"/>
              </a:rPr>
              <a:t>Existing Internet Explorer  7 Mode</a:t>
            </a:r>
          </a:p>
        </p:txBody>
      </p:sp>
      <p:sp>
        <p:nvSpPr>
          <p:cNvPr id="583698" name="Rectangle 18"/>
          <p:cNvSpPr>
            <a:spLocks noChangeArrowheads="1"/>
          </p:cNvSpPr>
          <p:nvPr/>
        </p:nvSpPr>
        <p:spPr bwMode="auto">
          <a:xfrm>
            <a:off x="5127625" y="2927350"/>
            <a:ext cx="1746250" cy="563563"/>
          </a:xfrm>
          <a:prstGeom prst="rect">
            <a:avLst/>
          </a:prstGeom>
          <a:noFill/>
          <a:ln w="9525" algn="ctr">
            <a:noFill/>
            <a:miter lim="800000"/>
            <a:headEnd/>
            <a:tailEnd/>
          </a:ln>
        </p:spPr>
        <p:txBody>
          <a:bodyPr anchor="ctr">
            <a:spAutoFit/>
          </a:bodyPr>
          <a:lstStyle/>
          <a:p>
            <a:pPr algn="ctr">
              <a:lnSpc>
                <a:spcPct val="85000"/>
              </a:lnSpc>
            </a:pPr>
            <a:r>
              <a:rPr lang="en-US" dirty="0">
                <a:latin typeface="Segoe" pitchFamily="34" charset="0"/>
              </a:rPr>
              <a:t>Web Standards</a:t>
            </a:r>
          </a:p>
        </p:txBody>
      </p:sp>
      <p:sp>
        <p:nvSpPr>
          <p:cNvPr id="583699" name="Rectangle 19"/>
          <p:cNvSpPr>
            <a:spLocks noChangeArrowheads="1"/>
          </p:cNvSpPr>
          <p:nvPr/>
        </p:nvSpPr>
        <p:spPr bwMode="auto">
          <a:xfrm>
            <a:off x="3111690" y="2066925"/>
            <a:ext cx="2006220" cy="563231"/>
          </a:xfrm>
          <a:prstGeom prst="rect">
            <a:avLst/>
          </a:prstGeom>
          <a:noFill/>
          <a:ln w="9525" algn="ctr">
            <a:noFill/>
            <a:miter lim="800000"/>
            <a:headEnd/>
            <a:tailEnd/>
          </a:ln>
        </p:spPr>
        <p:txBody>
          <a:bodyPr wrap="square" anchor="ctr">
            <a:spAutoFit/>
          </a:bodyPr>
          <a:lstStyle/>
          <a:p>
            <a:pPr algn="ctr">
              <a:lnSpc>
                <a:spcPct val="85000"/>
              </a:lnSpc>
            </a:pPr>
            <a:r>
              <a:rPr lang="en-US" b="1" dirty="0">
                <a:latin typeface="Segoe" pitchFamily="34" charset="0"/>
              </a:rPr>
              <a:t>Standard Mode</a:t>
            </a:r>
          </a:p>
          <a:p>
            <a:pPr algn="ctr">
              <a:lnSpc>
                <a:spcPct val="85000"/>
              </a:lnSpc>
            </a:pPr>
            <a:r>
              <a:rPr lang="en-US" dirty="0">
                <a:latin typeface="Segoe" pitchFamily="34" charset="0"/>
              </a:rPr>
              <a:t>(default)</a:t>
            </a:r>
          </a:p>
        </p:txBody>
      </p:sp>
      <p:sp>
        <p:nvSpPr>
          <p:cNvPr id="583700" name="Rectangle 20"/>
          <p:cNvSpPr>
            <a:spLocks noChangeArrowheads="1"/>
          </p:cNvSpPr>
          <p:nvPr/>
        </p:nvSpPr>
        <p:spPr bwMode="auto">
          <a:xfrm>
            <a:off x="1838325" y="2974975"/>
            <a:ext cx="1746250" cy="563563"/>
          </a:xfrm>
          <a:prstGeom prst="rect">
            <a:avLst/>
          </a:prstGeom>
          <a:noFill/>
          <a:ln w="9525" algn="ctr">
            <a:noFill/>
            <a:miter lim="800000"/>
            <a:headEnd/>
            <a:tailEnd/>
          </a:ln>
        </p:spPr>
        <p:txBody>
          <a:bodyPr anchor="ctr">
            <a:spAutoFit/>
          </a:bodyPr>
          <a:lstStyle/>
          <a:p>
            <a:pPr algn="ctr">
              <a:lnSpc>
                <a:spcPct val="85000"/>
              </a:lnSpc>
            </a:pPr>
            <a:r>
              <a:rPr lang="en-US" dirty="0">
                <a:latin typeface="Segoe" pitchFamily="34" charset="0"/>
              </a:rPr>
              <a:t>Higher Interoperability</a:t>
            </a:r>
          </a:p>
        </p:txBody>
      </p:sp>
      <p:sp>
        <p:nvSpPr>
          <p:cNvPr id="10" name="Rectangle 9"/>
          <p:cNvSpPr>
            <a:spLocks noChangeArrowheads="1"/>
          </p:cNvSpPr>
          <p:nvPr/>
        </p:nvSpPr>
        <p:spPr bwMode="auto">
          <a:xfrm>
            <a:off x="796925" y="1135063"/>
            <a:ext cx="7199313" cy="368300"/>
          </a:xfrm>
          <a:prstGeom prst="rect">
            <a:avLst/>
          </a:prstGeom>
          <a:noFill/>
          <a:ln w="9525">
            <a:noFill/>
            <a:miter lim="800000"/>
            <a:headEnd/>
            <a:tailEnd/>
          </a:ln>
        </p:spPr>
        <p:txBody>
          <a:bodyPr>
            <a:spAutoFit/>
          </a:bodyPr>
          <a:lstStyle/>
          <a:p>
            <a:r>
              <a:rPr lang="en-US" b="1" dirty="0">
                <a:latin typeface="Courier New" pitchFamily="49" charset="0"/>
                <a:cs typeface="Courier New" pitchFamily="49" charset="0"/>
              </a:rPr>
              <a:t>&lt;meta http-equiv="X-UA-Compatible" content="IE=8" &gt;</a:t>
            </a:r>
          </a:p>
        </p:txBody>
      </p:sp>
      <p:sp>
        <p:nvSpPr>
          <p:cNvPr id="11" name="TextBox 10"/>
          <p:cNvSpPr txBox="1">
            <a:spLocks noChangeArrowheads="1"/>
          </p:cNvSpPr>
          <p:nvPr/>
        </p:nvSpPr>
        <p:spPr bwMode="auto">
          <a:xfrm>
            <a:off x="1009650" y="5205413"/>
            <a:ext cx="7215188" cy="369887"/>
          </a:xfrm>
          <a:prstGeom prst="rect">
            <a:avLst/>
          </a:prstGeom>
          <a:noFill/>
          <a:ln w="9525">
            <a:noFill/>
            <a:miter lim="800000"/>
            <a:headEnd/>
            <a:tailEnd/>
          </a:ln>
        </p:spPr>
        <p:txBody>
          <a:bodyPr wrap="none">
            <a:spAutoFit/>
          </a:bodyPr>
          <a:lstStyle/>
          <a:p>
            <a:r>
              <a:rPr lang="en-US" b="1" dirty="0">
                <a:latin typeface="Courier New" pitchFamily="49" charset="0"/>
                <a:cs typeface="Courier New" pitchFamily="49" charset="0"/>
              </a:rPr>
              <a:t>&lt;meta http-equiv="X-UA-Compatible" content="IE=7" &gt;</a:t>
            </a:r>
          </a:p>
        </p:txBody>
      </p:sp>
      <p:sp>
        <p:nvSpPr>
          <p:cNvPr id="12" name="Rectangle 11"/>
          <p:cNvSpPr/>
          <p:nvPr/>
        </p:nvSpPr>
        <p:spPr bwMode="auto">
          <a:xfrm>
            <a:off x="822029" y="1184421"/>
            <a:ext cx="7087487" cy="299926"/>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defRPr/>
            </a:pPr>
            <a:endParaRPr lang="en-US" sz="2300" dirty="0" smtClean="0">
              <a:solidFill>
                <a:schemeClr val="tx1"/>
              </a:solidFill>
            </a:endParaRPr>
          </a:p>
        </p:txBody>
      </p:sp>
      <p:sp>
        <p:nvSpPr>
          <p:cNvPr id="13" name="Rectangle 12"/>
          <p:cNvSpPr/>
          <p:nvPr/>
        </p:nvSpPr>
        <p:spPr bwMode="auto">
          <a:xfrm>
            <a:off x="1028699" y="5230553"/>
            <a:ext cx="7087487" cy="299926"/>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defRPr/>
            </a:pPr>
            <a:endParaRPr lang="en-US" sz="2300" dirty="0" smtClean="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3699"/>
                                        </p:tgtEl>
                                        <p:attrNameLst>
                                          <p:attrName>style.visibility</p:attrName>
                                        </p:attrNameLst>
                                      </p:cBhvr>
                                      <p:to>
                                        <p:strVal val="visible"/>
                                      </p:to>
                                    </p:set>
                                    <p:animEffect transition="in" filter="fade">
                                      <p:cBhvr>
                                        <p:cTn id="7" dur="500"/>
                                        <p:tgtEl>
                                          <p:spTgt spid="5836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3697"/>
                                        </p:tgtEl>
                                        <p:attrNameLst>
                                          <p:attrName>style.visibility</p:attrName>
                                        </p:attrNameLst>
                                      </p:cBhvr>
                                      <p:to>
                                        <p:strVal val="visible"/>
                                      </p:to>
                                    </p:set>
                                    <p:animEffect transition="in" filter="fade">
                                      <p:cBhvr>
                                        <p:cTn id="10" dur="500"/>
                                        <p:tgtEl>
                                          <p:spTgt spid="5836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3700"/>
                                        </p:tgtEl>
                                        <p:attrNameLst>
                                          <p:attrName>style.visibility</p:attrName>
                                        </p:attrNameLst>
                                      </p:cBhvr>
                                      <p:to>
                                        <p:strVal val="visible"/>
                                      </p:to>
                                    </p:set>
                                    <p:animEffect transition="in" filter="fade">
                                      <p:cBhvr>
                                        <p:cTn id="13" dur="500"/>
                                        <p:tgtEl>
                                          <p:spTgt spid="58370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3698"/>
                                        </p:tgtEl>
                                        <p:attrNameLst>
                                          <p:attrName>style.visibility</p:attrName>
                                        </p:attrNameLst>
                                      </p:cBhvr>
                                      <p:to>
                                        <p:strVal val="visible"/>
                                      </p:to>
                                    </p:set>
                                    <p:animEffect transition="in" filter="fade">
                                      <p:cBhvr>
                                        <p:cTn id="16" dur="500"/>
                                        <p:tgtEl>
                                          <p:spTgt spid="583698"/>
                                        </p:tgtEl>
                                      </p:cBhvr>
                                    </p:animEffect>
                                  </p:childTnLst>
                                </p:cTn>
                              </p:par>
                            </p:childTnLst>
                          </p:cTn>
                        </p:par>
                        <p:par>
                          <p:cTn id="17" fill="hold">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1000"/>
                            </p:stCondLst>
                            <p:childTnLst>
                              <p:par>
                                <p:cTn id="24" presetID="23" presetClass="entr" presetSubtype="32"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strVal val="4*#ppt_w"/>
                                          </p:val>
                                        </p:tav>
                                        <p:tav tm="100000">
                                          <p:val>
                                            <p:strVal val="#ppt_w"/>
                                          </p:val>
                                        </p:tav>
                                      </p:tavLst>
                                    </p:anim>
                                    <p:anim calcmode="lin" valueType="num">
                                      <p:cBhvr>
                                        <p:cTn id="27" dur="500" fill="hold"/>
                                        <p:tgtEl>
                                          <p:spTgt spid="12"/>
                                        </p:tgtEl>
                                        <p:attrNameLst>
                                          <p:attrName>ppt_h</p:attrName>
                                        </p:attrNameLst>
                                      </p:cBhvr>
                                      <p:tavLst>
                                        <p:tav tm="0">
                                          <p:val>
                                            <p:strVal val="4*#ppt_h"/>
                                          </p:val>
                                        </p:tav>
                                        <p:tav tm="100000">
                                          <p:val>
                                            <p:strVal val="#ppt_h"/>
                                          </p:val>
                                        </p:tav>
                                      </p:tavLst>
                                    </p:anim>
                                  </p:childTnLst>
                                </p:cTn>
                              </p:par>
                              <p:par>
                                <p:cTn id="28" presetID="53" presetClass="entr" presetSubtype="0" fill="hold" nodeType="with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p:cTn id="30"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11">
                                            <p:txEl>
                                              <p:pRg st="0" end="0"/>
                                            </p:txEl>
                                          </p:spTgt>
                                        </p:tgtEl>
                                      </p:cBhvr>
                                    </p:animEffect>
                                  </p:childTnLst>
                                </p:cTn>
                              </p:par>
                            </p:childTnLst>
                          </p:cTn>
                        </p:par>
                        <p:par>
                          <p:cTn id="33" fill="hold">
                            <p:stCondLst>
                              <p:cond delay="1500"/>
                            </p:stCondLst>
                            <p:childTnLst>
                              <p:par>
                                <p:cTn id="34" presetID="23" presetClass="entr" presetSubtype="32"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4*#ppt_w"/>
                                          </p:val>
                                        </p:tav>
                                        <p:tav tm="100000">
                                          <p:val>
                                            <p:strVal val="#ppt_w"/>
                                          </p:val>
                                        </p:tav>
                                      </p:tavLst>
                                    </p:anim>
                                    <p:anim calcmode="lin" valueType="num">
                                      <p:cBhvr>
                                        <p:cTn id="37" dur="500" fill="hold"/>
                                        <p:tgtEl>
                                          <p:spTgt spid="1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7" grpId="0"/>
      <p:bldP spid="583698" grpId="0"/>
      <p:bldP spid="583699" grpId="0"/>
      <p:bldP spid="583700"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fontAlgn="auto">
              <a:spcAft>
                <a:spcPts val="0"/>
              </a:spcAft>
              <a:defRPr/>
            </a:pPr>
            <a:r>
              <a:rPr lang="fr-FR" dirty="0" smtClean="0"/>
              <a:t>Modes de compatibilité</a:t>
            </a:r>
            <a:endParaRPr lang="fr-FR" dirty="0"/>
          </a:p>
        </p:txBody>
      </p:sp>
      <p:graphicFrame>
        <p:nvGraphicFramePr>
          <p:cNvPr id="16" name="Table 15"/>
          <p:cNvGraphicFramePr>
            <a:graphicFrameLocks noGrp="1"/>
          </p:cNvGraphicFramePr>
          <p:nvPr/>
        </p:nvGraphicFramePr>
        <p:xfrm>
          <a:off x="1608138" y="2120900"/>
          <a:ext cx="6121101" cy="1785731"/>
        </p:xfrm>
        <a:graphic>
          <a:graphicData uri="http://schemas.openxmlformats.org/drawingml/2006/table">
            <a:tbl>
              <a:tblPr firstRow="1">
                <a:tableStyleId>{3C2FFA5D-87B4-456A-9821-1D502468CF0F}</a:tableStyleId>
              </a:tblPr>
              <a:tblGrid>
                <a:gridCol w="2303370"/>
                <a:gridCol w="3817731"/>
              </a:tblGrid>
              <a:tr h="637760">
                <a:tc>
                  <a:txBody>
                    <a:bodyPr/>
                    <a:lstStyle/>
                    <a:p>
                      <a:pPr marL="0" marR="0">
                        <a:lnSpc>
                          <a:spcPct val="150000"/>
                        </a:lnSpc>
                        <a:spcBef>
                          <a:spcPts val="600"/>
                        </a:spcBef>
                        <a:spcAft>
                          <a:spcPts val="0"/>
                        </a:spcAft>
                      </a:pPr>
                      <a:r>
                        <a:rPr lang="en-US" sz="1400" kern="1000" dirty="0"/>
                        <a:t>Compatibility Mode Value</a:t>
                      </a:r>
                      <a:endParaRPr lang="en-US" sz="1400" kern="1000" dirty="0">
                        <a:solidFill>
                          <a:schemeClr val="accent5"/>
                        </a:solidFill>
                        <a:latin typeface="+mj-lt"/>
                        <a:ea typeface="Times New Roman"/>
                        <a:cs typeface="Times New Roman"/>
                      </a:endParaRPr>
                    </a:p>
                  </a:txBody>
                  <a:tcPr marL="68580" marR="68580" marT="0" marB="0"/>
                </a:tc>
                <a:tc>
                  <a:txBody>
                    <a:bodyPr/>
                    <a:lstStyle/>
                    <a:p>
                      <a:pPr marL="0" marR="0">
                        <a:lnSpc>
                          <a:spcPct val="150000"/>
                        </a:lnSpc>
                        <a:spcBef>
                          <a:spcPts val="600"/>
                        </a:spcBef>
                        <a:spcAft>
                          <a:spcPts val="0"/>
                        </a:spcAft>
                      </a:pPr>
                      <a:r>
                        <a:rPr lang="en-US" sz="1400" kern="1000" dirty="0"/>
                        <a:t>Render Behavior</a:t>
                      </a:r>
                      <a:endParaRPr lang="en-US" sz="1400" kern="1000" dirty="0">
                        <a:solidFill>
                          <a:schemeClr val="accent5"/>
                        </a:solidFill>
                        <a:latin typeface="+mj-lt"/>
                        <a:ea typeface="Times New Roman"/>
                        <a:cs typeface="Times New Roman"/>
                      </a:endParaRPr>
                    </a:p>
                  </a:txBody>
                  <a:tcPr marL="68580" marR="68580" marT="0" marB="0"/>
                </a:tc>
              </a:tr>
              <a:tr h="382657">
                <a:tc>
                  <a:txBody>
                    <a:bodyPr/>
                    <a:lstStyle/>
                    <a:p>
                      <a:pPr marL="0" marR="0" algn="ctr">
                        <a:lnSpc>
                          <a:spcPct val="150000"/>
                        </a:lnSpc>
                        <a:spcBef>
                          <a:spcPts val="600"/>
                        </a:spcBef>
                        <a:spcAft>
                          <a:spcPts val="600"/>
                        </a:spcAft>
                      </a:pPr>
                      <a:r>
                        <a:rPr lang="en-US" sz="1600" dirty="0"/>
                        <a:t>IE=5</a:t>
                      </a:r>
                      <a:endParaRPr lang="en-US" sz="1600" dirty="0">
                        <a:solidFill>
                          <a:schemeClr val="tx1"/>
                        </a:solidFill>
                        <a:latin typeface="+mj-lt"/>
                        <a:ea typeface="Times New Roman"/>
                        <a:cs typeface="Times New Roman"/>
                      </a:endParaRPr>
                    </a:p>
                  </a:txBody>
                  <a:tcPr marL="68580" marR="68580" marT="0" marB="0"/>
                </a:tc>
                <a:tc>
                  <a:txBody>
                    <a:bodyPr/>
                    <a:lstStyle/>
                    <a:p>
                      <a:pPr marL="0" marR="0">
                        <a:spcBef>
                          <a:spcPts val="600"/>
                        </a:spcBef>
                        <a:spcAft>
                          <a:spcPts val="600"/>
                        </a:spcAft>
                      </a:pPr>
                      <a:r>
                        <a:rPr lang="en-US" sz="1600" dirty="0"/>
                        <a:t>“Quirks” mode</a:t>
                      </a:r>
                      <a:endParaRPr lang="en-US" sz="1600" dirty="0">
                        <a:solidFill>
                          <a:schemeClr val="tx1"/>
                        </a:solidFill>
                        <a:latin typeface="+mj-lt"/>
                        <a:ea typeface="Times New Roman"/>
                        <a:cs typeface="Times New Roman"/>
                      </a:endParaRPr>
                    </a:p>
                  </a:txBody>
                  <a:tcPr marL="68580" marR="68580" marT="0" marB="0"/>
                </a:tc>
              </a:tr>
              <a:tr h="382657">
                <a:tc>
                  <a:txBody>
                    <a:bodyPr/>
                    <a:lstStyle/>
                    <a:p>
                      <a:pPr marL="0" marR="0" algn="ctr">
                        <a:lnSpc>
                          <a:spcPct val="150000"/>
                        </a:lnSpc>
                        <a:spcBef>
                          <a:spcPts val="600"/>
                        </a:spcBef>
                        <a:spcAft>
                          <a:spcPts val="600"/>
                        </a:spcAft>
                      </a:pPr>
                      <a:r>
                        <a:rPr lang="en-US" sz="1600" dirty="0"/>
                        <a:t>IE=7</a:t>
                      </a:r>
                      <a:endParaRPr lang="en-US" sz="1600" dirty="0">
                        <a:solidFill>
                          <a:schemeClr val="tx1"/>
                        </a:solidFill>
                        <a:latin typeface="+mj-lt"/>
                        <a:ea typeface="Times New Roman"/>
                        <a:cs typeface="Times New Roman"/>
                      </a:endParaRPr>
                    </a:p>
                  </a:txBody>
                  <a:tcPr marL="68580" marR="68580" marT="0" marB="0"/>
                </a:tc>
                <a:tc>
                  <a:txBody>
                    <a:bodyPr/>
                    <a:lstStyle/>
                    <a:p>
                      <a:pPr marL="0" marR="0">
                        <a:spcBef>
                          <a:spcPts val="600"/>
                        </a:spcBef>
                        <a:spcAft>
                          <a:spcPts val="600"/>
                        </a:spcAft>
                      </a:pPr>
                      <a:r>
                        <a:rPr lang="en-US" sz="1600" dirty="0"/>
                        <a:t>”Standards” </a:t>
                      </a:r>
                      <a:r>
                        <a:rPr lang="en-US" sz="1600" dirty="0" smtClean="0"/>
                        <a:t>mode</a:t>
                      </a:r>
                      <a:endParaRPr lang="en-US" sz="1600" dirty="0" smtClean="0">
                        <a:solidFill>
                          <a:schemeClr val="tx1"/>
                        </a:solidFill>
                        <a:latin typeface="+mj-lt"/>
                        <a:ea typeface="Calibri"/>
                        <a:cs typeface="Times New Roman"/>
                      </a:endParaRPr>
                    </a:p>
                  </a:txBody>
                  <a:tcPr marL="68580" marR="68580" marT="0" marB="0"/>
                </a:tc>
              </a:tr>
              <a:tr h="382657">
                <a:tc>
                  <a:txBody>
                    <a:bodyPr/>
                    <a:lstStyle/>
                    <a:p>
                      <a:pPr marL="0" marR="0" algn="ctr">
                        <a:lnSpc>
                          <a:spcPct val="150000"/>
                        </a:lnSpc>
                        <a:spcBef>
                          <a:spcPts val="600"/>
                        </a:spcBef>
                        <a:spcAft>
                          <a:spcPts val="600"/>
                        </a:spcAft>
                      </a:pPr>
                      <a:r>
                        <a:rPr lang="en-US" sz="1600" dirty="0"/>
                        <a:t>IE=8</a:t>
                      </a:r>
                      <a:endParaRPr lang="en-US" sz="1600" dirty="0">
                        <a:solidFill>
                          <a:schemeClr val="tx1"/>
                        </a:solidFill>
                        <a:latin typeface="+mj-lt"/>
                        <a:ea typeface="Times New Roman"/>
                        <a:cs typeface="Times New Roman"/>
                      </a:endParaRPr>
                    </a:p>
                  </a:txBody>
                  <a:tcPr marL="68580" marR="68580" marT="0" marB="0"/>
                </a:tc>
                <a:tc>
                  <a:txBody>
                    <a:bodyPr/>
                    <a:lstStyle/>
                    <a:p>
                      <a:pPr marL="0" marR="0">
                        <a:spcBef>
                          <a:spcPts val="600"/>
                        </a:spcBef>
                        <a:spcAft>
                          <a:spcPts val="600"/>
                        </a:spcAft>
                      </a:pPr>
                      <a:r>
                        <a:rPr lang="en-US" sz="1600" dirty="0"/>
                        <a:t>Internet Explorer 8 Standards mode</a:t>
                      </a:r>
                      <a:endParaRPr lang="en-US" sz="1600" dirty="0">
                        <a:solidFill>
                          <a:schemeClr val="tx1"/>
                        </a:solidFill>
                        <a:latin typeface="+mj-lt"/>
                        <a:ea typeface="Times New Roman"/>
                        <a:cs typeface="Times New Roman"/>
                      </a:endParaRPr>
                    </a:p>
                  </a:txBody>
                  <a:tcPr marL="68580" marR="68580" marT="0" marB="0"/>
                </a:tc>
              </a:tr>
            </a:tbl>
          </a:graphicData>
        </a:graphic>
      </p:graphicFrame>
      <p:pic>
        <p:nvPicPr>
          <p:cNvPr id="1027" name="Picture 3" descr="C:\Users\Michael Cassens\Desktop\IE8 New\Emulate.jpg"/>
          <p:cNvPicPr>
            <a:picLocks noChangeAspect="1" noChangeArrowheads="1"/>
          </p:cNvPicPr>
          <p:nvPr/>
        </p:nvPicPr>
        <p:blipFill>
          <a:blip r:embed="rId3"/>
          <a:srcRect/>
          <a:stretch>
            <a:fillRect/>
          </a:stretch>
        </p:blipFill>
        <p:spPr bwMode="auto">
          <a:xfrm>
            <a:off x="1157288" y="1257300"/>
            <a:ext cx="6915150" cy="533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53"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Tag Meta</a:t>
            </a:r>
            <a:endParaRPr lang="fr-FR" dirty="0"/>
          </a:p>
        </p:txBody>
      </p:sp>
      <p:sp>
        <p:nvSpPr>
          <p:cNvPr id="3" name="Espace réservé du texte 2"/>
          <p:cNvSpPr>
            <a:spLocks noGrp="1"/>
          </p:cNvSpPr>
          <p:nvPr>
            <p:ph type="body" sz="quarter" idx="10"/>
          </p:nvPr>
        </p:nvSpPr>
        <p:spPr/>
        <p:txBody>
          <a:bodyPr/>
          <a:lstStyle/>
          <a:p>
            <a:r>
              <a:rPr lang="en-US" sz="1800" dirty="0" smtClean="0"/>
              <a:t>&lt;html&gt;</a:t>
            </a:r>
          </a:p>
          <a:p>
            <a:r>
              <a:rPr lang="en-US" sz="1800" dirty="0" smtClean="0"/>
              <a:t>&lt;head&gt;</a:t>
            </a:r>
          </a:p>
          <a:p>
            <a:r>
              <a:rPr lang="en-US" sz="1800" dirty="0" smtClean="0"/>
              <a:t>  &lt;!-- </a:t>
            </a:r>
            <a:r>
              <a:rPr lang="en-US" sz="1800" dirty="0" err="1" smtClean="0"/>
              <a:t>Moteur</a:t>
            </a:r>
            <a:r>
              <a:rPr lang="en-US" sz="1800" dirty="0" smtClean="0"/>
              <a:t> Internet Explorer 7 --&gt;</a:t>
            </a:r>
          </a:p>
          <a:p>
            <a:r>
              <a:rPr lang="fr-FR" sz="1800" dirty="0" smtClean="0"/>
              <a:t>  </a:t>
            </a:r>
            <a:r>
              <a:rPr lang="fr-FR" sz="1800" b="1" dirty="0" smtClean="0"/>
              <a:t>&lt;</a:t>
            </a:r>
            <a:r>
              <a:rPr lang="fr-FR" sz="1800" b="1" dirty="0" err="1" smtClean="0"/>
              <a:t>meta</a:t>
            </a:r>
            <a:r>
              <a:rPr lang="fr-FR" sz="1800" b="1" dirty="0" smtClean="0"/>
              <a:t> http-</a:t>
            </a:r>
            <a:r>
              <a:rPr lang="fr-FR" sz="1800" b="1" dirty="0" err="1" smtClean="0"/>
              <a:t>equiv</a:t>
            </a:r>
            <a:r>
              <a:rPr lang="fr-FR" sz="1800" b="1" dirty="0" smtClean="0"/>
              <a:t>="</a:t>
            </a:r>
            <a:r>
              <a:rPr lang="fr-FR" sz="1800" b="1" dirty="0" smtClean="0"/>
              <a:t>X-UA-Compatible"= content</a:t>
            </a:r>
            <a:r>
              <a:rPr lang="fr-FR" sz="1800" b="1" dirty="0" smtClean="0"/>
              <a:t>="</a:t>
            </a:r>
            <a:r>
              <a:rPr lang="fr-FR" sz="1800" b="1" dirty="0" smtClean="0"/>
              <a:t>IE=7</a:t>
            </a:r>
            <a:r>
              <a:rPr lang="fr-FR" sz="1800" b="1" dirty="0" smtClean="0"/>
              <a:t>" /&gt;</a:t>
            </a:r>
            <a:endParaRPr lang="en-US" sz="1800" b="1" dirty="0" smtClean="0"/>
          </a:p>
          <a:p>
            <a:r>
              <a:rPr lang="en-US" sz="1800" dirty="0" smtClean="0"/>
              <a:t>  &lt;title&gt;Ma Page Web&lt;/title&gt;</a:t>
            </a:r>
          </a:p>
          <a:p>
            <a:r>
              <a:rPr lang="en-US" sz="1800" dirty="0" smtClean="0"/>
              <a:t>&lt;/head&gt;</a:t>
            </a:r>
          </a:p>
          <a:p>
            <a:r>
              <a:rPr lang="en-US" sz="1800" dirty="0" smtClean="0"/>
              <a:t>&lt;body&gt;</a:t>
            </a:r>
          </a:p>
          <a:p>
            <a:r>
              <a:rPr lang="en-US" sz="1800" dirty="0" smtClean="0"/>
              <a:t>  &lt;p&gt;</a:t>
            </a:r>
            <a:r>
              <a:rPr lang="en-US" sz="1800" dirty="0" err="1" smtClean="0"/>
              <a:t>Coucou</a:t>
            </a:r>
            <a:r>
              <a:rPr lang="en-US" sz="1800" dirty="0" smtClean="0"/>
              <a:t>.&lt;/p&gt;</a:t>
            </a:r>
          </a:p>
          <a:p>
            <a:r>
              <a:rPr lang="fr-FR" sz="1800" dirty="0" smtClean="0"/>
              <a:t>&lt;/body&gt;</a:t>
            </a:r>
            <a:endParaRPr lang="en-US" sz="1800" dirty="0" smtClean="0"/>
          </a:p>
          <a:p>
            <a:r>
              <a:rPr lang="fr-FR" sz="1800" dirty="0" smtClean="0"/>
              <a:t>&lt;/html&gt;</a:t>
            </a:r>
            <a:endParaRPr lang="en-US" sz="1800" dirty="0" smtClean="0"/>
          </a:p>
          <a:p>
            <a:endParaRPr lang="fr-FR" sz="24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Web.Config</a:t>
            </a:r>
            <a:endParaRPr lang="fr-FR" dirty="0"/>
          </a:p>
        </p:txBody>
      </p:sp>
      <p:sp>
        <p:nvSpPr>
          <p:cNvPr id="3" name="Espace réservé du texte 2"/>
          <p:cNvSpPr>
            <a:spLocks noGrp="1"/>
          </p:cNvSpPr>
          <p:nvPr>
            <p:ph type="body" sz="quarter" idx="10"/>
          </p:nvPr>
        </p:nvSpPr>
        <p:spPr/>
        <p:txBody>
          <a:bodyPr/>
          <a:lstStyle/>
          <a:p>
            <a:r>
              <a:rPr lang="en-US" sz="2000" dirty="0" smtClean="0"/>
              <a:t>&lt;configuration&gt;</a:t>
            </a:r>
          </a:p>
          <a:p>
            <a:r>
              <a:rPr lang="en-US" sz="2000" dirty="0" smtClean="0"/>
              <a:t>  &lt;</a:t>
            </a:r>
            <a:r>
              <a:rPr lang="en-US" sz="2000" dirty="0" err="1" smtClean="0"/>
              <a:t>system.webServer</a:t>
            </a:r>
            <a:r>
              <a:rPr lang="en-US" sz="2000" dirty="0" smtClean="0"/>
              <a:t>&gt;</a:t>
            </a:r>
          </a:p>
          <a:p>
            <a:r>
              <a:rPr lang="en-US" sz="2000" dirty="0" smtClean="0"/>
              <a:t>    &lt;</a:t>
            </a:r>
            <a:r>
              <a:rPr lang="en-US" sz="2000" dirty="0" err="1" smtClean="0"/>
              <a:t>httpProtocol</a:t>
            </a:r>
            <a:r>
              <a:rPr lang="en-US" sz="2000" dirty="0" smtClean="0"/>
              <a:t>&gt;</a:t>
            </a:r>
          </a:p>
          <a:p>
            <a:r>
              <a:rPr lang="en-US" sz="2000" dirty="0" smtClean="0"/>
              <a:t>      &lt;</a:t>
            </a:r>
            <a:r>
              <a:rPr lang="en-US" sz="2000" dirty="0" err="1" smtClean="0"/>
              <a:t>customHeaders</a:t>
            </a:r>
            <a:r>
              <a:rPr lang="en-US" sz="2000" dirty="0" smtClean="0"/>
              <a:t>&gt;</a:t>
            </a:r>
          </a:p>
          <a:p>
            <a:r>
              <a:rPr lang="en-US" sz="2000" dirty="0" smtClean="0"/>
              <a:t>        &lt;clear /&gt;</a:t>
            </a:r>
          </a:p>
          <a:p>
            <a:r>
              <a:rPr lang="en-US" sz="2000" b="1" dirty="0" smtClean="0"/>
              <a:t>        &lt;add name="X-UA-Compatible" value="</a:t>
            </a:r>
            <a:r>
              <a:rPr lang="en-US" sz="2000" b="1" dirty="0" smtClean="0"/>
              <a:t>IE=7</a:t>
            </a:r>
            <a:r>
              <a:rPr lang="en-US" sz="2000" b="1" dirty="0" smtClean="0"/>
              <a:t>"&gt;</a:t>
            </a:r>
          </a:p>
          <a:p>
            <a:r>
              <a:rPr lang="en-US" sz="2000" dirty="0" smtClean="0"/>
              <a:t>      &lt;/</a:t>
            </a:r>
            <a:r>
              <a:rPr lang="en-US" sz="2000" dirty="0" err="1" smtClean="0"/>
              <a:t>customHeaders</a:t>
            </a:r>
            <a:r>
              <a:rPr lang="en-US" sz="2000" dirty="0" smtClean="0"/>
              <a:t>&gt;</a:t>
            </a:r>
          </a:p>
          <a:p>
            <a:r>
              <a:rPr lang="en-US" sz="2000" dirty="0" smtClean="0"/>
              <a:t>    &lt;/</a:t>
            </a:r>
            <a:r>
              <a:rPr lang="en-US" sz="2000" dirty="0" err="1" smtClean="0"/>
              <a:t>httpProtocol</a:t>
            </a:r>
            <a:r>
              <a:rPr lang="en-US" sz="2000" dirty="0" smtClean="0"/>
              <a:t>&gt;</a:t>
            </a:r>
          </a:p>
          <a:p>
            <a:r>
              <a:rPr lang="en-US" sz="2000" dirty="0" smtClean="0"/>
              <a:t>  &lt;/</a:t>
            </a:r>
            <a:r>
              <a:rPr lang="en-US" sz="2000" dirty="0" err="1" smtClean="0"/>
              <a:t>system.webServer</a:t>
            </a:r>
            <a:r>
              <a:rPr lang="en-US" sz="2000" dirty="0" smtClean="0"/>
              <a:t>&gt;</a:t>
            </a:r>
          </a:p>
          <a:p>
            <a:r>
              <a:rPr lang="en-US" sz="2000" dirty="0" smtClean="0"/>
              <a:t>&lt;/configuration&gt;</a:t>
            </a:r>
          </a:p>
          <a:p>
            <a:endParaRPr lang="fr-FR" sz="20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5CE089C-67A8-43BD-A7D1-4E64F9545A63}"/>
</file>

<file path=customXml/itemProps2.xml><?xml version="1.0" encoding="utf-8"?>
<ds:datastoreItem xmlns:ds="http://schemas.openxmlformats.org/officeDocument/2006/customXml" ds:itemID="{727A27AF-67A1-4A64-B04E-6572043AD347}"/>
</file>

<file path=customXml/itemProps3.xml><?xml version="1.0" encoding="utf-8"?>
<ds:datastoreItem xmlns:ds="http://schemas.openxmlformats.org/officeDocument/2006/customXml" ds:itemID="{36E36A69-20AF-4475-8E56-46E6A5BAB14A}"/>
</file>

<file path=docProps/app.xml><?xml version="1.0" encoding="utf-8"?>
<Properties xmlns="http://schemas.openxmlformats.org/officeDocument/2006/extended-properties" xmlns:vt="http://schemas.openxmlformats.org/officeDocument/2006/docPropsVTypes">
  <Template>Template MS Days</Template>
  <TotalTime>1712</TotalTime>
  <Words>6554</Words>
  <Application>Microsoft Office PowerPoint</Application>
  <PresentationFormat>On-screen Show (4:3)</PresentationFormat>
  <Paragraphs>570</Paragraphs>
  <Slides>38</Slides>
  <Notes>23</Notes>
  <HiddenSlides>5</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Template MS Days</vt:lpstr>
      <vt:lpstr>IE 8 pour les développeurs Web</vt:lpstr>
      <vt:lpstr>Slide 2</vt:lpstr>
      <vt:lpstr>Agenda</vt:lpstr>
      <vt:lpstr>Internet Explorer 8 Developer Features</vt:lpstr>
      <vt:lpstr>Les standards du Web</vt:lpstr>
      <vt:lpstr>Interopérabilité</vt:lpstr>
      <vt:lpstr>Modes de compatibilité</vt:lpstr>
      <vt:lpstr>Tag Meta</vt:lpstr>
      <vt:lpstr>Web.Config</vt:lpstr>
      <vt:lpstr>Slide 10</vt:lpstr>
      <vt:lpstr>Intégration d'outils pour le développeur</vt:lpstr>
      <vt:lpstr>Débogage</vt:lpstr>
      <vt:lpstr>Tracing</vt:lpstr>
      <vt:lpstr>Profiling</vt:lpstr>
      <vt:lpstr>Changement du mode de rendu</vt:lpstr>
      <vt:lpstr>Slide 16</vt:lpstr>
      <vt:lpstr>Les nouvelles fonctionnalités</vt:lpstr>
      <vt:lpstr>Developing Web Slices</vt:lpstr>
      <vt:lpstr>Slide 19</vt:lpstr>
      <vt:lpstr>Cross Domain</vt:lpstr>
      <vt:lpstr>Performance</vt:lpstr>
      <vt:lpstr>Outil de test</vt:lpstr>
      <vt:lpstr>WebBrowser</vt:lpstr>
      <vt:lpstr>Slide 24</vt:lpstr>
      <vt:lpstr>Certifications : Programme de nouvelle génération</vt:lpstr>
      <vt:lpstr>Certification : validez vos compétences</vt:lpstr>
      <vt:lpstr>Slide 27</vt:lpstr>
      <vt:lpstr>Guide couleurs</vt:lpstr>
      <vt:lpstr>Format Table</vt:lpstr>
      <vt:lpstr>Bar Chart Example</vt:lpstr>
      <vt:lpstr>Codes</vt:lpstr>
      <vt:lpstr>Pie Chart Example</vt:lpstr>
      <vt:lpstr>Slide 33</vt:lpstr>
      <vt:lpstr>Notes</vt:lpstr>
      <vt:lpstr>Slide 35</vt:lpstr>
      <vt:lpstr>Certification : validez vos compétences</vt:lpstr>
      <vt:lpstr>Certification : validez vos compétences</vt:lpstr>
      <vt:lpstr>Certification : validez vos compétences</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Partenaires Platinium à intégrer</dc:title>
  <dc:creator>Philippe Ouensanga</dc:creator>
  <cp:keywords>Microsoft Days</cp:keywords>
  <dc:description>Base TechEd 2008</dc:description>
  <cp:lastModifiedBy>Pierre Lagarde</cp:lastModifiedBy>
  <cp:revision>32</cp:revision>
  <dcterms:created xsi:type="dcterms:W3CDTF">2008-09-19T00:36:10Z</dcterms:created>
  <dcterms:modified xsi:type="dcterms:W3CDTF">2008-09-30T09:43:28Z</dcterms:modified>
  <cp:category>Présentations clients</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y fmtid="{D5CDD505-2E9C-101B-9397-08002B2CF9AE}" pid="3" name="Notes0">
    <vt:lpwstr>Please review</vt:lpwstr>
  </property>
</Properties>
</file>