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2"/>
  </p:notesMasterIdLst>
  <p:handoutMasterIdLst>
    <p:handoutMasterId r:id="rId43"/>
  </p:handoutMasterIdLst>
  <p:sldIdLst>
    <p:sldId id="333" r:id="rId5"/>
    <p:sldId id="335" r:id="rId6"/>
    <p:sldId id="377" r:id="rId7"/>
    <p:sldId id="378" r:id="rId8"/>
    <p:sldId id="379" r:id="rId9"/>
    <p:sldId id="380"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3" r:id="rId31"/>
    <p:sldId id="404" r:id="rId32"/>
    <p:sldId id="408" r:id="rId33"/>
    <p:sldId id="405" r:id="rId34"/>
    <p:sldId id="406" r:id="rId35"/>
    <p:sldId id="407" r:id="rId36"/>
    <p:sldId id="364" r:id="rId37"/>
    <p:sldId id="319" r:id="rId38"/>
    <p:sldId id="311" r:id="rId39"/>
    <p:sldId id="312" r:id="rId40"/>
    <p:sldId id="367" r:id="rId4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7305" autoAdjust="0"/>
    <p:restoredTop sz="82658" autoAdjust="0"/>
  </p:normalViewPr>
  <p:slideViewPr>
    <p:cSldViewPr snapToGrid="0">
      <p:cViewPr varScale="1">
        <p:scale>
          <a:sx n="78" d="100"/>
          <a:sy n="78" d="100"/>
        </p:scale>
        <p:origin x="-1493" y="-24"/>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9/25/2008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9/25/2008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3000" y="685800"/>
            <a:ext cx="4573588" cy="3429000"/>
          </a:xfrm>
          <a:ln/>
        </p:spPr>
      </p:sp>
      <p:sp>
        <p:nvSpPr>
          <p:cNvPr id="47107" name="Rectangle 3"/>
          <p:cNvSpPr>
            <a:spLocks noGrp="1" noChangeArrowheads="1"/>
          </p:cNvSpPr>
          <p:nvPr>
            <p:ph type="body" idx="1"/>
          </p:nvPr>
        </p:nvSpPr>
        <p:spPr>
          <a:noFill/>
          <a:ln w="9525"/>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0720"/>
          <p:cNvSpPr>
            <a:spLocks noGrp="1" noRot="1" noChangeAspect="1" noChangeArrowheads="1" noTextEdit="1"/>
          </p:cNvSpPr>
          <p:nvPr>
            <p:ph type="sldImg"/>
          </p:nvPr>
        </p:nvSpPr>
        <p:spPr>
          <a:ln>
            <a:noFill/>
          </a:ln>
        </p:spPr>
      </p:sp>
      <p:sp>
        <p:nvSpPr>
          <p:cNvPr id="30723" name="Rectangle 30721"/>
          <p:cNvSpPr>
            <a:spLocks noGrp="1" noChangeArrowheads="1"/>
          </p:cNvSpPr>
          <p:nvPr>
            <p:ph type="body" idx="1"/>
          </p:nvPr>
        </p:nvSpPr>
        <p:spPr>
          <a:xfrm>
            <a:off x="414339" y="3798889"/>
            <a:ext cx="6021387" cy="1031011"/>
          </a:xfrm>
          <a:noFill/>
          <a:ln/>
        </p:spPr>
        <p:txBody>
          <a:bodyPr/>
          <a:lstStyle/>
          <a:p>
            <a:pPr eaLnBrk="1" hangingPunct="1"/>
            <a:r>
              <a:rPr lang="en-US" dirty="0" smtClean="0"/>
              <a:t>-The PowerShell engine is the common management platform. </a:t>
            </a:r>
            <a:endParaRPr lang="en-US" dirty="0" smtClean="0">
              <a:latin typeface="Calibri" pitchFamily="34" charset="0"/>
            </a:endParaRPr>
          </a:p>
          <a:p>
            <a:pPr eaLnBrk="1" hangingPunct="1"/>
            <a:r>
              <a:rPr lang="en-US" dirty="0" smtClean="0"/>
              <a:t>-Our client applications (Setup and GUI) host the PowerShell engine, similar to how Powershell.exe does it.</a:t>
            </a:r>
          </a:p>
          <a:p>
            <a:pPr eaLnBrk="1" hangingPunct="1"/>
            <a:r>
              <a:rPr lang="en-US" dirty="0" smtClean="0"/>
              <a:t>-All Exchange</a:t>
            </a:r>
            <a:r>
              <a:rPr lang="en-US" baseline="0" dirty="0" smtClean="0"/>
              <a:t> 2007</a:t>
            </a:r>
            <a:r>
              <a:rPr lang="en-US" dirty="0" smtClean="0"/>
              <a:t> data access business logic is packaged as </a:t>
            </a:r>
            <a:r>
              <a:rPr lang="en-US" dirty="0" err="1" smtClean="0"/>
              <a:t>cmdlets</a:t>
            </a:r>
            <a:r>
              <a:rPr lang="en-US" dirty="0" smtClean="0"/>
              <a:t>. </a:t>
            </a:r>
            <a:r>
              <a:rPr lang="en-US" dirty="0" err="1" smtClean="0"/>
              <a:t>Cmdlets</a:t>
            </a:r>
            <a:r>
              <a:rPr lang="en-US" dirty="0" smtClean="0"/>
              <a:t> surface strong-typed objects.</a:t>
            </a:r>
          </a:p>
          <a:p>
            <a:pPr eaLnBrk="1" hangingPunct="1"/>
            <a:r>
              <a:rPr lang="en-US" dirty="0" smtClean="0"/>
              <a:t>-The GUI is shielded from </a:t>
            </a:r>
            <a:r>
              <a:rPr lang="en-US" dirty="0" err="1" smtClean="0"/>
              <a:t>Powershell</a:t>
            </a:r>
            <a:r>
              <a:rPr lang="en-US" dirty="0" smtClean="0"/>
              <a:t> by an ADO abstraction layer that makes writing </a:t>
            </a:r>
            <a:r>
              <a:rPr lang="en-US" dirty="0" err="1" smtClean="0"/>
              <a:t>winforms</a:t>
            </a:r>
            <a:r>
              <a:rPr lang="en-US" dirty="0" smtClean="0"/>
              <a:t> apps easier. In this model, </a:t>
            </a:r>
            <a:r>
              <a:rPr lang="en-US" dirty="0" err="1" smtClean="0"/>
              <a:t>cmdlets</a:t>
            </a:r>
            <a:r>
              <a:rPr lang="en-US" dirty="0" smtClean="0"/>
              <a:t> are similar to SQL stored procedures.</a:t>
            </a:r>
          </a:p>
          <a:p>
            <a:pPr eaLnBrk="1" hangingPunct="1"/>
            <a:r>
              <a:rPr lang="en-US" dirty="0" smtClean="0"/>
              <a:t>-</a:t>
            </a:r>
            <a:r>
              <a:rPr lang="en-US" dirty="0" err="1" smtClean="0"/>
              <a:t>Powershell</a:t>
            </a:r>
            <a:r>
              <a:rPr lang="en-US" dirty="0" smtClean="0"/>
              <a:t> is treated as a platform, and we are betting on future investments there (e.g. </a:t>
            </a:r>
            <a:r>
              <a:rPr lang="en-US" dirty="0" err="1" smtClean="0"/>
              <a:t>remoting</a:t>
            </a:r>
            <a:r>
              <a:rPr lang="en-US" dirty="0" smtClean="0"/>
              <a:t>)</a:t>
            </a:r>
          </a:p>
        </p:txBody>
      </p:sp>
      <p:sp>
        <p:nvSpPr>
          <p:cNvPr id="30724" name="Shape 30722"/>
          <p:cNvSpPr>
            <a:spLocks noGrp="1" noChangeArrowheads="1"/>
          </p:cNvSpPr>
          <p:nvPr>
            <p:ph type="dt" sz="quarter" idx="1"/>
          </p:nvPr>
        </p:nvSpPr>
        <p:spPr>
          <a:noFill/>
        </p:spPr>
        <p:txBody>
          <a:bodyPr/>
          <a:lstStyle/>
          <a:p>
            <a:fld id="{3E198946-FCFF-4D8E-AA65-206E9B535246}" type="datetime8">
              <a:rPr lang="en-US"/>
              <a:pPr/>
              <a:t>9/25/2008 5:13 PM</a:t>
            </a:fld>
            <a:endParaRPr lang="en-US"/>
          </a:p>
        </p:txBody>
      </p:sp>
      <p:sp>
        <p:nvSpPr>
          <p:cNvPr id="30725" name="Shape 30723"/>
          <p:cNvSpPr>
            <a:spLocks noGrp="1" noChangeArrowheads="1"/>
          </p:cNvSpPr>
          <p:nvPr>
            <p:ph type="sldNum" sz="quarter" idx="5"/>
          </p:nvPr>
        </p:nvSpPr>
        <p:spPr>
          <a:noFill/>
        </p:spPr>
        <p:txBody>
          <a:bodyPr/>
          <a:lstStyle/>
          <a:p>
            <a:fld id="{8EA9AD43-7BCF-493A-86B7-CAB7E7A40CF7}" type="slidenum">
              <a:rPr lang="en-US"/>
              <a:pPr/>
              <a:t>29</a:t>
            </a:fld>
            <a:endParaRPr lang="en-US"/>
          </a:p>
        </p:txBody>
      </p:sp>
      <p:sp>
        <p:nvSpPr>
          <p:cNvPr id="30726" name="Shape 30724"/>
          <p:cNvSpPr>
            <a:spLocks noGrp="1" noChangeArrowheads="1"/>
          </p:cNvSpPr>
          <p:nvPr>
            <p:ph type="ftr" sz="quarter" idx="4"/>
          </p:nvPr>
        </p:nvSpPr>
        <p:spPr>
          <a:noFill/>
        </p:spPr>
        <p:txBody>
          <a:bodyPr/>
          <a:lstStyle/>
          <a:p>
            <a:r>
              <a:rPr lang="en-US"/>
              <a:t>© 2005 Microsoft Corporation. All rights reserved.</a:t>
            </a:r>
          </a:p>
          <a:p>
            <a:r>
              <a:rPr lang="en-US"/>
              <a:t>This presentation is for informational purposes only. Microsoft makes no warranties, express or implied, in this summary.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ACC627B-5421-48CE-9DE5-125BB566C2EF}" type="datetime8">
              <a:rPr lang="en-US"/>
              <a:pPr/>
              <a:t>9/25/2008 4:14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D4671CBA-0724-4B3E-8340-EFA351D508B3}" type="slidenum">
              <a:rPr lang="en-US"/>
              <a:pPr/>
              <a:t>32</a:t>
            </a:fld>
            <a:endParaRPr lang="en-US"/>
          </a:p>
        </p:txBody>
      </p:sp>
      <p:sp>
        <p:nvSpPr>
          <p:cNvPr id="361478" name="Rectangle 6"/>
          <p:cNvSpPr>
            <a:spLocks noGrp="1" noRot="1" noChangeAspect="1" noChangeArrowheads="1" noTextEdit="1"/>
          </p:cNvSpPr>
          <p:nvPr>
            <p:ph type="sldImg"/>
          </p:nvPr>
        </p:nvSpPr>
        <p:spPr>
          <a:ln/>
        </p:spPr>
      </p:sp>
      <p:sp>
        <p:nvSpPr>
          <p:cNvPr id="361479" name="Rectangle 7"/>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9/25/2008 4:07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34</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35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36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4:07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0AFBE0-CCC4-4FAD-B1E3-0D6D1DEA28F8}"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 de fonction :  (</a:t>
            </a:r>
            <a:r>
              <a:rPr lang="fr-FR" dirty="0" err="1" smtClean="0"/>
              <a:t>get</a:t>
            </a:r>
            <a:r>
              <a:rPr lang="fr-FR" dirty="0" smtClean="0"/>
              <a:t>-command help)[0].</a:t>
            </a:r>
            <a:r>
              <a:rPr lang="fr-FR" dirty="0" err="1" smtClean="0"/>
              <a:t>definition</a:t>
            </a:r>
            <a:endParaRPr lang="fr-FR" dirty="0" smtClean="0"/>
          </a:p>
          <a:p>
            <a:endParaRPr lang="fr-FR"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endParaRPr lang="fr-FR"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fld id="{EB6052EE-314C-4779-AA24-B92A8A589297}" type="datetime8">
              <a:rPr lang="en-US" smtClean="0"/>
              <a:pPr/>
              <a:t>9/25/2008 4:14 PM</a:t>
            </a:fld>
            <a:endParaRPr lang="en-US" dirty="0"/>
          </a:p>
        </p:txBody>
      </p:sp>
      <p:sp>
        <p:nvSpPr>
          <p:cNvPr id="5" name="Espace réservé du pied de page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rtlCol="0"/>
          <a:lstStyle/>
          <a:p>
            <a:r>
              <a:rPr lang="en-US" smtClean="0"/>
              <a:t>Click to edit Master title style</a:t>
            </a:r>
            <a:endParaRPr lang="en-US"/>
          </a:p>
        </p:txBody>
      </p:sp>
      <p:sp>
        <p:nvSpPr>
          <p:cNvPr id="3" name="Text Placeholder 2"/>
          <p:cNvSpPr>
            <a:spLocks noGrp="1"/>
          </p:cNvSpPr>
          <p:nvPr>
            <p:ph type="body" idx="1"/>
          </p:nvPr>
        </p:nvSpPr>
        <p:spPr>
          <a:xfrm>
            <a:off x="431800" y="1274763"/>
            <a:ext cx="8229600" cy="4525962"/>
          </a:xfrm>
          <a:prstGeom prst="rect">
            <a:avLst/>
          </a:prstGeo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2" r:id="rId12"/>
    <p:sldLayoutId id="2147483773"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5"/>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5"/>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logs.technet.com/patric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oreilly.com/catalog/powershell/index.html?CMP=ILL-4GV796923290" TargetMode="Externa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microsoft.com/windowsserver2003/technologies/management/powershell/default.mspx" TargetMode="External"/><Relationship Id="rId1" Type="http://schemas.openxmlformats.org/officeDocument/2006/relationships/slideLayout" Target="../slideLayouts/slideLayout12.xml"/><Relationship Id="rId6" Type="http://schemas.openxmlformats.org/officeDocument/2006/relationships/image" Target="../media/image37.gif"/><Relationship Id="rId5" Type="http://schemas.openxmlformats.org/officeDocument/2006/relationships/hyperlink" Target="http://blogs.technet.com/patricg" TargetMode="Externa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39.tiff"/><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www.microsoft.com/windowsserver2003/technologies/management/powershell/download.mspx"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42975" y="4051301"/>
            <a:ext cx="7334250" cy="933449"/>
          </a:xfrm>
        </p:spPr>
        <p:txBody>
          <a:bodyPr/>
          <a:lstStyle/>
          <a:p>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Patrick Guimonet – Architecte Infrastructures</a:t>
            </a:r>
          </a:p>
          <a:p>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2"/>
              </a:rPr>
              <a:t>http://blogs.technet.com/patricg</a:t>
            </a:r>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3" name="Titre 2"/>
          <p:cNvSpPr>
            <a:spLocks noGrp="1"/>
          </p:cNvSpPr>
          <p:nvPr>
            <p:ph type="title"/>
          </p:nvPr>
        </p:nvSpPr>
        <p:spPr>
          <a:xfrm>
            <a:off x="914400" y="2017712"/>
            <a:ext cx="7324725" cy="1677987"/>
          </a:xfrm>
        </p:spPr>
        <p:txBody>
          <a:bodyPr/>
          <a:lstStyle/>
          <a:p>
            <a:pPr algn="ctr"/>
            <a:r>
              <a:rPr lang="fr-FR" dirty="0" smtClean="0"/>
              <a:t>Administration automatisée avec </a:t>
            </a:r>
            <a:r>
              <a:rPr lang="fr-FR" dirty="0" err="1" smtClean="0"/>
              <a:t>PowerShell</a:t>
            </a:r>
            <a:r>
              <a:rPr lang="fr-FR" dirty="0" smtClean="0"/>
              <a:t> V1 &amp; V2</a:t>
            </a:r>
            <a:endParaRPr lang="fr-FR"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a:srcRect/>
          <a:stretch>
            <a:fillRect/>
          </a:stretch>
        </p:blipFill>
        <p:spPr bwMode="auto">
          <a:xfrm>
            <a:off x="6881428" y="198107"/>
            <a:ext cx="2137393" cy="18592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0000" endA="300" endPos="55500" dist="508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a:t>
            </a:r>
            <a:r>
              <a:rPr lang="fr-FR" dirty="0" err="1" smtClean="0"/>
              <a:t>categories</a:t>
            </a:r>
            <a:r>
              <a:rPr lang="fr-FR" dirty="0" smtClean="0"/>
              <a:t> de commandes</a:t>
            </a:r>
            <a:endParaRPr lang="fr-FR" dirty="0"/>
          </a:p>
        </p:txBody>
      </p:sp>
      <p:sp>
        <p:nvSpPr>
          <p:cNvPr id="6" name="Espace réservé du contenu 5"/>
          <p:cNvSpPr>
            <a:spLocks noGrp="1"/>
          </p:cNvSpPr>
          <p:nvPr>
            <p:ph sz="quarter" idx="10"/>
          </p:nvPr>
        </p:nvSpPr>
        <p:spPr/>
        <p:txBody>
          <a:bodyPr/>
          <a:lstStyle/>
          <a:p>
            <a:endParaRPr lang="fr-FR"/>
          </a:p>
        </p:txBody>
      </p:sp>
      <p:graphicFrame>
        <p:nvGraphicFramePr>
          <p:cNvPr id="4" name="Tableau 3"/>
          <p:cNvGraphicFramePr>
            <a:graphicFrameLocks noGrp="1"/>
          </p:cNvGraphicFramePr>
          <p:nvPr/>
        </p:nvGraphicFramePr>
        <p:xfrm>
          <a:off x="316968" y="1393328"/>
          <a:ext cx="8424260" cy="3749040"/>
        </p:xfrm>
        <a:graphic>
          <a:graphicData uri="http://schemas.openxmlformats.org/drawingml/2006/table">
            <a:tbl>
              <a:tblPr bandRow="1">
                <a:tableStyleId>{284E427A-3D55-4303-BF80-6455036E1DE7}</a:tableStyleId>
              </a:tblPr>
              <a:tblGrid>
                <a:gridCol w="2015869"/>
                <a:gridCol w="3806705"/>
                <a:gridCol w="2601686"/>
              </a:tblGrid>
              <a:tr h="370840">
                <a:tc>
                  <a:txBody>
                    <a:bodyPr/>
                    <a:lstStyle/>
                    <a:p>
                      <a:r>
                        <a:rPr lang="fr-FR" sz="1800" dirty="0" smtClean="0">
                          <a:latin typeface="Lucida Console" pitchFamily="49" charset="0"/>
                        </a:rPr>
                        <a:t>Alias</a:t>
                      </a:r>
                      <a:r>
                        <a:rPr lang="fr-FR" sz="1800" baseline="0" dirty="0" smtClean="0">
                          <a:latin typeface="Lucida Console" pitchFamily="49" charset="0"/>
                        </a:rPr>
                        <a:t> </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Alias pour une commande</a:t>
                      </a:r>
                    </a:p>
                  </a:txBody>
                  <a:tcPr/>
                </a:tc>
                <a:tc>
                  <a:txBody>
                    <a:bodyPr/>
                    <a:lstStyle/>
                    <a:p>
                      <a:r>
                        <a:rPr lang="fr-FR" sz="1800" b="1" cap="none" spc="0" dirty="0" err="1" smtClean="0">
                          <a:ln>
                            <a:noFill/>
                          </a:ln>
                          <a:solidFill>
                            <a:srgbClr val="FFC000"/>
                          </a:solidFill>
                          <a:effectLst/>
                          <a:latin typeface="Lucida Console" pitchFamily="49" charset="0"/>
                        </a:rPr>
                        <a:t>Dir</a:t>
                      </a:r>
                      <a:r>
                        <a:rPr lang="fr-FR" sz="1800" b="1" cap="none" spc="0" dirty="0" smtClean="0">
                          <a:ln>
                            <a:noFill/>
                          </a:ln>
                          <a:solidFill>
                            <a:srgbClr val="FFC000"/>
                          </a:solidFill>
                          <a:effectLst/>
                          <a:latin typeface="Lucida Console" pitchFamily="49" charset="0"/>
                        </a:rPr>
                        <a:t>   </a:t>
                      </a:r>
                    </a:p>
                    <a:p>
                      <a:r>
                        <a:rPr lang="fr-FR" sz="1800" b="1" cap="none" spc="0" dirty="0" err="1" smtClean="0">
                          <a:ln>
                            <a:noFill/>
                          </a:ln>
                          <a:solidFill>
                            <a:srgbClr val="FFC000"/>
                          </a:solidFill>
                          <a:effectLst/>
                          <a:latin typeface="Lucida Console" pitchFamily="49" charset="0"/>
                        </a:rPr>
                        <a:t>Ls</a:t>
                      </a:r>
                      <a:r>
                        <a:rPr lang="fr-FR" sz="1800" b="1" cap="none" spc="0" dirty="0" smtClean="0">
                          <a:ln>
                            <a:noFill/>
                          </a:ln>
                          <a:solidFill>
                            <a:srgbClr val="FFC000"/>
                          </a:solidFill>
                          <a:effectLst/>
                          <a:latin typeface="Lucida Console" pitchFamily="49" charset="0"/>
                        </a:rPr>
                        <a:t> </a:t>
                      </a:r>
                      <a:endParaRPr lang="fr-FR" sz="1800" b="1" cap="none" spc="0" dirty="0">
                        <a:ln>
                          <a:noFill/>
                        </a:ln>
                        <a:solidFill>
                          <a:srgbClr val="FFC000"/>
                        </a:solidFill>
                        <a:effectLst/>
                        <a:latin typeface="Lucida Console" pitchFamily="49" charset="0"/>
                      </a:endParaRPr>
                    </a:p>
                  </a:txBody>
                  <a:tcPr/>
                </a:tc>
              </a:tr>
              <a:tr h="370840">
                <a:tc>
                  <a:txBody>
                    <a:bodyPr/>
                    <a:lstStyle/>
                    <a:p>
                      <a:r>
                        <a:rPr lang="en-US" sz="1800" dirty="0" smtClean="0">
                          <a:latin typeface="Lucida Console" pitchFamily="49" charset="0"/>
                        </a:rPr>
                        <a:t>Function</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Une suite de commandes existant en mémoire uniquement le temps d’une session PS (</a:t>
                      </a:r>
                      <a:r>
                        <a:rPr lang="fr-FR" sz="1800" kern="1200" baseline="0" dirty="0" err="1" smtClean="0">
                          <a:solidFill>
                            <a:schemeClr val="dk1"/>
                          </a:solidFill>
                          <a:latin typeface="+mn-lt"/>
                          <a:ea typeface="+mn-ea"/>
                          <a:cs typeface="+mn-cs"/>
                        </a:rPr>
                        <a:t>parsée</a:t>
                      </a:r>
                      <a:r>
                        <a:rPr lang="fr-FR" sz="1800" kern="1200" baseline="0" dirty="0" smtClean="0">
                          <a:solidFill>
                            <a:schemeClr val="dk1"/>
                          </a:solidFill>
                          <a:latin typeface="+mn-lt"/>
                          <a:ea typeface="+mn-ea"/>
                          <a:cs typeface="+mn-cs"/>
                        </a:rPr>
                        <a:t> une seule fois)</a:t>
                      </a:r>
                    </a:p>
                  </a:txBody>
                  <a:tcPr/>
                </a:tc>
                <a:tc>
                  <a:txBody>
                    <a:bodyPr/>
                    <a:lstStyle/>
                    <a:p>
                      <a:r>
                        <a:rPr lang="fr-FR" sz="1800" b="1" cap="none" spc="0" dirty="0" smtClean="0">
                          <a:ln>
                            <a:noFill/>
                          </a:ln>
                          <a:solidFill>
                            <a:srgbClr val="FFC000"/>
                          </a:solidFill>
                          <a:effectLst/>
                          <a:latin typeface="Lucida Console" pitchFamily="49" charset="0"/>
                        </a:rPr>
                        <a:t>Help</a:t>
                      </a:r>
                    </a:p>
                  </a:txBody>
                  <a:tcPr/>
                </a:tc>
              </a:tr>
              <a:tr h="370840">
                <a:tc>
                  <a:txBody>
                    <a:bodyPr/>
                    <a:lstStyle/>
                    <a:p>
                      <a:r>
                        <a:rPr lang="en-US" sz="1800" dirty="0" err="1" smtClean="0">
                          <a:latin typeface="Lucida Console" pitchFamily="49" charset="0"/>
                        </a:rPr>
                        <a:t>Cmdlet</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Commandes prédéfinies </a:t>
                      </a:r>
                    </a:p>
                  </a:txBody>
                  <a:tcPr/>
                </a:tc>
                <a:tc>
                  <a:txBody>
                    <a:bodyPr/>
                    <a:lstStyle/>
                    <a:p>
                      <a:r>
                        <a:rPr lang="fr-FR" sz="1800" b="1" cap="none" spc="0" dirty="0" err="1" smtClean="0">
                          <a:ln>
                            <a:noFill/>
                          </a:ln>
                          <a:solidFill>
                            <a:srgbClr val="FFC000"/>
                          </a:solidFill>
                          <a:effectLst/>
                          <a:latin typeface="Lucida Console" pitchFamily="49" charset="0"/>
                        </a:rPr>
                        <a:t>Get</a:t>
                      </a:r>
                      <a:r>
                        <a:rPr lang="fr-FR" sz="1800" b="1" cap="none" spc="0" dirty="0" smtClean="0">
                          <a:ln>
                            <a:noFill/>
                          </a:ln>
                          <a:solidFill>
                            <a:srgbClr val="FFC000"/>
                          </a:solidFill>
                          <a:effectLst/>
                          <a:latin typeface="Lucida Console" pitchFamily="49" charset="0"/>
                        </a:rPr>
                        <a:t>-command</a:t>
                      </a:r>
                    </a:p>
                    <a:p>
                      <a:r>
                        <a:rPr lang="fr-FR" sz="1800" b="1" cap="none" spc="0" dirty="0" err="1" smtClean="0">
                          <a:ln>
                            <a:noFill/>
                          </a:ln>
                          <a:solidFill>
                            <a:srgbClr val="FFC000"/>
                          </a:solidFill>
                          <a:effectLst/>
                          <a:latin typeface="Lucida Console" pitchFamily="49" charset="0"/>
                        </a:rPr>
                        <a:t>Get</a:t>
                      </a:r>
                      <a:r>
                        <a:rPr lang="fr-FR" sz="1800" b="1" cap="none" spc="0" dirty="0" smtClean="0">
                          <a:ln>
                            <a:noFill/>
                          </a:ln>
                          <a:solidFill>
                            <a:srgbClr val="FFC000"/>
                          </a:solidFill>
                          <a:effectLst/>
                          <a:latin typeface="Lucida Console" pitchFamily="49" charset="0"/>
                        </a:rPr>
                        <a:t>-</a:t>
                      </a:r>
                      <a:r>
                        <a:rPr lang="fr-FR" sz="1800" b="1" cap="none" spc="0" dirty="0" err="1" smtClean="0">
                          <a:ln>
                            <a:noFill/>
                          </a:ln>
                          <a:solidFill>
                            <a:srgbClr val="FFC000"/>
                          </a:solidFill>
                          <a:effectLst/>
                          <a:latin typeface="Lucida Console" pitchFamily="49" charset="0"/>
                        </a:rPr>
                        <a:t>process</a:t>
                      </a:r>
                      <a:endParaRPr lang="fr-FR" sz="1800" b="1" cap="none" spc="0" dirty="0">
                        <a:ln>
                          <a:noFill/>
                        </a:ln>
                        <a:solidFill>
                          <a:srgbClr val="FFC000"/>
                        </a:solidFill>
                        <a:effectLst/>
                        <a:latin typeface="Lucida Console" pitchFamily="49" charset="0"/>
                      </a:endParaRPr>
                    </a:p>
                  </a:txBody>
                  <a:tcPr/>
                </a:tc>
              </a:tr>
              <a:tr h="370840">
                <a:tc>
                  <a:txBody>
                    <a:bodyPr/>
                    <a:lstStyle/>
                    <a:p>
                      <a:r>
                        <a:rPr lang="fr-FR" sz="1800" dirty="0" smtClean="0">
                          <a:latin typeface="Lucida Console" pitchFamily="49" charset="0"/>
                        </a:rPr>
                        <a:t>Script</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Une suite de commandes existant dans un fichier et chargé en mémoire pour l’exécution (</a:t>
                      </a:r>
                      <a:r>
                        <a:rPr lang="fr-FR" sz="1800" kern="1200" baseline="0" dirty="0" err="1" smtClean="0">
                          <a:solidFill>
                            <a:schemeClr val="dk1"/>
                          </a:solidFill>
                          <a:latin typeface="+mn-lt"/>
                          <a:ea typeface="+mn-ea"/>
                          <a:cs typeface="+mn-cs"/>
                        </a:rPr>
                        <a:t>parsée</a:t>
                      </a:r>
                      <a:r>
                        <a:rPr lang="fr-FR" sz="1800" kern="1200" baseline="0" dirty="0" smtClean="0">
                          <a:solidFill>
                            <a:schemeClr val="dk1"/>
                          </a:solidFill>
                          <a:latin typeface="+mn-lt"/>
                          <a:ea typeface="+mn-ea"/>
                          <a:cs typeface="+mn-cs"/>
                        </a:rPr>
                        <a:t> à chaque fois)</a:t>
                      </a:r>
                    </a:p>
                  </a:txBody>
                  <a:tcPr/>
                </a:tc>
                <a:tc>
                  <a:txBody>
                    <a:bodyPr/>
                    <a:lstStyle/>
                    <a:p>
                      <a:r>
                        <a:rPr lang="fr-FR" sz="1800" b="1" cap="none" spc="0" dirty="0" smtClean="0">
                          <a:ln>
                            <a:noFill/>
                          </a:ln>
                          <a:solidFill>
                            <a:srgbClr val="FFC000"/>
                          </a:solidFill>
                          <a:effectLst/>
                          <a:latin typeface="Lucida Console" pitchFamily="49" charset="0"/>
                        </a:rPr>
                        <a:t>./mon_script.ps1</a:t>
                      </a:r>
                    </a:p>
                  </a:txBody>
                  <a:tcPr/>
                </a:tc>
              </a:tr>
              <a:tr h="370840">
                <a:tc>
                  <a:txBody>
                    <a:bodyPr/>
                    <a:lstStyle/>
                    <a:p>
                      <a:r>
                        <a:rPr lang="fr-FR" sz="1800" dirty="0" smtClean="0">
                          <a:latin typeface="Lucida Console" pitchFamily="49" charset="0"/>
                        </a:rPr>
                        <a:t>Application</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Fichier exécutable se trouvant dans le PATH</a:t>
                      </a:r>
                    </a:p>
                  </a:txBody>
                  <a:tcPr/>
                </a:tc>
                <a:tc>
                  <a:txBody>
                    <a:bodyPr/>
                    <a:lstStyle/>
                    <a:p>
                      <a:r>
                        <a:rPr lang="fr-FR" sz="1800" b="1" cap="none" spc="0" dirty="0" smtClean="0">
                          <a:ln>
                            <a:noFill/>
                          </a:ln>
                          <a:solidFill>
                            <a:srgbClr val="FFC000"/>
                          </a:solidFill>
                          <a:effectLst/>
                          <a:latin typeface="Lucida Console" pitchFamily="49" charset="0"/>
                        </a:rPr>
                        <a:t>Notepad</a:t>
                      </a:r>
                      <a:endParaRPr lang="fr-FR" sz="1800" b="1" cap="none" spc="0" dirty="0">
                        <a:ln>
                          <a:noFill/>
                        </a:ln>
                        <a:solidFill>
                          <a:srgbClr val="FFC000"/>
                        </a:solidFill>
                        <a:effectLst/>
                        <a:latin typeface="Lucida Console" pitchFamily="49" charset="0"/>
                      </a:endParaRPr>
                    </a:p>
                  </a:txBody>
                  <a:tcPr/>
                </a:tc>
              </a:tr>
            </a:tbl>
          </a:graphicData>
        </a:graphic>
      </p:graphicFrame>
      <p:sp>
        <p:nvSpPr>
          <p:cNvPr id="5" name="Rectangle 4"/>
          <p:cNvSpPr/>
          <p:nvPr/>
        </p:nvSpPr>
        <p:spPr>
          <a:xfrm>
            <a:off x="1567543" y="5990550"/>
            <a:ext cx="7391400"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Plus de détails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F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get</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-command * | group </a:t>
            </a:r>
            <a:r>
              <a:rPr lang="fr-F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commandtype</a:t>
            </a:r>
            <a:endPar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Manipulation des objets du langage</a:t>
            </a:r>
            <a:endParaRPr lang="fr-FR" dirty="0"/>
          </a:p>
        </p:txBody>
      </p:sp>
      <p:sp>
        <p:nvSpPr>
          <p:cNvPr id="5" name="Espace réservé du contenu 4"/>
          <p:cNvSpPr>
            <a:spLocks noGrp="1"/>
          </p:cNvSpPr>
          <p:nvPr>
            <p:ph sz="quarter" idx="10"/>
          </p:nvPr>
        </p:nvSpPr>
        <p:spPr/>
        <p:txBody>
          <a:bodyPr/>
          <a:lstStyle/>
          <a:p>
            <a:endParaRPr lang="fr-FR"/>
          </a:p>
        </p:txBody>
      </p:sp>
      <p:graphicFrame>
        <p:nvGraphicFramePr>
          <p:cNvPr id="4" name="Tableau 3"/>
          <p:cNvGraphicFramePr>
            <a:graphicFrameLocks noGrp="1"/>
          </p:cNvGraphicFramePr>
          <p:nvPr/>
        </p:nvGraphicFramePr>
        <p:xfrm>
          <a:off x="297012" y="1707199"/>
          <a:ext cx="8674633" cy="4048385"/>
        </p:xfrm>
        <a:graphic>
          <a:graphicData uri="http://schemas.openxmlformats.org/drawingml/2006/table">
            <a:tbl>
              <a:tblPr bandRow="1">
                <a:tableStyleId>{284E427A-3D55-4303-BF80-6455036E1DE7}</a:tableStyleId>
              </a:tblPr>
              <a:tblGrid>
                <a:gridCol w="1903717"/>
                <a:gridCol w="2732315"/>
                <a:gridCol w="4038601"/>
              </a:tblGrid>
              <a:tr h="1122305">
                <a:tc>
                  <a:txBody>
                    <a:bodyPr/>
                    <a:lstStyle/>
                    <a:p>
                      <a:r>
                        <a:rPr lang="en-US" sz="1800" dirty="0" smtClean="0">
                          <a:latin typeface="+mn-lt"/>
                        </a:rPr>
                        <a:t>Alias</a:t>
                      </a:r>
                      <a:endParaRPr lang="fr-FR" sz="180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Get</a:t>
                      </a:r>
                      <a:r>
                        <a:rPr lang="fr-FR" sz="1800" kern="1200" baseline="0" dirty="0" smtClean="0">
                          <a:solidFill>
                            <a:schemeClr val="dk1"/>
                          </a:solidFill>
                          <a:latin typeface="Lucida Console" pitchFamily="49" charset="0"/>
                          <a:ea typeface="+mn-ea"/>
                          <a:cs typeface="+mn-cs"/>
                        </a:rPr>
                        <a:t>-alias</a:t>
                      </a:r>
                    </a:p>
                    <a:p>
                      <a:r>
                        <a:rPr lang="fr-FR" sz="1800" kern="1200" baseline="0" dirty="0" smtClean="0">
                          <a:solidFill>
                            <a:schemeClr val="dk1"/>
                          </a:solidFill>
                          <a:latin typeface="Lucida Console" pitchFamily="49" charset="0"/>
                          <a:ea typeface="+mn-ea"/>
                          <a:cs typeface="+mn-cs"/>
                        </a:rPr>
                        <a:t>Set-Alias</a:t>
                      </a:r>
                    </a:p>
                    <a:p>
                      <a:r>
                        <a:rPr lang="fr-FR" sz="1800" kern="1200" baseline="0" dirty="0" smtClean="0">
                          <a:solidFill>
                            <a:schemeClr val="dk1"/>
                          </a:solidFill>
                          <a:latin typeface="Lucida Console" pitchFamily="49" charset="0"/>
                          <a:ea typeface="+mn-ea"/>
                          <a:cs typeface="+mn-cs"/>
                        </a:rPr>
                        <a:t>New-Alias</a:t>
                      </a:r>
                    </a:p>
                    <a:p>
                      <a:r>
                        <a:rPr lang="fr-FR" sz="1800" kern="1200" baseline="0" dirty="0" smtClean="0">
                          <a:solidFill>
                            <a:schemeClr val="dk1"/>
                          </a:solidFill>
                          <a:latin typeface="Lucida Console" pitchFamily="49" charset="0"/>
                          <a:ea typeface="+mn-ea"/>
                          <a:cs typeface="+mn-cs"/>
                        </a:rPr>
                        <a:t>Export-Alias</a:t>
                      </a:r>
                    </a:p>
                    <a:p>
                      <a:r>
                        <a:rPr lang="fr-FR" sz="1800" kern="1200" baseline="0" dirty="0" smtClean="0">
                          <a:solidFill>
                            <a:schemeClr val="dk1"/>
                          </a:solidFill>
                          <a:latin typeface="Lucida Console" pitchFamily="49" charset="0"/>
                          <a:ea typeface="+mn-ea"/>
                          <a:cs typeface="+mn-cs"/>
                        </a:rPr>
                        <a:t>Import-Alias</a:t>
                      </a:r>
                    </a:p>
                  </a:txBody>
                  <a:tcPr/>
                </a:tc>
                <a:tc>
                  <a:txBody>
                    <a:bodyPr/>
                    <a:lstStyle/>
                    <a:p>
                      <a:endParaRPr lang="fr-FR" sz="1800" b="0" dirty="0">
                        <a:solidFill>
                          <a:schemeClr val="bg2"/>
                        </a:solidFill>
                        <a:latin typeface="Lucida Console" pitchFamily="49" charset="0"/>
                      </a:endParaRPr>
                    </a:p>
                  </a:txBody>
                  <a:tcPr/>
                </a:tc>
              </a:tr>
              <a:tr h="1122305">
                <a:tc>
                  <a:txBody>
                    <a:bodyPr/>
                    <a:lstStyle/>
                    <a:p>
                      <a:r>
                        <a:rPr lang="fr-FR" sz="1800" dirty="0" smtClean="0">
                          <a:latin typeface="+mn-lt"/>
                        </a:rPr>
                        <a:t>Variable</a:t>
                      </a:r>
                      <a:endParaRPr lang="fr-FR" sz="180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Get</a:t>
                      </a:r>
                      <a:r>
                        <a:rPr lang="fr-FR" sz="1800" kern="1200" baseline="0" dirty="0" smtClean="0">
                          <a:solidFill>
                            <a:schemeClr val="dk1"/>
                          </a:solidFill>
                          <a:latin typeface="Lucida Console" pitchFamily="49" charset="0"/>
                          <a:ea typeface="+mn-ea"/>
                          <a:cs typeface="+mn-cs"/>
                        </a:rPr>
                        <a:t>-variable</a:t>
                      </a:r>
                    </a:p>
                    <a:p>
                      <a:r>
                        <a:rPr lang="fr-FR" sz="1800" kern="1200" baseline="0" dirty="0" smtClean="0">
                          <a:solidFill>
                            <a:schemeClr val="dk1"/>
                          </a:solidFill>
                          <a:latin typeface="Lucida Console" pitchFamily="49" charset="0"/>
                          <a:ea typeface="+mn-ea"/>
                          <a:cs typeface="+mn-cs"/>
                        </a:rPr>
                        <a:t>Set-variable</a:t>
                      </a:r>
                    </a:p>
                    <a:p>
                      <a:r>
                        <a:rPr lang="fr-FR" sz="1800" kern="1200" baseline="0" dirty="0" smtClean="0">
                          <a:solidFill>
                            <a:schemeClr val="dk1"/>
                          </a:solidFill>
                          <a:latin typeface="Lucida Console" pitchFamily="49" charset="0"/>
                          <a:ea typeface="+mn-ea"/>
                          <a:cs typeface="+mn-cs"/>
                        </a:rPr>
                        <a:t>New-variable</a:t>
                      </a:r>
                    </a:p>
                    <a:p>
                      <a:r>
                        <a:rPr lang="fr-FR" sz="1800" kern="1200" baseline="0" dirty="0" err="1" smtClean="0">
                          <a:solidFill>
                            <a:schemeClr val="dk1"/>
                          </a:solidFill>
                          <a:latin typeface="Lucida Console" pitchFamily="49" charset="0"/>
                          <a:ea typeface="+mn-ea"/>
                          <a:cs typeface="+mn-cs"/>
                        </a:rPr>
                        <a:t>Remove</a:t>
                      </a:r>
                      <a:r>
                        <a:rPr lang="fr-FR" sz="1800" kern="1200" baseline="0" dirty="0" smtClean="0">
                          <a:solidFill>
                            <a:schemeClr val="dk1"/>
                          </a:solidFill>
                          <a:latin typeface="Lucida Console" pitchFamily="49" charset="0"/>
                          <a:ea typeface="+mn-ea"/>
                          <a:cs typeface="+mn-cs"/>
                        </a:rPr>
                        <a:t>-variable</a:t>
                      </a:r>
                    </a:p>
                    <a:p>
                      <a:r>
                        <a:rPr lang="fr-FR" sz="1800" kern="1200" baseline="0" dirty="0" err="1" smtClean="0">
                          <a:solidFill>
                            <a:schemeClr val="dk1"/>
                          </a:solidFill>
                          <a:latin typeface="Lucida Console" pitchFamily="49" charset="0"/>
                          <a:ea typeface="+mn-ea"/>
                          <a:cs typeface="+mn-cs"/>
                        </a:rPr>
                        <a:t>Clear</a:t>
                      </a:r>
                      <a:r>
                        <a:rPr lang="fr-FR" sz="1800" kern="1200" baseline="0" dirty="0" smtClean="0">
                          <a:solidFill>
                            <a:schemeClr val="dk1"/>
                          </a:solidFill>
                          <a:latin typeface="Lucida Console" pitchFamily="49" charset="0"/>
                          <a:ea typeface="+mn-ea"/>
                          <a:cs typeface="+mn-cs"/>
                        </a:rPr>
                        <a:t>-variable</a:t>
                      </a:r>
                    </a:p>
                  </a:txBody>
                  <a:tcPr/>
                </a:tc>
                <a:tc>
                  <a:txBody>
                    <a:bodyPr/>
                    <a:lstStyle/>
                    <a:p>
                      <a:endParaRPr lang="fr-FR" sz="1800" b="0" dirty="0">
                        <a:solidFill>
                          <a:schemeClr val="bg2"/>
                        </a:solidFill>
                        <a:latin typeface="Lucida Console" pitchFamily="49" charset="0"/>
                      </a:endParaRPr>
                    </a:p>
                  </a:txBody>
                  <a:tcPr/>
                </a:tc>
              </a:tr>
              <a:tr h="1122305">
                <a:tc>
                  <a:txBody>
                    <a:bodyPr/>
                    <a:lstStyle/>
                    <a:p>
                      <a:r>
                        <a:rPr lang="fr-FR" sz="1800" dirty="0" smtClean="0">
                          <a:latin typeface="+mn-lt"/>
                        </a:rPr>
                        <a:t>Historique</a:t>
                      </a:r>
                      <a:r>
                        <a:rPr lang="fr-FR" sz="1800" baseline="0" dirty="0" smtClean="0">
                          <a:latin typeface="+mn-lt"/>
                        </a:rPr>
                        <a:t> des commandes</a:t>
                      </a:r>
                      <a:endParaRPr lang="fr-FR" sz="180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Get</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history</a:t>
                      </a:r>
                      <a:endParaRPr lang="fr-FR" sz="1800" kern="1200" baseline="0" dirty="0" smtClean="0">
                        <a:solidFill>
                          <a:schemeClr val="dk1"/>
                        </a:solidFill>
                        <a:latin typeface="Lucida Console" pitchFamily="49" charset="0"/>
                        <a:ea typeface="+mn-ea"/>
                        <a:cs typeface="+mn-cs"/>
                      </a:endParaRPr>
                    </a:p>
                    <a:p>
                      <a:r>
                        <a:rPr lang="fr-FR" sz="1800" kern="1200" baseline="0" dirty="0" err="1" smtClean="0">
                          <a:solidFill>
                            <a:schemeClr val="dk1"/>
                          </a:solidFill>
                          <a:latin typeface="Lucida Console" pitchFamily="49" charset="0"/>
                          <a:ea typeface="+mn-ea"/>
                          <a:cs typeface="+mn-cs"/>
                        </a:rPr>
                        <a:t>Add</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history</a:t>
                      </a:r>
                      <a:endParaRPr lang="fr-FR" sz="1800" kern="1200" baseline="0" dirty="0" smtClean="0">
                        <a:solidFill>
                          <a:schemeClr val="dk1"/>
                        </a:solidFill>
                        <a:latin typeface="Lucida Console" pitchFamily="49" charset="0"/>
                        <a:ea typeface="+mn-ea"/>
                        <a:cs typeface="+mn-cs"/>
                      </a:endParaRPr>
                    </a:p>
                    <a:p>
                      <a:r>
                        <a:rPr lang="fr-FR" sz="1800" kern="1200" baseline="0" dirty="0" err="1" smtClean="0">
                          <a:solidFill>
                            <a:schemeClr val="dk1"/>
                          </a:solidFill>
                          <a:latin typeface="Lucida Console" pitchFamily="49" charset="0"/>
                          <a:ea typeface="+mn-ea"/>
                          <a:cs typeface="+mn-cs"/>
                        </a:rPr>
                        <a:t>Invoke</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history</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dirty="0">
                        <a:solidFill>
                          <a:schemeClr val="bg2"/>
                        </a:solidFill>
                        <a:latin typeface="Lucida Console"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Tout est objet !</a:t>
            </a:r>
            <a:endParaRPr lang="fr-FR" dirty="0"/>
          </a:p>
        </p:txBody>
      </p:sp>
      <p:sp>
        <p:nvSpPr>
          <p:cNvPr id="4" name="Rectangle à coins arrondis 3"/>
          <p:cNvSpPr/>
          <p:nvPr/>
        </p:nvSpPr>
        <p:spPr bwMode="auto">
          <a:xfrm>
            <a:off x="1484085" y="1023990"/>
            <a:ext cx="4419600" cy="606056"/>
          </a:xfrm>
          <a:prstGeom prst="roundRect">
            <a:avLst/>
          </a:prstGeom>
          <a:solidFill>
            <a:srgbClr val="FFFFFF"/>
          </a:solidFill>
          <a:ln w="12700" cap="flat" cmpd="sng" algn="ctr">
            <a:solidFill>
              <a:srgbClr val="FF0000"/>
            </a:solidFill>
            <a:prstDash val="solid"/>
            <a:round/>
            <a:headEnd type="none" w="med" len="med"/>
            <a:tailEnd type="none" w="med" len="med"/>
          </a:ln>
          <a:effectLst/>
        </p:spPr>
        <p:txBody>
          <a:bodyPr vert="horz" wrap="none" lIns="91440" tIns="45720" rIns="91440" bIns="45720" rtlCol="0" anchor="ctr" compatLnSpc="1"/>
          <a:lstStyle/>
          <a:p>
            <a:pPr algn="ctr"/>
            <a:r>
              <a:rPr lang="fr-FR" sz="2800" dirty="0" smtClean="0">
                <a:solidFill>
                  <a:srgbClr val="FF0000"/>
                </a:solidFill>
                <a:latin typeface="Lucida Console" pitchFamily="49" charset="0"/>
              </a:rPr>
              <a:t>(date).</a:t>
            </a:r>
            <a:r>
              <a:rPr lang="fr-FR" sz="2800" dirty="0" err="1" smtClean="0">
                <a:solidFill>
                  <a:srgbClr val="FF0000"/>
                </a:solidFill>
                <a:latin typeface="Lucida Console" pitchFamily="49" charset="0"/>
              </a:rPr>
              <a:t>adddays</a:t>
            </a:r>
            <a:r>
              <a:rPr lang="fr-FR" sz="2800" dirty="0" smtClean="0">
                <a:solidFill>
                  <a:srgbClr val="FF0000"/>
                </a:solidFill>
                <a:latin typeface="Lucida Console" pitchFamily="49" charset="0"/>
              </a:rPr>
              <a:t>(100)</a:t>
            </a:r>
            <a:endParaRPr lang="fr-FR" sz="2800" dirty="0">
              <a:solidFill>
                <a:srgbClr val="FF0000"/>
              </a:solidFill>
              <a:latin typeface="Lucida Console" pitchFamily="49" charset="0"/>
            </a:endParaRPr>
          </a:p>
        </p:txBody>
      </p:sp>
      <p:graphicFrame>
        <p:nvGraphicFramePr>
          <p:cNvPr id="5" name="Tableau 4"/>
          <p:cNvGraphicFramePr>
            <a:graphicFrameLocks noGrp="1"/>
          </p:cNvGraphicFramePr>
          <p:nvPr/>
        </p:nvGraphicFramePr>
        <p:xfrm>
          <a:off x="278227" y="2090000"/>
          <a:ext cx="8587546" cy="4480560"/>
        </p:xfrm>
        <a:graphic>
          <a:graphicData uri="http://schemas.openxmlformats.org/drawingml/2006/table">
            <a:tbl>
              <a:tblPr bandRow="1">
                <a:tableStyleId>{284E427A-3D55-4303-BF80-6455036E1DE7}</a:tableStyleId>
              </a:tblPr>
              <a:tblGrid>
                <a:gridCol w="3359468"/>
                <a:gridCol w="1439849"/>
                <a:gridCol w="3788229"/>
              </a:tblGrid>
              <a:tr h="370840">
                <a:tc>
                  <a:txBody>
                    <a:bodyPr/>
                    <a:lstStyle/>
                    <a:p>
                      <a:r>
                        <a:rPr lang="en-US" sz="1800" dirty="0" smtClean="0">
                          <a:latin typeface="Lucida Console" pitchFamily="49" charset="0"/>
                        </a:rPr>
                        <a:t>(…</a:t>
                      </a:r>
                      <a:r>
                        <a:rPr lang="en-US" sz="1800" baseline="0" dirty="0" smtClean="0">
                          <a:latin typeface="Lucida Console" pitchFamily="49" charset="0"/>
                        </a:rPr>
                        <a:t>).</a:t>
                      </a:r>
                      <a:r>
                        <a:rPr lang="en-US" sz="1800" baseline="0" dirty="0" err="1" smtClean="0">
                          <a:latin typeface="Lucida Console" pitchFamily="49" charset="0"/>
                        </a:rPr>
                        <a:t>gettype</a:t>
                      </a:r>
                      <a:r>
                        <a:rPr lang="en-US" sz="1800" baseline="0" dirty="0" smtClean="0">
                          <a:latin typeface="Lucida Console" pitchFamily="49" charset="0"/>
                        </a:rPr>
                        <a:t>()</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Renvoie le type de l’objet</a:t>
                      </a:r>
                    </a:p>
                  </a:txBody>
                  <a:tcPr/>
                </a:tc>
                <a:tc>
                  <a:txBody>
                    <a:bodyPr/>
                    <a:lstStyle/>
                    <a:p>
                      <a:r>
                        <a:rPr lang="fr-FR" sz="1800" b="1" cap="none" spc="0" dirty="0" smtClean="0">
                          <a:ln>
                            <a:noFill/>
                          </a:ln>
                          <a:solidFill>
                            <a:srgbClr val="FFC000"/>
                          </a:solidFill>
                          <a:effectLst/>
                          <a:latin typeface="Lucida Console" pitchFamily="49" charset="0"/>
                        </a:rPr>
                        <a:t>(1).</a:t>
                      </a:r>
                      <a:r>
                        <a:rPr lang="fr-FR" sz="1800" b="1" cap="none" spc="0" dirty="0" err="1" smtClean="0">
                          <a:ln>
                            <a:noFill/>
                          </a:ln>
                          <a:solidFill>
                            <a:srgbClr val="FFC000"/>
                          </a:solidFill>
                          <a:effectLst/>
                          <a:latin typeface="Lucida Console" pitchFamily="49" charset="0"/>
                        </a:rPr>
                        <a:t>getype</a:t>
                      </a:r>
                      <a:r>
                        <a:rPr lang="fr-FR" sz="1800" b="1" cap="none" spc="0" dirty="0" smtClean="0">
                          <a:ln>
                            <a:noFill/>
                          </a:ln>
                          <a:solidFill>
                            <a:srgbClr val="FFC000"/>
                          </a:solidFill>
                          <a:effectLst/>
                          <a:latin typeface="Lucida Console" pitchFamily="49" charset="0"/>
                        </a:rPr>
                        <a:t>()</a:t>
                      </a:r>
                    </a:p>
                    <a:p>
                      <a:endParaRPr lang="fr-FR" sz="1800" b="1" cap="none" spc="0" dirty="0" smtClean="0">
                        <a:ln>
                          <a:noFill/>
                        </a:ln>
                        <a:solidFill>
                          <a:srgbClr val="FFC000"/>
                        </a:solidFill>
                        <a:effectLst/>
                        <a:latin typeface="Lucida Console" pitchFamily="49" charset="0"/>
                      </a:endParaRPr>
                    </a:p>
                    <a:p>
                      <a:r>
                        <a:rPr lang="fr-FR" sz="1800" b="1" cap="none" spc="0" dirty="0" smtClean="0">
                          <a:ln>
                            <a:noFill/>
                          </a:ln>
                          <a:solidFill>
                            <a:srgbClr val="FFC000"/>
                          </a:solidFill>
                          <a:effectLst/>
                          <a:latin typeface="Lucida Console" pitchFamily="49" charset="0"/>
                        </a:rPr>
                        <a:t>("abc").</a:t>
                      </a:r>
                      <a:r>
                        <a:rPr lang="fr-FR" sz="1800" b="1" cap="none" spc="0" dirty="0" err="1" smtClean="0">
                          <a:ln>
                            <a:noFill/>
                          </a:ln>
                          <a:solidFill>
                            <a:srgbClr val="FFC000"/>
                          </a:solidFill>
                          <a:effectLst/>
                          <a:latin typeface="Lucida Console" pitchFamily="49" charset="0"/>
                        </a:rPr>
                        <a:t>gettype</a:t>
                      </a:r>
                      <a:r>
                        <a:rPr lang="fr-FR" sz="1800" b="1" cap="none" spc="0" dirty="0" smtClean="0">
                          <a:ln>
                            <a:noFill/>
                          </a:ln>
                          <a:solidFill>
                            <a:srgbClr val="FFC000"/>
                          </a:solidFill>
                          <a:effectLst/>
                          <a:latin typeface="Lucida Console" pitchFamily="49" charset="0"/>
                        </a:rPr>
                        <a:t>()</a:t>
                      </a:r>
                      <a:endParaRPr lang="fr-FR" sz="1800" b="1" cap="none" spc="0" dirty="0">
                        <a:ln>
                          <a:noFill/>
                        </a:ln>
                        <a:solidFill>
                          <a:srgbClr val="FFC000"/>
                        </a:solidFill>
                        <a:effectLst/>
                        <a:latin typeface="Lucida Console" pitchFamily="49" charset="0"/>
                      </a:endParaRPr>
                    </a:p>
                  </a:txBody>
                  <a:tcPr/>
                </a:tc>
              </a:tr>
              <a:tr h="370840">
                <a:tc>
                  <a:txBody>
                    <a:bodyPr/>
                    <a:lstStyle/>
                    <a:p>
                      <a:r>
                        <a:rPr lang="fr-FR" sz="1800" dirty="0" smtClean="0">
                          <a:latin typeface="Lucida Console" pitchFamily="49" charset="0"/>
                        </a:rPr>
                        <a:t>…</a:t>
                      </a:r>
                      <a:r>
                        <a:rPr lang="fr-FR" sz="1800" baseline="0" dirty="0" smtClean="0">
                          <a:latin typeface="Lucida Console" pitchFamily="49" charset="0"/>
                        </a:rPr>
                        <a:t> | </a:t>
                      </a:r>
                      <a:r>
                        <a:rPr lang="fr-FR" sz="1800" baseline="0" dirty="0" err="1" smtClean="0">
                          <a:latin typeface="Lucida Console" pitchFamily="49" charset="0"/>
                        </a:rPr>
                        <a:t>get</a:t>
                      </a:r>
                      <a:r>
                        <a:rPr lang="fr-FR" sz="1800" baseline="0" dirty="0" smtClean="0">
                          <a:latin typeface="Lucida Console" pitchFamily="49" charset="0"/>
                        </a:rPr>
                        <a:t>-</a:t>
                      </a:r>
                      <a:r>
                        <a:rPr lang="fr-FR" sz="1800" baseline="0" dirty="0" err="1" smtClean="0">
                          <a:latin typeface="Lucida Console" pitchFamily="49" charset="0"/>
                        </a:rPr>
                        <a:t>member</a:t>
                      </a:r>
                      <a:endParaRPr lang="fr-FR" sz="1800" baseline="0" dirty="0" smtClean="0">
                        <a:latin typeface="Lucida Console" pitchFamily="49" charset="0"/>
                      </a:endParaRPr>
                    </a:p>
                    <a:p>
                      <a:endParaRPr lang="fr-FR" sz="1800" baseline="0" dirty="0" smtClean="0">
                        <a:latin typeface="Lucida Console" pitchFamily="49" charset="0"/>
                      </a:endParaRPr>
                    </a:p>
                    <a:p>
                      <a:r>
                        <a:rPr lang="fr-FR" sz="1800" dirty="0" smtClean="0">
                          <a:latin typeface="Lucida Console" pitchFamily="49" charset="0"/>
                        </a:rPr>
                        <a:t>  -</a:t>
                      </a:r>
                      <a:r>
                        <a:rPr lang="fr-FR" sz="1800" dirty="0" err="1" smtClean="0">
                          <a:latin typeface="Lucida Console" pitchFamily="49" charset="0"/>
                        </a:rPr>
                        <a:t>membertype</a:t>
                      </a:r>
                      <a:r>
                        <a:rPr lang="fr-FR" sz="1800" dirty="0" smtClean="0">
                          <a:latin typeface="Lucida Console" pitchFamily="49" charset="0"/>
                        </a:rPr>
                        <a:t> </a:t>
                      </a:r>
                      <a:r>
                        <a:rPr lang="fr-FR" sz="1800" dirty="0" err="1" smtClean="0">
                          <a:latin typeface="Lucida Console" pitchFamily="49" charset="0"/>
                        </a:rPr>
                        <a:t>method</a:t>
                      </a:r>
                      <a:endParaRPr lang="fr-FR" sz="1800" dirty="0" smtClean="0">
                        <a:latin typeface="Lucida Console" pitchFamily="49" charset="0"/>
                      </a:endParaRPr>
                    </a:p>
                    <a:p>
                      <a:r>
                        <a:rPr lang="fr-FR" sz="1800" dirty="0" smtClean="0">
                          <a:latin typeface="Lucida Console" pitchFamily="49" charset="0"/>
                        </a:rPr>
                        <a:t>  -</a:t>
                      </a:r>
                      <a:r>
                        <a:rPr lang="fr-FR" sz="1800" dirty="0" err="1" smtClean="0">
                          <a:latin typeface="Lucida Console" pitchFamily="49" charset="0"/>
                        </a:rPr>
                        <a:t>membertype</a:t>
                      </a:r>
                      <a:r>
                        <a:rPr lang="fr-FR" sz="1800" baseline="0" dirty="0" smtClean="0">
                          <a:latin typeface="Lucida Console" pitchFamily="49" charset="0"/>
                        </a:rPr>
                        <a:t> </a:t>
                      </a:r>
                      <a:r>
                        <a:rPr lang="fr-FR" sz="1800" baseline="0" dirty="0" err="1" smtClean="0">
                          <a:latin typeface="Lucida Console" pitchFamily="49" charset="0"/>
                        </a:rPr>
                        <a:t>property</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Renvoie les  informations sur un objet</a:t>
                      </a:r>
                    </a:p>
                  </a:txBody>
                  <a:tcPr/>
                </a:tc>
                <a:tc>
                  <a:txBody>
                    <a:bodyPr/>
                    <a:lstStyle/>
                    <a:p>
                      <a:r>
                        <a:rPr lang="fr-FR" sz="1800" b="1" cap="none" spc="0" dirty="0" smtClean="0">
                          <a:ln>
                            <a:noFill/>
                          </a:ln>
                          <a:solidFill>
                            <a:srgbClr val="FFC000"/>
                          </a:solidFill>
                          <a:effectLst/>
                          <a:latin typeface="Lucida Console" pitchFamily="49" charset="0"/>
                        </a:rPr>
                        <a:t>1 | </a:t>
                      </a:r>
                      <a:r>
                        <a:rPr lang="fr-FR" sz="1800" b="1" cap="none" spc="0" dirty="0" err="1" smtClean="0">
                          <a:ln>
                            <a:noFill/>
                          </a:ln>
                          <a:solidFill>
                            <a:srgbClr val="FFC000"/>
                          </a:solidFill>
                          <a:effectLst/>
                          <a:latin typeface="Lucida Console" pitchFamily="49" charset="0"/>
                        </a:rPr>
                        <a:t>get</a:t>
                      </a:r>
                      <a:r>
                        <a:rPr lang="fr-FR" sz="1800" b="1" cap="none" spc="0" dirty="0" smtClean="0">
                          <a:ln>
                            <a:noFill/>
                          </a:ln>
                          <a:solidFill>
                            <a:srgbClr val="FFC000"/>
                          </a:solidFill>
                          <a:effectLst/>
                          <a:latin typeface="Lucida Console" pitchFamily="49" charset="0"/>
                        </a:rPr>
                        <a:t>-</a:t>
                      </a:r>
                      <a:r>
                        <a:rPr lang="fr-FR" sz="1800" b="1" cap="none" spc="0" dirty="0" err="1" smtClean="0">
                          <a:ln>
                            <a:noFill/>
                          </a:ln>
                          <a:solidFill>
                            <a:srgbClr val="FFC000"/>
                          </a:solidFill>
                          <a:effectLst/>
                          <a:latin typeface="Lucida Console" pitchFamily="49" charset="0"/>
                        </a:rPr>
                        <a:t>member</a:t>
                      </a:r>
                      <a:endParaRPr lang="fr-FR" sz="1800" b="1" cap="none" spc="0" dirty="0" smtClean="0">
                        <a:ln>
                          <a:noFill/>
                        </a:ln>
                        <a:solidFill>
                          <a:srgbClr val="FFC000"/>
                        </a:solidFill>
                        <a:effectLst/>
                        <a:latin typeface="Lucida Console" pitchFamily="49" charset="0"/>
                      </a:endParaRPr>
                    </a:p>
                    <a:p>
                      <a:endParaRPr lang="fr-FR" sz="1800" b="1" cap="none" spc="0" dirty="0" smtClean="0">
                        <a:ln>
                          <a:noFill/>
                        </a:ln>
                        <a:solidFill>
                          <a:srgbClr val="FFC000"/>
                        </a:solidFill>
                        <a:effectLst/>
                        <a:latin typeface="Lucida Console" pitchFamily="49" charset="0"/>
                      </a:endParaRPr>
                    </a:p>
                    <a:p>
                      <a:r>
                        <a:rPr lang="fr-FR" sz="1800" b="1" cap="none" spc="0" dirty="0" err="1" smtClean="0">
                          <a:ln>
                            <a:noFill/>
                          </a:ln>
                          <a:solidFill>
                            <a:srgbClr val="FFC000"/>
                          </a:solidFill>
                          <a:effectLst/>
                          <a:latin typeface="Lucida Console" pitchFamily="49" charset="0"/>
                        </a:rPr>
                        <a:t>Get</a:t>
                      </a:r>
                      <a:r>
                        <a:rPr lang="fr-FR" sz="1800" b="1" cap="none" spc="0" dirty="0" smtClean="0">
                          <a:ln>
                            <a:noFill/>
                          </a:ln>
                          <a:solidFill>
                            <a:srgbClr val="FFC000"/>
                          </a:solidFill>
                          <a:effectLst/>
                          <a:latin typeface="Lucida Console" pitchFamily="49" charset="0"/>
                        </a:rPr>
                        <a:t>-</a:t>
                      </a:r>
                      <a:r>
                        <a:rPr lang="fr-FR" sz="1800" b="1" cap="none" spc="0" dirty="0" err="1" smtClean="0">
                          <a:ln>
                            <a:noFill/>
                          </a:ln>
                          <a:solidFill>
                            <a:srgbClr val="FFC000"/>
                          </a:solidFill>
                          <a:effectLst/>
                          <a:latin typeface="Lucida Console" pitchFamily="49" charset="0"/>
                        </a:rPr>
                        <a:t>childitem</a:t>
                      </a:r>
                      <a:r>
                        <a:rPr lang="fr-FR" sz="1800" b="1" cap="none" spc="0" dirty="0" smtClean="0">
                          <a:ln>
                            <a:noFill/>
                          </a:ln>
                          <a:solidFill>
                            <a:srgbClr val="FFC000"/>
                          </a:solidFill>
                          <a:effectLst/>
                          <a:latin typeface="Lucida Console" pitchFamily="49" charset="0"/>
                        </a:rPr>
                        <a:t> | </a:t>
                      </a:r>
                      <a:r>
                        <a:rPr lang="fr-FR" sz="1800" b="1" cap="none" spc="0" dirty="0" err="1" smtClean="0">
                          <a:ln>
                            <a:noFill/>
                          </a:ln>
                          <a:solidFill>
                            <a:srgbClr val="FFC000"/>
                          </a:solidFill>
                          <a:effectLst/>
                          <a:latin typeface="Lucida Console" pitchFamily="49" charset="0"/>
                        </a:rPr>
                        <a:t>get</a:t>
                      </a:r>
                      <a:r>
                        <a:rPr lang="fr-FR" sz="1800" b="1" cap="none" spc="0" dirty="0" smtClean="0">
                          <a:ln>
                            <a:noFill/>
                          </a:ln>
                          <a:solidFill>
                            <a:srgbClr val="FFC000"/>
                          </a:solidFill>
                          <a:effectLst/>
                          <a:latin typeface="Lucida Console" pitchFamily="49" charset="0"/>
                        </a:rPr>
                        <a:t>-</a:t>
                      </a:r>
                      <a:r>
                        <a:rPr lang="fr-FR" sz="1800" b="1" cap="none" spc="0" dirty="0" err="1" smtClean="0">
                          <a:ln>
                            <a:noFill/>
                          </a:ln>
                          <a:solidFill>
                            <a:srgbClr val="FFC000"/>
                          </a:solidFill>
                          <a:effectLst/>
                          <a:latin typeface="Lucida Console" pitchFamily="49" charset="0"/>
                        </a:rPr>
                        <a:t>member</a:t>
                      </a:r>
                      <a:r>
                        <a:rPr lang="fr-FR" sz="1800" b="1" cap="none" spc="0" dirty="0" smtClean="0">
                          <a:ln>
                            <a:noFill/>
                          </a:ln>
                          <a:solidFill>
                            <a:srgbClr val="FFC000"/>
                          </a:solidFill>
                          <a:effectLst/>
                          <a:latin typeface="Lucida Console" pitchFamily="49" charset="0"/>
                        </a:rPr>
                        <a:t> –</a:t>
                      </a:r>
                      <a:r>
                        <a:rPr lang="fr-FR" sz="1800" b="1" cap="none" spc="0" dirty="0" err="1" smtClean="0">
                          <a:ln>
                            <a:noFill/>
                          </a:ln>
                          <a:solidFill>
                            <a:srgbClr val="FFC000"/>
                          </a:solidFill>
                          <a:effectLst/>
                          <a:latin typeface="Lucida Console" pitchFamily="49" charset="0"/>
                        </a:rPr>
                        <a:t>membertype</a:t>
                      </a:r>
                      <a:r>
                        <a:rPr lang="fr-FR" sz="1800" b="1" cap="none" spc="0" dirty="0" smtClean="0">
                          <a:ln>
                            <a:noFill/>
                          </a:ln>
                          <a:solidFill>
                            <a:srgbClr val="FFC000"/>
                          </a:solidFill>
                          <a:effectLst/>
                          <a:latin typeface="Lucida Console" pitchFamily="49" charset="0"/>
                        </a:rPr>
                        <a:t> </a:t>
                      </a:r>
                      <a:r>
                        <a:rPr lang="fr-FR" sz="1800" b="1" cap="none" spc="0" dirty="0" err="1" smtClean="0">
                          <a:ln>
                            <a:noFill/>
                          </a:ln>
                          <a:solidFill>
                            <a:srgbClr val="FFC000"/>
                          </a:solidFill>
                          <a:effectLst/>
                          <a:latin typeface="Lucida Console" pitchFamily="49" charset="0"/>
                        </a:rPr>
                        <a:t>method</a:t>
                      </a:r>
                      <a:endParaRPr lang="fr-FR" sz="1800" b="1" cap="none" spc="0" dirty="0" smtClean="0">
                        <a:ln>
                          <a:noFill/>
                        </a:ln>
                        <a:solidFill>
                          <a:srgbClr val="FFC000"/>
                        </a:solidFill>
                        <a:effectLst/>
                        <a:latin typeface="Lucida Console" pitchFamily="49" charset="0"/>
                      </a:endParaRPr>
                    </a:p>
                    <a:p>
                      <a:endParaRPr lang="fr-FR" sz="1800" b="1" cap="none" spc="0" dirty="0" smtClean="0">
                        <a:ln>
                          <a:noFill/>
                        </a:ln>
                        <a:solidFill>
                          <a:srgbClr val="FFC000"/>
                        </a:solidFill>
                        <a:effectLst/>
                        <a:latin typeface="Lucida Console" pitchFamily="49" charset="0"/>
                      </a:endParaRPr>
                    </a:p>
                    <a:p>
                      <a:r>
                        <a:rPr lang="fr-FR" sz="1800" b="1" cap="none" spc="0" dirty="0" smtClean="0">
                          <a:ln>
                            <a:noFill/>
                          </a:ln>
                          <a:solidFill>
                            <a:srgbClr val="FFC000"/>
                          </a:solidFill>
                          <a:effectLst/>
                          <a:latin typeface="Lucida Console" pitchFamily="49" charset="0"/>
                        </a:rPr>
                        <a:t>[Math]</a:t>
                      </a:r>
                      <a:r>
                        <a:rPr lang="fr-FR" sz="1800" b="1" cap="none" spc="0" baseline="0" dirty="0" smtClean="0">
                          <a:ln>
                            <a:noFill/>
                          </a:ln>
                          <a:solidFill>
                            <a:srgbClr val="FFC000"/>
                          </a:solidFill>
                          <a:effectLst/>
                          <a:latin typeface="Lucida Console" pitchFamily="49" charset="0"/>
                        </a:rPr>
                        <a:t> | </a:t>
                      </a:r>
                      <a:r>
                        <a:rPr lang="fr-FR" sz="1800" b="1" cap="none" spc="0" baseline="0" dirty="0" err="1" smtClean="0">
                          <a:ln>
                            <a:noFill/>
                          </a:ln>
                          <a:solidFill>
                            <a:srgbClr val="FFC000"/>
                          </a:solidFill>
                          <a:effectLst/>
                          <a:latin typeface="Lucida Console" pitchFamily="49" charset="0"/>
                        </a:rPr>
                        <a:t>get</a:t>
                      </a:r>
                      <a:r>
                        <a:rPr lang="fr-FR" sz="1800" b="1" cap="none" spc="0" baseline="0" dirty="0" smtClean="0">
                          <a:ln>
                            <a:noFill/>
                          </a:ln>
                          <a:solidFill>
                            <a:srgbClr val="FFC000"/>
                          </a:solidFill>
                          <a:effectLst/>
                          <a:latin typeface="Lucida Console" pitchFamily="49" charset="0"/>
                        </a:rPr>
                        <a:t>-</a:t>
                      </a:r>
                      <a:r>
                        <a:rPr lang="fr-FR" sz="1800" b="1" cap="none" spc="0" baseline="0" dirty="0" err="1" smtClean="0">
                          <a:ln>
                            <a:noFill/>
                          </a:ln>
                          <a:solidFill>
                            <a:srgbClr val="FFC000"/>
                          </a:solidFill>
                          <a:effectLst/>
                          <a:latin typeface="Lucida Console" pitchFamily="49" charset="0"/>
                        </a:rPr>
                        <a:t>member</a:t>
                      </a:r>
                      <a:r>
                        <a:rPr lang="fr-FR" sz="1800" b="1" cap="none" spc="0" baseline="0" dirty="0" smtClean="0">
                          <a:ln>
                            <a:noFill/>
                          </a:ln>
                          <a:solidFill>
                            <a:srgbClr val="FFC000"/>
                          </a:solidFill>
                          <a:effectLst/>
                          <a:latin typeface="Lucida Console" pitchFamily="49" charset="0"/>
                        </a:rPr>
                        <a:t> </a:t>
                      </a:r>
                    </a:p>
                    <a:p>
                      <a:r>
                        <a:rPr lang="fr-FR" sz="1800" b="1" cap="none" spc="0" baseline="0" dirty="0" smtClean="0">
                          <a:ln>
                            <a:noFill/>
                          </a:ln>
                          <a:solidFill>
                            <a:srgbClr val="FFC000"/>
                          </a:solidFill>
                          <a:effectLst/>
                          <a:latin typeface="Lucida Console" pitchFamily="49" charset="0"/>
                        </a:rPr>
                        <a:t>-</a:t>
                      </a:r>
                      <a:r>
                        <a:rPr lang="fr-FR" sz="1800" b="1" cap="none" spc="0" baseline="0" dirty="0" err="1" smtClean="0">
                          <a:ln>
                            <a:noFill/>
                          </a:ln>
                          <a:solidFill>
                            <a:srgbClr val="FFC000"/>
                          </a:solidFill>
                          <a:effectLst/>
                          <a:latin typeface="Lucida Console" pitchFamily="49" charset="0"/>
                        </a:rPr>
                        <a:t>static</a:t>
                      </a:r>
                      <a:endParaRPr lang="fr-FR" sz="1800" b="1" cap="none" spc="0" dirty="0">
                        <a:ln>
                          <a:noFill/>
                        </a:ln>
                        <a:solidFill>
                          <a:srgbClr val="FFC000"/>
                        </a:solidFill>
                        <a:effectLst/>
                        <a:latin typeface="Lucida Console" pitchFamily="49" charset="0"/>
                      </a:endParaRPr>
                    </a:p>
                  </a:txBody>
                  <a:tcPr/>
                </a:tc>
              </a:tr>
              <a:tr h="370840">
                <a:tc>
                  <a:txBody>
                    <a:bodyPr/>
                    <a:lstStyle/>
                    <a:p>
                      <a:r>
                        <a:rPr lang="fr-FR" sz="1800" dirty="0" err="1" smtClean="0">
                          <a:latin typeface="Lucida Console" pitchFamily="49" charset="0"/>
                        </a:rPr>
                        <a:t>Add</a:t>
                      </a:r>
                      <a:r>
                        <a:rPr lang="fr-FR" sz="1800" dirty="0" smtClean="0">
                          <a:latin typeface="Lucida Console" pitchFamily="49" charset="0"/>
                        </a:rPr>
                        <a:t>-</a:t>
                      </a:r>
                      <a:r>
                        <a:rPr lang="fr-FR" sz="1800" dirty="0" err="1" smtClean="0">
                          <a:latin typeface="Lucida Console" pitchFamily="49" charset="0"/>
                        </a:rPr>
                        <a:t>member</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Ajoute un membre à un objet</a:t>
                      </a:r>
                    </a:p>
                  </a:txBody>
                  <a:tcPr/>
                </a:tc>
                <a:tc>
                  <a:txBody>
                    <a:bodyPr/>
                    <a:lstStyle/>
                    <a:p>
                      <a:endParaRPr lang="fr-FR" sz="1800" b="0" dirty="0">
                        <a:solidFill>
                          <a:schemeClr val="tx2"/>
                        </a:solidFill>
                        <a:latin typeface="Lucida Console" pitchFamily="49" charset="0"/>
                      </a:endParaRPr>
                    </a:p>
                  </a:txBody>
                  <a:tcPr/>
                </a:tc>
              </a:tr>
              <a:tr h="370840">
                <a:tc>
                  <a:txBody>
                    <a:bodyPr/>
                    <a:lstStyle/>
                    <a:p>
                      <a:r>
                        <a:rPr lang="fr-FR" sz="1800" dirty="0" smtClean="0">
                          <a:latin typeface="Lucida Console" pitchFamily="49" charset="0"/>
                        </a:rPr>
                        <a:t>New-</a:t>
                      </a:r>
                      <a:r>
                        <a:rPr lang="fr-FR" sz="1800" dirty="0" err="1" smtClean="0">
                          <a:latin typeface="Lucida Console" pitchFamily="49" charset="0"/>
                        </a:rPr>
                        <a:t>object</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Crée un nouvel objet</a:t>
                      </a:r>
                    </a:p>
                  </a:txBody>
                  <a:tcPr/>
                </a:tc>
                <a:tc>
                  <a:txBody>
                    <a:bodyPr/>
                    <a:lstStyle/>
                    <a:p>
                      <a:endParaRPr lang="fr-FR" sz="1800" b="0" dirty="0">
                        <a:solidFill>
                          <a:schemeClr val="tx2"/>
                        </a:solidFill>
                        <a:latin typeface="Lucida Console" pitchFamily="49" charset="0"/>
                      </a:endParaRPr>
                    </a:p>
                  </a:txBody>
                  <a:tcPr/>
                </a:tc>
              </a:tr>
            </a:tbl>
          </a:graphicData>
        </a:graphic>
      </p:graphicFrame>
      <p:pic>
        <p:nvPicPr>
          <p:cNvPr id="6" name="Picture 2" descr="http://static.twoday.net/domainblog/images/smiley.jpg"/>
          <p:cNvPicPr>
            <a:picLocks noChangeAspect="1" noChangeArrowheads="1"/>
          </p:cNvPicPr>
          <p:nvPr/>
        </p:nvPicPr>
        <p:blipFill>
          <a:blip r:embed="rId3" cstate="print"/>
          <a:srcRect/>
          <a:stretch>
            <a:fillRect/>
          </a:stretch>
        </p:blipFill>
        <p:spPr bwMode="auto">
          <a:xfrm>
            <a:off x="6523745" y="1254925"/>
            <a:ext cx="406400" cy="406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Pipeline</a:t>
            </a:r>
            <a:endParaRPr lang="fr-FR" dirty="0"/>
          </a:p>
        </p:txBody>
      </p:sp>
      <p:sp>
        <p:nvSpPr>
          <p:cNvPr id="27" name="Espace réservé du contenu 26"/>
          <p:cNvSpPr>
            <a:spLocks noGrp="1"/>
          </p:cNvSpPr>
          <p:nvPr>
            <p:ph sz="quarter" idx="10"/>
          </p:nvPr>
        </p:nvSpPr>
        <p:spPr/>
        <p:txBody>
          <a:bodyPr/>
          <a:lstStyle/>
          <a:p>
            <a:endParaRPr lang="fr-FR"/>
          </a:p>
        </p:txBody>
      </p:sp>
      <p:grpSp>
        <p:nvGrpSpPr>
          <p:cNvPr id="3" name="Groupe 24"/>
          <p:cNvGrpSpPr/>
          <p:nvPr/>
        </p:nvGrpSpPr>
        <p:grpSpPr>
          <a:xfrm>
            <a:off x="174171" y="3810000"/>
            <a:ext cx="8776154" cy="2498725"/>
            <a:chOff x="269875" y="1047750"/>
            <a:chExt cx="8680450" cy="5260975"/>
          </a:xfrm>
        </p:grpSpPr>
        <p:sp>
          <p:nvSpPr>
            <p:cNvPr id="4" name="Text Box 3"/>
            <p:cNvSpPr txBox="1">
              <a:spLocks noChangeArrowheads="1"/>
            </p:cNvSpPr>
            <p:nvPr/>
          </p:nvSpPr>
          <p:spPr bwMode="invGray">
            <a:xfrm>
              <a:off x="423864" y="1047750"/>
              <a:ext cx="8361361" cy="550810"/>
            </a:xfrm>
            <a:prstGeom prst="rect">
              <a:avLst/>
            </a:prstGeom>
            <a:noFill/>
            <a:ln w="12700" algn="ctr">
              <a:noFill/>
              <a:miter lim="800000"/>
              <a:headEnd/>
              <a:tailEnd/>
            </a:ln>
            <a:effectLst/>
          </p:spPr>
          <p:txBody>
            <a:bodyPr>
              <a:spAutoFit/>
            </a:bodyPr>
            <a:lstStyle/>
            <a:p>
              <a:pPr>
                <a:spcBef>
                  <a:spcPct val="50000"/>
                </a:spcBef>
                <a:defRPr/>
              </a:pPr>
              <a:r>
                <a:rPr lang="en-US" sz="1050" dirty="0" err="1">
                  <a:solidFill>
                    <a:schemeClr val="accent3"/>
                  </a:solidFill>
                  <a:effectLst>
                    <a:outerShdw blurRad="38100" dist="38100" dir="2700000" algn="tl">
                      <a:srgbClr val="000000"/>
                    </a:outerShdw>
                  </a:effectLst>
                  <a:latin typeface="Segoe" pitchFamily="34" charset="0"/>
                </a:rPr>
                <a:t>gps</a:t>
              </a:r>
              <a:r>
                <a:rPr lang="en-US" sz="1050" dirty="0">
                  <a:solidFill>
                    <a:schemeClr val="accent3"/>
                  </a:solidFill>
                  <a:effectLst>
                    <a:outerShdw blurRad="38100" dist="38100" dir="2700000" algn="tl">
                      <a:srgbClr val="000000"/>
                    </a:outerShdw>
                  </a:effectLst>
                  <a:latin typeface="Segoe" pitchFamily="34" charset="0"/>
                </a:rPr>
                <a:t>|?{$_.handles -</a:t>
              </a:r>
              <a:r>
                <a:rPr lang="en-US" sz="1050" dirty="0" err="1">
                  <a:solidFill>
                    <a:schemeClr val="accent3"/>
                  </a:solidFill>
                  <a:effectLst>
                    <a:outerShdw blurRad="38100" dist="38100" dir="2700000" algn="tl">
                      <a:srgbClr val="000000"/>
                    </a:outerShdw>
                  </a:effectLst>
                  <a:latin typeface="Segoe" pitchFamily="34" charset="0"/>
                </a:rPr>
                <a:t>gt</a:t>
              </a:r>
              <a:r>
                <a:rPr lang="en-US" sz="1050" dirty="0">
                  <a:solidFill>
                    <a:schemeClr val="accent3"/>
                  </a:solidFill>
                  <a:effectLst>
                    <a:outerShdw blurRad="38100" dist="38100" dir="2700000" algn="tl">
                      <a:srgbClr val="000000"/>
                    </a:outerShdw>
                  </a:effectLst>
                  <a:latin typeface="Segoe" pitchFamily="34" charset="0"/>
                </a:rPr>
                <a:t> 500}|sort </a:t>
              </a:r>
              <a:r>
                <a:rPr lang="en-US" sz="1050" dirty="0" err="1">
                  <a:solidFill>
                    <a:schemeClr val="accent3"/>
                  </a:solidFill>
                  <a:effectLst>
                    <a:outerShdw blurRad="38100" dist="38100" dir="2700000" algn="tl">
                      <a:srgbClr val="000000"/>
                    </a:outerShdw>
                  </a:effectLst>
                  <a:latin typeface="Segoe" pitchFamily="34" charset="0"/>
                </a:rPr>
                <a:t>handles|ft</a:t>
              </a:r>
              <a:r>
                <a:rPr lang="en-US" sz="1050" dirty="0">
                  <a:solidFill>
                    <a:schemeClr val="accent3"/>
                  </a:solidFill>
                  <a:effectLst>
                    <a:outerShdw blurRad="38100" dist="38100" dir="2700000" algn="tl">
                      <a:srgbClr val="000000"/>
                    </a:outerShdw>
                  </a:effectLst>
                  <a:latin typeface="Segoe" pitchFamily="34" charset="0"/>
                </a:rPr>
                <a:t> </a:t>
              </a:r>
              <a:r>
                <a:rPr lang="en-US" sz="1050" dirty="0" err="1">
                  <a:solidFill>
                    <a:schemeClr val="accent3"/>
                  </a:solidFill>
                  <a:effectLst>
                    <a:outerShdw blurRad="38100" dist="38100" dir="2700000" algn="tl">
                      <a:srgbClr val="000000"/>
                    </a:outerShdw>
                  </a:effectLst>
                  <a:latin typeface="Segoe" pitchFamily="34" charset="0"/>
                </a:rPr>
                <a:t>name,handles</a:t>
              </a:r>
              <a:endParaRPr lang="en-US" sz="1050" dirty="0">
                <a:solidFill>
                  <a:schemeClr val="accent3"/>
                </a:solidFill>
                <a:effectLst>
                  <a:outerShdw blurRad="38100" dist="38100" dir="2700000" algn="tl">
                    <a:srgbClr val="000000"/>
                  </a:outerShdw>
                </a:effectLst>
                <a:latin typeface="Segoe" pitchFamily="34" charset="0"/>
              </a:endParaRPr>
            </a:p>
          </p:txBody>
        </p:sp>
        <p:sp>
          <p:nvSpPr>
            <p:cNvPr id="5" name="Rectangle 4"/>
            <p:cNvSpPr>
              <a:spLocks noChangeArrowheads="1"/>
            </p:cNvSpPr>
            <p:nvPr/>
          </p:nvSpPr>
          <p:spPr bwMode="invGray">
            <a:xfrm>
              <a:off x="371475" y="3621088"/>
              <a:ext cx="1665288" cy="690562"/>
            </a:xfrm>
            <a:prstGeom prst="rect">
              <a:avLst/>
            </a:prstGeom>
            <a:solidFill>
              <a:schemeClr val="accent1"/>
            </a:solidFill>
            <a:ln w="12700" algn="ctr">
              <a:noFill/>
              <a:miter lim="800000"/>
              <a:headEnd/>
              <a:tailEnd/>
            </a:ln>
            <a:effectLst/>
          </p:spPr>
          <p:txBody>
            <a:bodyPr anchor="ctr"/>
            <a:lstStyle/>
            <a:p>
              <a:pPr>
                <a:defRPr/>
              </a:pPr>
              <a:r>
                <a:rPr lang="en-US" sz="900">
                  <a:solidFill>
                    <a:schemeClr val="bg1"/>
                  </a:solidFill>
                  <a:effectLst>
                    <a:outerShdw blurRad="38100" dist="38100" dir="2700000" algn="tl">
                      <a:srgbClr val="000000"/>
                    </a:outerShdw>
                  </a:effectLst>
                  <a:latin typeface="Segoe" pitchFamily="34" charset="0"/>
                </a:rPr>
                <a:t>gps</a:t>
              </a:r>
              <a:br>
                <a:rPr lang="en-US" sz="900">
                  <a:solidFill>
                    <a:schemeClr val="bg1"/>
                  </a:solidFill>
                  <a:effectLst>
                    <a:outerShdw blurRad="38100" dist="38100" dir="2700000" algn="tl">
                      <a:srgbClr val="000000"/>
                    </a:outerShdw>
                  </a:effectLst>
                  <a:latin typeface="Segoe" pitchFamily="34" charset="0"/>
                </a:rPr>
              </a:br>
              <a:r>
                <a:rPr lang="en-US" sz="900">
                  <a:solidFill>
                    <a:schemeClr val="bg1"/>
                  </a:solidFill>
                  <a:effectLst>
                    <a:outerShdw blurRad="38100" dist="38100" dir="2700000" algn="tl">
                      <a:srgbClr val="000000"/>
                    </a:outerShdw>
                  </a:effectLst>
                  <a:latin typeface="Segoe" pitchFamily="34" charset="0"/>
                </a:rPr>
                <a:t>(Get-Process)</a:t>
              </a:r>
            </a:p>
          </p:txBody>
        </p:sp>
        <p:sp>
          <p:nvSpPr>
            <p:cNvPr id="6" name="AutoShape 5"/>
            <p:cNvSpPr>
              <a:spLocks noChangeArrowheads="1"/>
            </p:cNvSpPr>
            <p:nvPr/>
          </p:nvSpPr>
          <p:spPr bwMode="invGray">
            <a:xfrm>
              <a:off x="269875" y="5310188"/>
              <a:ext cx="8607425" cy="998537"/>
            </a:xfrm>
            <a:prstGeom prst="roundRect">
              <a:avLst>
                <a:gd name="adj" fmla="val 16667"/>
              </a:avLst>
            </a:prstGeom>
            <a:solidFill>
              <a:schemeClr val="folHlink"/>
            </a:solidFill>
            <a:ln w="12700" algn="ctr">
              <a:solidFill>
                <a:schemeClr val="bg2"/>
              </a:solidFill>
              <a:round/>
              <a:headEnd/>
              <a:tailEnd/>
            </a:ln>
            <a:effectLst/>
          </p:spPr>
          <p:txBody>
            <a:bodyPr anchor="ctr"/>
            <a:lstStyle/>
            <a:p>
              <a:pPr>
                <a:defRPr/>
              </a:pPr>
              <a:r>
                <a:rPr lang="en-US" sz="1100" dirty="0">
                  <a:solidFill>
                    <a:schemeClr val="accent3"/>
                  </a:solidFill>
                  <a:effectLst>
                    <a:outerShdw blurRad="38100" dist="38100" dir="2700000" algn="tl">
                      <a:srgbClr val="000000"/>
                    </a:outerShdw>
                  </a:effectLst>
                  <a:latin typeface="Segoe" pitchFamily="34" charset="0"/>
                </a:rPr>
                <a:t>CLR</a:t>
              </a:r>
            </a:p>
          </p:txBody>
        </p:sp>
        <p:sp>
          <p:nvSpPr>
            <p:cNvPr id="7" name="AutoShape 6"/>
            <p:cNvSpPr>
              <a:spLocks noChangeArrowheads="1"/>
            </p:cNvSpPr>
            <p:nvPr/>
          </p:nvSpPr>
          <p:spPr bwMode="invGray">
            <a:xfrm rot="16200000">
              <a:off x="1067594" y="4309243"/>
              <a:ext cx="998537"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8" name="AutoShape 7"/>
            <p:cNvSpPr>
              <a:spLocks noChangeArrowheads="1"/>
            </p:cNvSpPr>
            <p:nvPr/>
          </p:nvSpPr>
          <p:spPr bwMode="invGray">
            <a:xfrm>
              <a:off x="461963" y="1585913"/>
              <a:ext cx="7824787" cy="920750"/>
            </a:xfrm>
            <a:prstGeom prst="roundRect">
              <a:avLst>
                <a:gd name="adj" fmla="val 16667"/>
              </a:avLst>
            </a:prstGeom>
            <a:solidFill>
              <a:schemeClr val="folHlink"/>
            </a:solidFill>
            <a:ln w="12700" algn="ctr">
              <a:solidFill>
                <a:schemeClr val="bg2"/>
              </a:solidFill>
              <a:round/>
              <a:headEnd/>
              <a:tailEnd/>
            </a:ln>
            <a:effectLst/>
          </p:spPr>
          <p:txBody>
            <a:bodyPr anchor="ctr"/>
            <a:lstStyle/>
            <a:p>
              <a:pPr>
                <a:defRPr/>
              </a:pPr>
              <a:r>
                <a:rPr lang="en-US" sz="1100" dirty="0">
                  <a:solidFill>
                    <a:schemeClr val="accent3"/>
                  </a:solidFill>
                  <a:effectLst>
                    <a:outerShdw blurRad="38100" dist="38100" dir="2700000" algn="tl">
                      <a:srgbClr val="000000"/>
                    </a:outerShdw>
                  </a:effectLst>
                  <a:latin typeface="Segoe" pitchFamily="34" charset="0"/>
                </a:rPr>
                <a:t>PowerShell Engine</a:t>
              </a:r>
            </a:p>
            <a:p>
              <a:pPr>
                <a:defRPr/>
              </a:pPr>
              <a:endParaRPr lang="en-US" sz="1100" dirty="0">
                <a:solidFill>
                  <a:schemeClr val="accent3"/>
                </a:solidFill>
                <a:effectLst>
                  <a:outerShdw blurRad="38100" dist="38100" dir="2700000" algn="tl">
                    <a:srgbClr val="000000"/>
                  </a:outerShdw>
                </a:effectLst>
                <a:latin typeface="Segoe" pitchFamily="34" charset="0"/>
              </a:endParaRPr>
            </a:p>
          </p:txBody>
        </p:sp>
        <p:sp>
          <p:nvSpPr>
            <p:cNvPr id="9" name="Rectangle 8"/>
            <p:cNvSpPr>
              <a:spLocks noChangeArrowheads="1"/>
            </p:cNvSpPr>
            <p:nvPr/>
          </p:nvSpPr>
          <p:spPr bwMode="invGray">
            <a:xfrm>
              <a:off x="2074863" y="3621088"/>
              <a:ext cx="1844675" cy="690562"/>
            </a:xfrm>
            <a:prstGeom prst="rect">
              <a:avLst/>
            </a:prstGeom>
            <a:solidFill>
              <a:schemeClr val="accent1"/>
            </a:solidFill>
            <a:ln w="12700" algn="ctr">
              <a:noFill/>
              <a:miter lim="800000"/>
              <a:headEnd/>
              <a:tailEnd/>
            </a:ln>
            <a:effectLst/>
          </p:spPr>
          <p:txBody>
            <a:bodyPr anchor="ctr"/>
            <a:lstStyle/>
            <a:p>
              <a:pPr>
                <a:defRPr/>
              </a:pPr>
              <a:r>
                <a:rPr lang="en-US" sz="900">
                  <a:solidFill>
                    <a:schemeClr val="bg1"/>
                  </a:solidFill>
                  <a:effectLst>
                    <a:outerShdw blurRad="38100" dist="38100" dir="2700000" algn="tl">
                      <a:srgbClr val="000000"/>
                    </a:outerShdw>
                  </a:effectLst>
                  <a:latin typeface="Segoe" pitchFamily="34" charset="0"/>
                </a:rPr>
                <a:t>?</a:t>
              </a:r>
              <a:br>
                <a:rPr lang="en-US" sz="900">
                  <a:solidFill>
                    <a:schemeClr val="bg1"/>
                  </a:solidFill>
                  <a:effectLst>
                    <a:outerShdw blurRad="38100" dist="38100" dir="2700000" algn="tl">
                      <a:srgbClr val="000000"/>
                    </a:outerShdw>
                  </a:effectLst>
                  <a:latin typeface="Segoe" pitchFamily="34" charset="0"/>
                </a:rPr>
              </a:br>
              <a:r>
                <a:rPr lang="en-US" sz="900">
                  <a:solidFill>
                    <a:schemeClr val="bg1"/>
                  </a:solidFill>
                  <a:effectLst>
                    <a:outerShdw blurRad="38100" dist="38100" dir="2700000" algn="tl">
                      <a:srgbClr val="000000"/>
                    </a:outerShdw>
                  </a:effectLst>
                  <a:latin typeface="Segoe" pitchFamily="34" charset="0"/>
                </a:rPr>
                <a:t>(Where-Object)</a:t>
              </a:r>
            </a:p>
          </p:txBody>
        </p:sp>
        <p:sp>
          <p:nvSpPr>
            <p:cNvPr id="10" name="Rectangle 9"/>
            <p:cNvSpPr>
              <a:spLocks noChangeArrowheads="1"/>
            </p:cNvSpPr>
            <p:nvPr/>
          </p:nvSpPr>
          <p:spPr bwMode="invGray">
            <a:xfrm>
              <a:off x="3957638" y="3621088"/>
              <a:ext cx="1766887" cy="690562"/>
            </a:xfrm>
            <a:prstGeom prst="rect">
              <a:avLst/>
            </a:prstGeom>
            <a:solidFill>
              <a:schemeClr val="accent1"/>
            </a:solidFill>
            <a:ln w="12700" algn="ctr">
              <a:noFill/>
              <a:miter lim="800000"/>
              <a:headEnd/>
              <a:tailEnd/>
            </a:ln>
            <a:effectLst/>
          </p:spPr>
          <p:txBody>
            <a:bodyPr anchor="ctr"/>
            <a:lstStyle/>
            <a:p>
              <a:pPr>
                <a:defRPr/>
              </a:pPr>
              <a:r>
                <a:rPr lang="en-US" sz="900">
                  <a:solidFill>
                    <a:schemeClr val="bg1"/>
                  </a:solidFill>
                  <a:effectLst>
                    <a:outerShdw blurRad="38100" dist="38100" dir="2700000" algn="tl">
                      <a:srgbClr val="000000"/>
                    </a:outerShdw>
                  </a:effectLst>
                  <a:latin typeface="Segoe" pitchFamily="34" charset="0"/>
                </a:rPr>
                <a:t>sort</a:t>
              </a:r>
              <a:br>
                <a:rPr lang="en-US" sz="900">
                  <a:solidFill>
                    <a:schemeClr val="bg1"/>
                  </a:solidFill>
                  <a:effectLst>
                    <a:outerShdw blurRad="38100" dist="38100" dir="2700000" algn="tl">
                      <a:srgbClr val="000000"/>
                    </a:outerShdw>
                  </a:effectLst>
                  <a:latin typeface="Segoe" pitchFamily="34" charset="0"/>
                </a:rPr>
              </a:br>
              <a:r>
                <a:rPr lang="en-US" sz="900">
                  <a:solidFill>
                    <a:schemeClr val="bg1"/>
                  </a:solidFill>
                  <a:effectLst>
                    <a:outerShdw blurRad="38100" dist="38100" dir="2700000" algn="tl">
                      <a:srgbClr val="000000"/>
                    </a:outerShdw>
                  </a:effectLst>
                  <a:latin typeface="Segoe" pitchFamily="34" charset="0"/>
                </a:rPr>
                <a:t>(Sort-Object)</a:t>
              </a:r>
            </a:p>
          </p:txBody>
        </p:sp>
        <p:sp>
          <p:nvSpPr>
            <p:cNvPr id="11" name="Rectangle 10"/>
            <p:cNvSpPr>
              <a:spLocks noChangeArrowheads="1"/>
            </p:cNvSpPr>
            <p:nvPr/>
          </p:nvSpPr>
          <p:spPr bwMode="invGray">
            <a:xfrm>
              <a:off x="5762625" y="3621088"/>
              <a:ext cx="1881188" cy="690562"/>
            </a:xfrm>
            <a:prstGeom prst="rect">
              <a:avLst/>
            </a:prstGeom>
            <a:solidFill>
              <a:schemeClr val="accent1"/>
            </a:solidFill>
            <a:ln w="12700" algn="ctr">
              <a:noFill/>
              <a:miter lim="800000"/>
              <a:headEnd/>
              <a:tailEnd/>
            </a:ln>
            <a:effectLst/>
          </p:spPr>
          <p:txBody>
            <a:bodyPr anchor="ctr"/>
            <a:lstStyle/>
            <a:p>
              <a:pPr>
                <a:defRPr/>
              </a:pPr>
              <a:r>
                <a:rPr lang="en-US" sz="900">
                  <a:solidFill>
                    <a:schemeClr val="bg1"/>
                  </a:solidFill>
                  <a:effectLst>
                    <a:outerShdw blurRad="38100" dist="38100" dir="2700000" algn="tl">
                      <a:srgbClr val="000000"/>
                    </a:outerShdw>
                  </a:effectLst>
                  <a:latin typeface="Segoe" pitchFamily="34" charset="0"/>
                </a:rPr>
                <a:t>ft</a:t>
              </a:r>
              <a:br>
                <a:rPr lang="en-US" sz="900">
                  <a:solidFill>
                    <a:schemeClr val="bg1"/>
                  </a:solidFill>
                  <a:effectLst>
                    <a:outerShdw blurRad="38100" dist="38100" dir="2700000" algn="tl">
                      <a:srgbClr val="000000"/>
                    </a:outerShdw>
                  </a:effectLst>
                  <a:latin typeface="Segoe" pitchFamily="34" charset="0"/>
                </a:rPr>
              </a:br>
              <a:r>
                <a:rPr lang="en-US" sz="900">
                  <a:solidFill>
                    <a:schemeClr val="bg1"/>
                  </a:solidFill>
                  <a:effectLst>
                    <a:outerShdw blurRad="38100" dist="38100" dir="2700000" algn="tl">
                      <a:srgbClr val="000000"/>
                    </a:outerShdw>
                  </a:effectLst>
                  <a:latin typeface="Segoe" pitchFamily="34" charset="0"/>
                </a:rPr>
                <a:t>(Format-Table)</a:t>
              </a:r>
            </a:p>
          </p:txBody>
        </p:sp>
        <p:sp>
          <p:nvSpPr>
            <p:cNvPr id="12" name="AutoShape 11"/>
            <p:cNvSpPr>
              <a:spLocks noChangeArrowheads="1"/>
            </p:cNvSpPr>
            <p:nvPr/>
          </p:nvSpPr>
          <p:spPr bwMode="invGray">
            <a:xfrm rot="5400000">
              <a:off x="316706" y="4309243"/>
              <a:ext cx="998537"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339966"/>
            </a:solidFill>
            <a:ln w="12700" algn="ctr">
              <a:solidFill>
                <a:schemeClr val="bg1"/>
              </a:solidFill>
              <a:miter lim="800000"/>
              <a:headEnd/>
              <a:tailEnd/>
            </a:ln>
          </p:spPr>
          <p:txBody>
            <a:bodyPr anchor="ctr">
              <a:spAutoFit/>
            </a:bodyPr>
            <a:lstStyle/>
            <a:p>
              <a:endParaRPr lang="fr-FR" sz="900"/>
            </a:p>
          </p:txBody>
        </p:sp>
        <p:sp>
          <p:nvSpPr>
            <p:cNvPr id="13" name="AutoShape 12"/>
            <p:cNvSpPr>
              <a:spLocks noChangeArrowheads="1"/>
            </p:cNvSpPr>
            <p:nvPr/>
          </p:nvSpPr>
          <p:spPr bwMode="invGray">
            <a:xfrm rot="16200000">
              <a:off x="2757488"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14" name="AutoShape 13"/>
            <p:cNvSpPr>
              <a:spLocks noChangeArrowheads="1"/>
            </p:cNvSpPr>
            <p:nvPr/>
          </p:nvSpPr>
          <p:spPr bwMode="invGray">
            <a:xfrm rot="5400000">
              <a:off x="1985962"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15" name="Rectangle 14"/>
            <p:cNvSpPr>
              <a:spLocks noChangeArrowheads="1"/>
            </p:cNvSpPr>
            <p:nvPr/>
          </p:nvSpPr>
          <p:spPr bwMode="invGray">
            <a:xfrm>
              <a:off x="7683500" y="3621088"/>
              <a:ext cx="1266825" cy="690562"/>
            </a:xfrm>
            <a:prstGeom prst="rect">
              <a:avLst/>
            </a:prstGeom>
            <a:solidFill>
              <a:schemeClr val="accent1">
                <a:alpha val="35001"/>
              </a:schemeClr>
            </a:solidFill>
            <a:ln w="12700" algn="ctr">
              <a:solidFill>
                <a:schemeClr val="bg1"/>
              </a:solidFill>
              <a:miter lim="800000"/>
              <a:headEnd/>
              <a:tailEnd/>
            </a:ln>
            <a:effectLst/>
          </p:spPr>
          <p:txBody>
            <a:bodyPr anchor="ctr"/>
            <a:lstStyle/>
            <a:p>
              <a:pPr>
                <a:defRPr/>
              </a:pPr>
              <a:r>
                <a:rPr lang="en-US" sz="900">
                  <a:solidFill>
                    <a:schemeClr val="bg1"/>
                  </a:solidFill>
                  <a:effectLst>
                    <a:outerShdw blurRad="38100" dist="38100" dir="2700000" algn="tl">
                      <a:srgbClr val="000000"/>
                    </a:outerShdw>
                  </a:effectLst>
                  <a:latin typeface="Segoe" pitchFamily="34" charset="0"/>
                </a:rPr>
                <a:t>(Out-Host)</a:t>
              </a:r>
            </a:p>
          </p:txBody>
        </p:sp>
        <p:sp>
          <p:nvSpPr>
            <p:cNvPr id="16" name="AutoShape 15"/>
            <p:cNvSpPr>
              <a:spLocks noChangeArrowheads="1"/>
            </p:cNvSpPr>
            <p:nvPr/>
          </p:nvSpPr>
          <p:spPr bwMode="invGray">
            <a:xfrm rot="16200000">
              <a:off x="1027112"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17" name="AutoShape 16"/>
            <p:cNvSpPr>
              <a:spLocks noChangeArrowheads="1"/>
            </p:cNvSpPr>
            <p:nvPr/>
          </p:nvSpPr>
          <p:spPr bwMode="invGray">
            <a:xfrm rot="5400000">
              <a:off x="296863"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339966"/>
            </a:solidFill>
            <a:ln w="12700" algn="ctr">
              <a:solidFill>
                <a:schemeClr val="bg1"/>
              </a:solidFill>
              <a:miter lim="800000"/>
              <a:headEnd/>
              <a:tailEnd/>
            </a:ln>
          </p:spPr>
          <p:txBody>
            <a:bodyPr anchor="ctr">
              <a:spAutoFit/>
            </a:bodyPr>
            <a:lstStyle/>
            <a:p>
              <a:endParaRPr lang="fr-FR" sz="900"/>
            </a:p>
          </p:txBody>
        </p:sp>
        <p:sp>
          <p:nvSpPr>
            <p:cNvPr id="18" name="AutoShape 17"/>
            <p:cNvSpPr>
              <a:spLocks noChangeArrowheads="1"/>
            </p:cNvSpPr>
            <p:nvPr/>
          </p:nvSpPr>
          <p:spPr bwMode="invGray">
            <a:xfrm rot="5400000">
              <a:off x="3981450" y="2563788"/>
              <a:ext cx="1117599"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19" name="AutoShape 18"/>
            <p:cNvSpPr>
              <a:spLocks noChangeArrowheads="1"/>
            </p:cNvSpPr>
            <p:nvPr/>
          </p:nvSpPr>
          <p:spPr bwMode="invGray">
            <a:xfrm rot="16200000">
              <a:off x="4716462" y="2559025"/>
              <a:ext cx="110807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20" name="AutoShape 19"/>
            <p:cNvSpPr>
              <a:spLocks noChangeArrowheads="1"/>
            </p:cNvSpPr>
            <p:nvPr/>
          </p:nvSpPr>
          <p:spPr bwMode="invGray">
            <a:xfrm rot="5400000">
              <a:off x="5645150"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21" name="AutoShape 20"/>
            <p:cNvSpPr>
              <a:spLocks noChangeArrowheads="1"/>
            </p:cNvSpPr>
            <p:nvPr/>
          </p:nvSpPr>
          <p:spPr bwMode="invGray">
            <a:xfrm rot="16200000">
              <a:off x="6432550"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22" name="AutoShape 21"/>
            <p:cNvSpPr>
              <a:spLocks noChangeArrowheads="1"/>
            </p:cNvSpPr>
            <p:nvPr/>
          </p:nvSpPr>
          <p:spPr bwMode="invGray">
            <a:xfrm rot="5400000">
              <a:off x="7470775" y="2562200"/>
              <a:ext cx="1114424"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23" name="AutoShape 22"/>
            <p:cNvSpPr>
              <a:spLocks noChangeArrowheads="1"/>
            </p:cNvSpPr>
            <p:nvPr/>
          </p:nvSpPr>
          <p:spPr bwMode="invGray">
            <a:xfrm rot="5400000">
              <a:off x="7875587" y="4316389"/>
              <a:ext cx="1012825" cy="10033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8364 h 21600"/>
                <a:gd name="T14" fmla="*/ 20659 w 21600"/>
                <a:gd name="T15" fmla="*/ 13236 h 21600"/>
              </a:gdLst>
              <a:ahLst/>
              <a:cxnLst>
                <a:cxn ang="T8">
                  <a:pos x="T0" y="T1"/>
                </a:cxn>
                <a:cxn ang="T9">
                  <a:pos x="T2" y="T3"/>
                </a:cxn>
                <a:cxn ang="T10">
                  <a:pos x="T4" y="T5"/>
                </a:cxn>
                <a:cxn ang="T11">
                  <a:pos x="T6" y="T7"/>
                </a:cxn>
              </a:cxnLst>
              <a:rect l="T12" t="T13" r="T14" b="T15"/>
              <a:pathLst>
                <a:path w="21600" h="21600">
                  <a:moveTo>
                    <a:pt x="17427" y="0"/>
                  </a:moveTo>
                  <a:lnTo>
                    <a:pt x="17427" y="8364"/>
                  </a:lnTo>
                  <a:lnTo>
                    <a:pt x="3375" y="8364"/>
                  </a:lnTo>
                  <a:lnTo>
                    <a:pt x="3375" y="13236"/>
                  </a:lnTo>
                  <a:lnTo>
                    <a:pt x="17427" y="13236"/>
                  </a:lnTo>
                  <a:lnTo>
                    <a:pt x="17427" y="21600"/>
                  </a:lnTo>
                  <a:lnTo>
                    <a:pt x="21600" y="10800"/>
                  </a:lnTo>
                  <a:close/>
                </a:path>
                <a:path w="21600" h="21600">
                  <a:moveTo>
                    <a:pt x="1350" y="8364"/>
                  </a:moveTo>
                  <a:lnTo>
                    <a:pt x="1350" y="13236"/>
                  </a:lnTo>
                  <a:lnTo>
                    <a:pt x="2700" y="13236"/>
                  </a:lnTo>
                  <a:lnTo>
                    <a:pt x="2700" y="8364"/>
                  </a:lnTo>
                  <a:close/>
                </a:path>
                <a:path w="21600" h="21600">
                  <a:moveTo>
                    <a:pt x="0" y="8364"/>
                  </a:moveTo>
                  <a:lnTo>
                    <a:pt x="0" y="13236"/>
                  </a:lnTo>
                  <a:lnTo>
                    <a:pt x="675" y="13236"/>
                  </a:lnTo>
                  <a:lnTo>
                    <a:pt x="675" y="8364"/>
                  </a:lnTo>
                  <a:close/>
                </a:path>
              </a:pathLst>
            </a:custGeom>
            <a:solidFill>
              <a:srgbClr val="00CCFF"/>
            </a:solidFill>
            <a:ln w="12700" algn="ctr">
              <a:solidFill>
                <a:schemeClr val="bg1"/>
              </a:solidFill>
              <a:miter lim="800000"/>
              <a:headEnd/>
              <a:tailEnd/>
            </a:ln>
          </p:spPr>
          <p:txBody>
            <a:bodyPr anchor="ctr">
              <a:spAutoFit/>
            </a:bodyPr>
            <a:lstStyle/>
            <a:p>
              <a:endParaRPr lang="fr-FR" sz="900"/>
            </a:p>
          </p:txBody>
        </p:sp>
        <p:sp>
          <p:nvSpPr>
            <p:cNvPr id="24" name="Text Box 23"/>
            <p:cNvSpPr txBox="1">
              <a:spLocks noChangeArrowheads="1"/>
            </p:cNvSpPr>
            <p:nvPr/>
          </p:nvSpPr>
          <p:spPr bwMode="invGray">
            <a:xfrm>
              <a:off x="461963" y="2046287"/>
              <a:ext cx="7796212" cy="550810"/>
            </a:xfrm>
            <a:prstGeom prst="rect">
              <a:avLst/>
            </a:prstGeom>
            <a:noFill/>
            <a:ln w="12700" algn="ctr">
              <a:noFill/>
              <a:miter lim="800000"/>
              <a:headEnd/>
              <a:tailEnd/>
            </a:ln>
          </p:spPr>
          <p:txBody>
            <a:bodyPr>
              <a:spAutoFit/>
            </a:bodyPr>
            <a:lstStyle/>
            <a:p>
              <a:pPr>
                <a:spcBef>
                  <a:spcPct val="50000"/>
                </a:spcBef>
                <a:defRPr/>
              </a:pPr>
              <a:r>
                <a:rPr lang="en-US" sz="1050" dirty="0" err="1">
                  <a:solidFill>
                    <a:schemeClr val="accent3"/>
                  </a:solidFill>
                  <a:latin typeface="Segoe" pitchFamily="34" charset="0"/>
                  <a:cs typeface="Arial" pitchFamily="34" charset="0"/>
                </a:rPr>
                <a:t>gps</a:t>
              </a:r>
              <a:r>
                <a:rPr lang="en-US" sz="1050" dirty="0">
                  <a:solidFill>
                    <a:schemeClr val="accent3"/>
                  </a:solidFill>
                  <a:latin typeface="Segoe" pitchFamily="34" charset="0"/>
                  <a:cs typeface="Arial" pitchFamily="34" charset="0"/>
                </a:rPr>
                <a:t>|?{$_.handles -</a:t>
              </a:r>
              <a:r>
                <a:rPr lang="en-US" sz="1050" dirty="0" err="1">
                  <a:solidFill>
                    <a:schemeClr val="accent3"/>
                  </a:solidFill>
                  <a:latin typeface="Segoe" pitchFamily="34" charset="0"/>
                  <a:cs typeface="Arial" pitchFamily="34" charset="0"/>
                </a:rPr>
                <a:t>gt</a:t>
              </a:r>
              <a:r>
                <a:rPr lang="en-US" sz="1050" dirty="0">
                  <a:solidFill>
                    <a:schemeClr val="accent3"/>
                  </a:solidFill>
                  <a:latin typeface="Segoe" pitchFamily="34" charset="0"/>
                  <a:cs typeface="Arial" pitchFamily="34" charset="0"/>
                </a:rPr>
                <a:t> 500}|sort </a:t>
              </a:r>
              <a:r>
                <a:rPr lang="en-US" sz="1050" dirty="0" err="1">
                  <a:solidFill>
                    <a:schemeClr val="accent3"/>
                  </a:solidFill>
                  <a:latin typeface="Segoe" pitchFamily="34" charset="0"/>
                  <a:cs typeface="Arial" pitchFamily="34" charset="0"/>
                </a:rPr>
                <a:t>handles|ft</a:t>
              </a:r>
              <a:r>
                <a:rPr lang="en-US" sz="1050" dirty="0">
                  <a:solidFill>
                    <a:schemeClr val="accent3"/>
                  </a:solidFill>
                  <a:latin typeface="Segoe" pitchFamily="34" charset="0"/>
                  <a:cs typeface="Arial" pitchFamily="34" charset="0"/>
                </a:rPr>
                <a:t> </a:t>
              </a:r>
              <a:r>
                <a:rPr lang="en-US" sz="1050" dirty="0" err="1">
                  <a:solidFill>
                    <a:schemeClr val="accent3"/>
                  </a:solidFill>
                  <a:latin typeface="Segoe" pitchFamily="34" charset="0"/>
                  <a:cs typeface="Arial" pitchFamily="34" charset="0"/>
                </a:rPr>
                <a:t>name,handles</a:t>
              </a:r>
              <a:endParaRPr lang="en-US" sz="1050" dirty="0">
                <a:solidFill>
                  <a:schemeClr val="accent3"/>
                </a:solidFill>
                <a:latin typeface="Segoe" pitchFamily="34" charset="0"/>
                <a:cs typeface="Arial" pitchFamily="34" charset="0"/>
              </a:endParaRPr>
            </a:p>
          </p:txBody>
        </p:sp>
      </p:grpSp>
      <p:graphicFrame>
        <p:nvGraphicFramePr>
          <p:cNvPr id="26" name="Tableau 25"/>
          <p:cNvGraphicFramePr>
            <a:graphicFrameLocks noGrp="1"/>
          </p:cNvGraphicFramePr>
          <p:nvPr/>
        </p:nvGraphicFramePr>
        <p:xfrm>
          <a:off x="240771" y="1219158"/>
          <a:ext cx="8663744" cy="1947408"/>
        </p:xfrm>
        <a:graphic>
          <a:graphicData uri="http://schemas.openxmlformats.org/drawingml/2006/table">
            <a:tbl>
              <a:tblPr bandRow="1">
                <a:tableStyleId>{284E427A-3D55-4303-BF80-6455036E1DE7}</a:tableStyleId>
              </a:tblPr>
              <a:tblGrid>
                <a:gridCol w="3275315"/>
                <a:gridCol w="2242457"/>
                <a:gridCol w="3145972"/>
              </a:tblGrid>
              <a:tr h="425064">
                <a:tc>
                  <a:txBody>
                    <a:bodyPr/>
                    <a:lstStyle/>
                    <a:p>
                      <a:r>
                        <a:rPr lang="en-US" sz="1800" dirty="0" err="1" smtClean="0">
                          <a:latin typeface="+mn-lt"/>
                        </a:rPr>
                        <a:t>Filtrage</a:t>
                      </a:r>
                      <a:r>
                        <a:rPr lang="en-US" sz="1800" dirty="0" smtClean="0">
                          <a:latin typeface="+mn-lt"/>
                        </a:rPr>
                        <a:t> des </a:t>
                      </a:r>
                      <a:r>
                        <a:rPr lang="en-US" sz="1800" dirty="0" err="1" smtClean="0">
                          <a:latin typeface="+mn-lt"/>
                        </a:rPr>
                        <a:t>données</a:t>
                      </a:r>
                      <a:endParaRPr lang="fr-F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err="1" smtClean="0">
                          <a:solidFill>
                            <a:schemeClr val="dk1"/>
                          </a:solidFill>
                          <a:latin typeface="Lucida Console" pitchFamily="49" charset="0"/>
                          <a:ea typeface="+mn-ea"/>
                          <a:cs typeface="+mn-cs"/>
                        </a:rPr>
                        <a:t>Where</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object</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dirty="0">
                        <a:solidFill>
                          <a:schemeClr val="bg2"/>
                        </a:solidFill>
                        <a:latin typeface="Lucida Console" pitchFamily="49" charset="0"/>
                      </a:endParaRPr>
                    </a:p>
                  </a:txBody>
                  <a:tcPr/>
                </a:tc>
              </a:tr>
              <a:tr h="425064">
                <a:tc>
                  <a:txBody>
                    <a:bodyPr/>
                    <a:lstStyle/>
                    <a:p>
                      <a:r>
                        <a:rPr lang="fr-FR" sz="1800" dirty="0" smtClean="0">
                          <a:latin typeface="+mn-lt"/>
                        </a:rPr>
                        <a:t>Création</a:t>
                      </a:r>
                      <a:r>
                        <a:rPr lang="fr-FR" sz="1800" baseline="0" dirty="0" smtClean="0">
                          <a:latin typeface="+mn-lt"/>
                        </a:rPr>
                        <a:t> d’objets spécifiques</a:t>
                      </a:r>
                      <a:endParaRPr lang="fr-FR" sz="1800" dirty="0">
                        <a:latin typeface="+mn-lt"/>
                      </a:endParaRPr>
                    </a:p>
                  </a:txBody>
                  <a:tcPr/>
                </a:tc>
                <a:tc>
                  <a:txBody>
                    <a:bodyPr/>
                    <a:lstStyle/>
                    <a:p>
                      <a:r>
                        <a:rPr lang="fr-FR" dirty="0" smtClean="0">
                          <a:latin typeface="Lucida Console" pitchFamily="49" charset="0"/>
                        </a:rPr>
                        <a:t>Select-</a:t>
                      </a:r>
                      <a:r>
                        <a:rPr lang="fr-FR" dirty="0" err="1" smtClean="0">
                          <a:latin typeface="Lucida Console" pitchFamily="49" charset="0"/>
                        </a:rPr>
                        <a:t>object</a:t>
                      </a:r>
                      <a:endParaRPr lang="fr-FR" dirty="0">
                        <a:latin typeface="Lucida Console" pitchFamily="49" charset="0"/>
                      </a:endParaRPr>
                    </a:p>
                  </a:txBody>
                  <a:tcPr/>
                </a:tc>
                <a:tc>
                  <a:txBody>
                    <a:bodyPr/>
                    <a:lstStyle/>
                    <a:p>
                      <a:endParaRPr lang="fr-FR" dirty="0"/>
                    </a:p>
                  </a:txBody>
                  <a:tcPr/>
                </a:tc>
              </a:tr>
              <a:tr h="336457">
                <a:tc>
                  <a:txBody>
                    <a:bodyPr/>
                    <a:lstStyle/>
                    <a:p>
                      <a:r>
                        <a:rPr lang="fr-FR" sz="1800" dirty="0" smtClean="0">
                          <a:latin typeface="+mn-lt"/>
                        </a:rPr>
                        <a:t>Itération</a:t>
                      </a:r>
                      <a:endParaRPr lang="fr-FR" sz="180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ForEach</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object</a:t>
                      </a:r>
                      <a:endParaRPr lang="fr-FR" sz="1100" kern="1200" baseline="0" dirty="0" smtClean="0">
                        <a:solidFill>
                          <a:schemeClr val="dk1"/>
                        </a:solidFill>
                        <a:latin typeface="Lucida Console" pitchFamily="49" charset="0"/>
                        <a:ea typeface="+mn-ea"/>
                        <a:cs typeface="+mn-cs"/>
                      </a:endParaRPr>
                    </a:p>
                  </a:txBody>
                  <a:tcPr/>
                </a:tc>
                <a:tc>
                  <a:txBody>
                    <a:bodyPr/>
                    <a:lstStyle/>
                    <a:p>
                      <a:endParaRPr lang="fr-FR" sz="1800" b="0" baseline="0" dirty="0" smtClean="0">
                        <a:solidFill>
                          <a:schemeClr val="bg2"/>
                        </a:solidFill>
                        <a:latin typeface="Lucida Console" pitchFamily="49" charset="0"/>
                      </a:endParaRPr>
                    </a:p>
                  </a:txBody>
                  <a:tcPr/>
                </a:tc>
              </a:tr>
              <a:tr h="336457">
                <a:tc>
                  <a:txBody>
                    <a:bodyPr/>
                    <a:lstStyle/>
                    <a:p>
                      <a:r>
                        <a:rPr lang="fr-FR" sz="1800" dirty="0" smtClean="0">
                          <a:latin typeface="+mn-lt"/>
                        </a:rPr>
                        <a:t>Tri</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Sort-</a:t>
                      </a:r>
                      <a:r>
                        <a:rPr lang="fr-FR" sz="1800" kern="1200" baseline="0" dirty="0" err="1" smtClean="0">
                          <a:solidFill>
                            <a:schemeClr val="dk1"/>
                          </a:solidFill>
                          <a:latin typeface="Lucida Console" pitchFamily="49" charset="0"/>
                          <a:ea typeface="+mn-ea"/>
                          <a:cs typeface="+mn-cs"/>
                        </a:rPr>
                        <a:t>object</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baseline="0" dirty="0" smtClean="0">
                        <a:solidFill>
                          <a:schemeClr val="bg2"/>
                        </a:solidFill>
                        <a:latin typeface="Lucida Console" pitchFamily="49" charset="0"/>
                      </a:endParaRPr>
                    </a:p>
                  </a:txBody>
                  <a:tcPr/>
                </a:tc>
              </a:tr>
              <a:tr h="336457">
                <a:tc>
                  <a:txBody>
                    <a:bodyPr/>
                    <a:lstStyle/>
                    <a:p>
                      <a:r>
                        <a:rPr lang="fr-FR" sz="1800" dirty="0" smtClean="0">
                          <a:latin typeface="+mn-lt"/>
                        </a:rPr>
                        <a:t>Groupage</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Group-</a:t>
                      </a:r>
                      <a:r>
                        <a:rPr lang="fr-FR" sz="1800" kern="1200" baseline="0" dirty="0" err="1" smtClean="0">
                          <a:solidFill>
                            <a:schemeClr val="dk1"/>
                          </a:solidFill>
                          <a:latin typeface="Lucida Console" pitchFamily="49" charset="0"/>
                          <a:ea typeface="+mn-ea"/>
                          <a:cs typeface="+mn-cs"/>
                        </a:rPr>
                        <a:t>object</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baseline="0" dirty="0" smtClean="0">
                        <a:solidFill>
                          <a:schemeClr val="bg2"/>
                        </a:solidFill>
                        <a:latin typeface="Lucida Console"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13657" y="1197429"/>
            <a:ext cx="3755572" cy="5486400"/>
          </a:xfrm>
          <a:prstGeom prst="rect">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Semibold" pitchFamily="34" charset="0"/>
            </a:endParaRPr>
          </a:p>
        </p:txBody>
      </p:sp>
      <p:sp>
        <p:nvSpPr>
          <p:cNvPr id="2" name="Titre 1"/>
          <p:cNvSpPr>
            <a:spLocks noGrp="1"/>
          </p:cNvSpPr>
          <p:nvPr>
            <p:ph type="title"/>
          </p:nvPr>
        </p:nvSpPr>
        <p:spPr/>
        <p:txBody>
          <a:bodyPr/>
          <a:lstStyle/>
          <a:p>
            <a:r>
              <a:rPr lang="fr-FR" dirty="0" smtClean="0"/>
              <a:t>L’accès aux objets est uniformisé !</a:t>
            </a:r>
            <a:endParaRPr lang="fr-FR" dirty="0"/>
          </a:p>
        </p:txBody>
      </p:sp>
      <p:sp>
        <p:nvSpPr>
          <p:cNvPr id="17" name="Espace réservé du contenu 16"/>
          <p:cNvSpPr>
            <a:spLocks noGrp="1"/>
          </p:cNvSpPr>
          <p:nvPr>
            <p:ph sz="quarter" idx="10"/>
          </p:nvPr>
        </p:nvSpPr>
        <p:spPr/>
        <p:txBody>
          <a:bodyPr/>
          <a:lstStyle/>
          <a:p>
            <a:endParaRPr lang="fr-FR"/>
          </a:p>
        </p:txBody>
      </p:sp>
      <p:sp>
        <p:nvSpPr>
          <p:cNvPr id="5" name="Rectangle 4"/>
          <p:cNvSpPr/>
          <p:nvPr/>
        </p:nvSpPr>
        <p:spPr bwMode="auto">
          <a:xfrm>
            <a:off x="658586" y="1393371"/>
            <a:ext cx="2862943" cy="8926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Segoe Semibold" pitchFamily="34" charset="0"/>
              </a:rPr>
              <a:t>.Net Object Adapter</a:t>
            </a:r>
          </a:p>
          <a:p>
            <a:pPr marL="0" marR="0" indent="0" algn="l" defTabSz="914400" rtl="0" eaLnBrk="1" fontAlgn="base" latinLnBrk="0" hangingPunct="1">
              <a:lnSpc>
                <a:spcPct val="100000"/>
              </a:lnSpc>
              <a:spcBef>
                <a:spcPct val="0"/>
              </a:spcBef>
              <a:spcAft>
                <a:spcPct val="0"/>
              </a:spcAft>
              <a:buClrTx/>
              <a:buSzTx/>
              <a:buFontTx/>
              <a:buNone/>
              <a:tabLst/>
            </a:pPr>
            <a:endParaRPr lang="fr-FR"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sp>
        <p:nvSpPr>
          <p:cNvPr id="6" name="Rectangle 5"/>
          <p:cNvSpPr/>
          <p:nvPr/>
        </p:nvSpPr>
        <p:spPr bwMode="auto">
          <a:xfrm>
            <a:off x="653143" y="2443842"/>
            <a:ext cx="2873828" cy="914401"/>
          </a:xfrm>
          <a:prstGeom prst="rect">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r>
              <a:rPr lang="fr-FR" dirty="0" smtClean="0"/>
              <a:t>WMI Object Adapter</a:t>
            </a:r>
          </a:p>
          <a:p>
            <a:endParaRPr lang="fr-FR" dirty="0" smtClean="0"/>
          </a:p>
          <a:p>
            <a:endParaRPr lang="fr-FR" dirty="0" smtClean="0"/>
          </a:p>
        </p:txBody>
      </p:sp>
      <p:sp>
        <p:nvSpPr>
          <p:cNvPr id="7" name="Rectangle 6"/>
          <p:cNvSpPr/>
          <p:nvPr/>
        </p:nvSpPr>
        <p:spPr bwMode="auto">
          <a:xfrm>
            <a:off x="680357" y="3516085"/>
            <a:ext cx="2819400" cy="914401"/>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fr-FR" dirty="0" smtClean="0">
                <a:solidFill>
                  <a:schemeClr val="lt1"/>
                </a:solidFill>
                <a:latin typeface="+mn-lt"/>
              </a:rPr>
              <a:t>COM Object Adapter</a:t>
            </a:r>
          </a:p>
          <a:p>
            <a:pPr marL="0" marR="0" indent="0" defTabSz="914400" eaLnBrk="1" latinLnBrk="0" hangingPunct="1">
              <a:lnSpc>
                <a:spcPct val="100000"/>
              </a:lnSpc>
              <a:buClrTx/>
              <a:buSzTx/>
              <a:buFontTx/>
              <a:buNone/>
              <a:tabLst/>
            </a:pPr>
            <a:endParaRPr lang="fr-FR" dirty="0" smtClean="0">
              <a:solidFill>
                <a:schemeClr val="lt1"/>
              </a:solidFill>
              <a:latin typeface="+mn-lt"/>
            </a:endParaRPr>
          </a:p>
          <a:p>
            <a:pPr marL="0" marR="0" indent="0" defTabSz="914400" eaLnBrk="1" latinLnBrk="0" hangingPunct="1">
              <a:lnSpc>
                <a:spcPct val="100000"/>
              </a:lnSpc>
              <a:buClrTx/>
              <a:buSzTx/>
              <a:buFontTx/>
              <a:buNone/>
              <a:tabLst/>
            </a:pPr>
            <a:endParaRPr lang="fr-FR" dirty="0" smtClean="0">
              <a:solidFill>
                <a:schemeClr val="lt1"/>
              </a:solidFill>
              <a:latin typeface="+mn-lt"/>
            </a:endParaRPr>
          </a:p>
        </p:txBody>
      </p:sp>
      <p:sp>
        <p:nvSpPr>
          <p:cNvPr id="9" name="Rectangle 8"/>
          <p:cNvSpPr/>
          <p:nvPr/>
        </p:nvSpPr>
        <p:spPr bwMode="auto">
          <a:xfrm>
            <a:off x="680357" y="4588328"/>
            <a:ext cx="2819400" cy="914401"/>
          </a:xfrm>
          <a:prstGeom prst="rect">
            <a:avLst/>
          </a:prstGeom>
          <a:solidFill>
            <a:srgbClr val="D068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r>
              <a:rPr lang="fr-FR" dirty="0" err="1" smtClean="0">
                <a:solidFill>
                  <a:schemeClr val="lt1"/>
                </a:solidFill>
                <a:latin typeface="+mn-lt"/>
              </a:rPr>
              <a:t>Other</a:t>
            </a:r>
            <a:r>
              <a:rPr lang="fr-FR" dirty="0" smtClean="0">
                <a:solidFill>
                  <a:schemeClr val="lt1"/>
                </a:solidFill>
                <a:latin typeface="+mn-lt"/>
              </a:rPr>
              <a:t> </a:t>
            </a:r>
            <a:r>
              <a:rPr lang="fr-FR" dirty="0" err="1" smtClean="0">
                <a:solidFill>
                  <a:schemeClr val="lt1"/>
                </a:solidFill>
                <a:latin typeface="+mn-lt"/>
              </a:rPr>
              <a:t>Adapters</a:t>
            </a:r>
            <a:r>
              <a:rPr lang="fr-FR" dirty="0" smtClean="0">
                <a:solidFill>
                  <a:schemeClr val="lt1"/>
                </a:solidFill>
                <a:latin typeface="+mn-lt"/>
              </a:rPr>
              <a:t> :</a:t>
            </a:r>
          </a:p>
          <a:p>
            <a:r>
              <a:rPr lang="fr-FR" dirty="0" smtClean="0">
                <a:solidFill>
                  <a:schemeClr val="lt1"/>
                </a:solidFill>
                <a:latin typeface="+mn-lt"/>
              </a:rPr>
              <a:t>ADSI , ADO…</a:t>
            </a:r>
          </a:p>
          <a:p>
            <a:endParaRPr lang="fr-FR" dirty="0" smtClean="0">
              <a:solidFill>
                <a:schemeClr val="lt1"/>
              </a:solidFill>
              <a:latin typeface="+mn-lt"/>
            </a:endParaRPr>
          </a:p>
        </p:txBody>
      </p:sp>
      <p:sp>
        <p:nvSpPr>
          <p:cNvPr id="10" name="Rectangle 9"/>
          <p:cNvSpPr/>
          <p:nvPr/>
        </p:nvSpPr>
        <p:spPr bwMode="auto">
          <a:xfrm>
            <a:off x="680357" y="5660570"/>
            <a:ext cx="2819400" cy="914401"/>
          </a:xfrm>
          <a:prstGeom prst="rect">
            <a:avLst/>
          </a:prstGeom>
          <a:solidFill>
            <a:schemeClr val="bg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fr-FR" dirty="0" smtClean="0">
                <a:solidFill>
                  <a:schemeClr val="lt1"/>
                </a:solidFill>
                <a:latin typeface="+mn-lt"/>
              </a:rPr>
              <a:t>Custom Object Adapter</a:t>
            </a:r>
          </a:p>
          <a:p>
            <a:pPr marL="0" marR="0" indent="0" defTabSz="914400" eaLnBrk="1" latinLnBrk="0" hangingPunct="1">
              <a:lnSpc>
                <a:spcPct val="100000"/>
              </a:lnSpc>
              <a:buClrTx/>
              <a:buSzTx/>
              <a:buFontTx/>
              <a:buNone/>
              <a:tabLst/>
            </a:pPr>
            <a:endParaRPr lang="fr-FR" dirty="0" smtClean="0">
              <a:solidFill>
                <a:schemeClr val="lt1"/>
              </a:solidFill>
              <a:latin typeface="+mn-lt"/>
            </a:endParaRPr>
          </a:p>
          <a:p>
            <a:pPr marL="0" marR="0" indent="0" defTabSz="914400" eaLnBrk="1" latinLnBrk="0" hangingPunct="1">
              <a:lnSpc>
                <a:spcPct val="100000"/>
              </a:lnSpc>
              <a:buClrTx/>
              <a:buSzTx/>
              <a:buFontTx/>
              <a:buNone/>
              <a:tabLst/>
            </a:pPr>
            <a:endParaRPr lang="fr-FR" dirty="0" smtClean="0">
              <a:solidFill>
                <a:schemeClr val="lt1"/>
              </a:solidFill>
              <a:latin typeface="+mn-lt"/>
            </a:endParaRPr>
          </a:p>
        </p:txBody>
      </p:sp>
      <p:sp>
        <p:nvSpPr>
          <p:cNvPr id="11" name="Rectangle à coins arrondis 10"/>
          <p:cNvSpPr/>
          <p:nvPr/>
        </p:nvSpPr>
        <p:spPr bwMode="auto">
          <a:xfrm>
            <a:off x="1349829" y="1774372"/>
            <a:ext cx="2013857" cy="41365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Segoe Semibold" pitchFamily="34" charset="0"/>
              </a:rPr>
              <a:t>.Net Object</a:t>
            </a:r>
          </a:p>
        </p:txBody>
      </p:sp>
      <p:sp>
        <p:nvSpPr>
          <p:cNvPr id="12" name="Rectangle à coins arrondis 11"/>
          <p:cNvSpPr/>
          <p:nvPr/>
        </p:nvSpPr>
        <p:spPr bwMode="auto">
          <a:xfrm>
            <a:off x="1349829" y="2873829"/>
            <a:ext cx="2013857" cy="41365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fr-FR" dirty="0" smtClean="0">
                <a:solidFill>
                  <a:schemeClr val="tx1"/>
                </a:solidFill>
                <a:latin typeface="Segoe Semibold" pitchFamily="34" charset="0"/>
              </a:rPr>
              <a:t>WMI</a:t>
            </a:r>
            <a:r>
              <a:rPr kumimoji="0" lang="fr-FR" sz="1800" b="1" i="0" u="none" strike="noStrike" cap="none" normalizeH="0" baseline="0" dirty="0" smtClean="0">
                <a:ln>
                  <a:noFill/>
                </a:ln>
                <a:solidFill>
                  <a:schemeClr val="tx1"/>
                </a:solidFill>
                <a:effectLst/>
                <a:latin typeface="Segoe Semibold" pitchFamily="34" charset="0"/>
              </a:rPr>
              <a:t> Object</a:t>
            </a:r>
          </a:p>
        </p:txBody>
      </p:sp>
      <p:sp>
        <p:nvSpPr>
          <p:cNvPr id="14" name="Rectangle à coins arrondis 13"/>
          <p:cNvSpPr/>
          <p:nvPr/>
        </p:nvSpPr>
        <p:spPr bwMode="auto">
          <a:xfrm>
            <a:off x="5508172" y="2209799"/>
            <a:ext cx="3429000" cy="1600201"/>
          </a:xfrm>
          <a:prstGeom prst="roundRect">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Segoe Semibold" pitchFamily="34" charset="0"/>
              </a:rPr>
              <a:t>Script</a:t>
            </a:r>
            <a:r>
              <a:rPr kumimoji="0" lang="fr-FR" sz="1800" b="1" i="0" u="none" strike="noStrike" cap="none" normalizeH="0" dirty="0" smtClean="0">
                <a:ln>
                  <a:noFill/>
                </a:ln>
                <a:solidFill>
                  <a:schemeClr val="tx1"/>
                </a:solidFill>
                <a:effectLst/>
                <a:latin typeface="Segoe Semibold" pitchFamily="34" charset="0"/>
              </a:rPr>
              <a:t> PowerShell accédant à un objet</a:t>
            </a:r>
            <a:endParaRPr kumimoji="0" lang="fr-FR" sz="1800" b="1" i="0" u="none" strike="noStrike" cap="none" normalizeH="0" baseline="0" dirty="0" smtClean="0">
              <a:ln>
                <a:noFill/>
              </a:ln>
              <a:solidFill>
                <a:schemeClr val="tx1"/>
              </a:solidFill>
              <a:effectLst/>
              <a:latin typeface="Segoe Semibold" pitchFamily="34" charset="0"/>
            </a:endParaRPr>
          </a:p>
        </p:txBody>
      </p:sp>
      <p:sp>
        <p:nvSpPr>
          <p:cNvPr id="15" name="Flèche gauche 14"/>
          <p:cNvSpPr/>
          <p:nvPr/>
        </p:nvSpPr>
        <p:spPr bwMode="auto">
          <a:xfrm>
            <a:off x="4212771" y="2764971"/>
            <a:ext cx="1240972" cy="674915"/>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Semibold" pitchFamily="34" charset="0"/>
            </a:endParaRPr>
          </a:p>
        </p:txBody>
      </p:sp>
      <p:sp>
        <p:nvSpPr>
          <p:cNvPr id="16" name="Rectangle à coins arrondis 15"/>
          <p:cNvSpPr/>
          <p:nvPr/>
        </p:nvSpPr>
        <p:spPr bwMode="auto">
          <a:xfrm>
            <a:off x="1328058" y="3929743"/>
            <a:ext cx="2013857" cy="41365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Segoe Semibold" pitchFamily="34" charset="0"/>
              </a:rPr>
              <a:t>COM Object</a:t>
            </a:r>
          </a:p>
        </p:txBody>
      </p:sp>
      <p:pic>
        <p:nvPicPr>
          <p:cNvPr id="18" name="Picture 5" descr="green checkmark2"/>
          <p:cNvPicPr>
            <a:picLocks noChangeAspect="1" noChangeArrowheads="1"/>
          </p:cNvPicPr>
          <p:nvPr/>
        </p:nvPicPr>
        <p:blipFill>
          <a:blip r:embed="rId2"/>
          <a:srcRect/>
          <a:stretch>
            <a:fillRect/>
          </a:stretch>
        </p:blipFill>
        <p:spPr bwMode="auto">
          <a:xfrm>
            <a:off x="6346825" y="4305527"/>
            <a:ext cx="1077913" cy="1055687"/>
          </a:xfrm>
          <a:prstGeom prst="rect">
            <a:avLst/>
          </a:prstGeom>
          <a:noFill/>
        </p:spPr>
      </p:pic>
      <p:pic>
        <p:nvPicPr>
          <p:cNvPr id="19" name="Picture 2" descr="http://static.twoday.net/domainblog/images/smiley.jpg"/>
          <p:cNvPicPr>
            <a:picLocks noChangeAspect="1" noChangeArrowheads="1"/>
          </p:cNvPicPr>
          <p:nvPr/>
        </p:nvPicPr>
        <p:blipFill>
          <a:blip r:embed="rId3" cstate="print"/>
          <a:srcRect/>
          <a:stretch>
            <a:fillRect/>
          </a:stretch>
        </p:blipFill>
        <p:spPr bwMode="auto">
          <a:xfrm>
            <a:off x="7831844" y="4582324"/>
            <a:ext cx="751675" cy="7516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Types</a:t>
            </a:r>
            <a:endParaRPr lang="fr-FR" dirty="0"/>
          </a:p>
        </p:txBody>
      </p:sp>
      <p:sp>
        <p:nvSpPr>
          <p:cNvPr id="6" name="Espace réservé du contenu 5"/>
          <p:cNvSpPr>
            <a:spLocks noGrp="1"/>
          </p:cNvSpPr>
          <p:nvPr>
            <p:ph sz="quarter" idx="10"/>
          </p:nvPr>
        </p:nvSpPr>
        <p:spPr/>
        <p:txBody>
          <a:bodyPr/>
          <a:lstStyle/>
          <a:p>
            <a:endParaRPr lang="fr-FR"/>
          </a:p>
        </p:txBody>
      </p:sp>
      <p:graphicFrame>
        <p:nvGraphicFramePr>
          <p:cNvPr id="4" name="Tableau 3"/>
          <p:cNvGraphicFramePr>
            <a:graphicFrameLocks noGrp="1"/>
          </p:cNvGraphicFramePr>
          <p:nvPr/>
        </p:nvGraphicFramePr>
        <p:xfrm>
          <a:off x="316967" y="1393328"/>
          <a:ext cx="8652862" cy="5130800"/>
        </p:xfrm>
        <a:graphic>
          <a:graphicData uri="http://schemas.openxmlformats.org/drawingml/2006/table">
            <a:tbl>
              <a:tblPr firstRow="1" bandRow="1">
                <a:tableStyleId>{284E427A-3D55-4303-BF80-6455036E1DE7}</a:tableStyleId>
              </a:tblPr>
              <a:tblGrid>
                <a:gridCol w="1754014"/>
                <a:gridCol w="2183476"/>
                <a:gridCol w="4715372"/>
              </a:tblGrid>
              <a:tr h="370840">
                <a:tc>
                  <a:txBody>
                    <a:bodyPr/>
                    <a:lstStyle/>
                    <a:p>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Alias PS</a:t>
                      </a:r>
                    </a:p>
                  </a:txBody>
                  <a:tcPr/>
                </a:tc>
                <a:tc>
                  <a:txBody>
                    <a:bodyPr/>
                    <a:lstStyle/>
                    <a:p>
                      <a:pPr marL="0" algn="l" defTabSz="914400" rtl="0" eaLnBrk="1" latinLnBrk="0" hangingPunct="1"/>
                      <a:r>
                        <a:rPr lang="fr-FR" sz="1800" b="1" kern="1200" baseline="0" dirty="0" smtClean="0">
                          <a:solidFill>
                            <a:schemeClr val="dk1"/>
                          </a:solidFill>
                          <a:latin typeface="+mn-lt"/>
                          <a:ea typeface="+mn-ea"/>
                          <a:cs typeface="+mn-cs"/>
                        </a:rPr>
                        <a:t>Type .Net Correspondant</a:t>
                      </a:r>
                    </a:p>
                  </a:txBody>
                  <a:tcPr/>
                </a:tc>
              </a:tr>
              <a:tr h="370840">
                <a:tc>
                  <a:txBody>
                    <a:bodyPr/>
                    <a:lstStyle/>
                    <a:p>
                      <a:r>
                        <a:rPr lang="fr-FR" sz="1800" dirty="0" smtClean="0">
                          <a:latin typeface="+mn-lt"/>
                        </a:rPr>
                        <a:t>Booléen</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bool</a:t>
                      </a:r>
                      <a:r>
                        <a:rPr lang="fr-FR" sz="1800" kern="1200" baseline="0" dirty="0" smtClean="0">
                          <a:solidFill>
                            <a:schemeClr val="dk1"/>
                          </a:solidFill>
                          <a:latin typeface="Lucida Console" pitchFamily="49" charset="0"/>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err="1" smtClean="0">
                          <a:solidFill>
                            <a:schemeClr val="dk1"/>
                          </a:solidFill>
                          <a:latin typeface="Lucida Console" pitchFamily="49" charset="0"/>
                          <a:ea typeface="+mn-ea"/>
                          <a:cs typeface="+mn-cs"/>
                        </a:rPr>
                        <a:t>System.Boolean</a:t>
                      </a:r>
                      <a:endParaRPr lang="fr-FR" sz="1800" kern="1200" baseline="0" dirty="0" smtClean="0">
                        <a:solidFill>
                          <a:schemeClr val="dk1"/>
                        </a:solidFill>
                        <a:latin typeface="Lucida Console" pitchFamily="49" charset="0"/>
                        <a:ea typeface="+mn-ea"/>
                        <a:cs typeface="+mn-cs"/>
                      </a:endParaRPr>
                    </a:p>
                  </a:txBody>
                  <a:tcPr/>
                </a:tc>
              </a:tr>
              <a:tr h="370840">
                <a:tc>
                  <a:txBody>
                    <a:bodyPr/>
                    <a:lstStyle/>
                    <a:p>
                      <a:r>
                        <a:rPr lang="en-US" sz="1800" dirty="0" err="1" smtClean="0">
                          <a:latin typeface="+mn-lt"/>
                        </a:rPr>
                        <a:t>Numériques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byte</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int</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[long]</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float</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[double]</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decimal</a:t>
                      </a:r>
                      <a:r>
                        <a:rPr lang="fr-FR" sz="1800" kern="1200" baseline="0" dirty="0" smtClean="0">
                          <a:solidFill>
                            <a:schemeClr val="dk1"/>
                          </a:solidFill>
                          <a:latin typeface="Lucida Console" pitchFamily="49" charset="0"/>
                          <a:ea typeface="+mn-ea"/>
                          <a:cs typeface="+mn-cs"/>
                        </a:rPr>
                        <a:t>]</a:t>
                      </a:r>
                    </a:p>
                  </a:txBody>
                  <a:tcPr/>
                </a:tc>
                <a:tc>
                  <a:txBody>
                    <a:bodyPr/>
                    <a:lstStyle/>
                    <a:p>
                      <a:r>
                        <a:rPr lang="fr-FR" dirty="0" err="1" smtClean="0"/>
                        <a:t>System.Byte</a:t>
                      </a:r>
                      <a:endParaRPr lang="fr-FR" dirty="0" smtClean="0"/>
                    </a:p>
                    <a:p>
                      <a:r>
                        <a:rPr lang="fr-FR" dirty="0" err="1" smtClean="0"/>
                        <a:t>System.Int32</a:t>
                      </a:r>
                      <a:endParaRPr lang="fr-FR" dirty="0" smtClean="0"/>
                    </a:p>
                    <a:p>
                      <a:r>
                        <a:rPr lang="fr-FR" dirty="0" err="1" smtClean="0"/>
                        <a:t>System.Int64</a:t>
                      </a:r>
                      <a:r>
                        <a:rPr lang="fr-FR" baseline="0" dirty="0" smtClean="0"/>
                        <a:t> </a:t>
                      </a:r>
                      <a:endParaRPr lang="fr-FR" dirty="0" smtClean="0"/>
                    </a:p>
                    <a:p>
                      <a:r>
                        <a:rPr lang="fr-FR" dirty="0" err="1" smtClean="0"/>
                        <a:t>System.Single</a:t>
                      </a:r>
                      <a:endParaRPr lang="fr-FR" baseline="0" dirty="0" smtClean="0"/>
                    </a:p>
                    <a:p>
                      <a:r>
                        <a:rPr lang="fr-FR" baseline="0" dirty="0" err="1" smtClean="0"/>
                        <a:t>System.Double</a:t>
                      </a:r>
                      <a:endParaRPr lang="fr-FR" baseline="0" dirty="0" smtClean="0"/>
                    </a:p>
                    <a:p>
                      <a:r>
                        <a:rPr lang="fr-FR" baseline="0" dirty="0" err="1" smtClean="0"/>
                        <a:t>System.Decimal</a:t>
                      </a:r>
                      <a:endParaRPr lang="fr-FR" dirty="0"/>
                    </a:p>
                  </a:txBody>
                  <a:tcPr/>
                </a:tc>
              </a:tr>
              <a:tr h="370840">
                <a:tc>
                  <a:txBody>
                    <a:bodyPr/>
                    <a:lstStyle/>
                    <a:p>
                      <a:r>
                        <a:rPr lang="fr-FR" sz="1800" dirty="0" smtClean="0">
                          <a:latin typeface="+mn-lt"/>
                        </a:rPr>
                        <a:t>Caractères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[char]</a:t>
                      </a:r>
                    </a:p>
                    <a:p>
                      <a:r>
                        <a:rPr lang="fr-FR" sz="1800" kern="1200" baseline="0" dirty="0" smtClean="0">
                          <a:solidFill>
                            <a:schemeClr val="dk1"/>
                          </a:solidFill>
                          <a:latin typeface="Lucida Console" pitchFamily="49" charset="0"/>
                          <a:ea typeface="+mn-ea"/>
                          <a:cs typeface="+mn-cs"/>
                        </a:rPr>
                        <a:t>[string]</a:t>
                      </a:r>
                    </a:p>
                  </a:txBody>
                  <a:tcPr/>
                </a:tc>
                <a:tc>
                  <a:txBody>
                    <a:bodyPr/>
                    <a:lstStyle/>
                    <a:p>
                      <a:r>
                        <a:rPr lang="fr-FR" dirty="0" err="1" smtClean="0"/>
                        <a:t>System.Char</a:t>
                      </a:r>
                      <a:endParaRPr lang="fr-FR" dirty="0" smtClean="0"/>
                    </a:p>
                    <a:p>
                      <a:r>
                        <a:rPr lang="fr-FR" dirty="0" err="1" smtClean="0"/>
                        <a:t>System.String</a:t>
                      </a:r>
                      <a:endParaRPr lang="fr-FR" dirty="0"/>
                    </a:p>
                  </a:txBody>
                  <a:tcPr/>
                </a:tc>
              </a:tr>
              <a:tr h="370840">
                <a:tc>
                  <a:txBody>
                    <a:bodyPr/>
                    <a:lstStyle/>
                    <a:p>
                      <a:r>
                        <a:rPr lang="en-US" sz="1800" dirty="0" err="1" smtClean="0">
                          <a:latin typeface="+mn-lt"/>
                        </a:rPr>
                        <a:t>Autres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datetime</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array</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hashtable</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xml</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regex</a:t>
                      </a:r>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[math]</a:t>
                      </a: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psobject</a:t>
                      </a:r>
                      <a:r>
                        <a:rPr lang="fr-FR" sz="1800" kern="1200" baseline="0" dirty="0" smtClean="0">
                          <a:solidFill>
                            <a:schemeClr val="dk1"/>
                          </a:solidFill>
                          <a:latin typeface="Lucida Console" pitchFamily="49" charset="0"/>
                          <a:ea typeface="+mn-ea"/>
                          <a:cs typeface="+mn-cs"/>
                        </a:rPr>
                        <a:t>]</a:t>
                      </a:r>
                    </a:p>
                  </a:txBody>
                  <a:tcPr/>
                </a:tc>
                <a:tc>
                  <a:txBody>
                    <a:bodyPr/>
                    <a:lstStyle/>
                    <a:p>
                      <a:r>
                        <a:rPr lang="fr-FR" dirty="0" err="1" smtClean="0"/>
                        <a:t>System.DateTime</a:t>
                      </a:r>
                      <a:endParaRPr lang="fr-FR" dirty="0" smtClean="0"/>
                    </a:p>
                    <a:p>
                      <a:r>
                        <a:rPr lang="fr-FR" dirty="0" err="1" smtClean="0"/>
                        <a:t>System.Array</a:t>
                      </a:r>
                      <a:endParaRPr lang="fr-FR" dirty="0" smtClean="0"/>
                    </a:p>
                    <a:p>
                      <a:r>
                        <a:rPr lang="fr-FR" dirty="0" err="1" smtClean="0"/>
                        <a:t>System.Collections</a:t>
                      </a:r>
                      <a:r>
                        <a:rPr lang="fr-FR" dirty="0" smtClean="0"/>
                        <a:t>.</a:t>
                      </a:r>
                      <a:r>
                        <a:rPr lang="fr-FR" dirty="0" err="1" smtClean="0"/>
                        <a:t>Hashtable</a:t>
                      </a:r>
                      <a:endParaRPr lang="fr-FR" dirty="0" smtClean="0"/>
                    </a:p>
                    <a:p>
                      <a:r>
                        <a:rPr lang="fr-FR" dirty="0" err="1" smtClean="0"/>
                        <a:t>System.Xml.XmlDocument</a:t>
                      </a:r>
                      <a:endParaRPr lang="fr-FR" dirty="0" smtClean="0"/>
                    </a:p>
                    <a:p>
                      <a:r>
                        <a:rPr lang="fr-FR" dirty="0" err="1" smtClean="0"/>
                        <a:t>System.Text.RegularExpressions.Regex</a:t>
                      </a:r>
                      <a:endParaRPr lang="fr-FR" dirty="0" smtClean="0"/>
                    </a:p>
                    <a:p>
                      <a:r>
                        <a:rPr lang="fr-FR" dirty="0" err="1" smtClean="0"/>
                        <a:t>System.Math</a:t>
                      </a:r>
                      <a:endParaRPr lang="fr-FR" dirty="0" smtClean="0"/>
                    </a:p>
                    <a:p>
                      <a:r>
                        <a:rPr lang="fr-FR" dirty="0" err="1" smtClean="0"/>
                        <a:t>System.Management</a:t>
                      </a:r>
                      <a:r>
                        <a:rPr lang="fr-FR" dirty="0" smtClean="0"/>
                        <a:t>.</a:t>
                      </a:r>
                      <a:r>
                        <a:rPr lang="fr-FR" dirty="0" err="1" smtClean="0"/>
                        <a:t>Automation.PSObject</a:t>
                      </a:r>
                      <a:endParaRPr lang="fr-FR" dirty="0"/>
                    </a:p>
                  </a:txBody>
                  <a:tcPr/>
                </a:tc>
              </a:tr>
            </a:tbl>
          </a:graphicData>
        </a:graphic>
      </p:graphicFrame>
      <p:pic>
        <p:nvPicPr>
          <p:cNvPr id="5" name="Picture 2" descr="http://static.twoday.net/domainblog/images/smiley.jpg"/>
          <p:cNvPicPr>
            <a:picLocks noChangeAspect="1" noChangeArrowheads="1"/>
          </p:cNvPicPr>
          <p:nvPr/>
        </p:nvPicPr>
        <p:blipFill>
          <a:blip r:embed="rId2" cstate="print"/>
          <a:srcRect/>
          <a:stretch>
            <a:fillRect/>
          </a:stretch>
        </p:blipFill>
        <p:spPr bwMode="auto">
          <a:xfrm>
            <a:off x="1538088" y="4890766"/>
            <a:ext cx="406400" cy="4064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PowerShell et les nombres</a:t>
            </a:r>
            <a:endParaRPr lang="fr-FR" dirty="0"/>
          </a:p>
        </p:txBody>
      </p:sp>
      <p:graphicFrame>
        <p:nvGraphicFramePr>
          <p:cNvPr id="7" name="Tableau 6"/>
          <p:cNvGraphicFramePr>
            <a:graphicFrameLocks noGrp="1"/>
          </p:cNvGraphicFramePr>
          <p:nvPr/>
        </p:nvGraphicFramePr>
        <p:xfrm>
          <a:off x="316968" y="1393328"/>
          <a:ext cx="8424260" cy="3657600"/>
        </p:xfrm>
        <a:graphic>
          <a:graphicData uri="http://schemas.openxmlformats.org/drawingml/2006/table">
            <a:tbl>
              <a:tblPr bandRow="1">
                <a:tableStyleId>{284E427A-3D55-4303-BF80-6455036E1DE7}</a:tableStyleId>
              </a:tblPr>
              <a:tblGrid>
                <a:gridCol w="2015869"/>
                <a:gridCol w="3110020"/>
                <a:gridCol w="3298371"/>
              </a:tblGrid>
              <a:tr h="370840">
                <a:tc>
                  <a:txBody>
                    <a:bodyPr/>
                    <a:lstStyle/>
                    <a:p>
                      <a:r>
                        <a:rPr lang="en-US" sz="1800" dirty="0" err="1" smtClean="0">
                          <a:latin typeface="Lucida Console" pitchFamily="49" charset="0"/>
                        </a:rPr>
                        <a:t>Constantes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Entier (32 bits)</a:t>
                      </a:r>
                    </a:p>
                    <a:p>
                      <a:r>
                        <a:rPr lang="fr-FR" sz="1800" kern="1200" baseline="0" dirty="0" smtClean="0">
                          <a:solidFill>
                            <a:schemeClr val="dk1"/>
                          </a:solidFill>
                          <a:latin typeface="+mn-lt"/>
                          <a:ea typeface="+mn-ea"/>
                          <a:cs typeface="+mn-cs"/>
                        </a:rPr>
                        <a:t>Long (64 bits)</a:t>
                      </a:r>
                    </a:p>
                    <a:p>
                      <a:r>
                        <a:rPr lang="fr-FR" sz="1800" kern="1200" baseline="0" dirty="0" smtClean="0">
                          <a:solidFill>
                            <a:schemeClr val="dk1"/>
                          </a:solidFill>
                          <a:latin typeface="+mn-lt"/>
                          <a:ea typeface="+mn-ea"/>
                          <a:cs typeface="+mn-cs"/>
                        </a:rPr>
                        <a:t>Double, </a:t>
                      </a:r>
                    </a:p>
                    <a:p>
                      <a:r>
                        <a:rPr lang="fr-FR" sz="1800" kern="1200" baseline="0" dirty="0" smtClean="0">
                          <a:solidFill>
                            <a:schemeClr val="dk1"/>
                          </a:solidFill>
                          <a:latin typeface="+mn-lt"/>
                          <a:ea typeface="+mn-ea"/>
                          <a:cs typeface="+mn-cs"/>
                        </a:rPr>
                        <a:t>Décimal</a:t>
                      </a:r>
                    </a:p>
                  </a:txBody>
                  <a:tcPr/>
                </a:tc>
                <a:tc>
                  <a:txBody>
                    <a:bodyPr/>
                    <a:lstStyle/>
                    <a:p>
                      <a:r>
                        <a:rPr lang="fr-FR" sz="1800" b="0" dirty="0" smtClean="0">
                          <a:solidFill>
                            <a:srgbClr val="FFC000"/>
                          </a:solidFill>
                          <a:latin typeface="Lucida Console" pitchFamily="49" charset="0"/>
                        </a:rPr>
                        <a:t>1   </a:t>
                      </a:r>
                      <a:r>
                        <a:rPr lang="fr-FR" sz="1800" b="0" dirty="0" smtClean="0">
                          <a:solidFill>
                            <a:schemeClr val="bg1"/>
                          </a:solidFill>
                          <a:latin typeface="Lucida Console" pitchFamily="49" charset="0"/>
                        </a:rPr>
                        <a:t>ou</a:t>
                      </a:r>
                      <a:r>
                        <a:rPr lang="fr-FR" sz="1800" b="0" dirty="0" smtClean="0">
                          <a:solidFill>
                            <a:srgbClr val="FFC000"/>
                          </a:solidFill>
                          <a:latin typeface="Lucida Console" pitchFamily="49" charset="0"/>
                        </a:rPr>
                        <a:t> 0x10 </a:t>
                      </a:r>
                      <a:r>
                        <a:rPr lang="fr-FR" sz="1800" b="0" dirty="0" smtClean="0">
                          <a:solidFill>
                            <a:schemeClr val="bg1"/>
                          </a:solidFill>
                          <a:latin typeface="Lucida Console" pitchFamily="49" charset="0"/>
                        </a:rPr>
                        <a:t>(=16)</a:t>
                      </a:r>
                    </a:p>
                    <a:p>
                      <a:r>
                        <a:rPr lang="fr-FR" sz="1800" b="0" dirty="0" smtClean="0">
                          <a:solidFill>
                            <a:srgbClr val="FFC000"/>
                          </a:solidFill>
                          <a:latin typeface="Lucida Console" pitchFamily="49" charset="0"/>
                        </a:rPr>
                        <a:t>10000000000</a:t>
                      </a:r>
                    </a:p>
                    <a:p>
                      <a:r>
                        <a:rPr lang="fr-FR" sz="1800" b="0" dirty="0" smtClean="0">
                          <a:solidFill>
                            <a:srgbClr val="FFC000"/>
                          </a:solidFill>
                          <a:latin typeface="Lucida Console" pitchFamily="49" charset="0"/>
                        </a:rPr>
                        <a:t>1.1</a:t>
                      </a:r>
                    </a:p>
                    <a:p>
                      <a:r>
                        <a:rPr lang="fr-FR" sz="1800" b="0" dirty="0" smtClean="0">
                          <a:solidFill>
                            <a:srgbClr val="FFC000"/>
                          </a:solidFill>
                          <a:latin typeface="Lucida Console" pitchFamily="49" charset="0"/>
                        </a:rPr>
                        <a:t>123.45d</a:t>
                      </a:r>
                      <a:endParaRPr lang="fr-FR" sz="1800" b="0" dirty="0">
                        <a:solidFill>
                          <a:srgbClr val="FFC000"/>
                        </a:solidFill>
                        <a:latin typeface="Lucida Console" pitchFamily="49" charset="0"/>
                      </a:endParaRPr>
                    </a:p>
                  </a:txBody>
                  <a:tcPr/>
                </a:tc>
              </a:tr>
              <a:tr h="370840">
                <a:tc>
                  <a:txBody>
                    <a:bodyPr/>
                    <a:lstStyle/>
                    <a:p>
                      <a:r>
                        <a:rPr lang="fr-FR" sz="1800" dirty="0" smtClean="0">
                          <a:latin typeface="Lucida Console" pitchFamily="49" charset="0"/>
                        </a:rPr>
                        <a:t>Suffixes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KB</a:t>
                      </a:r>
                    </a:p>
                    <a:p>
                      <a:r>
                        <a:rPr lang="fr-FR" sz="1800" kern="1200" baseline="0" dirty="0" smtClean="0">
                          <a:solidFill>
                            <a:schemeClr val="dk1"/>
                          </a:solidFill>
                          <a:latin typeface="+mn-lt"/>
                          <a:ea typeface="+mn-ea"/>
                          <a:cs typeface="+mn-cs"/>
                        </a:rPr>
                        <a:t>MB</a:t>
                      </a:r>
                    </a:p>
                    <a:p>
                      <a:r>
                        <a:rPr lang="fr-FR" sz="1800" kern="1200" baseline="0" dirty="0" smtClean="0">
                          <a:solidFill>
                            <a:schemeClr val="dk1"/>
                          </a:solidFill>
                          <a:latin typeface="+mn-lt"/>
                          <a:ea typeface="+mn-ea"/>
                          <a:cs typeface="+mn-cs"/>
                        </a:rPr>
                        <a:t>GB</a:t>
                      </a:r>
                    </a:p>
                  </a:txBody>
                  <a:tcPr/>
                </a:tc>
                <a:tc>
                  <a:txBody>
                    <a:bodyPr/>
                    <a:lstStyle/>
                    <a:p>
                      <a:r>
                        <a:rPr lang="fr-FR" sz="1800" b="0" dirty="0" smtClean="0">
                          <a:solidFill>
                            <a:srgbClr val="FFC000"/>
                          </a:solidFill>
                          <a:latin typeface="Lucida Console" pitchFamily="49" charset="0"/>
                        </a:rPr>
                        <a:t>1KB </a:t>
                      </a:r>
                      <a:r>
                        <a:rPr lang="fr-FR" sz="1800" b="0" dirty="0" smtClean="0">
                          <a:solidFill>
                            <a:schemeClr val="bg1"/>
                          </a:solidFill>
                          <a:latin typeface="Lucida Console" pitchFamily="49" charset="0"/>
                        </a:rPr>
                        <a:t>(=</a:t>
                      </a:r>
                      <a:r>
                        <a:rPr lang="fr-FR" sz="1800" b="0" baseline="0" dirty="0" smtClean="0">
                          <a:solidFill>
                            <a:schemeClr val="bg1"/>
                          </a:solidFill>
                          <a:latin typeface="Lucida Console" pitchFamily="49" charset="0"/>
                        </a:rPr>
                        <a:t> 1024)</a:t>
                      </a:r>
                    </a:p>
                    <a:p>
                      <a:r>
                        <a:rPr lang="fr-FR" sz="1800" b="0" baseline="0" dirty="0" smtClean="0">
                          <a:solidFill>
                            <a:srgbClr val="FFC000"/>
                          </a:solidFill>
                          <a:latin typeface="Lucida Console" pitchFamily="49" charset="0"/>
                        </a:rPr>
                        <a:t>2MB</a:t>
                      </a:r>
                    </a:p>
                    <a:p>
                      <a:r>
                        <a:rPr lang="fr-FR" sz="1800" b="0" baseline="0" dirty="0" smtClean="0">
                          <a:solidFill>
                            <a:srgbClr val="FFC000"/>
                          </a:solidFill>
                          <a:latin typeface="Lucida Console" pitchFamily="49" charset="0"/>
                        </a:rPr>
                        <a:t>2.1GB</a:t>
                      </a:r>
                      <a:endParaRPr lang="fr-FR" sz="1800" b="0" dirty="0">
                        <a:solidFill>
                          <a:srgbClr val="FFC000"/>
                        </a:solidFill>
                        <a:latin typeface="Lucida Console" pitchFamily="49" charset="0"/>
                      </a:endParaRPr>
                    </a:p>
                  </a:txBody>
                  <a:tcPr/>
                </a:tc>
              </a:tr>
              <a:tr h="370840">
                <a:tc>
                  <a:txBody>
                    <a:bodyPr/>
                    <a:lstStyle/>
                    <a:p>
                      <a:r>
                        <a:rPr lang="en-US" sz="1800" dirty="0" err="1" smtClean="0">
                          <a:latin typeface="Lucida Console" pitchFamily="49" charset="0"/>
                        </a:rPr>
                        <a:t>Opérateurs</a:t>
                      </a:r>
                      <a:r>
                        <a:rPr lang="en-US" sz="1800" dirty="0" smtClean="0">
                          <a:latin typeface="Lucida Console" pitchFamily="49" charset="0"/>
                        </a:rPr>
                        <a:t> </a:t>
                      </a:r>
                      <a:r>
                        <a:rPr lang="en-US" sz="1800" dirty="0" err="1" smtClean="0">
                          <a:latin typeface="Lucida Console" pitchFamily="49" charset="0"/>
                        </a:rPr>
                        <a:t>arithmétiques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  -  *  /  %</a:t>
                      </a:r>
                    </a:p>
                  </a:txBody>
                  <a:tcPr/>
                </a:tc>
                <a:tc>
                  <a:txBody>
                    <a:bodyPr/>
                    <a:lstStyle/>
                    <a:p>
                      <a:r>
                        <a:rPr lang="fr-FR" sz="1800" b="0" dirty="0" smtClean="0">
                          <a:solidFill>
                            <a:srgbClr val="FFC000"/>
                          </a:solidFill>
                          <a:latin typeface="Lucida Console" pitchFamily="49" charset="0"/>
                        </a:rPr>
                        <a:t>9</a:t>
                      </a:r>
                      <a:r>
                        <a:rPr lang="fr-FR" sz="1800" b="0" baseline="0" dirty="0" smtClean="0">
                          <a:solidFill>
                            <a:srgbClr val="FFC000"/>
                          </a:solidFill>
                          <a:latin typeface="Lucida Console" pitchFamily="49" charset="0"/>
                        </a:rPr>
                        <a:t> * 3</a:t>
                      </a:r>
                      <a:endParaRPr lang="fr-FR" sz="1800" b="0" dirty="0" smtClean="0">
                        <a:solidFill>
                          <a:srgbClr val="FFC000"/>
                        </a:solidFill>
                        <a:latin typeface="Lucida Console" pitchFamily="49" charset="0"/>
                      </a:endParaRPr>
                    </a:p>
                  </a:txBody>
                  <a:tcPr/>
                </a:tc>
              </a:tr>
              <a:tr h="370840">
                <a:tc>
                  <a:txBody>
                    <a:bodyPr/>
                    <a:lstStyle/>
                    <a:p>
                      <a:r>
                        <a:rPr lang="fr-FR" sz="1800" dirty="0" smtClean="0">
                          <a:latin typeface="Lucida Console" pitchFamily="49" charset="0"/>
                        </a:rPr>
                        <a:t>Fonctions complexes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Via la classe [</a:t>
                      </a:r>
                      <a:r>
                        <a:rPr lang="fr-FR" sz="1800" kern="1200" baseline="0" dirty="0" err="1" smtClean="0">
                          <a:solidFill>
                            <a:schemeClr val="dk1"/>
                          </a:solidFill>
                          <a:latin typeface="+mn-lt"/>
                          <a:ea typeface="+mn-ea"/>
                          <a:cs typeface="+mn-cs"/>
                        </a:rPr>
                        <a:t>System.Math</a:t>
                      </a:r>
                      <a:r>
                        <a:rPr lang="fr-FR" sz="1800" kern="1200" baseline="0" dirty="0" smtClean="0">
                          <a:solidFill>
                            <a:schemeClr val="dk1"/>
                          </a:solidFill>
                          <a:latin typeface="+mn-lt"/>
                          <a:ea typeface="+mn-ea"/>
                          <a:cs typeface="+mn-cs"/>
                        </a:rPr>
                        <a:t>]</a:t>
                      </a:r>
                    </a:p>
                    <a:p>
                      <a:endParaRPr lang="fr-FR" sz="1800" kern="1200" baseline="0" dirty="0" smtClean="0">
                        <a:solidFill>
                          <a:schemeClr val="dk1"/>
                        </a:solidFill>
                        <a:latin typeface="+mn-lt"/>
                        <a:ea typeface="+mn-ea"/>
                        <a:cs typeface="+mn-cs"/>
                      </a:endParaRPr>
                    </a:p>
                  </a:txBody>
                  <a:tcPr/>
                </a:tc>
                <a:tc>
                  <a:txBody>
                    <a:bodyPr/>
                    <a:lstStyle/>
                    <a:p>
                      <a:r>
                        <a:rPr lang="fr-FR" sz="1800" b="0" dirty="0" smtClean="0">
                          <a:solidFill>
                            <a:srgbClr val="FFC000"/>
                          </a:solidFill>
                          <a:latin typeface="Lucida Console" pitchFamily="49" charset="0"/>
                        </a:rPr>
                        <a:t>[math]::Pi</a:t>
                      </a:r>
                    </a:p>
                    <a:p>
                      <a:r>
                        <a:rPr lang="fr-FR" sz="1800" b="0" dirty="0" smtClean="0">
                          <a:solidFill>
                            <a:srgbClr val="FFC000"/>
                          </a:solidFill>
                          <a:latin typeface="Lucida Console" pitchFamily="49" charset="0"/>
                        </a:rPr>
                        <a:t>[math]::Max(2,7)</a:t>
                      </a:r>
                    </a:p>
                    <a:p>
                      <a:endParaRPr lang="fr-FR" sz="1800" b="0" dirty="0" smtClean="0">
                        <a:solidFill>
                          <a:srgbClr val="FFC000"/>
                        </a:solidFill>
                        <a:latin typeface="Lucida Console" pitchFamily="49" charset="0"/>
                      </a:endParaRPr>
                    </a:p>
                  </a:txBody>
                  <a:tcPr/>
                </a:tc>
              </a:tr>
            </a:tbl>
          </a:graphicData>
        </a:graphic>
      </p:graphicFrame>
      <p:sp>
        <p:nvSpPr>
          <p:cNvPr id="8" name="Rectangle 7"/>
          <p:cNvSpPr/>
          <p:nvPr/>
        </p:nvSpPr>
        <p:spPr>
          <a:xfrm>
            <a:off x="1099457" y="5642206"/>
            <a:ext cx="7663543" cy="369332"/>
          </a:xfrm>
          <a:prstGeom prst="rect">
            <a:avLst/>
          </a:prstGeom>
        </p:spPr>
        <p:txBody>
          <a:bodyPr wrap="square">
            <a:spAutoFit/>
          </a:bodyPr>
          <a:lstStyle/>
          <a:p>
            <a:pPr algn="r"/>
            <a:r>
              <a:rPr lang="fr-FR" b="0" dirty="0" smtClean="0"/>
              <a:t>Plus de détails : </a:t>
            </a:r>
            <a:r>
              <a:rPr lang="fr-FR" b="0" dirty="0" smtClean="0">
                <a:solidFill>
                  <a:schemeClr val="accent1"/>
                </a:solidFill>
                <a:latin typeface="Lucida Console" pitchFamily="49" charset="0"/>
              </a:rPr>
              <a:t>[math] | </a:t>
            </a:r>
            <a:r>
              <a:rPr lang="fr-FR" b="0" dirty="0" err="1" smtClean="0">
                <a:solidFill>
                  <a:schemeClr val="accent1"/>
                </a:solidFill>
                <a:latin typeface="Lucida Console" pitchFamily="49" charset="0"/>
              </a:rPr>
              <a:t>get</a:t>
            </a:r>
            <a:r>
              <a:rPr lang="fr-FR" b="0" dirty="0" smtClean="0">
                <a:solidFill>
                  <a:schemeClr val="accent1"/>
                </a:solidFill>
                <a:latin typeface="Lucida Console" pitchFamily="49" charset="0"/>
              </a:rPr>
              <a:t>-</a:t>
            </a:r>
            <a:r>
              <a:rPr lang="fr-FR" b="0" dirty="0" err="1" smtClean="0">
                <a:solidFill>
                  <a:schemeClr val="accent1"/>
                </a:solidFill>
                <a:latin typeface="Lucida Console" pitchFamily="49" charset="0"/>
              </a:rPr>
              <a:t>member</a:t>
            </a:r>
            <a:r>
              <a:rPr lang="fr-FR" b="0" dirty="0" smtClean="0">
                <a:solidFill>
                  <a:schemeClr val="accent1"/>
                </a:solidFill>
                <a:latin typeface="Lucida Console" pitchFamily="49" charset="0"/>
              </a:rPr>
              <a:t> -</a:t>
            </a:r>
            <a:r>
              <a:rPr lang="fr-FR" b="0" dirty="0" err="1" smtClean="0">
                <a:solidFill>
                  <a:schemeClr val="accent1"/>
                </a:solidFill>
                <a:latin typeface="Lucida Console" pitchFamily="49" charset="0"/>
              </a:rPr>
              <a:t>static</a:t>
            </a:r>
            <a:endParaRPr lang="fr-FR" b="0" dirty="0" smtClean="0">
              <a:solidFill>
                <a:schemeClr val="accent1"/>
              </a:solidFill>
              <a:latin typeface="Lucida Console" pitchFamily="49" charset="0"/>
            </a:endParaRPr>
          </a:p>
        </p:txBody>
      </p:sp>
      <p:pic>
        <p:nvPicPr>
          <p:cNvPr id="9" name="Picture 2" descr="http://static.twoday.net/domainblog/images/smiley.jpg"/>
          <p:cNvPicPr>
            <a:picLocks noChangeAspect="1" noChangeArrowheads="1"/>
          </p:cNvPicPr>
          <p:nvPr/>
        </p:nvPicPr>
        <p:blipFill>
          <a:blip r:embed="rId2" cstate="print"/>
          <a:srcRect/>
          <a:stretch>
            <a:fillRect/>
          </a:stretch>
        </p:blipFill>
        <p:spPr bwMode="auto">
          <a:xfrm>
            <a:off x="4030916" y="2833366"/>
            <a:ext cx="406400" cy="4064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opérateurs PowerShell</a:t>
            </a:r>
            <a:endParaRPr lang="fr-FR" dirty="0"/>
          </a:p>
        </p:txBody>
      </p:sp>
      <p:sp>
        <p:nvSpPr>
          <p:cNvPr id="9" name="Espace réservé du contenu 8"/>
          <p:cNvSpPr>
            <a:spLocks noGrp="1"/>
          </p:cNvSpPr>
          <p:nvPr>
            <p:ph sz="quarter" idx="10"/>
          </p:nvPr>
        </p:nvSpPr>
        <p:spPr/>
        <p:txBody>
          <a:bodyPr/>
          <a:lstStyle/>
          <a:p>
            <a:endParaRPr lang="fr-FR"/>
          </a:p>
        </p:txBody>
      </p:sp>
      <p:graphicFrame>
        <p:nvGraphicFramePr>
          <p:cNvPr id="7" name="Tableau 6"/>
          <p:cNvGraphicFramePr>
            <a:graphicFrameLocks noGrp="1"/>
          </p:cNvGraphicFramePr>
          <p:nvPr/>
        </p:nvGraphicFramePr>
        <p:xfrm>
          <a:off x="295197" y="1121185"/>
          <a:ext cx="8674633" cy="4937760"/>
        </p:xfrm>
        <a:graphic>
          <a:graphicData uri="http://schemas.openxmlformats.org/drawingml/2006/table">
            <a:tbl>
              <a:tblPr bandRow="1">
                <a:tableStyleId>{284E427A-3D55-4303-BF80-6455036E1DE7}</a:tableStyleId>
              </a:tblPr>
              <a:tblGrid>
                <a:gridCol w="1675118"/>
                <a:gridCol w="2960914"/>
                <a:gridCol w="4038601"/>
              </a:tblGrid>
              <a:tr h="370840">
                <a:tc>
                  <a:txBody>
                    <a:bodyPr/>
                    <a:lstStyle/>
                    <a:p>
                      <a:r>
                        <a:rPr lang="en-US" sz="1800" dirty="0" err="1" smtClean="0">
                          <a:latin typeface="+mn-lt"/>
                        </a:rPr>
                        <a:t>Opérateurs</a:t>
                      </a:r>
                      <a:r>
                        <a:rPr lang="en-US" sz="1800" dirty="0" smtClean="0">
                          <a:latin typeface="+mn-lt"/>
                        </a:rPr>
                        <a:t> </a:t>
                      </a:r>
                      <a:r>
                        <a:rPr lang="en-US" sz="1800" dirty="0" err="1" smtClean="0">
                          <a:latin typeface="+mn-lt"/>
                        </a:rPr>
                        <a:t>d’affectation</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t>
                      </a:r>
                    </a:p>
                    <a:p>
                      <a:r>
                        <a:rPr lang="fr-FR" sz="1800" kern="1200" baseline="0" dirty="0" smtClean="0">
                          <a:solidFill>
                            <a:schemeClr val="dk1"/>
                          </a:solidFill>
                          <a:latin typeface="Lucida Console" pitchFamily="49" charset="0"/>
                          <a:ea typeface="+mn-ea"/>
                          <a:cs typeface="+mn-cs"/>
                        </a:rPr>
                        <a:t>+=   -=  *=  /=  %=</a:t>
                      </a:r>
                    </a:p>
                  </a:txBody>
                  <a:tcPr/>
                </a:tc>
                <a:tc>
                  <a:txBody>
                    <a:bodyPr/>
                    <a:lstStyle/>
                    <a:p>
                      <a:r>
                        <a:rPr lang="fr-FR" sz="1800" b="0" dirty="0" smtClean="0">
                          <a:solidFill>
                            <a:schemeClr val="accent1"/>
                          </a:solidFill>
                          <a:latin typeface="Lucida Console" pitchFamily="49" charset="0"/>
                        </a:rPr>
                        <a:t>$a = 1</a:t>
                      </a:r>
                    </a:p>
                    <a:p>
                      <a:r>
                        <a:rPr lang="fr-FR" sz="1800" b="0" dirty="0" smtClean="0">
                          <a:solidFill>
                            <a:schemeClr val="accent1"/>
                          </a:solidFill>
                          <a:latin typeface="Lucida Console" pitchFamily="49" charset="0"/>
                        </a:rPr>
                        <a:t>$a +=</a:t>
                      </a:r>
                      <a:r>
                        <a:rPr lang="fr-FR" sz="1800" b="0" baseline="0" dirty="0" smtClean="0">
                          <a:solidFill>
                            <a:schemeClr val="accent1"/>
                          </a:solidFill>
                          <a:latin typeface="Lucida Console" pitchFamily="49" charset="0"/>
                        </a:rPr>
                        <a:t> 5      </a:t>
                      </a:r>
                      <a:r>
                        <a:rPr lang="fr-FR" sz="1800" b="0" baseline="0" dirty="0" smtClean="0">
                          <a:solidFill>
                            <a:schemeClr val="bg2"/>
                          </a:solidFill>
                          <a:latin typeface="Lucida Console" pitchFamily="49" charset="0"/>
                        </a:rPr>
                        <a:t>(</a:t>
                      </a:r>
                      <a:r>
                        <a:rPr lang="fr-FR" sz="1800" b="0" baseline="0" dirty="0" smtClean="0">
                          <a:solidFill>
                            <a:schemeClr val="bg2"/>
                          </a:solidFill>
                          <a:latin typeface="Lucida Console" pitchFamily="49" charset="0"/>
                          <a:sym typeface="Wingdings" pitchFamily="2" charset="2"/>
                        </a:rPr>
                        <a:t></a:t>
                      </a:r>
                      <a:r>
                        <a:rPr lang="fr-FR" sz="1800" b="0" baseline="0" dirty="0" smtClean="0">
                          <a:solidFill>
                            <a:schemeClr val="accent1"/>
                          </a:solidFill>
                          <a:latin typeface="Lucida Console" pitchFamily="49" charset="0"/>
                        </a:rPr>
                        <a:t>$a = $a +5</a:t>
                      </a:r>
                      <a:r>
                        <a:rPr lang="fr-FR" sz="1800" b="0" baseline="0" dirty="0" smtClean="0">
                          <a:solidFill>
                            <a:schemeClr val="bg2"/>
                          </a:solidFill>
                          <a:latin typeface="Lucida Console" pitchFamily="49" charset="0"/>
                        </a:rPr>
                        <a:t>)</a:t>
                      </a:r>
                      <a:endParaRPr lang="fr-FR" sz="1800" b="0" dirty="0">
                        <a:solidFill>
                          <a:schemeClr val="bg2"/>
                        </a:solidFill>
                        <a:latin typeface="Lucida Console" pitchFamily="49" charset="0"/>
                      </a:endParaRPr>
                    </a:p>
                  </a:txBody>
                  <a:tcPr/>
                </a:tc>
              </a:tr>
              <a:tr h="370840">
                <a:tc>
                  <a:txBody>
                    <a:bodyPr/>
                    <a:lstStyle/>
                    <a:p>
                      <a:r>
                        <a:rPr lang="fr-FR" sz="1800" dirty="0" smtClean="0">
                          <a:latin typeface="+mn-lt"/>
                        </a:rPr>
                        <a:t>Opérateurs unaires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    --</a:t>
                      </a:r>
                    </a:p>
                    <a:p>
                      <a:r>
                        <a:rPr lang="fr-FR" sz="1800" kern="1200" baseline="0" dirty="0" smtClean="0">
                          <a:solidFill>
                            <a:schemeClr val="dk1"/>
                          </a:solidFill>
                          <a:latin typeface="Lucida Console" pitchFamily="49" charset="0"/>
                          <a:ea typeface="+mn-ea"/>
                          <a:cs typeface="+mn-cs"/>
                        </a:rPr>
                        <a:t>..</a:t>
                      </a:r>
                    </a:p>
                  </a:txBody>
                  <a:tcPr/>
                </a:tc>
                <a:tc>
                  <a:txBody>
                    <a:bodyPr/>
                    <a:lstStyle/>
                    <a:p>
                      <a:r>
                        <a:rPr lang="fr-FR" sz="1800" b="0" kern="1200" dirty="0" smtClean="0">
                          <a:solidFill>
                            <a:schemeClr val="accent1"/>
                          </a:solidFill>
                          <a:latin typeface="Lucida Console" pitchFamily="49" charset="0"/>
                          <a:ea typeface="+mn-ea"/>
                          <a:cs typeface="+mn-cs"/>
                        </a:rPr>
                        <a:t>$a++        </a:t>
                      </a:r>
                      <a:r>
                        <a:rPr lang="fr-FR" sz="1800" b="0" kern="1200" dirty="0" smtClean="0">
                          <a:solidFill>
                            <a:schemeClr val="bg2"/>
                          </a:solidFill>
                          <a:latin typeface="Lucida Console" pitchFamily="49" charset="0"/>
                          <a:ea typeface="+mn-ea"/>
                          <a:cs typeface="+mn-cs"/>
                        </a:rPr>
                        <a:t>(</a:t>
                      </a:r>
                      <a:r>
                        <a:rPr lang="fr-FR" sz="1800" b="0" kern="1200" dirty="0" smtClean="0">
                          <a:solidFill>
                            <a:schemeClr val="bg2"/>
                          </a:solidFill>
                          <a:latin typeface="Lucida Console" pitchFamily="49" charset="0"/>
                          <a:ea typeface="+mn-ea"/>
                          <a:cs typeface="+mn-cs"/>
                          <a:sym typeface="Wingdings" pitchFamily="2" charset="2"/>
                        </a:rPr>
                        <a:t></a:t>
                      </a:r>
                      <a:r>
                        <a:rPr lang="fr-FR" sz="1800" b="0" kern="1200" dirty="0" smtClean="0">
                          <a:solidFill>
                            <a:schemeClr val="tx2"/>
                          </a:solidFill>
                          <a:latin typeface="Lucida Console" pitchFamily="49" charset="0"/>
                          <a:ea typeface="+mn-ea"/>
                          <a:cs typeface="+mn-cs"/>
                        </a:rPr>
                        <a:t> </a:t>
                      </a:r>
                      <a:r>
                        <a:rPr lang="fr-FR" sz="1800" b="0" kern="1200" dirty="0" smtClean="0">
                          <a:solidFill>
                            <a:schemeClr val="accent1"/>
                          </a:solidFill>
                          <a:latin typeface="Lucida Console" pitchFamily="49" charset="0"/>
                          <a:ea typeface="+mn-ea"/>
                          <a:cs typeface="+mn-cs"/>
                        </a:rPr>
                        <a:t>$a = $a +1</a:t>
                      </a:r>
                      <a:r>
                        <a:rPr lang="fr-FR" sz="1800" b="0" kern="1200" dirty="0" smtClean="0">
                          <a:solidFill>
                            <a:schemeClr val="bg2"/>
                          </a:solidFill>
                          <a:latin typeface="Lucida Console" pitchFamily="49" charset="0"/>
                          <a:ea typeface="+mn-ea"/>
                          <a:cs typeface="+mn-cs"/>
                        </a:rPr>
                        <a:t>)</a:t>
                      </a:r>
                    </a:p>
                    <a:p>
                      <a:r>
                        <a:rPr lang="fr-FR" sz="1800" b="0" kern="1200" dirty="0" smtClean="0">
                          <a:solidFill>
                            <a:schemeClr val="accent1"/>
                          </a:solidFill>
                          <a:latin typeface="Lucida Console" pitchFamily="49" charset="0"/>
                          <a:ea typeface="+mn-ea"/>
                          <a:cs typeface="+mn-cs"/>
                        </a:rPr>
                        <a:t>1..5</a:t>
                      </a:r>
                      <a:r>
                        <a:rPr lang="fr-FR" sz="1800" b="0" dirty="0" smtClean="0">
                          <a:solidFill>
                            <a:schemeClr val="accent1"/>
                          </a:solidFill>
                          <a:latin typeface="Lucida Console" pitchFamily="49" charset="0"/>
                        </a:rPr>
                        <a:t>     </a:t>
                      </a:r>
                      <a:r>
                        <a:rPr lang="fr-FR" sz="1800" b="0" baseline="0" dirty="0" smtClean="0">
                          <a:solidFill>
                            <a:schemeClr val="accent1"/>
                          </a:solidFill>
                          <a:latin typeface="Lucida Console" pitchFamily="49" charset="0"/>
                        </a:rPr>
                        <a:t>    </a:t>
                      </a:r>
                      <a:r>
                        <a:rPr lang="fr-FR" sz="1800" b="0" baseline="0" dirty="0" smtClean="0">
                          <a:solidFill>
                            <a:schemeClr val="bg2"/>
                          </a:solidFill>
                          <a:latin typeface="Lucida Console" pitchFamily="49" charset="0"/>
                        </a:rPr>
                        <a:t>(</a:t>
                      </a:r>
                      <a:r>
                        <a:rPr lang="fr-FR" sz="1800" b="0" baseline="0" dirty="0" smtClean="0">
                          <a:solidFill>
                            <a:schemeClr val="bg2"/>
                          </a:solidFill>
                          <a:latin typeface="Lucida Console" pitchFamily="49" charset="0"/>
                          <a:sym typeface="Wingdings" pitchFamily="2" charset="2"/>
                        </a:rPr>
                        <a:t></a:t>
                      </a:r>
                      <a:r>
                        <a:rPr lang="fr-FR" sz="1800" b="0" baseline="0" dirty="0" smtClean="0">
                          <a:solidFill>
                            <a:schemeClr val="bg2"/>
                          </a:solidFill>
                          <a:latin typeface="Lucida Console" pitchFamily="49" charset="0"/>
                        </a:rPr>
                        <a:t> </a:t>
                      </a:r>
                      <a:r>
                        <a:rPr lang="fr-FR" sz="1800" b="0" baseline="0" dirty="0" smtClean="0">
                          <a:solidFill>
                            <a:schemeClr val="accent1"/>
                          </a:solidFill>
                          <a:latin typeface="Lucida Console" pitchFamily="49" charset="0"/>
                        </a:rPr>
                        <a:t>1,2,3,4,5</a:t>
                      </a:r>
                      <a:r>
                        <a:rPr lang="fr-FR" sz="1800" b="0" baseline="0" dirty="0" smtClean="0">
                          <a:solidFill>
                            <a:schemeClr val="bg2"/>
                          </a:solidFill>
                          <a:latin typeface="Lucida Console" pitchFamily="49" charset="0"/>
                        </a:rPr>
                        <a:t>)</a:t>
                      </a:r>
                      <a:endParaRPr lang="fr-FR" sz="1800" b="0" dirty="0">
                        <a:solidFill>
                          <a:schemeClr val="tx2"/>
                        </a:solidFill>
                        <a:latin typeface="Lucida Console" pitchFamily="49" charset="0"/>
                      </a:endParaRPr>
                    </a:p>
                  </a:txBody>
                  <a:tcPr/>
                </a:tc>
              </a:tr>
              <a:tr h="370840">
                <a:tc>
                  <a:txBody>
                    <a:bodyPr/>
                    <a:lstStyle/>
                    <a:p>
                      <a:r>
                        <a:rPr lang="fr-FR" sz="1800" dirty="0" smtClean="0">
                          <a:latin typeface="+mn-lt"/>
                        </a:rPr>
                        <a:t>Opérateurs de comparaison</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eq</a:t>
                      </a:r>
                      <a:r>
                        <a:rPr lang="fr-FR" sz="1800" kern="1200" baseline="0" dirty="0" smtClean="0">
                          <a:solidFill>
                            <a:schemeClr val="dk1"/>
                          </a:solidFill>
                          <a:latin typeface="Lucida Console" pitchFamily="49" charset="0"/>
                          <a:ea typeface="+mn-ea"/>
                          <a:cs typeface="+mn-cs"/>
                        </a:rPr>
                        <a:t>  -ne  -gt -</a:t>
                      </a:r>
                      <a:r>
                        <a:rPr lang="fr-FR" sz="1800" kern="1200" baseline="0" dirty="0" err="1" smtClean="0">
                          <a:solidFill>
                            <a:schemeClr val="dk1"/>
                          </a:solidFill>
                          <a:latin typeface="Lucida Console" pitchFamily="49" charset="0"/>
                          <a:ea typeface="+mn-ea"/>
                          <a:cs typeface="+mn-cs"/>
                        </a:rPr>
                        <a:t>ge</a:t>
                      </a:r>
                      <a:r>
                        <a:rPr lang="fr-FR" sz="1800" kern="1200" baseline="0" dirty="0" smtClean="0">
                          <a:solidFill>
                            <a:schemeClr val="dk1"/>
                          </a:solidFill>
                          <a:latin typeface="Lucida Console" pitchFamily="49" charset="0"/>
                          <a:ea typeface="+mn-ea"/>
                          <a:cs typeface="+mn-cs"/>
                        </a:rPr>
                        <a:t>   -</a:t>
                      </a:r>
                      <a:r>
                        <a:rPr lang="fr-FR" sz="1800" kern="1200" baseline="0" dirty="0" err="1" smtClean="0">
                          <a:solidFill>
                            <a:schemeClr val="dk1"/>
                          </a:solidFill>
                          <a:latin typeface="Lucida Console" pitchFamily="49" charset="0"/>
                          <a:ea typeface="+mn-ea"/>
                          <a:cs typeface="+mn-cs"/>
                        </a:rPr>
                        <a:t>lt</a:t>
                      </a:r>
                      <a:r>
                        <a:rPr lang="fr-FR" sz="1800" kern="1200" baseline="0" dirty="0" smtClean="0">
                          <a:solidFill>
                            <a:schemeClr val="dk1"/>
                          </a:solidFill>
                          <a:latin typeface="Lucida Console" pitchFamily="49" charset="0"/>
                          <a:ea typeface="+mn-ea"/>
                          <a:cs typeface="+mn-cs"/>
                        </a:rPr>
                        <a:t> –le</a:t>
                      </a:r>
                    </a:p>
                    <a:p>
                      <a:r>
                        <a:rPr lang="fr-FR" sz="1100" kern="1200" baseline="0" dirty="0" smtClean="0">
                          <a:solidFill>
                            <a:schemeClr val="dk1"/>
                          </a:solidFill>
                          <a:latin typeface="Lucida Console" pitchFamily="49" charset="0"/>
                          <a:ea typeface="+mn-ea"/>
                          <a:cs typeface="+mn-cs"/>
                        </a:rPr>
                        <a:t>-</a:t>
                      </a:r>
                      <a:r>
                        <a:rPr lang="fr-FR" sz="1100" kern="1200" baseline="0" dirty="0" err="1" smtClean="0">
                          <a:solidFill>
                            <a:schemeClr val="dk1"/>
                          </a:solidFill>
                          <a:latin typeface="Lucida Console" pitchFamily="49" charset="0"/>
                          <a:ea typeface="+mn-ea"/>
                          <a:cs typeface="+mn-cs"/>
                        </a:rPr>
                        <a:t>like</a:t>
                      </a:r>
                      <a:r>
                        <a:rPr lang="fr-FR" sz="1100" kern="1200" baseline="0" dirty="0" smtClean="0">
                          <a:solidFill>
                            <a:schemeClr val="dk1"/>
                          </a:solidFill>
                          <a:latin typeface="Lucida Console" pitchFamily="49" charset="0"/>
                          <a:ea typeface="+mn-ea"/>
                          <a:cs typeface="+mn-cs"/>
                        </a:rPr>
                        <a:t>   -</a:t>
                      </a:r>
                      <a:r>
                        <a:rPr lang="fr-FR" sz="1100" kern="1200" baseline="0" dirty="0" err="1" smtClean="0">
                          <a:solidFill>
                            <a:schemeClr val="dk1"/>
                          </a:solidFill>
                          <a:latin typeface="Lucida Console" pitchFamily="49" charset="0"/>
                          <a:ea typeface="+mn-ea"/>
                          <a:cs typeface="+mn-cs"/>
                        </a:rPr>
                        <a:t>notlike</a:t>
                      </a:r>
                      <a:r>
                        <a:rPr lang="fr-FR" sz="1100" kern="1200" baseline="0" dirty="0" smtClean="0">
                          <a:solidFill>
                            <a:schemeClr val="dk1"/>
                          </a:solidFill>
                          <a:latin typeface="Lucida Console" pitchFamily="49" charset="0"/>
                          <a:ea typeface="+mn-ea"/>
                          <a:cs typeface="+mn-cs"/>
                        </a:rPr>
                        <a:t> -match –</a:t>
                      </a:r>
                      <a:r>
                        <a:rPr lang="fr-FR" sz="1100" kern="1200" baseline="0" dirty="0" err="1" smtClean="0">
                          <a:solidFill>
                            <a:schemeClr val="dk1"/>
                          </a:solidFill>
                          <a:latin typeface="Lucida Console" pitchFamily="49" charset="0"/>
                          <a:ea typeface="+mn-ea"/>
                          <a:cs typeface="+mn-cs"/>
                        </a:rPr>
                        <a:t>notmatch</a:t>
                      </a:r>
                      <a:endParaRPr lang="fr-FR" sz="1100" kern="1200" baseline="0" dirty="0" smtClean="0">
                        <a:solidFill>
                          <a:schemeClr val="dk1"/>
                        </a:solidFill>
                        <a:latin typeface="Lucida Console" pitchFamily="49" charset="0"/>
                        <a:ea typeface="+mn-ea"/>
                        <a:cs typeface="+mn-cs"/>
                      </a:endParaRPr>
                    </a:p>
                    <a:p>
                      <a:r>
                        <a:rPr lang="fr-FR" sz="1100" kern="1200" baseline="0" dirty="0" smtClean="0">
                          <a:solidFill>
                            <a:schemeClr val="dk1"/>
                          </a:solidFill>
                          <a:latin typeface="Lucida Console" pitchFamily="49" charset="0"/>
                          <a:ea typeface="+mn-ea"/>
                          <a:cs typeface="+mn-cs"/>
                        </a:rPr>
                        <a:t>-</a:t>
                      </a:r>
                      <a:r>
                        <a:rPr lang="fr-FR" sz="1100" kern="1200" baseline="0" dirty="0" err="1" smtClean="0">
                          <a:solidFill>
                            <a:schemeClr val="dk1"/>
                          </a:solidFill>
                          <a:latin typeface="Lucida Console" pitchFamily="49" charset="0"/>
                          <a:ea typeface="+mn-ea"/>
                          <a:cs typeface="+mn-cs"/>
                        </a:rPr>
                        <a:t>contains</a:t>
                      </a:r>
                      <a:r>
                        <a:rPr lang="fr-FR" sz="1100" kern="1200" baseline="0" dirty="0" smtClean="0">
                          <a:solidFill>
                            <a:schemeClr val="dk1"/>
                          </a:solidFill>
                          <a:latin typeface="Lucida Console" pitchFamily="49" charset="0"/>
                          <a:ea typeface="+mn-ea"/>
                          <a:cs typeface="+mn-cs"/>
                        </a:rPr>
                        <a:t> -</a:t>
                      </a:r>
                      <a:r>
                        <a:rPr lang="fr-FR" sz="1100" kern="1200" baseline="0" dirty="0" err="1" smtClean="0">
                          <a:solidFill>
                            <a:schemeClr val="dk1"/>
                          </a:solidFill>
                          <a:latin typeface="Lucida Console" pitchFamily="49" charset="0"/>
                          <a:ea typeface="+mn-ea"/>
                          <a:cs typeface="+mn-cs"/>
                        </a:rPr>
                        <a:t>notcontains</a:t>
                      </a:r>
                      <a:endParaRPr lang="fr-FR" sz="1100" kern="1200" baseline="0" dirty="0" smtClean="0">
                        <a:solidFill>
                          <a:schemeClr val="dk1"/>
                        </a:solidFill>
                        <a:latin typeface="Lucida Console" pitchFamily="49" charset="0"/>
                        <a:ea typeface="+mn-ea"/>
                        <a:cs typeface="+mn-cs"/>
                      </a:endParaRPr>
                    </a:p>
                    <a:p>
                      <a:r>
                        <a:rPr lang="fr-FR" sz="1100" kern="1200" baseline="0" dirty="0" smtClean="0">
                          <a:solidFill>
                            <a:schemeClr val="dk1"/>
                          </a:solidFill>
                          <a:latin typeface="Lucida Console" pitchFamily="49" charset="0"/>
                          <a:ea typeface="+mn-ea"/>
                          <a:cs typeface="+mn-cs"/>
                        </a:rPr>
                        <a:t>-replace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baseline="0" dirty="0" smtClean="0">
                          <a:solidFill>
                            <a:schemeClr val="accent1"/>
                          </a:solidFill>
                          <a:latin typeface="Lucida Console" pitchFamily="49" charset="0"/>
                        </a:rPr>
                        <a:t>5 –</a:t>
                      </a:r>
                      <a:r>
                        <a:rPr lang="fr-FR" sz="1800" b="0" baseline="0" dirty="0" err="1" smtClean="0">
                          <a:solidFill>
                            <a:schemeClr val="accent1"/>
                          </a:solidFill>
                          <a:latin typeface="Lucida Console" pitchFamily="49" charset="0"/>
                        </a:rPr>
                        <a:t>eq</a:t>
                      </a:r>
                      <a:r>
                        <a:rPr lang="fr-FR" sz="1800" b="0" baseline="0" dirty="0" smtClean="0">
                          <a:solidFill>
                            <a:schemeClr val="accent1"/>
                          </a:solidFill>
                          <a:latin typeface="Lucida Console" pitchFamily="49" charset="0"/>
                        </a:rPr>
                        <a:t> </a:t>
                      </a:r>
                      <a:r>
                        <a:rPr lang="fr-FR" sz="1800" b="0" dirty="0" smtClean="0">
                          <a:solidFill>
                            <a:schemeClr val="accent1"/>
                          </a:solidFill>
                          <a:latin typeface="Lucida Console" pitchFamily="49" charset="0"/>
                        </a:rPr>
                        <a:t>"5"</a:t>
                      </a:r>
                      <a:r>
                        <a:rPr lang="fr-FR" sz="1800" b="0" baseline="0" dirty="0" smtClean="0">
                          <a:solidFill>
                            <a:schemeClr val="bg2"/>
                          </a:solidFill>
                          <a:latin typeface="Lucida Console" pitchFamily="49" charset="0"/>
                        </a:rPr>
                        <a:t>          </a:t>
                      </a:r>
                      <a:r>
                        <a:rPr lang="fr-FR" sz="1800" b="0" dirty="0" smtClean="0">
                          <a:solidFill>
                            <a:schemeClr val="bg2"/>
                          </a:solidFill>
                          <a:latin typeface="Lucida Console" pitchFamily="49" charset="0"/>
                        </a:rPr>
                        <a:t>(=</a:t>
                      </a:r>
                      <a:r>
                        <a:rPr lang="fr-FR" sz="1800" b="0" baseline="0" dirty="0" smtClean="0">
                          <a:solidFill>
                            <a:schemeClr val="bg2"/>
                          </a:solidFill>
                          <a:latin typeface="Lucida Console" pitchFamily="49" charset="0"/>
                        </a:rPr>
                        <a:t> </a:t>
                      </a:r>
                      <a:r>
                        <a:rPr lang="fr-FR" sz="1800" b="0" baseline="0" dirty="0" err="1" smtClean="0">
                          <a:solidFill>
                            <a:schemeClr val="bg2"/>
                          </a:solidFill>
                          <a:latin typeface="Lucida Console" pitchFamily="49" charset="0"/>
                        </a:rPr>
                        <a:t>True</a:t>
                      </a:r>
                      <a:r>
                        <a:rPr lang="fr-FR" sz="1800" b="0" baseline="0" dirty="0" smtClean="0">
                          <a:solidFill>
                            <a:schemeClr val="bg2"/>
                          </a:solidFill>
                          <a:latin typeface="Lucida Console" pitchFamily="49" charset="0"/>
                        </a:rPr>
                        <a:t>)</a:t>
                      </a:r>
                    </a:p>
                    <a:p>
                      <a:r>
                        <a:rPr lang="fr-FR" sz="1800" b="0" baseline="0" dirty="0" smtClean="0">
                          <a:solidFill>
                            <a:schemeClr val="accent1"/>
                          </a:solidFill>
                          <a:latin typeface="Lucida Console" pitchFamily="49" charset="0"/>
                        </a:rPr>
                        <a:t>5 –</a:t>
                      </a:r>
                      <a:r>
                        <a:rPr lang="fr-FR" sz="1800" b="0" baseline="0" dirty="0" err="1" smtClean="0">
                          <a:solidFill>
                            <a:schemeClr val="accent1"/>
                          </a:solidFill>
                          <a:latin typeface="Lucida Console" pitchFamily="49" charset="0"/>
                        </a:rPr>
                        <a:t>lt</a:t>
                      </a:r>
                      <a:r>
                        <a:rPr lang="fr-FR" sz="1800" b="0" baseline="0" dirty="0" smtClean="0">
                          <a:solidFill>
                            <a:schemeClr val="accent1"/>
                          </a:solidFill>
                          <a:latin typeface="Lucida Console" pitchFamily="49" charset="0"/>
                        </a:rPr>
                        <a:t> </a:t>
                      </a:r>
                      <a:r>
                        <a:rPr lang="fr-FR" sz="1800" b="0" dirty="0" smtClean="0">
                          <a:solidFill>
                            <a:schemeClr val="accent1"/>
                          </a:solidFill>
                          <a:latin typeface="Lucida Console" pitchFamily="49" charset="0"/>
                        </a:rPr>
                        <a:t>1</a:t>
                      </a:r>
                      <a:r>
                        <a:rPr lang="fr-FR" sz="1800" b="0" baseline="0" dirty="0" smtClean="0">
                          <a:solidFill>
                            <a:schemeClr val="accent1"/>
                          </a:solidFill>
                          <a:latin typeface="Lucida Console" pitchFamily="49" charset="0"/>
                        </a:rPr>
                        <a:t> </a:t>
                      </a:r>
                      <a:r>
                        <a:rPr lang="fr-FR" sz="1800" b="0" baseline="0" dirty="0" smtClean="0">
                          <a:solidFill>
                            <a:schemeClr val="bg2"/>
                          </a:solidFill>
                          <a:latin typeface="Lucida Console" pitchFamily="49" charset="0"/>
                        </a:rPr>
                        <a:t>          </a:t>
                      </a:r>
                      <a:r>
                        <a:rPr lang="fr-FR" sz="1800" b="0" dirty="0" smtClean="0">
                          <a:solidFill>
                            <a:schemeClr val="bg2"/>
                          </a:solidFill>
                          <a:latin typeface="Lucida Console" pitchFamily="49" charset="0"/>
                        </a:rPr>
                        <a:t>(=</a:t>
                      </a:r>
                      <a:r>
                        <a:rPr lang="fr-FR" sz="1800" b="0" baseline="0" dirty="0" smtClean="0">
                          <a:solidFill>
                            <a:schemeClr val="bg2"/>
                          </a:solidFill>
                          <a:latin typeface="Lucida Console" pitchFamily="49" charset="0"/>
                        </a:rPr>
                        <a:t> False) </a:t>
                      </a:r>
                      <a:r>
                        <a:rPr lang="fr-FR" sz="1800" b="0" dirty="0" smtClean="0">
                          <a:solidFill>
                            <a:schemeClr val="accent1"/>
                          </a:solidFill>
                          <a:latin typeface="Lucida Console" pitchFamily="49" charset="0"/>
                        </a:rPr>
                        <a:t>"</a:t>
                      </a:r>
                      <a:r>
                        <a:rPr lang="fr-FR" sz="1800" b="0" baseline="0" dirty="0" smtClean="0">
                          <a:solidFill>
                            <a:schemeClr val="accent1"/>
                          </a:solidFill>
                          <a:latin typeface="Lucida Console" pitchFamily="49" charset="0"/>
                        </a:rPr>
                        <a:t>un</a:t>
                      </a:r>
                      <a:r>
                        <a:rPr lang="fr-FR" sz="1800" b="0" dirty="0" smtClean="0">
                          <a:solidFill>
                            <a:schemeClr val="accent1"/>
                          </a:solidFill>
                          <a:latin typeface="Lucida Console" pitchFamily="49" charset="0"/>
                        </a:rPr>
                        <a:t>" </a:t>
                      </a:r>
                      <a:r>
                        <a:rPr lang="fr-FR" sz="1800" b="0" baseline="0" dirty="0" smtClean="0">
                          <a:solidFill>
                            <a:schemeClr val="accent1"/>
                          </a:solidFill>
                          <a:latin typeface="Lucida Console" pitchFamily="49" charset="0"/>
                        </a:rPr>
                        <a:t>-</a:t>
                      </a:r>
                      <a:r>
                        <a:rPr lang="fr-FR" sz="1800" b="0" baseline="0" dirty="0" err="1" smtClean="0">
                          <a:solidFill>
                            <a:schemeClr val="accent1"/>
                          </a:solidFill>
                          <a:latin typeface="Lucida Console" pitchFamily="49" charset="0"/>
                        </a:rPr>
                        <a:t>like</a:t>
                      </a:r>
                      <a:r>
                        <a:rPr lang="fr-FR" sz="1800" b="0" baseline="0" dirty="0" smtClean="0">
                          <a:solidFill>
                            <a:schemeClr val="accent1"/>
                          </a:solidFill>
                          <a:latin typeface="Lucida Console" pitchFamily="49" charset="0"/>
                        </a:rPr>
                        <a:t> </a:t>
                      </a:r>
                      <a:r>
                        <a:rPr lang="fr-FR" sz="1800" b="0" dirty="0" smtClean="0">
                          <a:solidFill>
                            <a:schemeClr val="accent1"/>
                          </a:solidFill>
                          <a:latin typeface="Lucida Console" pitchFamily="49" charset="0"/>
                        </a:rPr>
                        <a:t>"</a:t>
                      </a:r>
                      <a:r>
                        <a:rPr lang="fr-FR" sz="1800" b="0" baseline="0" dirty="0" smtClean="0">
                          <a:solidFill>
                            <a:schemeClr val="accent1"/>
                          </a:solidFill>
                          <a:latin typeface="Lucida Console" pitchFamily="49" charset="0"/>
                        </a:rPr>
                        <a:t>u*</a:t>
                      </a:r>
                      <a:r>
                        <a:rPr lang="fr-FR" sz="1800" b="0" dirty="0" smtClean="0">
                          <a:solidFill>
                            <a:schemeClr val="accent1"/>
                          </a:solidFill>
                          <a:latin typeface="Lucida Console" pitchFamily="49" charset="0"/>
                        </a:rPr>
                        <a:t>"   </a:t>
                      </a:r>
                      <a:r>
                        <a:rPr lang="fr-FR" sz="1800" b="0" baseline="0" dirty="0" smtClean="0">
                          <a:solidFill>
                            <a:schemeClr val="accent1"/>
                          </a:solidFill>
                          <a:latin typeface="Lucida Console" pitchFamily="49" charset="0"/>
                        </a:rPr>
                        <a:t> </a:t>
                      </a:r>
                      <a:r>
                        <a:rPr lang="fr-FR" sz="1800" b="0" baseline="0" dirty="0" smtClean="0">
                          <a:solidFill>
                            <a:schemeClr val="bg2"/>
                          </a:solidFill>
                          <a:latin typeface="Lucida Console" pitchFamily="49" charset="0"/>
                        </a:rPr>
                        <a:t>(= </a:t>
                      </a:r>
                      <a:r>
                        <a:rPr lang="fr-FR" sz="1800" b="0" baseline="0" dirty="0" err="1" smtClean="0">
                          <a:solidFill>
                            <a:schemeClr val="bg2"/>
                          </a:solidFill>
                          <a:latin typeface="Lucida Console" pitchFamily="49" charset="0"/>
                        </a:rPr>
                        <a:t>True</a:t>
                      </a:r>
                      <a:r>
                        <a:rPr lang="fr-FR" sz="1800" b="0" baseline="0" dirty="0" smtClean="0">
                          <a:solidFill>
                            <a:schemeClr val="bg2"/>
                          </a:solidFill>
                          <a:latin typeface="Lucida Console" pitchFamily="49" charset="0"/>
                        </a:rPr>
                        <a:t>)</a:t>
                      </a:r>
                    </a:p>
                    <a:p>
                      <a:endParaRPr lang="fr-FR" sz="1800" b="0" baseline="0" dirty="0" smtClean="0">
                        <a:solidFill>
                          <a:schemeClr val="bg2"/>
                        </a:solidFill>
                        <a:latin typeface="Lucida Console" pitchFamily="49" charset="0"/>
                      </a:endParaRPr>
                    </a:p>
                  </a:txBody>
                  <a:tcPr/>
                </a:tc>
              </a:tr>
              <a:tr h="370840">
                <a:tc>
                  <a:txBody>
                    <a:bodyPr/>
                    <a:lstStyle/>
                    <a:p>
                      <a:r>
                        <a:rPr lang="fr-FR" sz="1800" dirty="0" smtClean="0">
                          <a:latin typeface="+mn-lt"/>
                        </a:rPr>
                        <a:t>Opérateurs logiques </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-and  -or   -</a:t>
                      </a:r>
                      <a:r>
                        <a:rPr lang="fr-FR" sz="1800" kern="1200" baseline="0" dirty="0" err="1" smtClean="0">
                          <a:solidFill>
                            <a:schemeClr val="dk1"/>
                          </a:solidFill>
                          <a:latin typeface="Lucida Console" pitchFamily="49" charset="0"/>
                          <a:ea typeface="+mn-ea"/>
                          <a:cs typeface="+mn-cs"/>
                        </a:rPr>
                        <a:t>xor</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-not</a:t>
                      </a:r>
                    </a:p>
                    <a:p>
                      <a:r>
                        <a:rPr lang="fr-FR" sz="1800" kern="1200" baseline="0" dirty="0" smtClean="0">
                          <a:solidFill>
                            <a:schemeClr val="dk1"/>
                          </a:solidFill>
                          <a:latin typeface="Lucida Console" pitchFamily="49" charset="0"/>
                          <a:ea typeface="+mn-ea"/>
                          <a:cs typeface="+mn-cs"/>
                        </a:rPr>
                        <a:t>-band  -</a:t>
                      </a:r>
                      <a:r>
                        <a:rPr lang="fr-FR" sz="1800" kern="1200" baseline="0" dirty="0" err="1" smtClean="0">
                          <a:solidFill>
                            <a:schemeClr val="dk1"/>
                          </a:solidFill>
                          <a:latin typeface="Lucida Console" pitchFamily="49" charset="0"/>
                          <a:ea typeface="+mn-ea"/>
                          <a:cs typeface="+mn-cs"/>
                        </a:rPr>
                        <a:t>bor</a:t>
                      </a:r>
                      <a:r>
                        <a:rPr lang="fr-FR" sz="1800" kern="1200" baseline="0" dirty="0" smtClean="0">
                          <a:solidFill>
                            <a:schemeClr val="dk1"/>
                          </a:solidFill>
                          <a:latin typeface="Lucida Console" pitchFamily="49" charset="0"/>
                          <a:ea typeface="+mn-ea"/>
                          <a:cs typeface="+mn-cs"/>
                        </a:rPr>
                        <a:t>   -</a:t>
                      </a:r>
                      <a:r>
                        <a:rPr lang="fr-FR" sz="1800" kern="1200" baseline="0" dirty="0" err="1" smtClean="0">
                          <a:solidFill>
                            <a:schemeClr val="dk1"/>
                          </a:solidFill>
                          <a:latin typeface="Lucida Console" pitchFamily="49" charset="0"/>
                          <a:ea typeface="+mn-ea"/>
                          <a:cs typeface="+mn-cs"/>
                        </a:rPr>
                        <a:t>bxor</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bnot</a:t>
                      </a:r>
                      <a:endParaRPr lang="fr-FR" sz="1800" kern="1200" baseline="0" dirty="0" smtClean="0">
                        <a:solidFill>
                          <a:schemeClr val="dk1"/>
                        </a:solidFill>
                        <a:latin typeface="Lucida Console" pitchFamily="49" charset="0"/>
                        <a:ea typeface="+mn-ea"/>
                        <a:cs typeface="+mn-cs"/>
                      </a:endParaRPr>
                    </a:p>
                  </a:txBody>
                  <a:tcPr/>
                </a:tc>
                <a:tc>
                  <a:txBody>
                    <a:bodyPr/>
                    <a:lstStyle/>
                    <a:p>
                      <a:r>
                        <a:rPr lang="fr-FR" sz="1800" b="0" dirty="0" smtClean="0">
                          <a:solidFill>
                            <a:schemeClr val="accent1"/>
                          </a:solidFill>
                          <a:latin typeface="Lucida Console" pitchFamily="49" charset="0"/>
                        </a:rPr>
                        <a:t>$false –or $false </a:t>
                      </a:r>
                      <a:r>
                        <a:rPr lang="fr-FR" sz="1800" b="0" dirty="0" smtClean="0">
                          <a:solidFill>
                            <a:schemeClr val="bg2"/>
                          </a:solidFill>
                          <a:latin typeface="Lucida Console" pitchFamily="49" charset="0"/>
                        </a:rPr>
                        <a:t>(=</a:t>
                      </a:r>
                      <a:r>
                        <a:rPr lang="fr-FR" sz="1800" b="0" baseline="0" dirty="0" smtClean="0">
                          <a:solidFill>
                            <a:schemeClr val="bg2"/>
                          </a:solidFill>
                          <a:latin typeface="Lucida Console" pitchFamily="49" charset="0"/>
                        </a:rPr>
                        <a:t> False)</a:t>
                      </a:r>
                    </a:p>
                    <a:p>
                      <a:r>
                        <a:rPr lang="fr-FR" sz="1800" b="0" baseline="0" dirty="0" smtClean="0">
                          <a:solidFill>
                            <a:schemeClr val="accent1"/>
                          </a:solidFill>
                          <a:latin typeface="Lucida Console" pitchFamily="49" charset="0"/>
                        </a:rPr>
                        <a:t>-not $</a:t>
                      </a:r>
                      <a:r>
                        <a:rPr lang="fr-FR" sz="1800" b="0" baseline="0" dirty="0" err="1" smtClean="0">
                          <a:solidFill>
                            <a:schemeClr val="accent1"/>
                          </a:solidFill>
                          <a:latin typeface="Lucida Console" pitchFamily="49" charset="0"/>
                        </a:rPr>
                        <a:t>true</a:t>
                      </a:r>
                      <a:r>
                        <a:rPr lang="fr-FR" sz="1800" b="0" baseline="0" dirty="0" smtClean="0">
                          <a:solidFill>
                            <a:schemeClr val="accent1"/>
                          </a:solidFill>
                          <a:latin typeface="Lucida Console" pitchFamily="49" charset="0"/>
                        </a:rPr>
                        <a:t>        </a:t>
                      </a:r>
                      <a:r>
                        <a:rPr lang="fr-FR" sz="1800" b="0" baseline="0" dirty="0" smtClean="0">
                          <a:solidFill>
                            <a:schemeClr val="bg2"/>
                          </a:solidFill>
                          <a:latin typeface="Lucida Console" pitchFamily="49" charset="0"/>
                        </a:rPr>
                        <a:t>(= False) </a:t>
                      </a:r>
                      <a:r>
                        <a:rPr lang="fr-FR" sz="1800" b="0" baseline="0" dirty="0" smtClean="0">
                          <a:solidFill>
                            <a:schemeClr val="accent1"/>
                          </a:solidFill>
                          <a:latin typeface="Lucida Console" pitchFamily="49" charset="0"/>
                        </a:rPr>
                        <a:t>00xff –</a:t>
                      </a:r>
                      <a:r>
                        <a:rPr lang="fr-FR" sz="1800" b="0" baseline="0" dirty="0" err="1" smtClean="0">
                          <a:solidFill>
                            <a:schemeClr val="accent1"/>
                          </a:solidFill>
                          <a:latin typeface="Lucida Console" pitchFamily="49" charset="0"/>
                        </a:rPr>
                        <a:t>bor</a:t>
                      </a:r>
                      <a:r>
                        <a:rPr lang="fr-FR" sz="1800" b="0" baseline="0" dirty="0" smtClean="0">
                          <a:solidFill>
                            <a:schemeClr val="accent1"/>
                          </a:solidFill>
                          <a:latin typeface="Lucida Console" pitchFamily="49" charset="0"/>
                        </a:rPr>
                        <a:t> 0xaa     </a:t>
                      </a:r>
                      <a:r>
                        <a:rPr lang="fr-FR" sz="1800" b="0" baseline="0" dirty="0" smtClean="0">
                          <a:solidFill>
                            <a:schemeClr val="bg2"/>
                          </a:solidFill>
                          <a:latin typeface="Lucida Console" pitchFamily="49" charset="0"/>
                        </a:rPr>
                        <a:t>(= 255)</a:t>
                      </a:r>
                      <a:endParaRPr lang="fr-FR" sz="1800" b="0" baseline="0" dirty="0" smtClean="0">
                        <a:solidFill>
                          <a:schemeClr val="tx2"/>
                        </a:solidFill>
                        <a:latin typeface="Lucida Console" pitchFamily="49" charset="0"/>
                      </a:endParaRPr>
                    </a:p>
                    <a:p>
                      <a:r>
                        <a:rPr lang="fr-FR" sz="1800" b="0" baseline="0" dirty="0" smtClean="0">
                          <a:solidFill>
                            <a:schemeClr val="accent1"/>
                          </a:solidFill>
                          <a:latin typeface="Lucida Console" pitchFamily="49" charset="0"/>
                        </a:rPr>
                        <a:t>–</a:t>
                      </a:r>
                      <a:r>
                        <a:rPr lang="fr-FR" sz="1800" b="0" baseline="0" dirty="0" err="1" smtClean="0">
                          <a:solidFill>
                            <a:schemeClr val="accent1"/>
                          </a:solidFill>
                          <a:latin typeface="Lucida Console" pitchFamily="49" charset="0"/>
                        </a:rPr>
                        <a:t>bnot</a:t>
                      </a:r>
                      <a:r>
                        <a:rPr lang="fr-FR" sz="1800" b="0" baseline="0" dirty="0" smtClean="0">
                          <a:solidFill>
                            <a:schemeClr val="accent1"/>
                          </a:solidFill>
                          <a:latin typeface="Lucida Console" pitchFamily="49" charset="0"/>
                        </a:rPr>
                        <a:t> 0xff         </a:t>
                      </a:r>
                      <a:r>
                        <a:rPr lang="fr-FR" sz="1800" b="0" baseline="0" dirty="0" smtClean="0">
                          <a:solidFill>
                            <a:schemeClr val="bg2"/>
                          </a:solidFill>
                          <a:latin typeface="Lucida Console" pitchFamily="49" charset="0"/>
                        </a:rPr>
                        <a:t>(= -256)</a:t>
                      </a:r>
                    </a:p>
                  </a:txBody>
                  <a:tcPr/>
                </a:tc>
              </a:tr>
              <a:tr h="370840">
                <a:tc>
                  <a:txBody>
                    <a:bodyPr/>
                    <a:lstStyle/>
                    <a:p>
                      <a:r>
                        <a:rPr lang="en-US" sz="1800" dirty="0" err="1" smtClean="0">
                          <a:latin typeface="+mn-lt"/>
                        </a:rPr>
                        <a:t>Opérateurs</a:t>
                      </a:r>
                      <a:r>
                        <a:rPr lang="en-US" sz="1800" dirty="0" smtClean="0">
                          <a:latin typeface="+mn-lt"/>
                        </a:rPr>
                        <a:t> </a:t>
                      </a:r>
                      <a:r>
                        <a:rPr lang="en-US" sz="1800" dirty="0" err="1" smtClean="0">
                          <a:latin typeface="+mn-lt"/>
                        </a:rPr>
                        <a:t>sur</a:t>
                      </a:r>
                      <a:r>
                        <a:rPr lang="en-US" sz="1800" dirty="0" smtClean="0">
                          <a:latin typeface="+mn-lt"/>
                        </a:rPr>
                        <a:t> les types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is</a:t>
                      </a:r>
                      <a:r>
                        <a:rPr lang="fr-FR" sz="1800" kern="1200" baseline="0" dirty="0" smtClean="0">
                          <a:solidFill>
                            <a:schemeClr val="dk1"/>
                          </a:solidFill>
                          <a:latin typeface="Lucida Console" pitchFamily="49" charset="0"/>
                          <a:ea typeface="+mn-ea"/>
                          <a:cs typeface="+mn-cs"/>
                        </a:rPr>
                        <a:t>   -</a:t>
                      </a:r>
                      <a:r>
                        <a:rPr lang="fr-FR" sz="1800" kern="1200" baseline="0" dirty="0" err="1" smtClean="0">
                          <a:solidFill>
                            <a:schemeClr val="dk1"/>
                          </a:solidFill>
                          <a:latin typeface="Lucida Console" pitchFamily="49" charset="0"/>
                          <a:ea typeface="+mn-ea"/>
                          <a:cs typeface="+mn-cs"/>
                        </a:rPr>
                        <a:t>isnot</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-as</a:t>
                      </a:r>
                    </a:p>
                  </a:txBody>
                  <a:tcPr/>
                </a:tc>
                <a:tc>
                  <a:txBody>
                    <a:bodyPr/>
                    <a:lstStyle/>
                    <a:p>
                      <a:r>
                        <a:rPr lang="fr-FR" sz="1800" b="0" dirty="0" smtClean="0">
                          <a:solidFill>
                            <a:schemeClr val="accent1"/>
                          </a:solidFill>
                          <a:latin typeface="Lucida Console" pitchFamily="49" charset="0"/>
                        </a:rPr>
                        <a:t>3 –</a:t>
                      </a:r>
                      <a:r>
                        <a:rPr lang="fr-FR" sz="1800" b="0" dirty="0" err="1" smtClean="0">
                          <a:solidFill>
                            <a:schemeClr val="accent1"/>
                          </a:solidFill>
                          <a:latin typeface="Lucida Console" pitchFamily="49" charset="0"/>
                        </a:rPr>
                        <a:t>is</a:t>
                      </a:r>
                      <a:r>
                        <a:rPr lang="fr-FR" sz="1800" b="0" dirty="0" smtClean="0">
                          <a:solidFill>
                            <a:schemeClr val="accent1"/>
                          </a:solidFill>
                          <a:latin typeface="Lucida Console" pitchFamily="49" charset="0"/>
                        </a:rPr>
                        <a:t> [</a:t>
                      </a:r>
                      <a:r>
                        <a:rPr lang="fr-FR" sz="1800" b="0" dirty="0" err="1" smtClean="0">
                          <a:solidFill>
                            <a:schemeClr val="accent1"/>
                          </a:solidFill>
                          <a:latin typeface="Lucida Console" pitchFamily="49" charset="0"/>
                        </a:rPr>
                        <a:t>int</a:t>
                      </a:r>
                      <a:r>
                        <a:rPr lang="fr-FR" sz="1800" b="0" dirty="0" smtClean="0">
                          <a:solidFill>
                            <a:schemeClr val="accent1"/>
                          </a:solidFill>
                          <a:latin typeface="Lucida Console" pitchFamily="49" charset="0"/>
                        </a:rPr>
                        <a:t>]        </a:t>
                      </a:r>
                      <a:r>
                        <a:rPr lang="fr-FR" sz="1800" b="0" dirty="0" smtClean="0">
                          <a:solidFill>
                            <a:schemeClr val="bg2"/>
                          </a:solidFill>
                          <a:latin typeface="Lucida Console" pitchFamily="49" charset="0"/>
                        </a:rPr>
                        <a:t>(= </a:t>
                      </a:r>
                      <a:r>
                        <a:rPr lang="fr-FR" sz="1800" b="0" dirty="0" err="1" smtClean="0">
                          <a:solidFill>
                            <a:schemeClr val="bg2"/>
                          </a:solidFill>
                          <a:latin typeface="Lucida Console" pitchFamily="49" charset="0"/>
                        </a:rPr>
                        <a:t>True</a:t>
                      </a:r>
                      <a:r>
                        <a:rPr lang="fr-FR" sz="1800" b="0" dirty="0" smtClean="0">
                          <a:solidFill>
                            <a:schemeClr val="bg2"/>
                          </a:solidFill>
                          <a:latin typeface="Lucida Console" pitchFamily="49" charset="0"/>
                        </a:rPr>
                        <a:t>)</a:t>
                      </a:r>
                    </a:p>
                    <a:p>
                      <a:r>
                        <a:rPr lang="fr-FR" sz="1800" b="0" dirty="0" smtClean="0">
                          <a:solidFill>
                            <a:schemeClr val="accent1"/>
                          </a:solidFill>
                          <a:latin typeface="Lucida Console" pitchFamily="49" charset="0"/>
                        </a:rPr>
                        <a:t>"4" -as [</a:t>
                      </a:r>
                      <a:r>
                        <a:rPr lang="fr-FR" sz="1800" b="0" dirty="0" err="1" smtClean="0">
                          <a:solidFill>
                            <a:schemeClr val="accent1"/>
                          </a:solidFill>
                          <a:latin typeface="Lucida Console" pitchFamily="49" charset="0"/>
                        </a:rPr>
                        <a:t>int</a:t>
                      </a:r>
                      <a:r>
                        <a:rPr lang="fr-FR" sz="1800" b="0" dirty="0" smtClean="0">
                          <a:solidFill>
                            <a:schemeClr val="accent1"/>
                          </a:solidFill>
                          <a:latin typeface="Lucida Console" pitchFamily="49" charset="0"/>
                        </a:rPr>
                        <a:t>]         </a:t>
                      </a:r>
                      <a:r>
                        <a:rPr lang="fr-FR" sz="1800" b="0" dirty="0" smtClean="0">
                          <a:solidFill>
                            <a:schemeClr val="bg2"/>
                          </a:solidFill>
                          <a:latin typeface="Lucida Console" pitchFamily="49" charset="0"/>
                        </a:rPr>
                        <a:t>(= 4)</a:t>
                      </a:r>
                    </a:p>
                  </a:txBody>
                  <a:tcPr/>
                </a:tc>
              </a:tr>
              <a:tr h="370840">
                <a:tc>
                  <a:txBody>
                    <a:bodyPr/>
                    <a:lstStyle/>
                    <a:p>
                      <a:r>
                        <a:rPr lang="fr-FR" sz="1800" dirty="0" smtClean="0">
                          <a:latin typeface="+mn-lt"/>
                        </a:rPr>
                        <a:t>Autres</a:t>
                      </a:r>
                      <a:endParaRPr lang="fr-FR" sz="1800" dirty="0">
                        <a:latin typeface="+mn-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dk1"/>
                          </a:solidFill>
                          <a:latin typeface="Lucida Console" pitchFamily="49" charset="0"/>
                          <a:ea typeface="+mn-ea"/>
                          <a:cs typeface="+mn-cs"/>
                        </a:rPr>
                        <a:t>$(…)</a:t>
                      </a:r>
                      <a:r>
                        <a:rPr lang="fr-FR" sz="800" kern="1200" baseline="0" dirty="0" smtClean="0">
                          <a:solidFill>
                            <a:schemeClr val="dk1"/>
                          </a:solidFill>
                          <a:latin typeface="Lucida Console" pitchFamily="49" charset="0"/>
                          <a:ea typeface="+mn-ea"/>
                          <a:cs typeface="+mn-cs"/>
                        </a:rPr>
                        <a:t>   </a:t>
                      </a:r>
                      <a:r>
                        <a:rPr lang="fr-FR" sz="1000" kern="1200" baseline="0" dirty="0" smtClean="0">
                          <a:solidFill>
                            <a:schemeClr val="dk1"/>
                          </a:solidFill>
                          <a:latin typeface="Lucida Console" pitchFamily="49" charset="0"/>
                          <a:ea typeface="+mn-ea"/>
                          <a:cs typeface="+mn-cs"/>
                        </a:rPr>
                        <a:t>évaluation de l’expression    </a:t>
                      </a:r>
                      <a:r>
                        <a:rPr lang="fr-FR" sz="1800" kern="1200" baseline="0" dirty="0" smtClean="0">
                          <a:solidFill>
                            <a:schemeClr val="dk1"/>
                          </a:solidFill>
                          <a:latin typeface="Lucida Console" pitchFamily="49" charset="0"/>
                          <a:ea typeface="+mn-ea"/>
                          <a:cs typeface="+mn-cs"/>
                        </a:rPr>
                        <a:t>&gt; &gt;&gt;</a:t>
                      </a:r>
                      <a:r>
                        <a:rPr lang="fr-FR" sz="800" kern="1200" baseline="0" dirty="0" smtClean="0">
                          <a:solidFill>
                            <a:schemeClr val="dk1"/>
                          </a:solidFill>
                          <a:latin typeface="Lucida Console" pitchFamily="49" charset="0"/>
                          <a:ea typeface="+mn-ea"/>
                          <a:cs typeface="+mn-cs"/>
                        </a:rPr>
                        <a:t>   </a:t>
                      </a:r>
                      <a:r>
                        <a:rPr lang="fr-FR" sz="1000" kern="1200" baseline="0" dirty="0" smtClean="0">
                          <a:solidFill>
                            <a:schemeClr val="dk1"/>
                          </a:solidFill>
                          <a:latin typeface="Lucida Console" pitchFamily="49" charset="0"/>
                          <a:ea typeface="+mn-ea"/>
                          <a:cs typeface="+mn-cs"/>
                        </a:rPr>
                        <a:t>redirection de la sortie texte</a:t>
                      </a:r>
                      <a:endParaRPr lang="fr-FR" sz="18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dk1"/>
                          </a:solidFill>
                          <a:latin typeface="Lucida Console" pitchFamily="49" charset="0"/>
                          <a:ea typeface="+mn-ea"/>
                          <a:cs typeface="+mn-cs"/>
                        </a:rPr>
                        <a:t>@(…) </a:t>
                      </a:r>
                      <a:r>
                        <a:rPr lang="fr-FR" sz="1000" kern="1200" baseline="0" dirty="0" smtClean="0">
                          <a:solidFill>
                            <a:schemeClr val="dk1"/>
                          </a:solidFill>
                          <a:latin typeface="Lucida Console" pitchFamily="49" charset="0"/>
                          <a:ea typeface="+mn-ea"/>
                          <a:cs typeface="+mn-cs"/>
                        </a:rPr>
                        <a:t>tableau de résultats          </a:t>
                      </a:r>
                      <a:r>
                        <a:rPr lang="fr-FR" sz="1800" kern="1200" baseline="0" dirty="0" smtClean="0">
                          <a:solidFill>
                            <a:schemeClr val="dk1"/>
                          </a:solidFill>
                          <a:latin typeface="Lucida Console" pitchFamily="49" charset="0"/>
                          <a:ea typeface="+mn-ea"/>
                          <a:cs typeface="+mn-cs"/>
                        </a:rPr>
                        <a:t>2&gt; 2&gt;&gt; 2&amp;&gt;1 </a:t>
                      </a:r>
                      <a:r>
                        <a:rPr lang="fr-FR" sz="1000" kern="1200" baseline="0" dirty="0" smtClean="0">
                          <a:solidFill>
                            <a:schemeClr val="dk1"/>
                          </a:solidFill>
                          <a:latin typeface="Lucida Console" pitchFamily="49" charset="0"/>
                          <a:ea typeface="+mn-ea"/>
                          <a:cs typeface="+mn-cs"/>
                        </a:rPr>
                        <a:t>redirection des erreurs</a:t>
                      </a:r>
                      <a:endParaRPr lang="fr-FR" sz="4000" kern="1200" baseline="0" dirty="0" smtClean="0">
                        <a:solidFill>
                          <a:schemeClr val="dk1"/>
                        </a:solidFill>
                        <a:latin typeface="Lucida Console" pitchFamily="49" charset="0"/>
                        <a:ea typeface="+mn-ea"/>
                        <a:cs typeface="+mn-cs"/>
                      </a:endParaRPr>
                    </a:p>
                  </a:txBody>
                  <a:tcPr/>
                </a:tc>
                <a:tc hMerge="1">
                  <a:txBody>
                    <a:bodyPr/>
                    <a:lstStyle/>
                    <a:p>
                      <a:endParaRPr lang="fr-FR" sz="1800" b="0" dirty="0" smtClean="0">
                        <a:solidFill>
                          <a:schemeClr val="tx2"/>
                        </a:solidFill>
                        <a:latin typeface="Lucida Console" pitchFamily="49" charset="0"/>
                      </a:endParaRPr>
                    </a:p>
                  </a:txBody>
                  <a:tcPr/>
                </a:tc>
              </a:tr>
            </a:tbl>
          </a:graphicData>
        </a:graphic>
      </p:graphicFrame>
      <p:sp>
        <p:nvSpPr>
          <p:cNvPr id="8" name="Rectangle 7"/>
          <p:cNvSpPr/>
          <p:nvPr/>
        </p:nvSpPr>
        <p:spPr>
          <a:xfrm>
            <a:off x="1121228" y="6338891"/>
            <a:ext cx="7663543" cy="369332"/>
          </a:xfrm>
          <a:prstGeom prst="rect">
            <a:avLst/>
          </a:prstGeom>
        </p:spPr>
        <p:txBody>
          <a:bodyPr wrap="square">
            <a:spAutoFit/>
          </a:bodyPr>
          <a:lstStyle/>
          <a:p>
            <a:pPr algn="r"/>
            <a:r>
              <a:rPr lang="fr-FR" b="0" dirty="0" smtClean="0"/>
              <a:t>Plus de détails : </a:t>
            </a:r>
            <a:r>
              <a:rPr lang="fr-FR" b="0" dirty="0" smtClean="0">
                <a:solidFill>
                  <a:srgbClr val="FFC000"/>
                </a:solidFill>
                <a:latin typeface="Lucida Console" pitchFamily="49" charset="0"/>
              </a:rPr>
              <a:t>help about*</a:t>
            </a:r>
            <a:r>
              <a:rPr lang="fr-FR" b="0" dirty="0" err="1" smtClean="0">
                <a:solidFill>
                  <a:srgbClr val="FFC000"/>
                </a:solidFill>
                <a:latin typeface="Lucida Console" pitchFamily="49" charset="0"/>
              </a:rPr>
              <a:t>operator</a:t>
            </a:r>
            <a:r>
              <a:rPr lang="fr-FR" b="0" dirty="0" smtClean="0">
                <a:solidFill>
                  <a:srgbClr val="FFC000"/>
                </a:solidFill>
                <a:latin typeface="Lucida Console" pitchFamily="49" charset="0"/>
              </a:rPr>
              <a:t>*</a:t>
            </a:r>
          </a:p>
        </p:txBody>
      </p:sp>
      <p:pic>
        <p:nvPicPr>
          <p:cNvPr id="6" name="Picture 2" descr="C:\Users\patricg\AppData\Local\Microsoft\Windows\Temporary Internet Files\Content.IE5\9LYUKV0X\MCj03463170000[1].wmf"/>
          <p:cNvPicPr>
            <a:picLocks noChangeAspect="1" noChangeArrowheads="1"/>
          </p:cNvPicPr>
          <p:nvPr/>
        </p:nvPicPr>
        <p:blipFill>
          <a:blip r:embed="rId3"/>
          <a:srcRect/>
          <a:stretch>
            <a:fillRect/>
          </a:stretch>
        </p:blipFill>
        <p:spPr bwMode="auto">
          <a:xfrm>
            <a:off x="4524955" y="2661237"/>
            <a:ext cx="320313" cy="256623"/>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instructions de contrôle de flux</a:t>
            </a:r>
            <a:endParaRPr lang="fr-FR" dirty="0"/>
          </a:p>
        </p:txBody>
      </p:sp>
      <p:sp>
        <p:nvSpPr>
          <p:cNvPr id="4" name="Espace réservé du contenu 3"/>
          <p:cNvSpPr>
            <a:spLocks noGrp="1"/>
          </p:cNvSpPr>
          <p:nvPr>
            <p:ph sz="quarter" idx="10"/>
          </p:nvPr>
        </p:nvSpPr>
        <p:spPr/>
        <p:txBody>
          <a:bodyPr/>
          <a:lstStyle/>
          <a:p>
            <a:endParaRPr lang="fr-FR"/>
          </a:p>
        </p:txBody>
      </p:sp>
      <p:graphicFrame>
        <p:nvGraphicFramePr>
          <p:cNvPr id="7" name="Tableau 6"/>
          <p:cNvGraphicFramePr>
            <a:graphicFrameLocks noGrp="1"/>
          </p:cNvGraphicFramePr>
          <p:nvPr/>
        </p:nvGraphicFramePr>
        <p:xfrm>
          <a:off x="273425" y="1676356"/>
          <a:ext cx="8674633" cy="4008120"/>
        </p:xfrm>
        <a:graphic>
          <a:graphicData uri="http://schemas.openxmlformats.org/drawingml/2006/table">
            <a:tbl>
              <a:tblPr bandRow="1">
                <a:tableStyleId>{284E427A-3D55-4303-BF80-6455036E1DE7}</a:tableStyleId>
              </a:tblPr>
              <a:tblGrid>
                <a:gridCol w="1675118"/>
                <a:gridCol w="4060371"/>
                <a:gridCol w="2939144"/>
              </a:tblGrid>
              <a:tr h="370840">
                <a:tc>
                  <a:txBody>
                    <a:bodyPr/>
                    <a:lstStyle/>
                    <a:p>
                      <a:r>
                        <a:rPr lang="en-US" sz="1800" dirty="0" smtClean="0">
                          <a:latin typeface="+mn-lt"/>
                        </a:rPr>
                        <a:t>Tests</a:t>
                      </a:r>
                      <a:endParaRPr lang="fr-FR" sz="1800" dirty="0">
                        <a:latin typeface="+mn-lt"/>
                      </a:endParaRPr>
                    </a:p>
                  </a:txBody>
                  <a:tcPr/>
                </a:tc>
                <a:tc>
                  <a:txBody>
                    <a:bodyPr/>
                    <a:lstStyle/>
                    <a:p>
                      <a:r>
                        <a:rPr lang="fr-FR" sz="1100" kern="1200" baseline="0" dirty="0" smtClean="0">
                          <a:solidFill>
                            <a:schemeClr val="dk1"/>
                          </a:solidFill>
                          <a:latin typeface="Lucida Console" pitchFamily="49" charset="0"/>
                          <a:ea typeface="+mn-ea"/>
                          <a:cs typeface="+mn-cs"/>
                        </a:rPr>
                        <a:t>if (&lt;test1&gt;)      {&lt;bloc_code1&gt;}</a:t>
                      </a:r>
                    </a:p>
                    <a:p>
                      <a:r>
                        <a:rPr lang="fr-FR" sz="1100" kern="1200" baseline="0" dirty="0" smtClean="0">
                          <a:solidFill>
                            <a:schemeClr val="dk1"/>
                          </a:solidFill>
                          <a:latin typeface="Lucida Console" pitchFamily="49" charset="0"/>
                          <a:ea typeface="+mn-ea"/>
                          <a:cs typeface="+mn-cs"/>
                        </a:rPr>
                        <a:t>[</a:t>
                      </a:r>
                      <a:r>
                        <a:rPr lang="fr-FR" sz="1100" kern="1200" baseline="0" dirty="0" err="1" smtClean="0">
                          <a:solidFill>
                            <a:schemeClr val="dk1"/>
                          </a:solidFill>
                          <a:latin typeface="Lucida Console" pitchFamily="49" charset="0"/>
                          <a:ea typeface="+mn-ea"/>
                          <a:cs typeface="+mn-cs"/>
                        </a:rPr>
                        <a:t>elseif</a:t>
                      </a:r>
                      <a:r>
                        <a:rPr lang="fr-FR" sz="1100" kern="1200" baseline="0" dirty="0" smtClean="0">
                          <a:solidFill>
                            <a:schemeClr val="dk1"/>
                          </a:solidFill>
                          <a:latin typeface="Lucida Console" pitchFamily="49" charset="0"/>
                          <a:ea typeface="+mn-ea"/>
                          <a:cs typeface="+mn-cs"/>
                        </a:rPr>
                        <a:t> (&lt;test2&gt;) {&lt;bloc_code2&gt;}]</a:t>
                      </a:r>
                    </a:p>
                    <a:p>
                      <a:r>
                        <a:rPr lang="fr-FR" sz="1100" kern="1200" baseline="0" dirty="0" smtClean="0">
                          <a:solidFill>
                            <a:schemeClr val="dk1"/>
                          </a:solidFill>
                          <a:latin typeface="Lucida Console" pitchFamily="49" charset="0"/>
                          <a:ea typeface="+mn-ea"/>
                          <a:cs typeface="+mn-cs"/>
                        </a:rPr>
                        <a:t>[</a:t>
                      </a:r>
                      <a:r>
                        <a:rPr lang="fr-FR" sz="1100" kern="1200" baseline="0" dirty="0" err="1" smtClean="0">
                          <a:solidFill>
                            <a:schemeClr val="dk1"/>
                          </a:solidFill>
                          <a:latin typeface="Lucida Console" pitchFamily="49" charset="0"/>
                          <a:ea typeface="+mn-ea"/>
                          <a:cs typeface="+mn-cs"/>
                        </a:rPr>
                        <a:t>else</a:t>
                      </a:r>
                      <a:r>
                        <a:rPr lang="fr-FR" sz="1100" kern="1200" baseline="0" dirty="0" smtClean="0">
                          <a:solidFill>
                            <a:schemeClr val="dk1"/>
                          </a:solidFill>
                          <a:latin typeface="Lucida Console" pitchFamily="49" charset="0"/>
                          <a:ea typeface="+mn-ea"/>
                          <a:cs typeface="+mn-cs"/>
                        </a:rPr>
                        <a:t>             {&lt;bloc_code3&gt;}]</a:t>
                      </a:r>
                    </a:p>
                    <a:p>
                      <a:endParaRPr lang="fr-FR" sz="1100" kern="1200" baseline="0" dirty="0" smtClean="0">
                        <a:solidFill>
                          <a:schemeClr val="dk1"/>
                        </a:solidFill>
                        <a:latin typeface="Lucida Console" pitchFamily="49" charset="0"/>
                        <a:ea typeface="+mn-ea"/>
                        <a:cs typeface="+mn-cs"/>
                      </a:endParaRPr>
                    </a:p>
                    <a:p>
                      <a:r>
                        <a:rPr lang="en-US" sz="1100" kern="1200" baseline="0" dirty="0" smtClean="0">
                          <a:solidFill>
                            <a:schemeClr val="dk1"/>
                          </a:solidFill>
                          <a:latin typeface="Lucida Console" pitchFamily="49" charset="0"/>
                          <a:ea typeface="+mn-ea"/>
                          <a:cs typeface="+mn-cs"/>
                        </a:rPr>
                        <a:t>switch -options ( &lt;pipeline&gt;)</a:t>
                      </a:r>
                    </a:p>
                    <a:p>
                      <a:r>
                        <a:rPr lang="en-US" sz="1100" kern="1200" baseline="0" dirty="0" smtClean="0">
                          <a:solidFill>
                            <a:schemeClr val="dk1"/>
                          </a:solidFill>
                          <a:latin typeface="Lucida Console" pitchFamily="49" charset="0"/>
                          <a:ea typeface="+mn-ea"/>
                          <a:cs typeface="+mn-cs"/>
                        </a:rPr>
                        <a:t>{ &lt;pattern&gt; { &lt;bloc</a:t>
                      </a:r>
                      <a:r>
                        <a:rPr lang="fr-FR" sz="1100" kern="1200" baseline="0" dirty="0" err="1" smtClean="0">
                          <a:solidFill>
                            <a:schemeClr val="dk1"/>
                          </a:solidFill>
                          <a:latin typeface="Lucida Console" pitchFamily="49" charset="0"/>
                          <a:ea typeface="+mn-ea"/>
                          <a:cs typeface="+mn-cs"/>
                        </a:rPr>
                        <a:t>_commandes</a:t>
                      </a:r>
                      <a:r>
                        <a:rPr lang="fr-FR" sz="1100" kern="1200" baseline="0" dirty="0" smtClean="0">
                          <a:solidFill>
                            <a:schemeClr val="dk1"/>
                          </a:solidFill>
                          <a:latin typeface="Lucida Console" pitchFamily="49" charset="0"/>
                          <a:ea typeface="+mn-ea"/>
                          <a:cs typeface="+mn-cs"/>
                        </a:rPr>
                        <a:t>&gt;}</a:t>
                      </a:r>
                    </a:p>
                    <a:p>
                      <a:r>
                        <a:rPr lang="fr-FR" sz="1100" kern="1200" baseline="0" dirty="0" smtClean="0">
                          <a:solidFill>
                            <a:schemeClr val="dk1"/>
                          </a:solidFill>
                          <a:latin typeface="Lucida Console" pitchFamily="49" charset="0"/>
                          <a:ea typeface="+mn-ea"/>
                          <a:cs typeface="+mn-cs"/>
                        </a:rPr>
                        <a:t>  </a:t>
                      </a:r>
                      <a:r>
                        <a:rPr lang="en-US" sz="1100" kern="1200" baseline="0" dirty="0" smtClean="0">
                          <a:solidFill>
                            <a:schemeClr val="dk1"/>
                          </a:solidFill>
                          <a:latin typeface="Lucida Console" pitchFamily="49" charset="0"/>
                          <a:ea typeface="+mn-ea"/>
                          <a:cs typeface="+mn-cs"/>
                        </a:rPr>
                        <a:t>&lt;pattern&gt; { &lt;bloc</a:t>
                      </a:r>
                      <a:r>
                        <a:rPr lang="fr-FR" sz="1100" kern="1200" baseline="0" dirty="0" err="1" smtClean="0">
                          <a:solidFill>
                            <a:schemeClr val="dk1"/>
                          </a:solidFill>
                          <a:latin typeface="Lucida Console" pitchFamily="49" charset="0"/>
                          <a:ea typeface="+mn-ea"/>
                          <a:cs typeface="+mn-cs"/>
                        </a:rPr>
                        <a:t>_commandes</a:t>
                      </a:r>
                      <a:r>
                        <a:rPr lang="fr-FR" sz="1100" kern="1200" baseline="0" dirty="0" smtClean="0">
                          <a:solidFill>
                            <a:schemeClr val="dk1"/>
                          </a:solidFill>
                          <a:latin typeface="Lucida Console" pitchFamily="49" charset="0"/>
                          <a:ea typeface="+mn-ea"/>
                          <a:cs typeface="+mn-cs"/>
                        </a:rPr>
                        <a:t>&gt;}</a:t>
                      </a:r>
                    </a:p>
                    <a:p>
                      <a:r>
                        <a:rPr lang="en-US" sz="1100" kern="1200" baseline="0" dirty="0" smtClean="0">
                          <a:solidFill>
                            <a:schemeClr val="dk1"/>
                          </a:solidFill>
                          <a:latin typeface="Lucida Console" pitchFamily="49" charset="0"/>
                          <a:ea typeface="+mn-ea"/>
                          <a:cs typeface="+mn-cs"/>
                        </a:rPr>
                        <a:t>   default  { &lt;bloc</a:t>
                      </a:r>
                      <a:r>
                        <a:rPr lang="fr-FR" sz="1100" kern="1200" baseline="0" dirty="0" err="1" smtClean="0">
                          <a:solidFill>
                            <a:schemeClr val="dk1"/>
                          </a:solidFill>
                          <a:latin typeface="Lucida Console" pitchFamily="49" charset="0"/>
                          <a:ea typeface="+mn-ea"/>
                          <a:cs typeface="+mn-cs"/>
                        </a:rPr>
                        <a:t>_commandes</a:t>
                      </a:r>
                      <a:r>
                        <a:rPr lang="fr-FR" sz="1100" kern="1200" baseline="0" dirty="0" smtClean="0">
                          <a:solidFill>
                            <a:schemeClr val="dk1"/>
                          </a:solidFill>
                          <a:latin typeface="Lucida Console" pitchFamily="49" charset="0"/>
                          <a:ea typeface="+mn-ea"/>
                          <a:cs typeface="+mn-cs"/>
                        </a:rPr>
                        <a:t>&gt;}  }</a:t>
                      </a:r>
                    </a:p>
                    <a:p>
                      <a:endParaRPr lang="fr-FR" sz="1100" kern="1200" baseline="0" dirty="0" smtClean="0">
                        <a:solidFill>
                          <a:schemeClr val="dk1"/>
                        </a:solidFill>
                        <a:latin typeface="Lucida Console" pitchFamily="49" charset="0"/>
                        <a:ea typeface="+mn-ea"/>
                        <a:cs typeface="+mn-cs"/>
                      </a:endParaRPr>
                    </a:p>
                  </a:txBody>
                  <a:tcPr/>
                </a:tc>
                <a:tc>
                  <a:txBody>
                    <a:bodyPr/>
                    <a:lstStyle/>
                    <a:p>
                      <a:r>
                        <a:rPr lang="fr-FR" b="0" dirty="0" smtClean="0">
                          <a:solidFill>
                            <a:srgbClr val="FFC000"/>
                          </a:solidFill>
                          <a:latin typeface="Lucida Console" pitchFamily="49" charset="0"/>
                        </a:rPr>
                        <a:t>help </a:t>
                      </a:r>
                      <a:r>
                        <a:rPr lang="fr-FR" b="0" dirty="0" err="1" smtClean="0">
                          <a:solidFill>
                            <a:srgbClr val="FFC000"/>
                          </a:solidFill>
                          <a:latin typeface="Lucida Console" pitchFamily="49" charset="0"/>
                        </a:rPr>
                        <a:t>about_if</a:t>
                      </a:r>
                      <a:endParaRPr lang="fr-FR" b="0" dirty="0" smtClean="0">
                        <a:solidFill>
                          <a:srgbClr val="FFC000"/>
                        </a:solidFill>
                        <a:latin typeface="Lucida Console" pitchFamily="49" charset="0"/>
                      </a:endParaRPr>
                    </a:p>
                    <a:p>
                      <a:endParaRPr lang="fr-FR" sz="1800" b="0" dirty="0" smtClean="0">
                        <a:solidFill>
                          <a:srgbClr val="FFC000"/>
                        </a:solidFill>
                        <a:latin typeface="Lucida Console" pitchFamily="49" charset="0"/>
                      </a:endParaRPr>
                    </a:p>
                    <a:p>
                      <a:r>
                        <a:rPr lang="fr-FR" sz="1800" b="0" dirty="0" smtClean="0">
                          <a:solidFill>
                            <a:srgbClr val="FFC000"/>
                          </a:solidFill>
                          <a:latin typeface="Lucida Console" pitchFamily="49" charset="0"/>
                        </a:rPr>
                        <a:t>help</a:t>
                      </a:r>
                      <a:r>
                        <a:rPr lang="fr-FR" sz="1800" b="0" baseline="0" dirty="0" smtClean="0">
                          <a:solidFill>
                            <a:srgbClr val="FFC000"/>
                          </a:solidFill>
                          <a:latin typeface="Lucida Console" pitchFamily="49" charset="0"/>
                        </a:rPr>
                        <a:t> </a:t>
                      </a:r>
                      <a:r>
                        <a:rPr lang="fr-FR" sz="1800" b="0" baseline="0" dirty="0" err="1" smtClean="0">
                          <a:solidFill>
                            <a:srgbClr val="FFC000"/>
                          </a:solidFill>
                          <a:latin typeface="Lucida Console" pitchFamily="49" charset="0"/>
                        </a:rPr>
                        <a:t>about_switch</a:t>
                      </a:r>
                      <a:endParaRPr lang="fr-FR" sz="1800" b="0" dirty="0" smtClean="0">
                        <a:solidFill>
                          <a:srgbClr val="FFC000"/>
                        </a:solidFill>
                        <a:latin typeface="Lucida Console" pitchFamily="49" charset="0"/>
                      </a:endParaRPr>
                    </a:p>
                  </a:txBody>
                  <a:tcPr/>
                </a:tc>
              </a:tr>
              <a:tr h="370840">
                <a:tc>
                  <a:txBody>
                    <a:bodyPr/>
                    <a:lstStyle/>
                    <a:p>
                      <a:r>
                        <a:rPr lang="fr-FR" sz="1800" dirty="0" smtClean="0">
                          <a:latin typeface="+mn-lt"/>
                        </a:rPr>
                        <a:t>Boucles</a:t>
                      </a:r>
                      <a:endParaRPr lang="fr-FR" sz="1800" dirty="0">
                        <a:latin typeface="+mn-lt"/>
                      </a:endParaRPr>
                    </a:p>
                  </a:txBody>
                  <a:tcPr/>
                </a:tc>
                <a:tc>
                  <a:txBody>
                    <a:bodyPr/>
                    <a:lstStyle/>
                    <a:p>
                      <a:r>
                        <a:rPr lang="fr-FR" sz="1100" kern="1200" baseline="0" dirty="0" err="1" smtClean="0">
                          <a:solidFill>
                            <a:schemeClr val="dk1"/>
                          </a:solidFill>
                          <a:latin typeface="Lucida Console" pitchFamily="49" charset="0"/>
                          <a:ea typeface="+mn-ea"/>
                          <a:cs typeface="+mn-cs"/>
                        </a:rPr>
                        <a:t>While</a:t>
                      </a:r>
                      <a:r>
                        <a:rPr lang="fr-FR" sz="1100" kern="1200" baseline="0" dirty="0" smtClean="0">
                          <a:solidFill>
                            <a:schemeClr val="dk1"/>
                          </a:solidFill>
                          <a:latin typeface="Lucida Console" pitchFamily="49" charset="0"/>
                          <a:ea typeface="+mn-ea"/>
                          <a:cs typeface="+mn-cs"/>
                        </a:rPr>
                        <a:t> (&lt;condition&gt;)   {&lt;</a:t>
                      </a:r>
                      <a:r>
                        <a:rPr lang="fr-FR" sz="1100" kern="1200" baseline="0" dirty="0" err="1" smtClean="0">
                          <a:solidFill>
                            <a:schemeClr val="dk1"/>
                          </a:solidFill>
                          <a:latin typeface="Lucida Console" pitchFamily="49" charset="0"/>
                          <a:ea typeface="+mn-ea"/>
                          <a:cs typeface="+mn-cs"/>
                        </a:rPr>
                        <a:t>bloc_commandes</a:t>
                      </a:r>
                      <a:r>
                        <a:rPr lang="fr-FR" sz="1100" kern="1200" baseline="0" dirty="0" smtClean="0">
                          <a:solidFill>
                            <a:schemeClr val="dk1"/>
                          </a:solidFill>
                          <a:latin typeface="Lucida Console" pitchFamily="49" charset="0"/>
                          <a:ea typeface="+mn-ea"/>
                          <a:cs typeface="+mn-cs"/>
                        </a:rPr>
                        <a:t>&gt;}</a:t>
                      </a:r>
                    </a:p>
                    <a:p>
                      <a:endParaRPr lang="fr-FR" sz="11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do {&lt;</a:t>
                      </a:r>
                      <a:r>
                        <a:rPr lang="fr-FR" sz="1100" kern="1200" baseline="0" dirty="0" err="1" smtClean="0">
                          <a:solidFill>
                            <a:schemeClr val="dk1"/>
                          </a:solidFill>
                          <a:latin typeface="Lucida Console" pitchFamily="49" charset="0"/>
                          <a:ea typeface="+mn-ea"/>
                          <a:cs typeface="+mn-cs"/>
                        </a:rPr>
                        <a:t>bloc_commandes</a:t>
                      </a:r>
                      <a:r>
                        <a:rPr lang="fr-FR" sz="1100" kern="1200" baseline="0" dirty="0" smtClean="0">
                          <a:solidFill>
                            <a:schemeClr val="dk1"/>
                          </a:solidFill>
                          <a:latin typeface="Lucida Console" pitchFamily="49" charset="0"/>
                          <a:ea typeface="+mn-ea"/>
                          <a:cs typeface="+mn-cs"/>
                        </a:rPr>
                        <a:t>&gt;}  </a:t>
                      </a:r>
                      <a:r>
                        <a:rPr lang="fr-FR" sz="1100" kern="1200" baseline="0" dirty="0" err="1" smtClean="0">
                          <a:solidFill>
                            <a:schemeClr val="dk1"/>
                          </a:solidFill>
                          <a:latin typeface="Lucida Console" pitchFamily="49" charset="0"/>
                          <a:ea typeface="+mn-ea"/>
                          <a:cs typeface="+mn-cs"/>
                        </a:rPr>
                        <a:t>While</a:t>
                      </a:r>
                      <a:r>
                        <a:rPr lang="fr-FR" sz="1100" kern="1200" baseline="0" dirty="0" smtClean="0">
                          <a:solidFill>
                            <a:schemeClr val="dk1"/>
                          </a:solidFill>
                          <a:latin typeface="Lucida Console" pitchFamily="49" charset="0"/>
                          <a:ea typeface="+mn-ea"/>
                          <a:cs typeface="+mn-cs"/>
                        </a:rPr>
                        <a:t> (&lt;condition&gt;)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for (&lt;</a:t>
                      </a:r>
                      <a:r>
                        <a:rPr lang="fr-FR" sz="1100" kern="1200" baseline="0" dirty="0" err="1" smtClean="0">
                          <a:solidFill>
                            <a:schemeClr val="dk1"/>
                          </a:solidFill>
                          <a:latin typeface="Lucida Console" pitchFamily="49" charset="0"/>
                          <a:ea typeface="+mn-ea"/>
                          <a:cs typeface="+mn-cs"/>
                        </a:rPr>
                        <a:t>init</a:t>
                      </a:r>
                      <a:r>
                        <a:rPr lang="fr-FR" sz="1100" kern="1200" baseline="0" dirty="0" smtClean="0">
                          <a:solidFill>
                            <a:schemeClr val="dk1"/>
                          </a:solidFill>
                          <a:latin typeface="Lucida Console" pitchFamily="49" charset="0"/>
                          <a:ea typeface="+mn-ea"/>
                          <a:cs typeface="+mn-cs"/>
                        </a:rPr>
                        <a:t>&gt;; &lt;condition&gt;; &lt;répétition&gt;)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        {&lt;</a:t>
                      </a:r>
                      <a:r>
                        <a:rPr lang="fr-FR" sz="1100" kern="1200" baseline="0" dirty="0" err="1" smtClean="0">
                          <a:solidFill>
                            <a:schemeClr val="dk1"/>
                          </a:solidFill>
                          <a:latin typeface="Lucida Console" pitchFamily="49" charset="0"/>
                          <a:ea typeface="+mn-ea"/>
                          <a:cs typeface="+mn-cs"/>
                        </a:rPr>
                        <a:t>bloc_commandes</a:t>
                      </a:r>
                      <a:r>
                        <a:rPr lang="fr-FR" sz="1100" kern="1200" baseline="0" dirty="0" smtClean="0">
                          <a:solidFill>
                            <a:schemeClr val="dk1"/>
                          </a:solidFill>
                          <a:latin typeface="Lucida Console" pitchFamily="49" charset="0"/>
                          <a:ea typeface="+mn-ea"/>
                          <a:cs typeface="+mn-cs"/>
                        </a:rPr>
                        <a:t>&gt;}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err="1" smtClean="0">
                          <a:solidFill>
                            <a:schemeClr val="dk1"/>
                          </a:solidFill>
                          <a:latin typeface="Lucida Console" pitchFamily="49" charset="0"/>
                          <a:ea typeface="+mn-ea"/>
                          <a:cs typeface="+mn-cs"/>
                        </a:rPr>
                        <a:t>foreach</a:t>
                      </a:r>
                      <a:r>
                        <a:rPr lang="fr-FR" sz="1100" kern="1200" baseline="0" dirty="0" smtClean="0">
                          <a:solidFill>
                            <a:schemeClr val="dk1"/>
                          </a:solidFill>
                          <a:latin typeface="Lucida Console" pitchFamily="49" charset="0"/>
                          <a:ea typeface="+mn-ea"/>
                          <a:cs typeface="+mn-cs"/>
                        </a:rPr>
                        <a:t> ($&lt;élément&gt; in $&lt;collection&gt;)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        {&lt;</a:t>
                      </a:r>
                      <a:r>
                        <a:rPr lang="fr-FR" sz="1100" kern="1200" baseline="0" dirty="0" err="1" smtClean="0">
                          <a:solidFill>
                            <a:schemeClr val="dk1"/>
                          </a:solidFill>
                          <a:latin typeface="Lucida Console" pitchFamily="49" charset="0"/>
                          <a:ea typeface="+mn-ea"/>
                          <a:cs typeface="+mn-cs"/>
                        </a:rPr>
                        <a:t>bloc_commandes</a:t>
                      </a:r>
                      <a:r>
                        <a:rPr lang="fr-FR" sz="1100" kern="1200" baseline="0" dirty="0" smtClean="0">
                          <a:solidFill>
                            <a:schemeClr val="dk1"/>
                          </a:solidFill>
                          <a:latin typeface="Lucida Console" pitchFamily="49" charset="0"/>
                          <a:ea typeface="+mn-ea"/>
                          <a:cs typeface="+mn-cs"/>
                        </a:rPr>
                        <a:t>&gt;}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dk1"/>
                        </a:solidFill>
                        <a:latin typeface="Lucida Console" pitchFamily="49"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FFC000"/>
                          </a:solidFill>
                          <a:latin typeface="Lucida Console" pitchFamily="49" charset="0"/>
                        </a:rPr>
                        <a:t>help </a:t>
                      </a:r>
                      <a:r>
                        <a:rPr lang="fr-FR" b="0" dirty="0" err="1" smtClean="0">
                          <a:solidFill>
                            <a:srgbClr val="FFC000"/>
                          </a:solidFill>
                          <a:latin typeface="Lucida Console" pitchFamily="49" charset="0"/>
                        </a:rPr>
                        <a:t>about_while</a:t>
                      </a:r>
                      <a:endParaRPr lang="fr-FR" sz="1800" b="0" dirty="0" smtClean="0">
                        <a:solidFill>
                          <a:srgbClr val="FFC000"/>
                        </a:solidFill>
                        <a:latin typeface="Lucida Console" pitchFamily="49" charset="0"/>
                      </a:endParaRPr>
                    </a:p>
                    <a:p>
                      <a:endParaRPr lang="fr-FR" sz="1800" b="0" dirty="0" smtClean="0">
                        <a:solidFill>
                          <a:srgbClr val="FFC000"/>
                        </a:solidFill>
                        <a:latin typeface="Lucida Console"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FFC000"/>
                          </a:solidFill>
                          <a:latin typeface="Lucida Console" pitchFamily="49" charset="0"/>
                        </a:rPr>
                        <a:t>help </a:t>
                      </a:r>
                      <a:r>
                        <a:rPr lang="fr-FR" b="0" dirty="0" err="1" smtClean="0">
                          <a:solidFill>
                            <a:srgbClr val="FFC000"/>
                          </a:solidFill>
                          <a:latin typeface="Lucida Console" pitchFamily="49" charset="0"/>
                        </a:rPr>
                        <a:t>about_for</a:t>
                      </a:r>
                      <a:endParaRPr lang="fr-FR" sz="1800" b="0" dirty="0" smtClean="0">
                        <a:solidFill>
                          <a:srgbClr val="FFC000"/>
                        </a:solidFill>
                        <a:latin typeface="Lucida Console" pitchFamily="49" charset="0"/>
                      </a:endParaRPr>
                    </a:p>
                    <a:p>
                      <a:endParaRPr lang="fr-FR" sz="1800" b="0" dirty="0" smtClean="0">
                        <a:solidFill>
                          <a:srgbClr val="FFC000"/>
                        </a:solidFill>
                        <a:latin typeface="Lucida Console"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FFC000"/>
                          </a:solidFill>
                          <a:latin typeface="Lucida Console" pitchFamily="49" charset="0"/>
                        </a:rPr>
                        <a:t>help </a:t>
                      </a:r>
                      <a:r>
                        <a:rPr lang="fr-FR" b="0" dirty="0" err="1" smtClean="0">
                          <a:solidFill>
                            <a:srgbClr val="FFC000"/>
                          </a:solidFill>
                          <a:latin typeface="Lucida Console" pitchFamily="49" charset="0"/>
                        </a:rPr>
                        <a:t>about_foreach</a:t>
                      </a:r>
                      <a:endParaRPr lang="fr-FR" sz="1800" b="0" dirty="0" smtClean="0">
                        <a:solidFill>
                          <a:srgbClr val="FFC000"/>
                        </a:solidFill>
                        <a:latin typeface="Lucida Console" pitchFamily="49" charset="0"/>
                      </a:endParaRPr>
                    </a:p>
                    <a:p>
                      <a:endParaRPr lang="fr-FR" sz="1800" b="0" dirty="0">
                        <a:solidFill>
                          <a:srgbClr val="FFC000"/>
                        </a:solidFill>
                        <a:latin typeface="Lucida Console" pitchFamily="49" charset="0"/>
                      </a:endParaRPr>
                    </a:p>
                  </a:txBody>
                  <a:tcPr/>
                </a:tc>
              </a:tr>
              <a:tr h="370840">
                <a:tc>
                  <a:txBody>
                    <a:bodyPr/>
                    <a:lstStyle/>
                    <a:p>
                      <a:r>
                        <a:rPr lang="fr-FR" sz="1800" dirty="0" smtClean="0">
                          <a:latin typeface="+mn-lt"/>
                        </a:rPr>
                        <a:t>Avec des </a:t>
                      </a:r>
                      <a:r>
                        <a:rPr lang="fr-FR" sz="1800" i="1" dirty="0" err="1" smtClean="0">
                          <a:latin typeface="+mn-lt"/>
                        </a:rPr>
                        <a:t>cmdlets</a:t>
                      </a:r>
                      <a:endParaRPr lang="fr-FR" sz="1800" i="1" dirty="0">
                        <a:latin typeface="+mn-lt"/>
                      </a:endParaRPr>
                    </a:p>
                  </a:txBody>
                  <a:tcPr/>
                </a:tc>
                <a:tc>
                  <a:txBody>
                    <a:bodyPr/>
                    <a:lstStyle/>
                    <a:p>
                      <a:r>
                        <a:rPr lang="fr-FR" sz="1100" kern="1200" baseline="0" dirty="0" err="1" smtClean="0">
                          <a:solidFill>
                            <a:schemeClr val="dk1"/>
                          </a:solidFill>
                          <a:latin typeface="Lucida Console" pitchFamily="49" charset="0"/>
                          <a:ea typeface="+mn-ea"/>
                          <a:cs typeface="+mn-cs"/>
                        </a:rPr>
                        <a:t>Foreach</a:t>
                      </a:r>
                      <a:r>
                        <a:rPr lang="fr-FR" sz="1100" kern="1200" baseline="0" dirty="0" smtClean="0">
                          <a:solidFill>
                            <a:schemeClr val="dk1"/>
                          </a:solidFill>
                          <a:latin typeface="Lucida Console" pitchFamily="49" charset="0"/>
                          <a:ea typeface="+mn-ea"/>
                          <a:cs typeface="+mn-cs"/>
                        </a:rPr>
                        <a:t>-</a:t>
                      </a:r>
                      <a:r>
                        <a:rPr lang="fr-FR" sz="1100" kern="1200" baseline="0" dirty="0" err="1" smtClean="0">
                          <a:solidFill>
                            <a:schemeClr val="dk1"/>
                          </a:solidFill>
                          <a:latin typeface="Lucida Console" pitchFamily="49" charset="0"/>
                          <a:ea typeface="+mn-ea"/>
                          <a:cs typeface="+mn-cs"/>
                        </a:rPr>
                        <a:t>object</a:t>
                      </a:r>
                      <a:r>
                        <a:rPr lang="fr-FR" sz="1100" kern="1200" baseline="0" dirty="0" smtClean="0">
                          <a:solidFill>
                            <a:schemeClr val="dk1"/>
                          </a:solidFill>
                          <a:latin typeface="Lucida Console" pitchFamily="49" charset="0"/>
                          <a:ea typeface="+mn-ea"/>
                          <a:cs typeface="+mn-cs"/>
                        </a:rPr>
                        <a:t>         alias : %</a:t>
                      </a:r>
                    </a:p>
                    <a:p>
                      <a:endParaRPr lang="fr-FR" sz="1100" kern="1200" baseline="0" dirty="0" smtClean="0">
                        <a:solidFill>
                          <a:schemeClr val="dk1"/>
                        </a:solidFill>
                        <a:latin typeface="Lucida Console" pitchFamily="49" charset="0"/>
                        <a:ea typeface="+mn-ea"/>
                        <a:cs typeface="+mn-cs"/>
                      </a:endParaRPr>
                    </a:p>
                    <a:p>
                      <a:r>
                        <a:rPr lang="fr-FR" sz="1100" kern="1200" baseline="0" dirty="0" err="1" smtClean="0">
                          <a:solidFill>
                            <a:schemeClr val="dk1"/>
                          </a:solidFill>
                          <a:latin typeface="Lucida Console" pitchFamily="49" charset="0"/>
                          <a:ea typeface="+mn-ea"/>
                          <a:cs typeface="+mn-cs"/>
                        </a:rPr>
                        <a:t>Where</a:t>
                      </a:r>
                      <a:r>
                        <a:rPr lang="fr-FR" sz="1100" kern="1200" baseline="0" dirty="0" smtClean="0">
                          <a:solidFill>
                            <a:schemeClr val="dk1"/>
                          </a:solidFill>
                          <a:latin typeface="Lucida Console" pitchFamily="49" charset="0"/>
                          <a:ea typeface="+mn-ea"/>
                          <a:cs typeface="+mn-cs"/>
                        </a:rPr>
                        <a:t>-</a:t>
                      </a:r>
                      <a:r>
                        <a:rPr lang="fr-FR" sz="1100" kern="1200" baseline="0" dirty="0" err="1" smtClean="0">
                          <a:solidFill>
                            <a:schemeClr val="dk1"/>
                          </a:solidFill>
                          <a:latin typeface="Lucida Console" pitchFamily="49" charset="0"/>
                          <a:ea typeface="+mn-ea"/>
                          <a:cs typeface="+mn-cs"/>
                        </a:rPr>
                        <a:t>object</a:t>
                      </a:r>
                      <a:r>
                        <a:rPr lang="fr-FR" sz="1100" kern="1200" baseline="0" dirty="0" smtClean="0">
                          <a:solidFill>
                            <a:schemeClr val="dk1"/>
                          </a:solidFill>
                          <a:latin typeface="Lucida Console" pitchFamily="49" charset="0"/>
                          <a:ea typeface="+mn-ea"/>
                          <a:cs typeface="+mn-cs"/>
                        </a:rPr>
                        <a:t>           alias : ?</a:t>
                      </a:r>
                    </a:p>
                  </a:txBody>
                  <a:tcPr/>
                </a:tc>
                <a:tc>
                  <a:txBody>
                    <a:bodyPr/>
                    <a:lstStyle/>
                    <a:p>
                      <a:r>
                        <a:rPr lang="fr-FR" sz="1800" b="0" baseline="0" dirty="0" smtClean="0">
                          <a:solidFill>
                            <a:srgbClr val="FFC000"/>
                          </a:solidFill>
                          <a:latin typeface="Lucida Console" pitchFamily="49" charset="0"/>
                        </a:rPr>
                        <a:t>help </a:t>
                      </a:r>
                      <a:r>
                        <a:rPr lang="fr-FR" sz="1800" b="0" baseline="0" dirty="0" err="1" smtClean="0">
                          <a:solidFill>
                            <a:srgbClr val="FFC000"/>
                          </a:solidFill>
                          <a:latin typeface="Lucida Console" pitchFamily="49" charset="0"/>
                        </a:rPr>
                        <a:t>foreach</a:t>
                      </a:r>
                      <a:r>
                        <a:rPr lang="fr-FR" sz="1800" b="0" baseline="0" dirty="0" smtClean="0">
                          <a:solidFill>
                            <a:srgbClr val="FFC000"/>
                          </a:solidFill>
                          <a:latin typeface="Lucida Console" pitchFamily="49" charset="0"/>
                        </a:rPr>
                        <a:t>-</a:t>
                      </a:r>
                      <a:r>
                        <a:rPr lang="fr-FR" sz="1800" b="0" baseline="0" dirty="0" err="1" smtClean="0">
                          <a:solidFill>
                            <a:srgbClr val="FFC000"/>
                          </a:solidFill>
                          <a:latin typeface="Lucida Console" pitchFamily="49" charset="0"/>
                        </a:rPr>
                        <a:t>object</a:t>
                      </a:r>
                      <a:endParaRPr lang="fr-FR" sz="1800" b="0" baseline="0" dirty="0" smtClean="0">
                        <a:solidFill>
                          <a:srgbClr val="FFC000"/>
                        </a:solidFill>
                        <a:latin typeface="Lucida Console" pitchFamily="49" charset="0"/>
                      </a:endParaRPr>
                    </a:p>
                    <a:p>
                      <a:r>
                        <a:rPr lang="fr-FR" sz="1800" b="0" baseline="0" dirty="0" smtClean="0">
                          <a:solidFill>
                            <a:srgbClr val="FFC000"/>
                          </a:solidFill>
                          <a:latin typeface="Lucida Console" pitchFamily="49" charset="0"/>
                        </a:rPr>
                        <a:t>help </a:t>
                      </a:r>
                      <a:r>
                        <a:rPr lang="fr-FR" sz="1800" b="0" baseline="0" dirty="0" err="1" smtClean="0">
                          <a:solidFill>
                            <a:srgbClr val="FFC000"/>
                          </a:solidFill>
                          <a:latin typeface="Lucida Console" pitchFamily="49" charset="0"/>
                        </a:rPr>
                        <a:t>where</a:t>
                      </a:r>
                      <a:r>
                        <a:rPr lang="fr-FR" sz="1800" b="0" baseline="0" dirty="0" smtClean="0">
                          <a:solidFill>
                            <a:srgbClr val="FFC000"/>
                          </a:solidFill>
                          <a:latin typeface="Lucida Console" pitchFamily="49" charset="0"/>
                        </a:rPr>
                        <a:t>-</a:t>
                      </a:r>
                      <a:r>
                        <a:rPr lang="fr-FR" sz="1800" b="0" baseline="0" dirty="0" err="1" smtClean="0">
                          <a:solidFill>
                            <a:srgbClr val="FFC000"/>
                          </a:solidFill>
                          <a:latin typeface="Lucida Console" pitchFamily="49" charset="0"/>
                        </a:rPr>
                        <a:t>object</a:t>
                      </a:r>
                      <a:endParaRPr lang="fr-FR" sz="1800" b="0" baseline="0" dirty="0" smtClean="0">
                        <a:solidFill>
                          <a:srgbClr val="FFC000"/>
                        </a:solidFill>
                        <a:latin typeface="Lucida Console"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d’erreurs</a:t>
            </a:r>
            <a:endParaRPr lang="fr-FR" dirty="0"/>
          </a:p>
        </p:txBody>
      </p:sp>
      <p:sp>
        <p:nvSpPr>
          <p:cNvPr id="4" name="Espace réservé du contenu 3"/>
          <p:cNvSpPr>
            <a:spLocks noGrp="1"/>
          </p:cNvSpPr>
          <p:nvPr>
            <p:ph sz="quarter" idx="10"/>
          </p:nvPr>
        </p:nvSpPr>
        <p:spPr/>
        <p:txBody>
          <a:bodyPr/>
          <a:lstStyle/>
          <a:p>
            <a:endParaRPr lang="fr-FR"/>
          </a:p>
        </p:txBody>
      </p:sp>
      <p:graphicFrame>
        <p:nvGraphicFramePr>
          <p:cNvPr id="7" name="Tableau 6"/>
          <p:cNvGraphicFramePr>
            <a:graphicFrameLocks noGrp="1"/>
          </p:cNvGraphicFramePr>
          <p:nvPr/>
        </p:nvGraphicFramePr>
        <p:xfrm>
          <a:off x="273425" y="1447756"/>
          <a:ext cx="8674633" cy="3454400"/>
        </p:xfrm>
        <a:graphic>
          <a:graphicData uri="http://schemas.openxmlformats.org/drawingml/2006/table">
            <a:tbl>
              <a:tblPr bandRow="1">
                <a:tableStyleId>{284E427A-3D55-4303-BF80-6455036E1DE7}</a:tableStyleId>
              </a:tblPr>
              <a:tblGrid>
                <a:gridCol w="1969032"/>
                <a:gridCol w="3766457"/>
                <a:gridCol w="2939144"/>
              </a:tblGrid>
              <a:tr h="370840">
                <a:tc>
                  <a:txBody>
                    <a:bodyPr/>
                    <a:lstStyle/>
                    <a:p>
                      <a:r>
                        <a:rPr lang="en-US" sz="1800" i="0" dirty="0" smtClean="0">
                          <a:latin typeface="+mn-lt"/>
                        </a:rPr>
                        <a:t>Trap</a:t>
                      </a:r>
                      <a:endParaRPr lang="fr-FR" sz="1800" i="0" dirty="0">
                        <a:latin typeface="+mn-lt"/>
                      </a:endParaRPr>
                    </a:p>
                  </a:txBody>
                  <a:tcPr/>
                </a:tc>
                <a:tc>
                  <a:txBody>
                    <a:bodyPr/>
                    <a:lstStyle/>
                    <a:p>
                      <a:r>
                        <a:rPr lang="fr-FR" sz="1100" kern="1200" baseline="0" dirty="0" err="1" smtClean="0">
                          <a:solidFill>
                            <a:schemeClr val="dk1"/>
                          </a:solidFill>
                          <a:latin typeface="Lucida Console" pitchFamily="49" charset="0"/>
                          <a:ea typeface="+mn-ea"/>
                          <a:cs typeface="+mn-cs"/>
                        </a:rPr>
                        <a:t>Trap</a:t>
                      </a:r>
                      <a:r>
                        <a:rPr lang="fr-FR" sz="1100" kern="1200" baseline="0" dirty="0" smtClean="0">
                          <a:solidFill>
                            <a:schemeClr val="dk1"/>
                          </a:solidFill>
                          <a:latin typeface="Lucida Console" pitchFamily="49" charset="0"/>
                          <a:ea typeface="+mn-ea"/>
                          <a:cs typeface="+mn-cs"/>
                        </a:rPr>
                        <a:t> [ &lt;</a:t>
                      </a:r>
                      <a:r>
                        <a:rPr lang="fr-FR" sz="1100" kern="1200" baseline="0" dirty="0" err="1" smtClean="0">
                          <a:solidFill>
                            <a:schemeClr val="dk1"/>
                          </a:solidFill>
                          <a:latin typeface="Lucida Console" pitchFamily="49" charset="0"/>
                          <a:ea typeface="+mn-ea"/>
                          <a:cs typeface="+mn-cs"/>
                        </a:rPr>
                        <a:t>exceptionType</a:t>
                      </a:r>
                      <a:r>
                        <a:rPr lang="fr-FR" sz="1100" kern="1200" baseline="0" dirty="0" smtClean="0">
                          <a:solidFill>
                            <a:schemeClr val="dk1"/>
                          </a:solidFill>
                          <a:latin typeface="Lucida Console" pitchFamily="49" charset="0"/>
                          <a:ea typeface="+mn-ea"/>
                          <a:cs typeface="+mn-cs"/>
                        </a:rPr>
                        <a:t>&gt;) ] </a:t>
                      </a:r>
                      <a:r>
                        <a:rPr lang="en-US" sz="1100" kern="1200" baseline="0" dirty="0" smtClean="0">
                          <a:solidFill>
                            <a:schemeClr val="dk1"/>
                          </a:solidFill>
                          <a:latin typeface="Lucida Console" pitchFamily="49" charset="0"/>
                          <a:ea typeface="+mn-ea"/>
                          <a:cs typeface="+mn-cs"/>
                        </a:rPr>
                        <a:t>{ &lt;bloc</a:t>
                      </a:r>
                      <a:r>
                        <a:rPr lang="fr-FR" sz="1100" kern="1200" baseline="0" dirty="0" err="1" smtClean="0">
                          <a:solidFill>
                            <a:schemeClr val="dk1"/>
                          </a:solidFill>
                          <a:latin typeface="Lucida Console" pitchFamily="49" charset="0"/>
                          <a:ea typeface="+mn-ea"/>
                          <a:cs typeface="+mn-cs"/>
                        </a:rPr>
                        <a:t>_commandes</a:t>
                      </a:r>
                      <a:r>
                        <a:rPr lang="fr-FR" sz="1100" kern="1200" baseline="0" dirty="0" smtClean="0">
                          <a:solidFill>
                            <a:schemeClr val="dk1"/>
                          </a:solidFill>
                          <a:latin typeface="Lucida Console" pitchFamily="49" charset="0"/>
                          <a:ea typeface="+mn-ea"/>
                          <a:cs typeface="+mn-cs"/>
                        </a:rPr>
                        <a:t>&gt;}</a:t>
                      </a:r>
                    </a:p>
                    <a:p>
                      <a:endParaRPr lang="fr-FR" sz="1100" kern="1200" baseline="0" dirty="0" smtClean="0">
                        <a:solidFill>
                          <a:schemeClr val="dk1"/>
                        </a:solidFill>
                        <a:latin typeface="Lucida Console" pitchFamily="49" charset="0"/>
                        <a:ea typeface="+mn-ea"/>
                        <a:cs typeface="+mn-cs"/>
                      </a:endParaRPr>
                    </a:p>
                  </a:txBody>
                  <a:tcPr/>
                </a:tc>
                <a:tc>
                  <a:txBody>
                    <a:bodyPr/>
                    <a:lstStyle/>
                    <a:p>
                      <a:endParaRPr lang="fr-FR" sz="1800" b="0" dirty="0" smtClean="0">
                        <a:solidFill>
                          <a:schemeClr val="tx2"/>
                        </a:solidFill>
                        <a:latin typeface="Lucida Console" pitchFamily="49" charset="0"/>
                      </a:endParaRPr>
                    </a:p>
                  </a:txBody>
                  <a:tcPr/>
                </a:tc>
              </a:tr>
              <a:tr h="370840">
                <a:tc>
                  <a:txBody>
                    <a:bodyPr/>
                    <a:lstStyle/>
                    <a:p>
                      <a:r>
                        <a:rPr lang="fr-FR" sz="1800" i="0" dirty="0" err="1" smtClean="0">
                          <a:latin typeface="+mn-lt"/>
                        </a:rPr>
                        <a:t>Throw</a:t>
                      </a:r>
                      <a:endParaRPr lang="fr-FR" sz="1800" i="0" dirty="0">
                        <a:latin typeface="+mn-lt"/>
                      </a:endParaRPr>
                    </a:p>
                  </a:txBody>
                  <a:tcPr/>
                </a:tc>
                <a:tc>
                  <a:txBody>
                    <a:bodyPr/>
                    <a:lstStyle/>
                    <a:p>
                      <a:r>
                        <a:rPr lang="fr-FR" sz="1100" kern="1200" baseline="0" dirty="0" err="1" smtClean="0">
                          <a:solidFill>
                            <a:schemeClr val="dk1"/>
                          </a:solidFill>
                          <a:latin typeface="Lucida Console" pitchFamily="49" charset="0"/>
                          <a:ea typeface="+mn-ea"/>
                          <a:cs typeface="+mn-cs"/>
                        </a:rPr>
                        <a:t>Throw</a:t>
                      </a:r>
                      <a:r>
                        <a:rPr lang="fr-FR" sz="1100" kern="1200" baseline="0" dirty="0" smtClean="0">
                          <a:solidFill>
                            <a:schemeClr val="dk1"/>
                          </a:solidFill>
                          <a:latin typeface="Lucida Console" pitchFamily="49" charset="0"/>
                          <a:ea typeface="+mn-ea"/>
                          <a:cs typeface="+mn-cs"/>
                        </a:rPr>
                        <a:t>[ &lt;expression&gt; ] </a:t>
                      </a:r>
                    </a:p>
                  </a:txBody>
                  <a:tcPr/>
                </a:tc>
                <a:tc>
                  <a:txBody>
                    <a:bodyPr/>
                    <a:lstStyle/>
                    <a:p>
                      <a:endParaRPr lang="fr-FR" sz="1800" b="0" dirty="0">
                        <a:solidFill>
                          <a:schemeClr val="tx2"/>
                        </a:solidFill>
                        <a:latin typeface="Lucida Console" pitchFamily="49" charset="0"/>
                      </a:endParaRPr>
                    </a:p>
                  </a:txBody>
                  <a:tcPr/>
                </a:tc>
              </a:tr>
              <a:tr h="370840">
                <a:tc>
                  <a:txBody>
                    <a:bodyPr/>
                    <a:lstStyle/>
                    <a:p>
                      <a:r>
                        <a:rPr lang="fr-FR" sz="1800" i="0" dirty="0" smtClean="0">
                          <a:latin typeface="+mn-lt"/>
                        </a:rPr>
                        <a:t>Set -</a:t>
                      </a:r>
                      <a:r>
                        <a:rPr lang="fr-FR" sz="1800" i="0" dirty="0" err="1" smtClean="0">
                          <a:latin typeface="+mn-lt"/>
                        </a:rPr>
                        <a:t>psdebug</a:t>
                      </a:r>
                      <a:endParaRPr lang="fr-FR" sz="1800" i="0" dirty="0">
                        <a:latin typeface="+mn-lt"/>
                      </a:endParaRPr>
                    </a:p>
                  </a:txBody>
                  <a:tcPr/>
                </a:tc>
                <a:tc>
                  <a:txBody>
                    <a:bodyPr/>
                    <a:lstStyle/>
                    <a:p>
                      <a:r>
                        <a:rPr lang="fr-FR" sz="1100" kern="1200" baseline="0" dirty="0" smtClean="0">
                          <a:solidFill>
                            <a:schemeClr val="dk1"/>
                          </a:solidFill>
                          <a:latin typeface="Lucida Console" pitchFamily="49" charset="0"/>
                          <a:ea typeface="+mn-ea"/>
                          <a:cs typeface="+mn-cs"/>
                        </a:rPr>
                        <a:t>Set-</a:t>
                      </a:r>
                      <a:r>
                        <a:rPr lang="fr-FR" sz="1100" kern="1200" baseline="0" dirty="0" err="1" smtClean="0">
                          <a:solidFill>
                            <a:schemeClr val="dk1"/>
                          </a:solidFill>
                          <a:latin typeface="Lucida Console" pitchFamily="49" charset="0"/>
                          <a:ea typeface="+mn-ea"/>
                          <a:cs typeface="+mn-cs"/>
                        </a:rPr>
                        <a:t>psdebug</a:t>
                      </a:r>
                      <a:r>
                        <a:rPr lang="fr-FR" sz="1100" kern="1200" baseline="0" dirty="0" smtClean="0">
                          <a:solidFill>
                            <a:schemeClr val="dk1"/>
                          </a:solidFill>
                          <a:latin typeface="Lucida Console" pitchFamily="49" charset="0"/>
                          <a:ea typeface="+mn-ea"/>
                          <a:cs typeface="+mn-cs"/>
                        </a:rPr>
                        <a:t> –trace 1</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Set-</a:t>
                      </a:r>
                      <a:r>
                        <a:rPr lang="fr-FR" sz="1100" kern="1200" baseline="0" dirty="0" err="1" smtClean="0">
                          <a:solidFill>
                            <a:schemeClr val="dk1"/>
                          </a:solidFill>
                          <a:latin typeface="Lucida Console" pitchFamily="49" charset="0"/>
                          <a:ea typeface="+mn-ea"/>
                          <a:cs typeface="+mn-cs"/>
                        </a:rPr>
                        <a:t>psdebug</a:t>
                      </a:r>
                      <a:r>
                        <a:rPr lang="fr-FR" sz="1100" kern="1200" baseline="0" dirty="0" smtClean="0">
                          <a:solidFill>
                            <a:schemeClr val="dk1"/>
                          </a:solidFill>
                          <a:latin typeface="Lucida Console" pitchFamily="49" charset="0"/>
                          <a:ea typeface="+mn-ea"/>
                          <a:cs typeface="+mn-cs"/>
                        </a:rPr>
                        <a:t> –trace 2</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Set-</a:t>
                      </a:r>
                      <a:r>
                        <a:rPr lang="fr-FR" sz="1100" kern="1200" baseline="0" dirty="0" err="1" smtClean="0">
                          <a:solidFill>
                            <a:schemeClr val="dk1"/>
                          </a:solidFill>
                          <a:latin typeface="Lucida Console" pitchFamily="49" charset="0"/>
                          <a:ea typeface="+mn-ea"/>
                          <a:cs typeface="+mn-cs"/>
                        </a:rPr>
                        <a:t>psdebug</a:t>
                      </a:r>
                      <a:r>
                        <a:rPr lang="fr-FR" sz="1100" kern="1200" baseline="0" dirty="0" smtClean="0">
                          <a:solidFill>
                            <a:schemeClr val="dk1"/>
                          </a:solidFill>
                          <a:latin typeface="Lucida Console" pitchFamily="49" charset="0"/>
                          <a:ea typeface="+mn-ea"/>
                          <a:cs typeface="+mn-cs"/>
                        </a:rPr>
                        <a:t> –</a:t>
                      </a:r>
                      <a:r>
                        <a:rPr lang="fr-FR" sz="1100" kern="1200" baseline="0" dirty="0" err="1" smtClean="0">
                          <a:solidFill>
                            <a:schemeClr val="dk1"/>
                          </a:solidFill>
                          <a:latin typeface="Lucida Console" pitchFamily="49" charset="0"/>
                          <a:ea typeface="+mn-ea"/>
                          <a:cs typeface="+mn-cs"/>
                        </a:rPr>
                        <a:t>step</a:t>
                      </a:r>
                      <a:endParaRPr lang="fr-FR" sz="11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Lucida Console" pitchFamily="49" charset="0"/>
                          <a:ea typeface="+mn-ea"/>
                          <a:cs typeface="+mn-cs"/>
                        </a:rPr>
                        <a:t>Set-</a:t>
                      </a:r>
                      <a:r>
                        <a:rPr lang="fr-FR" sz="1100" kern="1200" baseline="0" dirty="0" err="1" smtClean="0">
                          <a:solidFill>
                            <a:schemeClr val="dk1"/>
                          </a:solidFill>
                          <a:latin typeface="Lucida Console" pitchFamily="49" charset="0"/>
                          <a:ea typeface="+mn-ea"/>
                          <a:cs typeface="+mn-cs"/>
                        </a:rPr>
                        <a:t>psdebug</a:t>
                      </a:r>
                      <a:r>
                        <a:rPr lang="fr-FR" sz="1100" kern="1200" baseline="0" dirty="0" smtClean="0">
                          <a:solidFill>
                            <a:schemeClr val="dk1"/>
                          </a:solidFill>
                          <a:latin typeface="Lucida Console" pitchFamily="49" charset="0"/>
                          <a:ea typeface="+mn-ea"/>
                          <a:cs typeface="+mn-cs"/>
                        </a:rPr>
                        <a:t> -off</a:t>
                      </a:r>
                    </a:p>
                  </a:txBody>
                  <a:tcPr/>
                </a:tc>
                <a:tc>
                  <a:txBody>
                    <a:bodyPr/>
                    <a:lstStyle/>
                    <a:p>
                      <a:r>
                        <a:rPr lang="fr-FR" sz="1800" b="0" baseline="0" dirty="0" smtClean="0">
                          <a:solidFill>
                            <a:srgbClr val="FFC000"/>
                          </a:solidFill>
                          <a:latin typeface="Lucida Console" pitchFamily="49" charset="0"/>
                        </a:rPr>
                        <a:t>help set-</a:t>
                      </a:r>
                      <a:r>
                        <a:rPr lang="fr-FR" sz="1800" b="0" baseline="0" dirty="0" err="1" smtClean="0">
                          <a:solidFill>
                            <a:srgbClr val="FFC000"/>
                          </a:solidFill>
                          <a:latin typeface="Lucida Console" pitchFamily="49" charset="0"/>
                        </a:rPr>
                        <a:t>psdebug</a:t>
                      </a:r>
                      <a:endParaRPr lang="fr-FR" sz="1800" b="0" baseline="0" dirty="0" smtClean="0">
                        <a:solidFill>
                          <a:srgbClr val="FFC000"/>
                        </a:solidFill>
                        <a:latin typeface="Lucida Console" pitchFamily="49" charset="0"/>
                      </a:endParaRPr>
                    </a:p>
                  </a:txBody>
                  <a:tcPr/>
                </a:tc>
              </a:tr>
              <a:tr h="370840">
                <a:tc>
                  <a:txBody>
                    <a:bodyPr/>
                    <a:lstStyle/>
                    <a:p>
                      <a:r>
                        <a:rPr lang="fr-FR" sz="1800" i="0" dirty="0" err="1" smtClean="0">
                          <a:latin typeface="+mn-lt"/>
                        </a:rPr>
                        <a:t>Write</a:t>
                      </a:r>
                      <a:r>
                        <a:rPr lang="fr-FR" sz="1800" i="0" dirty="0" smtClean="0">
                          <a:latin typeface="+mn-lt"/>
                        </a:rPr>
                        <a:t>-</a:t>
                      </a:r>
                      <a:r>
                        <a:rPr lang="fr-FR" sz="1800" i="0" dirty="0" err="1" smtClean="0">
                          <a:latin typeface="+mn-lt"/>
                        </a:rPr>
                        <a:t>verbose</a:t>
                      </a:r>
                      <a:endParaRPr lang="fr-FR" sz="1800" i="0" dirty="0" smtClean="0">
                        <a:latin typeface="+mn-lt"/>
                      </a:endParaRPr>
                    </a:p>
                    <a:p>
                      <a:r>
                        <a:rPr lang="fr-FR" sz="1800" i="0" dirty="0" err="1" smtClean="0">
                          <a:latin typeface="+mn-lt"/>
                        </a:rPr>
                        <a:t>Write</a:t>
                      </a:r>
                      <a:r>
                        <a:rPr lang="fr-FR" sz="1800" i="0" dirty="0" smtClean="0">
                          <a:latin typeface="+mn-lt"/>
                        </a:rPr>
                        <a:t>-</a:t>
                      </a:r>
                      <a:r>
                        <a:rPr lang="fr-FR" sz="1800" i="0" dirty="0" err="1" smtClean="0">
                          <a:latin typeface="+mn-lt"/>
                        </a:rPr>
                        <a:t>debug</a:t>
                      </a:r>
                      <a:endParaRPr lang="fr-FR" sz="1800" i="0" dirty="0" smtClean="0">
                        <a:latin typeface="+mn-lt"/>
                      </a:endParaRPr>
                    </a:p>
                    <a:p>
                      <a:r>
                        <a:rPr lang="fr-FR" sz="1800" i="0" dirty="0" err="1" smtClean="0">
                          <a:latin typeface="+mn-lt"/>
                        </a:rPr>
                        <a:t>Write</a:t>
                      </a:r>
                      <a:r>
                        <a:rPr lang="fr-FR" sz="1800" i="0" dirty="0" smtClean="0">
                          <a:latin typeface="+mn-lt"/>
                        </a:rPr>
                        <a:t>-warning</a:t>
                      </a:r>
                    </a:p>
                    <a:p>
                      <a:r>
                        <a:rPr lang="fr-FR" sz="1800" i="0" dirty="0" err="1" smtClean="0">
                          <a:latin typeface="+mn-lt"/>
                        </a:rPr>
                        <a:t>Write</a:t>
                      </a:r>
                      <a:r>
                        <a:rPr lang="fr-FR" sz="1800" i="0" dirty="0" smtClean="0">
                          <a:latin typeface="+mn-lt"/>
                        </a:rPr>
                        <a:t>-</a:t>
                      </a:r>
                      <a:r>
                        <a:rPr lang="fr-FR" sz="1800" i="0" dirty="0" err="1" smtClean="0">
                          <a:latin typeface="+mn-lt"/>
                        </a:rPr>
                        <a:t>error</a:t>
                      </a:r>
                      <a:endParaRPr lang="fr-FR" sz="1800" i="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dk1"/>
                        </a:solidFill>
                        <a:latin typeface="Lucida Console" pitchFamily="49"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baseline="0" dirty="0" smtClean="0">
                          <a:solidFill>
                            <a:srgbClr val="FFC000"/>
                          </a:solidFill>
                          <a:latin typeface="Lucida Console" pitchFamily="49" charset="0"/>
                        </a:rPr>
                        <a:t>help </a:t>
                      </a:r>
                      <a:r>
                        <a:rPr lang="fr-FR" sz="1800" b="0" baseline="0" dirty="0" err="1" smtClean="0">
                          <a:solidFill>
                            <a:srgbClr val="FFC000"/>
                          </a:solidFill>
                          <a:latin typeface="Lucida Console" pitchFamily="49" charset="0"/>
                        </a:rPr>
                        <a:t>write</a:t>
                      </a:r>
                      <a:r>
                        <a:rPr lang="fr-FR" sz="1800" b="0" baseline="0" dirty="0" smtClean="0">
                          <a:solidFill>
                            <a:srgbClr val="FFC000"/>
                          </a:solidFill>
                          <a:latin typeface="Lucida Console" pitchFamily="49" charset="0"/>
                        </a:rPr>
                        <a:t>-*</a:t>
                      </a:r>
                    </a:p>
                    <a:p>
                      <a:endParaRPr lang="fr-FR" sz="1800" b="0" baseline="0" dirty="0" smtClean="0">
                        <a:solidFill>
                          <a:srgbClr val="FFC000"/>
                        </a:solidFill>
                        <a:latin typeface="Lucida Console" pitchFamily="49" charset="0"/>
                      </a:endParaRPr>
                    </a:p>
                  </a:txBody>
                  <a:tcPr/>
                </a:tc>
              </a:tr>
              <a:tr h="370840">
                <a:tc>
                  <a:txBody>
                    <a:bodyPr/>
                    <a:lstStyle/>
                    <a:p>
                      <a:r>
                        <a:rPr lang="fr-FR" sz="1800" i="0" dirty="0" smtClean="0">
                          <a:latin typeface="+mn-lt"/>
                        </a:rPr>
                        <a:t>Trace-command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dk1"/>
                        </a:solidFill>
                        <a:latin typeface="Lucida Console" pitchFamily="49" charset="0"/>
                        <a:ea typeface="+mn-ea"/>
                        <a:cs typeface="+mn-cs"/>
                      </a:endParaRPr>
                    </a:p>
                  </a:txBody>
                  <a:tcPr/>
                </a:tc>
                <a:tc>
                  <a:txBody>
                    <a:bodyPr/>
                    <a:lstStyle/>
                    <a:p>
                      <a:r>
                        <a:rPr lang="fr-FR" sz="1800" b="0" baseline="0" dirty="0" smtClean="0">
                          <a:solidFill>
                            <a:srgbClr val="FFC000"/>
                          </a:solidFill>
                          <a:latin typeface="Lucida Console" pitchFamily="49" charset="0"/>
                        </a:rPr>
                        <a:t>Help trace-command</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Fournisseurs et magasins de données</a:t>
            </a:r>
            <a:endParaRPr lang="fr-FR" sz="3600" dirty="0"/>
          </a:p>
        </p:txBody>
      </p:sp>
      <p:sp>
        <p:nvSpPr>
          <p:cNvPr id="6" name="Espace réservé du contenu 5"/>
          <p:cNvSpPr>
            <a:spLocks noGrp="1"/>
          </p:cNvSpPr>
          <p:nvPr>
            <p:ph sz="quarter" idx="10"/>
          </p:nvPr>
        </p:nvSpPr>
        <p:spPr/>
        <p:txBody>
          <a:bodyPr/>
          <a:lstStyle/>
          <a:p>
            <a:endParaRPr lang="fr-FR"/>
          </a:p>
        </p:txBody>
      </p:sp>
      <p:graphicFrame>
        <p:nvGraphicFramePr>
          <p:cNvPr id="4" name="Tableau 3"/>
          <p:cNvGraphicFramePr>
            <a:graphicFrameLocks noGrp="1"/>
          </p:cNvGraphicFramePr>
          <p:nvPr/>
        </p:nvGraphicFramePr>
        <p:xfrm>
          <a:off x="273425" y="1447756"/>
          <a:ext cx="8674633" cy="3571240"/>
        </p:xfrm>
        <a:graphic>
          <a:graphicData uri="http://schemas.openxmlformats.org/drawingml/2006/table">
            <a:tbl>
              <a:tblPr bandRow="1">
                <a:tableStyleId>{284E427A-3D55-4303-BF80-6455036E1DE7}</a:tableStyleId>
              </a:tblPr>
              <a:tblGrid>
                <a:gridCol w="1969032"/>
                <a:gridCol w="2623457"/>
                <a:gridCol w="4082144"/>
              </a:tblGrid>
              <a:tr h="370840">
                <a:tc>
                  <a:txBody>
                    <a:bodyPr/>
                    <a:lstStyle/>
                    <a:p>
                      <a:r>
                        <a:rPr lang="en-US" sz="1800" i="0" dirty="0" err="1" smtClean="0">
                          <a:latin typeface="+mn-lt"/>
                        </a:rPr>
                        <a:t>Magasins</a:t>
                      </a:r>
                      <a:r>
                        <a:rPr lang="en-US" sz="1800" i="0" dirty="0" smtClean="0">
                          <a:latin typeface="+mn-lt"/>
                        </a:rPr>
                        <a:t> </a:t>
                      </a:r>
                      <a:endParaRPr lang="fr-FR" sz="1800" i="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Get</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psprovider</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dirty="0" smtClean="0">
                        <a:solidFill>
                          <a:schemeClr val="tx2"/>
                        </a:solidFill>
                        <a:latin typeface="Lucida Console" pitchFamily="49" charset="0"/>
                      </a:endParaRPr>
                    </a:p>
                  </a:txBody>
                  <a:tcPr/>
                </a:tc>
              </a:tr>
              <a:tr h="370840">
                <a:tc>
                  <a:txBody>
                    <a:bodyPr/>
                    <a:lstStyle/>
                    <a:p>
                      <a:r>
                        <a:rPr lang="fr-FR" sz="1800" i="0" dirty="0" smtClean="0">
                          <a:latin typeface="+mn-lt"/>
                        </a:rPr>
                        <a:t>Lecteurs</a:t>
                      </a:r>
                      <a:endParaRPr lang="fr-FR" sz="1800" i="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Get</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psdrive</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New-</a:t>
                      </a:r>
                      <a:r>
                        <a:rPr lang="fr-FR" sz="1800" kern="1200" baseline="0" dirty="0" err="1" smtClean="0">
                          <a:solidFill>
                            <a:schemeClr val="dk1"/>
                          </a:solidFill>
                          <a:latin typeface="Lucida Console" pitchFamily="49" charset="0"/>
                          <a:ea typeface="+mn-ea"/>
                          <a:cs typeface="+mn-cs"/>
                        </a:rPr>
                        <a:t>psdrive</a:t>
                      </a:r>
                      <a:endParaRPr lang="fr-FR" sz="1800" kern="1200" baseline="0" dirty="0" smtClean="0">
                        <a:solidFill>
                          <a:schemeClr val="dk1"/>
                        </a:solidFill>
                        <a:latin typeface="Lucida Console" pitchFamily="49" charset="0"/>
                        <a:ea typeface="+mn-ea"/>
                        <a:cs typeface="+mn-cs"/>
                      </a:endParaRPr>
                    </a:p>
                    <a:p>
                      <a:r>
                        <a:rPr lang="fr-FR" sz="1800" kern="1200" baseline="0" dirty="0" err="1" smtClean="0">
                          <a:solidFill>
                            <a:schemeClr val="dk1"/>
                          </a:solidFill>
                          <a:latin typeface="Lucida Console" pitchFamily="49" charset="0"/>
                          <a:ea typeface="+mn-ea"/>
                          <a:cs typeface="+mn-cs"/>
                        </a:rPr>
                        <a:t>Remove</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psdrive</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dirty="0">
                        <a:solidFill>
                          <a:schemeClr val="tx2"/>
                        </a:solidFill>
                        <a:latin typeface="Lucida Console" pitchFamily="49" charset="0"/>
                      </a:endParaRPr>
                    </a:p>
                  </a:txBody>
                  <a:tcPr/>
                </a:tc>
              </a:tr>
              <a:tr h="370840">
                <a:tc>
                  <a:txBody>
                    <a:bodyPr/>
                    <a:lstStyle/>
                    <a:p>
                      <a:r>
                        <a:rPr lang="fr-FR" sz="1800" i="0" dirty="0" smtClean="0">
                          <a:latin typeface="+mn-lt"/>
                        </a:rPr>
                        <a:t>Résultats</a:t>
                      </a:r>
                      <a:endParaRPr lang="fr-FR" sz="1800" i="0" dirty="0">
                        <a:latin typeface="+mn-lt"/>
                      </a:endParaRPr>
                    </a:p>
                  </a:txBody>
                  <a:tcPr/>
                </a:tc>
                <a:tc>
                  <a:txBody>
                    <a:bodyPr/>
                    <a:lstStyle/>
                    <a:p>
                      <a:r>
                        <a:rPr lang="fr-FR" sz="1800" b="0" dirty="0" smtClean="0">
                          <a:solidFill>
                            <a:srgbClr val="FFC000"/>
                          </a:solidFill>
                          <a:latin typeface="Lucida Console" pitchFamily="49" charset="0"/>
                        </a:rPr>
                        <a:t>Alias</a:t>
                      </a:r>
                    </a:p>
                    <a:p>
                      <a:r>
                        <a:rPr lang="fr-FR" sz="1800" b="0" dirty="0" err="1" smtClean="0">
                          <a:solidFill>
                            <a:srgbClr val="FFC000"/>
                          </a:solidFill>
                          <a:latin typeface="Lucida Console" pitchFamily="49" charset="0"/>
                        </a:rPr>
                        <a:t>Environment</a:t>
                      </a:r>
                      <a:endParaRPr lang="fr-FR" sz="1800" b="0" dirty="0" smtClean="0">
                        <a:solidFill>
                          <a:srgbClr val="FFC000"/>
                        </a:solidFill>
                        <a:latin typeface="Lucida Console" pitchFamily="49" charset="0"/>
                      </a:endParaRPr>
                    </a:p>
                    <a:p>
                      <a:r>
                        <a:rPr lang="fr-FR" sz="1800" b="0" dirty="0" err="1" smtClean="0">
                          <a:solidFill>
                            <a:srgbClr val="FFC000"/>
                          </a:solidFill>
                          <a:latin typeface="Lucida Console" pitchFamily="49" charset="0"/>
                        </a:rPr>
                        <a:t>Filesystem</a:t>
                      </a:r>
                      <a:endParaRPr lang="fr-FR" sz="1800" b="0" dirty="0" smtClean="0">
                        <a:solidFill>
                          <a:srgbClr val="FFC000"/>
                        </a:solidFill>
                        <a:latin typeface="Lucida Console" pitchFamily="49" charset="0"/>
                      </a:endParaRPr>
                    </a:p>
                    <a:p>
                      <a:r>
                        <a:rPr lang="fr-FR" sz="1800" b="0" baseline="0" dirty="0" err="1" smtClean="0">
                          <a:solidFill>
                            <a:srgbClr val="FFC000"/>
                          </a:solidFill>
                          <a:latin typeface="Lucida Console" pitchFamily="49" charset="0"/>
                        </a:rPr>
                        <a:t>Function</a:t>
                      </a:r>
                      <a:endParaRPr lang="fr-FR" sz="1800" b="0" baseline="0" dirty="0" smtClean="0">
                        <a:solidFill>
                          <a:srgbClr val="FFC000"/>
                        </a:solidFill>
                        <a:latin typeface="Lucida Console" pitchFamily="49" charset="0"/>
                      </a:endParaRPr>
                    </a:p>
                    <a:p>
                      <a:r>
                        <a:rPr lang="fr-FR" sz="1800" b="0" baseline="0" dirty="0" err="1" smtClean="0">
                          <a:solidFill>
                            <a:srgbClr val="FFC000"/>
                          </a:solidFill>
                          <a:latin typeface="Lucida Console" pitchFamily="49" charset="0"/>
                        </a:rPr>
                        <a:t>Registry</a:t>
                      </a:r>
                      <a:endParaRPr lang="fr-FR" sz="1800" b="0" baseline="0" dirty="0" smtClean="0">
                        <a:solidFill>
                          <a:srgbClr val="FFC000"/>
                        </a:solidFill>
                        <a:latin typeface="Lucida Console" pitchFamily="49" charset="0"/>
                      </a:endParaRPr>
                    </a:p>
                    <a:p>
                      <a:r>
                        <a:rPr lang="fr-FR" sz="1800" b="0" dirty="0" smtClean="0">
                          <a:solidFill>
                            <a:srgbClr val="FFC000"/>
                          </a:solidFill>
                          <a:latin typeface="Lucida Console" pitchFamily="49" charset="0"/>
                        </a:rPr>
                        <a:t>Variable</a:t>
                      </a:r>
                    </a:p>
                    <a:p>
                      <a:r>
                        <a:rPr lang="fr-FR" sz="1800" b="0" dirty="0" err="1" smtClean="0">
                          <a:solidFill>
                            <a:srgbClr val="FFC000"/>
                          </a:solidFill>
                          <a:latin typeface="Lucida Console" pitchFamily="49" charset="0"/>
                        </a:rPr>
                        <a:t>Certificate</a:t>
                      </a:r>
                      <a:endParaRPr lang="fr-FR" sz="1800" b="0" dirty="0" smtClean="0">
                        <a:solidFill>
                          <a:srgbClr val="FFC000"/>
                        </a:solidFill>
                        <a:latin typeface="Lucida Console" pitchFamily="49" charset="0"/>
                      </a:endParaRPr>
                    </a:p>
                    <a:p>
                      <a:endParaRPr lang="fr-FR" sz="1800" kern="1200" baseline="0" dirty="0" smtClean="0">
                        <a:solidFill>
                          <a:srgbClr val="FFC000"/>
                        </a:solidFill>
                        <a:latin typeface="Lucida Console" pitchFamily="49" charset="0"/>
                        <a:ea typeface="+mn-ea"/>
                        <a:cs typeface="+mn-cs"/>
                      </a:endParaRPr>
                    </a:p>
                  </a:txBody>
                  <a:tcPr/>
                </a:tc>
                <a:tc>
                  <a:txBody>
                    <a:bodyPr/>
                    <a:lstStyle/>
                    <a:p>
                      <a:r>
                        <a:rPr lang="fr-FR" sz="1800" b="0" dirty="0" smtClean="0">
                          <a:solidFill>
                            <a:srgbClr val="FFC000"/>
                          </a:solidFill>
                          <a:latin typeface="Lucida Console" pitchFamily="49" charset="0"/>
                        </a:rPr>
                        <a:t>Alias</a:t>
                      </a:r>
                    </a:p>
                    <a:p>
                      <a:r>
                        <a:rPr lang="fr-FR" sz="1800" b="0" dirty="0" err="1" smtClean="0">
                          <a:solidFill>
                            <a:srgbClr val="FFC000"/>
                          </a:solidFill>
                          <a:latin typeface="Lucida Console" pitchFamily="49" charset="0"/>
                        </a:rPr>
                        <a:t>Env</a:t>
                      </a:r>
                      <a:endParaRPr lang="fr-FR" sz="1800" b="0" dirty="0" smtClean="0">
                        <a:solidFill>
                          <a:srgbClr val="FFC000"/>
                        </a:solidFill>
                        <a:latin typeface="Lucida Console" pitchFamily="49" charset="0"/>
                      </a:endParaRPr>
                    </a:p>
                    <a:p>
                      <a:r>
                        <a:rPr lang="fr-FR" sz="1800" b="0" baseline="0" dirty="0" smtClean="0">
                          <a:solidFill>
                            <a:srgbClr val="FFC000"/>
                          </a:solidFill>
                          <a:latin typeface="Lucida Console" pitchFamily="49" charset="0"/>
                        </a:rPr>
                        <a:t>C, D,… </a:t>
                      </a:r>
                    </a:p>
                    <a:p>
                      <a:r>
                        <a:rPr lang="fr-FR" sz="1800" b="0" baseline="0" dirty="0" err="1" smtClean="0">
                          <a:solidFill>
                            <a:srgbClr val="FFC000"/>
                          </a:solidFill>
                          <a:latin typeface="Lucida Console" pitchFamily="49" charset="0"/>
                        </a:rPr>
                        <a:t>Function</a:t>
                      </a:r>
                      <a:endParaRPr lang="fr-FR" sz="1800" b="0" baseline="0" dirty="0" smtClean="0">
                        <a:solidFill>
                          <a:srgbClr val="FFC000"/>
                        </a:solidFill>
                        <a:latin typeface="Lucida Console" pitchFamily="49" charset="0"/>
                      </a:endParaRPr>
                    </a:p>
                    <a:p>
                      <a:r>
                        <a:rPr lang="fr-FR" sz="1800" b="0" baseline="0" dirty="0" smtClean="0">
                          <a:solidFill>
                            <a:srgbClr val="FFC000"/>
                          </a:solidFill>
                          <a:latin typeface="Lucida Console" pitchFamily="49" charset="0"/>
                        </a:rPr>
                        <a:t>HKLM, HKCU</a:t>
                      </a:r>
                    </a:p>
                    <a:p>
                      <a:r>
                        <a:rPr lang="fr-FR" sz="1800" b="0" baseline="0" dirty="0" smtClean="0">
                          <a:solidFill>
                            <a:srgbClr val="FFC000"/>
                          </a:solidFill>
                          <a:latin typeface="Lucida Console" pitchFamily="49" charset="0"/>
                        </a:rPr>
                        <a:t>Variable</a:t>
                      </a:r>
                    </a:p>
                    <a:p>
                      <a:r>
                        <a:rPr lang="fr-FR" sz="1800" b="0" baseline="0" dirty="0" err="1" smtClean="0">
                          <a:solidFill>
                            <a:srgbClr val="FFC000"/>
                          </a:solidFill>
                          <a:latin typeface="Lucida Console" pitchFamily="49" charset="0"/>
                        </a:rPr>
                        <a:t>Cert</a:t>
                      </a:r>
                      <a:endParaRPr lang="fr-FR" sz="1800" b="0" dirty="0">
                        <a:solidFill>
                          <a:srgbClr val="FFC000"/>
                        </a:solidFill>
                        <a:latin typeface="Lucida Console" pitchFamily="49" charset="0"/>
                      </a:endParaRPr>
                    </a:p>
                  </a:txBody>
                  <a:tcPr/>
                </a:tc>
              </a:tr>
            </a:tbl>
          </a:graphicData>
        </a:graphic>
      </p:graphicFrame>
      <p:pic>
        <p:nvPicPr>
          <p:cNvPr id="5" name="Picture 2" descr="http://static.twoday.net/domainblog/images/smiley.jpg"/>
          <p:cNvPicPr>
            <a:picLocks noChangeAspect="1" noChangeArrowheads="1"/>
          </p:cNvPicPr>
          <p:nvPr/>
        </p:nvPicPr>
        <p:blipFill>
          <a:blip r:embed="rId2" cstate="print"/>
          <a:srcRect/>
          <a:stretch>
            <a:fillRect/>
          </a:stretch>
        </p:blipFill>
        <p:spPr bwMode="auto">
          <a:xfrm>
            <a:off x="8559373" y="351423"/>
            <a:ext cx="406400" cy="4064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PowerShell et les fichiers </a:t>
            </a:r>
            <a:endParaRPr lang="fr-FR" dirty="0"/>
          </a:p>
        </p:txBody>
      </p:sp>
      <p:sp>
        <p:nvSpPr>
          <p:cNvPr id="4" name="Espace réservé du contenu 3"/>
          <p:cNvSpPr>
            <a:spLocks noGrp="1"/>
          </p:cNvSpPr>
          <p:nvPr>
            <p:ph sz="quarter" idx="10"/>
          </p:nvPr>
        </p:nvSpPr>
        <p:spPr/>
        <p:txBody>
          <a:bodyPr/>
          <a:lstStyle/>
          <a:p>
            <a:endParaRPr lang="fr-FR"/>
          </a:p>
        </p:txBody>
      </p:sp>
      <p:graphicFrame>
        <p:nvGraphicFramePr>
          <p:cNvPr id="6" name="Tableau 5"/>
          <p:cNvGraphicFramePr>
            <a:graphicFrameLocks noGrp="1"/>
          </p:cNvGraphicFramePr>
          <p:nvPr/>
        </p:nvGraphicFramePr>
        <p:xfrm>
          <a:off x="305442" y="1208320"/>
          <a:ext cx="8424260" cy="5237700"/>
        </p:xfrm>
        <a:graphic>
          <a:graphicData uri="http://schemas.openxmlformats.org/drawingml/2006/table">
            <a:tbl>
              <a:tblPr bandRow="1">
                <a:tableStyleId>{284E427A-3D55-4303-BF80-6455036E1DE7}</a:tableStyleId>
              </a:tblPr>
              <a:tblGrid>
                <a:gridCol w="2318016"/>
                <a:gridCol w="3385456"/>
                <a:gridCol w="2720788"/>
              </a:tblGrid>
              <a:tr h="979554">
                <a:tc>
                  <a:txBody>
                    <a:bodyPr/>
                    <a:lstStyle/>
                    <a:p>
                      <a:r>
                        <a:rPr lang="en-US" sz="1800" dirty="0" err="1" smtClean="0">
                          <a:latin typeface="+mn-lt"/>
                        </a:rPr>
                        <a:t>Commandes</a:t>
                      </a:r>
                      <a:r>
                        <a:rPr lang="en-US" sz="1800" dirty="0" smtClean="0">
                          <a:latin typeface="+mn-lt"/>
                        </a:rPr>
                        <a:t> </a:t>
                      </a:r>
                      <a:r>
                        <a:rPr lang="fr-FR" sz="1800" dirty="0" smtClean="0">
                          <a:latin typeface="+mn-lt"/>
                        </a:rPr>
                        <a:t>de</a:t>
                      </a:r>
                      <a:r>
                        <a:rPr lang="fr-FR" sz="1800" baseline="0" dirty="0" smtClean="0">
                          <a:latin typeface="+mn-lt"/>
                        </a:rPr>
                        <a:t> déplacement dans l’arborescence</a:t>
                      </a:r>
                      <a:endParaRPr lang="en-US" sz="1800" dirty="0" smtClean="0">
                        <a:latin typeface="+mn-lt"/>
                      </a:endParaRPr>
                    </a:p>
                  </a:txBody>
                  <a:tcPr/>
                </a:tc>
                <a:tc>
                  <a:txBody>
                    <a:bodyPr/>
                    <a:lstStyle/>
                    <a:p>
                      <a:r>
                        <a:rPr lang="fr-FR" sz="1400" kern="1200" baseline="0" dirty="0" err="1" smtClean="0">
                          <a:solidFill>
                            <a:schemeClr val="dk1"/>
                          </a:solidFill>
                          <a:latin typeface="Lucida Console" pitchFamily="49" charset="0"/>
                          <a:ea typeface="+mn-ea"/>
                          <a:cs typeface="+mn-cs"/>
                        </a:rPr>
                        <a:t>Get</a:t>
                      </a:r>
                      <a:r>
                        <a:rPr lang="fr-FR" sz="1400" kern="1200" baseline="0" dirty="0" smtClean="0">
                          <a:solidFill>
                            <a:schemeClr val="dk1"/>
                          </a:solidFill>
                          <a:latin typeface="Lucida Console" pitchFamily="49" charset="0"/>
                          <a:ea typeface="+mn-ea"/>
                          <a:cs typeface="+mn-cs"/>
                        </a:rPr>
                        <a:t>-location</a:t>
                      </a:r>
                    </a:p>
                    <a:p>
                      <a:r>
                        <a:rPr lang="fr-FR" sz="1400" kern="1200" baseline="0" dirty="0" smtClean="0">
                          <a:solidFill>
                            <a:schemeClr val="dk1"/>
                          </a:solidFill>
                          <a:latin typeface="Lucida Console" pitchFamily="49" charset="0"/>
                          <a:ea typeface="+mn-ea"/>
                          <a:cs typeface="+mn-cs"/>
                        </a:rPr>
                        <a:t>Set-location</a:t>
                      </a:r>
                    </a:p>
                    <a:p>
                      <a:r>
                        <a:rPr lang="fr-FR" sz="1400" kern="1200" baseline="0" dirty="0" smtClean="0">
                          <a:solidFill>
                            <a:schemeClr val="dk1"/>
                          </a:solidFill>
                          <a:latin typeface="Lucida Console" pitchFamily="49" charset="0"/>
                          <a:ea typeface="+mn-ea"/>
                          <a:cs typeface="+mn-cs"/>
                        </a:rPr>
                        <a:t>Push-location</a:t>
                      </a:r>
                    </a:p>
                    <a:p>
                      <a:r>
                        <a:rPr lang="fr-FR" sz="1400" kern="1200" baseline="0" dirty="0" smtClean="0">
                          <a:solidFill>
                            <a:schemeClr val="dk1"/>
                          </a:solidFill>
                          <a:latin typeface="Lucida Console" pitchFamily="49" charset="0"/>
                          <a:ea typeface="+mn-ea"/>
                          <a:cs typeface="+mn-cs"/>
                        </a:rPr>
                        <a:t>Pop-location</a:t>
                      </a:r>
                    </a:p>
                  </a:txBody>
                  <a:tcPr/>
                </a:tc>
                <a:tc>
                  <a:txBody>
                    <a:bodyPr/>
                    <a:lstStyle/>
                    <a:p>
                      <a:r>
                        <a:rPr lang="fr-FR" sz="1400" b="0" dirty="0" err="1" smtClean="0">
                          <a:solidFill>
                            <a:srgbClr val="FFC000"/>
                          </a:solidFill>
                          <a:latin typeface="Lucida Console" pitchFamily="49" charset="0"/>
                        </a:rPr>
                        <a:t>Pwd</a:t>
                      </a:r>
                      <a:endParaRPr lang="fr-FR" sz="1400" b="0" dirty="0" smtClean="0">
                        <a:solidFill>
                          <a:srgbClr val="FFC000"/>
                        </a:solidFill>
                        <a:latin typeface="Lucida Console" pitchFamily="49" charset="0"/>
                      </a:endParaRPr>
                    </a:p>
                    <a:p>
                      <a:r>
                        <a:rPr lang="fr-FR" sz="1400" b="0" dirty="0" smtClean="0">
                          <a:solidFill>
                            <a:srgbClr val="FFC000"/>
                          </a:solidFill>
                          <a:latin typeface="Lucida Console" pitchFamily="49" charset="0"/>
                        </a:rPr>
                        <a:t>Cd, </a:t>
                      </a:r>
                      <a:r>
                        <a:rPr lang="fr-FR" sz="1400" b="0" dirty="0" err="1" smtClean="0">
                          <a:solidFill>
                            <a:srgbClr val="FFC000"/>
                          </a:solidFill>
                          <a:latin typeface="Lucida Console" pitchFamily="49" charset="0"/>
                        </a:rPr>
                        <a:t>chdir</a:t>
                      </a:r>
                      <a:endParaRPr lang="fr-FR" sz="1400" b="0" dirty="0" smtClean="0">
                        <a:solidFill>
                          <a:srgbClr val="FFC000"/>
                        </a:solidFill>
                        <a:latin typeface="Lucida Console" pitchFamily="49" charset="0"/>
                      </a:endParaRPr>
                    </a:p>
                    <a:p>
                      <a:endParaRPr lang="fr-FR" sz="1400" b="0" dirty="0">
                        <a:solidFill>
                          <a:srgbClr val="FFC000"/>
                        </a:solidFill>
                        <a:latin typeface="Lucida Console" pitchFamily="49" charset="0"/>
                      </a:endParaRPr>
                    </a:p>
                  </a:txBody>
                  <a:tcPr/>
                </a:tc>
              </a:tr>
              <a:tr h="990324">
                <a:tc>
                  <a:txBody>
                    <a:bodyPr/>
                    <a:lstStyle/>
                    <a:p>
                      <a:r>
                        <a:rPr lang="en-US" sz="1800" dirty="0" err="1" smtClean="0">
                          <a:latin typeface="+mn-lt"/>
                        </a:rPr>
                        <a:t>Commandes</a:t>
                      </a:r>
                      <a:r>
                        <a:rPr lang="en-US" sz="1800" baseline="0" dirty="0" smtClean="0">
                          <a:latin typeface="+mn-lt"/>
                        </a:rPr>
                        <a:t> </a:t>
                      </a:r>
                      <a:r>
                        <a:rPr lang="en-US" sz="1800" baseline="0" dirty="0" err="1" smtClean="0">
                          <a:latin typeface="+mn-lt"/>
                        </a:rPr>
                        <a:t>sur</a:t>
                      </a:r>
                      <a:r>
                        <a:rPr lang="en-US" sz="1800" baseline="0" dirty="0" smtClean="0">
                          <a:latin typeface="+mn-lt"/>
                        </a:rPr>
                        <a:t> les </a:t>
                      </a:r>
                      <a:r>
                        <a:rPr lang="en-US" sz="1800" baseline="0" dirty="0" err="1" smtClean="0">
                          <a:latin typeface="+mn-lt"/>
                        </a:rPr>
                        <a:t>chemins</a:t>
                      </a:r>
                      <a:endParaRPr lang="en-US" sz="1800" dirty="0" smtClean="0">
                        <a:latin typeface="+mn-lt"/>
                      </a:endParaRPr>
                    </a:p>
                  </a:txBody>
                  <a:tcPr/>
                </a:tc>
                <a:tc>
                  <a:txBody>
                    <a:bodyPr/>
                    <a:lstStyle/>
                    <a:p>
                      <a:r>
                        <a:rPr lang="fr-FR" sz="1400" kern="1200" baseline="0" dirty="0" smtClean="0">
                          <a:solidFill>
                            <a:schemeClr val="dk1"/>
                          </a:solidFill>
                          <a:latin typeface="Lucida Console" pitchFamily="49" charset="0"/>
                          <a:ea typeface="+mn-ea"/>
                          <a:cs typeface="+mn-cs"/>
                        </a:rPr>
                        <a:t>Test-</a:t>
                      </a:r>
                      <a:r>
                        <a:rPr lang="fr-FR" sz="1400" kern="1200" baseline="0" dirty="0" err="1" smtClean="0">
                          <a:solidFill>
                            <a:schemeClr val="dk1"/>
                          </a:solidFill>
                          <a:latin typeface="Lucida Console" pitchFamily="49" charset="0"/>
                          <a:ea typeface="+mn-ea"/>
                          <a:cs typeface="+mn-cs"/>
                        </a:rPr>
                        <a:t>path</a:t>
                      </a:r>
                      <a:endParaRPr lang="fr-FR" sz="1400" kern="1200" baseline="0" dirty="0" smtClean="0">
                        <a:solidFill>
                          <a:schemeClr val="dk1"/>
                        </a:solidFill>
                        <a:latin typeface="Lucida Console" pitchFamily="49" charset="0"/>
                        <a:ea typeface="+mn-ea"/>
                        <a:cs typeface="+mn-cs"/>
                      </a:endParaRPr>
                    </a:p>
                    <a:p>
                      <a:r>
                        <a:rPr lang="fr-FR" sz="1400" kern="1200" baseline="0" dirty="0" err="1" smtClean="0">
                          <a:solidFill>
                            <a:schemeClr val="dk1"/>
                          </a:solidFill>
                          <a:latin typeface="Lucida Console" pitchFamily="49" charset="0"/>
                          <a:ea typeface="+mn-ea"/>
                          <a:cs typeface="+mn-cs"/>
                        </a:rPr>
                        <a:t>Resolve</a:t>
                      </a:r>
                      <a:r>
                        <a:rPr lang="fr-FR" sz="1400" kern="1200" baseline="0" dirty="0" smtClean="0">
                          <a:solidFill>
                            <a:schemeClr val="dk1"/>
                          </a:solidFill>
                          <a:latin typeface="Lucida Console" pitchFamily="49" charset="0"/>
                          <a:ea typeface="+mn-ea"/>
                          <a:cs typeface="+mn-cs"/>
                        </a:rPr>
                        <a:t>-</a:t>
                      </a:r>
                      <a:r>
                        <a:rPr lang="fr-FR" sz="1400" kern="1200" baseline="0" dirty="0" err="1" smtClean="0">
                          <a:solidFill>
                            <a:schemeClr val="dk1"/>
                          </a:solidFill>
                          <a:latin typeface="Lucida Console" pitchFamily="49" charset="0"/>
                          <a:ea typeface="+mn-ea"/>
                          <a:cs typeface="+mn-cs"/>
                        </a:rPr>
                        <a:t>path</a:t>
                      </a:r>
                      <a:endParaRPr lang="fr-FR" sz="1400" kern="1200" baseline="0" dirty="0" smtClean="0">
                        <a:solidFill>
                          <a:schemeClr val="dk1"/>
                        </a:solidFill>
                        <a:latin typeface="Lucida Console" pitchFamily="49" charset="0"/>
                        <a:ea typeface="+mn-ea"/>
                        <a:cs typeface="+mn-cs"/>
                      </a:endParaRPr>
                    </a:p>
                    <a:p>
                      <a:r>
                        <a:rPr lang="fr-FR" sz="1400" kern="1200" baseline="0" dirty="0" smtClean="0">
                          <a:solidFill>
                            <a:schemeClr val="dk1"/>
                          </a:solidFill>
                          <a:latin typeface="Lucida Console" pitchFamily="49" charset="0"/>
                          <a:ea typeface="+mn-ea"/>
                          <a:cs typeface="+mn-cs"/>
                        </a:rPr>
                        <a:t>Split-</a:t>
                      </a:r>
                      <a:r>
                        <a:rPr lang="fr-FR" sz="1400" kern="1200" baseline="0" dirty="0" err="1" smtClean="0">
                          <a:solidFill>
                            <a:schemeClr val="dk1"/>
                          </a:solidFill>
                          <a:latin typeface="Lucida Console" pitchFamily="49" charset="0"/>
                          <a:ea typeface="+mn-ea"/>
                          <a:cs typeface="+mn-cs"/>
                        </a:rPr>
                        <a:t>path</a:t>
                      </a:r>
                      <a:endParaRPr lang="fr-FR" sz="1400" kern="1200" baseline="0" dirty="0" smtClean="0">
                        <a:solidFill>
                          <a:schemeClr val="dk1"/>
                        </a:solidFill>
                        <a:latin typeface="Lucida Console" pitchFamily="49" charset="0"/>
                        <a:ea typeface="+mn-ea"/>
                        <a:cs typeface="+mn-cs"/>
                      </a:endParaRPr>
                    </a:p>
                    <a:p>
                      <a:r>
                        <a:rPr lang="fr-FR" sz="1400" kern="1200" baseline="0" dirty="0" err="1" smtClean="0">
                          <a:solidFill>
                            <a:schemeClr val="dk1"/>
                          </a:solidFill>
                          <a:latin typeface="Lucida Console" pitchFamily="49" charset="0"/>
                          <a:ea typeface="+mn-ea"/>
                          <a:cs typeface="+mn-cs"/>
                        </a:rPr>
                        <a:t>Convert</a:t>
                      </a:r>
                      <a:r>
                        <a:rPr lang="fr-FR" sz="1400" kern="1200" baseline="0" dirty="0" smtClean="0">
                          <a:solidFill>
                            <a:schemeClr val="dk1"/>
                          </a:solidFill>
                          <a:latin typeface="Lucida Console" pitchFamily="49" charset="0"/>
                          <a:ea typeface="+mn-ea"/>
                          <a:cs typeface="+mn-cs"/>
                        </a:rPr>
                        <a:t>-</a:t>
                      </a:r>
                      <a:r>
                        <a:rPr lang="fr-FR" sz="1400" kern="1200" baseline="0" dirty="0" err="1" smtClean="0">
                          <a:solidFill>
                            <a:schemeClr val="dk1"/>
                          </a:solidFill>
                          <a:latin typeface="Lucida Console" pitchFamily="49" charset="0"/>
                          <a:ea typeface="+mn-ea"/>
                          <a:cs typeface="+mn-cs"/>
                        </a:rPr>
                        <a:t>path</a:t>
                      </a:r>
                      <a:endParaRPr lang="fr-FR" sz="1400" kern="1200" baseline="0" dirty="0" smtClean="0">
                        <a:solidFill>
                          <a:schemeClr val="dk1"/>
                        </a:solidFill>
                        <a:latin typeface="Lucida Console" pitchFamily="49" charset="0"/>
                        <a:ea typeface="+mn-ea"/>
                        <a:cs typeface="+mn-cs"/>
                      </a:endParaRPr>
                    </a:p>
                  </a:txBody>
                  <a:tcPr/>
                </a:tc>
                <a:tc>
                  <a:txBody>
                    <a:bodyPr/>
                    <a:lstStyle/>
                    <a:p>
                      <a:endParaRPr lang="fr-FR" sz="1400" b="0" dirty="0">
                        <a:solidFill>
                          <a:srgbClr val="FFC000"/>
                        </a:solidFill>
                        <a:latin typeface="Lucida Console" pitchFamily="49" charset="0"/>
                      </a:endParaRPr>
                    </a:p>
                  </a:txBody>
                  <a:tcPr/>
                </a:tc>
              </a:tr>
              <a:tr h="2322942">
                <a:tc>
                  <a:txBody>
                    <a:bodyPr/>
                    <a:lstStyle/>
                    <a:p>
                      <a:r>
                        <a:rPr lang="fr-FR" sz="1800" dirty="0" smtClean="0">
                          <a:latin typeface="+mn-lt"/>
                        </a:rPr>
                        <a:t>Gestion des éléments ( fichiers, clés de registres, …)</a:t>
                      </a:r>
                      <a:endParaRPr lang="fr-FR" sz="1800" dirty="0">
                        <a:latin typeface="+mn-lt"/>
                      </a:endParaRPr>
                    </a:p>
                  </a:txBody>
                  <a:tcPr/>
                </a:tc>
                <a:tc>
                  <a:txBody>
                    <a:bodyPr/>
                    <a:lstStyle/>
                    <a:p>
                      <a:r>
                        <a:rPr lang="fr-FR" sz="1400" kern="1200" baseline="0" dirty="0" smtClean="0">
                          <a:solidFill>
                            <a:schemeClr val="dk1"/>
                          </a:solidFill>
                          <a:latin typeface="Lucida Console" pitchFamily="49" charset="0"/>
                          <a:ea typeface="+mn-ea"/>
                          <a:cs typeface="+mn-cs"/>
                        </a:rPr>
                        <a:t>New-item</a:t>
                      </a:r>
                    </a:p>
                    <a:p>
                      <a:r>
                        <a:rPr lang="fr-FR" sz="1400" kern="1200" baseline="0" dirty="0" smtClean="0">
                          <a:solidFill>
                            <a:schemeClr val="dk1"/>
                          </a:solidFill>
                          <a:latin typeface="Lucida Console" pitchFamily="49" charset="0"/>
                          <a:ea typeface="+mn-ea"/>
                          <a:cs typeface="+mn-cs"/>
                        </a:rPr>
                        <a:t>Copy-item</a:t>
                      </a:r>
                    </a:p>
                    <a:p>
                      <a:r>
                        <a:rPr lang="fr-FR" sz="1400" kern="1200" baseline="0" dirty="0" err="1" smtClean="0">
                          <a:solidFill>
                            <a:schemeClr val="dk1"/>
                          </a:solidFill>
                          <a:latin typeface="Lucida Console" pitchFamily="49" charset="0"/>
                          <a:ea typeface="+mn-ea"/>
                          <a:cs typeface="+mn-cs"/>
                        </a:rPr>
                        <a:t>Get</a:t>
                      </a:r>
                      <a:r>
                        <a:rPr lang="fr-FR" sz="1400" kern="1200" baseline="0" dirty="0" smtClean="0">
                          <a:solidFill>
                            <a:schemeClr val="dk1"/>
                          </a:solidFill>
                          <a:latin typeface="Lucida Console" pitchFamily="49" charset="0"/>
                          <a:ea typeface="+mn-ea"/>
                          <a:cs typeface="+mn-cs"/>
                        </a:rPr>
                        <a:t>-item, Set-item</a:t>
                      </a:r>
                    </a:p>
                    <a:p>
                      <a:r>
                        <a:rPr lang="fr-FR" sz="1400" kern="1200" baseline="0" dirty="0" err="1" smtClean="0">
                          <a:solidFill>
                            <a:schemeClr val="dk1"/>
                          </a:solidFill>
                          <a:latin typeface="Lucida Console" pitchFamily="49" charset="0"/>
                          <a:ea typeface="+mn-ea"/>
                          <a:cs typeface="+mn-cs"/>
                        </a:rPr>
                        <a:t>Get</a:t>
                      </a:r>
                      <a:r>
                        <a:rPr lang="fr-FR" sz="1400" kern="1200" baseline="0" dirty="0" smtClean="0">
                          <a:solidFill>
                            <a:schemeClr val="dk1"/>
                          </a:solidFill>
                          <a:latin typeface="Lucida Console" pitchFamily="49" charset="0"/>
                          <a:ea typeface="+mn-ea"/>
                          <a:cs typeface="+mn-cs"/>
                        </a:rPr>
                        <a:t>-</a:t>
                      </a:r>
                      <a:r>
                        <a:rPr lang="fr-FR" sz="1400" kern="1200" baseline="0" dirty="0" err="1" smtClean="0">
                          <a:solidFill>
                            <a:schemeClr val="dk1"/>
                          </a:solidFill>
                          <a:latin typeface="Lucida Console" pitchFamily="49" charset="0"/>
                          <a:ea typeface="+mn-ea"/>
                          <a:cs typeface="+mn-cs"/>
                        </a:rPr>
                        <a:t>childitem</a:t>
                      </a:r>
                      <a:endParaRPr lang="fr-FR" sz="1400" kern="1200" baseline="0" dirty="0" smtClean="0">
                        <a:solidFill>
                          <a:schemeClr val="dk1"/>
                        </a:solidFill>
                        <a:latin typeface="Lucida Console" pitchFamily="49" charset="0"/>
                        <a:ea typeface="+mn-ea"/>
                        <a:cs typeface="+mn-cs"/>
                      </a:endParaRPr>
                    </a:p>
                    <a:p>
                      <a:r>
                        <a:rPr lang="fr-FR" sz="1400" kern="1200" baseline="0" dirty="0" smtClean="0">
                          <a:solidFill>
                            <a:schemeClr val="dk1"/>
                          </a:solidFill>
                          <a:latin typeface="Lucida Console" pitchFamily="49" charset="0"/>
                          <a:ea typeface="+mn-ea"/>
                          <a:cs typeface="+mn-cs"/>
                        </a:rPr>
                        <a:t>Move-item</a:t>
                      </a:r>
                    </a:p>
                    <a:p>
                      <a:r>
                        <a:rPr lang="fr-FR" sz="1400" kern="1200" baseline="0" dirty="0" err="1" smtClean="0">
                          <a:solidFill>
                            <a:schemeClr val="dk1"/>
                          </a:solidFill>
                          <a:latin typeface="Lucida Console" pitchFamily="49" charset="0"/>
                          <a:ea typeface="+mn-ea"/>
                          <a:cs typeface="+mn-cs"/>
                        </a:rPr>
                        <a:t>Rename</a:t>
                      </a:r>
                      <a:r>
                        <a:rPr lang="fr-FR" sz="1400" kern="1200" baseline="0" dirty="0" smtClean="0">
                          <a:solidFill>
                            <a:schemeClr val="dk1"/>
                          </a:solidFill>
                          <a:latin typeface="Lucida Console" pitchFamily="49" charset="0"/>
                          <a:ea typeface="+mn-ea"/>
                          <a:cs typeface="+mn-cs"/>
                        </a:rPr>
                        <a:t>-item</a:t>
                      </a:r>
                    </a:p>
                    <a:p>
                      <a:r>
                        <a:rPr lang="fr-FR" sz="1400" kern="1200" baseline="0" dirty="0" err="1" smtClean="0">
                          <a:solidFill>
                            <a:schemeClr val="dk1"/>
                          </a:solidFill>
                          <a:latin typeface="Lucida Console" pitchFamily="49" charset="0"/>
                          <a:ea typeface="+mn-ea"/>
                          <a:cs typeface="+mn-cs"/>
                        </a:rPr>
                        <a:t>Clear</a:t>
                      </a:r>
                      <a:r>
                        <a:rPr lang="fr-FR" sz="1400" kern="1200" baseline="0" dirty="0" smtClean="0">
                          <a:solidFill>
                            <a:schemeClr val="dk1"/>
                          </a:solidFill>
                          <a:latin typeface="Lucida Console" pitchFamily="49" charset="0"/>
                          <a:ea typeface="+mn-ea"/>
                          <a:cs typeface="+mn-cs"/>
                        </a:rPr>
                        <a:t>-item</a:t>
                      </a:r>
                    </a:p>
                    <a:p>
                      <a:r>
                        <a:rPr lang="fr-FR" sz="1400" kern="1200" baseline="0" dirty="0" err="1" smtClean="0">
                          <a:solidFill>
                            <a:schemeClr val="dk1"/>
                          </a:solidFill>
                          <a:latin typeface="Lucida Console" pitchFamily="49" charset="0"/>
                          <a:ea typeface="+mn-ea"/>
                          <a:cs typeface="+mn-cs"/>
                        </a:rPr>
                        <a:t>Remove</a:t>
                      </a:r>
                      <a:r>
                        <a:rPr lang="fr-FR" sz="1400" kern="1200" baseline="0" dirty="0" smtClean="0">
                          <a:solidFill>
                            <a:schemeClr val="dk1"/>
                          </a:solidFill>
                          <a:latin typeface="Lucida Console" pitchFamily="49" charset="0"/>
                          <a:ea typeface="+mn-ea"/>
                          <a:cs typeface="+mn-cs"/>
                        </a:rPr>
                        <a:t>-item </a:t>
                      </a:r>
                    </a:p>
                    <a:p>
                      <a:r>
                        <a:rPr lang="fr-FR" sz="1400" kern="1200" baseline="0" dirty="0" err="1" smtClean="0">
                          <a:solidFill>
                            <a:schemeClr val="dk1"/>
                          </a:solidFill>
                          <a:latin typeface="Lucida Console" pitchFamily="49" charset="0"/>
                          <a:ea typeface="+mn-ea"/>
                          <a:cs typeface="+mn-cs"/>
                        </a:rPr>
                        <a:t>Invoke</a:t>
                      </a:r>
                      <a:r>
                        <a:rPr lang="fr-FR" sz="1400" kern="1200" baseline="0" dirty="0" smtClean="0">
                          <a:solidFill>
                            <a:schemeClr val="dk1"/>
                          </a:solidFill>
                          <a:latin typeface="Lucida Console" pitchFamily="49" charset="0"/>
                          <a:ea typeface="+mn-ea"/>
                          <a:cs typeface="+mn-cs"/>
                        </a:rPr>
                        <a:t>-item</a:t>
                      </a:r>
                    </a:p>
                    <a:p>
                      <a:r>
                        <a:rPr lang="fr-FR" sz="1400" kern="1200" baseline="0" dirty="0" err="1" smtClean="0">
                          <a:solidFill>
                            <a:schemeClr val="dk1"/>
                          </a:solidFill>
                          <a:latin typeface="Lucida Console" pitchFamily="49" charset="0"/>
                          <a:ea typeface="+mn-ea"/>
                          <a:cs typeface="+mn-cs"/>
                        </a:rPr>
                        <a:t>Get</a:t>
                      </a:r>
                      <a:r>
                        <a:rPr lang="fr-FR" sz="1400" kern="1200" baseline="0" dirty="0" smtClean="0">
                          <a:solidFill>
                            <a:schemeClr val="dk1"/>
                          </a:solidFill>
                          <a:latin typeface="Lucida Console" pitchFamily="49" charset="0"/>
                          <a:ea typeface="+mn-ea"/>
                          <a:cs typeface="+mn-cs"/>
                        </a:rPr>
                        <a:t>-</a:t>
                      </a:r>
                      <a:r>
                        <a:rPr lang="fr-FR" sz="1400" kern="1200" baseline="0" dirty="0" err="1" smtClean="0">
                          <a:solidFill>
                            <a:schemeClr val="dk1"/>
                          </a:solidFill>
                          <a:latin typeface="Lucida Console" pitchFamily="49" charset="0"/>
                          <a:ea typeface="+mn-ea"/>
                          <a:cs typeface="+mn-cs"/>
                        </a:rPr>
                        <a:t>acl</a:t>
                      </a:r>
                      <a:r>
                        <a:rPr lang="fr-FR" sz="1400" kern="1200" baseline="0" dirty="0" smtClean="0">
                          <a:solidFill>
                            <a:schemeClr val="dk1"/>
                          </a:solidFill>
                          <a:latin typeface="Lucida Console" pitchFamily="49" charset="0"/>
                          <a:ea typeface="+mn-ea"/>
                          <a:cs typeface="+mn-cs"/>
                        </a:rPr>
                        <a:t>, set-</a:t>
                      </a:r>
                      <a:r>
                        <a:rPr lang="fr-FR" sz="1400" kern="1200" baseline="0" dirty="0" err="1" smtClean="0">
                          <a:solidFill>
                            <a:schemeClr val="dk1"/>
                          </a:solidFill>
                          <a:latin typeface="Lucida Console" pitchFamily="49" charset="0"/>
                          <a:ea typeface="+mn-ea"/>
                          <a:cs typeface="+mn-cs"/>
                        </a:rPr>
                        <a:t>acl</a:t>
                      </a:r>
                      <a:endParaRPr lang="fr-FR" sz="1400" kern="1200" baseline="0" dirty="0" smtClean="0">
                        <a:solidFill>
                          <a:schemeClr val="dk1"/>
                        </a:solidFill>
                        <a:latin typeface="Lucida Console" pitchFamily="49" charset="0"/>
                        <a:ea typeface="+mn-ea"/>
                        <a:cs typeface="+mn-cs"/>
                      </a:endParaRPr>
                    </a:p>
                  </a:txBody>
                  <a:tcPr/>
                </a:tc>
                <a:tc>
                  <a:txBody>
                    <a:bodyPr/>
                    <a:lstStyle/>
                    <a:p>
                      <a:endParaRPr lang="fr-FR" sz="1400" b="0" dirty="0" smtClean="0">
                        <a:solidFill>
                          <a:srgbClr val="FFC000"/>
                        </a:solidFill>
                        <a:latin typeface="Lucida Console" pitchFamily="49" charset="0"/>
                      </a:endParaRPr>
                    </a:p>
                    <a:p>
                      <a:r>
                        <a:rPr lang="fr-FR" sz="1400" b="0" dirty="0" smtClean="0">
                          <a:solidFill>
                            <a:srgbClr val="FFC000"/>
                          </a:solidFill>
                          <a:latin typeface="Lucida Console" pitchFamily="49" charset="0"/>
                        </a:rPr>
                        <a:t>Cp</a:t>
                      </a:r>
                    </a:p>
                    <a:p>
                      <a:endParaRPr lang="fr-FR" sz="1400" b="0" dirty="0" smtClean="0">
                        <a:solidFill>
                          <a:srgbClr val="FFC000"/>
                        </a:solidFill>
                        <a:latin typeface="Lucida Console" pitchFamily="49" charset="0"/>
                      </a:endParaRPr>
                    </a:p>
                    <a:p>
                      <a:endParaRPr lang="fr-FR" sz="1400" b="0" dirty="0" smtClean="0">
                        <a:solidFill>
                          <a:srgbClr val="FFC000"/>
                        </a:solidFill>
                        <a:latin typeface="Lucida Console" pitchFamily="49" charset="0"/>
                      </a:endParaRPr>
                    </a:p>
                    <a:p>
                      <a:r>
                        <a:rPr lang="fr-FR" sz="1400" b="0" dirty="0" err="1" smtClean="0">
                          <a:solidFill>
                            <a:srgbClr val="FFC000"/>
                          </a:solidFill>
                          <a:latin typeface="Lucida Console" pitchFamily="49" charset="0"/>
                        </a:rPr>
                        <a:t>mv</a:t>
                      </a:r>
                      <a:endParaRPr lang="fr-FR" sz="1400" b="0" dirty="0" smtClean="0">
                        <a:solidFill>
                          <a:srgbClr val="FFC000"/>
                        </a:solidFill>
                        <a:latin typeface="Lucida Console" pitchFamily="49" charset="0"/>
                      </a:endParaRPr>
                    </a:p>
                    <a:p>
                      <a:r>
                        <a:rPr lang="fr-FR" sz="1400" b="0" dirty="0" smtClean="0">
                          <a:solidFill>
                            <a:srgbClr val="FFC000"/>
                          </a:solidFill>
                          <a:latin typeface="Lucida Console" pitchFamily="49" charset="0"/>
                        </a:rPr>
                        <a:t>rn</a:t>
                      </a:r>
                    </a:p>
                    <a:p>
                      <a:endParaRPr lang="fr-FR" sz="1400" b="0" dirty="0" smtClean="0">
                        <a:solidFill>
                          <a:srgbClr val="FFC000"/>
                        </a:solidFill>
                        <a:latin typeface="Lucida Console" pitchFamily="49" charset="0"/>
                      </a:endParaRPr>
                    </a:p>
                    <a:p>
                      <a:r>
                        <a:rPr lang="fr-FR" sz="1400" b="0" dirty="0" err="1" smtClean="0">
                          <a:solidFill>
                            <a:srgbClr val="FFC000"/>
                          </a:solidFill>
                          <a:latin typeface="Lucida Console" pitchFamily="49" charset="0"/>
                        </a:rPr>
                        <a:t>Rm</a:t>
                      </a:r>
                      <a:r>
                        <a:rPr lang="fr-FR" sz="1400" b="0" dirty="0" smtClean="0">
                          <a:solidFill>
                            <a:srgbClr val="FFC000"/>
                          </a:solidFill>
                          <a:latin typeface="Lucida Console" pitchFamily="49" charset="0"/>
                        </a:rPr>
                        <a:t>, </a:t>
                      </a:r>
                      <a:r>
                        <a:rPr lang="fr-FR" sz="1400" b="0" dirty="0" err="1" smtClean="0">
                          <a:solidFill>
                            <a:srgbClr val="FFC000"/>
                          </a:solidFill>
                          <a:latin typeface="Lucida Console" pitchFamily="49" charset="0"/>
                        </a:rPr>
                        <a:t>rmdir</a:t>
                      </a:r>
                      <a:endParaRPr lang="fr-FR" sz="1400" b="0" dirty="0" smtClean="0">
                        <a:solidFill>
                          <a:srgbClr val="FFC000"/>
                        </a:solidFill>
                        <a:latin typeface="Lucida Console" pitchFamily="49" charset="0"/>
                      </a:endParaRPr>
                    </a:p>
                  </a:txBody>
                  <a:tcPr/>
                </a:tc>
              </a:tr>
              <a:tr h="725490">
                <a:tc>
                  <a:txBody>
                    <a:bodyPr/>
                    <a:lstStyle/>
                    <a:p>
                      <a:r>
                        <a:rPr lang="en-US" sz="1800" dirty="0" err="1" smtClean="0">
                          <a:latin typeface="+mn-lt"/>
                        </a:rPr>
                        <a:t>Commandes</a:t>
                      </a:r>
                      <a:r>
                        <a:rPr lang="en-US" sz="1800" baseline="0" dirty="0" smtClean="0">
                          <a:latin typeface="+mn-lt"/>
                        </a:rPr>
                        <a:t> </a:t>
                      </a:r>
                      <a:r>
                        <a:rPr lang="en-US" sz="1800" baseline="0" dirty="0" err="1" smtClean="0">
                          <a:latin typeface="+mn-lt"/>
                        </a:rPr>
                        <a:t>sur</a:t>
                      </a:r>
                      <a:r>
                        <a:rPr lang="en-US" sz="1800" baseline="0" dirty="0" smtClean="0">
                          <a:latin typeface="+mn-lt"/>
                        </a:rPr>
                        <a:t> le </a:t>
                      </a:r>
                      <a:r>
                        <a:rPr lang="en-US" sz="1800" baseline="0" dirty="0" err="1" smtClean="0">
                          <a:latin typeface="+mn-lt"/>
                        </a:rPr>
                        <a:t>contenu</a:t>
                      </a:r>
                      <a:endParaRPr lang="fr-FR" sz="1800" dirty="0">
                        <a:latin typeface="+mn-lt"/>
                      </a:endParaRPr>
                    </a:p>
                  </a:txBody>
                  <a:tcPr/>
                </a:tc>
                <a:tc>
                  <a:txBody>
                    <a:bodyPr/>
                    <a:lstStyle/>
                    <a:p>
                      <a:r>
                        <a:rPr lang="fr-FR" sz="1400" kern="1200" baseline="0" dirty="0" err="1" smtClean="0">
                          <a:solidFill>
                            <a:schemeClr val="dk1"/>
                          </a:solidFill>
                          <a:latin typeface="Lucida Console" pitchFamily="49" charset="0"/>
                          <a:ea typeface="+mn-ea"/>
                          <a:cs typeface="+mn-cs"/>
                        </a:rPr>
                        <a:t>Get</a:t>
                      </a:r>
                      <a:r>
                        <a:rPr lang="fr-FR" sz="1400" kern="1200" baseline="0" dirty="0" smtClean="0">
                          <a:solidFill>
                            <a:schemeClr val="dk1"/>
                          </a:solidFill>
                          <a:latin typeface="Lucida Console" pitchFamily="49" charset="0"/>
                          <a:ea typeface="+mn-ea"/>
                          <a:cs typeface="+mn-cs"/>
                        </a:rPr>
                        <a:t>-content</a:t>
                      </a:r>
                    </a:p>
                    <a:p>
                      <a:r>
                        <a:rPr lang="fr-FR" sz="1400" kern="1200" baseline="0" dirty="0" smtClean="0">
                          <a:solidFill>
                            <a:schemeClr val="dk1"/>
                          </a:solidFill>
                          <a:latin typeface="Lucida Console" pitchFamily="49" charset="0"/>
                          <a:ea typeface="+mn-ea"/>
                          <a:cs typeface="+mn-cs"/>
                        </a:rPr>
                        <a:t>Set-content</a:t>
                      </a:r>
                    </a:p>
                    <a:p>
                      <a:r>
                        <a:rPr lang="fr-FR" sz="1400" kern="1200" baseline="0" dirty="0" err="1" smtClean="0">
                          <a:solidFill>
                            <a:schemeClr val="dk1"/>
                          </a:solidFill>
                          <a:latin typeface="Lucida Console" pitchFamily="49" charset="0"/>
                          <a:ea typeface="+mn-ea"/>
                          <a:cs typeface="+mn-cs"/>
                        </a:rPr>
                        <a:t>Add</a:t>
                      </a:r>
                      <a:r>
                        <a:rPr lang="fr-FR" sz="1400" kern="1200" baseline="0" dirty="0" smtClean="0">
                          <a:solidFill>
                            <a:schemeClr val="dk1"/>
                          </a:solidFill>
                          <a:latin typeface="Lucida Console" pitchFamily="49" charset="0"/>
                          <a:ea typeface="+mn-ea"/>
                          <a:cs typeface="+mn-cs"/>
                        </a:rPr>
                        <a:t>-content</a:t>
                      </a:r>
                    </a:p>
                    <a:p>
                      <a:r>
                        <a:rPr lang="fr-FR" sz="1400" kern="1200" baseline="0" dirty="0" err="1" smtClean="0">
                          <a:solidFill>
                            <a:schemeClr val="dk1"/>
                          </a:solidFill>
                          <a:latin typeface="Lucida Console" pitchFamily="49" charset="0"/>
                          <a:ea typeface="+mn-ea"/>
                          <a:cs typeface="+mn-cs"/>
                        </a:rPr>
                        <a:t>Clear</a:t>
                      </a:r>
                      <a:r>
                        <a:rPr lang="fr-FR" sz="1400" kern="1200" baseline="0" dirty="0" smtClean="0">
                          <a:solidFill>
                            <a:schemeClr val="dk1"/>
                          </a:solidFill>
                          <a:latin typeface="Lucida Console" pitchFamily="49" charset="0"/>
                          <a:ea typeface="+mn-ea"/>
                          <a:cs typeface="+mn-cs"/>
                        </a:rPr>
                        <a:t>-content</a:t>
                      </a:r>
                    </a:p>
                  </a:txBody>
                  <a:tcPr/>
                </a:tc>
                <a:tc>
                  <a:txBody>
                    <a:bodyPr/>
                    <a:lstStyle/>
                    <a:p>
                      <a:r>
                        <a:rPr lang="fr-FR" sz="1400" b="0" dirty="0" smtClean="0">
                          <a:solidFill>
                            <a:srgbClr val="FFC000"/>
                          </a:solidFill>
                          <a:latin typeface="Lucida Console" pitchFamily="49" charset="0"/>
                        </a:rPr>
                        <a:t>Cat</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PowerShell et le texte </a:t>
            </a:r>
            <a:endParaRPr lang="fr-FR" dirty="0"/>
          </a:p>
        </p:txBody>
      </p:sp>
      <p:sp>
        <p:nvSpPr>
          <p:cNvPr id="4" name="Espace réservé du contenu 3"/>
          <p:cNvSpPr>
            <a:spLocks noGrp="1"/>
          </p:cNvSpPr>
          <p:nvPr>
            <p:ph sz="quarter" idx="10"/>
          </p:nvPr>
        </p:nvSpPr>
        <p:spPr/>
        <p:txBody>
          <a:bodyPr/>
          <a:lstStyle/>
          <a:p>
            <a:endParaRPr lang="fr-FR"/>
          </a:p>
        </p:txBody>
      </p:sp>
      <p:graphicFrame>
        <p:nvGraphicFramePr>
          <p:cNvPr id="7" name="Tableau 6"/>
          <p:cNvGraphicFramePr>
            <a:graphicFrameLocks noGrp="1"/>
          </p:cNvGraphicFramePr>
          <p:nvPr/>
        </p:nvGraphicFramePr>
        <p:xfrm>
          <a:off x="359870" y="1393328"/>
          <a:ext cx="8424260" cy="2931160"/>
        </p:xfrm>
        <a:graphic>
          <a:graphicData uri="http://schemas.openxmlformats.org/drawingml/2006/table">
            <a:tbl>
              <a:tblPr bandRow="1">
                <a:tableStyleId>{284E427A-3D55-4303-BF80-6455036E1DE7}</a:tableStyleId>
              </a:tblPr>
              <a:tblGrid>
                <a:gridCol w="2015869"/>
                <a:gridCol w="1945249"/>
                <a:gridCol w="4463142"/>
              </a:tblGrid>
              <a:tr h="370840">
                <a:tc>
                  <a:txBody>
                    <a:bodyPr/>
                    <a:lstStyle/>
                    <a:p>
                      <a:r>
                        <a:rPr lang="en-US" sz="1800" dirty="0" err="1" smtClean="0">
                          <a:latin typeface="Lucida Console" pitchFamily="49" charset="0"/>
                        </a:rPr>
                        <a:t>Constantes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 abc »</a:t>
                      </a:r>
                    </a:p>
                  </a:txBody>
                  <a:tcPr/>
                </a:tc>
                <a:tc>
                  <a:txBody>
                    <a:bodyPr/>
                    <a:lstStyle/>
                    <a:p>
                      <a:endParaRPr lang="fr-FR" sz="1800" b="0" dirty="0">
                        <a:solidFill>
                          <a:schemeClr val="tx2"/>
                        </a:solidFill>
                        <a:latin typeface="Lucida Console" pitchFamily="49" charset="0"/>
                      </a:endParaRPr>
                    </a:p>
                  </a:txBody>
                  <a:tcPr/>
                </a:tc>
              </a:tr>
              <a:tr h="370840">
                <a:tc>
                  <a:txBody>
                    <a:bodyPr/>
                    <a:lstStyle/>
                    <a:p>
                      <a:r>
                        <a:rPr lang="fr-FR" sz="1800" dirty="0" smtClean="0">
                          <a:latin typeface="Lucida Console" pitchFamily="49" charset="0"/>
                        </a:rPr>
                        <a:t>Opérateurs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 </a:t>
                      </a:r>
                    </a:p>
                    <a:p>
                      <a:r>
                        <a:rPr lang="fr-FR" sz="1800" kern="1200" baseline="0" dirty="0" smtClean="0">
                          <a:solidFill>
                            <a:schemeClr val="dk1"/>
                          </a:solidFill>
                          <a:latin typeface="+mn-lt"/>
                          <a:ea typeface="+mn-ea"/>
                          <a:cs typeface="+mn-cs"/>
                        </a:rPr>
                        <a:t>*</a:t>
                      </a:r>
                    </a:p>
                  </a:txBody>
                  <a:tcPr/>
                </a:tc>
                <a:tc>
                  <a:txBody>
                    <a:bodyPr/>
                    <a:lstStyle/>
                    <a:p>
                      <a:r>
                        <a:rPr lang="fr-FR" sz="1800" b="0" dirty="0" smtClean="0">
                          <a:solidFill>
                            <a:srgbClr val="FFC000"/>
                          </a:solidFill>
                          <a:latin typeface="Lucida Console" pitchFamily="49" charset="0"/>
                        </a:rPr>
                        <a:t>"ab" + "cd" </a:t>
                      </a:r>
                      <a:r>
                        <a:rPr lang="fr-FR" sz="1800" b="0" dirty="0" smtClean="0">
                          <a:solidFill>
                            <a:schemeClr val="bg2"/>
                          </a:solidFill>
                          <a:latin typeface="Lucida Console" pitchFamily="49" charset="0"/>
                        </a:rPr>
                        <a:t>(= "</a:t>
                      </a:r>
                      <a:r>
                        <a:rPr lang="fr-FR" sz="1800" b="0" dirty="0" err="1" smtClean="0">
                          <a:solidFill>
                            <a:schemeClr val="bg2"/>
                          </a:solidFill>
                          <a:latin typeface="Lucida Console" pitchFamily="49" charset="0"/>
                        </a:rPr>
                        <a:t>abcd</a:t>
                      </a:r>
                      <a:r>
                        <a:rPr lang="fr-FR" sz="1800" b="0" dirty="0" smtClean="0">
                          <a:solidFill>
                            <a:schemeClr val="bg2"/>
                          </a:solidFill>
                          <a:latin typeface="Lucida Console" pitchFamily="49" charset="0"/>
                        </a:rPr>
                        <a:t>"</a:t>
                      </a:r>
                      <a:r>
                        <a:rPr lang="fr-FR" sz="1800" b="0" baseline="0" dirty="0" smtClean="0">
                          <a:solidFill>
                            <a:schemeClr val="bg2"/>
                          </a:solidFill>
                          <a:latin typeface="Lucida Console" pitchFamily="49" charset="0"/>
                        </a:rPr>
                        <a:t>)</a:t>
                      </a:r>
                      <a:endParaRPr lang="fr-FR" sz="1800" b="0" dirty="0" smtClean="0">
                        <a:solidFill>
                          <a:schemeClr val="bg2"/>
                        </a:solidFill>
                        <a:latin typeface="Lucida Console" pitchFamily="49" charset="0"/>
                      </a:endParaRPr>
                    </a:p>
                    <a:p>
                      <a:r>
                        <a:rPr lang="fr-FR" sz="1800" b="0" dirty="0" smtClean="0">
                          <a:solidFill>
                            <a:srgbClr val="FFC000"/>
                          </a:solidFill>
                          <a:latin typeface="Lucida Console" pitchFamily="49" charset="0"/>
                        </a:rPr>
                        <a:t>"ab" *</a:t>
                      </a:r>
                      <a:r>
                        <a:rPr lang="fr-FR" sz="1800" b="0" baseline="0" dirty="0" smtClean="0">
                          <a:solidFill>
                            <a:srgbClr val="FFC000"/>
                          </a:solidFill>
                          <a:latin typeface="Lucida Console" pitchFamily="49" charset="0"/>
                        </a:rPr>
                        <a:t> 2    </a:t>
                      </a:r>
                      <a:r>
                        <a:rPr lang="fr-FR" sz="1800" b="0" dirty="0" smtClean="0">
                          <a:solidFill>
                            <a:schemeClr val="bg2"/>
                          </a:solidFill>
                          <a:latin typeface="Lucida Console" pitchFamily="49" charset="0"/>
                        </a:rPr>
                        <a:t>(=</a:t>
                      </a:r>
                      <a:r>
                        <a:rPr lang="fr-FR" sz="1800" b="0" baseline="0" dirty="0" smtClean="0">
                          <a:solidFill>
                            <a:schemeClr val="bg2"/>
                          </a:solidFill>
                          <a:latin typeface="Lucida Console" pitchFamily="49" charset="0"/>
                        </a:rPr>
                        <a:t> </a:t>
                      </a:r>
                      <a:r>
                        <a:rPr lang="fr-FR" sz="1800" b="0" dirty="0" smtClean="0">
                          <a:solidFill>
                            <a:schemeClr val="bg2"/>
                          </a:solidFill>
                          <a:latin typeface="Lucida Console" pitchFamily="49" charset="0"/>
                        </a:rPr>
                        <a:t>"</a:t>
                      </a:r>
                      <a:r>
                        <a:rPr lang="fr-FR" sz="1800" b="0" dirty="0" err="1" smtClean="0">
                          <a:solidFill>
                            <a:schemeClr val="bg2"/>
                          </a:solidFill>
                          <a:latin typeface="Lucida Console" pitchFamily="49" charset="0"/>
                        </a:rPr>
                        <a:t>abab</a:t>
                      </a:r>
                      <a:r>
                        <a:rPr lang="fr-FR" sz="1800" b="0" dirty="0" smtClean="0">
                          <a:solidFill>
                            <a:schemeClr val="bg2"/>
                          </a:solidFill>
                          <a:latin typeface="Lucida Console" pitchFamily="49" charset="0"/>
                        </a:rPr>
                        <a:t>"</a:t>
                      </a:r>
                      <a:r>
                        <a:rPr lang="fr-FR" sz="1800" b="0" baseline="0" dirty="0" smtClean="0">
                          <a:solidFill>
                            <a:schemeClr val="bg2"/>
                          </a:solidFill>
                          <a:latin typeface="Lucida Console" pitchFamily="49" charset="0"/>
                        </a:rPr>
                        <a:t>)</a:t>
                      </a:r>
                      <a:endParaRPr lang="fr-FR" sz="1800" b="0" dirty="0" smtClean="0">
                        <a:solidFill>
                          <a:schemeClr val="tx2"/>
                        </a:solidFill>
                        <a:latin typeface="Lucida Console" pitchFamily="49" charset="0"/>
                      </a:endParaRPr>
                    </a:p>
                  </a:txBody>
                  <a:tcPr/>
                </a:tc>
              </a:tr>
              <a:tr h="370840">
                <a:tc>
                  <a:txBody>
                    <a:bodyPr/>
                    <a:lstStyle/>
                    <a:p>
                      <a:r>
                        <a:rPr lang="en-US" sz="1800" dirty="0" err="1" smtClean="0">
                          <a:latin typeface="Lucida Console" pitchFamily="49" charset="0"/>
                        </a:rPr>
                        <a:t>Fonctions</a:t>
                      </a:r>
                      <a:r>
                        <a:rPr lang="en-US" sz="1800" baseline="0" dirty="0" smtClean="0">
                          <a:latin typeface="Lucida Console" pitchFamily="49" charset="0"/>
                        </a:rPr>
                        <a:t> </a:t>
                      </a:r>
                      <a:r>
                        <a:rPr lang="en-US" sz="1800" baseline="0" dirty="0" err="1" smtClean="0">
                          <a:latin typeface="Lucida Console" pitchFamily="49" charset="0"/>
                        </a:rPr>
                        <a:t>sur</a:t>
                      </a:r>
                      <a:r>
                        <a:rPr lang="en-US" sz="1800" baseline="0" dirty="0" smtClean="0">
                          <a:latin typeface="Lucida Console" pitchFamily="49" charset="0"/>
                        </a:rPr>
                        <a:t> les </a:t>
                      </a:r>
                      <a:r>
                        <a:rPr lang="en-US" sz="1800" baseline="0" dirty="0" err="1" smtClean="0">
                          <a:latin typeface="Lucida Console" pitchFamily="49" charset="0"/>
                        </a:rPr>
                        <a:t>chaînes</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[string]::</a:t>
                      </a:r>
                      <a:r>
                        <a:rPr lang="fr-FR" sz="1800" kern="1200" baseline="0" dirty="0" err="1" smtClean="0">
                          <a:solidFill>
                            <a:schemeClr val="dk1"/>
                          </a:solidFill>
                          <a:latin typeface="+mn-lt"/>
                          <a:ea typeface="+mn-ea"/>
                          <a:cs typeface="+mn-cs"/>
                        </a:rPr>
                        <a:t>join</a:t>
                      </a:r>
                      <a:endParaRPr lang="fr-FR" sz="1800" kern="1200" baseline="0" dirty="0" smtClean="0">
                        <a:solidFill>
                          <a:schemeClr val="dk1"/>
                        </a:solidFill>
                        <a:latin typeface="+mn-lt"/>
                        <a:ea typeface="+mn-ea"/>
                        <a:cs typeface="+mn-cs"/>
                      </a:endParaRPr>
                    </a:p>
                    <a:p>
                      <a:r>
                        <a:rPr lang="fr-FR" sz="1800" kern="1200" baseline="0" dirty="0" smtClean="0">
                          <a:solidFill>
                            <a:schemeClr val="dk1"/>
                          </a:solidFill>
                          <a:latin typeface="+mn-lt"/>
                          <a:ea typeface="+mn-ea"/>
                          <a:cs typeface="+mn-cs"/>
                        </a:rPr>
                        <a:t>[string]::split</a:t>
                      </a:r>
                    </a:p>
                  </a:txBody>
                  <a:tcPr/>
                </a:tc>
                <a:tc>
                  <a:txBody>
                    <a:bodyPr/>
                    <a:lstStyle/>
                    <a:p>
                      <a:r>
                        <a:rPr lang="fr-FR" b="0" dirty="0" smtClean="0">
                          <a:solidFill>
                            <a:srgbClr val="FFC000"/>
                          </a:solidFill>
                          <a:latin typeface="Lucida Console" pitchFamily="49" charset="0"/>
                        </a:rPr>
                        <a:t>[string] | </a:t>
                      </a:r>
                      <a:r>
                        <a:rPr lang="fr-FR" b="0" dirty="0" err="1" smtClean="0">
                          <a:solidFill>
                            <a:srgbClr val="FFC000"/>
                          </a:solidFill>
                          <a:latin typeface="Lucida Console" pitchFamily="49" charset="0"/>
                        </a:rPr>
                        <a:t>get</a:t>
                      </a:r>
                      <a:r>
                        <a:rPr lang="fr-FR" b="0" dirty="0" smtClean="0">
                          <a:solidFill>
                            <a:srgbClr val="FFC000"/>
                          </a:solidFill>
                          <a:latin typeface="Lucida Console" pitchFamily="49" charset="0"/>
                        </a:rPr>
                        <a:t>-</a:t>
                      </a:r>
                      <a:r>
                        <a:rPr lang="fr-FR" b="0" dirty="0" err="1" smtClean="0">
                          <a:solidFill>
                            <a:srgbClr val="FFC000"/>
                          </a:solidFill>
                          <a:latin typeface="Lucida Console" pitchFamily="49" charset="0"/>
                        </a:rPr>
                        <a:t>member</a:t>
                      </a:r>
                      <a:r>
                        <a:rPr lang="fr-FR" b="0" dirty="0" smtClean="0">
                          <a:solidFill>
                            <a:srgbClr val="FFC000"/>
                          </a:solidFill>
                          <a:latin typeface="Lucida Console" pitchFamily="49" charset="0"/>
                        </a:rPr>
                        <a:t> –</a:t>
                      </a:r>
                      <a:r>
                        <a:rPr lang="fr-FR" b="0" dirty="0" err="1" smtClean="0">
                          <a:solidFill>
                            <a:srgbClr val="FFC000"/>
                          </a:solidFill>
                          <a:latin typeface="Lucida Console" pitchFamily="49" charset="0"/>
                        </a:rPr>
                        <a:t>static</a:t>
                      </a:r>
                      <a:endParaRPr lang="fr-FR" sz="1800" b="0" dirty="0" smtClean="0">
                        <a:solidFill>
                          <a:srgbClr val="FFC000"/>
                        </a:solidFill>
                        <a:latin typeface="Lucida Console" pitchFamily="49" charset="0"/>
                      </a:endParaRPr>
                    </a:p>
                  </a:txBody>
                  <a:tcPr/>
                </a:tc>
              </a:tr>
              <a:tr h="370840">
                <a:tc>
                  <a:txBody>
                    <a:bodyPr/>
                    <a:lstStyle/>
                    <a:p>
                      <a:r>
                        <a:rPr lang="fr-FR" sz="1800" dirty="0" smtClean="0">
                          <a:latin typeface="Lucida Console" pitchFamily="49" charset="0"/>
                        </a:rPr>
                        <a:t>Expression régulières</a:t>
                      </a:r>
                      <a:endParaRPr lang="fr-FR" sz="1800" dirty="0">
                        <a:latin typeface="Lucida Console" pitchFamily="49" charset="0"/>
                      </a:endParaRPr>
                    </a:p>
                  </a:txBody>
                  <a:tcPr/>
                </a:tc>
                <a:tc>
                  <a:txBody>
                    <a:bodyPr/>
                    <a:lstStyle/>
                    <a:p>
                      <a:endParaRPr lang="fr-FR" sz="1800" kern="1200" baseline="0" dirty="0" smtClean="0">
                        <a:solidFill>
                          <a:schemeClr val="dk1"/>
                        </a:solidFill>
                        <a:latin typeface="+mn-lt"/>
                        <a:ea typeface="+mn-ea"/>
                        <a:cs typeface="+mn-cs"/>
                      </a:endParaRPr>
                    </a:p>
                  </a:txBody>
                  <a:tcPr/>
                </a:tc>
                <a:tc>
                  <a:txBody>
                    <a:bodyPr/>
                    <a:lstStyle/>
                    <a:p>
                      <a:r>
                        <a:rPr lang="fr-FR" sz="1800" b="0" dirty="0" smtClean="0">
                          <a:solidFill>
                            <a:srgbClr val="FFC000"/>
                          </a:solidFill>
                          <a:latin typeface="Lucida Console" pitchFamily="49" charset="0"/>
                        </a:rPr>
                        <a:t>Help </a:t>
                      </a:r>
                      <a:r>
                        <a:rPr lang="fr-FR" sz="1800" b="0" dirty="0" err="1" smtClean="0">
                          <a:solidFill>
                            <a:srgbClr val="FFC000"/>
                          </a:solidFill>
                          <a:latin typeface="Lucida Console" pitchFamily="49" charset="0"/>
                        </a:rPr>
                        <a:t>about_Regular_Expression</a:t>
                      </a:r>
                      <a:endParaRPr lang="fr-FR" sz="1800" b="0" dirty="0" smtClean="0">
                        <a:solidFill>
                          <a:srgbClr val="FFC000"/>
                        </a:solidFill>
                        <a:latin typeface="Lucida Console" pitchFamily="49" charset="0"/>
                      </a:endParaRPr>
                    </a:p>
                  </a:txBody>
                  <a:tcPr/>
                </a:tc>
              </a:tr>
              <a:tr h="370840">
                <a:tc>
                  <a:txBody>
                    <a:bodyPr/>
                    <a:lstStyle/>
                    <a:p>
                      <a:r>
                        <a:rPr lang="fr-FR" sz="1800" dirty="0" smtClean="0">
                          <a:latin typeface="Lucida Console" pitchFamily="49" charset="0"/>
                        </a:rPr>
                        <a:t>Commandes de recherche</a:t>
                      </a:r>
                      <a:endParaRPr lang="fr-FR" sz="1800" dirty="0">
                        <a:latin typeface="Lucida Console" pitchFamily="49" charset="0"/>
                      </a:endParaRPr>
                    </a:p>
                  </a:txBody>
                  <a:tcPr/>
                </a:tc>
                <a:tc>
                  <a:txBody>
                    <a:bodyPr/>
                    <a:lstStyle/>
                    <a:p>
                      <a:r>
                        <a:rPr lang="fr-FR" sz="1800" kern="1200" baseline="0" dirty="0" smtClean="0">
                          <a:solidFill>
                            <a:schemeClr val="dk1"/>
                          </a:solidFill>
                          <a:latin typeface="+mn-lt"/>
                          <a:ea typeface="+mn-ea"/>
                          <a:cs typeface="+mn-cs"/>
                        </a:rPr>
                        <a:t>Select-string</a:t>
                      </a:r>
                    </a:p>
                  </a:txBody>
                  <a:tcPr/>
                </a:tc>
                <a:tc>
                  <a:txBody>
                    <a:bodyPr/>
                    <a:lstStyle/>
                    <a:p>
                      <a:r>
                        <a:rPr lang="fr-FR" sz="1800" b="0" dirty="0" smtClean="0">
                          <a:solidFill>
                            <a:schemeClr val="bg2"/>
                          </a:solidFill>
                          <a:latin typeface="Lucida Console" pitchFamily="49" charset="0"/>
                        </a:rPr>
                        <a:t>Comparable à </a:t>
                      </a:r>
                      <a:r>
                        <a:rPr lang="fr-FR" sz="1800" b="0" dirty="0" err="1" smtClean="0">
                          <a:solidFill>
                            <a:schemeClr val="bg2"/>
                          </a:solidFill>
                          <a:latin typeface="Lucida Console" pitchFamily="49" charset="0"/>
                        </a:rPr>
                        <a:t>grep</a:t>
                      </a:r>
                      <a:endParaRPr lang="fr-FR" sz="1800" b="0" dirty="0" smtClean="0">
                        <a:solidFill>
                          <a:schemeClr val="bg2"/>
                        </a:solidFill>
                        <a:latin typeface="Lucida Console" pitchFamily="49" charset="0"/>
                      </a:endParaRPr>
                    </a:p>
                    <a:p>
                      <a:r>
                        <a:rPr lang="fr-FR" sz="1800" b="0" dirty="0" smtClean="0">
                          <a:solidFill>
                            <a:srgbClr val="FFC000"/>
                          </a:solidFill>
                          <a:latin typeface="Lucida Console" pitchFamily="49" charset="0"/>
                        </a:rPr>
                        <a:t>Help select-string</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ordres de formatage</a:t>
            </a:r>
            <a:endParaRPr lang="fr-FR" dirty="0"/>
          </a:p>
        </p:txBody>
      </p:sp>
      <p:sp>
        <p:nvSpPr>
          <p:cNvPr id="5" name="Espace réservé du contenu 4"/>
          <p:cNvSpPr>
            <a:spLocks noGrp="1"/>
          </p:cNvSpPr>
          <p:nvPr>
            <p:ph sz="quarter" idx="10"/>
          </p:nvPr>
        </p:nvSpPr>
        <p:spPr/>
        <p:txBody>
          <a:bodyPr/>
          <a:lstStyle/>
          <a:p>
            <a:endParaRPr lang="fr-FR"/>
          </a:p>
        </p:txBody>
      </p:sp>
      <p:graphicFrame>
        <p:nvGraphicFramePr>
          <p:cNvPr id="4" name="Tableau 3"/>
          <p:cNvGraphicFramePr>
            <a:graphicFrameLocks noGrp="1"/>
          </p:cNvGraphicFramePr>
          <p:nvPr/>
        </p:nvGraphicFramePr>
        <p:xfrm>
          <a:off x="284312" y="1415099"/>
          <a:ext cx="8674633" cy="4357633"/>
        </p:xfrm>
        <a:graphic>
          <a:graphicData uri="http://schemas.openxmlformats.org/drawingml/2006/table">
            <a:tbl>
              <a:tblPr bandRow="1">
                <a:tableStyleId>{284E427A-3D55-4303-BF80-6455036E1DE7}</a:tableStyleId>
              </a:tblPr>
              <a:tblGrid>
                <a:gridCol w="1903717"/>
                <a:gridCol w="2732315"/>
                <a:gridCol w="4038601"/>
              </a:tblGrid>
              <a:tr h="1122305">
                <a:tc>
                  <a:txBody>
                    <a:bodyPr/>
                    <a:lstStyle/>
                    <a:p>
                      <a:r>
                        <a:rPr lang="en-US" sz="1800" dirty="0" err="1" smtClean="0">
                          <a:latin typeface="+mn-lt"/>
                        </a:rPr>
                        <a:t>Formatage</a:t>
                      </a:r>
                      <a:r>
                        <a:rPr lang="en-US" sz="1800" dirty="0" smtClean="0">
                          <a:latin typeface="+mn-lt"/>
                        </a:rPr>
                        <a:t> des </a:t>
                      </a:r>
                      <a:r>
                        <a:rPr lang="en-US" sz="1800" dirty="0" err="1" smtClean="0">
                          <a:latin typeface="+mn-lt"/>
                        </a:rPr>
                        <a:t>données</a:t>
                      </a:r>
                      <a:r>
                        <a:rPr lang="en-US" sz="1800" dirty="0" smtClean="0">
                          <a:latin typeface="+mn-lt"/>
                        </a:rPr>
                        <a:t> pour</a:t>
                      </a:r>
                      <a:r>
                        <a:rPr lang="en-US" sz="1800" baseline="0" dirty="0" smtClean="0">
                          <a:latin typeface="+mn-lt"/>
                        </a:rPr>
                        <a:t> </a:t>
                      </a:r>
                      <a:r>
                        <a:rPr lang="en-US" sz="1800" baseline="0" dirty="0" err="1" smtClean="0">
                          <a:latin typeface="+mn-lt"/>
                        </a:rPr>
                        <a:t>affichage</a:t>
                      </a:r>
                      <a:r>
                        <a:rPr lang="en-US" sz="1800" baseline="0" dirty="0" smtClean="0">
                          <a:latin typeface="+mn-lt"/>
                        </a:rPr>
                        <a:t> </a:t>
                      </a:r>
                      <a:r>
                        <a:rPr lang="en-US" sz="1800" baseline="0" dirty="0" err="1" smtClean="0">
                          <a:latin typeface="+mn-lt"/>
                        </a:rPr>
                        <a:t>ultérieur</a:t>
                      </a:r>
                      <a:endParaRPr lang="fr-F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dk1"/>
                          </a:solidFill>
                          <a:latin typeface="Lucida Console" pitchFamily="49" charset="0"/>
                          <a:ea typeface="+mn-ea"/>
                          <a:cs typeface="+mn-cs"/>
                        </a:rPr>
                        <a:t>Format-</a:t>
                      </a:r>
                      <a:r>
                        <a:rPr lang="fr-FR" sz="1800" kern="1200" baseline="0" dirty="0" err="1" smtClean="0">
                          <a:solidFill>
                            <a:schemeClr val="dk1"/>
                          </a:solidFill>
                          <a:latin typeface="Lucida Console" pitchFamily="49" charset="0"/>
                          <a:ea typeface="+mn-ea"/>
                          <a:cs typeface="+mn-cs"/>
                        </a:rPr>
                        <a:t>wide</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Format-</a:t>
                      </a:r>
                      <a:r>
                        <a:rPr lang="fr-FR" sz="1800" kern="1200" baseline="0" dirty="0" err="1" smtClean="0">
                          <a:solidFill>
                            <a:schemeClr val="dk1"/>
                          </a:solidFill>
                          <a:latin typeface="Lucida Console" pitchFamily="49" charset="0"/>
                          <a:ea typeface="+mn-ea"/>
                          <a:cs typeface="+mn-cs"/>
                        </a:rPr>
                        <a:t>list</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Format-table</a:t>
                      </a:r>
                    </a:p>
                    <a:p>
                      <a:r>
                        <a:rPr lang="fr-FR" sz="1800" kern="1200" baseline="0" dirty="0" smtClean="0">
                          <a:solidFill>
                            <a:schemeClr val="dk1"/>
                          </a:solidFill>
                          <a:latin typeface="Lucida Console" pitchFamily="49" charset="0"/>
                          <a:ea typeface="+mn-ea"/>
                          <a:cs typeface="+mn-cs"/>
                        </a:rPr>
                        <a:t>Format-Custom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err="1" smtClean="0">
                          <a:solidFill>
                            <a:srgbClr val="FFC000"/>
                          </a:solidFill>
                          <a:latin typeface="Lucida Console" pitchFamily="49" charset="0"/>
                          <a:ea typeface="+mn-ea"/>
                          <a:cs typeface="+mn-cs"/>
                        </a:rPr>
                        <a:t>Dir</a:t>
                      </a:r>
                      <a:r>
                        <a:rPr lang="fr-FR" sz="1800" b="0" kern="1200" baseline="0" dirty="0" smtClean="0">
                          <a:solidFill>
                            <a:srgbClr val="FFC000"/>
                          </a:solidFill>
                          <a:latin typeface="Lucida Console" pitchFamily="49" charset="0"/>
                          <a:ea typeface="+mn-ea"/>
                          <a:cs typeface="+mn-cs"/>
                        </a:rPr>
                        <a:t> | format-</a:t>
                      </a:r>
                      <a:r>
                        <a:rPr lang="fr-FR" sz="1800" b="0" kern="1200" baseline="0" dirty="0" err="1" smtClean="0">
                          <a:solidFill>
                            <a:srgbClr val="FFC000"/>
                          </a:solidFill>
                          <a:latin typeface="Lucida Console" pitchFamily="49" charset="0"/>
                          <a:ea typeface="+mn-ea"/>
                          <a:cs typeface="+mn-cs"/>
                        </a:rPr>
                        <a:t>wide</a:t>
                      </a:r>
                      <a:r>
                        <a:rPr lang="fr-FR" sz="1800" b="0" kern="1200" baseline="0" dirty="0" smtClean="0">
                          <a:solidFill>
                            <a:srgbClr val="FFC000"/>
                          </a:solidFill>
                          <a:latin typeface="Lucida Console" pitchFamily="49" charset="0"/>
                          <a:ea typeface="+mn-ea"/>
                          <a:cs typeface="+mn-cs"/>
                        </a:rPr>
                        <a:t> –</a:t>
                      </a:r>
                      <a:r>
                        <a:rPr lang="fr-FR" sz="1800" b="0" kern="1200" baseline="0" dirty="0" err="1" smtClean="0">
                          <a:solidFill>
                            <a:srgbClr val="FFC000"/>
                          </a:solidFill>
                          <a:latin typeface="Lucida Console" pitchFamily="49" charset="0"/>
                          <a:ea typeface="+mn-ea"/>
                          <a:cs typeface="+mn-cs"/>
                        </a:rPr>
                        <a:t>column</a:t>
                      </a:r>
                      <a:r>
                        <a:rPr lang="fr-FR" sz="1800" b="0" kern="1200" baseline="0" dirty="0" smtClean="0">
                          <a:solidFill>
                            <a:srgbClr val="FFC000"/>
                          </a:solidFill>
                          <a:latin typeface="Lucida Console" pitchFamily="49" charset="0"/>
                          <a:ea typeface="+mn-ea"/>
                          <a:cs typeface="+mn-cs"/>
                        </a:rPr>
                        <a:t> 3</a:t>
                      </a:r>
                      <a:endParaRPr lang="fr-FR" sz="1800" b="0" dirty="0" smtClean="0">
                        <a:solidFill>
                          <a:srgbClr val="FFC000"/>
                        </a:solidFill>
                        <a:latin typeface="Lucida Console" pitchFamily="49" charset="0"/>
                      </a:endParaRPr>
                    </a:p>
                    <a:p>
                      <a:endParaRPr lang="fr-FR" sz="1800" b="0" dirty="0">
                        <a:solidFill>
                          <a:schemeClr val="bg2"/>
                        </a:solidFill>
                        <a:latin typeface="Lucida Console" pitchFamily="49" charset="0"/>
                      </a:endParaRPr>
                    </a:p>
                  </a:txBody>
                  <a:tcPr/>
                </a:tc>
              </a:tr>
              <a:tr h="1381298">
                <a:tc>
                  <a:txBody>
                    <a:bodyPr/>
                    <a:lstStyle/>
                    <a:p>
                      <a:r>
                        <a:rPr lang="fr-FR" sz="1800" dirty="0" smtClean="0">
                          <a:latin typeface="+mn-lt"/>
                        </a:rPr>
                        <a:t>Sorties</a:t>
                      </a:r>
                      <a:r>
                        <a:rPr lang="fr-FR" sz="1800" baseline="0" dirty="0" smtClean="0">
                          <a:latin typeface="+mn-lt"/>
                        </a:rPr>
                        <a:t> textuelles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Out-</a:t>
                      </a:r>
                      <a:r>
                        <a:rPr lang="fr-FR" sz="1800" kern="1200" baseline="0" dirty="0" err="1" smtClean="0">
                          <a:solidFill>
                            <a:schemeClr val="dk1"/>
                          </a:solidFill>
                          <a:latin typeface="Lucida Console" pitchFamily="49" charset="0"/>
                          <a:ea typeface="+mn-ea"/>
                          <a:cs typeface="+mn-cs"/>
                        </a:rPr>
                        <a:t>null</a:t>
                      </a:r>
                      <a:endParaRPr lang="fr-FR" sz="1800" kern="1200" baseline="0" dirty="0" smtClean="0">
                        <a:solidFill>
                          <a:schemeClr val="dk1"/>
                        </a:solidFill>
                        <a:latin typeface="Lucida Console"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dk1"/>
                          </a:solidFill>
                          <a:latin typeface="Lucida Console" pitchFamily="49" charset="0"/>
                          <a:ea typeface="+mn-ea"/>
                          <a:cs typeface="+mn-cs"/>
                        </a:rPr>
                        <a:t>Out-default</a:t>
                      </a:r>
                    </a:p>
                    <a:p>
                      <a:r>
                        <a:rPr lang="fr-FR" sz="1800" kern="1200" baseline="0" dirty="0" smtClean="0">
                          <a:solidFill>
                            <a:schemeClr val="dk1"/>
                          </a:solidFill>
                          <a:latin typeface="Lucida Console" pitchFamily="49" charset="0"/>
                          <a:ea typeface="+mn-ea"/>
                          <a:cs typeface="+mn-cs"/>
                        </a:rPr>
                        <a:t>Out-host</a:t>
                      </a:r>
                    </a:p>
                    <a:p>
                      <a:r>
                        <a:rPr lang="fr-FR" sz="1800" kern="1200" baseline="0" dirty="0" smtClean="0">
                          <a:solidFill>
                            <a:schemeClr val="dk1"/>
                          </a:solidFill>
                          <a:latin typeface="Lucida Console" pitchFamily="49" charset="0"/>
                          <a:ea typeface="+mn-ea"/>
                          <a:cs typeface="+mn-cs"/>
                        </a:rPr>
                        <a:t>Out-file</a:t>
                      </a:r>
                    </a:p>
                    <a:p>
                      <a:r>
                        <a:rPr lang="fr-FR" sz="1800" kern="1200" baseline="0" dirty="0" smtClean="0">
                          <a:solidFill>
                            <a:schemeClr val="dk1"/>
                          </a:solidFill>
                          <a:latin typeface="Lucida Console" pitchFamily="49" charset="0"/>
                          <a:ea typeface="+mn-ea"/>
                          <a:cs typeface="+mn-cs"/>
                        </a:rPr>
                        <a:t>Out-printer</a:t>
                      </a:r>
                    </a:p>
                  </a:txBody>
                  <a:tcPr/>
                </a:tc>
                <a:tc>
                  <a:txBody>
                    <a:bodyPr/>
                    <a:lstStyle/>
                    <a:p>
                      <a:endParaRPr lang="fr-FR" sz="1800" b="0" kern="1200" dirty="0" smtClean="0">
                        <a:solidFill>
                          <a:schemeClr val="tx2"/>
                        </a:solidFill>
                        <a:latin typeface="Lucida Console" pitchFamily="49" charset="0"/>
                        <a:ea typeface="+mn-ea"/>
                        <a:cs typeface="+mn-cs"/>
                      </a:endParaRPr>
                    </a:p>
                    <a:p>
                      <a:endParaRPr lang="fr-FR" sz="1800" b="0" kern="1200" dirty="0" smtClean="0">
                        <a:solidFill>
                          <a:schemeClr val="tx2"/>
                        </a:solidFill>
                        <a:latin typeface="Lucida Console" pitchFamily="49" charset="0"/>
                        <a:ea typeface="+mn-ea"/>
                        <a:cs typeface="+mn-cs"/>
                      </a:endParaRPr>
                    </a:p>
                    <a:p>
                      <a:r>
                        <a:rPr lang="fr-FR" sz="1800" b="0" kern="1200" dirty="0" smtClean="0">
                          <a:solidFill>
                            <a:srgbClr val="FFC000"/>
                          </a:solidFill>
                          <a:latin typeface="Lucida Console" pitchFamily="49" charset="0"/>
                          <a:ea typeface="+mn-ea"/>
                          <a:cs typeface="+mn-cs"/>
                        </a:rPr>
                        <a:t>Out-host –paging </a:t>
                      </a:r>
                      <a:endParaRPr lang="fr-FR" sz="1800" b="0" dirty="0">
                        <a:solidFill>
                          <a:srgbClr val="FFC000"/>
                        </a:solidFill>
                        <a:latin typeface="Lucida Console" pitchFamily="49" charset="0"/>
                      </a:endParaRPr>
                    </a:p>
                  </a:txBody>
                  <a:tcPr/>
                </a:tc>
              </a:tr>
              <a:tr h="863311">
                <a:tc>
                  <a:txBody>
                    <a:bodyPr/>
                    <a:lstStyle/>
                    <a:p>
                      <a:r>
                        <a:rPr lang="fr-FR" sz="1800" dirty="0" smtClean="0">
                          <a:latin typeface="+mn-lt"/>
                        </a:rPr>
                        <a:t>Sorties </a:t>
                      </a:r>
                      <a:r>
                        <a:rPr lang="fr-FR" sz="1800" dirty="0" err="1" smtClean="0">
                          <a:latin typeface="+mn-lt"/>
                        </a:rPr>
                        <a:t>PowerGadgets</a:t>
                      </a:r>
                      <a:endParaRPr lang="fr-FR" sz="1800" dirty="0">
                        <a:latin typeface="+mn-lt"/>
                      </a:endParaRPr>
                    </a:p>
                  </a:txBody>
                  <a:tcPr/>
                </a:tc>
                <a:tc>
                  <a:txBody>
                    <a:bodyPr/>
                    <a:lstStyle/>
                    <a:p>
                      <a:r>
                        <a:rPr lang="fr-FR" sz="1800" kern="1200" baseline="0" dirty="0" smtClean="0">
                          <a:solidFill>
                            <a:schemeClr val="dk1"/>
                          </a:solidFill>
                          <a:latin typeface="Lucida Console" pitchFamily="49" charset="0"/>
                          <a:ea typeface="+mn-ea"/>
                          <a:cs typeface="+mn-cs"/>
                        </a:rPr>
                        <a:t>Out-</a:t>
                      </a:r>
                      <a:r>
                        <a:rPr lang="fr-FR" sz="1800" kern="1200" baseline="0" dirty="0" err="1" smtClean="0">
                          <a:solidFill>
                            <a:schemeClr val="dk1"/>
                          </a:solidFill>
                          <a:latin typeface="Lucida Console" pitchFamily="49" charset="0"/>
                          <a:ea typeface="+mn-ea"/>
                          <a:cs typeface="+mn-cs"/>
                        </a:rPr>
                        <a:t>chart</a:t>
                      </a:r>
                      <a:endParaRPr lang="fr-FR" sz="1800" kern="1200" baseline="0" dirty="0" smtClean="0">
                        <a:solidFill>
                          <a:schemeClr val="dk1"/>
                        </a:solidFill>
                        <a:latin typeface="Lucida Console" pitchFamily="49" charset="0"/>
                        <a:ea typeface="+mn-ea"/>
                        <a:cs typeface="+mn-cs"/>
                      </a:endParaRPr>
                    </a:p>
                    <a:p>
                      <a:r>
                        <a:rPr lang="fr-FR" sz="1800" kern="1200" baseline="0" dirty="0" smtClean="0">
                          <a:solidFill>
                            <a:schemeClr val="dk1"/>
                          </a:solidFill>
                          <a:latin typeface="Lucida Console" pitchFamily="49" charset="0"/>
                          <a:ea typeface="+mn-ea"/>
                          <a:cs typeface="+mn-cs"/>
                        </a:rPr>
                        <a:t>Out-gauge</a:t>
                      </a:r>
                    </a:p>
                    <a:p>
                      <a:r>
                        <a:rPr lang="fr-FR" sz="1800" kern="1200" baseline="0" dirty="0" smtClean="0">
                          <a:solidFill>
                            <a:schemeClr val="dk1"/>
                          </a:solidFill>
                          <a:latin typeface="Lucida Console" pitchFamily="49" charset="0"/>
                          <a:ea typeface="+mn-ea"/>
                          <a:cs typeface="+mn-cs"/>
                        </a:rPr>
                        <a:t>Out-</a:t>
                      </a:r>
                      <a:r>
                        <a:rPr lang="fr-FR" sz="1800" kern="1200" baseline="0" dirty="0" err="1" smtClean="0">
                          <a:solidFill>
                            <a:schemeClr val="dk1"/>
                          </a:solidFill>
                          <a:latin typeface="Lucida Console" pitchFamily="49" charset="0"/>
                          <a:ea typeface="+mn-ea"/>
                          <a:cs typeface="+mn-cs"/>
                        </a:rPr>
                        <a:t>map</a:t>
                      </a:r>
                      <a:endParaRPr lang="fr-FR" sz="1100" kern="1200" baseline="0" dirty="0" smtClean="0">
                        <a:solidFill>
                          <a:schemeClr val="dk1"/>
                        </a:solidFill>
                        <a:latin typeface="Lucida Console" pitchFamily="49" charset="0"/>
                        <a:ea typeface="+mn-ea"/>
                        <a:cs typeface="+mn-cs"/>
                      </a:endParaRPr>
                    </a:p>
                  </a:txBody>
                  <a:tcPr/>
                </a:tc>
                <a:tc>
                  <a:txBody>
                    <a:bodyPr/>
                    <a:lstStyle/>
                    <a:p>
                      <a:endParaRPr lang="fr-FR" sz="1800" b="0" baseline="0" dirty="0" smtClean="0">
                        <a:solidFill>
                          <a:schemeClr val="bg2"/>
                        </a:solidFill>
                        <a:latin typeface="Lucida Console" pitchFamily="49" charset="0"/>
                      </a:endParaRPr>
                    </a:p>
                  </a:txBody>
                  <a:tcPr/>
                </a:tc>
              </a:tr>
              <a:tr h="791473">
                <a:tc>
                  <a:txBody>
                    <a:bodyPr/>
                    <a:lstStyle/>
                    <a:p>
                      <a:r>
                        <a:rPr lang="fr-FR" sz="1800" dirty="0" smtClean="0">
                          <a:latin typeface="+mn-lt"/>
                        </a:rPr>
                        <a:t>Ecriture directe</a:t>
                      </a:r>
                      <a:endParaRPr lang="fr-FR" sz="1800" dirty="0">
                        <a:latin typeface="+mn-lt"/>
                      </a:endParaRPr>
                    </a:p>
                  </a:txBody>
                  <a:tcPr/>
                </a:tc>
                <a:tc>
                  <a:txBody>
                    <a:bodyPr/>
                    <a:lstStyle/>
                    <a:p>
                      <a:r>
                        <a:rPr lang="fr-FR" sz="1800" kern="1200" baseline="0" dirty="0" err="1" smtClean="0">
                          <a:solidFill>
                            <a:schemeClr val="dk1"/>
                          </a:solidFill>
                          <a:latin typeface="Lucida Console" pitchFamily="49" charset="0"/>
                          <a:ea typeface="+mn-ea"/>
                          <a:cs typeface="+mn-cs"/>
                        </a:rPr>
                        <a:t>Write</a:t>
                      </a:r>
                      <a:r>
                        <a:rPr lang="fr-FR" sz="1800" kern="1200" baseline="0" dirty="0" smtClean="0">
                          <a:solidFill>
                            <a:schemeClr val="dk1"/>
                          </a:solidFill>
                          <a:latin typeface="Lucida Console" pitchFamily="49" charset="0"/>
                          <a:ea typeface="+mn-ea"/>
                          <a:cs typeface="+mn-cs"/>
                        </a:rPr>
                        <a:t>-host</a:t>
                      </a:r>
                    </a:p>
                    <a:p>
                      <a:r>
                        <a:rPr lang="fr-FR" sz="1800" kern="1200" baseline="0" dirty="0" err="1" smtClean="0">
                          <a:solidFill>
                            <a:schemeClr val="dk1"/>
                          </a:solidFill>
                          <a:latin typeface="Lucida Console" pitchFamily="49" charset="0"/>
                          <a:ea typeface="+mn-ea"/>
                          <a:cs typeface="+mn-cs"/>
                        </a:rPr>
                        <a:t>Write</a:t>
                      </a:r>
                      <a:r>
                        <a:rPr lang="fr-FR" sz="1800" kern="1200" baseline="0" dirty="0" smtClean="0">
                          <a:solidFill>
                            <a:schemeClr val="dk1"/>
                          </a:solidFill>
                          <a:latin typeface="Lucida Console" pitchFamily="49" charset="0"/>
                          <a:ea typeface="+mn-ea"/>
                          <a:cs typeface="+mn-cs"/>
                        </a:rPr>
                        <a:t>-</a:t>
                      </a:r>
                      <a:r>
                        <a:rPr lang="fr-FR" sz="1800" kern="1200" baseline="0" dirty="0" err="1" smtClean="0">
                          <a:solidFill>
                            <a:schemeClr val="dk1"/>
                          </a:solidFill>
                          <a:latin typeface="Lucida Console" pitchFamily="49" charset="0"/>
                          <a:ea typeface="+mn-ea"/>
                          <a:cs typeface="+mn-cs"/>
                        </a:rPr>
                        <a:t>progress</a:t>
                      </a:r>
                      <a:endParaRPr lang="fr-FR" sz="1800" kern="1200" baseline="0" dirty="0" smtClean="0">
                        <a:solidFill>
                          <a:schemeClr val="dk1"/>
                        </a:solidFill>
                        <a:latin typeface="Lucida Console" pitchFamily="49" charset="0"/>
                        <a:ea typeface="+mn-ea"/>
                        <a:cs typeface="+mn-cs"/>
                      </a:endParaRPr>
                    </a:p>
                  </a:txBody>
                  <a:tcPr/>
                </a:tc>
                <a:tc>
                  <a:txBody>
                    <a:bodyPr/>
                    <a:lstStyle/>
                    <a:p>
                      <a:endParaRPr lang="fr-FR" sz="1800" b="0" baseline="0" dirty="0" smtClean="0">
                        <a:solidFill>
                          <a:schemeClr val="bg2"/>
                        </a:solidFill>
                        <a:latin typeface="Lucida Console"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PowerShell et XML</a:t>
            </a:r>
            <a:endParaRPr lang="fr-FR" dirty="0"/>
          </a:p>
        </p:txBody>
      </p:sp>
      <p:sp>
        <p:nvSpPr>
          <p:cNvPr id="4" name="Espace réservé du contenu 3"/>
          <p:cNvSpPr>
            <a:spLocks noGrp="1"/>
          </p:cNvSpPr>
          <p:nvPr>
            <p:ph sz="quarter" idx="10"/>
          </p:nvPr>
        </p:nvSpPr>
        <p:spPr/>
        <p:txBody>
          <a:bodyPr/>
          <a:lstStyle/>
          <a:p>
            <a:endParaRPr lang="fr-FR"/>
          </a:p>
        </p:txBody>
      </p:sp>
      <p:graphicFrame>
        <p:nvGraphicFramePr>
          <p:cNvPr id="7" name="Tableau 6"/>
          <p:cNvGraphicFramePr>
            <a:graphicFrameLocks noGrp="1"/>
          </p:cNvGraphicFramePr>
          <p:nvPr/>
        </p:nvGraphicFramePr>
        <p:xfrm>
          <a:off x="359870" y="1393328"/>
          <a:ext cx="8424260" cy="4229287"/>
        </p:xfrm>
        <a:graphic>
          <a:graphicData uri="http://schemas.openxmlformats.org/drawingml/2006/table">
            <a:tbl>
              <a:tblPr bandRow="1">
                <a:tableStyleId>{18603FDC-E32A-4AB5-989C-0864C3EAD2B8}</a:tableStyleId>
              </a:tblPr>
              <a:tblGrid>
                <a:gridCol w="2015869"/>
                <a:gridCol w="889975"/>
                <a:gridCol w="5518416"/>
              </a:tblGrid>
              <a:tr h="687807">
                <a:tc>
                  <a:txBody>
                    <a:bodyPr/>
                    <a:lstStyle/>
                    <a:p>
                      <a:r>
                        <a:rPr lang="en-US" sz="1800" dirty="0" smtClean="0"/>
                        <a:t>Type de </a:t>
                      </a:r>
                      <a:r>
                        <a:rPr lang="en-US" sz="1800" dirty="0" err="1" smtClean="0"/>
                        <a:t>données</a:t>
                      </a:r>
                      <a:r>
                        <a:rPr lang="en-US" sz="1800" dirty="0" smtClean="0"/>
                        <a:t> </a:t>
                      </a:r>
                      <a:r>
                        <a:rPr lang="en-US" sz="1800" dirty="0" err="1" smtClean="0"/>
                        <a:t>natif</a:t>
                      </a:r>
                      <a:endParaRPr lang="fr-FR" sz="1800" dirty="0">
                        <a:latin typeface="+mn-lt"/>
                      </a:endParaRPr>
                    </a:p>
                  </a:txBody>
                  <a:tcPr/>
                </a:tc>
                <a:tc>
                  <a:txBody>
                    <a:bodyPr/>
                    <a:lstStyle/>
                    <a:p>
                      <a:pPr marL="0" lvl="0"/>
                      <a:r>
                        <a:rPr lang="fr-FR" sz="1800" b="1" dirty="0" smtClean="0">
                          <a:solidFill>
                            <a:srgbClr val="FFC000"/>
                          </a:solidFill>
                          <a:effectLst>
                            <a:outerShdw blurRad="38100" dist="38100" dir="2700000" algn="tl">
                              <a:srgbClr val="000000">
                                <a:alpha val="43137"/>
                              </a:srgbClr>
                            </a:outerShdw>
                          </a:effectLst>
                        </a:rPr>
                        <a:t>[</a:t>
                      </a:r>
                      <a:r>
                        <a:rPr lang="fr-FR" sz="1800" b="1" dirty="0" err="1" smtClean="0">
                          <a:solidFill>
                            <a:srgbClr val="FFC000"/>
                          </a:solidFill>
                          <a:effectLst>
                            <a:outerShdw blurRad="38100" dist="38100" dir="2700000" algn="tl">
                              <a:srgbClr val="000000">
                                <a:alpha val="43137"/>
                              </a:srgbClr>
                            </a:outerShdw>
                          </a:effectLst>
                        </a:rPr>
                        <a:t>xml</a:t>
                      </a:r>
                      <a:r>
                        <a:rPr lang="fr-FR" sz="1800" b="1" dirty="0" smtClean="0">
                          <a:solidFill>
                            <a:srgbClr val="FFC000"/>
                          </a:solidFill>
                          <a:effectLst>
                            <a:outerShdw blurRad="38100" dist="38100" dir="2700000" algn="tl">
                              <a:srgbClr val="000000">
                                <a:alpha val="43137"/>
                              </a:srgbClr>
                            </a:outerShdw>
                          </a:effectLst>
                        </a:rPr>
                        <a:t>]</a:t>
                      </a:r>
                      <a:endParaRPr lang="fr-FR" sz="1800" b="1" dirty="0" smtClean="0">
                        <a:solidFill>
                          <a:srgbClr val="FFC000"/>
                        </a:solidFill>
                        <a:effectLst>
                          <a:outerShdw blurRad="38100" dist="38100" dir="2700000" algn="tl">
                            <a:srgbClr val="000000">
                              <a:alpha val="43137"/>
                            </a:srgbClr>
                          </a:outerShdw>
                        </a:effectLst>
                        <a:latin typeface="Lucida Console" pitchFamily="49" charset="0"/>
                      </a:endParaRPr>
                    </a:p>
                  </a:txBody>
                  <a:tcPr/>
                </a:tc>
                <a:tc>
                  <a:txBody>
                    <a:bodyPr/>
                    <a:lstStyle/>
                    <a:p>
                      <a:pPr marL="0" lvl="0"/>
                      <a:r>
                        <a:rPr lang="fr-FR" sz="1600" b="1" dirty="0" smtClean="0">
                          <a:solidFill>
                            <a:srgbClr val="FFC000"/>
                          </a:solidFill>
                          <a:effectLst>
                            <a:outerShdw blurRad="38100" dist="38100" dir="2700000" algn="tl">
                              <a:srgbClr val="000000">
                                <a:alpha val="43137"/>
                              </a:srgbClr>
                            </a:outerShdw>
                          </a:effectLst>
                        </a:rPr>
                        <a:t>$x=[</a:t>
                      </a:r>
                      <a:r>
                        <a:rPr lang="fr-FR" sz="1600" b="1" dirty="0" err="1" smtClean="0">
                          <a:solidFill>
                            <a:srgbClr val="FFC000"/>
                          </a:solidFill>
                          <a:effectLst>
                            <a:outerShdw blurRad="38100" dist="38100" dir="2700000" algn="tl">
                              <a:srgbClr val="000000">
                                <a:alpha val="43137"/>
                              </a:srgbClr>
                            </a:outerShdw>
                          </a:effectLst>
                        </a:rPr>
                        <a:t>xml</a:t>
                      </a:r>
                      <a:r>
                        <a:rPr lang="fr-FR" sz="1600" b="1" dirty="0" smtClean="0">
                          <a:solidFill>
                            <a:srgbClr val="FFC000"/>
                          </a:solidFill>
                          <a:effectLst>
                            <a:outerShdw blurRad="38100" dist="38100" dir="2700000" algn="tl">
                              <a:srgbClr val="000000">
                                <a:alpha val="43137"/>
                              </a:srgbClr>
                            </a:outerShdw>
                          </a:effectLst>
                        </a:rPr>
                        <a:t>]"&lt;a&gt;&lt;b&gt;&lt;c&gt;TEST&lt;/c&gt;&lt;/b&gt;&lt;/a&gt;“</a:t>
                      </a:r>
                    </a:p>
                    <a:p>
                      <a:pPr marL="0" lvl="0"/>
                      <a:r>
                        <a:rPr lang="fr-FR" sz="1600" b="1" dirty="0" smtClean="0">
                          <a:solidFill>
                            <a:srgbClr val="FFC000"/>
                          </a:solidFill>
                          <a:effectLst>
                            <a:outerShdw blurRad="38100" dist="38100" dir="2700000" algn="tl">
                              <a:srgbClr val="000000">
                                <a:alpha val="43137"/>
                              </a:srgbClr>
                            </a:outerShdw>
                          </a:effectLst>
                        </a:rPr>
                        <a:t>$b =[</a:t>
                      </a:r>
                      <a:r>
                        <a:rPr lang="fr-FR" sz="1600" b="1" dirty="0" err="1" smtClean="0">
                          <a:solidFill>
                            <a:srgbClr val="FFC000"/>
                          </a:solidFill>
                          <a:effectLst>
                            <a:outerShdw blurRad="38100" dist="38100" dir="2700000" algn="tl">
                              <a:srgbClr val="000000">
                                <a:alpha val="43137"/>
                              </a:srgbClr>
                            </a:outerShdw>
                          </a:effectLst>
                        </a:rPr>
                        <a:t>xml</a:t>
                      </a:r>
                      <a:r>
                        <a:rPr lang="fr-FR" sz="1600" b="1" dirty="0" smtClean="0">
                          <a:solidFill>
                            <a:srgbClr val="FFC000"/>
                          </a:solidFill>
                          <a:effectLst>
                            <a:outerShdw blurRad="38100" dist="38100" dir="2700000" algn="tl">
                              <a:srgbClr val="000000">
                                <a:alpha val="43137"/>
                              </a:srgbClr>
                            </a:outerShdw>
                          </a:effectLst>
                        </a:rPr>
                        <a:t>](type c:\i386\mssecure.xml)</a:t>
                      </a:r>
                      <a:endParaRPr lang="fr-FR" sz="1600" b="1" dirty="0" smtClean="0">
                        <a:solidFill>
                          <a:srgbClr val="FFC000"/>
                        </a:solidFill>
                        <a:effectLst>
                          <a:outerShdw blurRad="38100" dist="38100" dir="2700000" algn="tl">
                            <a:srgbClr val="000000">
                              <a:alpha val="43137"/>
                            </a:srgbClr>
                          </a:outerShdw>
                        </a:effectLst>
                        <a:latin typeface="Lucida Console" pitchFamily="49" charset="0"/>
                      </a:endParaRPr>
                    </a:p>
                  </a:txBody>
                  <a:tcPr/>
                </a:tc>
              </a:tr>
              <a:tr h="858008">
                <a:tc>
                  <a:txBody>
                    <a:bodyPr/>
                    <a:lstStyle/>
                    <a:p>
                      <a:r>
                        <a:rPr lang="fr-FR" sz="1800" dirty="0" smtClean="0"/>
                        <a:t>Syntaxe</a:t>
                      </a:r>
                      <a:r>
                        <a:rPr lang="fr-FR" sz="1800" baseline="0" dirty="0" smtClean="0"/>
                        <a:t> naturelle pour accéder aux données</a:t>
                      </a:r>
                      <a:endParaRPr lang="fr-FR" sz="1800" dirty="0">
                        <a:latin typeface="+mn-lt"/>
                      </a:endParaRPr>
                    </a:p>
                  </a:txBody>
                  <a:tcPr/>
                </a:tc>
                <a:tc>
                  <a:txBody>
                    <a:bodyPr/>
                    <a:lstStyle/>
                    <a:p>
                      <a:endParaRPr lang="fr-FR" sz="1600" b="1" kern="1200" baseline="0" dirty="0" smtClean="0">
                        <a:solidFill>
                          <a:srgbClr val="FFC000"/>
                        </a:solidFill>
                        <a:effectLst>
                          <a:outerShdw blurRad="38100" dist="38100" dir="2700000" algn="tl">
                            <a:srgbClr val="000000">
                              <a:alpha val="43137"/>
                            </a:srgbClr>
                          </a:outerShdw>
                        </a:effectLst>
                        <a:latin typeface="Lucida Console" pitchFamily="49" charset="0"/>
                      </a:endParaRPr>
                    </a:p>
                  </a:txBody>
                  <a:tcPr/>
                </a:tc>
                <a:tc>
                  <a:txBody>
                    <a:bodyPr/>
                    <a:lstStyle/>
                    <a:p>
                      <a:pPr marL="0" lvl="1"/>
                      <a:r>
                        <a:rPr lang="fr-FR" sz="1600" b="1" dirty="0" smtClean="0">
                          <a:solidFill>
                            <a:srgbClr val="FFC000"/>
                          </a:solidFill>
                          <a:effectLst>
                            <a:outerShdw blurRad="38100" dist="38100" dir="2700000" algn="tl">
                              <a:srgbClr val="000000">
                                <a:alpha val="43137"/>
                              </a:srgbClr>
                            </a:outerShdw>
                          </a:effectLst>
                        </a:rPr>
                        <a:t>$</a:t>
                      </a:r>
                      <a:r>
                        <a:rPr lang="fr-FR" sz="1600" b="1" dirty="0" err="1" smtClean="0">
                          <a:solidFill>
                            <a:srgbClr val="FFC000"/>
                          </a:solidFill>
                          <a:effectLst>
                            <a:outerShdw blurRad="38100" dist="38100" dir="2700000" algn="tl">
                              <a:srgbClr val="000000">
                                <a:alpha val="43137"/>
                              </a:srgbClr>
                            </a:outerShdw>
                          </a:effectLst>
                        </a:rPr>
                        <a:t>b.BulletinDataStore.Bulletins.Bulletin</a:t>
                      </a:r>
                      <a:r>
                        <a:rPr lang="fr-FR" sz="1600" b="1" dirty="0" smtClean="0">
                          <a:solidFill>
                            <a:srgbClr val="FFC000"/>
                          </a:solidFill>
                          <a:effectLst>
                            <a:outerShdw blurRad="38100" dist="38100" dir="2700000" algn="tl">
                              <a:srgbClr val="000000">
                                <a:alpha val="43137"/>
                              </a:srgbClr>
                            </a:outerShdw>
                          </a:effectLst>
                        </a:rPr>
                        <a:t>[0]</a:t>
                      </a:r>
                      <a:endParaRPr lang="fr-FR" sz="1600" b="1" dirty="0" smtClean="0">
                        <a:solidFill>
                          <a:srgbClr val="FFC000"/>
                        </a:solidFill>
                        <a:effectLst>
                          <a:outerShdw blurRad="38100" dist="38100" dir="2700000" algn="tl">
                            <a:srgbClr val="000000">
                              <a:alpha val="43137"/>
                            </a:srgbClr>
                          </a:outerShdw>
                        </a:effectLst>
                        <a:latin typeface="Lucida Console" pitchFamily="49" charset="0"/>
                      </a:endParaRPr>
                    </a:p>
                  </a:txBody>
                  <a:tcPr/>
                </a:tc>
              </a:tr>
              <a:tr h="593851">
                <a:tc>
                  <a:txBody>
                    <a:bodyPr/>
                    <a:lstStyle/>
                    <a:p>
                      <a:r>
                        <a:rPr lang="fr-FR" sz="1800" dirty="0" smtClean="0"/>
                        <a:t>Accès aux méthodes</a:t>
                      </a:r>
                      <a:endParaRPr lang="fr-FR" sz="1800" dirty="0">
                        <a:latin typeface="+mn-lt"/>
                      </a:endParaRPr>
                    </a:p>
                  </a:txBody>
                  <a:tcPr/>
                </a:tc>
                <a:tc>
                  <a:txBody>
                    <a:bodyPr/>
                    <a:lstStyle/>
                    <a:p>
                      <a:endParaRPr lang="fr-FR" sz="1800" b="1" kern="1200" baseline="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c>
                  <a:txBody>
                    <a:bodyPr/>
                    <a:lstStyle/>
                    <a:p>
                      <a:pPr marL="0" lvl="1" algn="l" defTabSz="914400" rtl="0" eaLnBrk="1" latinLnBrk="0" hangingPunct="1"/>
                      <a:r>
                        <a:rPr lang="fr-FR" sz="1600" b="1" kern="1200" dirty="0" smtClean="0">
                          <a:solidFill>
                            <a:srgbClr val="FFC000"/>
                          </a:solidFill>
                          <a:effectLst>
                            <a:outerShdw blurRad="38100" dist="38100" dir="2700000" algn="tl">
                              <a:srgbClr val="000000">
                                <a:alpha val="43137"/>
                              </a:srgbClr>
                            </a:outerShdw>
                          </a:effectLst>
                        </a:rPr>
                        <a:t>$</a:t>
                      </a:r>
                      <a:r>
                        <a:rPr lang="fr-FR" sz="1600" b="1" kern="1200" dirty="0" err="1" smtClean="0">
                          <a:solidFill>
                            <a:srgbClr val="FFC000"/>
                          </a:solidFill>
                          <a:effectLst>
                            <a:outerShdw blurRad="38100" dist="38100" dir="2700000" algn="tl">
                              <a:srgbClr val="000000">
                                <a:alpha val="43137"/>
                              </a:srgbClr>
                            </a:outerShdw>
                          </a:effectLst>
                        </a:rPr>
                        <a:t>b.BulletinDataStore.SelectNodes</a:t>
                      </a:r>
                      <a:r>
                        <a:rPr lang="fr-FR" sz="1600" b="1" kern="1200" dirty="0" smtClean="0">
                          <a:solidFill>
                            <a:srgbClr val="FFC000"/>
                          </a:solidFill>
                          <a:effectLst>
                            <a:outerShdw blurRad="38100" dist="38100" dir="2700000" algn="tl">
                              <a:srgbClr val="000000">
                                <a:alpha val="43137"/>
                              </a:srgbClr>
                            </a:outerShdw>
                          </a:effectLst>
                        </a:rPr>
                        <a:t>(“//Patch”)</a:t>
                      </a:r>
                      <a:endParaRPr lang="fr-FR" sz="1600" b="1" kern="120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r>
              <a:tr h="993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Accès aux propriétés via la propriété </a:t>
                      </a:r>
                      <a:r>
                        <a:rPr lang="fr-FR" sz="1800" dirty="0" err="1" smtClean="0"/>
                        <a:t>PSBase</a:t>
                      </a:r>
                      <a:r>
                        <a:rPr lang="fr-FR" sz="1800" dirty="0" smtClean="0"/>
                        <a:t> </a:t>
                      </a:r>
                    </a:p>
                  </a:txBody>
                  <a:tcPr/>
                </a:tc>
                <a:tc>
                  <a:txBody>
                    <a:bodyPr/>
                    <a:lstStyle/>
                    <a:p>
                      <a:endParaRPr lang="fr-FR" sz="1800" b="1" kern="1200" baseline="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b="1" kern="1200" dirty="0" smtClean="0">
                          <a:solidFill>
                            <a:srgbClr val="FFC000"/>
                          </a:solidFill>
                          <a:effectLst>
                            <a:outerShdw blurRad="38100" dist="38100" dir="2700000" algn="tl">
                              <a:srgbClr val="000000">
                                <a:alpha val="43137"/>
                              </a:srgbClr>
                            </a:outerShdw>
                          </a:effectLst>
                        </a:rPr>
                        <a:t>$</a:t>
                      </a:r>
                      <a:r>
                        <a:rPr lang="fr-FR" sz="1600" b="1" kern="1200" dirty="0" err="1" smtClean="0">
                          <a:solidFill>
                            <a:srgbClr val="FFC000"/>
                          </a:solidFill>
                          <a:effectLst>
                            <a:outerShdw blurRad="38100" dist="38100" dir="2700000" algn="tl">
                              <a:srgbClr val="000000">
                                <a:alpha val="43137"/>
                              </a:srgbClr>
                            </a:outerShdw>
                          </a:effectLst>
                        </a:rPr>
                        <a:t>b.BulletinDataStore.PSBase.innerXml</a:t>
                      </a:r>
                      <a:endParaRPr lang="fr-FR" sz="1600" b="1" kern="1200" dirty="0" smtClean="0">
                        <a:solidFill>
                          <a:srgbClr val="FFC000"/>
                        </a:solidFill>
                        <a:effectLst>
                          <a:outerShdw blurRad="38100" dist="38100" dir="2700000" algn="tl">
                            <a:srgbClr val="000000">
                              <a:alpha val="43137"/>
                            </a:srgbClr>
                          </a:outerShdw>
                        </a:effectLst>
                      </a:endParaRPr>
                    </a:p>
                    <a:p>
                      <a:pPr marL="0" lvl="1" algn="l" defTabSz="914400" rtl="0" eaLnBrk="1" latinLnBrk="0" hangingPunct="1"/>
                      <a:endParaRPr lang="fr-FR" sz="1600" b="1" kern="120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r>
              <a:tr h="993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Export et importe des objets sérialisés en XML</a:t>
                      </a:r>
                    </a:p>
                  </a:txBody>
                  <a:tcPr/>
                </a:tc>
                <a:tc>
                  <a:txBody>
                    <a:bodyPr/>
                    <a:lstStyle/>
                    <a:p>
                      <a:endParaRPr lang="fr-FR" sz="1800" b="1" kern="1200" baseline="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C000"/>
                          </a:solidFill>
                          <a:effectLst>
                            <a:outerShdw blurRad="38100" dist="38100" dir="2700000" algn="tl">
                              <a:srgbClr val="000000">
                                <a:alpha val="43137"/>
                              </a:srgbClr>
                            </a:outerShdw>
                          </a:effectLst>
                        </a:rPr>
                        <a:t>Help export-</a:t>
                      </a:r>
                      <a:r>
                        <a:rPr lang="fr-FR" sz="1600" b="1" dirty="0" err="1" smtClean="0">
                          <a:solidFill>
                            <a:srgbClr val="FFC000"/>
                          </a:solidFill>
                          <a:effectLst>
                            <a:outerShdw blurRad="38100" dist="38100" dir="2700000" algn="tl">
                              <a:srgbClr val="000000">
                                <a:alpha val="43137"/>
                              </a:srgbClr>
                            </a:outerShdw>
                          </a:effectLst>
                        </a:rPr>
                        <a:t>clixml</a:t>
                      </a:r>
                      <a:endParaRPr lang="fr-FR" sz="1600" b="1" dirty="0" smtClean="0">
                        <a:solidFill>
                          <a:srgbClr val="FFC000"/>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C000"/>
                          </a:solidFill>
                          <a:effectLst>
                            <a:outerShdw blurRad="38100" dist="38100" dir="2700000" algn="tl">
                              <a:srgbClr val="000000">
                                <a:alpha val="43137"/>
                              </a:srgbClr>
                            </a:outerShdw>
                          </a:effectLst>
                        </a:rPr>
                        <a:t>help import-</a:t>
                      </a:r>
                      <a:r>
                        <a:rPr lang="fr-FR" sz="1600" b="1" dirty="0" err="1" smtClean="0">
                          <a:solidFill>
                            <a:srgbClr val="FFC000"/>
                          </a:solidFill>
                          <a:effectLst>
                            <a:outerShdw blurRad="38100" dist="38100" dir="2700000" algn="tl">
                              <a:srgbClr val="000000">
                                <a:alpha val="43137"/>
                              </a:srgbClr>
                            </a:outerShdw>
                          </a:effectLst>
                        </a:rPr>
                        <a:t>clixml</a:t>
                      </a:r>
                      <a:endParaRPr lang="fr-FR" sz="1600" b="1" dirty="0" smtClean="0">
                        <a:solidFill>
                          <a:srgbClr val="FFC000"/>
                        </a:solidFill>
                        <a:effectLst>
                          <a:outerShdw blurRad="38100" dist="38100" dir="2700000" algn="tl">
                            <a:srgbClr val="000000">
                              <a:alpha val="43137"/>
                            </a:srgbClr>
                          </a:outerShdw>
                        </a:effectLst>
                      </a:endParaRPr>
                    </a:p>
                    <a:p>
                      <a:pPr marL="0" lvl="1" algn="l" defTabSz="914400" rtl="0" eaLnBrk="1" latinLnBrk="0" hangingPunct="1"/>
                      <a:endParaRPr lang="fr-FR" sz="1600" b="1" kern="120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PowerShell et l’accès au système</a:t>
            </a:r>
            <a:endParaRPr lang="fr-FR" dirty="0"/>
          </a:p>
        </p:txBody>
      </p:sp>
      <p:sp>
        <p:nvSpPr>
          <p:cNvPr id="5" name="Espace réservé du contenu 4"/>
          <p:cNvSpPr>
            <a:spLocks noGrp="1"/>
          </p:cNvSpPr>
          <p:nvPr>
            <p:ph sz="quarter" idx="10"/>
          </p:nvPr>
        </p:nvSpPr>
        <p:spPr/>
        <p:txBody>
          <a:bodyPr/>
          <a:lstStyle/>
          <a:p>
            <a:endParaRPr lang="fr-FR"/>
          </a:p>
        </p:txBody>
      </p:sp>
      <p:graphicFrame>
        <p:nvGraphicFramePr>
          <p:cNvPr id="7" name="Tableau 6"/>
          <p:cNvGraphicFramePr>
            <a:graphicFrameLocks noGrp="1"/>
          </p:cNvGraphicFramePr>
          <p:nvPr/>
        </p:nvGraphicFramePr>
        <p:xfrm>
          <a:off x="185378" y="1186500"/>
          <a:ext cx="8773244" cy="4754880"/>
        </p:xfrm>
        <a:graphic>
          <a:graphicData uri="http://schemas.openxmlformats.org/drawingml/2006/table">
            <a:tbl>
              <a:tblPr bandRow="1">
                <a:tableStyleId>{18603FDC-E32A-4AB5-989C-0864C3EAD2B8}</a:tableStyleId>
              </a:tblPr>
              <a:tblGrid>
                <a:gridCol w="1475304"/>
                <a:gridCol w="2029575"/>
                <a:gridCol w="5268365"/>
              </a:tblGrid>
              <a:tr h="477546">
                <a:tc>
                  <a:txBody>
                    <a:bodyPr/>
                    <a:lstStyle/>
                    <a:p>
                      <a:r>
                        <a:rPr lang="en-US" sz="1800" dirty="0" smtClean="0"/>
                        <a:t>Date </a:t>
                      </a:r>
                      <a:endParaRPr lang="fr-FR" sz="1800" dirty="0">
                        <a:latin typeface="+mn-lt"/>
                      </a:endParaRPr>
                    </a:p>
                  </a:txBody>
                  <a:tcPr/>
                </a:tc>
                <a:tc>
                  <a:txBody>
                    <a:bodyPr/>
                    <a:lstStyle/>
                    <a:p>
                      <a:pPr marL="0" lvl="0"/>
                      <a:r>
                        <a:rPr lang="fr-FR" sz="1400" dirty="0" err="1" smtClean="0"/>
                        <a:t>Get</a:t>
                      </a:r>
                      <a:r>
                        <a:rPr lang="fr-FR" sz="1400" dirty="0" smtClean="0"/>
                        <a:t>-date</a:t>
                      </a:r>
                    </a:p>
                    <a:p>
                      <a:pPr marL="0" lvl="0"/>
                      <a:r>
                        <a:rPr lang="fr-FR" sz="1400" dirty="0" smtClean="0"/>
                        <a:t>Set-date</a:t>
                      </a:r>
                      <a:endParaRPr lang="fr-FR" sz="1400" dirty="0" smtClean="0">
                        <a:solidFill>
                          <a:schemeClr val="bg2"/>
                        </a:solidFill>
                        <a:latin typeface="Lucida Console" pitchFamily="49" charset="0"/>
                      </a:endParaRPr>
                    </a:p>
                  </a:txBody>
                  <a:tcPr/>
                </a:tc>
                <a:tc>
                  <a:txBody>
                    <a:bodyPr/>
                    <a:lstStyle/>
                    <a:p>
                      <a:pPr marL="0" lvl="0"/>
                      <a:endParaRPr lang="fr-FR" sz="1600" dirty="0" smtClean="0">
                        <a:solidFill>
                          <a:schemeClr val="tx2"/>
                        </a:solidFill>
                        <a:latin typeface="Lucida Console" pitchFamily="49" charset="0"/>
                      </a:endParaRPr>
                    </a:p>
                  </a:txBody>
                  <a:tcPr/>
                </a:tc>
              </a:tr>
              <a:tr h="432066">
                <a:tc>
                  <a:txBody>
                    <a:bodyPr/>
                    <a:lstStyle/>
                    <a:p>
                      <a:r>
                        <a:rPr lang="fr-FR" sz="1800" dirty="0" smtClean="0"/>
                        <a:t>Processus</a:t>
                      </a:r>
                      <a:endParaRPr lang="fr-FR"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smtClean="0"/>
                        <a:t>Get</a:t>
                      </a:r>
                      <a:r>
                        <a:rPr lang="fr-FR" sz="1400" dirty="0" smtClean="0"/>
                        <a:t>-</a:t>
                      </a:r>
                      <a:r>
                        <a:rPr lang="fr-FR" sz="1400" dirty="0" err="1" smtClean="0"/>
                        <a:t>process</a:t>
                      </a:r>
                      <a:endParaRPr lang="fr-FR"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Stop-</a:t>
                      </a:r>
                      <a:r>
                        <a:rPr lang="fr-FR" sz="1400" dirty="0" err="1" smtClean="0"/>
                        <a:t>process</a:t>
                      </a:r>
                      <a:endParaRPr lang="fr-FR" sz="1400" dirty="0" smtClean="0">
                        <a:solidFill>
                          <a:schemeClr val="bg2"/>
                        </a:solidFill>
                        <a:latin typeface="Lucida Console" pitchFamily="49" charset="0"/>
                      </a:endParaRPr>
                    </a:p>
                  </a:txBody>
                  <a:tcPr/>
                </a:tc>
                <a:tc>
                  <a:txBody>
                    <a:bodyPr/>
                    <a:lstStyle/>
                    <a:p>
                      <a:pPr marL="0" lvl="1"/>
                      <a:endParaRPr lang="fr-FR" sz="1600" dirty="0" smtClean="0">
                        <a:solidFill>
                          <a:schemeClr val="tx2"/>
                        </a:solidFill>
                        <a:latin typeface="Lucida Console" pitchFamily="49" charset="0"/>
                      </a:endParaRPr>
                    </a:p>
                  </a:txBody>
                  <a:tcPr/>
                </a:tc>
              </a:tr>
              <a:tr h="1705523">
                <a:tc>
                  <a:txBody>
                    <a:bodyPr/>
                    <a:lstStyle/>
                    <a:p>
                      <a:r>
                        <a:rPr lang="fr-FR" sz="1800" dirty="0" smtClean="0"/>
                        <a:t>Services</a:t>
                      </a:r>
                      <a:endParaRPr lang="fr-FR" sz="1800" dirty="0">
                        <a:latin typeface="+mn-lt"/>
                      </a:endParaRPr>
                    </a:p>
                  </a:txBody>
                  <a:tcPr/>
                </a:tc>
                <a:tc>
                  <a:txBody>
                    <a:bodyPr/>
                    <a:lstStyle/>
                    <a:p>
                      <a:r>
                        <a:rPr lang="fr-FR" sz="1400" dirty="0" err="1" smtClean="0"/>
                        <a:t>Get</a:t>
                      </a:r>
                      <a:r>
                        <a:rPr lang="fr-FR" sz="1400" dirty="0" smtClean="0"/>
                        <a:t>-service</a:t>
                      </a:r>
                    </a:p>
                    <a:p>
                      <a:r>
                        <a:rPr lang="fr-FR" sz="1400" kern="1200" baseline="0" dirty="0" smtClean="0"/>
                        <a:t>Set-Service</a:t>
                      </a:r>
                    </a:p>
                    <a:p>
                      <a:r>
                        <a:rPr lang="fr-FR" sz="1400" kern="1200" baseline="0" dirty="0" smtClean="0"/>
                        <a:t>New-Service</a:t>
                      </a:r>
                    </a:p>
                    <a:p>
                      <a:r>
                        <a:rPr lang="fr-FR" sz="1400" kern="1200" baseline="0" dirty="0" smtClean="0"/>
                        <a:t>Restart-service</a:t>
                      </a:r>
                    </a:p>
                    <a:p>
                      <a:r>
                        <a:rPr lang="fr-FR" sz="1400" kern="1200" baseline="0" dirty="0" err="1" smtClean="0"/>
                        <a:t>Resume</a:t>
                      </a:r>
                      <a:r>
                        <a:rPr lang="fr-FR" sz="1400" kern="1200" baseline="0" dirty="0" smtClean="0"/>
                        <a:t>-service</a:t>
                      </a:r>
                    </a:p>
                    <a:p>
                      <a:r>
                        <a:rPr lang="fr-FR" sz="1400" kern="1200" baseline="0" dirty="0" smtClean="0"/>
                        <a:t>Start-service</a:t>
                      </a:r>
                    </a:p>
                    <a:p>
                      <a:r>
                        <a:rPr lang="fr-FR" sz="1400" kern="1200" baseline="0" dirty="0" smtClean="0"/>
                        <a:t>Stop-Service</a:t>
                      </a:r>
                    </a:p>
                    <a:p>
                      <a:r>
                        <a:rPr lang="fr-FR" sz="1400" kern="1200" baseline="0" dirty="0" smtClean="0"/>
                        <a:t>Suspend-service</a:t>
                      </a:r>
                      <a:endParaRPr lang="fr-FR" sz="1400" kern="1200" baseline="0" dirty="0" smtClean="0">
                        <a:solidFill>
                          <a:schemeClr val="bg2"/>
                        </a:solidFill>
                        <a:latin typeface="Lucida Console" pitchFamily="49" charset="0"/>
                        <a:ea typeface="+mn-ea"/>
                        <a:cs typeface="+mn-cs"/>
                      </a:endParaRPr>
                    </a:p>
                  </a:txBody>
                  <a:tcPr/>
                </a:tc>
                <a:tc>
                  <a:txBody>
                    <a:bodyPr/>
                    <a:lstStyle/>
                    <a:p>
                      <a:pPr marL="0" lvl="1" algn="l" defTabSz="914400" rtl="0" eaLnBrk="1" latinLnBrk="0" hangingPunct="1"/>
                      <a:endParaRPr lang="fr-FR" sz="1600" kern="1200" dirty="0" smtClean="0">
                        <a:solidFill>
                          <a:schemeClr val="tx2"/>
                        </a:solidFill>
                        <a:latin typeface="Lucida Console" pitchFamily="49" charset="0"/>
                        <a:ea typeface="+mn-ea"/>
                        <a:cs typeface="+mn-cs"/>
                      </a:endParaRPr>
                    </a:p>
                  </a:txBody>
                  <a:tcPr/>
                </a:tc>
              </a:tr>
              <a:tr h="272884">
                <a:tc>
                  <a:txBody>
                    <a:bodyPr/>
                    <a:lstStyle/>
                    <a:p>
                      <a:r>
                        <a:rPr lang="en-US" sz="1800" dirty="0" err="1" smtClean="0"/>
                        <a:t>Journaux</a:t>
                      </a:r>
                      <a:endParaRPr lang="fr-FR" sz="1800" dirty="0">
                        <a:latin typeface="+mn-lt"/>
                      </a:endParaRPr>
                    </a:p>
                  </a:txBody>
                  <a:tcPr/>
                </a:tc>
                <a:tc>
                  <a:txBody>
                    <a:bodyPr/>
                    <a:lstStyle/>
                    <a:p>
                      <a:pPr marL="0" lvl="0"/>
                      <a:r>
                        <a:rPr lang="fr-FR" sz="1800" dirty="0" err="1" smtClean="0"/>
                        <a:t>Get</a:t>
                      </a:r>
                      <a:r>
                        <a:rPr lang="fr-FR" sz="1800" dirty="0" smtClean="0"/>
                        <a:t>-</a:t>
                      </a:r>
                      <a:r>
                        <a:rPr lang="fr-FR" sz="1800" dirty="0" err="1" smtClean="0"/>
                        <a:t>eventlog</a:t>
                      </a:r>
                      <a:endParaRPr lang="fr-FR" sz="1800" dirty="0" smtClean="0">
                        <a:solidFill>
                          <a:schemeClr val="bg2"/>
                        </a:solidFill>
                        <a:latin typeface="Lucida Console" pitchFamily="49" charset="0"/>
                      </a:endParaRPr>
                    </a:p>
                  </a:txBody>
                  <a:tcPr/>
                </a:tc>
                <a:tc>
                  <a:txBody>
                    <a:bodyPr/>
                    <a:lstStyle/>
                    <a:p>
                      <a:endParaRPr lang="fr-FR" b="1" dirty="0" smtClean="0">
                        <a:solidFill>
                          <a:srgbClr val="FFC000"/>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smtClean="0">
                          <a:solidFill>
                            <a:srgbClr val="FFC000"/>
                          </a:solidFill>
                          <a:effectLst>
                            <a:outerShdw blurRad="38100" dist="38100" dir="2700000" algn="tl">
                              <a:srgbClr val="000000">
                                <a:alpha val="43137"/>
                              </a:srgbClr>
                            </a:outerShdw>
                          </a:effectLst>
                        </a:rPr>
                        <a:t>New-</a:t>
                      </a:r>
                      <a:r>
                        <a:rPr lang="fr-FR" sz="1600" b="1" kern="1200" dirty="0" err="1" smtClean="0">
                          <a:solidFill>
                            <a:srgbClr val="FFC000"/>
                          </a:solidFill>
                          <a:effectLst>
                            <a:outerShdw blurRad="38100" dist="38100" dir="2700000" algn="tl">
                              <a:srgbClr val="000000">
                                <a:alpha val="43137"/>
                              </a:srgbClr>
                            </a:outerShdw>
                          </a:effectLst>
                        </a:rPr>
                        <a:t>object</a:t>
                      </a:r>
                      <a:r>
                        <a:rPr lang="fr-FR" sz="1600" b="1" kern="1200" dirty="0" smtClean="0">
                          <a:solidFill>
                            <a:srgbClr val="FFC000"/>
                          </a:solidFill>
                          <a:effectLst>
                            <a:outerShdw blurRad="38100" dist="38100" dir="2700000" algn="tl">
                              <a:srgbClr val="000000">
                                <a:alpha val="43137"/>
                              </a:srgbClr>
                            </a:outerShdw>
                          </a:effectLst>
                        </a:rPr>
                        <a:t> –</a:t>
                      </a:r>
                      <a:r>
                        <a:rPr lang="fr-FR" sz="1600" b="1" kern="1200" dirty="0" err="1" smtClean="0">
                          <a:solidFill>
                            <a:srgbClr val="FFC000"/>
                          </a:solidFill>
                          <a:effectLst>
                            <a:outerShdw blurRad="38100" dist="38100" dir="2700000" algn="tl">
                              <a:srgbClr val="000000">
                                <a:alpha val="43137"/>
                              </a:srgbClr>
                            </a:outerShdw>
                          </a:effectLst>
                        </a:rPr>
                        <a:t>typeName</a:t>
                      </a:r>
                      <a:r>
                        <a:rPr lang="fr-FR" sz="1600" b="1" kern="1200" baseline="0" dirty="0" smtClean="0">
                          <a:solidFill>
                            <a:srgbClr val="FFC000"/>
                          </a:solidFill>
                          <a:effectLst>
                            <a:outerShdw blurRad="38100" dist="38100" dir="2700000" algn="tl">
                              <a:srgbClr val="000000">
                                <a:alpha val="43137"/>
                              </a:srgbClr>
                            </a:outerShdw>
                          </a:effectLst>
                        </a:rPr>
                        <a:t> </a:t>
                      </a:r>
                      <a:r>
                        <a:rPr lang="fr-FR" sz="1600" b="1" kern="1200" dirty="0" err="1" smtClean="0">
                          <a:solidFill>
                            <a:srgbClr val="FFC000"/>
                          </a:solidFill>
                          <a:effectLst>
                            <a:outerShdw blurRad="38100" dist="38100" dir="2700000" algn="tl">
                              <a:srgbClr val="000000">
                                <a:alpha val="43137"/>
                              </a:srgbClr>
                            </a:outerShdw>
                          </a:effectLst>
                        </a:rPr>
                        <a:t>System.Diagnostics</a:t>
                      </a:r>
                      <a:r>
                        <a:rPr lang="fr-FR" sz="1600" b="1" kern="1200" dirty="0" smtClean="0">
                          <a:solidFill>
                            <a:srgbClr val="FFC000"/>
                          </a:solidFill>
                          <a:effectLst>
                            <a:outerShdw blurRad="38100" dist="38100" dir="2700000" algn="tl">
                              <a:srgbClr val="000000">
                                <a:alpha val="43137"/>
                              </a:srgbClr>
                            </a:outerShdw>
                          </a:effectLst>
                        </a:rPr>
                        <a:t>.</a:t>
                      </a:r>
                      <a:r>
                        <a:rPr lang="fr-FR" sz="1600" b="1" kern="1200" dirty="0" err="1" smtClean="0">
                          <a:solidFill>
                            <a:srgbClr val="FFC000"/>
                          </a:solidFill>
                          <a:effectLst>
                            <a:outerShdw blurRad="38100" dist="38100" dir="2700000" algn="tl">
                              <a:srgbClr val="000000">
                                <a:alpha val="43137"/>
                              </a:srgbClr>
                            </a:outerShdw>
                          </a:effectLst>
                        </a:rPr>
                        <a:t>EventLog</a:t>
                      </a:r>
                      <a:r>
                        <a:rPr lang="fr-FR" sz="1600" b="1" kern="1200" dirty="0" smtClean="0">
                          <a:solidFill>
                            <a:srgbClr val="FFC000"/>
                          </a:solidFill>
                          <a:effectLst>
                            <a:outerShdw blurRad="38100" dist="38100" dir="2700000" algn="tl">
                              <a:srgbClr val="000000">
                                <a:alpha val="43137"/>
                              </a:srgbClr>
                            </a:outerShdw>
                          </a:effectLst>
                        </a:rPr>
                        <a:t> Application, 192.168.1.81</a:t>
                      </a:r>
                      <a:endParaRPr lang="fr-FR" sz="1600" b="1" kern="1200" dirty="0" smtClean="0">
                        <a:solidFill>
                          <a:srgbClr val="FFC000"/>
                        </a:solidFill>
                        <a:effectLst>
                          <a:outerShdw blurRad="38100" dist="38100" dir="2700000" algn="tl">
                            <a:srgbClr val="000000">
                              <a:alpha val="43137"/>
                            </a:srgbClr>
                          </a:outerShdw>
                        </a:effectLst>
                        <a:latin typeface="Lucida Console" pitchFamily="49" charset="0"/>
                        <a:ea typeface="+mn-ea"/>
                        <a:cs typeface="+mn-cs"/>
                      </a:endParaRPr>
                    </a:p>
                  </a:txBody>
                  <a:tcPr/>
                </a:tc>
              </a:tr>
              <a:tr h="399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WMI</a:t>
                      </a:r>
                      <a:endParaRPr lang="fr-FR" sz="1800" b="1" dirty="0" smtClean="0"/>
                    </a:p>
                  </a:txBody>
                  <a:tcPr/>
                </a:tc>
                <a:tc>
                  <a:txBody>
                    <a:bodyPr/>
                    <a:lstStyle/>
                    <a:p>
                      <a:r>
                        <a:rPr lang="fr-FR" sz="1800" b="1" kern="1200" baseline="0" dirty="0" err="1" smtClean="0">
                          <a:solidFill>
                            <a:srgbClr val="FF0000"/>
                          </a:solidFill>
                          <a:effectLst>
                            <a:outerShdw blurRad="38100" dist="38100" dir="2700000" algn="tl">
                              <a:srgbClr val="000000">
                                <a:alpha val="43137"/>
                              </a:srgbClr>
                            </a:outerShdw>
                          </a:effectLst>
                        </a:rPr>
                        <a:t>Get</a:t>
                      </a:r>
                      <a:r>
                        <a:rPr lang="fr-FR" sz="1800" b="1" kern="1200" baseline="0" dirty="0" smtClean="0">
                          <a:solidFill>
                            <a:srgbClr val="FF0000"/>
                          </a:solidFill>
                          <a:effectLst>
                            <a:outerShdw blurRad="38100" dist="38100" dir="2700000" algn="tl">
                              <a:srgbClr val="000000">
                                <a:alpha val="43137"/>
                              </a:srgbClr>
                            </a:outerShdw>
                          </a:effectLst>
                        </a:rPr>
                        <a:t>-</a:t>
                      </a:r>
                      <a:r>
                        <a:rPr lang="fr-FR" sz="1800" b="1" kern="1200" baseline="0" dirty="0" err="1" smtClean="0">
                          <a:solidFill>
                            <a:srgbClr val="FF0000"/>
                          </a:solidFill>
                          <a:effectLst>
                            <a:outerShdw blurRad="38100" dist="38100" dir="2700000" algn="tl">
                              <a:srgbClr val="000000">
                                <a:alpha val="43137"/>
                              </a:srgbClr>
                            </a:outerShdw>
                          </a:effectLst>
                        </a:rPr>
                        <a:t>wmiobject</a:t>
                      </a:r>
                      <a:endParaRPr lang="fr-FR" sz="1800" b="1" kern="1200" baseline="0" dirty="0" smtClean="0">
                        <a:solidFill>
                          <a:srgbClr val="FF0000"/>
                        </a:solidFill>
                        <a:effectLst>
                          <a:outerShdw blurRad="38100" dist="38100" dir="2700000" algn="tl">
                            <a:srgbClr val="000000">
                              <a:alpha val="43137"/>
                            </a:srgbClr>
                          </a:outerShdw>
                        </a:effectLst>
                        <a:latin typeface="Lucida Console" pitchFamily="49" charset="0"/>
                        <a:ea typeface="+mn-ea"/>
                        <a:cs typeface="+mn-cs"/>
                      </a:endParaRPr>
                    </a:p>
                  </a:txBody>
                  <a:tcPr/>
                </a:tc>
                <a:tc>
                  <a:txBody>
                    <a:bodyPr/>
                    <a:lstStyle/>
                    <a:p>
                      <a:pPr marL="0" lvl="0"/>
                      <a:r>
                        <a:rPr lang="en-US" sz="1600" b="1" dirty="0" smtClean="0">
                          <a:solidFill>
                            <a:srgbClr val="FFC000"/>
                          </a:solidFill>
                          <a:effectLst>
                            <a:outerShdw blurRad="38100" dist="38100" dir="2700000" algn="tl">
                              <a:srgbClr val="000000">
                                <a:alpha val="43137"/>
                              </a:srgbClr>
                            </a:outerShdw>
                          </a:effectLst>
                        </a:rPr>
                        <a:t>Get-</a:t>
                      </a:r>
                      <a:r>
                        <a:rPr lang="en-US" sz="1600" b="1" dirty="0" err="1" smtClean="0">
                          <a:solidFill>
                            <a:srgbClr val="FFC000"/>
                          </a:solidFill>
                          <a:effectLst>
                            <a:outerShdw blurRad="38100" dist="38100" dir="2700000" algn="tl">
                              <a:srgbClr val="000000">
                                <a:alpha val="43137"/>
                              </a:srgbClr>
                            </a:outerShdw>
                          </a:effectLst>
                        </a:rPr>
                        <a:t>WmiObject</a:t>
                      </a:r>
                      <a:r>
                        <a:rPr lang="en-US" sz="1600" b="1" dirty="0" smtClean="0">
                          <a:solidFill>
                            <a:srgbClr val="FFC000"/>
                          </a:solidFill>
                          <a:effectLst>
                            <a:outerShdw blurRad="38100" dist="38100" dir="2700000" algn="tl">
                              <a:srgbClr val="000000">
                                <a:alpha val="43137"/>
                              </a:srgbClr>
                            </a:outerShdw>
                          </a:effectLst>
                        </a:rPr>
                        <a:t> –list [-Namespace xx]</a:t>
                      </a:r>
                    </a:p>
                    <a:p>
                      <a:pPr marL="0" lvl="0"/>
                      <a:r>
                        <a:rPr lang="en-US" sz="1600" b="1" dirty="0" smtClean="0">
                          <a:solidFill>
                            <a:srgbClr val="FFC000"/>
                          </a:solidFill>
                          <a:effectLst>
                            <a:outerShdw blurRad="38100" dist="38100" dir="2700000" algn="tl">
                              <a:srgbClr val="000000">
                                <a:alpha val="43137"/>
                              </a:srgbClr>
                            </a:outerShdw>
                          </a:effectLst>
                        </a:rPr>
                        <a:t>Get-</a:t>
                      </a:r>
                      <a:r>
                        <a:rPr lang="en-US" sz="1600" b="1" dirty="0" err="1" smtClean="0">
                          <a:solidFill>
                            <a:srgbClr val="FFC000"/>
                          </a:solidFill>
                          <a:effectLst>
                            <a:outerShdw blurRad="38100" dist="38100" dir="2700000" algn="tl">
                              <a:srgbClr val="000000">
                                <a:alpha val="43137"/>
                              </a:srgbClr>
                            </a:outerShdw>
                          </a:effectLst>
                        </a:rPr>
                        <a:t>WmiObject</a:t>
                      </a:r>
                      <a:r>
                        <a:rPr lang="en-US" sz="1600" b="1" dirty="0" smtClean="0">
                          <a:solidFill>
                            <a:srgbClr val="FFC000"/>
                          </a:solidFill>
                          <a:effectLst>
                            <a:outerShdw blurRad="38100" dist="38100" dir="2700000" algn="tl">
                              <a:srgbClr val="000000">
                                <a:alpha val="43137"/>
                              </a:srgbClr>
                            </a:outerShdw>
                          </a:effectLst>
                        </a:rPr>
                        <a:t> –Class xx –Namespace</a:t>
                      </a:r>
                      <a:r>
                        <a:rPr lang="en-US" sz="1600" b="1" baseline="0" dirty="0" smtClean="0">
                          <a:solidFill>
                            <a:srgbClr val="FFC000"/>
                          </a:solidFill>
                          <a:effectLst>
                            <a:outerShdw blurRad="38100" dist="38100" dir="2700000" algn="tl">
                              <a:srgbClr val="000000">
                                <a:alpha val="43137"/>
                              </a:srgbClr>
                            </a:outerShdw>
                          </a:effectLst>
                        </a:rPr>
                        <a:t> </a:t>
                      </a:r>
                      <a:r>
                        <a:rPr lang="en-US" sz="1600" b="1" dirty="0" smtClean="0">
                          <a:solidFill>
                            <a:srgbClr val="FFC000"/>
                          </a:solidFill>
                          <a:effectLst>
                            <a:outerShdw blurRad="38100" dist="38100" dir="2700000" algn="tl">
                              <a:srgbClr val="000000">
                                <a:alpha val="43137"/>
                              </a:srgbClr>
                            </a:outerShdw>
                          </a:effectLst>
                        </a:rPr>
                        <a:t>xx       </a:t>
                      </a:r>
                    </a:p>
                    <a:p>
                      <a:pPr marL="0" lvl="0"/>
                      <a:r>
                        <a:rPr lang="en-US" sz="1600" b="1" baseline="0" dirty="0" smtClean="0">
                          <a:solidFill>
                            <a:srgbClr val="FFC000"/>
                          </a:solidFill>
                          <a:effectLst>
                            <a:outerShdw blurRad="38100" dist="38100" dir="2700000" algn="tl">
                              <a:srgbClr val="000000">
                                <a:alpha val="43137"/>
                              </a:srgbClr>
                            </a:outerShdw>
                          </a:effectLst>
                        </a:rPr>
                        <a:t>  </a:t>
                      </a:r>
                      <a:r>
                        <a:rPr lang="en-US" sz="1600" b="1" dirty="0" smtClean="0">
                          <a:solidFill>
                            <a:srgbClr val="FFC000"/>
                          </a:solidFill>
                          <a:effectLst>
                            <a:outerShdw blurRad="38100" dist="38100" dir="2700000" algn="tl">
                              <a:srgbClr val="000000">
                                <a:alpha val="43137"/>
                              </a:srgbClr>
                            </a:outerShdw>
                          </a:effectLst>
                        </a:rPr>
                        <a:t>–Property xxx – Filter xxx</a:t>
                      </a:r>
                    </a:p>
                    <a:p>
                      <a:pPr marL="0" lvl="0"/>
                      <a:r>
                        <a:rPr lang="en-US" sz="1600" b="1" baseline="0" dirty="0" smtClean="0">
                          <a:solidFill>
                            <a:srgbClr val="FFC000"/>
                          </a:solidFill>
                          <a:effectLst>
                            <a:outerShdw blurRad="38100" dist="38100" dir="2700000" algn="tl">
                              <a:srgbClr val="000000">
                                <a:alpha val="43137"/>
                              </a:srgbClr>
                            </a:outerShdw>
                          </a:effectLst>
                        </a:rPr>
                        <a:t>  </a:t>
                      </a:r>
                      <a:r>
                        <a:rPr lang="en-US" sz="1600" b="1" dirty="0" smtClean="0">
                          <a:solidFill>
                            <a:srgbClr val="FFC000"/>
                          </a:solidFill>
                          <a:effectLst>
                            <a:outerShdw blurRad="38100" dist="38100" dir="2700000" algn="tl">
                              <a:srgbClr val="000000">
                                <a:alpha val="43137"/>
                              </a:srgbClr>
                            </a:outerShdw>
                          </a:effectLst>
                        </a:rPr>
                        <a:t>–</a:t>
                      </a:r>
                      <a:r>
                        <a:rPr lang="en-US" sz="1600" b="1" dirty="0" err="1" smtClean="0">
                          <a:solidFill>
                            <a:srgbClr val="FFC000"/>
                          </a:solidFill>
                          <a:effectLst>
                            <a:outerShdw blurRad="38100" dist="38100" dir="2700000" algn="tl">
                              <a:srgbClr val="000000">
                                <a:alpha val="43137"/>
                              </a:srgbClr>
                            </a:outerShdw>
                          </a:effectLst>
                        </a:rPr>
                        <a:t>ComputerName</a:t>
                      </a:r>
                      <a:r>
                        <a:rPr lang="en-US" sz="1600" b="1" dirty="0" smtClean="0">
                          <a:solidFill>
                            <a:srgbClr val="FFC000"/>
                          </a:solidFill>
                          <a:effectLst>
                            <a:outerShdw blurRad="38100" dist="38100" dir="2700000" algn="tl">
                              <a:srgbClr val="000000">
                                <a:alpha val="43137"/>
                              </a:srgbClr>
                            </a:outerShdw>
                          </a:effectLst>
                        </a:rPr>
                        <a:t> xxx –Credential xxx</a:t>
                      </a:r>
                      <a:endParaRPr lang="en-US" sz="1600" b="1" dirty="0" smtClean="0">
                        <a:solidFill>
                          <a:srgbClr val="FFC000"/>
                        </a:solidFill>
                        <a:effectLst>
                          <a:outerShdw blurRad="38100" dist="38100" dir="2700000" algn="tl">
                            <a:srgbClr val="000000">
                              <a:alpha val="43137"/>
                            </a:srgbClr>
                          </a:outerShdw>
                        </a:effectLst>
                        <a:latin typeface="Lucida Console" pitchFamily="49" charset="0"/>
                      </a:endParaRPr>
                    </a:p>
                  </a:txBody>
                  <a:tcPr/>
                </a:tc>
              </a:tr>
            </a:tbl>
          </a:graphicData>
        </a:graphic>
      </p:graphicFrame>
      <p:pic>
        <p:nvPicPr>
          <p:cNvPr id="4" name="Picture 2" descr="http://static.twoday.net/domainblog/images/smiley.jpg"/>
          <p:cNvPicPr>
            <a:picLocks noChangeAspect="1" noChangeArrowheads="1"/>
          </p:cNvPicPr>
          <p:nvPr/>
        </p:nvPicPr>
        <p:blipFill>
          <a:blip r:embed="rId2" cstate="print"/>
          <a:srcRect/>
          <a:stretch>
            <a:fillRect/>
          </a:stretch>
        </p:blipFill>
        <p:spPr bwMode="auto">
          <a:xfrm>
            <a:off x="2920573" y="5444122"/>
            <a:ext cx="406400" cy="4064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PowerShell et COM</a:t>
            </a:r>
            <a:endParaRPr lang="fr-FR" dirty="0"/>
          </a:p>
        </p:txBody>
      </p:sp>
      <p:sp>
        <p:nvSpPr>
          <p:cNvPr id="5" name="Espace réservé du contenu 4"/>
          <p:cNvSpPr>
            <a:spLocks noGrp="1"/>
          </p:cNvSpPr>
          <p:nvPr>
            <p:ph sz="quarter" idx="10"/>
          </p:nvPr>
        </p:nvSpPr>
        <p:spPr/>
        <p:txBody>
          <a:bodyPr/>
          <a:lstStyle/>
          <a:p>
            <a:endParaRPr lang="fr-FR"/>
          </a:p>
        </p:txBody>
      </p:sp>
      <p:graphicFrame>
        <p:nvGraphicFramePr>
          <p:cNvPr id="4" name="Tableau 3"/>
          <p:cNvGraphicFramePr>
            <a:graphicFrameLocks noGrp="1"/>
          </p:cNvGraphicFramePr>
          <p:nvPr/>
        </p:nvGraphicFramePr>
        <p:xfrm>
          <a:off x="185378" y="1186500"/>
          <a:ext cx="8773244" cy="1066800"/>
        </p:xfrm>
        <a:graphic>
          <a:graphicData uri="http://schemas.openxmlformats.org/drawingml/2006/table">
            <a:tbl>
              <a:tblPr bandRow="1">
                <a:tableStyleId>{18603FDC-E32A-4AB5-989C-0864C3EAD2B8}</a:tableStyleId>
              </a:tblPr>
              <a:tblGrid>
                <a:gridCol w="924965"/>
                <a:gridCol w="1534886"/>
                <a:gridCol w="6313393"/>
              </a:tblGrid>
              <a:tr h="477546">
                <a:tc>
                  <a:txBody>
                    <a:bodyPr/>
                    <a:lstStyle/>
                    <a:p>
                      <a:r>
                        <a:rPr lang="en-US" sz="1800" dirty="0" err="1" smtClean="0"/>
                        <a:t>Nouvel</a:t>
                      </a:r>
                      <a:r>
                        <a:rPr lang="en-US" sz="1800" dirty="0" smtClean="0"/>
                        <a:t> objet COM</a:t>
                      </a:r>
                      <a:endParaRPr lang="fr-FR" sz="1800" dirty="0">
                        <a:latin typeface="+mn-lt"/>
                      </a:endParaRPr>
                    </a:p>
                  </a:txBody>
                  <a:tcPr/>
                </a:tc>
                <a:tc>
                  <a:txBody>
                    <a:bodyPr/>
                    <a:lstStyle/>
                    <a:p>
                      <a:pPr marL="0" lvl="0"/>
                      <a:r>
                        <a:rPr lang="fr-FR" sz="1600" b="1" dirty="0" smtClean="0">
                          <a:solidFill>
                            <a:srgbClr val="FFC000"/>
                          </a:solidFill>
                          <a:effectLst>
                            <a:outerShdw blurRad="38100" dist="38100" dir="2700000" algn="tl">
                              <a:srgbClr val="000000">
                                <a:alpha val="43137"/>
                              </a:srgbClr>
                            </a:outerShdw>
                          </a:effectLst>
                        </a:rPr>
                        <a:t>New-</a:t>
                      </a:r>
                      <a:r>
                        <a:rPr lang="fr-FR" sz="1600" b="1" dirty="0" err="1" smtClean="0">
                          <a:solidFill>
                            <a:srgbClr val="FFC000"/>
                          </a:solidFill>
                          <a:effectLst>
                            <a:outerShdw blurRad="38100" dist="38100" dir="2700000" algn="tl">
                              <a:srgbClr val="000000">
                                <a:alpha val="43137"/>
                              </a:srgbClr>
                            </a:outerShdw>
                          </a:effectLst>
                        </a:rPr>
                        <a:t>object</a:t>
                      </a:r>
                      <a:endParaRPr lang="fr-FR" sz="1600" b="1" baseline="0" dirty="0" smtClean="0">
                        <a:solidFill>
                          <a:srgbClr val="FFC000"/>
                        </a:solidFill>
                        <a:effectLst>
                          <a:outerShdw blurRad="38100" dist="38100" dir="2700000" algn="tl">
                            <a:srgbClr val="000000">
                              <a:alpha val="43137"/>
                            </a:srgbClr>
                          </a:outerShdw>
                        </a:effectLst>
                      </a:endParaRPr>
                    </a:p>
                    <a:p>
                      <a:pPr marL="0" lvl="0"/>
                      <a:r>
                        <a:rPr lang="fr-FR" sz="1600" b="1" baseline="0" dirty="0" smtClean="0">
                          <a:solidFill>
                            <a:srgbClr val="FFC000"/>
                          </a:solidFill>
                          <a:effectLst>
                            <a:outerShdw blurRad="38100" dist="38100" dir="2700000" algn="tl">
                              <a:srgbClr val="000000">
                                <a:alpha val="43137"/>
                              </a:srgbClr>
                            </a:outerShdw>
                          </a:effectLst>
                        </a:rPr>
                        <a:t> –</a:t>
                      </a:r>
                      <a:r>
                        <a:rPr lang="fr-FR" sz="1600" b="1" baseline="0" dirty="0" err="1" smtClean="0">
                          <a:solidFill>
                            <a:srgbClr val="FFC000"/>
                          </a:solidFill>
                          <a:effectLst>
                            <a:outerShdw blurRad="38100" dist="38100" dir="2700000" algn="tl">
                              <a:srgbClr val="000000">
                                <a:alpha val="43137"/>
                              </a:srgbClr>
                            </a:outerShdw>
                          </a:effectLst>
                        </a:rPr>
                        <a:t>ComObject</a:t>
                      </a:r>
                      <a:endParaRPr lang="fr-FR" sz="1600" b="1" dirty="0" smtClean="0">
                        <a:solidFill>
                          <a:srgbClr val="FFC000"/>
                        </a:solidFill>
                        <a:effectLst>
                          <a:outerShdw blurRad="38100" dist="38100" dir="2700000" algn="tl">
                            <a:srgbClr val="000000">
                              <a:alpha val="43137"/>
                            </a:srgbClr>
                          </a:outerShdw>
                        </a:effectLst>
                        <a:latin typeface="Lucida Console"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C000"/>
                          </a:solidFill>
                          <a:effectLst>
                            <a:outerShdw blurRad="38100" dist="38100" dir="2700000" algn="tl">
                              <a:srgbClr val="000000">
                                <a:alpha val="43137"/>
                              </a:srgbClr>
                            </a:outerShdw>
                          </a:effectLst>
                        </a:rPr>
                        <a:t>New-</a:t>
                      </a:r>
                      <a:r>
                        <a:rPr lang="fr-FR" sz="1600" b="1" dirty="0" err="1" smtClean="0">
                          <a:solidFill>
                            <a:srgbClr val="FFC000"/>
                          </a:solidFill>
                          <a:effectLst>
                            <a:outerShdw blurRad="38100" dist="38100" dir="2700000" algn="tl">
                              <a:srgbClr val="000000">
                                <a:alpha val="43137"/>
                              </a:srgbClr>
                            </a:outerShdw>
                          </a:effectLst>
                        </a:rPr>
                        <a:t>object</a:t>
                      </a:r>
                      <a:r>
                        <a:rPr lang="fr-FR" sz="1600" b="1" baseline="0" dirty="0" smtClean="0">
                          <a:solidFill>
                            <a:srgbClr val="FFC000"/>
                          </a:solidFill>
                          <a:effectLst>
                            <a:outerShdw blurRad="38100" dist="38100" dir="2700000" algn="tl">
                              <a:srgbClr val="000000">
                                <a:alpha val="43137"/>
                              </a:srgbClr>
                            </a:outerShdw>
                          </a:effectLst>
                        </a:rPr>
                        <a:t> –</a:t>
                      </a:r>
                      <a:r>
                        <a:rPr lang="fr-FR" sz="1600" b="1" baseline="0" dirty="0" err="1" smtClean="0">
                          <a:solidFill>
                            <a:srgbClr val="FFC000"/>
                          </a:solidFill>
                          <a:effectLst>
                            <a:outerShdw blurRad="38100" dist="38100" dir="2700000" algn="tl">
                              <a:srgbClr val="000000">
                                <a:alpha val="43137"/>
                              </a:srgbClr>
                            </a:outerShdw>
                          </a:effectLst>
                        </a:rPr>
                        <a:t>ComObject</a:t>
                      </a:r>
                      <a:r>
                        <a:rPr lang="fr-FR" sz="1600" b="1" baseline="0" dirty="0" smtClean="0">
                          <a:solidFill>
                            <a:srgbClr val="FFC000"/>
                          </a:solidFill>
                          <a:effectLst>
                            <a:outerShdw blurRad="38100" dist="38100" dir="2700000" algn="tl">
                              <a:srgbClr val="000000">
                                <a:alpha val="43137"/>
                              </a:srgbClr>
                            </a:outerShdw>
                          </a:effectLst>
                        </a:rPr>
                        <a:t> </a:t>
                      </a:r>
                      <a:r>
                        <a:rPr lang="fr-FR" sz="1600" b="1" baseline="0" dirty="0" err="1" smtClean="0">
                          <a:solidFill>
                            <a:srgbClr val="FFC000"/>
                          </a:solidFill>
                          <a:effectLst>
                            <a:outerShdw blurRad="38100" dist="38100" dir="2700000" algn="tl">
                              <a:srgbClr val="000000">
                                <a:alpha val="43137"/>
                              </a:srgbClr>
                            </a:outerShdw>
                          </a:effectLst>
                        </a:rPr>
                        <a:t>Wscript.Shell</a:t>
                      </a:r>
                      <a:endParaRPr lang="fr-FR" sz="1600" b="1" dirty="0" smtClean="0">
                        <a:solidFill>
                          <a:srgbClr val="FFC000"/>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C000"/>
                          </a:solidFill>
                          <a:effectLst>
                            <a:outerShdw blurRad="38100" dist="38100" dir="2700000" algn="tl">
                              <a:srgbClr val="000000">
                                <a:alpha val="43137"/>
                              </a:srgbClr>
                            </a:outerShdw>
                          </a:effectLst>
                        </a:rPr>
                        <a:t>New-</a:t>
                      </a:r>
                      <a:r>
                        <a:rPr lang="fr-FR" sz="1600" b="1" dirty="0" err="1" smtClean="0">
                          <a:solidFill>
                            <a:srgbClr val="FFC000"/>
                          </a:solidFill>
                          <a:effectLst>
                            <a:outerShdw blurRad="38100" dist="38100" dir="2700000" algn="tl">
                              <a:srgbClr val="000000">
                                <a:alpha val="43137"/>
                              </a:srgbClr>
                            </a:outerShdw>
                          </a:effectLst>
                        </a:rPr>
                        <a:t>object</a:t>
                      </a:r>
                      <a:r>
                        <a:rPr lang="fr-FR" sz="1600" b="1" baseline="0" dirty="0" smtClean="0">
                          <a:solidFill>
                            <a:srgbClr val="FFC000"/>
                          </a:solidFill>
                          <a:effectLst>
                            <a:outerShdw blurRad="38100" dist="38100" dir="2700000" algn="tl">
                              <a:srgbClr val="000000">
                                <a:alpha val="43137"/>
                              </a:srgbClr>
                            </a:outerShdw>
                          </a:effectLst>
                        </a:rPr>
                        <a:t> –</a:t>
                      </a:r>
                      <a:r>
                        <a:rPr lang="fr-FR" sz="1600" b="1" baseline="0" dirty="0" err="1" smtClean="0">
                          <a:solidFill>
                            <a:srgbClr val="FFC000"/>
                          </a:solidFill>
                          <a:effectLst>
                            <a:outerShdw blurRad="38100" dist="38100" dir="2700000" algn="tl">
                              <a:srgbClr val="000000">
                                <a:alpha val="43137"/>
                              </a:srgbClr>
                            </a:outerShdw>
                          </a:effectLst>
                        </a:rPr>
                        <a:t>ComObject</a:t>
                      </a:r>
                      <a:r>
                        <a:rPr lang="fr-FR" sz="1600" b="1" baseline="0" dirty="0" smtClean="0">
                          <a:solidFill>
                            <a:srgbClr val="FFC000"/>
                          </a:solidFill>
                          <a:effectLst>
                            <a:outerShdw blurRad="38100" dist="38100" dir="2700000" algn="tl">
                              <a:srgbClr val="000000">
                                <a:alpha val="43137"/>
                              </a:srgbClr>
                            </a:outerShdw>
                          </a:effectLst>
                        </a:rPr>
                        <a:t> </a:t>
                      </a:r>
                      <a:r>
                        <a:rPr lang="fr-FR" sz="1600" b="1" baseline="0" dirty="0" err="1" smtClean="0">
                          <a:solidFill>
                            <a:srgbClr val="FFC000"/>
                          </a:solidFill>
                          <a:effectLst>
                            <a:outerShdw blurRad="38100" dist="38100" dir="2700000" algn="tl">
                              <a:srgbClr val="000000">
                                <a:alpha val="43137"/>
                              </a:srgbClr>
                            </a:outerShdw>
                          </a:effectLst>
                        </a:rPr>
                        <a:t>InternetExplorer.Application</a:t>
                      </a:r>
                      <a:endParaRPr lang="fr-FR" sz="1600" b="1" dirty="0" smtClean="0">
                        <a:solidFill>
                          <a:srgbClr val="FFC000"/>
                        </a:solidFill>
                        <a:effectLst>
                          <a:outerShdw blurRad="38100" dist="38100" dir="2700000" algn="tl">
                            <a:srgbClr val="000000">
                              <a:alpha val="43137"/>
                            </a:srgbClr>
                          </a:outerShdw>
                        </a:effectLst>
                      </a:endParaRPr>
                    </a:p>
                    <a:p>
                      <a:pPr marL="0" lvl="0"/>
                      <a:endParaRPr lang="fr-FR" sz="1600" b="1" dirty="0" smtClean="0">
                        <a:solidFill>
                          <a:srgbClr val="FFC000"/>
                        </a:solidFill>
                        <a:effectLst>
                          <a:outerShdw blurRad="38100" dist="38100" dir="2700000" algn="tl">
                            <a:srgbClr val="000000">
                              <a:alpha val="43137"/>
                            </a:srgbClr>
                          </a:outerShdw>
                        </a:effectLst>
                      </a:endParaRPr>
                    </a:p>
                    <a:p>
                      <a:pPr marL="0" lvl="0"/>
                      <a:endParaRPr lang="fr-FR" sz="1600" b="1" dirty="0" smtClean="0">
                        <a:solidFill>
                          <a:srgbClr val="FFC000"/>
                        </a:solidFill>
                        <a:effectLst>
                          <a:outerShdw blurRad="38100" dist="38100" dir="2700000" algn="tl">
                            <a:srgbClr val="000000">
                              <a:alpha val="43137"/>
                            </a:srgbClr>
                          </a:outerShdw>
                        </a:effectLst>
                        <a:latin typeface="Lucida Console"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7169"/>
          <p:cNvSpPr>
            <a:spLocks noGrp="1"/>
          </p:cNvSpPr>
          <p:nvPr>
            <p:ph type="title"/>
          </p:nvPr>
        </p:nvSpPr>
        <p:spPr/>
        <p:txBody>
          <a:bodyPr/>
          <a:lstStyle/>
          <a:p>
            <a:pPr eaLnBrk="1" hangingPunct="1">
              <a:defRPr/>
            </a:pPr>
            <a:r>
              <a:rPr lang="en-US" dirty="0" err="1" smtClean="0"/>
              <a:t>Stratégie</a:t>
            </a:r>
            <a:r>
              <a:rPr lang="en-US" dirty="0" smtClean="0"/>
              <a:t> </a:t>
            </a:r>
            <a:r>
              <a:rPr lang="en-US" dirty="0" err="1" smtClean="0"/>
              <a:t>d’éxécution</a:t>
            </a:r>
            <a:endParaRPr lang="en-US" dirty="0" smtClean="0"/>
          </a:p>
        </p:txBody>
      </p:sp>
      <p:sp>
        <p:nvSpPr>
          <p:cNvPr id="6147" name="Shape 7170"/>
          <p:cNvSpPr>
            <a:spLocks noGrp="1"/>
          </p:cNvSpPr>
          <p:nvPr>
            <p:ph sz="quarter" idx="10"/>
          </p:nvPr>
        </p:nvSpPr>
        <p:spPr>
          <a:xfrm>
            <a:off x="419100" y="1104901"/>
            <a:ext cx="8458200" cy="4667250"/>
          </a:xfrm>
        </p:spPr>
        <p:txBody>
          <a:bodyPr/>
          <a:lstStyle/>
          <a:p>
            <a:pPr eaLnBrk="1" hangingPunct="1"/>
            <a:r>
              <a:rPr lang="en-US" sz="1800" dirty="0" err="1" smtClean="0"/>
              <a:t>Contrôle</a:t>
            </a:r>
            <a:r>
              <a:rPr lang="en-US" sz="1800" dirty="0" smtClean="0"/>
              <a:t> </a:t>
            </a:r>
            <a:r>
              <a:rPr lang="en-US" sz="1800" dirty="0" err="1" smtClean="0"/>
              <a:t>ce</a:t>
            </a:r>
            <a:r>
              <a:rPr lang="en-US" sz="1800" dirty="0" smtClean="0"/>
              <a:t> qui </a:t>
            </a:r>
            <a:r>
              <a:rPr lang="en-US" sz="1800" dirty="0" err="1" smtClean="0"/>
              <a:t>peut</a:t>
            </a:r>
            <a:r>
              <a:rPr lang="en-US" sz="1800" dirty="0" smtClean="0"/>
              <a:t> </a:t>
            </a:r>
            <a:r>
              <a:rPr lang="en-US" sz="1800" dirty="0" err="1" smtClean="0"/>
              <a:t>être</a:t>
            </a:r>
            <a:r>
              <a:rPr lang="en-US" sz="1800" dirty="0" smtClean="0"/>
              <a:t> </a:t>
            </a:r>
            <a:r>
              <a:rPr lang="en-US" sz="1800" dirty="0" err="1" smtClean="0"/>
              <a:t>exécuté</a:t>
            </a:r>
            <a:endParaRPr lang="en-US" sz="1800" dirty="0" smtClean="0"/>
          </a:p>
          <a:p>
            <a:pPr eaLnBrk="1" hangingPunct="1"/>
            <a:r>
              <a:rPr lang="en-US" sz="1800" dirty="0" smtClean="0">
                <a:solidFill>
                  <a:srgbClr val="FFC000"/>
                </a:solidFill>
                <a:effectLst/>
                <a:latin typeface="Lucida Console" pitchFamily="49" charset="0"/>
              </a:rPr>
              <a:t>Get-</a:t>
            </a:r>
            <a:r>
              <a:rPr lang="en-US" sz="1800" dirty="0" err="1" smtClean="0">
                <a:solidFill>
                  <a:srgbClr val="FFC000"/>
                </a:solidFill>
                <a:effectLst/>
                <a:latin typeface="Lucida Console" pitchFamily="49" charset="0"/>
              </a:rPr>
              <a:t>ExecutionPolicy</a:t>
            </a:r>
            <a:endParaRPr lang="en-US" sz="1800" dirty="0" smtClean="0">
              <a:solidFill>
                <a:srgbClr val="FFC000"/>
              </a:solidFill>
              <a:effectLst/>
              <a:latin typeface="Lucida Console" pitchFamily="49" charset="0"/>
            </a:endParaRPr>
          </a:p>
          <a:p>
            <a:pPr eaLnBrk="1" hangingPunct="1"/>
            <a:endParaRPr lang="en-US" sz="1800" dirty="0" smtClean="0"/>
          </a:p>
          <a:p>
            <a:pPr eaLnBrk="1" hangingPunct="1"/>
            <a:r>
              <a:rPr lang="en-US" sz="1800" dirty="0" smtClean="0">
                <a:solidFill>
                  <a:srgbClr val="FFC000"/>
                </a:solidFill>
                <a:effectLst/>
                <a:latin typeface="Lucida Console" pitchFamily="49" charset="0"/>
              </a:rPr>
              <a:t>Set-</a:t>
            </a:r>
            <a:r>
              <a:rPr lang="en-US" sz="1800" dirty="0" err="1" smtClean="0">
                <a:solidFill>
                  <a:srgbClr val="FFC000"/>
                </a:solidFill>
                <a:effectLst/>
                <a:latin typeface="Lucida Console" pitchFamily="49" charset="0"/>
              </a:rPr>
              <a:t>ExecutionPolicy</a:t>
            </a:r>
            <a:endParaRPr lang="en-US" sz="1800" dirty="0" smtClean="0">
              <a:solidFill>
                <a:srgbClr val="FFC000"/>
              </a:solidFill>
              <a:effectLst/>
              <a:latin typeface="Lucida Console" pitchFamily="49" charset="0"/>
            </a:endParaRPr>
          </a:p>
          <a:p>
            <a:pPr eaLnBrk="1" hangingPunct="1"/>
            <a:endParaRPr lang="en-US" sz="2400" dirty="0" smtClean="0"/>
          </a:p>
        </p:txBody>
      </p:sp>
      <p:graphicFrame>
        <p:nvGraphicFramePr>
          <p:cNvPr id="2" name="Table 7171"/>
          <p:cNvGraphicFramePr>
            <a:graphicFrameLocks noGrp="1"/>
          </p:cNvGraphicFramePr>
          <p:nvPr/>
        </p:nvGraphicFramePr>
        <p:xfrm>
          <a:off x="283029" y="2536372"/>
          <a:ext cx="8678827" cy="3246121"/>
        </p:xfrm>
        <a:graphic>
          <a:graphicData uri="http://schemas.openxmlformats.org/drawingml/2006/table">
            <a:tbl>
              <a:tblPr firstRow="1" bandRow="1">
                <a:tableStyleId>{284E427A-3D55-4303-BF80-6455036E1DE7}</a:tableStyleId>
              </a:tblPr>
              <a:tblGrid>
                <a:gridCol w="2220686"/>
                <a:gridCol w="6458141"/>
              </a:tblGrid>
              <a:tr h="492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effectLst/>
                        </a:rPr>
                        <a:t>Stratégie</a:t>
                      </a:r>
                      <a:endParaRPr kumimoji="0" lang="en-US" sz="1600" b="1" i="0" u="none" strike="noStrike" cap="none" normalizeH="0" baseline="0" dirty="0" smtClean="0">
                        <a:solidFill>
                          <a:srgbClr val="FFFFFF"/>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effectLst/>
                        </a:rPr>
                        <a:t>Restrictions</a:t>
                      </a:r>
                      <a:endParaRPr kumimoji="0" lang="en-US" sz="1600" b="1" i="0" u="none" strike="noStrike" cap="none" normalizeH="0" baseline="0" dirty="0" smtClean="0">
                        <a:solidFill>
                          <a:srgbClr val="FFFFFF"/>
                        </a:solidFill>
                        <a:effectLst/>
                        <a:latin typeface="Calibri" pitchFamily="34" charset="0"/>
                      </a:endParaRPr>
                    </a:p>
                  </a:txBody>
                  <a:tcPr horzOverflow="overflow"/>
                </a:tc>
              </a:tr>
              <a:tr h="836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effectLst/>
                          <a:latin typeface="Lucida Console" pitchFamily="49" charset="0"/>
                        </a:rPr>
                        <a:t>Restricted</a:t>
                      </a:r>
                      <a:endParaRPr kumimoji="0" lang="en-US" sz="1600" b="0" i="0" u="none" strike="noStrike" cap="none" normalizeH="0" baseline="0" dirty="0" smtClean="0">
                        <a:solidFill>
                          <a:srgbClr val="FFC000"/>
                        </a:solidFill>
                        <a:effectLst/>
                        <a:latin typeface="Lucida Console"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Par défaut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Ne permet pas d’exécuter des scripts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Commandes interactives seules.</a:t>
                      </a:r>
                      <a:endParaRPr kumimoji="0" lang="fr-FR" sz="1600" b="0" i="0" u="none" strike="noStrike" cap="none" normalizeH="0" baseline="0" noProof="0" dirty="0" smtClean="0">
                        <a:solidFill>
                          <a:srgbClr val="000000"/>
                        </a:solidFill>
                        <a:effectLst/>
                        <a:latin typeface="Calibri" pitchFamily="34" charset="0"/>
                      </a:endParaRPr>
                    </a:p>
                  </a:txBody>
                  <a:tcPr horzOverflow="overflow"/>
                </a:tc>
              </a:tr>
              <a:tr h="759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effectLst/>
                          <a:latin typeface="Lucida Console" pitchFamily="49" charset="0"/>
                        </a:rPr>
                        <a:t>AllSigned</a:t>
                      </a:r>
                      <a:endParaRPr kumimoji="0" lang="en-US" sz="1600" b="0" i="0" u="none" strike="noStrike" cap="none" normalizeH="0" baseline="0" dirty="0" smtClean="0">
                        <a:solidFill>
                          <a:srgbClr val="FFC000"/>
                        </a:solidFill>
                        <a:effectLst/>
                        <a:latin typeface="Lucida Console"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Permet d’exécuter des scripts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Tous les scripts doivent être signés par un fournisseur de confiance</a:t>
                      </a:r>
                      <a:endParaRPr kumimoji="0" lang="fr-FR" sz="1600" b="0" i="0" u="none" strike="noStrike" cap="none" normalizeH="0" baseline="0" noProof="0" dirty="0" smtClean="0">
                        <a:solidFill>
                          <a:srgbClr val="000000"/>
                        </a:solidFill>
                        <a:effectLst/>
                        <a:latin typeface="Calibri" pitchFamily="34" charset="0"/>
                      </a:endParaRPr>
                    </a:p>
                  </a:txBody>
                  <a:tcPr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effectLst/>
                          <a:latin typeface="Lucida Console" pitchFamily="49" charset="0"/>
                        </a:rPr>
                        <a:t>RemoteSigned</a:t>
                      </a:r>
                      <a:endParaRPr kumimoji="0" lang="en-US" sz="1600" b="0" i="0" u="none" strike="noStrike" cap="none" normalizeH="0" baseline="0" dirty="0" smtClean="0">
                        <a:solidFill>
                          <a:srgbClr val="FFC000"/>
                        </a:solidFill>
                        <a:effectLst/>
                        <a:latin typeface="Lucida Console"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Permet d’exécuter des scripts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Les scripts téléchargés doivent être signés par un fournisseur de confiance</a:t>
                      </a:r>
                      <a:endParaRPr kumimoji="0" lang="fr-FR" sz="1600" b="0" i="0" u="none" strike="noStrike" cap="none" normalizeH="0" baseline="0" noProof="0" dirty="0" smtClean="0">
                        <a:solidFill>
                          <a:srgbClr val="000000"/>
                        </a:solidFill>
                        <a:effectLst/>
                        <a:latin typeface="Calibri" pitchFamily="34" charset="0"/>
                      </a:endParaRPr>
                    </a:p>
                  </a:txBody>
                  <a:tcPr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effectLst/>
                          <a:latin typeface="Lucida Console" pitchFamily="49" charset="0"/>
                        </a:rPr>
                        <a:t>UnRestricted</a:t>
                      </a:r>
                      <a:endParaRPr kumimoji="0" lang="en-US" sz="1600" u="none" strike="noStrike" cap="none" normalizeH="0" baseline="0" dirty="0" smtClean="0">
                        <a:effectLst/>
                        <a:latin typeface="Lucida Console"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u="none" strike="noStrike" cap="none" normalizeH="0" baseline="0" noProof="0" dirty="0" smtClean="0">
                          <a:effectLst/>
                        </a:rPr>
                        <a:t> Permet d’exécuter des scripts;               </a:t>
                      </a:r>
                      <a:r>
                        <a:rPr kumimoji="0" lang="en-US" sz="1600" i="1" u="none" strike="noStrike" cap="none" normalizeH="0" baseline="0" dirty="0" smtClean="0">
                          <a:effectLst/>
                        </a:rPr>
                        <a:t>Le plus </a:t>
                      </a:r>
                      <a:r>
                        <a:rPr kumimoji="0" lang="en-US" sz="1600" i="1" u="none" strike="noStrike" cap="none" normalizeH="0" baseline="0" dirty="0" err="1" smtClean="0">
                          <a:effectLst/>
                        </a:rPr>
                        <a:t>permissif</a:t>
                      </a:r>
                      <a:endParaRPr kumimoji="0" lang="fr-FR" sz="1600" u="none" strike="noStrike" cap="none" normalizeH="0" baseline="0" noProof="0" dirty="0" smtClean="0">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noProof="0" dirty="0" smtClean="0">
                          <a:effectLst/>
                        </a:rPr>
                        <a:t>Aucune signature digitale n’est requise </a:t>
                      </a:r>
                      <a:endParaRPr kumimoji="0" lang="fr-FR" sz="1600" b="0" i="0" u="none" strike="noStrike" cap="none" normalizeH="0" baseline="0" noProof="0" dirty="0" smtClean="0">
                        <a:solidFill>
                          <a:srgbClr val="000000"/>
                        </a:solidFill>
                        <a:effectLst/>
                        <a:latin typeface="Calibri" pitchFamily="34" charset="0"/>
                      </a:endParaRPr>
                    </a:p>
                  </a:txBody>
                  <a:tcPr horzOverflow="overflow"/>
                </a:tc>
              </a:tr>
            </a:tbl>
          </a:graphicData>
        </a:graphic>
      </p:graphicFrame>
      <p:sp>
        <p:nvSpPr>
          <p:cNvPr id="6159" name="TextBox 7182"/>
          <p:cNvSpPr txBox="1">
            <a:spLocks noChangeArrowheads="1"/>
          </p:cNvSpPr>
          <p:nvPr/>
        </p:nvSpPr>
        <p:spPr bwMode="auto">
          <a:xfrm>
            <a:off x="673100" y="1743516"/>
            <a:ext cx="8062913" cy="284163"/>
          </a:xfrm>
          <a:prstGeom prst="rect">
            <a:avLst/>
          </a:prstGeom>
          <a:solidFill>
            <a:schemeClr val="tx2">
              <a:lumMod val="75000"/>
            </a:schemeClr>
          </a:solidFill>
          <a:ln w="9525" algn="ctr">
            <a:solidFill>
              <a:schemeClr val="tx1"/>
            </a:solidFill>
            <a:miter lim="800000"/>
            <a:headEnd/>
            <a:tailEnd type="none" w="lg" len="lg"/>
          </a:ln>
        </p:spPr>
        <p:txBody>
          <a:bodyPr>
            <a:spAutoFit/>
          </a:bodyPr>
          <a:lstStyle/>
          <a:p>
            <a:pPr lvl="1">
              <a:spcBef>
                <a:spcPct val="20000"/>
              </a:spcBef>
            </a:pPr>
            <a:r>
              <a:rPr lang="en-US" sz="1200" b="1" dirty="0">
                <a:latin typeface="Lucida Console" pitchFamily="49" charset="0"/>
              </a:rPr>
              <a:t>Set-</a:t>
            </a:r>
            <a:r>
              <a:rPr lang="en-US" sz="1200" b="1" dirty="0" err="1">
                <a:latin typeface="Lucida Console" pitchFamily="49" charset="0"/>
              </a:rPr>
              <a:t>ExecutionPolicy</a:t>
            </a:r>
            <a:r>
              <a:rPr lang="en-US" sz="1200" b="1" dirty="0">
                <a:latin typeface="Lucida Console" pitchFamily="49" charset="0"/>
              </a:rPr>
              <a:t> </a:t>
            </a:r>
            <a:r>
              <a:rPr lang="en-US" sz="1200" b="1" dirty="0" err="1" smtClean="0">
                <a:latin typeface="Lucida Console" pitchFamily="49" charset="0"/>
              </a:rPr>
              <a:t>RemoteSigned</a:t>
            </a:r>
            <a:endParaRPr lang="en-US" sz="1200" b="1" dirty="0">
              <a:latin typeface="Lucida Console" pitchFamily="49" charset="0"/>
            </a:endParaRPr>
          </a:p>
        </p:txBody>
      </p:sp>
      <p:pic>
        <p:nvPicPr>
          <p:cNvPr id="6" name="Picture 2" descr="C:\Users\patricg\AppData\Local\Microsoft\Windows\Temporary Internet Files\Content.IE5\9LYUKV0X\MCj03463170000[1].wmf"/>
          <p:cNvPicPr>
            <a:picLocks noChangeAspect="1" noChangeArrowheads="1"/>
          </p:cNvPicPr>
          <p:nvPr/>
        </p:nvPicPr>
        <p:blipFill>
          <a:blip r:embed="rId2"/>
          <a:srcRect/>
          <a:stretch>
            <a:fillRect/>
          </a:stretch>
        </p:blipFill>
        <p:spPr bwMode="auto">
          <a:xfrm>
            <a:off x="8095468" y="5469749"/>
            <a:ext cx="320313" cy="256623"/>
          </a:xfrm>
          <a:prstGeom prst="rect">
            <a:avLst/>
          </a:prstGeom>
          <a:noFill/>
        </p:spPr>
      </p:pic>
      <p:sp>
        <p:nvSpPr>
          <p:cNvPr id="7" name="Rectangle 6"/>
          <p:cNvSpPr/>
          <p:nvPr/>
        </p:nvSpPr>
        <p:spPr>
          <a:xfrm>
            <a:off x="3189514" y="6211669"/>
            <a:ext cx="5802086"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Plus de détails :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help </a:t>
            </a:r>
            <a:r>
              <a:rPr lang="fr-F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about_signing</a:t>
            </a:r>
            <a:endPar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uble flèche horizontale 35"/>
          <p:cNvSpPr/>
          <p:nvPr/>
        </p:nvSpPr>
        <p:spPr bwMode="auto">
          <a:xfrm rot="8709683">
            <a:off x="6018416" y="2693045"/>
            <a:ext cx="1415202"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pic>
        <p:nvPicPr>
          <p:cNvPr id="1035" name="Picture 11" descr="Z:\Clip_Installer\DVD_ART\Artwork_Imagery\HARDWARE_IMAGERY\Illustration - Misc Hardware\Miscellaneous\disk pc purple.png"/>
          <p:cNvPicPr>
            <a:picLocks noChangeAspect="1" noChangeArrowheads="1"/>
          </p:cNvPicPr>
          <p:nvPr/>
        </p:nvPicPr>
        <p:blipFill>
          <a:blip r:embed="rId3"/>
          <a:srcRect/>
          <a:stretch>
            <a:fillRect/>
          </a:stretch>
        </p:blipFill>
        <p:spPr bwMode="auto">
          <a:xfrm>
            <a:off x="3178628" y="5101637"/>
            <a:ext cx="2901723" cy="2006734"/>
          </a:xfrm>
          <a:prstGeom prst="rect">
            <a:avLst/>
          </a:prstGeom>
          <a:noFill/>
        </p:spPr>
      </p:pic>
      <p:sp>
        <p:nvSpPr>
          <p:cNvPr id="2" name="Titre 1"/>
          <p:cNvSpPr>
            <a:spLocks noGrp="1"/>
          </p:cNvSpPr>
          <p:nvPr>
            <p:ph type="title"/>
          </p:nvPr>
        </p:nvSpPr>
        <p:spPr/>
        <p:txBody>
          <a:bodyPr/>
          <a:lstStyle/>
          <a:p>
            <a:r>
              <a:rPr lang="fr-FR" dirty="0" smtClean="0"/>
              <a:t>Accès universel !</a:t>
            </a:r>
            <a:endParaRPr lang="fr-FR" dirty="0"/>
          </a:p>
        </p:txBody>
      </p:sp>
      <p:pic>
        <p:nvPicPr>
          <p:cNvPr id="1026" name="Picture 2"/>
          <p:cNvPicPr>
            <a:picLocks noChangeAspect="1" noChangeArrowheads="1"/>
          </p:cNvPicPr>
          <p:nvPr/>
        </p:nvPicPr>
        <p:blipFill>
          <a:blip r:embed="rId4"/>
          <a:srcRect l="5295" t="23690" r="13948" b="6012"/>
          <a:stretch>
            <a:fillRect/>
          </a:stretch>
        </p:blipFill>
        <p:spPr bwMode="auto">
          <a:xfrm>
            <a:off x="3222171" y="2732314"/>
            <a:ext cx="2438400" cy="1861457"/>
          </a:xfrm>
          <a:prstGeom prst="rect">
            <a:avLst/>
          </a:prstGeom>
          <a:noFill/>
          <a:ln w="9525">
            <a:noFill/>
            <a:miter lim="800000"/>
            <a:headEnd/>
            <a:tailEnd/>
          </a:ln>
          <a:effectLst/>
        </p:spPr>
      </p:pic>
      <p:pic>
        <p:nvPicPr>
          <p:cNvPr id="10" name="Picture 12" descr="xml page"/>
          <p:cNvPicPr>
            <a:picLocks noChangeAspect="1" noChangeArrowheads="1"/>
          </p:cNvPicPr>
          <p:nvPr/>
        </p:nvPicPr>
        <p:blipFill>
          <a:blip r:embed="rId5"/>
          <a:srcRect/>
          <a:stretch>
            <a:fillRect/>
          </a:stretch>
        </p:blipFill>
        <p:spPr bwMode="auto">
          <a:xfrm>
            <a:off x="2227944" y="1077687"/>
            <a:ext cx="1117600" cy="1343025"/>
          </a:xfrm>
          <a:prstGeom prst="rect">
            <a:avLst/>
          </a:prstGeom>
          <a:noFill/>
        </p:spPr>
      </p:pic>
      <p:sp>
        <p:nvSpPr>
          <p:cNvPr id="15" name="Double flèche horizontale 14"/>
          <p:cNvSpPr/>
          <p:nvPr/>
        </p:nvSpPr>
        <p:spPr bwMode="auto">
          <a:xfrm rot="1344061">
            <a:off x="3407229" y="2002974"/>
            <a:ext cx="1216152"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sp>
        <p:nvSpPr>
          <p:cNvPr id="16" name="AutoShape 8"/>
          <p:cNvSpPr>
            <a:spLocks noChangeArrowheads="1"/>
          </p:cNvSpPr>
          <p:nvPr/>
        </p:nvSpPr>
        <p:spPr bwMode="auto">
          <a:xfrm>
            <a:off x="7496628" y="4354286"/>
            <a:ext cx="1295400" cy="1219200"/>
          </a:xfrm>
          <a:prstGeom prst="can">
            <a:avLst>
              <a:gd name="adj" fmla="val 16914"/>
            </a:avLst>
          </a:prstGeom>
          <a:gradFill rotWithShape="1">
            <a:gsLst>
              <a:gs pos="0">
                <a:schemeClr val="folHlink"/>
              </a:gs>
              <a:gs pos="50000">
                <a:schemeClr val="folHlink">
                  <a:gamma/>
                  <a:shade val="46275"/>
                  <a:invGamma/>
                </a:schemeClr>
              </a:gs>
              <a:gs pos="100000">
                <a:schemeClr val="folHlink"/>
              </a:gs>
            </a:gsLst>
            <a:lin ang="2700000" scaled="1"/>
          </a:gradFill>
          <a:ln w="12700">
            <a:solidFill>
              <a:schemeClr val="folHlink"/>
            </a:solidFill>
            <a:round/>
            <a:headEnd/>
            <a:tailEnd/>
          </a:ln>
          <a:effectLst/>
        </p:spPr>
        <p:txBody>
          <a:bodyPr wrap="none" anchor="ctr"/>
          <a:lstStyle/>
          <a:p>
            <a:r>
              <a:rPr lang="fr-FR" dirty="0" smtClean="0"/>
              <a:t>ADSI </a:t>
            </a:r>
          </a:p>
          <a:p>
            <a:r>
              <a:rPr lang="fr-FR" dirty="0" smtClean="0"/>
              <a:t>&amp;</a:t>
            </a:r>
          </a:p>
          <a:p>
            <a:r>
              <a:rPr lang="fr-FR" dirty="0" smtClean="0"/>
              <a:t>ADO .Net</a:t>
            </a:r>
            <a:endParaRPr lang="fr-FR" dirty="0"/>
          </a:p>
        </p:txBody>
      </p:sp>
      <p:sp>
        <p:nvSpPr>
          <p:cNvPr id="17" name="Double flèche horizontale 16"/>
          <p:cNvSpPr/>
          <p:nvPr/>
        </p:nvSpPr>
        <p:spPr bwMode="auto">
          <a:xfrm rot="724068">
            <a:off x="5892059" y="4286675"/>
            <a:ext cx="1527359"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sp>
        <p:nvSpPr>
          <p:cNvPr id="18" name="Double flèche horizontale 17"/>
          <p:cNvSpPr/>
          <p:nvPr/>
        </p:nvSpPr>
        <p:spPr bwMode="auto">
          <a:xfrm rot="19225646">
            <a:off x="1915885" y="4909458"/>
            <a:ext cx="1216152"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pic>
        <p:nvPicPr>
          <p:cNvPr id="1027" name="Picture 3" descr="Z:\Clip_Installer\DVD_ART\Artwork_Imagery\Shapes and Graphics\Internet Cloud\http mage.png"/>
          <p:cNvPicPr>
            <a:picLocks noChangeAspect="1" noChangeArrowheads="1"/>
          </p:cNvPicPr>
          <p:nvPr/>
        </p:nvPicPr>
        <p:blipFill>
          <a:blip r:embed="rId6"/>
          <a:srcRect/>
          <a:stretch>
            <a:fillRect/>
          </a:stretch>
        </p:blipFill>
        <p:spPr bwMode="auto">
          <a:xfrm>
            <a:off x="6629125" y="411163"/>
            <a:ext cx="1627009" cy="960437"/>
          </a:xfrm>
          <a:prstGeom prst="rect">
            <a:avLst/>
          </a:prstGeom>
          <a:noFill/>
        </p:spPr>
      </p:pic>
      <p:sp>
        <p:nvSpPr>
          <p:cNvPr id="20" name="Double flèche horizontale 19"/>
          <p:cNvSpPr/>
          <p:nvPr/>
        </p:nvSpPr>
        <p:spPr bwMode="auto">
          <a:xfrm rot="18521343">
            <a:off x="5361213" y="1955798"/>
            <a:ext cx="1230086"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pic>
        <p:nvPicPr>
          <p:cNvPr id="1028" name="Picture 4" descr="Z:\Clip_Installer\DVD_ART\Artwork_Imagery\Shapes and Graphics\Misc\gears 3 overlapped.png"/>
          <p:cNvPicPr>
            <a:picLocks noChangeAspect="1" noChangeArrowheads="1"/>
          </p:cNvPicPr>
          <p:nvPr/>
        </p:nvPicPr>
        <p:blipFill>
          <a:blip r:embed="rId7"/>
          <a:srcRect/>
          <a:stretch>
            <a:fillRect/>
          </a:stretch>
        </p:blipFill>
        <p:spPr bwMode="auto">
          <a:xfrm>
            <a:off x="749300" y="5310868"/>
            <a:ext cx="1419225" cy="1352550"/>
          </a:xfrm>
          <a:prstGeom prst="rect">
            <a:avLst/>
          </a:prstGeom>
          <a:noFill/>
        </p:spPr>
      </p:pic>
      <p:pic>
        <p:nvPicPr>
          <p:cNvPr id="1029" name="Picture 5" descr="Z:\Clip_Installer\DVD_ART\Artwork_Imagery\Shapes and Graphics\MSN Illustration Icon\MSN icon safety shield.png"/>
          <p:cNvPicPr>
            <a:picLocks noChangeAspect="1" noChangeArrowheads="1"/>
          </p:cNvPicPr>
          <p:nvPr/>
        </p:nvPicPr>
        <p:blipFill>
          <a:blip r:embed="rId8" cstate="print"/>
          <a:srcRect l="11414" r="9805" b="19370"/>
          <a:stretch>
            <a:fillRect/>
          </a:stretch>
        </p:blipFill>
        <p:spPr bwMode="auto">
          <a:xfrm>
            <a:off x="5148943" y="3073377"/>
            <a:ext cx="1676400" cy="2804909"/>
          </a:xfrm>
          <a:prstGeom prst="rect">
            <a:avLst/>
          </a:prstGeom>
          <a:noFill/>
        </p:spPr>
      </p:pic>
      <p:pic>
        <p:nvPicPr>
          <p:cNvPr id="1030" name="Picture 6"/>
          <p:cNvPicPr>
            <a:picLocks noChangeAspect="1" noChangeArrowheads="1"/>
          </p:cNvPicPr>
          <p:nvPr/>
        </p:nvPicPr>
        <p:blipFill>
          <a:blip r:embed="rId9"/>
          <a:srcRect l="5617" t="10591" r="5617" b="4680"/>
          <a:stretch>
            <a:fillRect/>
          </a:stretch>
        </p:blipFill>
        <p:spPr bwMode="auto">
          <a:xfrm>
            <a:off x="533400" y="1872343"/>
            <a:ext cx="870857" cy="936171"/>
          </a:xfrm>
          <a:prstGeom prst="rect">
            <a:avLst/>
          </a:prstGeom>
          <a:noFill/>
          <a:ln w="9525">
            <a:noFill/>
            <a:miter lim="800000"/>
            <a:headEnd/>
            <a:tailEnd/>
          </a:ln>
          <a:effectLst/>
        </p:spPr>
      </p:pic>
      <p:sp>
        <p:nvSpPr>
          <p:cNvPr id="24" name="ZoneTexte 23"/>
          <p:cNvSpPr txBox="1"/>
          <p:nvPr/>
        </p:nvSpPr>
        <p:spPr>
          <a:xfrm>
            <a:off x="4352472" y="1110343"/>
            <a:ext cx="1428596" cy="369332"/>
          </a:xfrm>
          <a:prstGeom prst="rect">
            <a:avLst/>
          </a:prstGeom>
          <a:noFill/>
        </p:spPr>
        <p:txBody>
          <a:bodyPr wrap="none" rtlCol="0">
            <a:spAutoFit/>
          </a:bodyPr>
          <a:lstStyle/>
          <a:p>
            <a:r>
              <a:rPr lang="fr-FR" dirty="0" err="1" smtClean="0"/>
              <a:t>webservice</a:t>
            </a:r>
            <a:endParaRPr lang="fr-FR" dirty="0"/>
          </a:p>
        </p:txBody>
      </p:sp>
      <p:sp>
        <p:nvSpPr>
          <p:cNvPr id="25" name="Double flèche horizontale 24"/>
          <p:cNvSpPr/>
          <p:nvPr/>
        </p:nvSpPr>
        <p:spPr bwMode="auto">
          <a:xfrm rot="895247">
            <a:off x="1459924" y="2793387"/>
            <a:ext cx="1502773"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sp>
        <p:nvSpPr>
          <p:cNvPr id="26" name="ZoneTexte 25"/>
          <p:cNvSpPr txBox="1"/>
          <p:nvPr/>
        </p:nvSpPr>
        <p:spPr>
          <a:xfrm>
            <a:off x="707572" y="2253343"/>
            <a:ext cx="620683" cy="369332"/>
          </a:xfrm>
          <a:prstGeom prst="rect">
            <a:avLst/>
          </a:prstGeom>
          <a:noFill/>
        </p:spPr>
        <p:txBody>
          <a:bodyPr wrap="none" rtlCol="0">
            <a:spAutoFit/>
          </a:bodyPr>
          <a:lstStyle/>
          <a:p>
            <a:r>
              <a:rPr lang="fr-FR" dirty="0" smtClean="0">
                <a:solidFill>
                  <a:schemeClr val="bg2"/>
                </a:solidFill>
                <a:effectLst>
                  <a:outerShdw blurRad="38100" dist="38100" dir="2700000" algn="tl">
                    <a:srgbClr val="000000">
                      <a:alpha val="43137"/>
                    </a:srgbClr>
                  </a:outerShdw>
                </a:effectLst>
              </a:rPr>
              <a:t>TXT</a:t>
            </a:r>
            <a:endParaRPr lang="fr-FR" dirty="0">
              <a:solidFill>
                <a:schemeClr val="bg2"/>
              </a:solidFill>
              <a:effectLst>
                <a:outerShdw blurRad="38100" dist="38100" dir="2700000" algn="tl">
                  <a:srgbClr val="000000">
                    <a:alpha val="43137"/>
                  </a:srgbClr>
                </a:outerShdw>
              </a:effectLst>
            </a:endParaRPr>
          </a:p>
        </p:txBody>
      </p:sp>
      <p:sp>
        <p:nvSpPr>
          <p:cNvPr id="27" name="ZoneTexte 26"/>
          <p:cNvSpPr txBox="1"/>
          <p:nvPr/>
        </p:nvSpPr>
        <p:spPr>
          <a:xfrm>
            <a:off x="2002972" y="6041572"/>
            <a:ext cx="1364476" cy="646331"/>
          </a:xfrm>
          <a:prstGeom prst="rect">
            <a:avLst/>
          </a:prstGeom>
          <a:noFill/>
        </p:spPr>
        <p:txBody>
          <a:bodyPr wrap="none" rtlCol="0">
            <a:spAutoFit/>
          </a:bodyPr>
          <a:lstStyle/>
          <a:p>
            <a:r>
              <a:rPr lang="fr-FR" dirty="0" smtClean="0"/>
              <a:t>Services &amp;</a:t>
            </a:r>
          </a:p>
          <a:p>
            <a:r>
              <a:rPr lang="fr-FR" dirty="0" smtClean="0"/>
              <a:t>Processus</a:t>
            </a:r>
            <a:endParaRPr lang="fr-FR" dirty="0"/>
          </a:p>
        </p:txBody>
      </p:sp>
      <p:sp>
        <p:nvSpPr>
          <p:cNvPr id="28" name="ZoneTexte 27"/>
          <p:cNvSpPr txBox="1"/>
          <p:nvPr/>
        </p:nvSpPr>
        <p:spPr>
          <a:xfrm>
            <a:off x="4082143" y="5029200"/>
            <a:ext cx="659155" cy="369332"/>
          </a:xfrm>
          <a:prstGeom prst="rect">
            <a:avLst/>
          </a:prstGeom>
          <a:noFill/>
        </p:spPr>
        <p:txBody>
          <a:bodyPr wrap="none" rtlCol="0">
            <a:spAutoFit/>
          </a:bodyPr>
          <a:lstStyle/>
          <a:p>
            <a:r>
              <a:rPr lang="fr-FR" dirty="0" smtClean="0"/>
              <a:t>WMI</a:t>
            </a:r>
            <a:endParaRPr lang="fr-FR" dirty="0"/>
          </a:p>
        </p:txBody>
      </p:sp>
      <p:sp>
        <p:nvSpPr>
          <p:cNvPr id="30" name="Double flèche horizontale 29"/>
          <p:cNvSpPr/>
          <p:nvPr/>
        </p:nvSpPr>
        <p:spPr bwMode="auto">
          <a:xfrm rot="4962382">
            <a:off x="3363043" y="4870694"/>
            <a:ext cx="1072609"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sp>
        <p:nvSpPr>
          <p:cNvPr id="33" name="Double flèche horizontale 32"/>
          <p:cNvSpPr/>
          <p:nvPr/>
        </p:nvSpPr>
        <p:spPr bwMode="auto">
          <a:xfrm>
            <a:off x="1730829" y="3799115"/>
            <a:ext cx="1216152" cy="484632"/>
          </a:xfrm>
          <a:prstGeom prst="leftRightArrow">
            <a:avLst/>
          </a:prstGeom>
          <a:ln>
            <a:headEnd type="none" w="med" len="med"/>
            <a:tailEnd type="none" w="med" len="med"/>
          </a:ln>
        </p:spPr>
        <p:style>
          <a:lnRef idx="0">
            <a:schemeClr val="accent2"/>
          </a:lnRef>
          <a:fillRef idx="1003">
            <a:schemeClr val="l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fr-FR" smtClean="0"/>
          </a:p>
        </p:txBody>
      </p:sp>
      <p:pic>
        <p:nvPicPr>
          <p:cNvPr id="1034" name="Picture 10" descr="http://www.siteduzero.com/uploads/fr/files/43001_44000/43370.gif"/>
          <p:cNvPicPr>
            <a:picLocks noChangeAspect="1" noChangeArrowheads="1"/>
          </p:cNvPicPr>
          <p:nvPr/>
        </p:nvPicPr>
        <p:blipFill>
          <a:blip r:embed="rId10"/>
          <a:srcRect/>
          <a:stretch>
            <a:fillRect/>
          </a:stretch>
        </p:blipFill>
        <p:spPr bwMode="auto">
          <a:xfrm>
            <a:off x="520700" y="3564618"/>
            <a:ext cx="952500" cy="952500"/>
          </a:xfrm>
          <a:prstGeom prst="rect">
            <a:avLst/>
          </a:prstGeom>
          <a:noFill/>
        </p:spPr>
      </p:pic>
      <p:pic>
        <p:nvPicPr>
          <p:cNvPr id="1036" name="Picture 12" descr="Z:\Clip_Installer\DVD_ART\Artwork_Imagery\HARDWARE_IMAGERY\Illustration - Misc Hardware\XML Icons\Server - application.png"/>
          <p:cNvPicPr>
            <a:picLocks noChangeAspect="1" noChangeArrowheads="1"/>
          </p:cNvPicPr>
          <p:nvPr/>
        </p:nvPicPr>
        <p:blipFill>
          <a:blip r:embed="rId11" cstate="print"/>
          <a:srcRect/>
          <a:stretch>
            <a:fillRect/>
          </a:stretch>
        </p:blipFill>
        <p:spPr bwMode="auto">
          <a:xfrm>
            <a:off x="5450512" y="5225143"/>
            <a:ext cx="691555" cy="1244244"/>
          </a:xfrm>
          <a:prstGeom prst="rect">
            <a:avLst/>
          </a:prstGeom>
          <a:noFill/>
        </p:spPr>
      </p:pic>
      <p:pic>
        <p:nvPicPr>
          <p:cNvPr id="1031" name="Picture 7" descr="Z:\Clip_Installer\DVD_ART\Artwork_Imagery\Shapes and Graphics\Bullets\Windows XP Flag.png"/>
          <p:cNvPicPr>
            <a:picLocks noChangeAspect="1" noChangeArrowheads="1"/>
          </p:cNvPicPr>
          <p:nvPr/>
        </p:nvPicPr>
        <p:blipFill>
          <a:blip r:embed="rId12"/>
          <a:srcRect/>
          <a:stretch>
            <a:fillRect/>
          </a:stretch>
        </p:blipFill>
        <p:spPr bwMode="auto">
          <a:xfrm>
            <a:off x="4593772" y="5356452"/>
            <a:ext cx="1040040" cy="915235"/>
          </a:xfrm>
          <a:prstGeom prst="rect">
            <a:avLst/>
          </a:prstGeom>
          <a:noFill/>
        </p:spPr>
      </p:pic>
      <p:pic>
        <p:nvPicPr>
          <p:cNvPr id="1037" name="Picture 13" descr="Z:\Clip_Installer\DVD_ART\Artwork_Imagery\HARDWARE_IMAGERY\Illustration - Misc Hardware\XML Icons\XML Web Service.png"/>
          <p:cNvPicPr>
            <a:picLocks noChangeAspect="1" noChangeArrowheads="1"/>
          </p:cNvPicPr>
          <p:nvPr/>
        </p:nvPicPr>
        <p:blipFill>
          <a:blip r:embed="rId13" cstate="print"/>
          <a:srcRect/>
          <a:stretch>
            <a:fillRect/>
          </a:stretch>
        </p:blipFill>
        <p:spPr bwMode="auto">
          <a:xfrm>
            <a:off x="5758542" y="653499"/>
            <a:ext cx="820667" cy="984800"/>
          </a:xfrm>
          <a:prstGeom prst="rect">
            <a:avLst/>
          </a:prstGeom>
          <a:noFill/>
        </p:spPr>
      </p:pic>
      <p:pic>
        <p:nvPicPr>
          <p:cNvPr id="1038" name="Picture 14" descr="Z:\Clip_Installer\DVD_ART\Artwork_Imagery\Shapes and Graphics\screen captures\office screen.png"/>
          <p:cNvPicPr>
            <a:picLocks noChangeAspect="1" noChangeArrowheads="1"/>
          </p:cNvPicPr>
          <p:nvPr/>
        </p:nvPicPr>
        <p:blipFill>
          <a:blip r:embed="rId14"/>
          <a:srcRect/>
          <a:stretch>
            <a:fillRect/>
          </a:stretch>
        </p:blipFill>
        <p:spPr bwMode="auto">
          <a:xfrm>
            <a:off x="7360276" y="1377044"/>
            <a:ext cx="1783724" cy="243839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ppt_w</p:attrName>
                                        </p:attrNameLst>
                                      </p:cBhvr>
                                      <p:tavLst>
                                        <p:tav tm="0">
                                          <p:val>
                                            <p:fltVal val="0"/>
                                          </p:val>
                                        </p:tav>
                                        <p:tav tm="100000">
                                          <p:val>
                                            <p:strVal val="#ppt_w"/>
                                          </p:val>
                                        </p:tav>
                                      </p:tavLst>
                                    </p:anim>
                                    <p:anim calcmode="lin" valueType="num">
                                      <p:cBhvr>
                                        <p:cTn id="8" dur="1000" fill="hold"/>
                                        <p:tgtEl>
                                          <p:spTgt spid="1029"/>
                                        </p:tgtEl>
                                        <p:attrNameLst>
                                          <p:attrName>ppt_h</p:attrName>
                                        </p:attrNameLst>
                                      </p:cBhvr>
                                      <p:tavLst>
                                        <p:tav tm="0">
                                          <p:val>
                                            <p:fltVal val="0"/>
                                          </p:val>
                                        </p:tav>
                                        <p:tav tm="100000">
                                          <p:val>
                                            <p:strVal val="#ppt_h"/>
                                          </p:val>
                                        </p:tav>
                                      </p:tavLst>
                                    </p:anim>
                                    <p:anim calcmode="lin" valueType="num">
                                      <p:cBhvr>
                                        <p:cTn id="9" dur="1000" fill="hold"/>
                                        <p:tgtEl>
                                          <p:spTgt spid="10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Rectangle 11264"/>
          <p:cNvPicPr>
            <a:picLocks noChangeAspect="1" noChangeArrowheads="1"/>
          </p:cNvPicPr>
          <p:nvPr/>
        </p:nvPicPr>
        <p:blipFill>
          <a:blip r:embed="rId3"/>
          <a:srcRect/>
          <a:stretch>
            <a:fillRect/>
          </a:stretch>
        </p:blipFill>
        <p:spPr bwMode="auto">
          <a:xfrm>
            <a:off x="2159001" y="2433638"/>
            <a:ext cx="1965325" cy="1444625"/>
          </a:xfrm>
          <a:prstGeom prst="rect">
            <a:avLst/>
          </a:prstGeom>
          <a:noFill/>
          <a:ln w="9525">
            <a:noFill/>
            <a:miter lim="800000"/>
            <a:headEnd/>
            <a:tailEnd/>
          </a:ln>
        </p:spPr>
      </p:pic>
      <p:sp>
        <p:nvSpPr>
          <p:cNvPr id="11267" name="Rectangle 11265"/>
          <p:cNvSpPr>
            <a:spLocks noChangeArrowheads="1"/>
          </p:cNvSpPr>
          <p:nvPr/>
        </p:nvSpPr>
        <p:spPr bwMode="auto">
          <a:xfrm>
            <a:off x="123826" y="3878263"/>
            <a:ext cx="8467725"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r>
              <a:rPr lang="en-US" sz="2000" b="1" dirty="0" err="1" smtClean="0"/>
              <a:t>PowerShell</a:t>
            </a:r>
            <a:endParaRPr lang="en-US" sz="2000" b="1" dirty="0"/>
          </a:p>
        </p:txBody>
      </p:sp>
      <p:sp>
        <p:nvSpPr>
          <p:cNvPr id="11268" name="Rectangle 11266"/>
          <p:cNvSpPr>
            <a:spLocks noChangeArrowheads="1"/>
          </p:cNvSpPr>
          <p:nvPr/>
        </p:nvSpPr>
        <p:spPr bwMode="auto">
          <a:xfrm>
            <a:off x="123826" y="4259263"/>
            <a:ext cx="8467725" cy="381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6" tIns="45718" rIns="91436" bIns="45718" anchor="ctr"/>
          <a:lstStyle/>
          <a:p>
            <a:r>
              <a:rPr lang="en-US" sz="2000" b="1" dirty="0" err="1" smtClean="0">
                <a:solidFill>
                  <a:schemeClr val="bg1"/>
                </a:solidFill>
              </a:rPr>
              <a:t>Cmdlets</a:t>
            </a:r>
            <a:r>
              <a:rPr lang="en-US" sz="2000" b="1" dirty="0" smtClean="0">
                <a:solidFill>
                  <a:schemeClr val="bg1"/>
                </a:solidFill>
              </a:rPr>
              <a:t> Exchange </a:t>
            </a:r>
            <a:endParaRPr lang="en-US" sz="2000" b="1" dirty="0">
              <a:solidFill>
                <a:schemeClr val="bg1"/>
              </a:solidFill>
            </a:endParaRPr>
          </a:p>
        </p:txBody>
      </p:sp>
      <p:sp>
        <p:nvSpPr>
          <p:cNvPr id="11269" name="Rectangle 11267"/>
          <p:cNvSpPr>
            <a:spLocks noChangeArrowheads="1"/>
          </p:cNvSpPr>
          <p:nvPr/>
        </p:nvSpPr>
        <p:spPr bwMode="auto">
          <a:xfrm>
            <a:off x="123826" y="4640263"/>
            <a:ext cx="8467725" cy="381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6" tIns="45718" rIns="91436" bIns="45718" anchor="ctr"/>
          <a:lstStyle/>
          <a:p>
            <a:r>
              <a:rPr lang="en-US" sz="2000" b="1" dirty="0">
                <a:solidFill>
                  <a:schemeClr val="bg1"/>
                </a:solidFill>
              </a:rPr>
              <a:t>Configuration </a:t>
            </a:r>
            <a:r>
              <a:rPr lang="en-US" sz="2000" b="1" dirty="0" smtClean="0">
                <a:solidFill>
                  <a:schemeClr val="bg1"/>
                </a:solidFill>
              </a:rPr>
              <a:t>de </a:t>
            </a:r>
            <a:r>
              <a:rPr lang="en-US" sz="2000" b="1" dirty="0" err="1" smtClean="0">
                <a:solidFill>
                  <a:schemeClr val="bg1"/>
                </a:solidFill>
              </a:rPr>
              <a:t>l’accès</a:t>
            </a:r>
            <a:r>
              <a:rPr lang="en-US" sz="2000" b="1" dirty="0" smtClean="0">
                <a:solidFill>
                  <a:schemeClr val="bg1"/>
                </a:solidFill>
              </a:rPr>
              <a:t> aux </a:t>
            </a:r>
            <a:r>
              <a:rPr lang="en-US" sz="2000" b="1" dirty="0" err="1" smtClean="0">
                <a:solidFill>
                  <a:schemeClr val="bg1"/>
                </a:solidFill>
              </a:rPr>
              <a:t>données</a:t>
            </a:r>
            <a:endParaRPr lang="en-US" sz="2000" b="1" dirty="0">
              <a:solidFill>
                <a:schemeClr val="bg1"/>
              </a:solidFill>
            </a:endParaRPr>
          </a:p>
        </p:txBody>
      </p:sp>
      <p:sp>
        <p:nvSpPr>
          <p:cNvPr id="11270" name="Rectangle 11268"/>
          <p:cNvSpPr>
            <a:spLocks noChangeArrowheads="1"/>
          </p:cNvSpPr>
          <p:nvPr/>
        </p:nvSpPr>
        <p:spPr bwMode="auto">
          <a:xfrm>
            <a:off x="2105025" y="5411788"/>
            <a:ext cx="4953000" cy="1143000"/>
          </a:xfrm>
          <a:prstGeom prst="rect">
            <a:avLst/>
          </a:prstGeom>
          <a:solidFill>
            <a:schemeClr val="accent2"/>
          </a:solidFill>
          <a:ln w="9525" algn="ctr">
            <a:solidFill>
              <a:schemeClr val="tx1"/>
            </a:solidFill>
            <a:miter lim="800000"/>
            <a:headEnd/>
            <a:tailEnd/>
          </a:ln>
        </p:spPr>
        <p:txBody>
          <a:bodyPr wrap="none" lIns="91436" tIns="45718" rIns="91436" bIns="45718" anchor="ctr"/>
          <a:lstStyle/>
          <a:p>
            <a:endParaRPr lang="en-US">
              <a:solidFill>
                <a:srgbClr val="000000"/>
              </a:solidFill>
            </a:endParaRPr>
          </a:p>
        </p:txBody>
      </p:sp>
      <p:sp>
        <p:nvSpPr>
          <p:cNvPr id="11271" name="Shape 11269"/>
          <p:cNvSpPr>
            <a:spLocks noChangeArrowheads="1"/>
          </p:cNvSpPr>
          <p:nvPr/>
        </p:nvSpPr>
        <p:spPr bwMode="auto">
          <a:xfrm>
            <a:off x="4543426" y="5487988"/>
            <a:ext cx="1057275" cy="914400"/>
          </a:xfrm>
          <a:prstGeom prst="triangle">
            <a:avLst>
              <a:gd name="adj" fmla="val 50000"/>
            </a:avLst>
          </a:prstGeom>
          <a:solidFill>
            <a:schemeClr val="bg1"/>
          </a:solidFill>
          <a:ln w="9525" algn="ctr">
            <a:solidFill>
              <a:schemeClr val="tx1"/>
            </a:solidFill>
            <a:miter lim="800000"/>
            <a:headEnd/>
            <a:tailEnd/>
          </a:ln>
        </p:spPr>
        <p:txBody>
          <a:bodyPr wrap="none" lIns="91436" tIns="45718" rIns="91436" bIns="45718" anchor="ctr"/>
          <a:lstStyle/>
          <a:p>
            <a:r>
              <a:rPr lang="en-US" sz="2000" dirty="0"/>
              <a:t>AD</a:t>
            </a:r>
          </a:p>
        </p:txBody>
      </p:sp>
      <p:sp>
        <p:nvSpPr>
          <p:cNvPr id="11272" name="Folded Corner 11270"/>
          <p:cNvSpPr>
            <a:spLocks noChangeArrowheads="1"/>
          </p:cNvSpPr>
          <p:nvPr/>
        </p:nvSpPr>
        <p:spPr bwMode="auto">
          <a:xfrm>
            <a:off x="3476625" y="5564188"/>
            <a:ext cx="838200" cy="838200"/>
          </a:xfrm>
          <a:prstGeom prst="foldedCorner">
            <a:avLst>
              <a:gd name="adj" fmla="val 12500"/>
            </a:avLst>
          </a:prstGeom>
          <a:solidFill>
            <a:schemeClr val="bg1"/>
          </a:solidFill>
          <a:ln w="9525" algn="ctr">
            <a:solidFill>
              <a:schemeClr val="tx1"/>
            </a:solidFill>
            <a:round/>
            <a:headEnd/>
            <a:tailEnd/>
          </a:ln>
        </p:spPr>
        <p:txBody>
          <a:bodyPr wrap="none" lIns="91436" tIns="45718" rIns="91436" bIns="45718" anchor="ctr"/>
          <a:lstStyle/>
          <a:p>
            <a:r>
              <a:rPr lang="en-US" sz="1600" dirty="0"/>
              <a:t>Registry</a:t>
            </a:r>
          </a:p>
        </p:txBody>
      </p:sp>
      <p:sp>
        <p:nvSpPr>
          <p:cNvPr id="11273" name="Can 11271"/>
          <p:cNvSpPr>
            <a:spLocks noChangeArrowheads="1"/>
          </p:cNvSpPr>
          <p:nvPr/>
        </p:nvSpPr>
        <p:spPr bwMode="auto">
          <a:xfrm>
            <a:off x="5842000" y="5475288"/>
            <a:ext cx="835025" cy="909637"/>
          </a:xfrm>
          <a:prstGeom prst="can">
            <a:avLst>
              <a:gd name="adj" fmla="val 33160"/>
            </a:avLst>
          </a:prstGeom>
          <a:solidFill>
            <a:schemeClr val="bg1"/>
          </a:solidFill>
          <a:ln w="9525" algn="ctr">
            <a:solidFill>
              <a:schemeClr val="tx1"/>
            </a:solidFill>
            <a:round/>
            <a:headEnd/>
            <a:tailEnd/>
          </a:ln>
        </p:spPr>
        <p:txBody>
          <a:bodyPr wrap="none" lIns="91436" tIns="45718" rIns="91436" bIns="45718" anchor="ctr"/>
          <a:lstStyle/>
          <a:p>
            <a:pPr algn="ctr"/>
            <a:endParaRPr lang="en-US" sz="1000" dirty="0" smtClean="0"/>
          </a:p>
          <a:p>
            <a:pPr algn="ctr"/>
            <a:r>
              <a:rPr lang="en-US" sz="2000" dirty="0" smtClean="0"/>
              <a:t>Meta</a:t>
            </a:r>
            <a:endParaRPr lang="en-US" sz="2000" dirty="0"/>
          </a:p>
          <a:p>
            <a:pPr algn="ctr"/>
            <a:r>
              <a:rPr lang="en-US" sz="2000" dirty="0"/>
              <a:t>base</a:t>
            </a:r>
          </a:p>
        </p:txBody>
      </p:sp>
      <p:sp>
        <p:nvSpPr>
          <p:cNvPr id="11274" name="Can 11272"/>
          <p:cNvSpPr>
            <a:spLocks noChangeArrowheads="1"/>
          </p:cNvSpPr>
          <p:nvPr/>
        </p:nvSpPr>
        <p:spPr bwMode="auto">
          <a:xfrm>
            <a:off x="2168524" y="5513388"/>
            <a:ext cx="981075" cy="912812"/>
          </a:xfrm>
          <a:prstGeom prst="can">
            <a:avLst>
              <a:gd name="adj" fmla="val 33160"/>
            </a:avLst>
          </a:prstGeom>
          <a:solidFill>
            <a:schemeClr val="bg1"/>
          </a:solidFill>
          <a:ln w="9525" algn="ctr">
            <a:solidFill>
              <a:schemeClr val="tx1"/>
            </a:solidFill>
            <a:round/>
            <a:headEnd/>
            <a:tailEnd/>
          </a:ln>
        </p:spPr>
        <p:txBody>
          <a:bodyPr wrap="none" lIns="91436" tIns="45718" rIns="91436" bIns="45718" anchor="ctr"/>
          <a:lstStyle/>
          <a:p>
            <a:endParaRPr lang="en-US" sz="1000" dirty="0" smtClean="0"/>
          </a:p>
          <a:p>
            <a:r>
              <a:rPr lang="en-US" dirty="0" err="1" smtClean="0"/>
              <a:t>Stockage</a:t>
            </a:r>
            <a:endParaRPr lang="en-US" dirty="0" smtClean="0"/>
          </a:p>
          <a:p>
            <a:pPr algn="ctr"/>
            <a:r>
              <a:rPr lang="en-US" dirty="0" smtClean="0"/>
              <a:t>MAPI</a:t>
            </a:r>
            <a:endParaRPr lang="en-US" dirty="0"/>
          </a:p>
        </p:txBody>
      </p:sp>
      <p:sp>
        <p:nvSpPr>
          <p:cNvPr id="2" name="Straight Connector 11273"/>
          <p:cNvSpPr>
            <a:spLocks noChangeShapeType="1"/>
          </p:cNvSpPr>
          <p:nvPr/>
        </p:nvSpPr>
        <p:spPr bwMode="auto">
          <a:xfrm>
            <a:off x="228600" y="5240338"/>
            <a:ext cx="8820150" cy="9525"/>
          </a:xfrm>
          <a:prstGeom prst="line">
            <a:avLst/>
          </a:prstGeom>
          <a:noFill/>
          <a:ln w="25400" algn="ctr">
            <a:solidFill>
              <a:schemeClr val="tx1"/>
            </a:solidFill>
            <a:prstDash val="dash"/>
            <a:round/>
            <a:headEnd/>
            <a:tailEnd/>
          </a:ln>
        </p:spPr>
        <p:txBody>
          <a:bodyPr lIns="91436" tIns="45718" rIns="91436" bIns="45718"/>
          <a:lstStyle/>
          <a:p>
            <a:pPr>
              <a:defRPr/>
            </a:pPr>
            <a:endParaRPr lang="en-US" kern="0"/>
          </a:p>
        </p:txBody>
      </p:sp>
      <p:sp>
        <p:nvSpPr>
          <p:cNvPr id="11276" name="TextBox 11274"/>
          <p:cNvSpPr txBox="1">
            <a:spLocks noChangeArrowheads="1"/>
          </p:cNvSpPr>
          <p:nvPr/>
        </p:nvSpPr>
        <p:spPr bwMode="auto">
          <a:xfrm>
            <a:off x="352425" y="4948238"/>
            <a:ext cx="1582738" cy="342900"/>
          </a:xfrm>
          <a:prstGeom prst="rect">
            <a:avLst/>
          </a:prstGeom>
          <a:noFill/>
          <a:ln w="9525">
            <a:noFill/>
            <a:miter lim="800000"/>
            <a:headEnd/>
            <a:tailEnd/>
          </a:ln>
        </p:spPr>
        <p:txBody>
          <a:bodyPr lIns="91436" tIns="45718" rIns="91436" bIns="45718"/>
          <a:lstStyle/>
          <a:p>
            <a:pPr>
              <a:buClr>
                <a:srgbClr val="F4BE96"/>
              </a:buClr>
              <a:buSzPct val="80000"/>
              <a:buFont typeface="Segoe" pitchFamily="34" charset="0"/>
              <a:buNone/>
            </a:pPr>
            <a:r>
              <a:rPr lang="en-US" sz="1600" dirty="0" err="1" smtClean="0"/>
              <a:t>Limite</a:t>
            </a:r>
            <a:r>
              <a:rPr lang="en-US" sz="1600" dirty="0" smtClean="0"/>
              <a:t> de </a:t>
            </a:r>
            <a:r>
              <a:rPr lang="en-US" sz="1600" dirty="0" err="1" smtClean="0"/>
              <a:t>processus</a:t>
            </a:r>
            <a:endParaRPr lang="en-US" sz="1600" dirty="0"/>
          </a:p>
        </p:txBody>
      </p:sp>
      <p:sp>
        <p:nvSpPr>
          <p:cNvPr id="24" name="Title 23"/>
          <p:cNvSpPr>
            <a:spLocks noGrp="1" noChangeArrowheads="1"/>
          </p:cNvSpPr>
          <p:nvPr>
            <p:ph type="title"/>
          </p:nvPr>
        </p:nvSpPr>
        <p:spPr/>
        <p:txBody>
          <a:bodyPr>
            <a:normAutofit/>
          </a:bodyPr>
          <a:lstStyle/>
          <a:p>
            <a:r>
              <a:rPr lang="en-US" sz="4500" dirty="0" smtClean="0"/>
              <a:t>Un </a:t>
            </a:r>
            <a:r>
              <a:rPr lang="en-US" sz="4500" dirty="0" err="1" smtClean="0"/>
              <a:t>exemple</a:t>
            </a:r>
            <a:r>
              <a:rPr lang="en-US" sz="4500" dirty="0" smtClean="0"/>
              <a:t> : Exchange 2007</a:t>
            </a:r>
            <a:endParaRPr lang="en-US" sz="4500" dirty="0" smtClean="0"/>
          </a:p>
        </p:txBody>
      </p:sp>
      <p:pic>
        <p:nvPicPr>
          <p:cNvPr id="11279" name="Rectangle 11277"/>
          <p:cNvPicPr>
            <a:picLocks noChangeAspect="1" noChangeArrowheads="1"/>
          </p:cNvPicPr>
          <p:nvPr/>
        </p:nvPicPr>
        <p:blipFill>
          <a:blip r:embed="rId4"/>
          <a:srcRect/>
          <a:stretch>
            <a:fillRect/>
          </a:stretch>
        </p:blipFill>
        <p:spPr bwMode="auto">
          <a:xfrm>
            <a:off x="4248150" y="1065213"/>
            <a:ext cx="2038350" cy="1663700"/>
          </a:xfrm>
          <a:prstGeom prst="rect">
            <a:avLst/>
          </a:prstGeom>
          <a:noFill/>
          <a:ln w="9525">
            <a:noFill/>
            <a:miter lim="800000"/>
            <a:headEnd/>
            <a:tailEnd/>
          </a:ln>
        </p:spPr>
      </p:pic>
      <p:sp>
        <p:nvSpPr>
          <p:cNvPr id="11280" name="Rectangle 11278"/>
          <p:cNvSpPr>
            <a:spLocks noChangeArrowheads="1"/>
          </p:cNvSpPr>
          <p:nvPr/>
        </p:nvSpPr>
        <p:spPr bwMode="auto">
          <a:xfrm>
            <a:off x="4248150" y="2725738"/>
            <a:ext cx="2057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r>
              <a:rPr lang="en-US" sz="2000" b="1" dirty="0" err="1"/>
              <a:t>WinForms</a:t>
            </a:r>
            <a:endParaRPr lang="en-US" sz="2000" b="1" dirty="0"/>
          </a:p>
        </p:txBody>
      </p:sp>
      <p:sp>
        <p:nvSpPr>
          <p:cNvPr id="11281" name="Rectangle 11279"/>
          <p:cNvSpPr>
            <a:spLocks noChangeArrowheads="1"/>
          </p:cNvSpPr>
          <p:nvPr/>
        </p:nvSpPr>
        <p:spPr bwMode="auto">
          <a:xfrm>
            <a:off x="4248150" y="3106738"/>
            <a:ext cx="2057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r>
              <a:rPr lang="en-US" sz="2000" b="1" dirty="0" err="1"/>
              <a:t>ADO.Net</a:t>
            </a:r>
            <a:endParaRPr lang="en-US" sz="2000" b="1" dirty="0"/>
          </a:p>
        </p:txBody>
      </p:sp>
      <p:sp>
        <p:nvSpPr>
          <p:cNvPr id="11282" name="Rectangle 11280"/>
          <p:cNvSpPr>
            <a:spLocks noChangeArrowheads="1"/>
          </p:cNvSpPr>
          <p:nvPr/>
        </p:nvSpPr>
        <p:spPr bwMode="auto">
          <a:xfrm>
            <a:off x="4248150" y="3487738"/>
            <a:ext cx="4343400" cy="381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36" tIns="45718" rIns="91436" bIns="45718" anchor="ctr"/>
          <a:lstStyle/>
          <a:p>
            <a:r>
              <a:rPr lang="en-US" sz="2000" b="1" dirty="0" smtClean="0">
                <a:solidFill>
                  <a:schemeClr val="bg1"/>
                </a:solidFill>
              </a:rPr>
              <a:t>PS Data </a:t>
            </a:r>
            <a:r>
              <a:rPr lang="en-US" sz="2000" b="1" dirty="0">
                <a:solidFill>
                  <a:schemeClr val="bg1"/>
                </a:solidFill>
              </a:rPr>
              <a:t>Provider</a:t>
            </a:r>
          </a:p>
        </p:txBody>
      </p:sp>
      <p:pic>
        <p:nvPicPr>
          <p:cNvPr id="11283" name="Rectangle 11281"/>
          <p:cNvPicPr>
            <a:picLocks noChangeAspect="1" noChangeArrowheads="1"/>
          </p:cNvPicPr>
          <p:nvPr/>
        </p:nvPicPr>
        <p:blipFill>
          <a:blip r:embed="rId5"/>
          <a:srcRect/>
          <a:stretch>
            <a:fillRect/>
          </a:stretch>
        </p:blipFill>
        <p:spPr bwMode="auto">
          <a:xfrm>
            <a:off x="6915151" y="1125538"/>
            <a:ext cx="1419225" cy="1566862"/>
          </a:xfrm>
          <a:prstGeom prst="rect">
            <a:avLst/>
          </a:prstGeom>
          <a:noFill/>
          <a:ln w="9525">
            <a:noFill/>
            <a:miter lim="800000"/>
            <a:headEnd/>
            <a:tailEnd/>
          </a:ln>
        </p:spPr>
      </p:pic>
      <p:sp>
        <p:nvSpPr>
          <p:cNvPr id="11284" name="Rectangle 11282"/>
          <p:cNvSpPr>
            <a:spLocks noChangeArrowheads="1"/>
          </p:cNvSpPr>
          <p:nvPr/>
        </p:nvSpPr>
        <p:spPr bwMode="auto">
          <a:xfrm>
            <a:off x="6534150" y="2716010"/>
            <a:ext cx="20574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r>
              <a:rPr lang="en-US" sz="2000" b="1" dirty="0" err="1"/>
              <a:t>WinForms</a:t>
            </a:r>
            <a:endParaRPr lang="en-US" sz="2000" b="1" dirty="0"/>
          </a:p>
        </p:txBody>
      </p:sp>
      <p:pic>
        <p:nvPicPr>
          <p:cNvPr id="11285" name="Rectangle 11283"/>
          <p:cNvPicPr>
            <a:picLocks noChangeAspect="1" noChangeArrowheads="1"/>
          </p:cNvPicPr>
          <p:nvPr/>
        </p:nvPicPr>
        <p:blipFill>
          <a:blip r:embed="rId6"/>
          <a:srcRect/>
          <a:stretch>
            <a:fillRect/>
          </a:stretch>
        </p:blipFill>
        <p:spPr bwMode="auto">
          <a:xfrm>
            <a:off x="276225" y="2914650"/>
            <a:ext cx="1824038" cy="958850"/>
          </a:xfrm>
          <a:prstGeom prst="rect">
            <a:avLst/>
          </a:prstGeom>
          <a:noFill/>
          <a:ln w="9525">
            <a:noFill/>
            <a:miter lim="800000"/>
            <a:headEnd/>
            <a:tailEnd/>
          </a:ln>
        </p:spPr>
      </p:pic>
      <p:sp>
        <p:nvSpPr>
          <p:cNvPr id="11286" name="TextBox 11284"/>
          <p:cNvSpPr txBox="1">
            <a:spLocks noChangeArrowheads="1"/>
          </p:cNvSpPr>
          <p:nvPr/>
        </p:nvSpPr>
        <p:spPr bwMode="auto">
          <a:xfrm>
            <a:off x="2276273" y="1685217"/>
            <a:ext cx="1682886" cy="707882"/>
          </a:xfrm>
          <a:prstGeom prst="rect">
            <a:avLst/>
          </a:prstGeom>
          <a:noFill/>
          <a:ln w="9525">
            <a:noFill/>
            <a:miter lim="800000"/>
            <a:headEnd/>
            <a:tailEnd/>
          </a:ln>
        </p:spPr>
        <p:txBody>
          <a:bodyPr wrap="square" lIns="91436" tIns="45718" rIns="91436" bIns="45718">
            <a:spAutoFit/>
          </a:bodyPr>
          <a:lstStyle/>
          <a:p>
            <a:pPr algn="ctr">
              <a:spcBef>
                <a:spcPct val="50000"/>
              </a:spcBef>
              <a:buClr>
                <a:srgbClr val="F4BE96"/>
              </a:buClr>
              <a:buSzPct val="80000"/>
              <a:buFont typeface="Segoe" pitchFamily="34" charset="0"/>
              <a:buNone/>
            </a:pPr>
            <a:r>
              <a:rPr lang="en-US" sz="2000" b="1" dirty="0" err="1" smtClean="0"/>
              <a:t>Ligne</a:t>
            </a:r>
            <a:r>
              <a:rPr lang="en-US" sz="2000" b="1" dirty="0" smtClean="0"/>
              <a:t> de </a:t>
            </a:r>
            <a:r>
              <a:rPr lang="en-US" sz="2000" b="1" dirty="0" err="1" smtClean="0"/>
              <a:t>commande</a:t>
            </a:r>
            <a:endParaRPr lang="en-US" sz="2000" b="1" dirty="0"/>
          </a:p>
        </p:txBody>
      </p:sp>
      <p:sp>
        <p:nvSpPr>
          <p:cNvPr id="11287" name="TextBox 11285"/>
          <p:cNvSpPr txBox="1">
            <a:spLocks noChangeArrowheads="1"/>
          </p:cNvSpPr>
          <p:nvPr/>
        </p:nvSpPr>
        <p:spPr bwMode="auto">
          <a:xfrm>
            <a:off x="8439150" y="1223355"/>
            <a:ext cx="704850" cy="396875"/>
          </a:xfrm>
          <a:prstGeom prst="rect">
            <a:avLst/>
          </a:prstGeom>
          <a:noFill/>
          <a:ln w="9525">
            <a:noFill/>
            <a:miter lim="800000"/>
            <a:headEnd/>
            <a:tailEnd/>
          </a:ln>
        </p:spPr>
        <p:txBody>
          <a:bodyPr lIns="91436" tIns="45718" rIns="91436" bIns="45718">
            <a:spAutoFit/>
          </a:bodyPr>
          <a:lstStyle/>
          <a:p>
            <a:pPr>
              <a:spcBef>
                <a:spcPct val="50000"/>
              </a:spcBef>
              <a:buClr>
                <a:srgbClr val="F4BE96"/>
              </a:buClr>
              <a:buSzPct val="80000"/>
              <a:buFont typeface="Segoe" pitchFamily="34" charset="0"/>
              <a:buNone/>
            </a:pPr>
            <a:r>
              <a:rPr lang="en-US" sz="2000" b="1" dirty="0"/>
              <a:t>GUI</a:t>
            </a:r>
          </a:p>
        </p:txBody>
      </p:sp>
      <p:sp>
        <p:nvSpPr>
          <p:cNvPr id="11288" name="TextBox 11286"/>
          <p:cNvSpPr txBox="1">
            <a:spLocks noChangeArrowheads="1"/>
          </p:cNvSpPr>
          <p:nvPr/>
        </p:nvSpPr>
        <p:spPr bwMode="auto">
          <a:xfrm>
            <a:off x="254000" y="2161669"/>
            <a:ext cx="1765300" cy="400105"/>
          </a:xfrm>
          <a:prstGeom prst="rect">
            <a:avLst/>
          </a:prstGeom>
          <a:noFill/>
          <a:ln w="9525">
            <a:noFill/>
            <a:miter lim="800000"/>
            <a:headEnd/>
            <a:tailEnd/>
          </a:ln>
        </p:spPr>
        <p:txBody>
          <a:bodyPr wrap="square" lIns="91436" tIns="45718" rIns="91436" bIns="45718">
            <a:spAutoFit/>
          </a:bodyPr>
          <a:lstStyle/>
          <a:p>
            <a:pPr>
              <a:spcBef>
                <a:spcPct val="50000"/>
              </a:spcBef>
              <a:buClr>
                <a:srgbClr val="F4BE96"/>
              </a:buClr>
              <a:buSzPct val="80000"/>
              <a:buFont typeface="Segoe" pitchFamily="34" charset="0"/>
              <a:buNone/>
            </a:pPr>
            <a:r>
              <a:rPr lang="en-US" sz="2000" b="1" dirty="0" err="1" smtClean="0"/>
              <a:t>Initialisation</a:t>
            </a:r>
            <a:endParaRPr lang="en-US" sz="2000" b="1" dirty="0"/>
          </a:p>
        </p:txBody>
      </p:sp>
      <p:sp>
        <p:nvSpPr>
          <p:cNvPr id="26" name="Rectangle 11276"/>
          <p:cNvSpPr>
            <a:spLocks noChangeArrowheads="1"/>
          </p:cNvSpPr>
          <p:nvPr/>
        </p:nvSpPr>
        <p:spPr bwMode="auto">
          <a:xfrm>
            <a:off x="6529015" y="3101921"/>
            <a:ext cx="2060508" cy="40003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109728" tIns="54864" rIns="109728" bIns="54864" anchor="ctr"/>
          <a:lstStyle/>
          <a:p>
            <a:r>
              <a:rPr lang="en-US" b="1" dirty="0"/>
              <a:t>Early-bound </a:t>
            </a:r>
            <a:r>
              <a:rPr lang="en-US" b="1" dirty="0" err="1"/>
              <a:t>objs</a:t>
            </a:r>
            <a:endParaRPr lang="en-US" b="1" dirty="0"/>
          </a:p>
        </p:txBody>
      </p:sp>
    </p:spTree>
  </p:cSld>
  <p:clrMapOvr>
    <a:masterClrMapping/>
  </p:clrMapOvr>
  <p:transition advTm="218125">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1"/>
          <p:cNvSpPr>
            <a:spLocks noGrp="1" noChangeArrowheads="1"/>
          </p:cNvSpPr>
          <p:nvPr>
            <p:ph type="title"/>
          </p:nvPr>
        </p:nvSpPr>
        <p:spPr>
          <a:xfrm>
            <a:off x="1320800" y="227013"/>
            <a:ext cx="8128000" cy="11430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err="1" smtClean="0">
                <a:ln w="50800"/>
                <a:solidFill>
                  <a:srgbClr val="FFC000"/>
                </a:solidFill>
                <a:effectLst>
                  <a:reflection blurRad="6350" stA="55000" endA="300" endPos="45500" dir="5400000" sy="-100000" algn="bl" rotWithShape="0"/>
                </a:effectLst>
              </a:rPr>
              <a:t>Objectif</a:t>
            </a:r>
            <a:endParaRPr lang="en-US" b="1" dirty="0">
              <a:ln w="50800"/>
              <a:solidFill>
                <a:srgbClr val="FFC000"/>
              </a:solidFill>
              <a:effectLst>
                <a:reflection blurRad="6350" stA="55000" endA="300" endPos="45500" dir="5400000" sy="-100000" algn="bl" rotWithShape="0"/>
              </a:effectLst>
            </a:endParaRPr>
          </a:p>
        </p:txBody>
      </p:sp>
      <p:sp>
        <p:nvSpPr>
          <p:cNvPr id="319490" name="Rectangle 2"/>
          <p:cNvSpPr>
            <a:spLocks noGrp="1" noChangeArrowheads="1"/>
          </p:cNvSpPr>
          <p:nvPr>
            <p:ph sz="quarter" idx="10"/>
          </p:nvPr>
        </p:nvSpPr>
        <p:spPr>
          <a:noFill/>
        </p:spPr>
        <p:txBody>
          <a:bodyPr lIns="90488" tIns="44450" rIns="90488" bIns="44450"/>
          <a:lstStyle/>
          <a:p>
            <a:pPr lvl="1" eaLnBrk="1" hangingPunct="1">
              <a:buFontTx/>
              <a:buNone/>
            </a:pPr>
            <a:r>
              <a:rPr lang="fr-FR" dirty="0" smtClean="0"/>
              <a:t>Mieux comprendre la structure et les bénéfices de PowerShell ! </a:t>
            </a:r>
            <a:endParaRPr lang="fr-FR" dirty="0" smtClean="0">
              <a:sym typeface="Wingdings" pitchFamily="2" charset="2"/>
            </a:endParaRPr>
          </a:p>
          <a:p>
            <a:pPr lvl="1">
              <a:buNone/>
            </a:pPr>
            <a:endParaRPr lang="fr-FR" sz="2400" dirty="0" smtClean="0">
              <a:sym typeface="Wingdings" pitchFamily="2" charset="2"/>
            </a:endParaRPr>
          </a:p>
          <a:p>
            <a:r>
              <a:rPr lang="fr-FR" sz="2800" i="1" dirty="0" smtClean="0">
                <a:solidFill>
                  <a:schemeClr val="accent2"/>
                </a:solidFill>
              </a:rPr>
              <a:t>« J’ai refait tous les calculs, ils confirment l’opinion des spécialistes : mon idée est irréalisable. Il ne me reste plus qu’une seule chose à faire : la réaliser »        </a:t>
            </a:r>
          </a:p>
          <a:p>
            <a:pPr>
              <a:buNone/>
            </a:pPr>
            <a:r>
              <a:rPr lang="fr-FR" sz="2800" i="1" dirty="0" smtClean="0">
                <a:solidFill>
                  <a:schemeClr val="accent2"/>
                </a:solidFill>
              </a:rPr>
              <a:t>	Pierre-Georges Latécoère.</a:t>
            </a:r>
          </a:p>
          <a:p>
            <a:pPr lvl="1" eaLnBrk="1" hangingPunct="1"/>
            <a:endParaRPr lang="fr-FR" sz="3200" i="1" dirty="0" smtClean="0">
              <a:solidFill>
                <a:schemeClr val="accent2"/>
              </a:solidFill>
            </a:endParaRPr>
          </a:p>
          <a:p>
            <a:pPr algn="r" eaLnBrk="1" hangingPunct="1"/>
            <a:endParaRPr lang="fr-FR" sz="2400" dirty="0" smtClean="0"/>
          </a:p>
        </p:txBody>
      </p:sp>
      <p:sp>
        <p:nvSpPr>
          <p:cNvPr id="3075" name="Rectangle 3"/>
          <p:cNvSpPr>
            <a:spLocks noChangeArrowheads="1"/>
          </p:cNvSpPr>
          <p:nvPr/>
        </p:nvSpPr>
        <p:spPr bwMode="auto">
          <a:xfrm>
            <a:off x="-19050" y="219075"/>
            <a:ext cx="7053263" cy="609600"/>
          </a:xfrm>
          <a:prstGeom prst="rect">
            <a:avLst/>
          </a:prstGeom>
          <a:noFill/>
          <a:ln w="9525">
            <a:noFill/>
            <a:miter lim="800000"/>
            <a:headEnd/>
            <a:tailEnd/>
          </a:ln>
        </p:spPr>
        <p:txBody>
          <a:bodyPr anchor="ctr"/>
          <a:lstStyle/>
          <a:p>
            <a:pPr algn="ctr" eaLnBrk="1" hangingPunct="1"/>
            <a:endParaRPr lang="fr-FR" sz="4000" dirty="0" smtClean="0">
              <a:ln w="50800"/>
              <a:solidFill>
                <a:srgbClr val="FFC000"/>
              </a:solidFill>
              <a:effectLst>
                <a:reflection blurRad="6350" stA="50000" endA="300" endPos="50000" dist="29997" dir="5400000" sy="-100000" algn="bl" rotWithShape="0"/>
              </a:effectLst>
              <a:latin typeface="Segoe Black" pitchFamily="34" charset="0"/>
              <a:ea typeface="+mj-ea"/>
              <a:cs typeface="+mj-cs"/>
            </a:endParaRPr>
          </a:p>
        </p:txBody>
      </p:sp>
      <p:pic>
        <p:nvPicPr>
          <p:cNvPr id="3076" name="Picture 4"/>
          <p:cNvPicPr>
            <a:picLocks noChangeAspect="1" noChangeArrowheads="1"/>
          </p:cNvPicPr>
          <p:nvPr/>
        </p:nvPicPr>
        <p:blipFill>
          <a:blip r:embed="rId3"/>
          <a:srcRect/>
          <a:stretch>
            <a:fillRect/>
          </a:stretch>
        </p:blipFill>
        <p:spPr bwMode="auto">
          <a:xfrm>
            <a:off x="3708400" y="2245406"/>
            <a:ext cx="442913" cy="438150"/>
          </a:xfrm>
          <a:prstGeom prst="rect">
            <a:avLst/>
          </a:prstGeom>
          <a:noFill/>
          <a:ln w="12700">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9490">
                                            <p:txEl>
                                              <p:pRg st="2" end="2"/>
                                            </p:txEl>
                                          </p:spTgt>
                                        </p:tgtEl>
                                        <p:attrNameLst>
                                          <p:attrName>style.visibility</p:attrName>
                                        </p:attrNameLst>
                                      </p:cBhvr>
                                      <p:to>
                                        <p:strVal val="visible"/>
                                      </p:to>
                                    </p:set>
                                    <p:animEffect transition="in" filter="fade">
                                      <p:cBhvr>
                                        <p:cTn id="7" dur="1000"/>
                                        <p:tgtEl>
                                          <p:spTgt spid="319490">
                                            <p:txEl>
                                              <p:pRg st="2" end="2"/>
                                            </p:txEl>
                                          </p:spTgt>
                                        </p:tgtEl>
                                      </p:cBhvr>
                                    </p:animEffect>
                                    <p:anim calcmode="lin" valueType="num">
                                      <p:cBhvr>
                                        <p:cTn id="8" dur="1000" fill="hold"/>
                                        <p:tgtEl>
                                          <p:spTgt spid="31949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94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19490">
                                            <p:txEl>
                                              <p:pRg st="3" end="3"/>
                                            </p:txEl>
                                          </p:spTgt>
                                        </p:tgtEl>
                                        <p:attrNameLst>
                                          <p:attrName>style.visibility</p:attrName>
                                        </p:attrNameLst>
                                      </p:cBhvr>
                                      <p:to>
                                        <p:strVal val="visible"/>
                                      </p:to>
                                    </p:set>
                                    <p:animEffect transition="in" filter="fade">
                                      <p:cBhvr>
                                        <p:cTn id="14" dur="1000"/>
                                        <p:tgtEl>
                                          <p:spTgt spid="319490">
                                            <p:txEl>
                                              <p:pRg st="3" end="3"/>
                                            </p:txEl>
                                          </p:spTgt>
                                        </p:tgtEl>
                                      </p:cBhvr>
                                    </p:animEffect>
                                    <p:anim calcmode="lin" valueType="num">
                                      <p:cBhvr>
                                        <p:cTn id="15" dur="1000" fill="hold"/>
                                        <p:tgtEl>
                                          <p:spTgt spid="31949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19490">
                                            <p:txEl>
                                              <p:pRg st="3" end="3"/>
                                            </p:txEl>
                                          </p:spTgt>
                                        </p:tgtEl>
                                        <p:attrNameLst>
                                          <p:attrName>ppt_y</p:attrName>
                                        </p:attrNameLst>
                                      </p:cBhvr>
                                      <p:tavLst>
                                        <p:tav tm="0">
                                          <p:val>
                                            <p:strVal val="#ppt_y-.1"/>
                                          </p:val>
                                        </p:tav>
                                        <p:tav tm="100000">
                                          <p:val>
                                            <p:strVal val="#ppt_y"/>
                                          </p:val>
                                        </p:tav>
                                      </p:tavLst>
                                    </p:anim>
                                  </p:childTnLst>
                                </p:cTn>
                              </p:par>
                              <p:par>
                                <p:cTn id="17" presetID="8" presetClass="emph" presetSubtype="0" fill="hold" nodeType="withEffect">
                                  <p:stCondLst>
                                    <p:cond delay="0"/>
                                  </p:stCondLst>
                                  <p:childTnLst>
                                    <p:animRot by="21600000">
                                      <p:cBhvr>
                                        <p:cTn id="18" dur="2000" fill="hold"/>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faut-il retenir ?</a:t>
            </a:r>
            <a:endParaRPr lang="fr-FR" dirty="0"/>
          </a:p>
        </p:txBody>
      </p:sp>
      <p:sp>
        <p:nvSpPr>
          <p:cNvPr id="3" name="Espace réservé du contenu 2"/>
          <p:cNvSpPr>
            <a:spLocks noGrp="1"/>
          </p:cNvSpPr>
          <p:nvPr>
            <p:ph sz="quarter" idx="10"/>
          </p:nvPr>
        </p:nvSpPr>
        <p:spPr/>
        <p:txBody>
          <a:bodyPr/>
          <a:lstStyle/>
          <a:p>
            <a:r>
              <a:rPr lang="fr-FR" dirty="0" smtClean="0"/>
              <a:t>Une syntaxe homogène : </a:t>
            </a:r>
            <a:r>
              <a:rPr lang="fr-FR" i="1" dirty="0" smtClean="0">
                <a:solidFill>
                  <a:srgbClr val="FF0000"/>
                </a:solidFill>
                <a:effectLst/>
              </a:rPr>
              <a:t>verbe-nom</a:t>
            </a:r>
          </a:p>
          <a:p>
            <a:r>
              <a:rPr lang="fr-FR" dirty="0" smtClean="0"/>
              <a:t>Les 4 commandes de base :</a:t>
            </a:r>
          </a:p>
          <a:p>
            <a:pPr lvl="1"/>
            <a:r>
              <a:rPr lang="fr-FR" sz="2000" dirty="0" err="1" smtClean="0">
                <a:solidFill>
                  <a:schemeClr val="tx2"/>
                </a:solidFill>
                <a:effectLst/>
                <a:latin typeface="Lucida Console" pitchFamily="49" charset="0"/>
              </a:rPr>
              <a:t>Get</a:t>
            </a:r>
            <a:r>
              <a:rPr lang="fr-FR" sz="2000" dirty="0" smtClean="0">
                <a:solidFill>
                  <a:schemeClr val="tx2"/>
                </a:solidFill>
                <a:effectLst/>
                <a:latin typeface="Lucida Console" pitchFamily="49" charset="0"/>
              </a:rPr>
              <a:t>-command, </a:t>
            </a:r>
            <a:r>
              <a:rPr lang="fr-FR" sz="2000" dirty="0" err="1" smtClean="0">
                <a:solidFill>
                  <a:schemeClr val="tx2"/>
                </a:solidFill>
                <a:effectLst/>
                <a:latin typeface="Lucida Console" pitchFamily="49" charset="0"/>
              </a:rPr>
              <a:t>get</a:t>
            </a:r>
            <a:r>
              <a:rPr lang="fr-FR" sz="2000" dirty="0" smtClean="0">
                <a:solidFill>
                  <a:schemeClr val="tx2"/>
                </a:solidFill>
                <a:effectLst/>
                <a:latin typeface="Lucida Console" pitchFamily="49" charset="0"/>
              </a:rPr>
              <a:t>-help, </a:t>
            </a:r>
            <a:r>
              <a:rPr lang="fr-FR" sz="2000" dirty="0" err="1" smtClean="0">
                <a:solidFill>
                  <a:schemeClr val="tx2"/>
                </a:solidFill>
                <a:effectLst/>
                <a:latin typeface="Lucida Console" pitchFamily="49" charset="0"/>
              </a:rPr>
              <a:t>get</a:t>
            </a:r>
            <a:r>
              <a:rPr lang="fr-FR" sz="2000" dirty="0" smtClean="0">
                <a:solidFill>
                  <a:schemeClr val="tx2"/>
                </a:solidFill>
                <a:effectLst/>
                <a:latin typeface="Lucida Console" pitchFamily="49" charset="0"/>
              </a:rPr>
              <a:t>-</a:t>
            </a:r>
            <a:r>
              <a:rPr lang="fr-FR" sz="2000" dirty="0" err="1" smtClean="0">
                <a:solidFill>
                  <a:schemeClr val="tx2"/>
                </a:solidFill>
                <a:effectLst/>
                <a:latin typeface="Lucida Console" pitchFamily="49" charset="0"/>
              </a:rPr>
              <a:t>member</a:t>
            </a:r>
            <a:r>
              <a:rPr lang="fr-FR" sz="2000" dirty="0" smtClean="0">
                <a:solidFill>
                  <a:schemeClr val="tx2"/>
                </a:solidFill>
                <a:effectLst/>
                <a:latin typeface="Lucida Console" pitchFamily="49" charset="0"/>
              </a:rPr>
              <a:t>, </a:t>
            </a:r>
            <a:r>
              <a:rPr lang="fr-FR" sz="2000" dirty="0" err="1" smtClean="0">
                <a:solidFill>
                  <a:schemeClr val="tx2"/>
                </a:solidFill>
                <a:effectLst/>
                <a:latin typeface="Lucida Console" pitchFamily="49" charset="0"/>
              </a:rPr>
              <a:t>get</a:t>
            </a:r>
            <a:r>
              <a:rPr lang="fr-FR" sz="2000" dirty="0" smtClean="0">
                <a:solidFill>
                  <a:schemeClr val="tx2"/>
                </a:solidFill>
                <a:effectLst/>
                <a:latin typeface="Lucida Console" pitchFamily="49" charset="0"/>
              </a:rPr>
              <a:t>-</a:t>
            </a:r>
            <a:r>
              <a:rPr lang="fr-FR" sz="2000" dirty="0" err="1" smtClean="0">
                <a:solidFill>
                  <a:schemeClr val="tx2"/>
                </a:solidFill>
                <a:effectLst/>
                <a:latin typeface="Lucida Console" pitchFamily="49" charset="0"/>
              </a:rPr>
              <a:t>psdrive</a:t>
            </a:r>
            <a:endParaRPr lang="fr-FR" sz="2000" dirty="0" smtClean="0">
              <a:solidFill>
                <a:schemeClr val="tx2"/>
              </a:solidFill>
              <a:effectLst/>
              <a:latin typeface="Lucida Console" pitchFamily="49" charset="0"/>
            </a:endParaRPr>
          </a:p>
          <a:p>
            <a:r>
              <a:rPr lang="fr-FR" sz="2800" dirty="0" smtClean="0"/>
              <a:t>Tout est objet !</a:t>
            </a:r>
          </a:p>
          <a:p>
            <a:pPr lvl="1"/>
            <a:r>
              <a:rPr lang="fr-FR" sz="2400" dirty="0" smtClean="0"/>
              <a:t>Le pipeline aussi !	</a:t>
            </a:r>
          </a:p>
          <a:p>
            <a:r>
              <a:rPr lang="fr-FR" dirty="0" smtClean="0"/>
              <a:t>Interactions avec le système via :</a:t>
            </a:r>
          </a:p>
          <a:p>
            <a:pPr lvl="1"/>
            <a:r>
              <a:rPr lang="fr-FR" dirty="0" err="1" smtClean="0"/>
              <a:t>Text</a:t>
            </a:r>
            <a:r>
              <a:rPr lang="fr-FR" dirty="0" smtClean="0"/>
              <a:t> &amp; </a:t>
            </a:r>
            <a:r>
              <a:rPr lang="fr-FR" dirty="0" smtClean="0"/>
              <a:t>XML COM </a:t>
            </a:r>
            <a:r>
              <a:rPr lang="fr-FR" dirty="0" smtClean="0"/>
              <a:t>&amp; .</a:t>
            </a:r>
            <a:r>
              <a:rPr lang="fr-FR" dirty="0" smtClean="0"/>
              <a:t>Net WMI </a:t>
            </a:r>
            <a:r>
              <a:rPr lang="fr-FR" dirty="0" smtClean="0"/>
              <a:t>et </a:t>
            </a:r>
            <a:r>
              <a:rPr lang="fr-FR" dirty="0" err="1" smtClean="0"/>
              <a:t>EventLog</a:t>
            </a:r>
            <a:endParaRPr lang="fr-FR" dirty="0" smtClean="0"/>
          </a:p>
          <a:p>
            <a:r>
              <a:rPr lang="fr-FR" dirty="0" smtClean="0">
                <a:solidFill>
                  <a:srgbClr val="FF0000"/>
                </a:solidFill>
              </a:rPr>
              <a:t>Sécurisé</a:t>
            </a:r>
          </a:p>
          <a:p>
            <a:pPr lvl="1"/>
            <a:endParaRPr lang="fr-FR" dirty="0" smtClean="0"/>
          </a:p>
          <a:p>
            <a:pPr lvl="1"/>
            <a:endParaRPr lang="fr-FR" dirty="0" smtClean="0"/>
          </a:p>
          <a:p>
            <a:endParaRPr lang="fr-FR" sz="2800" dirty="0" smtClean="0"/>
          </a:p>
          <a:p>
            <a:pPr lvl="1"/>
            <a:endParaRPr lang="fr-FR" sz="2000" dirty="0" smtClean="0">
              <a:solidFill>
                <a:schemeClr val="tx2"/>
              </a:solidFill>
              <a:effectLst/>
              <a:latin typeface="Lucida Console" pitchFamily="49" charset="0"/>
            </a:endParaRPr>
          </a:p>
          <a:p>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7" presetClass="entr" presetSubtype="0"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Ressources</a:t>
            </a:r>
            <a:endParaRPr lang="fr-FR" dirty="0"/>
          </a:p>
        </p:txBody>
      </p:sp>
      <p:sp>
        <p:nvSpPr>
          <p:cNvPr id="6" name="Espace réservé du contenu 5"/>
          <p:cNvSpPr>
            <a:spLocks noGrp="1"/>
          </p:cNvSpPr>
          <p:nvPr>
            <p:ph sz="quarter" idx="10"/>
          </p:nvPr>
        </p:nvSpPr>
        <p:spPr/>
        <p:txBody>
          <a:bodyPr/>
          <a:lstStyle/>
          <a:p>
            <a:endParaRPr lang="fr-FR"/>
          </a:p>
        </p:txBody>
      </p:sp>
      <p:pic>
        <p:nvPicPr>
          <p:cNvPr id="26626" name="Picture 2" descr="Monad (AKA PowerShell)">
            <a:hlinkClick r:id="rId2"/>
          </p:cNvPr>
          <p:cNvPicPr>
            <a:picLocks noChangeAspect="1" noChangeArrowheads="1"/>
          </p:cNvPicPr>
          <p:nvPr/>
        </p:nvPicPr>
        <p:blipFill>
          <a:blip r:embed="rId3"/>
          <a:srcRect/>
          <a:stretch>
            <a:fillRect/>
          </a:stretch>
        </p:blipFill>
        <p:spPr bwMode="auto">
          <a:xfrm>
            <a:off x="199117" y="1161369"/>
            <a:ext cx="2331810" cy="3497717"/>
          </a:xfrm>
          <a:prstGeom prst="rect">
            <a:avLst/>
          </a:prstGeom>
          <a:noFill/>
        </p:spPr>
      </p:pic>
      <p:pic>
        <p:nvPicPr>
          <p:cNvPr id="26628" name="Picture 4" descr="http://book.syouhin.info/images/big/0596528493.09._SCLZZZZZZZ_.jpg"/>
          <p:cNvPicPr>
            <a:picLocks noChangeAspect="1" noChangeArrowheads="1"/>
          </p:cNvPicPr>
          <p:nvPr/>
        </p:nvPicPr>
        <p:blipFill>
          <a:blip r:embed="rId4"/>
          <a:srcRect/>
          <a:stretch>
            <a:fillRect/>
          </a:stretch>
        </p:blipFill>
        <p:spPr bwMode="auto">
          <a:xfrm>
            <a:off x="1097643" y="1648732"/>
            <a:ext cx="3629025" cy="4762500"/>
          </a:xfrm>
          <a:prstGeom prst="rect">
            <a:avLst/>
          </a:prstGeom>
          <a:noFill/>
        </p:spPr>
      </p:pic>
      <p:pic>
        <p:nvPicPr>
          <p:cNvPr id="26632" name="Picture 8" descr="http://images.pearsoned-ema.com/jpeg/large/9781932394900.jpg"/>
          <p:cNvPicPr>
            <a:picLocks noChangeAspect="1" noChangeArrowheads="1"/>
          </p:cNvPicPr>
          <p:nvPr/>
        </p:nvPicPr>
        <p:blipFill>
          <a:blip r:embed="rId5"/>
          <a:srcRect/>
          <a:stretch>
            <a:fillRect/>
          </a:stretch>
        </p:blipFill>
        <p:spPr bwMode="auto">
          <a:xfrm>
            <a:off x="5103585" y="1207205"/>
            <a:ext cx="3790043" cy="474954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p:cTn id="13" dur="1000" fill="hold"/>
                                        <p:tgtEl>
                                          <p:spTgt spid="26628"/>
                                        </p:tgtEl>
                                        <p:attrNameLst>
                                          <p:attrName>ppt_w</p:attrName>
                                        </p:attrNameLst>
                                      </p:cBhvr>
                                      <p:tavLst>
                                        <p:tav tm="0">
                                          <p:val>
                                            <p:fltVal val="0"/>
                                          </p:val>
                                        </p:tav>
                                        <p:tav tm="100000">
                                          <p:val>
                                            <p:strVal val="#ppt_w"/>
                                          </p:val>
                                        </p:tav>
                                      </p:tavLst>
                                    </p:anim>
                                    <p:anim calcmode="lin" valueType="num">
                                      <p:cBhvr>
                                        <p:cTn id="14" dur="1000" fill="hold"/>
                                        <p:tgtEl>
                                          <p:spTgt spid="26628"/>
                                        </p:tgtEl>
                                        <p:attrNameLst>
                                          <p:attrName>ppt_h</p:attrName>
                                        </p:attrNameLst>
                                      </p:cBhvr>
                                      <p:tavLst>
                                        <p:tav tm="0">
                                          <p:val>
                                            <p:fltVal val="0"/>
                                          </p:val>
                                        </p:tav>
                                        <p:tav tm="100000">
                                          <p:val>
                                            <p:strVal val="#ppt_h"/>
                                          </p:val>
                                        </p:tav>
                                      </p:tavLst>
                                    </p:anim>
                                    <p:anim calcmode="lin" valueType="num">
                                      <p:cBhvr>
                                        <p:cTn id="15" dur="1000" fill="hold"/>
                                        <p:tgtEl>
                                          <p:spTgt spid="2662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66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6632"/>
                                        </p:tgtEl>
                                        <p:attrNameLst>
                                          <p:attrName>style.visibility</p:attrName>
                                        </p:attrNameLst>
                                      </p:cBhvr>
                                      <p:to>
                                        <p:strVal val="visible"/>
                                      </p:to>
                                    </p:set>
                                    <p:anim calcmode="lin" valueType="num">
                                      <p:cBhvr additive="base">
                                        <p:cTn id="21" dur="500" fill="hold"/>
                                        <p:tgtEl>
                                          <p:spTgt spid="26632"/>
                                        </p:tgtEl>
                                        <p:attrNameLst>
                                          <p:attrName>ppt_x</p:attrName>
                                        </p:attrNameLst>
                                      </p:cBhvr>
                                      <p:tavLst>
                                        <p:tav tm="0">
                                          <p:val>
                                            <p:strVal val="0-#ppt_w/2"/>
                                          </p:val>
                                        </p:tav>
                                        <p:tav tm="100000">
                                          <p:val>
                                            <p:strVal val="#ppt_x"/>
                                          </p:val>
                                        </p:tav>
                                      </p:tavLst>
                                    </p:anim>
                                    <p:anim calcmode="lin" valueType="num">
                                      <p:cBhvr additive="base">
                                        <p:cTn id="22" dur="500" fill="hold"/>
                                        <p:tgtEl>
                                          <p:spTgt spid="266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3" name="Picture 5" descr="white bar"/>
          <p:cNvPicPr>
            <a:picLocks noChangeAspect="1" noChangeArrowheads="1"/>
          </p:cNvPicPr>
          <p:nvPr/>
        </p:nvPicPr>
        <p:blipFill>
          <a:blip r:embed="rId3"/>
          <a:srcRect/>
          <a:stretch>
            <a:fillRect/>
          </a:stretch>
        </p:blipFill>
        <p:spPr bwMode="auto">
          <a:xfrm>
            <a:off x="0" y="2306003"/>
            <a:ext cx="8448675" cy="1798637"/>
          </a:xfrm>
          <a:prstGeom prst="rect">
            <a:avLst/>
          </a:prstGeom>
          <a:noFill/>
        </p:spPr>
      </p:pic>
      <p:sp>
        <p:nvSpPr>
          <p:cNvPr id="360451" name="Text Box 3"/>
          <p:cNvSpPr txBox="1">
            <a:spLocks noChangeArrowheads="1"/>
          </p:cNvSpPr>
          <p:nvPr/>
        </p:nvSpPr>
        <p:spPr bwMode="auto">
          <a:xfrm>
            <a:off x="401320" y="6627168"/>
            <a:ext cx="8148638" cy="230832"/>
          </a:xfrm>
          <a:prstGeom prst="rect">
            <a:avLst/>
          </a:prstGeom>
          <a:noFill/>
          <a:ln w="12700">
            <a:noFill/>
            <a:miter lim="800000"/>
            <a:headEnd type="none" w="sm" len="sm"/>
            <a:tailEnd type="none" w="sm" len="sm"/>
          </a:ln>
          <a:effectLst/>
        </p:spPr>
        <p:txBody>
          <a:bodyPr>
            <a:spAutoFit/>
          </a:bodyPr>
          <a:lstStyle/>
          <a:p>
            <a:pPr algn="ctr" eaLnBrk="0" hangingPunct="0"/>
            <a:r>
              <a:rPr lang="en-US" sz="900" b="0" dirty="0">
                <a:cs typeface="Arial" charset="0"/>
              </a:rPr>
              <a:t>© </a:t>
            </a:r>
            <a:r>
              <a:rPr lang="en-US" sz="900" b="0" dirty="0" smtClean="0">
                <a:cs typeface="Arial" charset="0"/>
              </a:rPr>
              <a:t>2007 </a:t>
            </a:r>
            <a:r>
              <a:rPr lang="en-US" sz="900" b="0" dirty="0">
                <a:cs typeface="Arial" charset="0"/>
              </a:rPr>
              <a:t>Microsoft </a:t>
            </a:r>
            <a:r>
              <a:rPr lang="en-US" sz="900" b="0" dirty="0" smtClean="0">
                <a:cs typeface="Arial" charset="0"/>
              </a:rPr>
              <a:t>France</a:t>
            </a:r>
            <a:endParaRPr lang="en-US" sz="800" b="0" dirty="0">
              <a:cs typeface="Arial" charset="0"/>
            </a:endParaRPr>
          </a:p>
        </p:txBody>
      </p:sp>
      <p:grpSp>
        <p:nvGrpSpPr>
          <p:cNvPr id="2" name="Group 6"/>
          <p:cNvGrpSpPr/>
          <p:nvPr/>
        </p:nvGrpSpPr>
        <p:grpSpPr>
          <a:xfrm>
            <a:off x="1725931" y="2661920"/>
            <a:ext cx="4959349" cy="931979"/>
            <a:chOff x="1400811" y="2621280"/>
            <a:chExt cx="4959349" cy="931979"/>
          </a:xfrm>
        </p:grpSpPr>
        <p:sp>
          <p:nvSpPr>
            <p:cNvPr id="5" name="TextBox 4"/>
            <p:cNvSpPr txBox="1"/>
            <p:nvPr/>
          </p:nvSpPr>
          <p:spPr>
            <a:xfrm>
              <a:off x="1971040" y="2621280"/>
              <a:ext cx="4389120" cy="369332"/>
            </a:xfrm>
            <a:prstGeom prst="rect">
              <a:avLst/>
            </a:prstGeom>
            <a:noFill/>
          </p:spPr>
          <p:txBody>
            <a:bodyPr wrap="square" rtlCol="0">
              <a:spAutoFit/>
            </a:bodyPr>
            <a:lstStyle/>
            <a:p>
              <a:r>
                <a:rPr lang="fr-FR" i="1" dirty="0" smtClean="0">
                  <a:solidFill>
                    <a:schemeClr val="bg2"/>
                  </a:solidFill>
                  <a:latin typeface="Segoe "/>
                </a:rPr>
                <a:t>Votre potentiel, notre passion </a:t>
              </a:r>
              <a:r>
                <a:rPr lang="fr-FR" sz="1200" i="1" baseline="58000" dirty="0" smtClean="0">
                  <a:solidFill>
                    <a:schemeClr val="bg2"/>
                  </a:solidFill>
                  <a:latin typeface="Segoe "/>
                </a:rPr>
                <a:t>TM </a:t>
              </a:r>
              <a:endParaRPr lang="fr-FR" sz="1200" i="1" baseline="58000" dirty="0">
                <a:solidFill>
                  <a:schemeClr val="bg2"/>
                </a:solidFill>
                <a:latin typeface="Segoe "/>
              </a:endParaRPr>
            </a:p>
          </p:txBody>
        </p:sp>
        <p:pic>
          <p:nvPicPr>
            <p:cNvPr id="3074" name="Picture 2" descr="C:\Users\sebim\Desktop\ms-logo_bL.png"/>
            <p:cNvPicPr>
              <a:picLocks noChangeAspect="1" noChangeArrowheads="1"/>
            </p:cNvPicPr>
            <p:nvPr/>
          </p:nvPicPr>
          <p:blipFill>
            <a:blip r:embed="rId4"/>
            <a:srcRect/>
            <a:stretch>
              <a:fillRect/>
            </a:stretch>
          </p:blipFill>
          <p:spPr bwMode="auto">
            <a:xfrm>
              <a:off x="1400811" y="3066201"/>
              <a:ext cx="2988309" cy="487058"/>
            </a:xfrm>
            <a:prstGeom prst="rect">
              <a:avLst/>
            </a:prstGeom>
            <a:noFill/>
          </p:spPr>
        </p:pic>
      </p:grpSp>
      <p:sp>
        <p:nvSpPr>
          <p:cNvPr id="7" name="Titre 6"/>
          <p:cNvSpPr>
            <a:spLocks noGrp="1"/>
          </p:cNvSpPr>
          <p:nvPr>
            <p:ph type="title"/>
          </p:nvPr>
        </p:nvSpPr>
        <p:spPr/>
        <p:txBody>
          <a:bodyPr/>
          <a:lstStyle/>
          <a:p>
            <a:endParaRPr lang="fr-FR"/>
          </a:p>
        </p:txBody>
      </p:sp>
      <p:sp>
        <p:nvSpPr>
          <p:cNvPr id="8" name="Espace réservé du contenu 7"/>
          <p:cNvSpPr>
            <a:spLocks noGrp="1"/>
          </p:cNvSpPr>
          <p:nvPr>
            <p:ph sz="quarter" idx="10"/>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rot="16200000">
            <a:off x="4052969" y="1203938"/>
            <a:ext cx="1280079"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Times" charset="0"/>
              <a:ea typeface="+mn-ea"/>
              <a:cs typeface="+mn-cs"/>
            </a:endParaRPr>
          </a:p>
        </p:txBody>
      </p:sp>
      <p:sp>
        <p:nvSpPr>
          <p:cNvPr id="9" name="Rectangle 2"/>
          <p:cNvSpPr>
            <a:spLocks noChangeArrowheads="1"/>
          </p:cNvSpPr>
          <p:nvPr/>
        </p:nvSpPr>
        <p:spPr bwMode="auto">
          <a:xfrm rot="16200000">
            <a:off x="3419489" y="-698484"/>
            <a:ext cx="2454109" cy="9293088"/>
          </a:xfrm>
          <a:prstGeom prst="rect">
            <a:avLst/>
          </a:prstGeom>
          <a:gradFill flip="none" rotWithShape="1">
            <a:gsLst>
              <a:gs pos="0">
                <a:srgbClr val="F18745">
                  <a:alpha val="1000"/>
                </a:srgbClr>
              </a:gs>
              <a:gs pos="46000">
                <a:srgbClr val="E65F22"/>
              </a:gs>
              <a:gs pos="100000">
                <a:srgbClr val="6D0907"/>
              </a:gs>
            </a:gsLst>
            <a:lin ang="16200000" scaled="1"/>
            <a:tileRect/>
          </a:gradFill>
          <a:ln w="19050" cap="flat" cmpd="sng" algn="ctr">
            <a:noFill/>
            <a:prstDash val="solid"/>
            <a:round/>
            <a:headEnd type="none" w="med" len="med"/>
            <a:tailEnd type="none" w="med" len="med"/>
          </a:ln>
          <a:effectLst>
            <a:innerShdw blurRad="406400">
              <a:srgbClr val="F18745"/>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Segoe" pitchFamily="34" charset="0"/>
              <a:ea typeface="MS PGothic" pitchFamily="34" charset="-128"/>
              <a:cs typeface="+mn-cs"/>
            </a:endParaRPr>
          </a:p>
        </p:txBody>
      </p:sp>
      <p:sp>
        <p:nvSpPr>
          <p:cNvPr id="8" name="Rectangle 2"/>
          <p:cNvSpPr>
            <a:spLocks noChangeArrowheads="1"/>
          </p:cNvSpPr>
          <p:nvPr/>
        </p:nvSpPr>
        <p:spPr bwMode="auto">
          <a:xfrm rot="16200000">
            <a:off x="4053560" y="-2696262"/>
            <a:ext cx="1278898"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Times" charset="0"/>
              <a:ea typeface="+mn-ea"/>
              <a:cs typeface="+mn-cs"/>
            </a:endParaRPr>
          </a:p>
        </p:txBody>
      </p:sp>
      <p:sp>
        <p:nvSpPr>
          <p:cNvPr id="2" name="Title 1"/>
          <p:cNvSpPr>
            <a:spLocks noGrp="1"/>
          </p:cNvSpPr>
          <p:nvPr>
            <p:ph type="title"/>
          </p:nvPr>
        </p:nvSpPr>
        <p:spPr>
          <a:xfrm>
            <a:off x="142844" y="142852"/>
            <a:ext cx="8786874" cy="609398"/>
          </a:xfrm>
        </p:spPr>
        <p:txBody>
          <a:bodyPr/>
          <a:lstStyle/>
          <a:p>
            <a:r>
              <a:rPr lang="en-US" dirty="0" smtClean="0"/>
              <a:t>Et </a:t>
            </a:r>
            <a:r>
              <a:rPr lang="en-US" dirty="0" err="1" smtClean="0"/>
              <a:t>ensuite</a:t>
            </a:r>
            <a:r>
              <a:rPr lang="en-US" dirty="0" smtClean="0"/>
              <a:t> ?</a:t>
            </a:r>
            <a:endParaRPr lang="en-US" dirty="0"/>
          </a:p>
        </p:txBody>
      </p:sp>
      <p:sp>
        <p:nvSpPr>
          <p:cNvPr id="3" name="Content Placeholder 2"/>
          <p:cNvSpPr>
            <a:spLocks noGrp="1"/>
          </p:cNvSpPr>
          <p:nvPr>
            <p:ph idx="1"/>
          </p:nvPr>
        </p:nvSpPr>
        <p:spPr>
          <a:xfrm>
            <a:off x="142844" y="1484313"/>
            <a:ext cx="8786874" cy="1171338"/>
          </a:xfrm>
        </p:spPr>
        <p:txBody>
          <a:bodyPr/>
          <a:lstStyle/>
          <a:p>
            <a:r>
              <a:rPr lang="en-US" dirty="0" smtClean="0"/>
              <a:t>S’informer </a:t>
            </a:r>
            <a:r>
              <a:rPr lang="en-US" dirty="0" err="1" smtClean="0"/>
              <a:t>sur</a:t>
            </a:r>
            <a:r>
              <a:rPr lang="en-US" dirty="0" smtClean="0"/>
              <a:t> </a:t>
            </a:r>
            <a:r>
              <a:rPr lang="en-US" dirty="0" err="1" smtClean="0"/>
              <a:t>PowerShell</a:t>
            </a:r>
            <a:endParaRPr lang="en-US" sz="2000" u="sng" dirty="0" smtClean="0">
              <a:solidFill>
                <a:srgbClr val="0070C0"/>
              </a:solidFill>
            </a:endParaRPr>
          </a:p>
          <a:p>
            <a:pPr lvl="1"/>
            <a:r>
              <a:rPr lang="en-US" sz="2000" u="sng" dirty="0" smtClean="0">
                <a:solidFill>
                  <a:srgbClr val="0070C0"/>
                </a:solidFill>
                <a:hlinkClick r:id="rId2"/>
              </a:rPr>
              <a:t>http://</a:t>
            </a:r>
            <a:r>
              <a:rPr lang="en-US" sz="2000" u="sng" dirty="0" smtClean="0">
                <a:solidFill>
                  <a:srgbClr val="0070C0"/>
                </a:solidFill>
                <a:hlinkClick r:id="rId2"/>
              </a:rPr>
              <a:t>www.microsoft.com/windowsserver2003/technologies/management/powershell/default.mspx</a:t>
            </a:r>
            <a:r>
              <a:rPr lang="en-US" sz="2000" u="sng" dirty="0" smtClean="0">
                <a:solidFill>
                  <a:srgbClr val="0070C0"/>
                </a:solidFill>
              </a:rPr>
              <a:t> </a:t>
            </a:r>
            <a:endParaRPr lang="en-US" sz="2000" u="sng" dirty="0" smtClean="0">
              <a:solidFill>
                <a:srgbClr val="0070C0"/>
              </a:solidFill>
            </a:endParaRPr>
          </a:p>
          <a:p>
            <a:pPr>
              <a:buNone/>
            </a:pPr>
            <a:endParaRPr lang="en-US" dirty="0" smtClean="0"/>
          </a:p>
        </p:txBody>
      </p:sp>
      <p:pic>
        <p:nvPicPr>
          <p:cNvPr id="6" name="Picture 4" descr="http://images.encarta.msn.com/xrefmedia/sharemed/targets/illus/flg/T048987A.jpg"/>
          <p:cNvPicPr>
            <a:picLocks noChangeAspect="1" noChangeArrowheads="1"/>
          </p:cNvPicPr>
          <p:nvPr/>
        </p:nvPicPr>
        <p:blipFill>
          <a:blip r:embed="rId3" cstate="print"/>
          <a:srcRect/>
          <a:stretch>
            <a:fillRect/>
          </a:stretch>
        </p:blipFill>
        <p:spPr bwMode="auto">
          <a:xfrm>
            <a:off x="428596" y="3315308"/>
            <a:ext cx="180975" cy="114300"/>
          </a:xfrm>
          <a:prstGeom prst="rect">
            <a:avLst/>
          </a:prstGeom>
          <a:noFill/>
        </p:spPr>
      </p:pic>
      <p:pic>
        <p:nvPicPr>
          <p:cNvPr id="7" name="Picture 4" descr="http://images.encarta.msn.com/xrefmedia/sharemed/targets/illus/flg/T048987A.jpg"/>
          <p:cNvPicPr>
            <a:picLocks noChangeAspect="1" noChangeArrowheads="1"/>
          </p:cNvPicPr>
          <p:nvPr/>
        </p:nvPicPr>
        <p:blipFill>
          <a:blip r:embed="rId3" cstate="print"/>
          <a:srcRect/>
          <a:stretch>
            <a:fillRect/>
          </a:stretch>
        </p:blipFill>
        <p:spPr bwMode="auto">
          <a:xfrm>
            <a:off x="428596" y="4844392"/>
            <a:ext cx="180975" cy="114300"/>
          </a:xfrm>
          <a:prstGeom prst="rect">
            <a:avLst/>
          </a:prstGeom>
          <a:noFill/>
        </p:spPr>
      </p:pic>
      <p:sp>
        <p:nvSpPr>
          <p:cNvPr id="11" name="Content Placeholder 2"/>
          <p:cNvSpPr txBox="1">
            <a:spLocks/>
          </p:cNvSpPr>
          <p:nvPr/>
        </p:nvSpPr>
        <p:spPr>
          <a:xfrm>
            <a:off x="142844" y="2704288"/>
            <a:ext cx="8786874" cy="242218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Script Center </a:t>
            </a:r>
            <a:r>
              <a:rPr kumimoji="0" lang="en-US" sz="3200" b="0" i="0" u="none" strike="noStrike" kern="1200" cap="none" spc="0" normalizeH="0" baseline="0" noProof="0" dirty="0" err="1" smtClean="0">
                <a:ln>
                  <a:noFill/>
                </a:ln>
                <a:solidFill>
                  <a:schemeClr val="tx1"/>
                </a:solidFill>
                <a:effectLst/>
                <a:uLnTx/>
                <a:uFillTx/>
                <a:latin typeface="Calibri" pitchFamily="34" charset="0"/>
                <a:ea typeface="+mn-ea"/>
                <a:cs typeface="+mn-cs"/>
              </a:rPr>
              <a:t>sur</a:t>
            </a: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 TechNet</a:t>
            </a:r>
          </a:p>
          <a:p>
            <a:pPr marL="833438" lvl="1" indent="-369888">
              <a:lnSpc>
                <a:spcPct val="90000"/>
              </a:lnSpc>
              <a:spcBef>
                <a:spcPct val="20000"/>
              </a:spcBef>
              <a:buBlip>
                <a:blip r:embed="rId4"/>
              </a:buBlip>
            </a:pPr>
            <a:r>
              <a:rPr lang="en-US" sz="2000" dirty="0" smtClean="0">
                <a:solidFill>
                  <a:srgbClr val="0070C0"/>
                </a:solidFill>
                <a:latin typeface="Calibri" pitchFamily="34" charset="0"/>
                <a:hlinkClick r:id="rId5"/>
              </a:rPr>
              <a:t>http://technet.microsoft.com/fr-fr/bb410849.aspx  </a:t>
            </a:r>
          </a:p>
          <a:p>
            <a:pPr marL="376256" indent="-369888">
              <a:lnSpc>
                <a:spcPct val="90000"/>
              </a:lnSpc>
              <a:spcBef>
                <a:spcPct val="20000"/>
              </a:spcBef>
              <a:buBlip>
                <a:blip r:embed="rId4"/>
              </a:buBlip>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Blogs</a:t>
            </a:r>
          </a:p>
          <a:p>
            <a:pPr marL="833438" lvl="1" indent="-369888">
              <a:lnSpc>
                <a:spcPct val="90000"/>
              </a:lnSpc>
              <a:spcBef>
                <a:spcPct val="20000"/>
              </a:spcBef>
              <a:buBlip>
                <a:blip r:embed="rId4"/>
              </a:buBlip>
            </a:pPr>
            <a:r>
              <a:rPr lang="en-US" sz="2000" dirty="0" smtClean="0">
                <a:solidFill>
                  <a:srgbClr val="0070C0"/>
                </a:solidFill>
                <a:latin typeface="Calibri" pitchFamily="34" charset="0"/>
                <a:hlinkClick r:id="rId5"/>
              </a:rPr>
              <a:t>http://blogs.msdn.com/powershell/ </a:t>
            </a:r>
            <a:endParaRPr lang="en-US" sz="2000" dirty="0" smtClean="0">
              <a:solidFill>
                <a:srgbClr val="0070C0"/>
              </a:solidFill>
              <a:latin typeface="Calibri" pitchFamily="34" charset="0"/>
              <a:hlinkClick r:id="rId5"/>
            </a:endParaRPr>
          </a:p>
          <a:p>
            <a:pPr marL="833438" lvl="1" indent="-369888">
              <a:lnSpc>
                <a:spcPct val="90000"/>
              </a:lnSpc>
              <a:spcBef>
                <a:spcPct val="20000"/>
              </a:spcBef>
              <a:buBlip>
                <a:blip r:embed="rId4"/>
              </a:buBlip>
            </a:pPr>
            <a:r>
              <a:rPr lang="en-US" sz="2000" dirty="0" smtClean="0">
                <a:solidFill>
                  <a:srgbClr val="0070C0"/>
                </a:solidFill>
                <a:latin typeface="Calibri" pitchFamily="34" charset="0"/>
                <a:hlinkClick r:id="rId5"/>
              </a:rPr>
              <a:t>http://thepowershellguy.com/blogs/posh/</a:t>
            </a:r>
            <a:endParaRPr lang="en-US" sz="2000" dirty="0" smtClean="0">
              <a:solidFill>
                <a:srgbClr val="0070C0"/>
              </a:solidFill>
              <a:latin typeface="Calibri" pitchFamily="34" charset="0"/>
              <a:hlinkClick r:id="rId5"/>
            </a:endParaRPr>
          </a:p>
          <a:p>
            <a:pPr marL="833438" lvl="1" indent="-369888">
              <a:lnSpc>
                <a:spcPct val="90000"/>
              </a:lnSpc>
              <a:spcBef>
                <a:spcPct val="20000"/>
              </a:spcBef>
              <a:buBlip>
                <a:blip r:embed="rId4"/>
              </a:buBlip>
            </a:pPr>
            <a:r>
              <a:rPr lang="en-US" sz="2000" dirty="0" smtClean="0">
                <a:solidFill>
                  <a:srgbClr val="0070C0"/>
                </a:solidFill>
                <a:latin typeface="Calibri" pitchFamily="34" charset="0"/>
                <a:hlinkClick r:id="rId5"/>
              </a:rPr>
              <a:t>http</a:t>
            </a:r>
            <a:r>
              <a:rPr kumimoji="0" lang="en-US" sz="2000" b="0" i="0" u="none" strike="noStrike" kern="1200" cap="none" spc="0" normalizeH="0" baseline="0" noProof="0" dirty="0" smtClean="0">
                <a:ln>
                  <a:noFill/>
                </a:ln>
                <a:solidFill>
                  <a:srgbClr val="0070C0"/>
                </a:solidFill>
                <a:effectLst/>
                <a:uLnTx/>
                <a:uFillTx/>
                <a:latin typeface="Calibri" pitchFamily="34" charset="0"/>
                <a:ea typeface="+mn-ea"/>
                <a:cs typeface="+mn-cs"/>
                <a:hlinkClick r:id="rId5"/>
              </a:rPr>
              <a:t>://blogs.technet.com/patricg</a:t>
            </a:r>
            <a:endParaRPr kumimoji="0" lang="en-US" sz="2000" b="0" i="0" u="sng" strike="noStrike" kern="1200" cap="none" spc="0" normalizeH="0" baseline="0" noProof="0" dirty="0" smtClean="0">
              <a:ln>
                <a:noFill/>
              </a:ln>
              <a:solidFill>
                <a:srgbClr val="0070C0"/>
              </a:solidFill>
              <a:effectLst/>
              <a:uLnTx/>
              <a:uFillTx/>
              <a:latin typeface="Calibri" pitchFamily="34" charset="0"/>
              <a:ea typeface="+mn-ea"/>
              <a:cs typeface="+mn-cs"/>
            </a:endParaRPr>
          </a:p>
          <a:p>
            <a:pPr marL="833438" marR="0" lvl="1" indent="-369888"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0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13" name="Content Placeholder 2"/>
          <p:cNvSpPr txBox="1">
            <a:spLocks/>
          </p:cNvSpPr>
          <p:nvPr/>
        </p:nvSpPr>
        <p:spPr>
          <a:xfrm>
            <a:off x="357126" y="5308041"/>
            <a:ext cx="8407495" cy="4464997"/>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4"/>
              </a:buBlip>
              <a:tabLst/>
              <a:defRPr/>
            </a:pPr>
            <a:r>
              <a:rPr kumimoji="0" lang="en-US" sz="3200" b="0" i="0" u="none" strike="noStrike" kern="1200" cap="none" spc="0" normalizeH="0" baseline="0" noProof="0" dirty="0" err="1" smtClean="0">
                <a:ln>
                  <a:noFill/>
                </a:ln>
                <a:solidFill>
                  <a:schemeClr val="tx1"/>
                </a:solidFill>
                <a:effectLst/>
                <a:uLnTx/>
                <a:uFillTx/>
                <a:latin typeface="Calibri" pitchFamily="34" charset="0"/>
                <a:ea typeface="+mn-ea"/>
                <a:cs typeface="+mn-cs"/>
              </a:rPr>
              <a:t>Télécharger</a:t>
            </a: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833438" lvl="1" indent="-369888">
              <a:lnSpc>
                <a:spcPct val="90000"/>
              </a:lnSpc>
              <a:spcBef>
                <a:spcPct val="20000"/>
              </a:spcBef>
              <a:buBlip>
                <a:blip r:embed="rId4"/>
              </a:buBlip>
            </a:pPr>
            <a:r>
              <a:rPr lang="en-US" sz="2000" dirty="0" smtClean="0">
                <a:solidFill>
                  <a:srgbClr val="0070C0"/>
                </a:solidFill>
                <a:latin typeface="Calibri" pitchFamily="34" charset="0"/>
                <a:hlinkClick r:id="rId5"/>
              </a:rPr>
              <a:t>http://www.microsoft.com/windowsserver2003/technologies/management/powershell/download.mspx</a:t>
            </a:r>
          </a:p>
        </p:txBody>
      </p:sp>
      <p:pic>
        <p:nvPicPr>
          <p:cNvPr id="53250" name="Picture 2" descr="http://www.microsoft.com/france/images/us.gif"/>
          <p:cNvPicPr>
            <a:picLocks noChangeAspect="1" noChangeArrowheads="1"/>
          </p:cNvPicPr>
          <p:nvPr/>
        </p:nvPicPr>
        <p:blipFill>
          <a:blip r:embed="rId6"/>
          <a:srcRect/>
          <a:stretch>
            <a:fillRect/>
          </a:stretch>
        </p:blipFill>
        <p:spPr bwMode="auto">
          <a:xfrm>
            <a:off x="433358" y="2071654"/>
            <a:ext cx="171450" cy="123825"/>
          </a:xfrm>
          <a:prstGeom prst="rect">
            <a:avLst/>
          </a:prstGeom>
          <a:noFill/>
        </p:spPr>
      </p:pic>
      <p:pic>
        <p:nvPicPr>
          <p:cNvPr id="14" name="Picture 2" descr="http://www.microsoft.com/france/images/us.gif"/>
          <p:cNvPicPr>
            <a:picLocks noChangeAspect="1" noChangeArrowheads="1"/>
          </p:cNvPicPr>
          <p:nvPr/>
        </p:nvPicPr>
        <p:blipFill>
          <a:blip r:embed="rId6"/>
          <a:srcRect/>
          <a:stretch>
            <a:fillRect/>
          </a:stretch>
        </p:blipFill>
        <p:spPr bwMode="auto">
          <a:xfrm>
            <a:off x="433358" y="4150130"/>
            <a:ext cx="171450" cy="123825"/>
          </a:xfrm>
          <a:prstGeom prst="rect">
            <a:avLst/>
          </a:prstGeom>
          <a:noFill/>
        </p:spPr>
      </p:pic>
      <p:pic>
        <p:nvPicPr>
          <p:cNvPr id="15" name="Picture 2" descr="http://www.microsoft.com/france/images/us.gif"/>
          <p:cNvPicPr>
            <a:picLocks noChangeAspect="1" noChangeArrowheads="1"/>
          </p:cNvPicPr>
          <p:nvPr/>
        </p:nvPicPr>
        <p:blipFill>
          <a:blip r:embed="rId6"/>
          <a:srcRect/>
          <a:stretch>
            <a:fillRect/>
          </a:stretch>
        </p:blipFill>
        <p:spPr bwMode="auto">
          <a:xfrm>
            <a:off x="433358" y="4487362"/>
            <a:ext cx="171450" cy="123825"/>
          </a:xfrm>
          <a:prstGeom prst="rect">
            <a:avLst/>
          </a:prstGeom>
          <a:noFill/>
        </p:spPr>
      </p:pic>
      <p:pic>
        <p:nvPicPr>
          <p:cNvPr id="16" name="Picture 2" descr="http://www.microsoft.com/france/images/us.gif"/>
          <p:cNvPicPr>
            <a:picLocks noChangeAspect="1" noChangeArrowheads="1"/>
          </p:cNvPicPr>
          <p:nvPr/>
        </p:nvPicPr>
        <p:blipFill>
          <a:blip r:embed="rId6"/>
          <a:srcRect/>
          <a:stretch>
            <a:fillRect/>
          </a:stretch>
        </p:blipFill>
        <p:spPr bwMode="auto">
          <a:xfrm>
            <a:off x="433358" y="5878411"/>
            <a:ext cx="171450" cy="123825"/>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a:t>
            </a:r>
            <a:endParaRPr lang="fr-FR" dirty="0"/>
          </a:p>
        </p:txBody>
      </p:sp>
      <p:sp>
        <p:nvSpPr>
          <p:cNvPr id="3" name="Espace réservé du contenu 2"/>
          <p:cNvSpPr>
            <a:spLocks noGrp="1"/>
          </p:cNvSpPr>
          <p:nvPr>
            <p:ph sz="quarter" idx="10"/>
          </p:nvPr>
        </p:nvSpPr>
        <p:spPr>
          <a:xfrm>
            <a:off x="419100" y="1473201"/>
            <a:ext cx="8458200" cy="4298950"/>
          </a:xfrm>
        </p:spPr>
        <p:txBody>
          <a:bodyPr/>
          <a:lstStyle/>
          <a:p>
            <a:r>
              <a:rPr lang="fr-FR" dirty="0" smtClean="0"/>
              <a:t>Découverte de PowerShell</a:t>
            </a:r>
          </a:p>
          <a:p>
            <a:pPr marL="993775" lvl="1" indent="-514350">
              <a:buFont typeface="+mj-lt"/>
              <a:buAutoNum type="arabicPeriod"/>
            </a:pPr>
            <a:r>
              <a:rPr lang="fr-FR" dirty="0" smtClean="0"/>
              <a:t>Les bases</a:t>
            </a:r>
          </a:p>
          <a:p>
            <a:pPr marL="993775" lvl="1" indent="-514350">
              <a:buFont typeface="+mj-lt"/>
              <a:buAutoNum type="arabicPeriod"/>
            </a:pPr>
            <a:r>
              <a:rPr lang="fr-FR" dirty="0" smtClean="0"/>
              <a:t>Constructions du langage</a:t>
            </a:r>
          </a:p>
          <a:p>
            <a:r>
              <a:rPr lang="fr-FR" dirty="0" smtClean="0"/>
              <a:t>Intégration avec le système et les autres serveurs</a:t>
            </a:r>
          </a:p>
          <a:p>
            <a:pPr marL="917575" lvl="1" indent="-457200">
              <a:buFont typeface="+mj-lt"/>
              <a:buAutoNum type="arabicPeriod"/>
            </a:pPr>
            <a:r>
              <a:rPr lang="fr-FR" dirty="0" smtClean="0"/>
              <a:t>Lecteurs étendus; WMI; COM</a:t>
            </a:r>
          </a:p>
          <a:p>
            <a:pPr marL="917575" lvl="1" indent="-457200">
              <a:buFont typeface="+mj-lt"/>
              <a:buAutoNum type="arabicPeriod"/>
            </a:pPr>
            <a:r>
              <a:rPr lang="fr-FR" dirty="0" smtClean="0"/>
              <a:t>Avec SQL Server, Exchange, SharePoint…</a:t>
            </a:r>
          </a:p>
          <a:p>
            <a:r>
              <a:rPr lang="fr-FR" dirty="0" smtClean="0"/>
              <a:t>Le futur</a:t>
            </a:r>
          </a:p>
          <a:p>
            <a:pPr lvl="1"/>
            <a:r>
              <a:rPr lang="fr-FR" dirty="0" err="1" smtClean="0"/>
              <a:t>PowerShell</a:t>
            </a:r>
            <a:r>
              <a:rPr lang="fr-FR" dirty="0" smtClean="0"/>
              <a:t> V2</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Ressemblances et parenté</a:t>
            </a:r>
            <a:endParaRPr lang="fr-FR" dirty="0"/>
          </a:p>
        </p:txBody>
      </p:sp>
      <p:sp>
        <p:nvSpPr>
          <p:cNvPr id="3" name="Espace réservé du contenu 2"/>
          <p:cNvSpPr>
            <a:spLocks noGrp="1"/>
          </p:cNvSpPr>
          <p:nvPr>
            <p:ph sz="quarter" idx="10"/>
          </p:nvPr>
        </p:nvSpPr>
        <p:spPr/>
        <p:txBody>
          <a:bodyPr/>
          <a:lstStyle/>
          <a:p>
            <a:r>
              <a:rPr lang="fr-FR" dirty="0" smtClean="0"/>
              <a:t>Le cœur du langage est basé sur la norme POSIX 1003.2 suivie par </a:t>
            </a:r>
            <a:r>
              <a:rPr lang="fr-FR" dirty="0" smtClean="0">
                <a:solidFill>
                  <a:schemeClr val="tx2"/>
                </a:solidFill>
              </a:rPr>
              <a:t>Korn </a:t>
            </a:r>
            <a:r>
              <a:rPr lang="fr-FR" dirty="0" err="1" smtClean="0">
                <a:solidFill>
                  <a:schemeClr val="tx2"/>
                </a:solidFill>
              </a:rPr>
              <a:t>shell</a:t>
            </a:r>
            <a:r>
              <a:rPr lang="fr-FR" dirty="0" smtClean="0"/>
              <a:t>.</a:t>
            </a:r>
          </a:p>
          <a:p>
            <a:r>
              <a:rPr lang="fr-FR" dirty="0" smtClean="0"/>
              <a:t>Il ressemble beaucoup à </a:t>
            </a:r>
            <a:r>
              <a:rPr lang="fr-FR" dirty="0" smtClean="0">
                <a:solidFill>
                  <a:schemeClr val="tx2"/>
                </a:solidFill>
              </a:rPr>
              <a:t>PHP</a:t>
            </a:r>
            <a:r>
              <a:rPr lang="fr-FR" dirty="0" smtClean="0"/>
              <a:t> et </a:t>
            </a:r>
            <a:r>
              <a:rPr lang="fr-FR" dirty="0" smtClean="0">
                <a:solidFill>
                  <a:schemeClr val="tx2"/>
                </a:solidFill>
              </a:rPr>
              <a:t>Perl</a:t>
            </a:r>
            <a:r>
              <a:rPr lang="fr-FR" dirty="0" smtClean="0"/>
              <a:t>.</a:t>
            </a:r>
          </a:p>
          <a:p>
            <a:endParaRPr lang="fr-FR" dirty="0" smtClean="0"/>
          </a:p>
          <a:p>
            <a:r>
              <a:rPr lang="fr-FR" dirty="0" smtClean="0"/>
              <a:t>La syntaxe a été alignée sur </a:t>
            </a:r>
            <a:r>
              <a:rPr lang="fr-FR" dirty="0" smtClean="0">
                <a:solidFill>
                  <a:schemeClr val="tx2"/>
                </a:solidFill>
              </a:rPr>
              <a:t>C#</a:t>
            </a:r>
          </a:p>
          <a:p>
            <a:pPr lvl="1">
              <a:buNone/>
            </a:pPr>
            <a:r>
              <a:rPr lang="fr-FR" dirty="0" smtClean="0"/>
              <a:t>On peut donc très facilement convertir du code </a:t>
            </a:r>
            <a:r>
              <a:rPr lang="fr-FR" dirty="0" smtClean="0">
                <a:solidFill>
                  <a:schemeClr val="tx2"/>
                </a:solidFill>
              </a:rPr>
              <a:t>C#</a:t>
            </a:r>
            <a:r>
              <a:rPr lang="fr-FR" dirty="0" smtClean="0"/>
              <a:t> en PS et réciproquement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600" dirty="0" smtClean="0"/>
              <a:t>Configuration de PowerShell</a:t>
            </a:r>
          </a:p>
        </p:txBody>
      </p:sp>
      <p:sp useBgFill="1">
        <p:nvSpPr>
          <p:cNvPr id="260099" name="Content Placeholder 2"/>
          <p:cNvSpPr>
            <a:spLocks noGrp="1"/>
          </p:cNvSpPr>
          <p:nvPr>
            <p:ph idx="1"/>
          </p:nvPr>
        </p:nvSpPr>
        <p:spPr/>
        <p:txBody>
          <a:bodyPr/>
          <a:lstStyle/>
          <a:p>
            <a:pPr marL="411163"/>
            <a:r>
              <a:rPr lang="en-US" sz="1600" dirty="0" smtClean="0"/>
              <a:t>Version 1.0</a:t>
            </a:r>
          </a:p>
          <a:p>
            <a:pPr marL="411163"/>
            <a:r>
              <a:rPr lang="en-US" sz="1600" dirty="0" err="1" smtClean="0"/>
              <a:t>Pré-requis</a:t>
            </a:r>
            <a:r>
              <a:rPr lang="en-US" sz="1600" dirty="0" smtClean="0"/>
              <a:t> </a:t>
            </a:r>
            <a:r>
              <a:rPr lang="en-US" sz="1800" dirty="0" smtClean="0"/>
              <a:t>:  </a:t>
            </a:r>
            <a:r>
              <a:rPr lang="en-US" sz="1600" u="sng" dirty="0" smtClean="0"/>
              <a:t>Framework </a:t>
            </a:r>
            <a:r>
              <a:rPr lang="en-US" sz="1600" u="sng" dirty="0" err="1" smtClean="0"/>
              <a:t>.Net</a:t>
            </a:r>
            <a:r>
              <a:rPr lang="en-US" sz="1600" u="sng" dirty="0" smtClean="0"/>
              <a:t> 2.0</a:t>
            </a:r>
          </a:p>
          <a:p>
            <a:pPr marL="411163"/>
            <a:r>
              <a:rPr lang="en-US" sz="1600" dirty="0" err="1" smtClean="0"/>
              <a:t>Disponible</a:t>
            </a:r>
            <a:r>
              <a:rPr lang="en-US" sz="1600" dirty="0" smtClean="0"/>
              <a:t> pour:</a:t>
            </a:r>
          </a:p>
          <a:p>
            <a:pPr marL="411163"/>
            <a:endParaRPr lang="en-US" dirty="0" smtClean="0"/>
          </a:p>
        </p:txBody>
      </p:sp>
      <p:graphicFrame>
        <p:nvGraphicFramePr>
          <p:cNvPr id="4" name="Tableau 3"/>
          <p:cNvGraphicFramePr>
            <a:graphicFrameLocks noGrp="1"/>
          </p:cNvGraphicFramePr>
          <p:nvPr/>
        </p:nvGraphicFramePr>
        <p:xfrm>
          <a:off x="598715" y="2543854"/>
          <a:ext cx="8175170" cy="3609042"/>
        </p:xfrm>
        <a:graphic>
          <a:graphicData uri="http://schemas.openxmlformats.org/drawingml/2006/table">
            <a:tbl>
              <a:tblPr firstCol="1" bandRow="1">
                <a:tableStyleId>{0E3FDE45-AF77-4B5C-9715-49D594BDF05E}</a:tableStyleId>
              </a:tblPr>
              <a:tblGrid>
                <a:gridCol w="2090056"/>
                <a:gridCol w="5030253"/>
                <a:gridCol w="1054861"/>
              </a:tblGrid>
              <a:tr h="1290612">
                <a:tc>
                  <a:txBody>
                    <a:bodyPr/>
                    <a:lstStyle/>
                    <a:p>
                      <a:r>
                        <a:rPr lang="fr-FR" sz="1600" dirty="0" smtClean="0"/>
                        <a:t>Windows</a:t>
                      </a:r>
                      <a:r>
                        <a:rPr lang="fr-FR" sz="1600" baseline="0" dirty="0" smtClean="0"/>
                        <a:t> Server</a:t>
                      </a:r>
                    </a:p>
                    <a:p>
                      <a:r>
                        <a:rPr lang="fr-FR" sz="1600" dirty="0" smtClean="0"/>
                        <a:t>2008</a:t>
                      </a:r>
                      <a:endParaRPr lang="fr-FR" sz="1600" dirty="0"/>
                    </a:p>
                  </a:txBody>
                  <a:tcPr/>
                </a:tc>
                <a:tc>
                  <a:txBody>
                    <a:bodyPr/>
                    <a:lstStyle/>
                    <a:p>
                      <a:pPr>
                        <a:buFont typeface="Arial" pitchFamily="34" charset="0"/>
                        <a:buChar char="•"/>
                      </a:pPr>
                      <a:r>
                        <a:rPr lang="fr-FR" sz="1600" dirty="0" smtClean="0"/>
                        <a:t> Une </a:t>
                      </a:r>
                      <a:r>
                        <a:rPr lang="fr-FR" sz="1600" dirty="0" smtClean="0"/>
                        <a:t>fonctionnalité </a:t>
                      </a:r>
                      <a:r>
                        <a:rPr lang="fr-FR" sz="1600" baseline="0" dirty="0" smtClean="0"/>
                        <a:t>à </a:t>
                      </a:r>
                      <a:r>
                        <a:rPr lang="fr-FR" sz="1600" baseline="0" dirty="0" smtClean="0"/>
                        <a:t>installer</a:t>
                      </a:r>
                    </a:p>
                    <a:p>
                      <a:pPr>
                        <a:buFont typeface="Arial" pitchFamily="34" charset="0"/>
                        <a:buChar char="•"/>
                      </a:pPr>
                      <a:r>
                        <a:rPr lang="fr-FR" sz="1600" baseline="0" dirty="0" smtClean="0"/>
                        <a:t> Pas installée par défaut</a:t>
                      </a:r>
                    </a:p>
                    <a:p>
                      <a:pPr>
                        <a:buFont typeface="Arial" pitchFamily="34" charset="0"/>
                        <a:buChar char="•"/>
                      </a:pPr>
                      <a:r>
                        <a:rPr lang="fr-FR" sz="1600" baseline="0" dirty="0" smtClean="0"/>
                        <a:t> Pas disponible avec « Server </a:t>
                      </a:r>
                      <a:r>
                        <a:rPr lang="fr-FR" sz="1600" baseline="0" dirty="0" err="1" smtClean="0"/>
                        <a:t>Core</a:t>
                      </a:r>
                      <a:r>
                        <a:rPr lang="fr-FR" sz="1600" baseline="0" dirty="0" smtClean="0"/>
                        <a:t> »</a:t>
                      </a:r>
                      <a:endParaRPr lang="fr-FR" sz="1600" dirty="0"/>
                    </a:p>
                  </a:txBody>
                  <a:tcPr/>
                </a:tc>
                <a:tc>
                  <a:txBody>
                    <a:bodyPr/>
                    <a:lstStyle/>
                    <a:p>
                      <a:pPr>
                        <a:buFont typeface="Arial" pitchFamily="34" charset="0"/>
                        <a:buChar char="•"/>
                      </a:pPr>
                      <a:r>
                        <a:rPr lang="fr-FR" sz="1600" dirty="0" smtClean="0"/>
                        <a:t>x86</a:t>
                      </a:r>
                    </a:p>
                    <a:p>
                      <a:pPr>
                        <a:buFont typeface="Arial" pitchFamily="34" charset="0"/>
                        <a:buChar char="•"/>
                      </a:pPr>
                      <a:r>
                        <a:rPr lang="fr-FR" sz="1600" dirty="0" smtClean="0"/>
                        <a:t>x64</a:t>
                      </a:r>
                    </a:p>
                    <a:p>
                      <a:pPr>
                        <a:buFont typeface="Arial" pitchFamily="34" charset="0"/>
                        <a:buChar char="•"/>
                      </a:pPr>
                      <a:r>
                        <a:rPr lang="fr-FR" sz="1600" dirty="0" smtClean="0"/>
                        <a:t>IA64</a:t>
                      </a:r>
                    </a:p>
                    <a:p>
                      <a:pPr>
                        <a:buFont typeface="Arial" pitchFamily="34" charset="0"/>
                        <a:buChar char="•"/>
                      </a:pPr>
                      <a:endParaRPr lang="fr-FR" sz="1600" dirty="0"/>
                    </a:p>
                  </a:txBody>
                  <a:tcPr/>
                </a:tc>
              </a:tr>
              <a:tr h="747735">
                <a:tc>
                  <a:txBody>
                    <a:bodyPr/>
                    <a:lstStyle/>
                    <a:p>
                      <a:r>
                        <a:rPr lang="fr-FR" sz="1600" dirty="0" smtClean="0"/>
                        <a:t>Windows Server 2003 SP1</a:t>
                      </a:r>
                      <a:endParaRPr lang="fr-FR" sz="1600" dirty="0"/>
                    </a:p>
                  </a:txBody>
                  <a:tcPr/>
                </a:tc>
                <a:tc>
                  <a:txBody>
                    <a:bodyPr/>
                    <a:lstStyle/>
                    <a:p>
                      <a:pPr>
                        <a:buFont typeface="Arial" pitchFamily="34" charset="0"/>
                        <a:buChar char="•"/>
                      </a:pPr>
                      <a:r>
                        <a:rPr lang="fr-FR" sz="1600" dirty="0" smtClean="0"/>
                        <a:t> Une mise à jour système entre</a:t>
                      </a:r>
                      <a:r>
                        <a:rPr lang="fr-FR" sz="1600" baseline="0" dirty="0" smtClean="0"/>
                        <a:t> le SP1 et le SP2 (KB926139, 140, 141)</a:t>
                      </a:r>
                    </a:p>
                    <a:p>
                      <a:pPr>
                        <a:buFont typeface="Arial" pitchFamily="34" charset="0"/>
                        <a:buChar char="•"/>
                      </a:pPr>
                      <a:r>
                        <a:rPr lang="fr-FR" sz="1600" baseline="0" dirty="0" smtClean="0"/>
                        <a:t> A télécharger</a:t>
                      </a:r>
                      <a:endParaRPr lang="fr-FR" sz="1600" dirty="0"/>
                    </a:p>
                  </a:txBody>
                  <a:tcPr/>
                </a:tc>
                <a:tc>
                  <a:txBody>
                    <a:bodyPr/>
                    <a:lstStyle/>
                    <a:p>
                      <a:pPr>
                        <a:buFont typeface="Arial" pitchFamily="34" charset="0"/>
                        <a:buChar char="•"/>
                      </a:pPr>
                      <a:r>
                        <a:rPr lang="fr-FR" sz="1600" dirty="0" smtClean="0"/>
                        <a:t>x86</a:t>
                      </a:r>
                    </a:p>
                    <a:p>
                      <a:pPr>
                        <a:buFont typeface="Arial" pitchFamily="34" charset="0"/>
                        <a:buChar char="•"/>
                      </a:pPr>
                      <a:r>
                        <a:rPr lang="fr-FR" sz="1600" dirty="0" smtClean="0"/>
                        <a:t>x64</a:t>
                      </a:r>
                    </a:p>
                    <a:p>
                      <a:pPr>
                        <a:buFont typeface="Arial" pitchFamily="34" charset="0"/>
                        <a:buChar char="•"/>
                      </a:pPr>
                      <a:r>
                        <a:rPr lang="fr-FR" sz="1600" dirty="0" smtClean="0"/>
                        <a:t>IA64</a:t>
                      </a:r>
                      <a:endParaRPr lang="fr-FR" sz="1600" dirty="0"/>
                    </a:p>
                  </a:txBody>
                  <a:tcPr/>
                </a:tc>
              </a:tr>
              <a:tr h="747735">
                <a:tc>
                  <a:txBody>
                    <a:bodyPr/>
                    <a:lstStyle/>
                    <a:p>
                      <a:r>
                        <a:rPr lang="fr-FR" sz="1600" dirty="0" smtClean="0"/>
                        <a:t>Windows</a:t>
                      </a:r>
                      <a:r>
                        <a:rPr lang="fr-FR" sz="1600" baseline="0" dirty="0" smtClean="0"/>
                        <a:t> Vista</a:t>
                      </a:r>
                      <a:endParaRPr lang="fr-FR" sz="1600" dirty="0"/>
                    </a:p>
                  </a:txBody>
                  <a:tcPr/>
                </a:tc>
                <a:tc>
                  <a:txBody>
                    <a:bodyPr/>
                    <a:lstStyle/>
                    <a:p>
                      <a:pPr>
                        <a:buFont typeface="Arial" pitchFamily="34" charset="0"/>
                        <a:buChar char="•"/>
                      </a:pPr>
                      <a:r>
                        <a:rPr lang="fr-FR" sz="1600" dirty="0" smtClean="0"/>
                        <a:t> Une</a:t>
                      </a:r>
                      <a:r>
                        <a:rPr lang="fr-FR" sz="1600" baseline="0" dirty="0" smtClean="0"/>
                        <a:t> mise à jour  (KB928439)</a:t>
                      </a:r>
                    </a:p>
                    <a:p>
                      <a:pPr>
                        <a:buFont typeface="Arial" pitchFamily="34" charset="0"/>
                        <a:buChar char="•"/>
                      </a:pPr>
                      <a:r>
                        <a:rPr lang="fr-FR" sz="1600" baseline="0" dirty="0" smtClean="0"/>
                        <a:t> A télécharger</a:t>
                      </a:r>
                      <a:endParaRPr lang="fr-FR" sz="1600" dirty="0"/>
                    </a:p>
                  </a:txBody>
                  <a:tcPr/>
                </a:tc>
                <a:tc>
                  <a:txBody>
                    <a:bodyPr/>
                    <a:lstStyle/>
                    <a:p>
                      <a:pPr>
                        <a:buFont typeface="Arial" pitchFamily="34" charset="0"/>
                        <a:buChar char="•"/>
                      </a:pPr>
                      <a:r>
                        <a:rPr lang="fr-FR" sz="1600" dirty="0" smtClean="0"/>
                        <a:t>x86</a:t>
                      </a:r>
                    </a:p>
                    <a:p>
                      <a:pPr>
                        <a:buFont typeface="Arial" pitchFamily="34" charset="0"/>
                        <a:buChar char="•"/>
                      </a:pPr>
                      <a:r>
                        <a:rPr lang="fr-FR" sz="1600" dirty="0" smtClean="0"/>
                        <a:t>x64</a:t>
                      </a:r>
                    </a:p>
                  </a:txBody>
                  <a:tcPr/>
                </a:tc>
              </a:tr>
              <a:tr h="747735">
                <a:tc>
                  <a:txBody>
                    <a:bodyPr/>
                    <a:lstStyle/>
                    <a:p>
                      <a:r>
                        <a:rPr lang="fr-FR" sz="1600" dirty="0" smtClean="0"/>
                        <a:t>Windows XP SP2</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dirty="0" smtClean="0"/>
                        <a:t> Une mise à jour système </a:t>
                      </a:r>
                      <a:r>
                        <a:rPr lang="fr-FR" sz="1600" baseline="0" dirty="0" smtClean="0"/>
                        <a:t>    (KB926139, 140, 141)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baseline="0" dirty="0" smtClean="0"/>
                        <a:t> A télécharger</a:t>
                      </a:r>
                      <a:endParaRPr lang="fr-FR" sz="1600" dirty="0" smtClean="0"/>
                    </a:p>
                  </a:txBody>
                  <a:tcPr/>
                </a:tc>
                <a:tc>
                  <a:txBody>
                    <a:bodyPr/>
                    <a:lstStyle/>
                    <a:p>
                      <a:pPr>
                        <a:buFont typeface="Arial" pitchFamily="34" charset="0"/>
                        <a:buChar char="•"/>
                      </a:pPr>
                      <a:r>
                        <a:rPr lang="fr-FR" sz="1600" dirty="0" smtClean="0"/>
                        <a:t>x86</a:t>
                      </a:r>
                    </a:p>
                    <a:p>
                      <a:pPr>
                        <a:buFont typeface="Arial" pitchFamily="34" charset="0"/>
                        <a:buChar char="•"/>
                      </a:pPr>
                      <a:r>
                        <a:rPr lang="fr-FR" sz="1600" dirty="0" smtClean="0"/>
                        <a:t>x64</a:t>
                      </a:r>
                    </a:p>
                  </a:txBody>
                  <a:tcPr/>
                </a:tc>
              </a:tr>
            </a:tbl>
          </a:graphicData>
        </a:graphic>
      </p:graphicFrame>
      <p:pic>
        <p:nvPicPr>
          <p:cNvPr id="1026" name="Picture 2" descr="C:\Users\patricg\AppData\Local\Microsoft\Windows\Temporary Internet Files\Content.IE5\9LYUKV0X\MCj03463170000[1].wmf"/>
          <p:cNvPicPr>
            <a:picLocks noChangeAspect="1" noChangeArrowheads="1"/>
          </p:cNvPicPr>
          <p:nvPr/>
        </p:nvPicPr>
        <p:blipFill>
          <a:blip r:embed="rId3"/>
          <a:srcRect/>
          <a:stretch>
            <a:fillRect/>
          </a:stretch>
        </p:blipFill>
        <p:spPr bwMode="auto">
          <a:xfrm>
            <a:off x="6745640" y="4141694"/>
            <a:ext cx="320313" cy="256623"/>
          </a:xfrm>
          <a:prstGeom prst="rect">
            <a:avLst/>
          </a:prstGeom>
          <a:noFill/>
        </p:spPr>
      </p:pic>
      <p:pic>
        <p:nvPicPr>
          <p:cNvPr id="1032" name="Picture 8" descr="http://static.twoday.net/domainblog/images/smiley.jpg"/>
          <p:cNvPicPr>
            <a:picLocks noChangeAspect="1" noChangeArrowheads="1"/>
          </p:cNvPicPr>
          <p:nvPr/>
        </p:nvPicPr>
        <p:blipFill>
          <a:blip r:embed="rId4" cstate="print"/>
          <a:srcRect/>
          <a:stretch>
            <a:fillRect/>
          </a:stretch>
        </p:blipFill>
        <p:spPr bwMode="auto">
          <a:xfrm>
            <a:off x="6744431" y="2608729"/>
            <a:ext cx="322730" cy="322730"/>
          </a:xfrm>
          <a:prstGeom prst="rect">
            <a:avLst/>
          </a:prstGeom>
          <a:noFill/>
        </p:spPr>
      </p:pic>
      <p:sp>
        <p:nvSpPr>
          <p:cNvPr id="12" name="Rectangle 11"/>
          <p:cNvSpPr/>
          <p:nvPr/>
        </p:nvSpPr>
        <p:spPr>
          <a:xfrm>
            <a:off x="185057" y="6276594"/>
            <a:ext cx="8773886" cy="276999"/>
          </a:xfrm>
          <a:prstGeom prst="rect">
            <a:avLst/>
          </a:prstGeom>
        </p:spPr>
        <p:txBody>
          <a:bodyPr wrap="square">
            <a:spAutoFit/>
          </a:bodyPr>
          <a:lstStyle/>
          <a:p>
            <a:pPr algn="r"/>
            <a:r>
              <a:rPr lang="fr-FR" sz="1200" dirty="0" smtClean="0">
                <a:hlinkClick r:id="rId5"/>
              </a:rPr>
              <a:t>http://www.microsoft.com/windowsserver2003/technologies/management/powershell/download.mspx</a:t>
            </a:r>
            <a:r>
              <a:rPr lang="fr-FR" sz="1200" dirty="0" smtClean="0"/>
              <a:t> </a:t>
            </a:r>
            <a:endParaRPr lang="fr-FR" sz="1200" dirty="0"/>
          </a:p>
        </p:txBody>
      </p:sp>
      <p:grpSp>
        <p:nvGrpSpPr>
          <p:cNvPr id="3" name="Groupe 7"/>
          <p:cNvGrpSpPr/>
          <p:nvPr/>
        </p:nvGrpSpPr>
        <p:grpSpPr>
          <a:xfrm>
            <a:off x="1000152" y="1142984"/>
            <a:ext cx="7429500" cy="5591176"/>
            <a:chOff x="1000152" y="1142984"/>
            <a:chExt cx="7429500" cy="5591176"/>
          </a:xfrm>
        </p:grpSpPr>
        <p:pic>
          <p:nvPicPr>
            <p:cNvPr id="3074" name="Picture 2" descr="http://blogs.technet.com/photos/patricg/images/754697/original.aspx"/>
            <p:cNvPicPr>
              <a:picLocks noChangeAspect="1" noChangeArrowheads="1"/>
            </p:cNvPicPr>
            <p:nvPr/>
          </p:nvPicPr>
          <p:blipFill>
            <a:blip r:embed="rId6"/>
            <a:srcRect/>
            <a:stretch>
              <a:fillRect/>
            </a:stretch>
          </p:blipFill>
          <p:spPr bwMode="auto">
            <a:xfrm>
              <a:off x="1000152" y="1142984"/>
              <a:ext cx="7429500" cy="5591176"/>
            </a:xfrm>
            <a:prstGeom prst="rect">
              <a:avLst/>
            </a:prstGeom>
            <a:noFill/>
          </p:spPr>
        </p:pic>
        <p:sp>
          <p:nvSpPr>
            <p:cNvPr id="6" name="Ellipse 5"/>
            <p:cNvSpPr/>
            <p:nvPr/>
          </p:nvSpPr>
          <p:spPr bwMode="auto">
            <a:xfrm>
              <a:off x="2786050" y="4071942"/>
              <a:ext cx="2857520" cy="1143008"/>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smtClean="0">
                <a:ln>
                  <a:noFill/>
                </a:ln>
                <a:solidFill>
                  <a:srgbClr val="FAD706"/>
                </a:solidFill>
                <a:effectLst/>
                <a:latin typeface="Verdana"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42240" y="1414462"/>
            <a:ext cx="8829040" cy="4801314"/>
          </a:xfrm>
        </p:spPr>
        <p:txBody>
          <a:bodyPr/>
          <a:lstStyle/>
          <a:p>
            <a:r>
              <a:rPr lang="fr-FR" sz="2000" dirty="0" smtClean="0"/>
              <a:t>Version anglaise (KB926139)</a:t>
            </a:r>
          </a:p>
          <a:p>
            <a:r>
              <a:rPr lang="fr-FR" sz="2000" dirty="0" smtClean="0"/>
              <a:t>Ou version localisée en 10 autres langues (KB926140) :</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fr-FR" sz="2000" dirty="0" smtClean="0"/>
              <a:t>ou MUI (KB926141)</a:t>
            </a:r>
            <a:endParaRPr lang="fr-FR" sz="2000" dirty="0"/>
          </a:p>
        </p:txBody>
      </p:sp>
      <p:graphicFrame>
        <p:nvGraphicFramePr>
          <p:cNvPr id="3" name="Tableau 2"/>
          <p:cNvGraphicFramePr>
            <a:graphicFrameLocks noGrp="1"/>
          </p:cNvGraphicFramePr>
          <p:nvPr/>
        </p:nvGraphicFramePr>
        <p:xfrm>
          <a:off x="1777980" y="2200268"/>
          <a:ext cx="4143404" cy="3244978"/>
        </p:xfrm>
        <a:graphic>
          <a:graphicData uri="http://schemas.openxmlformats.org/drawingml/2006/table">
            <a:tbl>
              <a:tblPr>
                <a:tableStyleId>{18603FDC-E32A-4AB5-989C-0864C3EAD2B8}</a:tableStyleId>
              </a:tblPr>
              <a:tblGrid>
                <a:gridCol w="4143404"/>
              </a:tblGrid>
              <a:tr h="428204">
                <a:tc>
                  <a:txBody>
                    <a:bodyPr/>
                    <a:lstStyle/>
                    <a:p>
                      <a:r>
                        <a:rPr lang="fr-FR" sz="1800" dirty="0" err="1"/>
                        <a:t>Chinese</a:t>
                      </a:r>
                      <a:r>
                        <a:rPr lang="fr-FR" sz="1800" dirty="0"/>
                        <a:t>-</a:t>
                      </a:r>
                      <a:r>
                        <a:rPr lang="fr-FR" sz="1800" dirty="0" err="1"/>
                        <a:t>Simplified</a:t>
                      </a:r>
                      <a:endParaRPr lang="fr-FR" sz="1800" dirty="0"/>
                    </a:p>
                  </a:txBody>
                  <a:tcPr marL="11645" marR="11645" marT="5822" marB="5822" anchor="ctr"/>
                </a:tc>
              </a:tr>
              <a:tr h="357190">
                <a:tc>
                  <a:txBody>
                    <a:bodyPr/>
                    <a:lstStyle/>
                    <a:p>
                      <a:r>
                        <a:rPr lang="fr-FR" sz="1800" dirty="0" err="1"/>
                        <a:t>Chinese</a:t>
                      </a:r>
                      <a:r>
                        <a:rPr lang="fr-FR" sz="1800" dirty="0"/>
                        <a:t>-</a:t>
                      </a:r>
                      <a:r>
                        <a:rPr lang="fr-FR" sz="1800" dirty="0" err="1"/>
                        <a:t>Traditional</a:t>
                      </a:r>
                      <a:endParaRPr lang="fr-FR" sz="1800" dirty="0"/>
                    </a:p>
                  </a:txBody>
                  <a:tcPr marL="11645" marR="11645" marT="5822" marB="5822" anchor="ctr"/>
                </a:tc>
              </a:tr>
              <a:tr h="221249">
                <a:tc>
                  <a:txBody>
                    <a:bodyPr/>
                    <a:lstStyle/>
                    <a:p>
                      <a:r>
                        <a:rPr lang="fr-FR" sz="2000" b="1" u="none" cap="none" spc="0" dirty="0">
                          <a:ln>
                            <a:noFill/>
                          </a:ln>
                          <a:solidFill>
                            <a:srgbClr val="FFC000"/>
                          </a:solidFill>
                          <a:effectLst>
                            <a:outerShdw blurRad="38100" dist="38100" dir="2700000" algn="tl">
                              <a:srgbClr val="000000">
                                <a:alpha val="43137"/>
                              </a:srgbClr>
                            </a:outerShdw>
                          </a:effectLst>
                        </a:rPr>
                        <a:t>French</a:t>
                      </a:r>
                    </a:p>
                  </a:txBody>
                  <a:tcPr marL="11645" marR="11645" marT="5822" marB="5822" anchor="ctr"/>
                </a:tc>
              </a:tr>
              <a:tr h="221249">
                <a:tc>
                  <a:txBody>
                    <a:bodyPr/>
                    <a:lstStyle/>
                    <a:p>
                      <a:r>
                        <a:rPr lang="fr-FR" sz="1800" dirty="0" err="1"/>
                        <a:t>German</a:t>
                      </a:r>
                      <a:endParaRPr lang="fr-FR" sz="1800" dirty="0"/>
                    </a:p>
                  </a:txBody>
                  <a:tcPr marL="11645" marR="11645" marT="5822" marB="5822" anchor="ctr"/>
                </a:tc>
              </a:tr>
              <a:tr h="256183">
                <a:tc>
                  <a:txBody>
                    <a:bodyPr/>
                    <a:lstStyle/>
                    <a:p>
                      <a:r>
                        <a:rPr lang="fr-FR" sz="1800" dirty="0" err="1"/>
                        <a:t>Italian</a:t>
                      </a:r>
                      <a:endParaRPr lang="fr-FR" sz="1800" dirty="0"/>
                    </a:p>
                  </a:txBody>
                  <a:tcPr marL="11645" marR="11645" marT="5822" marB="5822" anchor="ctr"/>
                </a:tc>
              </a:tr>
              <a:tr h="291117">
                <a:tc>
                  <a:txBody>
                    <a:bodyPr/>
                    <a:lstStyle/>
                    <a:p>
                      <a:r>
                        <a:rPr lang="fr-FR" sz="1800" dirty="0" err="1"/>
                        <a:t>Japanese</a:t>
                      </a:r>
                      <a:endParaRPr lang="fr-FR" sz="1800" dirty="0"/>
                    </a:p>
                  </a:txBody>
                  <a:tcPr marL="11645" marR="11645" marT="5822" marB="5822" anchor="ctr"/>
                </a:tc>
              </a:tr>
              <a:tr h="221249">
                <a:tc>
                  <a:txBody>
                    <a:bodyPr/>
                    <a:lstStyle/>
                    <a:p>
                      <a:r>
                        <a:rPr lang="fr-FR" sz="1800" dirty="0" err="1"/>
                        <a:t>Korean</a:t>
                      </a:r>
                      <a:endParaRPr lang="fr-FR" sz="1800" dirty="0"/>
                    </a:p>
                  </a:txBody>
                  <a:tcPr marL="11645" marR="11645" marT="5822" marB="5822" anchor="ctr"/>
                </a:tc>
              </a:tr>
              <a:tr h="422203">
                <a:tc>
                  <a:txBody>
                    <a:bodyPr/>
                    <a:lstStyle/>
                    <a:p>
                      <a:r>
                        <a:rPr lang="fr-FR" sz="1800" dirty="0" err="1"/>
                        <a:t>Portuguese</a:t>
                      </a:r>
                      <a:r>
                        <a:rPr lang="fr-FR" sz="1800" dirty="0"/>
                        <a:t> (</a:t>
                      </a:r>
                      <a:r>
                        <a:rPr lang="fr-FR" sz="1800" dirty="0" err="1"/>
                        <a:t>Brazil</a:t>
                      </a:r>
                      <a:r>
                        <a:rPr lang="fr-FR" sz="1800" dirty="0"/>
                        <a:t>)</a:t>
                      </a:r>
                    </a:p>
                  </a:txBody>
                  <a:tcPr marL="11645" marR="11645" marT="5822" marB="5822" anchor="ctr"/>
                </a:tc>
              </a:tr>
              <a:tr h="256183">
                <a:tc>
                  <a:txBody>
                    <a:bodyPr/>
                    <a:lstStyle/>
                    <a:p>
                      <a:r>
                        <a:rPr lang="fr-FR" sz="1800" dirty="0" err="1"/>
                        <a:t>Russian</a:t>
                      </a:r>
                      <a:endParaRPr lang="fr-FR" sz="1800" dirty="0"/>
                    </a:p>
                  </a:txBody>
                  <a:tcPr marL="11645" marR="11645" marT="5822" marB="5822" anchor="ctr"/>
                </a:tc>
              </a:tr>
              <a:tr h="256183">
                <a:tc>
                  <a:txBody>
                    <a:bodyPr/>
                    <a:lstStyle/>
                    <a:p>
                      <a:r>
                        <a:rPr lang="fr-FR" sz="1800" dirty="0" err="1"/>
                        <a:t>Spanish</a:t>
                      </a:r>
                      <a:endParaRPr lang="fr-FR" sz="1800" dirty="0"/>
                    </a:p>
                  </a:txBody>
                  <a:tcPr marL="11645" marR="11645" marT="5822" marB="5822" anchor="ctr"/>
                </a:tc>
              </a:tr>
            </a:tbl>
          </a:graphicData>
        </a:graphic>
      </p:graphicFrame>
      <p:sp>
        <p:nvSpPr>
          <p:cNvPr id="6" name="Titre 5"/>
          <p:cNvSpPr>
            <a:spLocks noGrp="1"/>
          </p:cNvSpPr>
          <p:nvPr>
            <p:ph type="title"/>
          </p:nvPr>
        </p:nvSpPr>
        <p:spPr/>
        <p:txBody>
          <a:bodyPr/>
          <a:lstStyle/>
          <a:p>
            <a:r>
              <a:rPr lang="fr-FR" dirty="0" smtClean="0"/>
              <a:t>Multi-langues</a:t>
            </a:r>
            <a:endParaRPr lang="fr-FR"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bwMode="auto">
          <a:xfrm>
            <a:off x="4894730" y="1301588"/>
            <a:ext cx="3254188" cy="606056"/>
          </a:xfrm>
          <a:prstGeom prst="roundRect">
            <a:avLst/>
          </a:prstGeom>
          <a:solidFill>
            <a:srgbClr val="FFFFFF"/>
          </a:solidFill>
          <a:ln w="12700" cap="flat" cmpd="sng" algn="ctr">
            <a:solidFill>
              <a:srgbClr val="FF0000"/>
            </a:solidFill>
            <a:prstDash val="solid"/>
            <a:round/>
            <a:headEnd type="none" w="med" len="med"/>
            <a:tailEnd type="none" w="med" len="med"/>
          </a:ln>
          <a:effectLst/>
        </p:spPr>
        <p:txBody>
          <a:bodyPr vert="horz" wrap="none" lIns="91440" tIns="45720" rIns="91440" bIns="45720" rtlCol="0" anchor="ctr" compatLnSpc="1"/>
          <a:lstStyle/>
          <a:p>
            <a:pPr algn="ctr"/>
            <a:r>
              <a:rPr lang="fr-FR" sz="2800" dirty="0" smtClean="0">
                <a:solidFill>
                  <a:srgbClr val="FF0000"/>
                </a:solidFill>
                <a:latin typeface="Lucida Console" pitchFamily="49" charset="0"/>
              </a:rPr>
              <a:t>&lt;</a:t>
            </a:r>
            <a:r>
              <a:rPr lang="fr-FR" sz="2800" dirty="0" err="1" smtClean="0">
                <a:solidFill>
                  <a:srgbClr val="FF0000"/>
                </a:solidFill>
                <a:latin typeface="Lucida Console" pitchFamily="49" charset="0"/>
              </a:rPr>
              <a:t>verb</a:t>
            </a:r>
            <a:r>
              <a:rPr lang="fr-FR" sz="2800" dirty="0" smtClean="0">
                <a:solidFill>
                  <a:srgbClr val="FF0000"/>
                </a:solidFill>
                <a:latin typeface="Lucida Console" pitchFamily="49" charset="0"/>
              </a:rPr>
              <a:t>&gt;-&lt;nom&gt;</a:t>
            </a:r>
            <a:endParaRPr lang="fr-FR" sz="2800" dirty="0">
              <a:solidFill>
                <a:srgbClr val="FF0000"/>
              </a:solidFill>
              <a:latin typeface="Lucida Console" pitchFamily="49" charset="0"/>
            </a:endParaRPr>
          </a:p>
        </p:txBody>
      </p:sp>
      <p:sp>
        <p:nvSpPr>
          <p:cNvPr id="2" name="Titre 1"/>
          <p:cNvSpPr>
            <a:spLocks noGrp="1"/>
          </p:cNvSpPr>
          <p:nvPr>
            <p:ph type="title"/>
          </p:nvPr>
        </p:nvSpPr>
        <p:spPr/>
        <p:txBody>
          <a:bodyPr/>
          <a:lstStyle/>
          <a:p>
            <a:r>
              <a:rPr lang="fr-FR" dirty="0" smtClean="0"/>
              <a:t>Homogénéité &amp; Cohérence</a:t>
            </a:r>
            <a:endParaRPr lang="fr-FR" dirty="0"/>
          </a:p>
        </p:txBody>
      </p:sp>
      <p:sp>
        <p:nvSpPr>
          <p:cNvPr id="3" name="Espace réservé du contenu 2"/>
          <p:cNvSpPr>
            <a:spLocks noGrp="1"/>
          </p:cNvSpPr>
          <p:nvPr>
            <p:ph sz="quarter" idx="10"/>
          </p:nvPr>
        </p:nvSpPr>
        <p:spPr/>
        <p:txBody>
          <a:bodyPr/>
          <a:lstStyle/>
          <a:p>
            <a:pPr marL="457200" indent="-457200">
              <a:buNone/>
            </a:pPr>
            <a:r>
              <a:rPr lang="en-US" sz="2400" dirty="0" smtClean="0">
                <a:solidFill>
                  <a:srgbClr val="FFC000"/>
                </a:solidFill>
                <a:latin typeface="Lucida Console" pitchFamily="49" charset="0"/>
              </a:rPr>
              <a:t>Get-Command</a:t>
            </a:r>
            <a:r>
              <a:rPr lang="en-US" sz="2400" dirty="0" smtClean="0">
                <a:solidFill>
                  <a:srgbClr val="FFC000"/>
                </a:solidFill>
              </a:rPr>
              <a:t>      </a:t>
            </a:r>
            <a:r>
              <a:rPr lang="en-US" sz="2400" dirty="0" err="1" smtClean="0"/>
              <a:t>sur</a:t>
            </a:r>
            <a:r>
              <a:rPr lang="en-US" sz="2400" dirty="0" smtClean="0"/>
              <a:t> le </a:t>
            </a:r>
            <a:r>
              <a:rPr lang="en-US" sz="2400" dirty="0" err="1" smtClean="0"/>
              <a:t>modèle</a:t>
            </a:r>
            <a:r>
              <a:rPr lang="en-US" sz="2400" dirty="0" smtClean="0"/>
              <a:t> :</a:t>
            </a:r>
            <a:endParaRPr lang="en-US" sz="2400" dirty="0" smtClean="0">
              <a:solidFill>
                <a:srgbClr val="FF0000"/>
              </a:solidFill>
              <a:latin typeface="Lucida Console" pitchFamily="49" charset="0"/>
            </a:endParaRPr>
          </a:p>
          <a:p>
            <a:pPr marL="457200" indent="-457200">
              <a:lnSpc>
                <a:spcPct val="100000"/>
              </a:lnSpc>
              <a:spcBef>
                <a:spcPts val="0"/>
              </a:spcBef>
              <a:buNone/>
            </a:pPr>
            <a:r>
              <a:rPr lang="en-US" sz="3600" dirty="0" smtClean="0"/>
              <a:t>	</a:t>
            </a:r>
            <a:r>
              <a:rPr lang="en-US" sz="2000" dirty="0" smtClean="0"/>
              <a:t>avec un certain </a:t>
            </a:r>
            <a:r>
              <a:rPr lang="en-US" sz="2000" dirty="0" err="1" smtClean="0"/>
              <a:t>nombre</a:t>
            </a:r>
            <a:r>
              <a:rPr lang="en-US" sz="2000" dirty="0" smtClean="0"/>
              <a:t> de </a:t>
            </a:r>
            <a:r>
              <a:rPr lang="en-US" sz="2000" dirty="0" err="1" smtClean="0"/>
              <a:t>paramètres</a:t>
            </a:r>
            <a:r>
              <a:rPr lang="en-US" sz="2000" dirty="0" smtClean="0"/>
              <a:t> </a:t>
            </a:r>
            <a:r>
              <a:rPr lang="en-US" sz="2000" dirty="0" err="1" smtClean="0"/>
              <a:t>omniprésents</a:t>
            </a:r>
            <a:r>
              <a:rPr lang="en-US" sz="2000" dirty="0" smtClean="0"/>
              <a:t> :</a:t>
            </a:r>
            <a:endParaRPr lang="en-US" sz="3600" dirty="0" smtClean="0"/>
          </a:p>
          <a:p>
            <a:pPr marL="457200" indent="-457200">
              <a:buNone/>
            </a:pPr>
            <a:endParaRPr lang="en-US" dirty="0" smtClean="0"/>
          </a:p>
          <a:p>
            <a:pPr marL="457200" indent="-457200">
              <a:buNone/>
            </a:pPr>
            <a:r>
              <a:rPr lang="en-US" dirty="0" smtClean="0"/>
              <a:t>	</a:t>
            </a:r>
          </a:p>
        </p:txBody>
      </p:sp>
      <p:graphicFrame>
        <p:nvGraphicFramePr>
          <p:cNvPr id="4" name="Tableau 3"/>
          <p:cNvGraphicFramePr>
            <a:graphicFrameLocks noGrp="1"/>
          </p:cNvGraphicFramePr>
          <p:nvPr/>
        </p:nvGraphicFramePr>
        <p:xfrm>
          <a:off x="349625" y="2732270"/>
          <a:ext cx="8498540" cy="3261360"/>
        </p:xfrm>
        <a:graphic>
          <a:graphicData uri="http://schemas.openxmlformats.org/drawingml/2006/table">
            <a:tbl>
              <a:tblPr bandRow="1">
                <a:tableStyleId>{284E427A-3D55-4303-BF80-6455036E1DE7}</a:tableStyleId>
              </a:tblPr>
              <a:tblGrid>
                <a:gridCol w="2648500"/>
                <a:gridCol w="1512789"/>
                <a:gridCol w="4337251"/>
              </a:tblGrid>
              <a:tr h="370840">
                <a:tc>
                  <a:txBody>
                    <a:bodyPr/>
                    <a:lstStyle/>
                    <a:p>
                      <a:r>
                        <a:rPr lang="en-US" sz="1400" dirty="0" smtClean="0">
                          <a:latin typeface="Lucida Console" pitchFamily="49" charset="0"/>
                        </a:rPr>
                        <a:t>-confirm </a:t>
                      </a:r>
                      <a:endParaRPr lang="fr-FR" sz="1400" dirty="0">
                        <a:latin typeface="Lucida Console" pitchFamily="49" charset="0"/>
                      </a:endParaRPr>
                    </a:p>
                  </a:txBody>
                  <a:tcPr/>
                </a:tc>
                <a:tc>
                  <a:txBody>
                    <a:bodyPr/>
                    <a:lstStyle/>
                    <a:p>
                      <a:r>
                        <a:rPr lang="fr-FR" sz="1400" dirty="0" err="1" smtClean="0">
                          <a:latin typeface="Lucida Console" pitchFamily="49" charset="0"/>
                        </a:rPr>
                        <a:t>Boolean</a:t>
                      </a:r>
                      <a:endParaRPr lang="fr-FR" sz="1400" dirty="0">
                        <a:latin typeface="Lucida Console" pitchFamily="49" charset="0"/>
                      </a:endParaRPr>
                    </a:p>
                  </a:txBody>
                  <a:tcPr/>
                </a:tc>
                <a:tc>
                  <a:txBody>
                    <a:bodyPr/>
                    <a:lstStyle/>
                    <a:p>
                      <a:r>
                        <a:rPr lang="fr-FR" sz="1400" dirty="0" smtClean="0"/>
                        <a:t>Demande</a:t>
                      </a:r>
                      <a:r>
                        <a:rPr lang="fr-FR" sz="1400" baseline="0" dirty="0" smtClean="0"/>
                        <a:t> un confirmation à l’utilisateur</a:t>
                      </a:r>
                      <a:endParaRPr lang="fr-FR" sz="1400" dirty="0"/>
                    </a:p>
                  </a:txBody>
                  <a:tcPr/>
                </a:tc>
              </a:tr>
              <a:tr h="370840">
                <a:tc>
                  <a:txBody>
                    <a:bodyPr/>
                    <a:lstStyle/>
                    <a:p>
                      <a:r>
                        <a:rPr lang="fr-FR" sz="1400" dirty="0" smtClean="0">
                          <a:latin typeface="Lucida Console" pitchFamily="49" charset="0"/>
                        </a:rPr>
                        <a:t>-</a:t>
                      </a:r>
                      <a:r>
                        <a:rPr lang="fr-FR" sz="1400" dirty="0" err="1" smtClean="0">
                          <a:latin typeface="Lucida Console" pitchFamily="49" charset="0"/>
                        </a:rPr>
                        <a:t>whatif</a:t>
                      </a:r>
                      <a:endParaRPr lang="fr-FR" sz="1400" dirty="0">
                        <a:latin typeface="Lucida Console" pitchFamily="49" charset="0"/>
                      </a:endParaRPr>
                    </a:p>
                  </a:txBody>
                  <a:tcPr/>
                </a:tc>
                <a:tc>
                  <a:txBody>
                    <a:bodyPr/>
                    <a:lstStyle/>
                    <a:p>
                      <a:r>
                        <a:rPr lang="fr-FR" sz="1400" dirty="0" err="1" smtClean="0">
                          <a:latin typeface="Lucida Console" pitchFamily="49" charset="0"/>
                        </a:rPr>
                        <a:t>Boolean</a:t>
                      </a:r>
                      <a:endParaRPr lang="fr-FR" sz="1400" dirty="0">
                        <a:latin typeface="Lucida Console" pitchFamily="49" charset="0"/>
                      </a:endParaRPr>
                    </a:p>
                  </a:txBody>
                  <a:tcPr/>
                </a:tc>
                <a:tc>
                  <a:txBody>
                    <a:bodyPr/>
                    <a:lstStyle/>
                    <a:p>
                      <a:r>
                        <a:rPr lang="fr-FR" sz="1400" dirty="0" smtClean="0"/>
                        <a:t>Simule</a:t>
                      </a:r>
                      <a:r>
                        <a:rPr lang="fr-FR" sz="1400" baseline="0" dirty="0" smtClean="0"/>
                        <a:t> simplement l’exécution de la commande</a:t>
                      </a:r>
                      <a:endParaRPr lang="fr-FR" sz="1400" dirty="0"/>
                    </a:p>
                  </a:txBody>
                  <a:tcPr/>
                </a:tc>
              </a:tr>
              <a:tr h="370840">
                <a:tc>
                  <a:txBody>
                    <a:bodyPr/>
                    <a:lstStyle/>
                    <a:p>
                      <a:r>
                        <a:rPr lang="fr-FR" sz="1400" dirty="0" smtClean="0">
                          <a:latin typeface="Lucida Console" pitchFamily="49" charset="0"/>
                        </a:rPr>
                        <a:t>-</a:t>
                      </a:r>
                      <a:r>
                        <a:rPr lang="fr-FR" sz="1400" dirty="0" err="1" smtClean="0">
                          <a:latin typeface="Lucida Console" pitchFamily="49" charset="0"/>
                        </a:rPr>
                        <a:t>verbose</a:t>
                      </a:r>
                      <a:endParaRPr lang="fr-FR" sz="1400" dirty="0">
                        <a:latin typeface="Lucida Console" pitchFamily="49" charset="0"/>
                      </a:endParaRPr>
                    </a:p>
                  </a:txBody>
                  <a:tcPr/>
                </a:tc>
                <a:tc>
                  <a:txBody>
                    <a:bodyPr/>
                    <a:lstStyle/>
                    <a:p>
                      <a:r>
                        <a:rPr lang="fr-FR" sz="1400" dirty="0" err="1" smtClean="0">
                          <a:latin typeface="Lucida Console" pitchFamily="49" charset="0"/>
                        </a:rPr>
                        <a:t>Boolean</a:t>
                      </a:r>
                      <a:endParaRPr lang="fr-FR" sz="1400" dirty="0">
                        <a:latin typeface="Lucida Console" pitchFamily="49" charset="0"/>
                      </a:endParaRPr>
                    </a:p>
                  </a:txBody>
                  <a:tcPr/>
                </a:tc>
                <a:tc>
                  <a:txBody>
                    <a:bodyPr/>
                    <a:lstStyle/>
                    <a:p>
                      <a:r>
                        <a:rPr lang="fr-FR" sz="1400" dirty="0" smtClean="0"/>
                        <a:t>Fournit des informations supplémentaires sur l’exécution</a:t>
                      </a:r>
                      <a:r>
                        <a:rPr lang="fr-FR" sz="1400" baseline="0" dirty="0" smtClean="0"/>
                        <a:t> de la commande</a:t>
                      </a:r>
                      <a:endParaRPr lang="fr-FR" sz="1400" dirty="0"/>
                    </a:p>
                  </a:txBody>
                  <a:tcPr/>
                </a:tc>
              </a:tr>
              <a:tr h="370840">
                <a:tc>
                  <a:txBody>
                    <a:bodyPr/>
                    <a:lstStyle/>
                    <a:p>
                      <a:r>
                        <a:rPr lang="en-US" sz="1400" dirty="0" smtClean="0">
                          <a:latin typeface="Lucida Console" pitchFamily="49" charset="0"/>
                        </a:rPr>
                        <a:t>-debug </a:t>
                      </a:r>
                      <a:endParaRPr lang="fr-FR" sz="1400" dirty="0">
                        <a:latin typeface="Lucida Console" pitchFamily="49" charset="0"/>
                      </a:endParaRPr>
                    </a:p>
                  </a:txBody>
                  <a:tcPr/>
                </a:tc>
                <a:tc>
                  <a:txBody>
                    <a:bodyPr/>
                    <a:lstStyle/>
                    <a:p>
                      <a:r>
                        <a:rPr lang="fr-FR" sz="1400" dirty="0" err="1" smtClean="0">
                          <a:latin typeface="Lucida Console" pitchFamily="49" charset="0"/>
                        </a:rPr>
                        <a:t>Boolean</a:t>
                      </a:r>
                      <a:endParaRPr lang="fr-FR" sz="1400" dirty="0">
                        <a:latin typeface="Lucida Console" pitchFamily="49" charset="0"/>
                      </a:endParaRPr>
                    </a:p>
                  </a:txBody>
                  <a:tcPr/>
                </a:tc>
                <a:tc>
                  <a:txBody>
                    <a:bodyPr/>
                    <a:lstStyle/>
                    <a:p>
                      <a:r>
                        <a:rPr lang="fr-FR" sz="1400" dirty="0" smtClean="0"/>
                        <a:t>Fournit des informations d</a:t>
                      </a:r>
                      <a:r>
                        <a:rPr lang="fr-FR" sz="1400" baseline="0" dirty="0" smtClean="0"/>
                        <a:t>e débogage</a:t>
                      </a:r>
                      <a:endParaRPr lang="fr-FR" sz="1400" dirty="0"/>
                    </a:p>
                  </a:txBody>
                  <a:tcPr/>
                </a:tc>
              </a:tr>
              <a:tr h="370840">
                <a:tc>
                  <a:txBody>
                    <a:bodyPr/>
                    <a:lstStyle/>
                    <a:p>
                      <a:r>
                        <a:rPr lang="en-US" sz="1400" dirty="0" smtClean="0">
                          <a:latin typeface="Lucida Console" pitchFamily="49" charset="0"/>
                        </a:rPr>
                        <a:t>-</a:t>
                      </a:r>
                      <a:r>
                        <a:rPr lang="en-US" sz="1400" dirty="0" err="1" smtClean="0">
                          <a:latin typeface="Lucida Console" pitchFamily="49" charset="0"/>
                        </a:rPr>
                        <a:t>erroraction</a:t>
                      </a:r>
                      <a:r>
                        <a:rPr lang="en-US" sz="1400" dirty="0" smtClean="0">
                          <a:latin typeface="Lucida Console" pitchFamily="49" charset="0"/>
                        </a:rPr>
                        <a:t> </a:t>
                      </a:r>
                      <a:endParaRPr lang="fr-FR" sz="1400" dirty="0">
                        <a:latin typeface="Lucida Console" pitchFamily="49" charset="0"/>
                      </a:endParaRPr>
                    </a:p>
                  </a:txBody>
                  <a:tcPr/>
                </a:tc>
                <a:tc>
                  <a:txBody>
                    <a:bodyPr/>
                    <a:lstStyle/>
                    <a:p>
                      <a:r>
                        <a:rPr lang="fr-FR" sz="1400" dirty="0" err="1" smtClean="0">
                          <a:latin typeface="Lucida Console" pitchFamily="49" charset="0"/>
                        </a:rPr>
                        <a:t>Enum</a:t>
                      </a:r>
                      <a:endParaRPr lang="fr-FR" sz="1400" dirty="0">
                        <a:latin typeface="Lucida Console" pitchFamily="49" charset="0"/>
                      </a:endParaRPr>
                    </a:p>
                  </a:txBody>
                  <a:tcPr/>
                </a:tc>
                <a:tc>
                  <a:txBody>
                    <a:bodyPr/>
                    <a:lstStyle/>
                    <a:p>
                      <a:r>
                        <a:rPr lang="fr-FR" sz="1400" dirty="0" smtClean="0"/>
                        <a:t>Contrôle du comportement en cas d’erreur</a:t>
                      </a:r>
                      <a:endParaRPr lang="fr-FR" sz="1400" dirty="0"/>
                    </a:p>
                  </a:txBody>
                  <a:tcPr/>
                </a:tc>
              </a:tr>
              <a:tr h="370840">
                <a:tc>
                  <a:txBody>
                    <a:bodyPr/>
                    <a:lstStyle/>
                    <a:p>
                      <a:r>
                        <a:rPr lang="fr-FR" sz="1400" dirty="0" smtClean="0">
                          <a:latin typeface="Lucida Console" pitchFamily="49" charset="0"/>
                        </a:rPr>
                        <a:t>-</a:t>
                      </a:r>
                      <a:r>
                        <a:rPr lang="fr-FR" sz="1400" dirty="0" err="1" smtClean="0">
                          <a:latin typeface="Lucida Console" pitchFamily="49" charset="0"/>
                        </a:rPr>
                        <a:t>errorvariable</a:t>
                      </a:r>
                      <a:endParaRPr lang="fr-FR" sz="1400" dirty="0">
                        <a:latin typeface="Lucida Console" pitchFamily="49" charset="0"/>
                      </a:endParaRPr>
                    </a:p>
                  </a:txBody>
                  <a:tcPr/>
                </a:tc>
                <a:tc>
                  <a:txBody>
                    <a:bodyPr/>
                    <a:lstStyle/>
                    <a:p>
                      <a:r>
                        <a:rPr lang="fr-FR" sz="1400" dirty="0" smtClean="0">
                          <a:latin typeface="Lucida Console" pitchFamily="49" charset="0"/>
                        </a:rPr>
                        <a:t>String</a:t>
                      </a:r>
                      <a:endParaRPr lang="fr-FR" sz="1400" dirty="0">
                        <a:latin typeface="Lucida Console" pitchFamily="49" charset="0"/>
                      </a:endParaRPr>
                    </a:p>
                  </a:txBody>
                  <a:tcPr/>
                </a:tc>
                <a:tc>
                  <a:txBody>
                    <a:bodyPr/>
                    <a:lstStyle/>
                    <a:p>
                      <a:r>
                        <a:rPr lang="fr-FR" sz="1400" dirty="0" smtClean="0"/>
                        <a:t>Nom de la variable où placer les objets</a:t>
                      </a:r>
                      <a:r>
                        <a:rPr lang="fr-FR" sz="1400" baseline="0" dirty="0" smtClean="0"/>
                        <a:t> en erreur</a:t>
                      </a:r>
                      <a:endParaRPr lang="fr-FR" sz="1400" dirty="0"/>
                    </a:p>
                  </a:txBody>
                  <a:tcPr/>
                </a:tc>
              </a:tr>
              <a:tr h="370840">
                <a:tc>
                  <a:txBody>
                    <a:bodyPr/>
                    <a:lstStyle/>
                    <a:p>
                      <a:r>
                        <a:rPr lang="fr-FR" sz="1400" dirty="0" smtClean="0">
                          <a:latin typeface="Lucida Console" pitchFamily="49" charset="0"/>
                        </a:rPr>
                        <a:t>-</a:t>
                      </a:r>
                      <a:r>
                        <a:rPr lang="fr-FR" sz="1400" dirty="0" err="1" smtClean="0">
                          <a:latin typeface="Lucida Console" pitchFamily="49" charset="0"/>
                        </a:rPr>
                        <a:t>outputbuffer</a:t>
                      </a:r>
                      <a:endParaRPr lang="fr-FR" sz="1400" dirty="0">
                        <a:latin typeface="Lucida Console" pitchFamily="49" charset="0"/>
                      </a:endParaRPr>
                    </a:p>
                  </a:txBody>
                  <a:tcPr/>
                </a:tc>
                <a:tc>
                  <a:txBody>
                    <a:bodyPr/>
                    <a:lstStyle/>
                    <a:p>
                      <a:r>
                        <a:rPr lang="fr-FR" sz="1400" dirty="0" smtClean="0">
                          <a:latin typeface="Lucida Console" pitchFamily="49" charset="0"/>
                        </a:rPr>
                        <a:t>Int32</a:t>
                      </a:r>
                      <a:endParaRPr lang="fr-FR" sz="1400" dirty="0">
                        <a:latin typeface="Lucida Console" pitchFamily="49" charset="0"/>
                      </a:endParaRPr>
                    </a:p>
                  </a:txBody>
                  <a:tcPr/>
                </a:tc>
                <a:tc>
                  <a:txBody>
                    <a:bodyPr/>
                    <a:lstStyle/>
                    <a:p>
                      <a:r>
                        <a:rPr lang="fr-FR" sz="1400" dirty="0" smtClean="0"/>
                        <a:t>Contrôle</a:t>
                      </a:r>
                      <a:r>
                        <a:rPr lang="fr-FR" sz="1400" baseline="0" dirty="0" smtClean="0"/>
                        <a:t> le nombre d’objets à mettre en mémoire tampon</a:t>
                      </a:r>
                      <a:endParaRPr lang="fr-FR" sz="1400" dirty="0"/>
                    </a:p>
                  </a:txBody>
                  <a:tcPr/>
                </a:tc>
              </a:tr>
              <a:tr h="370840">
                <a:tc>
                  <a:txBody>
                    <a:bodyPr/>
                    <a:lstStyle/>
                    <a:p>
                      <a:r>
                        <a:rPr lang="fr-FR" sz="1400" dirty="0" smtClean="0">
                          <a:latin typeface="Lucida Console" pitchFamily="49" charset="0"/>
                        </a:rPr>
                        <a:t>-</a:t>
                      </a:r>
                      <a:r>
                        <a:rPr lang="fr-FR" sz="1400" dirty="0" err="1" smtClean="0">
                          <a:latin typeface="Lucida Console" pitchFamily="49" charset="0"/>
                        </a:rPr>
                        <a:t>outvariable</a:t>
                      </a:r>
                      <a:endParaRPr lang="fr-FR" sz="1400" dirty="0">
                        <a:latin typeface="Lucida Console" pitchFamily="49" charset="0"/>
                      </a:endParaRPr>
                    </a:p>
                  </a:txBody>
                  <a:tcPr/>
                </a:tc>
                <a:tc>
                  <a:txBody>
                    <a:bodyPr/>
                    <a:lstStyle/>
                    <a:p>
                      <a:r>
                        <a:rPr lang="fr-FR" sz="1400" dirty="0" smtClean="0">
                          <a:latin typeface="Lucida Console" pitchFamily="49" charset="0"/>
                        </a:rPr>
                        <a:t>String</a:t>
                      </a:r>
                      <a:endParaRPr lang="fr-FR" sz="1400" dirty="0">
                        <a:latin typeface="Lucida Console" pitchFamily="49" charset="0"/>
                      </a:endParaRPr>
                    </a:p>
                  </a:txBody>
                  <a:tcPr/>
                </a:tc>
                <a:tc>
                  <a:txBody>
                    <a:bodyPr/>
                    <a:lstStyle/>
                    <a:p>
                      <a:r>
                        <a:rPr lang="fr-FR" sz="1400" dirty="0" smtClean="0"/>
                        <a:t>Variable où placer les objets en sortie</a:t>
                      </a:r>
                      <a:endParaRPr lang="fr-FR" sz="1400" dirty="0"/>
                    </a:p>
                  </a:txBody>
                  <a:tcPr/>
                </a:tc>
              </a:tr>
            </a:tbl>
          </a:graphicData>
        </a:graphic>
      </p:graphicFrame>
      <p:sp>
        <p:nvSpPr>
          <p:cNvPr id="5" name="Rectangle 4"/>
          <p:cNvSpPr/>
          <p:nvPr/>
        </p:nvSpPr>
        <p:spPr>
          <a:xfrm>
            <a:off x="1393903" y="6211669"/>
            <a:ext cx="7234008"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Plus de détails :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help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about*                        </a:t>
            </a:r>
            <a:endPar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endParaRPr>
          </a:p>
          <a:p>
            <a:pPr algn="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help </a:t>
            </a:r>
            <a:r>
              <a:rPr lang="fr-F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rPr>
              <a:t>about_commonparameters</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Console" pitchFamily="49" charset="0"/>
            </a:endParaRPr>
          </a:p>
        </p:txBody>
      </p:sp>
      <p:pic>
        <p:nvPicPr>
          <p:cNvPr id="7" name="Picture 3" descr="needhelp.jpg"/>
          <p:cNvPicPr>
            <a:picLocks noChangeAspect="1"/>
          </p:cNvPicPr>
          <p:nvPr/>
        </p:nvPicPr>
        <p:blipFill>
          <a:blip r:embed="rId3"/>
          <a:srcRect/>
          <a:stretch>
            <a:fillRect/>
          </a:stretch>
        </p:blipFill>
        <p:spPr bwMode="auto">
          <a:xfrm>
            <a:off x="2950028" y="2373086"/>
            <a:ext cx="2286000" cy="3602038"/>
          </a:xfrm>
          <a:prstGeom prst="rect">
            <a:avLst/>
          </a:prstGeom>
          <a:noFill/>
          <a:ln w="9525">
            <a:noFill/>
            <a:miter lim="800000"/>
            <a:headEnd/>
            <a:tailEnd/>
          </a:ln>
        </p:spPr>
      </p:pic>
      <p:sp>
        <p:nvSpPr>
          <p:cNvPr id="10" name="Multiplier 9"/>
          <p:cNvSpPr/>
          <p:nvPr/>
        </p:nvSpPr>
        <p:spPr bwMode="auto">
          <a:xfrm>
            <a:off x="2608289" y="2188564"/>
            <a:ext cx="2968052" cy="3777521"/>
          </a:xfrm>
          <a:prstGeom prst="mathMultiply">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4 commandes de découverte</a:t>
            </a:r>
            <a:endParaRPr lang="fr-FR" dirty="0"/>
          </a:p>
        </p:txBody>
      </p:sp>
      <p:sp>
        <p:nvSpPr>
          <p:cNvPr id="3" name="Espace réservé du contenu 2"/>
          <p:cNvSpPr>
            <a:spLocks noGrp="1"/>
          </p:cNvSpPr>
          <p:nvPr>
            <p:ph sz="quarter" idx="10"/>
          </p:nvPr>
        </p:nvSpPr>
        <p:spPr/>
        <p:txBody>
          <a:bodyPr/>
          <a:lstStyle/>
          <a:p>
            <a:pPr marL="457200" indent="-457200">
              <a:spcBef>
                <a:spcPts val="0"/>
              </a:spcBef>
              <a:buFont typeface="+mj-lt"/>
              <a:buAutoNum type="arabicPeriod"/>
            </a:pPr>
            <a:r>
              <a:rPr lang="en-US" sz="2800" dirty="0" smtClean="0">
                <a:latin typeface="Lucida Console" pitchFamily="49" charset="0"/>
              </a:rPr>
              <a:t>Get-Command</a:t>
            </a:r>
            <a:r>
              <a:rPr lang="en-US" sz="2800" dirty="0" smtClean="0"/>
              <a:t> </a:t>
            </a:r>
            <a:r>
              <a:rPr lang="en-US" sz="3000" dirty="0" smtClean="0"/>
              <a:t> 	</a:t>
            </a:r>
            <a:r>
              <a:rPr lang="en-US" sz="2000" dirty="0" err="1" smtClean="0"/>
              <a:t>informations</a:t>
            </a:r>
            <a:r>
              <a:rPr lang="en-US" sz="2000" dirty="0" smtClean="0"/>
              <a:t> de base </a:t>
            </a:r>
            <a:r>
              <a:rPr lang="en-US" sz="2000" dirty="0" err="1" smtClean="0"/>
              <a:t>sur</a:t>
            </a:r>
            <a:r>
              <a:rPr lang="en-US" sz="2000" dirty="0" smtClean="0"/>
              <a:t> les </a:t>
            </a:r>
            <a:r>
              <a:rPr lang="en-US" sz="2000" dirty="0" err="1" smtClean="0"/>
              <a:t>commandes</a:t>
            </a:r>
            <a:endParaRPr lang="en-US" sz="1800" dirty="0" smtClean="0"/>
          </a:p>
          <a:p>
            <a:pPr marL="457200" indent="-457200">
              <a:spcBef>
                <a:spcPts val="0"/>
              </a:spcBef>
              <a:buFont typeface="+mj-lt"/>
              <a:buAutoNum type="arabicPeriod"/>
            </a:pPr>
            <a:r>
              <a:rPr lang="fr-FR" sz="2800" dirty="0" err="1" smtClean="0">
                <a:latin typeface="Lucida Console" pitchFamily="49" charset="0"/>
              </a:rPr>
              <a:t>Get</a:t>
            </a:r>
            <a:r>
              <a:rPr lang="fr-FR" sz="2800" dirty="0" smtClean="0">
                <a:latin typeface="Lucida Console" pitchFamily="49" charset="0"/>
              </a:rPr>
              <a:t>-help		</a:t>
            </a:r>
            <a:r>
              <a:rPr lang="en-US" sz="2000" dirty="0" smtClean="0"/>
              <a:t>aide de base  (</a:t>
            </a:r>
            <a:r>
              <a:rPr lang="en-US" sz="2000" dirty="0" err="1" smtClean="0"/>
              <a:t>utiliser</a:t>
            </a:r>
            <a:r>
              <a:rPr lang="en-US" sz="2000" dirty="0" smtClean="0"/>
              <a:t> </a:t>
            </a:r>
            <a:r>
              <a:rPr lang="en-US" sz="2000" b="1" dirty="0" smtClean="0">
                <a:solidFill>
                  <a:srgbClr val="FFC000"/>
                </a:solidFill>
                <a:latin typeface="Lucida Console" pitchFamily="49" charset="0"/>
              </a:rPr>
              <a:t>–full</a:t>
            </a:r>
            <a:r>
              <a:rPr lang="en-US" sz="2000" dirty="0" smtClean="0"/>
              <a:t>)</a:t>
            </a:r>
            <a:endParaRPr lang="fr-FR" sz="2800" dirty="0" smtClean="0">
              <a:latin typeface="Lucida Console" pitchFamily="49" charset="0"/>
            </a:endParaRPr>
          </a:p>
          <a:p>
            <a:pPr marL="457200" indent="-457200">
              <a:spcBef>
                <a:spcPts val="0"/>
              </a:spcBef>
              <a:buFont typeface="+mj-lt"/>
              <a:buAutoNum type="arabicPeriod"/>
            </a:pPr>
            <a:r>
              <a:rPr lang="fr-FR" sz="2800" dirty="0" err="1" smtClean="0">
                <a:latin typeface="Lucida Console" pitchFamily="49" charset="0"/>
              </a:rPr>
              <a:t>Get</a:t>
            </a:r>
            <a:r>
              <a:rPr lang="fr-FR" sz="2800" dirty="0" smtClean="0">
                <a:latin typeface="Lucida Console" pitchFamily="49" charset="0"/>
              </a:rPr>
              <a:t>-</a:t>
            </a:r>
            <a:r>
              <a:rPr lang="fr-FR" sz="2800" dirty="0" err="1" smtClean="0">
                <a:latin typeface="Lucida Console" pitchFamily="49" charset="0"/>
              </a:rPr>
              <a:t>member</a:t>
            </a:r>
            <a:r>
              <a:rPr lang="fr-FR" sz="2800" dirty="0" smtClean="0">
                <a:latin typeface="Lucida Console" pitchFamily="49" charset="0"/>
              </a:rPr>
              <a:t>		</a:t>
            </a:r>
            <a:r>
              <a:rPr lang="en-US" sz="2000" dirty="0" err="1" smtClean="0"/>
              <a:t>informations</a:t>
            </a:r>
            <a:r>
              <a:rPr lang="en-US" sz="2000" dirty="0" smtClean="0"/>
              <a:t> </a:t>
            </a:r>
            <a:r>
              <a:rPr lang="en-US" sz="2000" dirty="0" err="1" smtClean="0"/>
              <a:t>sur</a:t>
            </a:r>
            <a:r>
              <a:rPr lang="en-US" sz="2000" dirty="0" smtClean="0"/>
              <a:t> les </a:t>
            </a:r>
            <a:r>
              <a:rPr lang="en-US" sz="2000" dirty="0" err="1" smtClean="0"/>
              <a:t>objets</a:t>
            </a:r>
            <a:endParaRPr lang="en-US" sz="2000" dirty="0" smtClean="0"/>
          </a:p>
          <a:p>
            <a:pPr marL="457200" indent="-457200">
              <a:spcBef>
                <a:spcPts val="0"/>
              </a:spcBef>
              <a:buFont typeface="+mj-lt"/>
              <a:buAutoNum type="arabicPeriod"/>
            </a:pPr>
            <a:r>
              <a:rPr lang="en-US" sz="2800" dirty="0" smtClean="0">
                <a:latin typeface="Lucida Console" pitchFamily="49" charset="0"/>
              </a:rPr>
              <a:t>Get-</a:t>
            </a:r>
            <a:r>
              <a:rPr lang="en-US" sz="2800" dirty="0" err="1" smtClean="0">
                <a:latin typeface="Lucida Console" pitchFamily="49" charset="0"/>
              </a:rPr>
              <a:t>PSDrive</a:t>
            </a:r>
            <a:r>
              <a:rPr lang="en-US" sz="2800" dirty="0" smtClean="0">
                <a:latin typeface="Lucida Console" pitchFamily="49" charset="0"/>
              </a:rPr>
              <a:t>	</a:t>
            </a:r>
            <a:r>
              <a:rPr lang="en-US" sz="2000" dirty="0" err="1" smtClean="0"/>
              <a:t>informations</a:t>
            </a:r>
            <a:r>
              <a:rPr lang="en-US" sz="2000" dirty="0" smtClean="0"/>
              <a:t> </a:t>
            </a:r>
            <a:r>
              <a:rPr lang="en-US" sz="2000" dirty="0" err="1" smtClean="0"/>
              <a:t>sur</a:t>
            </a:r>
            <a:r>
              <a:rPr lang="en-US" sz="2000" dirty="0" smtClean="0"/>
              <a:t> les </a:t>
            </a:r>
            <a:r>
              <a:rPr lang="en-US" sz="2000" dirty="0" err="1" smtClean="0"/>
              <a:t>lecteurs</a:t>
            </a:r>
            <a:r>
              <a:rPr lang="en-US" sz="2000" dirty="0" smtClean="0"/>
              <a:t> </a:t>
            </a:r>
            <a:r>
              <a:rPr lang="en-US" sz="2000" dirty="0" err="1" smtClean="0"/>
              <a:t>étendus</a:t>
            </a:r>
            <a:endParaRPr lang="fr-FR" sz="2000" dirty="0" smtClean="0"/>
          </a:p>
        </p:txBody>
      </p:sp>
      <p:sp>
        <p:nvSpPr>
          <p:cNvPr id="4" name="Rectangle à coins arrondis 3"/>
          <p:cNvSpPr/>
          <p:nvPr/>
        </p:nvSpPr>
        <p:spPr bwMode="auto">
          <a:xfrm>
            <a:off x="1026228" y="1665845"/>
            <a:ext cx="2936172" cy="1788555"/>
          </a:xfrm>
          <a:prstGeom prst="roundRect">
            <a:avLst/>
          </a:prstGeom>
          <a:solidFill>
            <a:srgbClr val="FFFFFF"/>
          </a:solidFill>
          <a:ln w="12700" cap="flat" cmpd="sng" algn="ctr">
            <a:solidFill>
              <a:srgbClr val="FF0000"/>
            </a:solidFill>
            <a:prstDash val="solid"/>
            <a:round/>
            <a:headEnd type="none" w="med" len="med"/>
            <a:tailEnd type="none" w="med" len="med"/>
          </a:ln>
          <a:effectLst/>
        </p:spPr>
        <p:txBody>
          <a:bodyPr vert="horz" wrap="none" lIns="91440" tIns="45720" rIns="91440" bIns="45720" rtlCol="0" anchor="ctr" compatLnSpc="1"/>
          <a:lstStyle/>
          <a:p>
            <a:r>
              <a:rPr lang="fr-FR" sz="2800" dirty="0" err="1" smtClean="0">
                <a:solidFill>
                  <a:srgbClr val="FF0000"/>
                </a:solidFill>
                <a:latin typeface="Lucida Console" pitchFamily="49" charset="0"/>
              </a:rPr>
              <a:t>Get</a:t>
            </a:r>
            <a:r>
              <a:rPr lang="fr-FR" sz="2800" dirty="0" smtClean="0">
                <a:solidFill>
                  <a:srgbClr val="FF0000"/>
                </a:solidFill>
                <a:latin typeface="Lucida Console" pitchFamily="49" charset="0"/>
              </a:rPr>
              <a:t>-command</a:t>
            </a:r>
          </a:p>
          <a:p>
            <a:r>
              <a:rPr lang="fr-FR" sz="2800" dirty="0" err="1" smtClean="0">
                <a:solidFill>
                  <a:srgbClr val="FF0000"/>
                </a:solidFill>
                <a:latin typeface="Lucida Console" pitchFamily="49" charset="0"/>
              </a:rPr>
              <a:t>Get</a:t>
            </a:r>
            <a:r>
              <a:rPr lang="fr-FR" sz="2800" dirty="0" smtClean="0">
                <a:solidFill>
                  <a:srgbClr val="FF0000"/>
                </a:solidFill>
                <a:latin typeface="Lucida Console" pitchFamily="49" charset="0"/>
              </a:rPr>
              <a:t>-help</a:t>
            </a:r>
          </a:p>
          <a:p>
            <a:r>
              <a:rPr lang="fr-FR" sz="2800" dirty="0" err="1" smtClean="0">
                <a:solidFill>
                  <a:srgbClr val="FF0000"/>
                </a:solidFill>
                <a:latin typeface="Lucida Console" pitchFamily="49" charset="0"/>
              </a:rPr>
              <a:t>Get</a:t>
            </a:r>
            <a:r>
              <a:rPr lang="fr-FR" sz="2800" dirty="0" smtClean="0">
                <a:solidFill>
                  <a:srgbClr val="FF0000"/>
                </a:solidFill>
                <a:latin typeface="Lucida Console" pitchFamily="49" charset="0"/>
              </a:rPr>
              <a:t>-</a:t>
            </a:r>
            <a:r>
              <a:rPr lang="fr-FR" sz="2800" dirty="0" err="1" smtClean="0">
                <a:solidFill>
                  <a:srgbClr val="FF0000"/>
                </a:solidFill>
                <a:latin typeface="Lucida Console" pitchFamily="49" charset="0"/>
              </a:rPr>
              <a:t>member</a:t>
            </a:r>
            <a:endParaRPr lang="fr-FR" sz="2800" dirty="0" smtClean="0">
              <a:solidFill>
                <a:srgbClr val="FF0000"/>
              </a:solidFill>
              <a:latin typeface="Lucida Console" pitchFamily="49" charset="0"/>
            </a:endParaRPr>
          </a:p>
          <a:p>
            <a:r>
              <a:rPr lang="fr-FR" sz="2800" dirty="0" err="1" smtClean="0">
                <a:solidFill>
                  <a:srgbClr val="FF0000"/>
                </a:solidFill>
                <a:latin typeface="Lucida Console" pitchFamily="49" charset="0"/>
              </a:rPr>
              <a:t>Get</a:t>
            </a:r>
            <a:r>
              <a:rPr lang="fr-FR" sz="2800" dirty="0" smtClean="0">
                <a:solidFill>
                  <a:srgbClr val="FF0000"/>
                </a:solidFill>
                <a:latin typeface="Lucida Console" pitchFamily="49" charset="0"/>
              </a:rPr>
              <a:t>-</a:t>
            </a:r>
            <a:r>
              <a:rPr lang="fr-FR" sz="2800" dirty="0" err="1" smtClean="0">
                <a:solidFill>
                  <a:srgbClr val="FF0000"/>
                </a:solidFill>
                <a:latin typeface="Lucida Console" pitchFamily="49" charset="0"/>
              </a:rPr>
              <a:t>psdrive</a:t>
            </a:r>
            <a:endParaRPr lang="fr-FR" sz="2800" dirty="0">
              <a:solidFill>
                <a:srgbClr val="FF0000"/>
              </a:solidFill>
              <a:latin typeface="Lucida Console" pitchFamily="49" charset="0"/>
            </a:endParaRPr>
          </a:p>
        </p:txBody>
      </p:sp>
      <p:sp>
        <p:nvSpPr>
          <p:cNvPr id="5" name="Rectangle 4"/>
          <p:cNvSpPr/>
          <p:nvPr/>
        </p:nvSpPr>
        <p:spPr>
          <a:xfrm>
            <a:off x="693484" y="4838306"/>
            <a:ext cx="8122023" cy="707886"/>
          </a:xfrm>
          <a:prstGeom prst="rect">
            <a:avLst/>
          </a:prstGeom>
        </p:spPr>
        <p:txBody>
          <a:bodyPr wrap="square">
            <a:spAutoFit/>
          </a:bodyPr>
          <a:lstStyle/>
          <a:p>
            <a:pPr marL="457200" indent="-457200">
              <a:lnSpc>
                <a:spcPct val="100000"/>
              </a:lnSpc>
              <a:spcBef>
                <a:spcPts val="0"/>
              </a:spcBef>
              <a:buNone/>
            </a:pPr>
            <a:r>
              <a:rPr lang="en-US" sz="2000" b="0" dirty="0" smtClean="0"/>
              <a:t>	</a:t>
            </a:r>
            <a:r>
              <a:rPr lang="en-US" sz="2000" b="0" dirty="0" err="1" smtClean="0"/>
              <a:t>parmi</a:t>
            </a:r>
            <a:r>
              <a:rPr lang="en-US" sz="2000" b="0" dirty="0" smtClean="0"/>
              <a:t> 129 </a:t>
            </a:r>
            <a:r>
              <a:rPr lang="en-US" sz="2000" b="0" dirty="0" err="1" smtClean="0"/>
              <a:t>commandes</a:t>
            </a:r>
            <a:r>
              <a:rPr lang="en-US" sz="2000" b="0" dirty="0" smtClean="0"/>
              <a:t> </a:t>
            </a:r>
            <a:r>
              <a:rPr lang="en-US" sz="2000" b="0" dirty="0" err="1" smtClean="0"/>
              <a:t>intégrées</a:t>
            </a:r>
            <a:r>
              <a:rPr lang="en-US" sz="2000" b="0" dirty="0" smtClean="0"/>
              <a:t> </a:t>
            </a:r>
            <a:r>
              <a:rPr lang="en-US" sz="2000" b="0" dirty="0" err="1" smtClean="0"/>
              <a:t>ou</a:t>
            </a:r>
            <a:r>
              <a:rPr lang="en-US" sz="2000" b="0" dirty="0" smtClean="0"/>
              <a:t> “</a:t>
            </a:r>
            <a:r>
              <a:rPr lang="en-US" sz="2000" b="0" i="1" dirty="0" err="1" smtClean="0"/>
              <a:t>cmdlets</a:t>
            </a:r>
            <a:r>
              <a:rPr lang="en-US" sz="2000" b="0" dirty="0" smtClean="0"/>
              <a:t>” 	</a:t>
            </a:r>
            <a:r>
              <a:rPr lang="en-US" sz="2000" b="0" dirty="0" err="1" smtClean="0"/>
              <a:t>commandettes</a:t>
            </a:r>
            <a:r>
              <a:rPr lang="en-US" sz="2000" b="0" dirty="0" smtClean="0"/>
              <a:t> ?</a:t>
            </a:r>
            <a:r>
              <a:rPr lang="en-US" sz="2000" b="0" dirty="0" smtClean="0">
                <a:sym typeface="Wingdings" pitchFamily="2" charset="2"/>
              </a:rPr>
              <a:t> </a:t>
            </a:r>
            <a:endParaRPr lang="en-US" sz="2000" b="0" dirty="0" smtClean="0"/>
          </a:p>
        </p:txBody>
      </p:sp>
      <p:pic>
        <p:nvPicPr>
          <p:cNvPr id="2050" name="Picture 2" descr="http://static.twoday.net/domainblog/images/smiley.jpg"/>
          <p:cNvPicPr>
            <a:picLocks noChangeAspect="1" noChangeArrowheads="1"/>
          </p:cNvPicPr>
          <p:nvPr/>
        </p:nvPicPr>
        <p:blipFill>
          <a:blip r:embed="rId2" cstate="print"/>
          <a:srcRect/>
          <a:stretch>
            <a:fillRect/>
          </a:stretch>
        </p:blipFill>
        <p:spPr bwMode="auto">
          <a:xfrm>
            <a:off x="3813202" y="5315309"/>
            <a:ext cx="406400" cy="406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36A69-20AF-4475-8E56-46E6A5BAB14A}"/>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09D4CFA8-18D4-41D9-9B31-50F214EAA5E2}"/>
</file>

<file path=docProps/app.xml><?xml version="1.0" encoding="utf-8"?>
<Properties xmlns="http://schemas.openxmlformats.org/officeDocument/2006/extended-properties" xmlns:vt="http://schemas.openxmlformats.org/officeDocument/2006/docPropsVTypes">
  <Template>Template MS Days</Template>
  <TotalTime>1779</TotalTime>
  <Words>2893</Words>
  <Application>Microsoft Office PowerPoint</Application>
  <PresentationFormat>Affichage à l'écran (4:3)</PresentationFormat>
  <Paragraphs>711</Paragraphs>
  <Slides>37</Slides>
  <Notes>15</Notes>
  <HiddenSlides>6</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Template MS Days</vt:lpstr>
      <vt:lpstr>Administration automatisée avec PowerShell V1 &amp; V2</vt:lpstr>
      <vt:lpstr>Diapositive 2</vt:lpstr>
      <vt:lpstr>Objectif</vt:lpstr>
      <vt:lpstr>Agenda</vt:lpstr>
      <vt:lpstr>Ressemblances et parenté</vt:lpstr>
      <vt:lpstr>Configuration de PowerShell</vt:lpstr>
      <vt:lpstr>Multi-langues</vt:lpstr>
      <vt:lpstr>Homogénéité &amp; Cohérence</vt:lpstr>
      <vt:lpstr>Les 4 commandes de découverte</vt:lpstr>
      <vt:lpstr>5 categories de commandes</vt:lpstr>
      <vt:lpstr>Manipulation des objets du langage</vt:lpstr>
      <vt:lpstr>Tout est objet !</vt:lpstr>
      <vt:lpstr>Le Pipeline</vt:lpstr>
      <vt:lpstr>L’accès aux objets est uniformisé !</vt:lpstr>
      <vt:lpstr>Les Types</vt:lpstr>
      <vt:lpstr>PowerShell et les nombres</vt:lpstr>
      <vt:lpstr>Les opérateurs PowerShell</vt:lpstr>
      <vt:lpstr>Les instructions de contrôle de flux</vt:lpstr>
      <vt:lpstr>Traitement d’erreurs</vt:lpstr>
      <vt:lpstr>Fournisseurs et magasins de données</vt:lpstr>
      <vt:lpstr>PowerShell et les fichiers </vt:lpstr>
      <vt:lpstr>PowerShell et le texte </vt:lpstr>
      <vt:lpstr>Les ordres de formatage</vt:lpstr>
      <vt:lpstr>PowerShell et XML</vt:lpstr>
      <vt:lpstr>PowerShell et l’accès au système</vt:lpstr>
      <vt:lpstr>PowerShell et COM</vt:lpstr>
      <vt:lpstr>Stratégie d’éxécution</vt:lpstr>
      <vt:lpstr>Accès universel !</vt:lpstr>
      <vt:lpstr>Un exemple : Exchange 2007</vt:lpstr>
      <vt:lpstr>Que faut-il retenir ?</vt:lpstr>
      <vt:lpstr>Ressources</vt:lpstr>
      <vt:lpstr>Diapositive 32</vt:lpstr>
      <vt:lpstr>Et ensuite ?</vt:lpstr>
      <vt:lpstr>Diapositive 34</vt:lpstr>
      <vt:lpstr>Certifications : Programme de nouvelle génération</vt:lpstr>
      <vt:lpstr>Certification : validez vos compétences</vt:lpstr>
      <vt:lpstr>Diapositive 37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Patrick Guimonet</cp:lastModifiedBy>
  <cp:revision>33</cp:revision>
  <dcterms:created xsi:type="dcterms:W3CDTF">2008-09-19T00:36:10Z</dcterms:created>
  <dcterms:modified xsi:type="dcterms:W3CDTF">2008-09-25T16:08:57Z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