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65" r:id="rId2"/>
    <p:sldId id="262" r:id="rId3"/>
    <p:sldId id="286" r:id="rId4"/>
    <p:sldId id="271" r:id="rId5"/>
    <p:sldId id="297" r:id="rId6"/>
    <p:sldId id="287" r:id="rId7"/>
    <p:sldId id="301" r:id="rId8"/>
    <p:sldId id="298" r:id="rId9"/>
    <p:sldId id="288" r:id="rId10"/>
    <p:sldId id="302" r:id="rId11"/>
    <p:sldId id="308" r:id="rId12"/>
    <p:sldId id="309" r:id="rId13"/>
    <p:sldId id="289" r:id="rId14"/>
    <p:sldId id="310" r:id="rId15"/>
    <p:sldId id="304" r:id="rId16"/>
    <p:sldId id="294" r:id="rId17"/>
    <p:sldId id="291" r:id="rId18"/>
    <p:sldId id="305" r:id="rId19"/>
    <p:sldId id="290" r:id="rId20"/>
    <p:sldId id="306" r:id="rId21"/>
    <p:sldId id="295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78" autoAdjust="0"/>
  </p:normalViewPr>
  <p:slideViewPr>
    <p:cSldViewPr>
      <p:cViewPr varScale="1">
        <p:scale>
          <a:sx n="50" d="100"/>
          <a:sy n="50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229658792650942E-2"/>
          <c:y val="0.13186813186813223"/>
          <c:w val="0.55555555555555569"/>
          <c:h val="0.769230769230769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Sleep Transitions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5.2685601799775029E-2"/>
                  <c:y val="-0.20142857142857137"/>
                </c:manualLayout>
              </c:layout>
              <c:showVal val="1"/>
            </c:dLbl>
            <c:dLbl>
              <c:idx val="1"/>
              <c:layout>
                <c:manualLayout>
                  <c:x val="-9.2300337457817724E-2"/>
                  <c:y val="2.0307605780046777E-2"/>
                </c:manualLayout>
              </c:layout>
              <c:showVal val="1"/>
            </c:dLbl>
            <c:dLbl>
              <c:idx val="2"/>
              <c:layout>
                <c:manualLayout>
                  <c:x val="0.14630858642669695"/>
                  <c:y val="2.9105736782902195E-2"/>
                </c:manualLayout>
              </c:layout>
              <c:showVal val="1"/>
            </c:dLbl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Success</c:v>
                </c:pt>
                <c:pt idx="1">
                  <c:v>Soft Failure</c:v>
                </c:pt>
                <c:pt idx="2">
                  <c:v>Catastrophic Failure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0.96730000000000005</c:v>
                </c:pt>
                <c:pt idx="1">
                  <c:v>1.7000000000000047E-3</c:v>
                </c:pt>
                <c:pt idx="2">
                  <c:v>3.0900000000000045E-2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895106861642414"/>
          <c:y val="0.10192091373193748"/>
          <c:w val="0.31779840019997563"/>
          <c:h val="0.42284805745435688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9185837064484575E-2"/>
          <c:y val="7.5095901473854226E-2"/>
          <c:w val="0.91630435901394658"/>
          <c:h val="0.4955340197859883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Sheet1!$A$2:$A$33</c:f>
              <c:strCache>
                <c:ptCount val="32"/>
                <c:pt idx="0">
                  <c:v>25 &lt;= 50ms</c:v>
                </c:pt>
                <c:pt idx="1">
                  <c:v>50 &lt;= 75ms</c:v>
                </c:pt>
                <c:pt idx="2">
                  <c:v>75 &lt;= 100ms</c:v>
                </c:pt>
                <c:pt idx="3">
                  <c:v>100 &lt;= 125ms</c:v>
                </c:pt>
                <c:pt idx="4">
                  <c:v>125 &lt;= 150ms</c:v>
                </c:pt>
                <c:pt idx="5">
                  <c:v>150 &lt;= 200ms</c:v>
                </c:pt>
                <c:pt idx="6">
                  <c:v>200 &lt;= 249ms</c:v>
                </c:pt>
                <c:pt idx="7">
                  <c:v>250 &lt;= 300ms</c:v>
                </c:pt>
                <c:pt idx="8">
                  <c:v>300 &lt;= 400ms</c:v>
                </c:pt>
                <c:pt idx="9">
                  <c:v>400 &lt;= 500ms</c:v>
                </c:pt>
                <c:pt idx="10">
                  <c:v>500 &lt;= 600ms</c:v>
                </c:pt>
                <c:pt idx="11">
                  <c:v>600 &lt;= 700ms</c:v>
                </c:pt>
                <c:pt idx="12">
                  <c:v>700 &lt;= 800ms</c:v>
                </c:pt>
                <c:pt idx="13">
                  <c:v>800 &lt;= 900ms</c:v>
                </c:pt>
                <c:pt idx="14">
                  <c:v>900 &lt;= 1000ms</c:v>
                </c:pt>
                <c:pt idx="15">
                  <c:v>1 &lt; 1.25s</c:v>
                </c:pt>
                <c:pt idx="16">
                  <c:v>1.25 &lt; 1.5s</c:v>
                </c:pt>
                <c:pt idx="17">
                  <c:v>1.5 &lt;= 1.75s</c:v>
                </c:pt>
                <c:pt idx="18">
                  <c:v>1.75 &lt;= 2s</c:v>
                </c:pt>
                <c:pt idx="19">
                  <c:v>2 &lt;= 2.25s</c:v>
                </c:pt>
                <c:pt idx="20">
                  <c:v>2.25 &lt;= 2.5s</c:v>
                </c:pt>
                <c:pt idx="21">
                  <c:v>2.5 &lt;= 2.75s</c:v>
                </c:pt>
                <c:pt idx="22">
                  <c:v>2.75 &lt;= 3s</c:v>
                </c:pt>
                <c:pt idx="23">
                  <c:v>3 &lt;= 4s</c:v>
                </c:pt>
                <c:pt idx="24">
                  <c:v>4 &lt;= 5s</c:v>
                </c:pt>
                <c:pt idx="25">
                  <c:v>5 &lt;= 7.5s</c:v>
                </c:pt>
                <c:pt idx="26">
                  <c:v>7.5 &lt;= 10s</c:v>
                </c:pt>
                <c:pt idx="27">
                  <c:v>10 &lt;= 20s</c:v>
                </c:pt>
                <c:pt idx="28">
                  <c:v>20 &lt;= 30s</c:v>
                </c:pt>
                <c:pt idx="29">
                  <c:v>30 &lt;= 40s</c:v>
                </c:pt>
                <c:pt idx="30">
                  <c:v>40 &lt;= 50s</c:v>
                </c:pt>
                <c:pt idx="31">
                  <c:v>&gt;50s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2.730911052334694E-5</c:v>
                </c:pt>
                <c:pt idx="1">
                  <c:v>1.9175744997915322E-4</c:v>
                </c:pt>
                <c:pt idx="2">
                  <c:v>2.7906497316045081E-4</c:v>
                </c:pt>
                <c:pt idx="3">
                  <c:v>2.0292598566872834E-4</c:v>
                </c:pt>
                <c:pt idx="4">
                  <c:v>2.2470648550188696E-4</c:v>
                </c:pt>
                <c:pt idx="5">
                  <c:v>7.9975620682094849E-4</c:v>
                </c:pt>
                <c:pt idx="6">
                  <c:v>1.4183298230365951E-3</c:v>
                </c:pt>
                <c:pt idx="7">
                  <c:v>2.1805731076576808E-3</c:v>
                </c:pt>
                <c:pt idx="8">
                  <c:v>6.4377517581816965E-3</c:v>
                </c:pt>
                <c:pt idx="9">
                  <c:v>1.1382964153861161E-2</c:v>
                </c:pt>
                <c:pt idx="10">
                  <c:v>1.4857937153647836E-2</c:v>
                </c:pt>
                <c:pt idx="11">
                  <c:v>2.9073702057530033E-2</c:v>
                </c:pt>
                <c:pt idx="12">
                  <c:v>4.6508268630963447E-2</c:v>
                </c:pt>
                <c:pt idx="13">
                  <c:v>5.8110893021642913E-2</c:v>
                </c:pt>
                <c:pt idx="14">
                  <c:v>6.2146073834855514E-2</c:v>
                </c:pt>
                <c:pt idx="15">
                  <c:v>0.14585807061950457</c:v>
                </c:pt>
                <c:pt idx="16">
                  <c:v>0.11838929827199748</c:v>
                </c:pt>
                <c:pt idx="17">
                  <c:v>8.3562724296014065E-2</c:v>
                </c:pt>
                <c:pt idx="18">
                  <c:v>5.5097503357332454E-2</c:v>
                </c:pt>
                <c:pt idx="19">
                  <c:v>3.718614049283224E-2</c:v>
                </c:pt>
                <c:pt idx="20">
                  <c:v>3.0114676372383915E-2</c:v>
                </c:pt>
                <c:pt idx="21">
                  <c:v>3.4173492923916401E-2</c:v>
                </c:pt>
                <c:pt idx="22">
                  <c:v>3.0224766224181153E-2</c:v>
                </c:pt>
                <c:pt idx="23">
                  <c:v>8.501789915539526E-2</c:v>
                </c:pt>
                <c:pt idx="24">
                  <c:v>5.1852542825119322E-2</c:v>
                </c:pt>
                <c:pt idx="25">
                  <c:v>5.0897057899729904E-2</c:v>
                </c:pt>
                <c:pt idx="26">
                  <c:v>2.2019491655007422E-2</c:v>
                </c:pt>
                <c:pt idx="27">
                  <c:v>1.698470834519299E-2</c:v>
                </c:pt>
                <c:pt idx="28">
                  <c:v>2.4195278247369618E-3</c:v>
                </c:pt>
                <c:pt idx="29">
                  <c:v>1.0358167518610731E-3</c:v>
                </c:pt>
                <c:pt idx="30">
                  <c:v>4.6121228777880482E-4</c:v>
                </c:pt>
                <c:pt idx="31">
                  <c:v>8.6305694398511844E-4</c:v>
                </c:pt>
              </c:numCache>
            </c:numRef>
          </c:val>
        </c:ser>
        <c:axId val="74628480"/>
        <c:axId val="74781824"/>
      </c:barChart>
      <c:catAx>
        <c:axId val="7462848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4781824"/>
        <c:crosses val="autoZero"/>
        <c:auto val="1"/>
        <c:lblAlgn val="ctr"/>
        <c:lblOffset val="100"/>
      </c:catAx>
      <c:valAx>
        <c:axId val="74781824"/>
        <c:scaling>
          <c:orientation val="minMax"/>
          <c:max val="0.15000000000000024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4628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5CE9-A0B3-4C80-96CB-93E93FC5388A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F132-5DD3-47CA-B62A-82D03B04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132-5DD3-47CA-B62A-82D03B04CA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5128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Scenario: Runtime Idle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WDF takes care of this for you</a:t>
            </a:r>
          </a:p>
          <a:p>
            <a:pPr lvl="1"/>
            <a:r>
              <a:rPr lang="en-US" dirty="0" smtClean="0"/>
              <a:t>Just need to properly configure WDF queues as power-managed or not</a:t>
            </a:r>
          </a:p>
          <a:p>
            <a:r>
              <a:rPr lang="en-US" dirty="0" smtClean="0"/>
              <a:t>WDM drivers take a little more effort</a:t>
            </a:r>
          </a:p>
          <a:p>
            <a:pPr lvl="1"/>
            <a:r>
              <a:rPr lang="en-US" dirty="0" smtClean="0"/>
              <a:t>Register for idle detection with the kernel and handle subsequent </a:t>
            </a:r>
            <a:r>
              <a:rPr lang="en-US" dirty="0" err="1" smtClean="0"/>
              <a:t>Dx</a:t>
            </a:r>
            <a:r>
              <a:rPr lang="en-US" dirty="0" smtClean="0"/>
              <a:t> IRPs</a:t>
            </a:r>
          </a:p>
          <a:p>
            <a:pPr lvl="1"/>
            <a:r>
              <a:rPr lang="en-US" dirty="0" smtClean="0"/>
              <a:t>Detect on your own when you need to power on your device and request a D0 IRP</a:t>
            </a:r>
          </a:p>
          <a:p>
            <a:pPr lvl="1"/>
            <a:r>
              <a:rPr lang="en-US" dirty="0" smtClean="0"/>
              <a:t>Notify the kernel every time your device is busy</a:t>
            </a:r>
          </a:p>
          <a:p>
            <a:r>
              <a:rPr lang="en-US" dirty="0" smtClean="0"/>
              <a:t>Arm for wake if hardware-based wakeup is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Scenario: Runtime Idle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WDM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ask to be powered down after 10 seconds of inactivity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Idle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PoRegisterDeviceForIdleDetection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(Device, 10, 0, PowerDeviceD3);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for each unit of “work”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PoSetDeviceBusy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(Idle);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Need to manage your own queue of work and request a D0 IRP when the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device needs to power on after going idle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State.DeviceState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PowerDeviceD0;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PoRequestPowerIrp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(Device, IRP_MN_SET_POWER, State, NULL, NULL, NULL);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Scenario: Runtime Idle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WDF</a:t>
            </a:r>
          </a:p>
          <a:p>
            <a:pPr lvl="1"/>
            <a:r>
              <a:rPr lang="en-US" dirty="0" smtClean="0"/>
              <a:t>Just initialize your WDF queue(s) properly—WDF takes care of the rest!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WDF_IO_QUEUE_CONFIG_INIT(&amp;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Config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WdfIoQueueDispatchSequential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Config.PowerManaged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WdfTrue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WdfIoQueueCreate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(Device,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Config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WDF_NO_OBJECT_ATTRIBUTES, &amp;Queue);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classes often have custom capabilities that have different power/performance tradeoffs</a:t>
            </a:r>
          </a:p>
          <a:p>
            <a:pPr lvl="1"/>
            <a:r>
              <a:rPr lang="en-US" dirty="0" smtClean="0"/>
              <a:t>E.g., processors, wireless NICs</a:t>
            </a:r>
          </a:p>
          <a:p>
            <a:r>
              <a:rPr lang="en-US" dirty="0" smtClean="0"/>
              <a:t>Rich Windows power notification infrastructure</a:t>
            </a:r>
          </a:p>
          <a:p>
            <a:pPr lvl="1"/>
            <a:r>
              <a:rPr lang="en-US" dirty="0" smtClean="0"/>
              <a:t>Drivers can register for many power-related notifications</a:t>
            </a:r>
          </a:p>
          <a:p>
            <a:pPr lvl="2"/>
            <a:r>
              <a:rPr lang="en-US" dirty="0" smtClean="0"/>
              <a:t>Use </a:t>
            </a:r>
            <a:r>
              <a:rPr lang="en-US" b="1" dirty="0" err="1" smtClean="0"/>
              <a:t>PoRegisterPowerSettingNotification</a:t>
            </a:r>
            <a:r>
              <a:rPr lang="en-US" dirty="0" smtClean="0"/>
              <a:t> to register for specific settings</a:t>
            </a:r>
          </a:p>
          <a:p>
            <a:pPr lvl="2"/>
            <a:r>
              <a:rPr lang="en-US" dirty="0" smtClean="0"/>
              <a:t>The power manager calls your driver whenever a change occurs</a:t>
            </a:r>
          </a:p>
          <a:p>
            <a:pPr lvl="1"/>
            <a:r>
              <a:rPr lang="en-US" dirty="0" smtClean="0"/>
              <a:t>Drivers can change the device’s behavior dynamically based on these power notifications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Power Notifications</a:t>
            </a:r>
          </a:p>
          <a:p>
            <a:pPr lvl="1"/>
            <a:r>
              <a:rPr lang="en-US" b="1" dirty="0" smtClean="0"/>
              <a:t>GUID_POWERSCHEME_PERSONALITY</a:t>
            </a:r>
          </a:p>
          <a:p>
            <a:pPr lvl="2"/>
            <a:r>
              <a:rPr lang="en-US" dirty="0" smtClean="0"/>
              <a:t>The “personality” of the power plan in effect:</a:t>
            </a:r>
          </a:p>
          <a:p>
            <a:pPr lvl="3"/>
            <a:r>
              <a:rPr lang="en-US" dirty="0" smtClean="0"/>
              <a:t>High Performance</a:t>
            </a:r>
          </a:p>
          <a:p>
            <a:pPr lvl="3"/>
            <a:r>
              <a:rPr lang="en-US" dirty="0" smtClean="0"/>
              <a:t>Balanced</a:t>
            </a:r>
          </a:p>
          <a:p>
            <a:pPr lvl="3"/>
            <a:r>
              <a:rPr lang="en-US" dirty="0" smtClean="0"/>
              <a:t>Power Saver</a:t>
            </a:r>
          </a:p>
          <a:p>
            <a:pPr lvl="2"/>
            <a:r>
              <a:rPr lang="en-US" dirty="0" smtClean="0"/>
              <a:t>Not the same as the actual power plan in effect</a:t>
            </a:r>
          </a:p>
          <a:p>
            <a:pPr lvl="1"/>
            <a:r>
              <a:rPr lang="en-US" b="1" dirty="0" smtClean="0"/>
              <a:t>GUID_ACDC_POWER_SOURCE</a:t>
            </a:r>
          </a:p>
          <a:p>
            <a:pPr lvl="1"/>
            <a:r>
              <a:rPr lang="en-US" b="1" dirty="0" smtClean="0"/>
              <a:t>GUID_SYSTEM_AWAYMODE</a:t>
            </a:r>
          </a:p>
          <a:p>
            <a:pPr lvl="2"/>
            <a:r>
              <a:rPr lang="en-US" dirty="0" smtClean="0"/>
              <a:t>Indicates the system should appear “off” to the user even though it is still on doing useful work</a:t>
            </a:r>
          </a:p>
          <a:p>
            <a:pPr lvl="1"/>
            <a:r>
              <a:rPr lang="en-US" b="1" dirty="0" smtClean="0"/>
              <a:t>Your custom power setting(s)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49530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Drivers can plug into the power infrastructure by adding custom settings</a:t>
            </a:r>
          </a:p>
          <a:p>
            <a:pPr lvl="1"/>
            <a:r>
              <a:rPr lang="en-US" dirty="0" smtClean="0"/>
              <a:t>INF-based installation method</a:t>
            </a:r>
          </a:p>
          <a:p>
            <a:pPr lvl="2"/>
            <a:r>
              <a:rPr lang="en-US" dirty="0" smtClean="0"/>
              <a:t>Friendly name and description</a:t>
            </a:r>
          </a:p>
          <a:p>
            <a:pPr lvl="2"/>
            <a:r>
              <a:rPr lang="en-US" dirty="0" smtClean="0"/>
              <a:t>Allowed values</a:t>
            </a:r>
          </a:p>
          <a:p>
            <a:pPr lvl="2"/>
            <a:r>
              <a:rPr lang="en-US" dirty="0" smtClean="0"/>
              <a:t>AC/DC defaults for power plan personalities (High Performance, Balanced, and Power Saver)</a:t>
            </a:r>
          </a:p>
          <a:p>
            <a:pPr lvl="1"/>
            <a:r>
              <a:rPr lang="en-US" dirty="0" smtClean="0"/>
              <a:t>Built-in standard UI for power setting management</a:t>
            </a:r>
          </a:p>
        </p:txBody>
      </p:sp>
      <p:pic>
        <p:nvPicPr>
          <p:cNvPr id="6" name="Picture 5" descr="powersett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458222"/>
            <a:ext cx="3124200" cy="3332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Driver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INF-based custom power setting installation</a:t>
            </a:r>
          </a:p>
          <a:p>
            <a:pPr lvl="1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AddPowerSetting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FooPowerSetting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FooPowerSetting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lvl="1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SubGroup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={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guid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Setting={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guid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}, “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Name”, “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Description”</a:t>
            </a:r>
          </a:p>
          <a:p>
            <a:pPr lvl="1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ValueRange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=1, 100, 1, “%”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Default=%HIGHPERF%,   %AC%, 100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Default=%HIGHPERF%,   %DC%, 100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Default=%BALANCED%,   %AC%, 100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Default=%BALANCED%,   %DC%, 70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Default=%POWERSAVER%, %AC%, 80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Default=%POWERSAVER%, %DC%, 30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Polling vs. event-driven designs</a:t>
            </a:r>
          </a:p>
          <a:p>
            <a:pPr lvl="1"/>
            <a:r>
              <a:rPr lang="en-US" dirty="0" smtClean="0"/>
              <a:t>Where possible, use event-driven designs rather than polling</a:t>
            </a:r>
          </a:p>
          <a:p>
            <a:pPr lvl="2"/>
            <a:r>
              <a:rPr lang="en-US" dirty="0" smtClean="0"/>
              <a:t>E.g., register for AC/DC notifications instead of polling for AC/DC status</a:t>
            </a:r>
          </a:p>
          <a:p>
            <a:pPr lvl="1"/>
            <a:r>
              <a:rPr lang="en-US" dirty="0" smtClean="0"/>
              <a:t>Goal is to get entire system idle for long periods (e.g., 100ms) </a:t>
            </a:r>
          </a:p>
          <a:p>
            <a:pPr lvl="2"/>
            <a:r>
              <a:rPr lang="en-US" dirty="0" smtClean="0"/>
              <a:t>Polling from any software/hardware component makes this less likely to succeed</a:t>
            </a:r>
          </a:p>
          <a:p>
            <a:r>
              <a:rPr lang="en-US" dirty="0" smtClean="0"/>
              <a:t>Don’t change the timer tick resolution</a:t>
            </a:r>
          </a:p>
          <a:p>
            <a:r>
              <a:rPr lang="en-US" dirty="0" smtClean="0"/>
              <a:t>Use new </a:t>
            </a:r>
            <a:r>
              <a:rPr lang="en-US" dirty="0" err="1" smtClean="0"/>
              <a:t>coalescable</a:t>
            </a:r>
            <a:r>
              <a:rPr lang="en-US" dirty="0" smtClean="0"/>
              <a:t> timers when possible</a:t>
            </a:r>
          </a:p>
          <a:p>
            <a:pPr lvl="1"/>
            <a:r>
              <a:rPr lang="en-US" dirty="0" smtClean="0"/>
              <a:t>The system can batch timer expirations to increase overall system idle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Stalling vs. delaying</a:t>
            </a:r>
          </a:p>
          <a:p>
            <a:pPr lvl="1"/>
            <a:r>
              <a:rPr lang="en-US" dirty="0" smtClean="0"/>
              <a:t>Some designs require waiting for a specific amount of time</a:t>
            </a:r>
          </a:p>
          <a:p>
            <a:pPr lvl="1"/>
            <a:r>
              <a:rPr lang="en-US" dirty="0" smtClean="0"/>
              <a:t>If possible, use </a:t>
            </a:r>
            <a:r>
              <a:rPr lang="en-US" b="1" dirty="0" err="1" smtClean="0"/>
              <a:t>KeDelayExecutionThread</a:t>
            </a:r>
            <a:endParaRPr lang="en-US" b="1" dirty="0" smtClean="0"/>
          </a:p>
          <a:p>
            <a:pPr lvl="2"/>
            <a:r>
              <a:rPr lang="en-US" dirty="0" smtClean="0"/>
              <a:t>The thread efficiently waits instead of spinning</a:t>
            </a:r>
          </a:p>
          <a:p>
            <a:pPr lvl="2"/>
            <a:r>
              <a:rPr lang="en-US" dirty="0" smtClean="0"/>
              <a:t>Constrained by the timer tick resolution (default is 15.6ms)</a:t>
            </a:r>
          </a:p>
          <a:p>
            <a:pPr lvl="2"/>
            <a:r>
              <a:rPr lang="en-US" dirty="0" smtClean="0"/>
              <a:t>Can only be used &lt;DISPATCH_LEVEL</a:t>
            </a:r>
          </a:p>
          <a:p>
            <a:pPr lvl="1"/>
            <a:r>
              <a:rPr lang="en-US" dirty="0" smtClean="0"/>
              <a:t>If the total wait time is &lt;=100us, OK to use </a:t>
            </a:r>
            <a:r>
              <a:rPr lang="en-US" b="1" dirty="0" err="1" smtClean="0"/>
              <a:t>KeStallExecutionProcessor</a:t>
            </a:r>
            <a:endParaRPr lang="en-US" b="1" dirty="0" smtClean="0"/>
          </a:p>
          <a:p>
            <a:pPr lvl="2"/>
            <a:r>
              <a:rPr lang="en-US" dirty="0" smtClean="0"/>
              <a:t>This spins the processor instead of waiting, but is accurate</a:t>
            </a:r>
          </a:p>
          <a:p>
            <a:pPr lvl="2"/>
            <a:r>
              <a:rPr lang="en-US" dirty="0" smtClean="0"/>
              <a:t>Can be called at any IRQL</a:t>
            </a:r>
          </a:p>
          <a:p>
            <a:pPr lvl="1"/>
            <a:r>
              <a:rPr lang="en-US" dirty="0" smtClean="0"/>
              <a:t>If you need to wait at &gt;=DISPATCH_LEVEL, consider setting a timer with associated DPC instead of stalling.</a:t>
            </a:r>
          </a:p>
          <a:p>
            <a:pPr lvl="1"/>
            <a:r>
              <a:rPr lang="en-US" b="1" dirty="0" smtClean="0"/>
              <a:t>Avoid any waits that block system resume!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Device class-specific guidelines</a:t>
            </a:r>
          </a:p>
          <a:p>
            <a:pPr lvl="1"/>
            <a:r>
              <a:rPr lang="en-US" dirty="0" smtClean="0"/>
              <a:t>USB</a:t>
            </a:r>
          </a:p>
          <a:p>
            <a:pPr lvl="2"/>
            <a:r>
              <a:rPr lang="en-US" dirty="0" smtClean="0"/>
              <a:t>Selective suspend (SS) support is a must</a:t>
            </a:r>
          </a:p>
          <a:p>
            <a:pPr lvl="2"/>
            <a:r>
              <a:rPr lang="en-US" dirty="0" smtClean="0"/>
              <a:t>Lack of selective suspend results in 25-30% reduction in battery life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PCIe</a:t>
            </a:r>
            <a:endParaRPr lang="en-US" dirty="0" smtClean="0"/>
          </a:p>
          <a:p>
            <a:pPr lvl="2"/>
            <a:r>
              <a:rPr lang="en-US" dirty="0" smtClean="0"/>
              <a:t>Many systems have active state power management (ASPM) disabled due to chipset and/or device errata</a:t>
            </a:r>
          </a:p>
          <a:p>
            <a:pPr lvl="2"/>
            <a:r>
              <a:rPr lang="en-US" dirty="0" smtClean="0"/>
              <a:t>Work with your hardware teams to make sure ASPM works!</a:t>
            </a:r>
          </a:p>
          <a:p>
            <a:pPr lvl="1"/>
            <a:r>
              <a:rPr lang="en-US" dirty="0" smtClean="0"/>
              <a:t>Audio </a:t>
            </a:r>
            <a:r>
              <a:rPr lang="en-US" dirty="0" err="1" smtClean="0"/>
              <a:t>codecs</a:t>
            </a:r>
            <a:r>
              <a:rPr lang="en-US" dirty="0" smtClean="0"/>
              <a:t> and controllers</a:t>
            </a:r>
          </a:p>
          <a:p>
            <a:pPr lvl="2"/>
            <a:r>
              <a:rPr lang="en-US" dirty="0" err="1" smtClean="0"/>
              <a:t>Codecs</a:t>
            </a:r>
            <a:r>
              <a:rPr lang="en-US" dirty="0" smtClean="0"/>
              <a:t> should support D3 without popping</a:t>
            </a:r>
          </a:p>
          <a:p>
            <a:pPr lvl="2"/>
            <a:r>
              <a:rPr lang="en-US" dirty="0" smtClean="0"/>
              <a:t>In the future, controllers should also support D3 when all </a:t>
            </a:r>
            <a:r>
              <a:rPr lang="en-US" dirty="0" err="1" smtClean="0"/>
              <a:t>codecs</a:t>
            </a:r>
            <a:r>
              <a:rPr lang="en-US" dirty="0" smtClean="0"/>
              <a:t> are in D3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 Fundamentals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 Judge</a:t>
            </a:r>
          </a:p>
          <a:p>
            <a:r>
              <a:rPr lang="en-US" dirty="0" smtClean="0"/>
              <a:t>Senior Development Lead</a:t>
            </a:r>
          </a:p>
          <a:p>
            <a:r>
              <a:rPr lang="en-US" dirty="0" smtClean="0"/>
              <a:t>Windows Kernel</a:t>
            </a:r>
          </a:p>
          <a:p>
            <a:r>
              <a:rPr lang="en-US" dirty="0" smtClean="0"/>
              <a:t>nicjudge@microsoft.com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Windows APIs</a:t>
            </a:r>
          </a:p>
          <a:p>
            <a:pPr lvl="1"/>
            <a:r>
              <a:rPr lang="en-US" dirty="0" smtClean="0"/>
              <a:t>Vista SP1</a:t>
            </a:r>
          </a:p>
          <a:p>
            <a:pPr lvl="2"/>
            <a:r>
              <a:rPr lang="en-US" b="1" dirty="0" err="1" smtClean="0"/>
              <a:t>PoSetDeviceBusyEx</a:t>
            </a:r>
            <a:r>
              <a:rPr lang="en-US" dirty="0" smtClean="0"/>
              <a:t> – drop-in replacement for original </a:t>
            </a:r>
            <a:r>
              <a:rPr lang="en-US" b="1" dirty="0" err="1" smtClean="0"/>
              <a:t>PoSetDeviceBusy</a:t>
            </a:r>
            <a:r>
              <a:rPr lang="en-US" dirty="0" smtClean="0"/>
              <a:t> that is more diagnosable</a:t>
            </a:r>
            <a:endParaRPr lang="en-US" b="1" dirty="0" smtClean="0"/>
          </a:p>
          <a:p>
            <a:pPr lvl="1"/>
            <a:r>
              <a:rPr lang="en-US" dirty="0" smtClean="0"/>
              <a:t>Windows 7</a:t>
            </a:r>
          </a:p>
          <a:p>
            <a:pPr lvl="2"/>
            <a:r>
              <a:rPr lang="en-US" b="1" dirty="0" err="1" smtClean="0"/>
              <a:t>PoStartDeviceBusy</a:t>
            </a:r>
            <a:r>
              <a:rPr lang="en-US" dirty="0" smtClean="0"/>
              <a:t>, </a:t>
            </a:r>
            <a:r>
              <a:rPr lang="en-US" b="1" dirty="0" err="1" smtClean="0"/>
              <a:t>PoEndDeviceBusy</a:t>
            </a:r>
            <a:r>
              <a:rPr lang="en-US" dirty="0" smtClean="0"/>
              <a:t> - used to mark the beginning and end of each piece of work</a:t>
            </a:r>
          </a:p>
          <a:p>
            <a:pPr lvl="2"/>
            <a:r>
              <a:rPr lang="en-US" b="1" dirty="0" err="1" smtClean="0"/>
              <a:t>KeSetCoalescableTimer</a:t>
            </a:r>
            <a:r>
              <a:rPr lang="en-US" dirty="0" smtClean="0"/>
              <a:t> - you provide how much time you are willing to let the timer slide so that Windows can batch up more timers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powercfg.exe /energy (available in-box)</a:t>
            </a:r>
          </a:p>
          <a:p>
            <a:pPr lvl="1"/>
            <a:r>
              <a:rPr lang="en-US" dirty="0" smtClean="0"/>
              <a:t>OEMs will use this as a first-pass validation vehicle</a:t>
            </a:r>
          </a:p>
          <a:p>
            <a:pPr lvl="1"/>
            <a:r>
              <a:rPr lang="en-US" dirty="0" smtClean="0"/>
              <a:t>Power users will use this to compare systems</a:t>
            </a:r>
          </a:p>
          <a:p>
            <a:pPr lvl="1"/>
            <a:r>
              <a:rPr lang="en-US" dirty="0" smtClean="0"/>
              <a:t>Monitors system behavior for 60 seconds and generates an HTML report that identifies:</a:t>
            </a:r>
          </a:p>
          <a:p>
            <a:pPr lvl="2"/>
            <a:r>
              <a:rPr lang="en-US" dirty="0" smtClean="0"/>
              <a:t>Large, well-known power inefficiency problems (e.g., USB SS)</a:t>
            </a:r>
          </a:p>
          <a:p>
            <a:pPr lvl="2"/>
            <a:r>
              <a:rPr lang="en-US" dirty="0" smtClean="0"/>
              <a:t>System and battery utilization</a:t>
            </a:r>
          </a:p>
          <a:p>
            <a:r>
              <a:rPr lang="en-US" dirty="0" smtClean="0"/>
              <a:t>pwrtest.exe (available in the WDK)</a:t>
            </a:r>
          </a:p>
          <a:p>
            <a:pPr lvl="1"/>
            <a:r>
              <a:rPr lang="en-US" dirty="0" smtClean="0"/>
              <a:t>Tests many specific scenarios (sleep/resume, system idle, disk idle, processor power management, etc.)</a:t>
            </a:r>
          </a:p>
          <a:p>
            <a:r>
              <a:rPr lang="en-US" dirty="0" err="1" smtClean="0"/>
              <a:t>Xperf</a:t>
            </a:r>
            <a:endParaRPr lang="en-US" dirty="0" smtClean="0"/>
          </a:p>
          <a:p>
            <a:pPr lvl="1"/>
            <a:r>
              <a:rPr lang="en-US" dirty="0" smtClean="0"/>
              <a:t>Fine-grained event viewing tool</a:t>
            </a:r>
          </a:p>
          <a:p>
            <a:pPr lvl="1"/>
            <a:r>
              <a:rPr lang="en-US" dirty="0" smtClean="0"/>
              <a:t>Useful for correlating events from multiple components for deep </a:t>
            </a:r>
            <a:br>
              <a:rPr lang="en-US" dirty="0" smtClean="0"/>
            </a:br>
            <a:r>
              <a:rPr lang="en-US" dirty="0" smtClean="0"/>
              <a:t>cross-component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Power management white papers on the WHDC Web site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http://go.microsoft.com/fwlink/?LinkID=</a:t>
            </a:r>
            <a:r>
              <a:rPr lang="en-US" dirty="0" smtClean="0">
                <a:hlinkClick r:id="rId3"/>
              </a:rPr>
              <a:t>51286</a:t>
            </a:r>
            <a:endParaRPr lang="en-US" dirty="0" smtClean="0"/>
          </a:p>
          <a:p>
            <a:pPr lvl="1"/>
            <a:r>
              <a:rPr lang="en-US" dirty="0" smtClean="0"/>
              <a:t>Designing Power-Friendly Devices</a:t>
            </a:r>
          </a:p>
          <a:p>
            <a:pPr lvl="1"/>
            <a:r>
              <a:rPr lang="en-US" dirty="0" smtClean="0"/>
              <a:t>Measuring System Resume Performance on Windows Vista</a:t>
            </a:r>
          </a:p>
          <a:p>
            <a:pPr lvl="1"/>
            <a:r>
              <a:rPr lang="en-US" dirty="0" smtClean="0"/>
              <a:t>Increasing System Power Efficiency through Driver Support for Runtime Idle Detection</a:t>
            </a:r>
          </a:p>
          <a:p>
            <a:pPr lvl="1"/>
            <a:r>
              <a:rPr lang="en-US" dirty="0" smtClean="0"/>
              <a:t>Selective Suspend in USB Drivers</a:t>
            </a:r>
          </a:p>
          <a:p>
            <a:pPr lvl="1"/>
            <a:r>
              <a:rPr lang="en-US" dirty="0" smtClean="0"/>
              <a:t>Integrating Drivers and Applications with Windows Power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Power Management?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Key Scenarios</a:t>
            </a:r>
          </a:p>
          <a:p>
            <a:pPr lvl="1"/>
            <a:r>
              <a:rPr lang="en-US" dirty="0" smtClean="0"/>
              <a:t>Sleep/Resume</a:t>
            </a:r>
          </a:p>
          <a:p>
            <a:pPr lvl="1"/>
            <a:r>
              <a:rPr lang="en-US" dirty="0" smtClean="0"/>
              <a:t>Runtime Idle</a:t>
            </a:r>
          </a:p>
          <a:p>
            <a:r>
              <a:rPr lang="en-US" dirty="0" smtClean="0"/>
              <a:t>Driver Recommendations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Power Management?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The obvious…saves money, saves the environment, longer battery life, etc.</a:t>
            </a:r>
          </a:p>
          <a:p>
            <a:pPr lvl="1"/>
            <a:r>
              <a:rPr lang="en-US" dirty="0" smtClean="0"/>
              <a:t>Not just for mobiles anymore; industry metrics are changing from </a:t>
            </a:r>
            <a:r>
              <a:rPr lang="en-US" b="1" i="1" dirty="0" smtClean="0"/>
              <a:t>performance</a:t>
            </a:r>
            <a:r>
              <a:rPr lang="en-US" dirty="0" smtClean="0"/>
              <a:t> to </a:t>
            </a:r>
            <a:r>
              <a:rPr lang="en-US" b="1" i="1" dirty="0" smtClean="0"/>
              <a:t>performance-per-watt</a:t>
            </a:r>
            <a:r>
              <a:rPr lang="en-US" dirty="0" smtClean="0"/>
              <a:t> for all types of systems</a:t>
            </a:r>
          </a:p>
          <a:p>
            <a:pPr lvl="1"/>
            <a:r>
              <a:rPr lang="en-US" dirty="0" smtClean="0"/>
              <a:t>Lots of opportunities to innovate—the eventual goal is to get close to a </a:t>
            </a:r>
            <a:br>
              <a:rPr lang="en-US" dirty="0" smtClean="0"/>
            </a:br>
            <a:r>
              <a:rPr lang="en-US" dirty="0" smtClean="0"/>
              <a:t>zero-watt idle system without putting the machine to sleep</a:t>
            </a:r>
            <a:endParaRPr lang="en-US" b="1" dirty="0" smtClean="0"/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Sleep/Resume is often the weakest and least-tested system scenario</a:t>
            </a:r>
          </a:p>
          <a:p>
            <a:pPr lvl="1"/>
            <a:r>
              <a:rPr lang="en-US" dirty="0" smtClean="0"/>
              <a:t>Reliability data shows that drivers fail more often during sleep/resume than during  normal</a:t>
            </a:r>
            <a:r>
              <a:rPr lang="en-US" dirty="0"/>
              <a:t> </a:t>
            </a:r>
            <a:r>
              <a:rPr lang="en-US" dirty="0" smtClean="0"/>
              <a:t>system operation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876800"/>
          <a:ext cx="7086600" cy="11567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73108"/>
                <a:gridCol w="2601336"/>
                <a:gridCol w="271215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Prevalence 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(%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of Machines Experiencing a Failure)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Frequency 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Failures Per Day)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Dirty Shutdown</a:t>
                      </a:r>
                      <a:endParaRPr lang="en-US" sz="14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75.7%</a:t>
                      </a:r>
                      <a:endParaRPr lang="en-US" sz="14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0.087</a:t>
                      </a:r>
                      <a:endParaRPr lang="en-US" sz="14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Sleep failure</a:t>
                      </a:r>
                      <a:endParaRPr lang="en-US" sz="14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37.5%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0.019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OS Crash</a:t>
                      </a:r>
                      <a:endParaRPr lang="en-US" sz="14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26.5%</a:t>
                      </a:r>
                      <a:endParaRPr lang="en-US" sz="14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0.015</a:t>
                      </a:r>
                      <a:endParaRPr lang="en-US" sz="14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Sx</a:t>
            </a:r>
            <a:r>
              <a:rPr lang="en-US" dirty="0" smtClean="0"/>
              <a:t> – System power state IRP where ‘x’ indicates the system state; matches ACPI definition</a:t>
            </a:r>
          </a:p>
          <a:p>
            <a:pPr lvl="1"/>
            <a:r>
              <a:rPr lang="en-US" dirty="0" smtClean="0"/>
              <a:t>S0 – system working state</a:t>
            </a:r>
          </a:p>
          <a:p>
            <a:pPr lvl="1"/>
            <a:r>
              <a:rPr lang="en-US" dirty="0" smtClean="0"/>
              <a:t>S3 – system S3 state</a:t>
            </a:r>
          </a:p>
          <a:p>
            <a:r>
              <a:rPr lang="en-US" b="1" dirty="0" err="1" smtClean="0"/>
              <a:t>Dx</a:t>
            </a:r>
            <a:r>
              <a:rPr lang="en-US" dirty="0" smtClean="0"/>
              <a:t> – Device power state IRP where ‘x’ indicates the device state; matches ACPI definition</a:t>
            </a:r>
          </a:p>
          <a:p>
            <a:pPr lvl="1"/>
            <a:r>
              <a:rPr lang="en-US" dirty="0" smtClean="0"/>
              <a:t>D0 – device powered on</a:t>
            </a:r>
          </a:p>
          <a:p>
            <a:pPr lvl="1"/>
            <a:r>
              <a:rPr lang="en-US" dirty="0" smtClean="0"/>
              <a:t>D3 – device powered off</a:t>
            </a:r>
          </a:p>
          <a:p>
            <a:r>
              <a:rPr lang="en-US" b="1" dirty="0" smtClean="0"/>
              <a:t>Fast Resume</a:t>
            </a:r>
            <a:r>
              <a:rPr lang="en-US" dirty="0" smtClean="0"/>
              <a:t> – Technique for quickly resuming devices by postponing actual device power-on instead of blocking the main resume thread</a:t>
            </a:r>
          </a:p>
          <a:p>
            <a:r>
              <a:rPr lang="en-US" b="1" dirty="0" smtClean="0"/>
              <a:t>Runtime Idle</a:t>
            </a:r>
            <a:r>
              <a:rPr lang="en-US" dirty="0" smtClean="0"/>
              <a:t> – Powering down your device when not needed while the system is running in the S0 state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Scenario: Sleep/Resume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5486400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Customers often have poor experiences with sleep/resume</a:t>
            </a:r>
          </a:p>
          <a:p>
            <a:pPr lvl="2"/>
            <a:r>
              <a:rPr lang="en-US" dirty="0" smtClean="0"/>
              <a:t>Systems crash or hang</a:t>
            </a:r>
          </a:p>
          <a:p>
            <a:pPr lvl="2"/>
            <a:r>
              <a:rPr lang="en-US" dirty="0" smtClean="0"/>
              <a:t>Resume takes way too long</a:t>
            </a:r>
          </a:p>
          <a:p>
            <a:pPr lvl="2"/>
            <a:r>
              <a:rPr lang="en-US" dirty="0" smtClean="0"/>
              <a:t>Ultimately, </a:t>
            </a:r>
            <a:r>
              <a:rPr lang="en-US" u="sng" dirty="0" smtClean="0"/>
              <a:t>users stop using sleep</a:t>
            </a:r>
          </a:p>
          <a:p>
            <a:pPr lvl="1"/>
            <a:r>
              <a:rPr lang="en-US" dirty="0" smtClean="0"/>
              <a:t>Heavily test sleep/resume, especially using CHK bits of Windows and of your driver</a:t>
            </a:r>
          </a:p>
          <a:p>
            <a:pPr lvl="1"/>
            <a:r>
              <a:rPr lang="en-US" dirty="0" smtClean="0"/>
              <a:t>See how many consecutive sleep/resume cycles a machine can go through with your device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172200" y="2667000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5181600" y="2209800"/>
            <a:ext cx="4495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Sleep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Transition Reliability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noProof="0" dirty="0" smtClean="0">
                <a:latin typeface="Segoe UI" pitchFamily="34" charset="0"/>
                <a:cs typeface="Segoe UI" pitchFamily="34" charset="0"/>
              </a:rPr>
              <a:t>Windows Vista SP1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Measured</a:t>
            </a:r>
            <a:r>
              <a:rPr kumimoji="0" lang="en-US" sz="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by Customer Experience Improvement Program (CEIP)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19800"/>
            <a:ext cx="807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5400" y="5334000"/>
          <a:ext cx="7467600" cy="11304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81200"/>
                <a:gridCol w="2962828"/>
                <a:gridCol w="252357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Bugcheck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Code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/>
                          <a:ea typeface="Malgun Gothic"/>
                          <a:cs typeface="Times New Roman"/>
                        </a:rPr>
                        <a:t>Description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% of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Bugchecks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During Sleep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0x9F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DRIVER_POWER_STATE_FAILURE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59.7%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0x7E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Calibri"/>
                          <a:ea typeface="Malgun Gothic"/>
                          <a:cs typeface="Times New Roman"/>
                        </a:rPr>
                        <a:t>SYSTEM_THREAD_EXCEPTION_NOT_HANDLED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5.4%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0xD1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+mn-lt"/>
                          <a:ea typeface="Malgun Gothic"/>
                          <a:cs typeface="Times New Roman"/>
                        </a:rPr>
                        <a:t>DRIVER_IRQL_NOT_LESS_OR_EQUAL</a:t>
                      </a:r>
                      <a:endParaRPr lang="en-US" sz="1050" dirty="0"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4.1%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0x0A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IRQL_NOT_LESS_OR_EQUAL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3.5%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0xA0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INTERNAL_POWER_ERROR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libri"/>
                          <a:ea typeface="Malgun Gothic"/>
                          <a:cs typeface="Times New Roman"/>
                        </a:rPr>
                        <a:t>3.1%</a:t>
                      </a:r>
                      <a:endParaRPr lang="en-US" sz="105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Scenario: Sleep/Resume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057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WHQL requires that systems resume from sleep in </a:t>
            </a:r>
            <a:r>
              <a:rPr lang="en-US" b="1" i="1" dirty="0" smtClean="0"/>
              <a:t>2 seconds or less</a:t>
            </a:r>
            <a:endParaRPr lang="en-US" b="1" dirty="0" smtClean="0"/>
          </a:p>
          <a:p>
            <a:pPr lvl="2"/>
            <a:r>
              <a:rPr lang="en-US" dirty="0" smtClean="0"/>
              <a:t>This includes waiting for all drivers to handle S0 IRPs</a:t>
            </a:r>
          </a:p>
          <a:p>
            <a:pPr lvl="1"/>
            <a:r>
              <a:rPr lang="en-US" dirty="0" smtClean="0"/>
              <a:t>End-point devices should implement </a:t>
            </a:r>
            <a:r>
              <a:rPr lang="en-US" i="1" dirty="0" smtClean="0"/>
              <a:t>fast resume</a:t>
            </a:r>
          </a:p>
          <a:p>
            <a:pPr lvl="2"/>
            <a:r>
              <a:rPr lang="en-US" dirty="0" smtClean="0"/>
              <a:t>Complete S0 IRP immediately and power device on asynchronously</a:t>
            </a:r>
          </a:p>
          <a:p>
            <a:pPr lvl="2"/>
            <a:r>
              <a:rPr lang="en-US" dirty="0" smtClean="0"/>
              <a:t>WDF drivers automatically do this</a:t>
            </a:r>
          </a:p>
          <a:p>
            <a:pPr lvl="2"/>
            <a:r>
              <a:rPr lang="en-US" dirty="0" smtClean="0"/>
              <a:t>WDM drivers must manually do this and handle the complications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4038600"/>
          <a:ext cx="777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 flipH="1" flipV="1">
            <a:off x="4914900" y="4762500"/>
            <a:ext cx="1295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4038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C00000"/>
                </a:solidFill>
              </a:rPr>
              <a:t>Systems meeting WHQL resume goal</a:t>
            </a:r>
            <a:endParaRPr lang="en-US" sz="11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Scenario: Sleep/Resume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WDM Fast Resume Sample</a:t>
            </a:r>
          </a:p>
          <a:p>
            <a:pPr>
              <a:buNone/>
            </a:pPr>
            <a:endParaRPr lang="en-US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// Request a D0 IRP asynchronously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</a:rPr>
              <a:t>PowerState.DeviceState</a:t>
            </a:r>
            <a:r>
              <a:rPr lang="en-US" dirty="0" smtClean="0">
                <a:latin typeface="Consolas" pitchFamily="49" charset="0"/>
              </a:rPr>
              <a:t> = PowerDeviceD0;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</a:rPr>
              <a:t>PoRequestPowerIrp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TopOfStack</a:t>
            </a:r>
            <a:r>
              <a:rPr lang="en-US" dirty="0" smtClean="0">
                <a:latin typeface="Consolas" pitchFamily="49" charset="0"/>
              </a:rPr>
              <a:t>, IRP_MN_SET_POWER, </a:t>
            </a:r>
            <a:r>
              <a:rPr lang="en-US" dirty="0" err="1" smtClean="0">
                <a:latin typeface="Consolas" pitchFamily="49" charset="0"/>
              </a:rPr>
              <a:t>PowerState</a:t>
            </a:r>
            <a:r>
              <a:rPr lang="en-US" dirty="0" smtClean="0">
                <a:latin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          MyFastResumeD0Completion, NULL, NULL);</a:t>
            </a:r>
          </a:p>
          <a:p>
            <a:pPr>
              <a:buNone/>
            </a:pPr>
            <a:endParaRPr lang="en-US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// Once the S0 IRP completes, the system believes the device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// is powered on…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</a:rPr>
              <a:t>IoCompleteRequest</a:t>
            </a:r>
            <a:r>
              <a:rPr lang="en-US" dirty="0" smtClean="0">
                <a:latin typeface="Consolas" pitchFamily="49" charset="0"/>
              </a:rPr>
              <a:t>(S0Irp, IO_NO_INCREMENT);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Return;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Scenario: Runtime Idle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Disks</a:t>
            </a:r>
          </a:p>
          <a:p>
            <a:pPr lvl="2"/>
            <a:r>
              <a:rPr lang="en-US" dirty="0" smtClean="0"/>
              <a:t>Spin down when not accessed for a while</a:t>
            </a:r>
          </a:p>
          <a:p>
            <a:pPr lvl="2"/>
            <a:r>
              <a:rPr lang="en-US" dirty="0" smtClean="0"/>
              <a:t>Spin up when accessed</a:t>
            </a:r>
          </a:p>
          <a:p>
            <a:pPr lvl="1"/>
            <a:r>
              <a:rPr lang="en-US" dirty="0" smtClean="0"/>
              <a:t>Wired LAN</a:t>
            </a:r>
          </a:p>
          <a:p>
            <a:pPr lvl="2"/>
            <a:r>
              <a:rPr lang="en-US" dirty="0" smtClean="0"/>
              <a:t>Powers down when network cable is unplugged</a:t>
            </a:r>
          </a:p>
          <a:p>
            <a:pPr lvl="2"/>
            <a:r>
              <a:rPr lang="en-US" dirty="0" smtClean="0"/>
              <a:t>Automatically wakes up when cable plugged back in</a:t>
            </a:r>
          </a:p>
          <a:p>
            <a:r>
              <a:rPr lang="en-US" dirty="0" smtClean="0"/>
              <a:t>Your device should idle out when:</a:t>
            </a:r>
          </a:p>
          <a:p>
            <a:pPr lvl="1"/>
            <a:r>
              <a:rPr lang="en-US" dirty="0" smtClean="0"/>
              <a:t>It does not have much work to do and expects to remain in this state</a:t>
            </a:r>
          </a:p>
          <a:p>
            <a:pPr lvl="1"/>
            <a:r>
              <a:rPr lang="en-US" dirty="0" smtClean="0"/>
              <a:t>It cannot do work in its current hardware state</a:t>
            </a:r>
          </a:p>
          <a:p>
            <a:r>
              <a:rPr lang="en-US" dirty="0" smtClean="0"/>
              <a:t>Long-term goal is to power down all unneeded devices dynamically—including buses when all child devices are powered off!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C 2008 Speak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DDC 2008 Speaker Template</Template>
  <TotalTime>0</TotalTime>
  <Words>1379</Words>
  <Application>Microsoft Office PowerPoint</Application>
  <PresentationFormat>On-screen Show (4:3)</PresentationFormat>
  <Paragraphs>260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DDC 2008 Speaker Template</vt:lpstr>
      <vt:lpstr>Slide 1</vt:lpstr>
      <vt:lpstr>Power Management Fundamentals</vt:lpstr>
      <vt:lpstr>Overview</vt:lpstr>
      <vt:lpstr>Why Power Management?</vt:lpstr>
      <vt:lpstr>Definitions</vt:lpstr>
      <vt:lpstr>Key Scenario: Sleep/Resume</vt:lpstr>
      <vt:lpstr>Key Scenario: Sleep/Resume</vt:lpstr>
      <vt:lpstr>Key Scenario: Sleep/Resume</vt:lpstr>
      <vt:lpstr>Key Scenario: Runtime Idle</vt:lpstr>
      <vt:lpstr>Key Scenario: Runtime Idle</vt:lpstr>
      <vt:lpstr> Key Scenario: Runtime Idle</vt:lpstr>
      <vt:lpstr> Key Scenario: Runtime Idle</vt:lpstr>
      <vt:lpstr> Driver Recommendations</vt:lpstr>
      <vt:lpstr> Driver Recommendations</vt:lpstr>
      <vt:lpstr> Driver Recommendations</vt:lpstr>
      <vt:lpstr>  Driver Recommendations</vt:lpstr>
      <vt:lpstr>Driver Recommendations</vt:lpstr>
      <vt:lpstr>Driver Recommendations</vt:lpstr>
      <vt:lpstr>Driver Recommendations</vt:lpstr>
      <vt:lpstr>Driver Recommendations</vt:lpstr>
      <vt:lpstr>Tools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2009-06-11T22:30:03Z</dcterms:created>
  <dcterms:modified xsi:type="dcterms:W3CDTF">2009-06-11T22:30:14Z</dcterms:modified>
</cp:coreProperties>
</file>