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 id="2147483682" r:id="rId2"/>
  </p:sldMasterIdLst>
  <p:notesMasterIdLst>
    <p:notesMasterId r:id="rId126"/>
  </p:notesMasterIdLst>
  <p:handoutMasterIdLst>
    <p:handoutMasterId r:id="rId127"/>
  </p:handoutMasterIdLst>
  <p:sldIdLst>
    <p:sldId id="257" r:id="rId3"/>
    <p:sldId id="527" r:id="rId4"/>
    <p:sldId id="338" r:id="rId5"/>
    <p:sldId id="264" r:id="rId6"/>
    <p:sldId id="503" r:id="rId7"/>
    <p:sldId id="358" r:id="rId8"/>
    <p:sldId id="290" r:id="rId9"/>
    <p:sldId id="479" r:id="rId10"/>
    <p:sldId id="448" r:id="rId11"/>
    <p:sldId id="462" r:id="rId12"/>
    <p:sldId id="463" r:id="rId13"/>
    <p:sldId id="465" r:id="rId14"/>
    <p:sldId id="466" r:id="rId15"/>
    <p:sldId id="467" r:id="rId16"/>
    <p:sldId id="468" r:id="rId17"/>
    <p:sldId id="474" r:id="rId18"/>
    <p:sldId id="469" r:id="rId19"/>
    <p:sldId id="470" r:id="rId20"/>
    <p:sldId id="471" r:id="rId21"/>
    <p:sldId id="473" r:id="rId22"/>
    <p:sldId id="472" r:id="rId23"/>
    <p:sldId id="475" r:id="rId24"/>
    <p:sldId id="476" r:id="rId25"/>
    <p:sldId id="477" r:id="rId26"/>
    <p:sldId id="478" r:id="rId27"/>
    <p:sldId id="359" r:id="rId28"/>
    <p:sldId id="481" r:id="rId29"/>
    <p:sldId id="360" r:id="rId30"/>
    <p:sldId id="361" r:id="rId31"/>
    <p:sldId id="362" r:id="rId32"/>
    <p:sldId id="363" r:id="rId33"/>
    <p:sldId id="374" r:id="rId34"/>
    <p:sldId id="364" r:id="rId35"/>
    <p:sldId id="365" r:id="rId36"/>
    <p:sldId id="366" r:id="rId37"/>
    <p:sldId id="367" r:id="rId38"/>
    <p:sldId id="368" r:id="rId39"/>
    <p:sldId id="369" r:id="rId40"/>
    <p:sldId id="526" r:id="rId41"/>
    <p:sldId id="370" r:id="rId42"/>
    <p:sldId id="371" r:id="rId43"/>
    <p:sldId id="372" r:id="rId44"/>
    <p:sldId id="378" r:id="rId45"/>
    <p:sldId id="379" r:id="rId46"/>
    <p:sldId id="373" r:id="rId47"/>
    <p:sldId id="375" r:id="rId48"/>
    <p:sldId id="380" r:id="rId49"/>
    <p:sldId id="376" r:id="rId50"/>
    <p:sldId id="381" r:id="rId51"/>
    <p:sldId id="504" r:id="rId52"/>
    <p:sldId id="278" r:id="rId53"/>
    <p:sldId id="505" r:id="rId54"/>
    <p:sldId id="350" r:id="rId55"/>
    <p:sldId id="506" r:id="rId56"/>
    <p:sldId id="344" r:id="rId57"/>
    <p:sldId id="482" r:id="rId58"/>
    <p:sldId id="348" r:id="rId59"/>
    <p:sldId id="382" r:id="rId60"/>
    <p:sldId id="383" r:id="rId61"/>
    <p:sldId id="386" r:id="rId62"/>
    <p:sldId id="387" r:id="rId63"/>
    <p:sldId id="349" r:id="rId64"/>
    <p:sldId id="384" r:id="rId65"/>
    <p:sldId id="483" r:id="rId66"/>
    <p:sldId id="345" r:id="rId67"/>
    <p:sldId id="388" r:id="rId68"/>
    <p:sldId id="389" r:id="rId69"/>
    <p:sldId id="390" r:id="rId70"/>
    <p:sldId id="391" r:id="rId71"/>
    <p:sldId id="394" r:id="rId72"/>
    <p:sldId id="395" r:id="rId73"/>
    <p:sldId id="346" r:id="rId74"/>
    <p:sldId id="396" r:id="rId75"/>
    <p:sldId id="484" r:id="rId76"/>
    <p:sldId id="347" r:id="rId77"/>
    <p:sldId id="402" r:id="rId78"/>
    <p:sldId id="403" r:id="rId79"/>
    <p:sldId id="404" r:id="rId80"/>
    <p:sldId id="405" r:id="rId81"/>
    <p:sldId id="507" r:id="rId82"/>
    <p:sldId id="501" r:id="rId83"/>
    <p:sldId id="412" r:id="rId84"/>
    <p:sldId id="411" r:id="rId85"/>
    <p:sldId id="502" r:id="rId86"/>
    <p:sldId id="508" r:id="rId87"/>
    <p:sldId id="416" r:id="rId88"/>
    <p:sldId id="485" r:id="rId89"/>
    <p:sldId id="423" r:id="rId90"/>
    <p:sldId id="417" r:id="rId91"/>
    <p:sldId id="419" r:id="rId92"/>
    <p:sldId id="420" r:id="rId93"/>
    <p:sldId id="525" r:id="rId94"/>
    <p:sldId id="418" r:id="rId95"/>
    <p:sldId id="422" r:id="rId96"/>
    <p:sldId id="528" r:id="rId97"/>
    <p:sldId id="529" r:id="rId98"/>
    <p:sldId id="530" r:id="rId99"/>
    <p:sldId id="531" r:id="rId100"/>
    <p:sldId id="532" r:id="rId101"/>
    <p:sldId id="533" r:id="rId102"/>
    <p:sldId id="534" r:id="rId103"/>
    <p:sldId id="535" r:id="rId104"/>
    <p:sldId id="536" r:id="rId105"/>
    <p:sldId id="537" r:id="rId106"/>
    <p:sldId id="538" r:id="rId107"/>
    <p:sldId id="539" r:id="rId108"/>
    <p:sldId id="540" r:id="rId109"/>
    <p:sldId id="509" r:id="rId110"/>
    <p:sldId id="301" r:id="rId111"/>
    <p:sldId id="304" r:id="rId112"/>
    <p:sldId id="486" r:id="rId113"/>
    <p:sldId id="428" r:id="rId114"/>
    <p:sldId id="339" r:id="rId115"/>
    <p:sldId id="424" r:id="rId116"/>
    <p:sldId id="425" r:id="rId117"/>
    <p:sldId id="426" r:id="rId118"/>
    <p:sldId id="427" r:id="rId119"/>
    <p:sldId id="305" r:id="rId120"/>
    <p:sldId id="430" r:id="rId121"/>
    <p:sldId id="270" r:id="rId122"/>
    <p:sldId id="541" r:id="rId123"/>
    <p:sldId id="542" r:id="rId124"/>
    <p:sldId id="272" r:id="rId1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E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28" autoAdjust="0"/>
    <p:restoredTop sz="79608" autoAdjust="0"/>
  </p:normalViewPr>
  <p:slideViewPr>
    <p:cSldViewPr showGuides="1">
      <p:cViewPr varScale="1">
        <p:scale>
          <a:sx n="55" d="100"/>
          <a:sy n="55" d="100"/>
        </p:scale>
        <p:origin x="-2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A71C9CE-0A63-4B63-8D67-A6BC831F6D56}" type="datetimeFigureOut">
              <a:rPr lang="en-US" smtClean="0"/>
              <a:pPr/>
              <a:t>6/11/2009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344AB4-0195-4FA7-BC12-43B92417ED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6/11/2009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defTabSz="931774">
              <a:defRPr/>
            </a:pPr>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lvl="1" defTabSz="931774">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lvl="1" defTabSz="931774">
              <a:defRPr/>
            </a:pP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6/11/2009 3:30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6" y="1903679"/>
            <a:ext cx="7692761" cy="1523494"/>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6" y="4334075"/>
            <a:ext cx="7692761" cy="473207"/>
          </a:xfr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ad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057400"/>
            <a:ext cx="7772400" cy="2536825"/>
          </a:xfrm>
        </p:spPr>
        <p:txBody>
          <a:bodyPr>
            <a:normAutofit/>
          </a:bodyPr>
          <a:lstStyle>
            <a:lvl1pPr algn="ctr">
              <a:defRPr sz="2600" b="1">
                <a:latin typeface="Segoe UI" pitchFamily="34" charset="0"/>
                <a:cs typeface="Segoe UI" pitchFamily="34" charset="0"/>
              </a:defRPr>
            </a:lvl1pPr>
          </a:lstStyle>
          <a:p>
            <a:r>
              <a:rPr lang="en-US" dirty="0" smtClean="0"/>
              <a:t>Divider Tab Title, Up to 5 Lines of Copy</a:t>
            </a:r>
            <a:br>
              <a:rPr lang="en-US" dirty="0" smtClean="0"/>
            </a:b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ession Title and Speaker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0"/>
            <a:ext cx="5791200" cy="990600"/>
          </a:xfrm>
        </p:spPr>
        <p:txBody>
          <a:bodyPr>
            <a:normAutofit/>
          </a:bodyPr>
          <a:lstStyle>
            <a:lvl1pPr algn="l">
              <a:defRPr sz="2600" b="1" baseline="0">
                <a:latin typeface="Segoe UI" pitchFamily="34" charset="0"/>
                <a:cs typeface="Segoe UI" pitchFamily="34" charset="0"/>
              </a:defRPr>
            </a:lvl1pPr>
          </a:lstStyle>
          <a:p>
            <a:r>
              <a:rPr lang="en-US" dirty="0" smtClean="0"/>
              <a:t>Session Title</a:t>
            </a:r>
            <a:endParaRPr lang="en-US" dirty="0"/>
          </a:p>
        </p:txBody>
      </p:sp>
      <p:sp>
        <p:nvSpPr>
          <p:cNvPr id="3" name="Content Placeholder 2"/>
          <p:cNvSpPr>
            <a:spLocks noGrp="1"/>
          </p:cNvSpPr>
          <p:nvPr>
            <p:ph idx="1" hasCustomPrompt="1"/>
          </p:nvPr>
        </p:nvSpPr>
        <p:spPr>
          <a:xfrm>
            <a:off x="457200" y="4343400"/>
            <a:ext cx="7086600" cy="2057400"/>
          </a:xfrm>
        </p:spPr>
        <p:txBody>
          <a:bodyPr/>
          <a:lstStyle>
            <a:lvl1pPr>
              <a:buNone/>
              <a:defRPr sz="2000">
                <a:latin typeface="Segoe UI" pitchFamily="34" charset="0"/>
                <a:cs typeface="Segoe UI" pitchFamily="34" charset="0"/>
              </a:defRPr>
            </a:lvl1pPr>
            <a:lvl2pPr>
              <a:defRPr sz="1800">
                <a:latin typeface="Segoe UI" pitchFamily="34" charset="0"/>
                <a:cs typeface="Segoe UI" pitchFamily="34" charset="0"/>
              </a:defRPr>
            </a:lvl2pPr>
            <a:lvl3pPr>
              <a:defRPr sz="1800">
                <a:latin typeface="Segoe UI" pitchFamily="34" charset="0"/>
                <a:cs typeface="Segoe UI" pitchFamily="34" charset="0"/>
              </a:defRPr>
            </a:lvl3pPr>
            <a:lvl4pPr>
              <a:defRPr sz="1400">
                <a:latin typeface="Segoe UI" pitchFamily="34" charset="0"/>
                <a:cs typeface="Segoe UI" pitchFamily="34" charset="0"/>
              </a:defRPr>
            </a:lvl4pPr>
            <a:lvl5pPr>
              <a:defRPr sz="1400">
                <a:latin typeface="Segoe UI" pitchFamily="34" charset="0"/>
                <a:cs typeface="Segoe UI" pitchFamily="34" charset="0"/>
              </a:defRPr>
            </a:lvl5pPr>
          </a:lstStyle>
          <a:p>
            <a:pPr lvl="0"/>
            <a:r>
              <a:rPr lang="en-US" dirty="0" smtClean="0"/>
              <a:t>Speaker Name</a:t>
            </a:r>
          </a:p>
          <a:p>
            <a:pPr lvl="0"/>
            <a:r>
              <a:rPr lang="en-US" dirty="0" smtClean="0"/>
              <a:t>Title</a:t>
            </a:r>
          </a:p>
          <a:p>
            <a:pPr lvl="0"/>
            <a:r>
              <a:rPr lang="en-US" dirty="0" smtClean="0"/>
              <a:t>Group</a:t>
            </a:r>
          </a:p>
          <a:p>
            <a:pPr lvl="0"/>
            <a:r>
              <a:rPr lang="en-US" dirty="0" smtClean="0"/>
              <a:t>Email address</a:t>
            </a:r>
          </a:p>
          <a:p>
            <a:pPr lvl="0"/>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Standard Slide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buFont typeface="Arial" pitchFamily="34" charset="0"/>
              <a:buChar cha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aintain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Maintain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baseline="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stall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Install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st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Test Section Title</a:t>
            </a:r>
            <a:endParaRPr lang="en-US" dirty="0"/>
          </a:p>
        </p:txBody>
      </p:sp>
      <p:sp>
        <p:nvSpPr>
          <p:cNvPr id="3" name="Content Placeholder 2"/>
          <p:cNvSpPr>
            <a:spLocks noGrp="1"/>
          </p:cNvSpPr>
          <p:nvPr>
            <p:ph idx="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evelop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Develop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esign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143000"/>
          </a:xfrm>
        </p:spPr>
        <p:txBody>
          <a:bodyPr>
            <a:normAutofit/>
          </a:bodyPr>
          <a:lstStyle>
            <a:lvl1pPr>
              <a:defRPr sz="2600" b="1">
                <a:latin typeface="Segoe UI" pitchFamily="34" charset="0"/>
                <a:cs typeface="Segoe UI" pitchFamily="34" charset="0"/>
              </a:defRPr>
            </a:lvl1pPr>
          </a:lstStyle>
          <a:p>
            <a:r>
              <a:rPr lang="en-US" dirty="0" smtClean="0"/>
              <a:t>Design Section Title</a:t>
            </a:r>
            <a:endParaRPr lang="en-US" dirty="0"/>
          </a:p>
        </p:txBody>
      </p:sp>
      <p:sp>
        <p:nvSpPr>
          <p:cNvPr id="3" name="Content Placeholder 2"/>
          <p:cNvSpPr>
            <a:spLocks noGrp="1"/>
          </p:cNvSpPr>
          <p:nvPr>
            <p:ph idx="1" hasCustomPrompt="1"/>
          </p:nvPr>
        </p:nvSpPr>
        <p:spPr>
          <a:xfrm>
            <a:off x="457200" y="2514600"/>
            <a:ext cx="8229600" cy="36115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stStyle>
          <a:p>
            <a:pPr lvl="0"/>
            <a:r>
              <a:rPr lang="en-US" dirty="0" smtClean="0"/>
              <a:t>First tier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354792"/>
            <a:ext cx="7692761" cy="1523494"/>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6" y="4340491"/>
            <a:ext cx="7692761" cy="473207"/>
          </a:xfr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intain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Maintain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stall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st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velop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sign Blank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02E8F-1867-465A-8D45-F6A7DF881815}"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a:latin typeface="Segoe UI" pitchFamily="34" charset="0"/>
                <a:cs typeface="Segoe U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A02E8F-1867-465A-8D45-F6A7DF881815}"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b="1">
                <a:latin typeface="Segoe UI" pitchFamily="34" charset="0"/>
                <a:cs typeface="Segoe U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Segoe UI" pitchFamily="34" charset="0"/>
                <a:cs typeface="Segoe U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Segoe UI" pitchFamily="34" charset="0"/>
                <a:cs typeface="Segoe UI" pitchFamily="34" charset="0"/>
              </a:defRPr>
            </a:lvl1pPr>
            <a:lvl2pPr>
              <a:buFont typeface="Arial" pitchFamily="34" charset="0"/>
              <a:buChar char="•"/>
              <a:defRPr sz="1800">
                <a:latin typeface="Segoe UI" pitchFamily="34" charset="0"/>
                <a:cs typeface="Segoe UI" pitchFamily="34" charset="0"/>
              </a:defRPr>
            </a:lvl2pPr>
            <a:lvl3pPr>
              <a:buFont typeface="Arial" pitchFamily="34" charset="0"/>
              <a:buChar char="•"/>
              <a:defRPr sz="1800">
                <a:latin typeface="Segoe UI" pitchFamily="34" charset="0"/>
                <a:cs typeface="Segoe UI" pitchFamily="34" charset="0"/>
              </a:defRPr>
            </a:lvl3pPr>
            <a:lvl4pPr>
              <a:buFont typeface="Arial" pitchFamily="34" charset="0"/>
              <a:buChar char="•"/>
              <a:defRPr sz="1400">
                <a:latin typeface="Segoe UI" pitchFamily="34" charset="0"/>
                <a:cs typeface="Segoe UI" pitchFamily="34" charset="0"/>
              </a:defRPr>
            </a:lvl4pPr>
            <a:lvl5pPr>
              <a:buFont typeface="Arial" pitchFamily="34" charset="0"/>
              <a:buChar char="•"/>
              <a:defRPr sz="1400">
                <a:latin typeface="Segoe UI" pitchFamily="34" charset="0"/>
                <a:cs typeface="Segoe U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A02E8F-1867-465A-8D45-F6A7DF881815}" type="datetimeFigureOut">
              <a:rPr lang="en-US" smtClean="0"/>
              <a:pPr/>
              <a:t>6/11/2009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02E8F-1867-465A-8D45-F6A7DF881815}"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2588" y="1414465"/>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02E8F-1867-465A-8D45-F6A7DF881815}"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02E8F-1867-465A-8D45-F6A7DF881815}" type="datetimeFigureOut">
              <a:rPr lang="en-US" smtClean="0"/>
              <a:pPr/>
              <a:t>6/11/2009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02E8F-1867-465A-8D45-F6A7DF881815}"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02E8F-1867-465A-8D45-F6A7DF881815}" type="datetimeFigureOut">
              <a:rPr lang="en-US" smtClean="0"/>
              <a:pPr/>
              <a:t>6/11/2009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02E8F-1867-465A-8D45-F6A7DF881815}"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02E8F-1867-465A-8D45-F6A7DF881815}" type="datetimeFigureOut">
              <a:rPr lang="en-US" smtClean="0"/>
              <a:pPr/>
              <a:t>6/11/2009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07D0E-1B78-438F-B5C3-5C5102466CA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09" indent="-296309">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87" indent="-294987">
              <a:defRPr sz="2300"/>
            </a:lvl1pPr>
            <a:lvl2pPr marL="600556" indent="-285728">
              <a:defRPr sz="2000"/>
            </a:lvl2pPr>
            <a:lvl3pPr marL="866441" indent="-256626">
              <a:defRPr sz="1700"/>
            </a:lvl3pPr>
            <a:lvl4pPr marL="1095287" indent="-247366">
              <a:defRPr sz="1500"/>
            </a:lvl4pPr>
            <a:lvl5pPr marL="1342653" indent="-23810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1" y="6238876"/>
            <a:ext cx="9144001" cy="619125"/>
          </a:xfrm>
          <a:solidFill>
            <a:srgbClr val="FFFF99"/>
          </a:solidFill>
        </p:spPr>
        <p:txBody>
          <a:bodyPr wrap="square" lIns="152388" tIns="76194" rIns="152388" bIns="76194"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5"/>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3" descr="5-00244_WinHec_Template_Bug.png"/>
          <p:cNvPicPr>
            <a:picLocks noChangeAspect="1"/>
          </p:cNvPicPr>
          <p:nvPr/>
        </p:nvPicPr>
        <p:blipFill>
          <a:blip r:embed="rId13"/>
          <a:stretch>
            <a:fillRect/>
          </a:stretch>
        </p:blipFill>
        <p:spPr>
          <a:xfrm>
            <a:off x="7621364" y="5853113"/>
            <a:ext cx="1492250" cy="841375"/>
          </a:xfrm>
          <a:prstGeom prst="rect">
            <a:avLst/>
          </a:prstGeom>
        </p:spPr>
      </p:pic>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40" rtl="0" eaLnBrk="1" fontAlgn="base" hangingPunct="1">
        <a:lnSpc>
          <a:spcPct val="90000"/>
        </a:lnSpc>
        <a:spcBef>
          <a:spcPct val="0"/>
        </a:spcBef>
        <a:spcAft>
          <a:spcPct val="0"/>
        </a:spcAft>
        <a:defRPr lang="en-US" sz="5000" b="0" cap="none" spc="-125" dirty="0"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vl2pPr algn="l" defTabSz="912740"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40"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40"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40" rtl="0" eaLnBrk="1" fontAlgn="base" hangingPunct="1">
        <a:lnSpc>
          <a:spcPct val="90000"/>
        </a:lnSpc>
        <a:spcBef>
          <a:spcPct val="0"/>
        </a:spcBef>
        <a:spcAft>
          <a:spcPct val="0"/>
        </a:spcAft>
        <a:defRPr sz="4500">
          <a:solidFill>
            <a:schemeClr val="tx2"/>
          </a:solidFill>
          <a:latin typeface="Segoe Semibold" pitchFamily="34" charset="0"/>
        </a:defRPr>
      </a:lvl5pPr>
      <a:lvl6pPr marL="380955" algn="l" defTabSz="914027" rtl="0" eaLnBrk="1" fontAlgn="base" hangingPunct="1">
        <a:lnSpc>
          <a:spcPct val="90000"/>
        </a:lnSpc>
        <a:spcBef>
          <a:spcPct val="0"/>
        </a:spcBef>
        <a:spcAft>
          <a:spcPct val="0"/>
        </a:spcAft>
        <a:defRPr sz="4500">
          <a:solidFill>
            <a:schemeClr val="tx2"/>
          </a:solidFill>
          <a:latin typeface="Segoe Semibold" pitchFamily="34" charset="0"/>
        </a:defRPr>
      </a:lvl6pPr>
      <a:lvl7pPr marL="761910" algn="l" defTabSz="914027" rtl="0" eaLnBrk="1" fontAlgn="base" hangingPunct="1">
        <a:lnSpc>
          <a:spcPct val="90000"/>
        </a:lnSpc>
        <a:spcBef>
          <a:spcPct val="0"/>
        </a:spcBef>
        <a:spcAft>
          <a:spcPct val="0"/>
        </a:spcAft>
        <a:defRPr sz="4500">
          <a:solidFill>
            <a:schemeClr val="tx2"/>
          </a:solidFill>
          <a:latin typeface="Segoe Semibold" pitchFamily="34" charset="0"/>
        </a:defRPr>
      </a:lvl7pPr>
      <a:lvl8pPr marL="1142863" algn="l" defTabSz="914027" rtl="0" eaLnBrk="1" fontAlgn="base" hangingPunct="1">
        <a:lnSpc>
          <a:spcPct val="90000"/>
        </a:lnSpc>
        <a:spcBef>
          <a:spcPct val="0"/>
        </a:spcBef>
        <a:spcAft>
          <a:spcPct val="0"/>
        </a:spcAft>
        <a:defRPr sz="4500">
          <a:solidFill>
            <a:schemeClr val="tx2"/>
          </a:solidFill>
          <a:latin typeface="Segoe Semibold" pitchFamily="34" charset="0"/>
        </a:defRPr>
      </a:lvl8pPr>
      <a:lvl9pPr marL="1523817" algn="l" defTabSz="91402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58" indent="-382558" algn="l" defTabSz="912740"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793" indent="-317474" algn="l" defTabSz="912740"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35" indent="-282553" algn="l" defTabSz="912740"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23" indent="-276203" algn="l" defTabSz="912740"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28" indent="-260330" algn="l" defTabSz="912740"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387"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340"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294"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249"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10" rtl="0" eaLnBrk="1" latinLnBrk="0" hangingPunct="1">
        <a:defRPr sz="1500" kern="1200">
          <a:solidFill>
            <a:schemeClr val="tx1"/>
          </a:solidFill>
          <a:latin typeface="+mn-lt"/>
          <a:ea typeface="+mn-ea"/>
          <a:cs typeface="+mn-cs"/>
        </a:defRPr>
      </a:lvl1pPr>
      <a:lvl2pPr marL="380955" algn="l" defTabSz="761910" rtl="0" eaLnBrk="1" latinLnBrk="0" hangingPunct="1">
        <a:defRPr sz="1500" kern="1200">
          <a:solidFill>
            <a:schemeClr val="tx1"/>
          </a:solidFill>
          <a:latin typeface="+mn-lt"/>
          <a:ea typeface="+mn-ea"/>
          <a:cs typeface="+mn-cs"/>
        </a:defRPr>
      </a:lvl2pPr>
      <a:lvl3pPr marL="761910" algn="l" defTabSz="761910" rtl="0" eaLnBrk="1" latinLnBrk="0" hangingPunct="1">
        <a:defRPr sz="1500" kern="1200">
          <a:solidFill>
            <a:schemeClr val="tx1"/>
          </a:solidFill>
          <a:latin typeface="+mn-lt"/>
          <a:ea typeface="+mn-ea"/>
          <a:cs typeface="+mn-cs"/>
        </a:defRPr>
      </a:lvl3pPr>
      <a:lvl4pPr marL="1142863" algn="l" defTabSz="761910" rtl="0" eaLnBrk="1" latinLnBrk="0" hangingPunct="1">
        <a:defRPr sz="1500" kern="1200">
          <a:solidFill>
            <a:schemeClr val="tx1"/>
          </a:solidFill>
          <a:latin typeface="+mn-lt"/>
          <a:ea typeface="+mn-ea"/>
          <a:cs typeface="+mn-cs"/>
        </a:defRPr>
      </a:lvl4pPr>
      <a:lvl5pPr marL="1523817" algn="l" defTabSz="761910" rtl="0" eaLnBrk="1" latinLnBrk="0" hangingPunct="1">
        <a:defRPr sz="1500" kern="1200">
          <a:solidFill>
            <a:schemeClr val="tx1"/>
          </a:solidFill>
          <a:latin typeface="+mn-lt"/>
          <a:ea typeface="+mn-ea"/>
          <a:cs typeface="+mn-cs"/>
        </a:defRPr>
      </a:lvl5pPr>
      <a:lvl6pPr marL="1904772" algn="l" defTabSz="761910" rtl="0" eaLnBrk="1" latinLnBrk="0" hangingPunct="1">
        <a:defRPr sz="1500" kern="1200">
          <a:solidFill>
            <a:schemeClr val="tx1"/>
          </a:solidFill>
          <a:latin typeface="+mn-lt"/>
          <a:ea typeface="+mn-ea"/>
          <a:cs typeface="+mn-cs"/>
        </a:defRPr>
      </a:lvl6pPr>
      <a:lvl7pPr marL="2285727" algn="l" defTabSz="761910" rtl="0" eaLnBrk="1" latinLnBrk="0" hangingPunct="1">
        <a:defRPr sz="1500" kern="1200">
          <a:solidFill>
            <a:schemeClr val="tx1"/>
          </a:solidFill>
          <a:latin typeface="+mn-lt"/>
          <a:ea typeface="+mn-ea"/>
          <a:cs typeface="+mn-cs"/>
        </a:defRPr>
      </a:lvl7pPr>
      <a:lvl8pPr marL="2666680" algn="l" defTabSz="761910" rtl="0" eaLnBrk="1" latinLnBrk="0" hangingPunct="1">
        <a:defRPr sz="1500" kern="1200">
          <a:solidFill>
            <a:schemeClr val="tx1"/>
          </a:solidFill>
          <a:latin typeface="+mn-lt"/>
          <a:ea typeface="+mn-ea"/>
          <a:cs typeface="+mn-cs"/>
        </a:defRPr>
      </a:lvl8pPr>
      <a:lvl9pPr marL="3047634" algn="l" defTabSz="76191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02E8F-1867-465A-8D45-F6A7DF881815}" type="datetimeFigureOut">
              <a:rPr lang="en-US" smtClean="0"/>
              <a:pPr/>
              <a:t>6/11/2009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07D0E-1B78-438F-B5C3-5C5102466C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669" r:id="rId27"/>
    <p:sldLayoutId id="2147483670" r:id="rId28"/>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hyperlink" Target="http://go.microsoft.com/fwlink/?LinkID=79354" TargetMode="External"/><Relationship Id="rId7" Type="http://schemas.openxmlformats.org/officeDocument/2006/relationships/hyperlink" Target="http://support.microsoft.com/kb/837637" TargetMode="External"/><Relationship Id="rId2" Type="http://schemas.openxmlformats.org/officeDocument/2006/relationships/notesSlide" Target="../notesSlides/notesSlide121.xml"/><Relationship Id="rId1" Type="http://schemas.openxmlformats.org/officeDocument/2006/relationships/slideLayout" Target="../slideLayouts/slideLayout14.xml"/><Relationship Id="rId6" Type="http://schemas.openxmlformats.org/officeDocument/2006/relationships/hyperlink" Target="http://www.microsoft.com/whdc/driver/install/Finish_Install.mspx" TargetMode="External"/><Relationship Id="rId5" Type="http://schemas.openxmlformats.org/officeDocument/2006/relationships/hyperlink" Target="http://www.otherresourceexample.com/" TargetMode="External"/><Relationship Id="rId4" Type="http://schemas.openxmlformats.org/officeDocument/2006/relationships/hyperlink" Target="http://www.whitepaperexample.com/"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810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3600" b="0" i="0" u="none" strike="noStrike" kern="0" cap="none" spc="-125" normalizeH="0" baseline="0" noProof="0" dirty="0" smtClean="0">
                <a:ln w="3175">
                  <a:noFill/>
                </a:ln>
                <a:effectLst>
                  <a:outerShdw blurRad="88900" dist="12700" dir="2700000" algn="tl" rotWithShape="0">
                    <a:prstClr val="black"/>
                  </a:outerShdw>
                </a:effectLst>
                <a:uLnTx/>
                <a:uFillTx/>
                <a:latin typeface="Segoe" pitchFamily="34" charset="0"/>
                <a:ea typeface="+mn-ea"/>
                <a:cs typeface="Arial" charset="0"/>
              </a:rPr>
              <a:t>User plugs in a new device</a:t>
            </a:r>
            <a:endParaRPr kumimoji="0" lang="en-US" sz="20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sp>
        <p:nvSpPr>
          <p:cNvPr id="8" name="Down Arrow 7"/>
          <p:cNvSpPr/>
          <p:nvPr/>
        </p:nvSpPr>
        <p:spPr bwMode="auto">
          <a:xfrm>
            <a:off x="8379981" y="990600"/>
            <a:ext cx="304800" cy="609600"/>
          </a:xfrm>
          <a:prstGeom prst="down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5" name="Rectangle 24"/>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7" name="Rounded Rectangle 26"/>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8" name="Rounded Rectangle 27"/>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9" name="Rounded Rectangle 28"/>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4" name="Rounded Rectangle 33"/>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Interactive Window Station</a:t>
            </a:r>
            <a:r>
              <a:rPr sz="5400" smtClean="0"/>
              <a:t/>
            </a:r>
            <a:br>
              <a:rPr sz="5400" smtClean="0"/>
            </a:br>
            <a:r>
              <a:rPr sz="4000" smtClean="0"/>
              <a:t>The driver package has an INF file</a:t>
            </a:r>
            <a:endParaRPr lang="en-US" sz="5400" dirty="0"/>
          </a:p>
        </p:txBody>
      </p:sp>
      <p:sp>
        <p:nvSpPr>
          <p:cNvPr id="8" name="Rectangle 7"/>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9" name="Rectangle 8"/>
          <p:cNvSpPr>
            <a:spLocks noChangeArrowheads="1"/>
          </p:cNvSpPr>
          <p:nvPr/>
        </p:nvSpPr>
        <p:spPr bwMode="auto">
          <a:xfrm>
            <a:off x="457200" y="2514600"/>
            <a:ext cx="3886200" cy="2362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5400" smtClean="0"/>
              <a:t>Interactive Window Station</a:t>
            </a:r>
            <a:br>
              <a:rPr sz="5400" smtClean="0"/>
            </a:br>
            <a:r>
              <a:rPr sz="4000" smtClean="0"/>
              <a:t>There is </a:t>
            </a:r>
            <a:r>
              <a:rPr lang="en-US" sz="4000" dirty="0" smtClean="0"/>
              <a:t>an </a:t>
            </a:r>
            <a:r>
              <a:rPr sz="4000" smtClean="0"/>
              <a:t>InteractiveInstall directive</a:t>
            </a:r>
            <a:endParaRPr lang="en-US" sz="5400" dirty="0"/>
          </a:p>
        </p:txBody>
      </p:sp>
      <p:sp>
        <p:nvSpPr>
          <p:cNvPr id="6" name="Rectangle 5"/>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8" name="Rectangle 7"/>
          <p:cNvSpPr>
            <a:spLocks noChangeArrowheads="1"/>
          </p:cNvSpPr>
          <p:nvPr/>
        </p:nvSpPr>
        <p:spPr bwMode="auto">
          <a:xfrm>
            <a:off x="685800"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5400" smtClean="0"/>
              <a:t>Interactive Window Station</a:t>
            </a:r>
            <a:br>
              <a:rPr sz="5400" smtClean="0"/>
            </a:br>
            <a:r>
              <a:rPr sz="3100" smtClean="0"/>
              <a:t>InteractiveInstall directive tries to show UI</a:t>
            </a:r>
            <a:endParaRPr lang="en-US" sz="3100" dirty="0"/>
          </a:p>
        </p:txBody>
      </p:sp>
      <p:pic>
        <p:nvPicPr>
          <p:cNvPr id="1026" name="Picture 2"/>
          <p:cNvPicPr>
            <a:picLocks noChangeAspect="1" noChangeArrowheads="1"/>
          </p:cNvPicPr>
          <p:nvPr/>
        </p:nvPicPr>
        <p:blipFill>
          <a:blip r:embed="rId3"/>
          <a:srcRect/>
          <a:stretch>
            <a:fillRect/>
          </a:stretch>
        </p:blipFill>
        <p:spPr bwMode="auto">
          <a:xfrm>
            <a:off x="4724400" y="2362200"/>
            <a:ext cx="4133850" cy="3199126"/>
          </a:xfrm>
          <a:prstGeom prst="rect">
            <a:avLst/>
          </a:prstGeom>
          <a:noFill/>
          <a:ln w="9525">
            <a:noFill/>
            <a:miter lim="800000"/>
            <a:headEnd/>
            <a:tailEnd/>
          </a:ln>
          <a:effectLst/>
        </p:spPr>
      </p:pic>
      <p:sp>
        <p:nvSpPr>
          <p:cNvPr id="13" name="Rectangle 12"/>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4" name="Rectangle 13"/>
          <p:cNvSpPr>
            <a:spLocks noChangeArrowheads="1"/>
          </p:cNvSpPr>
          <p:nvPr/>
        </p:nvSpPr>
        <p:spPr bwMode="auto">
          <a:xfrm>
            <a:off x="685800"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9" name="Left Arrow 8"/>
          <p:cNvSpPr/>
          <p:nvPr/>
        </p:nvSpPr>
        <p:spPr bwMode="auto">
          <a:xfrm rot="9189309">
            <a:off x="3816647" y="3475342"/>
            <a:ext cx="1289924" cy="30265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5400" smtClean="0"/>
              <a:t>Interactive Window Station</a:t>
            </a:r>
            <a:br>
              <a:rPr sz="5400" smtClean="0"/>
            </a:br>
            <a:r>
              <a:rPr lang="en-US" sz="4000" dirty="0" smtClean="0"/>
              <a:t>I</a:t>
            </a:r>
            <a:r>
              <a:rPr sz="4000" smtClean="0"/>
              <a:t>ssue: This fails on Windows Vista</a:t>
            </a:r>
            <a:endParaRPr lang="en-US" sz="5400" dirty="0"/>
          </a:p>
        </p:txBody>
      </p:sp>
      <p:pic>
        <p:nvPicPr>
          <p:cNvPr id="1026" name="Picture 2"/>
          <p:cNvPicPr>
            <a:picLocks noChangeAspect="1" noChangeArrowheads="1"/>
          </p:cNvPicPr>
          <p:nvPr/>
        </p:nvPicPr>
        <p:blipFill>
          <a:blip r:embed="rId3"/>
          <a:srcRect/>
          <a:stretch>
            <a:fillRect/>
          </a:stretch>
        </p:blipFill>
        <p:spPr bwMode="auto">
          <a:xfrm>
            <a:off x="5010150" y="2286000"/>
            <a:ext cx="4133850" cy="3199126"/>
          </a:xfrm>
          <a:prstGeom prst="rect">
            <a:avLst/>
          </a:prstGeom>
          <a:noFill/>
          <a:ln w="9525">
            <a:noFill/>
            <a:miter lim="800000"/>
            <a:headEnd/>
            <a:tailEnd/>
          </a:ln>
          <a:effectLst/>
        </p:spPr>
      </p:pic>
      <p:sp>
        <p:nvSpPr>
          <p:cNvPr id="10" name="&quot;No&quot; Symbol 9"/>
          <p:cNvSpPr/>
          <p:nvPr/>
        </p:nvSpPr>
        <p:spPr bwMode="auto">
          <a:xfrm>
            <a:off x="5410200" y="3200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3" name="Rectangle 12"/>
          <p:cNvSpPr>
            <a:spLocks noChangeArrowheads="1"/>
          </p:cNvSpPr>
          <p:nvPr/>
        </p:nvSpPr>
        <p:spPr bwMode="auto">
          <a:xfrm>
            <a:off x="685800"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9" name="Left Arrow 8"/>
          <p:cNvSpPr/>
          <p:nvPr/>
        </p:nvSpPr>
        <p:spPr bwMode="auto">
          <a:xfrm rot="9189309">
            <a:off x="4113629" y="3856343"/>
            <a:ext cx="1289924" cy="30265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5400" smtClean="0"/>
              <a:t>Interactive Window Station</a:t>
            </a:r>
            <a:br>
              <a:rPr sz="5400" smtClean="0"/>
            </a:br>
            <a:r>
              <a:rPr sz="4000" smtClean="0"/>
              <a:t>Solution: Use Finish</a:t>
            </a:r>
            <a:r>
              <a:rPr lang="en-US" sz="4000" dirty="0" smtClean="0"/>
              <a:t>-</a:t>
            </a:r>
            <a:r>
              <a:rPr sz="4000" smtClean="0"/>
              <a:t>Install Action</a:t>
            </a:r>
            <a:endParaRPr lang="en-US" sz="5400" dirty="0"/>
          </a:p>
        </p:txBody>
      </p:sp>
      <p:sp>
        <p:nvSpPr>
          <p:cNvPr id="17" name="Rectangle 16"/>
          <p:cNvSpPr>
            <a:spLocks noChangeArrowheads="1"/>
          </p:cNvSpPr>
          <p:nvPr/>
        </p:nvSpPr>
        <p:spPr bwMode="auto">
          <a:xfrm>
            <a:off x="5105400" y="2514600"/>
            <a:ext cx="3505200" cy="3276600"/>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Foo.dll</a:t>
            </a:r>
            <a:endParaRPr lang="en-US" sz="3200" kern="1200" dirty="0">
              <a:solidFill>
                <a:srgbClr val="383D42"/>
              </a:solidFill>
              <a:latin typeface="Arial" charset="0"/>
              <a:ea typeface="+mn-ea"/>
              <a:cs typeface="+mn-cs"/>
            </a:endParaRPr>
          </a:p>
        </p:txBody>
      </p:sp>
      <p:sp>
        <p:nvSpPr>
          <p:cNvPr id="19" name="Rectangle 18"/>
          <p:cNvSpPr>
            <a:spLocks noChangeArrowheads="1"/>
          </p:cNvSpPr>
          <p:nvPr/>
        </p:nvSpPr>
        <p:spPr bwMode="auto">
          <a:xfrm>
            <a:off x="685800" y="2590800"/>
            <a:ext cx="3581400" cy="25146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5400" smtClean="0"/>
              <a:t>Interactive Window Station</a:t>
            </a:r>
            <a:br>
              <a:rPr sz="5400" smtClean="0"/>
            </a:br>
            <a:r>
              <a:rPr sz="4000" smtClean="0"/>
              <a:t>Solution: Use Finish</a:t>
            </a:r>
            <a:r>
              <a:rPr lang="en-US" sz="4000" dirty="0" smtClean="0"/>
              <a:t>-</a:t>
            </a:r>
            <a:r>
              <a:rPr sz="4000" smtClean="0"/>
              <a:t>Install Action</a:t>
            </a:r>
            <a:endParaRPr lang="en-US" sz="5400" dirty="0"/>
          </a:p>
        </p:txBody>
      </p:sp>
      <p:sp>
        <p:nvSpPr>
          <p:cNvPr id="16" name="Rounded Rectangle 15"/>
          <p:cNvSpPr/>
          <p:nvPr/>
        </p:nvSpPr>
        <p:spPr bwMode="auto">
          <a:xfrm>
            <a:off x="685800" y="25908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rgbClr val="000000"/>
                </a:solidFill>
                <a:latin typeface="Segoe" pitchFamily="34" charset="0"/>
              </a:rPr>
              <a:t>Foo.inf</a:t>
            </a:r>
          </a:p>
        </p:txBody>
      </p:sp>
      <p:sp>
        <p:nvSpPr>
          <p:cNvPr id="7" name="Rectangle 6"/>
          <p:cNvSpPr>
            <a:spLocks noChangeArrowheads="1"/>
          </p:cNvSpPr>
          <p:nvPr/>
        </p:nvSpPr>
        <p:spPr bwMode="auto">
          <a:xfrm>
            <a:off x="685800" y="2590800"/>
            <a:ext cx="35814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5" name="Rectangle 14"/>
          <p:cNvSpPr>
            <a:spLocks noChangeArrowheads="1"/>
          </p:cNvSpPr>
          <p:nvPr/>
        </p:nvSpPr>
        <p:spPr bwMode="auto">
          <a:xfrm>
            <a:off x="5105400" y="2514600"/>
            <a:ext cx="3505200" cy="3276600"/>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Foo.dll</a:t>
            </a:r>
            <a:endParaRPr lang="en-US" sz="32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8" name="Rectangle 7"/>
          <p:cNvSpPr>
            <a:spLocks noChangeArrowheads="1"/>
          </p:cNvSpPr>
          <p:nvPr/>
        </p:nvSpPr>
        <p:spPr bwMode="auto">
          <a:xfrm>
            <a:off x="685800" y="2590800"/>
            <a:ext cx="35814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p:txBody>
          <a:bodyPr>
            <a:normAutofit fontScale="90000"/>
          </a:bodyPr>
          <a:lstStyle/>
          <a:p>
            <a:r>
              <a:rPr sz="5400" smtClean="0"/>
              <a:t>Interactive Window Station</a:t>
            </a:r>
            <a:br>
              <a:rPr sz="5400" smtClean="0"/>
            </a:br>
            <a:r>
              <a:rPr sz="4000" smtClean="0"/>
              <a:t>Solution: Use Finish</a:t>
            </a:r>
            <a:r>
              <a:rPr lang="en-US" sz="4000" dirty="0" smtClean="0"/>
              <a:t>-</a:t>
            </a:r>
            <a:r>
              <a:rPr sz="4000" smtClean="0"/>
              <a:t>Install Action</a:t>
            </a:r>
            <a:endParaRPr lang="en-US" sz="5400" dirty="0"/>
          </a:p>
        </p:txBody>
      </p:sp>
      <p:sp>
        <p:nvSpPr>
          <p:cNvPr id="10" name="Rectangle 9"/>
          <p:cNvSpPr>
            <a:spLocks noChangeArrowheads="1"/>
          </p:cNvSpPr>
          <p:nvPr/>
        </p:nvSpPr>
        <p:spPr bwMode="auto">
          <a:xfrm>
            <a:off x="5105400" y="2514600"/>
            <a:ext cx="3505200" cy="3276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latin typeface="Lucida Console" pitchFamily="49" charset="0"/>
              </a:rPr>
              <a:t>switch(</a:t>
            </a:r>
            <a:r>
              <a:rPr lang="en-US" dirty="0" err="1" smtClean="0">
                <a:latin typeface="Lucida Console" pitchFamily="49" charset="0"/>
              </a:rPr>
              <a:t>InstallFunction</a:t>
            </a:r>
            <a:r>
              <a:rPr lang="en-US" dirty="0" smtClean="0">
                <a:latin typeface="Lucida Console" pitchFamily="49" charset="0"/>
              </a:rPr>
              <a:t>) {</a:t>
            </a:r>
          </a:p>
          <a:p>
            <a:endParaRPr lang="en-US" dirty="0" smtClean="0">
              <a:latin typeface="Lucida Console" pitchFamily="49" charset="0"/>
            </a:endParaRPr>
          </a:p>
          <a:p>
            <a:r>
              <a:rPr lang="en-US" dirty="0" smtClean="0">
                <a:latin typeface="Lucida Console" pitchFamily="49" charset="0"/>
              </a:rPr>
              <a:t>case DIF_NEWDEVICEWIZARD_FINISHINSTALL:</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OpenUI</a:t>
            </a:r>
            <a:r>
              <a:rPr lang="en-US" dirty="0" smtClean="0">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76800" y="2286000"/>
            <a:ext cx="3886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5400" smtClean="0"/>
              <a:t>Interactive Window Station</a:t>
            </a:r>
            <a:br>
              <a:rPr sz="5400" smtClean="0"/>
            </a:br>
            <a:r>
              <a:rPr sz="4000" smtClean="0"/>
              <a:t>Solution: Use Finish</a:t>
            </a:r>
            <a:r>
              <a:rPr lang="en-US" sz="4000" dirty="0" smtClean="0"/>
              <a:t>-</a:t>
            </a:r>
            <a:r>
              <a:rPr sz="4000" smtClean="0"/>
              <a:t>Install Action</a:t>
            </a:r>
            <a:endParaRPr lang="en-US" sz="5400" dirty="0"/>
          </a:p>
        </p:txBody>
      </p:sp>
      <p:sp>
        <p:nvSpPr>
          <p:cNvPr id="10" name="Rectangle 9"/>
          <p:cNvSpPr>
            <a:spLocks noChangeArrowheads="1"/>
          </p:cNvSpPr>
          <p:nvPr/>
        </p:nvSpPr>
        <p:spPr bwMode="auto">
          <a:xfrm>
            <a:off x="5105400" y="2438400"/>
            <a:ext cx="3505200" cy="3276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latin typeface="Lucida Console" pitchFamily="49" charset="0"/>
              </a:rPr>
              <a:t>switch(</a:t>
            </a:r>
            <a:r>
              <a:rPr lang="en-US" dirty="0" err="1" smtClean="0">
                <a:latin typeface="Lucida Console" pitchFamily="49" charset="0"/>
              </a:rPr>
              <a:t>InstallFunction</a:t>
            </a:r>
            <a:r>
              <a:rPr lang="en-US" dirty="0" smtClean="0">
                <a:latin typeface="Lucida Console" pitchFamily="49" charset="0"/>
              </a:rPr>
              <a:t>) {</a:t>
            </a:r>
          </a:p>
          <a:p>
            <a:endParaRPr lang="en-US" dirty="0" smtClean="0">
              <a:latin typeface="Lucida Console" pitchFamily="49" charset="0"/>
            </a:endParaRPr>
          </a:p>
          <a:p>
            <a:r>
              <a:rPr lang="en-US" dirty="0" smtClean="0">
                <a:latin typeface="Lucida Console" pitchFamily="49" charset="0"/>
              </a:rPr>
              <a:t>case DIF_NEWDEVICEWIZARD_FINISHINSTALL:</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OpenUI</a:t>
            </a:r>
            <a:r>
              <a:rPr lang="en-US" dirty="0" smtClean="0">
                <a:latin typeface="Lucida Console" pitchFamily="49" charset="0"/>
              </a:rPr>
              <a:t>()</a:t>
            </a:r>
          </a:p>
        </p:txBody>
      </p:sp>
      <p:pic>
        <p:nvPicPr>
          <p:cNvPr id="2050" name="Picture 2"/>
          <p:cNvPicPr>
            <a:picLocks noChangeAspect="1" noChangeArrowheads="1"/>
          </p:cNvPicPr>
          <p:nvPr/>
        </p:nvPicPr>
        <p:blipFill>
          <a:blip r:embed="rId3"/>
          <a:srcRect/>
          <a:stretch>
            <a:fillRect/>
          </a:stretch>
        </p:blipFill>
        <p:spPr bwMode="auto">
          <a:xfrm>
            <a:off x="304800" y="2362200"/>
            <a:ext cx="4495800" cy="3450057"/>
          </a:xfrm>
          <a:prstGeom prst="rect">
            <a:avLst/>
          </a:prstGeom>
          <a:noFill/>
          <a:ln w="9525">
            <a:noFill/>
            <a:miter lim="800000"/>
            <a:headEnd/>
            <a:tailEnd/>
          </a:ln>
          <a:effectLst/>
        </p:spPr>
      </p:pic>
      <p:sp>
        <p:nvSpPr>
          <p:cNvPr id="11" name="Left Arrow 10"/>
          <p:cNvSpPr/>
          <p:nvPr/>
        </p:nvSpPr>
        <p:spPr bwMode="auto">
          <a:xfrm rot="984624">
            <a:off x="3971746" y="4535329"/>
            <a:ext cx="1948198" cy="347087"/>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sz="6000" smtClean="0"/>
              <a:t>#</a:t>
            </a:r>
            <a:r>
              <a:rPr lang="en-US" sz="6000" dirty="0" smtClean="0"/>
              <a:t>5</a:t>
            </a:r>
            <a:r>
              <a:rPr sz="6000" smtClean="0"/>
              <a:t>: </a:t>
            </a:r>
            <a:r>
              <a:rPr sz="4400" smtClean="0"/>
              <a:t>Bad Service Install Section</a:t>
            </a:r>
            <a:r>
              <a:rPr smtClean="0"/>
              <a:t/>
            </a:r>
            <a:br>
              <a:rPr smtClean="0"/>
            </a:br>
            <a:r>
              <a:rPr smtClean="0"/>
              <a:t/>
            </a:r>
            <a:br>
              <a:rPr smtClean="0"/>
            </a:br>
            <a:r>
              <a:rPr lang="en-US" sz="4800" dirty="0" smtClean="0"/>
              <a:t>6.4%</a:t>
            </a:r>
            <a:r>
              <a:rPr smtClean="0"/>
              <a:t/>
            </a:r>
            <a:br>
              <a:rPr smtClean="0"/>
            </a:br>
            <a:r>
              <a:rPr smtClean="0"/>
              <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Bad Service Install Section</a:t>
            </a:r>
            <a:endParaRPr sz="4000">
              <a:solidFill>
                <a:schemeClr val="accent1"/>
              </a:solidFill>
            </a:endParaRPr>
          </a:p>
        </p:txBody>
      </p:sp>
      <p:sp>
        <p:nvSpPr>
          <p:cNvPr id="9229" name="Rectangle 13"/>
          <p:cNvSpPr>
            <a:spLocks noGrp="1" noChangeArrowheads="1"/>
          </p:cNvSpPr>
          <p:nvPr>
            <p:ph idx="1"/>
          </p:nvPr>
        </p:nvSpPr>
        <p:spPr/>
        <p:txBody>
          <a:bodyPr>
            <a:normAutofit lnSpcReduction="10000"/>
          </a:bodyPr>
          <a:lstStyle/>
          <a:p>
            <a:r>
              <a:rPr lang="en-US" sz="3200" dirty="0" smtClean="0"/>
              <a:t>Code: </a:t>
            </a:r>
            <a:r>
              <a:rPr lang="en-US" sz="2800" dirty="0" smtClean="0"/>
              <a:t>E0000217</a:t>
            </a:r>
          </a:p>
          <a:p>
            <a:r>
              <a:rPr lang="en-US" sz="3200" dirty="0" smtClean="0"/>
              <a:t>Name: </a:t>
            </a:r>
            <a:r>
              <a:rPr lang="en-US" sz="2800" dirty="0" smtClean="0"/>
              <a:t>SPAPI_E_BAD_SERVICE_INSTALLSECT</a:t>
            </a:r>
            <a:endParaRPr lang="en-US" dirty="0" smtClean="0"/>
          </a:p>
          <a:p>
            <a:r>
              <a:rPr lang="en-US" sz="3200" dirty="0" smtClean="0"/>
              <a:t>Issue</a:t>
            </a:r>
          </a:p>
          <a:p>
            <a:pPr lvl="1"/>
            <a:r>
              <a:rPr lang="en-US" sz="2800" dirty="0" smtClean="0"/>
              <a:t>An </a:t>
            </a:r>
            <a:r>
              <a:rPr lang="en-US" sz="2800" dirty="0" err="1" smtClean="0"/>
              <a:t>AddService</a:t>
            </a:r>
            <a:r>
              <a:rPr lang="en-US" sz="2800" dirty="0" smtClean="0"/>
              <a:t> directive in a service installation section is invalid.</a:t>
            </a:r>
          </a:p>
          <a:p>
            <a:pPr lvl="1"/>
            <a:r>
              <a:rPr lang="en-US" sz="2800" dirty="0" smtClean="0"/>
              <a:t>The drivers in </a:t>
            </a:r>
            <a:r>
              <a:rPr lang="en-US" sz="2800" dirty="0" err="1" smtClean="0"/>
              <a:t>CopyFile</a:t>
            </a:r>
            <a:r>
              <a:rPr lang="en-US" sz="2800" dirty="0" smtClean="0"/>
              <a:t> section are not copied correctly.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048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3600" b="0" i="0" u="none" strike="noStrike" kern="0" cap="none" spc="-125" normalizeH="0" baseline="0" noProof="0" dirty="0" smtClean="0">
                <a:ln w="3175">
                  <a:noFill/>
                </a:ln>
                <a:effectLst>
                  <a:outerShdw blurRad="88900" dist="12700" dir="2700000" algn="tl" rotWithShape="0">
                    <a:prstClr val="black"/>
                  </a:outerShdw>
                </a:effectLst>
                <a:uLnTx/>
                <a:uFillTx/>
                <a:latin typeface="Segoe" pitchFamily="34" charset="0"/>
                <a:ea typeface="+mn-ea"/>
                <a:cs typeface="Arial" charset="0"/>
              </a:rPr>
              <a:t>System Searches for driver match</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8" name="Rounded Rectangle 17"/>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19" name="Rectangle 18"/>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0" name="Rounded Rectangle 19"/>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1" name="Rounded Rectangle 20"/>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2" name="Rounded Rectangle 21"/>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5" name="Rounded Rectangle 2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Left Arrow 26"/>
          <p:cNvSpPr/>
          <p:nvPr/>
        </p:nvSpPr>
        <p:spPr bwMode="auto">
          <a:xfrm rot="1784074">
            <a:off x="5221766" y="4409594"/>
            <a:ext cx="563892" cy="311662"/>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Left Arrow 8"/>
          <p:cNvSpPr/>
          <p:nvPr/>
        </p:nvSpPr>
        <p:spPr bwMode="auto">
          <a:xfrm rot="20419499">
            <a:off x="4356694" y="5336617"/>
            <a:ext cx="1289924" cy="30265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Bad Service Install Section</a:t>
            </a:r>
            <a:endParaRPr sz="4000">
              <a:solidFill>
                <a:schemeClr val="accent1"/>
              </a:solidFill>
            </a:endParaRPr>
          </a:p>
        </p:txBody>
      </p:sp>
      <p:sp>
        <p:nvSpPr>
          <p:cNvPr id="8" name="Rectangle 13"/>
          <p:cNvSpPr txBox="1">
            <a:spLocks noChangeArrowheads="1"/>
          </p:cNvSpPr>
          <p:nvPr/>
        </p:nvSpPr>
        <p:spPr bwMode="auto">
          <a:xfrm>
            <a:off x="304800" y="2209800"/>
            <a:ext cx="8388350" cy="377231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Solution</a:t>
            </a:r>
          </a:p>
          <a:p>
            <a:pPr marL="704822" lvl="1" indent="-317487" defTabSz="912777" fontAlgn="base">
              <a:lnSpc>
                <a:spcPct val="90000"/>
              </a:lnSpc>
              <a:spcBef>
                <a:spcPts val="1083"/>
              </a:spcBef>
              <a:spcAft>
                <a:spcPct val="0"/>
              </a:spcAft>
              <a:buClr>
                <a:schemeClr val="tx2"/>
              </a:buClr>
              <a:buSzPct val="80000"/>
              <a:buBlip>
                <a:blip r:embed="rId4"/>
              </a:buBlip>
            </a:pPr>
            <a:r>
              <a:rPr lang="en-US" sz="3600" dirty="0" smtClean="0"/>
              <a:t>Ensure that all descriptions in the </a:t>
            </a:r>
            <a:r>
              <a:rPr lang="en-US" sz="3600" dirty="0" err="1" smtClean="0"/>
              <a:t>AddService</a:t>
            </a:r>
            <a:r>
              <a:rPr lang="en-US" sz="3600" dirty="0" smtClean="0"/>
              <a:t> directive in the Services section are correct</a:t>
            </a:r>
          </a:p>
          <a:p>
            <a:pPr marL="704822" lvl="1" indent="-317487" defTabSz="912777" fontAlgn="base">
              <a:lnSpc>
                <a:spcPct val="90000"/>
              </a:lnSpc>
              <a:spcBef>
                <a:spcPts val="1083"/>
              </a:spcBef>
              <a:spcAft>
                <a:spcPct val="0"/>
              </a:spcAft>
              <a:buClr>
                <a:schemeClr val="tx2"/>
              </a:buClr>
              <a:buSzPct val="80000"/>
              <a:buBlip>
                <a:blip r:embed="rId4"/>
              </a:buBlip>
            </a:pPr>
            <a:r>
              <a:rPr lang="en-US" sz="3600" dirty="0" smtClean="0"/>
              <a:t>Ensure that the binary file that is described in the </a:t>
            </a:r>
            <a:r>
              <a:rPr lang="en-US" sz="3600" dirty="0" err="1" smtClean="0"/>
              <a:t>AddService</a:t>
            </a:r>
            <a:r>
              <a:rPr lang="en-US" sz="3600" dirty="0" smtClean="0"/>
              <a:t> directive is present on the system</a:t>
            </a:r>
            <a:endParaRPr kumimoji="0" lang="en-US" sz="33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2536825"/>
          </a:xfrm>
        </p:spPr>
        <p:txBody>
          <a:bodyPr>
            <a:normAutofit/>
          </a:bodyPr>
          <a:lstStyle/>
          <a:p>
            <a:r>
              <a:rPr sz="4000" smtClean="0"/>
              <a:t>Bad Service Install Section</a:t>
            </a:r>
            <a:r>
              <a:rPr lang="en-US" sz="4000" dirty="0" smtClean="0"/>
              <a:t> E</a:t>
            </a:r>
            <a:r>
              <a:rPr sz="4000" smtClean="0"/>
              <a:t>xample</a:t>
            </a:r>
            <a:r>
              <a:rPr smtClean="0"/>
              <a:t/>
            </a:r>
            <a:br>
              <a:rPr smtClean="0"/>
            </a:br>
            <a:r>
              <a:rPr smtClean="0"/>
              <a:t/>
            </a:r>
            <a:br>
              <a:rPr smtClean="0"/>
            </a:br>
            <a:r>
              <a:rPr sz="3600" smtClean="0"/>
              <a:t>Some files are NOT copied correctly</a:t>
            </a:r>
            <a:endParaRPr lang="en-US" sz="3600"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4000" smtClean="0"/>
              <a:t>There is a driver package</a:t>
            </a:r>
            <a:endParaRPr lang="en-US" dirty="0"/>
          </a:p>
        </p:txBody>
      </p:sp>
      <p:sp>
        <p:nvSpPr>
          <p:cNvPr id="6" name="Rectangle 5"/>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0" name="Rectangle 9"/>
          <p:cNvSpPr>
            <a:spLocks noChangeArrowheads="1"/>
          </p:cNvSpPr>
          <p:nvPr/>
        </p:nvSpPr>
        <p:spPr bwMode="auto">
          <a:xfrm>
            <a:off x="990600" y="2590800"/>
            <a:ext cx="3886200" cy="2743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4000" smtClean="0"/>
              <a:t>The driver package has two files</a:t>
            </a:r>
            <a:endParaRPr lang="en-US" dirty="0"/>
          </a:p>
        </p:txBody>
      </p:sp>
      <p:sp>
        <p:nvSpPr>
          <p:cNvPr id="12" name="Rectangle 11"/>
          <p:cNvSpPr>
            <a:spLocks noChangeArrowheads="1"/>
          </p:cNvSpPr>
          <p:nvPr/>
        </p:nvSpPr>
        <p:spPr bwMode="auto">
          <a:xfrm>
            <a:off x="5638800" y="3276600"/>
            <a:ext cx="2209800" cy="9906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Foo</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3200" smtClean="0"/>
              <a:t>The INF file has CopyFile Sect and Service Sect</a:t>
            </a:r>
            <a:endParaRPr lang="en-US" sz="5400" dirty="0"/>
          </a:p>
        </p:txBody>
      </p:sp>
      <p:sp>
        <p:nvSpPr>
          <p:cNvPr id="11" name="Rectangle 10"/>
          <p:cNvSpPr>
            <a:spLocks noChangeArrowheads="1"/>
          </p:cNvSpPr>
          <p:nvPr/>
        </p:nvSpPr>
        <p:spPr bwMode="auto">
          <a:xfrm>
            <a:off x="990600" y="25908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000" dirty="0" smtClean="0">
                <a:solidFill>
                  <a:schemeClr val="accent6">
                    <a:lumMod val="60000"/>
                    <a:lumOff val="40000"/>
                  </a:schemeClr>
                </a:solidFill>
                <a:latin typeface="Lucida Console" pitchFamily="49" charset="0"/>
              </a:rPr>
              <a:t>[DDINSTALL.NT]</a:t>
            </a:r>
          </a:p>
          <a:p>
            <a:r>
              <a:rPr lang="en-US" sz="2000" dirty="0" err="1" smtClean="0">
                <a:solidFill>
                  <a:schemeClr val="accent6">
                    <a:lumMod val="60000"/>
                    <a:lumOff val="40000"/>
                  </a:schemeClr>
                </a:solidFill>
                <a:latin typeface="Lucida Console" pitchFamily="49" charset="0"/>
              </a:rPr>
              <a:t>CopyFiles</a:t>
            </a:r>
            <a:r>
              <a:rPr lang="en-US" sz="2000" dirty="0" smtClean="0">
                <a:solidFill>
                  <a:schemeClr val="accent6">
                    <a:lumMod val="60000"/>
                    <a:lumOff val="40000"/>
                  </a:schemeClr>
                </a:solidFill>
                <a:latin typeface="Lucida Console" pitchFamily="49" charset="0"/>
              </a:rPr>
              <a:t>=VISTA_CPYFILE</a:t>
            </a:r>
          </a:p>
          <a:p>
            <a:endParaRPr lang="en-US" sz="2000" dirty="0" smtClean="0">
              <a:solidFill>
                <a:schemeClr val="accent6">
                  <a:lumMod val="60000"/>
                  <a:lumOff val="40000"/>
                </a:schemeClr>
              </a:solidFill>
              <a:latin typeface="Lucida Console" pitchFamily="49" charset="0"/>
            </a:endParaRPr>
          </a:p>
          <a:p>
            <a:r>
              <a:rPr lang="en-US" sz="2000" dirty="0" smtClean="0">
                <a:solidFill>
                  <a:schemeClr val="accent6">
                    <a:lumMod val="60000"/>
                    <a:lumOff val="40000"/>
                  </a:schemeClr>
                </a:solidFill>
                <a:latin typeface="Lucida Console" pitchFamily="49" charset="0"/>
              </a:rPr>
              <a:t>[VISTA_CPYFILE]</a:t>
            </a:r>
          </a:p>
          <a:p>
            <a:endParaRPr lang="en-US" sz="2000" dirty="0" smtClean="0">
              <a:solidFill>
                <a:schemeClr val="accent6">
                  <a:lumMod val="60000"/>
                  <a:lumOff val="40000"/>
                </a:schemeClr>
              </a:solidFill>
              <a:latin typeface="Lucida Console" pitchFamily="49" charset="0"/>
            </a:endParaRPr>
          </a:p>
          <a:p>
            <a:r>
              <a:rPr lang="en-US" sz="2000" dirty="0" smtClean="0">
                <a:solidFill>
                  <a:schemeClr val="accent6">
                    <a:lumMod val="60000"/>
                    <a:lumOff val="40000"/>
                  </a:schemeClr>
                </a:solidFill>
                <a:latin typeface="Lucida Console" pitchFamily="49" charset="0"/>
              </a:rPr>
              <a:t>[</a:t>
            </a:r>
            <a:r>
              <a:rPr lang="en-US" sz="2000" dirty="0" err="1" smtClean="0">
                <a:solidFill>
                  <a:schemeClr val="accent6">
                    <a:lumMod val="60000"/>
                    <a:lumOff val="40000"/>
                  </a:schemeClr>
                </a:solidFill>
                <a:latin typeface="Lucida Console" pitchFamily="49" charset="0"/>
              </a:rPr>
              <a:t>DDINSTALL.NT.Services</a:t>
            </a:r>
            <a:r>
              <a:rPr lang="en-US" sz="2000" dirty="0" smtClean="0">
                <a:solidFill>
                  <a:schemeClr val="accent6">
                    <a:lumMod val="60000"/>
                    <a:lumOff val="40000"/>
                  </a:schemeClr>
                </a:solidFill>
                <a:latin typeface="Lucida Console" pitchFamily="49" charset="0"/>
              </a:rPr>
              <a:t>]</a:t>
            </a:r>
          </a:p>
          <a:p>
            <a:r>
              <a:rPr lang="en-US" sz="2000" dirty="0" err="1" smtClean="0">
                <a:solidFill>
                  <a:schemeClr val="accent6">
                    <a:lumMod val="60000"/>
                    <a:lumOff val="40000"/>
                  </a:schemeClr>
                </a:solidFill>
                <a:latin typeface="Lucida Console" pitchFamily="49" charset="0"/>
              </a:rPr>
              <a:t>AddService</a:t>
            </a:r>
            <a:r>
              <a:rPr lang="en-US" sz="2000" dirty="0" smtClean="0">
                <a:solidFill>
                  <a:schemeClr val="accent6">
                    <a:lumMod val="60000"/>
                    <a:lumOff val="40000"/>
                  </a:schemeClr>
                </a:solidFill>
                <a:latin typeface="Lucida Console" pitchFamily="49" charset="0"/>
              </a:rPr>
              <a:t>=</a:t>
            </a:r>
            <a:r>
              <a:rPr lang="en-US" sz="2000" dirty="0" err="1" smtClean="0">
                <a:solidFill>
                  <a:schemeClr val="accent6">
                    <a:lumMod val="60000"/>
                    <a:lumOff val="40000"/>
                  </a:schemeClr>
                </a:solidFill>
                <a:latin typeface="Lucida Console" pitchFamily="49" charset="0"/>
              </a:rPr>
              <a:t>Foo</a:t>
            </a:r>
            <a:r>
              <a:rPr lang="en-US" sz="2000" dirty="0" smtClean="0">
                <a:solidFill>
                  <a:schemeClr val="accent6">
                    <a:lumMod val="60000"/>
                    <a:lumOff val="40000"/>
                  </a:schemeClr>
                </a:solidFill>
                <a:latin typeface="Lucida Console" pitchFamily="49" charset="0"/>
              </a:rPr>
              <a:t>,,,,,</a:t>
            </a:r>
            <a:endParaRPr lang="en-US" sz="2000" b="1" dirty="0" smtClean="0"/>
          </a:p>
        </p:txBody>
      </p:sp>
      <p:sp>
        <p:nvSpPr>
          <p:cNvPr id="10" name="Rectangle 9"/>
          <p:cNvSpPr>
            <a:spLocks noChangeArrowheads="1"/>
          </p:cNvSpPr>
          <p:nvPr/>
        </p:nvSpPr>
        <p:spPr bwMode="auto">
          <a:xfrm>
            <a:off x="5638800" y="3276600"/>
            <a:ext cx="2209800" cy="9906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Foo</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2" name="Rectangle 11"/>
          <p:cNvSpPr>
            <a:spLocks noChangeArrowheads="1"/>
          </p:cNvSpPr>
          <p:nvPr/>
        </p:nvSpPr>
        <p:spPr bwMode="auto">
          <a:xfrm>
            <a:off x="990600" y="25908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000" dirty="0" smtClean="0">
                <a:solidFill>
                  <a:schemeClr val="accent6">
                    <a:lumMod val="60000"/>
                    <a:lumOff val="40000"/>
                  </a:schemeClr>
                </a:solidFill>
                <a:latin typeface="Lucida Console" pitchFamily="49" charset="0"/>
              </a:rPr>
              <a:t>[DDINSTALL.NT]</a:t>
            </a:r>
          </a:p>
          <a:p>
            <a:r>
              <a:rPr lang="en-US" sz="2000" dirty="0" err="1" smtClean="0">
                <a:solidFill>
                  <a:schemeClr val="accent6">
                    <a:lumMod val="60000"/>
                    <a:lumOff val="40000"/>
                  </a:schemeClr>
                </a:solidFill>
                <a:latin typeface="Lucida Console" pitchFamily="49" charset="0"/>
              </a:rPr>
              <a:t>CopyFiles</a:t>
            </a:r>
            <a:r>
              <a:rPr lang="en-US" sz="2000" dirty="0" smtClean="0">
                <a:solidFill>
                  <a:schemeClr val="accent6">
                    <a:lumMod val="60000"/>
                    <a:lumOff val="40000"/>
                  </a:schemeClr>
                </a:solidFill>
                <a:latin typeface="Lucida Console" pitchFamily="49" charset="0"/>
              </a:rPr>
              <a:t>=VISTA_CPYFILE</a:t>
            </a:r>
          </a:p>
          <a:p>
            <a:endParaRPr lang="en-US" sz="2000" dirty="0" smtClean="0">
              <a:solidFill>
                <a:schemeClr val="accent6">
                  <a:lumMod val="60000"/>
                  <a:lumOff val="40000"/>
                </a:schemeClr>
              </a:solidFill>
              <a:latin typeface="Lucida Console" pitchFamily="49" charset="0"/>
            </a:endParaRPr>
          </a:p>
          <a:p>
            <a:r>
              <a:rPr lang="en-US" sz="2000" dirty="0" smtClean="0">
                <a:solidFill>
                  <a:schemeClr val="accent6">
                    <a:lumMod val="60000"/>
                    <a:lumOff val="40000"/>
                  </a:schemeClr>
                </a:solidFill>
                <a:latin typeface="Lucida Console" pitchFamily="49" charset="0"/>
              </a:rPr>
              <a:t>[VISTA_CPYFILE]</a:t>
            </a:r>
          </a:p>
          <a:p>
            <a:endParaRPr lang="en-US" sz="2000" dirty="0" smtClean="0">
              <a:solidFill>
                <a:schemeClr val="accent6">
                  <a:lumMod val="60000"/>
                  <a:lumOff val="40000"/>
                </a:schemeClr>
              </a:solidFill>
              <a:latin typeface="Lucida Console" pitchFamily="49" charset="0"/>
            </a:endParaRPr>
          </a:p>
          <a:p>
            <a:r>
              <a:rPr lang="en-US" sz="2000" dirty="0" smtClean="0">
                <a:solidFill>
                  <a:schemeClr val="accent6">
                    <a:lumMod val="60000"/>
                    <a:lumOff val="40000"/>
                  </a:schemeClr>
                </a:solidFill>
                <a:latin typeface="Lucida Console" pitchFamily="49" charset="0"/>
              </a:rPr>
              <a:t>[</a:t>
            </a:r>
            <a:r>
              <a:rPr lang="en-US" sz="2000" dirty="0" err="1" smtClean="0">
                <a:solidFill>
                  <a:schemeClr val="accent6">
                    <a:lumMod val="60000"/>
                    <a:lumOff val="40000"/>
                  </a:schemeClr>
                </a:solidFill>
                <a:latin typeface="Lucida Console" pitchFamily="49" charset="0"/>
              </a:rPr>
              <a:t>DDINSTALL.NT.Services</a:t>
            </a:r>
            <a:r>
              <a:rPr lang="en-US" sz="2000" dirty="0" smtClean="0">
                <a:solidFill>
                  <a:schemeClr val="accent6">
                    <a:lumMod val="60000"/>
                    <a:lumOff val="40000"/>
                  </a:schemeClr>
                </a:solidFill>
                <a:latin typeface="Lucida Console" pitchFamily="49" charset="0"/>
              </a:rPr>
              <a:t>]</a:t>
            </a:r>
          </a:p>
          <a:p>
            <a:r>
              <a:rPr lang="en-US" sz="2000" dirty="0" err="1" smtClean="0">
                <a:solidFill>
                  <a:schemeClr val="accent6">
                    <a:lumMod val="60000"/>
                    <a:lumOff val="40000"/>
                  </a:schemeClr>
                </a:solidFill>
                <a:latin typeface="Lucida Console" pitchFamily="49" charset="0"/>
              </a:rPr>
              <a:t>AddService</a:t>
            </a:r>
            <a:r>
              <a:rPr lang="en-US" sz="2000" dirty="0" smtClean="0">
                <a:solidFill>
                  <a:schemeClr val="accent6">
                    <a:lumMod val="60000"/>
                    <a:lumOff val="40000"/>
                  </a:schemeClr>
                </a:solidFill>
                <a:latin typeface="Lucida Console" pitchFamily="49" charset="0"/>
              </a:rPr>
              <a:t>=</a:t>
            </a:r>
            <a:r>
              <a:rPr lang="en-US" sz="2000" dirty="0" err="1" smtClean="0">
                <a:solidFill>
                  <a:schemeClr val="accent6">
                    <a:lumMod val="60000"/>
                    <a:lumOff val="40000"/>
                  </a:schemeClr>
                </a:solidFill>
                <a:latin typeface="Lucida Console" pitchFamily="49" charset="0"/>
              </a:rPr>
              <a:t>Foo</a:t>
            </a:r>
            <a:r>
              <a:rPr lang="en-US" sz="2000" dirty="0" smtClean="0">
                <a:solidFill>
                  <a:schemeClr val="accent6">
                    <a:lumMod val="60000"/>
                    <a:lumOff val="40000"/>
                  </a:schemeClr>
                </a:solidFill>
                <a:latin typeface="Lucida Console" pitchFamily="49" charset="0"/>
              </a:rPr>
              <a:t>,,,,,</a:t>
            </a:r>
            <a:endParaRPr lang="en-US" sz="2000" b="1" dirty="0" smtClean="0"/>
          </a:p>
        </p:txBody>
      </p:sp>
      <p:sp>
        <p:nvSpPr>
          <p:cNvPr id="13" name="Rectangle 12"/>
          <p:cNvSpPr>
            <a:spLocks noChangeArrowheads="1"/>
          </p:cNvSpPr>
          <p:nvPr/>
        </p:nvSpPr>
        <p:spPr bwMode="auto">
          <a:xfrm>
            <a:off x="5638800" y="3276600"/>
            <a:ext cx="2209800" cy="9906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Foo</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3600" smtClean="0"/>
              <a:t>The copy file section refers to no file</a:t>
            </a:r>
            <a:r>
              <a:rPr lang="en-US" sz="3600" dirty="0" smtClean="0"/>
              <a:t>s</a:t>
            </a:r>
            <a:endParaRPr lang="en-US" sz="3600" dirty="0"/>
          </a:p>
        </p:txBody>
      </p:sp>
      <p:sp>
        <p:nvSpPr>
          <p:cNvPr id="20" name="Rounded Rectangular Callout 19"/>
          <p:cNvSpPr/>
          <p:nvPr/>
        </p:nvSpPr>
        <p:spPr bwMode="auto">
          <a:xfrm>
            <a:off x="2209800" y="2133600"/>
            <a:ext cx="3276600" cy="1295400"/>
          </a:xfrm>
          <a:prstGeom prst="wedgeRoundRectCallout">
            <a:avLst>
              <a:gd name="adj1" fmla="val -54807"/>
              <a:gd name="adj2" fmla="val 99329"/>
              <a:gd name="adj3" fmla="val 16667"/>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No Files</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4000" smtClean="0"/>
              <a:t>Foo.sys is not copied correctly</a:t>
            </a:r>
            <a:endParaRPr lang="en-US" dirty="0"/>
          </a:p>
        </p:txBody>
      </p:sp>
      <p:sp>
        <p:nvSpPr>
          <p:cNvPr id="11" name="Rectangle 10"/>
          <p:cNvSpPr>
            <a:spLocks noChangeArrowheads="1"/>
          </p:cNvSpPr>
          <p:nvPr/>
        </p:nvSpPr>
        <p:spPr bwMode="auto">
          <a:xfrm>
            <a:off x="990600" y="25908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2" name="Rounded Rectangle 11"/>
          <p:cNvSpPr/>
          <p:nvPr/>
        </p:nvSpPr>
        <p:spPr bwMode="auto">
          <a:xfrm>
            <a:off x="5638800" y="3276600"/>
            <a:ext cx="2209800"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solidFill>
                  <a:schemeClr val="tx1"/>
                </a:solidFill>
                <a:effectLst>
                  <a:outerShdw blurRad="38100" dist="38100" dir="2700000" algn="tl">
                    <a:srgbClr val="000000">
                      <a:alpha val="43137"/>
                    </a:srgbClr>
                  </a:outerShdw>
                </a:effectLst>
                <a:latin typeface="Segoe" pitchFamily="34" charset="0"/>
              </a:rPr>
              <a:t>Foo.sys</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0" name="Rectangle 9"/>
          <p:cNvSpPr>
            <a:spLocks noChangeArrowheads="1"/>
          </p:cNvSpPr>
          <p:nvPr/>
        </p:nvSpPr>
        <p:spPr bwMode="auto">
          <a:xfrm>
            <a:off x="990600" y="25908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3" name="Rounded Rectangle 12"/>
          <p:cNvSpPr/>
          <p:nvPr/>
        </p:nvSpPr>
        <p:spPr bwMode="auto">
          <a:xfrm>
            <a:off x="5638800" y="3276600"/>
            <a:ext cx="2209800"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solidFill>
                  <a:schemeClr val="tx1"/>
                </a:solidFill>
                <a:effectLst>
                  <a:outerShdw blurRad="38100" dist="38100" dir="2700000" algn="tl">
                    <a:srgbClr val="000000">
                      <a:alpha val="43137"/>
                    </a:srgbClr>
                  </a:outerShdw>
                </a:effectLst>
                <a:latin typeface="Segoe" pitchFamily="34" charset="0"/>
              </a:rPr>
              <a:t>Foo.sys</a:t>
            </a:r>
          </a:p>
        </p:txBody>
      </p:sp>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3600" smtClean="0"/>
              <a:t>Issue: The service section doesn't work</a:t>
            </a:r>
            <a:endParaRPr lang="en-US" dirty="0"/>
          </a:p>
        </p:txBody>
      </p:sp>
      <p:sp>
        <p:nvSpPr>
          <p:cNvPr id="21" name="&quot;No&quot; Symbol 20"/>
          <p:cNvSpPr/>
          <p:nvPr/>
        </p:nvSpPr>
        <p:spPr bwMode="auto">
          <a:xfrm>
            <a:off x="2209800" y="41910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fontScale="90000"/>
          </a:bodyPr>
          <a:lstStyle/>
          <a:p>
            <a:r>
              <a:rPr sz="4400" smtClean="0"/>
              <a:t>Bad Service Install Section</a:t>
            </a:r>
            <a:r>
              <a:rPr smtClean="0"/>
              <a:t/>
            </a:r>
            <a:br>
              <a:rPr smtClean="0"/>
            </a:br>
            <a:r>
              <a:rPr sz="4400" smtClean="0"/>
              <a:t>Typical Error Log</a:t>
            </a:r>
            <a:endParaRPr sz="3600">
              <a:solidFill>
                <a:schemeClr val="accent1"/>
              </a:solidFill>
            </a:endParaRPr>
          </a:p>
        </p:txBody>
      </p:sp>
      <p:sp>
        <p:nvSpPr>
          <p:cNvPr id="4" name="Rectangle 3"/>
          <p:cNvSpPr>
            <a:spLocks noChangeArrowheads="1"/>
          </p:cNvSpPr>
          <p:nvPr/>
        </p:nvSpPr>
        <p:spPr bwMode="auto">
          <a:xfrm>
            <a:off x="381000" y="1752600"/>
            <a:ext cx="8534400" cy="4419600"/>
          </a:xfrm>
          <a:prstGeom prst="rect">
            <a:avLst/>
          </a:prstGeom>
          <a:solidFill>
            <a:schemeClr val="bg2">
              <a:lumMod val="90000"/>
            </a:schemeClr>
          </a:solidFill>
          <a:ln w="12700">
            <a:solidFill>
              <a:schemeClr val="bg1"/>
            </a:solidFill>
            <a:miter lim="800000"/>
            <a:headEnd type="none" w="sm" len="sm"/>
            <a:tailEnd type="none" w="sm" len="sm"/>
          </a:ln>
          <a:effectLst/>
        </p:spPr>
        <p:txBody>
          <a:bodyPr lIns="91432" tIns="45717" rIns="91432" bIns="45717" anchor="ctr"/>
          <a:lstStyle/>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{Install </a:t>
            </a:r>
            <a:r>
              <a:rPr lang="en-US" sz="1600" dirty="0" err="1" smtClean="0">
                <a:latin typeface="Lucida Console" pitchFamily="49" charset="0"/>
              </a:rPr>
              <a:t>Inf</a:t>
            </a:r>
            <a:r>
              <a:rPr lang="en-US" sz="1600" dirty="0" smtClean="0">
                <a:latin typeface="Lucida Console" pitchFamily="49" charset="0"/>
              </a:rPr>
              <a:t> Section [</a:t>
            </a:r>
            <a:r>
              <a:rPr lang="en-US" sz="1600" dirty="0" err="1" smtClean="0">
                <a:latin typeface="Lucida Console" pitchFamily="49" charset="0"/>
              </a:rPr>
              <a:t>DDInstall.NT.Services</a:t>
            </a:r>
            <a:r>
              <a:rPr lang="en-US" sz="1600" dirty="0" smtClean="0">
                <a:latin typeface="Lucida Console" pitchFamily="49" charset="0"/>
              </a:rPr>
              <a:t>]}</a:t>
            </a: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a:t>
            </a:r>
            <a:r>
              <a:rPr lang="en-US" sz="1600" dirty="0" err="1" smtClean="0">
                <a:latin typeface="Lucida Console" pitchFamily="49" charset="0"/>
              </a:rPr>
              <a:t>AddService</a:t>
            </a:r>
            <a:r>
              <a:rPr lang="en-US" sz="1600" dirty="0" smtClean="0">
                <a:latin typeface="Lucida Console" pitchFamily="49" charset="0"/>
              </a:rPr>
              <a:t>=WinXP,2,DriverService  (Foo.inf line 47)</a:t>
            </a: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a:t>
            </a:r>
            <a:r>
              <a:rPr lang="en-US" sz="1600" dirty="0" err="1" smtClean="0">
                <a:latin typeface="Lucida Console" pitchFamily="49" charset="0"/>
              </a:rPr>
              <a:t>ServiceBinary</a:t>
            </a:r>
            <a:r>
              <a:rPr lang="en-US" sz="1600" dirty="0" smtClean="0">
                <a:latin typeface="Lucida Console" pitchFamily="49" charset="0"/>
              </a:rPr>
              <a:t>=C:\Windows\system32\drivers\Foo.sys  </a:t>
            </a:r>
          </a:p>
          <a:p>
            <a:r>
              <a:rPr lang="en-US" sz="1600" dirty="0" smtClean="0">
                <a:latin typeface="Lucida Console" pitchFamily="49" charset="0"/>
              </a:rPr>
              <a:t>          (Foo.inf line 53)</a:t>
            </a:r>
          </a:p>
          <a:p>
            <a:r>
              <a:rPr lang="en-US" sz="1600" dirty="0" smtClean="0">
                <a:latin typeface="Lucida Console" pitchFamily="49" charset="0"/>
              </a:rPr>
              <a:t>!!!  </a:t>
            </a:r>
            <a:r>
              <a:rPr lang="en-US" sz="1600" dirty="0" err="1" smtClean="0">
                <a:latin typeface="Lucida Console" pitchFamily="49" charset="0"/>
              </a:rPr>
              <a:t>Dvi:Add</a:t>
            </a:r>
            <a:r>
              <a:rPr lang="en-US" sz="1600" dirty="0" smtClean="0">
                <a:latin typeface="Lucida Console" pitchFamily="49" charset="0"/>
              </a:rPr>
              <a:t> Service: Binary </a:t>
            </a:r>
          </a:p>
          <a:p>
            <a:r>
              <a:rPr lang="en-US" sz="1600" dirty="0" smtClean="0">
                <a:latin typeface="Lucida Console" pitchFamily="49" charset="0"/>
              </a:rPr>
              <a:t>	'C:\Windows\system32\drivers\Foo.sys' </a:t>
            </a:r>
          </a:p>
          <a:p>
            <a:r>
              <a:rPr lang="en-US" sz="1600" dirty="0" smtClean="0">
                <a:latin typeface="Lucida Console" pitchFamily="49" charset="0"/>
              </a:rPr>
              <a:t>	for service ‘</a:t>
            </a:r>
            <a:r>
              <a:rPr lang="en-US" sz="1600" dirty="0" err="1" smtClean="0">
                <a:latin typeface="Lucida Console" pitchFamily="49" charset="0"/>
              </a:rPr>
              <a:t>Foo</a:t>
            </a:r>
            <a:r>
              <a:rPr lang="en-US" sz="1600" dirty="0" smtClean="0">
                <a:latin typeface="Lucida Console" pitchFamily="49" charset="0"/>
              </a:rPr>
              <a:t>' is not present</a:t>
            </a: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{Install </a:t>
            </a:r>
            <a:r>
              <a:rPr lang="en-US" sz="1600" dirty="0" err="1" smtClean="0">
                <a:latin typeface="Lucida Console" pitchFamily="49" charset="0"/>
              </a:rPr>
              <a:t>Inf</a:t>
            </a:r>
            <a:r>
              <a:rPr lang="en-US" sz="1600" dirty="0" smtClean="0">
                <a:latin typeface="Lucida Console" pitchFamily="49" charset="0"/>
              </a:rPr>
              <a:t> Section [</a:t>
            </a:r>
            <a:r>
              <a:rPr lang="en-US" sz="1600" dirty="0" err="1" smtClean="0">
                <a:latin typeface="Lucida Console" pitchFamily="49" charset="0"/>
              </a:rPr>
              <a:t>DDInstall.NT.Services</a:t>
            </a:r>
            <a:r>
              <a:rPr lang="en-US" sz="1600" dirty="0" smtClean="0">
                <a:latin typeface="Lucida Console" pitchFamily="49" charset="0"/>
              </a:rPr>
              <a:t>]</a:t>
            </a:r>
          </a:p>
          <a:p>
            <a:r>
              <a:rPr lang="en-US" sz="1600" dirty="0" smtClean="0">
                <a:latin typeface="Lucida Console" pitchFamily="49" charset="0"/>
              </a:rPr>
              <a:t>	 exit(0xe0000217)}</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while installing services.</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0xe0000217: A service installation section in this INF is invalid.</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{Install DEVICE exit (0xe0000217)}</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0xe0000217: A service installation section in this INF is invalid.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4">
                                            <p:txEl>
                                              <p:pRg st="10" end="10"/>
                                            </p:txEl>
                                          </p:spTgt>
                                        </p:tgtEl>
                                      </p:cBhvr>
                                    </p:animEffect>
                                    <p:set>
                                      <p:cBhvr>
                                        <p:cTn id="19" dur="1" fill="hold">
                                          <p:stCondLst>
                                            <p:cond delay="499"/>
                                          </p:stCondLst>
                                        </p:cTn>
                                        <p:tgtEl>
                                          <p:spTgt spid="4">
                                            <p:txEl>
                                              <p:pRg st="10" end="10"/>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4">
                                            <p:txEl>
                                              <p:pRg st="11" end="11"/>
                                            </p:txEl>
                                          </p:spTgt>
                                        </p:tgtEl>
                                      </p:cBhvr>
                                    </p:animEffect>
                                    <p:set>
                                      <p:cBhvr>
                                        <p:cTn id="22" dur="1" fill="hold">
                                          <p:stCondLst>
                                            <p:cond delay="499"/>
                                          </p:stCondLst>
                                        </p:cTn>
                                        <p:tgtEl>
                                          <p:spTgt spid="4">
                                            <p:txEl>
                                              <p:pRg st="11" end="11"/>
                                            </p:txEl>
                                          </p:spTgt>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4">
                                            <p:txEl>
                                              <p:pRg st="12" end="12"/>
                                            </p:txEl>
                                          </p:spTgt>
                                        </p:tgtEl>
                                      </p:cBhvr>
                                    </p:animEffect>
                                    <p:set>
                                      <p:cBhvr>
                                        <p:cTn id="25" dur="1" fill="hold">
                                          <p:stCondLst>
                                            <p:cond delay="499"/>
                                          </p:stCondLst>
                                        </p:cTn>
                                        <p:tgtEl>
                                          <p:spTgt spid="4">
                                            <p:txEl>
                                              <p:pRg st="12" end="12"/>
                                            </p:txEl>
                                          </p:spTgt>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4">
                                            <p:txEl>
                                              <p:pRg st="13" end="13"/>
                                            </p:txEl>
                                          </p:spTgt>
                                        </p:tgtEl>
                                      </p:cBhvr>
                                    </p:animEffect>
                                    <p:set>
                                      <p:cBhvr>
                                        <p:cTn id="28" dur="1" fill="hold">
                                          <p:stCondLst>
                                            <p:cond delay="499"/>
                                          </p:stCondLst>
                                        </p:cTn>
                                        <p:tgtEl>
                                          <p:spTgt spid="4">
                                            <p:txEl>
                                              <p:pRg st="13" end="13"/>
                                            </p:txEl>
                                          </p:spTgt>
                                        </p:tgtEl>
                                        <p:attrNameLst>
                                          <p:attrName>style.visibility</p:attrName>
                                        </p:attrNameLst>
                                      </p:cBhvr>
                                      <p:to>
                                        <p:strVal val="hidden"/>
                                      </p:to>
                                    </p:set>
                                  </p:childTnLst>
                                </p:cTn>
                              </p:par>
                              <p:par>
                                <p:cTn id="29" presetID="4" presetClass="emph" presetSubtype="2" fill="hold" nodeType="withEffect">
                                  <p:stCondLst>
                                    <p:cond delay="0"/>
                                  </p:stCondLst>
                                  <p:childTnLst>
                                    <p:anim to="1.4" calcmode="lin" valueType="num">
                                      <p:cBhvr override="childStyle">
                                        <p:cTn id="30" dur="500" fill="hold"/>
                                        <p:tgtEl>
                                          <p:spTgt spid="4">
                                            <p:txEl>
                                              <p:pRg st="4" end="4"/>
                                            </p:txEl>
                                          </p:spTgt>
                                        </p:tgtEl>
                                        <p:attrNameLst>
                                          <p:attrName>style.fontSize</p:attrName>
                                        </p:attrNameLst>
                                      </p:cBhvr>
                                    </p:anim>
                                  </p:childTnLst>
                                </p:cTn>
                              </p:par>
                              <p:par>
                                <p:cTn id="31" presetID="4" presetClass="emph" presetSubtype="2" fill="hold" nodeType="withEffect">
                                  <p:stCondLst>
                                    <p:cond delay="0"/>
                                  </p:stCondLst>
                                  <p:childTnLst>
                                    <p:anim to="1.4" calcmode="lin" valueType="num">
                                      <p:cBhvr override="childStyle">
                                        <p:cTn id="32" dur="500" fill="hold"/>
                                        <p:tgtEl>
                                          <p:spTgt spid="4">
                                            <p:txEl>
                                              <p:pRg st="5" end="5"/>
                                            </p:txEl>
                                          </p:spTgt>
                                        </p:tgtEl>
                                        <p:attrNameLst>
                                          <p:attrName>style.fontSize</p:attrName>
                                        </p:attrNameLst>
                                      </p:cBhvr>
                                    </p:anim>
                                  </p:childTnLst>
                                </p:cTn>
                              </p:par>
                              <p:par>
                                <p:cTn id="33" presetID="4" presetClass="emph" presetSubtype="2" fill="hold" nodeType="withEffect">
                                  <p:stCondLst>
                                    <p:cond delay="0"/>
                                  </p:stCondLst>
                                  <p:childTnLst>
                                    <p:anim to="1.4" calcmode="lin" valueType="num">
                                      <p:cBhvr override="childStyle">
                                        <p:cTn id="34" dur="500" fill="hold"/>
                                        <p:tgtEl>
                                          <p:spTgt spid="4">
                                            <p:txEl>
                                              <p:pRg st="6" end="6"/>
                                            </p:txEl>
                                          </p:spTgt>
                                        </p:tgtEl>
                                        <p:attrNameLst>
                                          <p:attrName>style.fontSize</p:attrName>
                                        </p:attrNameLst>
                                      </p:cBhvr>
                                    </p:anim>
                                  </p:childTnLst>
                                </p:cTn>
                              </p:par>
                              <p:par>
                                <p:cTn id="35" presetID="4" presetClass="emph" presetSubtype="2" fill="hold" nodeType="withEffect">
                                  <p:stCondLst>
                                    <p:cond delay="0"/>
                                  </p:stCondLst>
                                  <p:childTnLst>
                                    <p:anim to="1.4" calcmode="lin" valueType="num">
                                      <p:cBhvr override="childStyle">
                                        <p:cTn id="36" dur="500" fill="hold"/>
                                        <p:tgtEl>
                                          <p:spTgt spid="4">
                                            <p:txEl>
                                              <p:pRg st="8" end="8"/>
                                            </p:txEl>
                                          </p:spTgt>
                                        </p:tgtEl>
                                        <p:attrNameLst>
                                          <p:attrName>style.fontSize</p:attrName>
                                        </p:attrNameLst>
                                      </p:cBhvr>
                                    </p:anim>
                                  </p:childTnLst>
                                </p:cTn>
                              </p:par>
                              <p:par>
                                <p:cTn id="37" presetID="4" presetClass="emph" presetSubtype="2" fill="hold" nodeType="withEffect">
                                  <p:stCondLst>
                                    <p:cond delay="0"/>
                                  </p:stCondLst>
                                  <p:childTnLst>
                                    <p:anim to="1.4" calcmode="lin" valueType="num">
                                      <p:cBhvr override="childStyle">
                                        <p:cTn id="38" dur="500" fill="hold"/>
                                        <p:tgtEl>
                                          <p:spTgt spid="4">
                                            <p:txEl>
                                              <p:pRg st="9" end="9"/>
                                            </p:txEl>
                                          </p:spTgt>
                                        </p:tgtEl>
                                        <p:attrNameLst>
                                          <p:attrName>style.fontSize</p:attrName>
                                        </p:attrNameLst>
                                      </p:cBhvr>
                                    </p:anim>
                                  </p:childTnLst>
                                </p:cTn>
                              </p:par>
                              <p:par>
                                <p:cTn id="39" presetID="3" presetClass="emph" presetSubtype="2" fill="hold" nodeType="withEffect">
                                  <p:stCondLst>
                                    <p:cond delay="0"/>
                                  </p:stCondLst>
                                  <p:childTnLst>
                                    <p:animClr clrSpc="rgb">
                                      <p:cBhvr override="childStyle">
                                        <p:cTn id="40" dur="500" fill="hold"/>
                                        <p:tgtEl>
                                          <p:spTgt spid="4">
                                            <p:txEl>
                                              <p:pRg st="4" end="4"/>
                                            </p:txEl>
                                          </p:spTgt>
                                        </p:tgtEl>
                                        <p:attrNameLst>
                                          <p:attrName>style.color</p:attrName>
                                        </p:attrNameLst>
                                      </p:cBhvr>
                                      <p:to>
                                        <a:schemeClr val="hlink"/>
                                      </p:to>
                                    </p:animClr>
                                  </p:childTnLst>
                                </p:cTn>
                              </p:par>
                              <p:par>
                                <p:cTn id="41" presetID="3" presetClass="emph" presetSubtype="2" fill="hold" nodeType="withEffect">
                                  <p:stCondLst>
                                    <p:cond delay="0"/>
                                  </p:stCondLst>
                                  <p:childTnLst>
                                    <p:animClr clrSpc="rgb">
                                      <p:cBhvr override="childStyle">
                                        <p:cTn id="42" dur="500" fill="hold"/>
                                        <p:tgtEl>
                                          <p:spTgt spid="4">
                                            <p:txEl>
                                              <p:pRg st="5" end="5"/>
                                            </p:txEl>
                                          </p:spTgt>
                                        </p:tgtEl>
                                        <p:attrNameLst>
                                          <p:attrName>style.color</p:attrName>
                                        </p:attrNameLst>
                                      </p:cBhvr>
                                      <p:to>
                                        <a:schemeClr val="hlink"/>
                                      </p:to>
                                    </p:animClr>
                                  </p:childTnLst>
                                </p:cTn>
                              </p:par>
                              <p:par>
                                <p:cTn id="43" presetID="3" presetClass="emph" presetSubtype="2" fill="hold" nodeType="withEffect">
                                  <p:stCondLst>
                                    <p:cond delay="0"/>
                                  </p:stCondLst>
                                  <p:childTnLst>
                                    <p:animClr clrSpc="rgb">
                                      <p:cBhvr override="childStyle">
                                        <p:cTn id="44" dur="500" fill="hold"/>
                                        <p:tgtEl>
                                          <p:spTgt spid="4">
                                            <p:txEl>
                                              <p:pRg st="6" end="6"/>
                                            </p:txEl>
                                          </p:spTgt>
                                        </p:tgtEl>
                                        <p:attrNameLst>
                                          <p:attrName>style.color</p:attrName>
                                        </p:attrNameLst>
                                      </p:cBhvr>
                                      <p:to>
                                        <a:schemeClr val="hlink"/>
                                      </p:to>
                                    </p:animClr>
                                  </p:childTnLst>
                                </p:cTn>
                              </p:par>
                              <p:par>
                                <p:cTn id="45" presetID="3" presetClass="emph" presetSubtype="2" fill="hold" nodeType="withEffect">
                                  <p:stCondLst>
                                    <p:cond delay="0"/>
                                  </p:stCondLst>
                                  <p:childTnLst>
                                    <p:animClr clrSpc="rgb">
                                      <p:cBhvr override="childStyle">
                                        <p:cTn id="46" dur="500" fill="hold"/>
                                        <p:tgtEl>
                                          <p:spTgt spid="4">
                                            <p:txEl>
                                              <p:pRg st="8" end="8"/>
                                            </p:txEl>
                                          </p:spTgt>
                                        </p:tgtEl>
                                        <p:attrNameLst>
                                          <p:attrName>style.color</p:attrName>
                                        </p:attrNameLst>
                                      </p:cBhvr>
                                      <p:to>
                                        <a:schemeClr val="hlink"/>
                                      </p:to>
                                    </p:animClr>
                                  </p:childTnLst>
                                </p:cTn>
                              </p:par>
                              <p:par>
                                <p:cTn id="47" presetID="3" presetClass="emph" presetSubtype="2" fill="hold" nodeType="withEffect">
                                  <p:stCondLst>
                                    <p:cond delay="0"/>
                                  </p:stCondLst>
                                  <p:childTnLst>
                                    <p:animClr clrSpc="rgb">
                                      <p:cBhvr override="childStyle">
                                        <p:cTn id="48" dur="500" fill="hold"/>
                                        <p:tgtEl>
                                          <p:spTgt spid="4">
                                            <p:txEl>
                                              <p:pRg st="9" end="9"/>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04800" y="2286000"/>
            <a:ext cx="84582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Bad Service Install Section</a:t>
            </a:r>
            <a:r>
              <a:rPr smtClean="0"/>
              <a:t/>
            </a:r>
            <a:br>
              <a:rPr smtClean="0"/>
            </a:br>
            <a:r>
              <a:rPr sz="3100" smtClean="0"/>
              <a:t>Solution: List files in the "Copy File" section</a:t>
            </a:r>
            <a:endParaRPr lang="en-US" sz="3100" dirty="0"/>
          </a:p>
        </p:txBody>
      </p:sp>
      <p:sp>
        <p:nvSpPr>
          <p:cNvPr id="11" name="Rectangle 10"/>
          <p:cNvSpPr>
            <a:spLocks noChangeArrowheads="1"/>
          </p:cNvSpPr>
          <p:nvPr/>
        </p:nvSpPr>
        <p:spPr bwMode="auto">
          <a:xfrm>
            <a:off x="990600" y="25908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sz="2800" dirty="0" smtClean="0">
                <a:solidFill>
                  <a:schemeClr val="accent6">
                    <a:lumMod val="60000"/>
                    <a:lumOff val="40000"/>
                  </a:schemeClr>
                </a:solidFill>
                <a:latin typeface="Lucida Console" pitchFamily="49" charset="0"/>
              </a:rPr>
              <a:t>Foo.sys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6" name="Rectangle 15"/>
          <p:cNvSpPr>
            <a:spLocks noChangeArrowheads="1"/>
          </p:cNvSpPr>
          <p:nvPr/>
        </p:nvSpPr>
        <p:spPr bwMode="auto">
          <a:xfrm>
            <a:off x="5638800" y="3276600"/>
            <a:ext cx="2209800" cy="9906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Foo</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2" name="Rectangle 21"/>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6" name="Rectangle 12"/>
          <p:cNvSpPr txBox="1">
            <a:spLocks noChangeArrowheads="1"/>
          </p:cNvSpPr>
          <p:nvPr/>
        </p:nvSpPr>
        <p:spPr bwMode="auto">
          <a:xfrm>
            <a:off x="3810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3600" b="0" i="0" u="none" strike="noStrike" kern="0" cap="none" spc="-125" normalizeH="0" baseline="0" noProof="0" dirty="0" smtClean="0">
                <a:ln w="3175">
                  <a:noFill/>
                </a:ln>
                <a:effectLst>
                  <a:outerShdw blurRad="88900" dist="12700" dir="2700000" algn="tl" rotWithShape="0">
                    <a:prstClr val="black"/>
                  </a:outerShdw>
                </a:effectLst>
                <a:uLnTx/>
                <a:uFillTx/>
                <a:latin typeface="Segoe" pitchFamily="34" charset="0"/>
                <a:ea typeface="+mn-ea"/>
                <a:cs typeface="Arial" charset="0"/>
              </a:rPr>
              <a:t>If </a:t>
            </a:r>
            <a:r>
              <a:rPr lang="en-US" sz="3600" kern="0" spc="-125" dirty="0" smtClean="0">
                <a:ln w="3175">
                  <a:noFill/>
                </a:ln>
                <a:effectLst>
                  <a:outerShdw blurRad="88900" dist="12700" dir="2700000" algn="tl" rotWithShape="0">
                    <a:prstClr val="black"/>
                  </a:outerShdw>
                </a:effectLst>
                <a:latin typeface="Segoe" pitchFamily="34" charset="0"/>
                <a:cs typeface="Arial" charset="0"/>
              </a:rPr>
              <a:t>NO</a:t>
            </a:r>
            <a:r>
              <a:rPr kumimoji="0" lang="en-US" sz="3600" b="0" i="0" u="none" strike="noStrike" kern="0" cap="none" spc="-125" normalizeH="0" baseline="0" noProof="0" dirty="0" smtClean="0">
                <a:ln w="3175">
                  <a:noFill/>
                </a:ln>
                <a:effectLst>
                  <a:outerShdw blurRad="88900" dist="12700" dir="2700000" algn="tl" rotWithShape="0">
                    <a:prstClr val="black"/>
                  </a:outerShdw>
                </a:effectLst>
                <a:uLnTx/>
                <a:uFillTx/>
                <a:latin typeface="Segoe" pitchFamily="34" charset="0"/>
                <a:ea typeface="+mn-ea"/>
                <a:cs typeface="Arial" charset="0"/>
              </a:rPr>
              <a:t> driver matches…</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quot;No&quot; Symbol 19"/>
          <p:cNvSpPr/>
          <p:nvPr/>
        </p:nvSpPr>
        <p:spPr bwMode="auto">
          <a:xfrm>
            <a:off x="3447845" y="537639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4" name="Rounded Rectangle 23"/>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5" name="Rounded Rectangle 24"/>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9" name="Rounded Rectangle 28"/>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quot;No&quot; Symbol 18"/>
          <p:cNvSpPr/>
          <p:nvPr/>
        </p:nvSpPr>
        <p:spPr bwMode="auto">
          <a:xfrm>
            <a:off x="4590845" y="301419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a:bodyPr>
          <a:lstStyle/>
          <a:p>
            <a:r>
              <a:rPr lang="en-US" sz="4000" dirty="0" smtClean="0"/>
              <a:t>Call To Action</a:t>
            </a:r>
            <a:endParaRPr lang="en-US" sz="4000" dirty="0"/>
          </a:p>
        </p:txBody>
      </p:sp>
      <p:sp>
        <p:nvSpPr>
          <p:cNvPr id="243715" name="Rectangle 3"/>
          <p:cNvSpPr>
            <a:spLocks noGrp="1" noChangeArrowheads="1"/>
          </p:cNvSpPr>
          <p:nvPr>
            <p:ph idx="1"/>
          </p:nvPr>
        </p:nvSpPr>
        <p:spPr/>
        <p:txBody>
          <a:bodyPr>
            <a:noAutofit/>
          </a:bodyPr>
          <a:lstStyle/>
          <a:p>
            <a:r>
              <a:rPr lang="en-US" sz="2800" dirty="0" smtClean="0"/>
              <a:t>Use ‘Problem Reports and Solutions’ to debug driver installation errors</a:t>
            </a:r>
          </a:p>
          <a:p>
            <a:r>
              <a:rPr lang="en-US" sz="2800" dirty="0" smtClean="0"/>
              <a:t>Check your driver package if it is installed correctly on Windows Vista</a:t>
            </a:r>
          </a:p>
          <a:p>
            <a:r>
              <a:rPr lang="en-US" sz="2800" dirty="0" smtClean="0"/>
              <a:t>Verify and fix your driver installation errors with today’s information</a:t>
            </a:r>
            <a:endParaRPr lang="en-US" sz="2800" dirty="0"/>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en-US" sz="4000" dirty="0" smtClean="0"/>
              <a:t>Additional Resources</a:t>
            </a:r>
            <a:endParaRPr lang="en-US" sz="4000" dirty="0"/>
          </a:p>
        </p:txBody>
      </p:sp>
      <p:sp>
        <p:nvSpPr>
          <p:cNvPr id="242691" name="Rectangle 3"/>
          <p:cNvSpPr>
            <a:spLocks noGrp="1" noChangeArrowheads="1"/>
          </p:cNvSpPr>
          <p:nvPr>
            <p:ph idx="1"/>
          </p:nvPr>
        </p:nvSpPr>
        <p:spPr/>
        <p:txBody>
          <a:bodyPr>
            <a:normAutofit lnSpcReduction="10000"/>
          </a:bodyPr>
          <a:lstStyle/>
          <a:p>
            <a:pPr marL="624342" lvl="1" indent="-285717">
              <a:spcBef>
                <a:spcPts val="833"/>
              </a:spcBef>
            </a:pPr>
            <a:r>
              <a:rPr lang="en-US" sz="2000" dirty="0" smtClean="0"/>
              <a:t>Driver Installation on the WHDC Web Site</a:t>
            </a:r>
            <a:r>
              <a:rPr lang="en-US" sz="2000" smtClean="0"/>
              <a:t>: </a:t>
            </a:r>
            <a:r>
              <a:rPr lang="en-US" sz="2000" u="sng" smtClean="0">
                <a:hlinkClick r:id="rId3"/>
              </a:rPr>
              <a:t>http://go.microsoft.com/fwlink/?LinkID=</a:t>
            </a:r>
            <a:r>
              <a:rPr lang="en-US" sz="2000" smtClean="0">
                <a:hlinkClick r:id="rId3"/>
              </a:rPr>
              <a:t>79354 </a:t>
            </a:r>
            <a:endParaRPr lang="en-US" sz="2000" dirty="0" smtClean="0"/>
          </a:p>
          <a:p>
            <a:pPr marL="1024392" lvl="2" indent="-285717">
              <a:spcBef>
                <a:spcPts val="833"/>
              </a:spcBef>
            </a:pPr>
            <a:r>
              <a:rPr lang="en-US" dirty="0" smtClean="0"/>
              <a:t>Driver Package Compatibility for Windows Vista: </a:t>
            </a:r>
            <a:r>
              <a:rPr lang="en-US" dirty="0" smtClean="0">
                <a:hlinkClick r:id="rId4"/>
              </a:rPr>
              <a:t>http://www.microsoft.com/whdc/driver/install/drvpkgerrors.mspx </a:t>
            </a:r>
            <a:endParaRPr lang="en-US" dirty="0" smtClean="0"/>
          </a:p>
          <a:p>
            <a:pPr marL="1024392" lvl="2" indent="-285717">
              <a:spcBef>
                <a:spcPts val="833"/>
              </a:spcBef>
            </a:pPr>
            <a:r>
              <a:rPr lang="en-US" dirty="0" smtClean="0"/>
              <a:t>Debugging Device Installation in Windows Vista: </a:t>
            </a:r>
            <a:r>
              <a:rPr lang="en-US" dirty="0" smtClean="0">
                <a:hlinkClick r:id="rId5"/>
              </a:rPr>
              <a:t>http://www.microsoft.com/whdc/driver/install/diagnose.mspx </a:t>
            </a:r>
            <a:endParaRPr lang="en-US" dirty="0" smtClean="0"/>
          </a:p>
          <a:p>
            <a:pPr marL="1024392" lvl="2" indent="-285717">
              <a:spcBef>
                <a:spcPts val="833"/>
              </a:spcBef>
            </a:pPr>
            <a:r>
              <a:rPr lang="en-US" dirty="0" smtClean="0"/>
              <a:t>Device Finish-Install Actions in Windows Vista: </a:t>
            </a:r>
            <a:r>
              <a:rPr lang="en-US" dirty="0" smtClean="0">
                <a:hlinkClick r:id="rId6"/>
              </a:rPr>
              <a:t>http://www.microsoft.com/whdc/driver/install/Finish_Install.mspx</a:t>
            </a:r>
            <a:endParaRPr lang="en-US" dirty="0" smtClean="0"/>
          </a:p>
          <a:p>
            <a:pPr marL="624342" lvl="1" indent="-285717">
              <a:spcBef>
                <a:spcPts val="833"/>
              </a:spcBef>
            </a:pPr>
            <a:r>
              <a:rPr lang="en-US" sz="2000" dirty="0" smtClean="0"/>
              <a:t>How to use or to reference the Usbser.sys driver from universal serial bus (USB) modem .</a:t>
            </a:r>
            <a:r>
              <a:rPr lang="en-US" sz="2000" dirty="0" err="1" smtClean="0"/>
              <a:t>inf</a:t>
            </a:r>
            <a:r>
              <a:rPr lang="en-US" sz="2000" dirty="0" smtClean="0"/>
              <a:t> files:</a:t>
            </a:r>
            <a:r>
              <a:rPr lang="en-US" sz="2000" b="1" dirty="0" smtClean="0"/>
              <a:t/>
            </a:r>
            <a:br>
              <a:rPr lang="en-US" sz="2000" b="1" dirty="0" smtClean="0"/>
            </a:br>
            <a:r>
              <a:rPr lang="en-US" sz="2000" dirty="0" smtClean="0">
                <a:hlinkClick r:id="rId7"/>
              </a:rPr>
              <a:t>http://support.microsoft.com/kb/837637</a:t>
            </a:r>
            <a:endParaRPr lang="en-US" sz="2000" dirty="0" smtClean="0"/>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en-US" sz="4000" dirty="0" smtClean="0"/>
              <a:t>Related Sessions</a:t>
            </a:r>
            <a:endParaRPr lang="en-US" sz="4000" dirty="0"/>
          </a:p>
        </p:txBody>
      </p:sp>
      <p:graphicFrame>
        <p:nvGraphicFramePr>
          <p:cNvPr id="4" name="Table 3"/>
          <p:cNvGraphicFramePr>
            <a:graphicFrameLocks noGrp="1"/>
          </p:cNvGraphicFramePr>
          <p:nvPr/>
        </p:nvGraphicFramePr>
        <p:xfrm>
          <a:off x="304800" y="2438400"/>
          <a:ext cx="8153400" cy="1778000"/>
        </p:xfrm>
        <a:graphic>
          <a:graphicData uri="http://schemas.openxmlformats.org/drawingml/2006/table">
            <a:tbl>
              <a:tblPr firstRow="1" bandRow="1">
                <a:tableStyleId>{5C22544A-7EE6-4342-B048-85BDC9FD1C3A}</a:tableStyleId>
              </a:tblPr>
              <a:tblGrid>
                <a:gridCol w="6253578"/>
                <a:gridCol w="1899822"/>
              </a:tblGrid>
              <a:tr h="370840">
                <a:tc>
                  <a:txBody>
                    <a:bodyPr/>
                    <a:lstStyle/>
                    <a:p>
                      <a:r>
                        <a:rPr lang="en-US" sz="1400" dirty="0" smtClean="0"/>
                        <a:t>Session</a:t>
                      </a:r>
                      <a:endParaRPr lang="en-US" sz="1400" dirty="0"/>
                    </a:p>
                  </a:txBody>
                  <a:tcPr/>
                </a:tc>
                <a:tc>
                  <a:txBody>
                    <a:bodyPr/>
                    <a:lstStyle/>
                    <a:p>
                      <a:r>
                        <a:rPr lang="en-US" sz="1400" dirty="0" smtClean="0"/>
                        <a:t>Day</a:t>
                      </a:r>
                      <a:r>
                        <a:rPr lang="en-US" sz="1400" baseline="0" dirty="0" smtClean="0"/>
                        <a:t> / Time</a:t>
                      </a:r>
                      <a:endParaRPr lang="en-US" sz="14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smtClean="0"/>
                        <a:t>Creating</a:t>
                      </a:r>
                      <a:r>
                        <a:rPr lang="en-US" sz="1400" baseline="0" smtClean="0"/>
                        <a:t> </a:t>
                      </a:r>
                      <a:r>
                        <a:rPr lang="en-US" sz="1400" baseline="0" dirty="0" smtClean="0"/>
                        <a:t>Deployable Driver Packages</a:t>
                      </a:r>
                      <a:endParaRPr lang="en-US" sz="1400" dirty="0" smtClean="0"/>
                    </a:p>
                  </a:txBody>
                  <a:tcPr/>
                </a:tc>
                <a:tc>
                  <a:txBody>
                    <a:bodyPr/>
                    <a:lstStyle/>
                    <a:p>
                      <a:r>
                        <a:rPr lang="en-US" sz="1400" dirty="0" smtClean="0"/>
                        <a:t>Mon. 1:30-2:30</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Extending Device Installation by Using Co-installers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r>
                        <a:rPr lang="en-US" sz="1400" dirty="0" smtClean="0"/>
                        <a:t>Mon. 4-5 and </a:t>
                      </a:r>
                    </a:p>
                    <a:p>
                      <a:r>
                        <a:rPr lang="en-US" sz="1400" dirty="0" smtClean="0"/>
                        <a:t>Wed. 1:30-2:30</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Debugging Device Installation</a:t>
                      </a:r>
                    </a:p>
                  </a:txBody>
                  <a:tcPr/>
                </a:tc>
                <a:tc>
                  <a:txBody>
                    <a:bodyPr/>
                    <a:lstStyle/>
                    <a:p>
                      <a:r>
                        <a:rPr lang="en-US" sz="1400" dirty="0" smtClean="0"/>
                        <a:t>Mon. 5:15-6:15 and</a:t>
                      </a:r>
                    </a:p>
                    <a:p>
                      <a:r>
                        <a:rPr lang="en-US" sz="1400" dirty="0" smtClean="0"/>
                        <a:t>Wed.</a:t>
                      </a:r>
                      <a:r>
                        <a:rPr lang="en-US" sz="1400" baseline="0" dirty="0" smtClean="0"/>
                        <a:t> 2:45-3:45</a:t>
                      </a:r>
                      <a:endParaRPr lang="en-US" sz="1400" dirty="0" smtClean="0"/>
                    </a:p>
                  </a:txBody>
                  <a:tcPr/>
                </a:tc>
              </a:tr>
            </a:tbl>
          </a:graphicData>
        </a:graphic>
      </p:graphicFrame>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3" name="Rectangle 22"/>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4" name="Rounded Rectangle 23"/>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5" name="Rounded Rectangle 24"/>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7" name="Rounded Rectangle 26"/>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2" name="Rounded Rectangle 31"/>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12"/>
          <p:cNvSpPr txBox="1">
            <a:spLocks noChangeArrowheads="1"/>
          </p:cNvSpPr>
          <p:nvPr/>
        </p:nvSpPr>
        <p:spPr bwMode="auto">
          <a:xfrm>
            <a:off x="3810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effectLst>
                  <a:outerShdw blurRad="88900" dist="12700" dir="2700000" algn="tl" rotWithShape="0">
                    <a:prstClr val="black"/>
                  </a:outerShdw>
                </a:effectLst>
                <a:latin typeface="Segoe" pitchFamily="34" charset="0"/>
                <a:cs typeface="Arial" charset="0"/>
              </a:rPr>
              <a:t>The system sends Driver Not Found to WER</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Driver Not Found</a:t>
            </a:r>
          </a:p>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Error</a:t>
            </a:r>
          </a:p>
        </p:txBody>
      </p:sp>
      <p:sp>
        <p:nvSpPr>
          <p:cNvPr id="17" name="&quot;No&quot; Symbol 16"/>
          <p:cNvSpPr/>
          <p:nvPr/>
        </p:nvSpPr>
        <p:spPr bwMode="auto">
          <a:xfrm>
            <a:off x="4590845" y="301419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quot;No&quot; Symbol 18"/>
          <p:cNvSpPr/>
          <p:nvPr/>
        </p:nvSpPr>
        <p:spPr bwMode="auto">
          <a:xfrm>
            <a:off x="3447845" y="537639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rot="5400000">
            <a:off x="2438399" y="3429000"/>
            <a:ext cx="2362200" cy="533400"/>
          </a:xfrm>
          <a:prstGeom prst="down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810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effectLst>
                  <a:outerShdw blurRad="88900" dist="12700" dir="2700000" algn="tl" rotWithShape="0">
                    <a:prstClr val="black"/>
                  </a:outerShdw>
                </a:effectLst>
                <a:latin typeface="Segoe" pitchFamily="34" charset="0"/>
                <a:cs typeface="Arial" charset="0"/>
              </a:rPr>
              <a:t>If the driver for the device is on the CD….</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23" name="Rounded Rectangle 22"/>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4" name="Rectangle 23"/>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5" name="Rounded Rectangle 24"/>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7" name="Rounded Rectangle 26"/>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8" name="Rounded Rectangle 27"/>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3" name="Rounded Rectangle 32"/>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4419600" y="5562600"/>
            <a:ext cx="685800" cy="533400"/>
          </a:xfrm>
          <a:prstGeom prst="roundRect">
            <a:avLst>
              <a:gd name="adj" fmla="val 9033"/>
            </a:avLst>
          </a:prstGeom>
          <a:solidFill>
            <a:schemeClr val="bg1"/>
          </a:solidFill>
          <a:ln>
            <a:solidFill>
              <a:schemeClr val="tx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7" name="Rounded Rectangle 36"/>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048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effectLst>
                  <a:outerShdw blurRad="88900" dist="12700" dir="2700000" algn="tl" rotWithShape="0">
                    <a:prstClr val="black"/>
                  </a:outerShdw>
                </a:effectLst>
                <a:latin typeface="Segoe" pitchFamily="34" charset="0"/>
                <a:cs typeface="Arial" charset="0"/>
              </a:rPr>
              <a:t>Driver Store starts validation for the driver</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24" name="Picture 23"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25" name="Rounded Rectangle 24"/>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7" name="Rectangle 26"/>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8" name="Rounded Rectangle 27"/>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9" name="Rounded Rectangle 28"/>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32" name="Rounded Rectangle 31"/>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5" name="Rounded Rectangle 3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4419600" y="5562600"/>
            <a:ext cx="685800" cy="533400"/>
          </a:xfrm>
          <a:prstGeom prst="roundRect">
            <a:avLst>
              <a:gd name="adj" fmla="val 9033"/>
            </a:avLst>
          </a:prstGeom>
          <a:solidFill>
            <a:schemeClr val="bg1"/>
          </a:solidFill>
          <a:ln>
            <a:solidFill>
              <a:schemeClr val="tx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9" name="Rounded Rectangle 38"/>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81000" y="6858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defTabSz="912777" fontAlgn="base">
              <a:lnSpc>
                <a:spcPct val="90000"/>
              </a:lnSpc>
              <a:spcBef>
                <a:spcPct val="0"/>
              </a:spcBef>
              <a:spcAft>
                <a:spcPct val="0"/>
              </a:spcAft>
              <a:defRPr/>
            </a:pPr>
            <a:r>
              <a:rPr lang="en-US" sz="3600" kern="0" spc="-125" dirty="0" smtClean="0">
                <a:ln w="3175">
                  <a:noFill/>
                </a:ln>
                <a:effectLst>
                  <a:outerShdw blurRad="88900" dist="12700" dir="2700000" algn="tl" rotWithShape="0">
                    <a:prstClr val="black"/>
                  </a:outerShdw>
                </a:effectLst>
                <a:latin typeface="Segoe" pitchFamily="34" charset="0"/>
                <a:cs typeface="Arial" charset="0"/>
              </a:rPr>
              <a:t>If the driver validation fails…</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25" name="Picture 24"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27" name="Rounded Rectangle 26"/>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8" name="Rectangle 27"/>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9" name="Rounded Rectangle 28"/>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18" name="Left Arrow 17"/>
          <p:cNvSpPr/>
          <p:nvPr/>
        </p:nvSpPr>
        <p:spPr bwMode="auto">
          <a:xfrm rot="5400000">
            <a:off x="3733800" y="44196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6" name="Rounded Rectangle 35"/>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4419600" y="5562600"/>
            <a:ext cx="685800" cy="533400"/>
          </a:xfrm>
          <a:prstGeom prst="roundRect">
            <a:avLst>
              <a:gd name="adj" fmla="val 9033"/>
            </a:avLst>
          </a:prstGeom>
          <a:solidFill>
            <a:schemeClr val="bg1"/>
          </a:solidFill>
          <a:ln>
            <a:solidFill>
              <a:schemeClr val="tx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40" name="Rounded Rectangle 39"/>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2" name="&quot;No&quot; Symbol 21"/>
          <p:cNvSpPr/>
          <p:nvPr/>
        </p:nvSpPr>
        <p:spPr bwMode="auto">
          <a:xfrm>
            <a:off x="4114800" y="3962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9" name="Rounded Rectangle 28"/>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32" name="Rectangle 31"/>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33" name="Rounded Rectangle 32"/>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5" name="Rounded Rectangle 34"/>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8" name="Rounded Rectangle 37"/>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4419600" y="5562600"/>
            <a:ext cx="685800" cy="533400"/>
          </a:xfrm>
          <a:prstGeom prst="roundRect">
            <a:avLst>
              <a:gd name="adj" fmla="val 9033"/>
            </a:avLst>
          </a:prstGeom>
          <a:solidFill>
            <a:schemeClr val="bg1"/>
          </a:solidFill>
          <a:ln>
            <a:solidFill>
              <a:schemeClr val="tx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42" name="Rounded Rectangle 41"/>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Driver Store sends Driver Import Error to WER</a:t>
            </a:r>
          </a:p>
        </p:txBody>
      </p:sp>
      <p:pic>
        <p:nvPicPr>
          <p:cNvPr id="7" name="Picture 6"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18" name="Left Arrow 17"/>
          <p:cNvSpPr/>
          <p:nvPr/>
        </p:nvSpPr>
        <p:spPr bwMode="auto">
          <a:xfrm rot="5400000">
            <a:off x="3733800" y="44196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Down Arrow 21"/>
          <p:cNvSpPr/>
          <p:nvPr/>
        </p:nvSpPr>
        <p:spPr bwMode="auto">
          <a:xfrm rot="5400000">
            <a:off x="2438399" y="3429000"/>
            <a:ext cx="2362200" cy="533400"/>
          </a:xfrm>
          <a:prstGeom prst="down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Driver Import</a:t>
            </a:r>
          </a:p>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Error</a:t>
            </a:r>
          </a:p>
        </p:txBody>
      </p:sp>
      <p:sp>
        <p:nvSpPr>
          <p:cNvPr id="24" name="&quot;No&quot; Symbol 23"/>
          <p:cNvSpPr/>
          <p:nvPr/>
        </p:nvSpPr>
        <p:spPr bwMode="auto">
          <a:xfrm>
            <a:off x="4114800" y="3962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5" name="Rounded Rectangle 24"/>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7" name="Rectangle 26"/>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8" name="Rounded Rectangle 27"/>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2" name="Rounded Rectangle 31"/>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5" name="Rounded Rectangle 3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4267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9" name="Rounded Rectangle 38"/>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12"/>
          <p:cNvSpPr txBox="1">
            <a:spLocks noChangeArrowheads="1"/>
          </p:cNvSpPr>
          <p:nvPr/>
        </p:nvSpPr>
        <p:spPr bwMode="auto">
          <a:xfrm>
            <a:off x="381000" y="685800"/>
            <a:ext cx="8539956"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If the driver validation passes, the driver is imported</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pic>
        <p:nvPicPr>
          <p:cNvPr id="7" name="Picture 6"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22" name="Left Arrow 21"/>
          <p:cNvSpPr/>
          <p:nvPr/>
        </p:nvSpPr>
        <p:spPr bwMode="auto">
          <a:xfrm rot="5400000">
            <a:off x="3733800" y="44196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5" name="Rounded Rectangle 24"/>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7" name="Rectangle 26"/>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8" name="Rounded Rectangle 27"/>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9" name="Rounded Rectangle 28"/>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4" name="Rounded Rectangle 33"/>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4267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8" name="Rounded Rectangle 37"/>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9" name="Picture 38"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The system tries to install the driver package</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22" name="Left Arrow 21"/>
          <p:cNvSpPr/>
          <p:nvPr/>
        </p:nvSpPr>
        <p:spPr bwMode="auto">
          <a:xfrm rot="10800000">
            <a:off x="5105400" y="32004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Common Device Driver Installation Errors</a:t>
            </a:r>
            <a:endParaRPr lang="en-US" sz="4000" dirty="0"/>
          </a:p>
        </p:txBody>
      </p:sp>
      <p:sp>
        <p:nvSpPr>
          <p:cNvPr id="4" name="Content Placeholder 3"/>
          <p:cNvSpPr>
            <a:spLocks noGrp="1"/>
          </p:cNvSpPr>
          <p:nvPr>
            <p:ph idx="1"/>
          </p:nvPr>
        </p:nvSpPr>
        <p:spPr/>
        <p:txBody>
          <a:bodyPr/>
          <a:lstStyle/>
          <a:p>
            <a:r>
              <a:rPr lang="en-US" dirty="0" smtClean="0"/>
              <a:t>Mitsuru Saito</a:t>
            </a:r>
          </a:p>
          <a:p>
            <a:r>
              <a:rPr lang="en-US" dirty="0" smtClean="0"/>
              <a:t>Program Manager</a:t>
            </a:r>
          </a:p>
          <a:p>
            <a:r>
              <a:rPr lang="en-US" dirty="0" smtClean="0"/>
              <a:t>Device Foundation Team</a:t>
            </a:r>
          </a:p>
          <a:p>
            <a:r>
              <a:rPr lang="en-US" dirty="0" smtClean="0"/>
              <a:t>Microsoft Corporation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8" name="Rounded Rectangle 27"/>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9" name="Rectangle 28"/>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32" name="Rounded Rectangle 31"/>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3" name="Rounded Rectangle 32"/>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6" name="Rounded Rectangle 35"/>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4267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40" name="Rounded Rectangle 39"/>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1" name="Picture 40"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If an error happens during this phase….</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22" name="Left Arrow 21"/>
          <p:cNvSpPr/>
          <p:nvPr/>
        </p:nvSpPr>
        <p:spPr bwMode="auto">
          <a:xfrm rot="10800000">
            <a:off x="5105400" y="32004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quot;No&quot; Symbol 23"/>
          <p:cNvSpPr/>
          <p:nvPr/>
        </p:nvSpPr>
        <p:spPr bwMode="auto">
          <a:xfrm>
            <a:off x="5486400" y="2819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pic>
        <p:nvPicPr>
          <p:cNvPr id="28" name="Picture 27"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9" name="Rounded Rectangle 28"/>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32" name="Rectangle 31"/>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33" name="Rounded Rectangle 32"/>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4" name="Rounded Rectangle 33"/>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7" name="Rounded Rectangle 36"/>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4267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41" name="Rounded Rectangle 4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2" name="Picture 41"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43" name="Left Arrow 42"/>
          <p:cNvSpPr/>
          <p:nvPr/>
        </p:nvSpPr>
        <p:spPr bwMode="auto">
          <a:xfrm rot="10800000">
            <a:off x="5105400" y="32004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quot;No&quot; Symbol 43"/>
          <p:cNvSpPr/>
          <p:nvPr/>
        </p:nvSpPr>
        <p:spPr bwMode="auto">
          <a:xfrm>
            <a:off x="5486400" y="2819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The system sends Driver Install Error to WER</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18" name="Down Arrow 17"/>
          <p:cNvSpPr/>
          <p:nvPr/>
        </p:nvSpPr>
        <p:spPr bwMode="auto">
          <a:xfrm rot="5400000">
            <a:off x="2438399" y="3429000"/>
            <a:ext cx="2362200" cy="533400"/>
          </a:xfrm>
          <a:prstGeom prst="down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Driver Install</a:t>
            </a:r>
          </a:p>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Error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If the driver is installed successfully…</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4" name="Picture 23"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5" name="Rounded Rectangle 24"/>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7" name="Rectangle 26"/>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8" name="Rounded Rectangle 27"/>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29" name="Rounded Rectangle 28"/>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4" name="Rounded Rectangle 33"/>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6934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315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7010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8" name="Rounded Rectangle 37"/>
          <p:cNvSpPr/>
          <p:nvPr/>
        </p:nvSpPr>
        <p:spPr bwMode="auto">
          <a:xfrm>
            <a:off x="7162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9" name="Picture 38"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40" name="Left Arrow 39"/>
          <p:cNvSpPr/>
          <p:nvPr/>
        </p:nvSpPr>
        <p:spPr bwMode="auto">
          <a:xfrm rot="10800000">
            <a:off x="5105400" y="32004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The system loads the driver</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23" name="Left Arrow 22"/>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4" name="Picture 23"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7" name="Rounded Rectangle 26"/>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8" name="Rectangle 27"/>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9" name="Rounded Rectangle 28"/>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2" name="Rounded Rectangle 31"/>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5" name="Rounded Rectangle 3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6629400" y="3048000"/>
            <a:ext cx="990600" cy="6858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7239000" y="32004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6781800" y="32004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9" name="Rounded Rectangle 38"/>
          <p:cNvSpPr/>
          <p:nvPr/>
        </p:nvSpPr>
        <p:spPr bwMode="auto">
          <a:xfrm>
            <a:off x="7010400" y="35052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0" name="Picture 39"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42" name="Rounded Rectangle 41"/>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25" name="Left Arrow 24"/>
          <p:cNvSpPr/>
          <p:nvPr/>
        </p:nvSpPr>
        <p:spPr bwMode="auto">
          <a:xfrm rot="5400000">
            <a:off x="6096000" y="4648200"/>
            <a:ext cx="1676400" cy="304800"/>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Arrow 23"/>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7" name="Rounded Rectangle 26"/>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28" name="Rectangle 27"/>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9" name="Rounded Rectangle 28"/>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2" name="Rounded Rectangle 31"/>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5" name="Rounded Rectangle 3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6629400" y="3048000"/>
            <a:ext cx="990600" cy="6858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7239000" y="32004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6781800" y="32004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9" name="Rounded Rectangle 38"/>
          <p:cNvSpPr/>
          <p:nvPr/>
        </p:nvSpPr>
        <p:spPr bwMode="auto">
          <a:xfrm>
            <a:off x="7010400" y="35052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0" name="Picture 39"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26"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If the driver has a problem…</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
        <p:nvSpPr>
          <p:cNvPr id="22" name="&quot;No&quot; Symbol 21"/>
          <p:cNvSpPr/>
          <p:nvPr/>
        </p:nvSpPr>
        <p:spPr bwMode="auto">
          <a:xfrm>
            <a:off x="6553200" y="2819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eft Arrow 26"/>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Picture 27" descr="C:\Users\neilsa\Pictures\Microsoft Clip Organizer\bs00789_.wmf"/>
          <p:cNvPicPr>
            <a:picLocks noChangeAspect="1" noChangeArrowheads="1"/>
          </p:cNvPicPr>
          <p:nvPr/>
        </p:nvPicPr>
        <p:blipFill>
          <a:blip r:embed="rId3"/>
          <a:srcRect/>
          <a:stretch>
            <a:fillRect/>
          </a:stretch>
        </p:blipFill>
        <p:spPr bwMode="auto">
          <a:xfrm>
            <a:off x="3581400" y="5486400"/>
            <a:ext cx="762000" cy="771534"/>
          </a:xfrm>
          <a:prstGeom prst="rect">
            <a:avLst/>
          </a:prstGeom>
          <a:noFill/>
        </p:spPr>
      </p:pic>
      <p:sp>
        <p:nvSpPr>
          <p:cNvPr id="29" name="Rounded Rectangle 28"/>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32" name="Rectangle 31"/>
          <p:cNvSpPr>
            <a:spLocks noChangeArrowheads="1"/>
          </p:cNvSpPr>
          <p:nvPr/>
        </p:nvSpPr>
        <p:spPr bwMode="auto">
          <a:xfrm>
            <a:off x="4114800" y="2590800"/>
            <a:ext cx="17526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33" name="Rounded Rectangle 32"/>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4" name="Rounded Rectangle 33"/>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7" name="Rounded Rectangle 36"/>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6629400" y="3048000"/>
            <a:ext cx="990600" cy="6858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7239000" y="32004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6781800" y="32004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41" name="Rounded Rectangle 40"/>
          <p:cNvSpPr/>
          <p:nvPr/>
        </p:nvSpPr>
        <p:spPr bwMode="auto">
          <a:xfrm>
            <a:off x="7010400" y="35052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2" name="Picture 41" descr="C:\Users\neilsa\Pictures\Microsoft Clip Organizer\j0431570.png"/>
          <p:cNvPicPr>
            <a:picLocks noChangeAspect="1" noChangeArrowheads="1"/>
          </p:cNvPicPr>
          <p:nvPr/>
        </p:nvPicPr>
        <p:blipFill>
          <a:blip r:embed="rId4"/>
          <a:srcRect/>
          <a:stretch>
            <a:fillRect/>
          </a:stretch>
        </p:blipFill>
        <p:spPr bwMode="auto">
          <a:xfrm>
            <a:off x="8075181" y="1676400"/>
            <a:ext cx="1068819" cy="1075944"/>
          </a:xfrm>
          <a:prstGeom prst="rect">
            <a:avLst/>
          </a:prstGeom>
          <a:noFill/>
        </p:spPr>
      </p:pic>
      <p:sp>
        <p:nvSpPr>
          <p:cNvPr id="43" name="Rounded Rectangle 42"/>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18" name="Down Arrow 17"/>
          <p:cNvSpPr/>
          <p:nvPr/>
        </p:nvSpPr>
        <p:spPr bwMode="auto">
          <a:xfrm rot="5400000">
            <a:off x="2438399" y="3429000"/>
            <a:ext cx="2362200" cy="533400"/>
          </a:xfrm>
          <a:prstGeom prst="down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Driver Problem Code Error</a:t>
            </a:r>
          </a:p>
        </p:txBody>
      </p:sp>
      <p:sp>
        <p:nvSpPr>
          <p:cNvPr id="22" name="&quot;No&quot; Symbol 21"/>
          <p:cNvSpPr/>
          <p:nvPr/>
        </p:nvSpPr>
        <p:spPr bwMode="auto">
          <a:xfrm>
            <a:off x="6553200" y="2819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Rectangle 12"/>
          <p:cNvSpPr txBox="1">
            <a:spLocks noChangeArrowheads="1"/>
          </p:cNvSpPr>
          <p:nvPr/>
        </p:nvSpPr>
        <p:spPr bwMode="auto">
          <a:xfrm>
            <a:off x="381000" y="685800"/>
            <a:ext cx="8393113"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effectLst>
                  <a:outerShdw blurRad="88900" dist="12700" dir="2700000" algn="tl" rotWithShape="0">
                    <a:prstClr val="black"/>
                  </a:outerShdw>
                </a:effectLst>
                <a:latin typeface="Segoe" pitchFamily="34" charset="0"/>
                <a:cs typeface="Arial" charset="0"/>
              </a:rPr>
              <a:t>The system sends Driver Problem Code to WER</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000" smtClean="0"/>
              <a:t>Problem Reports and Solutions</a:t>
            </a:r>
            <a:r>
              <a:rPr smtClean="0"/>
              <a:t/>
            </a:r>
            <a:br>
              <a:rPr smtClean="0"/>
            </a:br>
            <a:r>
              <a:rPr sz="4000" smtClean="0"/>
              <a:t>WER Center on Vista</a:t>
            </a:r>
          </a:p>
        </p:txBody>
      </p:sp>
      <p:sp>
        <p:nvSpPr>
          <p:cNvPr id="3" name="Content Placeholder 2"/>
          <p:cNvSpPr>
            <a:spLocks noGrp="1"/>
          </p:cNvSpPr>
          <p:nvPr>
            <p:ph idx="1"/>
          </p:nvPr>
        </p:nvSpPr>
        <p:spPr/>
        <p:txBody>
          <a:bodyPr/>
          <a:lstStyle/>
          <a:p>
            <a:r>
              <a:rPr lang="en-US" dirty="0" smtClean="0"/>
              <a:t>WER central point in Control Panel</a:t>
            </a:r>
          </a:p>
          <a:p>
            <a:r>
              <a:rPr lang="en-US" dirty="0" smtClean="0"/>
              <a:t>All required information is collected</a:t>
            </a:r>
          </a:p>
          <a:p>
            <a:r>
              <a:rPr lang="en-US" dirty="0" smtClean="0"/>
              <a:t>Good starting point to debug driver installation errors</a:t>
            </a:r>
          </a:p>
          <a:p>
            <a:endParaRPr lang="en-US" dirty="0" smtClean="0"/>
          </a:p>
          <a:p>
            <a:pPr lvl="1"/>
            <a:endParaRPr lang="en-US" dirty="0" smtClean="0"/>
          </a:p>
          <a:p>
            <a:pPr lvl="1"/>
            <a:endParaRPr lang="en-US" dirty="0"/>
          </a:p>
        </p:txBody>
      </p:sp>
      <p:sp>
        <p:nvSpPr>
          <p:cNvPr id="4" name="TextBox 3"/>
          <p:cNvSpPr txBox="1"/>
          <p:nvPr/>
        </p:nvSpPr>
        <p:spPr>
          <a:xfrm>
            <a:off x="762000" y="4573250"/>
            <a:ext cx="7696200" cy="1446550"/>
          </a:xfrm>
          <a:prstGeom prst="rect">
            <a:avLst/>
          </a:prstGeom>
          <a:noFill/>
        </p:spPr>
        <p:txBody>
          <a:bodyPr wrap="square" rtlCol="0">
            <a:spAutoFit/>
          </a:bodyPr>
          <a:lstStyle/>
          <a:p>
            <a:r>
              <a:rPr lang="en-US" sz="4400" u="sng" dirty="0" smtClean="0">
                <a:ln>
                  <a:solidFill>
                    <a:schemeClr val="tx1"/>
                  </a:solidFill>
                </a:ln>
                <a:solidFill>
                  <a:schemeClr val="accent3"/>
                </a:solidFill>
                <a:effectLst>
                  <a:outerShdw blurRad="50800" dist="38100" dir="2700000" algn="tl" rotWithShape="0">
                    <a:prstClr val="black">
                      <a:alpha val="40000"/>
                    </a:prstClr>
                  </a:outerShdw>
                </a:effectLst>
                <a:latin typeface="Comic Sans MS" pitchFamily="66" charset="0"/>
              </a:rPr>
              <a:t>Useful for developers and support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Problem Reports and Solutions (</a:t>
            </a:r>
            <a:r>
              <a:rPr sz="3600" smtClean="0"/>
              <a:t>PRS</a:t>
            </a:r>
            <a:r>
              <a:rPr lang="en-US" sz="3600" dirty="0" smtClean="0"/>
              <a:t>)</a:t>
            </a:r>
            <a:r>
              <a:rPr sz="3600" smtClean="0"/>
              <a:t> Walkthrough</a:t>
            </a:r>
            <a:endParaRPr lang="en-US" sz="3600" dirty="0"/>
          </a:p>
        </p:txBody>
      </p:sp>
      <p:sp>
        <p:nvSpPr>
          <p:cNvPr id="3" name="Content Placeholder 2"/>
          <p:cNvSpPr>
            <a:spLocks noGrp="1"/>
          </p:cNvSpPr>
          <p:nvPr>
            <p:ph idx="1"/>
          </p:nvPr>
        </p:nvSpPr>
        <p:spPr/>
        <p:txBody>
          <a:bodyPr/>
          <a:lstStyle/>
          <a:p>
            <a:r>
              <a:rPr lang="en-US" dirty="0" smtClean="0"/>
              <a:t>Introduction of how to check the WER</a:t>
            </a:r>
          </a:p>
          <a:p>
            <a:r>
              <a:rPr lang="en-US" dirty="0" smtClean="0"/>
              <a:t>Check the errors and start debugging</a:t>
            </a:r>
          </a:p>
          <a:p>
            <a:pPr lvl="1"/>
            <a:r>
              <a:rPr lang="en-US" dirty="0" smtClean="0"/>
              <a:t>Open Control Panel</a:t>
            </a:r>
          </a:p>
          <a:p>
            <a:pPr lvl="1"/>
            <a:r>
              <a:rPr lang="en-US" dirty="0" smtClean="0"/>
              <a:t>Open Problem Reports and Solutions</a:t>
            </a:r>
          </a:p>
          <a:p>
            <a:pPr lvl="1"/>
            <a:r>
              <a:rPr lang="en-US" dirty="0" smtClean="0"/>
              <a:t>Check each error report</a:t>
            </a:r>
          </a:p>
          <a:p>
            <a:pPr lvl="1"/>
            <a:r>
              <a:rPr lang="en-US" dirty="0" smtClean="0"/>
              <a:t>Check the driver package of each error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itsurus.NTDEV\Desktop\WinHEC\Pictures\DesktopStart.jpg"/>
          <p:cNvPicPr>
            <a:picLocks noChangeAspect="1" noChangeArrowheads="1"/>
          </p:cNvPicPr>
          <p:nvPr/>
        </p:nvPicPr>
        <p:blipFill>
          <a:blip r:embed="rId3"/>
          <a:srcRect/>
          <a:stretch>
            <a:fillRect/>
          </a:stretch>
        </p:blipFill>
        <p:spPr bwMode="auto">
          <a:xfrm>
            <a:off x="0" y="0"/>
            <a:ext cx="9144000" cy="6888480"/>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itsurus.NTDEV\Desktop\WinHEC\Pictures\ControlPanelOnStartMenu.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5" name="Right Arrow 4"/>
          <p:cNvSpPr/>
          <p:nvPr/>
        </p:nvSpPr>
        <p:spPr bwMode="auto">
          <a:xfrm rot="8016570">
            <a:off x="3177068" y="4319240"/>
            <a:ext cx="1277922" cy="648890"/>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886200" y="2819400"/>
            <a:ext cx="3733800" cy="13716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smtClean="0"/>
              <a:t>Goals for this Session</a:t>
            </a:r>
            <a:endParaRPr lang="en-US" sz="4000" dirty="0"/>
          </a:p>
        </p:txBody>
      </p:sp>
      <p:sp>
        <p:nvSpPr>
          <p:cNvPr id="9229" name="Rectangle 13"/>
          <p:cNvSpPr>
            <a:spLocks noGrp="1" noChangeArrowheads="1"/>
          </p:cNvSpPr>
          <p:nvPr>
            <p:ph idx="1"/>
          </p:nvPr>
        </p:nvSpPr>
        <p:spPr/>
        <p:txBody>
          <a:bodyPr>
            <a:noAutofit/>
          </a:bodyPr>
          <a:lstStyle/>
          <a:p>
            <a:r>
              <a:rPr lang="en-US" sz="3200" dirty="0" smtClean="0"/>
              <a:t>Understand Windows Error Reporting (WER) process for device driver installation failures</a:t>
            </a:r>
          </a:p>
          <a:p>
            <a:r>
              <a:rPr lang="en-US" sz="3200" dirty="0" smtClean="0"/>
              <a:t>Understand the common device driver installation errors</a:t>
            </a:r>
          </a:p>
          <a:p>
            <a:r>
              <a:rPr lang="en-US" sz="3200" dirty="0" smtClean="0"/>
              <a:t>Understand the root cause of the common driver installation errors</a:t>
            </a:r>
            <a:endParaRPr lang="en-US" sz="32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mitsurus.NTDEV\Desktop\WinHEC\Pictures\ControlPanelHome.jpg"/>
          <p:cNvPicPr>
            <a:picLocks noChangeAspect="1" noChangeArrowheads="1"/>
          </p:cNvPicPr>
          <p:nvPr/>
        </p:nvPicPr>
        <p:blipFill>
          <a:blip r:embed="rId3"/>
          <a:srcRect/>
          <a:stretch>
            <a:fillRect/>
          </a:stretch>
        </p:blipFill>
        <p:spPr bwMode="auto">
          <a:xfrm>
            <a:off x="0" y="0"/>
            <a:ext cx="9143998"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mitsurus.NTDEV\Desktop\WinHEC\Pictures\ControlPanelHomeClassicViewClick.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rot="16200000">
            <a:off x="1447800" y="1600200"/>
            <a:ext cx="609600" cy="457200"/>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457200" y="2057400"/>
            <a:ext cx="2590800" cy="9144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mitsurus.NTDEV\Desktop\WinHEC\Pictures\ControlPanelClassicView.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mitsurus.NTDEV\Desktop\WinHEC\Pictures\ControlPanelClassicViewProblemReportsClick.jpg"/>
          <p:cNvPicPr>
            <a:picLocks noChangeAspect="1" noChangeArrowheads="1"/>
          </p:cNvPicPr>
          <p:nvPr/>
        </p:nvPicPr>
        <p:blipFill>
          <a:blip r:embed="rId3"/>
          <a:srcRect/>
          <a:stretch>
            <a:fillRect/>
          </a:stretch>
        </p:blipFill>
        <p:spPr bwMode="auto">
          <a:xfrm>
            <a:off x="0" y="0"/>
            <a:ext cx="9143998" cy="6858000"/>
          </a:xfrm>
          <a:prstGeom prst="rect">
            <a:avLst/>
          </a:prstGeom>
          <a:noFill/>
        </p:spPr>
      </p:pic>
      <p:sp>
        <p:nvSpPr>
          <p:cNvPr id="5" name="Right Arrow 4"/>
          <p:cNvSpPr/>
          <p:nvPr/>
        </p:nvSpPr>
        <p:spPr bwMode="auto">
          <a:xfrm rot="842861">
            <a:off x="5444751" y="3544177"/>
            <a:ext cx="1636792" cy="486357"/>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2743200" y="1219200"/>
            <a:ext cx="2743200" cy="28194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mitsurus.NTDEV\Desktop\WinHEC\Pictures\ProblemsAndSolutionsHome.jpg"/>
          <p:cNvPicPr>
            <a:picLocks noChangeAspect="1" noChangeArrowheads="1"/>
          </p:cNvPicPr>
          <p:nvPr/>
        </p:nvPicPr>
        <p:blipFill>
          <a:blip r:embed="rId3"/>
          <a:srcRect/>
          <a:stretch>
            <a:fillRect/>
          </a:stretch>
        </p:blipFill>
        <p:spPr bwMode="auto">
          <a:xfrm>
            <a:off x="0" y="0"/>
            <a:ext cx="9144002"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mitsurus.NTDEV\Desktop\WinHEC\Pictures\ProblemsAndSolutionsViewSystemHistoryClick.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Right Arrow 4"/>
          <p:cNvSpPr/>
          <p:nvPr/>
        </p:nvSpPr>
        <p:spPr bwMode="auto">
          <a:xfrm rot="11334172">
            <a:off x="2550080" y="1985287"/>
            <a:ext cx="1066594" cy="372826"/>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581400" y="1676400"/>
            <a:ext cx="4038600" cy="15240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mitsurus.NTDEV\Desktop\WinHEC\Pictures\ViewHistoryOf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mitsurus.NTDEV\Desktop\WinHEC\Pictures\ViewHistoryOfWERDriverInstallationClick.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Right Arrow 4"/>
          <p:cNvSpPr/>
          <p:nvPr/>
        </p:nvSpPr>
        <p:spPr bwMode="auto">
          <a:xfrm rot="7734726">
            <a:off x="2782958" y="3099494"/>
            <a:ext cx="904128" cy="534294"/>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2362200" y="1905000"/>
            <a:ext cx="4648200" cy="12192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mitsurus.NTDEV\Desktop\WinHEC\Pictures\DetailErrors4WER.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itsurus.NTDEV\Desktop\WinHEC\Pictures\DetailErrors4WERBigViewOfInfo.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a:off x="4267200" y="2971800"/>
            <a:ext cx="1132954" cy="478457"/>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5486400" y="2438400"/>
            <a:ext cx="2514600" cy="6096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Frame 6"/>
          <p:cNvSpPr/>
          <p:nvPr/>
        </p:nvSpPr>
        <p:spPr bwMode="auto">
          <a:xfrm>
            <a:off x="5486400" y="3048000"/>
            <a:ext cx="2514600" cy="6096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Frame 7"/>
          <p:cNvSpPr/>
          <p:nvPr/>
        </p:nvSpPr>
        <p:spPr bwMode="auto">
          <a:xfrm>
            <a:off x="5486400" y="3657600"/>
            <a:ext cx="2514600" cy="6096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lang="en-US" sz="4000" dirty="0" smtClean="0"/>
              <a:t>Agenda</a:t>
            </a:r>
            <a:endParaRPr sz="4000">
              <a:solidFill>
                <a:schemeClr val="accent1"/>
              </a:solidFill>
            </a:endParaRPr>
          </a:p>
        </p:txBody>
      </p:sp>
      <p:sp>
        <p:nvSpPr>
          <p:cNvPr id="9229" name="Rectangle 13"/>
          <p:cNvSpPr>
            <a:spLocks noGrp="1" noChangeArrowheads="1"/>
          </p:cNvSpPr>
          <p:nvPr>
            <p:ph idx="1"/>
          </p:nvPr>
        </p:nvSpPr>
        <p:spPr/>
        <p:txBody>
          <a:bodyPr>
            <a:normAutofit/>
          </a:bodyPr>
          <a:lstStyle/>
          <a:p>
            <a:r>
              <a:rPr lang="en-US" sz="3200" dirty="0" smtClean="0"/>
              <a:t>Windows Error Reporting (WER) background</a:t>
            </a:r>
          </a:p>
          <a:p>
            <a:r>
              <a:rPr lang="en-US" sz="3200" dirty="0" smtClean="0"/>
              <a:t>Common device driver installation errors</a:t>
            </a:r>
          </a:p>
          <a:p>
            <a:r>
              <a:rPr lang="en-US" sz="3200" dirty="0" smtClean="0"/>
              <a:t>Call to action</a:t>
            </a:r>
            <a:endParaRPr lang="en-US" sz="32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mitsurus.NTDEV\Desktop\WinHEC\Pictures\DetailErrors4WERViewATemporaryCopyOfTheseFiles.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sp>
        <p:nvSpPr>
          <p:cNvPr id="5" name="Right Arrow 4"/>
          <p:cNvSpPr/>
          <p:nvPr/>
        </p:nvSpPr>
        <p:spPr bwMode="auto">
          <a:xfrm rot="9478481">
            <a:off x="3077833" y="4045903"/>
            <a:ext cx="1132954" cy="478457"/>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4114800" y="3581400"/>
            <a:ext cx="3886200" cy="9144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mitsurus.NTDEV\Desktop\WinHEC\Pictures\ExplorerOfCab4WERClickLogXMLFile.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5" name="Right Arrow 4"/>
          <p:cNvSpPr/>
          <p:nvPr/>
        </p:nvSpPr>
        <p:spPr bwMode="auto">
          <a:xfrm rot="13195630">
            <a:off x="3569071" y="1922821"/>
            <a:ext cx="967904" cy="550623"/>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657600" y="2514600"/>
            <a:ext cx="2971800" cy="12954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mitsurus.NTDEV\Desktop\WinHEC\Pictures\TheListOfFilesInDriverPackage.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mitsurus.NTDEV\Desktop\WinHEC\Pictures\ExplorerOfCab4WERClickLogTmpFile.bmp"/>
          <p:cNvPicPr>
            <a:picLocks noChangeAspect="1" noChangeArrowheads="1"/>
          </p:cNvPicPr>
          <p:nvPr/>
        </p:nvPicPr>
        <p:blipFill>
          <a:blip r:embed="rId3"/>
          <a:srcRect/>
          <a:stretch>
            <a:fillRect/>
          </a:stretch>
        </p:blipFill>
        <p:spPr bwMode="auto">
          <a:xfrm>
            <a:off x="-1" y="0"/>
            <a:ext cx="9144495" cy="6858000"/>
          </a:xfrm>
          <a:prstGeom prst="rect">
            <a:avLst/>
          </a:prstGeom>
          <a:noFill/>
        </p:spPr>
      </p:pic>
      <p:sp>
        <p:nvSpPr>
          <p:cNvPr id="5" name="Right Arrow 4"/>
          <p:cNvSpPr/>
          <p:nvPr/>
        </p:nvSpPr>
        <p:spPr bwMode="auto">
          <a:xfrm rot="12522229">
            <a:off x="3567240" y="2142326"/>
            <a:ext cx="1133377" cy="389020"/>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733800" y="2590800"/>
            <a:ext cx="2590800" cy="9144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mitsurus.NTDEV\Desktop\WinHEC\Pictures\setupdevlogOfWER.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mitsurus.NTDEV\Desktop\WinHEC\Pictures\ExplorerOfCab4WERClickInfFileInCAB.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rot="12611201">
            <a:off x="3187350" y="2241694"/>
            <a:ext cx="863600" cy="484094"/>
          </a:xfrm>
          <a:prstGeom prst="righ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733800" y="2590800"/>
            <a:ext cx="2743200" cy="1295400"/>
          </a:xfrm>
          <a:prstGeom prst="frame">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mitsurus.NTDEV\Desktop\WinHEC\Pictures\INFInWERPackage.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sz="4000" smtClean="0"/>
              <a:t>Windows Error Reporting (WER) </a:t>
            </a:r>
            <a:br>
              <a:rPr sz="4000" smtClean="0"/>
            </a:br>
            <a:r>
              <a:rPr sz="4000" smtClean="0"/>
              <a:t>Background</a:t>
            </a:r>
            <a:endParaRPr lang="en-US" sz="40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sz="4000" smtClean="0"/>
              <a:t>Common device driver installation errors</a:t>
            </a:r>
            <a:endParaRPr lang="en-US" sz="4000" dirty="0"/>
          </a:p>
        </p:txBody>
      </p:sp>
      <p:sp>
        <p:nvSpPr>
          <p:cNvPr id="5" name="Subtitle 4"/>
          <p:cNvSpPr>
            <a:spLocks noGrp="1"/>
          </p:cNvSpPr>
          <p:nvPr>
            <p:ph idx="1"/>
          </p:nvPr>
        </p:nvSpPr>
        <p:spPr/>
        <p:txBody>
          <a:bodyPr>
            <a:normAutofit/>
          </a:bodyPr>
          <a:lstStyle/>
          <a:p>
            <a:pPr>
              <a:buFont typeface="Arial" pitchFamily="34" charset="0"/>
              <a:buChar char="•"/>
            </a:pPr>
            <a:r>
              <a:rPr lang="en-US" sz="3200" dirty="0" smtClean="0"/>
              <a:t> Collected through WER mechanism</a:t>
            </a:r>
          </a:p>
          <a:p>
            <a:pPr>
              <a:buFont typeface="Arial" pitchFamily="34" charset="0"/>
              <a:buChar char="•"/>
            </a:pPr>
            <a:r>
              <a:rPr lang="en-US" sz="3200" dirty="0" smtClean="0"/>
              <a:t> September 2007 –  August 2008 </a:t>
            </a:r>
          </a:p>
          <a:p>
            <a:pPr>
              <a:buFont typeface="Arial" pitchFamily="34" charset="0"/>
              <a:buChar char="•"/>
            </a:pPr>
            <a:r>
              <a:rPr lang="en-US" sz="3200" dirty="0" smtClean="0"/>
              <a:t> Vista RTM build</a:t>
            </a:r>
            <a:endParaRPr lang="en-US" sz="32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Driver Installation Errors</a:t>
            </a:r>
            <a:endParaRPr sz="4000">
              <a:solidFill>
                <a:schemeClr val="accent1"/>
              </a:solidFill>
            </a:endParaRPr>
          </a:p>
        </p:txBody>
      </p:sp>
      <p:sp>
        <p:nvSpPr>
          <p:cNvPr id="9229" name="Rectangle 13"/>
          <p:cNvSpPr>
            <a:spLocks noGrp="1" noChangeArrowheads="1"/>
          </p:cNvSpPr>
          <p:nvPr>
            <p:ph idx="1"/>
          </p:nvPr>
        </p:nvSpPr>
        <p:spPr/>
        <p:txBody>
          <a:bodyPr>
            <a:normAutofit/>
          </a:bodyPr>
          <a:lstStyle/>
          <a:p>
            <a:r>
              <a:rPr lang="en-US" sz="3200" dirty="0" smtClean="0"/>
              <a:t>Time Out Error          	           34.5%</a:t>
            </a:r>
          </a:p>
          <a:p>
            <a:r>
              <a:rPr lang="en-US" sz="3200" dirty="0" smtClean="0"/>
              <a:t>File Not Found       	           22.5%</a:t>
            </a:r>
          </a:p>
          <a:p>
            <a:r>
              <a:rPr lang="en-US" sz="3200" dirty="0" smtClean="0"/>
              <a:t>No Associated Service 	           10.6%  </a:t>
            </a:r>
          </a:p>
          <a:p>
            <a:r>
              <a:rPr lang="en-US" sz="3200" dirty="0" smtClean="0"/>
              <a:t>Requires Interactive Window Station  8.7%</a:t>
            </a:r>
          </a:p>
          <a:p>
            <a:r>
              <a:rPr lang="en-US" sz="3200" dirty="0" smtClean="0"/>
              <a:t>Bad Service Install Section	   6.4%</a:t>
            </a:r>
          </a:p>
          <a:p>
            <a:r>
              <a:rPr lang="en-US" sz="3200" dirty="0" smtClean="0"/>
              <a:t>Path Not Found			   5.8%</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sz="6000" smtClean="0"/>
              <a:t>#1 </a:t>
            </a:r>
            <a:r>
              <a:rPr sz="4000" smtClean="0"/>
              <a:t>Time Out Error</a:t>
            </a:r>
            <a:r>
              <a:rPr smtClean="0"/>
              <a:t/>
            </a:r>
            <a:br>
              <a:rPr smtClean="0"/>
            </a:br>
            <a:r>
              <a:rPr sz="4400" smtClean="0"/>
              <a:t/>
            </a:r>
            <a:br>
              <a:rPr sz="4400" smtClean="0"/>
            </a:br>
            <a:r>
              <a:rPr lang="en-US" sz="4400" dirty="0" smtClean="0"/>
              <a:t>34.5%</a:t>
            </a:r>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Time Out Error</a:t>
            </a:r>
            <a:endParaRPr sz="4000">
              <a:solidFill>
                <a:schemeClr val="accent1"/>
              </a:solidFill>
            </a:endParaRPr>
          </a:p>
        </p:txBody>
      </p:sp>
      <p:sp>
        <p:nvSpPr>
          <p:cNvPr id="9229" name="Rectangle 13"/>
          <p:cNvSpPr>
            <a:spLocks noGrp="1" noChangeArrowheads="1"/>
          </p:cNvSpPr>
          <p:nvPr>
            <p:ph idx="1"/>
          </p:nvPr>
        </p:nvSpPr>
        <p:spPr/>
        <p:txBody>
          <a:bodyPr>
            <a:normAutofit fontScale="77500" lnSpcReduction="20000"/>
          </a:bodyPr>
          <a:lstStyle/>
          <a:p>
            <a:r>
              <a:rPr lang="en-US" sz="3200" dirty="0" smtClean="0"/>
              <a:t>Code: 000005B4</a:t>
            </a:r>
          </a:p>
          <a:p>
            <a:r>
              <a:rPr lang="en-US" sz="3200" dirty="0" smtClean="0"/>
              <a:t>Name: ERROR_TIMEOUT</a:t>
            </a:r>
          </a:p>
          <a:p>
            <a:r>
              <a:rPr lang="en-US" sz="3200" dirty="0" smtClean="0"/>
              <a:t>Issues</a:t>
            </a:r>
          </a:p>
          <a:p>
            <a:pPr lvl="1"/>
            <a:r>
              <a:rPr lang="en-US" sz="2800" dirty="0" smtClean="0"/>
              <a:t>Various root error causes</a:t>
            </a:r>
          </a:p>
          <a:p>
            <a:pPr lvl="2"/>
            <a:r>
              <a:rPr lang="en-US" sz="2400" dirty="0" smtClean="0"/>
              <a:t>Co-installer hangs</a:t>
            </a:r>
          </a:p>
          <a:p>
            <a:pPr lvl="3"/>
            <a:r>
              <a:rPr lang="en-US" sz="2000" dirty="0" smtClean="0"/>
              <a:t>Showing interactive UI</a:t>
            </a:r>
          </a:p>
          <a:p>
            <a:pPr lvl="3"/>
            <a:r>
              <a:rPr lang="en-US" sz="2000" dirty="0" smtClean="0"/>
              <a:t>Waiting for system restore point</a:t>
            </a:r>
          </a:p>
          <a:p>
            <a:pPr lvl="2"/>
            <a:r>
              <a:rPr lang="en-US" sz="2400" dirty="0" smtClean="0"/>
              <a:t>Busy system</a:t>
            </a:r>
          </a:p>
          <a:p>
            <a:pPr lvl="2"/>
            <a:r>
              <a:rPr lang="en-US" sz="2400" dirty="0" smtClean="0"/>
              <a:t>Waiting for the device restart</a:t>
            </a:r>
          </a:p>
          <a:p>
            <a:r>
              <a:rPr lang="en-US" sz="3200" dirty="0" smtClean="0"/>
              <a:t>Solution</a:t>
            </a:r>
          </a:p>
          <a:p>
            <a:pPr lvl="1"/>
            <a:r>
              <a:rPr lang="en-US" sz="2800" dirty="0" smtClean="0"/>
              <a:t>It depends on the problem</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sz="6000" smtClean="0"/>
              <a:t>#2: </a:t>
            </a:r>
            <a:r>
              <a:rPr sz="4400" smtClean="0"/>
              <a:t>File Not Found</a:t>
            </a:r>
            <a:r>
              <a:rPr smtClean="0"/>
              <a:t/>
            </a:r>
            <a:br>
              <a:rPr smtClean="0"/>
            </a:br>
            <a:r>
              <a:rPr smtClean="0"/>
              <a:t/>
            </a:r>
            <a:br>
              <a:rPr smtClean="0"/>
            </a:br>
            <a:r>
              <a:rPr lang="en-US" sz="4900" dirty="0" smtClean="0"/>
              <a:t>22.5%</a:t>
            </a:r>
            <a:r>
              <a:rPr smtClean="0"/>
              <a:t/>
            </a:r>
            <a:br>
              <a:rPr smtClean="0"/>
            </a:br>
            <a:r>
              <a:rPr smtClean="0"/>
              <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File Not Found</a:t>
            </a:r>
            <a:endParaRPr sz="4000">
              <a:solidFill>
                <a:schemeClr val="accent1"/>
              </a:solidFill>
            </a:endParaRPr>
          </a:p>
        </p:txBody>
      </p:sp>
      <p:sp>
        <p:nvSpPr>
          <p:cNvPr id="9229" name="Rectangle 13"/>
          <p:cNvSpPr>
            <a:spLocks noGrp="1" noChangeArrowheads="1"/>
          </p:cNvSpPr>
          <p:nvPr>
            <p:ph idx="1"/>
          </p:nvPr>
        </p:nvSpPr>
        <p:spPr/>
        <p:txBody>
          <a:bodyPr>
            <a:normAutofit lnSpcReduction="10000"/>
          </a:bodyPr>
          <a:lstStyle/>
          <a:p>
            <a:r>
              <a:rPr lang="en-US" sz="2800" dirty="0" smtClean="0"/>
              <a:t>Code: 00000002 or 80070002</a:t>
            </a:r>
          </a:p>
          <a:p>
            <a:r>
              <a:rPr lang="en-US" sz="2800" dirty="0" smtClean="0"/>
              <a:t>Name: ERROR_FILE_NOT_FOUND</a:t>
            </a:r>
          </a:p>
          <a:p>
            <a:r>
              <a:rPr lang="en-US" sz="2800" dirty="0" smtClean="0"/>
              <a:t>Issue</a:t>
            </a:r>
          </a:p>
          <a:p>
            <a:pPr lvl="1"/>
            <a:r>
              <a:rPr lang="en-US" sz="2400" dirty="0" smtClean="0"/>
              <a:t>The co-installer or the INF file references missing files. </a:t>
            </a:r>
          </a:p>
          <a:p>
            <a:pPr lvl="0">
              <a:defRPr/>
            </a:pPr>
            <a:r>
              <a:rPr lang="en-US" sz="2800" dirty="0" smtClean="0"/>
              <a:t>Solution</a:t>
            </a:r>
          </a:p>
          <a:p>
            <a:pPr lvl="1"/>
            <a:r>
              <a:rPr lang="en-US" sz="2600" dirty="0" smtClean="0"/>
              <a:t>Ensure that all files that are referenced in the INF file or in the co-installer are present in the driver package. </a:t>
            </a:r>
            <a:endParaRPr lang="en-US" sz="1500" dirty="0" smtClean="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000" smtClean="0"/>
              <a:t>File Not Found </a:t>
            </a:r>
            <a:br>
              <a:rPr sz="4000" smtClean="0"/>
            </a:br>
            <a:r>
              <a:rPr sz="4000" smtClean="0"/>
              <a:t>Example 1</a:t>
            </a:r>
            <a:r>
              <a:rPr smtClean="0"/>
              <a:t/>
            </a:r>
            <a:br>
              <a:rPr smtClean="0"/>
            </a:br>
            <a:r>
              <a:rPr smtClean="0"/>
              <a:t/>
            </a:r>
            <a:br>
              <a:rPr smtClean="0"/>
            </a:br>
            <a:r>
              <a:rPr sz="4400" smtClean="0"/>
              <a:t>Some files are missing</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fontScale="90000"/>
          </a:bodyPr>
          <a:lstStyle/>
          <a:p>
            <a:r>
              <a:rPr sz="4400" smtClean="0"/>
              <a:t>File Not Found </a:t>
            </a:r>
            <a:r>
              <a:rPr sz="4000" smtClean="0"/>
              <a:t>(Ex. 1)</a:t>
            </a:r>
            <a:r>
              <a:rPr smtClean="0"/>
              <a:t/>
            </a:r>
            <a:br>
              <a:rPr smtClean="0"/>
            </a:br>
            <a:r>
              <a:rPr sz="4000" smtClean="0"/>
              <a:t>There is a driver package</a:t>
            </a:r>
            <a:r>
              <a:rPr lang="en-US" dirty="0"/>
              <a:t/>
            </a:r>
            <a:br>
              <a:rPr lang="en-US" dirty="0"/>
            </a:br>
            <a:endParaRPr sz="3600">
              <a:solidFill>
                <a:schemeClr val="accent1"/>
              </a:solidFill>
            </a:endParaRPr>
          </a:p>
        </p:txBody>
      </p:sp>
      <p:sp>
        <p:nvSpPr>
          <p:cNvPr id="6" name="Rectangle 5"/>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3" name="Rectangle 12"/>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1371600" y="2819400"/>
            <a:ext cx="3429000" cy="25908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
        <p:nvSpPr>
          <p:cNvPr id="9228" name="Rectangle 12"/>
          <p:cNvSpPr>
            <a:spLocks noGrp="1" noChangeArrowheads="1"/>
          </p:cNvSpPr>
          <p:nvPr>
            <p:ph type="title"/>
          </p:nvPr>
        </p:nvSpPr>
        <p:spPr/>
        <p:txBody>
          <a:bodyPr>
            <a:normAutofit fontScale="90000"/>
          </a:bodyPr>
          <a:lstStyle/>
          <a:p>
            <a:r>
              <a:rPr sz="4400" smtClean="0"/>
              <a:t>File Not Found </a:t>
            </a:r>
            <a:r>
              <a:rPr sz="4000" smtClean="0"/>
              <a:t>(Ex.1)</a:t>
            </a:r>
            <a:r>
              <a:rPr lang="en-US" dirty="0"/>
              <a:t/>
            </a:r>
            <a:br>
              <a:rPr lang="en-US" dirty="0"/>
            </a:br>
            <a:r>
              <a:rPr sz="4000" smtClean="0"/>
              <a:t>The driver package has three files</a:t>
            </a:r>
            <a:endParaRPr sz="3600">
              <a:solidFill>
                <a:schemeClr val="accent1"/>
              </a:solidFill>
            </a:endParaRPr>
          </a:p>
        </p:txBody>
      </p:sp>
      <p:sp>
        <p:nvSpPr>
          <p:cNvPr id="14" name="Rectangle 13"/>
          <p:cNvSpPr>
            <a:spLocks noChangeArrowheads="1"/>
          </p:cNvSpPr>
          <p:nvPr/>
        </p:nvSpPr>
        <p:spPr bwMode="auto">
          <a:xfrm>
            <a:off x="5943600" y="41148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rgbClr val="383D42"/>
                </a:solidFill>
                <a:latin typeface="Arial" charset="0"/>
              </a:rPr>
              <a:t>Bar</a:t>
            </a:r>
            <a:r>
              <a:rPr lang="en-US" sz="3200" kern="1200" dirty="0" smtClean="0">
                <a:solidFill>
                  <a:srgbClr val="383D42"/>
                </a:solidFill>
                <a:latin typeface="Arial" charset="0"/>
                <a:ea typeface="+mn-ea"/>
                <a:cs typeface="+mn-cs"/>
              </a:rPr>
              <a:t>.sys</a:t>
            </a:r>
            <a:endParaRPr lang="en-US" sz="32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fontScale="90000"/>
          </a:bodyPr>
          <a:lstStyle/>
          <a:p>
            <a:r>
              <a:rPr sz="4400" smtClean="0"/>
              <a:t>File Not Found </a:t>
            </a:r>
            <a:r>
              <a:rPr sz="4000" smtClean="0"/>
              <a:t>(Ex.1)</a:t>
            </a:r>
            <a:r>
              <a:rPr lang="en-US" dirty="0"/>
              <a:t/>
            </a:r>
            <a:br>
              <a:rPr lang="en-US" dirty="0"/>
            </a:br>
            <a:r>
              <a:rPr lang="en-US" sz="4000" dirty="0" smtClean="0"/>
              <a:t>The INF file has a “Copy File” section</a:t>
            </a:r>
            <a:endParaRPr sz="3600">
              <a:solidFill>
                <a:schemeClr val="accent1"/>
              </a:solidFill>
            </a:endParaRPr>
          </a:p>
        </p:txBody>
      </p:sp>
      <p:sp>
        <p:nvSpPr>
          <p:cNvPr id="8" name="Rectangle 7"/>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5" name="Rectangle 4"/>
          <p:cNvSpPr>
            <a:spLocks noChangeArrowheads="1"/>
          </p:cNvSpPr>
          <p:nvPr/>
        </p:nvSpPr>
        <p:spPr bwMode="auto">
          <a:xfrm>
            <a:off x="1295400"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4" name="Rectangle 13"/>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5" name="Rectangle 14"/>
          <p:cNvSpPr>
            <a:spLocks noChangeArrowheads="1"/>
          </p:cNvSpPr>
          <p:nvPr/>
        </p:nvSpPr>
        <p:spPr bwMode="auto">
          <a:xfrm>
            <a:off x="5943600" y="41148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rgbClr val="383D42"/>
                </a:solidFill>
                <a:latin typeface="Arial" charset="0"/>
              </a:rPr>
              <a:t>Bar</a:t>
            </a:r>
            <a:r>
              <a:rPr lang="en-US" sz="3200" kern="1200" dirty="0" smtClean="0">
                <a:solidFill>
                  <a:srgbClr val="383D42"/>
                </a:solidFill>
                <a:latin typeface="Arial" charset="0"/>
                <a:ea typeface="+mn-ea"/>
                <a:cs typeface="+mn-cs"/>
              </a:rPr>
              <a:t>.sys</a:t>
            </a:r>
            <a:endParaRPr lang="en-US" sz="32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000" smtClean="0"/>
              <a:t>WER for driver installation errors</a:t>
            </a:r>
            <a:endParaRPr lang="en-US" sz="4000" dirty="0"/>
          </a:p>
        </p:txBody>
      </p:sp>
      <p:sp>
        <p:nvSpPr>
          <p:cNvPr id="3" name="Content Placeholder 2"/>
          <p:cNvSpPr>
            <a:spLocks noGrp="1"/>
          </p:cNvSpPr>
          <p:nvPr>
            <p:ph idx="1"/>
          </p:nvPr>
        </p:nvSpPr>
        <p:spPr/>
        <p:txBody>
          <a:bodyPr>
            <a:normAutofit fontScale="92500" lnSpcReduction="20000"/>
          </a:bodyPr>
          <a:lstStyle/>
          <a:p>
            <a:r>
              <a:rPr lang="en-US" sz="3200" dirty="0" smtClean="0"/>
              <a:t>Collects the driver installation errors</a:t>
            </a:r>
          </a:p>
          <a:p>
            <a:r>
              <a:rPr lang="en-US" sz="3200" dirty="0" smtClean="0"/>
              <a:t>User opt-in (Default: don’t send)</a:t>
            </a:r>
          </a:p>
          <a:p>
            <a:r>
              <a:rPr lang="en-US" sz="3200" dirty="0" smtClean="0"/>
              <a:t>Windows Vista and later</a:t>
            </a:r>
          </a:p>
          <a:p>
            <a:r>
              <a:rPr lang="en-US" sz="3200" dirty="0" smtClean="0"/>
              <a:t>Error types</a:t>
            </a:r>
          </a:p>
          <a:p>
            <a:pPr lvl="1"/>
            <a:r>
              <a:rPr lang="en-US" sz="2800" dirty="0" smtClean="0"/>
              <a:t>Driver Import Errors</a:t>
            </a:r>
          </a:p>
          <a:p>
            <a:pPr lvl="1"/>
            <a:r>
              <a:rPr lang="en-US" sz="2800" dirty="0" smtClean="0"/>
              <a:t>Driver Install Errors</a:t>
            </a:r>
          </a:p>
          <a:p>
            <a:pPr lvl="1"/>
            <a:r>
              <a:rPr lang="en-US" sz="2800" dirty="0" smtClean="0"/>
              <a:t>Driver Not Found</a:t>
            </a:r>
          </a:p>
          <a:p>
            <a:pPr lvl="1"/>
            <a:r>
              <a:rPr lang="en-US" sz="2800" dirty="0" smtClean="0"/>
              <a:t>Driver Problem Code</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6" name="Rectangle 15"/>
          <p:cNvSpPr>
            <a:spLocks noChangeArrowheads="1"/>
          </p:cNvSpPr>
          <p:nvPr/>
        </p:nvSpPr>
        <p:spPr bwMode="auto">
          <a:xfrm>
            <a:off x="1295400"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7" name="Rectangle 16"/>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8" name="Rectangle 17"/>
          <p:cNvSpPr>
            <a:spLocks noChangeArrowheads="1"/>
          </p:cNvSpPr>
          <p:nvPr/>
        </p:nvSpPr>
        <p:spPr bwMode="auto">
          <a:xfrm>
            <a:off x="5943600" y="41148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rgbClr val="383D42"/>
                </a:solidFill>
                <a:latin typeface="Arial" charset="0"/>
              </a:rPr>
              <a:t>Bar</a:t>
            </a:r>
            <a:r>
              <a:rPr lang="en-US" sz="3200" kern="1200" dirty="0" smtClean="0">
                <a:solidFill>
                  <a:srgbClr val="383D42"/>
                </a:solidFill>
                <a:latin typeface="Arial" charset="0"/>
                <a:ea typeface="+mn-ea"/>
                <a:cs typeface="+mn-cs"/>
              </a:rPr>
              <a:t>.sys</a:t>
            </a:r>
            <a:endParaRPr lang="en-US" sz="3200" kern="1200" dirty="0">
              <a:solidFill>
                <a:srgbClr val="383D42"/>
              </a:solidFill>
              <a:latin typeface="Arial" charset="0"/>
              <a:ea typeface="+mn-ea"/>
              <a:cs typeface="+mn-cs"/>
            </a:endParaRPr>
          </a:p>
        </p:txBody>
      </p:sp>
      <p:sp>
        <p:nvSpPr>
          <p:cNvPr id="9228" name="Rectangle 12"/>
          <p:cNvSpPr>
            <a:spLocks noGrp="1" noChangeArrowheads="1"/>
          </p:cNvSpPr>
          <p:nvPr>
            <p:ph type="title"/>
          </p:nvPr>
        </p:nvSpPr>
        <p:spPr/>
        <p:txBody>
          <a:bodyPr>
            <a:normAutofit fontScale="90000"/>
          </a:bodyPr>
          <a:lstStyle/>
          <a:p>
            <a:r>
              <a:rPr sz="4400" smtClean="0"/>
              <a:t>File Not Found </a:t>
            </a:r>
            <a:r>
              <a:rPr sz="4000" smtClean="0"/>
              <a:t>(Ex.1)</a:t>
            </a:r>
            <a:r>
              <a:rPr lang="en-US" dirty="0"/>
              <a:t/>
            </a:r>
            <a:br>
              <a:rPr lang="en-US" dirty="0"/>
            </a:br>
            <a:r>
              <a:rPr lang="en-US" sz="3600" dirty="0" smtClean="0"/>
              <a:t>The copy file section refers to SYS files</a:t>
            </a:r>
            <a:endParaRPr sz="3600">
              <a:solidFill>
                <a:schemeClr val="accent1"/>
              </a:solidFill>
            </a:endParaRPr>
          </a:p>
        </p:txBody>
      </p:sp>
      <p:sp>
        <p:nvSpPr>
          <p:cNvPr id="12" name="Left Arrow 11"/>
          <p:cNvSpPr/>
          <p:nvPr/>
        </p:nvSpPr>
        <p:spPr bwMode="auto">
          <a:xfrm rot="9683930">
            <a:off x="2711276" y="3685599"/>
            <a:ext cx="3092364" cy="306259"/>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Left Arrow 13"/>
          <p:cNvSpPr/>
          <p:nvPr/>
        </p:nvSpPr>
        <p:spPr bwMode="auto">
          <a:xfrm rot="10604696">
            <a:off x="2673200" y="4430947"/>
            <a:ext cx="3092364" cy="306259"/>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7" name="Rectangle 16"/>
          <p:cNvSpPr>
            <a:spLocks noChangeArrowheads="1"/>
          </p:cNvSpPr>
          <p:nvPr/>
        </p:nvSpPr>
        <p:spPr bwMode="auto">
          <a:xfrm>
            <a:off x="1295400"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8" name="Rectangle 17"/>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9" name="Rectangle 18"/>
          <p:cNvSpPr>
            <a:spLocks noChangeArrowheads="1"/>
          </p:cNvSpPr>
          <p:nvPr/>
        </p:nvSpPr>
        <p:spPr bwMode="auto">
          <a:xfrm>
            <a:off x="5943600" y="41148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rgbClr val="383D42"/>
                </a:solidFill>
                <a:latin typeface="Arial" charset="0"/>
              </a:rPr>
              <a:t>Bar</a:t>
            </a:r>
            <a:r>
              <a:rPr lang="en-US" sz="3200" kern="1200" dirty="0" smtClean="0">
                <a:solidFill>
                  <a:srgbClr val="383D42"/>
                </a:solidFill>
                <a:latin typeface="Arial" charset="0"/>
                <a:ea typeface="+mn-ea"/>
                <a:cs typeface="+mn-cs"/>
              </a:rPr>
              <a:t>.sys</a:t>
            </a:r>
            <a:endParaRPr lang="en-US" sz="3200" kern="1200" dirty="0">
              <a:solidFill>
                <a:srgbClr val="383D42"/>
              </a:solidFill>
              <a:latin typeface="Arial" charset="0"/>
              <a:ea typeface="+mn-ea"/>
              <a:cs typeface="+mn-cs"/>
            </a:endParaRPr>
          </a:p>
        </p:txBody>
      </p:sp>
      <p:sp>
        <p:nvSpPr>
          <p:cNvPr id="9228" name="Rectangle 12"/>
          <p:cNvSpPr>
            <a:spLocks noGrp="1" noChangeArrowheads="1"/>
          </p:cNvSpPr>
          <p:nvPr>
            <p:ph type="title"/>
          </p:nvPr>
        </p:nvSpPr>
        <p:spPr/>
        <p:txBody>
          <a:bodyPr>
            <a:normAutofit fontScale="90000"/>
          </a:bodyPr>
          <a:lstStyle/>
          <a:p>
            <a:pPr algn="ctr"/>
            <a:r>
              <a:rPr sz="4400" smtClean="0"/>
              <a:t>File Not Found </a:t>
            </a:r>
            <a:r>
              <a:rPr sz="4000" smtClean="0"/>
              <a:t>(Ex.1)</a:t>
            </a:r>
            <a:r>
              <a:rPr lang="en-US" dirty="0"/>
              <a:t/>
            </a:r>
            <a:br>
              <a:rPr lang="en-US" dirty="0"/>
            </a:br>
            <a:r>
              <a:rPr lang="en-US" sz="4400" dirty="0" smtClean="0"/>
              <a:t>Issue: </a:t>
            </a:r>
            <a:r>
              <a:rPr lang="en-US" sz="4000" dirty="0" smtClean="0"/>
              <a:t>Cannot refer to Non-Exist.sys</a:t>
            </a:r>
            <a:endParaRPr sz="3600">
              <a:solidFill>
                <a:schemeClr val="accent1"/>
              </a:solidFill>
            </a:endParaRPr>
          </a:p>
        </p:txBody>
      </p:sp>
      <p:sp>
        <p:nvSpPr>
          <p:cNvPr id="12" name="Rounded Rectangle 11"/>
          <p:cNvSpPr/>
          <p:nvPr/>
        </p:nvSpPr>
        <p:spPr bwMode="auto">
          <a:xfrm>
            <a:off x="5943600" y="5213047"/>
            <a:ext cx="2201333"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Non-Exist.sys</a:t>
            </a:r>
          </a:p>
        </p:txBody>
      </p:sp>
      <p:cxnSp>
        <p:nvCxnSpPr>
          <p:cNvPr id="24" name="Straight Arrow Connector 23"/>
          <p:cNvCxnSpPr>
            <a:endCxn id="12" idx="1"/>
          </p:cNvCxnSpPr>
          <p:nvPr/>
        </p:nvCxnSpPr>
        <p:spPr bwMode="auto">
          <a:xfrm>
            <a:off x="3581400" y="4984447"/>
            <a:ext cx="2362200" cy="67007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3" name="&quot;No&quot; Symbol 12"/>
          <p:cNvSpPr/>
          <p:nvPr/>
        </p:nvSpPr>
        <p:spPr bwMode="auto">
          <a:xfrm>
            <a:off x="4038600" y="47244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2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fill="hold" grpId="0" nodeType="withEffect">
                                  <p:stCondLst>
                                    <p:cond delay="0"/>
                                  </p:stCondLst>
                                  <p:childTnLst>
                                    <p:anim calcmode="discrete" valueType="str">
                                      <p:cBhvr>
                                        <p:cTn id="15"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16" fill="hold">
                            <p:stCondLst>
                              <p:cond delay="3000"/>
                            </p:stCondLst>
                            <p:childTnLst>
                              <p:par>
                                <p:cTn id="17" presetID="35" presetClass="emph" presetSubtype="0" fill="hold" nodeType="afterEffect">
                                  <p:stCondLst>
                                    <p:cond delay="0"/>
                                  </p:stCondLst>
                                  <p:childTnLst>
                                    <p:anim calcmode="discrete" valueType="str">
                                      <p:cBhvr>
                                        <p:cTn id="18" dur="2000" fill="hold"/>
                                        <p:tgtEl>
                                          <p:spTgt spid="24"/>
                                        </p:tgtEl>
                                        <p:attrNameLst>
                                          <p:attrName>style.visibility</p:attrName>
                                        </p:attrNameLst>
                                      </p:cBhvr>
                                      <p:tavLst>
                                        <p:tav tm="0">
                                          <p:val>
                                            <p:strVal val="hidden"/>
                                          </p:val>
                                        </p:tav>
                                        <p:tav tm="50000">
                                          <p:val>
                                            <p:strVal val="visible"/>
                                          </p:val>
                                        </p:tav>
                                      </p:tavLst>
                                    </p:anim>
                                  </p:childTnLst>
                                </p:cTn>
                              </p:par>
                              <p:par>
                                <p:cTn id="19" presetID="35" presetClass="emph" presetSubtype="0" fill="hold" grpId="1" nodeType="withEffect">
                                  <p:stCondLst>
                                    <p:cond delay="0"/>
                                  </p:stCondLst>
                                  <p:childTnLst>
                                    <p:anim calcmode="discrete" valueType="str">
                                      <p:cBhvr>
                                        <p:cTn id="20"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21" fill="hold">
                            <p:stCondLst>
                              <p:cond delay="5000"/>
                            </p:stCondLst>
                            <p:childTnLst>
                              <p:par>
                                <p:cTn id="22" presetID="4"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p:txBody>
          <a:bodyPr>
            <a:normAutofit fontScale="90000"/>
          </a:bodyPr>
          <a:lstStyle/>
          <a:p>
            <a:r>
              <a:rPr sz="4400" smtClean="0"/>
              <a:t>File Not Found </a:t>
            </a:r>
            <a:r>
              <a:rPr sz="4000" smtClean="0"/>
              <a:t>(Ex.1)</a:t>
            </a:r>
            <a:r>
              <a:rPr smtClean="0"/>
              <a:t/>
            </a:r>
            <a:br>
              <a:rPr smtClean="0"/>
            </a:br>
            <a:r>
              <a:rPr sz="4000" smtClean="0"/>
              <a:t>Typical Error Log</a:t>
            </a:r>
            <a:r>
              <a:rPr lang="en-US" dirty="0"/>
              <a:t/>
            </a:r>
            <a:br>
              <a:rPr lang="en-US" dirty="0"/>
            </a:br>
            <a:endParaRPr sz="3600">
              <a:solidFill>
                <a:schemeClr val="accent1"/>
              </a:solidFill>
            </a:endParaRPr>
          </a:p>
        </p:txBody>
      </p:sp>
      <p:sp>
        <p:nvSpPr>
          <p:cNvPr id="7" name="Rectangle 6"/>
          <p:cNvSpPr>
            <a:spLocks noChangeArrowheads="1"/>
          </p:cNvSpPr>
          <p:nvPr/>
        </p:nvSpPr>
        <p:spPr bwMode="auto">
          <a:xfrm>
            <a:off x="381000" y="2209800"/>
            <a:ext cx="8305800" cy="3657600"/>
          </a:xfrm>
          <a:prstGeom prst="rect">
            <a:avLst/>
          </a:prstGeom>
          <a:solidFill>
            <a:schemeClr val="bg2">
              <a:lumMod val="90000"/>
            </a:schemeClr>
          </a:soli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Error 2: The system cannot find the file specified.</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{SPFILENOTIFY_ENDQUEUE}</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{SPFILENOTIFY_ENDQUEUE - returned 0x00000000}</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{_</a:t>
            </a:r>
            <a:r>
              <a:rPr lang="en-US" dirty="0" err="1" smtClean="0">
                <a:latin typeface="Lucida Console" pitchFamily="49" charset="0"/>
              </a:rPr>
              <a:t>commit_file_queue</a:t>
            </a:r>
            <a:r>
              <a:rPr lang="en-US" dirty="0" smtClean="0">
                <a:latin typeface="Lucida Console" pitchFamily="49" charset="0"/>
              </a:rPr>
              <a:t> exit(0x00000002)}</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Failed to copy the Driver Package to </a:t>
            </a:r>
          </a:p>
          <a:p>
            <a:r>
              <a:rPr lang="en-US" dirty="0" smtClean="0">
                <a:latin typeface="Lucida Console" pitchFamily="49" charset="0"/>
              </a:rPr>
              <a:t>	    C:\Users\Administrator\GUID Error = 80070002</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Failed to copy driver package from source into temporary client location. </a:t>
            </a:r>
          </a:p>
          <a:p>
            <a:r>
              <a:rPr lang="en-US" dirty="0" smtClean="0">
                <a:latin typeface="Lucida Console" pitchFamily="49" charset="0"/>
              </a:rPr>
              <a:t>	   Error = 80070002, </a:t>
            </a:r>
          </a:p>
          <a:p>
            <a:r>
              <a:rPr lang="en-US" dirty="0" smtClean="0">
                <a:latin typeface="Lucida Console" pitchFamily="49" charset="0"/>
              </a:rPr>
              <a:t>	   </a:t>
            </a:r>
            <a:r>
              <a:rPr lang="en-US" dirty="0" err="1" smtClean="0">
                <a:latin typeface="Lucida Console" pitchFamily="49" charset="0"/>
              </a:rPr>
              <a:t>SrcInf</a:t>
            </a:r>
            <a:r>
              <a:rPr lang="en-US" dirty="0" smtClean="0">
                <a:latin typeface="Lucida Console" pitchFamily="49" charset="0"/>
              </a:rPr>
              <a:t> = X:\OEM Drivers\</a:t>
            </a:r>
            <a:r>
              <a:rPr lang="en-US" dirty="0" err="1" smtClean="0">
                <a:latin typeface="Lucida Console" pitchFamily="49" charset="0"/>
              </a:rPr>
              <a:t>FooDriver</a:t>
            </a:r>
            <a:r>
              <a:rPr lang="en-US" dirty="0" smtClean="0">
                <a:latin typeface="Lucida Console" pitchFamily="49" charset="0"/>
              </a:rPr>
              <a:t>\Foo.inf, </a:t>
            </a:r>
          </a:p>
          <a:p>
            <a:r>
              <a:rPr lang="en-US" dirty="0" smtClean="0">
                <a:latin typeface="Lucida Console" pitchFamily="49" charset="0"/>
              </a:rPr>
              <a:t>	   </a:t>
            </a:r>
            <a:r>
              <a:rPr lang="en-US" dirty="0" err="1" smtClean="0">
                <a:latin typeface="Lucida Console" pitchFamily="49" charset="0"/>
              </a:rPr>
              <a:t>DestPath</a:t>
            </a:r>
            <a:r>
              <a:rPr lang="en-US" dirty="0" smtClean="0">
                <a:latin typeface="Lucida Console" pitchFamily="49" charset="0"/>
              </a:rPr>
              <a:t> = C:\Users\Administrator\GUID</a:t>
            </a:r>
            <a:endParaRPr lang="en-US" dirty="0">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7">
                                            <p:txEl>
                                              <p:pRg st="4" end="4"/>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500" fill="hold"/>
                                        <p:tgtEl>
                                          <p:spTgt spid="7">
                                            <p:txEl>
                                              <p:pRg st="5" end="5"/>
                                            </p:txEl>
                                          </p:spTgt>
                                        </p:tgtEl>
                                        <p:attrNameLst>
                                          <p:attrName>style.fontSize</p:attrName>
                                        </p:attrNameLst>
                                      </p:cBhvr>
                                    </p:anim>
                                  </p:childTnLst>
                                </p:cTn>
                              </p:par>
                              <p:par>
                                <p:cTn id="9" presetID="3" presetClass="exit" presetSubtype="10" fill="hold" nodeType="withEffect">
                                  <p:stCondLst>
                                    <p:cond delay="0"/>
                                  </p:stCondLst>
                                  <p:childTnLst>
                                    <p:animEffect transition="out" filter="blinds(horizontal)">
                                      <p:cBhvr>
                                        <p:cTn id="10" dur="500"/>
                                        <p:tgtEl>
                                          <p:spTgt spid="7">
                                            <p:txEl>
                                              <p:pRg st="0" end="0"/>
                                            </p:txEl>
                                          </p:spTgt>
                                        </p:tgtEl>
                                      </p:cBhvr>
                                    </p:animEffect>
                                    <p:set>
                                      <p:cBhvr>
                                        <p:cTn id="11" dur="1" fill="hold">
                                          <p:stCondLst>
                                            <p:cond delay="499"/>
                                          </p:stCondLst>
                                        </p:cTn>
                                        <p:tgtEl>
                                          <p:spTgt spid="7">
                                            <p:txEl>
                                              <p:pRg st="0" end="0"/>
                                            </p:txEl>
                                          </p:spTgt>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7">
                                            <p:txEl>
                                              <p:pRg st="1" end="1"/>
                                            </p:txEl>
                                          </p:spTgt>
                                        </p:tgtEl>
                                      </p:cBhvr>
                                    </p:animEffect>
                                    <p:set>
                                      <p:cBhvr>
                                        <p:cTn id="14" dur="1" fill="hold">
                                          <p:stCondLst>
                                            <p:cond delay="499"/>
                                          </p:stCondLst>
                                        </p:cTn>
                                        <p:tgtEl>
                                          <p:spTgt spid="7">
                                            <p:txEl>
                                              <p:pRg st="1" end="1"/>
                                            </p:txEl>
                                          </p:spTgt>
                                        </p:tgtEl>
                                        <p:attrNameLst>
                                          <p:attrName>style.visibility</p:attrName>
                                        </p:attrNameLst>
                                      </p:cBhvr>
                                      <p:to>
                                        <p:strVal val="hidden"/>
                                      </p:to>
                                    </p:set>
                                  </p:childTnLst>
                                </p:cTn>
                              </p:par>
                              <p:par>
                                <p:cTn id="15" presetID="3" presetClass="exit" presetSubtype="10" fill="hold" nodeType="withEffect">
                                  <p:stCondLst>
                                    <p:cond delay="0"/>
                                  </p:stCondLst>
                                  <p:childTnLst>
                                    <p:animEffect transition="out" filter="blinds(horizontal)">
                                      <p:cBhvr>
                                        <p:cTn id="16" dur="500"/>
                                        <p:tgtEl>
                                          <p:spTgt spid="7">
                                            <p:txEl>
                                              <p:pRg st="2" end="2"/>
                                            </p:txEl>
                                          </p:spTgt>
                                        </p:tgtEl>
                                      </p:cBhvr>
                                    </p:animEffect>
                                    <p:set>
                                      <p:cBhvr>
                                        <p:cTn id="17" dur="1" fill="hold">
                                          <p:stCondLst>
                                            <p:cond delay="499"/>
                                          </p:stCondLst>
                                        </p:cTn>
                                        <p:tgtEl>
                                          <p:spTgt spid="7">
                                            <p:txEl>
                                              <p:pRg st="2" end="2"/>
                                            </p:txEl>
                                          </p:spTgt>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7">
                                            <p:txEl>
                                              <p:pRg st="3" end="3"/>
                                            </p:txEl>
                                          </p:spTgt>
                                        </p:tgtEl>
                                      </p:cBhvr>
                                    </p:animEffect>
                                    <p:set>
                                      <p:cBhvr>
                                        <p:cTn id="20" dur="1" fill="hold">
                                          <p:stCondLst>
                                            <p:cond delay="499"/>
                                          </p:stCondLst>
                                        </p:cTn>
                                        <p:tgtEl>
                                          <p:spTgt spid="7">
                                            <p:txEl>
                                              <p:pRg st="3" end="3"/>
                                            </p:txEl>
                                          </p:spTgt>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7">
                                            <p:txEl>
                                              <p:pRg st="6" end="6"/>
                                            </p:txEl>
                                          </p:spTgt>
                                        </p:tgtEl>
                                      </p:cBhvr>
                                    </p:animEffect>
                                    <p:set>
                                      <p:cBhvr>
                                        <p:cTn id="23" dur="1" fill="hold">
                                          <p:stCondLst>
                                            <p:cond delay="499"/>
                                          </p:stCondLst>
                                        </p:cTn>
                                        <p:tgtEl>
                                          <p:spTgt spid="7">
                                            <p:txEl>
                                              <p:pRg st="6" end="6"/>
                                            </p:txEl>
                                          </p:spTgt>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7">
                                            <p:txEl>
                                              <p:pRg st="7" end="7"/>
                                            </p:txEl>
                                          </p:spTgt>
                                        </p:tgtEl>
                                      </p:cBhvr>
                                    </p:animEffect>
                                    <p:set>
                                      <p:cBhvr>
                                        <p:cTn id="26" dur="1" fill="hold">
                                          <p:stCondLst>
                                            <p:cond delay="499"/>
                                          </p:stCondLst>
                                        </p:cTn>
                                        <p:tgtEl>
                                          <p:spTgt spid="7">
                                            <p:txEl>
                                              <p:pRg st="7" end="7"/>
                                            </p:txEl>
                                          </p:spTgt>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7">
                                            <p:txEl>
                                              <p:pRg st="8" end="8"/>
                                            </p:txEl>
                                          </p:spTgt>
                                        </p:tgtEl>
                                      </p:cBhvr>
                                    </p:animEffect>
                                    <p:set>
                                      <p:cBhvr>
                                        <p:cTn id="29" dur="1" fill="hold">
                                          <p:stCondLst>
                                            <p:cond delay="499"/>
                                          </p:stCondLst>
                                        </p:cTn>
                                        <p:tgtEl>
                                          <p:spTgt spid="7">
                                            <p:txEl>
                                              <p:pRg st="8" end="8"/>
                                            </p:txEl>
                                          </p:spTgt>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7">
                                            <p:txEl>
                                              <p:pRg st="9" end="9"/>
                                            </p:txEl>
                                          </p:spTgt>
                                        </p:tgtEl>
                                      </p:cBhvr>
                                    </p:animEffect>
                                    <p:set>
                                      <p:cBhvr>
                                        <p:cTn id="32" dur="1" fill="hold">
                                          <p:stCondLst>
                                            <p:cond delay="499"/>
                                          </p:stCondLst>
                                        </p:cTn>
                                        <p:tgtEl>
                                          <p:spTgt spid="7">
                                            <p:txEl>
                                              <p:pRg st="9" end="9"/>
                                            </p:txEl>
                                          </p:spTgt>
                                        </p:tgtEl>
                                        <p:attrNameLst>
                                          <p:attrName>style.visibility</p:attrName>
                                        </p:attrNameLst>
                                      </p:cBhvr>
                                      <p:to>
                                        <p:strVal val="hidden"/>
                                      </p:to>
                                    </p:set>
                                  </p:childTnLst>
                                </p:cTn>
                              </p:par>
                              <p:par>
                                <p:cTn id="33" presetID="3" presetClass="emph" presetSubtype="2" fill="hold" nodeType="withEffect">
                                  <p:stCondLst>
                                    <p:cond delay="0"/>
                                  </p:stCondLst>
                                  <p:childTnLst>
                                    <p:animClr clrSpc="rgb">
                                      <p:cBhvr override="childStyle">
                                        <p:cTn id="34" dur="500" fill="hold"/>
                                        <p:tgtEl>
                                          <p:spTgt spid="7">
                                            <p:txEl>
                                              <p:pRg st="4" end="4"/>
                                            </p:txEl>
                                          </p:spTgt>
                                        </p:tgtEl>
                                        <p:attrNameLst>
                                          <p:attrName>style.color</p:attrName>
                                        </p:attrNameLst>
                                      </p:cBhvr>
                                      <p:to>
                                        <a:schemeClr val="hlink"/>
                                      </p:to>
                                    </p:animClr>
                                  </p:childTnLst>
                                </p:cTn>
                              </p:par>
                              <p:par>
                                <p:cTn id="35" presetID="3" presetClass="emph" presetSubtype="2" fill="hold" nodeType="withEffect">
                                  <p:stCondLst>
                                    <p:cond delay="0"/>
                                  </p:stCondLst>
                                  <p:childTnLst>
                                    <p:animClr clrSpc="rgb">
                                      <p:cBhvr override="childStyle">
                                        <p:cTn id="36" dur="500" fill="hold"/>
                                        <p:tgtEl>
                                          <p:spTgt spid="7">
                                            <p:txEl>
                                              <p:pRg st="5" end="5"/>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1" name="Rectangle 20"/>
          <p:cNvSpPr>
            <a:spLocks noChangeArrowheads="1"/>
          </p:cNvSpPr>
          <p:nvPr/>
        </p:nvSpPr>
        <p:spPr bwMode="auto">
          <a:xfrm>
            <a:off x="1295400"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Exist.sys</a:t>
            </a:r>
            <a:endParaRPr lang="en-US" dirty="0" smtClean="0"/>
          </a:p>
        </p:txBody>
      </p:sp>
      <p:sp>
        <p:nvSpPr>
          <p:cNvPr id="22" name="Rectangle 21"/>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23" name="Rectangle 22"/>
          <p:cNvSpPr>
            <a:spLocks noChangeArrowheads="1"/>
          </p:cNvSpPr>
          <p:nvPr/>
        </p:nvSpPr>
        <p:spPr bwMode="auto">
          <a:xfrm>
            <a:off x="5943600" y="41148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rgbClr val="383D42"/>
                </a:solidFill>
                <a:latin typeface="Arial" charset="0"/>
              </a:rPr>
              <a:t>Bar</a:t>
            </a:r>
            <a:r>
              <a:rPr lang="en-US" sz="3200" kern="1200" dirty="0" smtClean="0">
                <a:solidFill>
                  <a:srgbClr val="383D42"/>
                </a:solidFill>
                <a:latin typeface="Arial" charset="0"/>
                <a:ea typeface="+mn-ea"/>
                <a:cs typeface="+mn-cs"/>
              </a:rPr>
              <a:t>.sys</a:t>
            </a:r>
            <a:endParaRPr lang="en-US" sz="3200" kern="1200" dirty="0">
              <a:solidFill>
                <a:srgbClr val="383D42"/>
              </a:solidFill>
              <a:latin typeface="Arial" charset="0"/>
              <a:ea typeface="+mn-ea"/>
              <a:cs typeface="+mn-cs"/>
            </a:endParaRPr>
          </a:p>
        </p:txBody>
      </p:sp>
      <p:sp>
        <p:nvSpPr>
          <p:cNvPr id="9228" name="Rectangle 12"/>
          <p:cNvSpPr>
            <a:spLocks noGrp="1" noChangeArrowheads="1"/>
          </p:cNvSpPr>
          <p:nvPr>
            <p:ph type="title"/>
          </p:nvPr>
        </p:nvSpPr>
        <p:spPr/>
        <p:txBody>
          <a:bodyPr>
            <a:normAutofit fontScale="90000"/>
          </a:bodyPr>
          <a:lstStyle/>
          <a:p>
            <a:r>
              <a:rPr sz="4400" smtClean="0"/>
              <a:t>File Not Found </a:t>
            </a:r>
            <a:r>
              <a:rPr sz="4000" smtClean="0"/>
              <a:t>(Ex.1)</a:t>
            </a:r>
            <a:r>
              <a:rPr lang="en-US" dirty="0"/>
              <a:t/>
            </a:r>
            <a:br>
              <a:rPr lang="en-US" dirty="0"/>
            </a:br>
            <a:r>
              <a:rPr lang="en-US" sz="3100" dirty="0" smtClean="0"/>
              <a:t>Solution: All files should be in driver package</a:t>
            </a:r>
            <a:endParaRPr sz="3100">
              <a:solidFill>
                <a:schemeClr val="accent1"/>
              </a:solidFill>
            </a:endParaRPr>
          </a:p>
        </p:txBody>
      </p:sp>
      <p:sp>
        <p:nvSpPr>
          <p:cNvPr id="11" name="Left Arrow 10"/>
          <p:cNvSpPr/>
          <p:nvPr/>
        </p:nvSpPr>
        <p:spPr bwMode="auto">
          <a:xfrm rot="9683930">
            <a:off x="2796048" y="3740441"/>
            <a:ext cx="2963794" cy="338953"/>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Left Arrow 12"/>
          <p:cNvSpPr/>
          <p:nvPr/>
        </p:nvSpPr>
        <p:spPr bwMode="auto">
          <a:xfrm rot="10566474">
            <a:off x="2979847" y="4442238"/>
            <a:ext cx="2923659" cy="336446"/>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Left Arrow 19"/>
          <p:cNvSpPr/>
          <p:nvPr/>
        </p:nvSpPr>
        <p:spPr bwMode="auto">
          <a:xfrm rot="11831283">
            <a:off x="3038408" y="5192745"/>
            <a:ext cx="2706030" cy="344038"/>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ectangle 23"/>
          <p:cNvSpPr>
            <a:spLocks noChangeArrowheads="1"/>
          </p:cNvSpPr>
          <p:nvPr/>
        </p:nvSpPr>
        <p:spPr bwMode="auto">
          <a:xfrm>
            <a:off x="5943600" y="52578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Exist.sys</a:t>
            </a:r>
            <a:endParaRPr lang="en-US" sz="3200" kern="1200" dirty="0">
              <a:solidFill>
                <a:srgbClr val="383D42"/>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sz="4000" smtClean="0"/>
              <a:t>File Not Found </a:t>
            </a:r>
            <a:br>
              <a:rPr sz="4000" smtClean="0"/>
            </a:br>
            <a:r>
              <a:rPr sz="4000" smtClean="0"/>
              <a:t>Example 2</a:t>
            </a:r>
            <a:r>
              <a:rPr smtClean="0"/>
              <a:t/>
            </a:r>
            <a:br>
              <a:rPr smtClean="0"/>
            </a:br>
            <a:r>
              <a:rPr smtClean="0"/>
              <a:t/>
            </a:r>
            <a:br>
              <a:rPr smtClean="0"/>
            </a:br>
            <a:r>
              <a:rPr sz="4000" smtClean="0"/>
              <a:t>SetupCopyOEMINF() in Co-Installer</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File Not Found </a:t>
            </a:r>
            <a:r>
              <a:rPr sz="4000" smtClean="0"/>
              <a:t>(Ex. 2)</a:t>
            </a:r>
            <a:r>
              <a:rPr smtClean="0"/>
              <a:t/>
            </a:r>
            <a:br>
              <a:rPr smtClean="0"/>
            </a:br>
            <a:r>
              <a:rPr sz="4000" smtClean="0"/>
              <a:t>There is a driver package</a:t>
            </a:r>
            <a:endParaRPr lang="en-US" dirty="0"/>
          </a:p>
        </p:txBody>
      </p:sp>
      <p:sp>
        <p:nvSpPr>
          <p:cNvPr id="5" name="Rectangle 4"/>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File Not Found </a:t>
            </a:r>
            <a:r>
              <a:rPr sz="4000" smtClean="0"/>
              <a:t>(Ex.2)</a:t>
            </a:r>
            <a:r>
              <a:rPr smtClean="0"/>
              <a:t/>
            </a:r>
            <a:br>
              <a:rPr smtClean="0"/>
            </a:br>
            <a:r>
              <a:rPr sz="4000" smtClean="0"/>
              <a:t>The driver package has 4 files</a:t>
            </a:r>
            <a:endParaRPr lang="en-US" dirty="0"/>
          </a:p>
        </p:txBody>
      </p:sp>
      <p:sp>
        <p:nvSpPr>
          <p:cNvPr id="10" name="Rectangle 9"/>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1371600" y="2819400"/>
            <a:ext cx="3429000" cy="1981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
        <p:nvSpPr>
          <p:cNvPr id="15" name="Rectangle 14"/>
          <p:cNvSpPr>
            <a:spLocks noChangeArrowheads="1"/>
          </p:cNvSpPr>
          <p:nvPr/>
        </p:nvSpPr>
        <p:spPr bwMode="auto">
          <a:xfrm>
            <a:off x="5943600" y="4114800"/>
            <a:ext cx="2209800" cy="914400"/>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Foo.dll</a:t>
            </a:r>
            <a:endParaRPr lang="en-US" sz="32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File Not Found </a:t>
            </a:r>
            <a:r>
              <a:rPr sz="4000" smtClean="0"/>
              <a:t>(Ex.2)</a:t>
            </a:r>
            <a:r>
              <a:rPr smtClean="0"/>
              <a:t/>
            </a:r>
            <a:br>
              <a:rPr smtClean="0"/>
            </a:br>
            <a:r>
              <a:rPr sz="4000" smtClean="0"/>
              <a:t>The INF file has a co-installer section</a:t>
            </a:r>
            <a:endParaRPr lang="en-US" dirty="0"/>
          </a:p>
        </p:txBody>
      </p:sp>
      <p:sp>
        <p:nvSpPr>
          <p:cNvPr id="14" name="Rectangle 13"/>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5" name="Rectangle 14"/>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7" name="Rectangle 16"/>
          <p:cNvSpPr>
            <a:spLocks noChangeArrowheads="1"/>
          </p:cNvSpPr>
          <p:nvPr/>
        </p:nvSpPr>
        <p:spPr bwMode="auto">
          <a:xfrm>
            <a:off x="5943600" y="4114800"/>
            <a:ext cx="2209800" cy="914400"/>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Foo.dll</a:t>
            </a:r>
            <a:endParaRPr lang="en-US" sz="3200" kern="1200" dirty="0">
              <a:solidFill>
                <a:srgbClr val="383D42"/>
              </a:solidFill>
              <a:latin typeface="Arial" charset="0"/>
              <a:ea typeface="+mn-ea"/>
              <a:cs typeface="+mn-cs"/>
            </a:endParaRPr>
          </a:p>
        </p:txBody>
      </p:sp>
      <p:sp>
        <p:nvSpPr>
          <p:cNvPr id="18" name="Rectangle 17"/>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
        <p:nvSpPr>
          <p:cNvPr id="10" name="Rectangle 9"/>
          <p:cNvSpPr>
            <a:spLocks noChangeArrowheads="1"/>
          </p:cNvSpPr>
          <p:nvPr/>
        </p:nvSpPr>
        <p:spPr bwMode="auto">
          <a:xfrm>
            <a:off x="1371600" y="2819400"/>
            <a:ext cx="3429000" cy="1981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File Not Found </a:t>
            </a:r>
            <a:r>
              <a:rPr sz="4000" smtClean="0"/>
              <a:t>(Ex.2)</a:t>
            </a:r>
            <a:r>
              <a:rPr smtClean="0"/>
              <a:t/>
            </a:r>
            <a:br>
              <a:rPr smtClean="0"/>
            </a:br>
            <a:r>
              <a:rPr sz="3600" smtClean="0"/>
              <a:t>The co-installer section registers Foo.dll</a:t>
            </a:r>
            <a:endParaRPr lang="en-US" sz="3600" dirty="0"/>
          </a:p>
        </p:txBody>
      </p:sp>
      <p:sp>
        <p:nvSpPr>
          <p:cNvPr id="15" name="Rectangle 14"/>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6" name="Rectangle 15"/>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7" name="Rectangle 16"/>
          <p:cNvSpPr>
            <a:spLocks noChangeArrowheads="1"/>
          </p:cNvSpPr>
          <p:nvPr/>
        </p:nvSpPr>
        <p:spPr bwMode="auto">
          <a:xfrm>
            <a:off x="5943600" y="4114800"/>
            <a:ext cx="2209800" cy="914400"/>
          </a:xfrm>
          <a:prstGeom prst="rect">
            <a:avLst/>
          </a:prstGeom>
          <a:solidFill>
            <a:srgbClr val="92CFA5"/>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Foo.dll</a:t>
            </a:r>
            <a:endParaRPr lang="en-US" sz="3200" kern="1200" dirty="0">
              <a:solidFill>
                <a:srgbClr val="383D42"/>
              </a:solidFill>
              <a:latin typeface="Arial" charset="0"/>
              <a:ea typeface="+mn-ea"/>
              <a:cs typeface="+mn-cs"/>
            </a:endParaRPr>
          </a:p>
        </p:txBody>
      </p:sp>
      <p:sp>
        <p:nvSpPr>
          <p:cNvPr id="18" name="Rectangle 17"/>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
        <p:nvSpPr>
          <p:cNvPr id="19" name="Rectangle 18"/>
          <p:cNvSpPr>
            <a:spLocks noChangeArrowheads="1"/>
          </p:cNvSpPr>
          <p:nvPr/>
        </p:nvSpPr>
        <p:spPr bwMode="auto">
          <a:xfrm>
            <a:off x="1371600" y="2819400"/>
            <a:ext cx="3429000" cy="1981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9" name="Left Arrow 8"/>
          <p:cNvSpPr/>
          <p:nvPr/>
        </p:nvSpPr>
        <p:spPr bwMode="auto">
          <a:xfrm rot="10800000">
            <a:off x="2667000" y="4419600"/>
            <a:ext cx="3374405" cy="317292"/>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4" name="Rectangle 13"/>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
        <p:nvSpPr>
          <p:cNvPr id="17" name="Rectangle 16"/>
          <p:cNvSpPr>
            <a:spLocks noChangeArrowheads="1"/>
          </p:cNvSpPr>
          <p:nvPr/>
        </p:nvSpPr>
        <p:spPr bwMode="auto">
          <a:xfrm>
            <a:off x="1371600" y="2819400"/>
            <a:ext cx="3429000" cy="1981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p:txBody>
          <a:bodyPr>
            <a:normAutofit fontScale="90000"/>
          </a:bodyPr>
          <a:lstStyle/>
          <a:p>
            <a:r>
              <a:rPr sz="4400" smtClean="0"/>
              <a:t>File Not Found </a:t>
            </a:r>
            <a:r>
              <a:rPr sz="4000" smtClean="0"/>
              <a:t>(Ex.2)</a:t>
            </a:r>
            <a:r>
              <a:rPr smtClean="0"/>
              <a:t/>
            </a:r>
            <a:br>
              <a:rPr smtClean="0"/>
            </a:br>
            <a:r>
              <a:rPr sz="3600" smtClean="0"/>
              <a:t>The co-installer has SetupCopyOEMINF</a:t>
            </a:r>
            <a:endParaRPr lang="en-US" dirty="0"/>
          </a:p>
        </p:txBody>
      </p:sp>
      <p:sp>
        <p:nvSpPr>
          <p:cNvPr id="20" name="Rectangle 19"/>
          <p:cNvSpPr>
            <a:spLocks noChangeArrowheads="1"/>
          </p:cNvSpPr>
          <p:nvPr/>
        </p:nvSpPr>
        <p:spPr bwMode="auto">
          <a:xfrm>
            <a:off x="5410200" y="4191000"/>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WER for driver installation errors</a:t>
            </a:r>
            <a:endParaRPr sz="4000">
              <a:solidFill>
                <a:schemeClr val="accent1"/>
              </a:solidFill>
            </a:endParaRPr>
          </a:p>
        </p:txBody>
      </p:sp>
      <p:sp>
        <p:nvSpPr>
          <p:cNvPr id="9229" name="Rectangle 13"/>
          <p:cNvSpPr>
            <a:spLocks noGrp="1" noChangeArrowheads="1"/>
          </p:cNvSpPr>
          <p:nvPr>
            <p:ph idx="1"/>
          </p:nvPr>
        </p:nvSpPr>
        <p:spPr/>
        <p:txBody>
          <a:bodyPr>
            <a:normAutofit fontScale="85000" lnSpcReduction="20000"/>
          </a:bodyPr>
          <a:lstStyle/>
          <a:p>
            <a:r>
              <a:rPr lang="en-US" sz="3200" dirty="0" smtClean="0"/>
              <a:t>WER sends diagnostic information</a:t>
            </a:r>
          </a:p>
          <a:p>
            <a:pPr lvl="1"/>
            <a:r>
              <a:rPr lang="en-US" sz="2800" dirty="0" smtClean="0"/>
              <a:t>Error Code (e.g. 80070002)</a:t>
            </a:r>
          </a:p>
          <a:p>
            <a:pPr lvl="1"/>
            <a:r>
              <a:rPr lang="en-US" sz="2800" dirty="0" smtClean="0"/>
              <a:t>INF name</a:t>
            </a:r>
          </a:p>
          <a:p>
            <a:pPr lvl="1"/>
            <a:r>
              <a:rPr lang="en-US" sz="2800" dirty="0" smtClean="0"/>
              <a:t>Error section in the INF file</a:t>
            </a:r>
          </a:p>
          <a:p>
            <a:r>
              <a:rPr lang="en-US" sz="3100" dirty="0" smtClean="0"/>
              <a:t>Additional Information</a:t>
            </a:r>
          </a:p>
          <a:p>
            <a:pPr lvl="1"/>
            <a:r>
              <a:rPr lang="en-US" sz="2800" dirty="0" smtClean="0"/>
              <a:t>INF file</a:t>
            </a:r>
          </a:p>
          <a:p>
            <a:pPr lvl="1"/>
            <a:r>
              <a:rPr lang="en-US" sz="2800" dirty="0" smtClean="0"/>
              <a:t>List of files in the driver package</a:t>
            </a:r>
          </a:p>
          <a:p>
            <a:pPr lvl="1"/>
            <a:r>
              <a:rPr lang="en-US" sz="2800" dirty="0" err="1" smtClean="0"/>
              <a:t>Setupapi.dev.log</a:t>
            </a:r>
            <a:endParaRPr lang="en-US" sz="2800" dirty="0" smtClean="0"/>
          </a:p>
          <a:p>
            <a:pPr lvl="1"/>
            <a:r>
              <a:rPr lang="en-US" sz="2800" dirty="0" smtClean="0"/>
              <a:t>Mini dump (only for timeout error)</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5" name="Rectangle 14"/>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
        <p:nvSpPr>
          <p:cNvPr id="17" name="Rectangle 16"/>
          <p:cNvSpPr>
            <a:spLocks noChangeArrowheads="1"/>
          </p:cNvSpPr>
          <p:nvPr/>
        </p:nvSpPr>
        <p:spPr bwMode="auto">
          <a:xfrm>
            <a:off x="1371600" y="2819400"/>
            <a:ext cx="3429000" cy="1981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8" name="Rectangle 17"/>
          <p:cNvSpPr>
            <a:spLocks noChangeArrowheads="1"/>
          </p:cNvSpPr>
          <p:nvPr/>
        </p:nvSpPr>
        <p:spPr bwMode="auto">
          <a:xfrm>
            <a:off x="5410200" y="4191000"/>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
        <p:nvSpPr>
          <p:cNvPr id="2" name="Title 1"/>
          <p:cNvSpPr>
            <a:spLocks noGrp="1"/>
          </p:cNvSpPr>
          <p:nvPr>
            <p:ph type="title"/>
          </p:nvPr>
        </p:nvSpPr>
        <p:spPr/>
        <p:txBody>
          <a:bodyPr>
            <a:normAutofit fontScale="90000"/>
          </a:bodyPr>
          <a:lstStyle/>
          <a:p>
            <a:r>
              <a:rPr sz="4400" smtClean="0"/>
              <a:t>File Not Found </a:t>
            </a:r>
            <a:r>
              <a:rPr sz="4000" smtClean="0"/>
              <a:t>(Ex.2)</a:t>
            </a:r>
            <a:r>
              <a:rPr smtClean="0"/>
              <a:t/>
            </a:r>
            <a:br>
              <a:rPr smtClean="0"/>
            </a:br>
            <a:r>
              <a:rPr sz="4000" smtClean="0"/>
              <a:t>Foo.dll tries to copy Bar.inf</a:t>
            </a:r>
            <a:endParaRPr lang="en-US" dirty="0"/>
          </a:p>
        </p:txBody>
      </p:sp>
      <p:sp>
        <p:nvSpPr>
          <p:cNvPr id="13" name="Left Arrow 12"/>
          <p:cNvSpPr/>
          <p:nvPr/>
        </p:nvSpPr>
        <p:spPr bwMode="auto">
          <a:xfrm rot="21279646">
            <a:off x="3973196" y="5251864"/>
            <a:ext cx="1524334" cy="303122"/>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6" name="Rectangle 15"/>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7" name="Rectangle 16"/>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
        <p:nvSpPr>
          <p:cNvPr id="18" name="Rectangle 17"/>
          <p:cNvSpPr>
            <a:spLocks noChangeArrowheads="1"/>
          </p:cNvSpPr>
          <p:nvPr/>
        </p:nvSpPr>
        <p:spPr bwMode="auto">
          <a:xfrm>
            <a:off x="1371600" y="2819400"/>
            <a:ext cx="3429000" cy="1981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9" name="Rectangle 18"/>
          <p:cNvSpPr>
            <a:spLocks noChangeArrowheads="1"/>
          </p:cNvSpPr>
          <p:nvPr/>
        </p:nvSpPr>
        <p:spPr bwMode="auto">
          <a:xfrm>
            <a:off x="5410200" y="4191000"/>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
        <p:nvSpPr>
          <p:cNvPr id="2" name="Title 1"/>
          <p:cNvSpPr>
            <a:spLocks noGrp="1"/>
          </p:cNvSpPr>
          <p:nvPr>
            <p:ph type="title"/>
          </p:nvPr>
        </p:nvSpPr>
        <p:spPr/>
        <p:txBody>
          <a:bodyPr>
            <a:normAutofit fontScale="90000"/>
          </a:bodyPr>
          <a:lstStyle/>
          <a:p>
            <a:r>
              <a:rPr sz="4400" smtClean="0"/>
              <a:t>File Not Found </a:t>
            </a:r>
            <a:r>
              <a:rPr sz="4000" smtClean="0"/>
              <a:t>(Ex.2)</a:t>
            </a:r>
            <a:r>
              <a:rPr smtClean="0"/>
              <a:t/>
            </a:r>
            <a:br>
              <a:rPr smtClean="0"/>
            </a:br>
            <a:r>
              <a:rPr sz="3100" smtClean="0"/>
              <a:t>Issue: SetupCopyOEMINF can't find the INF</a:t>
            </a:r>
            <a:endParaRPr lang="en-US" sz="3100" dirty="0"/>
          </a:p>
        </p:txBody>
      </p:sp>
      <p:cxnSp>
        <p:nvCxnSpPr>
          <p:cNvPr id="9" name="Straight Arrow Connector 8"/>
          <p:cNvCxnSpPr/>
          <p:nvPr/>
        </p:nvCxnSpPr>
        <p:spPr bwMode="auto">
          <a:xfrm rot="10800000" flipV="1">
            <a:off x="3886200" y="5257800"/>
            <a:ext cx="1600200" cy="152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1" name="&quot;No&quot; Symbol 10"/>
          <p:cNvSpPr/>
          <p:nvPr/>
        </p:nvSpPr>
        <p:spPr bwMode="auto">
          <a:xfrm>
            <a:off x="4267200" y="48006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fontScale="90000"/>
          </a:bodyPr>
          <a:lstStyle/>
          <a:p>
            <a:r>
              <a:rPr sz="4400" smtClean="0"/>
              <a:t>File Not Found </a:t>
            </a:r>
            <a:r>
              <a:rPr sz="4000" smtClean="0"/>
              <a:t>(Ex.2)</a:t>
            </a:r>
            <a:r>
              <a:rPr smtClean="0"/>
              <a:t/>
            </a:r>
            <a:br>
              <a:rPr smtClean="0"/>
            </a:br>
            <a:r>
              <a:rPr sz="4000" smtClean="0"/>
              <a:t>Typical Error Log </a:t>
            </a:r>
            <a:r>
              <a:rPr lang="en-US" dirty="0"/>
              <a:t/>
            </a:r>
            <a:br>
              <a:rPr lang="en-US" dirty="0"/>
            </a:br>
            <a:endParaRPr sz="3600">
              <a:solidFill>
                <a:schemeClr val="accent1"/>
              </a:solidFill>
            </a:endParaRPr>
          </a:p>
        </p:txBody>
      </p:sp>
      <p:sp>
        <p:nvSpPr>
          <p:cNvPr id="5" name="Content Placeholder 4"/>
          <p:cNvSpPr>
            <a:spLocks noGrp="1"/>
          </p:cNvSpPr>
          <p:nvPr>
            <p:ph idx="1"/>
          </p:nvPr>
        </p:nvSpPr>
        <p:spPr/>
        <p:txBody>
          <a:bodyPr/>
          <a:lstStyle/>
          <a:p>
            <a:endParaRPr lang="en-US"/>
          </a:p>
        </p:txBody>
      </p:sp>
      <p:sp>
        <p:nvSpPr>
          <p:cNvPr id="4" name="Rectangle 3"/>
          <p:cNvSpPr>
            <a:spLocks noChangeArrowheads="1"/>
          </p:cNvSpPr>
          <p:nvPr/>
        </p:nvSpPr>
        <p:spPr bwMode="auto">
          <a:xfrm>
            <a:off x="457200" y="2209800"/>
            <a:ext cx="8305800" cy="4267200"/>
          </a:xfrm>
          <a:prstGeom prst="rect">
            <a:avLst/>
          </a:prstGeom>
          <a:solidFill>
            <a:schemeClr val="bg2">
              <a:lumMod val="90000"/>
            </a:schemeClr>
          </a:soli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dvi:CoInstaller</a:t>
            </a:r>
            <a:r>
              <a:rPr lang="en-US" dirty="0" smtClean="0">
                <a:latin typeface="Lucida Console" pitchFamily="49" charset="0"/>
              </a:rPr>
              <a:t> 1: Enter (Post Processing) </a:t>
            </a:r>
          </a:p>
          <a:p>
            <a:r>
              <a:rPr lang="en-US" dirty="0" smtClean="0">
                <a:latin typeface="Lucida Console" pitchFamily="49" charset="0"/>
              </a:rPr>
              <a:t>     </a:t>
            </a:r>
            <a:r>
              <a:rPr lang="en-US" dirty="0" err="1" smtClean="0">
                <a:latin typeface="Lucida Console" pitchFamily="49" charset="0"/>
              </a:rPr>
              <a:t>inf:Opened</a:t>
            </a:r>
            <a:r>
              <a:rPr lang="en-US" dirty="0" smtClean="0">
                <a:latin typeface="Lucida Console" pitchFamily="49" charset="0"/>
              </a:rPr>
              <a:t> PNF: ‘C:\Windows\INF\Foo.inf'</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a:t>
            </a:r>
            <a:r>
              <a:rPr lang="en-US" dirty="0" err="1" smtClean="0">
                <a:latin typeface="Lucida Console" pitchFamily="49" charset="0"/>
              </a:rPr>
              <a:t>SetupCopyOEMInf</a:t>
            </a:r>
            <a:r>
              <a:rPr lang="en-US" dirty="0" smtClean="0">
                <a:latin typeface="Lucida Console" pitchFamily="49" charset="0"/>
              </a:rPr>
              <a:t>: Z:\bar.inf}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a:t>
            </a:r>
            <a:r>
              <a:rPr lang="en-US" dirty="0" err="1" smtClean="0">
                <a:latin typeface="Lucida Console" pitchFamily="49" charset="0"/>
              </a:rPr>
              <a:t>SetupCopyOEMInf</a:t>
            </a:r>
            <a:r>
              <a:rPr lang="en-US" dirty="0" smtClean="0">
                <a:latin typeface="Lucida Console" pitchFamily="49" charset="0"/>
              </a:rPr>
              <a:t> exit (0x00000002)} </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dvi</a:t>
            </a:r>
            <a:r>
              <a:rPr lang="en-US" dirty="0" smtClean="0">
                <a:latin typeface="Lucida Console" pitchFamily="49" charset="0"/>
              </a:rPr>
              <a:t>: </a:t>
            </a:r>
            <a:r>
              <a:rPr lang="en-US" dirty="0" err="1" smtClean="0">
                <a:latin typeface="Lucida Console" pitchFamily="49" charset="0"/>
              </a:rPr>
              <a:t>CoInstaller</a:t>
            </a:r>
            <a:r>
              <a:rPr lang="en-US" dirty="0" smtClean="0">
                <a:latin typeface="Lucida Console" pitchFamily="49" charset="0"/>
              </a:rPr>
              <a:t> 1: failed(0x00000002)!</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Dvi:Error</a:t>
            </a:r>
            <a:r>
              <a:rPr lang="en-US" dirty="0" smtClean="0">
                <a:latin typeface="Lucida Console" pitchFamily="49" charset="0"/>
              </a:rPr>
              <a:t> 2: The system cannot find the file specified.</a:t>
            </a:r>
          </a:p>
          <a:p>
            <a:r>
              <a:rPr lang="en-US" dirty="0" smtClean="0">
                <a:latin typeface="Lucida Console" pitchFamily="49" charset="0"/>
              </a:rPr>
              <a:t>     </a:t>
            </a:r>
            <a:r>
              <a:rPr lang="en-US" dirty="0" err="1" smtClean="0">
                <a:latin typeface="Lucida Console" pitchFamily="49" charset="0"/>
              </a:rPr>
              <a:t>dvi</a:t>
            </a:r>
            <a:r>
              <a:rPr lang="en-US" dirty="0" smtClean="0">
                <a:latin typeface="Lucida Console" pitchFamily="49" charset="0"/>
              </a:rPr>
              <a:t>:{DIF_INSTALLDEVICE - exit(0x00000002)} </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 Error(00000002) installing device!</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 Device install status=0x00000002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4">
                                            <p:txEl>
                                              <p:pRg st="8" end="8"/>
                                            </p:txEl>
                                          </p:spTgt>
                                        </p:tgtEl>
                                      </p:cBhvr>
                                    </p:animEffect>
                                    <p:set>
                                      <p:cBhvr>
                                        <p:cTn id="19" dur="1" fill="hold">
                                          <p:stCondLst>
                                            <p:cond delay="499"/>
                                          </p:stCondLst>
                                        </p:cTn>
                                        <p:tgtEl>
                                          <p:spTgt spid="4">
                                            <p:txEl>
                                              <p:pRg st="8" end="8"/>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4">
                                            <p:txEl>
                                              <p:pRg st="9" end="9"/>
                                            </p:txEl>
                                          </p:spTgt>
                                        </p:tgtEl>
                                      </p:cBhvr>
                                    </p:animEffect>
                                    <p:set>
                                      <p:cBhvr>
                                        <p:cTn id="22" dur="1" fill="hold">
                                          <p:stCondLst>
                                            <p:cond delay="499"/>
                                          </p:stCondLst>
                                        </p:cTn>
                                        <p:tgtEl>
                                          <p:spTgt spid="4">
                                            <p:txEl>
                                              <p:pRg st="9" end="9"/>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
                                            <p:txEl>
                                              <p:pRg st="10" end="10"/>
                                            </p:txEl>
                                          </p:spTgt>
                                        </p:tgtEl>
                                      </p:cBhvr>
                                    </p:animEffect>
                                    <p:set>
                                      <p:cBhvr>
                                        <p:cTn id="25" dur="1" fill="hold">
                                          <p:stCondLst>
                                            <p:cond delay="499"/>
                                          </p:stCondLst>
                                        </p:cTn>
                                        <p:tgtEl>
                                          <p:spTgt spid="4">
                                            <p:txEl>
                                              <p:pRg st="10" end="10"/>
                                            </p:txEl>
                                          </p:spTgt>
                                        </p:tgtEl>
                                        <p:attrNameLst>
                                          <p:attrName>style.visibility</p:attrName>
                                        </p:attrNameLst>
                                      </p:cBhvr>
                                      <p:to>
                                        <p:strVal val="hidden"/>
                                      </p:to>
                                    </p:set>
                                  </p:childTnLst>
                                </p:cTn>
                              </p:par>
                              <p:par>
                                <p:cTn id="26" presetID="4" presetClass="emph" presetSubtype="2" fill="hold" nodeType="withEffect">
                                  <p:stCondLst>
                                    <p:cond delay="0"/>
                                  </p:stCondLst>
                                  <p:childTnLst>
                                    <p:anim to="1.5" calcmode="lin" valueType="num">
                                      <p:cBhvr override="childStyle">
                                        <p:cTn id="27" dur="500" fill="hold"/>
                                        <p:tgtEl>
                                          <p:spTgt spid="4">
                                            <p:txEl>
                                              <p:pRg st="5" end="5"/>
                                            </p:txEl>
                                          </p:spTgt>
                                        </p:tgtEl>
                                        <p:attrNameLst>
                                          <p:attrName>style.fontSize</p:attrName>
                                        </p:attrNameLst>
                                      </p:cBhvr>
                                    </p:anim>
                                  </p:childTnLst>
                                </p:cTn>
                              </p:par>
                              <p:par>
                                <p:cTn id="28" presetID="4" presetClass="emph" presetSubtype="2" fill="hold" nodeType="withEffect">
                                  <p:stCondLst>
                                    <p:cond delay="0"/>
                                  </p:stCondLst>
                                  <p:childTnLst>
                                    <p:anim to="1.5" calcmode="lin" valueType="num">
                                      <p:cBhvr override="childStyle">
                                        <p:cTn id="29" dur="500" fill="hold"/>
                                        <p:tgtEl>
                                          <p:spTgt spid="4">
                                            <p:txEl>
                                              <p:pRg st="7" end="7"/>
                                            </p:txEl>
                                          </p:spTgt>
                                        </p:tgtEl>
                                        <p:attrNameLst>
                                          <p:attrName>style.fontSize</p:attrName>
                                        </p:attrNameLst>
                                      </p:cBhvr>
                                    </p:anim>
                                  </p:childTnLst>
                                </p:cTn>
                              </p:par>
                              <p:par>
                                <p:cTn id="30" presetID="3" presetClass="emph" presetSubtype="2" fill="hold" nodeType="withEffect">
                                  <p:stCondLst>
                                    <p:cond delay="0"/>
                                  </p:stCondLst>
                                  <p:childTnLst>
                                    <p:animClr clrSpc="rgb">
                                      <p:cBhvr override="childStyle">
                                        <p:cTn id="31" dur="500" fill="hold"/>
                                        <p:tgtEl>
                                          <p:spTgt spid="4">
                                            <p:txEl>
                                              <p:pRg st="5" end="5"/>
                                            </p:txEl>
                                          </p:spTgt>
                                        </p:tgtEl>
                                        <p:attrNameLst>
                                          <p:attrName>style.color</p:attrName>
                                        </p:attrNameLst>
                                      </p:cBhvr>
                                      <p:to>
                                        <a:schemeClr val="hlink"/>
                                      </p:to>
                                    </p:animClr>
                                  </p:childTnLst>
                                </p:cTn>
                              </p:par>
                              <p:par>
                                <p:cTn id="32" presetID="3" presetClass="emph" presetSubtype="2" fill="hold" nodeType="withEffect">
                                  <p:stCondLst>
                                    <p:cond delay="0"/>
                                  </p:stCondLst>
                                  <p:childTnLst>
                                    <p:animClr clrSpc="rgb">
                                      <p:cBhvr override="childStyle">
                                        <p:cTn id="33" dur="500" fill="hold"/>
                                        <p:tgtEl>
                                          <p:spTgt spid="4">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838200" y="2438400"/>
            <a:ext cx="77724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File Not Found (Ex.2)</a:t>
            </a:r>
            <a:r>
              <a:rPr smtClean="0"/>
              <a:t/>
            </a:r>
            <a:br>
              <a:rPr smtClean="0"/>
            </a:br>
            <a:r>
              <a:rPr sz="2700" smtClean="0"/>
              <a:t>Solution: Use CopyINF directive to copy the INF!</a:t>
            </a:r>
            <a:endParaRPr lang="en-US" sz="2700" dirty="0"/>
          </a:p>
        </p:txBody>
      </p:sp>
      <p:sp>
        <p:nvSpPr>
          <p:cNvPr id="10" name="Rectangle 9"/>
          <p:cNvSpPr>
            <a:spLocks noChangeArrowheads="1"/>
          </p:cNvSpPr>
          <p:nvPr/>
        </p:nvSpPr>
        <p:spPr bwMode="auto">
          <a:xfrm>
            <a:off x="1295400" y="2743200"/>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CopyINF</a:t>
            </a:r>
            <a:r>
              <a:rPr lang="en-US" dirty="0" smtClean="0">
                <a:solidFill>
                  <a:schemeClr val="accent6">
                    <a:lumMod val="60000"/>
                    <a:lumOff val="40000"/>
                  </a:schemeClr>
                </a:solidFill>
                <a:latin typeface="Lucida Console" pitchFamily="49" charset="0"/>
              </a:rPr>
              <a:t> = Bar.inf</a:t>
            </a:r>
          </a:p>
          <a:p>
            <a:endParaRPr lang="en-US" dirty="0" smtClean="0">
              <a:solidFill>
                <a:schemeClr val="accent6">
                  <a:lumMod val="60000"/>
                  <a:lumOff val="40000"/>
                </a:schemeClr>
              </a:solidFill>
              <a:latin typeface="Lucida Console" pitchFamily="49" charset="0"/>
            </a:endParaRPr>
          </a:p>
        </p:txBody>
      </p:sp>
      <p:sp>
        <p:nvSpPr>
          <p:cNvPr id="9" name="Rounded Rectangle 8"/>
          <p:cNvSpPr/>
          <p:nvPr/>
        </p:nvSpPr>
        <p:spPr bwMode="auto">
          <a:xfrm>
            <a:off x="5562600" y="4419600"/>
            <a:ext cx="2743200" cy="1295400"/>
          </a:xfrm>
          <a:prstGeom prst="roundRect">
            <a:avLst>
              <a:gd name="adj" fmla="val 9033"/>
            </a:avLst>
          </a:prstGeom>
          <a:noFill/>
          <a:ln>
            <a:prstDash val="dashDot"/>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solidFill>
                  <a:schemeClr val="tx1"/>
                </a:solidFill>
                <a:effectLst>
                  <a:outerShdw blurRad="38100" dist="38100" dir="2700000" algn="tl">
                    <a:srgbClr val="000000">
                      <a:alpha val="43137"/>
                    </a:srgbClr>
                  </a:outerShdw>
                </a:effectLst>
                <a:latin typeface="Segoe" pitchFamily="34" charset="0"/>
              </a:rPr>
              <a:t>Foo.dll</a:t>
            </a:r>
          </a:p>
        </p:txBody>
      </p:sp>
      <p:sp>
        <p:nvSpPr>
          <p:cNvPr id="16" name="Rectangle 15"/>
          <p:cNvSpPr>
            <a:spLocks noChangeArrowheads="1"/>
          </p:cNvSpPr>
          <p:nvPr/>
        </p:nvSpPr>
        <p:spPr bwMode="auto">
          <a:xfrm>
            <a:off x="5943600" y="2895600"/>
            <a:ext cx="22098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rgbClr val="383D42"/>
                </a:solidFill>
                <a:latin typeface="Arial" charset="0"/>
                <a:ea typeface="+mn-ea"/>
                <a:cs typeface="+mn-cs"/>
              </a:rPr>
              <a:t>Foo.sys</a:t>
            </a:r>
            <a:endParaRPr lang="en-US" sz="3200" kern="1200" dirty="0">
              <a:solidFill>
                <a:srgbClr val="383D42"/>
              </a:solidFill>
              <a:latin typeface="Arial" charset="0"/>
              <a:ea typeface="+mn-ea"/>
              <a:cs typeface="+mn-cs"/>
            </a:endParaRPr>
          </a:p>
        </p:txBody>
      </p:sp>
      <p:sp>
        <p:nvSpPr>
          <p:cNvPr id="17" name="Rectangle 16"/>
          <p:cNvSpPr>
            <a:spLocks noChangeArrowheads="1"/>
          </p:cNvSpPr>
          <p:nvPr/>
        </p:nvSpPr>
        <p:spPr bwMode="auto">
          <a:xfrm>
            <a:off x="1371600" y="5029200"/>
            <a:ext cx="3429000" cy="838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dirty="0" smtClean="0">
                <a:solidFill>
                  <a:schemeClr val="bg1"/>
                </a:solidFill>
                <a:latin typeface="Arial" charset="0"/>
              </a:rPr>
              <a:t>Bar</a:t>
            </a:r>
            <a:r>
              <a:rPr lang="en-US" sz="3200" kern="1200" dirty="0" smtClean="0">
                <a:solidFill>
                  <a:schemeClr val="bg1"/>
                </a:solidFill>
                <a:latin typeface="Arial" charset="0"/>
                <a:ea typeface="+mn-ea"/>
                <a:cs typeface="+mn-cs"/>
              </a:rPr>
              <a:t>.INF</a:t>
            </a:r>
            <a:endParaRPr lang="en-US" sz="3200" kern="1200" dirty="0">
              <a:solidFill>
                <a:schemeClr val="bg1"/>
              </a:solidFill>
              <a:latin typeface="Arial" charset="0"/>
              <a:ea typeface="+mn-ea"/>
              <a:cs typeface="+mn-cs"/>
            </a:endParaRPr>
          </a:p>
        </p:txBody>
      </p:sp>
      <p:sp>
        <p:nvSpPr>
          <p:cNvPr id="13" name="Left Arrow 12"/>
          <p:cNvSpPr/>
          <p:nvPr/>
        </p:nvSpPr>
        <p:spPr bwMode="auto">
          <a:xfrm rot="17220567">
            <a:off x="2298715" y="4348022"/>
            <a:ext cx="1297307" cy="447957"/>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sz="4400" smtClean="0"/>
              <a:t>File Not Found </a:t>
            </a:r>
            <a:br>
              <a:rPr sz="4400" smtClean="0"/>
            </a:br>
            <a:r>
              <a:rPr sz="4400" smtClean="0"/>
              <a:t>Example 3</a:t>
            </a:r>
            <a:r>
              <a:rPr smtClean="0"/>
              <a:t/>
            </a:r>
            <a:br>
              <a:rPr smtClean="0"/>
            </a:br>
            <a:r>
              <a:rPr smtClean="0"/>
              <a:t/>
            </a:r>
            <a:br>
              <a:rPr smtClean="0"/>
            </a:br>
            <a:r>
              <a:rPr sz="4400" smtClean="0"/>
              <a:t>References inbox driver directly</a:t>
            </a:r>
            <a:endParaRPr lang="en-US"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5334000" y="2286000"/>
            <a:ext cx="35052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6019800" y="3200400"/>
            <a:ext cx="22860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7" name="Rectangle 6"/>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3600" smtClean="0"/>
              <a:t>There is a driver pkg and an inbox file</a:t>
            </a:r>
            <a:endParaRPr lang="en-US" sz="3600"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334000" y="2286000"/>
            <a:ext cx="35052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6019800" y="3200400"/>
            <a:ext cx="22860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4000" smtClean="0"/>
              <a:t>The driver package has an INF file</a:t>
            </a:r>
            <a:endParaRPr lang="en-US" dirty="0"/>
          </a:p>
        </p:txBody>
      </p:sp>
      <p:sp>
        <p:nvSpPr>
          <p:cNvPr id="14" name="Rectangle 13"/>
          <p:cNvSpPr>
            <a:spLocks noChangeArrowheads="1"/>
          </p:cNvSpPr>
          <p:nvPr/>
        </p:nvSpPr>
        <p:spPr bwMode="auto">
          <a:xfrm>
            <a:off x="685800" y="2514600"/>
            <a:ext cx="3429000" cy="25146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File Not Found (</a:t>
            </a:r>
            <a:r>
              <a:rPr sz="4000" smtClean="0"/>
              <a:t>Ex.3</a:t>
            </a:r>
            <a:r>
              <a:rPr sz="4400" smtClean="0"/>
              <a:t>)</a:t>
            </a:r>
            <a:r>
              <a:rPr smtClean="0"/>
              <a:t/>
            </a:r>
            <a:br>
              <a:rPr smtClean="0"/>
            </a:br>
            <a:r>
              <a:rPr sz="4000" smtClean="0"/>
              <a:t>The INF file has a "Copy File" section</a:t>
            </a:r>
            <a:endParaRPr lang="en-US" dirty="0"/>
          </a:p>
        </p:txBody>
      </p:sp>
      <p:sp>
        <p:nvSpPr>
          <p:cNvPr id="11" name="Rectangle 10"/>
          <p:cNvSpPr>
            <a:spLocks noChangeArrowheads="1"/>
          </p:cNvSpPr>
          <p:nvPr/>
        </p:nvSpPr>
        <p:spPr bwMode="auto">
          <a:xfrm>
            <a:off x="5334000" y="2286000"/>
            <a:ext cx="35052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2" name="Rectangle 11"/>
          <p:cNvSpPr>
            <a:spLocks noChangeArrowheads="1"/>
          </p:cNvSpPr>
          <p:nvPr/>
        </p:nvSpPr>
        <p:spPr bwMode="auto">
          <a:xfrm>
            <a:off x="6019800" y="3200400"/>
            <a:ext cx="22860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5" name="Rectangle 14"/>
          <p:cNvSpPr>
            <a:spLocks noChangeArrowheads="1"/>
          </p:cNvSpPr>
          <p:nvPr/>
        </p:nvSpPr>
        <p:spPr bwMode="auto">
          <a:xfrm>
            <a:off x="685800" y="25333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3100" smtClean="0"/>
              <a:t>The "Copy File" section refers to inbox file</a:t>
            </a:r>
            <a:endParaRPr lang="en-US" sz="3100" dirty="0"/>
          </a:p>
        </p:txBody>
      </p:sp>
      <p:sp>
        <p:nvSpPr>
          <p:cNvPr id="13" name="Rectangle 12"/>
          <p:cNvSpPr>
            <a:spLocks noChangeArrowheads="1"/>
          </p:cNvSpPr>
          <p:nvPr/>
        </p:nvSpPr>
        <p:spPr bwMode="auto">
          <a:xfrm>
            <a:off x="5334000" y="2286000"/>
            <a:ext cx="35052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4" name="Rectangle 13"/>
          <p:cNvSpPr>
            <a:spLocks noChangeArrowheads="1"/>
          </p:cNvSpPr>
          <p:nvPr/>
        </p:nvSpPr>
        <p:spPr bwMode="auto">
          <a:xfrm>
            <a:off x="6019800" y="3200400"/>
            <a:ext cx="22860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7" name="Rectangle 16"/>
          <p:cNvSpPr>
            <a:spLocks noChangeArrowheads="1"/>
          </p:cNvSpPr>
          <p:nvPr/>
        </p:nvSpPr>
        <p:spPr bwMode="auto">
          <a:xfrm>
            <a:off x="685800" y="25333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8" name="Left Arrow 7"/>
          <p:cNvSpPr/>
          <p:nvPr/>
        </p:nvSpPr>
        <p:spPr bwMode="auto">
          <a:xfrm rot="10193246">
            <a:off x="2361739" y="3960625"/>
            <a:ext cx="3478420" cy="302511"/>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5334000" y="2286000"/>
            <a:ext cx="35052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4" name="Rectangle 13"/>
          <p:cNvSpPr>
            <a:spLocks noChangeArrowheads="1"/>
          </p:cNvSpPr>
          <p:nvPr/>
        </p:nvSpPr>
        <p:spPr bwMode="auto">
          <a:xfrm>
            <a:off x="6019800" y="3200400"/>
            <a:ext cx="2286000" cy="9144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7" name="Rectangle 16"/>
          <p:cNvSpPr>
            <a:spLocks noChangeArrowheads="1"/>
          </p:cNvSpPr>
          <p:nvPr/>
        </p:nvSpPr>
        <p:spPr bwMode="auto">
          <a:xfrm>
            <a:off x="685800" y="25333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4000" smtClean="0"/>
              <a:t>Issue: Cannot find the sys file</a:t>
            </a:r>
            <a:endParaRPr lang="en-US" dirty="0"/>
          </a:p>
        </p:txBody>
      </p:sp>
      <p:cxnSp>
        <p:nvCxnSpPr>
          <p:cNvPr id="18" name="Straight Arrow Connector 17"/>
          <p:cNvCxnSpPr/>
          <p:nvPr/>
        </p:nvCxnSpPr>
        <p:spPr bwMode="auto">
          <a:xfrm flipV="1">
            <a:off x="2362200" y="3641877"/>
            <a:ext cx="3657600" cy="7015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20" name="&quot;No&quot; Symbol 19"/>
          <p:cNvSpPr/>
          <p:nvPr/>
        </p:nvSpPr>
        <p:spPr bwMode="auto">
          <a:xfrm>
            <a:off x="6629400" y="31242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000" smtClean="0"/>
              <a:t>WER Walkthrough</a:t>
            </a:r>
            <a:endParaRPr lang="en-US" sz="4000" dirty="0"/>
          </a:p>
        </p:txBody>
      </p:sp>
      <p:sp>
        <p:nvSpPr>
          <p:cNvPr id="3" name="Content Placeholder 2"/>
          <p:cNvSpPr>
            <a:spLocks noGrp="1"/>
          </p:cNvSpPr>
          <p:nvPr>
            <p:ph idx="1"/>
          </p:nvPr>
        </p:nvSpPr>
        <p:spPr/>
        <p:txBody>
          <a:bodyPr/>
          <a:lstStyle/>
          <a:p>
            <a:r>
              <a:rPr lang="en-US" sz="2800" dirty="0" smtClean="0"/>
              <a:t>Introduction when WER report is sent</a:t>
            </a:r>
          </a:p>
          <a:p>
            <a:r>
              <a:rPr lang="en-US" sz="2800" dirty="0" smtClean="0"/>
              <a:t>Typical driver installation flow</a:t>
            </a:r>
          </a:p>
          <a:p>
            <a:pPr lvl="1"/>
            <a:r>
              <a:rPr lang="en-US" sz="2400" dirty="0" smtClean="0"/>
              <a:t>User plugs in a new device</a:t>
            </a:r>
          </a:p>
          <a:p>
            <a:pPr lvl="1"/>
            <a:r>
              <a:rPr lang="en-US" sz="2400" dirty="0" smtClean="0"/>
              <a:t>System searches for drivers for the device</a:t>
            </a:r>
          </a:p>
          <a:p>
            <a:pPr lvl="1"/>
            <a:r>
              <a:rPr lang="en-US" sz="2400" dirty="0" smtClean="0"/>
              <a:t>The driver is imported to driver store</a:t>
            </a:r>
          </a:p>
          <a:p>
            <a:pPr lvl="1"/>
            <a:r>
              <a:rPr lang="en-US" sz="2400" dirty="0" smtClean="0"/>
              <a:t>The driver is installed to driver folder</a:t>
            </a:r>
          </a:p>
          <a:p>
            <a:pPr lvl="1"/>
            <a:r>
              <a:rPr lang="en-US" sz="2400" dirty="0" smtClean="0"/>
              <a:t>The driver is loaded</a:t>
            </a:r>
          </a:p>
          <a:p>
            <a:pPr lvl="1"/>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4400" smtClean="0"/>
              <a:t>Typical Error Log</a:t>
            </a:r>
            <a:endParaRPr lang="en-US" dirty="0"/>
          </a:p>
        </p:txBody>
      </p:sp>
      <p:sp>
        <p:nvSpPr>
          <p:cNvPr id="4" name="Content Placeholder 3"/>
          <p:cNvSpPr>
            <a:spLocks noGrp="1"/>
          </p:cNvSpPr>
          <p:nvPr>
            <p:ph idx="1"/>
          </p:nvPr>
        </p:nvSpPr>
        <p:spPr/>
        <p:txBody>
          <a:bodyPr/>
          <a:lstStyle/>
          <a:p>
            <a:endParaRPr lang="en-US"/>
          </a:p>
        </p:txBody>
      </p:sp>
      <p:sp>
        <p:nvSpPr>
          <p:cNvPr id="5" name="Rectangle 4"/>
          <p:cNvSpPr>
            <a:spLocks noChangeArrowheads="1"/>
          </p:cNvSpPr>
          <p:nvPr/>
        </p:nvSpPr>
        <p:spPr bwMode="auto">
          <a:xfrm>
            <a:off x="381000" y="2438400"/>
            <a:ext cx="8305800" cy="3810000"/>
          </a:xfrm>
          <a:prstGeom prst="rect">
            <a:avLst/>
          </a:prstGeom>
          <a:solidFill>
            <a:schemeClr val="bg2">
              <a:lumMod val="90000"/>
            </a:schemeClr>
          </a:soli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flq:SourcePath</a:t>
            </a:r>
            <a:r>
              <a:rPr lang="en-US" dirty="0" smtClean="0">
                <a:latin typeface="Lucida Console" pitchFamily="49" charset="0"/>
              </a:rPr>
              <a:t>   - [C:\Windows\System32\DriverStore\FileRepository\foo.inf_3906eed6]</a:t>
            </a:r>
          </a:p>
          <a:p>
            <a:r>
              <a:rPr lang="en-US" dirty="0" smtClean="0">
                <a:latin typeface="Lucida Console" pitchFamily="49" charset="0"/>
              </a:rPr>
              <a:t>     </a:t>
            </a:r>
            <a:r>
              <a:rPr lang="en-US" dirty="0" err="1" smtClean="0">
                <a:latin typeface="Lucida Console" pitchFamily="49" charset="0"/>
              </a:rPr>
              <a:t>flq:SourceFile</a:t>
            </a:r>
            <a:r>
              <a:rPr lang="en-US" dirty="0" smtClean="0">
                <a:latin typeface="Lucida Console" pitchFamily="49" charset="0"/>
              </a:rPr>
              <a:t>   - [usbser.sys]</a:t>
            </a:r>
          </a:p>
          <a:p>
            <a:r>
              <a:rPr lang="en-US" dirty="0" smtClean="0">
                <a:latin typeface="Lucida Console" pitchFamily="49" charset="0"/>
              </a:rPr>
              <a:t>!!!  </a:t>
            </a:r>
            <a:r>
              <a:rPr lang="en-US" dirty="0" err="1" smtClean="0">
                <a:latin typeface="Lucida Console" pitchFamily="49" charset="0"/>
              </a:rPr>
              <a:t>Flq:SPFILENOTIFY_NEEDMEDIA</a:t>
            </a:r>
            <a:r>
              <a:rPr lang="en-US" dirty="0" smtClean="0">
                <a:latin typeface="Lucida Console" pitchFamily="49" charset="0"/>
              </a:rPr>
              <a:t>: returned FILEOP_ABORT.</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:{_COMMIT_FILE_QUEUE exit(0x00000002)}</a:t>
            </a:r>
          </a:p>
          <a:p>
            <a:r>
              <a:rPr lang="en-US" dirty="0" smtClean="0">
                <a:latin typeface="Lucida Console" pitchFamily="49" charset="0"/>
              </a:rPr>
              <a:t>     </a:t>
            </a:r>
            <a:r>
              <a:rPr lang="en-US" dirty="0" err="1" smtClean="0">
                <a:latin typeface="Lucida Console" pitchFamily="49" charset="0"/>
              </a:rPr>
              <a:t>ndv:Device</a:t>
            </a:r>
            <a:r>
              <a:rPr lang="en-US" dirty="0" smtClean="0">
                <a:latin typeface="Lucida Console" pitchFamily="49" charset="0"/>
              </a:rPr>
              <a:t> install status=0x00000002</a:t>
            </a:r>
          </a:p>
          <a:p>
            <a:r>
              <a:rPr lang="en-US" dirty="0" smtClean="0">
                <a:latin typeface="Lucida Console" pitchFamily="49" charset="0"/>
              </a:rPr>
              <a:t>     </a:t>
            </a:r>
            <a:r>
              <a:rPr lang="en-US" dirty="0" err="1" smtClean="0">
                <a:latin typeface="Lucida Console" pitchFamily="49" charset="0"/>
              </a:rPr>
              <a:t>ndv:Performing</a:t>
            </a:r>
            <a:r>
              <a:rPr lang="en-US" dirty="0" smtClean="0">
                <a:latin typeface="Lucida Console" pitchFamily="49" charset="0"/>
              </a:rPr>
              <a:t> device install final cleanup...</a:t>
            </a:r>
          </a:p>
          <a:p>
            <a:r>
              <a:rPr lang="en-US" dirty="0" smtClean="0">
                <a:latin typeface="Lucida Console" pitchFamily="49" charset="0"/>
              </a:rPr>
              <a:t>!    </a:t>
            </a:r>
            <a:r>
              <a:rPr lang="en-US" dirty="0" err="1" smtClean="0">
                <a:latin typeface="Lucida Console" pitchFamily="49" charset="0"/>
              </a:rPr>
              <a:t>Ndv:Queueing</a:t>
            </a:r>
            <a:r>
              <a:rPr lang="en-US" dirty="0" smtClean="0">
                <a:latin typeface="Lucida Console" pitchFamily="49" charset="0"/>
              </a:rPr>
              <a:t> up error report since device installation failed...</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:{Core Device Install - exit(0x00000002)}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xEl>
                                              <p:pRg st="2" end="2"/>
                                            </p:txEl>
                                          </p:spTgt>
                                        </p:tgtEl>
                                      </p:cBhvr>
                                    </p:animEffect>
                                    <p:set>
                                      <p:cBhvr>
                                        <p:cTn id="10" dur="1" fill="hold">
                                          <p:stCondLst>
                                            <p:cond delay="499"/>
                                          </p:stCondLst>
                                        </p:cTn>
                                        <p:tgtEl>
                                          <p:spTgt spid="5">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5">
                                            <p:txEl>
                                              <p:pRg st="3" end="3"/>
                                            </p:txEl>
                                          </p:spTgt>
                                        </p:tgtEl>
                                      </p:cBhvr>
                                    </p:animEffect>
                                    <p:set>
                                      <p:cBhvr>
                                        <p:cTn id="13" dur="1" fill="hold">
                                          <p:stCondLst>
                                            <p:cond delay="499"/>
                                          </p:stCondLst>
                                        </p:cTn>
                                        <p:tgtEl>
                                          <p:spTgt spid="5">
                                            <p:txEl>
                                              <p:pRg st="3" end="3"/>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5">
                                            <p:txEl>
                                              <p:pRg st="4" end="4"/>
                                            </p:txEl>
                                          </p:spTgt>
                                        </p:tgtEl>
                                      </p:cBhvr>
                                    </p:animEffect>
                                    <p:set>
                                      <p:cBhvr>
                                        <p:cTn id="16" dur="1" fill="hold">
                                          <p:stCondLst>
                                            <p:cond delay="499"/>
                                          </p:stCondLst>
                                        </p:cTn>
                                        <p:tgtEl>
                                          <p:spTgt spid="5">
                                            <p:txEl>
                                              <p:pRg st="4" end="4"/>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5">
                                            <p:txEl>
                                              <p:pRg st="5" end="5"/>
                                            </p:txEl>
                                          </p:spTgt>
                                        </p:tgtEl>
                                      </p:cBhvr>
                                    </p:animEffect>
                                    <p:set>
                                      <p:cBhvr>
                                        <p:cTn id="19" dur="1" fill="hold">
                                          <p:stCondLst>
                                            <p:cond delay="499"/>
                                          </p:stCondLst>
                                        </p:cTn>
                                        <p:tgtEl>
                                          <p:spTgt spid="5">
                                            <p:txEl>
                                              <p:pRg st="5" end="5"/>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5">
                                            <p:txEl>
                                              <p:pRg st="6" end="6"/>
                                            </p:txEl>
                                          </p:spTgt>
                                        </p:tgtEl>
                                      </p:cBhvr>
                                    </p:animEffect>
                                    <p:set>
                                      <p:cBhvr>
                                        <p:cTn id="22" dur="1" fill="hold">
                                          <p:stCondLst>
                                            <p:cond delay="499"/>
                                          </p:stCondLst>
                                        </p:cTn>
                                        <p:tgtEl>
                                          <p:spTgt spid="5">
                                            <p:txEl>
                                              <p:pRg st="6" end="6"/>
                                            </p:txEl>
                                          </p:spTgt>
                                        </p:tgtEl>
                                        <p:attrNameLst>
                                          <p:attrName>style.visibility</p:attrName>
                                        </p:attrNameLst>
                                      </p:cBhvr>
                                      <p:to>
                                        <p:strVal val="hidden"/>
                                      </p:to>
                                    </p:set>
                                  </p:childTnLst>
                                </p:cTn>
                              </p:par>
                              <p:par>
                                <p:cTn id="23" presetID="4" presetClass="emph" presetSubtype="2" fill="hold" grpId="0" nodeType="withEffect">
                                  <p:stCondLst>
                                    <p:cond delay="0"/>
                                  </p:stCondLst>
                                  <p:childTnLst>
                                    <p:anim to="1.5" calcmode="lin" valueType="num">
                                      <p:cBhvr override="childStyle">
                                        <p:cTn id="24" dur="500" fill="hold"/>
                                        <p:tgtEl>
                                          <p:spTgt spid="5">
                                            <p:txEl>
                                              <p:pRg st="0" end="0"/>
                                            </p:txEl>
                                          </p:spTgt>
                                        </p:tgtEl>
                                        <p:attrNameLst>
                                          <p:attrName>style.fontSize</p:attrName>
                                        </p:attrNameLst>
                                      </p:cBhvr>
                                    </p:anim>
                                  </p:childTnLst>
                                </p:cTn>
                              </p:par>
                              <p:par>
                                <p:cTn id="25" presetID="4" presetClass="emph" presetSubtype="2" fill="hold" grpId="0" nodeType="withEffect">
                                  <p:stCondLst>
                                    <p:cond delay="0"/>
                                  </p:stCondLst>
                                  <p:childTnLst>
                                    <p:anim to="1.5" calcmode="lin" valueType="num">
                                      <p:cBhvr override="childStyle">
                                        <p:cTn id="26" dur="500" fill="hold"/>
                                        <p:tgtEl>
                                          <p:spTgt spid="5">
                                            <p:txEl>
                                              <p:pRg st="1" end="1"/>
                                            </p:txEl>
                                          </p:spTgt>
                                        </p:tgtEl>
                                        <p:attrNameLst>
                                          <p:attrName>style.fontSize</p:attrName>
                                        </p:attrNameLst>
                                      </p:cBhvr>
                                    </p:anim>
                                  </p:childTnLst>
                                </p:cTn>
                              </p:par>
                              <p:par>
                                <p:cTn id="27" presetID="4" presetClass="emph" presetSubtype="2" fill="hold" grpId="0" nodeType="withEffect">
                                  <p:stCondLst>
                                    <p:cond delay="0"/>
                                  </p:stCondLst>
                                  <p:childTnLst>
                                    <p:anim to="1.5" calcmode="lin" valueType="num">
                                      <p:cBhvr override="childStyle">
                                        <p:cTn id="28" dur="500" fill="hold"/>
                                        <p:tgtEl>
                                          <p:spTgt spid="5">
                                            <p:txEl>
                                              <p:pRg st="2" end="2"/>
                                            </p:txEl>
                                          </p:spTgt>
                                        </p:tgtEl>
                                        <p:attrNameLst>
                                          <p:attrName>style.fontSize</p:attrName>
                                        </p:attrNameLst>
                                      </p:cBhvr>
                                    </p:anim>
                                  </p:childTnLst>
                                </p:cTn>
                              </p:par>
                              <p:par>
                                <p:cTn id="29" presetID="4" presetClass="emph" presetSubtype="2" fill="hold" grpId="0" nodeType="withEffect">
                                  <p:stCondLst>
                                    <p:cond delay="0"/>
                                  </p:stCondLst>
                                  <p:childTnLst>
                                    <p:anim to="1.5" calcmode="lin" valueType="num">
                                      <p:cBhvr override="childStyle">
                                        <p:cTn id="30" dur="500" fill="hold"/>
                                        <p:tgtEl>
                                          <p:spTgt spid="5">
                                            <p:txEl>
                                              <p:pRg st="3" end="3"/>
                                            </p:txEl>
                                          </p:spTgt>
                                        </p:tgtEl>
                                        <p:attrNameLst>
                                          <p:attrName>style.fontSize</p:attrName>
                                        </p:attrNameLst>
                                      </p:cBhvr>
                                    </p:anim>
                                  </p:childTnLst>
                                </p:cTn>
                              </p:par>
                              <p:par>
                                <p:cTn id="31" presetID="4" presetClass="emph" presetSubtype="2" fill="hold" grpId="0" nodeType="withEffect">
                                  <p:stCondLst>
                                    <p:cond delay="0"/>
                                  </p:stCondLst>
                                  <p:childTnLst>
                                    <p:anim to="1.5" calcmode="lin" valueType="num">
                                      <p:cBhvr override="childStyle">
                                        <p:cTn id="32" dur="500" fill="hold"/>
                                        <p:tgtEl>
                                          <p:spTgt spid="5">
                                            <p:txEl>
                                              <p:pRg st="4" end="4"/>
                                            </p:txEl>
                                          </p:spTgt>
                                        </p:tgtEl>
                                        <p:attrNameLst>
                                          <p:attrName>style.fontSize</p:attrName>
                                        </p:attrNameLst>
                                      </p:cBhvr>
                                    </p:anim>
                                  </p:childTnLst>
                                </p:cTn>
                              </p:par>
                              <p:par>
                                <p:cTn id="33" presetID="4" presetClass="emph" presetSubtype="2" fill="hold" grpId="0" nodeType="withEffect">
                                  <p:stCondLst>
                                    <p:cond delay="0"/>
                                  </p:stCondLst>
                                  <p:childTnLst>
                                    <p:anim to="1.5" calcmode="lin" valueType="num">
                                      <p:cBhvr override="childStyle">
                                        <p:cTn id="34" dur="500" fill="hold"/>
                                        <p:tgtEl>
                                          <p:spTgt spid="5">
                                            <p:txEl>
                                              <p:pRg st="5" end="5"/>
                                            </p:txEl>
                                          </p:spTgt>
                                        </p:tgtEl>
                                        <p:attrNameLst>
                                          <p:attrName>style.fontSize</p:attrName>
                                        </p:attrNameLst>
                                      </p:cBhvr>
                                    </p:anim>
                                  </p:childTnLst>
                                </p:cTn>
                              </p:par>
                              <p:par>
                                <p:cTn id="35" presetID="4" presetClass="emph" presetSubtype="2" fill="hold" grpId="0" nodeType="withEffect">
                                  <p:stCondLst>
                                    <p:cond delay="0"/>
                                  </p:stCondLst>
                                  <p:childTnLst>
                                    <p:anim to="1.5" calcmode="lin" valueType="num">
                                      <p:cBhvr override="childStyle">
                                        <p:cTn id="36" dur="500" fill="hold"/>
                                        <p:tgtEl>
                                          <p:spTgt spid="5">
                                            <p:txEl>
                                              <p:pRg st="6" end="6"/>
                                            </p:txEl>
                                          </p:spTgt>
                                        </p:tgtEl>
                                        <p:attrNameLst>
                                          <p:attrName>style.fontSize</p:attrName>
                                        </p:attrNameLst>
                                      </p:cBhvr>
                                    </p:anim>
                                  </p:childTnLst>
                                </p:cTn>
                              </p:par>
                              <p:par>
                                <p:cTn id="37" presetID="4" presetClass="emph" presetSubtype="2" fill="hold" grpId="0" nodeType="withEffect">
                                  <p:stCondLst>
                                    <p:cond delay="0"/>
                                  </p:stCondLst>
                                  <p:childTnLst>
                                    <p:anim to="1.5" calcmode="lin" valueType="num">
                                      <p:cBhvr override="childStyle">
                                        <p:cTn id="38" dur="500" fill="hold"/>
                                        <p:tgtEl>
                                          <p:spTgt spid="5">
                                            <p:txEl>
                                              <p:pRg st="7" end="7"/>
                                            </p:txEl>
                                          </p:spTgt>
                                        </p:tgtEl>
                                        <p:attrNameLst>
                                          <p:attrName>style.fontSize</p:attrName>
                                        </p:attrNameLst>
                                      </p:cBhvr>
                                    </p:anim>
                                  </p:childTnLst>
                                </p:cTn>
                              </p:par>
                              <p:par>
                                <p:cTn id="39" presetID="64" presetClass="path" presetSubtype="0" accel="50000" decel="50000" fill="hold" nodeType="withEffect">
                                  <p:stCondLst>
                                    <p:cond delay="0"/>
                                  </p:stCondLst>
                                  <p:childTnLst>
                                    <p:animMotion origin="layout" path="M -2.77778E-7 9.70874E-7 L 0.00399 -0.11096 " pathEditMode="relative" rAng="0" ptsTypes="AA">
                                      <p:cBhvr>
                                        <p:cTn id="40" dur="500" fill="hold"/>
                                        <p:tgtEl>
                                          <p:spTgt spid="5">
                                            <p:txEl>
                                              <p:pRg st="7" end="7"/>
                                            </p:txEl>
                                          </p:spTgt>
                                        </p:tgtEl>
                                        <p:attrNameLst>
                                          <p:attrName>ppt_x</p:attrName>
                                          <p:attrName>ppt_y</p:attrName>
                                        </p:attrNameLst>
                                      </p:cBhvr>
                                      <p:rCtr x="2" y="-55"/>
                                    </p:animMotion>
                                  </p:childTnLst>
                                </p:cTn>
                              </p:par>
                              <p:par>
                                <p:cTn id="41" presetID="35" presetClass="path" presetSubtype="0" accel="50000" decel="50000" fill="hold" nodeType="withEffect">
                                  <p:stCondLst>
                                    <p:cond delay="0"/>
                                  </p:stCondLst>
                                  <p:childTnLst>
                                    <p:animMotion origin="layout" path="M 0.15225 -0.00231 L 0.09618 -4.91447E-6 " pathEditMode="relative" rAng="0" ptsTypes="AA">
                                      <p:cBhvr>
                                        <p:cTn id="42" dur="500" fill="hold"/>
                                        <p:tgtEl>
                                          <p:spTgt spid="5">
                                            <p:txEl>
                                              <p:pRg st="1" end="1"/>
                                            </p:txEl>
                                          </p:spTgt>
                                        </p:tgtEl>
                                        <p:attrNameLst>
                                          <p:attrName>ppt_x</p:attrName>
                                          <p:attrName>ppt_y</p:attrName>
                                        </p:attrNameLst>
                                      </p:cBhvr>
                                      <p:rCtr x="-28" y="1"/>
                                    </p:animMotion>
                                  </p:childTnLst>
                                </p:cTn>
                              </p:par>
                              <p:par>
                                <p:cTn id="43" presetID="3" presetClass="emph" presetSubtype="2" fill="hold" grpId="1" nodeType="withEffect">
                                  <p:stCondLst>
                                    <p:cond delay="0"/>
                                  </p:stCondLst>
                                  <p:childTnLst>
                                    <p:animClr clrSpc="rgb">
                                      <p:cBhvr override="childStyle">
                                        <p:cTn id="44" dur="500" fill="hold"/>
                                        <p:tgtEl>
                                          <p:spTgt spid="5">
                                            <p:txEl>
                                              <p:pRg st="0" end="0"/>
                                            </p:txEl>
                                          </p:spTgt>
                                        </p:tgtEl>
                                        <p:attrNameLst>
                                          <p:attrName>style.color</p:attrName>
                                        </p:attrNameLst>
                                      </p:cBhvr>
                                      <p:to>
                                        <a:schemeClr val="hlink"/>
                                      </p:to>
                                    </p:animClr>
                                  </p:childTnLst>
                                </p:cTn>
                              </p:par>
                              <p:par>
                                <p:cTn id="45" presetID="3" presetClass="emph" presetSubtype="2" fill="hold" grpId="1" nodeType="withEffect">
                                  <p:stCondLst>
                                    <p:cond delay="0"/>
                                  </p:stCondLst>
                                  <p:childTnLst>
                                    <p:animClr clrSpc="rgb">
                                      <p:cBhvr override="childStyle">
                                        <p:cTn id="46" dur="500" fill="hold"/>
                                        <p:tgtEl>
                                          <p:spTgt spid="5">
                                            <p:txEl>
                                              <p:pRg st="1" end="1"/>
                                            </p:txEl>
                                          </p:spTgt>
                                        </p:tgtEl>
                                        <p:attrNameLst>
                                          <p:attrName>style.color</p:attrName>
                                        </p:attrNameLst>
                                      </p:cBhvr>
                                      <p:to>
                                        <a:schemeClr val="hlink"/>
                                      </p:to>
                                    </p:animClr>
                                  </p:childTnLst>
                                </p:cTn>
                              </p:par>
                              <p:par>
                                <p:cTn id="47" presetID="3" presetClass="emph" presetSubtype="2" fill="hold" grpId="1" nodeType="withEffect">
                                  <p:stCondLst>
                                    <p:cond delay="0"/>
                                  </p:stCondLst>
                                  <p:childTnLst>
                                    <p:animClr clrSpc="rgb">
                                      <p:cBhvr override="childStyle">
                                        <p:cTn id="48" dur="500" fill="hold"/>
                                        <p:tgtEl>
                                          <p:spTgt spid="5">
                                            <p:txEl>
                                              <p:pRg st="2" end="2"/>
                                            </p:txEl>
                                          </p:spTgt>
                                        </p:tgtEl>
                                        <p:attrNameLst>
                                          <p:attrName>style.color</p:attrName>
                                        </p:attrNameLst>
                                      </p:cBhvr>
                                      <p:to>
                                        <a:schemeClr val="hlink"/>
                                      </p:to>
                                    </p:animClr>
                                  </p:childTnLst>
                                </p:cTn>
                              </p:par>
                              <p:par>
                                <p:cTn id="49" presetID="3" presetClass="emph" presetSubtype="2" fill="hold" grpId="1" nodeType="withEffect">
                                  <p:stCondLst>
                                    <p:cond delay="0"/>
                                  </p:stCondLst>
                                  <p:childTnLst>
                                    <p:animClr clrSpc="rgb">
                                      <p:cBhvr override="childStyle">
                                        <p:cTn id="50" dur="500" fill="hold"/>
                                        <p:tgtEl>
                                          <p:spTgt spid="5">
                                            <p:txEl>
                                              <p:pRg st="3" end="3"/>
                                            </p:txEl>
                                          </p:spTgt>
                                        </p:tgtEl>
                                        <p:attrNameLst>
                                          <p:attrName>style.color</p:attrName>
                                        </p:attrNameLst>
                                      </p:cBhvr>
                                      <p:to>
                                        <a:schemeClr val="hlink"/>
                                      </p:to>
                                    </p:animClr>
                                  </p:childTnLst>
                                </p:cTn>
                              </p:par>
                              <p:par>
                                <p:cTn id="51" presetID="3" presetClass="emph" presetSubtype="2" fill="hold" grpId="1" nodeType="withEffect">
                                  <p:stCondLst>
                                    <p:cond delay="0"/>
                                  </p:stCondLst>
                                  <p:childTnLst>
                                    <p:animClr clrSpc="rgb">
                                      <p:cBhvr override="childStyle">
                                        <p:cTn id="52" dur="500" fill="hold"/>
                                        <p:tgtEl>
                                          <p:spTgt spid="5">
                                            <p:txEl>
                                              <p:pRg st="4" end="4"/>
                                            </p:txEl>
                                          </p:spTgt>
                                        </p:tgtEl>
                                        <p:attrNameLst>
                                          <p:attrName>style.color</p:attrName>
                                        </p:attrNameLst>
                                      </p:cBhvr>
                                      <p:to>
                                        <a:schemeClr val="hlink"/>
                                      </p:to>
                                    </p:animClr>
                                  </p:childTnLst>
                                </p:cTn>
                              </p:par>
                              <p:par>
                                <p:cTn id="53" presetID="3" presetClass="emph" presetSubtype="2" fill="hold" grpId="1" nodeType="withEffect">
                                  <p:stCondLst>
                                    <p:cond delay="0"/>
                                  </p:stCondLst>
                                  <p:childTnLst>
                                    <p:animClr clrSpc="rgb">
                                      <p:cBhvr override="childStyle">
                                        <p:cTn id="54" dur="500" fill="hold"/>
                                        <p:tgtEl>
                                          <p:spTgt spid="5">
                                            <p:txEl>
                                              <p:pRg st="5" end="5"/>
                                            </p:txEl>
                                          </p:spTgt>
                                        </p:tgtEl>
                                        <p:attrNameLst>
                                          <p:attrName>style.color</p:attrName>
                                        </p:attrNameLst>
                                      </p:cBhvr>
                                      <p:to>
                                        <a:schemeClr val="hlink"/>
                                      </p:to>
                                    </p:animClr>
                                  </p:childTnLst>
                                </p:cTn>
                              </p:par>
                              <p:par>
                                <p:cTn id="55" presetID="3" presetClass="emph" presetSubtype="2" fill="hold" grpId="1" nodeType="withEffect">
                                  <p:stCondLst>
                                    <p:cond delay="0"/>
                                  </p:stCondLst>
                                  <p:childTnLst>
                                    <p:animClr clrSpc="rgb">
                                      <p:cBhvr override="childStyle">
                                        <p:cTn id="56" dur="500" fill="hold"/>
                                        <p:tgtEl>
                                          <p:spTgt spid="5">
                                            <p:txEl>
                                              <p:pRg st="6" end="6"/>
                                            </p:txEl>
                                          </p:spTgt>
                                        </p:tgtEl>
                                        <p:attrNameLst>
                                          <p:attrName>style.color</p:attrName>
                                        </p:attrNameLst>
                                      </p:cBhvr>
                                      <p:to>
                                        <a:schemeClr val="hlink"/>
                                      </p:to>
                                    </p:animClr>
                                  </p:childTnLst>
                                </p:cTn>
                              </p:par>
                              <p:par>
                                <p:cTn id="57" presetID="3" presetClass="emph" presetSubtype="2" fill="hold" grpId="1" nodeType="withEffect">
                                  <p:stCondLst>
                                    <p:cond delay="0"/>
                                  </p:stCondLst>
                                  <p:childTnLst>
                                    <p:animClr clrSpc="rgb">
                                      <p:cBhvr override="childStyle">
                                        <p:cTn id="58" dur="500" fill="hold"/>
                                        <p:tgtEl>
                                          <p:spTgt spid="5">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5" grpId="1"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30" name="Rectangle 29"/>
          <p:cNvSpPr>
            <a:spLocks noChangeArrowheads="1"/>
          </p:cNvSpPr>
          <p:nvPr/>
        </p:nvSpPr>
        <p:spPr bwMode="auto">
          <a:xfrm>
            <a:off x="5257800" y="4343400"/>
            <a:ext cx="3200400" cy="11430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26" name="Rectangle 25"/>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7" name="Rectangle 26"/>
          <p:cNvSpPr>
            <a:spLocks noChangeArrowheads="1"/>
          </p:cNvSpPr>
          <p:nvPr/>
        </p:nvSpPr>
        <p:spPr bwMode="auto">
          <a:xfrm>
            <a:off x="457200" y="2514600"/>
            <a:ext cx="3886200" cy="2362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3600" smtClean="0"/>
              <a:t>Solution:Use Include/Needs directive!</a:t>
            </a:r>
            <a:endParaRPr lang="en-US" sz="3600" dirty="0"/>
          </a:p>
        </p:txBody>
      </p:sp>
      <p:sp>
        <p:nvSpPr>
          <p:cNvPr id="31" name="Rectangle 30"/>
          <p:cNvSpPr>
            <a:spLocks noChangeArrowheads="1"/>
          </p:cNvSpPr>
          <p:nvPr/>
        </p:nvSpPr>
        <p:spPr bwMode="auto">
          <a:xfrm>
            <a:off x="4876800" y="2667000"/>
            <a:ext cx="3886200" cy="11430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MDMCPQ.INF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9" name="Rectangle 18"/>
          <p:cNvSpPr>
            <a:spLocks noChangeArrowheads="1"/>
          </p:cNvSpPr>
          <p:nvPr/>
        </p:nvSpPr>
        <p:spPr bwMode="auto">
          <a:xfrm>
            <a:off x="5257800" y="4343400"/>
            <a:ext cx="3200400" cy="11430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3600" smtClean="0"/>
              <a:t>Solution:</a:t>
            </a:r>
            <a:r>
              <a:rPr lang="en-US" sz="3600" dirty="0" smtClean="0"/>
              <a:t> </a:t>
            </a:r>
            <a:r>
              <a:rPr sz="3600" smtClean="0"/>
              <a:t>Use Include</a:t>
            </a:r>
            <a:r>
              <a:rPr lang="en-US" sz="3600" dirty="0" smtClean="0"/>
              <a:t> or </a:t>
            </a:r>
            <a:r>
              <a:rPr sz="3600" smtClean="0"/>
              <a:t>Needs directive!</a:t>
            </a:r>
            <a:endParaRPr lang="en-US" sz="3600" dirty="0"/>
          </a:p>
        </p:txBody>
      </p:sp>
      <p:sp>
        <p:nvSpPr>
          <p:cNvPr id="10" name="Rectangle 9"/>
          <p:cNvSpPr>
            <a:spLocks noChangeArrowheads="1"/>
          </p:cNvSpPr>
          <p:nvPr/>
        </p:nvSpPr>
        <p:spPr bwMode="auto">
          <a:xfrm>
            <a:off x="457200" y="25146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4876800" y="2667000"/>
            <a:ext cx="3886200" cy="11430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MDMCPQ.INF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5257800" y="4343400"/>
            <a:ext cx="3200400" cy="11430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4" name="Rectangle 13"/>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9" name="Rectangle 18"/>
          <p:cNvSpPr>
            <a:spLocks noChangeArrowheads="1"/>
          </p:cNvSpPr>
          <p:nvPr/>
        </p:nvSpPr>
        <p:spPr bwMode="auto">
          <a:xfrm>
            <a:off x="457200" y="25146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3600" smtClean="0"/>
              <a:t>Solution: Use Include</a:t>
            </a:r>
            <a:r>
              <a:rPr lang="en-US" sz="3600" dirty="0" smtClean="0"/>
              <a:t> or </a:t>
            </a:r>
            <a:r>
              <a:rPr sz="3600" smtClean="0"/>
              <a:t>Needs directive!</a:t>
            </a:r>
            <a:endParaRPr lang="en-US" sz="3600" dirty="0"/>
          </a:p>
        </p:txBody>
      </p:sp>
      <p:sp>
        <p:nvSpPr>
          <p:cNvPr id="17" name="Rectangle 16"/>
          <p:cNvSpPr>
            <a:spLocks noChangeArrowheads="1"/>
          </p:cNvSpPr>
          <p:nvPr/>
        </p:nvSpPr>
        <p:spPr bwMode="auto">
          <a:xfrm>
            <a:off x="4876800" y="2667000"/>
            <a:ext cx="3886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FakeModemCopyFileSection</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usbser.sys,,,0x20</a:t>
            </a:r>
            <a:endParaRPr lang="en-US" sz="1200" dirty="0" smtClean="0">
              <a:solidFill>
                <a:schemeClr val="accent6">
                  <a:lumMod val="60000"/>
                  <a:lumOff val="40000"/>
                </a:schemeClr>
              </a:solidFill>
              <a:latin typeface="Lucida Console" pitchFamily="49" charset="0"/>
            </a:endParaRPr>
          </a:p>
        </p:txBody>
      </p:sp>
      <p:sp>
        <p:nvSpPr>
          <p:cNvPr id="18" name="Left Arrow 17"/>
          <p:cNvSpPr/>
          <p:nvPr/>
        </p:nvSpPr>
        <p:spPr bwMode="auto">
          <a:xfrm rot="9547900">
            <a:off x="3111594" y="3510849"/>
            <a:ext cx="1790703" cy="258982"/>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7" name="Rectangle 16"/>
          <p:cNvSpPr>
            <a:spLocks noChangeArrowheads="1"/>
          </p:cNvSpPr>
          <p:nvPr/>
        </p:nvSpPr>
        <p:spPr bwMode="auto">
          <a:xfrm>
            <a:off x="5257800" y="4343400"/>
            <a:ext cx="3200400" cy="1143000"/>
          </a:xfrm>
          <a:prstGeom prst="rect">
            <a:avLst/>
          </a:prstGeom>
          <a:solidFill>
            <a:srgbClr val="D7EDE0"/>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2800" dirty="0" smtClean="0">
                <a:solidFill>
                  <a:srgbClr val="383D42"/>
                </a:solidFill>
                <a:latin typeface="Arial" charset="0"/>
              </a:rPr>
              <a:t>USBSER</a:t>
            </a:r>
            <a:r>
              <a:rPr lang="en-US" sz="2800" kern="1200" dirty="0" smtClean="0">
                <a:solidFill>
                  <a:srgbClr val="383D42"/>
                </a:solidFill>
                <a:latin typeface="Arial" charset="0"/>
                <a:ea typeface="+mn-ea"/>
                <a:cs typeface="+mn-cs"/>
              </a:rPr>
              <a:t>.sys</a:t>
            </a:r>
            <a:endParaRPr lang="en-US" sz="2800" kern="1200" dirty="0">
              <a:solidFill>
                <a:srgbClr val="383D42"/>
              </a:solidFill>
              <a:latin typeface="Arial" charset="0"/>
              <a:ea typeface="+mn-ea"/>
              <a:cs typeface="+mn-cs"/>
            </a:endParaRPr>
          </a:p>
        </p:txBody>
      </p:sp>
      <p:sp>
        <p:nvSpPr>
          <p:cNvPr id="18" name="Rectangle 17"/>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9" name="Rectangle 18"/>
          <p:cNvSpPr>
            <a:spLocks noChangeArrowheads="1"/>
          </p:cNvSpPr>
          <p:nvPr/>
        </p:nvSpPr>
        <p:spPr bwMode="auto">
          <a:xfrm>
            <a:off x="457200" y="25146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4876800" y="2667000"/>
            <a:ext cx="3886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FakeModemCopyFileSection</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usbser.sys,,,0x20</a:t>
            </a:r>
            <a:endParaRPr lang="en-US" sz="1200"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p:txBody>
          <a:bodyPr>
            <a:normAutofit fontScale="90000"/>
          </a:bodyPr>
          <a:lstStyle/>
          <a:p>
            <a:r>
              <a:rPr sz="4400" smtClean="0"/>
              <a:t>File Not Found </a:t>
            </a:r>
            <a:r>
              <a:rPr sz="4000" smtClean="0"/>
              <a:t>(Ex.3)</a:t>
            </a:r>
            <a:r>
              <a:rPr smtClean="0"/>
              <a:t/>
            </a:r>
            <a:br>
              <a:rPr smtClean="0"/>
            </a:br>
            <a:r>
              <a:rPr sz="3600" smtClean="0"/>
              <a:t>Solution: Use Include</a:t>
            </a:r>
            <a:r>
              <a:rPr lang="en-US" sz="3600" dirty="0" smtClean="0"/>
              <a:t> or </a:t>
            </a:r>
            <a:r>
              <a:rPr sz="3600" smtClean="0"/>
              <a:t>Needs directive!</a:t>
            </a:r>
            <a:endParaRPr lang="en-US" sz="3600" dirty="0"/>
          </a:p>
        </p:txBody>
      </p:sp>
      <p:sp>
        <p:nvSpPr>
          <p:cNvPr id="16" name="Left Arrow 15"/>
          <p:cNvSpPr/>
          <p:nvPr/>
        </p:nvSpPr>
        <p:spPr bwMode="auto">
          <a:xfrm rot="16200000">
            <a:off x="5375213" y="3540188"/>
            <a:ext cx="679576" cy="761997"/>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sz="6000" smtClean="0"/>
              <a:t>#3: </a:t>
            </a:r>
            <a:r>
              <a:rPr sz="4400" smtClean="0"/>
              <a:t>No Associated Service</a:t>
            </a:r>
            <a:r>
              <a:rPr smtClean="0"/>
              <a:t/>
            </a:r>
            <a:br>
              <a:rPr smtClean="0"/>
            </a:br>
            <a:r>
              <a:rPr smtClean="0"/>
              <a:t/>
            </a:r>
            <a:br>
              <a:rPr smtClean="0"/>
            </a:br>
            <a:r>
              <a:rPr lang="en-US" sz="4800" dirty="0" smtClean="0"/>
              <a:t>10.6%</a:t>
            </a:r>
            <a:r>
              <a:rPr smtClean="0"/>
              <a:t/>
            </a:r>
            <a:br>
              <a:rPr smtClean="0"/>
            </a:br>
            <a:r>
              <a:rPr smtClean="0"/>
              <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000" smtClean="0"/>
              <a:t>No Associated Service</a:t>
            </a:r>
            <a:endParaRPr sz="4000">
              <a:solidFill>
                <a:schemeClr val="accent1"/>
              </a:solidFill>
            </a:endParaRPr>
          </a:p>
        </p:txBody>
      </p:sp>
      <p:sp>
        <p:nvSpPr>
          <p:cNvPr id="9229" name="Rectangle 13"/>
          <p:cNvSpPr>
            <a:spLocks noGrp="1" noChangeArrowheads="1"/>
          </p:cNvSpPr>
          <p:nvPr>
            <p:ph idx="1"/>
          </p:nvPr>
        </p:nvSpPr>
        <p:spPr/>
        <p:txBody>
          <a:bodyPr>
            <a:normAutofit fontScale="92500" lnSpcReduction="10000"/>
          </a:bodyPr>
          <a:lstStyle/>
          <a:p>
            <a:r>
              <a:rPr lang="en-US" sz="2800" dirty="0" smtClean="0"/>
              <a:t>Code</a:t>
            </a:r>
          </a:p>
          <a:p>
            <a:pPr lvl="1"/>
            <a:r>
              <a:rPr lang="en-US" sz="2400" dirty="0" smtClean="0"/>
              <a:t>E0000219</a:t>
            </a:r>
          </a:p>
          <a:p>
            <a:r>
              <a:rPr lang="en-US" sz="2800" dirty="0" smtClean="0"/>
              <a:t>Name</a:t>
            </a:r>
          </a:p>
          <a:p>
            <a:pPr lvl="1"/>
            <a:r>
              <a:rPr lang="en-US" sz="2400" dirty="0" smtClean="0"/>
              <a:t>SPAPI_E_NO_ASSOCIATED_SERVICE</a:t>
            </a:r>
          </a:p>
          <a:p>
            <a:r>
              <a:rPr lang="en-US" sz="2800" dirty="0" smtClean="0"/>
              <a:t>Issue</a:t>
            </a:r>
          </a:p>
          <a:p>
            <a:pPr lvl="1"/>
            <a:r>
              <a:rPr lang="en-US" sz="2600" dirty="0" err="1" smtClean="0"/>
              <a:t>AddService</a:t>
            </a:r>
            <a:r>
              <a:rPr lang="en-US" sz="2600" dirty="0" smtClean="0"/>
              <a:t> directive was not processed.</a:t>
            </a:r>
          </a:p>
          <a:p>
            <a:r>
              <a:rPr lang="en-US" sz="2800" dirty="0" smtClean="0"/>
              <a:t>Solution</a:t>
            </a:r>
          </a:p>
          <a:p>
            <a:pPr lvl="1"/>
            <a:r>
              <a:rPr lang="en-US" sz="2200" dirty="0" smtClean="0"/>
              <a:t>Ensure that all descriptions in the </a:t>
            </a:r>
            <a:r>
              <a:rPr lang="en-US" sz="2200" dirty="0" err="1" smtClean="0"/>
              <a:t>AddService</a:t>
            </a:r>
            <a:r>
              <a:rPr lang="en-US" sz="2200" dirty="0" smtClean="0"/>
              <a:t> directive in the Services section are correct. </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000" smtClean="0"/>
              <a:t>No Associated Service Example</a:t>
            </a:r>
            <a:r>
              <a:rPr smtClean="0"/>
              <a:t/>
            </a:r>
            <a:br>
              <a:rPr smtClean="0"/>
            </a:br>
            <a:r>
              <a:rPr smtClean="0"/>
              <a:t/>
            </a:r>
            <a:br>
              <a:rPr smtClean="0"/>
            </a:br>
            <a:r>
              <a:rPr sz="4400" smtClean="0"/>
              <a:t>References non-existent section</a:t>
            </a:r>
            <a:endParaRPr lang="en-US"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2" name="Title 1"/>
          <p:cNvSpPr>
            <a:spLocks noGrp="1"/>
          </p:cNvSpPr>
          <p:nvPr>
            <p:ph type="title"/>
          </p:nvPr>
        </p:nvSpPr>
        <p:spPr/>
        <p:txBody>
          <a:bodyPr>
            <a:normAutofit fontScale="90000"/>
          </a:bodyPr>
          <a:lstStyle/>
          <a:p>
            <a:r>
              <a:rPr sz="4400" smtClean="0"/>
              <a:t>No Associated Service</a:t>
            </a:r>
            <a:r>
              <a:rPr sz="5400" smtClean="0"/>
              <a:t/>
            </a:r>
            <a:br>
              <a:rPr sz="5400" smtClean="0"/>
            </a:br>
            <a:r>
              <a:rPr sz="3600" smtClean="0"/>
              <a:t>There is a driver pkg and an Inbox INF file</a:t>
            </a:r>
            <a:endParaRPr lang="en-US" sz="5400" dirty="0"/>
          </a:p>
        </p:txBody>
      </p:sp>
      <p:sp>
        <p:nvSpPr>
          <p:cNvPr id="12" name="Rectangle 11"/>
          <p:cNvSpPr>
            <a:spLocks noChangeArrowheads="1"/>
          </p:cNvSpPr>
          <p:nvPr/>
        </p:nvSpPr>
        <p:spPr bwMode="auto">
          <a:xfrm>
            <a:off x="4953000" y="2590800"/>
            <a:ext cx="3581400" cy="26670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Bar.INF</a:t>
            </a:r>
            <a:endParaRPr lang="en-US" sz="3200" kern="1200" dirty="0">
              <a:solidFill>
                <a:schemeClr val="bg1"/>
              </a:solidFill>
              <a:latin typeface="Arial" charset="0"/>
              <a:ea typeface="+mn-ea"/>
              <a:cs typeface="+mn-cs"/>
            </a:endParaRPr>
          </a:p>
        </p:txBody>
      </p:sp>
      <p:sp>
        <p:nvSpPr>
          <p:cNvPr id="10" name="Rectangle 9"/>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5400" smtClean="0"/>
              <a:t>No Associated Service</a:t>
            </a:r>
            <a:br>
              <a:rPr sz="5400" smtClean="0"/>
            </a:br>
            <a:r>
              <a:rPr sz="4000" smtClean="0"/>
              <a:t>The driver package has an INF file</a:t>
            </a:r>
            <a:endParaRPr lang="en-US" sz="5400" dirty="0"/>
          </a:p>
        </p:txBody>
      </p:sp>
      <p:sp>
        <p:nvSpPr>
          <p:cNvPr id="16" name="Rounded Rectangle 15"/>
          <p:cNvSpPr/>
          <p:nvPr/>
        </p:nvSpPr>
        <p:spPr bwMode="auto">
          <a:xfrm>
            <a:off x="685800" y="25908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solidFill>
                  <a:srgbClr val="000000"/>
                </a:solidFill>
                <a:latin typeface="Segoe" pitchFamily="34" charset="0"/>
              </a:rPr>
              <a:t>Foo.inf</a:t>
            </a:r>
          </a:p>
        </p:txBody>
      </p:sp>
      <p:sp>
        <p:nvSpPr>
          <p:cNvPr id="11" name="Rectangle 10"/>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2" name="Rectangle 11"/>
          <p:cNvSpPr>
            <a:spLocks noChangeArrowheads="1"/>
          </p:cNvSpPr>
          <p:nvPr/>
        </p:nvSpPr>
        <p:spPr bwMode="auto">
          <a:xfrm>
            <a:off x="457200" y="2514600"/>
            <a:ext cx="3886200" cy="23622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FOO.INF</a:t>
            </a:r>
            <a:endParaRPr lang="en-US" sz="3200" kern="1200" dirty="0">
              <a:solidFill>
                <a:schemeClr val="bg1"/>
              </a:solidFill>
              <a:latin typeface="Arial" charset="0"/>
              <a:ea typeface="+mn-ea"/>
              <a:cs typeface="+mn-cs"/>
            </a:endParaRPr>
          </a:p>
        </p:txBody>
      </p:sp>
      <p:sp>
        <p:nvSpPr>
          <p:cNvPr id="15" name="Rectangle 14"/>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7" name="Rectangle 16"/>
          <p:cNvSpPr>
            <a:spLocks noChangeArrowheads="1"/>
          </p:cNvSpPr>
          <p:nvPr/>
        </p:nvSpPr>
        <p:spPr bwMode="auto">
          <a:xfrm>
            <a:off x="4953000" y="2590800"/>
            <a:ext cx="3581400" cy="26670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Bar.INF</a:t>
            </a:r>
            <a:endParaRPr lang="en-US" sz="3200" kern="1200" dirty="0">
              <a:solidFill>
                <a:schemeClr val="bg1"/>
              </a:solidFill>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solidFill>
            <a:schemeClr val="bg2">
              <a:lumMod val="90000"/>
            </a:schemeClr>
          </a:solidFill>
          <a:ln>
            <a:solidFill>
              <a:schemeClr val="bg2">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Vista System</a:t>
            </a:r>
          </a:p>
        </p:txBody>
      </p:sp>
      <p:sp>
        <p:nvSpPr>
          <p:cNvPr id="14" name="Rectangle 13"/>
          <p:cNvSpPr>
            <a:spLocks noChangeArrowheads="1"/>
          </p:cNvSpPr>
          <p:nvPr/>
        </p:nvSpPr>
        <p:spPr bwMode="auto">
          <a:xfrm>
            <a:off x="4267200" y="2590800"/>
            <a:ext cx="1600200" cy="1752600"/>
          </a:xfrm>
          <a:prstGeom prst="rect">
            <a:avLst/>
          </a:prstGeom>
          <a:solidFill>
            <a:srgbClr val="15B4D1"/>
          </a:solidFill>
          <a:ln w="9525" algn="ctr">
            <a:solidFill>
              <a:schemeClr val="tx2">
                <a:lumMod val="60000"/>
                <a:lumOff val="40000"/>
              </a:schemeClr>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b="1" kern="1200" dirty="0" smtClean="0">
                <a:solidFill>
                  <a:srgbClr val="383D42"/>
                </a:solidFill>
                <a:latin typeface="Segoe Semibold" pitchFamily="34" charset="0"/>
              </a:rPr>
              <a:t>Driver Store</a:t>
            </a:r>
            <a:endParaRPr lang="en-US" b="1" kern="1200" dirty="0">
              <a:solidFill>
                <a:srgbClr val="383D42"/>
              </a:solidFill>
              <a:latin typeface="Segoe Semibold" pitchFamily="34" charset="0"/>
            </a:endParaRPr>
          </a:p>
        </p:txBody>
      </p:sp>
      <p:sp>
        <p:nvSpPr>
          <p:cNvPr id="26" name="Rectangle 12"/>
          <p:cNvSpPr txBox="1">
            <a:spLocks noChangeArrowheads="1"/>
          </p:cNvSpPr>
          <p:nvPr/>
        </p:nvSpPr>
        <p:spPr bwMode="auto">
          <a:xfrm>
            <a:off x="304800" y="685800"/>
            <a:ext cx="8393113" cy="6924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effectLst>
                  <a:outerShdw blurRad="88900" dist="12700" dir="2700000" algn="tl" rotWithShape="0">
                    <a:prstClr val="black"/>
                  </a:outerShdw>
                </a:effectLst>
                <a:latin typeface="Segoe UI" pitchFamily="34" charset="0"/>
                <a:cs typeface="Segoe UI" pitchFamily="34" charset="0"/>
              </a:rPr>
              <a:t>WER Walkthrough</a:t>
            </a:r>
            <a:endParaRPr kumimoji="0" lang="en-US" sz="3600" b="0" i="0" u="none" strike="noStrike" kern="0" cap="none" spc="-125" normalizeH="0" baseline="0" noProof="0" dirty="0">
              <a:ln w="3175">
                <a:noFill/>
              </a:ln>
              <a:effectLst>
                <a:outerShdw blurRad="88900" dist="12700" dir="2700000" algn="tl" rotWithShape="0">
                  <a:prstClr val="black"/>
                </a:outerShdw>
              </a:effectLst>
              <a:uLnTx/>
              <a:uFillTx/>
              <a:latin typeface="Segoe UI" pitchFamily="34" charset="0"/>
              <a:cs typeface="Segoe UI" pitchFamily="34" charset="0"/>
            </a:endParaRPr>
          </a:p>
        </p:txBody>
      </p:sp>
      <p:sp>
        <p:nvSpPr>
          <p:cNvPr id="30" name="Rounded Rectangle 29"/>
          <p:cNvSpPr/>
          <p:nvPr/>
        </p:nvSpPr>
        <p:spPr bwMode="auto">
          <a:xfrm>
            <a:off x="6096000" y="2590800"/>
            <a:ext cx="1676400" cy="1752600"/>
          </a:xfrm>
          <a:prstGeom prst="roundRect">
            <a:avLst>
              <a:gd name="adj" fmla="val 9033"/>
            </a:avLst>
          </a:prstGeom>
          <a:solidFill>
            <a:schemeClr val="accent6">
              <a:lumMod val="40000"/>
              <a:lumOff val="60000"/>
            </a:schemeClr>
          </a:solidFill>
          <a:ln>
            <a:solidFill>
              <a:schemeClr val="accent6">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Driver Folder</a:t>
            </a:r>
          </a:p>
        </p:txBody>
      </p:sp>
      <p:sp>
        <p:nvSpPr>
          <p:cNvPr id="31" name="Rounded Rectangle 30"/>
          <p:cNvSpPr/>
          <p:nvPr/>
        </p:nvSpPr>
        <p:spPr bwMode="auto">
          <a:xfrm>
            <a:off x="381000" y="2057400"/>
            <a:ext cx="2895600" cy="3200400"/>
          </a:xfrm>
          <a:prstGeom prst="roundRect">
            <a:avLst>
              <a:gd name="adj" fmla="val 9033"/>
            </a:avLst>
          </a:prstGeom>
          <a:solidFill>
            <a:schemeClr val="bg1">
              <a:lumMod val="85000"/>
            </a:schemeClr>
          </a:solidFill>
          <a:ln>
            <a:solidFill>
              <a:schemeClr val="bg1">
                <a:lumMod val="7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WER</a:t>
            </a:r>
          </a:p>
        </p:txBody>
      </p:sp>
      <p:sp>
        <p:nvSpPr>
          <p:cNvPr id="34" name="Rounded Rectangle 33"/>
          <p:cNvSpPr/>
          <p:nvPr/>
        </p:nvSpPr>
        <p:spPr bwMode="auto">
          <a:xfrm>
            <a:off x="5029200" y="3048000"/>
            <a:ext cx="685800" cy="533400"/>
          </a:xfrm>
          <a:prstGeom prst="roundRect">
            <a:avLst>
              <a:gd name="adj" fmla="val 9033"/>
            </a:avLst>
          </a:prstGeom>
          <a:solidFill>
            <a:schemeClr val="bg1"/>
          </a:solidFill>
          <a:ln>
            <a:solidFill>
              <a:schemeClr val="bg1"/>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7" name="Rounded Rectangle 36"/>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No Associated Service</a:t>
            </a:r>
            <a:br>
              <a:rPr sz="4400" smtClean="0"/>
            </a:br>
            <a:r>
              <a:rPr sz="3600" smtClean="0"/>
              <a:t>The INF file uses Include/Needs directive</a:t>
            </a:r>
            <a:endParaRPr lang="en-US" sz="3600" dirty="0"/>
          </a:p>
        </p:txBody>
      </p:sp>
      <p:sp>
        <p:nvSpPr>
          <p:cNvPr id="11" name="Rectangle 10"/>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2" name="Rectangle 11"/>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3" name="Rectangle 12"/>
          <p:cNvSpPr>
            <a:spLocks noChangeArrowheads="1"/>
          </p:cNvSpPr>
          <p:nvPr/>
        </p:nvSpPr>
        <p:spPr bwMode="auto">
          <a:xfrm>
            <a:off x="4953000" y="2590800"/>
            <a:ext cx="3581400" cy="2667000"/>
          </a:xfrm>
          <a:prstGeom prst="rect">
            <a:avLst/>
          </a:prstGeom>
          <a:solidFill>
            <a:srgbClr val="174777"/>
          </a:solidFill>
          <a:ln w="9525" algn="ctr">
            <a:no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30000"/>
              </a:spcBef>
              <a:spcAft>
                <a:spcPct val="30000"/>
              </a:spcAft>
            </a:pPr>
            <a:r>
              <a:rPr lang="en-US" sz="3200" kern="1200" dirty="0" smtClean="0">
                <a:solidFill>
                  <a:schemeClr val="bg1"/>
                </a:solidFill>
                <a:latin typeface="Arial" charset="0"/>
                <a:ea typeface="+mn-ea"/>
                <a:cs typeface="+mn-cs"/>
              </a:rPr>
              <a:t>Bar.INF</a:t>
            </a:r>
            <a:endParaRPr lang="en-US" sz="3200" kern="1200" dirty="0">
              <a:solidFill>
                <a:schemeClr val="bg1"/>
              </a:solidFill>
              <a:latin typeface="Arial" charset="0"/>
              <a:ea typeface="+mn-ea"/>
              <a:cs typeface="+mn-cs"/>
            </a:endParaRPr>
          </a:p>
        </p:txBody>
      </p:sp>
      <p:sp>
        <p:nvSpPr>
          <p:cNvPr id="15" name="Rectangle 14"/>
          <p:cNvSpPr>
            <a:spLocks noChangeArrowheads="1"/>
          </p:cNvSpPr>
          <p:nvPr/>
        </p:nvSpPr>
        <p:spPr bwMode="auto">
          <a:xfrm>
            <a:off x="685800"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1" name="Rectangle 10"/>
          <p:cNvSpPr>
            <a:spLocks noChangeArrowheads="1"/>
          </p:cNvSpPr>
          <p:nvPr/>
        </p:nvSpPr>
        <p:spPr bwMode="auto">
          <a:xfrm>
            <a:off x="4953000" y="2590800"/>
            <a:ext cx="3581400" cy="2667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p>
          <a:p>
            <a:endParaRPr lang="en-US" sz="2400" dirty="0" smtClean="0">
              <a:solidFill>
                <a:schemeClr val="accent6">
                  <a:lumMod val="60000"/>
                  <a:lumOff val="40000"/>
                </a:schemeClr>
              </a:solidFill>
              <a:latin typeface="Lucida Console" pitchFamily="49" charset="0"/>
            </a:endParaRPr>
          </a:p>
          <a:p>
            <a:r>
              <a:rPr lang="en-US" sz="2400" strike="dblStrike" dirty="0" smtClean="0">
                <a:solidFill>
                  <a:schemeClr val="accent6">
                    <a:lumMod val="60000"/>
                    <a:lumOff val="40000"/>
                  </a:schemeClr>
                </a:solidFill>
                <a:latin typeface="Lucida Console" pitchFamily="49" charset="0"/>
              </a:rPr>
              <a:t>[</a:t>
            </a:r>
            <a:r>
              <a:rPr lang="en-US" sz="2400" strike="dblStrike" dirty="0" err="1" smtClean="0">
                <a:solidFill>
                  <a:schemeClr val="accent6">
                    <a:lumMod val="60000"/>
                    <a:lumOff val="40000"/>
                  </a:schemeClr>
                </a:solidFill>
                <a:latin typeface="Lucida Console" pitchFamily="49" charset="0"/>
              </a:rPr>
              <a:t>Non_Exist_Sect</a:t>
            </a:r>
            <a:r>
              <a:rPr lang="en-US" sz="2400" strike="dblStrike" dirty="0" smtClean="0">
                <a:solidFill>
                  <a:schemeClr val="accent6">
                    <a:lumMod val="60000"/>
                    <a:lumOff val="40000"/>
                  </a:schemeClr>
                </a:solidFill>
                <a:latin typeface="Lucida Console" pitchFamily="49" charset="0"/>
              </a:rPr>
              <a:t>}</a:t>
            </a:r>
            <a:endParaRPr lang="en-US" sz="1600" strike="dblStrike"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p:txBody>
          <a:bodyPr>
            <a:normAutofit fontScale="90000"/>
          </a:bodyPr>
          <a:lstStyle/>
          <a:p>
            <a:r>
              <a:rPr sz="5400" smtClean="0"/>
              <a:t>No Associated Service</a:t>
            </a:r>
            <a:br>
              <a:rPr sz="5400" smtClean="0"/>
            </a:br>
            <a:r>
              <a:rPr sz="3100" smtClean="0"/>
              <a:t>Needs directive refers to non-existent section</a:t>
            </a:r>
            <a:endParaRPr lang="en-US" sz="3100" dirty="0"/>
          </a:p>
        </p:txBody>
      </p:sp>
      <p:sp>
        <p:nvSpPr>
          <p:cNvPr id="12" name="Rectangle 11"/>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7" name="Rectangle 16"/>
          <p:cNvSpPr>
            <a:spLocks noChangeArrowheads="1"/>
          </p:cNvSpPr>
          <p:nvPr/>
        </p:nvSpPr>
        <p:spPr bwMode="auto">
          <a:xfrm>
            <a:off x="685800"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14" name="Left Arrow 13"/>
          <p:cNvSpPr/>
          <p:nvPr/>
        </p:nvSpPr>
        <p:spPr bwMode="auto">
          <a:xfrm rot="11126870">
            <a:off x="3288339" y="4199224"/>
            <a:ext cx="1794318" cy="332651"/>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4724400" y="22860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4953000" y="2590800"/>
            <a:ext cx="3581400" cy="2667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p>
          <a:p>
            <a:endParaRPr lang="en-US" sz="2400" dirty="0" smtClean="0">
              <a:solidFill>
                <a:schemeClr val="accent6">
                  <a:lumMod val="60000"/>
                  <a:lumOff val="40000"/>
                </a:schemeClr>
              </a:solidFill>
              <a:latin typeface="Lucida Console" pitchFamily="49" charset="0"/>
            </a:endParaRPr>
          </a:p>
          <a:p>
            <a:r>
              <a:rPr lang="en-US" sz="2400" strike="dblStrike" dirty="0" smtClean="0">
                <a:solidFill>
                  <a:schemeClr val="accent6">
                    <a:lumMod val="60000"/>
                    <a:lumOff val="40000"/>
                  </a:schemeClr>
                </a:solidFill>
                <a:latin typeface="Lucida Console" pitchFamily="49" charset="0"/>
              </a:rPr>
              <a:t>[</a:t>
            </a:r>
            <a:r>
              <a:rPr lang="en-US" sz="2400" strike="dblStrike" dirty="0" err="1" smtClean="0">
                <a:solidFill>
                  <a:schemeClr val="accent6">
                    <a:lumMod val="60000"/>
                    <a:lumOff val="40000"/>
                  </a:schemeClr>
                </a:solidFill>
                <a:latin typeface="Lucida Console" pitchFamily="49" charset="0"/>
              </a:rPr>
              <a:t>Non_Exist_Sect</a:t>
            </a:r>
            <a:r>
              <a:rPr lang="en-US" sz="2400" strike="dblStrike" dirty="0" smtClean="0">
                <a:solidFill>
                  <a:schemeClr val="accent6">
                    <a:lumMod val="60000"/>
                    <a:lumOff val="40000"/>
                  </a:schemeClr>
                </a:solidFill>
                <a:latin typeface="Lucida Console" pitchFamily="49" charset="0"/>
              </a:rPr>
              <a:t>}</a:t>
            </a:r>
            <a:endParaRPr lang="en-US" sz="1600" strike="dblStrike" dirty="0" smtClean="0">
              <a:solidFill>
                <a:schemeClr val="accent6">
                  <a:lumMod val="60000"/>
                  <a:lumOff val="40000"/>
                </a:schemeClr>
              </a:solidFill>
              <a:latin typeface="Lucida Console" pitchFamily="49" charset="0"/>
            </a:endParaRPr>
          </a:p>
        </p:txBody>
      </p:sp>
      <p:sp>
        <p:nvSpPr>
          <p:cNvPr id="17" name="Rectangle 16"/>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19" name="Rectangle 18"/>
          <p:cNvSpPr>
            <a:spLocks noChangeArrowheads="1"/>
          </p:cNvSpPr>
          <p:nvPr/>
        </p:nvSpPr>
        <p:spPr bwMode="auto">
          <a:xfrm>
            <a:off x="685800"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p:txBody>
          <a:bodyPr>
            <a:normAutofit fontScale="90000"/>
          </a:bodyPr>
          <a:lstStyle/>
          <a:p>
            <a:r>
              <a:rPr sz="5400" smtClean="0"/>
              <a:t>No Associated Service</a:t>
            </a:r>
            <a:br>
              <a:rPr sz="5400" smtClean="0"/>
            </a:br>
            <a:r>
              <a:rPr sz="4000" smtClean="0"/>
              <a:t>Solution: Refer to existent section!</a:t>
            </a:r>
            <a:endParaRPr lang="en-US" sz="5400" dirty="0"/>
          </a:p>
        </p:txBody>
      </p:sp>
      <p:sp>
        <p:nvSpPr>
          <p:cNvPr id="12" name="Rounded Rectangular Callout 11"/>
          <p:cNvSpPr/>
          <p:nvPr/>
        </p:nvSpPr>
        <p:spPr bwMode="auto">
          <a:xfrm>
            <a:off x="3581400" y="5105400"/>
            <a:ext cx="3276600" cy="1295400"/>
          </a:xfrm>
          <a:prstGeom prst="wedgeRoundRectCallout">
            <a:avLst>
              <a:gd name="adj1" fmla="val 42159"/>
              <a:gd name="adj2" fmla="val -85876"/>
              <a:gd name="adj3" fmla="val 16667"/>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900" dirty="0" smtClean="0">
                <a:solidFill>
                  <a:schemeClr val="tx1"/>
                </a:solidFill>
                <a:effectLst>
                  <a:outerShdw blurRad="38100" dist="38100" dir="2700000" algn="tl">
                    <a:srgbClr val="000000">
                      <a:alpha val="43137"/>
                    </a:srgbClr>
                  </a:outerShdw>
                </a:effectLst>
                <a:latin typeface="Segoe" pitchFamily="34" charset="0"/>
              </a:rPr>
              <a:t>The referred section doesn’t exist</a:t>
            </a: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p:nvPr/>
        </p:nvCxnSpPr>
        <p:spPr bwMode="auto">
          <a:xfrm>
            <a:off x="3124200" y="4286554"/>
            <a:ext cx="1981200" cy="13304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bg1"/>
            </a:solidFill>
            <a:prstDash val="solid"/>
            <a:round/>
            <a:headEnd type="none" w="med" len="med"/>
            <a:tailEnd type="arrow"/>
          </a:ln>
          <a:effectLst/>
        </p:spPr>
      </p:cxnSp>
      <p:sp>
        <p:nvSpPr>
          <p:cNvPr id="8" name="&quot;No&quot; Symbol 7"/>
          <p:cNvSpPr/>
          <p:nvPr/>
        </p:nvSpPr>
        <p:spPr bwMode="auto">
          <a:xfrm>
            <a:off x="4038600" y="3886200"/>
            <a:ext cx="895555" cy="1024410"/>
          </a:xfrm>
          <a:prstGeom prst="noSmoking">
            <a:avLst/>
          </a:prstGeom>
          <a:solidFill>
            <a:srgbClr val="FF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2514600"/>
            <a:ext cx="8305800" cy="3810000"/>
          </a:xfrm>
          <a:prstGeom prst="rect">
            <a:avLst/>
          </a:prstGeom>
          <a:solidFill>
            <a:schemeClr val="bg2">
              <a:lumMod val="90000"/>
            </a:schemeClr>
          </a:solidFill>
          <a:ln w="12700">
            <a:solidFill>
              <a:schemeClr val="folHlink"/>
            </a:solidFill>
            <a:miter lim="800000"/>
            <a:headEnd type="none" w="sm" len="sm"/>
            <a:tailEnd type="none" w="sm" len="sm"/>
          </a:ln>
          <a:effectLst/>
        </p:spPr>
        <p:txBody>
          <a:bodyPr lIns="91432" tIns="45717" rIns="91432" bIns="45717" anchor="ctr"/>
          <a:lstStyle/>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No INF </a:t>
            </a:r>
            <a:r>
              <a:rPr lang="en-US" sz="1600" dirty="0" err="1" smtClean="0">
                <a:latin typeface="Lucida Console" pitchFamily="49" charset="0"/>
              </a:rPr>
              <a:t>AddService</a:t>
            </a:r>
            <a:r>
              <a:rPr lang="en-US" sz="1600" dirty="0" smtClean="0">
                <a:latin typeface="Lucida Console" pitchFamily="49" charset="0"/>
              </a:rPr>
              <a:t> directives contained the flag SPSVCINST_ASSOCSERVICE</a:t>
            </a: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while installing services.</a:t>
            </a: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0xe0000219: The installation failed because a function driver was not specified for this device instance.</a:t>
            </a: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Cleaning up failed installation</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{Install DEVICE exit (0xe0000219)}</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Cleaning up failed installation (e0000219)</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0xe0000219: The installation failed because a function driver was not specified for this device instance.</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{DIF_INSTALLDEVICE - exit(0xe0000219)}</a:t>
            </a:r>
          </a:p>
        </p:txBody>
      </p:sp>
      <p:sp>
        <p:nvSpPr>
          <p:cNvPr id="9" name="Rectangle 12"/>
          <p:cNvSpPr>
            <a:spLocks noGrp="1" noChangeArrowheads="1"/>
          </p:cNvSpPr>
          <p:nvPr>
            <p:ph type="title"/>
          </p:nvPr>
        </p:nvSpPr>
        <p:spPr/>
        <p:txBody>
          <a:bodyPr>
            <a:normAutofit fontScale="90000"/>
          </a:bodyPr>
          <a:lstStyle/>
          <a:p>
            <a:r>
              <a:rPr sz="5400" smtClean="0"/>
              <a:t>No Associated Service</a:t>
            </a:r>
            <a:br>
              <a:rPr sz="5400" smtClean="0"/>
            </a:br>
            <a:r>
              <a:rPr sz="4400" smtClean="0"/>
              <a:t>Typical Error Log</a:t>
            </a:r>
            <a:endParaRPr sz="360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4">
                                            <p:txEl>
                                              <p:pRg st="0" end="0"/>
                                            </p:txEl>
                                          </p:spTgt>
                                        </p:tgtEl>
                                        <p:attrNameLst>
                                          <p:attrName>style.color</p:attrName>
                                        </p:attrNameLst>
                                      </p:cBhvr>
                                      <p:to>
                                        <a:schemeClr val="hlink"/>
                                      </p:to>
                                    </p:animClr>
                                  </p:childTnLst>
                                </p:cTn>
                              </p:par>
                              <p:par>
                                <p:cTn id="7" presetID="4" presetClass="emph" presetSubtype="2" fill="hold" nodeType="withEffect">
                                  <p:stCondLst>
                                    <p:cond delay="0"/>
                                  </p:stCondLst>
                                  <p:childTnLst>
                                    <p:anim to="1.3" calcmode="lin" valueType="num">
                                      <p:cBhvr override="childStyle">
                                        <p:cTn id="8" dur="500" fill="hold"/>
                                        <p:tgtEl>
                                          <p:spTgt spid="4">
                                            <p:txEl>
                                              <p:pRg st="4" end="4"/>
                                            </p:txEl>
                                          </p:spTgt>
                                        </p:tgtEl>
                                        <p:attrNameLst>
                                          <p:attrName>style.fontSize</p:attrName>
                                        </p:attrNameLst>
                                      </p:cBhvr>
                                    </p:anim>
                                  </p:childTnLst>
                                </p:cTn>
                              </p:par>
                              <p:par>
                                <p:cTn id="9" presetID="3" presetClass="emph" presetSubtype="2" fill="hold" nodeType="withEffect">
                                  <p:stCondLst>
                                    <p:cond delay="0"/>
                                  </p:stCondLst>
                                  <p:childTnLst>
                                    <p:animClr clrSpc="rgb">
                                      <p:cBhvr override="childStyle">
                                        <p:cTn id="10" dur="500" fill="hold"/>
                                        <p:tgtEl>
                                          <p:spTgt spid="4">
                                            <p:txEl>
                                              <p:pRg st="4" end="4"/>
                                            </p:txEl>
                                          </p:spTgt>
                                        </p:tgtEl>
                                        <p:attrNameLst>
                                          <p:attrName>style.color</p:attrName>
                                        </p:attrNameLst>
                                      </p:cBhvr>
                                      <p:to>
                                        <a:schemeClr val="hlink"/>
                                      </p:to>
                                    </p:animClr>
                                  </p:childTnLst>
                                </p:cTn>
                              </p:par>
                              <p:par>
                                <p:cTn id="11" presetID="4" presetClass="emph" presetSubtype="2" fill="hold" nodeType="withEffect">
                                  <p:stCondLst>
                                    <p:cond delay="0"/>
                                  </p:stCondLst>
                                  <p:childTnLst>
                                    <p:anim to="1.3" calcmode="lin" valueType="num">
                                      <p:cBhvr override="childStyle">
                                        <p:cTn id="12" dur="500" fill="hold"/>
                                        <p:tgtEl>
                                          <p:spTgt spid="4">
                                            <p:txEl>
                                              <p:pRg st="0" end="0"/>
                                            </p:txEl>
                                          </p:spTgt>
                                        </p:tgtEl>
                                        <p:attrNameLst>
                                          <p:attrName>style.fontSize</p:attrName>
                                        </p:attrNameLst>
                                      </p:cBhvr>
                                    </p:anim>
                                  </p:childTnLst>
                                </p:cTn>
                              </p:par>
                              <p:par>
                                <p:cTn id="13" presetID="4" presetClass="exit" presetSubtype="16" fill="hold" nodeType="withEffect">
                                  <p:stCondLst>
                                    <p:cond delay="0"/>
                                  </p:stCondLst>
                                  <p:childTnLst>
                                    <p:animEffect transition="out" filter="box(in)">
                                      <p:cBhvr>
                                        <p:cTn id="14" dur="500"/>
                                        <p:tgtEl>
                                          <p:spTgt spid="4">
                                            <p:txEl>
                                              <p:pRg st="2" end="2"/>
                                            </p:txEl>
                                          </p:spTgt>
                                        </p:tgtEl>
                                      </p:cBhvr>
                                    </p:animEffect>
                                    <p:set>
                                      <p:cBhvr>
                                        <p:cTn id="15" dur="1" fill="hold">
                                          <p:stCondLst>
                                            <p:cond delay="499"/>
                                          </p:stCondLst>
                                        </p:cTn>
                                        <p:tgtEl>
                                          <p:spTgt spid="4">
                                            <p:txEl>
                                              <p:pRg st="2" end="2"/>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4">
                                            <p:txEl>
                                              <p:pRg st="6" end="6"/>
                                            </p:txEl>
                                          </p:spTgt>
                                        </p:tgtEl>
                                      </p:cBhvr>
                                    </p:animEffect>
                                    <p:set>
                                      <p:cBhvr>
                                        <p:cTn id="18" dur="1" fill="hold">
                                          <p:stCondLst>
                                            <p:cond delay="499"/>
                                          </p:stCondLst>
                                        </p:cTn>
                                        <p:tgtEl>
                                          <p:spTgt spid="4">
                                            <p:txEl>
                                              <p:pRg st="6" end="6"/>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4">
                                            <p:txEl>
                                              <p:pRg st="7" end="7"/>
                                            </p:txEl>
                                          </p:spTgt>
                                        </p:tgtEl>
                                      </p:cBhvr>
                                    </p:animEffect>
                                    <p:set>
                                      <p:cBhvr>
                                        <p:cTn id="21" dur="1" fill="hold">
                                          <p:stCondLst>
                                            <p:cond delay="499"/>
                                          </p:stCondLst>
                                        </p:cTn>
                                        <p:tgtEl>
                                          <p:spTgt spid="4">
                                            <p:txEl>
                                              <p:pRg st="7" end="7"/>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4">
                                            <p:txEl>
                                              <p:pRg st="8" end="8"/>
                                            </p:txEl>
                                          </p:spTgt>
                                        </p:tgtEl>
                                      </p:cBhvr>
                                    </p:animEffect>
                                    <p:set>
                                      <p:cBhvr>
                                        <p:cTn id="24" dur="1" fill="hold">
                                          <p:stCondLst>
                                            <p:cond delay="499"/>
                                          </p:stCondLst>
                                        </p:cTn>
                                        <p:tgtEl>
                                          <p:spTgt spid="4">
                                            <p:txEl>
                                              <p:pRg st="8" end="8"/>
                                            </p:txEl>
                                          </p:spTgt>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4">
                                            <p:txEl>
                                              <p:pRg st="9" end="9"/>
                                            </p:txEl>
                                          </p:spTgt>
                                        </p:tgtEl>
                                      </p:cBhvr>
                                    </p:animEffect>
                                    <p:set>
                                      <p:cBhvr>
                                        <p:cTn id="27" dur="1" fill="hold">
                                          <p:stCondLst>
                                            <p:cond delay="499"/>
                                          </p:stCondLst>
                                        </p:cTn>
                                        <p:tgtEl>
                                          <p:spTgt spid="4">
                                            <p:txEl>
                                              <p:pRg st="9" end="9"/>
                                            </p:txEl>
                                          </p:spTgt>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4">
                                            <p:txEl>
                                              <p:pRg st="10" end="10"/>
                                            </p:txEl>
                                          </p:spTgt>
                                        </p:tgtEl>
                                      </p:cBhvr>
                                    </p:animEffect>
                                    <p:set>
                                      <p:cBhvr>
                                        <p:cTn id="30" dur="1" fill="hold">
                                          <p:stCondLst>
                                            <p:cond delay="499"/>
                                          </p:stCondLst>
                                        </p:cTn>
                                        <p:tgtEl>
                                          <p:spTgt spid="4">
                                            <p:txEl>
                                              <p:pRg st="10" end="10"/>
                                            </p:txEl>
                                          </p:spTgt>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0.05 4.07407E-6 L -0.05278 0.04907 " pathEditMode="relative" rAng="0" ptsTypes="AA">
                                      <p:cBhvr>
                                        <p:cTn id="32" dur="500" fill="hold"/>
                                        <p:tgtEl>
                                          <p:spTgt spid="4">
                                            <p:txEl>
                                              <p:pRg st="0" end="0"/>
                                            </p:txEl>
                                          </p:spTgt>
                                        </p:tgtEl>
                                        <p:attrNameLst>
                                          <p:attrName>ppt_x</p:attrName>
                                          <p:attrName>ppt_y</p:attrName>
                                        </p:attrNameLst>
                                      </p:cBhvr>
                                      <p:rCtr x="-1"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4876800" y="2438400"/>
            <a:ext cx="4114800" cy="3810000"/>
          </a:xfrm>
          <a:prstGeom prst="rect">
            <a:avLst/>
          </a:prstGeom>
          <a:solidFill>
            <a:srgbClr val="15B4D1"/>
          </a:solidFill>
          <a:ln w="9525" algn="ctr">
            <a:no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dirty="0" smtClean="0">
                <a:solidFill>
                  <a:srgbClr val="383D42"/>
                </a:solidFill>
                <a:latin typeface="Arial" charset="0"/>
              </a:rPr>
              <a:t>Driver Store</a:t>
            </a:r>
            <a:endParaRPr lang="en-US" sz="2800" kern="1200" dirty="0">
              <a:solidFill>
                <a:srgbClr val="383D42"/>
              </a:solidFill>
              <a:latin typeface="Arial" charset="0"/>
              <a:ea typeface="+mn-ea"/>
              <a:cs typeface="+mn-cs"/>
            </a:endParaRPr>
          </a:p>
        </p:txBody>
      </p:sp>
      <p:sp>
        <p:nvSpPr>
          <p:cNvPr id="16" name="Rectangle 15"/>
          <p:cNvSpPr>
            <a:spLocks noChangeArrowheads="1"/>
          </p:cNvSpPr>
          <p:nvPr/>
        </p:nvSpPr>
        <p:spPr bwMode="auto">
          <a:xfrm>
            <a:off x="457200" y="24384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
        <p:nvSpPr>
          <p:cNvPr id="2" name="Title 1"/>
          <p:cNvSpPr>
            <a:spLocks noGrp="1"/>
          </p:cNvSpPr>
          <p:nvPr>
            <p:ph type="title"/>
          </p:nvPr>
        </p:nvSpPr>
        <p:spPr/>
        <p:txBody>
          <a:bodyPr>
            <a:normAutofit fontScale="90000"/>
          </a:bodyPr>
          <a:lstStyle/>
          <a:p>
            <a:r>
              <a:rPr sz="5400" smtClean="0"/>
              <a:t>No Associated Service</a:t>
            </a:r>
            <a:br>
              <a:rPr sz="5400" smtClean="0"/>
            </a:br>
            <a:r>
              <a:rPr sz="4000" smtClean="0"/>
              <a:t>Solution: Refer to existent section!</a:t>
            </a:r>
            <a:endParaRPr lang="en-US" sz="5400" dirty="0"/>
          </a:p>
        </p:txBody>
      </p:sp>
      <p:sp>
        <p:nvSpPr>
          <p:cNvPr id="15" name="Rectangle 14"/>
          <p:cNvSpPr>
            <a:spLocks noChangeArrowheads="1"/>
          </p:cNvSpPr>
          <p:nvPr/>
        </p:nvSpPr>
        <p:spPr bwMode="auto">
          <a:xfrm>
            <a:off x="762000" y="26670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r>
              <a:rPr lang="en-US" sz="2400" dirty="0" err="1" smtClean="0">
                <a:solidFill>
                  <a:schemeClr val="accent6">
                    <a:lumMod val="60000"/>
                    <a:lumOff val="40000"/>
                  </a:schemeClr>
                </a:solidFill>
                <a:latin typeface="Lucida Console" pitchFamily="49" charset="0"/>
              </a:rPr>
              <a:t>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11" name="Rectangle 10"/>
          <p:cNvSpPr>
            <a:spLocks noChangeArrowheads="1"/>
          </p:cNvSpPr>
          <p:nvPr/>
        </p:nvSpPr>
        <p:spPr bwMode="auto">
          <a:xfrm>
            <a:off x="5562600" y="2743200"/>
            <a:ext cx="2743200" cy="1981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endParaRPr lang="en-US" sz="1600" dirty="0" smtClean="0">
              <a:solidFill>
                <a:schemeClr val="accent6">
                  <a:lumMod val="60000"/>
                  <a:lumOff val="40000"/>
                </a:schemeClr>
              </a:solidFill>
              <a:latin typeface="Lucida Console" pitchFamily="49" charset="0"/>
            </a:endParaRPr>
          </a:p>
        </p:txBody>
      </p:sp>
      <p:sp>
        <p:nvSpPr>
          <p:cNvPr id="8" name="Left Arrow 7"/>
          <p:cNvSpPr/>
          <p:nvPr/>
        </p:nvSpPr>
        <p:spPr bwMode="auto">
          <a:xfrm rot="10461368">
            <a:off x="3971671" y="3891847"/>
            <a:ext cx="1677860" cy="271258"/>
          </a:xfrm>
          <a:prstGeom prst="leftArrow">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sz="6000" smtClean="0"/>
              <a:t>#</a:t>
            </a:r>
            <a:r>
              <a:rPr lang="en-US" sz="6000" dirty="0" smtClean="0"/>
              <a:t>4</a:t>
            </a:r>
            <a:r>
              <a:rPr sz="6000" smtClean="0"/>
              <a:t>: </a:t>
            </a:r>
            <a:r>
              <a:rPr sz="4000" smtClean="0"/>
              <a:t>Interactive Window Station</a:t>
            </a:r>
            <a:r>
              <a:rPr smtClean="0"/>
              <a:t/>
            </a:r>
            <a:br>
              <a:rPr smtClean="0"/>
            </a:br>
            <a:r>
              <a:rPr smtClean="0"/>
              <a:t/>
            </a:r>
            <a:br>
              <a:rPr smtClean="0"/>
            </a:br>
            <a:r>
              <a:rPr lang="en-US" sz="4800" dirty="0" smtClean="0"/>
              <a:t>8.7%</a:t>
            </a:r>
            <a:r>
              <a:rPr smtClean="0"/>
              <a:t/>
            </a:r>
            <a:br>
              <a:rPr smtClean="0"/>
            </a:br>
            <a:r>
              <a:rPr smtClean="0"/>
              <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normAutofit/>
          </a:bodyPr>
          <a:lstStyle/>
          <a:p>
            <a:r>
              <a:rPr sz="4400" smtClean="0"/>
              <a:t>Interactive Window Station</a:t>
            </a:r>
            <a:endParaRPr sz="2800">
              <a:solidFill>
                <a:schemeClr val="accent1"/>
              </a:solidFill>
            </a:endParaRPr>
          </a:p>
        </p:txBody>
      </p:sp>
      <p:sp>
        <p:nvSpPr>
          <p:cNvPr id="9229" name="Rectangle 13"/>
          <p:cNvSpPr>
            <a:spLocks noGrp="1" noChangeArrowheads="1"/>
          </p:cNvSpPr>
          <p:nvPr>
            <p:ph idx="1"/>
          </p:nvPr>
        </p:nvSpPr>
        <p:spPr/>
        <p:txBody>
          <a:bodyPr/>
          <a:lstStyle/>
          <a:p>
            <a:r>
              <a:rPr lang="en-US" dirty="0" smtClean="0"/>
              <a:t>Error Code: 000005B3</a:t>
            </a:r>
          </a:p>
          <a:p>
            <a:r>
              <a:rPr lang="en-US" dirty="0" smtClean="0"/>
              <a:t>Name: ERROR_REQUIRES_INTERACTIVE_WINDOWSTATION</a:t>
            </a:r>
          </a:p>
          <a:p>
            <a:r>
              <a:rPr lang="en-US" dirty="0" smtClean="0"/>
              <a:t>Issue</a:t>
            </a:r>
          </a:p>
          <a:p>
            <a:pPr lvl="1"/>
            <a:r>
              <a:rPr lang="en-US" dirty="0" smtClean="0"/>
              <a:t>The driver installation requires an interactive window</a:t>
            </a:r>
          </a:p>
        </p:txBody>
      </p:sp>
      <p:sp>
        <p:nvSpPr>
          <p:cNvPr id="4" name="Rectangle 3"/>
          <p:cNvSpPr/>
          <p:nvPr/>
        </p:nvSpPr>
        <p:spPr>
          <a:xfrm>
            <a:off x="381000" y="5105400"/>
            <a:ext cx="8038740"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This might be an intentional error</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838200"/>
            <a:ext cx="8229600" cy="1143000"/>
          </a:xfrm>
        </p:spPr>
        <p:txBody>
          <a:bodyPr>
            <a:normAutofit/>
          </a:bodyPr>
          <a:lstStyle/>
          <a:p>
            <a:r>
              <a:rPr sz="4400" smtClean="0"/>
              <a:t>Interactive Window Station </a:t>
            </a:r>
            <a:endParaRPr sz="2800">
              <a:solidFill>
                <a:schemeClr val="accent1"/>
              </a:solidFill>
            </a:endParaRPr>
          </a:p>
        </p:txBody>
      </p:sp>
      <p:sp>
        <p:nvSpPr>
          <p:cNvPr id="8" name="Rectangle 13"/>
          <p:cNvSpPr txBox="1">
            <a:spLocks noChangeArrowheads="1"/>
          </p:cNvSpPr>
          <p:nvPr/>
        </p:nvSpPr>
        <p:spPr bwMode="auto">
          <a:xfrm>
            <a:off x="457200" y="2133600"/>
            <a:ext cx="8388350" cy="39133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Solution</a:t>
            </a:r>
          </a:p>
          <a:p>
            <a:pPr marL="704822" lvl="1" indent="-317487" defTabSz="912777" fontAlgn="base">
              <a:lnSpc>
                <a:spcPct val="90000"/>
              </a:lnSpc>
              <a:spcBef>
                <a:spcPts val="1083"/>
              </a:spcBef>
              <a:spcAft>
                <a:spcPct val="0"/>
              </a:spcAft>
              <a:buClr>
                <a:schemeClr val="tx2"/>
              </a:buClr>
              <a:buSzPct val="80000"/>
              <a:buBlip>
                <a:blip r:embed="rId4"/>
              </a:buBlip>
            </a:pPr>
            <a:r>
              <a:rPr lang="en-US" sz="3600" dirty="0" smtClean="0"/>
              <a:t>Solve the root cause of the problem that requires an interactive window. </a:t>
            </a:r>
          </a:p>
          <a:p>
            <a:pPr marL="704822" lvl="1" indent="-317487" defTabSz="912777" fontAlgn="base">
              <a:lnSpc>
                <a:spcPct val="90000"/>
              </a:lnSpc>
              <a:spcBef>
                <a:spcPts val="1083"/>
              </a:spcBef>
              <a:spcAft>
                <a:spcPct val="0"/>
              </a:spcAft>
              <a:buClr>
                <a:schemeClr val="tx2"/>
              </a:buClr>
              <a:buSzPct val="80000"/>
              <a:buBlip>
                <a:blip r:embed="rId4"/>
              </a:buBlip>
            </a:pPr>
            <a:endParaRPr lang="en-US" sz="3600" dirty="0" smtClean="0"/>
          </a:p>
          <a:p>
            <a:pPr marL="704822" lvl="1" indent="-317487" defTabSz="912777" fontAlgn="base">
              <a:lnSpc>
                <a:spcPct val="90000"/>
              </a:lnSpc>
              <a:spcBef>
                <a:spcPts val="1083"/>
              </a:spcBef>
              <a:spcAft>
                <a:spcPct val="0"/>
              </a:spcAft>
              <a:buClr>
                <a:schemeClr val="tx2"/>
              </a:buClr>
              <a:buSzPct val="80000"/>
              <a:buBlip>
                <a:blip r:embed="rId4"/>
              </a:buBlip>
            </a:pPr>
            <a:r>
              <a:rPr lang="en-US" sz="3600" dirty="0" smtClean="0"/>
              <a:t>Ensure that the </a:t>
            </a:r>
            <a:r>
              <a:rPr lang="en-US" sz="3600" dirty="0" err="1" smtClean="0"/>
              <a:t>co‑installer</a:t>
            </a:r>
            <a:r>
              <a:rPr lang="en-US" sz="3600" dirty="0" smtClean="0"/>
              <a:t> uses a </a:t>
            </a:r>
            <a:br>
              <a:rPr lang="en-US" sz="3600" dirty="0" smtClean="0"/>
            </a:br>
            <a:r>
              <a:rPr lang="en-US" sz="3600" dirty="0" smtClean="0"/>
              <a:t>finish-install action or a </a:t>
            </a:r>
            <a:br>
              <a:rPr lang="en-US" sz="3600" dirty="0" smtClean="0"/>
            </a:br>
            <a:r>
              <a:rPr lang="en-US" sz="3600" dirty="0" smtClean="0"/>
              <a:t>finish-install page to show UI.</a:t>
            </a:r>
            <a:endParaRPr kumimoji="0" lang="en-US" sz="33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Interactive Window Station</a:t>
            </a:r>
            <a:br>
              <a:rPr smtClean="0"/>
            </a:br>
            <a:r>
              <a:rPr smtClean="0"/>
              <a:t>Example</a:t>
            </a:r>
            <a:br>
              <a:rPr smtClean="0"/>
            </a:br>
            <a:r>
              <a:rPr smtClean="0"/>
              <a:t/>
            </a:r>
            <a:br>
              <a:rPr smtClean="0"/>
            </a:br>
            <a:r>
              <a:rPr sz="4400" smtClean="0"/>
              <a:t>Some files are missing</a:t>
            </a:r>
            <a:endParaRPr lang="en-US" dirty="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400" smtClean="0"/>
              <a:t>Interactive Window Station</a:t>
            </a:r>
            <a:r>
              <a:rPr sz="5400" smtClean="0"/>
              <a:t/>
            </a:r>
            <a:br>
              <a:rPr sz="5400" smtClean="0"/>
            </a:br>
            <a:r>
              <a:rPr sz="4000" smtClean="0"/>
              <a:t>There is a driver package</a:t>
            </a:r>
            <a:endParaRPr lang="en-US" sz="5400" dirty="0"/>
          </a:p>
        </p:txBody>
      </p:sp>
      <p:sp>
        <p:nvSpPr>
          <p:cNvPr id="5" name="Rectangle 4"/>
          <p:cNvSpPr>
            <a:spLocks noChangeArrowheads="1"/>
          </p:cNvSpPr>
          <p:nvPr/>
        </p:nvSpPr>
        <p:spPr bwMode="auto">
          <a:xfrm>
            <a:off x="304800" y="2286000"/>
            <a:ext cx="4114800" cy="3886200"/>
          </a:xfrm>
          <a:prstGeom prst="rect">
            <a:avLst/>
          </a:prstGeom>
          <a:solidFill>
            <a:schemeClr val="bg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b" anchorCtr="0"/>
          <a:lstStyle/>
          <a:p>
            <a:pPr algn="ctr" rtl="0" fontAlgn="base">
              <a:spcBef>
                <a:spcPct val="30000"/>
              </a:spcBef>
              <a:spcAft>
                <a:spcPct val="30000"/>
              </a:spcAft>
            </a:pPr>
            <a:r>
              <a:rPr lang="en-US" sz="2800" kern="1200" dirty="0" smtClean="0">
                <a:solidFill>
                  <a:srgbClr val="383D42"/>
                </a:solidFill>
                <a:latin typeface="Arial" charset="0"/>
                <a:ea typeface="+mn-ea"/>
                <a:cs typeface="+mn-cs"/>
              </a:rPr>
              <a:t>Driver Package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PowerPoint 2007 Template-Template v01-11-2007">
  <a:themeElements>
    <a:clrScheme name="Custom 5">
      <a:dk1>
        <a:srgbClr val="000000"/>
      </a:dk1>
      <a:lt1>
        <a:srgbClr val="FFFFFF"/>
      </a:lt1>
      <a:dk2>
        <a:srgbClr val="26357E"/>
      </a:dk2>
      <a:lt2>
        <a:srgbClr val="FFFFFF"/>
      </a:lt2>
      <a:accent1>
        <a:srgbClr val="FDE399"/>
      </a:accent1>
      <a:accent2>
        <a:srgbClr val="92D050"/>
      </a:accent2>
      <a:accent3>
        <a:srgbClr val="E76429"/>
      </a:accent3>
      <a:accent4>
        <a:srgbClr val="00B0F0"/>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DC 2008 Speak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0</TotalTime>
  <Words>5964</Words>
  <Application>Microsoft Office PowerPoint</Application>
  <PresentationFormat>On-screen Show (4:3)</PresentationFormat>
  <Paragraphs>1284</Paragraphs>
  <Slides>123</Slides>
  <Notes>123</Notes>
  <HiddenSlides>0</HiddenSlides>
  <MMClips>0</MMClips>
  <ScaleCrop>false</ScaleCrop>
  <HeadingPairs>
    <vt:vector size="4" baseType="variant">
      <vt:variant>
        <vt:lpstr>Theme</vt:lpstr>
      </vt:variant>
      <vt:variant>
        <vt:i4>2</vt:i4>
      </vt:variant>
      <vt:variant>
        <vt:lpstr>Slide Titles</vt:lpstr>
      </vt:variant>
      <vt:variant>
        <vt:i4>123</vt:i4>
      </vt:variant>
    </vt:vector>
  </HeadingPairs>
  <TitlesOfParts>
    <vt:vector size="125" baseType="lpstr">
      <vt:lpstr>1_PowerPoint 2007 Template-Template v01-11-2007</vt:lpstr>
      <vt:lpstr>DDC 2008 Speaker Template</vt:lpstr>
      <vt:lpstr>Slide 1</vt:lpstr>
      <vt:lpstr>Common Device Driver Installation Errors</vt:lpstr>
      <vt:lpstr>Goals for this Session</vt:lpstr>
      <vt:lpstr>Agenda</vt:lpstr>
      <vt:lpstr>Windows Error Reporting (WER)  Background</vt:lpstr>
      <vt:lpstr>WER for driver installation errors</vt:lpstr>
      <vt:lpstr>WER for driver installation errors</vt:lpstr>
      <vt:lpstr>WER Walkthrough</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Problem Reports and Solutions WER Center on Vista</vt:lpstr>
      <vt:lpstr>Problem Reports and Solutions (PRS) Walkthrough</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Common device driver installation errors</vt:lpstr>
      <vt:lpstr>Driver Installation Errors</vt:lpstr>
      <vt:lpstr>#1 Time Out Error  34.5%</vt:lpstr>
      <vt:lpstr>Time Out Error</vt:lpstr>
      <vt:lpstr>#2: File Not Found  22.5%  </vt:lpstr>
      <vt:lpstr>File Not Found</vt:lpstr>
      <vt:lpstr>File Not Found  Example 1  Some files are missing</vt:lpstr>
      <vt:lpstr>File Not Found (Ex. 1) There is a driver package </vt:lpstr>
      <vt:lpstr>File Not Found (Ex.1) The driver package has three files</vt:lpstr>
      <vt:lpstr>File Not Found (Ex.1) The INF file has a “Copy File” section</vt:lpstr>
      <vt:lpstr>File Not Found (Ex.1) The copy file section refers to SYS files</vt:lpstr>
      <vt:lpstr>File Not Found (Ex.1) Issue: Cannot refer to Non-Exist.sys</vt:lpstr>
      <vt:lpstr>File Not Found (Ex.1) Typical Error Log </vt:lpstr>
      <vt:lpstr>File Not Found (Ex.1) Solution: All files should be in driver package</vt:lpstr>
      <vt:lpstr>File Not Found  Example 2  SetupCopyOEMINF() in Co-Installer</vt:lpstr>
      <vt:lpstr>File Not Found (Ex. 2) There is a driver package</vt:lpstr>
      <vt:lpstr>File Not Found (Ex.2) The driver package has 4 files</vt:lpstr>
      <vt:lpstr>File Not Found (Ex.2) The INF file has a co-installer section</vt:lpstr>
      <vt:lpstr>File Not Found (Ex.2) The co-installer section registers Foo.dll</vt:lpstr>
      <vt:lpstr>File Not Found (Ex.2) The co-installer has SetupCopyOEMINF</vt:lpstr>
      <vt:lpstr>File Not Found (Ex.2) Foo.dll tries to copy Bar.inf</vt:lpstr>
      <vt:lpstr>File Not Found (Ex.2) Issue: SetupCopyOEMINF can't find the INF</vt:lpstr>
      <vt:lpstr>File Not Found (Ex.2) Typical Error Log  </vt:lpstr>
      <vt:lpstr>File Not Found (Ex.2) Solution: Use CopyINF directive to copy the INF!</vt:lpstr>
      <vt:lpstr>File Not Found  Example 3  References inbox driver directly</vt:lpstr>
      <vt:lpstr>File Not Found (Ex.3) There is a driver pkg and an inbox file</vt:lpstr>
      <vt:lpstr>File Not Found (Ex.3) The driver package has an INF file</vt:lpstr>
      <vt:lpstr>File Not Found (Ex.3) The INF file has a "Copy File" section</vt:lpstr>
      <vt:lpstr>File Not Found (Ex.3) The "Copy File" section refers to inbox file</vt:lpstr>
      <vt:lpstr>File Not Found (Ex.3) Issue: Cannot find the sys file</vt:lpstr>
      <vt:lpstr>File Not Found (Ex.3) Typical Error Log</vt:lpstr>
      <vt:lpstr>File Not Found (Ex.3) Solution:Use Include/Needs directive!</vt:lpstr>
      <vt:lpstr>File Not Found (Ex.3) Solution: Use Include or Needs directive!</vt:lpstr>
      <vt:lpstr>File Not Found (Ex.3) Solution: Use Include or Needs directive!</vt:lpstr>
      <vt:lpstr>File Not Found (Ex.3) Solution: Use Include or Needs directive!</vt:lpstr>
      <vt:lpstr>#3: No Associated Service  10.6%  </vt:lpstr>
      <vt:lpstr>No Associated Service</vt:lpstr>
      <vt:lpstr>No Associated Service Example  References non-existent section</vt:lpstr>
      <vt:lpstr>No Associated Service There is a driver pkg and an Inbox INF file</vt:lpstr>
      <vt:lpstr>No Associated Service The driver package has an INF file</vt:lpstr>
      <vt:lpstr>No Associated Service The INF file uses Include/Needs directive</vt:lpstr>
      <vt:lpstr>No Associated Service Needs directive refers to non-existent section</vt:lpstr>
      <vt:lpstr>No Associated Service Solution: Refer to existent section!</vt:lpstr>
      <vt:lpstr>No Associated Service Typical Error Log</vt:lpstr>
      <vt:lpstr>No Associated Service Solution: Refer to existent section!</vt:lpstr>
      <vt:lpstr>#4: Interactive Window Station  8.7%  </vt:lpstr>
      <vt:lpstr>Interactive Window Station</vt:lpstr>
      <vt:lpstr>Interactive Window Station </vt:lpstr>
      <vt:lpstr>Interactive Window Station Example  Some files are missing</vt:lpstr>
      <vt:lpstr>Interactive Window Station There is a driver package</vt:lpstr>
      <vt:lpstr>Interactive Window Station The driver package has an INF file</vt:lpstr>
      <vt:lpstr>Interactive Window Station There is an InteractiveInstall directive</vt:lpstr>
      <vt:lpstr>Interactive Window Station InteractiveInstall directive tries to show UI</vt:lpstr>
      <vt:lpstr>Interactive Window Station Issue: This fails on Windows Vista</vt:lpstr>
      <vt:lpstr>Interactive Window Station Solution: Use Finish-Install Action</vt:lpstr>
      <vt:lpstr>Interactive Window Station Solution: Use Finish-Install Action</vt:lpstr>
      <vt:lpstr>Interactive Window Station Solution: Use Finish-Install Action</vt:lpstr>
      <vt:lpstr>Interactive Window Station Solution: Use Finish-Install Action</vt:lpstr>
      <vt:lpstr>#5: Bad Service Install Section  6.4%  </vt:lpstr>
      <vt:lpstr>Bad Service Install Section</vt:lpstr>
      <vt:lpstr>Bad Service Install Section</vt:lpstr>
      <vt:lpstr>Bad Service Install Section Example  Some files are NOT copied correctly</vt:lpstr>
      <vt:lpstr>Bad Service Install Section There is a driver package</vt:lpstr>
      <vt:lpstr>Bad Service Install Section The driver package has two files</vt:lpstr>
      <vt:lpstr>Bad Service Install Section The INF file has CopyFile Sect and Service Sect</vt:lpstr>
      <vt:lpstr>Bad Service Install Section The copy file section refers to no files</vt:lpstr>
      <vt:lpstr>Bad Service Install Section Foo.sys is not copied correctly</vt:lpstr>
      <vt:lpstr>Bad Service Install Section Issue: The service section doesn't work</vt:lpstr>
      <vt:lpstr>Bad Service Install Section Typical Error Log</vt:lpstr>
      <vt:lpstr>Bad Service Install Section Solution: List files in the "Copy File" section</vt:lpstr>
      <vt:lpstr>Call To Action</vt:lpstr>
      <vt:lpstr>Additional Resources</vt:lpstr>
      <vt:lpstr>Related Sessions</vt:lpstr>
      <vt:lpstr>Slide 123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2009-06-11T22:31:06Z</dcterms:created>
  <dcterms:modified xsi:type="dcterms:W3CDTF">2009-06-11T22:31:25Z</dcterms:modified>
</cp:coreProperties>
</file>