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sldIdLst>
    <p:sldId id="265" r:id="rId2"/>
    <p:sldId id="287" r:id="rId3"/>
    <p:sldId id="309" r:id="rId4"/>
    <p:sldId id="310" r:id="rId5"/>
    <p:sldId id="311" r:id="rId6"/>
    <p:sldId id="312" r:id="rId7"/>
    <p:sldId id="315" r:id="rId8"/>
    <p:sldId id="316" r:id="rId9"/>
    <p:sldId id="317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11" autoAdjust="0"/>
  </p:normalViewPr>
  <p:slideViewPr>
    <p:cSldViewPr>
      <p:cViewPr varScale="1">
        <p:scale>
          <a:sx n="60" d="100"/>
          <a:sy n="6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42FC7-3E94-4EC2-8368-37A5A5BF8F28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5CEF4-59EE-4EB2-A81C-40E2951F6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EF4-59EE-4EB2-A81C-40E2951F62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C2CF-CF82-4369-AB03-88E0F2573543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B84-0DB2-4DBE-8672-299FC672E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Speaker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Standard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Maintain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Install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Test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Develop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Design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4" r:id="rId4"/>
    <p:sldLayoutId id="2147483650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51" r:id="rId16"/>
    <p:sldLayoutId id="2147483652" r:id="rId17"/>
    <p:sldLayoutId id="2147483653" r:id="rId18"/>
    <p:sldLayoutId id="2147483668" r:id="rId19"/>
    <p:sldLayoutId id="2147483667" r:id="rId20"/>
    <p:sldLayoutId id="2147483666" r:id="rId21"/>
    <p:sldLayoutId id="2147483656" r:id="rId22"/>
    <p:sldLayoutId id="2147483657" r:id="rId23"/>
    <p:sldLayoutId id="2147483658" r:id="rId24"/>
    <p:sldLayoutId id="2147483659" r:id="rId25"/>
    <p:sldLayoutId id="2147483674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Relationship Id="rId5" Type="http://schemas.openxmlformats.org/officeDocument/2006/relationships/hyperlink" Target="mailto:DDChelp@microsoft.com" TargetMode="Externa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hdc/winlogo/drvsign/WinUp-policy.m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ms790151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icrosoft.com/whdc/driver/install/app_drv.m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5791200" cy="990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Devices without Drivers Page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267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Lists devices </a:t>
            </a:r>
            <a:r>
              <a:rPr lang="en-US" dirty="0"/>
              <a:t>that do not have </a:t>
            </a:r>
            <a:r>
              <a:rPr lang="en-US" dirty="0" smtClean="0"/>
              <a:t>a </a:t>
            </a:r>
            <a:r>
              <a:rPr lang="en-US" dirty="0"/>
              <a:t>driver available on Windows Update but do have a driver available that has passed </a:t>
            </a:r>
            <a:r>
              <a:rPr lang="en-US" dirty="0" smtClean="0"/>
              <a:t>Windows Logo testing for </a:t>
            </a:r>
            <a:r>
              <a:rPr lang="en-US" dirty="0"/>
              <a:t>Windows Vista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 data on this page is for Windows Vista only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DNF (Driver not found) column shows </a:t>
            </a:r>
            <a:r>
              <a:rPr lang="en-US" dirty="0"/>
              <a:t>numbers </a:t>
            </a:r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smtClean="0"/>
              <a:t>last </a:t>
            </a:r>
            <a:r>
              <a:rPr lang="en-US" dirty="0"/>
              <a:t>90 days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Submission ID link takes you </a:t>
            </a:r>
            <a:r>
              <a:rPr lang="en-US" dirty="0"/>
              <a:t>to </a:t>
            </a:r>
            <a:r>
              <a:rPr lang="en-US" dirty="0" smtClean="0"/>
              <a:t>home page for that submission where you can distribute or download the driver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dirty="0"/>
              <a:t>Click to distribute now” link </a:t>
            </a:r>
            <a:r>
              <a:rPr lang="en-US" dirty="0" smtClean="0"/>
              <a:t>distributes </a:t>
            </a:r>
            <a:r>
              <a:rPr lang="en-US" dirty="0"/>
              <a:t>the driver </a:t>
            </a:r>
            <a:r>
              <a:rPr lang="en-US" dirty="0" smtClean="0"/>
              <a:t>for Vista for the hardware </a:t>
            </a:r>
            <a:r>
              <a:rPr lang="en-US" dirty="0"/>
              <a:t>ID </a:t>
            </a:r>
            <a:r>
              <a:rPr lang="en-US" dirty="0" smtClean="0"/>
              <a:t>listed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Driver version link downloads </a:t>
            </a:r>
            <a:r>
              <a:rPr lang="en-US" dirty="0"/>
              <a:t>the driver </a:t>
            </a:r>
            <a:r>
              <a:rPr lang="en-US" dirty="0" smtClean="0"/>
              <a:t>package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Driver date is taken from the </a:t>
            </a:r>
            <a:r>
              <a:rPr lang="en-US" dirty="0" err="1"/>
              <a:t>driververdate</a:t>
            </a:r>
            <a:r>
              <a:rPr lang="en-US" dirty="0"/>
              <a:t> in the submitted </a:t>
            </a:r>
            <a:r>
              <a:rPr lang="en-US" dirty="0" smtClean="0"/>
              <a:t>INF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imdavis\Desktop\New Folder\working slides\devices without driv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85800"/>
            <a:ext cx="7924800" cy="5381897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7772400" y="4572000"/>
            <a:ext cx="914400" cy="612648"/>
          </a:xfrm>
          <a:prstGeom prst="wedgeRoundRectCallout">
            <a:avLst>
              <a:gd name="adj1" fmla="val -126715"/>
              <a:gd name="adj2" fmla="val 2487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One click to distribute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5791200" cy="990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Driver Statistics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lvl="2"/>
            <a:r>
              <a:rPr lang="en-US" sz="2000" dirty="0" smtClean="0"/>
              <a:t>Allows </a:t>
            </a:r>
            <a:r>
              <a:rPr lang="en-US" sz="2000" dirty="0"/>
              <a:t>you to compare several drivers for a single device and choose the best driver to post on Windows Update.</a:t>
            </a:r>
          </a:p>
          <a:p>
            <a:pPr lvl="2"/>
            <a:r>
              <a:rPr lang="en-US" sz="2000" dirty="0" smtClean="0"/>
              <a:t>Data </a:t>
            </a:r>
            <a:r>
              <a:rPr lang="en-US" sz="2000" dirty="0"/>
              <a:t>on this page is based on hardware </a:t>
            </a:r>
            <a:r>
              <a:rPr lang="en-US" sz="2000" dirty="0" smtClean="0"/>
              <a:t>ID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/>
              <a:t> You might see the same </a:t>
            </a:r>
            <a:r>
              <a:rPr lang="en-US" sz="1600" dirty="0"/>
              <a:t>submission ID listed several times, once for each hardware ID.</a:t>
            </a:r>
          </a:p>
          <a:p>
            <a:pPr lvl="2"/>
            <a:r>
              <a:rPr lang="en-US" sz="2000" dirty="0" smtClean="0"/>
              <a:t>Driver </a:t>
            </a:r>
            <a:r>
              <a:rPr lang="en-US" sz="2000" dirty="0"/>
              <a:t>version link </a:t>
            </a:r>
            <a:r>
              <a:rPr lang="en-US" sz="2000" dirty="0" smtClean="0"/>
              <a:t>downloads </a:t>
            </a:r>
            <a:r>
              <a:rPr lang="en-US" sz="2000" dirty="0"/>
              <a:t>the driver </a:t>
            </a:r>
            <a:r>
              <a:rPr lang="en-US" sz="2000" dirty="0" smtClean="0"/>
              <a:t>package</a:t>
            </a:r>
            <a:endParaRPr lang="en-US" sz="2000" dirty="0"/>
          </a:p>
          <a:p>
            <a:pPr lvl="2"/>
            <a:r>
              <a:rPr lang="en-US" sz="2000" dirty="0" smtClean="0"/>
              <a:t>Results </a:t>
            </a:r>
            <a:r>
              <a:rPr lang="en-US" sz="2000" dirty="0"/>
              <a:t>filter </a:t>
            </a:r>
            <a:r>
              <a:rPr lang="en-US" sz="2000" dirty="0" smtClean="0"/>
              <a:t>changes </a:t>
            </a:r>
            <a:r>
              <a:rPr lang="en-US" sz="2000" dirty="0"/>
              <a:t>the search criteria for the page. </a:t>
            </a:r>
          </a:p>
          <a:p>
            <a:pPr lvl="2"/>
            <a:r>
              <a:rPr lang="en-US" sz="2000" dirty="0" smtClean="0"/>
              <a:t>“+ </a:t>
            </a:r>
            <a:r>
              <a:rPr lang="en-US" sz="2000" dirty="0"/>
              <a:t>“ sign </a:t>
            </a:r>
            <a:r>
              <a:rPr lang="en-US" sz="2000" dirty="0" smtClean="0"/>
              <a:t>expands </a:t>
            </a:r>
            <a:r>
              <a:rPr lang="en-US" sz="2000" dirty="0"/>
              <a:t>the page to show all submissions that have been made for the hardware ID (device).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 </a:t>
            </a:r>
          </a:p>
          <a:p>
            <a:pPr>
              <a:buFont typeface="Arial" pitchFamily="34" charset="0"/>
              <a:buChar char="•"/>
            </a:pPr>
            <a:endParaRPr lang="en-US" sz="9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mdavis\Desktop\DDC slides\driver sta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685800"/>
            <a:ext cx="7334250" cy="535305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304800" y="3581400"/>
            <a:ext cx="914400" cy="612648"/>
          </a:xfrm>
          <a:prstGeom prst="wedgeRoundRectCallout">
            <a:avLst>
              <a:gd name="adj1" fmla="val 141353"/>
              <a:gd name="adj2" fmla="val -3407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3505200"/>
            <a:ext cx="990600" cy="685800"/>
          </a:xfrm>
          <a:prstGeom prst="wedgeRoundRectCallout">
            <a:avLst>
              <a:gd name="adj1" fmla="val 178069"/>
              <a:gd name="adj2" fmla="val -9588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See all submissions for this device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5791200" cy="990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Add/ Remove Drivers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543800" cy="3581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Allows </a:t>
            </a:r>
            <a:r>
              <a:rPr lang="en-US" dirty="0"/>
              <a:t>you to quickly change distribution settings for a submission.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Clicking the Submission </a:t>
            </a:r>
            <a:r>
              <a:rPr lang="en-US" dirty="0"/>
              <a:t>ID </a:t>
            </a:r>
            <a:r>
              <a:rPr lang="en-US" dirty="0" smtClean="0"/>
              <a:t>takes </a:t>
            </a:r>
            <a:r>
              <a:rPr lang="en-US" dirty="0"/>
              <a:t>you to the Submission </a:t>
            </a:r>
            <a:r>
              <a:rPr lang="en-US" dirty="0" smtClean="0"/>
              <a:t>home page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Clicking </a:t>
            </a:r>
            <a:r>
              <a:rPr lang="en-US" dirty="0"/>
              <a:t>the “+” sign next to the submission ID </a:t>
            </a:r>
            <a:r>
              <a:rPr lang="en-US" dirty="0" smtClean="0"/>
              <a:t>takes </a:t>
            </a:r>
            <a:r>
              <a:rPr lang="en-US" dirty="0"/>
              <a:t>you to a view that shows </a:t>
            </a:r>
            <a:r>
              <a:rPr lang="en-US" dirty="0" smtClean="0"/>
              <a:t>the </a:t>
            </a:r>
            <a:r>
              <a:rPr lang="en-US" dirty="0"/>
              <a:t>distribution settings for all submissions that have been made for that hardware ID. </a:t>
            </a:r>
            <a:endParaRPr lang="en-US" dirty="0" smtClean="0"/>
          </a:p>
          <a:p>
            <a:pPr lvl="2"/>
            <a:r>
              <a:rPr lang="en-US" dirty="0" smtClean="0"/>
              <a:t>Only </a:t>
            </a:r>
            <a:r>
              <a:rPr lang="en-US" dirty="0"/>
              <a:t>one of these views can be </a:t>
            </a:r>
            <a:r>
              <a:rPr lang="en-US" dirty="0" smtClean="0"/>
              <a:t>open </a:t>
            </a:r>
            <a:r>
              <a:rPr lang="en-US" dirty="0"/>
              <a:t>at one </a:t>
            </a:r>
            <a:r>
              <a:rPr lang="en-US" dirty="0" smtClean="0"/>
              <a:t>time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Clicking </a:t>
            </a:r>
            <a:r>
              <a:rPr lang="en-US" dirty="0"/>
              <a:t>the Driver version </a:t>
            </a:r>
            <a:r>
              <a:rPr lang="en-US" dirty="0" smtClean="0"/>
              <a:t>allows </a:t>
            </a:r>
            <a:r>
              <a:rPr lang="en-US" dirty="0"/>
              <a:t>you to download the driver files for that submission</a:t>
            </a:r>
          </a:p>
          <a:p>
            <a:endParaRPr lang="en-US" sz="2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09600"/>
            <a:ext cx="826253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381000" y="1371600"/>
            <a:ext cx="990600" cy="685800"/>
          </a:xfrm>
          <a:prstGeom prst="wedgeRoundRectCallout">
            <a:avLst>
              <a:gd name="adj1" fmla="val 102050"/>
              <a:gd name="adj2" fmla="val 7330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Go to home page for this submission</a:t>
            </a:r>
            <a:endParaRPr lang="en-US" sz="11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4343400"/>
            <a:ext cx="1219200" cy="838200"/>
          </a:xfrm>
          <a:prstGeom prst="wedgeRoundRectCallout">
            <a:avLst>
              <a:gd name="adj1" fmla="val 139042"/>
              <a:gd name="adj2" fmla="val -15913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See all submissions for this device</a:t>
            </a:r>
            <a:endParaRPr lang="en-US" sz="11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267200"/>
            <a:ext cx="1447800" cy="990600"/>
          </a:xfrm>
          <a:prstGeom prst="wedgeRoundRectCallout">
            <a:avLst>
              <a:gd name="adj1" fmla="val 40634"/>
              <a:gd name="adj2" fmla="val -13387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See distribution settings for all submissions made for this device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457200" y="762000"/>
            <a:ext cx="7924800" cy="53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/>
          <p:nvPr/>
        </p:nvSpPr>
        <p:spPr>
          <a:xfrm>
            <a:off x="6324600" y="2819400"/>
            <a:ext cx="990600" cy="685800"/>
          </a:xfrm>
          <a:prstGeom prst="wedgeRoundRectCallout">
            <a:avLst>
              <a:gd name="adj1" fmla="val -103509"/>
              <a:gd name="adj2" fmla="val -4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Click checkbox to distribute</a:t>
            </a:r>
            <a:endParaRPr lang="en-US" sz="11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590800" y="5257800"/>
            <a:ext cx="1066800" cy="838200"/>
          </a:xfrm>
          <a:prstGeom prst="wedgeRoundRectCallout">
            <a:avLst>
              <a:gd name="adj1" fmla="val 42488"/>
              <a:gd name="adj2" fmla="val -11788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Click to see why the driver cannot be distributed</a:t>
            </a:r>
            <a:endParaRPr lang="en-US" sz="11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315200" y="4038600"/>
            <a:ext cx="990600" cy="685800"/>
          </a:xfrm>
          <a:prstGeom prst="wedgeRoundRectCallout">
            <a:avLst>
              <a:gd name="adj1" fmla="val 12069"/>
              <a:gd name="adj2" fmla="val -17767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Download all data to </a:t>
            </a:r>
            <a:r>
              <a:rPr lang="en-US" sz="1100" dirty="0" err="1" smtClean="0"/>
              <a:t>excell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5791200" cy="990600"/>
          </a:xfrm>
        </p:spPr>
        <p:txBody>
          <a:bodyPr/>
          <a:lstStyle/>
          <a:p>
            <a:r>
              <a:rPr lang="en-US" b="1" dirty="0"/>
              <a:t>Submission Details </a:t>
            </a:r>
            <a:r>
              <a:rPr lang="en-US" b="1" dirty="0" smtClean="0"/>
              <a:t>Page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3733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Allows </a:t>
            </a:r>
            <a:r>
              <a:rPr lang="en-US" dirty="0"/>
              <a:t>you to view current distribution settings, set a driver publication </a:t>
            </a:r>
            <a:r>
              <a:rPr lang="en-US" dirty="0" smtClean="0"/>
              <a:t>date, </a:t>
            </a:r>
            <a:r>
              <a:rPr lang="en-US" dirty="0"/>
              <a:t>and </a:t>
            </a:r>
            <a:r>
              <a:rPr lang="en-US" dirty="0" smtClean="0"/>
              <a:t>select </a:t>
            </a:r>
            <a:r>
              <a:rPr lang="en-US" dirty="0"/>
              <a:t>additional </a:t>
            </a:r>
            <a:r>
              <a:rPr lang="en-US" dirty="0" smtClean="0"/>
              <a:t>actions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Driver </a:t>
            </a:r>
            <a:r>
              <a:rPr lang="en-US" dirty="0"/>
              <a:t>publication </a:t>
            </a:r>
            <a:r>
              <a:rPr lang="en-US" dirty="0" smtClean="0"/>
              <a:t>date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Actions </a:t>
            </a:r>
            <a:r>
              <a:rPr lang="en-US" dirty="0"/>
              <a:t>section </a:t>
            </a:r>
          </a:p>
          <a:p>
            <a:pPr lvl="2"/>
            <a:r>
              <a:rPr lang="en-US" sz="1600" dirty="0" smtClean="0"/>
              <a:t>Standard </a:t>
            </a:r>
            <a:r>
              <a:rPr lang="en-US" sz="1600" dirty="0"/>
              <a:t>Distribution</a:t>
            </a:r>
          </a:p>
          <a:p>
            <a:pPr lvl="3">
              <a:buFont typeface="Arial" pitchFamily="34" charset="0"/>
              <a:buChar char="•"/>
            </a:pPr>
            <a:r>
              <a:rPr lang="en-US" dirty="0">
                <a:latin typeface="Segoe UI" pitchFamily="34" charset="0"/>
                <a:cs typeface="Segoe UI" pitchFamily="34" charset="0"/>
              </a:rPr>
              <a:t>Select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HardwareIDs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from the submission to distribute on Windows Update </a:t>
            </a:r>
          </a:p>
          <a:p>
            <a:pPr lvl="2"/>
            <a:r>
              <a:rPr lang="en-US" sz="1600" dirty="0"/>
              <a:t>Advanced distribution</a:t>
            </a:r>
          </a:p>
          <a:p>
            <a:pPr lvl="3">
              <a:buFont typeface="Arial" pitchFamily="34" charset="0"/>
              <a:buChar char="•"/>
            </a:pPr>
            <a:r>
              <a:rPr lang="en-US" dirty="0">
                <a:latin typeface="Segoe UI" pitchFamily="34" charset="0"/>
                <a:cs typeface="Segoe UI" pitchFamily="34" charset="0"/>
              </a:rPr>
              <a:t>Select </a:t>
            </a:r>
            <a:r>
              <a:rPr lang="en-US" dirty="0" err="1">
                <a:latin typeface="Segoe UI" pitchFamily="34" charset="0"/>
                <a:cs typeface="Segoe UI" pitchFamily="34" charset="0"/>
              </a:rPr>
              <a:t>HardwareIDs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 from the submission to distribute on Windows Update </a:t>
            </a:r>
          </a:p>
          <a:p>
            <a:pPr lvl="3">
              <a:buFont typeface="Arial" pitchFamily="34" charset="0"/>
              <a:buChar char="•"/>
            </a:pPr>
            <a:r>
              <a:rPr lang="en-US" dirty="0">
                <a:latin typeface="Segoe UI" pitchFamily="34" charset="0"/>
                <a:cs typeface="Segoe UI" pitchFamily="34" charset="0"/>
              </a:rPr>
              <a:t>Add special detection to the driver posting such as Test targeting</a:t>
            </a:r>
          </a:p>
          <a:p>
            <a:pPr lvl="2"/>
            <a:r>
              <a:rPr lang="en-US" sz="1600" dirty="0"/>
              <a:t>Download driver</a:t>
            </a:r>
          </a:p>
          <a:p>
            <a:pPr lvl="3">
              <a:buFont typeface="Arial" pitchFamily="34" charset="0"/>
              <a:buChar char="•"/>
            </a:pPr>
            <a:r>
              <a:rPr lang="en-US" dirty="0">
                <a:latin typeface="Segoe UI" pitchFamily="34" charset="0"/>
                <a:cs typeface="Segoe UI" pitchFamily="34" charset="0"/>
              </a:rPr>
              <a:t>Download the driver file submitted 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mdavis\Desktop\New Folder\working slides\submission detai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9086850" cy="565785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1600200" y="4572000"/>
            <a:ext cx="1447800" cy="762000"/>
          </a:xfrm>
          <a:prstGeom prst="wedgeRoundRectCallout">
            <a:avLst>
              <a:gd name="adj1" fmla="val 50650"/>
              <a:gd name="adj2" fmla="val -22944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Driver will not be distributed until this date has passed</a:t>
            </a:r>
            <a:endParaRPr lang="en-US" sz="11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4800" y="2895600"/>
            <a:ext cx="990600" cy="685800"/>
          </a:xfrm>
          <a:prstGeom prst="wedgeRoundRectCallout">
            <a:avLst>
              <a:gd name="adj1" fmla="val 67919"/>
              <a:gd name="adj2" fmla="val -14070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View current distribution settings</a:t>
            </a:r>
            <a:endParaRPr lang="en-US" sz="11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477000" y="3276600"/>
            <a:ext cx="990600" cy="685800"/>
          </a:xfrm>
          <a:prstGeom prst="wedgeRoundRectCallout">
            <a:avLst>
              <a:gd name="adj1" fmla="val 31462"/>
              <a:gd name="adj2" fmla="val -1911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Go to action pages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5791200" cy="990600"/>
          </a:xfrm>
        </p:spPr>
        <p:txBody>
          <a:bodyPr/>
          <a:lstStyle/>
          <a:p>
            <a:r>
              <a:rPr lang="en-US" b="1" dirty="0"/>
              <a:t>Standard </a:t>
            </a:r>
            <a:r>
              <a:rPr lang="en-US" b="1" dirty="0" smtClean="0"/>
              <a:t>Distribution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3733800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Allows you to quickly </a:t>
            </a:r>
            <a:r>
              <a:rPr lang="en-US" dirty="0"/>
              <a:t>change the distribution settings for all the hardware IDs in the </a:t>
            </a:r>
            <a:r>
              <a:rPr lang="en-US" dirty="0" smtClean="0"/>
              <a:t>submission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 distribute </a:t>
            </a:r>
            <a:r>
              <a:rPr lang="en-US" dirty="0"/>
              <a:t>the driver for all hardware IDs in the submission, click the checkbox for “All</a:t>
            </a:r>
            <a:r>
              <a:rPr lang="en-US" dirty="0" smtClean="0"/>
              <a:t>”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If the </a:t>
            </a:r>
            <a:r>
              <a:rPr lang="en-US" dirty="0" err="1"/>
              <a:t>HardwareID</a:t>
            </a:r>
            <a:r>
              <a:rPr lang="en-US" dirty="0"/>
              <a:t> cannot be </a:t>
            </a:r>
            <a:r>
              <a:rPr lang="en-US" dirty="0" smtClean="0"/>
              <a:t>distributed:</a:t>
            </a:r>
          </a:p>
          <a:p>
            <a:pPr lvl="2"/>
            <a:r>
              <a:rPr lang="en-US" dirty="0" smtClean="0"/>
              <a:t> </a:t>
            </a:r>
            <a:r>
              <a:rPr lang="en-US" sz="1600" dirty="0" smtClean="0"/>
              <a:t>“Not </a:t>
            </a:r>
            <a:r>
              <a:rPr lang="en-US" sz="1600" dirty="0"/>
              <a:t>Distributable” </a:t>
            </a:r>
            <a:r>
              <a:rPr lang="en-US" sz="1600" dirty="0" smtClean="0"/>
              <a:t>appears. Click </a:t>
            </a:r>
            <a:r>
              <a:rPr lang="en-US" sz="1600" dirty="0"/>
              <a:t>on the text to see why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If the </a:t>
            </a:r>
            <a:r>
              <a:rPr lang="en-US" dirty="0" err="1"/>
              <a:t>HardwareID</a:t>
            </a:r>
            <a:r>
              <a:rPr lang="en-US" dirty="0"/>
              <a:t> requires special </a:t>
            </a:r>
            <a:r>
              <a:rPr lang="en-US" dirty="0" smtClean="0"/>
              <a:t>targeting:</a:t>
            </a:r>
          </a:p>
          <a:p>
            <a:pPr lvl="2"/>
            <a:r>
              <a:rPr lang="en-US" sz="1600" dirty="0" smtClean="0"/>
              <a:t>“Requires </a:t>
            </a:r>
            <a:r>
              <a:rPr lang="en-US" sz="1600" dirty="0"/>
              <a:t>targeting” </a:t>
            </a:r>
            <a:r>
              <a:rPr lang="en-US" sz="1600" dirty="0" smtClean="0"/>
              <a:t>appears. Click </a:t>
            </a:r>
            <a:r>
              <a:rPr lang="en-US" sz="1600" dirty="0"/>
              <a:t>the message to go to the Advanced Distribution page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If the </a:t>
            </a:r>
            <a:r>
              <a:rPr lang="en-US" dirty="0" err="1"/>
              <a:t>HardwareID</a:t>
            </a:r>
            <a:r>
              <a:rPr lang="en-US" dirty="0"/>
              <a:t> was distributed with special </a:t>
            </a:r>
            <a:r>
              <a:rPr lang="en-US" dirty="0" smtClean="0"/>
              <a:t>targeting:</a:t>
            </a:r>
          </a:p>
          <a:p>
            <a:pPr lvl="2"/>
            <a:r>
              <a:rPr lang="en-US" sz="1600" dirty="0" smtClean="0"/>
              <a:t>“Targeted” link appears. Click the link to go to the </a:t>
            </a:r>
            <a:r>
              <a:rPr lang="en-US" sz="1600" dirty="0"/>
              <a:t>Advanced Distribution page for that </a:t>
            </a:r>
            <a:r>
              <a:rPr lang="en-US" sz="1600" dirty="0" err="1"/>
              <a:t>HardwareID</a:t>
            </a:r>
            <a:r>
              <a:rPr lang="en-US" sz="1600" dirty="0"/>
              <a:t> </a:t>
            </a:r>
          </a:p>
          <a:p>
            <a:endParaRPr lang="en-US"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6324600" cy="1981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Distributing Drivers on </a:t>
            </a:r>
            <a:br>
              <a:rPr lang="en-US" sz="2800" b="1" dirty="0" smtClean="0">
                <a:latin typeface="Segoe UI" pitchFamily="34" charset="0"/>
                <a:cs typeface="Segoe UI" pitchFamily="34" charset="0"/>
              </a:rPr>
            </a:br>
            <a:r>
              <a:rPr lang="en-US" sz="2800" b="1" dirty="0" smtClean="0">
                <a:latin typeface="Segoe UI" pitchFamily="34" charset="0"/>
                <a:cs typeface="Segoe UI" pitchFamily="34" charset="0"/>
              </a:rPr>
              <a:t>Windows Update</a:t>
            </a:r>
            <a:endParaRPr lang="en-US" sz="28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46482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Tim Davis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Program Manager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Driver Publishing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Timdavis@microsoft.com</a:t>
            </a:r>
            <a:endParaRPr lang="en-US" sz="18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mdavis\Desktop\New Folder\working slides\Standard distribu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51371"/>
            <a:ext cx="8648700" cy="536368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3048000" y="3810000"/>
            <a:ext cx="990600" cy="685800"/>
          </a:xfrm>
          <a:prstGeom prst="wedgeRoundRectCallout">
            <a:avLst>
              <a:gd name="adj1" fmla="val 277357"/>
              <a:gd name="adj2" fmla="val -26955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Click to select all </a:t>
            </a:r>
            <a:r>
              <a:rPr lang="en-US" sz="1100" dirty="0" err="1" smtClean="0"/>
              <a:t>HardwareIDs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5791200" cy="990600"/>
          </a:xfrm>
        </p:spPr>
        <p:txBody>
          <a:bodyPr>
            <a:normAutofit/>
          </a:bodyPr>
          <a:lstStyle/>
          <a:p>
            <a:r>
              <a:rPr lang="en-US" b="1" dirty="0"/>
              <a:t>Advanced </a:t>
            </a:r>
            <a:r>
              <a:rPr lang="en-US" b="1" dirty="0" smtClean="0"/>
              <a:t>Distribution Step 1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114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Wizard that lets you </a:t>
            </a:r>
            <a:r>
              <a:rPr lang="en-US" dirty="0"/>
              <a:t>distribute </a:t>
            </a:r>
            <a:r>
              <a:rPr lang="en-US" dirty="0" smtClean="0"/>
              <a:t>a driver </a:t>
            </a:r>
            <a:r>
              <a:rPr lang="en-US" dirty="0"/>
              <a:t>on Windows </a:t>
            </a:r>
            <a:r>
              <a:rPr lang="en-US" dirty="0" smtClean="0"/>
              <a:t>Update </a:t>
            </a:r>
            <a:r>
              <a:rPr lang="en-US" dirty="0"/>
              <a:t>and </a:t>
            </a:r>
            <a:r>
              <a:rPr lang="en-US" dirty="0" smtClean="0"/>
              <a:t>add </a:t>
            </a:r>
            <a:r>
              <a:rPr lang="en-US" dirty="0"/>
              <a:t>special driver targeting such as test registry key targeting</a:t>
            </a:r>
          </a:p>
          <a:p>
            <a:pPr>
              <a:buNone/>
            </a:pPr>
            <a:r>
              <a:rPr lang="en-US" dirty="0"/>
              <a:t> 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Select the hardware IDs you would like to manage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You can filter </a:t>
            </a:r>
            <a:r>
              <a:rPr lang="en-US" sz="2000" dirty="0"/>
              <a:t>the list </a:t>
            </a:r>
            <a:r>
              <a:rPr lang="en-US" sz="2000" dirty="0" smtClean="0"/>
              <a:t>in </a:t>
            </a:r>
            <a:r>
              <a:rPr lang="en-US" sz="2000" dirty="0"/>
              <a:t>several ways </a:t>
            </a:r>
            <a:endParaRPr lang="en-US" sz="2000" dirty="0" smtClean="0"/>
          </a:p>
          <a:p>
            <a:pPr lvl="2"/>
            <a:r>
              <a:rPr lang="en-US" dirty="0" smtClean="0"/>
              <a:t>Submission </a:t>
            </a:r>
            <a:r>
              <a:rPr lang="en-US" dirty="0"/>
              <a:t>ID is required for all searches </a:t>
            </a:r>
            <a:endParaRPr lang="en-US" dirty="0" smtClean="0"/>
          </a:p>
          <a:p>
            <a:pPr lvl="2"/>
            <a:r>
              <a:rPr lang="en-US" dirty="0" smtClean="0"/>
              <a:t>Other </a:t>
            </a:r>
            <a:r>
              <a:rPr lang="en-US" dirty="0"/>
              <a:t>fields are </a:t>
            </a:r>
            <a:r>
              <a:rPr lang="en-US" dirty="0" smtClean="0"/>
              <a:t>optional</a:t>
            </a:r>
            <a:endParaRPr lang="en-US" dirty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mdavis\Desktop\New Folder\working slides\Advanced Distribu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76062"/>
            <a:ext cx="8715375" cy="5438988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6400800" y="2895600"/>
            <a:ext cx="990600" cy="838200"/>
          </a:xfrm>
          <a:prstGeom prst="wedgeRoundRectCallout">
            <a:avLst>
              <a:gd name="adj1" fmla="val 95069"/>
              <a:gd name="adj2" fmla="val 3479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Paste in a list of IDs to manage from submission</a:t>
            </a:r>
            <a:endParaRPr lang="en-US" sz="11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3962400"/>
            <a:ext cx="990600" cy="685800"/>
          </a:xfrm>
          <a:prstGeom prst="wedgeRoundRectCallout">
            <a:avLst>
              <a:gd name="adj1" fmla="val 95844"/>
              <a:gd name="adj2" fmla="val 2736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Check box for IDs to manage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5791200" cy="990600"/>
          </a:xfrm>
        </p:spPr>
        <p:txBody>
          <a:bodyPr>
            <a:normAutofit/>
          </a:bodyPr>
          <a:lstStyle/>
          <a:p>
            <a:r>
              <a:rPr lang="en-US" b="1" dirty="0"/>
              <a:t>Advanced </a:t>
            </a:r>
            <a:r>
              <a:rPr lang="en-US" b="1" dirty="0" smtClean="0"/>
              <a:t>Distribution </a:t>
            </a:r>
            <a:r>
              <a:rPr lang="en-US" b="1" dirty="0"/>
              <a:t>Step 2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Lets you </a:t>
            </a:r>
            <a:r>
              <a:rPr lang="en-US" dirty="0"/>
              <a:t>view current distribution settings and add </a:t>
            </a:r>
            <a:r>
              <a:rPr lang="en-US" dirty="0" smtClean="0"/>
              <a:t>targeting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Distribution settings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Public groups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Private groups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Not Distributed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Test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Distributed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Original state</a:t>
            </a:r>
            <a:endParaRPr lang="en-US" dirty="0"/>
          </a:p>
          <a:p>
            <a:pPr lvl="1">
              <a:buNone/>
            </a:pPr>
            <a:endParaRPr 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mdavis\Desktop\DDC slides\advanced di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9163050" cy="36385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5000" y="563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do all the settings mean?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733800" y="4800600"/>
            <a:ext cx="1371600" cy="762000"/>
          </a:xfrm>
          <a:prstGeom prst="wedgeRoundRectCallout">
            <a:avLst>
              <a:gd name="adj1" fmla="val 21145"/>
              <a:gd name="adj2" fmla="val -1611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Only system MFG can choose company name targeting</a:t>
            </a:r>
          </a:p>
          <a:p>
            <a:pPr algn="ctr"/>
            <a:endParaRPr lang="en-US" sz="11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1600200"/>
            <a:ext cx="990600" cy="685800"/>
          </a:xfrm>
          <a:prstGeom prst="wedgeRoundRectCallout">
            <a:avLst>
              <a:gd name="adj1" fmla="val -32145"/>
              <a:gd name="adj2" fmla="val 15285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All companies can choose these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5791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 smtClean="0"/>
              <a:t> Advanced Distribution</a:t>
            </a:r>
            <a:r>
              <a:rPr lang="en-US" dirty="0" smtClean="0"/>
              <a:t> </a:t>
            </a:r>
            <a:r>
              <a:rPr lang="en-US" b="1" dirty="0" smtClean="0"/>
              <a:t>Step </a:t>
            </a:r>
            <a:r>
              <a:rPr lang="en-US" b="1" dirty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086600" cy="2057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Lets you </a:t>
            </a:r>
            <a:r>
              <a:rPr lang="en-US" dirty="0"/>
              <a:t>review the changes you made to the driver distribution settings before you submit them.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Click on any column to sort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mdavis\Desktop\DDC slides\confirm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85800"/>
            <a:ext cx="8601075" cy="5362575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7315200" y="4724400"/>
            <a:ext cx="990600" cy="685800"/>
          </a:xfrm>
          <a:prstGeom prst="wedgeRoundRectCallout">
            <a:avLst>
              <a:gd name="adj1" fmla="val -115144"/>
              <a:gd name="adj2" fmla="val -1418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What changed</a:t>
            </a:r>
            <a:endParaRPr lang="en-US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791200" cy="990600"/>
          </a:xfrm>
        </p:spPr>
        <p:txBody>
          <a:bodyPr/>
          <a:lstStyle/>
          <a:p>
            <a:r>
              <a:rPr lang="en-US" dirty="0" smtClean="0"/>
              <a:t>DDC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3962400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you </a:t>
            </a:r>
            <a:r>
              <a:rPr lang="en-US" sz="2000" dirty="0" smtClean="0"/>
              <a:t>have problems </a:t>
            </a:r>
            <a:r>
              <a:rPr lang="en-US" sz="2000" dirty="0"/>
              <a:t>with the DDC </a:t>
            </a:r>
            <a:r>
              <a:rPr lang="en-US" sz="2000" dirty="0" smtClean="0"/>
              <a:t>site, </a:t>
            </a:r>
            <a:r>
              <a:rPr lang="en-US" sz="2000" dirty="0"/>
              <a:t>please send </a:t>
            </a:r>
            <a:r>
              <a:rPr lang="en-US" sz="2000" dirty="0" smtClean="0"/>
              <a:t>email </a:t>
            </a:r>
            <a:r>
              <a:rPr lang="en-US" sz="2000" dirty="0"/>
              <a:t>to </a:t>
            </a:r>
            <a:r>
              <a:rPr lang="en-US" sz="2000" u="sng" dirty="0">
                <a:hlinkClick r:id="rId5" tooltip="mailto:DDChelp@microsoft.com"/>
              </a:rPr>
              <a:t>DDChelp@microsoft.com</a:t>
            </a:r>
            <a:r>
              <a:rPr lang="en-US" sz="2000" dirty="0"/>
              <a:t>. </a:t>
            </a:r>
          </a:p>
          <a:p>
            <a:pPr lvl="2"/>
            <a:r>
              <a:rPr lang="en-US" dirty="0"/>
              <a:t>Please include the </a:t>
            </a:r>
            <a:r>
              <a:rPr lang="en-US" dirty="0" smtClean="0"/>
              <a:t>applicable information from the list below in </a:t>
            </a:r>
            <a:r>
              <a:rPr lang="en-US" dirty="0"/>
              <a:t>your request </a:t>
            </a:r>
          </a:p>
          <a:p>
            <a:pPr lvl="3"/>
            <a:r>
              <a:rPr lang="en-US" dirty="0" smtClean="0"/>
              <a:t>Company </a:t>
            </a:r>
            <a:r>
              <a:rPr lang="en-US" dirty="0"/>
              <a:t>name </a:t>
            </a:r>
          </a:p>
          <a:p>
            <a:pPr lvl="3"/>
            <a:r>
              <a:rPr lang="en-US" dirty="0" smtClean="0"/>
              <a:t>WHQL </a:t>
            </a:r>
            <a:r>
              <a:rPr lang="en-US" dirty="0"/>
              <a:t>Submission ID </a:t>
            </a:r>
          </a:p>
          <a:p>
            <a:pPr lvl="3"/>
            <a:r>
              <a:rPr lang="en-US" dirty="0" smtClean="0"/>
              <a:t>WHQL </a:t>
            </a:r>
            <a:r>
              <a:rPr lang="en-US" dirty="0"/>
              <a:t>Device category </a:t>
            </a:r>
            <a:r>
              <a:rPr lang="en-US" dirty="0" smtClean="0"/>
              <a:t>(list </a:t>
            </a:r>
            <a:r>
              <a:rPr lang="en-US" dirty="0"/>
              <a:t>all </a:t>
            </a:r>
            <a:r>
              <a:rPr lang="en-US" dirty="0" smtClean="0"/>
              <a:t>categories for a </a:t>
            </a:r>
            <a:r>
              <a:rPr lang="en-US" dirty="0"/>
              <a:t>multifunction device)</a:t>
            </a:r>
          </a:p>
          <a:p>
            <a:pPr lvl="3"/>
            <a:r>
              <a:rPr lang="en-US" dirty="0" smtClean="0"/>
              <a:t>Device </a:t>
            </a:r>
            <a:r>
              <a:rPr lang="en-US" dirty="0"/>
              <a:t>name</a:t>
            </a:r>
          </a:p>
          <a:p>
            <a:pPr lvl="3"/>
            <a:r>
              <a:rPr lang="en-US" dirty="0" smtClean="0"/>
              <a:t>Hardware </a:t>
            </a:r>
            <a:r>
              <a:rPr lang="en-US" dirty="0"/>
              <a:t>ID(s)</a:t>
            </a:r>
          </a:p>
          <a:p>
            <a:pPr lvl="3"/>
            <a:r>
              <a:rPr lang="en-US" dirty="0" smtClean="0"/>
              <a:t>Driver </a:t>
            </a:r>
            <a:r>
              <a:rPr lang="en-US" dirty="0"/>
              <a:t>Version </a:t>
            </a:r>
          </a:p>
          <a:p>
            <a:pPr lvl="3"/>
            <a:r>
              <a:rPr lang="en-US" dirty="0" smtClean="0"/>
              <a:t>Driver </a:t>
            </a:r>
            <a:r>
              <a:rPr lang="en-US" dirty="0"/>
              <a:t>date</a:t>
            </a:r>
          </a:p>
          <a:p>
            <a:pPr lvl="3"/>
            <a:r>
              <a:rPr lang="en-US" dirty="0" smtClean="0"/>
              <a:t>OS</a:t>
            </a:r>
            <a:endParaRPr lang="en-US" dirty="0"/>
          </a:p>
          <a:p>
            <a:pPr lvl="3"/>
            <a:r>
              <a:rPr lang="en-US" dirty="0" smtClean="0"/>
              <a:t>Problem </a:t>
            </a:r>
            <a:r>
              <a:rPr lang="en-US" dirty="0"/>
              <a:t>details and expected behavior</a:t>
            </a:r>
          </a:p>
          <a:p>
            <a:pPr lvl="3"/>
            <a:r>
              <a:rPr lang="en-US" dirty="0" smtClean="0"/>
              <a:t>Steps </a:t>
            </a:r>
            <a:r>
              <a:rPr lang="en-US" dirty="0"/>
              <a:t>to reproduce problem </a:t>
            </a:r>
          </a:p>
          <a:p>
            <a:pPr lvl="3"/>
            <a:r>
              <a:rPr lang="en-US" dirty="0" smtClean="0"/>
              <a:t>Is </a:t>
            </a:r>
            <a:r>
              <a:rPr lang="en-US" dirty="0"/>
              <a:t>driver on Windows Update?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914400"/>
            <a:ext cx="5791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Call To Action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086600" cy="3276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 sure the right people at your company know about these tools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crash data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DDC to manage driver distribution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Test Detection to test WU experience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Company Name Detection  to distribute two-part drivers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Finish-Install Actions to install value-added software with a driver </a:t>
            </a:r>
            <a:endParaRPr lang="en-US" dirty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6400800" cy="9906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Agenda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7467600" cy="3810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What can be distributed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to distribute software with a driver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to use the driver distribution center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What can be distributed on Windows Update?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29000"/>
            <a:ext cx="7467600" cy="3810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 drivers must pass logo testing prior to distribution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Drivers must include unique </a:t>
            </a:r>
            <a:r>
              <a:rPr lang="en-US" dirty="0" err="1" smtClean="0"/>
              <a:t>HardwareID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Some two-part HWIDs can now be published with computer system manufacturer name detection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Value-added software can be included with driver package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How to include value-added software with a driver package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7467600" cy="3810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Software must meet requirements in the Windows Update Hardware-Related Software Content Policy</a:t>
            </a:r>
          </a:p>
          <a:p>
            <a:pPr lvl="1">
              <a:buFont typeface="Arial" pitchFamily="34" charset="0"/>
              <a:buChar char="•"/>
            </a:pPr>
            <a:r>
              <a:rPr lang="en-US" u="sng" dirty="0" smtClean="0">
                <a:hlinkClick r:id="rId3"/>
              </a:rPr>
              <a:t>http://www.microsoft.com/whdc/winlogo/drvsign/WinUp-policy.mspx</a:t>
            </a:r>
            <a:r>
              <a:rPr lang="en-US" dirty="0" smtClean="0"/>
              <a:t>  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a co-installer to include a finish-install action that launches your application installation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Upload the entire Driver/Application package when making Logo submission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After submission passes, use the Driver Distribution Center (DDC) to post both on Windows Update (WU)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How to include value-added software with a driver package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7467600" cy="3810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See MSDN and the WHDC Web site for information 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Writing a Co-installer</a:t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http://msdn.microsoft.com/en-us/library/ms790151.aspx</a:t>
            </a:r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How to Install Windows Drivers with Software Applications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http://www.microsoft.com/whdc/driver/install/app_drv.mspx</a:t>
            </a:r>
            <a:endParaRPr lang="en-US" dirty="0" smtClean="0"/>
          </a:p>
          <a:p>
            <a:pPr lvl="2"/>
            <a:r>
              <a:rPr lang="en-US" dirty="0" smtClean="0"/>
              <a:t>Hardware first scenarios 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Method: 1 A Co-installer that Launches an Application Installer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Windows Update logic for offering a driver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2616" y="1219200"/>
            <a:ext cx="390368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53200" y="1752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not apply to printers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Windows Update Logic for offering a driver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752600"/>
            <a:ext cx="251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Printer  </a:t>
            </a:r>
          </a:p>
          <a:p>
            <a:r>
              <a:rPr lang="en-US" sz="1400" dirty="0" smtClean="0"/>
              <a:t>(printer adds </a:t>
            </a:r>
            <a:r>
              <a:rPr lang="en-US" sz="1400" dirty="0" err="1" smtClean="0"/>
              <a:t>Driververversion</a:t>
            </a:r>
            <a:r>
              <a:rPr lang="en-US" sz="1400" dirty="0" smtClean="0"/>
              <a:t> check)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371600"/>
            <a:ext cx="3350084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6705600" cy="1143000"/>
          </a:xfrm>
        </p:spPr>
        <p:txBody>
          <a:bodyPr/>
          <a:lstStyle/>
          <a:p>
            <a:r>
              <a:rPr lang="en-US" sz="2800" dirty="0" smtClean="0"/>
              <a:t>About the Driver Distribution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The Driver Distribution Center (DDC) allows you to change your driver distribution settings for Windows Update after a driver submission has been completed </a:t>
            </a:r>
          </a:p>
          <a:p>
            <a:r>
              <a:rPr lang="en-US" dirty="0" smtClean="0"/>
              <a:t>Submission owners and Hardware ID (Plug and Play ID) owners can use the DDC to change driver distribution settings</a:t>
            </a:r>
          </a:p>
          <a:p>
            <a:r>
              <a:rPr lang="en-US" dirty="0" smtClean="0"/>
              <a:t>The DDC has several sections:</a:t>
            </a:r>
          </a:p>
          <a:p>
            <a:pPr lvl="1"/>
            <a:r>
              <a:rPr lang="en-US" dirty="0" smtClean="0"/>
              <a:t>Devices without drivers </a:t>
            </a:r>
          </a:p>
          <a:p>
            <a:pPr lvl="1"/>
            <a:r>
              <a:rPr lang="en-US" dirty="0" smtClean="0"/>
              <a:t>Driver statistics </a:t>
            </a:r>
          </a:p>
          <a:p>
            <a:pPr lvl="1"/>
            <a:r>
              <a:rPr lang="en-US" dirty="0" smtClean="0"/>
              <a:t>Add/ remove drivers </a:t>
            </a:r>
          </a:p>
          <a:p>
            <a:pPr lvl="2"/>
            <a:r>
              <a:rPr lang="en-US" dirty="0" smtClean="0"/>
              <a:t>  </a:t>
            </a:r>
            <a:r>
              <a:rPr lang="en-US" sz="1600" dirty="0" smtClean="0"/>
              <a:t>Submission Details page </a:t>
            </a:r>
          </a:p>
          <a:p>
            <a:pPr lvl="3"/>
            <a:r>
              <a:rPr lang="en-US" dirty="0" smtClean="0"/>
              <a:t>Standard Distribution</a:t>
            </a:r>
          </a:p>
          <a:p>
            <a:pPr lvl="3"/>
            <a:r>
              <a:rPr lang="en-US" dirty="0" smtClean="0"/>
              <a:t>Advanced distribution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DC 2008 Speak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1005</Words>
  <Application>Microsoft Office PowerPoint</Application>
  <PresentationFormat>On-screen Show (4:3)</PresentationFormat>
  <Paragraphs>172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DDC 2008 Speaker Template</vt:lpstr>
      <vt:lpstr>Slide 1</vt:lpstr>
      <vt:lpstr>Distributing Drivers on  Windows Update</vt:lpstr>
      <vt:lpstr>Agenda </vt:lpstr>
      <vt:lpstr>What can be distributed on Windows Update? </vt:lpstr>
      <vt:lpstr>How to include value-added software with a driver package </vt:lpstr>
      <vt:lpstr>How to include value-added software with a driver package </vt:lpstr>
      <vt:lpstr>Windows Update logic for offering a driver </vt:lpstr>
      <vt:lpstr>Windows Update Logic for offering a driver </vt:lpstr>
      <vt:lpstr>About the Driver Distribution Center</vt:lpstr>
      <vt:lpstr>Devices without Drivers Page  </vt:lpstr>
      <vt:lpstr>Slide 11</vt:lpstr>
      <vt:lpstr>Driver Statistics  </vt:lpstr>
      <vt:lpstr>Slide 13</vt:lpstr>
      <vt:lpstr>Add/ Remove Drivers  </vt:lpstr>
      <vt:lpstr>Slide 15</vt:lpstr>
      <vt:lpstr>Slide 16</vt:lpstr>
      <vt:lpstr>Submission Details Page </vt:lpstr>
      <vt:lpstr>Slide 18</vt:lpstr>
      <vt:lpstr>Standard Distribution Page</vt:lpstr>
      <vt:lpstr>Slide 20</vt:lpstr>
      <vt:lpstr>Advanced Distribution Step 1  </vt:lpstr>
      <vt:lpstr>Slide 22</vt:lpstr>
      <vt:lpstr>Advanced Distribution Step 2  </vt:lpstr>
      <vt:lpstr>Slide 24</vt:lpstr>
      <vt:lpstr>   Advanced Distribution Step 3 </vt:lpstr>
      <vt:lpstr>Slide 26</vt:lpstr>
      <vt:lpstr>DDC Support</vt:lpstr>
      <vt:lpstr>Slide 28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2009-06-11T21:47:31Z</dcterms:created>
  <dcterms:modified xsi:type="dcterms:W3CDTF">2009-06-11T21:47:46Z</dcterms:modified>
</cp:coreProperties>
</file>