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8D7E5-BC78-421C-9A93-5DA3EE4CB35B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4435D-B815-444D-8D56-0A9B3FA19F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4936F-6DE2-4FC6-991D-B1008BFEF01C}" type="slidenum">
              <a:rPr lang="es-ES"/>
              <a:pPr/>
              <a:t>15</a:t>
            </a:fld>
            <a:endParaRPr lang="es-ES"/>
          </a:p>
        </p:txBody>
      </p:sp>
      <p:sp>
        <p:nvSpPr>
          <p:cNvPr id="1008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060575"/>
            <a:ext cx="8435975" cy="44640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01013" y="6629400"/>
            <a:ext cx="863600" cy="215900"/>
          </a:xfrm>
        </p:spPr>
        <p:txBody>
          <a:bodyPr/>
          <a:lstStyle>
            <a:lvl1pPr>
              <a:defRPr/>
            </a:lvl1pPr>
          </a:lstStyle>
          <a:p>
            <a:fld id="{A29F5773-0CDD-48C0-A49C-F33D0BA082C1}" type="slidenum">
              <a:rPr lang="es-ES"/>
              <a:pPr/>
              <a:t>‹#›</a:t>
            </a:fld>
            <a:endParaRPr lang="es-ES"/>
          </a:p>
        </p:txBody>
      </p:sp>
      <p:pic>
        <p:nvPicPr>
          <p:cNvPr id="5" name="Picture 4" descr="Logo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3048000" cy="1521850"/>
          </a:xfrm>
          <a:prstGeom prst="rect">
            <a:avLst/>
          </a:prstGeom>
        </p:spPr>
      </p:pic>
      <p:pic>
        <p:nvPicPr>
          <p:cNvPr id="6" name="Picture 5" descr="Logo 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052305" cy="15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651-7CB6-42D3-ABA4-053796C16AE9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D9E1-8033-44A5-AB59-4C2C5E2214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DATOS%20DCUERVO\Mis%20documentos\Diana%20en%20Ll&amp;C\Microsoft\Notilog\Notas%20para%20link\29%20de%20septiembre%20PENDIENTE%20POR%20ENVIAR\Cuarto%20Econ&#243;mico,%2010%20sep.%20170%20EMPRESARIOS%20DE%20COL%20Y%20VEN%20REUNIDOS%20EN%20CARTAGENA%20PARA%20PLANTEAR%20ESTRATEGIAS.WMV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DATOS%20DCUERVO\Mis%20documentos\Diana%20en%20Ll&amp;C\Microsoft\Notilog\Notas%20para%20link\29%20de%20septiembre%20PENDIENTE%20POR%20ENVIAR\Cuarto%20Econ&#243;mico,%2010%20sep.%20170%20EMPRESARIOS%20DE%20COL%20Y%20VEN%20REUNIDOS%20EN%20CARTAGENA%20PARA%20PLANTEAR%20ESTRATEGIAS.WMV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088" y="1600200"/>
            <a:ext cx="6035824" cy="4525963"/>
          </a:xfrm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Impacto en medios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B4C62-654B-482B-9467-8F661A8A87DF}" type="slidenum">
              <a:rPr lang="es-ES"/>
              <a:pPr/>
              <a:t>10</a:t>
            </a:fld>
            <a:endParaRPr lang="es-ES"/>
          </a:p>
        </p:txBody>
      </p:sp>
      <p:pic>
        <p:nvPicPr>
          <p:cNvPr id="1076245" name="Picture 21" descr="1416115"/>
          <p:cNvPicPr>
            <a:picLocks noChangeAspect="1" noChangeArrowheads="1"/>
          </p:cNvPicPr>
          <p:nvPr/>
        </p:nvPicPr>
        <p:blipFill>
          <a:blip r:embed="rId2"/>
          <a:srcRect t="2272" b="25189"/>
          <a:stretch>
            <a:fillRect/>
          </a:stretch>
        </p:blipFill>
        <p:spPr bwMode="auto">
          <a:xfrm>
            <a:off x="468313" y="1920875"/>
            <a:ext cx="4751387" cy="4460875"/>
          </a:xfrm>
          <a:prstGeom prst="rect">
            <a:avLst/>
          </a:prstGeom>
          <a:noFill/>
        </p:spPr>
      </p:pic>
      <p:graphicFrame>
        <p:nvGraphicFramePr>
          <p:cNvPr id="1076226" name="Group 2"/>
          <p:cNvGraphicFramePr>
            <a:graphicFrameLocks noGrp="1"/>
          </p:cNvGraphicFramePr>
          <p:nvPr>
            <p:ph idx="1"/>
          </p:nvPr>
        </p:nvGraphicFramePr>
        <p:xfrm>
          <a:off x="5724525" y="1935163"/>
          <a:ext cx="3024188" cy="920750"/>
        </p:xfrm>
        <a:graphic>
          <a:graphicData uri="http://schemas.openxmlformats.org/drawingml/2006/table">
            <a:tbl>
              <a:tblPr/>
              <a:tblGrid>
                <a:gridCol w="719138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Portafolio.com.co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10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6240" name="Picture 16" descr="eMagSend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76241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76242" name="Picture 18" descr="eMagSend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76247" name="Picture 23" descr="1416115a"/>
          <p:cNvPicPr>
            <a:picLocks noChangeAspect="1" noChangeArrowheads="1"/>
          </p:cNvPicPr>
          <p:nvPr/>
        </p:nvPicPr>
        <p:blipFill>
          <a:blip r:embed="rId4"/>
          <a:srcRect l="1225" t="4778" r="4936" b="60858"/>
          <a:stretch>
            <a:fillRect/>
          </a:stretch>
        </p:blipFill>
        <p:spPr bwMode="auto">
          <a:xfrm>
            <a:off x="4789488" y="4076700"/>
            <a:ext cx="4103687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076F-E6F6-4DA1-866F-0CEC870AADC3}" type="slidenum">
              <a:rPr lang="es-ES"/>
              <a:pPr/>
              <a:t>11</a:t>
            </a:fld>
            <a:endParaRPr lang="es-ES"/>
          </a:p>
        </p:txBody>
      </p:sp>
      <p:graphicFrame>
        <p:nvGraphicFramePr>
          <p:cNvPr id="1077251" name="Group 3"/>
          <p:cNvGraphicFramePr>
            <a:graphicFrameLocks noGrp="1"/>
          </p:cNvGraphicFramePr>
          <p:nvPr>
            <p:ph idx="1"/>
          </p:nvPr>
        </p:nvGraphicFramePr>
        <p:xfrm>
          <a:off x="539750" y="1989138"/>
          <a:ext cx="3024188" cy="920750"/>
        </p:xfrm>
        <a:graphic>
          <a:graphicData uri="http://schemas.openxmlformats.org/drawingml/2006/table">
            <a:tbl>
              <a:tblPr/>
              <a:tblGrid>
                <a:gridCol w="719138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El Tiempo.com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10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7265" name="Picture 17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77266" name="Rectangle 18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77267" name="Picture 19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77270" name="Picture 22" descr="1416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844675"/>
            <a:ext cx="3751262" cy="485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8E4CD-DE93-461D-8B97-8E7D76941F90}" type="slidenum">
              <a:rPr lang="es-ES"/>
              <a:pPr/>
              <a:t>12</a:t>
            </a:fld>
            <a:endParaRPr lang="es-ES"/>
          </a:p>
        </p:txBody>
      </p:sp>
      <p:graphicFrame>
        <p:nvGraphicFramePr>
          <p:cNvPr id="1078274" name="Group 2"/>
          <p:cNvGraphicFramePr>
            <a:graphicFrameLocks noGrp="1"/>
          </p:cNvGraphicFramePr>
          <p:nvPr>
            <p:ph idx="1"/>
          </p:nvPr>
        </p:nvGraphicFramePr>
        <p:xfrm>
          <a:off x="539750" y="1989138"/>
          <a:ext cx="3024188" cy="920750"/>
        </p:xfrm>
        <a:graphic>
          <a:graphicData uri="http://schemas.openxmlformats.org/drawingml/2006/table">
            <a:tbl>
              <a:tblPr/>
              <a:tblGrid>
                <a:gridCol w="719138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El Heraldo.com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11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8288" name="Picture 16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78289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78290" name="Picture 18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78293" name="Picture 21" descr="1418985"/>
          <p:cNvPicPr>
            <a:picLocks noChangeAspect="1" noChangeArrowheads="1"/>
          </p:cNvPicPr>
          <p:nvPr/>
        </p:nvPicPr>
        <p:blipFill>
          <a:blip r:embed="rId3"/>
          <a:srcRect b="77672"/>
          <a:stretch>
            <a:fillRect/>
          </a:stretch>
        </p:blipFill>
        <p:spPr bwMode="auto">
          <a:xfrm>
            <a:off x="2843213" y="3429000"/>
            <a:ext cx="5829300" cy="168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D30C-C428-465C-8D36-C61F7A5E6E96}" type="slidenum">
              <a:rPr lang="es-ES"/>
              <a:pPr/>
              <a:t>13</a:t>
            </a:fld>
            <a:endParaRPr lang="es-ES"/>
          </a:p>
        </p:txBody>
      </p:sp>
      <p:graphicFrame>
        <p:nvGraphicFramePr>
          <p:cNvPr id="1079298" name="Group 2"/>
          <p:cNvGraphicFramePr>
            <a:graphicFrameLocks noGrp="1"/>
          </p:cNvGraphicFramePr>
          <p:nvPr>
            <p:ph idx="1"/>
          </p:nvPr>
        </p:nvGraphicFramePr>
        <p:xfrm>
          <a:off x="5435600" y="1916113"/>
          <a:ext cx="3024188" cy="920750"/>
        </p:xfrm>
        <a:graphic>
          <a:graphicData uri="http://schemas.openxmlformats.org/drawingml/2006/table">
            <a:tbl>
              <a:tblPr/>
              <a:tblGrid>
                <a:gridCol w="719138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El Universal.com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12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9312" name="Picture 16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79313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79314" name="Picture 18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79317" name="Picture 21" descr="1420669"/>
          <p:cNvPicPr>
            <a:picLocks noChangeAspect="1" noChangeArrowheads="1"/>
          </p:cNvPicPr>
          <p:nvPr/>
        </p:nvPicPr>
        <p:blipFill>
          <a:blip r:embed="rId3"/>
          <a:srcRect r="14189"/>
          <a:stretch>
            <a:fillRect/>
          </a:stretch>
        </p:blipFill>
        <p:spPr bwMode="auto">
          <a:xfrm>
            <a:off x="1476375" y="1773238"/>
            <a:ext cx="3151188" cy="4751387"/>
          </a:xfrm>
          <a:prstGeom prst="rect">
            <a:avLst/>
          </a:prstGeom>
          <a:noFill/>
        </p:spPr>
      </p:pic>
      <p:pic>
        <p:nvPicPr>
          <p:cNvPr id="1079319" name="Picture 23" descr="1420669a"/>
          <p:cNvPicPr>
            <a:picLocks noChangeAspect="1" noChangeArrowheads="1"/>
          </p:cNvPicPr>
          <p:nvPr/>
        </p:nvPicPr>
        <p:blipFill>
          <a:blip r:embed="rId4"/>
          <a:srcRect r="19118" b="55724"/>
          <a:stretch>
            <a:fillRect/>
          </a:stretch>
        </p:blipFill>
        <p:spPr bwMode="auto">
          <a:xfrm>
            <a:off x="5041900" y="4221163"/>
            <a:ext cx="3201988" cy="226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6CAE-51FB-4024-ACE8-159D82F1C62E}" type="slidenum">
              <a:rPr lang="es-ES"/>
              <a:pPr/>
              <a:t>14</a:t>
            </a:fld>
            <a:endParaRPr lang="es-ES"/>
          </a:p>
        </p:txBody>
      </p:sp>
      <p:sp>
        <p:nvSpPr>
          <p:cNvPr id="1080342" name="Rectangle 2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80348" name="Group 28"/>
          <p:cNvGraphicFramePr>
            <a:graphicFrameLocks noGrp="1"/>
          </p:cNvGraphicFramePr>
          <p:nvPr>
            <p:ph sz="half" idx="1"/>
          </p:nvPr>
        </p:nvGraphicFramePr>
        <p:xfrm>
          <a:off x="457200" y="2060575"/>
          <a:ext cx="3394075" cy="1238886"/>
        </p:xfrm>
        <a:graphic>
          <a:graphicData uri="http://schemas.openxmlformats.org/drawingml/2006/table">
            <a:tbl>
              <a:tblPr/>
              <a:tblGrid>
                <a:gridCol w="984250"/>
                <a:gridCol w="240982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Canal UNO (Cuarto Económico)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10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80336" name="Picture 16" descr="eMagSend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80337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80338" name="Picture 18" descr="eMagSend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80341" name="Cuarto Económico, 10 sep. 170 EMPRESARIOS DE COL Y VEN REUNIDOS EN CARTAGENA PARA PLANTEAR ESTRATEGIAS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830888" y="3530600"/>
            <a:ext cx="1981200" cy="1524000"/>
          </a:xfrm>
          <a:ln/>
        </p:spPr>
      </p:pic>
      <p:pic>
        <p:nvPicPr>
          <p:cNvPr id="10" name="Picture 9" descr="Log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925" y="0"/>
            <a:ext cx="274707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0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80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034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034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01013" y="6629400"/>
            <a:ext cx="863600" cy="215900"/>
          </a:xfrm>
          <a:prstGeom prst="rect">
            <a:avLst/>
          </a:prstGeom>
        </p:spPr>
        <p:txBody>
          <a:bodyPr/>
          <a:lstStyle/>
          <a:p>
            <a:fld id="{284A0B69-3DA3-4BDE-BCB0-D34E9A61F957}" type="slidenum">
              <a:rPr lang="es-ES"/>
              <a:pPr/>
              <a:t>15</a:t>
            </a:fld>
            <a:endParaRPr lang="es-ES"/>
          </a:p>
        </p:txBody>
      </p:sp>
      <p:pic>
        <p:nvPicPr>
          <p:cNvPr id="5" name="Picture 4" descr="Log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5000"/>
            <a:ext cx="5811589" cy="2901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DF42-517A-42C9-BD1B-58F119AC2EA8}" type="slidenum">
              <a:rPr lang="es-ES"/>
              <a:pPr/>
              <a:t>2</a:t>
            </a:fld>
            <a:endParaRPr lang="es-ES"/>
          </a:p>
        </p:txBody>
      </p:sp>
      <p:graphicFrame>
        <p:nvGraphicFramePr>
          <p:cNvPr id="1015995" name="Group 187"/>
          <p:cNvGraphicFramePr>
            <a:graphicFrameLocks noGrp="1"/>
          </p:cNvGraphicFramePr>
          <p:nvPr>
            <p:ph idx="1"/>
          </p:nvPr>
        </p:nvGraphicFramePr>
        <p:xfrm>
          <a:off x="323850" y="1863725"/>
          <a:ext cx="3443288" cy="920750"/>
        </p:xfrm>
        <a:graphic>
          <a:graphicData uri="http://schemas.openxmlformats.org/drawingml/2006/table">
            <a:tbl>
              <a:tblPr/>
              <a:tblGrid>
                <a:gridCol w="1187450"/>
                <a:gridCol w="2255838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El Universal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12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15885" name="Picture 77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15904" name="Rectangle 96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15943" name="Picture 135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16001" name="Picture 193" descr="3929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924175"/>
            <a:ext cx="6553200" cy="354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91C3F-B157-4637-97D9-05880B29EC0D}" type="slidenum">
              <a:rPr lang="es-ES"/>
              <a:pPr/>
              <a:t>3</a:t>
            </a:fld>
            <a:endParaRPr lang="es-ES"/>
          </a:p>
        </p:txBody>
      </p:sp>
      <p:pic>
        <p:nvPicPr>
          <p:cNvPr id="1069077" name="Picture 21" descr="1423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05038"/>
            <a:ext cx="5329237" cy="4271962"/>
          </a:xfrm>
          <a:prstGeom prst="rect">
            <a:avLst/>
          </a:prstGeom>
          <a:noFill/>
        </p:spPr>
      </p:pic>
      <p:graphicFrame>
        <p:nvGraphicFramePr>
          <p:cNvPr id="1069082" name="Group 26"/>
          <p:cNvGraphicFramePr>
            <a:graphicFrameLocks noGrp="1"/>
          </p:cNvGraphicFramePr>
          <p:nvPr>
            <p:ph idx="1"/>
          </p:nvPr>
        </p:nvGraphicFramePr>
        <p:xfrm>
          <a:off x="5651500" y="1989138"/>
          <a:ext cx="3024188" cy="920750"/>
        </p:xfrm>
        <a:graphic>
          <a:graphicData uri="http://schemas.openxmlformats.org/drawingml/2006/table">
            <a:tbl>
              <a:tblPr/>
              <a:tblGrid>
                <a:gridCol w="719138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Dinero.com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12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69072" name="Picture 16" descr="eMagSend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69073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69074" name="Picture 18" descr="eMagSend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6CAE-51FB-4024-ACE8-159D82F1C62E}" type="slidenum">
              <a:rPr lang="es-ES"/>
              <a:pPr/>
              <a:t>4</a:t>
            </a:fld>
            <a:endParaRPr lang="es-ES"/>
          </a:p>
        </p:txBody>
      </p:sp>
      <p:sp>
        <p:nvSpPr>
          <p:cNvPr id="1080342" name="Rectangle 2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80348" name="Group 28"/>
          <p:cNvGraphicFramePr>
            <a:graphicFrameLocks noGrp="1"/>
          </p:cNvGraphicFramePr>
          <p:nvPr>
            <p:ph sz="half" idx="1"/>
          </p:nvPr>
        </p:nvGraphicFramePr>
        <p:xfrm>
          <a:off x="457200" y="2060575"/>
          <a:ext cx="3394075" cy="1238886"/>
        </p:xfrm>
        <a:graphic>
          <a:graphicData uri="http://schemas.openxmlformats.org/drawingml/2006/table">
            <a:tbl>
              <a:tblPr/>
              <a:tblGrid>
                <a:gridCol w="984250"/>
                <a:gridCol w="240982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Canal UNO (Cuarto Económico)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10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80336" name="Picture 16" descr="eMagSend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80337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80338" name="Picture 18" descr="eMagSend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80341" name="Cuarto Económico, 10 sep. 170 EMPRESARIOS DE COL Y VEN REUNIDOS EN CARTAGENA PARA PLANTEAR ESTRATEGIAS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830888" y="3530600"/>
            <a:ext cx="1981200" cy="1524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0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80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034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034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C2613-9316-4F3A-B448-0F4B49CAB1CB}" type="slidenum">
              <a:rPr lang="es-ES"/>
              <a:pPr/>
              <a:t>5</a:t>
            </a:fld>
            <a:endParaRPr lang="es-ES"/>
          </a:p>
        </p:txBody>
      </p:sp>
      <p:graphicFrame>
        <p:nvGraphicFramePr>
          <p:cNvPr id="1071109" name="Group 5"/>
          <p:cNvGraphicFramePr>
            <a:graphicFrameLocks noGrp="1"/>
          </p:cNvGraphicFramePr>
          <p:nvPr>
            <p:ph idx="1"/>
          </p:nvPr>
        </p:nvGraphicFramePr>
        <p:xfrm>
          <a:off x="5364163" y="1844675"/>
          <a:ext cx="3024187" cy="920750"/>
        </p:xfrm>
        <a:graphic>
          <a:graphicData uri="http://schemas.openxmlformats.org/drawingml/2006/table">
            <a:tbl>
              <a:tblPr/>
              <a:tblGrid>
                <a:gridCol w="719137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Portafolio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10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1123" name="Picture 19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71124" name="Rectangle 20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71125" name="Picture 21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71127" name="Picture 23" descr="39149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3297238"/>
            <a:ext cx="7924800" cy="315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9250E-A8A3-45BA-B8BB-4A098B9532AC}" type="slidenum">
              <a:rPr lang="es-ES"/>
              <a:pPr/>
              <a:t>6</a:t>
            </a:fld>
            <a:endParaRPr lang="es-ES"/>
          </a:p>
        </p:txBody>
      </p:sp>
      <p:graphicFrame>
        <p:nvGraphicFramePr>
          <p:cNvPr id="1072130" name="Group 2"/>
          <p:cNvGraphicFramePr>
            <a:graphicFrameLocks noGrp="1"/>
          </p:cNvGraphicFramePr>
          <p:nvPr>
            <p:ph idx="1"/>
          </p:nvPr>
        </p:nvGraphicFramePr>
        <p:xfrm>
          <a:off x="5364163" y="1844675"/>
          <a:ext cx="3024187" cy="920750"/>
        </p:xfrm>
        <a:graphic>
          <a:graphicData uri="http://schemas.openxmlformats.org/drawingml/2006/table">
            <a:tbl>
              <a:tblPr/>
              <a:tblGrid>
                <a:gridCol w="719137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La Verdad de Cartagena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10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2144" name="Picture 16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72145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72146" name="Picture 18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72149" name="Picture 21" descr="3918341"/>
          <p:cNvPicPr>
            <a:picLocks noChangeAspect="1" noChangeArrowheads="1"/>
          </p:cNvPicPr>
          <p:nvPr/>
        </p:nvPicPr>
        <p:blipFill>
          <a:blip r:embed="rId3"/>
          <a:srcRect b="52583"/>
          <a:stretch>
            <a:fillRect/>
          </a:stretch>
        </p:blipFill>
        <p:spPr bwMode="auto">
          <a:xfrm>
            <a:off x="395288" y="1773238"/>
            <a:ext cx="2533650" cy="4752975"/>
          </a:xfrm>
          <a:prstGeom prst="rect">
            <a:avLst/>
          </a:prstGeom>
          <a:noFill/>
        </p:spPr>
      </p:pic>
      <p:pic>
        <p:nvPicPr>
          <p:cNvPr id="1072150" name="Picture 22" descr="3918341"/>
          <p:cNvPicPr>
            <a:picLocks noChangeAspect="1" noChangeArrowheads="1"/>
          </p:cNvPicPr>
          <p:nvPr/>
        </p:nvPicPr>
        <p:blipFill>
          <a:blip r:embed="rId3"/>
          <a:srcRect t="47159" b="21240"/>
          <a:stretch>
            <a:fillRect/>
          </a:stretch>
        </p:blipFill>
        <p:spPr bwMode="auto">
          <a:xfrm>
            <a:off x="3219450" y="3141663"/>
            <a:ext cx="2647950" cy="3311525"/>
          </a:xfrm>
          <a:prstGeom prst="rect">
            <a:avLst/>
          </a:prstGeom>
          <a:noFill/>
        </p:spPr>
      </p:pic>
      <p:pic>
        <p:nvPicPr>
          <p:cNvPr id="1072152" name="Picture 24" descr="3918341"/>
          <p:cNvPicPr>
            <a:picLocks noChangeAspect="1" noChangeArrowheads="1"/>
          </p:cNvPicPr>
          <p:nvPr/>
        </p:nvPicPr>
        <p:blipFill>
          <a:blip r:embed="rId3"/>
          <a:srcRect t="78760"/>
          <a:stretch>
            <a:fillRect/>
          </a:stretch>
        </p:blipFill>
        <p:spPr bwMode="auto">
          <a:xfrm>
            <a:off x="6084888" y="3284538"/>
            <a:ext cx="2647950" cy="222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19A9-7FC8-4B51-BE0C-A69181152E67}" type="slidenum">
              <a:rPr lang="es-ES"/>
              <a:pPr/>
              <a:t>7</a:t>
            </a:fld>
            <a:endParaRPr lang="es-ES"/>
          </a:p>
        </p:txBody>
      </p:sp>
      <p:graphicFrame>
        <p:nvGraphicFramePr>
          <p:cNvPr id="1073154" name="Group 2"/>
          <p:cNvGraphicFramePr>
            <a:graphicFrameLocks noGrp="1"/>
          </p:cNvGraphicFramePr>
          <p:nvPr>
            <p:ph idx="1"/>
          </p:nvPr>
        </p:nvGraphicFramePr>
        <p:xfrm>
          <a:off x="5364163" y="1844675"/>
          <a:ext cx="3024187" cy="920750"/>
        </p:xfrm>
        <a:graphic>
          <a:graphicData uri="http://schemas.openxmlformats.org/drawingml/2006/table">
            <a:tbl>
              <a:tblPr/>
              <a:tblGrid>
                <a:gridCol w="719137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Vanguardia Liberal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11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3168" name="Picture 16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73169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73170" name="Picture 18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73175" name="Picture 23" descr="3922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852738"/>
            <a:ext cx="3533775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800A2-5C6E-4AA4-934B-6C7C3197DF4C}" type="slidenum">
              <a:rPr lang="es-ES"/>
              <a:pPr/>
              <a:t>8</a:t>
            </a:fld>
            <a:endParaRPr lang="es-ES"/>
          </a:p>
        </p:txBody>
      </p:sp>
      <p:graphicFrame>
        <p:nvGraphicFramePr>
          <p:cNvPr id="1074178" name="Group 2"/>
          <p:cNvGraphicFramePr>
            <a:graphicFrameLocks noGrp="1"/>
          </p:cNvGraphicFramePr>
          <p:nvPr>
            <p:ph idx="1"/>
          </p:nvPr>
        </p:nvGraphicFramePr>
        <p:xfrm>
          <a:off x="5364163" y="1844675"/>
          <a:ext cx="3024187" cy="920750"/>
        </p:xfrm>
        <a:graphic>
          <a:graphicData uri="http://schemas.openxmlformats.org/drawingml/2006/table">
            <a:tbl>
              <a:tblPr/>
              <a:tblGrid>
                <a:gridCol w="719137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Vanguardia Liberal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11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4192" name="Picture 16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74193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74194" name="Picture 18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74197" name="Picture 21" descr="3922139"/>
          <p:cNvPicPr>
            <a:picLocks noChangeAspect="1" noChangeArrowheads="1"/>
          </p:cNvPicPr>
          <p:nvPr/>
        </p:nvPicPr>
        <p:blipFill>
          <a:blip r:embed="rId3"/>
          <a:srcRect t="8192"/>
          <a:stretch>
            <a:fillRect/>
          </a:stretch>
        </p:blipFill>
        <p:spPr bwMode="auto">
          <a:xfrm>
            <a:off x="758825" y="2997200"/>
            <a:ext cx="51816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2B2E8-C3E7-4C73-9AEB-08FFA45782F3}" type="slidenum">
              <a:rPr lang="es-ES"/>
              <a:pPr/>
              <a:t>9</a:t>
            </a:fld>
            <a:endParaRPr lang="es-ES"/>
          </a:p>
        </p:txBody>
      </p:sp>
      <p:graphicFrame>
        <p:nvGraphicFramePr>
          <p:cNvPr id="1075202" name="Group 2"/>
          <p:cNvGraphicFramePr>
            <a:graphicFrameLocks noGrp="1"/>
          </p:cNvGraphicFramePr>
          <p:nvPr>
            <p:ph idx="1"/>
          </p:nvPr>
        </p:nvGraphicFramePr>
        <p:xfrm>
          <a:off x="5364163" y="1844675"/>
          <a:ext cx="3024187" cy="920750"/>
        </p:xfrm>
        <a:graphic>
          <a:graphicData uri="http://schemas.openxmlformats.org/drawingml/2006/table">
            <a:tbl>
              <a:tblPr/>
              <a:tblGrid>
                <a:gridCol w="719137"/>
                <a:gridCol w="230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Medio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El Heraldo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Fecha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12 de septiembre de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Tema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pitchFamily="34" charset="0"/>
                        </a:rPr>
                        <a:t>Enfoque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5216" name="Picture 16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4500563"/>
            <a:ext cx="1847850" cy="1390650"/>
          </a:xfrm>
          <a:prstGeom prst="rect">
            <a:avLst/>
          </a:prstGeom>
          <a:noFill/>
        </p:spPr>
      </p:pic>
      <p:sp>
        <p:nvSpPr>
          <p:cNvPr id="1075217" name="Rectangle 17"/>
          <p:cNvSpPr>
            <a:spLocks noChangeArrowheads="1"/>
          </p:cNvSpPr>
          <p:nvPr/>
        </p:nvSpPr>
        <p:spPr bwMode="auto">
          <a:xfrm>
            <a:off x="881063" y="133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75218" name="Picture 18" descr="eMagSend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2050" y="-4500563"/>
            <a:ext cx="1847850" cy="1390650"/>
          </a:xfrm>
          <a:prstGeom prst="rect">
            <a:avLst/>
          </a:prstGeom>
          <a:noFill/>
        </p:spPr>
      </p:pic>
      <p:pic>
        <p:nvPicPr>
          <p:cNvPr id="1075221" name="Picture 21" descr="3922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851150"/>
            <a:ext cx="2952750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168</Words>
  <Application>Microsoft Office PowerPoint</Application>
  <PresentationFormat>On-screen Show (4:3)</PresentationFormat>
  <Paragraphs>94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Impacto en medios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en medios</dc:title>
  <dc:creator>v-lucard</dc:creator>
  <cp:lastModifiedBy>v-lucard</cp:lastModifiedBy>
  <cp:revision>1</cp:revision>
  <dcterms:created xsi:type="dcterms:W3CDTF">2008-09-30T00:04:55Z</dcterms:created>
  <dcterms:modified xsi:type="dcterms:W3CDTF">2008-09-30T00:08:53Z</dcterms:modified>
</cp:coreProperties>
</file>