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83" r:id="rId2"/>
    <p:sldId id="279" r:id="rId3"/>
    <p:sldId id="280" r:id="rId4"/>
    <p:sldId id="281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32451"/>
    <a:srgbClr val="FFFFFF"/>
    <a:srgbClr val="224F90"/>
    <a:srgbClr val="001F4D"/>
    <a:srgbClr val="04326E"/>
    <a:srgbClr val="003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-294" y="-96"/>
      </p:cViewPr>
      <p:guideLst>
        <p:guide orient="horz" pos="33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58890-0522-48B6-8A6D-878637065BB2}" type="datetimeFigureOut">
              <a:rPr lang="en-US" smtClean="0"/>
              <a:pPr/>
              <a:t>3/25/2009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91484-989C-4CD7-B75D-C372B9E6C5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91484-989C-4CD7-B75D-C372B9E6C5B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91484-989C-4CD7-B75D-C372B9E6C5B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91484-989C-4CD7-B75D-C372B9E6C5B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91484-989C-4CD7-B75D-C372B9E6C5B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91484-989C-4CD7-B75D-C372B9E6C5B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6" y="0"/>
            <a:ext cx="9159876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257800"/>
            <a:ext cx="7772400" cy="781050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943600"/>
            <a:ext cx="6400800" cy="53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953000"/>
            <a:ext cx="9144000" cy="152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 descr="C:\Program Files\Microsoft Resource DVD Artwork\DVD_ART\BoxShots_Logos\MICROSOFT\Microsoft Logo wht shadow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971180" cy="179241"/>
          </a:xfrm>
          <a:prstGeom prst="rect">
            <a:avLst/>
          </a:prstGeom>
          <a:noFill/>
        </p:spPr>
      </p:pic>
      <p:pic>
        <p:nvPicPr>
          <p:cNvPr id="7" name="Picture 6" descr="Dynmc-NAV09_4c_REV.png"/>
          <p:cNvPicPr>
            <a:picLocks noChangeAspect="1"/>
          </p:cNvPicPr>
          <p:nvPr userDrawn="1"/>
        </p:nvPicPr>
        <p:blipFill>
          <a:blip r:embed="rId5"/>
          <a:srcRect r="20513" b="-4594"/>
          <a:stretch>
            <a:fillRect/>
          </a:stretch>
        </p:blipFill>
        <p:spPr bwMode="invGray">
          <a:xfrm>
            <a:off x="6591300" y="6184900"/>
            <a:ext cx="2362200" cy="520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AA9-5263-42E8-B7BC-9744B4D9DE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AA9-5263-42E8-B7BC-9744B4D9DE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AA9-5263-42E8-B7BC-9744B4D9DE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AA9-5263-42E8-B7BC-9744B4D9DE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0" y="4953000"/>
            <a:ext cx="9144000" cy="152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62200"/>
            <a:ext cx="7772400" cy="914400"/>
          </a:xfrm>
        </p:spPr>
        <p:txBody>
          <a:bodyPr anchor="b" anchorCtr="0"/>
          <a:lstStyle>
            <a:lvl1pPr algn="l">
              <a:defRPr sz="36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448" y="3224213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3" descr="C:\Program Files\Microsoft Resource DVD Artwork\DVD_ART\BoxShots_Logos\MICROSOFT\Microsoft Logo wht shadow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304800" y="228600"/>
            <a:ext cx="971180" cy="179241"/>
          </a:xfrm>
          <a:prstGeom prst="rect">
            <a:avLst/>
          </a:prstGeom>
          <a:noFill/>
        </p:spPr>
      </p:pic>
      <p:pic>
        <p:nvPicPr>
          <p:cNvPr id="16" name="Picture 15" descr="Dynmc-NAV09_4c_REV.png"/>
          <p:cNvPicPr>
            <a:picLocks noChangeAspect="1"/>
          </p:cNvPicPr>
          <p:nvPr userDrawn="1"/>
        </p:nvPicPr>
        <p:blipFill>
          <a:blip r:embed="rId4"/>
          <a:srcRect r="20513" b="-4594"/>
          <a:stretch>
            <a:fillRect/>
          </a:stretch>
        </p:blipFill>
        <p:spPr bwMode="invGray">
          <a:xfrm>
            <a:off x="6591300" y="6184900"/>
            <a:ext cx="2362200" cy="520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AA9-5263-42E8-B7BC-9744B4D9DE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6562"/>
            <a:ext cx="4040188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6562"/>
            <a:ext cx="4041775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AA9-5263-42E8-B7BC-9744B4D9DE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AA9-5263-42E8-B7BC-9744B4D9DE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AA9-5263-42E8-B7BC-9744B4D9DE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AA9-5263-42E8-B7BC-9744B4D9DE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AA9-5263-42E8-B7BC-9744B4D9DE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hidden">
          <a:xfrm>
            <a:off x="0" y="203200"/>
            <a:ext cx="9144000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19E0AA9-5263-42E8-B7BC-9744B4D9DE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 descr="Dynmc-NAV09_4c_REV.png"/>
          <p:cNvPicPr>
            <a:picLocks noChangeAspect="1"/>
          </p:cNvPicPr>
          <p:nvPr userDrawn="1"/>
        </p:nvPicPr>
        <p:blipFill>
          <a:blip r:embed="rId14"/>
          <a:srcRect r="20513" b="-4594"/>
          <a:stretch>
            <a:fillRect/>
          </a:stretch>
        </p:blipFill>
        <p:spPr bwMode="invGray">
          <a:xfrm>
            <a:off x="6591300" y="6184900"/>
            <a:ext cx="2362200" cy="520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10.jpe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Microsoft Dynamics NAV 2009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99448" y="5110163"/>
            <a:ext cx="7772400" cy="1500187"/>
          </a:xfrm>
        </p:spPr>
        <p:txBody>
          <a:bodyPr/>
          <a:lstStyle/>
          <a:p>
            <a:r>
              <a:rPr lang="en-US" dirty="0" smtClean="0"/>
              <a:t>Ole Fjordside &amp; Udo Krachenfels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oltools-shape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2926" y="829115"/>
            <a:ext cx="6061590" cy="59564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39750">
            <a:off x="6000033" y="1992051"/>
            <a:ext cx="2603548" cy="3701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6170" y="47135"/>
            <a:ext cx="3989695" cy="295609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Picture 29" descr="net and web services arc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26" y="1738674"/>
            <a:ext cx="1778047" cy="2009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35"/>
          <p:cNvGrpSpPr/>
          <p:nvPr/>
        </p:nvGrpSpPr>
        <p:grpSpPr>
          <a:xfrm>
            <a:off x="168608" y="2868035"/>
            <a:ext cx="8200571" cy="1571625"/>
            <a:chOff x="-566057" y="-2209120"/>
            <a:chExt cx="8200571" cy="1571625"/>
          </a:xfrm>
        </p:grpSpPr>
        <p:pic>
          <p:nvPicPr>
            <p:cNvPr id="10" name="Picture 2" descr="D:\Clip_Installer\DVD_ART\Artwork_Imagery\Shapes and Graphics\Glow\yellow glow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566057" y="-2209120"/>
              <a:ext cx="8200571" cy="1571625"/>
            </a:xfrm>
            <a:prstGeom prst="rect">
              <a:avLst/>
            </a:prstGeom>
            <a:noFill/>
          </p:spPr>
        </p:pic>
        <p:pic>
          <p:nvPicPr>
            <p:cNvPr id="11" name="Picture 28" descr="Dynmc-NAV09_rgb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809" y="-2122300"/>
              <a:ext cx="5095902" cy="852660"/>
            </a:xfrm>
            <a:prstGeom prst="rect">
              <a:avLst/>
            </a:prstGeom>
          </p:spPr>
        </p:pic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rot="242274">
            <a:off x="3095688" y="4036542"/>
            <a:ext cx="2115348" cy="287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hteck 16"/>
          <p:cNvSpPr/>
          <p:nvPr/>
        </p:nvSpPr>
        <p:spPr>
          <a:xfrm>
            <a:off x="2946399" y="1551725"/>
            <a:ext cx="2475346" cy="84973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60000"/>
                </a:schemeClr>
              </a:gs>
              <a:gs pos="35000">
                <a:schemeClr val="dk1">
                  <a:tint val="37000"/>
                  <a:satMod val="300000"/>
                  <a:alpha val="60000"/>
                </a:schemeClr>
              </a:gs>
              <a:gs pos="100000">
                <a:schemeClr val="dk1">
                  <a:tint val="15000"/>
                  <a:satMod val="350000"/>
                  <a:alpha val="6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Box 8"/>
          <p:cNvSpPr txBox="1"/>
          <p:nvPr/>
        </p:nvSpPr>
        <p:spPr>
          <a:xfrm>
            <a:off x="2935106" y="1523033"/>
            <a:ext cx="2484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Rollenbasierte</a:t>
            </a:r>
            <a:b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User Experience</a:t>
            </a:r>
          </a:p>
        </p:txBody>
      </p:sp>
      <p:sp>
        <p:nvSpPr>
          <p:cNvPr id="18" name="Rechteck 17"/>
          <p:cNvSpPr/>
          <p:nvPr/>
        </p:nvSpPr>
        <p:spPr>
          <a:xfrm>
            <a:off x="5842861" y="4225620"/>
            <a:ext cx="2409829" cy="84973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60000"/>
                </a:schemeClr>
              </a:gs>
              <a:gs pos="35000">
                <a:schemeClr val="dk1">
                  <a:tint val="37000"/>
                  <a:satMod val="300000"/>
                  <a:alpha val="60000"/>
                </a:schemeClr>
              </a:gs>
              <a:gs pos="100000">
                <a:schemeClr val="dk1">
                  <a:tint val="15000"/>
                  <a:satMod val="350000"/>
                  <a:alpha val="6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Box 9"/>
          <p:cNvSpPr txBox="1"/>
          <p:nvPr/>
        </p:nvSpPr>
        <p:spPr>
          <a:xfrm>
            <a:off x="5800849" y="4241902"/>
            <a:ext cx="2481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Neue Reporting</a:t>
            </a:r>
          </a:p>
          <a:p>
            <a:pPr algn="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Funktionalität</a:t>
            </a:r>
          </a:p>
        </p:txBody>
      </p:sp>
      <p:sp>
        <p:nvSpPr>
          <p:cNvPr id="19" name="Rechteck 18"/>
          <p:cNvSpPr/>
          <p:nvPr/>
        </p:nvSpPr>
        <p:spPr>
          <a:xfrm>
            <a:off x="3024908" y="5684951"/>
            <a:ext cx="2475346" cy="84973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60000"/>
                </a:schemeClr>
              </a:gs>
              <a:gs pos="35000">
                <a:schemeClr val="dk1">
                  <a:tint val="37000"/>
                  <a:satMod val="300000"/>
                  <a:alpha val="60000"/>
                </a:schemeClr>
              </a:gs>
              <a:gs pos="100000">
                <a:schemeClr val="dk1">
                  <a:tint val="15000"/>
                  <a:satMod val="350000"/>
                  <a:alpha val="6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Box 18"/>
          <p:cNvSpPr txBox="1"/>
          <p:nvPr/>
        </p:nvSpPr>
        <p:spPr>
          <a:xfrm>
            <a:off x="3100741" y="5726315"/>
            <a:ext cx="2262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Drei Schichten</a:t>
            </a:r>
            <a:b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Architektur</a:t>
            </a:r>
          </a:p>
        </p:txBody>
      </p:sp>
      <p:sp>
        <p:nvSpPr>
          <p:cNvPr id="20" name="Rechteck 19"/>
          <p:cNvSpPr/>
          <p:nvPr/>
        </p:nvSpPr>
        <p:spPr>
          <a:xfrm>
            <a:off x="138544" y="3879262"/>
            <a:ext cx="2170547" cy="544976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60000"/>
                </a:schemeClr>
              </a:gs>
              <a:gs pos="35000">
                <a:schemeClr val="dk1">
                  <a:tint val="37000"/>
                  <a:satMod val="300000"/>
                  <a:alpha val="60000"/>
                </a:schemeClr>
              </a:gs>
              <a:gs pos="100000">
                <a:schemeClr val="dk1">
                  <a:tint val="15000"/>
                  <a:satMod val="350000"/>
                  <a:alpha val="6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33"/>
          <p:cNvSpPr txBox="1"/>
          <p:nvPr/>
        </p:nvSpPr>
        <p:spPr>
          <a:xfrm>
            <a:off x="173760" y="3926637"/>
            <a:ext cx="2097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Web Services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Microsoft Dynamics NAV 2009</a:t>
            </a:r>
            <a:endParaRPr lang="de-DE" dirty="0"/>
          </a:p>
        </p:txBody>
      </p:sp>
      <p:sp>
        <p:nvSpPr>
          <p:cNvPr id="3" name="Rectangle 32"/>
          <p:cNvSpPr/>
          <p:nvPr/>
        </p:nvSpPr>
        <p:spPr bwMode="auto">
          <a:xfrm>
            <a:off x="356829" y="1111391"/>
            <a:ext cx="3399694" cy="240259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headEnd type="none" w="med" len="med"/>
            <a:tailEnd type="none" w="med" len="med"/>
          </a:ln>
          <a:scene3d>
            <a:camera prst="orthographicFront"/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latin typeface="Segoe" pitchFamily="34" charset="0"/>
            </a:endParaRPr>
          </a:p>
        </p:txBody>
      </p:sp>
      <p:grpSp>
        <p:nvGrpSpPr>
          <p:cNvPr id="17" name="Group 59"/>
          <p:cNvGrpSpPr/>
          <p:nvPr/>
        </p:nvGrpSpPr>
        <p:grpSpPr>
          <a:xfrm>
            <a:off x="327016" y="3143893"/>
            <a:ext cx="2769107" cy="2997501"/>
            <a:chOff x="269874" y="2488960"/>
            <a:chExt cx="3115124" cy="3784897"/>
          </a:xfrm>
        </p:grpSpPr>
        <p:sp>
          <p:nvSpPr>
            <p:cNvPr id="19" name="Rectangle 44"/>
            <p:cNvSpPr/>
            <p:nvPr/>
          </p:nvSpPr>
          <p:spPr>
            <a:xfrm>
              <a:off x="308563" y="2488960"/>
              <a:ext cx="3018542" cy="37848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23000">
                  <a:schemeClr val="tx2">
                    <a:lumMod val="75000"/>
                  </a:schemeClr>
                </a:gs>
                <a:gs pos="67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extrusionH="184150" prstMaterial="dkEdge"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46"/>
            <p:cNvSpPr/>
            <p:nvPr/>
          </p:nvSpPr>
          <p:spPr bwMode="auto">
            <a:xfrm>
              <a:off x="298920" y="2490222"/>
              <a:ext cx="3028186" cy="341522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z="2300" smtClean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sp>
          <p:nvSpPr>
            <p:cNvPr id="22" name="TextBox 50"/>
            <p:cNvSpPr txBox="1"/>
            <p:nvPr/>
          </p:nvSpPr>
          <p:spPr>
            <a:xfrm>
              <a:off x="269874" y="4321847"/>
              <a:ext cx="3115124" cy="1776484"/>
            </a:xfrm>
            <a:prstGeom prst="rect">
              <a:avLst/>
            </a:prstGeom>
            <a:noFill/>
          </p:spPr>
          <p:txBody>
            <a:bodyPr wrap="square" lIns="90000" rtlCol="0">
              <a:noAutofit/>
            </a:bodyPr>
            <a:lstStyle/>
            <a:p>
              <a:pPr marL="225425" indent="-225425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</a:pPr>
              <a:r>
                <a:rPr lang="de-DE" sz="1400" dirty="0" smtClean="0">
                  <a:solidFill>
                    <a:schemeClr val="bg1"/>
                  </a:solidFill>
                </a:rPr>
                <a:t>Ihren Leuten ermöglichen jeden Tag mehr zu erreichen</a:t>
              </a:r>
            </a:p>
            <a:p>
              <a:pPr marL="225425" indent="-225425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</a:pPr>
              <a:endParaRPr lang="de-DE" sz="1400" dirty="0" smtClean="0">
                <a:solidFill>
                  <a:schemeClr val="bg1"/>
                </a:solidFill>
              </a:endParaRPr>
            </a:p>
            <a:p>
              <a:pPr marL="225425" indent="-225425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</a:pPr>
              <a:r>
                <a:rPr lang="de-DE" sz="1400" dirty="0" smtClean="0">
                  <a:solidFill>
                    <a:schemeClr val="bg1"/>
                  </a:solidFill>
                </a:rPr>
                <a:t>Mit einer vertrauten Benutzer-Oberfläche einfacher arbeiten</a:t>
              </a:r>
            </a:p>
            <a:p>
              <a:pPr marL="225425" indent="-225425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</a:pPr>
              <a:endParaRPr lang="de-DE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Rectangle 57"/>
            <p:cNvSpPr/>
            <p:nvPr/>
          </p:nvSpPr>
          <p:spPr bwMode="auto">
            <a:xfrm>
              <a:off x="341200" y="3183446"/>
              <a:ext cx="2943169" cy="892367"/>
            </a:xfrm>
            <a:prstGeom prst="rect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DE" sz="2400" b="1" dirty="0" smtClean="0">
                  <a:solidFill>
                    <a:schemeClr val="tx2">
                      <a:lumMod val="50000"/>
                    </a:schemeClr>
                  </a:solidFill>
                  <a:latin typeface="Segoe" pitchFamily="34" charset="0"/>
                  <a:cs typeface="Tahoma" pitchFamily="34" charset="0"/>
                </a:rPr>
                <a:t>         </a:t>
              </a:r>
              <a:r>
                <a:rPr lang="de-DE" sz="2400" b="1" dirty="0" smtClean="0">
                  <a:solidFill>
                    <a:schemeClr val="tx2">
                      <a:lumMod val="50000"/>
                    </a:schemeClr>
                  </a:solidFill>
                  <a:cs typeface="Tahoma" pitchFamily="34" charset="0"/>
                </a:rPr>
                <a:t>Mitarbeiter  </a:t>
              </a:r>
              <a:br>
                <a:rPr lang="de-DE" sz="2400" b="1" dirty="0" smtClean="0">
                  <a:solidFill>
                    <a:schemeClr val="tx2">
                      <a:lumMod val="50000"/>
                    </a:schemeClr>
                  </a:solidFill>
                  <a:cs typeface="Tahoma" pitchFamily="34" charset="0"/>
                </a:rPr>
              </a:br>
              <a:r>
                <a:rPr lang="de-DE" sz="2400" b="1" dirty="0" smtClean="0">
                  <a:solidFill>
                    <a:schemeClr val="tx2">
                      <a:lumMod val="50000"/>
                    </a:schemeClr>
                  </a:solidFill>
                  <a:cs typeface="Tahoma" pitchFamily="34" charset="0"/>
                </a:rPr>
                <a:t>   stärken</a:t>
              </a:r>
            </a:p>
          </p:txBody>
        </p:sp>
        <p:pic>
          <p:nvPicPr>
            <p:cNvPr id="23" name="Picture 4" descr="C:\Documents and Settings\Susan\My Documents\WPC Ana\png\WO8I366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85622" y="3051919"/>
              <a:ext cx="928132" cy="1033479"/>
            </a:xfrm>
            <a:prstGeom prst="rect">
              <a:avLst/>
            </a:prstGeom>
            <a:noFill/>
            <a:effectLst>
              <a:outerShdw blurRad="241300" sx="102000" sy="102000" algn="ctr" rotWithShape="0">
                <a:schemeClr val="accent3">
                  <a:lumMod val="50000"/>
                  <a:alpha val="71000"/>
                </a:schemeClr>
              </a:outerShdw>
            </a:effectLst>
          </p:spPr>
        </p:pic>
      </p:grpSp>
      <p:grpSp>
        <p:nvGrpSpPr>
          <p:cNvPr id="39" name="Gruppieren 38"/>
          <p:cNvGrpSpPr/>
          <p:nvPr/>
        </p:nvGrpSpPr>
        <p:grpSpPr>
          <a:xfrm>
            <a:off x="6102991" y="3141784"/>
            <a:ext cx="2701284" cy="3006775"/>
            <a:chOff x="6102991" y="3141784"/>
            <a:chExt cx="2701284" cy="3006775"/>
          </a:xfrm>
        </p:grpSpPr>
        <p:grpSp>
          <p:nvGrpSpPr>
            <p:cNvPr id="18" name="Group 59"/>
            <p:cNvGrpSpPr/>
            <p:nvPr/>
          </p:nvGrpSpPr>
          <p:grpSpPr>
            <a:xfrm>
              <a:off x="6102991" y="3141784"/>
              <a:ext cx="2691823" cy="3006775"/>
              <a:chOff x="298920" y="2477250"/>
              <a:chExt cx="3028186" cy="3796607"/>
            </a:xfrm>
          </p:grpSpPr>
          <p:sp>
            <p:nvSpPr>
              <p:cNvPr id="30" name="Rectangle 31"/>
              <p:cNvSpPr/>
              <p:nvPr/>
            </p:nvSpPr>
            <p:spPr>
              <a:xfrm>
                <a:off x="308565" y="2479914"/>
                <a:ext cx="3018541" cy="3793943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23000">
                    <a:schemeClr val="tx2">
                      <a:lumMod val="75000"/>
                    </a:schemeClr>
                  </a:gs>
                  <a:gs pos="67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7500000"/>
                </a:lightRig>
              </a:scene3d>
              <a:sp3d extrusionH="184150" prstMaterial="dkEdge">
                <a:contourClr>
                  <a:schemeClr val="bg1"/>
                </a:contourClr>
              </a:sp3d>
            </p:spPr>
            <p:style>
              <a:ln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Rectangle 34"/>
              <p:cNvSpPr/>
              <p:nvPr/>
            </p:nvSpPr>
            <p:spPr bwMode="auto">
              <a:xfrm>
                <a:off x="298920" y="2477250"/>
                <a:ext cx="3028186" cy="341522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headEnd type="none" w="med" len="med"/>
                <a:tailEnd type="none" w="med" len="med"/>
              </a:ln>
              <a:effectLst/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prstMaterial="flat">
                <a:contourClr>
                  <a:schemeClr val="accent2">
                    <a:satMod val="300000"/>
                  </a:schemeClr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300" smtClean="0">
                  <a:solidFill>
                    <a:srgbClr val="FFFFFF"/>
                  </a:solidFill>
                  <a:latin typeface="Segoe" pitchFamily="34" charset="0"/>
                </a:endParaRPr>
              </a:p>
            </p:txBody>
          </p:sp>
          <p:sp>
            <p:nvSpPr>
              <p:cNvPr id="33" name="Rectangle 37"/>
              <p:cNvSpPr/>
              <p:nvPr/>
            </p:nvSpPr>
            <p:spPr bwMode="auto">
              <a:xfrm>
                <a:off x="323201" y="3183446"/>
                <a:ext cx="2969078" cy="892365"/>
              </a:xfrm>
              <a:prstGeom prst="rect">
                <a:avLst/>
              </a:prstGeom>
              <a:ln w="12700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099" fontAlgn="base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Segoe" pitchFamily="34" charset="0"/>
                    <a:cs typeface="Tahoma" pitchFamily="34" charset="0"/>
                  </a:rPr>
                  <a:t>  </a:t>
                </a:r>
                <a:r>
                  <a:rPr lang="de-DE" sz="2400" b="1" dirty="0" smtClean="0">
                    <a:solidFill>
                      <a:schemeClr val="tx2">
                        <a:lumMod val="50000"/>
                      </a:schemeClr>
                    </a:solidFill>
                    <a:cs typeface="Tahoma" pitchFamily="34" charset="0"/>
                  </a:rPr>
                  <a:t>Mehrwert</a:t>
                </a:r>
                <a:br>
                  <a:rPr lang="de-DE" sz="2400" b="1" dirty="0" smtClean="0">
                    <a:solidFill>
                      <a:schemeClr val="tx2">
                        <a:lumMod val="50000"/>
                      </a:schemeClr>
                    </a:solidFill>
                    <a:cs typeface="Tahoma" pitchFamily="34" charset="0"/>
                  </a:rPr>
                </a:br>
                <a:r>
                  <a:rPr lang="de-DE" sz="2400" b="1" dirty="0" smtClean="0">
                    <a:solidFill>
                      <a:schemeClr val="tx2">
                        <a:lumMod val="50000"/>
                      </a:schemeClr>
                    </a:solidFill>
                    <a:cs typeface="Tahoma" pitchFamily="34" charset="0"/>
                  </a:rPr>
                  <a:t>  realisieren  </a:t>
                </a:r>
              </a:p>
            </p:txBody>
          </p:sp>
        </p:grpSp>
        <p:sp>
          <p:nvSpPr>
            <p:cNvPr id="35" name="TextBox 40"/>
            <p:cNvSpPr txBox="1"/>
            <p:nvPr/>
          </p:nvSpPr>
          <p:spPr>
            <a:xfrm>
              <a:off x="6104121" y="4368312"/>
              <a:ext cx="2700154" cy="14646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25425" indent="-225425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</a:pPr>
              <a:endParaRPr lang="de-DE" sz="1400" dirty="0" smtClean="0">
                <a:solidFill>
                  <a:schemeClr val="bg1"/>
                </a:solidFill>
              </a:endParaRPr>
            </a:p>
            <a:p>
              <a:pPr marL="225425" indent="-225425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</a:pPr>
              <a:r>
                <a:rPr lang="de-DE" sz="1400" dirty="0" smtClean="0">
                  <a:solidFill>
                    <a:schemeClr val="bg1"/>
                  </a:solidFill>
                </a:rPr>
                <a:t>Nutzen vorhandener Microsoft Produkte steigern</a:t>
              </a:r>
            </a:p>
            <a:p>
              <a:pPr marL="225425" indent="-225425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</a:pPr>
              <a:endParaRPr lang="de-DE" sz="1400" dirty="0" smtClean="0">
                <a:solidFill>
                  <a:schemeClr val="bg1"/>
                </a:solidFill>
              </a:endParaRPr>
            </a:p>
            <a:p>
              <a:pPr marL="225425" indent="-225425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</a:pPr>
              <a:r>
                <a:rPr lang="de-DE" sz="1400" dirty="0" smtClean="0">
                  <a:solidFill>
                    <a:schemeClr val="bg1"/>
                  </a:solidFill>
                </a:rPr>
                <a:t>Schnell die gewünschte Prozess-Effizienz erlangen </a:t>
              </a:r>
            </a:p>
            <a:p>
              <a:pPr marL="225425" indent="-225425">
                <a:lnSpc>
                  <a:spcPct val="90000"/>
                </a:lnSpc>
                <a:spcBef>
                  <a:spcPct val="20000"/>
                </a:spcBef>
              </a:pPr>
              <a:endParaRPr lang="de-DE" sz="1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7" name="Picture 10" descr="C:\Documents and Settings\Susan\My Documents\WPC Ana\png\WO8I4794.png"/>
            <p:cNvPicPr>
              <a:picLocks noChangeAspect="1" noChangeArrowheads="1"/>
            </p:cNvPicPr>
            <p:nvPr/>
          </p:nvPicPr>
          <p:blipFill>
            <a:blip r:embed="rId6" cstate="print"/>
            <a:srcRect l="47726" b="26704"/>
            <a:stretch>
              <a:fillRect/>
            </a:stretch>
          </p:blipFill>
          <p:spPr bwMode="auto">
            <a:xfrm>
              <a:off x="7924626" y="3605082"/>
              <a:ext cx="825149" cy="817410"/>
            </a:xfrm>
            <a:prstGeom prst="rect">
              <a:avLst/>
            </a:prstGeom>
            <a:noFill/>
            <a:effectLst>
              <a:outerShdw blurRad="241300" sx="102000" sy="102000" algn="ctr" rotWithShape="0">
                <a:schemeClr val="accent3">
                  <a:lumMod val="50000"/>
                  <a:alpha val="71000"/>
                </a:schemeClr>
              </a:outerShdw>
            </a:effectLst>
          </p:spPr>
        </p:pic>
      </p:grpSp>
      <p:grpSp>
        <p:nvGrpSpPr>
          <p:cNvPr id="56" name="Gruppieren 55"/>
          <p:cNvGrpSpPr/>
          <p:nvPr/>
        </p:nvGrpSpPr>
        <p:grpSpPr>
          <a:xfrm>
            <a:off x="4143378" y="923639"/>
            <a:ext cx="2862312" cy="2222458"/>
            <a:chOff x="-74875" y="47135"/>
            <a:chExt cx="8678456" cy="6738432"/>
          </a:xfrm>
        </p:grpSpPr>
        <p:pic>
          <p:nvPicPr>
            <p:cNvPr id="40" name="Picture 6" descr="cooltools-shape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2926" y="829115"/>
              <a:ext cx="6061590" cy="5956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939750">
              <a:off x="6000033" y="1992051"/>
              <a:ext cx="2603548" cy="37013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66170" y="47135"/>
              <a:ext cx="3989695" cy="2956095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</p:pic>
        <p:pic>
          <p:nvPicPr>
            <p:cNvPr id="43" name="Picture 29" descr="net and web services arc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1926" y="1738674"/>
              <a:ext cx="1778047" cy="20096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4" name="Group 35"/>
            <p:cNvGrpSpPr/>
            <p:nvPr/>
          </p:nvGrpSpPr>
          <p:grpSpPr>
            <a:xfrm>
              <a:off x="168608" y="2790392"/>
              <a:ext cx="8200571" cy="1649268"/>
              <a:chOff x="-566057" y="-2286763"/>
              <a:chExt cx="8200571" cy="1649268"/>
            </a:xfrm>
          </p:grpSpPr>
          <p:pic>
            <p:nvPicPr>
              <p:cNvPr id="45" name="Picture 2" descr="D:\Clip_Installer\DVD_ART\Artwork_Imagery\Shapes and Graphics\Glow\yellow glow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-566057" y="-2209120"/>
                <a:ext cx="8200571" cy="1571625"/>
              </a:xfrm>
              <a:prstGeom prst="rect">
                <a:avLst/>
              </a:prstGeom>
              <a:noFill/>
            </p:spPr>
          </p:pic>
          <p:pic>
            <p:nvPicPr>
              <p:cNvPr id="46" name="Picture 28" descr="Dynmc-NAV09_rgb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960809" y="-2286763"/>
                <a:ext cx="5095902" cy="852660"/>
              </a:xfrm>
              <a:prstGeom prst="rect">
                <a:avLst/>
              </a:prstGeom>
            </p:spPr>
          </p:pic>
        </p:grpSp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 rot="242274">
              <a:off x="3095688" y="3872078"/>
              <a:ext cx="2115348" cy="287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Rechteck 47"/>
            <p:cNvSpPr/>
            <p:nvPr/>
          </p:nvSpPr>
          <p:spPr>
            <a:xfrm>
              <a:off x="2946399" y="1551725"/>
              <a:ext cx="2475346" cy="849730"/>
            </a:xfrm>
            <a:prstGeom prst="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60000"/>
                  </a:schemeClr>
                </a:gs>
                <a:gs pos="35000">
                  <a:schemeClr val="dk1">
                    <a:tint val="37000"/>
                    <a:satMod val="300000"/>
                    <a:alpha val="60000"/>
                  </a:schemeClr>
                </a:gs>
                <a:gs pos="100000">
                  <a:schemeClr val="dk1">
                    <a:tint val="15000"/>
                    <a:satMod val="350000"/>
                    <a:alpha val="6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extBox 8"/>
            <p:cNvSpPr txBox="1"/>
            <p:nvPr/>
          </p:nvSpPr>
          <p:spPr>
            <a:xfrm>
              <a:off x="2764094" y="1464207"/>
              <a:ext cx="2887967" cy="1026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accent5">
                      <a:lumMod val="75000"/>
                    </a:schemeClr>
                  </a:solidFill>
                </a:rPr>
                <a:t>Rollenbasierte</a:t>
              </a:r>
              <a:br>
                <a:rPr lang="en-US" sz="800" b="1" dirty="0" smtClean="0">
                  <a:solidFill>
                    <a:schemeClr val="accent5">
                      <a:lumMod val="75000"/>
                    </a:schemeClr>
                  </a:solidFill>
                </a:rPr>
              </a:br>
              <a:r>
                <a:rPr lang="en-US" sz="800" b="1" dirty="0" smtClean="0">
                  <a:solidFill>
                    <a:schemeClr val="accent5">
                      <a:lumMod val="75000"/>
                    </a:schemeClr>
                  </a:solidFill>
                </a:rPr>
                <a:t>User Experience</a:t>
              </a:r>
            </a:p>
          </p:txBody>
        </p:sp>
        <p:sp>
          <p:nvSpPr>
            <p:cNvPr id="50" name="Rechteck 49"/>
            <p:cNvSpPr/>
            <p:nvPr/>
          </p:nvSpPr>
          <p:spPr>
            <a:xfrm>
              <a:off x="5900249" y="4225621"/>
              <a:ext cx="2399432" cy="849729"/>
            </a:xfrm>
            <a:prstGeom prst="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60000"/>
                  </a:schemeClr>
                </a:gs>
                <a:gs pos="35000">
                  <a:schemeClr val="dk1">
                    <a:tint val="37000"/>
                    <a:satMod val="300000"/>
                    <a:alpha val="60000"/>
                  </a:schemeClr>
                </a:gs>
                <a:gs pos="100000">
                  <a:schemeClr val="dk1">
                    <a:tint val="15000"/>
                    <a:satMod val="350000"/>
                    <a:alpha val="6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" name="TextBox 9"/>
            <p:cNvSpPr txBox="1"/>
            <p:nvPr/>
          </p:nvSpPr>
          <p:spPr>
            <a:xfrm>
              <a:off x="5656878" y="4109633"/>
              <a:ext cx="2892828" cy="1026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b="1" dirty="0" smtClean="0">
                  <a:solidFill>
                    <a:schemeClr val="accent5">
                      <a:lumMod val="75000"/>
                    </a:schemeClr>
                  </a:solidFill>
                </a:rPr>
                <a:t>Neue Reporting</a:t>
              </a:r>
            </a:p>
            <a:p>
              <a:pPr algn="r"/>
              <a:r>
                <a:rPr lang="en-US" sz="800" b="1" dirty="0" smtClean="0">
                  <a:solidFill>
                    <a:schemeClr val="accent5">
                      <a:lumMod val="75000"/>
                    </a:schemeClr>
                  </a:solidFill>
                </a:rPr>
                <a:t>Funktionalität </a:t>
              </a:r>
            </a:p>
          </p:txBody>
        </p:sp>
        <p:sp>
          <p:nvSpPr>
            <p:cNvPr id="52" name="Rechteck 51"/>
            <p:cNvSpPr/>
            <p:nvPr/>
          </p:nvSpPr>
          <p:spPr>
            <a:xfrm>
              <a:off x="3024909" y="5567475"/>
              <a:ext cx="2475346" cy="849729"/>
            </a:xfrm>
            <a:prstGeom prst="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60000"/>
                  </a:schemeClr>
                </a:gs>
                <a:gs pos="35000">
                  <a:schemeClr val="dk1">
                    <a:tint val="37000"/>
                    <a:satMod val="300000"/>
                    <a:alpha val="60000"/>
                  </a:schemeClr>
                </a:gs>
                <a:gs pos="100000">
                  <a:schemeClr val="dk1">
                    <a:tint val="15000"/>
                    <a:satMod val="350000"/>
                    <a:alpha val="6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" name="TextBox 18"/>
            <p:cNvSpPr txBox="1"/>
            <p:nvPr/>
          </p:nvSpPr>
          <p:spPr>
            <a:xfrm>
              <a:off x="2906480" y="5477841"/>
              <a:ext cx="2669256" cy="1026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accent5">
                      <a:lumMod val="75000"/>
                    </a:schemeClr>
                  </a:solidFill>
                </a:rPr>
                <a:t>Drei Schichten</a:t>
              </a:r>
            </a:p>
            <a:p>
              <a:pPr algn="ctr"/>
              <a:r>
                <a:rPr lang="en-US" sz="800" b="1" dirty="0" smtClean="0">
                  <a:solidFill>
                    <a:schemeClr val="accent5">
                      <a:lumMod val="75000"/>
                    </a:schemeClr>
                  </a:solidFill>
                </a:rPr>
                <a:t>Architektur</a:t>
              </a:r>
            </a:p>
          </p:txBody>
        </p:sp>
        <p:sp>
          <p:nvSpPr>
            <p:cNvPr id="54" name="Rechteck 53"/>
            <p:cNvSpPr/>
            <p:nvPr/>
          </p:nvSpPr>
          <p:spPr>
            <a:xfrm>
              <a:off x="138544" y="3879262"/>
              <a:ext cx="2170547" cy="544976"/>
            </a:xfrm>
            <a:prstGeom prst="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60000"/>
                  </a:schemeClr>
                </a:gs>
                <a:gs pos="35000">
                  <a:schemeClr val="dk1">
                    <a:tint val="37000"/>
                    <a:satMod val="300000"/>
                    <a:alpha val="60000"/>
                  </a:schemeClr>
                </a:gs>
                <a:gs pos="100000">
                  <a:schemeClr val="dk1">
                    <a:tint val="15000"/>
                    <a:satMod val="350000"/>
                    <a:alpha val="6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" name="TextBox 33"/>
            <p:cNvSpPr txBox="1"/>
            <p:nvPr/>
          </p:nvSpPr>
          <p:spPr>
            <a:xfrm>
              <a:off x="-74875" y="3875386"/>
              <a:ext cx="2494287" cy="65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b="1" dirty="0" smtClean="0">
                  <a:solidFill>
                    <a:schemeClr val="accent5">
                      <a:lumMod val="75000"/>
                    </a:schemeClr>
                  </a:solidFill>
                </a:rPr>
                <a:t>Web Services</a:t>
              </a: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3227914" y="3136107"/>
            <a:ext cx="3430061" cy="3017050"/>
            <a:chOff x="3227914" y="3128358"/>
            <a:chExt cx="3430061" cy="3017050"/>
          </a:xfrm>
        </p:grpSpPr>
        <p:sp>
          <p:nvSpPr>
            <p:cNvPr id="25" name="Rectangle 24"/>
            <p:cNvSpPr/>
            <p:nvPr/>
          </p:nvSpPr>
          <p:spPr>
            <a:xfrm>
              <a:off x="3236487" y="3133623"/>
              <a:ext cx="2683251" cy="301178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23000">
                  <a:schemeClr val="tx2">
                    <a:lumMod val="75000"/>
                  </a:schemeClr>
                </a:gs>
                <a:gs pos="67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extrusionH="184150" prstMaterial="dkEdge"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 bwMode="auto">
            <a:xfrm>
              <a:off x="3227914" y="3128358"/>
              <a:ext cx="2691824" cy="270473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z="2300" smtClean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sp>
          <p:nvSpPr>
            <p:cNvPr id="28" name="Rectangle 29"/>
            <p:cNvSpPr/>
            <p:nvPr/>
          </p:nvSpPr>
          <p:spPr bwMode="auto">
            <a:xfrm>
              <a:off x="3256907" y="3697916"/>
              <a:ext cx="2624700" cy="706721"/>
            </a:xfrm>
            <a:prstGeom prst="rect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DE" sz="2400" b="1" dirty="0" smtClean="0">
                  <a:solidFill>
                    <a:schemeClr val="tx2">
                      <a:lumMod val="50000"/>
                    </a:schemeClr>
                  </a:solidFill>
                  <a:latin typeface="Segoe" pitchFamily="34" charset="0"/>
                  <a:cs typeface="Tahoma" pitchFamily="34" charset="0"/>
                </a:rPr>
                <a:t>     </a:t>
              </a:r>
              <a:r>
                <a:rPr lang="de-DE" sz="2400" b="1" dirty="0" smtClean="0">
                  <a:solidFill>
                    <a:schemeClr val="tx2">
                      <a:lumMod val="50000"/>
                    </a:schemeClr>
                  </a:solidFill>
                  <a:cs typeface="Tahoma" pitchFamily="34" charset="0"/>
                </a:rPr>
                <a:t>Flexibel </a:t>
              </a:r>
            </a:p>
            <a:p>
              <a:pPr algn="ctr" defTabSz="914099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DE" sz="2400" b="1" dirty="0" smtClean="0">
                  <a:solidFill>
                    <a:schemeClr val="tx2">
                      <a:lumMod val="50000"/>
                    </a:schemeClr>
                  </a:solidFill>
                  <a:cs typeface="Tahoma" pitchFamily="34" charset="0"/>
                </a:rPr>
                <a:t>     agieren</a:t>
              </a:r>
            </a:p>
          </p:txBody>
        </p:sp>
        <p:sp>
          <p:nvSpPr>
            <p:cNvPr id="34" name="TextBox 39"/>
            <p:cNvSpPr txBox="1"/>
            <p:nvPr/>
          </p:nvSpPr>
          <p:spPr>
            <a:xfrm>
              <a:off x="3229109" y="4591376"/>
              <a:ext cx="3428866" cy="14646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25425" indent="-225425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</a:pPr>
              <a:r>
                <a:rPr lang="de-DE" sz="1400" dirty="0" smtClean="0">
                  <a:solidFill>
                    <a:schemeClr val="bg1"/>
                  </a:solidFill>
                </a:rPr>
                <a:t>Ihre Business Applikationen integrieren und Web enablen</a:t>
              </a:r>
            </a:p>
            <a:p>
              <a:pPr marL="225425" indent="-225425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</a:pPr>
              <a:endParaRPr lang="de-DE" sz="1400" dirty="0" smtClean="0">
                <a:solidFill>
                  <a:schemeClr val="bg1"/>
                </a:solidFill>
              </a:endParaRPr>
            </a:p>
            <a:p>
              <a:pPr marL="225425" indent="-225425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</a:pPr>
              <a:r>
                <a:rPr lang="de-DE" sz="1400" dirty="0" smtClean="0">
                  <a:solidFill>
                    <a:schemeClr val="bg1"/>
                  </a:solidFill>
                </a:rPr>
                <a:t> Zügig und flexibel Prozesse</a:t>
              </a:r>
              <a:br>
                <a:rPr lang="de-DE" sz="1400" dirty="0" smtClean="0">
                  <a:solidFill>
                    <a:schemeClr val="bg1"/>
                  </a:solidFill>
                </a:rPr>
              </a:br>
              <a:r>
                <a:rPr lang="de-DE" sz="1400" dirty="0" smtClean="0">
                  <a:solidFill>
                    <a:schemeClr val="bg1"/>
                  </a:solidFill>
                </a:rPr>
                <a:t> verändern</a:t>
              </a:r>
            </a:p>
            <a:p>
              <a:pPr marL="225425" indent="-225425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</a:pPr>
              <a:endParaRPr lang="de-DE" sz="1400" dirty="0" smtClean="0">
                <a:solidFill>
                  <a:schemeClr val="bg1"/>
                </a:solidFill>
              </a:endParaRPr>
            </a:p>
            <a:p>
              <a:pPr marL="225425" indent="-225425">
                <a:lnSpc>
                  <a:spcPct val="90000"/>
                </a:lnSpc>
                <a:spcBef>
                  <a:spcPct val="20000"/>
                </a:spcBef>
                <a:buBlip>
                  <a:blip r:embed="rId4"/>
                </a:buBlip>
              </a:pPr>
              <a:endParaRPr lang="de-DE" sz="1400" dirty="0">
                <a:solidFill>
                  <a:schemeClr val="bg1"/>
                </a:solidFill>
              </a:endParaRPr>
            </a:p>
          </p:txBody>
        </p:sp>
        <p:pic>
          <p:nvPicPr>
            <p:cNvPr id="36" name="Picture 8" descr="C:\Documents and Settings\Susan\My Documents\WPC Ana\png\WO8I3374.png"/>
            <p:cNvPicPr>
              <a:picLocks noChangeAspect="1" noChangeArrowheads="1"/>
            </p:cNvPicPr>
            <p:nvPr/>
          </p:nvPicPr>
          <p:blipFill>
            <a:blip r:embed="rId14" cstate="print"/>
            <a:srcRect b="49641"/>
            <a:stretch>
              <a:fillRect/>
            </a:stretch>
          </p:blipFill>
          <p:spPr bwMode="auto">
            <a:xfrm>
              <a:off x="3238988" y="3547564"/>
              <a:ext cx="829283" cy="865371"/>
            </a:xfrm>
            <a:prstGeom prst="rect">
              <a:avLst/>
            </a:prstGeom>
            <a:noFill/>
            <a:effectLst>
              <a:outerShdw blurRad="241300" sx="102000" sy="102000" algn="ctr" rotWithShape="0">
                <a:schemeClr val="accent3">
                  <a:lumMod val="50000"/>
                  <a:alpha val="71000"/>
                </a:scheme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Kunden und Partner Feedback</a:t>
            </a:r>
            <a:endParaRPr lang="de-DE" dirty="0"/>
          </a:p>
        </p:txBody>
      </p:sp>
      <p:grpSp>
        <p:nvGrpSpPr>
          <p:cNvPr id="3" name="Group 14"/>
          <p:cNvGrpSpPr/>
          <p:nvPr/>
        </p:nvGrpSpPr>
        <p:grpSpPr>
          <a:xfrm>
            <a:off x="410960" y="1065856"/>
            <a:ext cx="7161213" cy="2136220"/>
            <a:chOff x="1590361" y="-32386"/>
            <a:chExt cx="7161213" cy="1506537"/>
          </a:xfrm>
        </p:grpSpPr>
        <p:pic>
          <p:nvPicPr>
            <p:cNvPr id="13" name="Picture 15" descr="paper-tor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0361" y="-32386"/>
              <a:ext cx="7161213" cy="1506537"/>
            </a:xfrm>
            <a:prstGeom prst="rect">
              <a:avLst/>
            </a:prstGeom>
            <a:effectLst>
              <a:outerShdw blurRad="381000" sx="102000" sy="102000" algn="ctr" rotWithShape="0">
                <a:prstClr val="black">
                  <a:alpha val="81000"/>
                </a:prstClr>
              </a:outerShdw>
            </a:effectLst>
          </p:spPr>
        </p:pic>
        <p:sp>
          <p:nvSpPr>
            <p:cNvPr id="14" name="Rectangle 16"/>
            <p:cNvSpPr/>
            <p:nvPr/>
          </p:nvSpPr>
          <p:spPr>
            <a:xfrm>
              <a:off x="2152336" y="168945"/>
              <a:ext cx="6343963" cy="1020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pc="-30" dirty="0" smtClean="0">
                  <a:solidFill>
                    <a:schemeClr val="tx2">
                      <a:lumMod val="75000"/>
                    </a:schemeClr>
                  </a:solidFill>
                </a:rPr>
                <a:t>“The Role Centers in Microsoft Dynamics NAV 2009 will be a </a:t>
              </a:r>
              <a:r>
                <a:rPr lang="en-US" sz="2000" i="1" spc="-30" dirty="0" smtClean="0">
                  <a:solidFill>
                    <a:schemeClr val="tx2">
                      <a:lumMod val="75000"/>
                    </a:schemeClr>
                  </a:solidFill>
                  <a:latin typeface="Segoe Black" pitchFamily="34" charset="0"/>
                </a:rPr>
                <a:t>huge boost</a:t>
              </a:r>
              <a:r>
                <a:rPr lang="en-US" sz="2000" spc="-30" dirty="0" smtClean="0">
                  <a:solidFill>
                    <a:schemeClr val="tx2">
                      <a:lumMod val="75000"/>
                    </a:schemeClr>
                  </a:solidFill>
                  <a:latin typeface="Segoe Black" pitchFamily="34" charset="0"/>
                </a:rPr>
                <a:t> </a:t>
              </a:r>
              <a:r>
                <a:rPr lang="en-US" spc="-30" dirty="0" smtClean="0">
                  <a:solidFill>
                    <a:schemeClr val="tx2">
                      <a:lumMod val="75000"/>
                    </a:schemeClr>
                  </a:solidFill>
                </a:rPr>
                <a:t>for our end users who will have direct access to the</a:t>
              </a:r>
              <a:r>
                <a:rPr lang="en-US" sz="2000" i="1" spc="-3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i="1" spc="-30" dirty="0" smtClean="0">
                  <a:solidFill>
                    <a:schemeClr val="tx2">
                      <a:lumMod val="75000"/>
                    </a:schemeClr>
                  </a:solidFill>
                  <a:latin typeface="Segoe Black" pitchFamily="34" charset="0"/>
                </a:rPr>
                <a:t>information they need </a:t>
              </a:r>
              <a:r>
                <a:rPr lang="en-US" spc="-30" dirty="0" smtClean="0">
                  <a:solidFill>
                    <a:schemeClr val="tx2">
                      <a:lumMod val="75000"/>
                    </a:schemeClr>
                  </a:solidFill>
                </a:rPr>
                <a:t>to do their daily tasks.“</a:t>
              </a:r>
            </a:p>
            <a:p>
              <a:pPr algn="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 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John Kleb</a:t>
              </a:r>
            </a:p>
            <a:p>
              <a:pPr algn="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President,  Sikich, TAP Partner</a:t>
              </a: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1834879" y="2778420"/>
            <a:ext cx="7161213" cy="2136220"/>
            <a:chOff x="1590361" y="-61368"/>
            <a:chExt cx="7161213" cy="1506537"/>
          </a:xfrm>
        </p:grpSpPr>
        <p:pic>
          <p:nvPicPr>
            <p:cNvPr id="16" name="Picture 18" descr="paper-tor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0361" y="-61368"/>
              <a:ext cx="7161213" cy="1506537"/>
            </a:xfrm>
            <a:prstGeom prst="rect">
              <a:avLst/>
            </a:prstGeom>
            <a:effectLst>
              <a:outerShdw blurRad="381000" sx="102000" sy="102000" algn="ctr" rotWithShape="0">
                <a:prstClr val="black">
                  <a:alpha val="81000"/>
                </a:prstClr>
              </a:outerShdw>
            </a:effectLst>
          </p:spPr>
        </p:pic>
        <p:sp>
          <p:nvSpPr>
            <p:cNvPr id="17" name="Rectangle 21"/>
            <p:cNvSpPr/>
            <p:nvPr/>
          </p:nvSpPr>
          <p:spPr>
            <a:xfrm>
              <a:off x="2152336" y="154454"/>
              <a:ext cx="6343963" cy="1020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pc="-30" dirty="0" smtClean="0">
                  <a:solidFill>
                    <a:schemeClr val="tx2">
                      <a:lumMod val="75000"/>
                    </a:schemeClr>
                  </a:solidFill>
                </a:rPr>
                <a:t>“With the exciting experience of the new user interface </a:t>
              </a:r>
              <a:br>
                <a:rPr lang="en-US" spc="-30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pc="-30" dirty="0" smtClean="0">
                  <a:solidFill>
                    <a:schemeClr val="tx2">
                      <a:lumMod val="75000"/>
                    </a:schemeClr>
                  </a:solidFill>
                </a:rPr>
                <a:t>we will be looking to</a:t>
              </a:r>
              <a:r>
                <a:rPr lang="en-US" sz="2000" i="1" spc="-3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i="1" spc="-30" dirty="0" smtClean="0">
                  <a:solidFill>
                    <a:schemeClr val="tx2">
                      <a:lumMod val="75000"/>
                    </a:schemeClr>
                  </a:solidFill>
                  <a:latin typeface="Segoe Black" pitchFamily="34" charset="0"/>
                </a:rPr>
                <a:t>outpace our competitors</a:t>
              </a:r>
              <a:r>
                <a:rPr lang="en-US" sz="2000" i="1" spc="-3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pc="-30" dirty="0" smtClean="0">
                  <a:solidFill>
                    <a:schemeClr val="tx2">
                      <a:lumMod val="75000"/>
                    </a:schemeClr>
                  </a:solidFill>
                </a:rPr>
                <a:t>in the </a:t>
              </a:r>
              <a:br>
                <a:rPr lang="en-US" spc="-30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pc="-30" dirty="0" smtClean="0">
                  <a:solidFill>
                    <a:schemeClr val="tx2">
                      <a:lumMod val="75000"/>
                    </a:schemeClr>
                  </a:solidFill>
                </a:rPr>
                <a:t>vertical markets.”</a:t>
              </a:r>
              <a:endParaRPr lang="en-US" sz="1600" spc="-3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Klaus Fander</a:t>
              </a:r>
            </a:p>
            <a:p>
              <a:pPr algn="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Acadon AG, TAP Partner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426914" y="4501763"/>
            <a:ext cx="7161213" cy="1723677"/>
            <a:chOff x="1590361" y="-61368"/>
            <a:chExt cx="7161213" cy="1506537"/>
          </a:xfrm>
        </p:grpSpPr>
        <p:pic>
          <p:nvPicPr>
            <p:cNvPr id="19" name="Picture 25" descr="paper-tor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0361" y="-61368"/>
              <a:ext cx="7161213" cy="1506537"/>
            </a:xfrm>
            <a:prstGeom prst="rect">
              <a:avLst/>
            </a:prstGeom>
            <a:effectLst>
              <a:outerShdw blurRad="381000" sx="102000" sy="102000" algn="ctr" rotWithShape="0">
                <a:prstClr val="black">
                  <a:alpha val="81000"/>
                </a:prstClr>
              </a:outerShdw>
            </a:effectLst>
          </p:spPr>
        </p:pic>
        <p:sp>
          <p:nvSpPr>
            <p:cNvPr id="20" name="Rectangle 26"/>
            <p:cNvSpPr/>
            <p:nvPr/>
          </p:nvSpPr>
          <p:spPr>
            <a:xfrm>
              <a:off x="2152336" y="154454"/>
              <a:ext cx="6343963" cy="10491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pc="-30" dirty="0" smtClean="0">
                  <a:solidFill>
                    <a:schemeClr val="tx2">
                      <a:lumMod val="75000"/>
                    </a:schemeClr>
                  </a:solidFill>
                </a:rPr>
                <a:t>“Having instant-message (</a:t>
              </a:r>
              <a:r>
                <a:rPr lang="en-US" i="1" spc="-30" dirty="0" smtClean="0">
                  <a:solidFill>
                    <a:schemeClr val="tx2">
                      <a:lumMod val="75000"/>
                    </a:schemeClr>
                  </a:solidFill>
                </a:rPr>
                <a:t>notification</a:t>
              </a:r>
              <a:r>
                <a:rPr lang="en-US" spc="-30" dirty="0" smtClean="0">
                  <a:solidFill>
                    <a:schemeClr val="tx2">
                      <a:lumMod val="75000"/>
                    </a:schemeClr>
                  </a:solidFill>
                </a:rPr>
                <a:t>) like communication capabilities between individual users will </a:t>
              </a:r>
              <a:r>
                <a:rPr lang="en-US" sz="2000" i="1" spc="-30" dirty="0" smtClean="0">
                  <a:solidFill>
                    <a:schemeClr val="tx2">
                      <a:lumMod val="75000"/>
                    </a:schemeClr>
                  </a:solidFill>
                  <a:latin typeface="Segoe Black" pitchFamily="34" charset="0"/>
                </a:rPr>
                <a:t>save me a lot </a:t>
              </a:r>
              <a:br>
                <a:rPr lang="en-US" sz="2000" i="1" spc="-30" dirty="0" smtClean="0">
                  <a:solidFill>
                    <a:schemeClr val="tx2">
                      <a:lumMod val="75000"/>
                    </a:schemeClr>
                  </a:solidFill>
                  <a:latin typeface="Segoe Black" pitchFamily="34" charset="0"/>
                </a:rPr>
              </a:br>
              <a:r>
                <a:rPr lang="en-US" sz="2000" i="1" spc="-30" dirty="0" smtClean="0">
                  <a:solidFill>
                    <a:schemeClr val="tx2">
                      <a:lumMod val="75000"/>
                    </a:schemeClr>
                  </a:solidFill>
                  <a:latin typeface="Segoe Black" pitchFamily="34" charset="0"/>
                </a:rPr>
                <a:t>of time.</a:t>
              </a:r>
              <a:r>
                <a:rPr lang="en-US" sz="2000" i="1" spc="-30" dirty="0" smtClean="0">
                  <a:solidFill>
                    <a:schemeClr val="tx2">
                      <a:lumMod val="75000"/>
                    </a:schemeClr>
                  </a:solidFill>
                </a:rPr>
                <a:t>”</a:t>
              </a:r>
              <a:endParaRPr lang="en-US" i="1" spc="-3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 Microsoft Dynamics NAV 2009 TAP customer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icrosoft Jewel">
      <a:dk1>
        <a:srgbClr val="FFFFFF"/>
      </a:dk1>
      <a:lt1>
        <a:sysClr val="window" lastClr="FFFFFF"/>
      </a:lt1>
      <a:dk2>
        <a:srgbClr val="366092"/>
      </a:dk2>
      <a:lt2>
        <a:srgbClr val="FFFFFF"/>
      </a:lt2>
      <a:accent1>
        <a:srgbClr val="0099FF"/>
      </a:accent1>
      <a:accent2>
        <a:srgbClr val="66CC33"/>
      </a:accent2>
      <a:accent3>
        <a:srgbClr val="FFCC00"/>
      </a:accent3>
      <a:accent4>
        <a:srgbClr val="FF3300"/>
      </a:accent4>
      <a:accent5>
        <a:srgbClr val="112E58"/>
      </a:accent5>
      <a:accent6>
        <a:srgbClr val="005825"/>
      </a:accent6>
      <a:hlink>
        <a:srgbClr val="E85F17"/>
      </a:hlink>
      <a:folHlink>
        <a:srgbClr val="6D1514"/>
      </a:folHlink>
    </a:clrScheme>
    <a:fontScheme name="MS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On-screen Show (4:3)</PresentationFormat>
  <Paragraphs>42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Microsoft Dynamics NAV 2009</vt:lpstr>
      <vt:lpstr>Slide 2</vt:lpstr>
      <vt:lpstr>Microsoft Dynamics NAV 2009</vt:lpstr>
      <vt:lpstr>Kunden und Partner Feedback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2009-03-25T20:19:08Z</dcterms:created>
  <dcterms:modified xsi:type="dcterms:W3CDTF">2009-03-25T20:19:13Z</dcterms:modified>
</cp:coreProperties>
</file>