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76" r:id="rId5"/>
    <p:sldMasterId id="2147483678" r:id="rId6"/>
    <p:sldMasterId id="2147483693" r:id="rId7"/>
  </p:sldMasterIdLst>
  <p:notesMasterIdLst>
    <p:notesMasterId r:id="rId33"/>
  </p:notesMasterIdLst>
  <p:sldIdLst>
    <p:sldId id="301" r:id="rId8"/>
    <p:sldId id="498" r:id="rId9"/>
    <p:sldId id="499" r:id="rId10"/>
    <p:sldId id="551" r:id="rId11"/>
    <p:sldId id="554" r:id="rId12"/>
    <p:sldId id="555" r:id="rId13"/>
    <p:sldId id="556" r:id="rId14"/>
    <p:sldId id="500" r:id="rId15"/>
    <p:sldId id="553" r:id="rId16"/>
    <p:sldId id="557" r:id="rId17"/>
    <p:sldId id="559" r:id="rId18"/>
    <p:sldId id="560" r:id="rId19"/>
    <p:sldId id="561" r:id="rId20"/>
    <p:sldId id="562" r:id="rId21"/>
    <p:sldId id="563" r:id="rId22"/>
    <p:sldId id="564" r:id="rId23"/>
    <p:sldId id="567" r:id="rId24"/>
    <p:sldId id="565" r:id="rId25"/>
    <p:sldId id="566" r:id="rId26"/>
    <p:sldId id="568" r:id="rId27"/>
    <p:sldId id="569" r:id="rId28"/>
    <p:sldId id="570" r:id="rId29"/>
    <p:sldId id="571" r:id="rId30"/>
    <p:sldId id="572" r:id="rId31"/>
    <p:sldId id="53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Carter" initials="KC" lastIdx="2" clrIdx="0"/>
  <p:cmAuthor id="1" name="joelan" initials="j" lastIdx="94" clrIdx="1"/>
  <p:cmAuthor id="2" name="Susan Blanchard" initials="seb" lastIdx="3" clrIdx="2"/>
  <p:cmAuthor id="3" name="Andrea Heuston" initials="AH" lastIdx="1" clrIdx="3"/>
  <p:cmAuthor id="4" name="Andrea" initials="A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E33"/>
    <a:srgbClr val="007635"/>
    <a:srgbClr val="05FF76"/>
    <a:srgbClr val="00EA6A"/>
    <a:srgbClr val="00D661"/>
    <a:srgbClr val="99FF66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3344" autoAdjust="0"/>
    <p:restoredTop sz="89647" autoAdjust="0"/>
  </p:normalViewPr>
  <p:slideViewPr>
    <p:cSldViewPr>
      <p:cViewPr varScale="1">
        <p:scale>
          <a:sx n="83" d="100"/>
          <a:sy n="83" d="100"/>
        </p:scale>
        <p:origin x="-984" y="-84"/>
      </p:cViewPr>
      <p:guideLst>
        <p:guide orient="horz" pos="2064"/>
        <p:guide orient="horz" pos="144"/>
        <p:guide orient="horz" pos="912"/>
        <p:guide orient="horz" pos="1200"/>
        <p:guide orient="horz" pos="1451"/>
        <p:guide orient="horz" pos="4032"/>
        <p:guide pos="2928"/>
        <p:guide pos="480"/>
        <p:guide pos="240"/>
        <p:guide pos="5520"/>
        <p:guide pos="4464"/>
        <p:guide pos="19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2F10F-98E5-467B-B11A-91D8F3E7F29A}" type="datetimeFigureOut">
              <a:rPr lang="en-US" smtClean="0"/>
              <a:pPr/>
              <a:t>6/27/2008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A352A-6351-44A6-88E8-602594D2B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F47B78-2556-40B2-9A08-1269541F8793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SPN210</a:t>
            </a:r>
            <a:endParaRPr lang="en-US"/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SPN210</a:t>
            </a:r>
            <a:endParaRPr lang="en-US"/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SPN210</a:t>
            </a:r>
            <a:endParaRPr lang="en-US"/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SPN210</a:t>
            </a:r>
            <a:endParaRPr lang="en-US"/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SPN210</a:t>
            </a:r>
            <a:endParaRPr lang="en-US"/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SPN210</a:t>
            </a:r>
            <a:endParaRPr lang="en-US"/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SPN210</a:t>
            </a:r>
            <a:endParaRPr lang="en-US"/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SPN210</a:t>
            </a:r>
            <a:endParaRPr lang="en-US"/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09A8C-3FB0-4C4A-BDEB-B9A1CAD559DC}" type="slidenum">
              <a:rPr lang="en-GB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SPN210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SPN210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SPN210</a:t>
            </a:r>
            <a:endParaRPr lang="en-US"/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SPN210</a:t>
            </a:r>
            <a:endParaRPr lang="en-US"/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SPN210</a:t>
            </a:r>
            <a:endParaRPr lang="en-US"/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SPN210</a:t>
            </a:r>
            <a:endParaRPr lang="en-US"/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SPN210</a:t>
            </a:r>
            <a:endParaRPr lang="en-US"/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SPN210</a:t>
            </a:r>
            <a:endParaRPr lang="en-US"/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8032750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80327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LOGO-B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8641"/>
            <a:ext cx="9144000" cy="58935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2 - Prints in GRAYSCAL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3 - Prints in GRAYSCAL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4 - Prints in GRAYSCAL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8032750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80327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LOGO-B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8641"/>
            <a:ext cx="9144000" cy="58935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 flip="none" rotWithShape="1">
                  <a:gsLst>
                    <a:gs pos="38000">
                      <a:srgbClr val="C0C0C0"/>
                    </a:gs>
                    <a:gs pos="65000">
                      <a:srgbClr val="FFFFFF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5" name="Picture 4" descr="LOGO-B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8641"/>
            <a:ext cx="9144000" cy="58935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 flip="none" rotWithShape="1">
                  <a:gsLst>
                    <a:gs pos="38000">
                      <a:srgbClr val="C0C0C0"/>
                    </a:gs>
                    <a:gs pos="65000">
                      <a:srgbClr val="FFFFFF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5" name="Picture 4" descr="LOGO-B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8641"/>
            <a:ext cx="9144000" cy="58935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1 - Prints in GRAYSCAL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2 - Prints in GRAYSCAL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3 - Prints in GRAYSCAL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4 - Prints in GRAYSCAL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6" y="474784"/>
            <a:ext cx="8382000" cy="42473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723" y="1652099"/>
            <a:ext cx="8410575" cy="230114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defRPr sz="2000" b="1">
                <a:solidFill>
                  <a:srgbClr val="0070C0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defRPr sz="18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defRPr sz="1600" b="1">
                <a:solidFill>
                  <a:srgbClr val="0070C0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defRPr sz="1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defRPr sz="1400" b="1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1 - Prints in GRAYSCAL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42000">
                <a:srgbClr val="FFFFFF"/>
              </a:gs>
              <a:gs pos="80000">
                <a:srgbClr val="9F9F9F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SzPct val="80000"/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SzPct val="80000"/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SzPct val="80000"/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SzPct val="80000"/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SzPct val="80000"/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noFill/>
          </a:ln>
          <a:gradFill flip="none" rotWithShape="1">
            <a:gsLst>
              <a:gs pos="42000">
                <a:srgbClr val="FFFFFF"/>
              </a:gs>
              <a:gs pos="80000">
                <a:srgbClr val="9F9F9F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5" r:id="rId15"/>
    <p:sldLayoutId id="2147483697" r:id="rId16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42000">
                <a:srgbClr val="FFFFFF"/>
              </a:gs>
              <a:gs pos="80000">
                <a:srgbClr val="9F9F9F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SzPct val="80000"/>
        <a:buFontTx/>
        <a:buBlip>
          <a:blip r:embed="rId1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SzPct val="80000"/>
        <a:buFontTx/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SzPct val="80000"/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SzPct val="80000"/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SzPct val="80000"/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noFill/>
          </a:ln>
          <a:gradFill flip="none" rotWithShape="1">
            <a:gsLst>
              <a:gs pos="42000">
                <a:srgbClr val="FFFFFF"/>
              </a:gs>
              <a:gs pos="80000">
                <a:srgbClr val="9F9F9F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458199" cy="1523495"/>
          </a:xfrm>
        </p:spPr>
        <p:txBody>
          <a:bodyPr/>
          <a:lstStyle/>
          <a:p>
            <a:r>
              <a:rPr lang="en-US" dirty="0" smtClean="0"/>
              <a:t>Exchange Server 2007 SP1 e Windows Server 2008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500" dirty="0" smtClean="0"/>
              <a:t>{ </a:t>
            </a:r>
            <a:r>
              <a:rPr sz="3500" smtClean="0">
                <a:solidFill>
                  <a:srgbClr val="FF0000"/>
                </a:solidFill>
              </a:rPr>
              <a:t>Transição de Active Directory 2003 para 2008 e Organização Exchange 2003 para 2007 </a:t>
            </a:r>
            <a:r>
              <a:rPr lang="en-US" sz="3500" dirty="0" smtClean="0"/>
              <a:t>}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95800"/>
            <a:ext cx="8032751" cy="1447800"/>
          </a:xfrm>
        </p:spPr>
        <p:txBody>
          <a:bodyPr/>
          <a:lstStyle/>
          <a:p>
            <a:r>
              <a:rPr lang="en-US" sz="2400" dirty="0" smtClean="0"/>
              <a:t>Gilson </a:t>
            </a:r>
            <a:r>
              <a:rPr lang="en-US" sz="2400" dirty="0" err="1" smtClean="0"/>
              <a:t>Banin</a:t>
            </a:r>
            <a:endParaRPr lang="en-US" sz="2400" dirty="0" smtClean="0"/>
          </a:p>
          <a:p>
            <a:r>
              <a:rPr lang="en-US" sz="2400" b="0" i="1" dirty="0" smtClean="0"/>
              <a:t>IT Pro Specialist</a:t>
            </a:r>
          </a:p>
          <a:p>
            <a:r>
              <a:rPr lang="en-US" sz="2400" b="0" i="1" dirty="0" smtClean="0"/>
              <a:t>v-gibani@microsoft.com</a:t>
            </a:r>
          </a:p>
        </p:txBody>
      </p:sp>
      <p:pic>
        <p:nvPicPr>
          <p:cNvPr id="4" name="Picture 2" descr="C:\Users\v-fahara\Desktop\TechNet Tech net logo color rever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638800"/>
            <a:ext cx="3075799" cy="33894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4572000"/>
            <a:ext cx="5181599" cy="152349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42000">
                      <a:srgbClr val="FFFFFF"/>
                    </a:gs>
                    <a:gs pos="80000">
                      <a:srgbClr val="9F9F9F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            </a:t>
            </a:r>
            <a:endParaRPr kumimoji="0" lang="en-US" sz="48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42000">
                    <a:srgbClr val="FFFFFF"/>
                  </a:gs>
                  <a:gs pos="80000">
                    <a:srgbClr val="9F9F9F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65212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Preparando</a:t>
            </a:r>
            <a:r>
              <a:rPr lang="en-GB" sz="3600" dirty="0" smtClean="0"/>
              <a:t> a </a:t>
            </a:r>
            <a:r>
              <a:rPr lang="en-GB" sz="3600" dirty="0" err="1" smtClean="0"/>
              <a:t>Organização</a:t>
            </a:r>
            <a:r>
              <a:rPr lang="en-GB" sz="3600" dirty="0" smtClean="0"/>
              <a:t> Exchange 2003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9916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000" dirty="0" err="1" smtClean="0"/>
              <a:t>Certifique</a:t>
            </a:r>
            <a:r>
              <a:rPr lang="en-GB" sz="2000" dirty="0" smtClean="0"/>
              <a:t>-se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não</a:t>
            </a:r>
            <a:r>
              <a:rPr lang="en-GB" sz="2000" dirty="0" smtClean="0"/>
              <a:t> </a:t>
            </a:r>
            <a:r>
              <a:rPr lang="en-GB" sz="2000" dirty="0" err="1" smtClean="0"/>
              <a:t>exista</a:t>
            </a:r>
            <a:r>
              <a:rPr lang="en-GB" sz="2000" dirty="0" smtClean="0"/>
              <a:t> </a:t>
            </a:r>
            <a:r>
              <a:rPr lang="en-GB" sz="2000" dirty="0" err="1" smtClean="0"/>
              <a:t>servidores</a:t>
            </a:r>
            <a:r>
              <a:rPr lang="en-GB" sz="2000" dirty="0" smtClean="0"/>
              <a:t> Exchange 5.5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organização</a:t>
            </a:r>
            <a:endParaRPr lang="en-GB" sz="2000" dirty="0" smtClean="0"/>
          </a:p>
          <a:p>
            <a:pPr lvl="1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/>
              <a:t>A </a:t>
            </a:r>
            <a:r>
              <a:rPr lang="en-GB" sz="2000" dirty="0" err="1" smtClean="0"/>
              <a:t>organização</a:t>
            </a:r>
            <a:r>
              <a:rPr lang="en-GB" sz="2000" dirty="0" smtClean="0"/>
              <a:t> Exchange 2003 </a:t>
            </a:r>
            <a:r>
              <a:rPr lang="en-GB" sz="2000" dirty="0" err="1" smtClean="0"/>
              <a:t>deve</a:t>
            </a:r>
            <a:r>
              <a:rPr lang="en-GB" sz="2000" dirty="0" smtClean="0"/>
              <a:t> </a:t>
            </a:r>
            <a:r>
              <a:rPr lang="en-GB" sz="2000" dirty="0" err="1" smtClean="0"/>
              <a:t>estar</a:t>
            </a:r>
            <a:r>
              <a:rPr lang="en-GB" sz="2000" dirty="0" smtClean="0"/>
              <a:t> no </a:t>
            </a:r>
            <a:r>
              <a:rPr lang="en-GB" sz="2000" dirty="0" err="1" smtClean="0"/>
              <a:t>modo</a:t>
            </a:r>
            <a:r>
              <a:rPr lang="en-GB" sz="2000" dirty="0" smtClean="0"/>
              <a:t> </a:t>
            </a:r>
            <a:r>
              <a:rPr lang="en-GB" sz="2000" dirty="0" err="1" smtClean="0"/>
              <a:t>Nativo</a:t>
            </a:r>
            <a:r>
              <a:rPr lang="en-GB" sz="2000" dirty="0" smtClean="0"/>
              <a:t> (Use o System Manager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verificar</a:t>
            </a:r>
            <a:r>
              <a:rPr lang="en-GB" sz="2000" dirty="0" smtClean="0"/>
              <a:t>, </a:t>
            </a:r>
            <a:r>
              <a:rPr lang="en-GB" sz="2000" dirty="0" err="1" smtClean="0"/>
              <a:t>clicando</a:t>
            </a:r>
            <a:r>
              <a:rPr lang="en-GB" sz="2000" dirty="0" smtClean="0"/>
              <a:t> com o </a:t>
            </a:r>
            <a:r>
              <a:rPr lang="en-GB" sz="2000" dirty="0" err="1" smtClean="0"/>
              <a:t>botão</a:t>
            </a:r>
            <a:r>
              <a:rPr lang="en-GB" sz="2000" dirty="0" smtClean="0"/>
              <a:t> </a:t>
            </a:r>
            <a:r>
              <a:rPr lang="en-GB" sz="2000" dirty="0" err="1" smtClean="0"/>
              <a:t>direoto</a:t>
            </a:r>
            <a:r>
              <a:rPr lang="en-GB" sz="2000" dirty="0" smtClean="0"/>
              <a:t> no </a:t>
            </a:r>
            <a:r>
              <a:rPr lang="en-GB" sz="2000" dirty="0" err="1" smtClean="0"/>
              <a:t>nome</a:t>
            </a:r>
            <a:r>
              <a:rPr lang="en-GB" sz="2000" dirty="0" smtClean="0"/>
              <a:t> </a:t>
            </a:r>
            <a:r>
              <a:rPr lang="en-GB" sz="2000" dirty="0" err="1" smtClean="0"/>
              <a:t>da</a:t>
            </a:r>
            <a:r>
              <a:rPr lang="en-GB" sz="2000" dirty="0" smtClean="0"/>
              <a:t> </a:t>
            </a:r>
            <a:r>
              <a:rPr lang="en-GB" sz="2000" dirty="0" err="1" smtClean="0"/>
              <a:t>organização</a:t>
            </a:r>
            <a:r>
              <a:rPr lang="en-GB" sz="2000" dirty="0" smtClean="0"/>
              <a:t> e </a:t>
            </a:r>
            <a:r>
              <a:rPr lang="en-GB" sz="2000" dirty="0" err="1" smtClean="0"/>
              <a:t>selecionando</a:t>
            </a:r>
            <a:r>
              <a:rPr lang="en-GB" sz="2000" dirty="0" smtClean="0"/>
              <a:t> </a:t>
            </a:r>
            <a:r>
              <a:rPr lang="en-GB" sz="2000" dirty="0" err="1" smtClean="0"/>
              <a:t>propriedades</a:t>
            </a:r>
            <a:r>
              <a:rPr lang="en-GB" sz="2000" dirty="0" smtClean="0"/>
              <a:t>.</a:t>
            </a:r>
          </a:p>
          <a:p>
            <a:pPr lvl="1"/>
            <a:endParaRPr lang="en-GB" sz="1600" dirty="0" smtClean="0"/>
          </a:p>
          <a:p>
            <a:r>
              <a:rPr lang="en-GB" sz="2000" dirty="0" smtClean="0"/>
              <a:t>O service pack (SP2) do Windows Server 2003 e do Exchange Server 2003 </a:t>
            </a:r>
            <a:r>
              <a:rPr lang="en-GB" sz="2000" dirty="0" err="1" smtClean="0"/>
              <a:t>deve</a:t>
            </a:r>
            <a:r>
              <a:rPr lang="en-GB" sz="2000" dirty="0" smtClean="0"/>
              <a:t> </a:t>
            </a:r>
            <a:r>
              <a:rPr lang="en-GB" sz="2000" dirty="0" err="1" smtClean="0"/>
              <a:t>ter</a:t>
            </a:r>
            <a:r>
              <a:rPr lang="en-GB" sz="2000" dirty="0" smtClean="0"/>
              <a:t> </a:t>
            </a:r>
            <a:r>
              <a:rPr lang="en-GB" sz="2000" dirty="0" err="1" smtClean="0"/>
              <a:t>sido</a:t>
            </a:r>
            <a:r>
              <a:rPr lang="en-GB" sz="2000" dirty="0" smtClean="0"/>
              <a:t> </a:t>
            </a:r>
            <a:r>
              <a:rPr lang="en-GB" sz="2000" dirty="0" err="1" smtClean="0"/>
              <a:t>instalado</a:t>
            </a:r>
            <a:r>
              <a:rPr lang="en-GB" sz="2000" dirty="0" smtClean="0"/>
              <a:t>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err="1" smtClean="0"/>
              <a:t>Deverá</a:t>
            </a:r>
            <a:r>
              <a:rPr lang="en-GB" sz="2000" dirty="0" smtClean="0"/>
              <a:t> </a:t>
            </a:r>
            <a:r>
              <a:rPr lang="en-GB" sz="2000" dirty="0" err="1" smtClean="0"/>
              <a:t>existir</a:t>
            </a:r>
            <a:r>
              <a:rPr lang="en-GB" sz="2000" dirty="0" smtClean="0"/>
              <a:t> um </a:t>
            </a:r>
            <a:r>
              <a:rPr lang="en-GB" sz="2000" dirty="0" err="1" smtClean="0"/>
              <a:t>Conector</a:t>
            </a:r>
            <a:r>
              <a:rPr lang="en-GB" sz="2000" dirty="0" smtClean="0"/>
              <a:t> SMTP no Exchange Server 2003 ( </a:t>
            </a:r>
            <a:r>
              <a:rPr lang="en-GB" sz="2000" dirty="0" err="1" smtClean="0"/>
              <a:t>caso</a:t>
            </a:r>
            <a:r>
              <a:rPr lang="en-GB" sz="2000" dirty="0" smtClean="0"/>
              <a:t> </a:t>
            </a:r>
            <a:r>
              <a:rPr lang="en-GB" sz="2000" dirty="0" err="1" smtClean="0"/>
              <a:t>não</a:t>
            </a:r>
            <a:r>
              <a:rPr lang="en-GB" sz="2000" dirty="0" smtClean="0"/>
              <a:t> </a:t>
            </a:r>
            <a:r>
              <a:rPr lang="en-GB" sz="2000" dirty="0" err="1" smtClean="0"/>
              <a:t>exista</a:t>
            </a:r>
            <a:r>
              <a:rPr lang="en-GB" sz="2000" dirty="0" smtClean="0"/>
              <a:t> utilize o </a:t>
            </a:r>
            <a:r>
              <a:rPr lang="en-GB" sz="2000" dirty="0" err="1" smtClean="0"/>
              <a:t>assistente</a:t>
            </a:r>
            <a:r>
              <a:rPr lang="en-GB" sz="2000" dirty="0" smtClean="0"/>
              <a:t> Internet Connection Wizard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criá</a:t>
            </a:r>
            <a:r>
              <a:rPr lang="en-GB" sz="2000" dirty="0" smtClean="0"/>
              <a:t>-lo)</a:t>
            </a:r>
            <a:endParaRPr lang="en-GB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65212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Coexistindo</a:t>
            </a:r>
            <a:r>
              <a:rPr lang="en-GB" sz="3600" dirty="0" smtClean="0"/>
              <a:t> Exchange 2003 com 2007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9916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000" dirty="0" err="1" smtClean="0"/>
              <a:t>Após</a:t>
            </a:r>
            <a:r>
              <a:rPr lang="en-GB" sz="2000" dirty="0" smtClean="0"/>
              <a:t> a </a:t>
            </a:r>
            <a:r>
              <a:rPr lang="en-GB" sz="2000" dirty="0" err="1" smtClean="0"/>
              <a:t>instalação</a:t>
            </a:r>
            <a:r>
              <a:rPr lang="en-GB" sz="2000" dirty="0" smtClean="0"/>
              <a:t> do Exchange Server 2007 </a:t>
            </a:r>
            <a:r>
              <a:rPr lang="en-GB" sz="2000" dirty="0" err="1" smtClean="0"/>
              <a:t>dois</a:t>
            </a:r>
            <a:r>
              <a:rPr lang="en-GB" sz="2000" dirty="0" smtClean="0"/>
              <a:t> Routing Groups </a:t>
            </a:r>
            <a:r>
              <a:rPr lang="en-GB" sz="2000" dirty="0" err="1" smtClean="0"/>
              <a:t>Conectors</a:t>
            </a:r>
            <a:r>
              <a:rPr lang="en-GB" sz="2000" dirty="0" smtClean="0"/>
              <a:t> </a:t>
            </a:r>
            <a:r>
              <a:rPr lang="en-GB" sz="2000" dirty="0" err="1" smtClean="0"/>
              <a:t>serão</a:t>
            </a:r>
            <a:r>
              <a:rPr lang="en-GB" sz="2000" dirty="0" smtClean="0"/>
              <a:t> </a:t>
            </a:r>
            <a:r>
              <a:rPr lang="en-GB" sz="2000" dirty="0" err="1" smtClean="0"/>
              <a:t>criados</a:t>
            </a:r>
            <a:r>
              <a:rPr lang="en-GB" sz="2000" dirty="0" smtClean="0"/>
              <a:t> (get-</a:t>
            </a:r>
            <a:r>
              <a:rPr lang="en-GB" sz="2000" dirty="0" err="1" smtClean="0"/>
              <a:t>routinggroupconnector</a:t>
            </a:r>
            <a:r>
              <a:rPr lang="en-GB" sz="2000" dirty="0" smtClean="0"/>
              <a:t>). </a:t>
            </a:r>
            <a:r>
              <a:rPr lang="en-GB" sz="2000" dirty="0" err="1" smtClean="0"/>
              <a:t>Esses</a:t>
            </a:r>
            <a:r>
              <a:rPr lang="en-GB" sz="2000" dirty="0" smtClean="0"/>
              <a:t> </a:t>
            </a:r>
            <a:r>
              <a:rPr lang="en-GB" sz="2000" dirty="0" err="1" smtClean="0"/>
              <a:t>dois</a:t>
            </a:r>
            <a:r>
              <a:rPr lang="en-GB" sz="2000" dirty="0" smtClean="0"/>
              <a:t> </a:t>
            </a:r>
            <a:r>
              <a:rPr lang="en-GB" sz="2000" dirty="0" err="1" smtClean="0"/>
              <a:t>conectores</a:t>
            </a:r>
            <a:r>
              <a:rPr lang="en-GB" sz="2000" dirty="0" smtClean="0"/>
              <a:t> </a:t>
            </a:r>
            <a:r>
              <a:rPr lang="en-GB" sz="2000" dirty="0" err="1" smtClean="0"/>
              <a:t>serão</a:t>
            </a:r>
            <a:r>
              <a:rPr lang="en-GB" sz="2000" dirty="0" smtClean="0"/>
              <a:t> </a:t>
            </a:r>
            <a:r>
              <a:rPr lang="en-GB" sz="2000" dirty="0" err="1" smtClean="0"/>
              <a:t>usados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tranferir</a:t>
            </a:r>
            <a:r>
              <a:rPr lang="en-GB" sz="2000" dirty="0" smtClean="0"/>
              <a:t> </a:t>
            </a:r>
            <a:r>
              <a:rPr lang="en-GB" sz="2000" dirty="0" err="1" smtClean="0"/>
              <a:t>mensagens</a:t>
            </a:r>
            <a:r>
              <a:rPr lang="en-GB" sz="2000" dirty="0" smtClean="0"/>
              <a:t> entre </a:t>
            </a:r>
            <a:r>
              <a:rPr lang="en-GB" sz="2000" dirty="0" err="1" smtClean="0"/>
              <a:t>os</a:t>
            </a:r>
            <a:r>
              <a:rPr lang="en-GB" sz="2000" dirty="0" smtClean="0"/>
              <a:t> </a:t>
            </a:r>
            <a:r>
              <a:rPr lang="en-GB" sz="2000" dirty="0" err="1" smtClean="0"/>
              <a:t>dois</a:t>
            </a:r>
            <a:r>
              <a:rPr lang="en-GB" sz="2000" dirty="0" smtClean="0"/>
              <a:t> </a:t>
            </a:r>
            <a:r>
              <a:rPr lang="en-GB" sz="2000" dirty="0" err="1" smtClean="0"/>
              <a:t>servidores</a:t>
            </a:r>
            <a:endParaRPr lang="en-GB" sz="2000" dirty="0" smtClean="0"/>
          </a:p>
          <a:p>
            <a:pPr lvl="1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/>
              <a:t>No Exchange Server 2007 as mailbox </a:t>
            </a:r>
            <a:r>
              <a:rPr lang="en-GB" sz="2000" dirty="0" err="1" smtClean="0"/>
              <a:t>que</a:t>
            </a:r>
            <a:r>
              <a:rPr lang="en-GB" sz="2000" dirty="0" smtClean="0"/>
              <a:t> se </a:t>
            </a:r>
            <a:r>
              <a:rPr lang="en-GB" sz="2000" dirty="0" err="1" smtClean="0"/>
              <a:t>encontram</a:t>
            </a:r>
            <a:r>
              <a:rPr lang="en-GB" sz="2000" dirty="0" smtClean="0"/>
              <a:t> no Exchange 2003 </a:t>
            </a:r>
            <a:r>
              <a:rPr lang="en-GB" sz="2000" dirty="0" err="1" smtClean="0"/>
              <a:t>aparecerão</a:t>
            </a:r>
            <a:r>
              <a:rPr lang="en-GB" sz="2000" dirty="0" smtClean="0"/>
              <a:t> com status Legacy</a:t>
            </a:r>
          </a:p>
          <a:p>
            <a:pPr lvl="1"/>
            <a:endParaRPr lang="en-GB" sz="1600" dirty="0" smtClean="0"/>
          </a:p>
          <a:p>
            <a:r>
              <a:rPr lang="en-GB" sz="2000" dirty="0" smtClean="0"/>
              <a:t>As pastas </a:t>
            </a:r>
            <a:r>
              <a:rPr lang="en-GB" sz="2000" dirty="0" err="1" smtClean="0"/>
              <a:t>públicas</a:t>
            </a:r>
            <a:r>
              <a:rPr lang="en-GB" sz="2000" dirty="0" smtClean="0"/>
              <a:t> </a:t>
            </a:r>
            <a:r>
              <a:rPr lang="en-GB" sz="2000" dirty="0" err="1" smtClean="0"/>
              <a:t>deverão</a:t>
            </a:r>
            <a:r>
              <a:rPr lang="en-GB" sz="2000" dirty="0" smtClean="0"/>
              <a:t> ser </a:t>
            </a:r>
            <a:r>
              <a:rPr lang="en-GB" sz="2000" dirty="0" err="1" smtClean="0"/>
              <a:t>configuradas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replicarem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um Mailbox Database no Exchange Server 2007 (</a:t>
            </a:r>
            <a:r>
              <a:rPr lang="en-GB" sz="2000" dirty="0" err="1" smtClean="0"/>
              <a:t>Quando</a:t>
            </a:r>
            <a:r>
              <a:rPr lang="en-GB" sz="2000" dirty="0" smtClean="0"/>
              <a:t> o status </a:t>
            </a:r>
            <a:r>
              <a:rPr lang="en-GB" sz="2000" dirty="0" err="1" smtClean="0"/>
              <a:t>ficar</a:t>
            </a:r>
            <a:r>
              <a:rPr lang="en-GB" sz="2000" dirty="0" smtClean="0"/>
              <a:t> In Sync </a:t>
            </a:r>
            <a:r>
              <a:rPr lang="en-GB" sz="2000" dirty="0" err="1" smtClean="0"/>
              <a:t>significa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a </a:t>
            </a:r>
            <a:r>
              <a:rPr lang="en-GB" sz="2000" dirty="0" err="1" smtClean="0"/>
              <a:t>replicação</a:t>
            </a:r>
            <a:r>
              <a:rPr lang="en-GB" sz="2000" dirty="0" smtClean="0"/>
              <a:t> </a:t>
            </a:r>
            <a:r>
              <a:rPr lang="en-GB" sz="2000" dirty="0" err="1" smtClean="0"/>
              <a:t>já</a:t>
            </a:r>
            <a:r>
              <a:rPr lang="en-GB" sz="2000" dirty="0" smtClean="0"/>
              <a:t> </a:t>
            </a:r>
            <a:r>
              <a:rPr lang="en-GB" sz="2000" dirty="0" err="1" smtClean="0"/>
              <a:t>ocorreu</a:t>
            </a:r>
            <a:r>
              <a:rPr lang="en-GB" sz="2000" dirty="0" smtClean="0"/>
              <a:t> e </a:t>
            </a:r>
            <a:r>
              <a:rPr lang="en-GB" sz="2000" dirty="0" err="1" smtClean="0"/>
              <a:t>que</a:t>
            </a:r>
            <a:r>
              <a:rPr lang="en-GB" sz="2000" dirty="0" smtClean="0"/>
              <a:t> as </a:t>
            </a:r>
            <a:r>
              <a:rPr lang="en-GB" sz="2000" dirty="0" err="1" smtClean="0"/>
              <a:t>réplicas</a:t>
            </a:r>
            <a:r>
              <a:rPr lang="en-GB" sz="2000" dirty="0" smtClean="0"/>
              <a:t> </a:t>
            </a:r>
            <a:r>
              <a:rPr lang="en-GB" sz="2000" dirty="0" err="1" smtClean="0"/>
              <a:t>já</a:t>
            </a:r>
            <a:r>
              <a:rPr lang="en-GB" sz="2000" dirty="0" smtClean="0"/>
              <a:t> </a:t>
            </a:r>
            <a:r>
              <a:rPr lang="en-GB" sz="2000" dirty="0" err="1" smtClean="0"/>
              <a:t>podem</a:t>
            </a:r>
            <a:r>
              <a:rPr lang="en-GB" sz="2000" dirty="0" smtClean="0"/>
              <a:t> ser </a:t>
            </a:r>
            <a:r>
              <a:rPr lang="en-GB" sz="2000" dirty="0" err="1" smtClean="0"/>
              <a:t>movidas</a:t>
            </a:r>
            <a:r>
              <a:rPr lang="en-GB" sz="2000" dirty="0" smtClean="0"/>
              <a:t> </a:t>
            </a:r>
            <a:r>
              <a:rPr lang="en-GB" sz="2000" dirty="0" err="1" smtClean="0"/>
              <a:t>detinivamente</a:t>
            </a:r>
            <a:r>
              <a:rPr lang="en-GB" sz="2000" dirty="0" smtClean="0"/>
              <a:t>) (MoveAllReplicas.ps1)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Mover as mailbox </a:t>
            </a:r>
            <a:r>
              <a:rPr lang="en-GB" sz="2000" dirty="0" err="1" smtClean="0"/>
              <a:t>para</a:t>
            </a:r>
            <a:r>
              <a:rPr lang="en-GB" sz="2000" dirty="0" smtClean="0"/>
              <a:t> o EX 2007 </a:t>
            </a:r>
            <a:r>
              <a:rPr lang="en-GB" sz="2000" dirty="0" err="1" smtClean="0"/>
              <a:t>utilizando</a:t>
            </a:r>
            <a:r>
              <a:rPr lang="en-GB" sz="2000" dirty="0" smtClean="0"/>
              <a:t> o EMC </a:t>
            </a:r>
            <a:r>
              <a:rPr lang="en-GB" sz="2000" dirty="0" err="1" smtClean="0"/>
              <a:t>ou</a:t>
            </a:r>
            <a:r>
              <a:rPr lang="en-GB" sz="2000" dirty="0" smtClean="0"/>
              <a:t> Power Shell</a:t>
            </a:r>
          </a:p>
          <a:p>
            <a:r>
              <a:rPr lang="en-GB" sz="2000" dirty="0" smtClean="0"/>
              <a:t>Get-Mailbox –Id </a:t>
            </a:r>
            <a:r>
              <a:rPr lang="en-GB" sz="2000" dirty="0" err="1" smtClean="0"/>
              <a:t>Gbanin</a:t>
            </a:r>
            <a:r>
              <a:rPr lang="en-GB" sz="2000" dirty="0" smtClean="0"/>
              <a:t> | Move-Mailbox -</a:t>
            </a:r>
            <a:r>
              <a:rPr lang="en-GB" sz="2000" dirty="0" err="1" smtClean="0"/>
              <a:t>TargetDatabase</a:t>
            </a:r>
            <a:endParaRPr lang="en-GB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65212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Transferindo</a:t>
            </a:r>
            <a:r>
              <a:rPr lang="en-GB" sz="3600" dirty="0" smtClean="0"/>
              <a:t> o Connector SMTP (Internet Email)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9916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000" dirty="0" smtClean="0"/>
              <a:t>O Connector SMTP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foi</a:t>
            </a:r>
            <a:r>
              <a:rPr lang="en-GB" sz="2000" dirty="0" smtClean="0"/>
              <a:t> </a:t>
            </a:r>
            <a:r>
              <a:rPr lang="en-GB" sz="2000" dirty="0" err="1" smtClean="0"/>
              <a:t>criado</a:t>
            </a:r>
            <a:r>
              <a:rPr lang="en-GB" sz="2000" dirty="0" smtClean="0"/>
              <a:t> no System </a:t>
            </a:r>
            <a:r>
              <a:rPr lang="en-GB" sz="2000" dirty="0" err="1" smtClean="0"/>
              <a:t>Mananger</a:t>
            </a:r>
            <a:r>
              <a:rPr lang="en-GB" sz="2000" dirty="0" smtClean="0"/>
              <a:t> (</a:t>
            </a:r>
            <a:r>
              <a:rPr lang="en-GB" sz="2000" dirty="0" err="1" smtClean="0"/>
              <a:t>normalmente</a:t>
            </a:r>
            <a:r>
              <a:rPr lang="en-GB" sz="2000" dirty="0" smtClean="0"/>
              <a:t> for * </a:t>
            </a:r>
            <a:r>
              <a:rPr lang="en-GB" sz="2000" dirty="0" err="1" smtClean="0"/>
              <a:t>smtp</a:t>
            </a:r>
            <a:r>
              <a:rPr lang="en-GB" sz="2000" dirty="0" smtClean="0"/>
              <a:t> address com </a:t>
            </a:r>
            <a:r>
              <a:rPr lang="en-GB" sz="2000" dirty="0" err="1" smtClean="0"/>
              <a:t>custo</a:t>
            </a:r>
            <a:r>
              <a:rPr lang="en-GB" sz="2000" dirty="0" smtClean="0"/>
              <a:t> 1) </a:t>
            </a:r>
            <a:r>
              <a:rPr lang="en-GB" sz="2000" dirty="0" err="1" smtClean="0"/>
              <a:t>pode</a:t>
            </a:r>
            <a:r>
              <a:rPr lang="en-GB" sz="2000" dirty="0" smtClean="0"/>
              <a:t> ser </a:t>
            </a:r>
            <a:r>
              <a:rPr lang="en-GB" sz="2000" dirty="0" err="1" smtClean="0"/>
              <a:t>visualizado</a:t>
            </a:r>
            <a:r>
              <a:rPr lang="en-GB" sz="2000" dirty="0" smtClean="0"/>
              <a:t> no Exchange Server Management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guia</a:t>
            </a:r>
            <a:r>
              <a:rPr lang="en-GB" sz="2000" dirty="0" smtClean="0"/>
              <a:t> Send Connectors </a:t>
            </a:r>
            <a:r>
              <a:rPr lang="en-GB" sz="2000" dirty="0" err="1" smtClean="0"/>
              <a:t>porém</a:t>
            </a:r>
            <a:r>
              <a:rPr lang="en-GB" sz="2000" dirty="0" smtClean="0"/>
              <a:t> </a:t>
            </a:r>
            <a:r>
              <a:rPr lang="en-GB" sz="2000" dirty="0" err="1" smtClean="0"/>
              <a:t>não</a:t>
            </a:r>
            <a:r>
              <a:rPr lang="en-GB" sz="2000" dirty="0" smtClean="0"/>
              <a:t> </a:t>
            </a:r>
            <a:r>
              <a:rPr lang="en-GB" sz="2000" dirty="0" err="1" smtClean="0"/>
              <a:t>será</a:t>
            </a:r>
            <a:r>
              <a:rPr lang="en-GB" sz="2000" dirty="0" smtClean="0"/>
              <a:t> </a:t>
            </a:r>
            <a:r>
              <a:rPr lang="en-GB" sz="2000" dirty="0" err="1" smtClean="0"/>
              <a:t>possivel</a:t>
            </a:r>
            <a:r>
              <a:rPr lang="en-GB" sz="2000" dirty="0" smtClean="0"/>
              <a:t> </a:t>
            </a:r>
            <a:r>
              <a:rPr lang="en-GB" sz="2000" dirty="0" err="1" smtClean="0"/>
              <a:t>adicionar</a:t>
            </a:r>
            <a:r>
              <a:rPr lang="en-GB" sz="2000" dirty="0" smtClean="0"/>
              <a:t> o EX 2007 </a:t>
            </a:r>
            <a:r>
              <a:rPr lang="en-GB" sz="2000" dirty="0" err="1" smtClean="0"/>
              <a:t>como</a:t>
            </a:r>
            <a:r>
              <a:rPr lang="en-GB" sz="2000" dirty="0" smtClean="0"/>
              <a:t> </a:t>
            </a:r>
            <a:r>
              <a:rPr lang="en-GB" sz="2000" dirty="0" err="1" smtClean="0"/>
              <a:t>BridgeHead</a:t>
            </a:r>
            <a:r>
              <a:rPr lang="en-GB" sz="2000" dirty="0" smtClean="0"/>
              <a:t> </a:t>
            </a:r>
            <a:r>
              <a:rPr lang="en-GB" sz="2000" dirty="0" err="1" smtClean="0"/>
              <a:t>porque</a:t>
            </a:r>
            <a:r>
              <a:rPr lang="en-GB" sz="2000" dirty="0" smtClean="0"/>
              <a:t> o EX2007 </a:t>
            </a:r>
            <a:r>
              <a:rPr lang="en-GB" sz="2000" dirty="0" err="1" smtClean="0"/>
              <a:t>esta</a:t>
            </a:r>
            <a:r>
              <a:rPr lang="en-GB" sz="2000" dirty="0" smtClean="0"/>
              <a:t> </a:t>
            </a:r>
            <a:r>
              <a:rPr lang="en-GB" sz="2000" dirty="0" err="1" smtClean="0"/>
              <a:t>em</a:t>
            </a:r>
            <a:r>
              <a:rPr lang="en-GB" sz="2000" dirty="0" smtClean="0"/>
              <a:t> um Routing Group </a:t>
            </a:r>
            <a:r>
              <a:rPr lang="en-GB" sz="2000" dirty="0" err="1" smtClean="0"/>
              <a:t>diferente</a:t>
            </a:r>
            <a:r>
              <a:rPr lang="en-GB" sz="2000" dirty="0" smtClean="0"/>
              <a:t>, </a:t>
            </a:r>
            <a:r>
              <a:rPr lang="en-GB" sz="2000" dirty="0" err="1" smtClean="0"/>
              <a:t>caso</a:t>
            </a:r>
            <a:r>
              <a:rPr lang="en-GB" sz="2000" dirty="0" smtClean="0"/>
              <a:t> </a:t>
            </a:r>
            <a:r>
              <a:rPr lang="en-GB" sz="2000" dirty="0" err="1" smtClean="0"/>
              <a:t>tente</a:t>
            </a:r>
            <a:r>
              <a:rPr lang="en-GB" sz="2000" dirty="0" smtClean="0"/>
              <a:t> </a:t>
            </a:r>
            <a:r>
              <a:rPr lang="en-GB" sz="2000" dirty="0" err="1" smtClean="0"/>
              <a:t>adicionar</a:t>
            </a:r>
            <a:r>
              <a:rPr lang="en-GB" sz="2000" dirty="0" smtClean="0"/>
              <a:t> a </a:t>
            </a:r>
            <a:r>
              <a:rPr lang="en-GB" sz="2000" dirty="0" err="1" smtClean="0"/>
              <a:t>mensagem</a:t>
            </a:r>
            <a:r>
              <a:rPr lang="en-GB" sz="2000" dirty="0" smtClean="0"/>
              <a:t> </a:t>
            </a:r>
            <a:r>
              <a:rPr lang="en-GB" sz="2000" dirty="0" err="1" smtClean="0"/>
              <a:t>abaixo</a:t>
            </a:r>
            <a:r>
              <a:rPr lang="en-GB" sz="2000" dirty="0" smtClean="0"/>
              <a:t> </a:t>
            </a:r>
            <a:r>
              <a:rPr lang="en-GB" sz="2000" dirty="0" err="1" smtClean="0"/>
              <a:t>aparecerá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err="1" smtClean="0"/>
              <a:t>Será</a:t>
            </a:r>
            <a:r>
              <a:rPr lang="en-GB" sz="2000" dirty="0" smtClean="0"/>
              <a:t> </a:t>
            </a:r>
            <a:r>
              <a:rPr lang="en-GB" sz="2000" dirty="0" err="1" smtClean="0"/>
              <a:t>necessário</a:t>
            </a:r>
            <a:r>
              <a:rPr lang="en-GB" sz="2000" dirty="0" smtClean="0"/>
              <a:t> </a:t>
            </a:r>
            <a:r>
              <a:rPr lang="en-GB" sz="2000" dirty="0" err="1" smtClean="0"/>
              <a:t>criar</a:t>
            </a:r>
            <a:r>
              <a:rPr lang="en-GB" sz="2000" dirty="0" smtClean="0"/>
              <a:t> um novo </a:t>
            </a:r>
            <a:r>
              <a:rPr lang="en-GB" sz="2000" dirty="0" err="1" smtClean="0"/>
              <a:t>conector</a:t>
            </a:r>
            <a:r>
              <a:rPr lang="en-GB" sz="2000" dirty="0" smtClean="0"/>
              <a:t> e remover o </a:t>
            </a:r>
            <a:r>
              <a:rPr lang="en-GB" sz="2000" dirty="0" err="1" smtClean="0"/>
              <a:t>antigo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4" name="Picture 3" descr="S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581400"/>
            <a:ext cx="5476875" cy="2419350"/>
          </a:xfrm>
          <a:prstGeom prst="rect">
            <a:avLst/>
          </a:prstGeom>
        </p:spPr>
      </p:pic>
      <p:pic>
        <p:nvPicPr>
          <p:cNvPr id="5" name="Picture 4" descr="Err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334000"/>
            <a:ext cx="4210050" cy="1181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65212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Permitindo</a:t>
            </a:r>
            <a:r>
              <a:rPr lang="en-GB" sz="3600" dirty="0" smtClean="0"/>
              <a:t> </a:t>
            </a:r>
            <a:r>
              <a:rPr lang="en-GB" sz="3600" dirty="0" err="1" smtClean="0"/>
              <a:t>entrada</a:t>
            </a:r>
            <a:r>
              <a:rPr lang="en-GB" sz="3600" dirty="0" smtClean="0"/>
              <a:t> de E-mail no EX2007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152400" y="838200"/>
            <a:ext cx="89916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000" dirty="0" err="1" smtClean="0"/>
              <a:t>Neste</a:t>
            </a:r>
            <a:r>
              <a:rPr lang="en-GB" sz="2000" dirty="0" smtClean="0"/>
              <a:t> </a:t>
            </a:r>
            <a:r>
              <a:rPr lang="en-GB" sz="2000" dirty="0" err="1" smtClean="0"/>
              <a:t>momento</a:t>
            </a:r>
            <a:r>
              <a:rPr lang="en-GB" sz="2000" dirty="0" smtClean="0"/>
              <a:t> </a:t>
            </a:r>
            <a:r>
              <a:rPr lang="en-GB" sz="2000" dirty="0" err="1" smtClean="0"/>
              <a:t>será</a:t>
            </a:r>
            <a:r>
              <a:rPr lang="en-GB" sz="2000" dirty="0" smtClean="0"/>
              <a:t> </a:t>
            </a:r>
            <a:r>
              <a:rPr lang="en-GB" sz="2000" dirty="0" err="1" smtClean="0"/>
              <a:t>necessário</a:t>
            </a:r>
            <a:r>
              <a:rPr lang="en-GB" sz="2000" dirty="0" smtClean="0"/>
              <a:t> </a:t>
            </a:r>
            <a:r>
              <a:rPr lang="en-GB" sz="2000" dirty="0" err="1" smtClean="0"/>
              <a:t>permitir</a:t>
            </a:r>
            <a:r>
              <a:rPr lang="en-GB" sz="2000" dirty="0" smtClean="0"/>
              <a:t> </a:t>
            </a:r>
            <a:r>
              <a:rPr lang="en-GB" sz="2000" dirty="0" err="1" smtClean="0"/>
              <a:t>autenticação</a:t>
            </a:r>
            <a:r>
              <a:rPr lang="en-GB" sz="2000" dirty="0" smtClean="0"/>
              <a:t> </a:t>
            </a:r>
            <a:r>
              <a:rPr lang="en-GB" sz="2000" dirty="0" err="1" smtClean="0"/>
              <a:t>Anônima</a:t>
            </a:r>
            <a:r>
              <a:rPr lang="en-GB" sz="2000" dirty="0" smtClean="0"/>
              <a:t> no </a:t>
            </a:r>
            <a:r>
              <a:rPr lang="en-GB" sz="2000" dirty="0" err="1" smtClean="0"/>
              <a:t>Defaul</a:t>
            </a:r>
            <a:r>
              <a:rPr lang="en-GB" sz="2000" dirty="0" smtClean="0"/>
              <a:t> Receive Connector e </a:t>
            </a:r>
            <a:r>
              <a:rPr lang="en-GB" sz="2000" dirty="0" err="1" smtClean="0"/>
              <a:t>transferir</a:t>
            </a:r>
            <a:r>
              <a:rPr lang="en-GB" sz="2000" dirty="0" smtClean="0"/>
              <a:t> o </a:t>
            </a:r>
            <a:r>
              <a:rPr lang="en-GB" sz="2000" dirty="0" err="1" smtClean="0"/>
              <a:t>fluxo</a:t>
            </a:r>
            <a:r>
              <a:rPr lang="en-GB" sz="2000" dirty="0" smtClean="0"/>
              <a:t> de </a:t>
            </a:r>
            <a:r>
              <a:rPr lang="en-GB" sz="2000" dirty="0" err="1" smtClean="0"/>
              <a:t>mensagem</a:t>
            </a:r>
            <a:r>
              <a:rPr lang="en-GB" sz="2000" dirty="0" smtClean="0"/>
              <a:t> de </a:t>
            </a:r>
            <a:r>
              <a:rPr lang="en-GB" sz="2000" dirty="0" err="1" smtClean="0"/>
              <a:t>entrada</a:t>
            </a:r>
            <a:r>
              <a:rPr lang="en-GB" sz="2000" dirty="0" smtClean="0"/>
              <a:t> do Ex2003 </a:t>
            </a:r>
            <a:r>
              <a:rPr lang="en-GB" sz="2000" dirty="0" err="1" smtClean="0"/>
              <a:t>para</a:t>
            </a:r>
            <a:r>
              <a:rPr lang="en-GB" sz="2000" dirty="0" smtClean="0"/>
              <a:t> o Ex2007</a:t>
            </a:r>
          </a:p>
          <a:p>
            <a:endParaRPr lang="en-GB" sz="2000" dirty="0" smtClean="0"/>
          </a:p>
        </p:txBody>
      </p:sp>
      <p:pic>
        <p:nvPicPr>
          <p:cNvPr id="6" name="Picture 5" descr="Recei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752600"/>
            <a:ext cx="4219575" cy="46577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65212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Migrando</a:t>
            </a:r>
            <a:r>
              <a:rPr lang="en-GB" sz="3600" dirty="0" smtClean="0"/>
              <a:t> Pastas </a:t>
            </a:r>
            <a:r>
              <a:rPr lang="en-GB" sz="3600" dirty="0" err="1" smtClean="0"/>
              <a:t>Públicas</a:t>
            </a:r>
            <a:r>
              <a:rPr lang="en-GB" sz="3600" dirty="0" smtClean="0"/>
              <a:t> (Public Folders)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152400" y="838200"/>
            <a:ext cx="8991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000" dirty="0" smtClean="0"/>
              <a:t>Mover pastas </a:t>
            </a:r>
            <a:r>
              <a:rPr lang="en-GB" sz="2000" dirty="0" err="1" smtClean="0"/>
              <a:t>públicas</a:t>
            </a:r>
            <a:r>
              <a:rPr lang="en-GB" sz="2000" dirty="0" smtClean="0"/>
              <a:t> é </a:t>
            </a:r>
            <a:r>
              <a:rPr lang="en-GB" sz="2000" dirty="0" err="1" smtClean="0"/>
              <a:t>essencialmente</a:t>
            </a:r>
            <a:r>
              <a:rPr lang="en-GB" sz="2000" dirty="0" smtClean="0"/>
              <a:t> </a:t>
            </a:r>
            <a:r>
              <a:rPr lang="en-GB" sz="2000" dirty="0" err="1" smtClean="0"/>
              <a:t>duas</a:t>
            </a:r>
            <a:r>
              <a:rPr lang="en-GB" sz="2000" dirty="0" smtClean="0"/>
              <a:t> </a:t>
            </a:r>
            <a:r>
              <a:rPr lang="en-GB" sz="2000" dirty="0" err="1" smtClean="0"/>
              <a:t>fases</a:t>
            </a:r>
            <a:r>
              <a:rPr lang="en-GB" sz="2000" dirty="0" smtClean="0"/>
              <a:t> : </a:t>
            </a:r>
            <a:r>
              <a:rPr lang="en-GB" sz="2000" dirty="0" err="1" smtClean="0"/>
              <a:t>Adicionar</a:t>
            </a:r>
            <a:r>
              <a:rPr lang="en-GB" sz="2000" dirty="0" smtClean="0"/>
              <a:t> </a:t>
            </a:r>
            <a:r>
              <a:rPr lang="en-GB" sz="2000" dirty="0" err="1" smtClean="0"/>
              <a:t>replicação</a:t>
            </a:r>
            <a:r>
              <a:rPr lang="en-GB" sz="2000" dirty="0" smtClean="0"/>
              <a:t> e mover as </a:t>
            </a:r>
            <a:r>
              <a:rPr lang="en-GB" sz="2000" dirty="0" err="1" smtClean="0"/>
              <a:t>réplicas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o Ex 2007</a:t>
            </a:r>
          </a:p>
          <a:p>
            <a:endParaRPr lang="en-GB" sz="2000" dirty="0" smtClean="0"/>
          </a:p>
        </p:txBody>
      </p:sp>
      <p:pic>
        <p:nvPicPr>
          <p:cNvPr id="5" name="Picture 4" descr="PublicFolder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5111262" cy="5191125"/>
          </a:xfrm>
          <a:prstGeom prst="rect">
            <a:avLst/>
          </a:prstGeom>
        </p:spPr>
      </p:pic>
      <p:pic>
        <p:nvPicPr>
          <p:cNvPr id="7" name="Picture 6" descr="PublicFolder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352800"/>
            <a:ext cx="5486400" cy="3009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65212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Migrando</a:t>
            </a:r>
            <a:r>
              <a:rPr lang="en-GB" sz="3600" dirty="0" smtClean="0"/>
              <a:t> Pastas </a:t>
            </a:r>
            <a:r>
              <a:rPr lang="en-GB" sz="3600" dirty="0" err="1" smtClean="0"/>
              <a:t>Públicas</a:t>
            </a:r>
            <a:r>
              <a:rPr lang="en-GB" sz="3600" dirty="0" smtClean="0"/>
              <a:t> (Public Folders)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152400" y="838200"/>
            <a:ext cx="8991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000" dirty="0" err="1" smtClean="0"/>
              <a:t>Outra</a:t>
            </a:r>
            <a:r>
              <a:rPr lang="en-GB" sz="2000" dirty="0" smtClean="0"/>
              <a:t> </a:t>
            </a:r>
            <a:r>
              <a:rPr lang="en-GB" sz="2000" dirty="0" err="1" smtClean="0"/>
              <a:t>alternativa</a:t>
            </a:r>
            <a:r>
              <a:rPr lang="en-GB" sz="2000" dirty="0" smtClean="0"/>
              <a:t> é </a:t>
            </a:r>
            <a:r>
              <a:rPr lang="en-GB" sz="2000" dirty="0" err="1" smtClean="0"/>
              <a:t>utilizar</a:t>
            </a:r>
            <a:r>
              <a:rPr lang="en-GB" sz="2000" dirty="0" smtClean="0"/>
              <a:t> o script Shell </a:t>
            </a:r>
            <a:r>
              <a:rPr lang="en-GB" sz="2000" dirty="0" err="1" smtClean="0"/>
              <a:t>para</a:t>
            </a:r>
            <a:r>
              <a:rPr lang="en-GB" sz="2000" dirty="0" smtClean="0"/>
              <a:t> mover as </a:t>
            </a:r>
            <a:r>
              <a:rPr lang="en-GB" sz="2000" dirty="0" err="1" smtClean="0"/>
              <a:t>réplicas</a:t>
            </a:r>
            <a:r>
              <a:rPr lang="en-GB" sz="2000" dirty="0" smtClean="0"/>
              <a:t> </a:t>
            </a:r>
            <a:r>
              <a:rPr lang="en-GB" sz="2000" dirty="0" err="1" smtClean="0"/>
              <a:t>em</a:t>
            </a:r>
            <a:r>
              <a:rPr lang="en-GB" sz="2000" dirty="0" smtClean="0"/>
              <a:t> C:\Program Files\Microsoft\Exchange Server\Scripts\./</a:t>
            </a:r>
            <a:r>
              <a:rPr lang="en-GB" sz="2000" dirty="0" err="1" smtClean="0"/>
              <a:t>MoveAllReplicas</a:t>
            </a:r>
            <a:r>
              <a:rPr lang="en-GB" sz="2000" dirty="0" smtClean="0"/>
              <a:t> –Server EX2003 –</a:t>
            </a:r>
            <a:r>
              <a:rPr lang="en-GB" sz="2000" dirty="0" err="1" smtClean="0"/>
              <a:t>NewServer</a:t>
            </a:r>
            <a:r>
              <a:rPr lang="en-GB" sz="2000" dirty="0" smtClean="0"/>
              <a:t> EX2007</a:t>
            </a:r>
          </a:p>
          <a:p>
            <a:endParaRPr lang="en-GB" sz="2000" dirty="0" smtClean="0"/>
          </a:p>
        </p:txBody>
      </p:sp>
      <p:pic>
        <p:nvPicPr>
          <p:cNvPr id="6" name="Picture 5" descr="PublicFolder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3086100" cy="1866900"/>
          </a:xfrm>
          <a:prstGeom prst="rect">
            <a:avLst/>
          </a:prstGeom>
        </p:spPr>
      </p:pic>
      <p:pic>
        <p:nvPicPr>
          <p:cNvPr id="8" name="Picture 7" descr="PublicFolders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895600"/>
            <a:ext cx="5486400" cy="3324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65212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Offline Address Book (OAB)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152400" y="838200"/>
            <a:ext cx="8991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000" dirty="0" smtClean="0"/>
              <a:t>A Default Offline Address Book e </a:t>
            </a:r>
            <a:r>
              <a:rPr lang="en-GB" sz="2000" dirty="0" err="1" smtClean="0"/>
              <a:t>outras</a:t>
            </a:r>
            <a:r>
              <a:rPr lang="en-GB" sz="2000" dirty="0" smtClean="0"/>
              <a:t> OAB </a:t>
            </a:r>
            <a:r>
              <a:rPr lang="en-GB" sz="2000" dirty="0" err="1" smtClean="0"/>
              <a:t>caso</a:t>
            </a:r>
            <a:r>
              <a:rPr lang="en-GB" sz="2000" dirty="0" smtClean="0"/>
              <a:t> </a:t>
            </a:r>
            <a:r>
              <a:rPr lang="en-GB" sz="2000" dirty="0" err="1" smtClean="0"/>
              <a:t>existam</a:t>
            </a:r>
            <a:r>
              <a:rPr lang="en-GB" sz="2000" dirty="0" smtClean="0"/>
              <a:t> </a:t>
            </a:r>
            <a:r>
              <a:rPr lang="en-GB" sz="2000" dirty="0" err="1" smtClean="0"/>
              <a:t>devem</a:t>
            </a:r>
            <a:r>
              <a:rPr lang="en-GB" sz="2000" dirty="0" smtClean="0"/>
              <a:t> ser </a:t>
            </a:r>
            <a:r>
              <a:rPr lang="en-GB" sz="2000" dirty="0" err="1" smtClean="0"/>
              <a:t>movidas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o Exchange Server 2007 </a:t>
            </a:r>
            <a:r>
              <a:rPr lang="en-GB" sz="2000" dirty="0" err="1" smtClean="0"/>
              <a:t>utilizando</a:t>
            </a:r>
            <a:r>
              <a:rPr lang="en-GB" sz="2000" dirty="0" smtClean="0"/>
              <a:t> o EMC.</a:t>
            </a:r>
          </a:p>
          <a:p>
            <a:endParaRPr lang="en-GB" sz="2000" dirty="0" smtClean="0"/>
          </a:p>
        </p:txBody>
      </p:sp>
      <p:pic>
        <p:nvPicPr>
          <p:cNvPr id="7" name="Picture 6" descr="O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5486400" cy="4010025"/>
          </a:xfrm>
          <a:prstGeom prst="rect">
            <a:avLst/>
          </a:prstGeom>
        </p:spPr>
      </p:pic>
      <p:pic>
        <p:nvPicPr>
          <p:cNvPr id="9" name="Picture 8" descr="OA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352800"/>
            <a:ext cx="3741223" cy="3267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Preparando o Schema do Active Directory</a:t>
            </a:r>
            <a:endParaRPr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609600" y="1828800"/>
          <a:ext cx="7848600" cy="373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798"/>
                <a:gridCol w="3610802"/>
              </a:tblGrid>
              <a:tr h="376430">
                <a:tc>
                  <a:txBody>
                    <a:bodyPr/>
                    <a:lstStyle/>
                    <a:p>
                      <a:r>
                        <a:rPr lang="pt-BR" dirty="0" smtClean="0"/>
                        <a:t>Comandos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Owner da FSMO</a:t>
                      </a:r>
                      <a:endParaRPr lang="pt-BR" baseline="0" dirty="0" smtClean="0"/>
                    </a:p>
                  </a:txBody>
                  <a:tcPr/>
                </a:tc>
              </a:tr>
              <a:tr h="839343">
                <a:tc>
                  <a:txBody>
                    <a:bodyPr/>
                    <a:lstStyle/>
                    <a:p>
                      <a:r>
                        <a:rPr lang="pt-BR" dirty="0" smtClean="0"/>
                        <a:t>D:\sources\adprep\adprep</a:t>
                      </a:r>
                      <a:r>
                        <a:rPr lang="pt-BR" baseline="0" dirty="0" smtClean="0"/>
                        <a:t> /forestprep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DC Schema Master</a:t>
                      </a:r>
                    </a:p>
                  </a:txBody>
                  <a:tcPr/>
                </a:tc>
              </a:tr>
              <a:tr h="839343">
                <a:tc>
                  <a:txBody>
                    <a:bodyPr/>
                    <a:lstStyle/>
                    <a:p>
                      <a:r>
                        <a:rPr lang="pt-BR" dirty="0" smtClean="0"/>
                        <a:t>D:\sources\adprep\adprep /domainprep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DC Infrastructure Master</a:t>
                      </a:r>
                    </a:p>
                  </a:txBody>
                  <a:tcPr/>
                </a:tc>
              </a:tr>
              <a:tr h="839343">
                <a:tc>
                  <a:txBody>
                    <a:bodyPr/>
                    <a:lstStyle/>
                    <a:p>
                      <a:r>
                        <a:rPr lang="pt-BR" dirty="0" smtClean="0"/>
                        <a:t>D:\sources\adprep\adprep /gpoprep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DC Infrastructure Master</a:t>
                      </a:r>
                    </a:p>
                  </a:txBody>
                  <a:tcPr/>
                </a:tc>
              </a:tr>
              <a:tr h="839343">
                <a:tc>
                  <a:txBody>
                    <a:bodyPr/>
                    <a:lstStyle/>
                    <a:p>
                      <a:r>
                        <a:rPr lang="pt-BR" dirty="0" smtClean="0"/>
                        <a:t>D:\sources\adprep\adprep /rodcprep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DC Infrastructure Master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26720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3C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65212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Atualizando</a:t>
            </a:r>
            <a:r>
              <a:rPr lang="en-GB" sz="3600" dirty="0" smtClean="0"/>
              <a:t> o Active Directory </a:t>
            </a:r>
            <a:r>
              <a:rPr lang="en-GB" sz="3600" dirty="0" err="1" smtClean="0"/>
              <a:t>para</a:t>
            </a:r>
            <a:r>
              <a:rPr lang="en-GB" sz="3600" dirty="0" smtClean="0"/>
              <a:t> 2008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152400" y="838200"/>
            <a:ext cx="8991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000" dirty="0" smtClean="0"/>
              <a:t>O </a:t>
            </a:r>
            <a:r>
              <a:rPr lang="en-GB" sz="2000" dirty="0" err="1" smtClean="0"/>
              <a:t>nível</a:t>
            </a:r>
            <a:r>
              <a:rPr lang="en-GB" sz="2000" dirty="0" smtClean="0"/>
              <a:t> </a:t>
            </a:r>
            <a:r>
              <a:rPr lang="en-GB" sz="2000" dirty="0" err="1" smtClean="0"/>
              <a:t>funcional</a:t>
            </a:r>
            <a:r>
              <a:rPr lang="en-GB" sz="2000" dirty="0" smtClean="0"/>
              <a:t> do </a:t>
            </a:r>
            <a:r>
              <a:rPr lang="en-GB" sz="2000" dirty="0" err="1" smtClean="0"/>
              <a:t>domínio</a:t>
            </a:r>
            <a:r>
              <a:rPr lang="en-GB" sz="2000" dirty="0" smtClean="0"/>
              <a:t> </a:t>
            </a:r>
            <a:r>
              <a:rPr lang="en-GB" sz="2000" dirty="0" err="1" smtClean="0"/>
              <a:t>deve</a:t>
            </a:r>
            <a:r>
              <a:rPr lang="en-GB" sz="2000" dirty="0" smtClean="0"/>
              <a:t> </a:t>
            </a:r>
            <a:r>
              <a:rPr lang="en-GB" sz="2000" dirty="0" err="1" smtClean="0"/>
              <a:t>estar</a:t>
            </a:r>
            <a:r>
              <a:rPr lang="en-GB" sz="2000" dirty="0" smtClean="0"/>
              <a:t> no </a:t>
            </a:r>
            <a:r>
              <a:rPr lang="en-GB" sz="2000" dirty="0" err="1" smtClean="0"/>
              <a:t>mínimo</a:t>
            </a:r>
            <a:r>
              <a:rPr lang="en-GB" sz="2000" dirty="0" smtClean="0"/>
              <a:t> Windows 2000 </a:t>
            </a:r>
            <a:r>
              <a:rPr lang="en-GB" sz="2000" dirty="0" err="1" smtClean="0"/>
              <a:t>nativo</a:t>
            </a:r>
            <a:r>
              <a:rPr lang="en-GB" sz="2000" dirty="0" smtClean="0"/>
              <a:t>. </a:t>
            </a:r>
            <a:r>
              <a:rPr lang="en-GB" sz="2000" dirty="0" err="1" smtClean="0"/>
              <a:t>Caso</a:t>
            </a:r>
            <a:r>
              <a:rPr lang="en-GB" sz="2000" dirty="0" smtClean="0"/>
              <a:t> </a:t>
            </a:r>
            <a:r>
              <a:rPr lang="en-GB" sz="2000" dirty="0" err="1" smtClean="0"/>
              <a:t>esteja</a:t>
            </a:r>
            <a:r>
              <a:rPr lang="en-GB" sz="2000" dirty="0" smtClean="0"/>
              <a:t> </a:t>
            </a:r>
            <a:r>
              <a:rPr lang="en-GB" sz="2000" dirty="0" err="1" smtClean="0"/>
              <a:t>em</a:t>
            </a:r>
            <a:r>
              <a:rPr lang="en-GB" sz="2000" dirty="0" smtClean="0"/>
              <a:t> </a:t>
            </a:r>
            <a:r>
              <a:rPr lang="en-GB" sz="2000" dirty="0" err="1" smtClean="0"/>
              <a:t>modo</a:t>
            </a:r>
            <a:r>
              <a:rPr lang="en-GB" sz="2000" dirty="0" smtClean="0"/>
              <a:t> </a:t>
            </a:r>
            <a:r>
              <a:rPr lang="en-GB" sz="2000" dirty="0" err="1" smtClean="0"/>
              <a:t>Interin</a:t>
            </a:r>
            <a:r>
              <a:rPr lang="en-GB" sz="2000" dirty="0" smtClean="0"/>
              <a:t> </a:t>
            </a:r>
            <a:r>
              <a:rPr lang="en-GB" sz="2000" dirty="0" err="1" smtClean="0"/>
              <a:t>ou</a:t>
            </a:r>
            <a:r>
              <a:rPr lang="en-GB" sz="2000" dirty="0" smtClean="0"/>
              <a:t> 2000 </a:t>
            </a:r>
            <a:r>
              <a:rPr lang="en-GB" sz="2000" dirty="0" err="1" smtClean="0"/>
              <a:t>misto</a:t>
            </a:r>
            <a:r>
              <a:rPr lang="en-GB" sz="2000" dirty="0" smtClean="0"/>
              <a:t> </a:t>
            </a:r>
            <a:r>
              <a:rPr lang="en-GB" sz="2000" dirty="0" err="1" smtClean="0"/>
              <a:t>ocorrerá</a:t>
            </a:r>
            <a:r>
              <a:rPr lang="en-GB" sz="2000" dirty="0" smtClean="0"/>
              <a:t> um </a:t>
            </a:r>
            <a:r>
              <a:rPr lang="en-GB" sz="2000" dirty="0" err="1" smtClean="0"/>
              <a:t>erro</a:t>
            </a:r>
            <a:r>
              <a:rPr lang="en-GB" sz="2000" dirty="0" smtClean="0"/>
              <a:t> </a:t>
            </a:r>
            <a:r>
              <a:rPr lang="en-GB" sz="2000" dirty="0" err="1" smtClean="0"/>
              <a:t>ao</a:t>
            </a:r>
            <a:r>
              <a:rPr lang="en-GB" sz="2000" dirty="0" smtClean="0"/>
              <a:t> </a:t>
            </a:r>
            <a:r>
              <a:rPr lang="en-GB" sz="2000" dirty="0" err="1" smtClean="0"/>
              <a:t>executar</a:t>
            </a:r>
            <a:r>
              <a:rPr lang="en-GB" sz="2000" dirty="0" smtClean="0"/>
              <a:t> o </a:t>
            </a:r>
            <a:r>
              <a:rPr lang="en-GB" sz="2000" dirty="0" err="1" smtClean="0"/>
              <a:t>Adprep</a:t>
            </a:r>
            <a:r>
              <a:rPr lang="en-GB" sz="2000" dirty="0" smtClean="0"/>
              <a:t> /</a:t>
            </a:r>
            <a:r>
              <a:rPr lang="en-GB" sz="2000" dirty="0" err="1" smtClean="0"/>
              <a:t>Forestprep</a:t>
            </a:r>
            <a:r>
              <a:rPr lang="en-GB" sz="2000" dirty="0" smtClean="0"/>
              <a:t> </a:t>
            </a:r>
            <a:r>
              <a:rPr lang="en-GB" sz="2000" dirty="0" err="1" smtClean="0"/>
              <a:t>conforme</a:t>
            </a:r>
            <a:r>
              <a:rPr lang="en-GB" sz="2000" dirty="0" smtClean="0"/>
              <a:t> </a:t>
            </a:r>
            <a:r>
              <a:rPr lang="en-GB" sz="2000" dirty="0" err="1" smtClean="0"/>
              <a:t>figura</a:t>
            </a:r>
            <a:r>
              <a:rPr lang="en-GB" sz="2000" dirty="0" smtClean="0"/>
              <a:t> </a:t>
            </a:r>
            <a:r>
              <a:rPr lang="en-GB" sz="2000" dirty="0" err="1" smtClean="0"/>
              <a:t>abaixo</a:t>
            </a:r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6" name="Picture 5" descr="Nive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7400"/>
            <a:ext cx="5393798" cy="2667000"/>
          </a:xfrm>
          <a:prstGeom prst="rect">
            <a:avLst/>
          </a:prstGeom>
        </p:spPr>
      </p:pic>
      <p:pic>
        <p:nvPicPr>
          <p:cNvPr id="8" name="Picture 7" descr="Nivel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581400"/>
            <a:ext cx="4305300" cy="2933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65212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Adicionando</a:t>
            </a:r>
            <a:r>
              <a:rPr lang="en-GB" sz="3600" dirty="0" smtClean="0"/>
              <a:t> o </a:t>
            </a:r>
            <a:r>
              <a:rPr lang="en-GB" sz="3600" dirty="0" err="1" smtClean="0"/>
              <a:t>Primeiro</a:t>
            </a:r>
            <a:r>
              <a:rPr lang="en-GB" sz="3600" dirty="0" smtClean="0"/>
              <a:t> DC 2008 </a:t>
            </a:r>
            <a:r>
              <a:rPr lang="en-GB" sz="3600" dirty="0" err="1" smtClean="0"/>
              <a:t>em</a:t>
            </a:r>
            <a:r>
              <a:rPr lang="en-GB" sz="3600" dirty="0" smtClean="0"/>
              <a:t> um </a:t>
            </a:r>
            <a:r>
              <a:rPr lang="en-GB" sz="3600" dirty="0" err="1" smtClean="0"/>
              <a:t>Domínio</a:t>
            </a:r>
            <a:r>
              <a:rPr lang="en-GB" sz="3600" dirty="0" smtClean="0"/>
              <a:t> Active Directory 2003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1" name="Picture 10" descr="D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4295775" cy="3781425"/>
          </a:xfrm>
          <a:prstGeom prst="rect">
            <a:avLst/>
          </a:prstGeom>
        </p:spPr>
      </p:pic>
      <p:pic>
        <p:nvPicPr>
          <p:cNvPr id="12" name="Picture 11" descr="DC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752600"/>
            <a:ext cx="4305300" cy="3790950"/>
          </a:xfrm>
          <a:prstGeom prst="rect">
            <a:avLst/>
          </a:prstGeom>
        </p:spPr>
      </p:pic>
      <p:pic>
        <p:nvPicPr>
          <p:cNvPr id="13" name="Picture 12" descr="DC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2362200"/>
            <a:ext cx="4305300" cy="3810000"/>
          </a:xfrm>
          <a:prstGeom prst="rect">
            <a:avLst/>
          </a:prstGeom>
        </p:spPr>
      </p:pic>
      <p:pic>
        <p:nvPicPr>
          <p:cNvPr id="14" name="Picture 13" descr="DC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2819400"/>
            <a:ext cx="4314825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lipboard with pencil OS12049"/>
          <p:cNvPicPr>
            <a:picLocks noChangeAspect="1" noChangeArrowheads="1"/>
          </p:cNvPicPr>
          <p:nvPr/>
        </p:nvPicPr>
        <p:blipFill>
          <a:blip r:embed="rId3"/>
          <a:srcRect b="349"/>
          <a:stretch>
            <a:fillRect/>
          </a:stretch>
        </p:blipFill>
        <p:spPr bwMode="auto">
          <a:xfrm rot="527784">
            <a:off x="1824775" y="-153960"/>
            <a:ext cx="5527675" cy="734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20" name="Rectangle 24"/>
          <p:cNvSpPr>
            <a:spLocks noChangeArrowheads="1"/>
          </p:cNvSpPr>
          <p:nvPr/>
        </p:nvSpPr>
        <p:spPr bwMode="auto">
          <a:xfrm rot="547470">
            <a:off x="2478961" y="4971388"/>
            <a:ext cx="4071938" cy="32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marL="342886" indent="-342886" eaLnBrk="0" hangingPunct="0">
              <a:lnSpc>
                <a:spcPct val="8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"/>
            </a:pPr>
            <a:r>
              <a:rPr lang="en-US" b="1" smtClean="0">
                <a:solidFill>
                  <a:schemeClr val="bg1"/>
                </a:solidFill>
                <a:latin typeface="Bradley Hand ITC" pitchFamily="66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 rot="581731">
            <a:off x="3758656" y="1528299"/>
            <a:ext cx="2379169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u="sng" dirty="0" err="1" smtClean="0">
                <a:solidFill>
                  <a:schemeClr val="bg1"/>
                </a:solidFill>
                <a:latin typeface="Bradley Hand ITC" pitchFamily="66" charset="0"/>
              </a:rPr>
              <a:t>Nossa</a:t>
            </a:r>
            <a:r>
              <a:rPr lang="en-US" sz="2800" b="1" u="sng" dirty="0" smtClean="0">
                <a:solidFill>
                  <a:schemeClr val="bg1"/>
                </a:solidFill>
                <a:latin typeface="Bradley Hand ITC" pitchFamily="66" charset="0"/>
              </a:rPr>
              <a:t> Agenda</a:t>
            </a:r>
            <a:endParaRPr lang="en-US" sz="2800" b="1" u="sng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 rot="547470">
            <a:off x="3201274" y="3361284"/>
            <a:ext cx="407193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marL="342886" indent="-342886" eaLnBrk="0" hangingPunct="0">
              <a:lnSpc>
                <a:spcPct val="80000"/>
              </a:lnSpc>
              <a:spcBef>
                <a:spcPct val="30000"/>
              </a:spcBef>
              <a:buClr>
                <a:srgbClr val="006600"/>
              </a:buClr>
            </a:pPr>
            <a:r>
              <a:rPr lang="en-US" sz="2000" b="1" dirty="0" err="1" smtClean="0">
                <a:solidFill>
                  <a:schemeClr val="bg1"/>
                </a:solidFill>
                <a:latin typeface="Bradley Hand ITC" pitchFamily="66" charset="0"/>
              </a:rPr>
              <a:t>Pré-Requisitos</a:t>
            </a:r>
            <a:endParaRPr lang="en-US" sz="2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 rot="547470">
            <a:off x="3410626" y="2243366"/>
            <a:ext cx="31254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marL="342886" indent="-342886" eaLnBrk="0" hangingPunct="0">
              <a:lnSpc>
                <a:spcPct val="80000"/>
              </a:lnSpc>
              <a:spcBef>
                <a:spcPct val="30000"/>
              </a:spcBef>
              <a:buClr>
                <a:srgbClr val="006600"/>
              </a:buClr>
            </a:pPr>
            <a:r>
              <a:rPr lang="en-US" sz="2000" b="1" dirty="0" err="1" smtClean="0">
                <a:solidFill>
                  <a:schemeClr val="bg1"/>
                </a:solidFill>
                <a:latin typeface="Bradley Hand ITC" pitchFamily="66" charset="0"/>
              </a:rPr>
              <a:t>Domínios</a:t>
            </a:r>
            <a:r>
              <a:rPr lang="en-US" sz="2000" b="1" dirty="0" smtClean="0">
                <a:solidFill>
                  <a:schemeClr val="bg1"/>
                </a:solidFill>
                <a:latin typeface="Bradley Hand ITC" pitchFamily="66" charset="0"/>
              </a:rPr>
              <a:t> e </a:t>
            </a:r>
            <a:r>
              <a:rPr lang="en-US" sz="2000" b="1" dirty="0" err="1" smtClean="0">
                <a:solidFill>
                  <a:schemeClr val="bg1"/>
                </a:solidFill>
                <a:latin typeface="Bradley Hand ITC" pitchFamily="66" charset="0"/>
              </a:rPr>
              <a:t>Organizações</a:t>
            </a:r>
            <a:endParaRPr lang="en-US" sz="2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 rot="547470">
            <a:off x="3317161" y="2815976"/>
            <a:ext cx="4071938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marL="342886" indent="-342886" eaLnBrk="0" hangingPunct="0">
              <a:lnSpc>
                <a:spcPct val="80000"/>
              </a:lnSpc>
              <a:spcBef>
                <a:spcPct val="30000"/>
              </a:spcBef>
              <a:buClr>
                <a:srgbClr val="006600"/>
              </a:buClr>
            </a:pPr>
            <a:r>
              <a:rPr lang="en-US" sz="2000" b="1" dirty="0" err="1" smtClean="0">
                <a:solidFill>
                  <a:schemeClr val="bg1"/>
                </a:solidFill>
                <a:latin typeface="Bradley Hand ITC" pitchFamily="66" charset="0"/>
              </a:rPr>
              <a:t>Matrizes</a:t>
            </a:r>
            <a:r>
              <a:rPr lang="en-US" sz="2000" b="1" dirty="0" smtClean="0">
                <a:solidFill>
                  <a:schemeClr val="bg1"/>
                </a:solidFill>
                <a:latin typeface="Bradley Hand ITC" pitchFamily="66" charset="0"/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  <a:latin typeface="Bradley Hand ITC" pitchFamily="66" charset="0"/>
              </a:rPr>
              <a:t>Compatibilidade</a:t>
            </a:r>
            <a:r>
              <a:rPr lang="en-US" sz="2000" b="1" dirty="0" smtClean="0">
                <a:solidFill>
                  <a:schemeClr val="bg1"/>
                </a:solidFill>
                <a:latin typeface="Bradley Hand ITC" pitchFamily="66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 rot="547470">
            <a:off x="2859961" y="2763750"/>
            <a:ext cx="4071938" cy="31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marL="342886" indent="-342886" eaLnBrk="0" hangingPunct="0">
              <a:lnSpc>
                <a:spcPct val="8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"/>
            </a:pPr>
            <a:r>
              <a:rPr lang="en-US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80917" name="Rectangle 21"/>
          <p:cNvSpPr>
            <a:spLocks noChangeArrowheads="1"/>
          </p:cNvSpPr>
          <p:nvPr/>
        </p:nvSpPr>
        <p:spPr bwMode="auto">
          <a:xfrm rot="547470">
            <a:off x="2740899" y="3318581"/>
            <a:ext cx="4071937" cy="31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marL="342886" indent="-342886" eaLnBrk="0" hangingPunct="0">
              <a:lnSpc>
                <a:spcPct val="8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þ"/>
            </a:pPr>
            <a:r>
              <a:rPr lang="en-US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 rot="547470">
            <a:off x="3125074" y="3978226"/>
            <a:ext cx="407193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marL="342886" indent="-342886" eaLnBrk="0" hangingPunct="0">
              <a:lnSpc>
                <a:spcPct val="80000"/>
              </a:lnSpc>
              <a:spcBef>
                <a:spcPct val="30000"/>
              </a:spcBef>
              <a:buClr>
                <a:srgbClr val="006600"/>
              </a:buClr>
            </a:pPr>
            <a:r>
              <a:rPr lang="en-US" sz="2000" b="1" dirty="0" err="1" smtClean="0">
                <a:solidFill>
                  <a:schemeClr val="bg1"/>
                </a:solidFill>
                <a:latin typeface="Bradley Hand ITC" pitchFamily="66" charset="0"/>
              </a:rPr>
              <a:t>Coexistência</a:t>
            </a:r>
            <a:r>
              <a:rPr lang="en-US" sz="2000" b="1" dirty="0" smtClean="0">
                <a:solidFill>
                  <a:schemeClr val="bg1"/>
                </a:solidFill>
                <a:latin typeface="Bradley Hand ITC" pitchFamily="66" charset="0"/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  <a:latin typeface="Bradley Hand ITC" pitchFamily="66" charset="0"/>
              </a:rPr>
              <a:t>transição</a:t>
            </a:r>
            <a:r>
              <a:rPr lang="en-US" sz="2000" b="1" dirty="0" smtClean="0">
                <a:solidFill>
                  <a:schemeClr val="bg1"/>
                </a:solidFill>
                <a:latin typeface="Bradley Hand ITC" pitchFamily="66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 rot="547470">
            <a:off x="2647236" y="3950406"/>
            <a:ext cx="4071938" cy="31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marL="342886" indent="-342886" eaLnBrk="0" hangingPunct="0">
              <a:lnSpc>
                <a:spcPct val="8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þ"/>
            </a:pPr>
            <a:r>
              <a:rPr lang="en-US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 rot="547470">
            <a:off x="3012361" y="4511626"/>
            <a:ext cx="4071938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marL="342886" indent="-342886" eaLnBrk="0" hangingPunct="0">
              <a:lnSpc>
                <a:spcPct val="80000"/>
              </a:lnSpc>
              <a:spcBef>
                <a:spcPct val="30000"/>
              </a:spcBef>
              <a:buClr>
                <a:srgbClr val="006600"/>
              </a:buClr>
            </a:pPr>
            <a:r>
              <a:rPr lang="en-US" sz="2000" b="1" dirty="0" err="1" smtClean="0">
                <a:solidFill>
                  <a:schemeClr val="bg1"/>
                </a:solidFill>
                <a:latin typeface="Bradley Hand ITC" pitchFamily="66" charset="0"/>
              </a:rPr>
              <a:t>Movendo</a:t>
            </a:r>
            <a:r>
              <a:rPr lang="en-US" sz="2000" b="1" dirty="0" smtClean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radley Hand ITC" pitchFamily="66" charset="0"/>
              </a:rPr>
              <a:t>os</a:t>
            </a:r>
            <a:r>
              <a:rPr lang="en-US" sz="2000" b="1" dirty="0" smtClean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radley Hand ITC" pitchFamily="66" charset="0"/>
              </a:rPr>
              <a:t>recursos</a:t>
            </a:r>
            <a:endParaRPr lang="en-US" sz="2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 rot="547470">
            <a:off x="2551986" y="4488569"/>
            <a:ext cx="4071938" cy="31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marL="342886" indent="-342886" eaLnBrk="0" hangingPunct="0">
              <a:lnSpc>
                <a:spcPct val="8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þ"/>
            </a:pPr>
            <a:r>
              <a:rPr lang="en-US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 rot="547470">
            <a:off x="2845064" y="4903948"/>
            <a:ext cx="3272134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marL="342886" indent="-342886" eaLnBrk="0" hangingPunct="0">
              <a:lnSpc>
                <a:spcPct val="80000"/>
              </a:lnSpc>
              <a:spcBef>
                <a:spcPct val="30000"/>
              </a:spcBef>
              <a:buClr>
                <a:srgbClr val="006600"/>
              </a:buClr>
            </a:pPr>
            <a:r>
              <a:rPr lang="en-US" sz="2000" b="1" dirty="0" err="1" smtClean="0">
                <a:solidFill>
                  <a:schemeClr val="bg1"/>
                </a:solidFill>
                <a:latin typeface="Bradley Hand ITC" pitchFamily="66" charset="0"/>
              </a:rPr>
              <a:t>Removendo</a:t>
            </a:r>
            <a:r>
              <a:rPr lang="en-US" sz="2000" b="1" dirty="0" smtClean="0">
                <a:solidFill>
                  <a:schemeClr val="bg1"/>
                </a:solidFill>
                <a:latin typeface="Bradley Hand ITC" pitchFamily="66" charset="0"/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  <a:latin typeface="Bradley Hand ITC" pitchFamily="66" charset="0"/>
              </a:rPr>
              <a:t>organização</a:t>
            </a:r>
            <a:r>
              <a:rPr lang="en-US" sz="2000" b="1" dirty="0" smtClean="0">
                <a:solidFill>
                  <a:schemeClr val="bg1"/>
                </a:solidFill>
                <a:latin typeface="Bradley Hand ITC" pitchFamily="66" charset="0"/>
              </a:rPr>
              <a:t> Exchange 2003</a:t>
            </a:r>
            <a:endParaRPr lang="en-US" sz="2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 rot="655769">
            <a:off x="2964431" y="2059273"/>
            <a:ext cx="59022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86" indent="-342886" eaLnBrk="0" hangingPunct="0">
              <a:lnSpc>
                <a:spcPct val="8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"/>
            </a:pP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76887" y="3272034"/>
            <a:ext cx="53091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86" indent="-342886" eaLnBrk="0" hangingPunct="0">
              <a:lnSpc>
                <a:spcPct val="8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"/>
            </a:pPr>
            <a:endParaRPr lang="en-US" sz="2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65212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Adicionando</a:t>
            </a:r>
            <a:r>
              <a:rPr lang="en-GB" sz="3600" dirty="0" smtClean="0"/>
              <a:t> o </a:t>
            </a:r>
            <a:r>
              <a:rPr lang="en-GB" sz="3600" dirty="0" err="1" smtClean="0"/>
              <a:t>Primeiro</a:t>
            </a:r>
            <a:r>
              <a:rPr lang="en-GB" sz="3600" dirty="0" smtClean="0"/>
              <a:t> DC 2008 </a:t>
            </a:r>
            <a:r>
              <a:rPr lang="en-GB" sz="3600" dirty="0" err="1" smtClean="0"/>
              <a:t>em</a:t>
            </a:r>
            <a:r>
              <a:rPr lang="en-GB" sz="3600" dirty="0" smtClean="0"/>
              <a:t> um </a:t>
            </a:r>
            <a:r>
              <a:rPr lang="en-GB" sz="3600" dirty="0" err="1" smtClean="0"/>
              <a:t>Domínio</a:t>
            </a:r>
            <a:r>
              <a:rPr lang="en-GB" sz="3600" dirty="0" smtClean="0"/>
              <a:t> Active Directory 2003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Picture 6" descr="DC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4324350" cy="3800475"/>
          </a:xfrm>
          <a:prstGeom prst="rect">
            <a:avLst/>
          </a:prstGeom>
        </p:spPr>
      </p:pic>
      <p:pic>
        <p:nvPicPr>
          <p:cNvPr id="8" name="Picture 7" descr="DC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676400"/>
            <a:ext cx="4314825" cy="3810000"/>
          </a:xfrm>
          <a:prstGeom prst="rect">
            <a:avLst/>
          </a:prstGeom>
        </p:spPr>
      </p:pic>
      <p:pic>
        <p:nvPicPr>
          <p:cNvPr id="9" name="Picture 8" descr="DC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133600"/>
            <a:ext cx="4295775" cy="3781425"/>
          </a:xfrm>
          <a:prstGeom prst="rect">
            <a:avLst/>
          </a:prstGeom>
        </p:spPr>
      </p:pic>
      <p:pic>
        <p:nvPicPr>
          <p:cNvPr id="10" name="Picture 9" descr="DC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2590800"/>
            <a:ext cx="4324350" cy="3800475"/>
          </a:xfrm>
          <a:prstGeom prst="rect">
            <a:avLst/>
          </a:prstGeom>
        </p:spPr>
      </p:pic>
      <p:pic>
        <p:nvPicPr>
          <p:cNvPr id="15" name="Picture 14" descr="DC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3057525"/>
            <a:ext cx="4305300" cy="3800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65212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Adicionando</a:t>
            </a:r>
            <a:r>
              <a:rPr lang="en-GB" sz="3600" dirty="0" smtClean="0"/>
              <a:t> o </a:t>
            </a:r>
            <a:r>
              <a:rPr lang="en-GB" sz="3600" dirty="0" err="1" smtClean="0"/>
              <a:t>Primeiro</a:t>
            </a:r>
            <a:r>
              <a:rPr lang="en-GB" sz="3600" dirty="0" smtClean="0"/>
              <a:t> DC 2008 </a:t>
            </a:r>
            <a:r>
              <a:rPr lang="en-GB" sz="3600" dirty="0" err="1" smtClean="0"/>
              <a:t>em</a:t>
            </a:r>
            <a:r>
              <a:rPr lang="en-GB" sz="3600" dirty="0" smtClean="0"/>
              <a:t> um </a:t>
            </a:r>
            <a:r>
              <a:rPr lang="en-GB" sz="3600" dirty="0" err="1" smtClean="0"/>
              <a:t>Domínio</a:t>
            </a:r>
            <a:r>
              <a:rPr lang="en-GB" sz="3600" dirty="0" smtClean="0"/>
              <a:t> Active Directory 2003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8" name="Picture 7" descr="DC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4324350" cy="3800475"/>
          </a:xfrm>
          <a:prstGeom prst="rect">
            <a:avLst/>
          </a:prstGeom>
        </p:spPr>
      </p:pic>
      <p:pic>
        <p:nvPicPr>
          <p:cNvPr id="9" name="Picture 8" descr="DC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828800"/>
            <a:ext cx="4305300" cy="3800475"/>
          </a:xfrm>
          <a:prstGeom prst="rect">
            <a:avLst/>
          </a:prstGeom>
        </p:spPr>
      </p:pic>
      <p:pic>
        <p:nvPicPr>
          <p:cNvPr id="10" name="Picture 9" descr="DC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667000"/>
            <a:ext cx="4314825" cy="3810000"/>
          </a:xfrm>
          <a:prstGeom prst="rect">
            <a:avLst/>
          </a:prstGeom>
        </p:spPr>
      </p:pic>
      <p:pic>
        <p:nvPicPr>
          <p:cNvPr id="15" name="Picture 14" descr="DC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657600"/>
            <a:ext cx="4200525" cy="2943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65212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Adicionando</a:t>
            </a:r>
            <a:r>
              <a:rPr lang="en-GB" sz="3600" dirty="0" smtClean="0"/>
              <a:t> o </a:t>
            </a:r>
            <a:r>
              <a:rPr lang="en-GB" sz="3600" dirty="0" err="1" smtClean="0"/>
              <a:t>Primeiro</a:t>
            </a:r>
            <a:r>
              <a:rPr lang="en-GB" sz="3600" dirty="0" smtClean="0"/>
              <a:t> DC 2008 </a:t>
            </a:r>
            <a:r>
              <a:rPr lang="en-GB" sz="3600" dirty="0" err="1" smtClean="0"/>
              <a:t>em</a:t>
            </a:r>
            <a:r>
              <a:rPr lang="en-GB" sz="3600" dirty="0" smtClean="0"/>
              <a:t> um </a:t>
            </a:r>
            <a:r>
              <a:rPr lang="en-GB" sz="3600" dirty="0" err="1" smtClean="0"/>
              <a:t>Domínio</a:t>
            </a:r>
            <a:r>
              <a:rPr lang="en-GB" sz="3600" dirty="0" smtClean="0"/>
              <a:t> Active Directory 2003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Picture 6" descr="DC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4305300" cy="3781425"/>
          </a:xfrm>
          <a:prstGeom prst="rect">
            <a:avLst/>
          </a:prstGeom>
        </p:spPr>
      </p:pic>
      <p:pic>
        <p:nvPicPr>
          <p:cNvPr id="11" name="Picture 10" descr="DC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752600"/>
            <a:ext cx="3419475" cy="1343025"/>
          </a:xfrm>
          <a:prstGeom prst="rect">
            <a:avLst/>
          </a:prstGeom>
        </p:spPr>
      </p:pic>
      <p:pic>
        <p:nvPicPr>
          <p:cNvPr id="12" name="Picture 11" descr="DC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3429000"/>
            <a:ext cx="4333875" cy="3124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65212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Tranferindo</a:t>
            </a:r>
            <a:r>
              <a:rPr lang="en-GB" sz="3600" dirty="0" smtClean="0"/>
              <a:t> as </a:t>
            </a:r>
            <a:r>
              <a:rPr lang="en-GB" sz="3600" dirty="0" err="1" smtClean="0"/>
              <a:t>Regras</a:t>
            </a:r>
            <a:r>
              <a:rPr lang="en-GB" sz="3600" dirty="0" smtClean="0"/>
              <a:t> de </a:t>
            </a:r>
            <a:r>
              <a:rPr lang="en-GB" sz="3600" dirty="0" err="1" smtClean="0"/>
              <a:t>Operações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regras de operações (FSMO) devem ser transferidas dos servidores Controladores de Domínio 2003 para Controladores de Domínio 2008 antes que os DCs 2003 sejam rebaixados.</a:t>
            </a:r>
          </a:p>
          <a:p>
            <a:r>
              <a:rPr lang="pt-BR" dirty="0" smtClean="0"/>
              <a:t>Identifique quais são os Controladores de Domínio envolvidos utilizando a ferramenta Netdom do Support Tools : C:\Netdom query fsmo</a:t>
            </a:r>
            <a:endParaRPr lang="pt-BR" dirty="0"/>
          </a:p>
        </p:txBody>
      </p:sp>
      <p:pic>
        <p:nvPicPr>
          <p:cNvPr id="8" name="Picture 7" descr="Regra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667000"/>
            <a:ext cx="5524645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65212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Tranferindo</a:t>
            </a:r>
            <a:r>
              <a:rPr lang="en-GB" sz="3600" dirty="0" smtClean="0"/>
              <a:t> as </a:t>
            </a:r>
            <a:r>
              <a:rPr lang="en-GB" sz="3600" dirty="0" err="1" smtClean="0"/>
              <a:t>Regras</a:t>
            </a:r>
            <a:r>
              <a:rPr lang="en-GB" sz="3600" dirty="0" smtClean="0"/>
              <a:t> de </a:t>
            </a:r>
            <a:r>
              <a:rPr lang="en-GB" sz="3600" dirty="0" err="1" smtClean="0"/>
              <a:t>Operações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Transfira as regras conectando através do comando NTDSUTIL no DC 2008 e selecionado as opções Transfer em Roles:</a:t>
            </a:r>
          </a:p>
        </p:txBody>
      </p:sp>
      <p:pic>
        <p:nvPicPr>
          <p:cNvPr id="5" name="Picture 4" descr="Regra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52600"/>
            <a:ext cx="3914775" cy="1400175"/>
          </a:xfrm>
          <a:prstGeom prst="rect">
            <a:avLst/>
          </a:prstGeom>
        </p:spPr>
      </p:pic>
      <p:pic>
        <p:nvPicPr>
          <p:cNvPr id="7" name="Picture 6" descr="Regras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514600"/>
            <a:ext cx="3990975" cy="1409700"/>
          </a:xfrm>
          <a:prstGeom prst="rect">
            <a:avLst/>
          </a:prstGeom>
        </p:spPr>
      </p:pic>
      <p:pic>
        <p:nvPicPr>
          <p:cNvPr id="9" name="Picture 8" descr="Regras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200400"/>
            <a:ext cx="3629025" cy="1409700"/>
          </a:xfrm>
          <a:prstGeom prst="rect">
            <a:avLst/>
          </a:prstGeom>
        </p:spPr>
      </p:pic>
      <p:pic>
        <p:nvPicPr>
          <p:cNvPr id="10" name="Picture 9" descr="Regras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4191000"/>
            <a:ext cx="3933825" cy="1400175"/>
          </a:xfrm>
          <a:prstGeom prst="rect">
            <a:avLst/>
          </a:prstGeom>
        </p:spPr>
      </p:pic>
      <p:pic>
        <p:nvPicPr>
          <p:cNvPr id="11" name="Picture 10" descr="Regras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5257800"/>
            <a:ext cx="3943350" cy="1409700"/>
          </a:xfrm>
          <a:prstGeom prst="rect">
            <a:avLst/>
          </a:prstGeom>
        </p:spPr>
      </p:pic>
      <p:pic>
        <p:nvPicPr>
          <p:cNvPr id="12" name="Picture 11" descr="Regras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1" y="4221138"/>
            <a:ext cx="4114800" cy="24177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v-fahara\Desktop\TechNet Tech net logo color revers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1" y="2709132"/>
            <a:ext cx="8225360" cy="9064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Matriz de Compatibilidade (EXxSO)</a:t>
            </a:r>
            <a:br>
              <a:rPr smtClean="0"/>
            </a:br>
            <a:endParaRPr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457200" y="1066800"/>
          <a:ext cx="8305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580761">
                <a:tc>
                  <a:txBody>
                    <a:bodyPr/>
                    <a:lstStyle/>
                    <a:p>
                      <a:r>
                        <a:rPr lang="pt-BR" dirty="0" smtClean="0"/>
                        <a:t>Versão do Exchange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Sistema</a:t>
                      </a:r>
                      <a:r>
                        <a:rPr lang="pt-BR" baseline="0" dirty="0" smtClean="0"/>
                        <a:t> Operacional suportado</a:t>
                      </a:r>
                    </a:p>
                  </a:txBody>
                  <a:tcPr/>
                </a:tc>
              </a:tr>
              <a:tr h="1861617">
                <a:tc>
                  <a:txBody>
                    <a:bodyPr/>
                    <a:lstStyle/>
                    <a:p>
                      <a:r>
                        <a:rPr lang="pt-BR" dirty="0" smtClean="0"/>
                        <a:t>Exchange Server 2003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Windows </a:t>
                      </a:r>
                      <a:r>
                        <a:rPr lang="pt-BR" baseline="0" smtClean="0"/>
                        <a:t>Server 2000 </a:t>
                      </a:r>
                      <a:r>
                        <a:rPr lang="pt-BR" baseline="0" dirty="0" smtClean="0"/>
                        <a:t>SP4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Windows Server 2003 (com todos service packs e R2)</a:t>
                      </a:r>
                    </a:p>
                    <a:p>
                      <a:endParaRPr lang="pt-BR" baseline="0" dirty="0" smtClean="0"/>
                    </a:p>
                  </a:txBody>
                  <a:tcPr/>
                </a:tc>
              </a:tr>
              <a:tr h="1002409">
                <a:tc>
                  <a:txBody>
                    <a:bodyPr/>
                    <a:lstStyle/>
                    <a:p>
                      <a:r>
                        <a:rPr lang="pt-BR" dirty="0" smtClean="0"/>
                        <a:t>Exchange Server 2007 RTM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Windows Server 2003 SP1 + SP2 (incluindo R2)</a:t>
                      </a:r>
                    </a:p>
                  </a:txBody>
                  <a:tcPr/>
                </a:tc>
              </a:tr>
              <a:tr h="1432013">
                <a:tc>
                  <a:txBody>
                    <a:bodyPr/>
                    <a:lstStyle/>
                    <a:p>
                      <a:r>
                        <a:rPr lang="pt-BR" dirty="0" smtClean="0"/>
                        <a:t>Exchange Server 2007 SP1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Windows Server 2003 SP1 + SP2 (incluindo R2)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Windows Server 2008 RTM (Deve ser Full - Server Core não suportado)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26720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3C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400" smtClean="0"/>
              <a:t>Matriz de Compatibilidade (EXxSODC)</a:t>
            </a:r>
            <a:r>
              <a:rPr smtClean="0"/>
              <a:t/>
            </a:r>
            <a:br>
              <a:rPr smtClean="0"/>
            </a:br>
            <a:endParaRPr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457200" y="1066800"/>
          <a:ext cx="8305800" cy="4936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580761">
                <a:tc>
                  <a:txBody>
                    <a:bodyPr/>
                    <a:lstStyle/>
                    <a:p>
                      <a:r>
                        <a:rPr lang="pt-BR" dirty="0" smtClean="0"/>
                        <a:t>Versão do Exchange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Sistema</a:t>
                      </a:r>
                      <a:r>
                        <a:rPr lang="pt-BR" baseline="0" dirty="0" smtClean="0"/>
                        <a:t> Operacional do Domain Controller</a:t>
                      </a:r>
                    </a:p>
                  </a:txBody>
                  <a:tcPr/>
                </a:tc>
              </a:tr>
              <a:tr h="1861617">
                <a:tc>
                  <a:txBody>
                    <a:bodyPr/>
                    <a:lstStyle/>
                    <a:p>
                      <a:r>
                        <a:rPr lang="pt-BR" dirty="0" smtClean="0"/>
                        <a:t>Exchange Server 2003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Windows Server 2000 SP4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Windows Server 2003 (com todos service packs e R2)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Windows Server 2008 RTM</a:t>
                      </a:r>
                    </a:p>
                    <a:p>
                      <a:endParaRPr lang="pt-BR" baseline="0" dirty="0" smtClean="0"/>
                    </a:p>
                  </a:txBody>
                  <a:tcPr/>
                </a:tc>
              </a:tr>
              <a:tr h="1002409">
                <a:tc>
                  <a:txBody>
                    <a:bodyPr/>
                    <a:lstStyle/>
                    <a:p>
                      <a:r>
                        <a:rPr lang="pt-BR" dirty="0" smtClean="0"/>
                        <a:t>Exchange Server 2007 RTM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Windows Server 2003 SP1 + SP2 (incluindo R2)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Windows Server 2008 RTM</a:t>
                      </a:r>
                    </a:p>
                  </a:txBody>
                  <a:tcPr/>
                </a:tc>
              </a:tr>
              <a:tr h="1432013">
                <a:tc>
                  <a:txBody>
                    <a:bodyPr/>
                    <a:lstStyle/>
                    <a:p>
                      <a:r>
                        <a:rPr lang="pt-BR" dirty="0" smtClean="0"/>
                        <a:t>Exchange Server 2007 SP1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Windows Server 2003 SP1 + SP2 (incluindo R2)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Windows Server 2008 RTM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26720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3C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400" smtClean="0"/>
              <a:t>Componentes por Funções Individuais</a:t>
            </a:r>
            <a:endParaRPr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457200" y="1066800"/>
          <a:ext cx="8044180" cy="441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280"/>
                <a:gridCol w="4152900"/>
              </a:tblGrid>
              <a:tr h="580761">
                <a:tc>
                  <a:txBody>
                    <a:bodyPr/>
                    <a:lstStyle/>
                    <a:p>
                      <a:r>
                        <a:rPr lang="pt-BR" dirty="0" smtClean="0"/>
                        <a:t>Função do Exchange</a:t>
                      </a:r>
                      <a:r>
                        <a:rPr lang="pt-BR" baseline="0" dirty="0" smtClean="0"/>
                        <a:t> Server 2007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Rules e Features</a:t>
                      </a:r>
                      <a:endParaRPr lang="pt-BR" baseline="0" dirty="0" smtClean="0"/>
                    </a:p>
                  </a:txBody>
                  <a:tcPr/>
                </a:tc>
              </a:tr>
              <a:tr h="1861617">
                <a:tc>
                  <a:txBody>
                    <a:bodyPr/>
                    <a:lstStyle/>
                    <a:p>
                      <a:r>
                        <a:rPr lang="pt-BR" dirty="0" smtClean="0"/>
                        <a:t>Client Access Server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PowerShell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Web-ISAPI-Ext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Web-Metabase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Web-Lgcy-Mgmt-Console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Web-Basic-Auth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Web-Digest-Auth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Web-Windows-Auth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Web-Dyn-Compression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RCP-over-HTTP-proxy (opcional)</a:t>
                      </a:r>
                    </a:p>
                    <a:p>
                      <a:endParaRPr lang="pt-BR" baseline="0" dirty="0" smtClean="0"/>
                    </a:p>
                  </a:txBody>
                  <a:tcPr/>
                </a:tc>
              </a:tr>
              <a:tr h="1002409">
                <a:tc>
                  <a:txBody>
                    <a:bodyPr/>
                    <a:lstStyle/>
                    <a:p>
                      <a:r>
                        <a:rPr lang="pt-BR" dirty="0" smtClean="0"/>
                        <a:t>Edge Server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PowerShell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ADLDS (antigo ADAM)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26720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3C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400" smtClean="0"/>
              <a:t>Componentes por Funções Individuais</a:t>
            </a:r>
            <a:endParaRPr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457200" y="1066800"/>
          <a:ext cx="8044180" cy="505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280"/>
                <a:gridCol w="4152900"/>
              </a:tblGrid>
              <a:tr h="580761">
                <a:tc>
                  <a:txBody>
                    <a:bodyPr/>
                    <a:lstStyle/>
                    <a:p>
                      <a:r>
                        <a:rPr lang="pt-BR" dirty="0" smtClean="0"/>
                        <a:t>Função do Exchange</a:t>
                      </a:r>
                      <a:r>
                        <a:rPr lang="pt-BR" baseline="0" dirty="0" smtClean="0"/>
                        <a:t> Server 2007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Rules e Features</a:t>
                      </a:r>
                      <a:endParaRPr lang="pt-BR" baseline="0" dirty="0" smtClean="0"/>
                    </a:p>
                  </a:txBody>
                  <a:tcPr/>
                </a:tc>
              </a:tr>
              <a:tr h="1019439">
                <a:tc>
                  <a:txBody>
                    <a:bodyPr/>
                    <a:lstStyle/>
                    <a:p>
                      <a:r>
                        <a:rPr lang="pt-BR" dirty="0" smtClean="0"/>
                        <a:t>Hub Transport Server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PowerShell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Web-Metabase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Web-Lgcy-Mgmt-Console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pt-BR" baseline="0" dirty="0" smtClean="0"/>
                    </a:p>
                  </a:txBody>
                  <a:tcPr/>
                </a:tc>
              </a:tr>
              <a:tr h="1002409">
                <a:tc>
                  <a:txBody>
                    <a:bodyPr/>
                    <a:lstStyle/>
                    <a:p>
                      <a:r>
                        <a:rPr lang="pt-BR" dirty="0" smtClean="0"/>
                        <a:t>Mailbox</a:t>
                      </a:r>
                      <a:r>
                        <a:rPr lang="pt-BR" baseline="0" dirty="0" smtClean="0"/>
                        <a:t> Server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PowerShell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Web-Server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Web-ISAPI-Ext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Web-Metabase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Web-Lgcy-Mgmt-Console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Web-Basic-Auth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Web-Windows-Auth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Failover Clustering (opcional)</a:t>
                      </a:r>
                    </a:p>
                  </a:txBody>
                  <a:tcPr/>
                </a:tc>
              </a:tr>
              <a:tr h="1002409">
                <a:tc>
                  <a:txBody>
                    <a:bodyPr/>
                    <a:lstStyle/>
                    <a:p>
                      <a:r>
                        <a:rPr lang="pt-BR" dirty="0" smtClean="0"/>
                        <a:t>Unified Messaging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PowerShell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Desktop-Experience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26720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3C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Componentes : Funções no Mesmo Servidor</a:t>
            </a:r>
            <a:endParaRPr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609600" y="1447800"/>
          <a:ext cx="804418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280"/>
                <a:gridCol w="4152900"/>
              </a:tblGrid>
              <a:tr h="457200">
                <a:tc>
                  <a:txBody>
                    <a:bodyPr/>
                    <a:lstStyle/>
                    <a:p>
                      <a:r>
                        <a:rPr lang="pt-BR" dirty="0" smtClean="0"/>
                        <a:t>Função do Exchange</a:t>
                      </a:r>
                      <a:r>
                        <a:rPr lang="pt-BR" baseline="0" dirty="0" smtClean="0"/>
                        <a:t> Server 2007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Rules e Features</a:t>
                      </a:r>
                      <a:endParaRPr lang="pt-BR" baseline="0" dirty="0" smtClean="0"/>
                    </a:p>
                  </a:txBody>
                  <a:tcPr/>
                </a:tc>
              </a:tr>
              <a:tr h="1019439">
                <a:tc>
                  <a:txBody>
                    <a:bodyPr/>
                    <a:lstStyle/>
                    <a:p>
                      <a:r>
                        <a:rPr lang="pt-BR" dirty="0" smtClean="0"/>
                        <a:t>HUB, CAS,</a:t>
                      </a:r>
                      <a:r>
                        <a:rPr lang="pt-BR" baseline="0" dirty="0" smtClean="0"/>
                        <a:t> MBX e UM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PowerShell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Web-Server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Web-ISAPI-Ext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Web-Metabase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Web-Lgcy-Mgmt-Console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Web-Basic-Auth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Web-Digest-Auth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Web-Windows-Auth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Web-Dyn-Compression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RPC-over-HTTP-proxy (opcional)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 Desktop-Experience (opcional)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pt-BR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26720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83C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715000"/>
            <a:ext cx="856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Um arquivo de Log (.BAT ou .CMD) pode ser criado para automatizar a instalação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65212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Preparando</a:t>
            </a:r>
            <a:r>
              <a:rPr lang="en-GB" sz="3600" dirty="0" smtClean="0"/>
              <a:t> o </a:t>
            </a:r>
            <a:r>
              <a:rPr lang="en-GB" sz="3600" dirty="0" err="1" smtClean="0"/>
              <a:t>Esquema</a:t>
            </a:r>
            <a:r>
              <a:rPr lang="en-GB" sz="3600" dirty="0" smtClean="0"/>
              <a:t> do Active Directory 2003 </a:t>
            </a:r>
            <a:r>
              <a:rPr lang="en-GB" sz="3600" dirty="0" err="1" smtClean="0"/>
              <a:t>para</a:t>
            </a:r>
            <a:r>
              <a:rPr lang="en-GB" sz="3600" dirty="0" smtClean="0"/>
              <a:t> o Exchange Server 2007 SP1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152400" y="838200"/>
            <a:ext cx="89916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err="1" smtClean="0"/>
              <a:t>Instale</a:t>
            </a:r>
            <a:r>
              <a:rPr lang="en-GB" sz="2000" dirty="0" smtClean="0"/>
              <a:t> o </a:t>
            </a:r>
            <a:r>
              <a:rPr lang="en-GB" sz="2000" dirty="0" err="1" smtClean="0"/>
              <a:t>componente</a:t>
            </a:r>
            <a:r>
              <a:rPr lang="en-GB" sz="2000" dirty="0" smtClean="0"/>
              <a:t> Active Directory Domain Services no Windows Server 2008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o Setup do Exchange </a:t>
            </a:r>
            <a:r>
              <a:rPr lang="en-GB" sz="2000" dirty="0" err="1" smtClean="0"/>
              <a:t>possa</a:t>
            </a:r>
            <a:r>
              <a:rPr lang="en-GB" sz="2000" dirty="0" smtClean="0"/>
              <a:t> </a:t>
            </a:r>
            <a:r>
              <a:rPr lang="en-GB" sz="2000" dirty="0" err="1" smtClean="0"/>
              <a:t>estender</a:t>
            </a:r>
            <a:r>
              <a:rPr lang="en-GB" sz="2000" dirty="0" smtClean="0"/>
              <a:t> o schema do Active Directory 2003: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Execute o </a:t>
            </a:r>
            <a:r>
              <a:rPr lang="en-GB" sz="2000" dirty="0" err="1" smtClean="0">
                <a:solidFill>
                  <a:srgbClr val="FF0000"/>
                </a:solidFill>
              </a:rPr>
              <a:t>comando</a:t>
            </a:r>
            <a:r>
              <a:rPr lang="en-GB" sz="2000" dirty="0" smtClean="0">
                <a:solidFill>
                  <a:srgbClr val="FF0000"/>
                </a:solidFill>
              </a:rPr>
              <a:t> : C:\ServerManagerCMD –</a:t>
            </a:r>
            <a:r>
              <a:rPr lang="en-GB" sz="2000" dirty="0" err="1" smtClean="0">
                <a:solidFill>
                  <a:srgbClr val="FF0000"/>
                </a:solidFill>
              </a:rPr>
              <a:t>i</a:t>
            </a:r>
            <a:r>
              <a:rPr lang="en-GB" sz="2000" dirty="0" smtClean="0">
                <a:solidFill>
                  <a:srgbClr val="FF0000"/>
                </a:solidFill>
              </a:rPr>
              <a:t>  RSAT-ADDS</a:t>
            </a:r>
          </a:p>
          <a:p>
            <a:r>
              <a:rPr lang="en-GB" sz="2000" dirty="0" err="1" smtClean="0"/>
              <a:t>Será</a:t>
            </a:r>
            <a:r>
              <a:rPr lang="en-GB" sz="2000" dirty="0" smtClean="0"/>
              <a:t> </a:t>
            </a:r>
            <a:r>
              <a:rPr lang="en-GB" sz="2000" dirty="0" err="1" smtClean="0"/>
              <a:t>necessário</a:t>
            </a:r>
            <a:r>
              <a:rPr lang="en-GB" sz="2000" dirty="0" smtClean="0"/>
              <a:t> </a:t>
            </a:r>
            <a:r>
              <a:rPr lang="en-GB" sz="2000" dirty="0" err="1" smtClean="0"/>
              <a:t>reiniciar</a:t>
            </a:r>
            <a:r>
              <a:rPr lang="en-GB" sz="2000" dirty="0" smtClean="0"/>
              <a:t> o </a:t>
            </a:r>
            <a:r>
              <a:rPr lang="en-GB" sz="2000" dirty="0" err="1" smtClean="0"/>
              <a:t>servidor</a:t>
            </a:r>
            <a:r>
              <a:rPr lang="en-GB" sz="2000" dirty="0" smtClean="0"/>
              <a:t> </a:t>
            </a:r>
            <a:r>
              <a:rPr lang="en-GB" sz="2000" dirty="0" err="1" smtClean="0"/>
              <a:t>depois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este</a:t>
            </a:r>
            <a:r>
              <a:rPr lang="en-GB" sz="2000" dirty="0" smtClean="0"/>
              <a:t> </a:t>
            </a:r>
            <a:r>
              <a:rPr lang="en-GB" sz="2000" dirty="0" err="1" smtClean="0"/>
              <a:t>componente</a:t>
            </a:r>
            <a:r>
              <a:rPr lang="en-GB" sz="2000" dirty="0" smtClean="0"/>
              <a:t> for </a:t>
            </a:r>
            <a:r>
              <a:rPr lang="en-GB" sz="2000" dirty="0" err="1" smtClean="0"/>
              <a:t>instalado</a:t>
            </a:r>
            <a:r>
              <a:rPr lang="en-GB" sz="2000" dirty="0" smtClean="0"/>
              <a:t>. </a:t>
            </a:r>
            <a:r>
              <a:rPr lang="en-GB" sz="2000" dirty="0" err="1" smtClean="0"/>
              <a:t>Ao</a:t>
            </a:r>
            <a:r>
              <a:rPr lang="en-GB" sz="2000" dirty="0" smtClean="0"/>
              <a:t> </a:t>
            </a:r>
            <a:r>
              <a:rPr lang="en-GB" sz="2000" dirty="0" err="1" smtClean="0"/>
              <a:t>estender</a:t>
            </a:r>
            <a:r>
              <a:rPr lang="en-GB" sz="2000" dirty="0" smtClean="0"/>
              <a:t> o </a:t>
            </a:r>
            <a:r>
              <a:rPr lang="en-GB" sz="2000" dirty="0" err="1" smtClean="0"/>
              <a:t>esquema</a:t>
            </a:r>
            <a:r>
              <a:rPr lang="en-GB" sz="2000" dirty="0" smtClean="0"/>
              <a:t> o Setup </a:t>
            </a:r>
            <a:r>
              <a:rPr lang="en-GB" sz="2000" dirty="0" err="1" smtClean="0"/>
              <a:t>usará</a:t>
            </a:r>
            <a:r>
              <a:rPr lang="en-GB" sz="2000" dirty="0" smtClean="0"/>
              <a:t> o </a:t>
            </a:r>
            <a:r>
              <a:rPr lang="en-GB" sz="2000" dirty="0" err="1" smtClean="0"/>
              <a:t>utilitário</a:t>
            </a:r>
            <a:r>
              <a:rPr lang="en-GB" sz="2000" dirty="0" smtClean="0"/>
              <a:t> LDIFDE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importar</a:t>
            </a:r>
            <a:r>
              <a:rPr lang="en-GB" sz="2000" dirty="0" smtClean="0"/>
              <a:t> </a:t>
            </a:r>
            <a:r>
              <a:rPr lang="en-GB" sz="2000" dirty="0" err="1" smtClean="0"/>
              <a:t>os</a:t>
            </a:r>
            <a:r>
              <a:rPr lang="en-GB" sz="2000" dirty="0" smtClean="0"/>
              <a:t> </a:t>
            </a:r>
            <a:r>
              <a:rPr lang="en-GB" sz="2000" dirty="0" err="1" smtClean="0"/>
              <a:t>arquivos</a:t>
            </a:r>
            <a:r>
              <a:rPr lang="en-GB" sz="2000" dirty="0" smtClean="0"/>
              <a:t> *.LDF </a:t>
            </a:r>
            <a:r>
              <a:rPr lang="en-GB" sz="2000" dirty="0" err="1" smtClean="0"/>
              <a:t>para</a:t>
            </a:r>
            <a:r>
              <a:rPr lang="en-GB" sz="2000" dirty="0" smtClean="0"/>
              <a:t> o </a:t>
            </a:r>
            <a:r>
              <a:rPr lang="en-GB" sz="2000" dirty="0" err="1" smtClean="0"/>
              <a:t>Banco</a:t>
            </a:r>
            <a:r>
              <a:rPr lang="en-GB" sz="2000" dirty="0" smtClean="0"/>
              <a:t> de Dados do Active Directory </a:t>
            </a:r>
            <a:r>
              <a:rPr lang="en-GB" sz="2000" dirty="0" err="1" smtClean="0"/>
              <a:t>remotamente</a:t>
            </a:r>
            <a:r>
              <a:rPr lang="en-GB" sz="2000" dirty="0" smtClean="0"/>
              <a:t> (NTDS.DIT)</a:t>
            </a:r>
          </a:p>
          <a:p>
            <a:endParaRPr lang="en-GB" dirty="0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343400"/>
            <a:ext cx="430587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343400"/>
            <a:ext cx="430587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65212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Preparando</a:t>
            </a:r>
            <a:r>
              <a:rPr lang="en-GB" sz="3600" dirty="0" smtClean="0"/>
              <a:t> o </a:t>
            </a:r>
            <a:r>
              <a:rPr lang="en-GB" sz="3600" dirty="0" err="1" smtClean="0"/>
              <a:t>Esquema</a:t>
            </a:r>
            <a:r>
              <a:rPr lang="en-GB" sz="3600" dirty="0" smtClean="0"/>
              <a:t> do Active Directory 2003 </a:t>
            </a:r>
            <a:r>
              <a:rPr lang="en-GB" sz="3600" dirty="0" err="1" smtClean="0"/>
              <a:t>para</a:t>
            </a:r>
            <a:r>
              <a:rPr lang="en-GB" sz="3600" dirty="0" smtClean="0"/>
              <a:t> o Exchange Server 2007 SP1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152400" y="838200"/>
            <a:ext cx="89916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err="1" smtClean="0"/>
              <a:t>Componentes</a:t>
            </a:r>
            <a:r>
              <a:rPr lang="en-GB" sz="2000" dirty="0" smtClean="0"/>
              <a:t> </a:t>
            </a:r>
            <a:r>
              <a:rPr lang="en-GB" sz="2000" dirty="0" err="1" smtClean="0"/>
              <a:t>obrigatórios</a:t>
            </a:r>
            <a:r>
              <a:rPr lang="en-GB" sz="2000" dirty="0" smtClean="0"/>
              <a:t> </a:t>
            </a:r>
            <a:r>
              <a:rPr lang="en-GB" sz="2000" dirty="0" err="1" smtClean="0"/>
              <a:t>quando</a:t>
            </a:r>
            <a:r>
              <a:rPr lang="en-GB" sz="2000" dirty="0" smtClean="0"/>
              <a:t> </a:t>
            </a:r>
            <a:r>
              <a:rPr lang="en-GB" sz="2000" dirty="0" err="1" smtClean="0"/>
              <a:t>há</a:t>
            </a:r>
            <a:r>
              <a:rPr lang="en-GB" sz="2000" dirty="0" smtClean="0"/>
              <a:t> um </a:t>
            </a:r>
            <a:r>
              <a:rPr lang="en-GB" sz="2000" dirty="0" err="1" smtClean="0"/>
              <a:t>servidor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cada</a:t>
            </a:r>
            <a:r>
              <a:rPr lang="en-GB" sz="2000" dirty="0" smtClean="0"/>
              <a:t> </a:t>
            </a:r>
            <a:r>
              <a:rPr lang="en-GB" sz="2000" dirty="0" err="1" smtClean="0"/>
              <a:t>função</a:t>
            </a:r>
            <a:r>
              <a:rPr lang="en-GB" sz="2000" dirty="0" smtClean="0"/>
              <a:t>: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Execute o </a:t>
            </a:r>
            <a:r>
              <a:rPr lang="en-GB" sz="2000" dirty="0" err="1" smtClean="0">
                <a:solidFill>
                  <a:srgbClr val="FF0000"/>
                </a:solidFill>
              </a:rPr>
              <a:t>comando</a:t>
            </a:r>
            <a:r>
              <a:rPr lang="en-GB" sz="2000" dirty="0" smtClean="0">
                <a:solidFill>
                  <a:srgbClr val="FF0000"/>
                </a:solidFill>
              </a:rPr>
              <a:t> : C:\ServerManagerCMD –</a:t>
            </a:r>
            <a:r>
              <a:rPr lang="en-GB" sz="2000" dirty="0" err="1" smtClean="0">
                <a:solidFill>
                  <a:srgbClr val="FF0000"/>
                </a:solidFill>
              </a:rPr>
              <a:t>i</a:t>
            </a:r>
            <a:r>
              <a:rPr lang="en-GB" sz="2000" dirty="0" smtClean="0">
                <a:solidFill>
                  <a:srgbClr val="FF0000"/>
                </a:solidFill>
              </a:rPr>
              <a:t>  Web-</a:t>
            </a:r>
            <a:r>
              <a:rPr lang="en-GB" sz="2000" dirty="0" err="1" smtClean="0">
                <a:solidFill>
                  <a:srgbClr val="FF0000"/>
                </a:solidFill>
              </a:rPr>
              <a:t>Metabase</a:t>
            </a:r>
            <a:endParaRPr lang="en-GB" sz="2000" dirty="0" smtClean="0">
              <a:solidFill>
                <a:srgbClr val="FF0000"/>
              </a:solidFill>
            </a:endParaRP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Execute o </a:t>
            </a:r>
            <a:r>
              <a:rPr lang="en-GB" sz="2000" dirty="0" err="1" smtClean="0">
                <a:solidFill>
                  <a:srgbClr val="FF0000"/>
                </a:solidFill>
              </a:rPr>
              <a:t>comando</a:t>
            </a:r>
            <a:r>
              <a:rPr lang="en-GB" sz="2000" dirty="0" smtClean="0">
                <a:solidFill>
                  <a:srgbClr val="FF0000"/>
                </a:solidFill>
              </a:rPr>
              <a:t> : C:\ServerManagerCMD –</a:t>
            </a:r>
            <a:r>
              <a:rPr lang="en-GB" sz="2000" dirty="0" err="1" smtClean="0">
                <a:solidFill>
                  <a:srgbClr val="FF0000"/>
                </a:solidFill>
              </a:rPr>
              <a:t>i</a:t>
            </a:r>
            <a:r>
              <a:rPr lang="en-GB" sz="2000" dirty="0" smtClean="0">
                <a:solidFill>
                  <a:srgbClr val="FF0000"/>
                </a:solidFill>
              </a:rPr>
              <a:t>  Web-</a:t>
            </a:r>
            <a:r>
              <a:rPr lang="en-GB" sz="2000" dirty="0" err="1" smtClean="0">
                <a:solidFill>
                  <a:srgbClr val="FF0000"/>
                </a:solidFill>
              </a:rPr>
              <a:t>Lgcy</a:t>
            </a:r>
            <a:r>
              <a:rPr lang="en-GB" sz="2000" dirty="0" smtClean="0">
                <a:solidFill>
                  <a:srgbClr val="FF0000"/>
                </a:solidFill>
              </a:rPr>
              <a:t>-Mgmt-Console</a:t>
            </a:r>
          </a:p>
          <a:p>
            <a:pPr lvl="1"/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/>
              <a:t>Se a </a:t>
            </a:r>
            <a:r>
              <a:rPr lang="en-GB" sz="2000" dirty="0" err="1" smtClean="0"/>
              <a:t>função</a:t>
            </a:r>
            <a:r>
              <a:rPr lang="en-GB" sz="2000" dirty="0" smtClean="0"/>
              <a:t> Mailbox Server for </a:t>
            </a:r>
            <a:r>
              <a:rPr lang="en-GB" sz="2000" dirty="0" err="1" smtClean="0"/>
              <a:t>clusterizada</a:t>
            </a:r>
            <a:r>
              <a:rPr lang="en-GB" sz="2000" dirty="0" smtClean="0"/>
              <a:t> o </a:t>
            </a:r>
            <a:r>
              <a:rPr lang="en-GB" sz="2000" dirty="0" err="1" smtClean="0"/>
              <a:t>recurso</a:t>
            </a:r>
            <a:r>
              <a:rPr lang="en-GB" sz="2000" dirty="0" smtClean="0"/>
              <a:t> Failover Clustering </a:t>
            </a:r>
            <a:r>
              <a:rPr lang="en-GB" sz="2000" dirty="0" err="1" smtClean="0"/>
              <a:t>deve</a:t>
            </a:r>
            <a:r>
              <a:rPr lang="en-GB" sz="2000" dirty="0" smtClean="0"/>
              <a:t> ser </a:t>
            </a:r>
            <a:r>
              <a:rPr lang="en-GB" sz="2000" dirty="0" err="1" smtClean="0"/>
              <a:t>instalado</a:t>
            </a:r>
            <a:r>
              <a:rPr lang="en-GB" sz="2000" dirty="0" smtClean="0"/>
              <a:t> </a:t>
            </a:r>
            <a:r>
              <a:rPr lang="en-GB" sz="2000" dirty="0" err="1" smtClean="0"/>
              <a:t>em</a:t>
            </a:r>
            <a:r>
              <a:rPr lang="en-GB" sz="2000" dirty="0" smtClean="0"/>
              <a:t> </a:t>
            </a:r>
            <a:r>
              <a:rPr lang="en-GB" sz="2000" dirty="0" err="1" smtClean="0"/>
              <a:t>pelo</a:t>
            </a:r>
            <a:r>
              <a:rPr lang="en-GB" sz="2000" dirty="0" smtClean="0"/>
              <a:t> </a:t>
            </a:r>
            <a:r>
              <a:rPr lang="en-GB" sz="2000" dirty="0" err="1" smtClean="0"/>
              <a:t>menos</a:t>
            </a:r>
            <a:r>
              <a:rPr lang="en-GB" sz="2000" dirty="0" smtClean="0"/>
              <a:t> 2 </a:t>
            </a:r>
            <a:r>
              <a:rPr lang="en-GB" sz="2000" dirty="0" err="1" smtClean="0"/>
              <a:t>Nós</a:t>
            </a:r>
            <a:r>
              <a:rPr lang="en-GB" sz="2000" dirty="0" smtClean="0"/>
              <a:t>.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Execute o </a:t>
            </a:r>
            <a:r>
              <a:rPr lang="en-GB" sz="2000" dirty="0" err="1" smtClean="0">
                <a:solidFill>
                  <a:srgbClr val="FF0000"/>
                </a:solidFill>
              </a:rPr>
              <a:t>comando</a:t>
            </a:r>
            <a:r>
              <a:rPr lang="en-GB" sz="2000" dirty="0" smtClean="0">
                <a:solidFill>
                  <a:srgbClr val="FF0000"/>
                </a:solidFill>
              </a:rPr>
              <a:t> : C:\ServerManagerCMD –</a:t>
            </a:r>
            <a:r>
              <a:rPr lang="en-GB" sz="2000" dirty="0" err="1" smtClean="0">
                <a:solidFill>
                  <a:srgbClr val="FF0000"/>
                </a:solidFill>
              </a:rPr>
              <a:t>i</a:t>
            </a:r>
            <a:r>
              <a:rPr lang="en-GB" sz="2000" dirty="0" smtClean="0">
                <a:solidFill>
                  <a:srgbClr val="FF0000"/>
                </a:solidFill>
              </a:rPr>
              <a:t>  Failover-Clustering</a:t>
            </a:r>
          </a:p>
          <a:p>
            <a:r>
              <a:rPr lang="en-GB" sz="2000" dirty="0" smtClean="0"/>
              <a:t>Configure o Failover Clustering com </a:t>
            </a:r>
            <a:r>
              <a:rPr lang="en-GB" sz="2000" dirty="0" err="1" smtClean="0"/>
              <a:t>os</a:t>
            </a:r>
            <a:r>
              <a:rPr lang="en-GB" sz="2000" dirty="0" smtClean="0"/>
              <a:t> </a:t>
            </a:r>
            <a:r>
              <a:rPr lang="en-GB" sz="2000" dirty="0" err="1" smtClean="0"/>
              <a:t>respectivos</a:t>
            </a:r>
            <a:r>
              <a:rPr lang="en-GB" sz="2000" dirty="0" smtClean="0"/>
              <a:t> discos de </a:t>
            </a:r>
            <a:r>
              <a:rPr lang="en-GB" sz="2000" dirty="0" err="1" smtClean="0"/>
              <a:t>Quórum</a:t>
            </a:r>
            <a:r>
              <a:rPr lang="en-GB" sz="2000" dirty="0" smtClean="0"/>
              <a:t> e Dados </a:t>
            </a:r>
            <a:r>
              <a:rPr lang="en-GB" sz="2000" dirty="0" err="1" smtClean="0"/>
              <a:t>na</a:t>
            </a:r>
            <a:r>
              <a:rPr lang="en-GB" sz="2000" dirty="0" smtClean="0"/>
              <a:t> Storage </a:t>
            </a:r>
            <a:r>
              <a:rPr lang="en-GB" sz="2000" dirty="0" err="1" smtClean="0"/>
              <a:t>através</a:t>
            </a:r>
            <a:r>
              <a:rPr lang="en-GB" sz="2000" dirty="0" smtClean="0"/>
              <a:t> </a:t>
            </a:r>
            <a:r>
              <a:rPr lang="en-GB" sz="2000" dirty="0" err="1" smtClean="0"/>
              <a:t>da</a:t>
            </a:r>
            <a:r>
              <a:rPr lang="en-GB" sz="2000" dirty="0" smtClean="0"/>
              <a:t> HBA </a:t>
            </a:r>
            <a:r>
              <a:rPr lang="en-GB" sz="2000" dirty="0" err="1" smtClean="0"/>
              <a:t>ou</a:t>
            </a:r>
            <a:r>
              <a:rPr lang="en-GB" sz="2000" dirty="0" smtClean="0"/>
              <a:t> ISCSI. Continue a </a:t>
            </a:r>
            <a:r>
              <a:rPr lang="en-GB" sz="2000" dirty="0" err="1" smtClean="0"/>
              <a:t>instalação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roes Happen Here - Launch Wave 2008 Template">
  <a:themeElements>
    <a:clrScheme name="Launch Wave colors">
      <a:dk1>
        <a:srgbClr val="000000"/>
      </a:dk1>
      <a:lt1>
        <a:srgbClr val="FFFFFF"/>
      </a:lt1>
      <a:dk2>
        <a:srgbClr val="4D4D4D"/>
      </a:dk2>
      <a:lt2>
        <a:srgbClr val="CCCCCC"/>
      </a:lt2>
      <a:accent1>
        <a:srgbClr val="0099FF"/>
      </a:accent1>
      <a:accent2>
        <a:srgbClr val="FF3300"/>
      </a:accent2>
      <a:accent3>
        <a:srgbClr val="B0B3B2"/>
      </a:accent3>
      <a:accent4>
        <a:srgbClr val="8FD2FF"/>
      </a:accent4>
      <a:accent5>
        <a:srgbClr val="FF9379"/>
      </a:accent5>
      <a:accent6>
        <a:srgbClr val="E1E3E2"/>
      </a:accent6>
      <a:hlink>
        <a:srgbClr val="0099FF"/>
      </a:hlink>
      <a:folHlink>
        <a:srgbClr val="BEBEBE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Heroes Happen Here - Launch Wave 2008 Template">
  <a:themeElements>
    <a:clrScheme name="Launch Wave colors">
      <a:dk1>
        <a:srgbClr val="000000"/>
      </a:dk1>
      <a:lt1>
        <a:srgbClr val="FFFFFF"/>
      </a:lt1>
      <a:dk2>
        <a:srgbClr val="4D4D4D"/>
      </a:dk2>
      <a:lt2>
        <a:srgbClr val="CCCCCC"/>
      </a:lt2>
      <a:accent1>
        <a:srgbClr val="0099FF"/>
      </a:accent1>
      <a:accent2>
        <a:srgbClr val="FF3300"/>
      </a:accent2>
      <a:accent3>
        <a:srgbClr val="B0B3B2"/>
      </a:accent3>
      <a:accent4>
        <a:srgbClr val="6EE094"/>
      </a:accent4>
      <a:accent5>
        <a:srgbClr val="F09D42"/>
      </a:accent5>
      <a:accent6>
        <a:srgbClr val="B092E6"/>
      </a:accent6>
      <a:hlink>
        <a:srgbClr val="0099FF"/>
      </a:hlink>
      <a:folHlink>
        <a:srgbClr val="BEBEBE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91840E89D146A1FB00269D0D4534" ma:contentTypeVersion="0" ma:contentTypeDescription="Create a new document." ma:contentTypeScope="" ma:versionID="d9ed300cbcb9e55bcf1d0ddd43e30ec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44E1B9E-FB8C-42A6-B44D-AB8A4C1BF8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AFD0C6-ABED-4351-9E86-53DC50890F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962B348-ED77-4C93-AE3D-ACC944D8A585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2008_Launch_Wave_template</Template>
  <TotalTime>7489</TotalTime>
  <Words>1157</Words>
  <Application>Microsoft Office PowerPoint</Application>
  <PresentationFormat>On-screen Show (4:3)</PresentationFormat>
  <Paragraphs>180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Heroes Happen Here - Launch Wave 2008 Template</vt:lpstr>
      <vt:lpstr>White with Courier font for code slides</vt:lpstr>
      <vt:lpstr>1_Heroes Happen Here - Launch Wave 2008 Template</vt:lpstr>
      <vt:lpstr>1_White with Courier font for code slides</vt:lpstr>
      <vt:lpstr>Exchange Server 2007 SP1 e Windows Server 2008  { Transição de Active Directory 2003 para 2008 e Organização Exchange 2003 para 2007 }</vt:lpstr>
      <vt:lpstr>Slide 2</vt:lpstr>
      <vt:lpstr>Matriz de Compatibilidade (EXxSO) </vt:lpstr>
      <vt:lpstr>Matriz de Compatibilidade (EXxSODC) </vt:lpstr>
      <vt:lpstr>Componentes por Funções Individuais</vt:lpstr>
      <vt:lpstr>Componentes por Funções Individuais</vt:lpstr>
      <vt:lpstr>Componentes : Funções no Mesmo Servidor</vt:lpstr>
      <vt:lpstr>Preparando o Esquema do Active Directory 2003 para o Exchange Server 2007 SP1 </vt:lpstr>
      <vt:lpstr>Preparando o Esquema do Active Directory 2003 para o Exchange Server 2007 SP1 </vt:lpstr>
      <vt:lpstr>Preparando a Organização Exchange 2003 </vt:lpstr>
      <vt:lpstr>Coexistindo Exchange 2003 com 2007 </vt:lpstr>
      <vt:lpstr>Transferindo o Connector SMTP (Internet Email) </vt:lpstr>
      <vt:lpstr>Permitindo entrada de E-mail no EX2007 </vt:lpstr>
      <vt:lpstr>Migrando Pastas Públicas (Public Folders) </vt:lpstr>
      <vt:lpstr>Migrando Pastas Públicas (Public Folders) </vt:lpstr>
      <vt:lpstr>Offline Address Book (OAB) </vt:lpstr>
      <vt:lpstr>Preparando o Schema do Active Directory</vt:lpstr>
      <vt:lpstr>Atualizando o Active Directory para 2008 </vt:lpstr>
      <vt:lpstr>Adicionando o Primeiro DC 2008 em um Domínio Active Directory 2003 </vt:lpstr>
      <vt:lpstr>Adicionando o Primeiro DC 2008 em um Domínio Active Directory 2003 </vt:lpstr>
      <vt:lpstr>Adicionando o Primeiro DC 2008 em um Domínio Active Directory 2003 </vt:lpstr>
      <vt:lpstr>Adicionando o Primeiro DC 2008 em um Domínio Active Directory 2003 </vt:lpstr>
      <vt:lpstr>Tranferindo as Regras de Operações </vt:lpstr>
      <vt:lpstr>Tranferindo as Regras de Operações </vt:lpstr>
      <vt:lpstr>Slide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SLG Summit FY08  Presentation Title</dc:title>
  <dc:creator>Al Dadourian</dc:creator>
  <dc:description>Template:  
Formatting: Artitudes Design Inc.
Event Date: 
Event Location: 
Audience:</dc:description>
  <cp:lastModifiedBy>Gilson Banin (Adecco)</cp:lastModifiedBy>
  <cp:revision>327</cp:revision>
  <dcterms:created xsi:type="dcterms:W3CDTF">2007-08-09T16:42:42Z</dcterms:created>
  <dcterms:modified xsi:type="dcterms:W3CDTF">2008-06-27T20:16:26Z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est Bets">
    <vt:lpwstr>Yes</vt:lpwstr>
  </property>
  <property fmtid="{D5CDD505-2E9C-101B-9397-08002B2CF9AE}" pid="3" name="URL">
    <vt:lpwstr/>
  </property>
  <property fmtid="{D5CDD505-2E9C-101B-9397-08002B2CF9AE}" pid="4" name="ContentTypeId">
    <vt:lpwstr>0x01010087E891840E89D146A1FB00269D0D4534</vt:lpwstr>
  </property>
</Properties>
</file>