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4"/>
    <p:sldMasterId id="2147483822" r:id="rId5"/>
  </p:sldMasterIdLst>
  <p:notesMasterIdLst>
    <p:notesMasterId r:id="rId33"/>
  </p:notesMasterIdLst>
  <p:handoutMasterIdLst>
    <p:handoutMasterId r:id="rId34"/>
  </p:handoutMasterIdLst>
  <p:sldIdLst>
    <p:sldId id="403" r:id="rId6"/>
    <p:sldId id="393" r:id="rId7"/>
    <p:sldId id="317" r:id="rId8"/>
    <p:sldId id="378" r:id="rId9"/>
    <p:sldId id="383" r:id="rId10"/>
    <p:sldId id="365" r:id="rId11"/>
    <p:sldId id="319" r:id="rId12"/>
    <p:sldId id="406" r:id="rId13"/>
    <p:sldId id="366" r:id="rId14"/>
    <p:sldId id="367" r:id="rId15"/>
    <p:sldId id="321" r:id="rId16"/>
    <p:sldId id="324" r:id="rId17"/>
    <p:sldId id="364" r:id="rId18"/>
    <p:sldId id="326" r:id="rId19"/>
    <p:sldId id="327" r:id="rId20"/>
    <p:sldId id="377" r:id="rId21"/>
    <p:sldId id="395" r:id="rId22"/>
    <p:sldId id="398" r:id="rId23"/>
    <p:sldId id="399" r:id="rId24"/>
    <p:sldId id="400" r:id="rId25"/>
    <p:sldId id="405" r:id="rId26"/>
    <p:sldId id="401" r:id="rId27"/>
    <p:sldId id="329" r:id="rId28"/>
    <p:sldId id="392" r:id="rId29"/>
    <p:sldId id="335" r:id="rId30"/>
    <p:sldId id="396" r:id="rId31"/>
    <p:sldId id="397" r:id="rId32"/>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00FFFF"/>
    <a:srgbClr val="F8801C"/>
    <a:srgbClr val="F78C22"/>
    <a:srgbClr val="000000"/>
    <a:srgbClr val="F6B81E"/>
    <a:srgbClr val="FEC79A"/>
    <a:srgbClr val="FFFFFF"/>
    <a:srgbClr val="F8C37C"/>
    <a:srgbClr val="D39D5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770" autoAdjust="0"/>
    <p:restoredTop sz="51581" autoAdjust="0"/>
  </p:normalViewPr>
  <p:slideViewPr>
    <p:cSldViewPr snapToGrid="0">
      <p:cViewPr varScale="1">
        <p:scale>
          <a:sx n="53" d="100"/>
          <a:sy n="53" d="100"/>
        </p:scale>
        <p:origin x="-547" y="-62"/>
      </p:cViewPr>
      <p:guideLst>
        <p:guide orient="horz" pos="144"/>
        <p:guide orient="horz" pos="895"/>
        <p:guide orient="horz" pos="1475"/>
        <p:guide orient="horz" pos="1200"/>
        <p:guide orient="horz" pos="2736"/>
        <p:guide orient="horz" pos="4106"/>
        <p:guide pos="2880"/>
        <p:guide pos="240"/>
        <p:guide pos="460"/>
        <p:guide pos="5520"/>
        <p:guide pos="863"/>
        <p:guide pos="5299"/>
      </p:guideLst>
    </p:cSldViewPr>
  </p:slideViewPr>
  <p:outlineViewPr>
    <p:cViewPr>
      <p:scale>
        <a:sx n="33" d="100"/>
        <a:sy n="33" d="100"/>
      </p:scale>
      <p:origin x="0" y="13146"/>
    </p:cViewPr>
  </p:outlineViewPr>
  <p:notesTextViewPr>
    <p:cViewPr>
      <p:scale>
        <a:sx n="100" d="100"/>
        <a:sy n="100" d="100"/>
      </p:scale>
      <p:origin x="0" y="0"/>
    </p:cViewPr>
  </p:notesTextViewPr>
  <p:sorterViewPr>
    <p:cViewPr>
      <p:scale>
        <a:sx n="100" d="100"/>
        <a:sy n="100" d="100"/>
      </p:scale>
      <p:origin x="0" y="2604"/>
    </p:cViewPr>
  </p:sorterViewPr>
  <p:notesViewPr>
    <p:cSldViewPr snapToGrid="0" showGuides="1">
      <p:cViewPr varScale="1">
        <p:scale>
          <a:sx n="51" d="100"/>
          <a:sy n="51" d="100"/>
        </p:scale>
        <p:origin x="-188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18"/>
  <c:chart>
    <c:view3D>
      <c:perspective val="30"/>
    </c:view3D>
    <c:plotArea>
      <c:layout>
        <c:manualLayout>
          <c:layoutTarget val="inner"/>
          <c:xMode val="edge"/>
          <c:yMode val="edge"/>
          <c:x val="0.23729138917804099"/>
          <c:y val="9.551154995484365E-2"/>
          <c:w val="0.60393479687785545"/>
          <c:h val="0.58832007100363359"/>
        </c:manualLayout>
      </c:layout>
      <c:bar3DChart>
        <c:barDir val="col"/>
        <c:grouping val="standard"/>
        <c:ser>
          <c:idx val="0"/>
          <c:order val="0"/>
          <c:tx>
            <c:strRef>
              <c:f>Sheet1!$B$1</c:f>
              <c:strCache>
                <c:ptCount val="1"/>
                <c:pt idx="0">
                  <c:v>2007</c:v>
                </c:pt>
              </c:strCache>
            </c:strRef>
          </c:tx>
          <c:cat>
            <c:strRef>
              <c:f>Sheet1!$A$2:$A$4</c:f>
              <c:strCache>
                <c:ptCount val="3"/>
                <c:pt idx="0">
                  <c:v>SCM </c:v>
                </c:pt>
                <c:pt idx="1">
                  <c:v>Asset Mgmt.</c:v>
                </c:pt>
                <c:pt idx="2">
                  <c:v>Security &amp; Control</c:v>
                </c:pt>
              </c:strCache>
            </c:strRef>
          </c:cat>
          <c:val>
            <c:numRef>
              <c:f>Sheet1!$B$2:$B$4</c:f>
              <c:numCache>
                <c:formatCode>General</c:formatCode>
                <c:ptCount val="3"/>
                <c:pt idx="0">
                  <c:v>572</c:v>
                </c:pt>
                <c:pt idx="1">
                  <c:v>583</c:v>
                </c:pt>
                <c:pt idx="2">
                  <c:v>184</c:v>
                </c:pt>
              </c:numCache>
            </c:numRef>
          </c:val>
        </c:ser>
        <c:ser>
          <c:idx val="1"/>
          <c:order val="1"/>
          <c:tx>
            <c:strRef>
              <c:f>Sheet1!$C$1</c:f>
              <c:strCache>
                <c:ptCount val="1"/>
                <c:pt idx="0">
                  <c:v>2009</c:v>
                </c:pt>
              </c:strCache>
            </c:strRef>
          </c:tx>
          <c:cat>
            <c:strRef>
              <c:f>Sheet1!$A$2:$A$4</c:f>
              <c:strCache>
                <c:ptCount val="3"/>
                <c:pt idx="0">
                  <c:v>SCM </c:v>
                </c:pt>
                <c:pt idx="1">
                  <c:v>Asset Mgmt.</c:v>
                </c:pt>
                <c:pt idx="2">
                  <c:v>Security &amp; Control</c:v>
                </c:pt>
              </c:strCache>
            </c:strRef>
          </c:cat>
          <c:val>
            <c:numRef>
              <c:f>Sheet1!$C$2:$C$4</c:f>
              <c:numCache>
                <c:formatCode>General</c:formatCode>
                <c:ptCount val="3"/>
                <c:pt idx="0">
                  <c:v>1195</c:v>
                </c:pt>
                <c:pt idx="1">
                  <c:v>1218</c:v>
                </c:pt>
                <c:pt idx="2">
                  <c:v>573</c:v>
                </c:pt>
              </c:numCache>
            </c:numRef>
          </c:val>
        </c:ser>
        <c:ser>
          <c:idx val="2"/>
          <c:order val="2"/>
          <c:tx>
            <c:strRef>
              <c:f>Sheet1!$D$1</c:f>
              <c:strCache>
                <c:ptCount val="1"/>
                <c:pt idx="0">
                  <c:v>2011</c:v>
                </c:pt>
              </c:strCache>
            </c:strRef>
          </c:tx>
          <c:cat>
            <c:strRef>
              <c:f>Sheet1!$A$2:$A$4</c:f>
              <c:strCache>
                <c:ptCount val="3"/>
                <c:pt idx="0">
                  <c:v>SCM </c:v>
                </c:pt>
                <c:pt idx="1">
                  <c:v>Asset Mgmt.</c:v>
                </c:pt>
                <c:pt idx="2">
                  <c:v>Security &amp; Control</c:v>
                </c:pt>
              </c:strCache>
            </c:strRef>
          </c:cat>
          <c:val>
            <c:numRef>
              <c:f>Sheet1!$D$2:$D$4</c:f>
              <c:numCache>
                <c:formatCode>General</c:formatCode>
                <c:ptCount val="3"/>
                <c:pt idx="0">
                  <c:v>2189</c:v>
                </c:pt>
                <c:pt idx="1">
                  <c:v>2252</c:v>
                </c:pt>
                <c:pt idx="2">
                  <c:v>1701</c:v>
                </c:pt>
              </c:numCache>
            </c:numRef>
          </c:val>
        </c:ser>
        <c:shape val="box"/>
        <c:axId val="136566656"/>
        <c:axId val="136568192"/>
        <c:axId val="82744192"/>
      </c:bar3DChart>
      <c:catAx>
        <c:axId val="136566656"/>
        <c:scaling>
          <c:orientation val="minMax"/>
        </c:scaling>
        <c:axPos val="b"/>
        <c:tickLblPos val="nextTo"/>
        <c:txPr>
          <a:bodyPr/>
          <a:lstStyle/>
          <a:p>
            <a:pPr>
              <a:defRPr lang="en-US" sz="1100">
                <a:effectLst>
                  <a:outerShdw blurRad="38100" dist="38100" dir="2700000" algn="tl">
                    <a:srgbClr val="000000">
                      <a:alpha val="43137"/>
                    </a:srgbClr>
                  </a:outerShdw>
                </a:effectLst>
              </a:defRPr>
            </a:pPr>
            <a:endParaRPr lang="es-ES"/>
          </a:p>
        </c:txPr>
        <c:crossAx val="136568192"/>
        <c:crosses val="autoZero"/>
        <c:auto val="1"/>
        <c:lblAlgn val="ctr"/>
        <c:lblOffset val="100"/>
      </c:catAx>
      <c:valAx>
        <c:axId val="136568192"/>
        <c:scaling>
          <c:orientation val="minMax"/>
        </c:scaling>
        <c:axPos val="l"/>
        <c:majorGridlines/>
        <c:numFmt formatCode="General" sourceLinked="1"/>
        <c:tickLblPos val="nextTo"/>
        <c:txPr>
          <a:bodyPr/>
          <a:lstStyle/>
          <a:p>
            <a:pPr>
              <a:defRPr lang="en-US" sz="1100">
                <a:effectLst>
                  <a:outerShdw blurRad="38100" dist="38100" dir="2700000" algn="tl">
                    <a:srgbClr val="000000">
                      <a:alpha val="43137"/>
                    </a:srgbClr>
                  </a:outerShdw>
                </a:effectLst>
              </a:defRPr>
            </a:pPr>
            <a:endParaRPr lang="es-ES"/>
          </a:p>
        </c:txPr>
        <c:crossAx val="136566656"/>
        <c:crosses val="autoZero"/>
        <c:crossBetween val="between"/>
      </c:valAx>
      <c:serAx>
        <c:axId val="82744192"/>
        <c:scaling>
          <c:orientation val="minMax"/>
        </c:scaling>
        <c:axPos val="b"/>
        <c:tickLblPos val="nextTo"/>
        <c:txPr>
          <a:bodyPr/>
          <a:lstStyle/>
          <a:p>
            <a:pPr>
              <a:defRPr lang="en-US" sz="1100"/>
            </a:pPr>
            <a:endParaRPr lang="es-ES"/>
          </a:p>
        </c:txPr>
        <c:crossAx val="136568192"/>
        <c:crosses val="autoZero"/>
      </c:serAx>
      <c:spPr>
        <a:noFill/>
      </c:spPr>
    </c:plotArea>
    <c:legend>
      <c:legendPos val="r"/>
      <c:layout>
        <c:manualLayout>
          <c:xMode val="edge"/>
          <c:yMode val="edge"/>
          <c:x val="0.83679064801540692"/>
          <c:y val="0.10735569385128305"/>
          <c:w val="0.14880930749041146"/>
          <c:h val="0.28951719850808122"/>
        </c:manualLayout>
      </c:layout>
      <c:txPr>
        <a:bodyPr/>
        <a:lstStyle/>
        <a:p>
          <a:pPr>
            <a:defRPr lang="en-US" sz="1200"/>
          </a:pPr>
          <a:endParaRPr lang="es-ES"/>
        </a:p>
      </c:txPr>
    </c:legend>
    <c:plotVisOnly val="1"/>
  </c:chart>
  <c:txPr>
    <a:bodyPr/>
    <a:lstStyle/>
    <a:p>
      <a:pPr>
        <a:defRPr sz="1800"/>
      </a:pPr>
      <a:endParaRPr lang="es-E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11/2/2007</a:t>
            </a:fld>
            <a:endParaRPr lang="en-US"/>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‹Nº›</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11/2/2007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Trebuchet MS" pitchFamily="34" charset="0"/>
              </a:rPr>
            </a:br>
            <a:r>
              <a:rPr lang="en-US"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s-ES" noProof="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29000"/>
          </a:xfrm>
        </p:spPr>
      </p:sp>
      <p:sp>
        <p:nvSpPr>
          <p:cNvPr id="3" name="Notes Placeholder 2"/>
          <p:cNvSpPr>
            <a:spLocks noGrp="1"/>
          </p:cNvSpPr>
          <p:nvPr>
            <p:ph type="body" idx="1"/>
          </p:nvPr>
        </p:nvSpPr>
        <p:spPr/>
        <p:txBody>
          <a:bodyPr>
            <a:normAutofit/>
          </a:bodyPr>
          <a:lstStyle/>
          <a:p>
            <a:pPr marL="0" lvl="1" defTabSz="905713">
              <a:buNone/>
              <a:defRPr/>
            </a:pPr>
            <a:endParaRPr lang="en-IN" dirty="0"/>
          </a:p>
        </p:txBody>
      </p:sp>
      <p:sp>
        <p:nvSpPr>
          <p:cNvPr id="4" name="Slide Number Placeholder 3"/>
          <p:cNvSpPr>
            <a:spLocks noGrp="1"/>
          </p:cNvSpPr>
          <p:nvPr>
            <p:ph type="sldNum" sz="quarter" idx="10"/>
          </p:nvPr>
        </p:nvSpPr>
        <p:spPr/>
        <p:txBody>
          <a:bodyPr/>
          <a:lstStyle/>
          <a:p>
            <a:fld id="{33D22F9C-061F-407D-98CA-ACCC433D3CDB}"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D0B2FF-83D9-4913-8D71-5D1F49C40B9E}" type="slidenum">
              <a:rPr lang="en-US"/>
              <a:pPr/>
              <a:t>13</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noFill/>
        </p:spPr>
        <p:txBody>
          <a:bodyPr/>
          <a:lstStyle/>
          <a:p>
            <a:fld id="{D0F97771-3BFE-4C27-A212-6BC55AA063FF}" type="datetime8">
              <a:rPr lang="en-US">
                <a:latin typeface="Trebuchet MS" pitchFamily="34" charset="0"/>
              </a:rPr>
              <a:pPr/>
              <a:t>11/2/2007 11:25 AM</a:t>
            </a:fld>
            <a:endParaRPr lang="en-US">
              <a:latin typeface="Trebuchet MS" pitchFamily="34" charset="0"/>
            </a:endParaRPr>
          </a:p>
        </p:txBody>
      </p:sp>
      <p:sp>
        <p:nvSpPr>
          <p:cNvPr id="43011" name="Rectangle 6"/>
          <p:cNvSpPr>
            <a:spLocks noGrp="1" noChangeArrowheads="1"/>
          </p:cNvSpPr>
          <p:nvPr>
            <p:ph type="ftr" sz="quarter" idx="4"/>
          </p:nvPr>
        </p:nvSpPr>
        <p:spPr>
          <a:noFill/>
        </p:spPr>
        <p:txBody>
          <a:bodyPr/>
          <a:lstStyle/>
          <a:p>
            <a:pPr eaLnBrk="1" hangingPunct="1"/>
            <a:r>
              <a:rPr lang="en-US">
                <a:latin typeface="Trebuchet MS" pitchFamily="34" charset="0"/>
                <a:cs typeface="Arial" charset="0"/>
              </a:rPr>
              <a:t>© 2003-2005 Microsoft Corporation. All rights reserved.</a:t>
            </a:r>
          </a:p>
          <a:p>
            <a:r>
              <a:rPr lang="en-US">
                <a:latin typeface="Trebuchet MS" pitchFamily="34" charset="0"/>
                <a:cs typeface="Arial" charset="0"/>
              </a:rPr>
              <a:t>This presentation is for informational purposes only. Microsoft makes no warranties, express or implied, in this summary.</a:t>
            </a:r>
          </a:p>
        </p:txBody>
      </p:sp>
      <p:sp>
        <p:nvSpPr>
          <p:cNvPr id="43012" name="Rectangle 7"/>
          <p:cNvSpPr>
            <a:spLocks noGrp="1" noChangeArrowheads="1"/>
          </p:cNvSpPr>
          <p:nvPr>
            <p:ph type="sldNum" sz="quarter" idx="5"/>
          </p:nvPr>
        </p:nvSpPr>
        <p:spPr>
          <a:noFill/>
        </p:spPr>
        <p:txBody>
          <a:bodyPr/>
          <a:lstStyle/>
          <a:p>
            <a:fld id="{C03587A2-CE48-4FCC-9E66-A7AB48784C93}" type="slidenum">
              <a:rPr lang="en-US">
                <a:latin typeface="Trebuchet MS" pitchFamily="34" charset="0"/>
              </a:rPr>
              <a:pPr/>
              <a:t>14</a:t>
            </a:fld>
            <a:endParaRPr lang="en-US">
              <a:latin typeface="Trebuchet MS" pitchFamily="34" charset="0"/>
            </a:endParaRPr>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noFill/>
          <a:ln/>
        </p:spPr>
        <p:txBody>
          <a:bodyPr/>
          <a:lstStyle/>
          <a:p>
            <a:pPr eaLnBrk="1" hangingPunct="1"/>
            <a:endParaRPr lang="es-ES" noProof="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A0C8D3CA-0EF7-4F08-B8B1-DC48BDA32CB5}" type="datetime8">
              <a:rPr lang="en-US">
                <a:latin typeface="Trebuchet MS" pitchFamily="34" charset="0"/>
              </a:rPr>
              <a:pPr/>
              <a:t>11/2/2007 11:25 AM</a:t>
            </a:fld>
            <a:endParaRPr lang="en-US">
              <a:latin typeface="Trebuchet MS" pitchFamily="34" charset="0"/>
            </a:endParaRPr>
          </a:p>
        </p:txBody>
      </p:sp>
      <p:sp>
        <p:nvSpPr>
          <p:cNvPr id="45059" name="Rectangle 6"/>
          <p:cNvSpPr>
            <a:spLocks noGrp="1" noChangeArrowheads="1"/>
          </p:cNvSpPr>
          <p:nvPr>
            <p:ph type="ftr" sz="quarter" idx="4"/>
          </p:nvPr>
        </p:nvSpPr>
        <p:spPr>
          <a:noFill/>
        </p:spPr>
        <p:txBody>
          <a:bodyPr/>
          <a:lstStyle/>
          <a:p>
            <a:pPr eaLnBrk="1" hangingPunct="1"/>
            <a:r>
              <a:rPr lang="en-US">
                <a:latin typeface="Trebuchet MS" pitchFamily="34" charset="0"/>
                <a:cs typeface="Arial" charset="0"/>
              </a:rPr>
              <a:t>© 2003-2005 Microsoft Corporation. All rights reserved.</a:t>
            </a:r>
          </a:p>
          <a:p>
            <a:r>
              <a:rPr lang="en-US">
                <a:latin typeface="Trebuchet MS" pitchFamily="34" charset="0"/>
                <a:cs typeface="Arial" charset="0"/>
              </a:rPr>
              <a:t>This presentation is for informational purposes only. Microsoft makes no warranties, express or implied, in this summary.</a:t>
            </a:r>
          </a:p>
        </p:txBody>
      </p:sp>
      <p:sp>
        <p:nvSpPr>
          <p:cNvPr id="45060" name="Rectangle 7"/>
          <p:cNvSpPr>
            <a:spLocks noGrp="1" noChangeArrowheads="1"/>
          </p:cNvSpPr>
          <p:nvPr>
            <p:ph type="sldNum" sz="quarter" idx="5"/>
          </p:nvPr>
        </p:nvSpPr>
        <p:spPr>
          <a:noFill/>
        </p:spPr>
        <p:txBody>
          <a:bodyPr/>
          <a:lstStyle/>
          <a:p>
            <a:fld id="{E70B9D46-41E9-4F1A-A304-878FB5A2A644}" type="slidenum">
              <a:rPr lang="en-US">
                <a:latin typeface="Trebuchet MS" pitchFamily="34" charset="0"/>
              </a:rPr>
              <a:pPr/>
              <a:t>15</a:t>
            </a:fld>
            <a:endParaRPr lang="en-US">
              <a:latin typeface="Trebuchet MS" pitchFamily="34" charset="0"/>
            </a:endParaRPr>
          </a:p>
        </p:txBody>
      </p:sp>
      <p:sp>
        <p:nvSpPr>
          <p:cNvPr id="45061" name="Rectangle 7"/>
          <p:cNvSpPr txBox="1">
            <a:spLocks noGrp="1" noChangeArrowheads="1"/>
          </p:cNvSpPr>
          <p:nvPr/>
        </p:nvSpPr>
        <p:spPr bwMode="auto">
          <a:xfrm>
            <a:off x="6172200" y="8685213"/>
            <a:ext cx="684213" cy="457200"/>
          </a:xfrm>
          <a:prstGeom prst="rect">
            <a:avLst/>
          </a:prstGeom>
          <a:noFill/>
          <a:ln w="9525">
            <a:noFill/>
            <a:miter lim="800000"/>
            <a:headEnd/>
            <a:tailEnd/>
          </a:ln>
        </p:spPr>
        <p:txBody>
          <a:bodyPr anchor="b"/>
          <a:lstStyle/>
          <a:p>
            <a:pPr algn="r" defTabSz="912813"/>
            <a:fld id="{D74B9780-0AEF-4103-8BB0-EDA739843046}" type="slidenum">
              <a:rPr lang="en-US" sz="1200">
                <a:effectLst/>
              </a:rPr>
              <a:pPr algn="r" defTabSz="912813"/>
              <a:t>15</a:t>
            </a:fld>
            <a:endParaRPr lang="en-US" sz="1200">
              <a:effectLst/>
            </a:endParaRPr>
          </a:p>
        </p:txBody>
      </p:sp>
      <p:sp>
        <p:nvSpPr>
          <p:cNvPr id="45062" name="Rectangle 2"/>
          <p:cNvSpPr>
            <a:spLocks noGrp="1" noRot="1" noChangeAspect="1" noChangeArrowheads="1" noTextEdit="1"/>
          </p:cNvSpPr>
          <p:nvPr>
            <p:ph type="sldImg"/>
          </p:nvPr>
        </p:nvSpPr>
        <p:spPr>
          <a:ln/>
        </p:spPr>
      </p:sp>
      <p:sp>
        <p:nvSpPr>
          <p:cNvPr id="45063" name="Rectangle 3"/>
          <p:cNvSpPr>
            <a:spLocks noGrp="1" noChangeArrowheads="1"/>
          </p:cNvSpPr>
          <p:nvPr>
            <p:ph type="body" idx="1"/>
          </p:nvPr>
        </p:nvSpPr>
        <p:spPr>
          <a:noFill/>
          <a:ln/>
        </p:spPr>
        <p:txBody>
          <a:bodyPr/>
          <a:lstStyle/>
          <a:p>
            <a:pPr defTabSz="912813" eaLnBrk="1" hangingPunct="1">
              <a:spcBef>
                <a:spcPct val="0"/>
              </a:spcBef>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363" rtl="0" eaLnBrk="1" fontAlgn="auto" latinLnBrk="0" hangingPunct="1">
              <a:lnSpc>
                <a:spcPct val="90000"/>
              </a:lnSpc>
              <a:spcBef>
                <a:spcPct val="0"/>
              </a:spcBef>
              <a:spcAft>
                <a:spcPts val="333"/>
              </a:spcAft>
              <a:buClrTx/>
              <a:buSzTx/>
              <a:buFontTx/>
              <a:buNone/>
              <a:tabLst/>
              <a:defRPr/>
            </a:pPr>
            <a:endParaRPr lang="es-ES" b="0" baseline="0" noProof="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F147ABF5-B0F8-4FB5-9207-588B030F5181}" type="datetime8">
              <a:rPr lang="en-US">
                <a:latin typeface="Trebuchet MS" pitchFamily="34" charset="0"/>
              </a:rPr>
              <a:pPr/>
              <a:t>11/2/2007 11:25 AM</a:t>
            </a:fld>
            <a:endParaRPr lang="en-US">
              <a:latin typeface="Trebuchet MS" pitchFamily="34" charset="0"/>
            </a:endParaRPr>
          </a:p>
        </p:txBody>
      </p:sp>
      <p:sp>
        <p:nvSpPr>
          <p:cNvPr id="57347" name="Rectangle 6"/>
          <p:cNvSpPr>
            <a:spLocks noGrp="1" noChangeArrowheads="1"/>
          </p:cNvSpPr>
          <p:nvPr>
            <p:ph type="ftr" sz="quarter" idx="4"/>
          </p:nvPr>
        </p:nvSpPr>
        <p:spPr>
          <a:noFill/>
        </p:spPr>
        <p:txBody>
          <a:bodyPr/>
          <a:lstStyle/>
          <a:p>
            <a:pPr eaLnBrk="1" hangingPunct="1"/>
            <a:r>
              <a:rPr lang="en-US">
                <a:latin typeface="Trebuchet MS" pitchFamily="34" charset="0"/>
                <a:cs typeface="Arial" charset="0"/>
              </a:rPr>
              <a:t>© 2003-2005 Microsoft Corporation. All rights reserved.</a:t>
            </a:r>
          </a:p>
          <a:p>
            <a:r>
              <a:rPr lang="en-US">
                <a:latin typeface="Trebuchet MS" pitchFamily="34" charset="0"/>
                <a:cs typeface="Arial" charset="0"/>
              </a:rPr>
              <a:t>This presentation is for informational purposes only. Microsoft makes no warranties, express or implied, in this summary.</a:t>
            </a:r>
          </a:p>
        </p:txBody>
      </p:sp>
      <p:sp>
        <p:nvSpPr>
          <p:cNvPr id="57348" name="Rectangle 7"/>
          <p:cNvSpPr>
            <a:spLocks noGrp="1" noChangeArrowheads="1"/>
          </p:cNvSpPr>
          <p:nvPr>
            <p:ph type="sldNum" sz="quarter" idx="5"/>
          </p:nvPr>
        </p:nvSpPr>
        <p:spPr>
          <a:noFill/>
        </p:spPr>
        <p:txBody>
          <a:bodyPr/>
          <a:lstStyle/>
          <a:p>
            <a:fld id="{791BD907-C198-465E-B2E9-42E0919920F6}" type="slidenum">
              <a:rPr lang="en-US">
                <a:latin typeface="Trebuchet MS" pitchFamily="34" charset="0"/>
              </a:rPr>
              <a:pPr/>
              <a:t>23</a:t>
            </a:fld>
            <a:endParaRPr lang="en-US">
              <a:latin typeface="Trebuchet MS" pitchFamily="34" charset="0"/>
            </a:endParaRPr>
          </a:p>
        </p:txBody>
      </p:sp>
      <p:sp>
        <p:nvSpPr>
          <p:cNvPr id="57349" name="Rectangle 2"/>
          <p:cNvSpPr>
            <a:spLocks noGrp="1" noRot="1" noChangeAspect="1" noChangeArrowheads="1" noTextEdit="1"/>
          </p:cNvSpPr>
          <p:nvPr>
            <p:ph type="sldImg"/>
          </p:nvPr>
        </p:nvSpPr>
        <p:spPr>
          <a:ln/>
        </p:spPr>
      </p:sp>
      <p:sp>
        <p:nvSpPr>
          <p:cNvPr id="5735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dt" sz="quarter" idx="1"/>
          </p:nvPr>
        </p:nvSpPr>
        <p:spPr>
          <a:noFill/>
        </p:spPr>
        <p:txBody>
          <a:bodyPr/>
          <a:lstStyle/>
          <a:p>
            <a:fld id="{F7597416-218B-492F-8CA3-3EDF884B67C1}" type="datetime8">
              <a:rPr lang="en-US">
                <a:latin typeface="Arial" charset="0"/>
              </a:rPr>
              <a:pPr/>
              <a:t>11/2/2007 11:25 AM</a:t>
            </a:fld>
            <a:endParaRPr lang="en-US">
              <a:latin typeface="Arial" charset="0"/>
            </a:endParaRPr>
          </a:p>
        </p:txBody>
      </p:sp>
      <p:sp>
        <p:nvSpPr>
          <p:cNvPr id="60419" name="Rectangle 6"/>
          <p:cNvSpPr>
            <a:spLocks noGrp="1" noChangeArrowheads="1"/>
          </p:cNvSpPr>
          <p:nvPr>
            <p:ph type="ftr" sz="quarter" idx="4"/>
          </p:nvPr>
        </p:nvSpPr>
        <p:spPr>
          <a:noFill/>
        </p:spPr>
        <p:txBody>
          <a:bodyPr/>
          <a:lstStyle/>
          <a:p>
            <a:pPr eaLnBrk="1" hangingPunct="1"/>
            <a:r>
              <a:rPr lang="en-US">
                <a:latin typeface="Arial" charset="0"/>
                <a:cs typeface="Arial" charset="0"/>
              </a:rPr>
              <a:t>© 2003-2005 Microsoft Corporation. All rights reserved.</a:t>
            </a:r>
          </a:p>
          <a:p>
            <a:r>
              <a:rPr lang="en-US">
                <a:latin typeface="Arial" charset="0"/>
                <a:cs typeface="Arial" charset="0"/>
              </a:rPr>
              <a:t>This presentation is for informational purposes only. Microsoft makes no warranties, express or implied, in this summary.</a:t>
            </a:r>
          </a:p>
        </p:txBody>
      </p:sp>
      <p:sp>
        <p:nvSpPr>
          <p:cNvPr id="60420" name="Rectangle 7"/>
          <p:cNvSpPr>
            <a:spLocks noGrp="1" noChangeArrowheads="1"/>
          </p:cNvSpPr>
          <p:nvPr>
            <p:ph type="sldNum" sz="quarter" idx="5"/>
          </p:nvPr>
        </p:nvSpPr>
        <p:spPr>
          <a:noFill/>
        </p:spPr>
        <p:txBody>
          <a:bodyPr/>
          <a:lstStyle/>
          <a:p>
            <a:fld id="{4E63471D-70EB-45F8-B04C-EE436E6ABAF8}" type="slidenum">
              <a:rPr lang="en-US">
                <a:latin typeface="Arial" charset="0"/>
              </a:rPr>
              <a:pPr/>
              <a:t>24</a:t>
            </a:fld>
            <a:endParaRPr lang="en-US">
              <a:latin typeface="Arial" charset="0"/>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a:lstStyle/>
          <a:p>
            <a:pPr eaLnBrk="1" hangingPunct="1"/>
            <a:endParaRPr lang="es-ES" noProof="0"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11/2/2007 11:24 AM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latin typeface="Trebuchet MS" pitchFamily="34" charset="0"/>
              </a:rPr>
              <a:t>© 2005 Microsoft Corporation. All rights reserved.</a:t>
            </a:r>
          </a:p>
          <a:p>
            <a:r>
              <a:rPr lang="en-US" sz="500">
                <a:latin typeface="Trebuchet MS" pitchFamily="34" charset="0"/>
              </a:rPr>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s-ES" sz="2200" baseline="0" noProof="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632BF772-37EC-4574-A2F1-4FEA0239C42B}" type="datetime8">
              <a:rPr lang="en-US" sz="1200">
                <a:solidFill>
                  <a:schemeClr val="tx1"/>
                </a:solidFill>
              </a:rPr>
              <a:pPr algn="r"/>
              <a:t>11/2/2007 11:25 AM</a:t>
            </a:fld>
            <a:endParaRPr lang="en-US" sz="1200">
              <a:solidFill>
                <a:schemeClr val="tx1"/>
              </a:solidFill>
            </a:endParaRPr>
          </a:p>
        </p:txBody>
      </p:sp>
      <p:sp>
        <p:nvSpPr>
          <p:cNvPr id="95235" name="Rectangle 6"/>
          <p:cNvSpPr txBox="1">
            <a:spLocks noGrp="1" noChangeArrowheads="1"/>
          </p:cNvSpPr>
          <p:nvPr/>
        </p:nvSpPr>
        <p:spPr bwMode="auto">
          <a:xfrm>
            <a:off x="0" y="8523288"/>
            <a:ext cx="5959475" cy="619125"/>
          </a:xfrm>
          <a:prstGeom prst="rect">
            <a:avLst/>
          </a:prstGeom>
          <a:noFill/>
          <a:ln w="9525">
            <a:noFill/>
            <a:miter lim="800000"/>
            <a:headEnd/>
            <a:tailEnd/>
          </a:ln>
        </p:spPr>
        <p:txBody>
          <a:bodyPr anchor="b"/>
          <a:lstStyle/>
          <a:p>
            <a:r>
              <a:rPr lang="en-US" sz="500">
                <a:latin typeface="Trebuchet MS" pitchFamily="34" charset="0"/>
              </a:rPr>
              <a:t>© 2005 Microsoft Corporation. All rights reserved.</a:t>
            </a:r>
          </a:p>
          <a:p>
            <a:pPr eaLnBrk="0" hangingPunct="0"/>
            <a:r>
              <a:rPr lang="en-US" sz="500">
                <a:latin typeface="Trebuchet MS" pitchFamily="34" charset="0"/>
              </a:rPr>
              <a:t>This presentation is for informational purposes only. Microsoft makes no warranties, express or implied, in this summary.</a:t>
            </a:r>
          </a:p>
        </p:txBody>
      </p:sp>
      <p:sp>
        <p:nvSpPr>
          <p:cNvPr id="95236"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2443EAF3-C912-44B8-B72A-8592245E55F0}" type="slidenum">
              <a:rPr lang="en-US" sz="1200">
                <a:solidFill>
                  <a:schemeClr val="tx1"/>
                </a:solidFill>
              </a:rPr>
              <a:pPr algn="r"/>
              <a:t>25</a:t>
            </a:fld>
            <a:endParaRPr lang="en-US" sz="1200">
              <a:solidFill>
                <a:schemeClr val="tx1"/>
              </a:solidFill>
            </a:endParaRPr>
          </a:p>
        </p:txBody>
      </p:sp>
      <p:sp>
        <p:nvSpPr>
          <p:cNvPr id="95237"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pPr>
              <a:buFontTx/>
              <a:buNone/>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B263312-38AA-4E1E-B2B5-0F8F122B24FE}"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3404F3B-BF82-4EBF-AB7B-437C0FDD02AF}" type="datetime8">
              <a:rPr lang="en-US"/>
              <a:pPr/>
              <a:t>11/2/2007 11:25 AM</a:t>
            </a:fld>
            <a:endParaRPr lang="en-US"/>
          </a:p>
        </p:txBody>
      </p:sp>
      <p:sp>
        <p:nvSpPr>
          <p:cNvPr id="6" name="Rectangle 6"/>
          <p:cNvSpPr>
            <a:spLocks noGrp="1" noChangeArrowheads="1"/>
          </p:cNvSpPr>
          <p:nvPr>
            <p:ph type="ftr" sz="quarter" idx="4"/>
          </p:nvPr>
        </p:nvSpPr>
        <p:spPr>
          <a:ln/>
        </p:spPr>
        <p:txBody>
          <a:bodyPr/>
          <a:lstStyle/>
          <a:p>
            <a:r>
              <a:rPr lang="en-US">
                <a:latin typeface="Trebuchet MS" pitchFamily="34" charset="0"/>
              </a:rPr>
              <a:t>©2005 Microsoft Corporation. All rights reserved.</a:t>
            </a:r>
          </a:p>
          <a:p>
            <a:pPr eaLnBrk="0" hangingPunct="0"/>
            <a:r>
              <a:rPr lang="en-US">
                <a:latin typeface="Trebuchet MS" pitchFamily="34" charset="0"/>
              </a:rPr>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40563D9-5A62-4C33-BC14-186538ABA733}" type="slidenum">
              <a:rPr lang="en-US"/>
              <a:pPr/>
              <a:t>5</a:t>
            </a:fld>
            <a:endParaRPr lang="en-US"/>
          </a:p>
        </p:txBody>
      </p:sp>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s-ES" noProof="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6B34F33E-62FD-4BF2-8B50-3C78FB2C353B}" type="slidenum">
              <a:rPr lang="en-US"/>
              <a:pPr/>
              <a:t>6</a:t>
            </a:fld>
            <a:endParaRPr lang="en-US"/>
          </a:p>
        </p:txBody>
      </p:sp>
      <p:sp>
        <p:nvSpPr>
          <p:cNvPr id="5" name="Shape 4"/>
          <p:cNvSpPr txBox="1">
            <a:spLocks noGrp="1" noChangeArrowheads="1"/>
          </p:cNvSpPr>
          <p:nvPr/>
        </p:nvSpPr>
        <p:spPr bwMode="auto">
          <a:xfrm>
            <a:off x="5583238" y="8685213"/>
            <a:ext cx="1273175" cy="457200"/>
          </a:xfrm>
          <a:prstGeom prst="rect">
            <a:avLst/>
          </a:prstGeom>
          <a:noFill/>
          <a:ln w="9525">
            <a:noFill/>
            <a:miter lim="800000"/>
            <a:headEnd/>
            <a:tailEnd/>
          </a:ln>
        </p:spPr>
        <p:txBody>
          <a:bodyPr lIns="91435" tIns="45718" rIns="91435" bIns="45718" anchor="b"/>
          <a:lstStyle/>
          <a:p>
            <a:pPr algn="r"/>
            <a:fld id="{06ED1BD5-E70C-4D5F-91C3-48F817B02FC0}" type="slidenum">
              <a:rPr lang="en-US" sz="1200">
                <a:latin typeface="Times New Roman" pitchFamily="18" charset="0"/>
              </a:rPr>
              <a:pPr algn="r"/>
              <a:t>6</a:t>
            </a:fld>
            <a:endParaRPr lang="en-US" sz="1200">
              <a:latin typeface="Times New Roman" pitchFamily="18" charset="0"/>
            </a:endParaRPr>
          </a:p>
        </p:txBody>
      </p:sp>
      <p:sp>
        <p:nvSpPr>
          <p:cNvPr id="27651" name="Rectangle 20481"/>
          <p:cNvSpPr>
            <a:spLocks noGrp="1" noRot="1" noChangeAspect="1" noChangeArrowheads="1" noTextEdit="1"/>
          </p:cNvSpPr>
          <p:nvPr>
            <p:ph type="sldImg"/>
          </p:nvPr>
        </p:nvSpPr>
        <p:spPr>
          <a:ln cap="flat" algn="ctr">
            <a:headEnd type="none" w="med" len="med"/>
            <a:tailEnd type="none" w="med" len="med"/>
          </a:ln>
        </p:spPr>
      </p:sp>
      <p:sp>
        <p:nvSpPr>
          <p:cNvPr id="27652" name="Rectangle 20483"/>
          <p:cNvSpPr>
            <a:spLocks noGrp="1" noChangeArrowheads="1"/>
          </p:cNvSpPr>
          <p:nvPr>
            <p:ph type="body" idx="1"/>
          </p:nvPr>
        </p:nvSpPr>
        <p:spPr>
          <a:noFill/>
          <a:ln/>
        </p:spPr>
        <p:txBody>
          <a:bodyPr lIns="91435" tIns="45718" rIns="91435" bIns="45718">
            <a:normAutofit fontScale="92500" lnSpcReduction="20000"/>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dt" sz="quarter" idx="1"/>
          </p:nvPr>
        </p:nvSpPr>
        <p:spPr>
          <a:noFill/>
        </p:spPr>
        <p:txBody>
          <a:bodyPr/>
          <a:lstStyle/>
          <a:p>
            <a:fld id="{CEE88913-C5E3-4437-A2B6-2AA2496A9E1D}" type="datetime8">
              <a:rPr lang="en-US">
                <a:latin typeface="Trebuchet MS" pitchFamily="34" charset="0"/>
              </a:rPr>
              <a:pPr/>
              <a:t>11/2/2007 11:25 AM</a:t>
            </a:fld>
            <a:endParaRPr lang="en-US">
              <a:latin typeface="Trebuchet MS" pitchFamily="34" charset="0"/>
            </a:endParaRPr>
          </a:p>
        </p:txBody>
      </p:sp>
      <p:sp>
        <p:nvSpPr>
          <p:cNvPr id="39939" name="Rectangle 6"/>
          <p:cNvSpPr>
            <a:spLocks noGrp="1" noChangeArrowheads="1"/>
          </p:cNvSpPr>
          <p:nvPr>
            <p:ph type="ftr" sz="quarter" idx="4"/>
          </p:nvPr>
        </p:nvSpPr>
        <p:spPr>
          <a:noFill/>
        </p:spPr>
        <p:txBody>
          <a:bodyPr/>
          <a:lstStyle/>
          <a:p>
            <a:pPr eaLnBrk="1" hangingPunct="1"/>
            <a:r>
              <a:rPr lang="en-US">
                <a:latin typeface="Trebuchet MS" pitchFamily="34" charset="0"/>
                <a:cs typeface="Arial" charset="0"/>
              </a:rPr>
              <a:t>© 2003-2005 Microsoft Corporation. All rights reserved.</a:t>
            </a:r>
          </a:p>
          <a:p>
            <a:r>
              <a:rPr lang="en-US">
                <a:latin typeface="Trebuchet MS" pitchFamily="34" charset="0"/>
                <a:cs typeface="Arial" charset="0"/>
              </a:rPr>
              <a:t>This presentation is for informational purposes only. Microsoft makes no warranties, express or implied, in this summary.</a:t>
            </a:r>
          </a:p>
        </p:txBody>
      </p:sp>
      <p:sp>
        <p:nvSpPr>
          <p:cNvPr id="39940" name="Rectangle 7"/>
          <p:cNvSpPr>
            <a:spLocks noGrp="1" noChangeArrowheads="1"/>
          </p:cNvSpPr>
          <p:nvPr>
            <p:ph type="sldNum" sz="quarter" idx="5"/>
          </p:nvPr>
        </p:nvSpPr>
        <p:spPr>
          <a:noFill/>
        </p:spPr>
        <p:txBody>
          <a:bodyPr/>
          <a:lstStyle/>
          <a:p>
            <a:fld id="{DF90019D-95FA-493B-B749-696E5CADB2F9}" type="slidenum">
              <a:rPr lang="en-US">
                <a:latin typeface="Trebuchet MS" pitchFamily="34" charset="0"/>
              </a:rPr>
              <a:pPr/>
              <a:t>7</a:t>
            </a:fld>
            <a:endParaRPr lang="en-US">
              <a:latin typeface="Trebuchet MS" pitchFamily="34" charset="0"/>
            </a:endParaRPr>
          </a:p>
        </p:txBody>
      </p:sp>
      <p:sp>
        <p:nvSpPr>
          <p:cNvPr id="39941" name="Rectangle 2"/>
          <p:cNvSpPr>
            <a:spLocks noGrp="1" noRot="1" noChangeAspect="1" noChangeArrowheads="1" noTextEdit="1"/>
          </p:cNvSpPr>
          <p:nvPr>
            <p:ph type="sldImg"/>
          </p:nvPr>
        </p:nvSpPr>
        <p:spPr>
          <a:ln/>
        </p:spPr>
      </p:sp>
      <p:sp>
        <p:nvSpPr>
          <p:cNvPr id="39942" name="Rectangle 3"/>
          <p:cNvSpPr>
            <a:spLocks noGrp="1" noChangeArrowheads="1"/>
          </p:cNvSpPr>
          <p:nvPr>
            <p:ph type="body" idx="1"/>
          </p:nvPr>
        </p:nvSpPr>
        <p:spPr>
          <a:noFill/>
          <a:ln/>
        </p:spPr>
        <p:txBody>
          <a:bodyPr>
            <a:normAutofit fontScale="70000" lnSpcReduction="20000"/>
          </a:bodyPr>
          <a:lstStyle/>
          <a:p>
            <a:endParaRPr lang="es-ES" noProof="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s-E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s-E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sz="280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1549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3855480"/>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BTServer06R2_bL_r copy.png"/>
          <p:cNvPicPr>
            <a:picLocks noChangeAspect="1"/>
          </p:cNvPicPr>
          <p:nvPr/>
        </p:nvPicPr>
        <p:blipFill>
          <a:blip r:embed="rId3">
            <a:lum bright="-28000"/>
          </a:blip>
          <a:stretch>
            <a:fillRect/>
          </a:stretch>
        </p:blipFill>
        <p:spPr bwMode="black">
          <a:xfrm>
            <a:off x="463550" y="6364143"/>
            <a:ext cx="1955569" cy="271607"/>
          </a:xfrm>
          <a:prstGeom prst="rect">
            <a:avLst/>
          </a:prstGeom>
        </p:spPr>
      </p:pic>
      <p:sp>
        <p:nvSpPr>
          <p:cNvPr id="7" name="TextBox 6"/>
          <p:cNvSpPr txBox="1"/>
          <p:nvPr/>
        </p:nvSpPr>
        <p:spPr bwMode="black">
          <a:xfrm>
            <a:off x="6836620" y="6432639"/>
            <a:ext cx="2030291" cy="276999"/>
          </a:xfrm>
          <a:prstGeom prst="rect">
            <a:avLst/>
          </a:prstGeom>
          <a:noFill/>
        </p:spPr>
        <p:txBody>
          <a:bodyPr wrap="square" rtlCol="0">
            <a:spAutoFit/>
          </a:bodyPr>
          <a:lstStyle/>
          <a:p>
            <a:r>
              <a:rPr lang="en-US" sz="1200" i="1" dirty="0" smtClean="0">
                <a:solidFill>
                  <a:schemeClr val="tx1">
                    <a:alpha val="72000"/>
                  </a:schemeClr>
                </a:solidFill>
              </a:rPr>
              <a:t>      Su </a:t>
            </a:r>
            <a:r>
              <a:rPr lang="en-US" sz="1200" i="1" dirty="0" err="1" smtClean="0">
                <a:solidFill>
                  <a:schemeClr val="tx1">
                    <a:alpha val="72000"/>
                  </a:schemeClr>
                </a:solidFill>
              </a:rPr>
              <a:t>Negocio</a:t>
            </a:r>
            <a:r>
              <a:rPr lang="en-US" sz="1200" i="1" baseline="0" dirty="0" smtClean="0">
                <a:solidFill>
                  <a:schemeClr val="tx1">
                    <a:alpha val="72000"/>
                  </a:schemeClr>
                </a:solidFill>
              </a:rPr>
              <a:t>, </a:t>
            </a:r>
            <a:r>
              <a:rPr lang="en-US" sz="1200" i="1" dirty="0" err="1" smtClean="0">
                <a:solidFill>
                  <a:schemeClr val="tx1">
                    <a:alpha val="72000"/>
                  </a:schemeClr>
                </a:solidFill>
              </a:rPr>
              <a:t>Conectado</a:t>
            </a:r>
            <a:endParaRPr lang="en-US" sz="1200" i="1" dirty="0">
              <a:solidFill>
                <a:schemeClr val="tx1">
                  <a:alpha val="72000"/>
                </a:schemeClr>
              </a:solidFill>
            </a:endParaRPr>
          </a:p>
        </p:txBody>
      </p:sp>
      <p:pic>
        <p:nvPicPr>
          <p:cNvPr id="8" name="Picture 7" descr="BTServer06R2_bL_r copy.png"/>
          <p:cNvPicPr>
            <a:picLocks noChangeAspect="1"/>
          </p:cNvPicPr>
          <p:nvPr userDrawn="1"/>
        </p:nvPicPr>
        <p:blipFill>
          <a:blip r:embed="rId3">
            <a:lum bright="-28000"/>
          </a:blip>
          <a:stretch>
            <a:fillRect/>
          </a:stretch>
        </p:blipFill>
        <p:spPr bwMode="black">
          <a:xfrm>
            <a:off x="463550" y="6364143"/>
            <a:ext cx="1955569" cy="27160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pic>
        <p:nvPicPr>
          <p:cNvPr id="5" name="Picture 3"/>
          <p:cNvPicPr>
            <a:picLocks noChangeAspect="1" noChangeArrowheads="1"/>
          </p:cNvPicPr>
          <p:nvPr userDrawn="1"/>
        </p:nvPicPr>
        <p:blipFill>
          <a:blip r:embed="rId2" cstate="screen"/>
          <a:srcRect/>
          <a:stretch>
            <a:fillRect/>
          </a:stretch>
        </p:blipFill>
        <p:spPr bwMode="auto">
          <a:xfrm>
            <a:off x="8432800" y="0"/>
            <a:ext cx="711200" cy="711200"/>
          </a:xfrm>
          <a:prstGeom prst="rect">
            <a:avLst/>
          </a:prstGeom>
          <a:noFill/>
          <a:ln w="9525">
            <a:noFill/>
            <a:miter lim="800000"/>
            <a:headEnd/>
            <a:tailEnd/>
          </a:ln>
          <a:effectLst/>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22064"/>
            <a:ext cx="2133600" cy="365125"/>
          </a:xfrm>
          <a:prstGeom prst="rect">
            <a:avLst/>
          </a:prstGeom>
        </p:spPr>
        <p:txBody>
          <a:bodyPr/>
          <a:lstStyle/>
          <a:p>
            <a:fld id="{E637BB6B-EE1B-48FB-8575-0D55C373DE88}" type="datetimeFigureOut">
              <a:rPr lang="en-US" smtClean="0"/>
              <a:pPr/>
              <a:t>11/2/2007</a:t>
            </a:fld>
            <a:endParaRPr lang="en-US"/>
          </a:p>
        </p:txBody>
      </p:sp>
      <p:sp>
        <p:nvSpPr>
          <p:cNvPr id="5" name="Footer Placeholder 4"/>
          <p:cNvSpPr>
            <a:spLocks noGrp="1"/>
          </p:cNvSpPr>
          <p:nvPr>
            <p:ph type="ftr" sz="quarter" idx="11"/>
          </p:nvPr>
        </p:nvSpPr>
        <p:spPr>
          <a:xfrm>
            <a:off x="3124200" y="6422064"/>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8153400" y="6422064"/>
            <a:ext cx="762000" cy="365125"/>
          </a:xfrm>
          <a:prstGeom prst="rect">
            <a:avLst/>
          </a:prstGeom>
        </p:spPr>
        <p:txBody>
          <a:bodyPr/>
          <a:lstStyle/>
          <a:p>
            <a:fld id="{2AA957AF-53C0-420B-9C2D-77DB1416566C}" type="slidenum">
              <a:rPr kumimoji="0" lang="en-US" smtClean="0"/>
              <a:pPr/>
              <a:t>‹Nº›</a:t>
            </a:fld>
            <a:endParaRPr kumimoji="0" lang="en-US" dirty="0"/>
          </a:p>
        </p:txBody>
      </p:sp>
      <p:pic>
        <p:nvPicPr>
          <p:cNvPr id="10" name="Picture 3"/>
          <p:cNvPicPr>
            <a:picLocks noChangeAspect="1" noChangeArrowheads="1"/>
          </p:cNvPicPr>
          <p:nvPr userDrawn="1"/>
        </p:nvPicPr>
        <p:blipFill>
          <a:blip r:embed="rId2" cstate="screen"/>
          <a:srcRect/>
          <a:stretch>
            <a:fillRect/>
          </a:stretch>
        </p:blipFill>
        <p:spPr bwMode="auto">
          <a:xfrm>
            <a:off x="8432800" y="0"/>
            <a:ext cx="711200" cy="711200"/>
          </a:xfrm>
          <a:prstGeom prst="rect">
            <a:avLst/>
          </a:prstGeom>
          <a:noFill/>
          <a:ln w="9525">
            <a:noFill/>
            <a:miter lim="800000"/>
            <a:headEnd/>
            <a:tailEnd/>
          </a:ln>
          <a:effectLst/>
        </p:spPr>
      </p:pic>
      <p:pic>
        <p:nvPicPr>
          <p:cNvPr id="8" name="Picture 7" descr="BTServer06R2_bL_r copy.png"/>
          <p:cNvPicPr>
            <a:picLocks noChangeAspect="1"/>
          </p:cNvPicPr>
          <p:nvPr userDrawn="1"/>
        </p:nvPicPr>
        <p:blipFill>
          <a:blip r:embed="rId3">
            <a:lum bright="-28000"/>
          </a:blip>
          <a:stretch>
            <a:fillRect/>
          </a:stretch>
        </p:blipFill>
        <p:spPr bwMode="black">
          <a:xfrm>
            <a:off x="463550" y="6364143"/>
            <a:ext cx="1955569" cy="271607"/>
          </a:xfrm>
          <a:prstGeom prst="rect">
            <a:avLst/>
          </a:prstGeom>
        </p:spPr>
      </p:pic>
      <p:sp>
        <p:nvSpPr>
          <p:cNvPr id="9" name="TextBox 8"/>
          <p:cNvSpPr txBox="1"/>
          <p:nvPr userDrawn="1"/>
        </p:nvSpPr>
        <p:spPr bwMode="black">
          <a:xfrm>
            <a:off x="6836620" y="6432639"/>
            <a:ext cx="2030291" cy="276999"/>
          </a:xfrm>
          <a:prstGeom prst="rect">
            <a:avLst/>
          </a:prstGeom>
          <a:noFill/>
        </p:spPr>
        <p:txBody>
          <a:bodyPr wrap="square" rtlCol="0">
            <a:spAutoFit/>
          </a:bodyPr>
          <a:lstStyle/>
          <a:p>
            <a:r>
              <a:rPr lang="en-US" sz="1200" i="1" dirty="0" smtClean="0">
                <a:solidFill>
                  <a:schemeClr val="tx1">
                    <a:alpha val="72000"/>
                  </a:schemeClr>
                </a:solidFill>
              </a:rPr>
              <a:t>      Su </a:t>
            </a:r>
            <a:r>
              <a:rPr lang="en-US" sz="1200" i="1" dirty="0" err="1" smtClean="0">
                <a:solidFill>
                  <a:schemeClr val="tx1">
                    <a:alpha val="72000"/>
                  </a:schemeClr>
                </a:solidFill>
              </a:rPr>
              <a:t>Negocio</a:t>
            </a:r>
            <a:r>
              <a:rPr lang="en-US" sz="1200" i="1" baseline="0" dirty="0" smtClean="0">
                <a:solidFill>
                  <a:schemeClr val="tx1">
                    <a:alpha val="72000"/>
                  </a:schemeClr>
                </a:solidFill>
              </a:rPr>
              <a:t>, </a:t>
            </a:r>
            <a:r>
              <a:rPr lang="en-US" sz="1200" i="1" dirty="0" err="1" smtClean="0">
                <a:solidFill>
                  <a:schemeClr val="tx1">
                    <a:alpha val="72000"/>
                  </a:schemeClr>
                </a:solidFill>
              </a:rPr>
              <a:t>Conectado</a:t>
            </a:r>
            <a:endParaRPr lang="en-US" sz="1200" i="1" dirty="0">
              <a:solidFill>
                <a:schemeClr val="tx1">
                  <a:alpha val="72000"/>
                </a:schemeClr>
              </a:solidFill>
            </a:endParaRPr>
          </a:p>
        </p:txBody>
      </p:sp>
      <p:pic>
        <p:nvPicPr>
          <p:cNvPr id="11" name="Picture 10" descr="BTServer06R2_bL_r copy.png"/>
          <p:cNvPicPr>
            <a:picLocks noChangeAspect="1"/>
          </p:cNvPicPr>
          <p:nvPr userDrawn="1"/>
        </p:nvPicPr>
        <p:blipFill>
          <a:blip r:embed="rId3">
            <a:lum bright="-28000"/>
          </a:blip>
          <a:stretch>
            <a:fillRect/>
          </a:stretch>
        </p:blipFill>
        <p:spPr bwMode="black">
          <a:xfrm>
            <a:off x="463550" y="6364143"/>
            <a:ext cx="1955569" cy="271607"/>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Trebuchet MS" pitchFamily="34" charset="0"/>
                <a:ea typeface="+mn-ea"/>
                <a:cs typeface="+mn-cs"/>
              </a:defRPr>
            </a:lvl1pPr>
          </a:lstStyle>
          <a:p>
            <a:pPr lvl="0"/>
            <a:r>
              <a:rPr lang="en-US" dirty="0" smtClean="0"/>
              <a:t>click to…</a:t>
            </a:r>
          </a:p>
        </p:txBody>
      </p:sp>
      <p:pic>
        <p:nvPicPr>
          <p:cNvPr id="9" name="Picture 8" descr="BTServer06R2_bL_r copy.png"/>
          <p:cNvPicPr>
            <a:picLocks noChangeAspect="1"/>
          </p:cNvPicPr>
          <p:nvPr/>
        </p:nvPicPr>
        <p:blipFill>
          <a:blip r:embed="rId3">
            <a:lum bright="-28000"/>
          </a:blip>
          <a:stretch>
            <a:fillRect/>
          </a:stretch>
        </p:blipFill>
        <p:spPr bwMode="black">
          <a:xfrm>
            <a:off x="463550" y="6364143"/>
            <a:ext cx="1955569" cy="271607"/>
          </a:xfrm>
          <a:prstGeom prst="rect">
            <a:avLst/>
          </a:prstGeom>
        </p:spPr>
      </p:pic>
      <p:sp>
        <p:nvSpPr>
          <p:cNvPr id="10" name="TextBox 9"/>
          <p:cNvSpPr txBox="1"/>
          <p:nvPr/>
        </p:nvSpPr>
        <p:spPr bwMode="black">
          <a:xfrm>
            <a:off x="6836620" y="6432639"/>
            <a:ext cx="2030291" cy="276999"/>
          </a:xfrm>
          <a:prstGeom prst="rect">
            <a:avLst/>
          </a:prstGeom>
          <a:noFill/>
        </p:spPr>
        <p:txBody>
          <a:bodyPr wrap="square" rtlCol="0">
            <a:spAutoFit/>
          </a:bodyPr>
          <a:lstStyle/>
          <a:p>
            <a:r>
              <a:rPr lang="en-US" sz="1200" i="1" dirty="0" smtClean="0">
                <a:solidFill>
                  <a:schemeClr val="tx1">
                    <a:alpha val="72000"/>
                  </a:schemeClr>
                </a:solidFill>
              </a:rPr>
              <a:t>      Su </a:t>
            </a:r>
            <a:r>
              <a:rPr lang="en-US" sz="1200" i="1" dirty="0" err="1" smtClean="0">
                <a:solidFill>
                  <a:schemeClr val="tx1">
                    <a:alpha val="72000"/>
                  </a:schemeClr>
                </a:solidFill>
              </a:rPr>
              <a:t>Negocio</a:t>
            </a:r>
            <a:r>
              <a:rPr lang="en-US" sz="1200" i="1" baseline="0" dirty="0" smtClean="0">
                <a:solidFill>
                  <a:schemeClr val="tx1">
                    <a:alpha val="72000"/>
                  </a:schemeClr>
                </a:solidFill>
              </a:rPr>
              <a:t>, </a:t>
            </a:r>
            <a:r>
              <a:rPr lang="en-US" sz="1200" i="1" dirty="0" err="1" smtClean="0">
                <a:solidFill>
                  <a:schemeClr val="tx1">
                    <a:alpha val="72000"/>
                  </a:schemeClr>
                </a:solidFill>
              </a:rPr>
              <a:t>Conectado</a:t>
            </a:r>
            <a:endParaRPr lang="en-US" sz="1200" i="1" dirty="0">
              <a:solidFill>
                <a:schemeClr val="tx1">
                  <a:alpha val="72000"/>
                </a:schemeClr>
              </a:solidFill>
            </a:endParaRPr>
          </a:p>
        </p:txBody>
      </p:sp>
      <p:pic>
        <p:nvPicPr>
          <p:cNvPr id="8" name="Picture 7" descr="BTServer06R2_bL_r copy.png"/>
          <p:cNvPicPr>
            <a:picLocks noChangeAspect="1"/>
          </p:cNvPicPr>
          <p:nvPr userDrawn="1"/>
        </p:nvPicPr>
        <p:blipFill>
          <a:blip r:embed="rId3">
            <a:lum bright="-28000"/>
          </a:blip>
          <a:stretch>
            <a:fillRect/>
          </a:stretch>
        </p:blipFill>
        <p:spPr bwMode="black">
          <a:xfrm>
            <a:off x="463550" y="6364143"/>
            <a:ext cx="1955569" cy="271607"/>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BTServer06R2_bL_r copy.png"/>
          <p:cNvPicPr>
            <a:picLocks noChangeAspect="1"/>
          </p:cNvPicPr>
          <p:nvPr/>
        </p:nvPicPr>
        <p:blipFill>
          <a:blip r:embed="rId2">
            <a:lum bright="-28000"/>
          </a:blip>
          <a:stretch>
            <a:fillRect/>
          </a:stretch>
        </p:blipFill>
        <p:spPr bwMode="black">
          <a:xfrm>
            <a:off x="463550" y="6364143"/>
            <a:ext cx="1955569" cy="271607"/>
          </a:xfrm>
          <a:prstGeom prst="rect">
            <a:avLst/>
          </a:prstGeom>
        </p:spPr>
      </p:pic>
      <p:sp>
        <p:nvSpPr>
          <p:cNvPr id="8" name="TextBox 7"/>
          <p:cNvSpPr txBox="1"/>
          <p:nvPr/>
        </p:nvSpPr>
        <p:spPr bwMode="black">
          <a:xfrm>
            <a:off x="6836620" y="6432639"/>
            <a:ext cx="2030291" cy="276999"/>
          </a:xfrm>
          <a:prstGeom prst="rect">
            <a:avLst/>
          </a:prstGeom>
          <a:noFill/>
        </p:spPr>
        <p:txBody>
          <a:bodyPr wrap="square" rtlCol="0">
            <a:spAutoFit/>
          </a:bodyPr>
          <a:lstStyle/>
          <a:p>
            <a:r>
              <a:rPr lang="en-US" sz="1200" i="1" dirty="0" smtClean="0">
                <a:solidFill>
                  <a:schemeClr val="tx1">
                    <a:alpha val="72000"/>
                  </a:schemeClr>
                </a:solidFill>
              </a:rPr>
              <a:t>      Su </a:t>
            </a:r>
            <a:r>
              <a:rPr lang="en-US" sz="1200" i="1" dirty="0" err="1" smtClean="0">
                <a:solidFill>
                  <a:schemeClr val="tx1">
                    <a:alpha val="72000"/>
                  </a:schemeClr>
                </a:solidFill>
              </a:rPr>
              <a:t>Negocio</a:t>
            </a:r>
            <a:r>
              <a:rPr lang="en-US" sz="1200" i="1" baseline="0" dirty="0" smtClean="0">
                <a:solidFill>
                  <a:schemeClr val="tx1">
                    <a:alpha val="72000"/>
                  </a:schemeClr>
                </a:solidFill>
              </a:rPr>
              <a:t>, </a:t>
            </a:r>
            <a:r>
              <a:rPr lang="en-US" sz="1200" i="1" dirty="0" err="1" smtClean="0">
                <a:solidFill>
                  <a:schemeClr val="tx1">
                    <a:alpha val="72000"/>
                  </a:schemeClr>
                </a:solidFill>
              </a:rPr>
              <a:t>Conectado</a:t>
            </a:r>
            <a:endParaRPr lang="en-US" sz="1200" i="1" dirty="0">
              <a:solidFill>
                <a:schemeClr val="tx1">
                  <a:alpha val="72000"/>
                </a:schemeClr>
              </a:solidFill>
            </a:endParaRPr>
          </a:p>
        </p:txBody>
      </p:sp>
      <p:pic>
        <p:nvPicPr>
          <p:cNvPr id="9" name="Picture 8" descr="BTServer06R2_bL_r copy.png"/>
          <p:cNvPicPr>
            <a:picLocks noChangeAspect="1"/>
          </p:cNvPicPr>
          <p:nvPr userDrawn="1"/>
        </p:nvPicPr>
        <p:blipFill>
          <a:blip r:embed="rId2">
            <a:lum bright="-28000"/>
          </a:blip>
          <a:stretch>
            <a:fillRect/>
          </a:stretch>
        </p:blipFill>
        <p:spPr bwMode="black">
          <a:xfrm>
            <a:off x="463550" y="6364143"/>
            <a:ext cx="1955569" cy="271607"/>
          </a:xfrm>
          <a:prstGeom prst="rect">
            <a:avLst/>
          </a:prstGeom>
        </p:spPr>
      </p:pic>
      <p:pic>
        <p:nvPicPr>
          <p:cNvPr id="10" name="Picture 3"/>
          <p:cNvPicPr>
            <a:picLocks noChangeAspect="1" noChangeArrowheads="1"/>
          </p:cNvPicPr>
          <p:nvPr userDrawn="1"/>
        </p:nvPicPr>
        <p:blipFill>
          <a:blip r:embed="rId3" cstate="screen"/>
          <a:srcRect/>
          <a:stretch>
            <a:fillRect/>
          </a:stretch>
        </p:blipFill>
        <p:spPr bwMode="auto">
          <a:xfrm>
            <a:off x="8432800" y="0"/>
            <a:ext cx="711200" cy="711200"/>
          </a:xfrm>
          <a:prstGeom prst="rect">
            <a:avLst/>
          </a:prstGeom>
          <a:noFill/>
          <a:ln w="9525">
            <a:noFill/>
            <a:miter lim="800000"/>
            <a:headEnd/>
            <a:tailEnd/>
          </a:ln>
          <a:effectLst/>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BTServer06R2_bL_r copy.png"/>
          <p:cNvPicPr>
            <a:picLocks noChangeAspect="1"/>
          </p:cNvPicPr>
          <p:nvPr/>
        </p:nvPicPr>
        <p:blipFill>
          <a:blip r:embed="rId2">
            <a:lum bright="-28000"/>
          </a:blip>
          <a:stretch>
            <a:fillRect/>
          </a:stretch>
        </p:blipFill>
        <p:spPr bwMode="black">
          <a:xfrm>
            <a:off x="463550" y="6364143"/>
            <a:ext cx="1955569" cy="271607"/>
          </a:xfrm>
          <a:prstGeom prst="rect">
            <a:avLst/>
          </a:prstGeom>
        </p:spPr>
      </p:pic>
      <p:sp>
        <p:nvSpPr>
          <p:cNvPr id="8" name="TextBox 7"/>
          <p:cNvSpPr txBox="1"/>
          <p:nvPr/>
        </p:nvSpPr>
        <p:spPr bwMode="black">
          <a:xfrm>
            <a:off x="6836620" y="6432639"/>
            <a:ext cx="2030291" cy="276999"/>
          </a:xfrm>
          <a:prstGeom prst="rect">
            <a:avLst/>
          </a:prstGeom>
          <a:noFill/>
        </p:spPr>
        <p:txBody>
          <a:bodyPr wrap="square" rtlCol="0">
            <a:spAutoFit/>
          </a:bodyPr>
          <a:lstStyle/>
          <a:p>
            <a:r>
              <a:rPr lang="en-US" sz="1200" i="1" dirty="0" smtClean="0">
                <a:solidFill>
                  <a:schemeClr val="tx1">
                    <a:alpha val="72000"/>
                  </a:schemeClr>
                </a:solidFill>
              </a:rPr>
              <a:t>      Su </a:t>
            </a:r>
            <a:r>
              <a:rPr lang="en-US" sz="1200" i="1" dirty="0" err="1" smtClean="0">
                <a:solidFill>
                  <a:schemeClr val="tx1">
                    <a:alpha val="72000"/>
                  </a:schemeClr>
                </a:solidFill>
              </a:rPr>
              <a:t>Negocio</a:t>
            </a:r>
            <a:r>
              <a:rPr lang="en-US" sz="1200" i="1" baseline="0" dirty="0" smtClean="0">
                <a:solidFill>
                  <a:schemeClr val="tx1">
                    <a:alpha val="72000"/>
                  </a:schemeClr>
                </a:solidFill>
              </a:rPr>
              <a:t>, </a:t>
            </a:r>
            <a:r>
              <a:rPr lang="en-US" sz="1200" i="1" dirty="0" err="1" smtClean="0">
                <a:solidFill>
                  <a:schemeClr val="tx1">
                    <a:alpha val="72000"/>
                  </a:schemeClr>
                </a:solidFill>
              </a:rPr>
              <a:t>Conectado</a:t>
            </a:r>
            <a:endParaRPr lang="en-US" sz="1200" i="1" dirty="0">
              <a:solidFill>
                <a:schemeClr val="tx1">
                  <a:alpha val="72000"/>
                </a:schemeClr>
              </a:solidFill>
            </a:endParaRPr>
          </a:p>
        </p:txBody>
      </p:sp>
      <p:pic>
        <p:nvPicPr>
          <p:cNvPr id="9" name="Picture 8" descr="BTServer06R2_bL_r copy.png"/>
          <p:cNvPicPr>
            <a:picLocks noChangeAspect="1"/>
          </p:cNvPicPr>
          <p:nvPr userDrawn="1"/>
        </p:nvPicPr>
        <p:blipFill>
          <a:blip r:embed="rId2">
            <a:lum bright="-28000"/>
          </a:blip>
          <a:stretch>
            <a:fillRect/>
          </a:stretch>
        </p:blipFill>
        <p:spPr bwMode="black">
          <a:xfrm>
            <a:off x="463550" y="6364143"/>
            <a:ext cx="1955569" cy="271607"/>
          </a:xfrm>
          <a:prstGeom prst="rect">
            <a:avLst/>
          </a:prstGeom>
        </p:spPr>
      </p:pic>
      <p:pic>
        <p:nvPicPr>
          <p:cNvPr id="10" name="Picture 3"/>
          <p:cNvPicPr>
            <a:picLocks noChangeAspect="1" noChangeArrowheads="1"/>
          </p:cNvPicPr>
          <p:nvPr userDrawn="1"/>
        </p:nvPicPr>
        <p:blipFill>
          <a:blip r:embed="rId3" cstate="screen"/>
          <a:srcRect/>
          <a:stretch>
            <a:fillRect/>
          </a:stretch>
        </p:blipFill>
        <p:spPr bwMode="auto">
          <a:xfrm>
            <a:off x="8432800" y="0"/>
            <a:ext cx="711200" cy="711200"/>
          </a:xfrm>
          <a:prstGeom prst="rect">
            <a:avLst/>
          </a:prstGeom>
          <a:noFill/>
          <a:ln w="9525">
            <a:noFill/>
            <a:miter lim="800000"/>
            <a:headEnd/>
            <a:tailEnd/>
          </a:ln>
          <a:effectLst/>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BTServer06R2_bL_r copy.png"/>
          <p:cNvPicPr>
            <a:picLocks noChangeAspect="1"/>
          </p:cNvPicPr>
          <p:nvPr/>
        </p:nvPicPr>
        <p:blipFill>
          <a:blip r:embed="rId2">
            <a:lum bright="-28000"/>
          </a:blip>
          <a:stretch>
            <a:fillRect/>
          </a:stretch>
        </p:blipFill>
        <p:spPr bwMode="black">
          <a:xfrm>
            <a:off x="463550" y="6364143"/>
            <a:ext cx="1955569" cy="271607"/>
          </a:xfrm>
          <a:prstGeom prst="rect">
            <a:avLst/>
          </a:prstGeom>
        </p:spPr>
      </p:pic>
      <p:sp>
        <p:nvSpPr>
          <p:cNvPr id="10" name="TextBox 9"/>
          <p:cNvSpPr txBox="1"/>
          <p:nvPr/>
        </p:nvSpPr>
        <p:spPr bwMode="black">
          <a:xfrm>
            <a:off x="6836620" y="6432639"/>
            <a:ext cx="2030291" cy="276999"/>
          </a:xfrm>
          <a:prstGeom prst="rect">
            <a:avLst/>
          </a:prstGeom>
          <a:noFill/>
        </p:spPr>
        <p:txBody>
          <a:bodyPr wrap="square" rtlCol="0">
            <a:spAutoFit/>
          </a:bodyPr>
          <a:lstStyle/>
          <a:p>
            <a:r>
              <a:rPr lang="en-US" sz="1200" i="1" dirty="0" smtClean="0">
                <a:solidFill>
                  <a:schemeClr val="tx1">
                    <a:alpha val="72000"/>
                  </a:schemeClr>
                </a:solidFill>
              </a:rPr>
              <a:t>      Su </a:t>
            </a:r>
            <a:r>
              <a:rPr lang="en-US" sz="1200" i="1" dirty="0" err="1" smtClean="0">
                <a:solidFill>
                  <a:schemeClr val="tx1">
                    <a:alpha val="72000"/>
                  </a:schemeClr>
                </a:solidFill>
              </a:rPr>
              <a:t>Negocio</a:t>
            </a:r>
            <a:r>
              <a:rPr lang="en-US" sz="1200" i="1" baseline="0" dirty="0" smtClean="0">
                <a:solidFill>
                  <a:schemeClr val="tx1">
                    <a:alpha val="72000"/>
                  </a:schemeClr>
                </a:solidFill>
              </a:rPr>
              <a:t>, </a:t>
            </a:r>
            <a:r>
              <a:rPr lang="en-US" sz="1200" i="1" dirty="0" err="1" smtClean="0">
                <a:solidFill>
                  <a:schemeClr val="tx1">
                    <a:alpha val="72000"/>
                  </a:schemeClr>
                </a:solidFill>
              </a:rPr>
              <a:t>Conectado</a:t>
            </a:r>
            <a:endParaRPr lang="en-US" sz="1200" i="1" dirty="0">
              <a:solidFill>
                <a:schemeClr val="tx1">
                  <a:alpha val="72000"/>
                </a:schemeClr>
              </a:solidFill>
            </a:endParaRPr>
          </a:p>
        </p:txBody>
      </p:sp>
      <p:pic>
        <p:nvPicPr>
          <p:cNvPr id="11" name="Picture 10" descr="BTServer06R2_bL_r copy.png"/>
          <p:cNvPicPr>
            <a:picLocks noChangeAspect="1"/>
          </p:cNvPicPr>
          <p:nvPr userDrawn="1"/>
        </p:nvPicPr>
        <p:blipFill>
          <a:blip r:embed="rId2">
            <a:lum bright="-28000"/>
          </a:blip>
          <a:stretch>
            <a:fillRect/>
          </a:stretch>
        </p:blipFill>
        <p:spPr bwMode="black">
          <a:xfrm>
            <a:off x="463550" y="6364143"/>
            <a:ext cx="1955569" cy="271607"/>
          </a:xfrm>
          <a:prstGeom prst="rect">
            <a:avLst/>
          </a:prstGeom>
        </p:spPr>
      </p:pic>
      <p:pic>
        <p:nvPicPr>
          <p:cNvPr id="12" name="Picture 3"/>
          <p:cNvPicPr>
            <a:picLocks noChangeAspect="1" noChangeArrowheads="1"/>
          </p:cNvPicPr>
          <p:nvPr userDrawn="1"/>
        </p:nvPicPr>
        <p:blipFill>
          <a:blip r:embed="rId3" cstate="screen"/>
          <a:srcRect/>
          <a:stretch>
            <a:fillRect/>
          </a:stretch>
        </p:blipFill>
        <p:spPr bwMode="auto">
          <a:xfrm>
            <a:off x="8432800" y="0"/>
            <a:ext cx="711200" cy="711200"/>
          </a:xfrm>
          <a:prstGeom prst="rect">
            <a:avLst/>
          </a:prstGeom>
          <a:noFill/>
          <a:ln w="9525">
            <a:noFill/>
            <a:miter lim="800000"/>
            <a:headEnd/>
            <a:tailEnd/>
          </a:ln>
          <a:effectLst/>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5" name="Picture 4" descr="BTServer06R2_bL_r copy.png"/>
          <p:cNvPicPr>
            <a:picLocks noChangeAspect="1"/>
          </p:cNvPicPr>
          <p:nvPr/>
        </p:nvPicPr>
        <p:blipFill>
          <a:blip r:embed="rId2">
            <a:lum bright="-28000"/>
          </a:blip>
          <a:stretch>
            <a:fillRect/>
          </a:stretch>
        </p:blipFill>
        <p:spPr bwMode="black">
          <a:xfrm>
            <a:off x="463550" y="6364143"/>
            <a:ext cx="1955569" cy="271607"/>
          </a:xfrm>
          <a:prstGeom prst="rect">
            <a:avLst/>
          </a:prstGeom>
        </p:spPr>
      </p:pic>
      <p:sp>
        <p:nvSpPr>
          <p:cNvPr id="6" name="TextBox 5"/>
          <p:cNvSpPr txBox="1"/>
          <p:nvPr/>
        </p:nvSpPr>
        <p:spPr bwMode="black">
          <a:xfrm>
            <a:off x="6836620" y="6432639"/>
            <a:ext cx="2030291" cy="276999"/>
          </a:xfrm>
          <a:prstGeom prst="rect">
            <a:avLst/>
          </a:prstGeom>
          <a:noFill/>
        </p:spPr>
        <p:txBody>
          <a:bodyPr wrap="square" rtlCol="0">
            <a:spAutoFit/>
          </a:bodyPr>
          <a:lstStyle/>
          <a:p>
            <a:r>
              <a:rPr lang="en-US" sz="1200" i="1" dirty="0" smtClean="0">
                <a:solidFill>
                  <a:schemeClr val="tx1">
                    <a:alpha val="72000"/>
                  </a:schemeClr>
                </a:solidFill>
              </a:rPr>
              <a:t>      Su </a:t>
            </a:r>
            <a:r>
              <a:rPr lang="en-US" sz="1200" i="1" dirty="0" err="1" smtClean="0">
                <a:solidFill>
                  <a:schemeClr val="tx1">
                    <a:alpha val="72000"/>
                  </a:schemeClr>
                </a:solidFill>
              </a:rPr>
              <a:t>Negocio</a:t>
            </a:r>
            <a:r>
              <a:rPr lang="en-US" sz="1200" i="1" baseline="0" dirty="0" smtClean="0">
                <a:solidFill>
                  <a:schemeClr val="tx1">
                    <a:alpha val="72000"/>
                  </a:schemeClr>
                </a:solidFill>
              </a:rPr>
              <a:t>, </a:t>
            </a:r>
            <a:r>
              <a:rPr lang="en-US" sz="1200" i="1" dirty="0" err="1" smtClean="0">
                <a:solidFill>
                  <a:schemeClr val="tx1">
                    <a:alpha val="72000"/>
                  </a:schemeClr>
                </a:solidFill>
              </a:rPr>
              <a:t>Conectado</a:t>
            </a:r>
            <a:endParaRPr lang="en-US" sz="1200" i="1" dirty="0">
              <a:solidFill>
                <a:schemeClr val="tx1">
                  <a:alpha val="72000"/>
                </a:schemeClr>
              </a:solidFill>
            </a:endParaRPr>
          </a:p>
        </p:txBody>
      </p:sp>
      <p:pic>
        <p:nvPicPr>
          <p:cNvPr id="7" name="Picture 6" descr="BTServer06R2_bL_r copy.png"/>
          <p:cNvPicPr>
            <a:picLocks noChangeAspect="1"/>
          </p:cNvPicPr>
          <p:nvPr userDrawn="1"/>
        </p:nvPicPr>
        <p:blipFill>
          <a:blip r:embed="rId2">
            <a:lum bright="-28000"/>
          </a:blip>
          <a:stretch>
            <a:fillRect/>
          </a:stretch>
        </p:blipFill>
        <p:spPr bwMode="black">
          <a:xfrm>
            <a:off x="463550" y="6364143"/>
            <a:ext cx="1955569" cy="271607"/>
          </a:xfrm>
          <a:prstGeom prst="rect">
            <a:avLst/>
          </a:prstGeom>
        </p:spPr>
      </p:pic>
      <p:pic>
        <p:nvPicPr>
          <p:cNvPr id="8" name="Picture 3"/>
          <p:cNvPicPr>
            <a:picLocks noChangeAspect="1" noChangeArrowheads="1"/>
          </p:cNvPicPr>
          <p:nvPr userDrawn="1"/>
        </p:nvPicPr>
        <p:blipFill>
          <a:blip r:embed="rId3" cstate="screen"/>
          <a:srcRect/>
          <a:stretch>
            <a:fillRect/>
          </a:stretch>
        </p:blipFill>
        <p:spPr bwMode="auto">
          <a:xfrm>
            <a:off x="8432800" y="0"/>
            <a:ext cx="711200" cy="711200"/>
          </a:xfrm>
          <a:prstGeom prst="rect">
            <a:avLst/>
          </a:prstGeom>
          <a:noFill/>
          <a:ln w="9525">
            <a:noFill/>
            <a:miter lim="800000"/>
            <a:headEnd/>
            <a:tailEnd/>
          </a:ln>
          <a:effectLst/>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BTServer06R2_bL_r copy.png"/>
          <p:cNvPicPr>
            <a:picLocks noChangeAspect="1"/>
          </p:cNvPicPr>
          <p:nvPr/>
        </p:nvPicPr>
        <p:blipFill>
          <a:blip r:embed="rId2">
            <a:lum bright="-28000"/>
          </a:blip>
          <a:stretch>
            <a:fillRect/>
          </a:stretch>
        </p:blipFill>
        <p:spPr bwMode="black">
          <a:xfrm>
            <a:off x="463550" y="6364143"/>
            <a:ext cx="1955569" cy="271607"/>
          </a:xfrm>
          <a:prstGeom prst="rect">
            <a:avLst/>
          </a:prstGeom>
        </p:spPr>
      </p:pic>
      <p:sp>
        <p:nvSpPr>
          <p:cNvPr id="6" name="TextBox 5"/>
          <p:cNvSpPr txBox="1"/>
          <p:nvPr/>
        </p:nvSpPr>
        <p:spPr bwMode="black">
          <a:xfrm>
            <a:off x="6836620" y="6432639"/>
            <a:ext cx="2030291" cy="276999"/>
          </a:xfrm>
          <a:prstGeom prst="rect">
            <a:avLst/>
          </a:prstGeom>
          <a:noFill/>
        </p:spPr>
        <p:txBody>
          <a:bodyPr wrap="square" rtlCol="0">
            <a:spAutoFit/>
          </a:bodyPr>
          <a:lstStyle/>
          <a:p>
            <a:r>
              <a:rPr lang="en-US" sz="1200" i="1" dirty="0" smtClean="0">
                <a:solidFill>
                  <a:schemeClr val="tx1">
                    <a:alpha val="72000"/>
                  </a:schemeClr>
                </a:solidFill>
              </a:rPr>
              <a:t>      Su </a:t>
            </a:r>
            <a:r>
              <a:rPr lang="en-US" sz="1200" i="1" dirty="0" err="1" smtClean="0">
                <a:solidFill>
                  <a:schemeClr val="tx1">
                    <a:alpha val="72000"/>
                  </a:schemeClr>
                </a:solidFill>
              </a:rPr>
              <a:t>Negocio</a:t>
            </a:r>
            <a:r>
              <a:rPr lang="en-US" sz="1200" i="1" baseline="0" dirty="0" smtClean="0">
                <a:solidFill>
                  <a:schemeClr val="tx1">
                    <a:alpha val="72000"/>
                  </a:schemeClr>
                </a:solidFill>
              </a:rPr>
              <a:t>, </a:t>
            </a:r>
            <a:r>
              <a:rPr lang="en-US" sz="1200" i="1" dirty="0" err="1" smtClean="0">
                <a:solidFill>
                  <a:schemeClr val="tx1">
                    <a:alpha val="72000"/>
                  </a:schemeClr>
                </a:solidFill>
              </a:rPr>
              <a:t>Conectado</a:t>
            </a:r>
            <a:endParaRPr lang="en-US" sz="1200" i="1" dirty="0">
              <a:solidFill>
                <a:schemeClr val="tx1">
                  <a:alpha val="72000"/>
                </a:schemeClr>
              </a:solidFill>
            </a:endParaRPr>
          </a:p>
        </p:txBody>
      </p:sp>
      <p:pic>
        <p:nvPicPr>
          <p:cNvPr id="5" name="Picture 4" descr="BTServer06R2_bL_r copy.png"/>
          <p:cNvPicPr>
            <a:picLocks noChangeAspect="1"/>
          </p:cNvPicPr>
          <p:nvPr userDrawn="1"/>
        </p:nvPicPr>
        <p:blipFill>
          <a:blip r:embed="rId2">
            <a:lum bright="-28000"/>
          </a:blip>
          <a:stretch>
            <a:fillRect/>
          </a:stretch>
        </p:blipFill>
        <p:spPr bwMode="black">
          <a:xfrm>
            <a:off x="463550" y="6364143"/>
            <a:ext cx="1955569" cy="271607"/>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noChangeArrowheads="1"/>
          </p:cNvPicPr>
          <p:nvPr userDrawn="1"/>
        </p:nvPicPr>
        <p:blipFill>
          <a:blip r:embed="rId2" cstate="screen"/>
          <a:srcRect/>
          <a:stretch>
            <a:fillRect/>
          </a:stretch>
        </p:blipFill>
        <p:spPr bwMode="auto">
          <a:xfrm>
            <a:off x="8432800" y="0"/>
            <a:ext cx="711200" cy="711200"/>
          </a:xfrm>
          <a:prstGeom prst="rect">
            <a:avLst/>
          </a:prstGeom>
          <a:noFill/>
          <a:ln w="9525">
            <a:noFill/>
            <a:miter lim="800000"/>
            <a:headEnd/>
            <a:tailEnd/>
          </a:ln>
          <a:effectLst/>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803275" indent="-406400"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144588" indent="-341313"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487488" indent="-34290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828800" indent="-341313"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p:cNvPicPr>
            <a:picLocks noChangeAspect="1" noChangeArrowheads="1"/>
          </p:cNvPicPr>
          <p:nvPr userDrawn="1"/>
        </p:nvPicPr>
        <p:blipFill>
          <a:blip r:embed="rId5" cstate="screen"/>
          <a:srcRect/>
          <a:stretch>
            <a:fillRect/>
          </a:stretch>
        </p:blipFill>
        <p:spPr bwMode="auto">
          <a:xfrm>
            <a:off x="8432800" y="0"/>
            <a:ext cx="711200" cy="7112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823"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4.xml"/><Relationship Id="rId7"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oleObject" Target="../embeddings/oleObject3.bin"/><Relationship Id="rId10" Type="http://schemas.openxmlformats.org/officeDocument/2006/relationships/image" Target="../media/image5.png"/><Relationship Id="rId4" Type="http://schemas.openxmlformats.org/officeDocument/2006/relationships/oleObject" Target="../embeddings/oleObject2.bin"/><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5.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5.jpeg"/><Relationship Id="rId5" Type="http://schemas.openxmlformats.org/officeDocument/2006/relationships/hyperlink" Target="http://www.bluecsushi.com/" TargetMode="Externa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tiff"/></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image" Target="../media/image45.jpeg"/><Relationship Id="rId2" Type="http://schemas.openxmlformats.org/officeDocument/2006/relationships/hyperlink" Target="http://www.kikata.com/" TargetMode="External"/><Relationship Id="rId1" Type="http://schemas.openxmlformats.org/officeDocument/2006/relationships/slideLayout" Target="../slideLayouts/slideLayout3.xml"/><Relationship Id="rId6" Type="http://schemas.openxmlformats.org/officeDocument/2006/relationships/hyperlink" Target="http://www.bluecsushi.com/" TargetMode="External"/><Relationship Id="rId5" Type="http://schemas.openxmlformats.org/officeDocument/2006/relationships/image" Target="../media/image47.jpeg"/><Relationship Id="rId4" Type="http://schemas.openxmlformats.org/officeDocument/2006/relationships/hyperlink" Target="http://global.intermec.com/marcom/design_guidelines/images/intermec_logos/Intermec654.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bluecsushi.com/"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0.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2.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2.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1.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rfid"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3.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3.tif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image" Target="../media/image21.png"/><Relationship Id="rId3" Type="http://schemas.openxmlformats.org/officeDocument/2006/relationships/notesSlide" Target="../notesSlides/notesSlide4.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image" Target="../media/image19.wmf"/><Relationship Id="rId5" Type="http://schemas.openxmlformats.org/officeDocument/2006/relationships/oleObject" Target="../embeddings/oleObject1.bin"/><Relationship Id="rId10" Type="http://schemas.openxmlformats.org/officeDocument/2006/relationships/image" Target="../media/image18.wmf"/><Relationship Id="rId4" Type="http://schemas.openxmlformats.org/officeDocument/2006/relationships/image" Target="../media/image13.png"/><Relationship Id="rId9" Type="http://schemas.openxmlformats.org/officeDocument/2006/relationships/image" Target="../media/image17.wmf"/><Relationship Id="rId1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www.rfidsupplychain.com/stores/rfidtags/catalog/IntermecIF5_angle_EPC.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 Imagen" descr="FHTOH.png"/>
          <p:cNvPicPr>
            <a:picLocks noChangeAspect="1"/>
          </p:cNvPicPr>
          <p:nvPr/>
        </p:nvPicPr>
        <p:blipFill>
          <a:blip r:embed="rId2"/>
          <a:stretch>
            <a:fillRect/>
          </a:stretch>
        </p:blipFill>
        <p:spPr>
          <a:xfrm>
            <a:off x="38100" y="13335"/>
            <a:ext cx="9067800" cy="3105150"/>
          </a:xfrm>
          <a:prstGeom prst="rect">
            <a:avLst/>
          </a:prstGeom>
        </p:spPr>
      </p:pic>
      <p:sp>
        <p:nvSpPr>
          <p:cNvPr id="6" name="Title 1"/>
          <p:cNvSpPr txBox="1">
            <a:spLocks/>
          </p:cNvSpPr>
          <p:nvPr/>
        </p:nvSpPr>
        <p:spPr>
          <a:xfrm>
            <a:off x="318770" y="3598622"/>
            <a:ext cx="8413750" cy="1523495"/>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Microsoft</a:t>
            </a:r>
            <a:r>
              <a:rPr kumimoji="0" lang="en-US" sz="4800" b="0" i="0" u="none" strike="noStrike" kern="1200" cap="none" spc="-150" normalizeH="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 BizTalk Server 2006 R2</a:t>
            </a:r>
            <a:endParaRPr kumimoji="0" lang="en-US" sz="48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94447" y="230188"/>
            <a:ext cx="8382000" cy="664797"/>
          </a:xfrm>
        </p:spPr>
        <p:txBody>
          <a:bodyPr/>
          <a:lstStyle/>
          <a:p>
            <a:r>
              <a:rPr lang="es-ES" dirty="0" smtClean="0"/>
              <a:t>Obstáculos de RFID</a:t>
            </a:r>
          </a:p>
        </p:txBody>
      </p:sp>
      <p:sp>
        <p:nvSpPr>
          <p:cNvPr id="57347" name="Rectangle 3"/>
          <p:cNvSpPr>
            <a:spLocks noGrp="1" noChangeArrowheads="1"/>
          </p:cNvSpPr>
          <p:nvPr>
            <p:ph type="body" sz="quarter" idx="10"/>
          </p:nvPr>
        </p:nvSpPr>
        <p:spPr>
          <a:xfrm>
            <a:off x="381000" y="1249627"/>
            <a:ext cx="8382000" cy="4918269"/>
          </a:xfrm>
        </p:spPr>
        <p:txBody>
          <a:bodyPr/>
          <a:lstStyle/>
          <a:p>
            <a:r>
              <a:rPr lang="es-ES" sz="2800" dirty="0" smtClean="0"/>
              <a:t>Obstáculos en la adopción del hardware</a:t>
            </a:r>
          </a:p>
          <a:p>
            <a:pPr lvl="1"/>
            <a:r>
              <a:rPr lang="es-ES" sz="2400" dirty="0" smtClean="0"/>
              <a:t>Temas de regulación para las etiquetas</a:t>
            </a:r>
          </a:p>
          <a:p>
            <a:pPr lvl="1"/>
            <a:r>
              <a:rPr lang="es-ES" sz="2400" dirty="0" smtClean="0"/>
              <a:t>Confiabilidad del lector</a:t>
            </a:r>
          </a:p>
          <a:p>
            <a:pPr lvl="1"/>
            <a:endParaRPr lang="es-ES" sz="2400" dirty="0" smtClean="0"/>
          </a:p>
          <a:p>
            <a:r>
              <a:rPr lang="es-ES" sz="2800" dirty="0" smtClean="0"/>
              <a:t>Obstáculos en la adopción software</a:t>
            </a:r>
          </a:p>
          <a:p>
            <a:pPr lvl="1"/>
            <a:r>
              <a:rPr lang="es-ES" sz="2400" dirty="0" smtClean="0"/>
              <a:t>Lectores heterogéneos</a:t>
            </a:r>
          </a:p>
          <a:p>
            <a:pPr lvl="1"/>
            <a:r>
              <a:rPr lang="es-ES" sz="2400" dirty="0" smtClean="0"/>
              <a:t>Despliegues (gestión remota / administración)</a:t>
            </a:r>
          </a:p>
          <a:p>
            <a:pPr lvl="1"/>
            <a:r>
              <a:rPr lang="es-ES" sz="2400" dirty="0" smtClean="0"/>
              <a:t>Misión crítica (interoperabilidad con aplicaciones críticas ERP, CRM)</a:t>
            </a:r>
          </a:p>
          <a:p>
            <a:pPr lvl="1"/>
            <a:endParaRPr lang="es-ES" sz="2400" dirty="0" smtClean="0"/>
          </a:p>
          <a:p>
            <a:r>
              <a:rPr lang="es-ES" sz="2800" dirty="0" smtClean="0"/>
              <a:t>Preocupaciones en la privacidad/seguridad</a:t>
            </a:r>
          </a:p>
          <a:p>
            <a:pPr lvl="1"/>
            <a:endParaRPr lang="es-ES" sz="2400"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4572000" y="1420813"/>
          <a:ext cx="4229776" cy="4744583"/>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20"/>
          <p:cNvSpPr>
            <a:spLocks noGrp="1"/>
          </p:cNvSpPr>
          <p:nvPr>
            <p:ph type="title"/>
          </p:nvPr>
        </p:nvSpPr>
        <p:spPr>
          <a:xfrm>
            <a:off x="381000" y="230188"/>
            <a:ext cx="8382000" cy="1163395"/>
          </a:xfrm>
        </p:spPr>
        <p:txBody>
          <a:bodyPr/>
          <a:lstStyle/>
          <a:p>
            <a:r>
              <a:rPr lang="es-ES" dirty="0" smtClean="0"/>
              <a:t>Adopción por la industria</a:t>
            </a:r>
            <a:br>
              <a:rPr lang="es-ES" dirty="0" smtClean="0"/>
            </a:br>
            <a:r>
              <a:rPr lang="es-ES" sz="3600" dirty="0" smtClean="0">
                <a:solidFill>
                  <a:schemeClr val="tx2"/>
                </a:solidFill>
              </a:rPr>
              <a:t>Moviendo el listón de pruebas a producción</a:t>
            </a:r>
            <a:endParaRPr lang="es-ES" sz="3600" dirty="0">
              <a:solidFill>
                <a:schemeClr val="tx2"/>
              </a:solidFill>
            </a:endParaRPr>
          </a:p>
        </p:txBody>
      </p:sp>
      <p:sp>
        <p:nvSpPr>
          <p:cNvPr id="15" name="Content Placeholder 14"/>
          <p:cNvSpPr>
            <a:spLocks noGrp="1"/>
          </p:cNvSpPr>
          <p:nvPr>
            <p:ph type="body" sz="quarter" idx="10"/>
          </p:nvPr>
        </p:nvSpPr>
        <p:spPr>
          <a:xfrm>
            <a:off x="219075" y="1485900"/>
            <a:ext cx="5188527" cy="4736681"/>
          </a:xfrm>
        </p:spPr>
        <p:txBody>
          <a:bodyPr/>
          <a:lstStyle/>
          <a:p>
            <a:pPr marL="344488" indent="-344488"/>
            <a:r>
              <a:rPr lang="es-ES" sz="2800" dirty="0" smtClean="0"/>
              <a:t>Escenarios</a:t>
            </a:r>
            <a:r>
              <a:rPr lang="es-ES" sz="2400" dirty="0" smtClean="0"/>
              <a:t> </a:t>
            </a:r>
          </a:p>
          <a:p>
            <a:pPr marL="628650" lvl="1" indent="-284163"/>
            <a:r>
              <a:rPr lang="es-ES" sz="2200" dirty="0" smtClean="0"/>
              <a:t>Búsqueda de la eficiencia de los procesos de negocio, de forma global </a:t>
            </a:r>
          </a:p>
          <a:p>
            <a:pPr marL="628650" lvl="1" indent="-284163"/>
            <a:endParaRPr lang="es-ES" sz="2000" dirty="0" smtClean="0"/>
          </a:p>
          <a:p>
            <a:pPr marL="344488" indent="-344488"/>
            <a:r>
              <a:rPr lang="es-ES" sz="2800" dirty="0" smtClean="0"/>
              <a:t>Factores clave para la adopción</a:t>
            </a:r>
          </a:p>
          <a:p>
            <a:pPr marL="628650" lvl="1" indent="-284163"/>
            <a:r>
              <a:rPr lang="es-ES" sz="2200" dirty="0" smtClean="0"/>
              <a:t>Intel entra en el mercado RFID </a:t>
            </a:r>
          </a:p>
          <a:p>
            <a:pPr marL="855663" lvl="2" indent="-227013"/>
            <a:r>
              <a:rPr lang="es-ES" sz="2200" dirty="0" smtClean="0"/>
              <a:t>El coste de los lectores se reduce</a:t>
            </a:r>
          </a:p>
          <a:p>
            <a:pPr marL="628650" lvl="1" indent="-284163"/>
            <a:r>
              <a:rPr lang="es-ES" sz="2200" dirty="0" smtClean="0"/>
              <a:t>Los estándares son ratificados</a:t>
            </a:r>
          </a:p>
          <a:p>
            <a:pPr marL="628650" lvl="1" indent="-284163"/>
            <a:r>
              <a:rPr lang="es-ES" sz="2200" dirty="0" smtClean="0"/>
              <a:t>Dispositivos más fiables</a:t>
            </a:r>
          </a:p>
          <a:p>
            <a:pPr marL="628650" lvl="1" indent="-284163"/>
            <a:r>
              <a:rPr lang="es-ES" sz="2200" dirty="0" smtClean="0"/>
              <a:t>Los rangos de frecuencia han sido estandarizados en todo el mundo</a:t>
            </a:r>
          </a:p>
        </p:txBody>
      </p:sp>
      <p:sp>
        <p:nvSpPr>
          <p:cNvPr id="11" name="Text Box 144"/>
          <p:cNvSpPr txBox="1">
            <a:spLocks noChangeArrowheads="1"/>
          </p:cNvSpPr>
          <p:nvPr/>
        </p:nvSpPr>
        <p:spPr bwMode="auto">
          <a:xfrm>
            <a:off x="5105400" y="5483625"/>
            <a:ext cx="4038600" cy="430887"/>
          </a:xfrm>
          <a:prstGeom prst="rect">
            <a:avLst/>
          </a:prstGeom>
          <a:noFill/>
          <a:ln w="9525">
            <a:noFill/>
            <a:miter lim="800000"/>
            <a:headEnd/>
            <a:tailEnd/>
          </a:ln>
          <a:effectLst/>
        </p:spPr>
        <p:txBody>
          <a:bodyPr wrap="square">
            <a:spAutoFit/>
          </a:bodyPr>
          <a:lstStyle/>
          <a:p>
            <a:pPr algn="ctr">
              <a:spcBef>
                <a:spcPct val="50000"/>
              </a:spcBef>
            </a:pPr>
            <a:r>
              <a:rPr lang="en-US" sz="1100" dirty="0" smtClean="0"/>
              <a:t>Solution spend forecast for RFID and sensor</a:t>
            </a:r>
            <a:br>
              <a:rPr lang="en-US" sz="1100" dirty="0" smtClean="0"/>
            </a:br>
            <a:r>
              <a:rPr lang="en-US" sz="1100" dirty="0" smtClean="0"/>
              <a:t>based applications (Source:  Forrester)</a:t>
            </a:r>
            <a:endParaRPr lang="en-US" sz="1100" dirty="0"/>
          </a:p>
        </p:txBody>
      </p:sp>
      <p:sp>
        <p:nvSpPr>
          <p:cNvPr id="14" name="Text Box 144"/>
          <p:cNvSpPr txBox="1">
            <a:spLocks noChangeArrowheads="1"/>
          </p:cNvSpPr>
          <p:nvPr/>
        </p:nvSpPr>
        <p:spPr bwMode="auto">
          <a:xfrm>
            <a:off x="4619500" y="1762320"/>
            <a:ext cx="1460945" cy="261610"/>
          </a:xfrm>
          <a:prstGeom prst="rect">
            <a:avLst/>
          </a:prstGeom>
          <a:noFill/>
          <a:ln w="9525">
            <a:noFill/>
            <a:miter lim="800000"/>
            <a:headEnd/>
            <a:tailEnd/>
          </a:ln>
          <a:effectLst/>
        </p:spPr>
        <p:txBody>
          <a:bodyPr wrap="square">
            <a:spAutoFit/>
          </a:bodyPr>
          <a:lstStyle/>
          <a:p>
            <a:pPr algn="ctr">
              <a:spcBef>
                <a:spcPct val="50000"/>
              </a:spcBef>
            </a:pPr>
            <a:r>
              <a:rPr lang="en-US" sz="1100" smtClean="0"/>
              <a:t>In Millions of $’s</a:t>
            </a:r>
            <a:endParaRPr lang="en-US" sz="110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1420813"/>
            <a:ext cx="8382000" cy="1994392"/>
          </a:xfrm>
        </p:spPr>
        <p:txBody>
          <a:bodyPr/>
          <a:lstStyle/>
          <a:p>
            <a:r>
              <a:rPr lang="es-ES" dirty="0" smtClean="0"/>
              <a:t>BizTalk RFID al descubierto:</a:t>
            </a:r>
            <a:br>
              <a:rPr lang="es-ES" dirty="0" smtClean="0"/>
            </a:br>
            <a:r>
              <a:rPr lang="es-ES" dirty="0"/>
              <a:t/>
            </a:r>
            <a:br>
              <a:rPr lang="es-ES" dirty="0"/>
            </a:br>
            <a:r>
              <a:rPr lang="es-ES" dirty="0" smtClean="0"/>
              <a:t>¿En qué consiste BizTalk RFID?</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230188"/>
            <a:ext cx="8382000" cy="664797"/>
          </a:xfrm>
        </p:spPr>
        <p:txBody>
          <a:bodyPr/>
          <a:lstStyle/>
          <a:p>
            <a:r>
              <a:rPr lang="es-ES" dirty="0" smtClean="0"/>
              <a:t>Objetivos de Microsoft RFID</a:t>
            </a:r>
            <a:endParaRPr lang="es-ES" dirty="0"/>
          </a:p>
        </p:txBody>
      </p:sp>
      <p:sp>
        <p:nvSpPr>
          <p:cNvPr id="30723" name="Rectangle 3"/>
          <p:cNvSpPr>
            <a:spLocks noGrp="1" noChangeArrowheads="1"/>
          </p:cNvSpPr>
          <p:nvPr>
            <p:ph type="body" sz="quarter" idx="10"/>
          </p:nvPr>
        </p:nvSpPr>
        <p:spPr>
          <a:xfrm>
            <a:off x="419100" y="1189311"/>
            <a:ext cx="7826266" cy="4444294"/>
          </a:xfrm>
        </p:spPr>
        <p:txBody>
          <a:bodyPr/>
          <a:lstStyle/>
          <a:p>
            <a:r>
              <a:rPr lang="es-ES" sz="2800" dirty="0" smtClean="0"/>
              <a:t>Permitir una extensa adopción de RFID</a:t>
            </a:r>
          </a:p>
          <a:p>
            <a:pPr lvl="1"/>
            <a:r>
              <a:rPr lang="es-ES" sz="2200" dirty="0" smtClean="0"/>
              <a:t>Soporte de una amplia gama de dispositivos</a:t>
            </a:r>
          </a:p>
          <a:p>
            <a:pPr lvl="1"/>
            <a:r>
              <a:rPr lang="es-ES" sz="2200" dirty="0" smtClean="0"/>
              <a:t>Ricas herramientas y plataformas para soluciones RFID (desarrollo rápido de aplicaciones)</a:t>
            </a:r>
          </a:p>
          <a:p>
            <a:pPr lvl="1"/>
            <a:r>
              <a:rPr lang="es-ES" sz="2200" dirty="0" smtClean="0"/>
              <a:t>Reducción de los costes</a:t>
            </a:r>
          </a:p>
          <a:p>
            <a:pPr lvl="1"/>
            <a:r>
              <a:rPr lang="es-ES" sz="2200" dirty="0" smtClean="0"/>
              <a:t>Infraestructura escalable</a:t>
            </a:r>
          </a:p>
          <a:p>
            <a:pPr lvl="1"/>
            <a:endParaRPr lang="es-ES" sz="2000" dirty="0" smtClean="0"/>
          </a:p>
          <a:p>
            <a:r>
              <a:rPr lang="es-ES" sz="2400" dirty="0" smtClean="0"/>
              <a:t>Cubrir las </a:t>
            </a:r>
            <a:r>
              <a:rPr lang="es-ES" sz="2800" dirty="0" smtClean="0"/>
              <a:t>necesidades</a:t>
            </a:r>
            <a:r>
              <a:rPr lang="es-ES" sz="2400" dirty="0" smtClean="0"/>
              <a:t> de los clientes</a:t>
            </a:r>
          </a:p>
          <a:p>
            <a:pPr lvl="1"/>
            <a:r>
              <a:rPr lang="es-ES" sz="2200" dirty="0" smtClean="0"/>
              <a:t>Conformidad</a:t>
            </a:r>
          </a:p>
          <a:p>
            <a:pPr lvl="1"/>
            <a:r>
              <a:rPr lang="es-ES" sz="2200" dirty="0" smtClean="0"/>
              <a:t>Automatizar procesos</a:t>
            </a:r>
          </a:p>
          <a:p>
            <a:pPr lvl="1"/>
            <a:r>
              <a:rPr lang="es-ES" sz="2200" dirty="0" smtClean="0"/>
              <a:t>Integración con resto de aplicaciones</a:t>
            </a:r>
          </a:p>
          <a:p>
            <a:pPr lvl="1"/>
            <a:r>
              <a:rPr lang="es-ES" sz="2200" dirty="0" smtClean="0"/>
              <a:t>BAM </a:t>
            </a:r>
            <a:r>
              <a:rPr lang="es-ES" sz="2200" dirty="0" smtClean="0">
                <a:sym typeface="Wingdings" pitchFamily="2" charset="2"/>
              </a:rPr>
              <a:t> </a:t>
            </a:r>
            <a:r>
              <a:rPr lang="es-ES" sz="2200" dirty="0" err="1" smtClean="0">
                <a:sym typeface="Wingdings" pitchFamily="2" charset="2"/>
              </a:rPr>
              <a:t>KPI’s</a:t>
            </a:r>
            <a:endParaRPr lang="es-ES" sz="2200" dirty="0" smtClean="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276224" y="230188"/>
            <a:ext cx="8763001" cy="664797"/>
          </a:xfrm>
        </p:spPr>
        <p:txBody>
          <a:bodyPr>
            <a:normAutofit fontScale="90000"/>
          </a:bodyPr>
          <a:lstStyle/>
          <a:p>
            <a:r>
              <a:rPr lang="es-ES" dirty="0" smtClean="0"/>
              <a:t>BizTalk RFID: RFID empresarial</a:t>
            </a:r>
            <a:br>
              <a:rPr lang="es-ES" dirty="0" smtClean="0"/>
            </a:br>
            <a:endParaRPr lang="es-ES" dirty="0"/>
          </a:p>
        </p:txBody>
      </p:sp>
      <p:sp>
        <p:nvSpPr>
          <p:cNvPr id="13316" name="Rectangle 3"/>
          <p:cNvSpPr>
            <a:spLocks noGrp="1" noChangeArrowheads="1"/>
          </p:cNvSpPr>
          <p:nvPr>
            <p:ph type="body" sz="quarter" idx="10"/>
          </p:nvPr>
        </p:nvSpPr>
        <p:spPr>
          <a:xfrm>
            <a:off x="381000" y="1214628"/>
            <a:ext cx="8382000" cy="4481227"/>
          </a:xfrm>
        </p:spPr>
        <p:txBody>
          <a:bodyPr/>
          <a:lstStyle/>
          <a:p>
            <a:r>
              <a:rPr lang="es-ES" dirty="0" smtClean="0"/>
              <a:t>Permitir a las aplicaciones trabajar con una amplia gama de dispositivos hardware</a:t>
            </a:r>
          </a:p>
          <a:p>
            <a:r>
              <a:rPr lang="es-ES" dirty="0" smtClean="0"/>
              <a:t>Middleware para interactuar con aplicaciones de misión crítica</a:t>
            </a:r>
          </a:p>
          <a:p>
            <a:r>
              <a:rPr lang="es-ES" dirty="0" smtClean="0"/>
              <a:t>Herramientas de gestión de dispositivos y procesos de negocio</a:t>
            </a:r>
          </a:p>
          <a:p>
            <a:pPr algn="ctr">
              <a:buNone/>
            </a:pPr>
            <a:r>
              <a:rPr lang="es-ES" b="1" dirty="0" smtClean="0">
                <a:solidFill>
                  <a:schemeClr val="accent1">
                    <a:lumMod val="60000"/>
                    <a:lumOff val="40000"/>
                  </a:schemeClr>
                </a:solidFill>
              </a:rPr>
              <a:t>Nos permite estar preparados para </a:t>
            </a:r>
          </a:p>
          <a:p>
            <a:pPr algn="ctr">
              <a:buNone/>
            </a:pPr>
            <a:r>
              <a:rPr lang="es-ES" b="1" dirty="0" smtClean="0">
                <a:solidFill>
                  <a:schemeClr val="accent1">
                    <a:lumMod val="60000"/>
                    <a:lumOff val="40000"/>
                  </a:schemeClr>
                </a:solidFill>
              </a:rPr>
              <a:t>los negocios en tiempo real</a:t>
            </a:r>
          </a:p>
          <a:p>
            <a:endParaRPr lang="es-ES"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ounded Rectangle 32"/>
          <p:cNvSpPr/>
          <p:nvPr/>
        </p:nvSpPr>
        <p:spPr bwMode="blackGray">
          <a:xfrm>
            <a:off x="368299" y="883664"/>
            <a:ext cx="8560547" cy="1740374"/>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1" name="Rounded Rectangle 30"/>
          <p:cNvSpPr/>
          <p:nvPr/>
        </p:nvSpPr>
        <p:spPr bwMode="blackGray">
          <a:xfrm>
            <a:off x="382367" y="5399446"/>
            <a:ext cx="8560547" cy="1256849"/>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s-ES" sz="230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2" name="Rounded Rectangle 31"/>
          <p:cNvSpPr/>
          <p:nvPr/>
        </p:nvSpPr>
        <p:spPr bwMode="blackGray">
          <a:xfrm>
            <a:off x="368299" y="4258197"/>
            <a:ext cx="8560547" cy="108478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s-ES" sz="230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4" name="Rounded Rectangle 33"/>
          <p:cNvSpPr/>
          <p:nvPr/>
        </p:nvSpPr>
        <p:spPr bwMode="blackGray">
          <a:xfrm>
            <a:off x="368299" y="2670571"/>
            <a:ext cx="8560547" cy="1551225"/>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s-ES" sz="230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9" name="Title 28"/>
          <p:cNvSpPr>
            <a:spLocks noGrp="1"/>
          </p:cNvSpPr>
          <p:nvPr>
            <p:ph type="title"/>
          </p:nvPr>
        </p:nvSpPr>
        <p:spPr/>
        <p:txBody>
          <a:bodyPr>
            <a:normAutofit fontScale="90000"/>
          </a:bodyPr>
          <a:lstStyle/>
          <a:p>
            <a:r>
              <a:rPr lang="es-ES" smtClean="0"/>
              <a:t>Descripción lógica</a:t>
            </a:r>
            <a:br>
              <a:rPr lang="es-ES" smtClean="0"/>
            </a:br>
            <a:endParaRPr lang="es-ES"/>
          </a:p>
        </p:txBody>
      </p:sp>
      <p:graphicFrame>
        <p:nvGraphicFramePr>
          <p:cNvPr id="2050" name="Object 5"/>
          <p:cNvGraphicFramePr>
            <a:graphicFrameLocks noChangeAspect="1"/>
          </p:cNvGraphicFramePr>
          <p:nvPr>
            <p:ph sz="half" idx="4294967295"/>
          </p:nvPr>
        </p:nvGraphicFramePr>
        <p:xfrm>
          <a:off x="3015223" y="1222935"/>
          <a:ext cx="5729287" cy="3856038"/>
        </p:xfrm>
        <a:graphic>
          <a:graphicData uri="http://schemas.openxmlformats.org/presentationml/2006/ole">
            <p:oleObj spid="_x0000_s3074" name="Visio" r:id="rId4" imgW="7696366" imgH="5178784" progId="">
              <p:embed/>
            </p:oleObj>
          </a:graphicData>
        </a:graphic>
      </p:graphicFrame>
      <p:graphicFrame>
        <p:nvGraphicFramePr>
          <p:cNvPr id="2051" name="Object 6"/>
          <p:cNvGraphicFramePr>
            <a:graphicFrameLocks noChangeAspect="1"/>
          </p:cNvGraphicFramePr>
          <p:nvPr>
            <p:ph sz="quarter" idx="4294967295"/>
          </p:nvPr>
        </p:nvGraphicFramePr>
        <p:xfrm>
          <a:off x="3009681" y="5577992"/>
          <a:ext cx="5224462" cy="684212"/>
        </p:xfrm>
        <a:graphic>
          <a:graphicData uri="http://schemas.openxmlformats.org/presentationml/2006/ole">
            <p:oleObj spid="_x0000_s3075" name="Visio" r:id="rId5" imgW="7235571" imgH="948131" progId="">
              <p:embed/>
            </p:oleObj>
          </a:graphicData>
        </a:graphic>
      </p:graphicFrame>
      <p:sp>
        <p:nvSpPr>
          <p:cNvPr id="63496" name="Text Box 8"/>
          <p:cNvSpPr txBox="1">
            <a:spLocks noChangeArrowheads="1"/>
          </p:cNvSpPr>
          <p:nvPr/>
        </p:nvSpPr>
        <p:spPr bwMode="black">
          <a:xfrm>
            <a:off x="3557879" y="3027005"/>
            <a:ext cx="4275138" cy="276999"/>
          </a:xfrm>
          <a:prstGeom prst="rect">
            <a:avLst/>
          </a:prstGeom>
          <a:noFill/>
          <a:ln w="12700" algn="ctr">
            <a:noFill/>
            <a:miter lim="800000"/>
            <a:headEnd/>
            <a:tailEnd/>
          </a:ln>
          <a:effectLst/>
        </p:spPr>
        <p:txBody>
          <a:bodyPr>
            <a:spAutoFit/>
          </a:bodyPr>
          <a:lstStyle/>
          <a:p>
            <a:pPr algn="ctr" defTabSz="914327" fontAlgn="auto">
              <a:spcBef>
                <a:spcPts val="0"/>
              </a:spcBef>
              <a:spcAft>
                <a:spcPts val="0"/>
              </a:spcAft>
              <a:defRPr/>
            </a:pPr>
            <a:r>
              <a:rPr lang="es-ES" sz="1200" b="1" dirty="0" smtClean="0">
                <a:effectLst>
                  <a:outerShdw blurRad="38100" dist="38100" dir="2700000" algn="tl">
                    <a:srgbClr val="000000">
                      <a:alpha val="43137"/>
                    </a:srgbClr>
                  </a:outerShdw>
                </a:effectLst>
                <a:latin typeface="+mj-lt"/>
                <a:cs typeface="Arial" charset="0"/>
              </a:rPr>
              <a:t>Extremos distribuidos ejecutando </a:t>
            </a:r>
            <a:r>
              <a:rPr lang="es-ES" sz="1200" b="1" dirty="0" smtClean="0">
                <a:solidFill>
                  <a:srgbClr val="FF0000"/>
                </a:solidFill>
                <a:effectLst>
                  <a:outerShdw blurRad="38100" dist="38100" dir="2700000" algn="tl">
                    <a:srgbClr val="000000">
                      <a:alpha val="43137"/>
                    </a:srgbClr>
                  </a:outerShdw>
                </a:effectLst>
                <a:latin typeface="+mj-lt"/>
                <a:cs typeface="Arial" charset="0"/>
              </a:rPr>
              <a:t>BizTalk RFID</a:t>
            </a:r>
            <a:endParaRPr lang="es-ES" sz="1200" b="1" dirty="0">
              <a:solidFill>
                <a:srgbClr val="FF0000"/>
              </a:solidFill>
              <a:effectLst>
                <a:outerShdw blurRad="38100" dist="38100" dir="2700000" algn="tl">
                  <a:srgbClr val="000000">
                    <a:alpha val="43137"/>
                  </a:srgbClr>
                </a:outerShdw>
              </a:effectLst>
              <a:latin typeface="+mj-lt"/>
              <a:cs typeface="Arial" charset="0"/>
            </a:endParaRPr>
          </a:p>
        </p:txBody>
      </p:sp>
      <p:sp>
        <p:nvSpPr>
          <p:cNvPr id="63497" name="Text Box 9"/>
          <p:cNvSpPr txBox="1">
            <a:spLocks noChangeArrowheads="1"/>
          </p:cNvSpPr>
          <p:nvPr/>
        </p:nvSpPr>
        <p:spPr bwMode="black">
          <a:xfrm>
            <a:off x="595558" y="4259354"/>
            <a:ext cx="2398713" cy="923330"/>
          </a:xfrm>
          <a:prstGeom prst="rect">
            <a:avLst/>
          </a:prstGeom>
          <a:noFill/>
          <a:ln w="12700" algn="ctr">
            <a:noFill/>
            <a:miter lim="800000"/>
            <a:headEnd/>
            <a:tailEnd/>
          </a:ln>
          <a:effectLst/>
        </p:spPr>
        <p:txBody>
          <a:bodyPr>
            <a:spAutoFit/>
          </a:bodyPr>
          <a:lstStyle/>
          <a:p>
            <a:pPr indent="-225425" defTabSz="914327">
              <a:lnSpc>
                <a:spcPct val="90000"/>
              </a:lnSpc>
              <a:defRPr/>
            </a:pPr>
            <a:r>
              <a:rPr lang="es-ES" sz="1600" b="1" dirty="0" smtClean="0">
                <a:effectLst>
                  <a:outerShdw blurRad="38100" dist="38100" dir="2700000" algn="tl">
                    <a:srgbClr val="000000">
                      <a:alpha val="43137"/>
                    </a:srgbClr>
                  </a:outerShdw>
                </a:effectLst>
                <a:latin typeface="+mj-lt"/>
                <a:cs typeface="Arial" charset="0"/>
              </a:rPr>
              <a:t>Capa de Dispositivo</a:t>
            </a:r>
          </a:p>
          <a:p>
            <a:pPr marL="225425" indent="-225425">
              <a:lnSpc>
                <a:spcPct val="90000"/>
              </a:lnSpc>
              <a:spcBef>
                <a:spcPct val="20000"/>
              </a:spcBef>
              <a:buBlip>
                <a:blip r:embed="rId6"/>
              </a:buBlip>
              <a:defRPr/>
            </a:pPr>
            <a:r>
              <a:rPr lang="es-ES" sz="1200" dirty="0" smtClean="0">
                <a:effectLst>
                  <a:outerShdw blurRad="38100" dist="38100" dir="2700000" algn="tl">
                    <a:srgbClr val="000000">
                      <a:alpha val="43137"/>
                    </a:srgbClr>
                  </a:outerShdw>
                </a:effectLst>
              </a:rPr>
              <a:t>Lectores RFID móviles y fijos</a:t>
            </a:r>
          </a:p>
          <a:p>
            <a:pPr marL="225425" indent="-225425">
              <a:lnSpc>
                <a:spcPct val="90000"/>
              </a:lnSpc>
              <a:spcBef>
                <a:spcPct val="20000"/>
              </a:spcBef>
              <a:buBlip>
                <a:blip r:embed="rId6"/>
              </a:buBlip>
              <a:defRPr/>
            </a:pPr>
            <a:r>
              <a:rPr lang="es-ES" sz="1200" dirty="0" smtClean="0">
                <a:effectLst>
                  <a:outerShdw blurRad="38100" dist="38100" dir="2700000" algn="tl">
                    <a:srgbClr val="000000">
                      <a:alpha val="43137"/>
                    </a:srgbClr>
                  </a:outerShdw>
                </a:effectLst>
              </a:rPr>
              <a:t>Banco de </a:t>
            </a:r>
            <a:r>
              <a:rPr lang="es-ES" sz="1200" dirty="0" err="1" smtClean="0">
                <a:effectLst>
                  <a:outerShdw blurRad="38100" dist="38100" dir="2700000" algn="tl">
                    <a:srgbClr val="000000">
                      <a:alpha val="43137"/>
                    </a:srgbClr>
                  </a:outerShdw>
                </a:effectLst>
              </a:rPr>
              <a:t>scanners</a:t>
            </a:r>
            <a:endParaRPr lang="es-ES" sz="1200" dirty="0" smtClean="0">
              <a:effectLst>
                <a:outerShdw blurRad="38100" dist="38100" dir="2700000" algn="tl">
                  <a:srgbClr val="000000">
                    <a:alpha val="43137"/>
                  </a:srgbClr>
                </a:outerShdw>
              </a:effectLst>
            </a:endParaRPr>
          </a:p>
          <a:p>
            <a:pPr marL="225425" indent="-225425">
              <a:lnSpc>
                <a:spcPct val="90000"/>
              </a:lnSpc>
              <a:spcBef>
                <a:spcPct val="20000"/>
              </a:spcBef>
              <a:buBlip>
                <a:blip r:embed="rId6"/>
              </a:buBlip>
              <a:defRPr/>
            </a:pPr>
            <a:r>
              <a:rPr lang="es-ES" sz="1200" dirty="0" err="1" smtClean="0">
                <a:effectLst>
                  <a:outerShdw blurRad="38100" dist="38100" dir="2700000" algn="tl">
                    <a:srgbClr val="000000">
                      <a:alpha val="43137"/>
                    </a:srgbClr>
                  </a:outerShdw>
                </a:effectLst>
              </a:rPr>
              <a:t>PLCs</a:t>
            </a:r>
            <a:r>
              <a:rPr lang="es-ES" sz="1200" dirty="0" smtClean="0">
                <a:effectLst>
                  <a:outerShdw blurRad="38100" dist="38100" dir="2700000" algn="tl">
                    <a:srgbClr val="000000">
                      <a:alpha val="43137"/>
                    </a:srgbClr>
                  </a:outerShdw>
                </a:effectLst>
              </a:rPr>
              <a:t>, etc.</a:t>
            </a:r>
            <a:endParaRPr lang="es-ES" sz="1200" dirty="0">
              <a:effectLst>
                <a:outerShdw blurRad="38100" dist="38100" dir="2700000" algn="tl">
                  <a:srgbClr val="000000">
                    <a:alpha val="43137"/>
                  </a:srgbClr>
                </a:outerShdw>
              </a:effectLst>
            </a:endParaRPr>
          </a:p>
        </p:txBody>
      </p:sp>
      <p:sp>
        <p:nvSpPr>
          <p:cNvPr id="63498" name="Text Box 10"/>
          <p:cNvSpPr txBox="1">
            <a:spLocks noChangeArrowheads="1"/>
          </p:cNvSpPr>
          <p:nvPr/>
        </p:nvSpPr>
        <p:spPr bwMode="black">
          <a:xfrm>
            <a:off x="609626" y="5420244"/>
            <a:ext cx="2265364" cy="1114151"/>
          </a:xfrm>
          <a:prstGeom prst="rect">
            <a:avLst/>
          </a:prstGeom>
          <a:noFill/>
          <a:ln w="12700" algn="ctr">
            <a:noFill/>
            <a:miter lim="800000"/>
            <a:headEnd/>
            <a:tailEnd/>
          </a:ln>
          <a:effectLst/>
        </p:spPr>
        <p:txBody>
          <a:bodyPr wrap="none">
            <a:spAutoFit/>
          </a:bodyPr>
          <a:lstStyle/>
          <a:p>
            <a:pPr defTabSz="914327" fontAlgn="auto">
              <a:spcBef>
                <a:spcPts val="0"/>
              </a:spcBef>
              <a:spcAft>
                <a:spcPts val="0"/>
              </a:spcAft>
              <a:defRPr/>
            </a:pPr>
            <a:r>
              <a:rPr lang="es-ES" sz="1600" b="1" smtClean="0">
                <a:effectLst>
                  <a:outerShdw blurRad="38100" dist="38100" dir="2700000" algn="tl">
                    <a:srgbClr val="000000">
                      <a:alpha val="43137"/>
                    </a:srgbClr>
                  </a:outerShdw>
                </a:effectLst>
                <a:latin typeface="+mj-lt"/>
                <a:cs typeface="Arial" charset="0"/>
              </a:rPr>
              <a:t>Capa Física</a:t>
            </a:r>
          </a:p>
          <a:p>
            <a:pPr marL="225425" indent="-225425" fontAlgn="auto">
              <a:lnSpc>
                <a:spcPct val="90000"/>
              </a:lnSpc>
              <a:spcBef>
                <a:spcPct val="20000"/>
              </a:spcBef>
              <a:spcAft>
                <a:spcPts val="0"/>
              </a:spcAft>
              <a:buBlip>
                <a:blip r:embed="rId6"/>
              </a:buBlip>
              <a:defRPr/>
            </a:pPr>
            <a:r>
              <a:rPr lang="es-ES" sz="1200" smtClean="0">
                <a:effectLst>
                  <a:outerShdw blurRad="38100" dist="38100" dir="2700000" algn="tl">
                    <a:srgbClr val="000000">
                      <a:alpha val="43137"/>
                    </a:srgbClr>
                  </a:outerShdw>
                </a:effectLst>
              </a:rPr>
              <a:t>Etiquetas RFID, </a:t>
            </a:r>
            <a:br>
              <a:rPr lang="es-ES" sz="1200" smtClean="0">
                <a:effectLst>
                  <a:outerShdw blurRad="38100" dist="38100" dir="2700000" algn="tl">
                    <a:srgbClr val="000000">
                      <a:alpha val="43137"/>
                    </a:srgbClr>
                  </a:outerShdw>
                </a:effectLst>
              </a:rPr>
            </a:br>
            <a:r>
              <a:rPr lang="es-ES" sz="1200" smtClean="0">
                <a:effectLst>
                  <a:outerShdw blurRad="38100" dist="38100" dir="2700000" algn="tl">
                    <a:srgbClr val="000000">
                      <a:alpha val="43137"/>
                    </a:srgbClr>
                  </a:outerShdw>
                </a:effectLst>
              </a:rPr>
              <a:t>códigos de barras</a:t>
            </a:r>
          </a:p>
          <a:p>
            <a:pPr marL="225425" indent="-225425" fontAlgn="auto">
              <a:lnSpc>
                <a:spcPct val="90000"/>
              </a:lnSpc>
              <a:spcBef>
                <a:spcPct val="20000"/>
              </a:spcBef>
              <a:spcAft>
                <a:spcPts val="0"/>
              </a:spcAft>
              <a:buBlip>
                <a:blip r:embed="rId6"/>
              </a:buBlip>
              <a:defRPr/>
            </a:pPr>
            <a:r>
              <a:rPr lang="es-ES" sz="1200" smtClean="0">
                <a:effectLst>
                  <a:outerShdw blurRad="38100" dist="38100" dir="2700000" algn="tl">
                    <a:srgbClr val="000000">
                      <a:alpha val="43137"/>
                    </a:srgbClr>
                  </a:outerShdw>
                </a:effectLst>
              </a:rPr>
              <a:t>Sistemas biométricos</a:t>
            </a:r>
          </a:p>
          <a:p>
            <a:pPr marL="225425" indent="-225425" fontAlgn="auto">
              <a:lnSpc>
                <a:spcPct val="90000"/>
              </a:lnSpc>
              <a:spcBef>
                <a:spcPct val="20000"/>
              </a:spcBef>
              <a:spcAft>
                <a:spcPts val="0"/>
              </a:spcAft>
              <a:buBlip>
                <a:blip r:embed="rId6"/>
              </a:buBlip>
              <a:defRPr/>
            </a:pPr>
            <a:r>
              <a:rPr lang="es-ES" sz="1200" smtClean="0">
                <a:effectLst>
                  <a:outerShdw blurRad="38100" dist="38100" dir="2700000" algn="tl">
                    <a:srgbClr val="000000">
                      <a:alpha val="43137"/>
                    </a:srgbClr>
                  </a:outerShdw>
                </a:effectLst>
              </a:rPr>
              <a:t>Sensores ambientales, etc.</a:t>
            </a:r>
            <a:endParaRPr lang="es-ES" sz="1200">
              <a:effectLst>
                <a:outerShdw blurRad="38100" dist="38100" dir="2700000" algn="tl">
                  <a:srgbClr val="000000">
                    <a:alpha val="43137"/>
                  </a:srgbClr>
                </a:outerShdw>
              </a:effectLst>
            </a:endParaRPr>
          </a:p>
        </p:txBody>
      </p:sp>
      <p:sp>
        <p:nvSpPr>
          <p:cNvPr id="2070" name="AutoShape 14"/>
          <p:cNvSpPr>
            <a:spLocks noChangeArrowheads="1"/>
          </p:cNvSpPr>
          <p:nvPr/>
        </p:nvSpPr>
        <p:spPr bwMode="auto">
          <a:xfrm rot="-5400000">
            <a:off x="4454200" y="4172900"/>
            <a:ext cx="431800" cy="234950"/>
          </a:xfrm>
          <a:prstGeom prst="rightArrow">
            <a:avLst>
              <a:gd name="adj1" fmla="val 50000"/>
              <a:gd name="adj2" fmla="val 45946"/>
            </a:avLst>
          </a:prstGeom>
          <a:gradFill flip="none" rotWithShape="1">
            <a:gsLst>
              <a:gs pos="0">
                <a:srgbClr val="33B1FF"/>
              </a:gs>
              <a:gs pos="62000">
                <a:srgbClr val="0069AA"/>
              </a:gs>
            </a:gsLst>
            <a:path path="circle">
              <a:fillToRect l="100000" t="100000"/>
            </a:path>
            <a:tileRect r="-100000" b="-100000"/>
          </a:gradFill>
          <a:ln>
            <a:headEnd type="none" w="med" len="med"/>
            <a:tailEnd type="none" w="med" len="med"/>
          </a:ln>
          <a:effectLst>
            <a:outerShdw blurRad="88900" dist="76200" dir="2700000" algn="tl" rotWithShape="0">
              <a:prstClr val="black">
                <a:alpha val="40000"/>
              </a:prstClr>
            </a:outerShdw>
          </a:effectLst>
          <a:scene3d>
            <a:camera prst="orthographicFront" fov="0">
              <a:rot lat="0" lon="0" rev="0"/>
            </a:camera>
            <a:lightRig rig="brightRoom" dir="tl">
              <a:rot lat="0" lon="0" rev="5400000"/>
            </a:lightRig>
          </a:scene3d>
          <a:sp3d>
            <a:bevelT w="0" h="0" prst="angle"/>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endParaRPr lang="es-ES" sz="1900">
              <a:solidFill>
                <a:srgbClr val="FFFFFF"/>
              </a:solidFill>
              <a:effectLst>
                <a:outerShdw blurRad="38100" dist="38100" dir="2700000" algn="tl">
                  <a:srgbClr val="000000">
                    <a:alpha val="43137"/>
                  </a:srgbClr>
                </a:outerShdw>
              </a:effectLst>
              <a:latin typeface="Trebuchet MS" pitchFamily="34" charset="0"/>
            </a:endParaRPr>
          </a:p>
        </p:txBody>
      </p:sp>
      <p:sp>
        <p:nvSpPr>
          <p:cNvPr id="2071" name="AutoShape 15"/>
          <p:cNvSpPr>
            <a:spLocks noChangeArrowheads="1"/>
          </p:cNvSpPr>
          <p:nvPr/>
        </p:nvSpPr>
        <p:spPr bwMode="auto">
          <a:xfrm rot="16200000" flipH="1">
            <a:off x="4727250" y="4188775"/>
            <a:ext cx="446088" cy="217488"/>
          </a:xfrm>
          <a:prstGeom prst="rightArrow">
            <a:avLst>
              <a:gd name="adj1" fmla="val 50000"/>
              <a:gd name="adj2" fmla="val 51277"/>
            </a:avLst>
          </a:prstGeom>
          <a:gradFill flip="none" rotWithShape="1">
            <a:gsLst>
              <a:gs pos="0">
                <a:srgbClr val="33B1FF"/>
              </a:gs>
              <a:gs pos="62000">
                <a:srgbClr val="0069AA"/>
              </a:gs>
            </a:gsLst>
            <a:path path="circle">
              <a:fillToRect l="100000" t="100000"/>
            </a:path>
            <a:tileRect r="-100000" b="-100000"/>
          </a:gradFill>
          <a:ln>
            <a:headEnd type="none" w="med" len="med"/>
            <a:tailEnd type="none" w="med" len="med"/>
          </a:ln>
          <a:effectLst>
            <a:outerShdw blurRad="88900" dist="76200" dir="2700000" algn="tl" rotWithShape="0">
              <a:prstClr val="black">
                <a:alpha val="40000"/>
              </a:prstClr>
            </a:outerShdw>
          </a:effectLst>
          <a:scene3d>
            <a:camera prst="orthographicFront" fov="0">
              <a:rot lat="0" lon="0" rev="0"/>
            </a:camera>
            <a:lightRig rig="brightRoom" dir="tl">
              <a:rot lat="0" lon="0" rev="5400000"/>
            </a:lightRig>
          </a:scene3d>
          <a:sp3d>
            <a:bevelT w="0" h="0" prst="angle"/>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endParaRPr lang="es-ES" sz="1900">
              <a:solidFill>
                <a:srgbClr val="FFFFFF"/>
              </a:solidFill>
              <a:effectLst>
                <a:outerShdw blurRad="38100" dist="38100" dir="2700000" algn="tl">
                  <a:srgbClr val="000000">
                    <a:alpha val="43137"/>
                  </a:srgbClr>
                </a:outerShdw>
              </a:effectLst>
              <a:latin typeface="Trebuchet MS" pitchFamily="34" charset="0"/>
            </a:endParaRPr>
          </a:p>
        </p:txBody>
      </p:sp>
      <p:sp>
        <p:nvSpPr>
          <p:cNvPr id="2072" name="AutoShape 16"/>
          <p:cNvSpPr>
            <a:spLocks noChangeArrowheads="1"/>
          </p:cNvSpPr>
          <p:nvPr/>
        </p:nvSpPr>
        <p:spPr bwMode="auto">
          <a:xfrm rot="-5400000">
            <a:off x="6398888" y="4172900"/>
            <a:ext cx="431800" cy="234950"/>
          </a:xfrm>
          <a:prstGeom prst="rightArrow">
            <a:avLst>
              <a:gd name="adj1" fmla="val 50000"/>
              <a:gd name="adj2" fmla="val 45946"/>
            </a:avLst>
          </a:prstGeom>
          <a:gradFill flip="none" rotWithShape="1">
            <a:gsLst>
              <a:gs pos="0">
                <a:srgbClr val="33B1FF"/>
              </a:gs>
              <a:gs pos="62000">
                <a:srgbClr val="0069AA"/>
              </a:gs>
            </a:gsLst>
            <a:path path="circle">
              <a:fillToRect l="100000" t="100000"/>
            </a:path>
            <a:tileRect r="-100000" b="-100000"/>
          </a:gradFill>
          <a:ln>
            <a:headEnd type="none" w="med" len="med"/>
            <a:tailEnd type="none" w="med" len="med"/>
          </a:ln>
          <a:effectLst>
            <a:outerShdw blurRad="88900" dist="76200" dir="2700000" algn="tl" rotWithShape="0">
              <a:prstClr val="black">
                <a:alpha val="40000"/>
              </a:prstClr>
            </a:outerShdw>
          </a:effectLst>
          <a:scene3d>
            <a:camera prst="orthographicFront" fov="0">
              <a:rot lat="0" lon="0" rev="0"/>
            </a:camera>
            <a:lightRig rig="brightRoom" dir="tl">
              <a:rot lat="0" lon="0" rev="5400000"/>
            </a:lightRig>
          </a:scene3d>
          <a:sp3d>
            <a:bevelT w="0" h="0" prst="angle"/>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endParaRPr lang="es-ES" sz="1900">
              <a:solidFill>
                <a:srgbClr val="FFFFFF"/>
              </a:solidFill>
              <a:effectLst>
                <a:outerShdw blurRad="38100" dist="38100" dir="2700000" algn="tl">
                  <a:srgbClr val="000000">
                    <a:alpha val="43137"/>
                  </a:srgbClr>
                </a:outerShdw>
              </a:effectLst>
              <a:latin typeface="Trebuchet MS" pitchFamily="34" charset="0"/>
            </a:endParaRPr>
          </a:p>
        </p:txBody>
      </p:sp>
      <p:sp>
        <p:nvSpPr>
          <p:cNvPr id="2073" name="AutoShape 17"/>
          <p:cNvSpPr>
            <a:spLocks noChangeArrowheads="1"/>
          </p:cNvSpPr>
          <p:nvPr/>
        </p:nvSpPr>
        <p:spPr bwMode="auto">
          <a:xfrm rot="16200000" flipH="1">
            <a:off x="6671938" y="4188775"/>
            <a:ext cx="446088" cy="217487"/>
          </a:xfrm>
          <a:prstGeom prst="rightArrow">
            <a:avLst>
              <a:gd name="adj1" fmla="val 50000"/>
              <a:gd name="adj2" fmla="val 51278"/>
            </a:avLst>
          </a:prstGeom>
          <a:gradFill flip="none" rotWithShape="1">
            <a:gsLst>
              <a:gs pos="0">
                <a:srgbClr val="33B1FF"/>
              </a:gs>
              <a:gs pos="62000">
                <a:srgbClr val="0069AA"/>
              </a:gs>
            </a:gsLst>
            <a:path path="circle">
              <a:fillToRect l="100000" t="100000"/>
            </a:path>
            <a:tileRect r="-100000" b="-100000"/>
          </a:gradFill>
          <a:ln>
            <a:headEnd type="none" w="med" len="med"/>
            <a:tailEnd type="none" w="med" len="med"/>
          </a:ln>
          <a:effectLst>
            <a:outerShdw blurRad="88900" dist="76200" dir="2700000" algn="tl" rotWithShape="0">
              <a:prstClr val="black">
                <a:alpha val="40000"/>
              </a:prstClr>
            </a:outerShdw>
          </a:effectLst>
          <a:scene3d>
            <a:camera prst="orthographicFront" fov="0">
              <a:rot lat="0" lon="0" rev="0"/>
            </a:camera>
            <a:lightRig rig="brightRoom" dir="tl">
              <a:rot lat="0" lon="0" rev="5400000"/>
            </a:lightRig>
          </a:scene3d>
          <a:sp3d>
            <a:bevelT w="0" h="0" prst="angle"/>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endParaRPr lang="es-ES" sz="1900">
              <a:solidFill>
                <a:srgbClr val="FFFFFF"/>
              </a:solidFill>
              <a:effectLst>
                <a:outerShdw blurRad="38100" dist="38100" dir="2700000" algn="tl">
                  <a:srgbClr val="000000">
                    <a:alpha val="43137"/>
                  </a:srgbClr>
                </a:outerShdw>
              </a:effectLst>
              <a:latin typeface="Trebuchet MS" pitchFamily="34" charset="0"/>
            </a:endParaRPr>
          </a:p>
        </p:txBody>
      </p:sp>
      <p:sp>
        <p:nvSpPr>
          <p:cNvPr id="2074" name="AutoShape 18"/>
          <p:cNvSpPr>
            <a:spLocks noChangeArrowheads="1"/>
          </p:cNvSpPr>
          <p:nvPr/>
        </p:nvSpPr>
        <p:spPr bwMode="auto">
          <a:xfrm rot="-5400000">
            <a:off x="4505326" y="2541652"/>
            <a:ext cx="557212" cy="388937"/>
          </a:xfrm>
          <a:prstGeom prst="rightArrow">
            <a:avLst>
              <a:gd name="adj1" fmla="val 50000"/>
              <a:gd name="adj2" fmla="val 35816"/>
            </a:avLst>
          </a:prstGeom>
          <a:gradFill flip="none" rotWithShape="1">
            <a:gsLst>
              <a:gs pos="0">
                <a:srgbClr val="F6A07A"/>
              </a:gs>
              <a:gs pos="62000">
                <a:srgbClr val="F06021"/>
              </a:gs>
            </a:gsLst>
            <a:path path="circle">
              <a:fillToRect l="100000" t="100000"/>
            </a:path>
            <a:tileRect r="-100000" b="-100000"/>
          </a:gradFill>
          <a:ln>
            <a:headEnd type="none" w="med" len="med"/>
            <a:tailEnd type="none" w="med" len="med"/>
          </a:ln>
          <a:effectLst>
            <a:outerShdw blurRad="88900" dist="76200" dir="2700000" algn="tl" rotWithShape="0">
              <a:prstClr val="black">
                <a:alpha val="40000"/>
              </a:prstClr>
            </a:outerShdw>
          </a:effectLst>
          <a:scene3d>
            <a:camera prst="orthographicFront" fov="0">
              <a:rot lat="0" lon="0" rev="0"/>
            </a:camera>
            <a:lightRig rig="brightRoom" dir="tl">
              <a:rot lat="0" lon="0" rev="5400000"/>
            </a:lightRig>
          </a:scene3d>
          <a:sp3d prstMaterial="metal">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endParaRPr lang="es-ES" sz="1900">
              <a:solidFill>
                <a:srgbClr val="FFFFFF"/>
              </a:solidFill>
              <a:effectLst>
                <a:outerShdw blurRad="38100" dist="38100" dir="2700000" algn="tl">
                  <a:srgbClr val="000000">
                    <a:alpha val="43137"/>
                  </a:srgbClr>
                </a:outerShdw>
              </a:effectLst>
              <a:latin typeface="Trebuchet MS" pitchFamily="34" charset="0"/>
            </a:endParaRPr>
          </a:p>
        </p:txBody>
      </p:sp>
      <p:sp>
        <p:nvSpPr>
          <p:cNvPr id="2075" name="AutoShape 19"/>
          <p:cNvSpPr>
            <a:spLocks noChangeArrowheads="1"/>
          </p:cNvSpPr>
          <p:nvPr/>
        </p:nvSpPr>
        <p:spPr bwMode="auto">
          <a:xfrm rot="16200000" flipH="1">
            <a:off x="4938966" y="2562988"/>
            <a:ext cx="557784" cy="393192"/>
          </a:xfrm>
          <a:prstGeom prst="rightArrow">
            <a:avLst>
              <a:gd name="adj1" fmla="val 50000"/>
              <a:gd name="adj2" fmla="val 35022"/>
            </a:avLst>
          </a:prstGeom>
          <a:gradFill flip="none" rotWithShape="1">
            <a:gsLst>
              <a:gs pos="0">
                <a:srgbClr val="FFE7B0"/>
              </a:gs>
              <a:gs pos="62000">
                <a:srgbClr val="FEC43A"/>
              </a:gs>
            </a:gsLst>
            <a:path path="circle">
              <a:fillToRect l="100000" t="100000"/>
            </a:path>
            <a:tileRect r="-100000" b="-100000"/>
          </a:gradFill>
          <a:ln>
            <a:headEnd type="none" w="med" len="med"/>
            <a:tailEnd type="none" w="med" len="med"/>
          </a:ln>
          <a:effectLst>
            <a:outerShdw blurRad="88900" dist="76200" dir="2700000" algn="tl" rotWithShape="0">
              <a:prstClr val="black">
                <a:alpha val="40000"/>
              </a:prstClr>
            </a:outerShdw>
          </a:effectLst>
          <a:scene3d>
            <a:camera prst="orthographicFront" fov="0">
              <a:rot lat="0" lon="0" rev="0"/>
            </a:camera>
            <a:lightRig rig="brightRoom" dir="tl">
              <a:rot lat="0" lon="0" rev="5400000"/>
            </a:lightRig>
          </a:scene3d>
          <a:sp3d>
            <a:bevelT w="0" h="0" prst="angle"/>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endParaRPr lang="es-ES" sz="1900">
              <a:solidFill>
                <a:srgbClr val="FFFFFF"/>
              </a:solidFill>
              <a:effectLst>
                <a:outerShdw blurRad="38100" dist="38100" dir="2700000" algn="tl">
                  <a:srgbClr val="000000">
                    <a:alpha val="43137"/>
                  </a:srgbClr>
                </a:outerShdw>
              </a:effectLst>
              <a:latin typeface="Trebuchet MS" pitchFamily="34" charset="0"/>
            </a:endParaRPr>
          </a:p>
        </p:txBody>
      </p:sp>
      <p:sp>
        <p:nvSpPr>
          <p:cNvPr id="2076" name="AutoShape 20"/>
          <p:cNvSpPr>
            <a:spLocks noChangeArrowheads="1"/>
          </p:cNvSpPr>
          <p:nvPr/>
        </p:nvSpPr>
        <p:spPr bwMode="auto">
          <a:xfrm>
            <a:off x="8289162" y="2704368"/>
            <a:ext cx="398401" cy="1394402"/>
          </a:xfrm>
          <a:prstGeom prst="triangle">
            <a:avLst>
              <a:gd name="adj" fmla="val 50000"/>
            </a:avLst>
          </a:prstGeom>
          <a:gradFill flip="none" rotWithShape="1">
            <a:gsLst>
              <a:gs pos="0">
                <a:srgbClr val="FFE7B0"/>
              </a:gs>
              <a:gs pos="62000">
                <a:srgbClr val="FEC43A"/>
              </a:gs>
            </a:gsLst>
            <a:path path="circle">
              <a:fillToRect l="100000" t="100000"/>
            </a:path>
            <a:tileRect r="-100000" b="-100000"/>
          </a:gradFill>
          <a:ln>
            <a:headEnd type="none" w="med" len="med"/>
            <a:tailEnd type="none" w="med" len="med"/>
          </a:ln>
          <a:effectLst>
            <a:outerShdw blurRad="88900" dist="76200" dir="2700000" algn="tl" rotWithShape="0">
              <a:prstClr val="black">
                <a:alpha val="40000"/>
              </a:prstClr>
            </a:outerShdw>
          </a:effectLst>
          <a:scene3d>
            <a:camera prst="orthographicFront" fov="0">
              <a:rot lat="0" lon="0" rev="0"/>
            </a:camera>
            <a:lightRig rig="brightRoom" dir="tl">
              <a:rot lat="0" lon="0" rev="5400000"/>
            </a:lightRig>
          </a:scene3d>
          <a:sp3d>
            <a:bevelT w="0" h="0" prst="angle"/>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endParaRPr lang="es-ES" sz="1900">
              <a:solidFill>
                <a:srgbClr val="FFFFFF"/>
              </a:solidFill>
              <a:effectLst>
                <a:outerShdw blurRad="38100" dist="38100" dir="2700000" algn="tl">
                  <a:srgbClr val="000000">
                    <a:alpha val="43137"/>
                  </a:srgbClr>
                </a:outerShdw>
              </a:effectLst>
              <a:latin typeface="Trebuchet MS" pitchFamily="34" charset="0"/>
            </a:endParaRPr>
          </a:p>
        </p:txBody>
      </p:sp>
      <p:sp>
        <p:nvSpPr>
          <p:cNvPr id="63509" name="Rectangle 21"/>
          <p:cNvSpPr>
            <a:spLocks noChangeArrowheads="1"/>
          </p:cNvSpPr>
          <p:nvPr/>
        </p:nvSpPr>
        <p:spPr bwMode="black">
          <a:xfrm>
            <a:off x="595558" y="2888830"/>
            <a:ext cx="3292475" cy="1079500"/>
          </a:xfrm>
          <a:prstGeom prst="rect">
            <a:avLst/>
          </a:prstGeom>
          <a:noFill/>
          <a:ln w="12700" algn="ctr">
            <a:noFill/>
            <a:miter lim="800000"/>
            <a:headEnd/>
            <a:tailEnd/>
          </a:ln>
          <a:effectLst/>
        </p:spPr>
        <p:txBody>
          <a:bodyPr anchor="ctr"/>
          <a:lstStyle/>
          <a:p>
            <a:pPr indent="-225425" defTabSz="914327">
              <a:lnSpc>
                <a:spcPct val="90000"/>
              </a:lnSpc>
              <a:defRPr/>
            </a:pPr>
            <a:r>
              <a:rPr lang="es-ES" sz="1600" b="1" dirty="0" smtClean="0">
                <a:effectLst>
                  <a:outerShdw blurRad="38100" dist="38100" dir="2700000" algn="tl">
                    <a:srgbClr val="000000">
                      <a:alpha val="43137"/>
                    </a:srgbClr>
                  </a:outerShdw>
                </a:effectLst>
                <a:latin typeface="+mj-lt"/>
                <a:cs typeface="Arial" charset="0"/>
              </a:rPr>
              <a:t>RFID y Servicios de Sensores</a:t>
            </a:r>
          </a:p>
          <a:p>
            <a:pPr marL="225425" indent="-225425" fontAlgn="auto">
              <a:lnSpc>
                <a:spcPct val="90000"/>
              </a:lnSpc>
              <a:spcBef>
                <a:spcPct val="20000"/>
              </a:spcBef>
              <a:spcAft>
                <a:spcPts val="0"/>
              </a:spcAft>
              <a:buBlip>
                <a:blip r:embed="rId6"/>
              </a:buBlip>
              <a:defRPr/>
            </a:pPr>
            <a:r>
              <a:rPr lang="es-ES" sz="1200" dirty="0" smtClean="0">
                <a:effectLst>
                  <a:outerShdw blurRad="38100" dist="38100" dir="2700000" algn="tl">
                    <a:srgbClr val="000000">
                      <a:alpha val="43137"/>
                    </a:srgbClr>
                  </a:outerShdw>
                </a:effectLst>
              </a:rPr>
              <a:t>Gestión de dispositivos en el extremo </a:t>
            </a:r>
          </a:p>
          <a:p>
            <a:pPr marL="225425" indent="-225425" fontAlgn="auto">
              <a:lnSpc>
                <a:spcPct val="90000"/>
              </a:lnSpc>
              <a:spcBef>
                <a:spcPct val="20000"/>
              </a:spcBef>
              <a:spcAft>
                <a:spcPts val="0"/>
              </a:spcAft>
              <a:buBlip>
                <a:blip r:embed="rId6"/>
              </a:buBlip>
              <a:defRPr/>
            </a:pPr>
            <a:r>
              <a:rPr lang="es-ES" sz="1200" dirty="0" smtClean="0">
                <a:effectLst>
                  <a:outerShdw blurRad="38100" dist="38100" dir="2700000" algn="tl">
                    <a:srgbClr val="000000">
                      <a:alpha val="43137"/>
                    </a:srgbClr>
                  </a:outerShdw>
                </a:effectLst>
              </a:rPr>
              <a:t>Convertir los eventos en información relevante de los procesos de negocios</a:t>
            </a:r>
          </a:p>
          <a:p>
            <a:pPr marL="225425" indent="-225425" fontAlgn="auto">
              <a:lnSpc>
                <a:spcPct val="90000"/>
              </a:lnSpc>
              <a:spcBef>
                <a:spcPct val="20000"/>
              </a:spcBef>
              <a:spcAft>
                <a:spcPts val="0"/>
              </a:spcAft>
              <a:buBlip>
                <a:blip r:embed="rId6"/>
              </a:buBlip>
              <a:defRPr/>
            </a:pPr>
            <a:r>
              <a:rPr lang="es-ES" sz="1200" dirty="0" smtClean="0">
                <a:effectLst>
                  <a:outerShdw blurRad="38100" dist="38100" dir="2700000" algn="tl">
                    <a:srgbClr val="000000">
                      <a:alpha val="43137"/>
                    </a:srgbClr>
                  </a:outerShdw>
                </a:effectLst>
              </a:rPr>
              <a:t>Interpretar alertas en el extremo a </a:t>
            </a:r>
            <a:br>
              <a:rPr lang="es-ES" sz="1200" dirty="0" smtClean="0">
                <a:effectLst>
                  <a:outerShdw blurRad="38100" dist="38100" dir="2700000" algn="tl">
                    <a:srgbClr val="000000">
                      <a:alpha val="43137"/>
                    </a:srgbClr>
                  </a:outerShdw>
                </a:effectLst>
              </a:rPr>
            </a:br>
            <a:r>
              <a:rPr lang="es-ES" sz="1200" dirty="0" smtClean="0">
                <a:effectLst>
                  <a:outerShdw blurRad="38100" dist="38100" dir="2700000" algn="tl">
                    <a:srgbClr val="000000">
                      <a:alpha val="43137"/>
                    </a:srgbClr>
                  </a:outerShdw>
                </a:effectLst>
              </a:rPr>
              <a:t>través de filtros</a:t>
            </a:r>
            <a:endParaRPr lang="es-ES" sz="1200" dirty="0">
              <a:effectLst>
                <a:outerShdw blurRad="38100" dist="38100" dir="2700000" algn="tl">
                  <a:srgbClr val="000000">
                    <a:alpha val="43137"/>
                  </a:srgbClr>
                </a:outerShdw>
              </a:effectLst>
            </a:endParaRPr>
          </a:p>
        </p:txBody>
      </p:sp>
      <p:sp>
        <p:nvSpPr>
          <p:cNvPr id="63510" name="Text Box 22"/>
          <p:cNvSpPr txBox="1">
            <a:spLocks noChangeArrowheads="1"/>
          </p:cNvSpPr>
          <p:nvPr/>
        </p:nvSpPr>
        <p:spPr bwMode="black">
          <a:xfrm>
            <a:off x="3494903" y="910385"/>
            <a:ext cx="2341121" cy="886397"/>
          </a:xfrm>
          <a:prstGeom prst="rect">
            <a:avLst/>
          </a:prstGeom>
          <a:noFill/>
          <a:ln w="12700" algn="ctr">
            <a:noFill/>
            <a:miter lim="800000"/>
            <a:headEnd/>
            <a:tailEnd/>
          </a:ln>
          <a:effectLst/>
        </p:spPr>
        <p:txBody>
          <a:bodyPr wrap="square">
            <a:spAutoFit/>
          </a:bodyPr>
          <a:lstStyle/>
          <a:p>
            <a:pPr indent="-225425" defTabSz="914327">
              <a:lnSpc>
                <a:spcPct val="90000"/>
              </a:lnSpc>
              <a:defRPr/>
            </a:pPr>
            <a:r>
              <a:rPr lang="es-ES" sz="1600" b="1" dirty="0" smtClean="0">
                <a:effectLst>
                  <a:outerShdw blurRad="38100" dist="38100" dir="2700000" algn="tl">
                    <a:srgbClr val="000000">
                      <a:alpha val="43137"/>
                    </a:srgbClr>
                  </a:outerShdw>
                </a:effectLst>
                <a:latin typeface="+mj-lt"/>
                <a:cs typeface="Arial" charset="0"/>
              </a:rPr>
              <a:t>Business </a:t>
            </a:r>
            <a:r>
              <a:rPr lang="es-ES" sz="1600" b="1" dirty="0" err="1" smtClean="0">
                <a:effectLst>
                  <a:outerShdw blurRad="38100" dist="38100" dir="2700000" algn="tl">
                    <a:srgbClr val="000000">
                      <a:alpha val="43137"/>
                    </a:srgbClr>
                  </a:outerShdw>
                </a:effectLst>
                <a:latin typeface="+mj-lt"/>
                <a:cs typeface="Arial" charset="0"/>
              </a:rPr>
              <a:t>Intelligence</a:t>
            </a:r>
            <a:endParaRPr lang="es-ES" sz="1600" b="1" dirty="0" smtClean="0">
              <a:effectLst>
                <a:outerShdw blurRad="38100" dist="38100" dir="2700000" algn="tl">
                  <a:srgbClr val="000000">
                    <a:alpha val="43137"/>
                  </a:srgbClr>
                </a:outerShdw>
              </a:effectLst>
              <a:latin typeface="+mj-lt"/>
              <a:cs typeface="Arial" charset="0"/>
            </a:endParaRPr>
          </a:p>
          <a:p>
            <a:pPr marL="225425" indent="-225425" fontAlgn="auto">
              <a:lnSpc>
                <a:spcPct val="90000"/>
              </a:lnSpc>
              <a:spcBef>
                <a:spcPct val="20000"/>
              </a:spcBef>
              <a:spcAft>
                <a:spcPts val="0"/>
              </a:spcAft>
              <a:buBlip>
                <a:blip r:embed="rId6"/>
              </a:buBlip>
              <a:defRPr/>
            </a:pPr>
            <a:r>
              <a:rPr lang="es-ES" sz="1200" dirty="0" smtClean="0">
                <a:effectLst>
                  <a:outerShdw blurRad="38100" dist="38100" dir="2700000" algn="tl">
                    <a:srgbClr val="000000">
                      <a:alpha val="43137"/>
                    </a:srgbClr>
                  </a:outerShdw>
                </a:effectLst>
              </a:rPr>
              <a:t>BAM para procesos de BI </a:t>
            </a:r>
          </a:p>
          <a:p>
            <a:pPr marL="225425" indent="-225425" fontAlgn="auto">
              <a:lnSpc>
                <a:spcPct val="90000"/>
              </a:lnSpc>
              <a:spcBef>
                <a:spcPct val="20000"/>
              </a:spcBef>
              <a:spcAft>
                <a:spcPts val="0"/>
              </a:spcAft>
              <a:buBlip>
                <a:blip r:embed="rId6"/>
              </a:buBlip>
              <a:defRPr/>
            </a:pPr>
            <a:r>
              <a:rPr lang="es-ES" sz="1200" dirty="0" smtClean="0">
                <a:effectLst>
                  <a:outerShdw blurRad="38100" dist="38100" dir="2700000" algn="tl">
                    <a:srgbClr val="000000">
                      <a:alpha val="43137"/>
                    </a:srgbClr>
                  </a:outerShdw>
                </a:effectLst>
              </a:rPr>
              <a:t>SQL/SQL BI para análisis </a:t>
            </a:r>
            <a:br>
              <a:rPr lang="es-ES" sz="1200" dirty="0" smtClean="0">
                <a:effectLst>
                  <a:outerShdw blurRad="38100" dist="38100" dir="2700000" algn="tl">
                    <a:srgbClr val="000000">
                      <a:alpha val="43137"/>
                    </a:srgbClr>
                  </a:outerShdw>
                </a:effectLst>
              </a:rPr>
            </a:br>
            <a:r>
              <a:rPr lang="es-ES" sz="1200" dirty="0" smtClean="0">
                <a:effectLst>
                  <a:outerShdw blurRad="38100" dist="38100" dir="2700000" algn="tl">
                    <a:srgbClr val="000000">
                      <a:alpha val="43137"/>
                    </a:srgbClr>
                  </a:outerShdw>
                </a:effectLst>
              </a:rPr>
              <a:t>de datos</a:t>
            </a:r>
            <a:endParaRPr lang="es-ES" sz="1200" dirty="0">
              <a:effectLst>
                <a:outerShdw blurRad="38100" dist="38100" dir="2700000" algn="tl">
                  <a:srgbClr val="000000">
                    <a:alpha val="43137"/>
                  </a:srgbClr>
                </a:outerShdw>
              </a:effectLst>
            </a:endParaRPr>
          </a:p>
        </p:txBody>
      </p:sp>
      <p:sp>
        <p:nvSpPr>
          <p:cNvPr id="63499" name="Text Box 11"/>
          <p:cNvSpPr txBox="1">
            <a:spLocks noChangeArrowheads="1"/>
          </p:cNvSpPr>
          <p:nvPr/>
        </p:nvSpPr>
        <p:spPr bwMode="black">
          <a:xfrm>
            <a:off x="595558" y="910385"/>
            <a:ext cx="2954466" cy="1089529"/>
          </a:xfrm>
          <a:prstGeom prst="rect">
            <a:avLst/>
          </a:prstGeom>
          <a:noFill/>
          <a:ln w="12700" algn="ctr">
            <a:noFill/>
            <a:miter lim="800000"/>
            <a:headEnd/>
            <a:tailEnd/>
          </a:ln>
          <a:effectLst/>
        </p:spPr>
        <p:txBody>
          <a:bodyPr wrap="square">
            <a:spAutoFit/>
          </a:bodyPr>
          <a:lstStyle/>
          <a:p>
            <a:pPr indent="-225425" defTabSz="914327">
              <a:lnSpc>
                <a:spcPct val="90000"/>
              </a:lnSpc>
              <a:defRPr/>
            </a:pPr>
            <a:r>
              <a:rPr lang="es-ES" sz="1600" b="1" dirty="0" smtClean="0">
                <a:effectLst>
                  <a:outerShdw blurRad="38100" dist="38100" dir="2700000" algn="tl">
                    <a:srgbClr val="000000">
                      <a:alpha val="43137"/>
                    </a:srgbClr>
                  </a:outerShdw>
                </a:effectLst>
                <a:latin typeface="+mj-lt"/>
                <a:cs typeface="Arial" charset="0"/>
              </a:rPr>
              <a:t>Aplicaciones de negocio</a:t>
            </a:r>
          </a:p>
          <a:p>
            <a:pPr marL="225425" indent="-225425">
              <a:lnSpc>
                <a:spcPct val="90000"/>
              </a:lnSpc>
              <a:spcBef>
                <a:spcPct val="20000"/>
              </a:spcBef>
              <a:buBlip>
                <a:blip r:embed="rId6"/>
              </a:buBlip>
              <a:defRPr/>
            </a:pPr>
            <a:r>
              <a:rPr lang="es-ES" sz="1200" dirty="0" smtClean="0">
                <a:effectLst>
                  <a:outerShdw blurRad="38100" dist="38100" dir="2700000" algn="tl">
                    <a:srgbClr val="000000">
                      <a:alpha val="43137"/>
                    </a:srgbClr>
                  </a:outerShdw>
                </a:effectLst>
              </a:rPr>
              <a:t>Conectados con múltiples  aplicaciones LOB</a:t>
            </a:r>
          </a:p>
          <a:p>
            <a:pPr marL="225425" indent="-225425">
              <a:lnSpc>
                <a:spcPct val="90000"/>
              </a:lnSpc>
              <a:spcBef>
                <a:spcPct val="20000"/>
              </a:spcBef>
              <a:buBlip>
                <a:blip r:embed="rId6"/>
              </a:buBlip>
              <a:defRPr/>
            </a:pPr>
            <a:r>
              <a:rPr lang="es-ES" sz="1200" dirty="0" smtClean="0">
                <a:effectLst>
                  <a:outerShdw blurRad="38100" dist="38100" dir="2700000" algn="tl">
                    <a:srgbClr val="000000">
                      <a:alpha val="43137"/>
                    </a:srgbClr>
                  </a:outerShdw>
                </a:effectLst>
              </a:rPr>
              <a:t>Orquestación de los procesos</a:t>
            </a:r>
          </a:p>
          <a:p>
            <a:pPr marL="225425" indent="-225425">
              <a:lnSpc>
                <a:spcPct val="90000"/>
              </a:lnSpc>
              <a:spcBef>
                <a:spcPct val="20000"/>
              </a:spcBef>
              <a:buBlip>
                <a:blip r:embed="rId6"/>
              </a:buBlip>
              <a:defRPr/>
            </a:pPr>
            <a:r>
              <a:rPr lang="es-ES" sz="1200" dirty="0" smtClean="0">
                <a:effectLst>
                  <a:outerShdw blurRad="38100" dist="38100" dir="2700000" algn="tl">
                    <a:srgbClr val="000000">
                      <a:alpha val="43137"/>
                    </a:srgbClr>
                  </a:outerShdw>
                </a:effectLst>
              </a:rPr>
              <a:t>Aplicar lógica de negocio</a:t>
            </a:r>
          </a:p>
        </p:txBody>
      </p:sp>
      <p:pic>
        <p:nvPicPr>
          <p:cNvPr id="3076" name="Picture 4" descr="C:\Program Files\Microsoft Resource DVD Artwork\DVD_ART\BoxShots_Logos\BizTalk Server 2006 R2\BizTalk Server 2006 R2 logo rev h.png"/>
          <p:cNvPicPr>
            <a:picLocks noChangeAspect="1" noChangeArrowheads="1"/>
          </p:cNvPicPr>
          <p:nvPr/>
        </p:nvPicPr>
        <p:blipFill>
          <a:blip r:embed="rId7" cstate="screen"/>
          <a:srcRect/>
          <a:stretch>
            <a:fillRect/>
          </a:stretch>
        </p:blipFill>
        <p:spPr bwMode="auto">
          <a:xfrm>
            <a:off x="673926" y="1988024"/>
            <a:ext cx="3869938" cy="572476"/>
          </a:xfrm>
          <a:prstGeom prst="rect">
            <a:avLst/>
          </a:prstGeom>
          <a:noFill/>
        </p:spPr>
      </p:pic>
      <p:pic>
        <p:nvPicPr>
          <p:cNvPr id="3077" name="Picture 5" descr="C:\Program Files\Microsoft Resource DVD Artwork\DVD_ART\BoxShots_Logos\Microsoft Dynamics\Dyanmics Business Essentials\Dynamics Business Essentials v logo r.png"/>
          <p:cNvPicPr>
            <a:picLocks noChangeAspect="1" noChangeArrowheads="1"/>
          </p:cNvPicPr>
          <p:nvPr/>
        </p:nvPicPr>
        <p:blipFill>
          <a:blip r:embed="rId8" cstate="screen"/>
          <a:srcRect/>
          <a:stretch>
            <a:fillRect/>
          </a:stretch>
        </p:blipFill>
        <p:spPr bwMode="auto">
          <a:xfrm>
            <a:off x="6659267" y="1378715"/>
            <a:ext cx="2160612" cy="717470"/>
          </a:xfrm>
          <a:prstGeom prst="rect">
            <a:avLst/>
          </a:prstGeom>
          <a:noFill/>
        </p:spPr>
      </p:pic>
      <p:pic>
        <p:nvPicPr>
          <p:cNvPr id="3079" name="Picture 7" descr="C:\Program Files\Microsoft Resource DVD Artwork\DVD_ART\BoxShots_Logos\SQL Server 2005 - Generic\SQL Server 2005 white.png"/>
          <p:cNvPicPr>
            <a:picLocks noChangeAspect="1" noChangeArrowheads="1"/>
          </p:cNvPicPr>
          <p:nvPr/>
        </p:nvPicPr>
        <p:blipFill>
          <a:blip r:embed="rId9" cstate="screen"/>
          <a:srcRect/>
          <a:stretch>
            <a:fillRect/>
          </a:stretch>
        </p:blipFill>
        <p:spPr bwMode="auto">
          <a:xfrm>
            <a:off x="6464442" y="905792"/>
            <a:ext cx="2200199" cy="528462"/>
          </a:xfrm>
          <a:prstGeom prst="rect">
            <a:avLst/>
          </a:prstGeom>
          <a:noFill/>
        </p:spPr>
      </p:pic>
      <p:pic>
        <p:nvPicPr>
          <p:cNvPr id="25" name="Picture 3"/>
          <p:cNvPicPr>
            <a:picLocks noChangeAspect="1" noChangeArrowheads="1"/>
          </p:cNvPicPr>
          <p:nvPr/>
        </p:nvPicPr>
        <p:blipFill>
          <a:blip r:embed="rId10" cstate="screen"/>
          <a:srcRect/>
          <a:stretch>
            <a:fillRect/>
          </a:stretch>
        </p:blipFill>
        <p:spPr bwMode="auto">
          <a:xfrm>
            <a:off x="8432800" y="0"/>
            <a:ext cx="711200" cy="711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 name="Picture 6"/>
          <p:cNvPicPr>
            <a:picLocks noChangeAspect="1" noChangeArrowheads="1"/>
          </p:cNvPicPr>
          <p:nvPr/>
        </p:nvPicPr>
        <p:blipFill>
          <a:blip r:embed="rId2"/>
          <a:srcRect/>
          <a:stretch>
            <a:fillRect/>
          </a:stretch>
        </p:blipFill>
        <p:spPr bwMode="auto">
          <a:xfrm>
            <a:off x="7177231" y="4902421"/>
            <a:ext cx="623276" cy="596176"/>
          </a:xfrm>
          <a:prstGeom prst="roundRect">
            <a:avLst/>
          </a:prstGeom>
          <a:noFill/>
          <a:ln w="9525">
            <a:noFill/>
            <a:miter lim="800000"/>
            <a:headEnd/>
            <a:tailEnd/>
          </a:ln>
          <a:effectLst>
            <a:outerShdw blurRad="469900" dist="330200" dir="10800000" algn="ctr" rotWithShape="0">
              <a:srgbClr val="000000">
                <a:alpha val="43137"/>
              </a:srgbClr>
            </a:outerShdw>
          </a:effectLst>
          <a:scene3d>
            <a:camera prst="perspectiveContrastingRightFacing" fov="2400000">
              <a:rot lat="1200000" lon="18600000" rev="0"/>
            </a:camera>
            <a:lightRig rig="threePt" dir="t"/>
          </a:scene3d>
        </p:spPr>
      </p:pic>
      <p:sp>
        <p:nvSpPr>
          <p:cNvPr id="78" name="Title 39"/>
          <p:cNvSpPr>
            <a:spLocks noGrp="1"/>
          </p:cNvSpPr>
          <p:nvPr>
            <p:ph type="title"/>
          </p:nvPr>
        </p:nvSpPr>
        <p:spPr/>
        <p:txBody>
          <a:bodyPr>
            <a:noAutofit/>
          </a:bodyPr>
          <a:lstStyle/>
          <a:p>
            <a:r>
              <a:rPr lang="es-ES" sz="3600" dirty="0" smtClean="0">
                <a:latin typeface="+mn-lt"/>
              </a:rPr>
              <a:t>Arquitectura de ejecución: </a:t>
            </a:r>
            <a:r>
              <a:rPr lang="es-ES" sz="3600" dirty="0"/>
              <a:t>Una visión interna </a:t>
            </a:r>
            <a:r>
              <a:rPr lang="es-ES" sz="4000" dirty="0" smtClean="0">
                <a:latin typeface="+mn-lt"/>
              </a:rPr>
              <a:t/>
            </a:r>
            <a:br>
              <a:rPr lang="es-ES" sz="4000" dirty="0" smtClean="0">
                <a:latin typeface="+mn-lt"/>
              </a:rPr>
            </a:br>
            <a:endParaRPr lang="es-ES" sz="4000" dirty="0">
              <a:latin typeface="+mn-lt"/>
            </a:endParaRPr>
          </a:p>
        </p:txBody>
      </p:sp>
      <p:sp>
        <p:nvSpPr>
          <p:cNvPr id="94" name="Text Box 9"/>
          <p:cNvSpPr txBox="1">
            <a:spLocks noChangeArrowheads="1"/>
          </p:cNvSpPr>
          <p:nvPr/>
        </p:nvSpPr>
        <p:spPr bwMode="auto">
          <a:xfrm>
            <a:off x="728567" y="2983319"/>
            <a:ext cx="1828800" cy="307777"/>
          </a:xfrm>
          <a:prstGeom prst="rect">
            <a:avLst/>
          </a:prstGeom>
          <a:noFill/>
          <a:ln w="19050" algn="ctr">
            <a:noFill/>
            <a:miter lim="800000"/>
            <a:headEnd/>
            <a:tailEnd type="none" w="lg" len="lg"/>
          </a:ln>
          <a:effectLst/>
        </p:spPr>
        <p:txBody>
          <a:bodyPr wrap="square">
            <a:spAutoFit/>
          </a:bodyPr>
          <a:lstStyle/>
          <a:p>
            <a:pPr algn="ctr"/>
            <a:r>
              <a:rPr lang="es-ES" sz="1400" b="1" smtClean="0"/>
              <a:t>Gestor RFID </a:t>
            </a:r>
            <a:endParaRPr lang="es-ES" sz="1400" b="1"/>
          </a:p>
        </p:txBody>
      </p:sp>
      <p:grpSp>
        <p:nvGrpSpPr>
          <p:cNvPr id="137" name="Group 136"/>
          <p:cNvGrpSpPr/>
          <p:nvPr/>
        </p:nvGrpSpPr>
        <p:grpSpPr>
          <a:xfrm>
            <a:off x="1819276" y="1038225"/>
            <a:ext cx="2676524" cy="1979206"/>
            <a:chOff x="3009272" y="674962"/>
            <a:chExt cx="2200922" cy="1847036"/>
          </a:xfrm>
          <a:effectLst>
            <a:outerShdw blurRad="152400" dist="190500" dir="11340000" algn="r" rotWithShape="0">
              <a:prstClr val="black">
                <a:alpha val="40000"/>
              </a:prstClr>
            </a:outerShdw>
          </a:effectLst>
          <a:scene3d>
            <a:camera prst="perspectiveContrastingRightFacing">
              <a:rot lat="420000" lon="19200000" rev="180000"/>
            </a:camera>
            <a:lightRig rig="threePt" dir="t"/>
          </a:scene3d>
        </p:grpSpPr>
        <p:grpSp>
          <p:nvGrpSpPr>
            <p:cNvPr id="136" name="Group 135"/>
            <p:cNvGrpSpPr/>
            <p:nvPr/>
          </p:nvGrpSpPr>
          <p:grpSpPr>
            <a:xfrm>
              <a:off x="3104097" y="674962"/>
              <a:ext cx="2011272" cy="1847036"/>
              <a:chOff x="3031133" y="448173"/>
              <a:chExt cx="2011272" cy="1847036"/>
            </a:xfrm>
          </p:grpSpPr>
          <p:sp>
            <p:nvSpPr>
              <p:cNvPr id="93" name="AutoShape 77"/>
              <p:cNvSpPr>
                <a:spLocks noChangeArrowheads="1"/>
              </p:cNvSpPr>
              <p:nvPr/>
            </p:nvSpPr>
            <p:spPr bwMode="auto">
              <a:xfrm>
                <a:off x="3031133" y="448173"/>
                <a:ext cx="2011272" cy="1847036"/>
              </a:xfrm>
              <a:prstGeom prst="roundRect">
                <a:avLst>
                  <a:gd name="adj" fmla="val 16667"/>
                </a:avLst>
              </a:prstGeom>
              <a:ln>
                <a:headEnd type="none" w="med" len="med"/>
                <a:tailEnd type="none" w="med" len="med"/>
              </a:ln>
              <a:sp3d prstMaterial="matte">
                <a:bevelT h="20000"/>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95" name="Rectangle 93"/>
              <p:cNvSpPr>
                <a:spLocks noChangeArrowheads="1"/>
              </p:cNvSpPr>
              <p:nvPr/>
            </p:nvSpPr>
            <p:spPr bwMode="auto">
              <a:xfrm>
                <a:off x="3364686" y="1594392"/>
                <a:ext cx="1344168" cy="384048"/>
              </a:xfrm>
              <a:prstGeom prst="roundRect">
                <a:avLst/>
              </a:prstGeom>
              <a:solidFill>
                <a:schemeClr val="bg2"/>
              </a:solidFill>
              <a:ln w="3175" algn="ctr">
                <a:noFill/>
                <a:miter lim="800000"/>
                <a:headEnd/>
                <a:tailEnd/>
              </a:ln>
              <a:effectLst/>
            </p:spPr>
            <p:txBody>
              <a:bodyPr>
                <a:noAutofit/>
              </a:bodyPr>
              <a:lstStyle/>
              <a:p>
                <a:endParaRPr lang="es-ES"/>
              </a:p>
            </p:txBody>
          </p:sp>
          <p:grpSp>
            <p:nvGrpSpPr>
              <p:cNvPr id="135" name="Group 134"/>
              <p:cNvGrpSpPr/>
              <p:nvPr/>
            </p:nvGrpSpPr>
            <p:grpSpPr>
              <a:xfrm>
                <a:off x="3492702" y="1667243"/>
                <a:ext cx="1088136" cy="222430"/>
                <a:chOff x="3492702" y="1722408"/>
                <a:chExt cx="1088136" cy="222430"/>
              </a:xfrm>
            </p:grpSpPr>
            <p:sp>
              <p:nvSpPr>
                <p:cNvPr id="96" name="Text Box 94"/>
                <p:cNvSpPr txBox="1">
                  <a:spLocks noChangeArrowheads="1"/>
                </p:cNvSpPr>
                <p:nvPr/>
              </p:nvSpPr>
              <p:spPr bwMode="auto">
                <a:xfrm>
                  <a:off x="3492702" y="1722408"/>
                  <a:ext cx="320040" cy="222430"/>
                </a:xfrm>
                <a:prstGeom prst="roundRect">
                  <a:avLst/>
                </a:prstGeom>
                <a:solidFill>
                  <a:schemeClr val="accent5"/>
                </a:solidFill>
                <a:ln w="9525">
                  <a:noFill/>
                  <a:miter lim="800000"/>
                  <a:headEnd/>
                  <a:tailEnd/>
                </a:ln>
                <a:effectLst/>
              </p:spPr>
              <p:txBody>
                <a:bodyPr lIns="91427" tIns="45713" rIns="91427" bIns="45713">
                  <a:spAutoFit/>
                </a:bodyPr>
                <a:lstStyle/>
                <a:p>
                  <a:endParaRPr lang="es-ES" sz="800" i="1"/>
                </a:p>
              </p:txBody>
            </p:sp>
            <p:sp>
              <p:nvSpPr>
                <p:cNvPr id="98" name="Text Box 98"/>
                <p:cNvSpPr txBox="1">
                  <a:spLocks noChangeArrowheads="1"/>
                </p:cNvSpPr>
                <p:nvPr/>
              </p:nvSpPr>
              <p:spPr bwMode="auto">
                <a:xfrm>
                  <a:off x="3876750" y="1722408"/>
                  <a:ext cx="320040" cy="222430"/>
                </a:xfrm>
                <a:prstGeom prst="roundRect">
                  <a:avLst/>
                </a:prstGeom>
                <a:solidFill>
                  <a:schemeClr val="accent5"/>
                </a:solidFill>
                <a:ln w="9525">
                  <a:noFill/>
                  <a:miter lim="800000"/>
                  <a:headEnd/>
                  <a:tailEnd/>
                </a:ln>
                <a:effectLst/>
              </p:spPr>
              <p:txBody>
                <a:bodyPr lIns="91427" tIns="45713" rIns="91427" bIns="45713">
                  <a:spAutoFit/>
                </a:bodyPr>
                <a:lstStyle/>
                <a:p>
                  <a:endParaRPr lang="es-ES" sz="800" i="1"/>
                </a:p>
              </p:txBody>
            </p:sp>
            <p:sp>
              <p:nvSpPr>
                <p:cNvPr id="99" name="Text Box 100"/>
                <p:cNvSpPr txBox="1">
                  <a:spLocks noChangeArrowheads="1"/>
                </p:cNvSpPr>
                <p:nvPr/>
              </p:nvSpPr>
              <p:spPr bwMode="auto">
                <a:xfrm>
                  <a:off x="4260798" y="1722408"/>
                  <a:ext cx="320040" cy="222430"/>
                </a:xfrm>
                <a:prstGeom prst="roundRect">
                  <a:avLst/>
                </a:prstGeom>
                <a:solidFill>
                  <a:schemeClr val="accent5"/>
                </a:solidFill>
                <a:ln w="9525">
                  <a:noFill/>
                  <a:miter lim="800000"/>
                  <a:headEnd/>
                  <a:tailEnd/>
                </a:ln>
                <a:effectLst/>
              </p:spPr>
              <p:txBody>
                <a:bodyPr lIns="91427" tIns="45713" rIns="91427" bIns="45713">
                  <a:spAutoFit/>
                </a:bodyPr>
                <a:lstStyle/>
                <a:p>
                  <a:endParaRPr lang="es-ES" sz="800" i="1"/>
                </a:p>
              </p:txBody>
            </p:sp>
          </p:grpSp>
          <p:grpSp>
            <p:nvGrpSpPr>
              <p:cNvPr id="2" name="Group 40"/>
              <p:cNvGrpSpPr/>
              <p:nvPr/>
            </p:nvGrpSpPr>
            <p:grpSpPr>
              <a:xfrm>
                <a:off x="3492702" y="1073747"/>
                <a:ext cx="1088136" cy="388619"/>
                <a:chOff x="685800" y="4716237"/>
                <a:chExt cx="1828800" cy="693963"/>
              </a:xfrm>
            </p:grpSpPr>
            <p:sp>
              <p:nvSpPr>
                <p:cNvPr id="103" name="Oval 2"/>
                <p:cNvSpPr>
                  <a:spLocks noChangeArrowheads="1"/>
                </p:cNvSpPr>
                <p:nvPr/>
              </p:nvSpPr>
              <p:spPr bwMode="auto">
                <a:xfrm>
                  <a:off x="685800" y="4716237"/>
                  <a:ext cx="1828800" cy="680957"/>
                </a:xfrm>
                <a:prstGeom prst="roundRect">
                  <a:avLst/>
                </a:prstGeom>
                <a:solidFill>
                  <a:schemeClr val="tx1"/>
                </a:solidFill>
                <a:ln w="12700" algn="ctr">
                  <a:noFill/>
                  <a:prstDash val="sysDot"/>
                  <a:round/>
                  <a:headEnd/>
                  <a:tailEnd/>
                </a:ln>
                <a:effectLst/>
              </p:spPr>
              <p:txBody>
                <a:bodyPr anchor="ctr">
                  <a:spAutoFit/>
                </a:bodyPr>
                <a:lstStyle/>
                <a:p>
                  <a:endParaRPr lang="es-ES"/>
                </a:p>
              </p:txBody>
            </p:sp>
            <p:pic>
              <p:nvPicPr>
                <p:cNvPr id="107" name="Picture 3" descr="Send%20Shape"/>
                <p:cNvPicPr>
                  <a:picLocks noChangeAspect="1" noChangeArrowheads="1"/>
                </p:cNvPicPr>
                <p:nvPr/>
              </p:nvPicPr>
              <p:blipFill>
                <a:blip r:embed="rId3"/>
                <a:srcRect/>
                <a:stretch>
                  <a:fillRect/>
                </a:stretch>
              </p:blipFill>
              <p:spPr bwMode="auto">
                <a:xfrm>
                  <a:off x="2133600" y="5029200"/>
                  <a:ext cx="228600" cy="217488"/>
                </a:xfrm>
                <a:prstGeom prst="rect">
                  <a:avLst/>
                </a:prstGeom>
                <a:noFill/>
                <a:ln w="9525">
                  <a:noFill/>
                  <a:miter lim="800000"/>
                  <a:headEnd/>
                  <a:tailEnd/>
                </a:ln>
              </p:spPr>
            </p:pic>
            <p:pic>
              <p:nvPicPr>
                <p:cNvPr id="108" name="Picture 4" descr="Transform%20Shape"/>
                <p:cNvPicPr>
                  <a:picLocks noChangeAspect="1" noChangeArrowheads="1"/>
                </p:cNvPicPr>
                <p:nvPr/>
              </p:nvPicPr>
              <p:blipFill>
                <a:blip r:embed="rId4"/>
                <a:srcRect/>
                <a:stretch>
                  <a:fillRect/>
                </a:stretch>
              </p:blipFill>
              <p:spPr bwMode="auto">
                <a:xfrm>
                  <a:off x="1866900" y="4800600"/>
                  <a:ext cx="203200" cy="228600"/>
                </a:xfrm>
                <a:prstGeom prst="rect">
                  <a:avLst/>
                </a:prstGeom>
                <a:noFill/>
                <a:ln w="9525">
                  <a:noFill/>
                  <a:miter lim="800000"/>
                  <a:headEnd/>
                  <a:tailEnd/>
                </a:ln>
              </p:spPr>
            </p:pic>
            <p:pic>
              <p:nvPicPr>
                <p:cNvPr id="110" name="Picture 22" descr="Receive%20Shape"/>
                <p:cNvPicPr>
                  <a:picLocks noChangeAspect="1" noChangeArrowheads="1"/>
                </p:cNvPicPr>
                <p:nvPr/>
              </p:nvPicPr>
              <p:blipFill>
                <a:blip r:embed="rId5"/>
                <a:srcRect/>
                <a:stretch>
                  <a:fillRect/>
                </a:stretch>
              </p:blipFill>
              <p:spPr bwMode="auto">
                <a:xfrm>
                  <a:off x="838200" y="5029200"/>
                  <a:ext cx="228600" cy="228600"/>
                </a:xfrm>
                <a:prstGeom prst="rect">
                  <a:avLst/>
                </a:prstGeom>
                <a:noFill/>
                <a:ln w="9525">
                  <a:noFill/>
                  <a:miter lim="800000"/>
                  <a:headEnd/>
                  <a:tailEnd/>
                </a:ln>
              </p:spPr>
            </p:pic>
            <p:pic>
              <p:nvPicPr>
                <p:cNvPr id="111" name="Picture 23" descr="Decide%20Shape"/>
                <p:cNvPicPr>
                  <a:picLocks noChangeAspect="1" noChangeArrowheads="1"/>
                </p:cNvPicPr>
                <p:nvPr/>
              </p:nvPicPr>
              <p:blipFill>
                <a:blip r:embed="rId6"/>
                <a:srcRect/>
                <a:stretch>
                  <a:fillRect/>
                </a:stretch>
              </p:blipFill>
              <p:spPr bwMode="auto">
                <a:xfrm>
                  <a:off x="1219200" y="5029200"/>
                  <a:ext cx="228600" cy="228600"/>
                </a:xfrm>
                <a:prstGeom prst="rect">
                  <a:avLst/>
                </a:prstGeom>
                <a:noFill/>
                <a:ln w="9525">
                  <a:noFill/>
                  <a:miter lim="800000"/>
                  <a:headEnd/>
                  <a:tailEnd/>
                </a:ln>
              </p:spPr>
            </p:pic>
            <p:pic>
              <p:nvPicPr>
                <p:cNvPr id="112" name="Picture 24" descr="Loop%20Shape"/>
                <p:cNvPicPr>
                  <a:picLocks noChangeAspect="1" noChangeArrowheads="1"/>
                </p:cNvPicPr>
                <p:nvPr/>
              </p:nvPicPr>
              <p:blipFill>
                <a:blip r:embed="rId7"/>
                <a:srcRect/>
                <a:stretch>
                  <a:fillRect/>
                </a:stretch>
              </p:blipFill>
              <p:spPr bwMode="auto">
                <a:xfrm>
                  <a:off x="1524000" y="4800600"/>
                  <a:ext cx="228600" cy="228600"/>
                </a:xfrm>
                <a:prstGeom prst="rect">
                  <a:avLst/>
                </a:prstGeom>
                <a:noFill/>
                <a:ln w="9525">
                  <a:noFill/>
                  <a:miter lim="800000"/>
                  <a:headEnd/>
                  <a:tailEnd/>
                </a:ln>
              </p:spPr>
            </p:pic>
            <p:pic>
              <p:nvPicPr>
                <p:cNvPr id="113" name="Picture 25" descr="Construct%20Message%20Shape"/>
                <p:cNvPicPr>
                  <a:picLocks noChangeAspect="1" noChangeArrowheads="1"/>
                </p:cNvPicPr>
                <p:nvPr/>
              </p:nvPicPr>
              <p:blipFill>
                <a:blip r:embed="rId8"/>
                <a:srcRect/>
                <a:stretch>
                  <a:fillRect/>
                </a:stretch>
              </p:blipFill>
              <p:spPr bwMode="auto">
                <a:xfrm>
                  <a:off x="1676400" y="5181600"/>
                  <a:ext cx="228600" cy="228600"/>
                </a:xfrm>
                <a:prstGeom prst="rect">
                  <a:avLst/>
                </a:prstGeom>
                <a:noFill/>
                <a:ln w="9525">
                  <a:noFill/>
                  <a:miter lim="800000"/>
                  <a:headEnd/>
                  <a:tailEnd/>
                </a:ln>
              </p:spPr>
            </p:pic>
            <p:sp>
              <p:nvSpPr>
                <p:cNvPr id="118" name="Line 26"/>
                <p:cNvSpPr>
                  <a:spLocks noChangeShapeType="1"/>
                </p:cNvSpPr>
                <p:nvPr/>
              </p:nvSpPr>
              <p:spPr bwMode="auto">
                <a:xfrm flipV="1">
                  <a:off x="1433513" y="5016500"/>
                  <a:ext cx="144462" cy="122238"/>
                </a:xfrm>
                <a:prstGeom prst="line">
                  <a:avLst/>
                </a:prstGeom>
                <a:noFill/>
                <a:ln w="19050">
                  <a:solidFill>
                    <a:schemeClr val="bg1">
                      <a:lumMod val="75000"/>
                      <a:lumOff val="25000"/>
                    </a:schemeClr>
                  </a:solidFill>
                  <a:round/>
                  <a:headEnd type="oval" w="sm" len="sm"/>
                  <a:tailEnd type="oval" w="sm" len="sm"/>
                </a:ln>
                <a:effectLst/>
              </p:spPr>
              <p:txBody>
                <a:bodyPr anchor="ctr">
                  <a:spAutoFit/>
                </a:bodyPr>
                <a:lstStyle/>
                <a:p>
                  <a:endParaRPr lang="es-ES"/>
                </a:p>
              </p:txBody>
            </p:sp>
            <p:sp>
              <p:nvSpPr>
                <p:cNvPr id="120" name="Line 27"/>
                <p:cNvSpPr>
                  <a:spLocks noChangeShapeType="1"/>
                </p:cNvSpPr>
                <p:nvPr/>
              </p:nvSpPr>
              <p:spPr bwMode="auto">
                <a:xfrm>
                  <a:off x="1438275" y="5143500"/>
                  <a:ext cx="242888" cy="161925"/>
                </a:xfrm>
                <a:prstGeom prst="line">
                  <a:avLst/>
                </a:prstGeom>
                <a:noFill/>
                <a:ln w="19050">
                  <a:solidFill>
                    <a:schemeClr val="bg1">
                      <a:lumMod val="75000"/>
                      <a:lumOff val="25000"/>
                    </a:schemeClr>
                  </a:solidFill>
                  <a:round/>
                  <a:headEnd type="oval" w="sm" len="sm"/>
                  <a:tailEnd type="oval" w="sm" len="sm"/>
                </a:ln>
                <a:effectLst/>
              </p:spPr>
              <p:txBody>
                <a:bodyPr anchor="ctr">
                  <a:spAutoFit/>
                </a:bodyPr>
                <a:lstStyle/>
                <a:p>
                  <a:endParaRPr lang="es-ES"/>
                </a:p>
              </p:txBody>
            </p:sp>
            <p:sp>
              <p:nvSpPr>
                <p:cNvPr id="121" name="Line 28"/>
                <p:cNvSpPr>
                  <a:spLocks noChangeShapeType="1"/>
                </p:cNvSpPr>
                <p:nvPr/>
              </p:nvSpPr>
              <p:spPr bwMode="auto">
                <a:xfrm flipV="1">
                  <a:off x="1747838" y="4872038"/>
                  <a:ext cx="152400" cy="38100"/>
                </a:xfrm>
                <a:prstGeom prst="line">
                  <a:avLst/>
                </a:prstGeom>
                <a:noFill/>
                <a:ln w="19050">
                  <a:solidFill>
                    <a:schemeClr val="bg1">
                      <a:lumMod val="75000"/>
                      <a:lumOff val="25000"/>
                    </a:schemeClr>
                  </a:solidFill>
                  <a:round/>
                  <a:headEnd type="oval" w="sm" len="sm"/>
                  <a:tailEnd type="oval" w="sm" len="sm"/>
                </a:ln>
                <a:effectLst/>
              </p:spPr>
              <p:txBody>
                <a:bodyPr anchor="ctr">
                  <a:spAutoFit/>
                </a:bodyPr>
                <a:lstStyle/>
                <a:p>
                  <a:endParaRPr lang="es-ES"/>
                </a:p>
              </p:txBody>
            </p:sp>
            <p:sp>
              <p:nvSpPr>
                <p:cNvPr id="123" name="Line 29"/>
                <p:cNvSpPr>
                  <a:spLocks noChangeShapeType="1"/>
                </p:cNvSpPr>
                <p:nvPr/>
              </p:nvSpPr>
              <p:spPr bwMode="auto">
                <a:xfrm>
                  <a:off x="2035175" y="4872038"/>
                  <a:ext cx="187325" cy="176212"/>
                </a:xfrm>
                <a:prstGeom prst="line">
                  <a:avLst/>
                </a:prstGeom>
                <a:noFill/>
                <a:ln w="19050">
                  <a:solidFill>
                    <a:schemeClr val="bg1">
                      <a:lumMod val="75000"/>
                      <a:lumOff val="25000"/>
                    </a:schemeClr>
                  </a:solidFill>
                  <a:round/>
                  <a:headEnd type="oval" w="sm" len="sm"/>
                  <a:tailEnd type="oval" w="sm" len="sm"/>
                </a:ln>
                <a:effectLst/>
              </p:spPr>
              <p:txBody>
                <a:bodyPr anchor="ctr">
                  <a:spAutoFit/>
                </a:bodyPr>
                <a:lstStyle/>
                <a:p>
                  <a:endParaRPr lang="es-ES"/>
                </a:p>
              </p:txBody>
            </p:sp>
            <p:sp>
              <p:nvSpPr>
                <p:cNvPr id="124" name="Line 30"/>
                <p:cNvSpPr>
                  <a:spLocks noChangeShapeType="1"/>
                </p:cNvSpPr>
                <p:nvPr/>
              </p:nvSpPr>
              <p:spPr bwMode="auto">
                <a:xfrm flipV="1">
                  <a:off x="1884363" y="5232400"/>
                  <a:ext cx="322262" cy="88900"/>
                </a:xfrm>
                <a:prstGeom prst="line">
                  <a:avLst/>
                </a:prstGeom>
                <a:noFill/>
                <a:ln w="19050">
                  <a:solidFill>
                    <a:schemeClr val="bg1">
                      <a:lumMod val="75000"/>
                      <a:lumOff val="25000"/>
                    </a:schemeClr>
                  </a:solidFill>
                  <a:round/>
                  <a:headEnd type="oval" w="sm" len="sm"/>
                  <a:tailEnd type="oval" w="sm" len="sm"/>
                </a:ln>
                <a:effectLst/>
              </p:spPr>
              <p:txBody>
                <a:bodyPr anchor="ctr">
                  <a:spAutoFit/>
                </a:bodyPr>
                <a:lstStyle/>
                <a:p>
                  <a:endParaRPr lang="es-ES"/>
                </a:p>
              </p:txBody>
            </p:sp>
            <p:sp>
              <p:nvSpPr>
                <p:cNvPr id="125" name="Line 31"/>
                <p:cNvSpPr>
                  <a:spLocks noChangeShapeType="1"/>
                </p:cNvSpPr>
                <p:nvPr/>
              </p:nvSpPr>
              <p:spPr bwMode="auto">
                <a:xfrm flipV="1">
                  <a:off x="1039813" y="5145088"/>
                  <a:ext cx="184150" cy="0"/>
                </a:xfrm>
                <a:prstGeom prst="line">
                  <a:avLst/>
                </a:prstGeom>
                <a:noFill/>
                <a:ln w="19050">
                  <a:solidFill>
                    <a:schemeClr val="bg1">
                      <a:lumMod val="75000"/>
                      <a:lumOff val="25000"/>
                    </a:schemeClr>
                  </a:solidFill>
                  <a:round/>
                  <a:headEnd type="oval" w="sm" len="sm"/>
                  <a:tailEnd type="oval" w="sm" len="sm"/>
                </a:ln>
                <a:effectLst/>
              </p:spPr>
              <p:txBody>
                <a:bodyPr anchor="ctr">
                  <a:spAutoFit/>
                </a:bodyPr>
                <a:lstStyle/>
                <a:p>
                  <a:endParaRPr lang="es-ES"/>
                </a:p>
              </p:txBody>
            </p:sp>
          </p:grpSp>
        </p:grpSp>
        <p:sp>
          <p:nvSpPr>
            <p:cNvPr id="40" name="Text Box 71"/>
            <p:cNvSpPr txBox="1">
              <a:spLocks noChangeArrowheads="1"/>
            </p:cNvSpPr>
            <p:nvPr/>
          </p:nvSpPr>
          <p:spPr bwMode="auto">
            <a:xfrm>
              <a:off x="3009272" y="747277"/>
              <a:ext cx="2200922" cy="315946"/>
            </a:xfrm>
            <a:prstGeom prst="rect">
              <a:avLst/>
            </a:prstGeom>
            <a:noFill/>
            <a:ln w="19050" algn="ctr">
              <a:noFill/>
              <a:miter lim="800000"/>
              <a:headEnd/>
              <a:tailEnd/>
            </a:ln>
            <a:effectLst/>
          </p:spPr>
          <p:txBody>
            <a:bodyPr wrap="square">
              <a:spAutoFit/>
            </a:bodyPr>
            <a:lstStyle/>
            <a:p>
              <a:pPr algn="ctr"/>
              <a:r>
                <a:rPr lang="es-ES" sz="1600" b="1" dirty="0" smtClean="0"/>
                <a:t>Servidor BizTalk</a:t>
              </a:r>
              <a:endParaRPr lang="es-ES" sz="1600" b="1" dirty="0"/>
            </a:p>
          </p:txBody>
        </p:sp>
      </p:grpSp>
      <p:sp>
        <p:nvSpPr>
          <p:cNvPr id="67" name="Text Box 33"/>
          <p:cNvSpPr txBox="1">
            <a:spLocks noChangeArrowheads="1"/>
          </p:cNvSpPr>
          <p:nvPr/>
        </p:nvSpPr>
        <p:spPr bwMode="auto">
          <a:xfrm>
            <a:off x="7696199" y="4844770"/>
            <a:ext cx="1151965" cy="523220"/>
          </a:xfrm>
          <a:prstGeom prst="rect">
            <a:avLst/>
          </a:prstGeom>
          <a:noFill/>
          <a:ln w="19050" algn="ctr">
            <a:noFill/>
            <a:miter lim="800000"/>
            <a:headEnd/>
            <a:tailEnd/>
          </a:ln>
          <a:effectLst/>
        </p:spPr>
        <p:txBody>
          <a:bodyPr wrap="square">
            <a:spAutoFit/>
          </a:bodyPr>
          <a:lstStyle/>
          <a:p>
            <a:r>
              <a:rPr lang="es-ES" sz="1400" b="1" i="1" smtClean="0"/>
              <a:t>Impresoras RFID</a:t>
            </a:r>
            <a:endParaRPr lang="es-ES" sz="1400" b="1" i="1"/>
          </a:p>
        </p:txBody>
      </p:sp>
      <p:sp>
        <p:nvSpPr>
          <p:cNvPr id="69" name="Text Box 33"/>
          <p:cNvSpPr txBox="1">
            <a:spLocks noChangeArrowheads="1"/>
          </p:cNvSpPr>
          <p:nvPr/>
        </p:nvSpPr>
        <p:spPr bwMode="auto">
          <a:xfrm>
            <a:off x="3281082" y="5779611"/>
            <a:ext cx="1621557" cy="738664"/>
          </a:xfrm>
          <a:prstGeom prst="rect">
            <a:avLst/>
          </a:prstGeom>
          <a:noFill/>
          <a:ln w="19050" algn="ctr">
            <a:noFill/>
            <a:miter lim="800000"/>
            <a:headEnd/>
            <a:tailEnd/>
          </a:ln>
          <a:effectLst/>
        </p:spPr>
        <p:txBody>
          <a:bodyPr wrap="square">
            <a:spAutoFit/>
          </a:bodyPr>
          <a:lstStyle/>
          <a:p>
            <a:r>
              <a:rPr lang="es-ES" sz="1400" b="1" i="1" smtClean="0"/>
              <a:t>Artículos con etiquetas RFID incorporadas</a:t>
            </a:r>
            <a:endParaRPr lang="es-ES" sz="1400" b="1" i="1"/>
          </a:p>
        </p:txBody>
      </p:sp>
      <p:sp>
        <p:nvSpPr>
          <p:cNvPr id="70" name="Rounded Rectangle 69"/>
          <p:cNvSpPr/>
          <p:nvPr/>
        </p:nvSpPr>
        <p:spPr bwMode="auto">
          <a:xfrm rot="240000">
            <a:off x="4740875" y="5766816"/>
            <a:ext cx="204383" cy="479524"/>
          </a:xfrm>
          <a:prstGeom prst="roundRect">
            <a:avLst/>
          </a:prstGeom>
          <a:ln>
            <a:headEnd type="none" w="med" len="med"/>
            <a:tailEnd type="none" w="med" len="med"/>
          </a:ln>
          <a:scene3d>
            <a:camera prst="perspectiveContrastingRightFacing"/>
            <a:lightRig rig="threePt" dir="t">
              <a:rot lat="0" lon="0" rev="1800000"/>
            </a:lightRig>
          </a:scene3d>
          <a:sp3d prstMaterial="matte">
            <a:bevelT h="20000"/>
          </a:sp3d>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rebuchet MS" pitchFamily="34" charset="0"/>
            </a:endParaRPr>
          </a:p>
        </p:txBody>
      </p:sp>
      <p:sp>
        <p:nvSpPr>
          <p:cNvPr id="71" name="Rounded Rectangle 70"/>
          <p:cNvSpPr/>
          <p:nvPr/>
        </p:nvSpPr>
        <p:spPr bwMode="auto">
          <a:xfrm rot="240000">
            <a:off x="4969475" y="5995416"/>
            <a:ext cx="204383" cy="479524"/>
          </a:xfrm>
          <a:prstGeom prst="roundRect">
            <a:avLst/>
          </a:prstGeom>
          <a:ln>
            <a:headEnd type="none" w="med" len="med"/>
            <a:tailEnd type="none" w="med" len="med"/>
          </a:ln>
          <a:scene3d>
            <a:camera prst="perspectiveContrastingRightFacing"/>
            <a:lightRig rig="threePt" dir="t">
              <a:rot lat="0" lon="0" rev="1800000"/>
            </a:lightRig>
          </a:scene3d>
          <a:sp3d prstMaterial="matte">
            <a:bevelT h="20000"/>
          </a:sp3d>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rebuchet MS" pitchFamily="34" charset="0"/>
            </a:endParaRPr>
          </a:p>
        </p:txBody>
      </p:sp>
      <p:sp>
        <p:nvSpPr>
          <p:cNvPr id="76" name="Rounded Rectangle 75"/>
          <p:cNvSpPr/>
          <p:nvPr/>
        </p:nvSpPr>
        <p:spPr bwMode="auto">
          <a:xfrm rot="240000">
            <a:off x="5121875" y="5766816"/>
            <a:ext cx="204383" cy="479524"/>
          </a:xfrm>
          <a:prstGeom prst="roundRect">
            <a:avLst/>
          </a:prstGeom>
          <a:ln>
            <a:headEnd type="none" w="med" len="med"/>
            <a:tailEnd type="none" w="med" len="med"/>
          </a:ln>
          <a:scene3d>
            <a:camera prst="perspectiveContrastingRightFacing"/>
            <a:lightRig rig="threePt" dir="t">
              <a:rot lat="0" lon="0" rev="1800000"/>
            </a:lightRig>
          </a:scene3d>
          <a:sp3d prstMaterial="matte">
            <a:bevelT h="20000"/>
          </a:sp3d>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rebuchet MS" pitchFamily="34" charset="0"/>
            </a:endParaRPr>
          </a:p>
        </p:txBody>
      </p:sp>
      <p:sp>
        <p:nvSpPr>
          <p:cNvPr id="77" name="Rounded Rectangle 76"/>
          <p:cNvSpPr/>
          <p:nvPr/>
        </p:nvSpPr>
        <p:spPr bwMode="auto">
          <a:xfrm rot="240000">
            <a:off x="5350475" y="5995416"/>
            <a:ext cx="204383" cy="479524"/>
          </a:xfrm>
          <a:prstGeom prst="roundRect">
            <a:avLst/>
          </a:prstGeom>
          <a:ln>
            <a:headEnd type="none" w="med" len="med"/>
            <a:tailEnd type="none" w="med" len="med"/>
          </a:ln>
          <a:scene3d>
            <a:camera prst="perspectiveContrastingRightFacing"/>
            <a:lightRig rig="threePt" dir="t">
              <a:rot lat="0" lon="0" rev="1800000"/>
            </a:lightRig>
          </a:scene3d>
          <a:sp3d prstMaterial="matte">
            <a:bevelT h="20000"/>
          </a:sp3d>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rebuchet MS" pitchFamily="34" charset="0"/>
            </a:endParaRPr>
          </a:p>
        </p:txBody>
      </p:sp>
      <p:sp>
        <p:nvSpPr>
          <p:cNvPr id="87" name="Rounded Rectangle 86"/>
          <p:cNvSpPr/>
          <p:nvPr/>
        </p:nvSpPr>
        <p:spPr bwMode="auto">
          <a:xfrm rot="240000">
            <a:off x="5502875" y="5766816"/>
            <a:ext cx="204383" cy="479524"/>
          </a:xfrm>
          <a:prstGeom prst="roundRect">
            <a:avLst/>
          </a:prstGeom>
          <a:ln>
            <a:headEnd type="none" w="med" len="med"/>
            <a:tailEnd type="none" w="med" len="med"/>
          </a:ln>
          <a:scene3d>
            <a:camera prst="perspectiveContrastingRightFacing"/>
            <a:lightRig rig="threePt" dir="t">
              <a:rot lat="0" lon="0" rev="1800000"/>
            </a:lightRig>
          </a:scene3d>
          <a:sp3d prstMaterial="matte">
            <a:bevelT h="20000"/>
          </a:sp3d>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rebuchet MS" pitchFamily="34" charset="0"/>
            </a:endParaRPr>
          </a:p>
        </p:txBody>
      </p:sp>
      <p:sp>
        <p:nvSpPr>
          <p:cNvPr id="88" name="Rounded Rectangle 87"/>
          <p:cNvSpPr/>
          <p:nvPr/>
        </p:nvSpPr>
        <p:spPr bwMode="auto">
          <a:xfrm rot="240000">
            <a:off x="5731475" y="5995416"/>
            <a:ext cx="204383" cy="479524"/>
          </a:xfrm>
          <a:prstGeom prst="roundRect">
            <a:avLst/>
          </a:prstGeom>
          <a:ln>
            <a:headEnd type="none" w="med" len="med"/>
            <a:tailEnd type="none" w="med" len="med"/>
          </a:ln>
          <a:scene3d>
            <a:camera prst="perspectiveContrastingRightFacing"/>
            <a:lightRig rig="threePt" dir="t">
              <a:rot lat="0" lon="0" rev="1800000"/>
            </a:lightRig>
          </a:scene3d>
          <a:sp3d prstMaterial="matte">
            <a:bevelT h="20000"/>
          </a:sp3d>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rebuchet MS" pitchFamily="34" charset="0"/>
            </a:endParaRPr>
          </a:p>
        </p:txBody>
      </p:sp>
      <p:sp>
        <p:nvSpPr>
          <p:cNvPr id="89" name="Rounded Rectangle 88"/>
          <p:cNvSpPr/>
          <p:nvPr/>
        </p:nvSpPr>
        <p:spPr bwMode="auto">
          <a:xfrm rot="240000">
            <a:off x="4588475" y="5995416"/>
            <a:ext cx="204383" cy="479524"/>
          </a:xfrm>
          <a:prstGeom prst="roundRect">
            <a:avLst/>
          </a:prstGeom>
          <a:ln>
            <a:headEnd type="none" w="med" len="med"/>
            <a:tailEnd type="none" w="med" len="med"/>
          </a:ln>
          <a:scene3d>
            <a:camera prst="perspectiveContrastingRightFacing"/>
            <a:lightRig rig="threePt" dir="t">
              <a:rot lat="0" lon="0" rev="1800000"/>
            </a:lightRig>
          </a:scene3d>
          <a:sp3d prstMaterial="matte">
            <a:bevelT h="20000"/>
          </a:sp3d>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rebuchet MS" pitchFamily="34" charset="0"/>
            </a:endParaRPr>
          </a:p>
        </p:txBody>
      </p:sp>
      <p:sp>
        <p:nvSpPr>
          <p:cNvPr id="148" name="Text Box 71"/>
          <p:cNvSpPr txBox="1">
            <a:spLocks noChangeArrowheads="1"/>
          </p:cNvSpPr>
          <p:nvPr/>
        </p:nvSpPr>
        <p:spPr bwMode="auto">
          <a:xfrm>
            <a:off x="5960820" y="1147402"/>
            <a:ext cx="1226618" cy="307777"/>
          </a:xfrm>
          <a:prstGeom prst="rect">
            <a:avLst/>
          </a:prstGeom>
          <a:noFill/>
          <a:ln w="19050" algn="ctr">
            <a:noFill/>
            <a:miter lim="800000"/>
            <a:headEnd/>
            <a:tailEnd/>
          </a:ln>
          <a:effectLst/>
        </p:spPr>
        <p:txBody>
          <a:bodyPr wrap="none">
            <a:spAutoFit/>
          </a:bodyPr>
          <a:lstStyle/>
          <a:p>
            <a:r>
              <a:rPr lang="es-ES" sz="1400" b="1" smtClean="0"/>
              <a:t>Aplicaciones</a:t>
            </a:r>
            <a:endParaRPr lang="es-ES" sz="1400" b="1"/>
          </a:p>
        </p:txBody>
      </p:sp>
      <p:sp>
        <p:nvSpPr>
          <p:cNvPr id="156" name="Text Box 33"/>
          <p:cNvSpPr txBox="1">
            <a:spLocks noChangeArrowheads="1"/>
          </p:cNvSpPr>
          <p:nvPr/>
        </p:nvSpPr>
        <p:spPr bwMode="auto">
          <a:xfrm>
            <a:off x="6360870" y="2341563"/>
            <a:ext cx="1066800" cy="523220"/>
          </a:xfrm>
          <a:prstGeom prst="rect">
            <a:avLst/>
          </a:prstGeom>
          <a:noFill/>
          <a:ln w="19050" algn="ctr">
            <a:noFill/>
            <a:miter lim="800000"/>
            <a:headEnd/>
            <a:tailEnd/>
          </a:ln>
          <a:effectLst/>
        </p:spPr>
        <p:txBody>
          <a:bodyPr wrap="square">
            <a:spAutoFit/>
          </a:bodyPr>
          <a:lstStyle/>
          <a:p>
            <a:r>
              <a:rPr lang="es-ES" sz="1400" b="1" i="1" smtClean="0"/>
              <a:t>Servicios </a:t>
            </a:r>
          </a:p>
          <a:p>
            <a:r>
              <a:rPr lang="es-ES" sz="1400" b="1" i="1" smtClean="0"/>
              <a:t>Web</a:t>
            </a:r>
            <a:endParaRPr lang="es-ES" sz="1400" b="1" i="1"/>
          </a:p>
        </p:txBody>
      </p:sp>
      <p:sp>
        <p:nvSpPr>
          <p:cNvPr id="73" name="Rounded Rectangle 72"/>
          <p:cNvSpPr/>
          <p:nvPr/>
        </p:nvSpPr>
        <p:spPr bwMode="auto">
          <a:xfrm rot="240000">
            <a:off x="4740875" y="6224016"/>
            <a:ext cx="204383" cy="479524"/>
          </a:xfrm>
          <a:prstGeom prst="roundRect">
            <a:avLst/>
          </a:prstGeom>
          <a:ln>
            <a:headEnd type="none" w="med" len="med"/>
            <a:tailEnd type="none" w="med" len="med"/>
          </a:ln>
          <a:scene3d>
            <a:camera prst="perspectiveContrastingRightFacing"/>
            <a:lightRig rig="threePt" dir="t">
              <a:rot lat="0" lon="0" rev="1800000"/>
            </a:lightRig>
          </a:scene3d>
          <a:sp3d prstMaterial="matte">
            <a:bevelT h="20000"/>
          </a:sp3d>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rebuchet MS" pitchFamily="34" charset="0"/>
            </a:endParaRPr>
          </a:p>
        </p:txBody>
      </p:sp>
      <p:sp>
        <p:nvSpPr>
          <p:cNvPr id="74" name="Rounded Rectangle 73"/>
          <p:cNvSpPr/>
          <p:nvPr/>
        </p:nvSpPr>
        <p:spPr bwMode="auto">
          <a:xfrm rot="240000">
            <a:off x="5121875" y="6224016"/>
            <a:ext cx="204383" cy="479524"/>
          </a:xfrm>
          <a:prstGeom prst="roundRect">
            <a:avLst/>
          </a:prstGeom>
          <a:ln>
            <a:headEnd type="none" w="med" len="med"/>
            <a:tailEnd type="none" w="med" len="med"/>
          </a:ln>
          <a:scene3d>
            <a:camera prst="perspectiveContrastingRightFacing"/>
            <a:lightRig rig="threePt" dir="t">
              <a:rot lat="0" lon="0" rev="1800000"/>
            </a:lightRig>
          </a:scene3d>
          <a:sp3d prstMaterial="matte">
            <a:bevelT h="20000"/>
          </a:sp3d>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rebuchet MS" pitchFamily="34" charset="0"/>
            </a:endParaRPr>
          </a:p>
        </p:txBody>
      </p:sp>
      <p:sp>
        <p:nvSpPr>
          <p:cNvPr id="75" name="Rounded Rectangle 74"/>
          <p:cNvSpPr/>
          <p:nvPr/>
        </p:nvSpPr>
        <p:spPr bwMode="auto">
          <a:xfrm rot="240000">
            <a:off x="5502875" y="6224016"/>
            <a:ext cx="204383" cy="479524"/>
          </a:xfrm>
          <a:prstGeom prst="roundRect">
            <a:avLst/>
          </a:prstGeom>
          <a:ln>
            <a:headEnd type="none" w="med" len="med"/>
            <a:tailEnd type="none" w="med" len="med"/>
          </a:ln>
          <a:scene3d>
            <a:camera prst="perspectiveContrastingRightFacing"/>
            <a:lightRig rig="threePt" dir="t">
              <a:rot lat="0" lon="0" rev="1800000"/>
            </a:lightRig>
          </a:scene3d>
          <a:sp3d prstMaterial="matte">
            <a:bevelT h="20000"/>
          </a:sp3d>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rebuchet MS" pitchFamily="34" charset="0"/>
            </a:endParaRPr>
          </a:p>
        </p:txBody>
      </p:sp>
      <p:pic>
        <p:nvPicPr>
          <p:cNvPr id="61" name="Picture 60" descr="RFID manager.JPG"/>
          <p:cNvPicPr>
            <a:picLocks noChangeAspect="1"/>
          </p:cNvPicPr>
          <p:nvPr/>
        </p:nvPicPr>
        <p:blipFill>
          <a:blip r:embed="rId9" cstate="print"/>
          <a:srcRect/>
          <a:stretch>
            <a:fillRect/>
          </a:stretch>
        </p:blipFill>
        <p:spPr>
          <a:xfrm>
            <a:off x="485774" y="3314700"/>
            <a:ext cx="2686133" cy="1913200"/>
          </a:xfrm>
          <a:prstGeom prst="roundRect">
            <a:avLst>
              <a:gd name="adj" fmla="val 4267"/>
            </a:avLst>
          </a:prstGeom>
          <a:ln>
            <a:noFill/>
          </a:ln>
          <a:effectLst>
            <a:outerShdw blurRad="292100" dist="139700" dir="2700000" algn="tl" rotWithShape="0">
              <a:srgbClr val="333333">
                <a:alpha val="65000"/>
              </a:srgbClr>
            </a:outerShdw>
          </a:effectLst>
        </p:spPr>
      </p:pic>
      <p:grpSp>
        <p:nvGrpSpPr>
          <p:cNvPr id="134" name="Group 133"/>
          <p:cNvGrpSpPr/>
          <p:nvPr/>
        </p:nvGrpSpPr>
        <p:grpSpPr>
          <a:xfrm rot="-180000">
            <a:off x="6379937" y="3466588"/>
            <a:ext cx="1151286" cy="741205"/>
            <a:chOff x="7157897" y="3437390"/>
            <a:chExt cx="914400" cy="741205"/>
          </a:xfrm>
          <a:scene3d>
            <a:camera prst="perspectiveContrastingRightFacing" fov="5100000">
              <a:rot lat="900000" lon="19200000" rev="0"/>
            </a:camera>
            <a:lightRig rig="threePt" dir="t"/>
          </a:scene3d>
        </p:grpSpPr>
        <p:sp>
          <p:nvSpPr>
            <p:cNvPr id="101" name="Rounded Rectangle 100"/>
            <p:cNvSpPr/>
            <p:nvPr/>
          </p:nvSpPr>
          <p:spPr bwMode="auto">
            <a:xfrm>
              <a:off x="7216689" y="3444949"/>
              <a:ext cx="850605" cy="733646"/>
            </a:xfrm>
            <a:prstGeom prst="roundRect">
              <a:avLst/>
            </a:prstGeom>
            <a:ln>
              <a:headEnd type="none" w="med" len="med"/>
              <a:tailEnd type="none" w="med" len="med"/>
            </a:ln>
            <a:effectLst>
              <a:outerShdw blurRad="215900" dist="152400" dir="8940000" rotWithShape="0">
                <a:srgbClr val="000000">
                  <a:alpha val="38000"/>
                </a:srgbClr>
              </a:outerShdw>
            </a:effectLst>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83" name="Text Box 95"/>
            <p:cNvSpPr txBox="1">
              <a:spLocks noChangeArrowheads="1"/>
            </p:cNvSpPr>
            <p:nvPr/>
          </p:nvSpPr>
          <p:spPr bwMode="auto">
            <a:xfrm>
              <a:off x="7157897" y="3437390"/>
              <a:ext cx="914400" cy="738664"/>
            </a:xfrm>
            <a:prstGeom prst="rect">
              <a:avLst/>
            </a:prstGeom>
            <a:noFill/>
            <a:ln w="19050" algn="ctr">
              <a:noFill/>
              <a:miter lim="800000"/>
              <a:headEnd/>
              <a:tailEnd type="none" w="lg" len="lg"/>
            </a:ln>
            <a:effectLst/>
          </p:spPr>
          <p:txBody>
            <a:bodyPr wrap="square">
              <a:spAutoFit/>
            </a:bodyPr>
            <a:lstStyle/>
            <a:p>
              <a:pPr algn="ctr"/>
              <a:r>
                <a:rPr lang="es-ES" sz="1400" b="1" dirty="0" smtClean="0"/>
                <a:t>Almacén</a:t>
              </a:r>
              <a:br>
                <a:rPr lang="es-ES" sz="1400" b="1" dirty="0" smtClean="0"/>
              </a:br>
              <a:r>
                <a:rPr lang="es-ES" sz="1400" b="1" dirty="0" smtClean="0"/>
                <a:t>de</a:t>
              </a:r>
              <a:br>
                <a:rPr lang="es-ES" sz="1400" b="1" dirty="0" smtClean="0"/>
              </a:br>
              <a:r>
                <a:rPr lang="es-ES" sz="1400" b="1" dirty="0" smtClean="0"/>
                <a:t>eventos</a:t>
              </a:r>
            </a:p>
          </p:txBody>
        </p:sp>
      </p:grpSp>
      <p:sp>
        <p:nvSpPr>
          <p:cNvPr id="126" name="Text Box 6"/>
          <p:cNvSpPr txBox="1">
            <a:spLocks noChangeArrowheads="1"/>
          </p:cNvSpPr>
          <p:nvPr/>
        </p:nvSpPr>
        <p:spPr bwMode="auto">
          <a:xfrm>
            <a:off x="6408495" y="1521768"/>
            <a:ext cx="522288" cy="215444"/>
          </a:xfrm>
          <a:prstGeom prst="rect">
            <a:avLst/>
          </a:prstGeom>
          <a:ln>
            <a:noFill/>
            <a:headEnd/>
            <a:tailEnd/>
          </a:ln>
          <a:effectLst>
            <a:outerShdw blurRad="44450" dist="27940" dir="5400000" algn="ctr">
              <a:srgbClr val="000000">
                <a:alpha val="32000"/>
              </a:srgbClr>
            </a:outerShdw>
          </a:effectLst>
          <a:scene3d>
            <a:camera prst="perspectiveContrastingRightFacing"/>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endParaRPr lang="es-ES" sz="800" b="1">
              <a:solidFill>
                <a:schemeClr val="tx1"/>
              </a:solidFill>
              <a:latin typeface="Trebuchet MS" pitchFamily="34" charset="0"/>
            </a:endParaRPr>
          </a:p>
        </p:txBody>
      </p:sp>
      <p:sp>
        <p:nvSpPr>
          <p:cNvPr id="129" name="Text Box 6"/>
          <p:cNvSpPr txBox="1">
            <a:spLocks noChangeArrowheads="1"/>
          </p:cNvSpPr>
          <p:nvPr/>
        </p:nvSpPr>
        <p:spPr bwMode="auto">
          <a:xfrm>
            <a:off x="6560895" y="1674168"/>
            <a:ext cx="522288" cy="230832"/>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a:ln>
            <a:headEnd/>
            <a:tailEnd/>
          </a:ln>
          <a:scene3d>
            <a:camera prst="perspectiveContrastingRightFacing"/>
            <a:lightRig rig="threePt" dir="t">
              <a:rot lat="0" lon="0" rev="1800000"/>
            </a:lightRig>
          </a:scene3d>
          <a:sp3d prstMaterial="matte">
            <a:bevelT h="20000"/>
          </a:sp3d>
        </p:spPr>
        <p:style>
          <a:lnRef idx="0">
            <a:schemeClr val="accent1"/>
          </a:lnRef>
          <a:fillRef idx="3">
            <a:schemeClr val="accent1"/>
          </a:fillRef>
          <a:effectRef idx="3">
            <a:schemeClr val="accent1"/>
          </a:effectRef>
          <a:fontRef idx="minor">
            <a:schemeClr val="lt1"/>
          </a:fontRef>
        </p:style>
        <p:txBody>
          <a:bodyPr wrap="none" anchor="ctr"/>
          <a:lstStyle/>
          <a:p>
            <a:pPr eaLnBrk="0" hangingPunct="0"/>
            <a:endParaRPr lang="es-ES" sz="1400" b="1">
              <a:solidFill>
                <a:schemeClr val="tx1"/>
              </a:solidFill>
              <a:latin typeface="Trebuchet MS" pitchFamily="34" charset="0"/>
            </a:endParaRPr>
          </a:p>
        </p:txBody>
      </p:sp>
      <p:sp>
        <p:nvSpPr>
          <p:cNvPr id="130" name="Text Box 6"/>
          <p:cNvSpPr txBox="1">
            <a:spLocks noChangeArrowheads="1"/>
          </p:cNvSpPr>
          <p:nvPr/>
        </p:nvSpPr>
        <p:spPr bwMode="auto">
          <a:xfrm>
            <a:off x="6713295" y="1826568"/>
            <a:ext cx="522288" cy="21544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8900000" scaled="1"/>
            <a:tileRect/>
          </a:gradFill>
          <a:ln>
            <a:headEnd/>
            <a:tailEnd/>
          </a:ln>
          <a:scene3d>
            <a:camera prst="perspectiveContrastingRightFacing"/>
            <a:lightRig rig="threePt" dir="t">
              <a:rot lat="0" lon="0" rev="1800000"/>
            </a:lightRig>
          </a:scene3d>
          <a:sp3d prstMaterial="matte">
            <a:bevelT h="20000"/>
          </a:sp3d>
        </p:spPr>
        <p:style>
          <a:lnRef idx="0">
            <a:schemeClr val="accent5"/>
          </a:lnRef>
          <a:fillRef idx="3">
            <a:schemeClr val="accent5"/>
          </a:fillRef>
          <a:effectRef idx="3">
            <a:schemeClr val="accent5"/>
          </a:effectRef>
          <a:fontRef idx="minor">
            <a:schemeClr val="lt1"/>
          </a:fontRef>
        </p:style>
        <p:txBody>
          <a:bodyPr>
            <a:noAutofit/>
          </a:bodyPr>
          <a:lstStyle/>
          <a:p>
            <a:pPr eaLnBrk="0" hangingPunct="0"/>
            <a:endParaRPr lang="es-ES" sz="900" b="1"/>
          </a:p>
        </p:txBody>
      </p:sp>
      <p:pic>
        <p:nvPicPr>
          <p:cNvPr id="80" name="Picture 79" descr="RFID.png"/>
          <p:cNvPicPr>
            <a:picLocks noChangeAspect="1"/>
          </p:cNvPicPr>
          <p:nvPr/>
        </p:nvPicPr>
        <p:blipFill>
          <a:blip r:embed="rId10"/>
          <a:stretch>
            <a:fillRect/>
          </a:stretch>
        </p:blipFill>
        <p:spPr>
          <a:xfrm>
            <a:off x="4701597" y="4693025"/>
            <a:ext cx="1354452" cy="748316"/>
          </a:xfrm>
          <a:prstGeom prst="roundRect">
            <a:avLst/>
          </a:prstGeom>
          <a:effectLst>
            <a:outerShdw blurRad="190500" dist="292100" dir="8880000" algn="ctr" rotWithShape="0">
              <a:srgbClr val="000000">
                <a:alpha val="43137"/>
              </a:srgbClr>
            </a:outerShdw>
          </a:effectLst>
          <a:scene3d>
            <a:camera prst="perspectiveContrastingRightFacing" fov="2100000">
              <a:rot lat="780000" lon="18600000" rev="180000"/>
            </a:camera>
            <a:lightRig rig="threePt" dir="t"/>
          </a:scene3d>
        </p:spPr>
      </p:pic>
      <p:grpSp>
        <p:nvGrpSpPr>
          <p:cNvPr id="133" name="Group 132"/>
          <p:cNvGrpSpPr/>
          <p:nvPr/>
        </p:nvGrpSpPr>
        <p:grpSpPr>
          <a:xfrm>
            <a:off x="3657600" y="2279558"/>
            <a:ext cx="3321424" cy="2313160"/>
            <a:chOff x="3953056" y="2537138"/>
            <a:chExt cx="2834428" cy="2313160"/>
          </a:xfrm>
          <a:scene3d>
            <a:camera prst="perspectiveContrastingRightFacing"/>
            <a:lightRig rig="threePt" dir="t"/>
          </a:scene3d>
        </p:grpSpPr>
        <p:sp>
          <p:nvSpPr>
            <p:cNvPr id="161" name="Rounded Rectangle 160"/>
            <p:cNvSpPr/>
            <p:nvPr/>
          </p:nvSpPr>
          <p:spPr bwMode="auto">
            <a:xfrm>
              <a:off x="3953056" y="2537138"/>
              <a:ext cx="2834428" cy="2313160"/>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a:effectLst>
              <a:outerShdw blurRad="266700" dist="355600" dir="11400000" algn="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s-ES" smtClean="0">
                <a:solidFill>
                  <a:schemeClr val="lt1"/>
                </a:solidFill>
                <a:latin typeface="+mn-lt"/>
              </a:endParaRPr>
            </a:p>
          </p:txBody>
        </p:sp>
        <p:sp>
          <p:nvSpPr>
            <p:cNvPr id="105" name="Rectangle 96"/>
            <p:cNvSpPr>
              <a:spLocks noChangeArrowheads="1"/>
            </p:cNvSpPr>
            <p:nvPr/>
          </p:nvSpPr>
          <p:spPr bwMode="auto">
            <a:xfrm>
              <a:off x="4221954" y="3624517"/>
              <a:ext cx="2286000" cy="304800"/>
            </a:xfrm>
            <a:prstGeom prst="roundRect">
              <a:avLst>
                <a:gd name="adj" fmla="val 18906"/>
              </a:avLst>
            </a:prstGeom>
            <a:solidFill>
              <a:schemeClr val="accent4"/>
            </a:solidFill>
            <a:ln w="19050" algn="ctr">
              <a:noFill/>
              <a:miter lim="800000"/>
              <a:headEnd/>
              <a:tailEnd/>
            </a:ln>
            <a:effectLst/>
            <a:sp3d/>
          </p:spPr>
          <p:txBody>
            <a:bodyPr>
              <a:noAutofit/>
            </a:bodyPr>
            <a:lstStyle/>
            <a:p>
              <a:pPr algn="ctr" eaLnBrk="0" hangingPunct="0"/>
              <a:endParaRPr lang="es-ES"/>
            </a:p>
          </p:txBody>
        </p:sp>
        <p:sp>
          <p:nvSpPr>
            <p:cNvPr id="106" name="Text Box 97"/>
            <p:cNvSpPr txBox="1">
              <a:spLocks noChangeArrowheads="1"/>
            </p:cNvSpPr>
            <p:nvPr/>
          </p:nvSpPr>
          <p:spPr bwMode="auto">
            <a:xfrm>
              <a:off x="4221954" y="3624517"/>
              <a:ext cx="2286000" cy="304800"/>
            </a:xfrm>
            <a:prstGeom prst="rect">
              <a:avLst/>
            </a:prstGeom>
            <a:noFill/>
            <a:ln w="19050" algn="ctr">
              <a:noFill/>
              <a:miter lim="800000"/>
              <a:headEnd/>
              <a:tailEnd type="none" w="lg" len="lg"/>
            </a:ln>
            <a:effectLst/>
          </p:spPr>
          <p:txBody>
            <a:bodyPr wrap="square">
              <a:spAutoFit/>
            </a:bodyPr>
            <a:lstStyle/>
            <a:p>
              <a:pPr algn="ctr"/>
              <a:r>
                <a:rPr lang="es-ES" sz="1400" b="1" dirty="0" smtClean="0"/>
                <a:t>Cola de eventos</a:t>
              </a:r>
              <a:endParaRPr lang="es-ES" sz="1400" b="1" dirty="0"/>
            </a:p>
          </p:txBody>
        </p:sp>
        <p:sp>
          <p:nvSpPr>
            <p:cNvPr id="81" name="Text Box 71"/>
            <p:cNvSpPr txBox="1">
              <a:spLocks noChangeArrowheads="1"/>
            </p:cNvSpPr>
            <p:nvPr/>
          </p:nvSpPr>
          <p:spPr bwMode="auto">
            <a:xfrm>
              <a:off x="4107920" y="2630712"/>
              <a:ext cx="2524700" cy="338554"/>
            </a:xfrm>
            <a:prstGeom prst="rect">
              <a:avLst/>
            </a:prstGeom>
            <a:noFill/>
            <a:ln w="19050" algn="ctr">
              <a:noFill/>
              <a:miter lim="800000"/>
              <a:headEnd/>
              <a:tailEnd/>
            </a:ln>
            <a:effectLst/>
          </p:spPr>
          <p:txBody>
            <a:bodyPr wrap="square">
              <a:spAutoFit/>
            </a:bodyPr>
            <a:lstStyle/>
            <a:p>
              <a:pPr algn="ctr"/>
              <a:r>
                <a:rPr lang="es-ES" sz="1600" b="1" dirty="0" smtClean="0"/>
                <a:t>BizTalk RFID</a:t>
              </a:r>
              <a:endParaRPr lang="es-ES" sz="1600" b="1" dirty="0"/>
            </a:p>
          </p:txBody>
        </p:sp>
        <p:sp>
          <p:nvSpPr>
            <p:cNvPr id="117" name="Rounded Rectangle 116"/>
            <p:cNvSpPr/>
            <p:nvPr/>
          </p:nvSpPr>
          <p:spPr bwMode="auto">
            <a:xfrm>
              <a:off x="4216638" y="3011712"/>
              <a:ext cx="2286000" cy="510778"/>
            </a:xfrm>
            <a:prstGeom prst="roundRect">
              <a:avLst>
                <a:gd name="adj" fmla="val 12504"/>
              </a:avLst>
            </a:prstGeom>
            <a:solidFill>
              <a:schemeClr val="accent2"/>
            </a:soli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rebuchet MS" pitchFamily="34" charset="0"/>
              </a:endParaRPr>
            </a:p>
          </p:txBody>
        </p:sp>
        <p:sp>
          <p:nvSpPr>
            <p:cNvPr id="116" name="Text Box 9"/>
            <p:cNvSpPr txBox="1">
              <a:spLocks noChangeArrowheads="1"/>
            </p:cNvSpPr>
            <p:nvPr/>
          </p:nvSpPr>
          <p:spPr bwMode="auto">
            <a:xfrm>
              <a:off x="4286302" y="3113213"/>
              <a:ext cx="2146672" cy="523220"/>
            </a:xfrm>
            <a:prstGeom prst="rect">
              <a:avLst/>
            </a:prstGeom>
            <a:noFill/>
            <a:ln w="19050" algn="ctr">
              <a:noFill/>
              <a:miter lim="800000"/>
              <a:headEnd/>
              <a:tailEnd type="none" w="lg" len="lg"/>
            </a:ln>
            <a:effectLst/>
          </p:spPr>
          <p:txBody>
            <a:bodyPr wrap="square">
              <a:spAutoFit/>
            </a:bodyPr>
            <a:lstStyle/>
            <a:p>
              <a:pPr algn="ctr"/>
              <a:r>
                <a:rPr lang="es-ES" sz="1400" b="1" dirty="0" smtClean="0"/>
                <a:t>Procesos de negocio RFID</a:t>
              </a:r>
              <a:endParaRPr lang="es-ES" sz="1400" b="1" dirty="0"/>
            </a:p>
          </p:txBody>
        </p:sp>
        <p:grpSp>
          <p:nvGrpSpPr>
            <p:cNvPr id="132" name="Group 131"/>
            <p:cNvGrpSpPr/>
            <p:nvPr/>
          </p:nvGrpSpPr>
          <p:grpSpPr>
            <a:xfrm>
              <a:off x="4227270" y="4002312"/>
              <a:ext cx="2286000" cy="688627"/>
              <a:chOff x="4227270" y="4002312"/>
              <a:chExt cx="2286000" cy="688627"/>
            </a:xfrm>
          </p:grpSpPr>
          <p:grpSp>
            <p:nvGrpSpPr>
              <p:cNvPr id="127" name="Group 126"/>
              <p:cNvGrpSpPr/>
              <p:nvPr/>
            </p:nvGrpSpPr>
            <p:grpSpPr>
              <a:xfrm>
                <a:off x="4227270" y="4002312"/>
                <a:ext cx="2286000" cy="688627"/>
                <a:chOff x="4227270" y="4002312"/>
                <a:chExt cx="2286000" cy="688627"/>
              </a:xfrm>
            </p:grpSpPr>
            <p:grpSp>
              <p:nvGrpSpPr>
                <p:cNvPr id="92" name="Group 91"/>
                <p:cNvGrpSpPr/>
                <p:nvPr/>
              </p:nvGrpSpPr>
              <p:grpSpPr>
                <a:xfrm>
                  <a:off x="4506079" y="4211415"/>
                  <a:ext cx="1728382" cy="479524"/>
                  <a:chOff x="4455870" y="4211415"/>
                  <a:chExt cx="1728382" cy="479524"/>
                </a:xfrm>
              </p:grpSpPr>
              <p:sp>
                <p:nvSpPr>
                  <p:cNvPr id="149" name="Rounded Rectangle 148"/>
                  <p:cNvSpPr/>
                  <p:nvPr/>
                </p:nvSpPr>
                <p:spPr bwMode="auto">
                  <a:xfrm>
                    <a:off x="5979870" y="4211415"/>
                    <a:ext cx="204382" cy="479524"/>
                  </a:xfrm>
                  <a:prstGeom prst="roundRect">
                    <a:avLst/>
                  </a:prstGeom>
                  <a:solidFill>
                    <a:schemeClr val="bg2">
                      <a:lumMod val="60000"/>
                      <a:lumOff val="40000"/>
                    </a:schemeClr>
                  </a:solidFill>
                  <a:ln>
                    <a:headEnd type="none" w="med" len="med"/>
                    <a:tailEnd type="none" w="med" len="med"/>
                  </a:ln>
                  <a:effectLst/>
                  <a:sp3d prstMaterial="matte"/>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rebuchet MS" pitchFamily="34" charset="0"/>
                    </a:endParaRPr>
                  </a:p>
                </p:txBody>
              </p:sp>
              <p:sp>
                <p:nvSpPr>
                  <p:cNvPr id="152" name="Rounded Rectangle 151"/>
                  <p:cNvSpPr/>
                  <p:nvPr/>
                </p:nvSpPr>
                <p:spPr bwMode="auto">
                  <a:xfrm>
                    <a:off x="5598870" y="4211415"/>
                    <a:ext cx="204382" cy="479524"/>
                  </a:xfrm>
                  <a:prstGeom prst="roundRect">
                    <a:avLst/>
                  </a:prstGeom>
                  <a:solidFill>
                    <a:schemeClr val="bg2">
                      <a:lumMod val="60000"/>
                      <a:lumOff val="40000"/>
                    </a:schemeClr>
                  </a:solidFill>
                  <a:ln>
                    <a:headEnd type="none" w="med" len="med"/>
                    <a:tailEnd type="none" w="med" len="med"/>
                  </a:ln>
                  <a:effectLst/>
                  <a:sp3d prstMaterial="matte"/>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rebuchet MS" pitchFamily="34" charset="0"/>
                    </a:endParaRPr>
                  </a:p>
                </p:txBody>
              </p:sp>
              <p:sp>
                <p:nvSpPr>
                  <p:cNvPr id="153" name="Rounded Rectangle 152"/>
                  <p:cNvSpPr/>
                  <p:nvPr/>
                </p:nvSpPr>
                <p:spPr bwMode="auto">
                  <a:xfrm>
                    <a:off x="5217870" y="4211415"/>
                    <a:ext cx="204382" cy="479524"/>
                  </a:xfrm>
                  <a:prstGeom prst="roundRect">
                    <a:avLst/>
                  </a:prstGeom>
                  <a:solidFill>
                    <a:schemeClr val="bg2">
                      <a:lumMod val="60000"/>
                      <a:lumOff val="40000"/>
                    </a:schemeClr>
                  </a:solidFill>
                  <a:ln>
                    <a:headEnd type="none" w="med" len="med"/>
                    <a:tailEnd type="none" w="med" len="med"/>
                  </a:ln>
                  <a:effectLst/>
                  <a:sp3d prstMaterial="matte"/>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rebuchet MS" pitchFamily="34" charset="0"/>
                    </a:endParaRPr>
                  </a:p>
                </p:txBody>
              </p:sp>
              <p:sp>
                <p:nvSpPr>
                  <p:cNvPr id="154" name="Rounded Rectangle 153"/>
                  <p:cNvSpPr/>
                  <p:nvPr/>
                </p:nvSpPr>
                <p:spPr bwMode="auto">
                  <a:xfrm>
                    <a:off x="4836870" y="4211415"/>
                    <a:ext cx="204382" cy="479524"/>
                  </a:xfrm>
                  <a:prstGeom prst="roundRect">
                    <a:avLst/>
                  </a:prstGeom>
                  <a:solidFill>
                    <a:schemeClr val="bg2">
                      <a:lumMod val="60000"/>
                      <a:lumOff val="40000"/>
                    </a:schemeClr>
                  </a:solidFill>
                  <a:ln>
                    <a:headEnd type="none" w="med" len="med"/>
                    <a:tailEnd type="none" w="med" len="med"/>
                  </a:ln>
                  <a:effectLst/>
                  <a:sp3d prstMaterial="matte"/>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rebuchet MS" pitchFamily="34" charset="0"/>
                    </a:endParaRPr>
                  </a:p>
                </p:txBody>
              </p:sp>
              <p:sp>
                <p:nvSpPr>
                  <p:cNvPr id="155" name="Rounded Rectangle 154"/>
                  <p:cNvSpPr/>
                  <p:nvPr/>
                </p:nvSpPr>
                <p:spPr bwMode="auto">
                  <a:xfrm>
                    <a:off x="4455870" y="4211415"/>
                    <a:ext cx="204382" cy="479524"/>
                  </a:xfrm>
                  <a:prstGeom prst="roundRect">
                    <a:avLst/>
                  </a:prstGeom>
                  <a:solidFill>
                    <a:schemeClr val="bg2">
                      <a:lumMod val="60000"/>
                      <a:lumOff val="40000"/>
                    </a:schemeClr>
                  </a:solidFill>
                  <a:ln>
                    <a:headEnd type="none" w="med" len="med"/>
                    <a:tailEnd type="none" w="med" len="med"/>
                  </a:ln>
                  <a:effectLst/>
                  <a:sp3d prstMaterial="matte"/>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rebuchet MS" pitchFamily="34" charset="0"/>
                    </a:endParaRPr>
                  </a:p>
                </p:txBody>
              </p:sp>
            </p:grpSp>
            <p:sp>
              <p:nvSpPr>
                <p:cNvPr id="102" name="Rectangle 93"/>
                <p:cNvSpPr>
                  <a:spLocks noChangeArrowheads="1"/>
                </p:cNvSpPr>
                <p:nvPr/>
              </p:nvSpPr>
              <p:spPr bwMode="auto">
                <a:xfrm>
                  <a:off x="4227270" y="4002312"/>
                  <a:ext cx="2286000" cy="408623"/>
                </a:xfrm>
                <a:prstGeom prst="roundRect">
                  <a:avLst/>
                </a:prstGeom>
                <a:solidFill>
                  <a:schemeClr val="bg2">
                    <a:lumMod val="60000"/>
                    <a:lumOff val="40000"/>
                  </a:schemeClr>
                </a:solidFill>
                <a:ln w="19050" algn="ctr">
                  <a:noFill/>
                  <a:miter lim="800000"/>
                  <a:headEnd/>
                  <a:tailEnd/>
                </a:ln>
                <a:effectLst/>
                <a:sp3d/>
              </p:spPr>
              <p:txBody>
                <a:bodyPr>
                  <a:spAutoFit/>
                </a:bodyPr>
                <a:lstStyle/>
                <a:p>
                  <a:pPr algn="ctr"/>
                  <a:endParaRPr lang="es-ES"/>
                </a:p>
              </p:txBody>
            </p:sp>
          </p:grpSp>
          <p:sp>
            <p:nvSpPr>
              <p:cNvPr id="104" name="Text Box 95"/>
              <p:cNvSpPr txBox="1">
                <a:spLocks noChangeArrowheads="1"/>
              </p:cNvSpPr>
              <p:nvPr/>
            </p:nvSpPr>
            <p:spPr bwMode="auto">
              <a:xfrm>
                <a:off x="4303470" y="4052735"/>
                <a:ext cx="2133600" cy="307777"/>
              </a:xfrm>
              <a:prstGeom prst="rect">
                <a:avLst/>
              </a:prstGeom>
              <a:noFill/>
              <a:ln w="19050" algn="ctr">
                <a:noFill/>
                <a:miter lim="800000"/>
                <a:headEnd/>
                <a:tailEnd type="none" w="lg" len="lg"/>
              </a:ln>
              <a:effectLst/>
            </p:spPr>
            <p:txBody>
              <a:bodyPr wrap="square">
                <a:spAutoFit/>
              </a:bodyPr>
              <a:lstStyle/>
              <a:p>
                <a:pPr algn="ctr"/>
                <a:r>
                  <a:rPr lang="es-ES" sz="1400" b="1" dirty="0" smtClean="0"/>
                  <a:t>Proveedores DSPI</a:t>
                </a:r>
                <a:endParaRPr lang="es-ES" sz="1400" b="1" dirty="0"/>
              </a:p>
            </p:txBody>
          </p:sp>
        </p:grpSp>
      </p:grpSp>
      <p:pic>
        <p:nvPicPr>
          <p:cNvPr id="1030" name="Picture 6"/>
          <p:cNvPicPr>
            <a:picLocks noChangeAspect="1" noChangeArrowheads="1"/>
          </p:cNvPicPr>
          <p:nvPr/>
        </p:nvPicPr>
        <p:blipFill>
          <a:blip r:embed="rId2"/>
          <a:srcRect/>
          <a:stretch>
            <a:fillRect/>
          </a:stretch>
        </p:blipFill>
        <p:spPr bwMode="auto">
          <a:xfrm>
            <a:off x="6635820" y="5047549"/>
            <a:ext cx="657225" cy="628650"/>
          </a:xfrm>
          <a:prstGeom prst="roundRect">
            <a:avLst/>
          </a:prstGeom>
          <a:noFill/>
          <a:ln w="9525">
            <a:noFill/>
            <a:miter lim="800000"/>
            <a:headEnd/>
            <a:tailEnd/>
          </a:ln>
          <a:effectLst>
            <a:outerShdw blurRad="469900" dist="330200" dir="10800000" algn="ctr" rotWithShape="0">
              <a:srgbClr val="000000">
                <a:alpha val="43137"/>
              </a:srgbClr>
            </a:outerShdw>
          </a:effectLst>
          <a:scene3d>
            <a:camera prst="perspectiveContrastingRightFacing" fov="2400000">
              <a:rot lat="1200000" lon="18600000" rev="0"/>
            </a:camera>
            <a:lightRig rig="threePt" dir="t"/>
          </a:scene3d>
        </p:spPr>
      </p:pic>
      <p:sp>
        <p:nvSpPr>
          <p:cNvPr id="141" name="Text Box 33"/>
          <p:cNvSpPr txBox="1">
            <a:spLocks noChangeArrowheads="1"/>
          </p:cNvSpPr>
          <p:nvPr/>
        </p:nvSpPr>
        <p:spPr bwMode="auto">
          <a:xfrm>
            <a:off x="3939988" y="4832467"/>
            <a:ext cx="914400" cy="523220"/>
          </a:xfrm>
          <a:prstGeom prst="rect">
            <a:avLst/>
          </a:prstGeom>
          <a:noFill/>
          <a:ln w="19050" algn="ctr">
            <a:noFill/>
            <a:miter lim="800000"/>
            <a:headEnd/>
            <a:tailEnd/>
          </a:ln>
          <a:effectLst/>
        </p:spPr>
        <p:txBody>
          <a:bodyPr wrap="square">
            <a:spAutoFit/>
          </a:bodyPr>
          <a:lstStyle/>
          <a:p>
            <a:pPr algn="r"/>
            <a:r>
              <a:rPr lang="es-ES" sz="1400" b="1" i="1" dirty="0" err="1" smtClean="0"/>
              <a:t>LectoresRFID</a:t>
            </a:r>
            <a:endParaRPr lang="es-ES" sz="1400" b="1" i="1" dirty="0"/>
          </a:p>
        </p:txBody>
      </p:sp>
      <p:cxnSp>
        <p:nvCxnSpPr>
          <p:cNvPr id="90" name="Elbow Connector 89"/>
          <p:cNvCxnSpPr/>
          <p:nvPr/>
        </p:nvCxnSpPr>
        <p:spPr bwMode="auto">
          <a:xfrm rot="5400000" flipH="1" flipV="1">
            <a:off x="5464775" y="5423916"/>
            <a:ext cx="457200" cy="228600"/>
          </a:xfrm>
          <a:prstGeom prst="bentConnector3">
            <a:avLst>
              <a:gd name="adj1" fmla="val 50000"/>
            </a:avLst>
          </a:prstGeom>
          <a:noFill/>
          <a:ln w="22225" cap="flat" cmpd="sng" algn="ctr">
            <a:solidFill>
              <a:schemeClr val="accent4"/>
            </a:solidFill>
            <a:prstDash val="solid"/>
            <a:round/>
            <a:headEnd type="none" w="med" len="med"/>
            <a:tailEnd type="arrow"/>
          </a:ln>
          <a:effectLst>
            <a:outerShdw blurRad="50800" dist="63500" dir="8040000" algn="ctr" rotWithShape="0">
              <a:srgbClr val="000000">
                <a:alpha val="43137"/>
              </a:srgbClr>
            </a:outerShdw>
          </a:effectLst>
        </p:spPr>
      </p:cxnSp>
      <p:cxnSp>
        <p:nvCxnSpPr>
          <p:cNvPr id="100" name="Elbow Connector 99"/>
          <p:cNvCxnSpPr/>
          <p:nvPr/>
        </p:nvCxnSpPr>
        <p:spPr bwMode="auto">
          <a:xfrm rot="5400000" flipH="1" flipV="1">
            <a:off x="5083775" y="5423916"/>
            <a:ext cx="457200" cy="228600"/>
          </a:xfrm>
          <a:prstGeom prst="bentConnector3">
            <a:avLst>
              <a:gd name="adj1" fmla="val 50000"/>
            </a:avLst>
          </a:prstGeom>
          <a:noFill/>
          <a:ln w="22225" cap="flat" cmpd="sng" algn="ctr">
            <a:solidFill>
              <a:schemeClr val="accent4"/>
            </a:solidFill>
            <a:prstDash val="solid"/>
            <a:round/>
            <a:headEnd type="none" w="med" len="med"/>
            <a:tailEnd type="arrow"/>
          </a:ln>
          <a:effectLst>
            <a:outerShdw blurRad="50800" dist="63500" dir="8040000" algn="ctr" rotWithShape="0">
              <a:srgbClr val="000000">
                <a:alpha val="43137"/>
              </a:srgbClr>
            </a:outerShdw>
          </a:effectLst>
        </p:spPr>
      </p:cxnSp>
      <p:cxnSp>
        <p:nvCxnSpPr>
          <p:cNvPr id="109" name="Elbow Connector 108"/>
          <p:cNvCxnSpPr/>
          <p:nvPr/>
        </p:nvCxnSpPr>
        <p:spPr bwMode="auto">
          <a:xfrm rot="5400000" flipH="1" flipV="1">
            <a:off x="4702775" y="5423916"/>
            <a:ext cx="457200" cy="228600"/>
          </a:xfrm>
          <a:prstGeom prst="bentConnector3">
            <a:avLst>
              <a:gd name="adj1" fmla="val 50000"/>
            </a:avLst>
          </a:prstGeom>
          <a:noFill/>
          <a:ln w="22225" cap="flat" cmpd="sng" algn="ctr">
            <a:solidFill>
              <a:schemeClr val="accent4"/>
            </a:solidFill>
            <a:prstDash val="solid"/>
            <a:round/>
            <a:headEnd type="none" w="med" len="med"/>
            <a:tailEnd type="arrow"/>
          </a:ln>
          <a:effectLst>
            <a:outerShdw blurRad="50800" dist="63500" dir="8040000" algn="ctr" rotWithShape="0">
              <a:srgbClr val="000000">
                <a:alpha val="43137"/>
              </a:srgbClr>
            </a:outerShdw>
          </a:effectLst>
        </p:spPr>
      </p:cxnSp>
      <p:cxnSp>
        <p:nvCxnSpPr>
          <p:cNvPr id="143" name="Straight Arrow Connector 142"/>
          <p:cNvCxnSpPr/>
          <p:nvPr/>
        </p:nvCxnSpPr>
        <p:spPr>
          <a:xfrm flipV="1">
            <a:off x="3076575" y="3240741"/>
            <a:ext cx="1307166" cy="693086"/>
          </a:xfrm>
          <a:prstGeom prst="straightConnector1">
            <a:avLst/>
          </a:prstGeom>
          <a:noFill/>
          <a:ln w="34925" cap="flat" cmpd="sng" algn="ctr">
            <a:solidFill>
              <a:schemeClr val="accent4"/>
            </a:solidFill>
            <a:prstDash val="sysDot"/>
            <a:round/>
            <a:headEnd type="none" w="med" len="med"/>
            <a:tailEnd type="arrow"/>
          </a:ln>
          <a:effectLst>
            <a:outerShdw blurRad="50800" dist="63500" dir="8040000" algn="ctr" rotWithShape="0">
              <a:srgbClr val="000000">
                <a:alpha val="43137"/>
              </a:srgbClr>
            </a:outerShdw>
          </a:effectLst>
        </p:spPr>
      </p:cxnSp>
      <p:cxnSp>
        <p:nvCxnSpPr>
          <p:cNvPr id="145" name="Straight Arrow Connector 144"/>
          <p:cNvCxnSpPr>
            <a:endCxn id="98" idx="3"/>
          </p:cNvCxnSpPr>
          <p:nvPr/>
        </p:nvCxnSpPr>
        <p:spPr>
          <a:xfrm rot="10800000">
            <a:off x="3352138" y="2463703"/>
            <a:ext cx="1219866" cy="548440"/>
          </a:xfrm>
          <a:prstGeom prst="straightConnector1">
            <a:avLst/>
          </a:prstGeom>
          <a:noFill/>
          <a:ln w="34925" cap="flat" cmpd="sng" algn="ctr">
            <a:solidFill>
              <a:schemeClr val="accent4"/>
            </a:solidFill>
            <a:prstDash val="solid"/>
            <a:round/>
            <a:headEnd type="none" w="med" len="med"/>
            <a:tailEnd type="arrow"/>
          </a:ln>
          <a:effectLst>
            <a:outerShdw blurRad="50800" dist="63500" dir="8040000" algn="ctr" rotWithShape="0">
              <a:srgbClr val="000000">
                <a:alpha val="43137"/>
              </a:srgbClr>
            </a:outerShdw>
          </a:effectLst>
        </p:spPr>
      </p:cxnSp>
      <p:cxnSp>
        <p:nvCxnSpPr>
          <p:cNvPr id="147" name="Straight Arrow Connector 146"/>
          <p:cNvCxnSpPr>
            <a:stCxn id="99" idx="0"/>
          </p:cNvCxnSpPr>
          <p:nvPr/>
        </p:nvCxnSpPr>
        <p:spPr>
          <a:xfrm rot="5400000" flipH="1" flipV="1">
            <a:off x="4645288" y="674740"/>
            <a:ext cx="649079" cy="2690500"/>
          </a:xfrm>
          <a:prstGeom prst="straightConnector1">
            <a:avLst/>
          </a:prstGeom>
          <a:noFill/>
          <a:ln w="34925" cap="flat" cmpd="sng" algn="ctr">
            <a:solidFill>
              <a:schemeClr val="accent4"/>
            </a:solidFill>
            <a:prstDash val="solid"/>
            <a:round/>
            <a:headEnd type="none" w="med" len="med"/>
            <a:tailEnd type="arrow"/>
          </a:ln>
          <a:effectLst>
            <a:outerShdw blurRad="50800" dist="63500" dir="8040000" algn="ctr" rotWithShape="0">
              <a:srgbClr val="000000">
                <a:alpha val="43137"/>
              </a:srgbClr>
            </a:outerShdw>
          </a:effectLst>
        </p:spPr>
      </p:cxnSp>
      <p:sp>
        <p:nvSpPr>
          <p:cNvPr id="164" name="Arc 163"/>
          <p:cNvSpPr/>
          <p:nvPr/>
        </p:nvSpPr>
        <p:spPr>
          <a:xfrm rot="10800000" flipH="1">
            <a:off x="5197585" y="1353669"/>
            <a:ext cx="1297345" cy="1416425"/>
          </a:xfrm>
          <a:prstGeom prst="arc">
            <a:avLst>
              <a:gd name="adj1" fmla="val 16200000"/>
              <a:gd name="adj2" fmla="val 1245244"/>
            </a:avLst>
          </a:prstGeom>
          <a:noFill/>
          <a:ln w="34925" cap="flat" cmpd="sng" algn="ctr">
            <a:solidFill>
              <a:schemeClr val="accent4"/>
            </a:solidFill>
            <a:prstDash val="solid"/>
            <a:round/>
            <a:headEnd type="none" w="med" len="med"/>
            <a:tailEnd type="arrow"/>
          </a:ln>
          <a:effectLst>
            <a:outerShdw blurRad="50800" dist="63500" dir="8040000" algn="ctr" rotWithShape="0">
              <a:srgbClr val="000000">
                <a:alpha val="43137"/>
              </a:srgbClr>
            </a:outerShdw>
          </a:effectLst>
        </p:spPr>
        <p:txBody>
          <a:bodyPr rtlCol="0" anchor="ctr"/>
          <a:lstStyle/>
          <a:p>
            <a:pPr algn="ctr"/>
            <a:endParaRPr lang="es-ES"/>
          </a:p>
        </p:txBody>
      </p:sp>
      <p:cxnSp>
        <p:nvCxnSpPr>
          <p:cNvPr id="166" name="Straight Arrow Connector 165"/>
          <p:cNvCxnSpPr/>
          <p:nvPr/>
        </p:nvCxnSpPr>
        <p:spPr>
          <a:xfrm>
            <a:off x="5916706" y="2971800"/>
            <a:ext cx="806823" cy="510988"/>
          </a:xfrm>
          <a:prstGeom prst="straightConnector1">
            <a:avLst/>
          </a:prstGeom>
          <a:noFill/>
          <a:ln w="34925" cap="flat" cmpd="sng" algn="ctr">
            <a:solidFill>
              <a:schemeClr val="accent4"/>
            </a:solidFill>
            <a:prstDash val="solid"/>
            <a:round/>
            <a:headEnd type="none" w="med" len="med"/>
            <a:tailEnd type="arrow"/>
          </a:ln>
          <a:effectLst>
            <a:outerShdw blurRad="50800" dist="63500" dir="8040000" algn="ctr" rotWithShape="0">
              <a:srgbClr val="000000">
                <a:alpha val="43137"/>
              </a:srgbClr>
            </a:outerShdw>
          </a:effectLst>
        </p:spPr>
      </p:cxnSp>
      <p:cxnSp>
        <p:nvCxnSpPr>
          <p:cNvPr id="168" name="Straight Arrow Connector 167"/>
          <p:cNvCxnSpPr/>
          <p:nvPr/>
        </p:nvCxnSpPr>
        <p:spPr>
          <a:xfrm rot="16200000" flipH="1">
            <a:off x="4633273" y="4471907"/>
            <a:ext cx="497540" cy="240525"/>
          </a:xfrm>
          <a:prstGeom prst="straightConnector1">
            <a:avLst/>
          </a:prstGeom>
          <a:noFill/>
          <a:ln w="22225" cap="flat" cmpd="sng" algn="ctr">
            <a:solidFill>
              <a:schemeClr val="accent4"/>
            </a:solidFill>
            <a:prstDash val="solid"/>
            <a:round/>
            <a:headEnd type="none" w="med" len="med"/>
            <a:tailEnd type="arrow"/>
          </a:ln>
          <a:effectLst>
            <a:outerShdw blurRad="50800" dist="63500" dir="8040000" algn="ctr" rotWithShape="0">
              <a:srgbClr val="000000">
                <a:alpha val="43137"/>
              </a:srgbClr>
            </a:outerShdw>
          </a:effectLst>
        </p:spPr>
      </p:cxnSp>
      <p:cxnSp>
        <p:nvCxnSpPr>
          <p:cNvPr id="170" name="Straight Arrow Connector 169"/>
          <p:cNvCxnSpPr/>
          <p:nvPr/>
        </p:nvCxnSpPr>
        <p:spPr>
          <a:xfrm rot="16200000" flipH="1">
            <a:off x="4907669" y="4490810"/>
            <a:ext cx="457200" cy="162380"/>
          </a:xfrm>
          <a:prstGeom prst="straightConnector1">
            <a:avLst/>
          </a:prstGeom>
          <a:noFill/>
          <a:ln w="22225" cap="flat" cmpd="sng" algn="ctr">
            <a:solidFill>
              <a:schemeClr val="accent4"/>
            </a:solidFill>
            <a:prstDash val="solid"/>
            <a:round/>
            <a:headEnd type="none" w="med" len="med"/>
            <a:tailEnd type="arrow"/>
          </a:ln>
          <a:effectLst>
            <a:outerShdw blurRad="50800" dist="63500" dir="8040000" algn="ctr" rotWithShape="0">
              <a:srgbClr val="000000">
                <a:alpha val="43137"/>
              </a:srgbClr>
            </a:outerShdw>
          </a:effectLst>
        </p:spPr>
      </p:cxnSp>
      <p:cxnSp>
        <p:nvCxnSpPr>
          <p:cNvPr id="174" name="Straight Arrow Connector 173"/>
          <p:cNvCxnSpPr>
            <a:endCxn id="80" idx="0"/>
          </p:cNvCxnSpPr>
          <p:nvPr/>
        </p:nvCxnSpPr>
        <p:spPr>
          <a:xfrm rot="16200000" flipH="1">
            <a:off x="5162909" y="4477110"/>
            <a:ext cx="349625" cy="82204"/>
          </a:xfrm>
          <a:prstGeom prst="straightConnector1">
            <a:avLst/>
          </a:prstGeom>
          <a:noFill/>
          <a:ln w="22225" cap="flat" cmpd="sng" algn="ctr">
            <a:solidFill>
              <a:schemeClr val="accent4"/>
            </a:solidFill>
            <a:prstDash val="solid"/>
            <a:round/>
            <a:headEnd type="none" w="med" len="med"/>
            <a:tailEnd type="arrow"/>
          </a:ln>
          <a:effectLst>
            <a:outerShdw blurRad="50800" dist="63500" dir="8040000" algn="ctr" rotWithShape="0">
              <a:srgbClr val="000000">
                <a:alpha val="43137"/>
              </a:srgbClr>
            </a:outerShdw>
          </a:effectLst>
        </p:spPr>
      </p:cxnSp>
      <p:cxnSp>
        <p:nvCxnSpPr>
          <p:cNvPr id="177" name="Straight Arrow Connector 176"/>
          <p:cNvCxnSpPr>
            <a:stCxn id="152" idx="1"/>
          </p:cNvCxnSpPr>
          <p:nvPr/>
        </p:nvCxnSpPr>
        <p:spPr>
          <a:xfrm rot="10800000" flipH="1" flipV="1">
            <a:off x="5645024" y="4193597"/>
            <a:ext cx="1172634" cy="970074"/>
          </a:xfrm>
          <a:prstGeom prst="straightConnector1">
            <a:avLst/>
          </a:prstGeom>
          <a:noFill/>
          <a:ln w="22225" cap="flat" cmpd="sng" algn="ctr">
            <a:solidFill>
              <a:schemeClr val="accent4"/>
            </a:solidFill>
            <a:prstDash val="solid"/>
            <a:round/>
            <a:headEnd type="none" w="med" len="med"/>
            <a:tailEnd type="arrow"/>
          </a:ln>
          <a:effectLst>
            <a:outerShdw blurRad="50800" dist="63500" dir="8040000" algn="ctr" rotWithShape="0">
              <a:srgbClr val="000000">
                <a:alpha val="43137"/>
              </a:srgbClr>
            </a:outerShdw>
          </a:effectLst>
        </p:spPr>
      </p:cxnSp>
      <p:cxnSp>
        <p:nvCxnSpPr>
          <p:cNvPr id="182" name="Straight Arrow Connector 181"/>
          <p:cNvCxnSpPr/>
          <p:nvPr/>
        </p:nvCxnSpPr>
        <p:spPr>
          <a:xfrm>
            <a:off x="5795682" y="4182035"/>
            <a:ext cx="1586753" cy="833718"/>
          </a:xfrm>
          <a:prstGeom prst="straightConnector1">
            <a:avLst/>
          </a:prstGeom>
          <a:noFill/>
          <a:ln w="22225" cap="flat" cmpd="sng" algn="ctr">
            <a:solidFill>
              <a:schemeClr val="accent4"/>
            </a:solidFill>
            <a:prstDash val="solid"/>
            <a:round/>
            <a:headEnd type="none" w="med" len="med"/>
            <a:tailEnd type="arrow"/>
          </a:ln>
          <a:effectLst>
            <a:outerShdw blurRad="50800" dist="63500" dir="8040000" algn="ctr" rotWithShape="0">
              <a:srgbClr val="000000">
                <a:alpha val="43137"/>
              </a:srgbClr>
            </a:outerShdw>
          </a:effectLst>
        </p:spPr>
      </p:cxnSp>
      <p:pic>
        <p:nvPicPr>
          <p:cNvPr id="82" name="Picture 3"/>
          <p:cNvPicPr>
            <a:picLocks noChangeAspect="1" noChangeArrowheads="1"/>
          </p:cNvPicPr>
          <p:nvPr/>
        </p:nvPicPr>
        <p:blipFill>
          <a:blip r:embed="rId11" cstate="screen"/>
          <a:srcRect/>
          <a:stretch>
            <a:fillRect/>
          </a:stretch>
        </p:blipFill>
        <p:spPr bwMode="auto">
          <a:xfrm>
            <a:off x="8432800" y="0"/>
            <a:ext cx="711200" cy="711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Arquitectura de BizTalk RFID </a:t>
            </a:r>
            <a:endParaRPr lang="es-ES" dirty="0"/>
          </a:p>
        </p:txBody>
      </p:sp>
      <p:cxnSp>
        <p:nvCxnSpPr>
          <p:cNvPr id="41" name="Straight Connector 40"/>
          <p:cNvCxnSpPr>
            <a:stCxn id="30" idx="3"/>
            <a:endCxn id="31" idx="1"/>
          </p:cNvCxnSpPr>
          <p:nvPr/>
        </p:nvCxnSpPr>
        <p:spPr>
          <a:xfrm>
            <a:off x="3245168" y="1434111"/>
            <a:ext cx="167332" cy="1349"/>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31" idx="3"/>
            <a:endCxn id="34" idx="1"/>
          </p:cNvCxnSpPr>
          <p:nvPr/>
        </p:nvCxnSpPr>
        <p:spPr>
          <a:xfrm>
            <a:off x="5771325" y="1435460"/>
            <a:ext cx="155787" cy="1021"/>
          </a:xfrm>
          <a:prstGeom prst="line">
            <a:avLst/>
          </a:prstGeom>
        </p:spPr>
        <p:style>
          <a:lnRef idx="2">
            <a:schemeClr val="accent1"/>
          </a:lnRef>
          <a:fillRef idx="0">
            <a:schemeClr val="accent1"/>
          </a:fillRef>
          <a:effectRef idx="1">
            <a:schemeClr val="accent1"/>
          </a:effectRef>
          <a:fontRef idx="minor">
            <a:schemeClr val="tx1"/>
          </a:fontRef>
        </p:style>
      </p:cxnSp>
      <p:grpSp>
        <p:nvGrpSpPr>
          <p:cNvPr id="46" name="Group 45"/>
          <p:cNvGrpSpPr/>
          <p:nvPr/>
        </p:nvGrpSpPr>
        <p:grpSpPr>
          <a:xfrm>
            <a:off x="632958" y="1169204"/>
            <a:ext cx="7848890" cy="5058175"/>
            <a:chOff x="632958" y="1169204"/>
            <a:chExt cx="7848890" cy="5058175"/>
          </a:xfrm>
        </p:grpSpPr>
        <p:grpSp>
          <p:nvGrpSpPr>
            <p:cNvPr id="5" name="Group 45"/>
            <p:cNvGrpSpPr/>
            <p:nvPr/>
          </p:nvGrpSpPr>
          <p:grpSpPr>
            <a:xfrm>
              <a:off x="632958" y="1169204"/>
              <a:ext cx="7848890" cy="5058175"/>
              <a:chOff x="3085891" y="2627088"/>
              <a:chExt cx="8678780" cy="4064562"/>
            </a:xfrm>
          </p:grpSpPr>
          <p:grpSp>
            <p:nvGrpSpPr>
              <p:cNvPr id="6" name="Group 38"/>
              <p:cNvGrpSpPr/>
              <p:nvPr/>
            </p:nvGrpSpPr>
            <p:grpSpPr>
              <a:xfrm>
                <a:off x="3085891" y="2627088"/>
                <a:ext cx="8678780" cy="3917071"/>
                <a:chOff x="495300" y="976312"/>
                <a:chExt cx="8678780" cy="5740152"/>
              </a:xfrm>
            </p:grpSpPr>
            <p:sp>
              <p:nvSpPr>
                <p:cNvPr id="8" name="Line 21"/>
                <p:cNvSpPr>
                  <a:spLocks noChangeShapeType="1"/>
                </p:cNvSpPr>
                <p:nvPr/>
              </p:nvSpPr>
              <p:spPr bwMode="auto">
                <a:xfrm>
                  <a:off x="4572000" y="1587500"/>
                  <a:ext cx="0" cy="381000"/>
                </a:xfrm>
                <a:prstGeom prst="line">
                  <a:avLst/>
                </a:prstGeom>
                <a:noFill/>
                <a:ln w="28575">
                  <a:solidFill>
                    <a:schemeClr val="accent1">
                      <a:lumMod val="60000"/>
                      <a:lumOff val="40000"/>
                    </a:schemeClr>
                  </a:solidFill>
                  <a:round/>
                  <a:headEnd/>
                  <a:tailEnd/>
                </a:ln>
              </p:spPr>
              <p:txBody>
                <a:bodyPr/>
                <a:lstStyle/>
                <a:p>
                  <a:pPr>
                    <a:defRPr/>
                  </a:pPr>
                  <a:endParaRPr lang="es-ES" sz="1400">
                    <a:effectLst>
                      <a:outerShdw blurRad="63500" algn="ctr" rotWithShape="0">
                        <a:prstClr val="black">
                          <a:alpha val="60000"/>
                        </a:prstClr>
                      </a:outerShdw>
                    </a:effectLst>
                  </a:endParaRPr>
                </a:p>
              </p:txBody>
            </p:sp>
            <p:sp>
              <p:nvSpPr>
                <p:cNvPr id="9" name="Line 22"/>
                <p:cNvSpPr>
                  <a:spLocks noChangeShapeType="1"/>
                </p:cNvSpPr>
                <p:nvPr/>
              </p:nvSpPr>
              <p:spPr bwMode="auto">
                <a:xfrm>
                  <a:off x="5905500" y="1600200"/>
                  <a:ext cx="0" cy="471488"/>
                </a:xfrm>
                <a:prstGeom prst="line">
                  <a:avLst/>
                </a:prstGeom>
                <a:noFill/>
                <a:ln w="28575">
                  <a:solidFill>
                    <a:schemeClr val="accent1">
                      <a:lumMod val="60000"/>
                      <a:lumOff val="40000"/>
                    </a:schemeClr>
                  </a:solidFill>
                  <a:round/>
                  <a:headEnd/>
                  <a:tailEnd/>
                </a:ln>
              </p:spPr>
              <p:txBody>
                <a:bodyPr/>
                <a:lstStyle/>
                <a:p>
                  <a:pPr>
                    <a:defRPr/>
                  </a:pPr>
                  <a:endParaRPr lang="es-ES" sz="1400">
                    <a:effectLst>
                      <a:outerShdw blurRad="63500" algn="ctr" rotWithShape="0">
                        <a:prstClr val="black">
                          <a:alpha val="60000"/>
                        </a:prstClr>
                      </a:outerShdw>
                    </a:effectLst>
                  </a:endParaRPr>
                </a:p>
              </p:txBody>
            </p:sp>
            <p:sp>
              <p:nvSpPr>
                <p:cNvPr id="10" name="Line 23"/>
                <p:cNvSpPr>
                  <a:spLocks noChangeShapeType="1"/>
                </p:cNvSpPr>
                <p:nvPr/>
              </p:nvSpPr>
              <p:spPr bwMode="auto">
                <a:xfrm flipH="1">
                  <a:off x="7200900" y="1585913"/>
                  <a:ext cx="12700" cy="685800"/>
                </a:xfrm>
                <a:prstGeom prst="line">
                  <a:avLst/>
                </a:prstGeom>
                <a:noFill/>
                <a:ln w="28575">
                  <a:solidFill>
                    <a:schemeClr val="accent1">
                      <a:lumMod val="60000"/>
                      <a:lumOff val="40000"/>
                    </a:schemeClr>
                  </a:solidFill>
                  <a:round/>
                  <a:headEnd/>
                  <a:tailEnd/>
                </a:ln>
              </p:spPr>
              <p:txBody>
                <a:bodyPr/>
                <a:lstStyle/>
                <a:p>
                  <a:pPr>
                    <a:defRPr/>
                  </a:pPr>
                  <a:endParaRPr lang="es-ES" sz="1400">
                    <a:effectLst>
                      <a:outerShdw blurRad="63500" algn="ctr" rotWithShape="0">
                        <a:prstClr val="black">
                          <a:alpha val="60000"/>
                        </a:prstClr>
                      </a:outerShdw>
                    </a:effectLst>
                  </a:endParaRPr>
                </a:p>
              </p:txBody>
            </p:sp>
            <p:sp>
              <p:nvSpPr>
                <p:cNvPr id="11" name="Line 27"/>
                <p:cNvSpPr>
                  <a:spLocks noChangeShapeType="1"/>
                </p:cNvSpPr>
                <p:nvPr/>
              </p:nvSpPr>
              <p:spPr bwMode="auto">
                <a:xfrm>
                  <a:off x="2400300" y="1585913"/>
                  <a:ext cx="0" cy="395287"/>
                </a:xfrm>
                <a:prstGeom prst="line">
                  <a:avLst/>
                </a:prstGeom>
                <a:noFill/>
                <a:ln w="28575">
                  <a:solidFill>
                    <a:schemeClr val="accent1">
                      <a:lumMod val="60000"/>
                      <a:lumOff val="40000"/>
                    </a:schemeClr>
                  </a:solidFill>
                  <a:round/>
                  <a:headEnd/>
                  <a:tailEnd/>
                </a:ln>
              </p:spPr>
              <p:txBody>
                <a:bodyPr/>
                <a:lstStyle/>
                <a:p>
                  <a:pPr>
                    <a:defRPr/>
                  </a:pPr>
                  <a:endParaRPr lang="es-ES" sz="1400">
                    <a:effectLst>
                      <a:outerShdw blurRad="63500" algn="ctr" rotWithShape="0">
                        <a:prstClr val="black">
                          <a:alpha val="60000"/>
                        </a:prstClr>
                      </a:outerShdw>
                    </a:effectLst>
                  </a:endParaRPr>
                </a:p>
              </p:txBody>
            </p:sp>
            <p:sp>
              <p:nvSpPr>
                <p:cNvPr id="12" name="Line 16"/>
                <p:cNvSpPr>
                  <a:spLocks noChangeShapeType="1"/>
                </p:cNvSpPr>
                <p:nvPr/>
              </p:nvSpPr>
              <p:spPr bwMode="auto">
                <a:xfrm>
                  <a:off x="2065074" y="5562600"/>
                  <a:ext cx="0" cy="342900"/>
                </a:xfrm>
                <a:prstGeom prst="line">
                  <a:avLst/>
                </a:prstGeom>
                <a:noFill/>
                <a:ln w="28575">
                  <a:solidFill>
                    <a:schemeClr val="accent6">
                      <a:lumMod val="40000"/>
                      <a:lumOff val="60000"/>
                    </a:schemeClr>
                  </a:solidFill>
                  <a:round/>
                  <a:headEnd/>
                  <a:tailEnd/>
                </a:ln>
              </p:spPr>
              <p:txBody>
                <a:bodyPr/>
                <a:lstStyle/>
                <a:p>
                  <a:pPr>
                    <a:defRPr/>
                  </a:pPr>
                  <a:endParaRPr lang="es-ES" sz="1400">
                    <a:effectLst>
                      <a:outerShdw blurRad="63500" algn="ctr" rotWithShape="0">
                        <a:prstClr val="black">
                          <a:alpha val="60000"/>
                        </a:prstClr>
                      </a:outerShdw>
                    </a:effectLst>
                  </a:endParaRPr>
                </a:p>
              </p:txBody>
            </p:sp>
            <p:sp>
              <p:nvSpPr>
                <p:cNvPr id="13" name="Line 17"/>
                <p:cNvSpPr>
                  <a:spLocks noChangeShapeType="1"/>
                </p:cNvSpPr>
                <p:nvPr/>
              </p:nvSpPr>
              <p:spPr bwMode="auto">
                <a:xfrm>
                  <a:off x="5445125" y="5561013"/>
                  <a:ext cx="0" cy="425450"/>
                </a:xfrm>
                <a:prstGeom prst="line">
                  <a:avLst/>
                </a:prstGeom>
                <a:noFill/>
                <a:ln w="28575">
                  <a:solidFill>
                    <a:schemeClr val="accent6">
                      <a:lumMod val="40000"/>
                      <a:lumOff val="60000"/>
                    </a:schemeClr>
                  </a:solidFill>
                  <a:round/>
                  <a:headEnd/>
                  <a:tailEnd/>
                </a:ln>
              </p:spPr>
              <p:txBody>
                <a:bodyPr/>
                <a:lstStyle/>
                <a:p>
                  <a:pPr>
                    <a:defRPr/>
                  </a:pPr>
                  <a:endParaRPr lang="es-ES" sz="1400">
                    <a:effectLst>
                      <a:outerShdw blurRad="63500" algn="ctr" rotWithShape="0">
                        <a:prstClr val="black">
                          <a:alpha val="60000"/>
                        </a:prstClr>
                      </a:outerShdw>
                    </a:effectLst>
                  </a:endParaRPr>
                </a:p>
              </p:txBody>
            </p:sp>
            <p:sp>
              <p:nvSpPr>
                <p:cNvPr id="14" name="Line 18"/>
                <p:cNvSpPr>
                  <a:spLocks noChangeShapeType="1"/>
                </p:cNvSpPr>
                <p:nvPr/>
              </p:nvSpPr>
              <p:spPr bwMode="auto">
                <a:xfrm>
                  <a:off x="3633184" y="5562600"/>
                  <a:ext cx="0" cy="431800"/>
                </a:xfrm>
                <a:prstGeom prst="line">
                  <a:avLst/>
                </a:prstGeom>
                <a:noFill/>
                <a:ln w="28575">
                  <a:solidFill>
                    <a:schemeClr val="accent6">
                      <a:lumMod val="40000"/>
                      <a:lumOff val="60000"/>
                    </a:schemeClr>
                  </a:solidFill>
                  <a:round/>
                  <a:headEnd/>
                  <a:tailEnd/>
                </a:ln>
              </p:spPr>
              <p:txBody>
                <a:bodyPr/>
                <a:lstStyle/>
                <a:p>
                  <a:pPr>
                    <a:defRPr/>
                  </a:pPr>
                  <a:endParaRPr lang="es-ES" sz="1400">
                    <a:effectLst>
                      <a:outerShdw blurRad="63500" algn="ctr" rotWithShape="0">
                        <a:prstClr val="black">
                          <a:alpha val="60000"/>
                        </a:prstClr>
                      </a:outerShdw>
                    </a:effectLst>
                  </a:endParaRPr>
                </a:p>
              </p:txBody>
            </p:sp>
            <p:sp>
              <p:nvSpPr>
                <p:cNvPr id="15" name="Line 32"/>
                <p:cNvSpPr>
                  <a:spLocks noChangeShapeType="1"/>
                </p:cNvSpPr>
                <p:nvPr/>
              </p:nvSpPr>
              <p:spPr bwMode="auto">
                <a:xfrm>
                  <a:off x="7470552" y="5573713"/>
                  <a:ext cx="0" cy="425450"/>
                </a:xfrm>
                <a:prstGeom prst="line">
                  <a:avLst/>
                </a:prstGeom>
                <a:noFill/>
                <a:ln w="28575">
                  <a:solidFill>
                    <a:schemeClr val="accent6">
                      <a:lumMod val="40000"/>
                      <a:lumOff val="60000"/>
                    </a:schemeClr>
                  </a:solidFill>
                  <a:round/>
                  <a:headEnd/>
                  <a:tailEnd/>
                </a:ln>
              </p:spPr>
              <p:txBody>
                <a:bodyPr/>
                <a:lstStyle/>
                <a:p>
                  <a:pPr>
                    <a:defRPr/>
                  </a:pPr>
                  <a:endParaRPr lang="es-ES" sz="1400">
                    <a:effectLst>
                      <a:outerShdw blurRad="63500" algn="ctr" rotWithShape="0">
                        <a:prstClr val="black">
                          <a:alpha val="60000"/>
                        </a:prstClr>
                      </a:outerShdw>
                    </a:effectLst>
                  </a:endParaRPr>
                </a:p>
              </p:txBody>
            </p:sp>
            <p:sp>
              <p:nvSpPr>
                <p:cNvPr id="16" name="Rectangle 28"/>
                <p:cNvSpPr>
                  <a:spLocks noChangeArrowheads="1"/>
                </p:cNvSpPr>
                <p:nvPr/>
              </p:nvSpPr>
              <p:spPr bwMode="auto">
                <a:xfrm>
                  <a:off x="508134" y="5503614"/>
                  <a:ext cx="533400" cy="121285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endParaRPr lang="es-ES" sz="1200">
                    <a:solidFill>
                      <a:srgbClr val="FFFFFF"/>
                    </a:solidFill>
                    <a:effectLst>
                      <a:outerShdw blurRad="38100" dist="38100" dir="2700000" algn="tl">
                        <a:srgbClr val="000000">
                          <a:alpha val="43137"/>
                        </a:srgbClr>
                      </a:outerShdw>
                    </a:effectLst>
                    <a:latin typeface="Trebuchet MS" pitchFamily="34" charset="0"/>
                  </a:endParaRPr>
                </a:p>
              </p:txBody>
            </p:sp>
            <p:sp>
              <p:nvSpPr>
                <p:cNvPr id="17" name="Rectangle 5"/>
                <p:cNvSpPr>
                  <a:spLocks noChangeArrowheads="1"/>
                </p:cNvSpPr>
                <p:nvPr/>
              </p:nvSpPr>
              <p:spPr bwMode="auto">
                <a:xfrm>
                  <a:off x="1360831" y="4349513"/>
                  <a:ext cx="6011863" cy="48101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s-ES" sz="1200" dirty="0" err="1" smtClean="0">
                      <a:solidFill>
                        <a:srgbClr val="FFFFFF"/>
                      </a:solidFill>
                      <a:effectLst>
                        <a:outerShdw blurRad="38100" dist="38100" dir="2700000" algn="tl">
                          <a:srgbClr val="000000">
                            <a:alpha val="43137"/>
                          </a:srgbClr>
                        </a:outerShdw>
                      </a:effectLst>
                      <a:latin typeface="Trebuchet MS" pitchFamily="34" charset="0"/>
                    </a:rPr>
                    <a:t>Device</a:t>
                  </a:r>
                  <a:r>
                    <a:rPr lang="es-ES" sz="1200" dirty="0" smtClean="0">
                      <a:solidFill>
                        <a:srgbClr val="FFFFFF"/>
                      </a:solidFill>
                      <a:effectLst>
                        <a:outerShdw blurRad="38100" dist="38100" dir="2700000" algn="tl">
                          <a:srgbClr val="000000">
                            <a:alpha val="43137"/>
                          </a:srgbClr>
                        </a:outerShdw>
                      </a:effectLst>
                      <a:latin typeface="Trebuchet MS" pitchFamily="34" charset="0"/>
                    </a:rPr>
                    <a:t> </a:t>
                  </a:r>
                  <a:r>
                    <a:rPr lang="es-ES" sz="1200" dirty="0" err="1" smtClean="0">
                      <a:solidFill>
                        <a:srgbClr val="FFFFFF"/>
                      </a:solidFill>
                      <a:effectLst>
                        <a:outerShdw blurRad="38100" dist="38100" dir="2700000" algn="tl">
                          <a:srgbClr val="000000">
                            <a:alpha val="43137"/>
                          </a:srgbClr>
                        </a:outerShdw>
                      </a:effectLst>
                      <a:latin typeface="Trebuchet MS" pitchFamily="34" charset="0"/>
                    </a:rPr>
                    <a:t>Service</a:t>
                  </a:r>
                  <a:r>
                    <a:rPr lang="es-ES" sz="1200" dirty="0" smtClean="0">
                      <a:solidFill>
                        <a:srgbClr val="FFFFFF"/>
                      </a:solidFill>
                      <a:effectLst>
                        <a:outerShdw blurRad="38100" dist="38100" dir="2700000" algn="tl">
                          <a:srgbClr val="000000">
                            <a:alpha val="43137"/>
                          </a:srgbClr>
                        </a:outerShdw>
                      </a:effectLst>
                      <a:latin typeface="Trebuchet MS" pitchFamily="34" charset="0"/>
                    </a:rPr>
                    <a:t> </a:t>
                  </a:r>
                  <a:r>
                    <a:rPr lang="es-ES" sz="1200" dirty="0" err="1" smtClean="0">
                      <a:solidFill>
                        <a:srgbClr val="FFFFFF"/>
                      </a:solidFill>
                      <a:effectLst>
                        <a:outerShdw blurRad="38100" dist="38100" dir="2700000" algn="tl">
                          <a:srgbClr val="000000">
                            <a:alpha val="43137"/>
                          </a:srgbClr>
                        </a:outerShdw>
                      </a:effectLst>
                      <a:latin typeface="Trebuchet MS" pitchFamily="34" charset="0"/>
                    </a:rPr>
                    <a:t>Provider</a:t>
                  </a:r>
                  <a:r>
                    <a:rPr lang="es-ES" sz="1200" dirty="0" smtClean="0">
                      <a:solidFill>
                        <a:srgbClr val="FFFFFF"/>
                      </a:solidFill>
                      <a:effectLst>
                        <a:outerShdw blurRad="38100" dist="38100" dir="2700000" algn="tl">
                          <a:srgbClr val="000000">
                            <a:alpha val="43137"/>
                          </a:srgbClr>
                        </a:outerShdw>
                      </a:effectLst>
                      <a:latin typeface="Trebuchet MS" pitchFamily="34" charset="0"/>
                    </a:rPr>
                    <a:t> Interface (DSPI)</a:t>
                  </a:r>
                </a:p>
              </p:txBody>
            </p:sp>
            <p:sp>
              <p:nvSpPr>
                <p:cNvPr id="18" name="Rectangle 37"/>
                <p:cNvSpPr>
                  <a:spLocks noChangeArrowheads="1"/>
                </p:cNvSpPr>
                <p:nvPr/>
              </p:nvSpPr>
              <p:spPr bwMode="auto">
                <a:xfrm>
                  <a:off x="1378146" y="3123029"/>
                  <a:ext cx="4852987" cy="1123098"/>
                </a:xfrm>
                <a:prstGeom prst="roundRect">
                  <a:avLst>
                    <a:gd name="adj" fmla="val 80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endParaRPr lang="es-ES" sz="120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lnSpc>
                      <a:spcPct val="85000"/>
                    </a:lnSpc>
                    <a:spcBef>
                      <a:spcPct val="0"/>
                    </a:spcBef>
                    <a:spcAft>
                      <a:spcPct val="0"/>
                    </a:spcAft>
                    <a:defRPr/>
                  </a:pPr>
                  <a:endParaRPr lang="es-ES" sz="120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9" name="Rectangle 3"/>
                <p:cNvSpPr>
                  <a:spLocks noChangeArrowheads="1"/>
                </p:cNvSpPr>
                <p:nvPr/>
              </p:nvSpPr>
              <p:spPr bwMode="auto">
                <a:xfrm>
                  <a:off x="4463697" y="5923408"/>
                  <a:ext cx="1783843" cy="71227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s-ES" sz="1200" dirty="0" smtClean="0">
                      <a:solidFill>
                        <a:srgbClr val="FFFFFF"/>
                      </a:solidFill>
                      <a:effectLst>
                        <a:outerShdw blurRad="38100" dist="38100" dir="2700000" algn="tl">
                          <a:srgbClr val="000000">
                            <a:alpha val="43137"/>
                          </a:srgbClr>
                        </a:outerShdw>
                      </a:effectLst>
                      <a:latin typeface="Trebuchet MS" pitchFamily="34" charset="0"/>
                    </a:rPr>
                    <a:t>Dispositivos de nueva generación</a:t>
                  </a:r>
                  <a:endParaRPr lang="es-ES" sz="12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0" name="Rectangle 4"/>
                <p:cNvSpPr>
                  <a:spLocks noChangeArrowheads="1"/>
                </p:cNvSpPr>
                <p:nvPr/>
              </p:nvSpPr>
              <p:spPr bwMode="auto">
                <a:xfrm>
                  <a:off x="3026689" y="4999037"/>
                  <a:ext cx="4991861" cy="563564"/>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s-ES" sz="1200" dirty="0" smtClean="0">
                      <a:solidFill>
                        <a:srgbClr val="FFFFFF"/>
                      </a:solidFill>
                      <a:effectLst>
                        <a:outerShdw blurRad="38100" dist="38100" dir="2700000" algn="tl">
                          <a:srgbClr val="000000">
                            <a:alpha val="43137"/>
                          </a:srgbClr>
                        </a:outerShdw>
                      </a:effectLst>
                      <a:latin typeface="Trebuchet MS" pitchFamily="34" charset="0"/>
                    </a:rPr>
                    <a:t>Proveedores especializados</a:t>
                  </a:r>
                  <a:endParaRPr lang="es-ES" sz="12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1" name="AutoShape 6"/>
                <p:cNvSpPr>
                  <a:spLocks noChangeArrowheads="1"/>
                </p:cNvSpPr>
                <p:nvPr/>
              </p:nvSpPr>
              <p:spPr bwMode="auto">
                <a:xfrm>
                  <a:off x="6405463" y="3080858"/>
                  <a:ext cx="993307" cy="1109105"/>
                </a:xfrm>
                <a:prstGeom prst="can">
                  <a:avLst>
                    <a:gd name="adj" fmla="val 31829"/>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endParaRPr lang="es-ES" sz="120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lnSpc>
                      <a:spcPct val="85000"/>
                    </a:lnSpc>
                    <a:spcBef>
                      <a:spcPct val="0"/>
                    </a:spcBef>
                    <a:spcAft>
                      <a:spcPct val="0"/>
                    </a:spcAft>
                    <a:defRPr/>
                  </a:pPr>
                  <a:endParaRPr lang="es-ES" sz="120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lnSpc>
                      <a:spcPct val="85000"/>
                    </a:lnSpc>
                    <a:spcBef>
                      <a:spcPct val="0"/>
                    </a:spcBef>
                    <a:spcAft>
                      <a:spcPct val="0"/>
                    </a:spcAft>
                    <a:defRPr/>
                  </a:pPr>
                  <a:endParaRPr lang="es-ES" sz="1200">
                    <a:solidFill>
                      <a:srgbClr val="FFFFFF"/>
                    </a:solidFill>
                    <a:effectLst>
                      <a:outerShdw blurRad="38100" dist="38100" dir="2700000" algn="tl">
                        <a:srgbClr val="000000">
                          <a:alpha val="43137"/>
                        </a:srgbClr>
                      </a:outerShdw>
                    </a:effectLst>
                    <a:latin typeface="Trebuchet MS" pitchFamily="34" charset="0"/>
                  </a:endParaRPr>
                </a:p>
              </p:txBody>
            </p:sp>
            <p:sp>
              <p:nvSpPr>
                <p:cNvPr id="22" name="Rectangle 7"/>
                <p:cNvSpPr>
                  <a:spLocks noChangeArrowheads="1"/>
                </p:cNvSpPr>
                <p:nvPr/>
              </p:nvSpPr>
              <p:spPr bwMode="auto">
                <a:xfrm>
                  <a:off x="1373384" y="2590800"/>
                  <a:ext cx="6013451" cy="44450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s-ES" sz="1200" dirty="0" smtClean="0">
                      <a:solidFill>
                        <a:srgbClr val="FFFFFF"/>
                      </a:solidFill>
                      <a:effectLst>
                        <a:outerShdw blurRad="38100" dist="38100" dir="2700000" algn="tl">
                          <a:srgbClr val="000000">
                            <a:alpha val="43137"/>
                          </a:srgbClr>
                        </a:outerShdw>
                      </a:effectLst>
                      <a:latin typeface="Trebuchet MS" pitchFamily="34" charset="0"/>
                    </a:rPr>
                    <a:t>RFID OM/</a:t>
                  </a:r>
                  <a:r>
                    <a:rPr lang="es-ES" sz="1200" dirty="0" err="1" smtClean="0">
                      <a:solidFill>
                        <a:srgbClr val="FFFFFF"/>
                      </a:solidFill>
                      <a:effectLst>
                        <a:outerShdw blurRad="38100" dist="38100" dir="2700000" algn="tl">
                          <a:srgbClr val="000000">
                            <a:alpha val="43137"/>
                          </a:srgbClr>
                        </a:outerShdw>
                      </a:effectLst>
                      <a:latin typeface="Trebuchet MS" pitchFamily="34" charset="0"/>
                    </a:rPr>
                    <a:t>API’s</a:t>
                  </a:r>
                  <a:r>
                    <a:rPr lang="es-ES" sz="1200" dirty="0" smtClean="0">
                      <a:solidFill>
                        <a:srgbClr val="FFFFFF"/>
                      </a:solidFill>
                      <a:effectLst>
                        <a:outerShdw blurRad="38100" dist="38100" dir="2700000" algn="tl">
                          <a:srgbClr val="000000">
                            <a:alpha val="43137"/>
                          </a:srgbClr>
                        </a:outerShdw>
                      </a:effectLst>
                      <a:latin typeface="Trebuchet MS" pitchFamily="34" charset="0"/>
                    </a:rPr>
                    <a:t> (Diseño, gestión , ejecución)</a:t>
                  </a:r>
                </a:p>
              </p:txBody>
            </p:sp>
            <p:sp>
              <p:nvSpPr>
                <p:cNvPr id="23" name="Rectangle 8"/>
                <p:cNvSpPr>
                  <a:spLocks noChangeArrowheads="1"/>
                </p:cNvSpPr>
                <p:nvPr/>
              </p:nvSpPr>
              <p:spPr bwMode="auto">
                <a:xfrm>
                  <a:off x="1358014" y="5026026"/>
                  <a:ext cx="1488674" cy="533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s-ES" sz="1200" dirty="0" smtClean="0">
                      <a:solidFill>
                        <a:srgbClr val="FFFFFF"/>
                      </a:solidFill>
                      <a:effectLst>
                        <a:outerShdw blurRad="38100" dist="38100" dir="2700000" algn="tl">
                          <a:srgbClr val="000000">
                            <a:alpha val="43137"/>
                          </a:srgbClr>
                        </a:outerShdw>
                      </a:effectLst>
                      <a:latin typeface="Trebuchet MS" pitchFamily="34" charset="0"/>
                    </a:rPr>
                    <a:t>Proveedor EPC</a:t>
                  </a:r>
                </a:p>
              </p:txBody>
            </p:sp>
            <p:sp>
              <p:nvSpPr>
                <p:cNvPr id="24" name="Rectangle 9"/>
                <p:cNvSpPr>
                  <a:spLocks noChangeArrowheads="1"/>
                </p:cNvSpPr>
                <p:nvPr/>
              </p:nvSpPr>
              <p:spPr bwMode="auto">
                <a:xfrm>
                  <a:off x="1373384" y="1981199"/>
                  <a:ext cx="3733801" cy="533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s-ES" sz="1200" dirty="0" smtClean="0">
                      <a:solidFill>
                        <a:srgbClr val="FFFFFF"/>
                      </a:solidFill>
                      <a:effectLst>
                        <a:outerShdw blurRad="38100" dist="38100" dir="2700000" algn="tl">
                          <a:srgbClr val="000000">
                            <a:alpha val="43137"/>
                          </a:srgbClr>
                        </a:outerShdw>
                      </a:effectLst>
                      <a:latin typeface="Trebuchet MS" pitchFamily="34" charset="0"/>
                    </a:rPr>
                    <a:t>Diseñadores, Herramientas &amp; Adaptadores</a:t>
                  </a:r>
                </a:p>
              </p:txBody>
            </p:sp>
            <p:pic>
              <p:nvPicPr>
                <p:cNvPr id="25" name="Picture 10"/>
                <p:cNvPicPr>
                  <a:picLocks noChangeAspect="1" noChangeArrowheads="1"/>
                </p:cNvPicPr>
                <p:nvPr/>
              </p:nvPicPr>
              <p:blipFill>
                <a:blip r:embed="rId3"/>
                <a:srcRect/>
                <a:stretch>
                  <a:fillRect/>
                </a:stretch>
              </p:blipFill>
              <p:spPr bwMode="auto">
                <a:xfrm>
                  <a:off x="5711825" y="1922163"/>
                  <a:ext cx="457200" cy="533400"/>
                </a:xfrm>
                <a:prstGeom prst="roundRect">
                  <a:avLst/>
                </a:prstGeom>
                <a:noFill/>
                <a:ln w="9525">
                  <a:noFill/>
                  <a:miter lim="800000"/>
                  <a:headEnd/>
                  <a:tailEnd/>
                </a:ln>
              </p:spPr>
            </p:pic>
            <p:sp>
              <p:nvSpPr>
                <p:cNvPr id="26" name="Text Box 12"/>
                <p:cNvSpPr txBox="1">
                  <a:spLocks noChangeArrowheads="1"/>
                </p:cNvSpPr>
                <p:nvPr/>
              </p:nvSpPr>
              <p:spPr bwMode="auto">
                <a:xfrm>
                  <a:off x="6228723" y="3446928"/>
                  <a:ext cx="1411550" cy="693855"/>
                </a:xfrm>
                <a:prstGeom prst="rect">
                  <a:avLst/>
                </a:prstGeom>
                <a:noFill/>
                <a:ln w="9525" algn="ctr">
                  <a:noFill/>
                  <a:miter lim="800000"/>
                  <a:headEnd/>
                  <a:tailEnd/>
                </a:ln>
                <a:effectLst/>
              </p:spPr>
              <p:txBody>
                <a:bodyPr wrap="square">
                  <a:spAutoFit/>
                </a:bodyPr>
                <a:lstStyle/>
                <a:p>
                  <a:pPr algn="ctr" defTabSz="914327" fontAlgn="auto">
                    <a:spcBef>
                      <a:spcPct val="50000"/>
                    </a:spcBef>
                    <a:spcAft>
                      <a:spcPts val="0"/>
                    </a:spcAft>
                    <a:defRPr/>
                  </a:pPr>
                  <a:r>
                    <a:rPr lang="es-ES" sz="1200" dirty="0" smtClean="0">
                      <a:effectLst>
                        <a:outerShdw blurRad="63500" algn="ctr" rotWithShape="0">
                          <a:prstClr val="black">
                            <a:alpha val="60000"/>
                          </a:prstClr>
                        </a:outerShdw>
                      </a:effectLst>
                    </a:rPr>
                    <a:t>Base de </a:t>
                  </a:r>
                </a:p>
                <a:p>
                  <a:pPr algn="ctr" defTabSz="914327" fontAlgn="auto">
                    <a:spcBef>
                      <a:spcPct val="50000"/>
                    </a:spcBef>
                    <a:spcAft>
                      <a:spcPts val="0"/>
                    </a:spcAft>
                    <a:defRPr/>
                  </a:pPr>
                  <a:r>
                    <a:rPr lang="es-ES" sz="1200" dirty="0" smtClean="0">
                      <a:effectLst>
                        <a:outerShdw blurRad="63500" algn="ctr" rotWithShape="0">
                          <a:prstClr val="black">
                            <a:alpha val="60000"/>
                          </a:prstClr>
                        </a:outerShdw>
                      </a:effectLst>
                    </a:rPr>
                    <a:t>datos</a:t>
                  </a:r>
                </a:p>
              </p:txBody>
            </p:sp>
            <p:sp>
              <p:nvSpPr>
                <p:cNvPr id="27" name="Rectangle 13"/>
                <p:cNvSpPr>
                  <a:spLocks noChangeArrowheads="1"/>
                </p:cNvSpPr>
                <p:nvPr/>
              </p:nvSpPr>
              <p:spPr bwMode="auto">
                <a:xfrm>
                  <a:off x="1394880" y="5918199"/>
                  <a:ext cx="1371600" cy="68920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s-ES" sz="1200" dirty="0" smtClean="0">
                      <a:solidFill>
                        <a:srgbClr val="FFFFFF"/>
                      </a:solidFill>
                      <a:effectLst>
                        <a:outerShdw blurRad="38100" dist="38100" dir="2700000" algn="tl">
                          <a:srgbClr val="000000">
                            <a:alpha val="43137"/>
                          </a:srgbClr>
                        </a:outerShdw>
                      </a:effectLst>
                      <a:latin typeface="Trebuchet MS" pitchFamily="34" charset="0"/>
                    </a:rPr>
                    <a:t>Lector EPC</a:t>
                  </a:r>
                  <a:endParaRPr lang="es-ES" sz="12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8" name="Rectangle 14"/>
                <p:cNvSpPr>
                  <a:spLocks noChangeArrowheads="1"/>
                </p:cNvSpPr>
                <p:nvPr/>
              </p:nvSpPr>
              <p:spPr bwMode="auto">
                <a:xfrm>
                  <a:off x="2959484" y="5947072"/>
                  <a:ext cx="1414381" cy="674477"/>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s-ES" sz="1200" dirty="0" smtClean="0">
                      <a:solidFill>
                        <a:srgbClr val="FFFFFF"/>
                      </a:solidFill>
                      <a:effectLst>
                        <a:outerShdw blurRad="38100" dist="38100" dir="2700000" algn="tl">
                          <a:srgbClr val="000000">
                            <a:alpha val="43137"/>
                          </a:srgbClr>
                        </a:outerShdw>
                      </a:effectLst>
                      <a:latin typeface="Trebuchet MS" pitchFamily="34" charset="0"/>
                    </a:rPr>
                    <a:t>Dispositivos Actuales</a:t>
                  </a:r>
                  <a:endParaRPr lang="es-ES" sz="12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9" name="Text Box 15"/>
                <p:cNvSpPr txBox="1">
                  <a:spLocks noChangeArrowheads="1"/>
                </p:cNvSpPr>
                <p:nvPr/>
              </p:nvSpPr>
              <p:spPr bwMode="auto">
                <a:xfrm>
                  <a:off x="6297887" y="6046574"/>
                  <a:ext cx="533400" cy="408063"/>
                </a:xfrm>
                <a:prstGeom prst="rect">
                  <a:avLst/>
                </a:prstGeom>
                <a:noFill/>
                <a:ln w="9525">
                  <a:noFill/>
                  <a:miter lim="800000"/>
                  <a:headEnd/>
                  <a:tailEnd/>
                </a:ln>
              </p:spPr>
              <p:txBody>
                <a:bodyPr>
                  <a:spAutoFit/>
                </a:bodyPr>
                <a:lstStyle/>
                <a:p>
                  <a:pPr defTabSz="912813">
                    <a:spcBef>
                      <a:spcPct val="50000"/>
                    </a:spcBef>
                  </a:pPr>
                  <a:r>
                    <a:rPr lang="es-ES" sz="1200" b="1" dirty="0" smtClean="0">
                      <a:effectLst>
                        <a:outerShdw blurRad="63500" algn="ctr" rotWithShape="0">
                          <a:prstClr val="black">
                            <a:alpha val="60000"/>
                          </a:prstClr>
                        </a:outerShdw>
                      </a:effectLst>
                    </a:rPr>
                    <a:t>…</a:t>
                  </a:r>
                  <a:endParaRPr lang="es-ES" sz="1200" b="1" dirty="0">
                    <a:effectLst>
                      <a:outerShdw blurRad="63500" algn="ctr" rotWithShape="0">
                        <a:prstClr val="black">
                          <a:alpha val="60000"/>
                        </a:prstClr>
                      </a:outerShdw>
                    </a:effectLst>
                  </a:endParaRPr>
                </a:p>
              </p:txBody>
            </p:sp>
            <p:sp>
              <p:nvSpPr>
                <p:cNvPr id="30" name="Rectangle 19"/>
                <p:cNvSpPr>
                  <a:spLocks noChangeArrowheads="1"/>
                </p:cNvSpPr>
                <p:nvPr/>
              </p:nvSpPr>
              <p:spPr bwMode="auto">
                <a:xfrm>
                  <a:off x="1377108" y="976312"/>
                  <a:ext cx="2006600" cy="623886"/>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endParaRPr lang="es-ES" sz="12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lnSpc>
                      <a:spcPct val="85000"/>
                    </a:lnSpc>
                    <a:spcBef>
                      <a:spcPct val="0"/>
                    </a:spcBef>
                    <a:spcAft>
                      <a:spcPct val="0"/>
                    </a:spcAft>
                    <a:defRPr/>
                  </a:pPr>
                  <a:r>
                    <a:rPr lang="es-ES" sz="1200" dirty="0" smtClean="0">
                      <a:solidFill>
                        <a:srgbClr val="FFFFFF"/>
                      </a:solidFill>
                      <a:effectLst>
                        <a:outerShdw blurRad="38100" dist="38100" dir="2700000" algn="tl">
                          <a:srgbClr val="000000">
                            <a:alpha val="43137"/>
                          </a:srgbClr>
                        </a:outerShdw>
                      </a:effectLst>
                      <a:latin typeface="Trebuchet MS" pitchFamily="34" charset="0"/>
                    </a:rPr>
                    <a:t> BizTalk Server</a:t>
                  </a:r>
                </a:p>
                <a:p>
                  <a:pPr algn="ctr" defTabSz="914099" fontAlgn="base">
                    <a:lnSpc>
                      <a:spcPct val="85000"/>
                    </a:lnSpc>
                    <a:spcBef>
                      <a:spcPct val="0"/>
                    </a:spcBef>
                    <a:spcAft>
                      <a:spcPct val="0"/>
                    </a:spcAft>
                    <a:defRPr/>
                  </a:pPr>
                  <a:endParaRPr lang="es-ES" sz="1200" dirty="0">
                    <a:solidFill>
                      <a:srgbClr val="FFFFFF"/>
                    </a:solidFill>
                    <a:effectLst>
                      <a:outerShdw blurRad="38100" dist="38100" dir="2700000" algn="tl">
                        <a:srgbClr val="000000">
                          <a:alpha val="43137"/>
                        </a:srgbClr>
                      </a:outerShdw>
                    </a:effectLst>
                    <a:latin typeface="Trebuchet MS" pitchFamily="34" charset="0"/>
                  </a:endParaRPr>
                </a:p>
              </p:txBody>
            </p:sp>
            <p:sp>
              <p:nvSpPr>
                <p:cNvPr id="31" name="AutoShape 20"/>
                <p:cNvSpPr>
                  <a:spLocks noChangeArrowheads="1"/>
                </p:cNvSpPr>
                <p:nvPr/>
              </p:nvSpPr>
              <p:spPr bwMode="auto">
                <a:xfrm>
                  <a:off x="3568732" y="992188"/>
                  <a:ext cx="2608232" cy="595311"/>
                </a:xfrm>
                <a:prstGeom prst="flowChartAlternateProcess">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s-ES" sz="1200" dirty="0" smtClean="0">
                      <a:solidFill>
                        <a:srgbClr val="FFFFFF"/>
                      </a:solidFill>
                      <a:effectLst>
                        <a:outerShdw blurRad="38100" dist="38100" dir="2700000" algn="tl">
                          <a:srgbClr val="000000">
                            <a:alpha val="43137"/>
                          </a:srgbClr>
                        </a:outerShdw>
                      </a:effectLst>
                      <a:latin typeface="Trebuchet MS" pitchFamily="34" charset="0"/>
                    </a:rPr>
                    <a:t>Soluciones de </a:t>
                  </a:r>
                  <a:r>
                    <a:rPr lang="es-ES" sz="1200" dirty="0" err="1" smtClean="0">
                      <a:solidFill>
                        <a:srgbClr val="FFFFFF"/>
                      </a:solidFill>
                      <a:effectLst>
                        <a:outerShdw blurRad="38100" dist="38100" dir="2700000" algn="tl">
                          <a:srgbClr val="000000">
                            <a:alpha val="43137"/>
                          </a:srgbClr>
                        </a:outerShdw>
                      </a:effectLst>
                      <a:latin typeface="Trebuchet MS" pitchFamily="34" charset="0"/>
                    </a:rPr>
                    <a:t>Partners</a:t>
                  </a:r>
                  <a:endParaRPr lang="es-ES" sz="1200" dirty="0">
                    <a:solidFill>
                      <a:srgbClr val="FFFFFF"/>
                    </a:solidFill>
                    <a:effectLst>
                      <a:outerShdw blurRad="38100" dist="38100" dir="2700000" algn="tl">
                        <a:srgbClr val="000000">
                          <a:alpha val="43137"/>
                        </a:srgbClr>
                      </a:outerShdw>
                    </a:effectLst>
                    <a:latin typeface="Trebuchet MS" pitchFamily="34" charset="0"/>
                  </a:endParaRPr>
                </a:p>
              </p:txBody>
            </p:sp>
            <p:sp>
              <p:nvSpPr>
                <p:cNvPr id="32" name="Rectangle 24"/>
                <p:cNvSpPr>
                  <a:spLocks noChangeArrowheads="1"/>
                </p:cNvSpPr>
                <p:nvPr/>
              </p:nvSpPr>
              <p:spPr bwMode="auto">
                <a:xfrm>
                  <a:off x="495300" y="1701702"/>
                  <a:ext cx="533400" cy="367188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endParaRPr lang="es-ES" sz="120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3" name="Text Box 25"/>
                <p:cNvSpPr txBox="1">
                  <a:spLocks noChangeArrowheads="1"/>
                </p:cNvSpPr>
                <p:nvPr/>
              </p:nvSpPr>
              <p:spPr bwMode="auto">
                <a:xfrm rot="16200000">
                  <a:off x="-936625" y="3413125"/>
                  <a:ext cx="3352800" cy="336550"/>
                </a:xfrm>
                <a:prstGeom prst="rect">
                  <a:avLst/>
                </a:prstGeom>
                <a:noFill/>
                <a:ln w="12700" algn="ctr">
                  <a:noFill/>
                  <a:miter lim="800000"/>
                  <a:headEnd/>
                  <a:tailEnd/>
                </a:ln>
                <a:effectLst/>
              </p:spPr>
              <p:txBody>
                <a:bodyPr anchor="ctr"/>
                <a:lstStyle/>
                <a:p>
                  <a:pPr algn="ctr" fontAlgn="auto">
                    <a:lnSpc>
                      <a:spcPct val="85000"/>
                    </a:lnSpc>
                    <a:spcBef>
                      <a:spcPct val="20000"/>
                    </a:spcBef>
                    <a:spcAft>
                      <a:spcPts val="0"/>
                    </a:spcAft>
                    <a:defRPr/>
                  </a:pPr>
                  <a:r>
                    <a:rPr lang="es-ES" sz="1200" dirty="0" smtClean="0">
                      <a:effectLst>
                        <a:outerShdw blurRad="63500" algn="ctr" rotWithShape="0">
                          <a:prstClr val="black">
                            <a:alpha val="60000"/>
                          </a:prstClr>
                        </a:outerShdw>
                      </a:effectLst>
                    </a:rPr>
                    <a:t>BizTalk RFID</a:t>
                  </a:r>
                  <a:endParaRPr lang="es-ES" sz="1200" dirty="0">
                    <a:effectLst>
                      <a:outerShdw blurRad="63500" algn="ctr" rotWithShape="0">
                        <a:prstClr val="black">
                          <a:alpha val="60000"/>
                        </a:prstClr>
                      </a:outerShdw>
                    </a:effectLst>
                  </a:endParaRPr>
                </a:p>
              </p:txBody>
            </p:sp>
            <p:sp>
              <p:nvSpPr>
                <p:cNvPr id="34" name="AutoShape 26"/>
                <p:cNvSpPr>
                  <a:spLocks noChangeArrowheads="1"/>
                </p:cNvSpPr>
                <p:nvPr/>
              </p:nvSpPr>
              <p:spPr bwMode="auto">
                <a:xfrm>
                  <a:off x="6349223" y="992595"/>
                  <a:ext cx="1771651" cy="596900"/>
                </a:xfrm>
                <a:prstGeom prst="flowChartAlternateProcess">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s-ES" sz="1200" smtClean="0">
                      <a:solidFill>
                        <a:srgbClr val="FFFFFF"/>
                      </a:solidFill>
                      <a:effectLst>
                        <a:outerShdw blurRad="38100" dist="38100" dir="2700000" algn="tl">
                          <a:srgbClr val="000000">
                            <a:alpha val="43137"/>
                          </a:srgbClr>
                        </a:outerShdw>
                      </a:effectLst>
                      <a:latin typeface="Trebuchet MS" pitchFamily="34" charset="0"/>
                    </a:rPr>
                    <a:t>Microsoft </a:t>
                  </a:r>
                  <a:br>
                    <a:rPr lang="es-ES" sz="1200" smtClean="0">
                      <a:solidFill>
                        <a:srgbClr val="FFFFFF"/>
                      </a:solidFill>
                      <a:effectLst>
                        <a:outerShdw blurRad="38100" dist="38100" dir="2700000" algn="tl">
                          <a:srgbClr val="000000">
                            <a:alpha val="43137"/>
                          </a:srgbClr>
                        </a:outerShdw>
                      </a:effectLst>
                      <a:latin typeface="Trebuchet MS" pitchFamily="34" charset="0"/>
                    </a:rPr>
                  </a:br>
                  <a:r>
                    <a:rPr lang="es-ES" sz="1200" smtClean="0">
                      <a:solidFill>
                        <a:srgbClr val="FFFFFF"/>
                      </a:solidFill>
                      <a:effectLst>
                        <a:outerShdw blurRad="38100" dist="38100" dir="2700000" algn="tl">
                          <a:srgbClr val="000000">
                            <a:alpha val="43137"/>
                          </a:srgbClr>
                        </a:outerShdw>
                      </a:effectLst>
                      <a:latin typeface="Trebuchet MS" pitchFamily="34" charset="0"/>
                    </a:rPr>
                    <a:t>Dynamics AX</a:t>
                  </a:r>
                  <a:endParaRPr lang="es-ES" sz="1200">
                    <a:solidFill>
                      <a:srgbClr val="FFFFFF"/>
                    </a:solidFill>
                    <a:effectLst>
                      <a:outerShdw blurRad="38100" dist="38100" dir="2700000" algn="tl">
                        <a:srgbClr val="000000">
                          <a:alpha val="43137"/>
                        </a:srgbClr>
                      </a:outerShdw>
                    </a:effectLst>
                    <a:latin typeface="Trebuchet MS" pitchFamily="34" charset="0"/>
                  </a:endParaRPr>
                </a:p>
              </p:txBody>
            </p:sp>
            <p:pic>
              <p:nvPicPr>
                <p:cNvPr id="35" name="Picture 30"/>
                <p:cNvPicPr>
                  <a:picLocks noChangeAspect="1" noChangeArrowheads="1"/>
                </p:cNvPicPr>
                <p:nvPr/>
              </p:nvPicPr>
              <p:blipFill>
                <a:blip r:embed="rId3"/>
                <a:srcRect/>
                <a:stretch>
                  <a:fillRect/>
                </a:stretch>
              </p:blipFill>
              <p:spPr bwMode="auto">
                <a:xfrm>
                  <a:off x="6973888" y="1923750"/>
                  <a:ext cx="457200" cy="533400"/>
                </a:xfrm>
                <a:prstGeom prst="roundRect">
                  <a:avLst/>
                </a:prstGeom>
                <a:noFill/>
                <a:ln w="9525">
                  <a:noFill/>
                  <a:miter lim="800000"/>
                  <a:headEnd/>
                  <a:tailEnd/>
                </a:ln>
              </p:spPr>
            </p:pic>
            <p:sp>
              <p:nvSpPr>
                <p:cNvPr id="36" name="Rectangle 31"/>
                <p:cNvSpPr>
                  <a:spLocks noChangeArrowheads="1"/>
                </p:cNvSpPr>
                <p:nvPr/>
              </p:nvSpPr>
              <p:spPr bwMode="auto">
                <a:xfrm>
                  <a:off x="6631015" y="5961209"/>
                  <a:ext cx="1424436" cy="617922"/>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s-ES" sz="1200" dirty="0" smtClean="0">
                      <a:solidFill>
                        <a:srgbClr val="FFFFFF"/>
                      </a:solidFill>
                      <a:effectLst>
                        <a:outerShdw blurRad="38100" dist="38100" dir="2700000" algn="tl">
                          <a:srgbClr val="000000">
                            <a:alpha val="43137"/>
                          </a:srgbClr>
                        </a:outerShdw>
                      </a:effectLst>
                      <a:latin typeface="Trebuchet MS" pitchFamily="34" charset="0"/>
                    </a:rPr>
                    <a:t>Sensores</a:t>
                  </a:r>
                  <a:endParaRPr lang="es-ES" sz="1200" dirty="0">
                    <a:solidFill>
                      <a:srgbClr val="FFFFFF"/>
                    </a:solidFill>
                    <a:effectLst>
                      <a:outerShdw blurRad="38100" dist="38100" dir="2700000" algn="tl">
                        <a:srgbClr val="000000">
                          <a:alpha val="43137"/>
                        </a:srgbClr>
                      </a:outerShdw>
                    </a:effectLst>
                    <a:latin typeface="Trebuchet MS" pitchFamily="34" charset="0"/>
                  </a:endParaRPr>
                </a:p>
              </p:txBody>
            </p:sp>
            <p:pic>
              <p:nvPicPr>
                <p:cNvPr id="37" name="Picture 33"/>
                <p:cNvPicPr>
                  <a:picLocks noChangeAspect="1" noChangeArrowheads="1"/>
                </p:cNvPicPr>
                <p:nvPr/>
              </p:nvPicPr>
              <p:blipFill>
                <a:blip r:embed="rId3"/>
                <a:srcRect/>
                <a:stretch>
                  <a:fillRect/>
                </a:stretch>
              </p:blipFill>
              <p:spPr bwMode="auto">
                <a:xfrm>
                  <a:off x="7483172" y="3393652"/>
                  <a:ext cx="457200" cy="533399"/>
                </a:xfrm>
                <a:prstGeom prst="roundRect">
                  <a:avLst/>
                </a:prstGeom>
                <a:noFill/>
                <a:ln w="9525">
                  <a:noFill/>
                  <a:miter lim="800000"/>
                  <a:headEnd/>
                  <a:tailEnd/>
                </a:ln>
              </p:spPr>
            </p:pic>
            <p:sp>
              <p:nvSpPr>
                <p:cNvPr id="38" name="Rectangle 35"/>
                <p:cNvSpPr>
                  <a:spLocks noChangeArrowheads="1"/>
                </p:cNvSpPr>
                <p:nvPr/>
              </p:nvSpPr>
              <p:spPr bwMode="auto">
                <a:xfrm>
                  <a:off x="7968097" y="3258015"/>
                  <a:ext cx="1205983" cy="812801"/>
                </a:xfrm>
                <a:prstGeom prst="roundRect">
                  <a:avLst>
                    <a:gd name="adj" fmla="val 1091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s-ES" sz="1050" dirty="0" smtClean="0">
                      <a:solidFill>
                        <a:srgbClr val="FFFFFF"/>
                      </a:solidFill>
                      <a:effectLst>
                        <a:outerShdw blurRad="38100" dist="38100" dir="2700000" algn="tl">
                          <a:srgbClr val="000000">
                            <a:alpha val="43137"/>
                          </a:srgbClr>
                        </a:outerShdw>
                      </a:effectLst>
                      <a:latin typeface="Trebuchet MS" pitchFamily="34" charset="0"/>
                    </a:rPr>
                    <a:t>Interfaz</a:t>
                  </a:r>
                </a:p>
                <a:p>
                  <a:pPr algn="ctr" defTabSz="914099" fontAlgn="base">
                    <a:lnSpc>
                      <a:spcPct val="85000"/>
                    </a:lnSpc>
                    <a:spcBef>
                      <a:spcPct val="0"/>
                    </a:spcBef>
                    <a:spcAft>
                      <a:spcPct val="0"/>
                    </a:spcAft>
                    <a:defRPr/>
                  </a:pPr>
                  <a:r>
                    <a:rPr lang="es-ES" sz="1050" dirty="0" smtClean="0">
                      <a:solidFill>
                        <a:srgbClr val="FFFFFF"/>
                      </a:solidFill>
                      <a:effectLst>
                        <a:outerShdw blurRad="38100" dist="38100" dir="2700000" algn="tl">
                          <a:srgbClr val="000000">
                            <a:alpha val="43137"/>
                          </a:srgbClr>
                        </a:outerShdw>
                      </a:effectLst>
                      <a:latin typeface="Trebuchet MS" pitchFamily="34" charset="0"/>
                    </a:rPr>
                    <a:t>EPC-IS </a:t>
                  </a:r>
                </a:p>
              </p:txBody>
            </p:sp>
            <p:sp>
              <p:nvSpPr>
                <p:cNvPr id="39" name="Text Box 38"/>
                <p:cNvSpPr txBox="1">
                  <a:spLocks noChangeArrowheads="1"/>
                </p:cNvSpPr>
                <p:nvPr/>
              </p:nvSpPr>
              <p:spPr bwMode="invGray">
                <a:xfrm>
                  <a:off x="1682750" y="3142957"/>
                  <a:ext cx="4757739" cy="312234"/>
                </a:xfrm>
                <a:prstGeom prst="rect">
                  <a:avLst/>
                </a:prstGeom>
                <a:noFill/>
                <a:ln w="12700" algn="ctr">
                  <a:noFill/>
                  <a:miter lim="800000"/>
                  <a:headEnd/>
                  <a:tailEnd/>
                </a:ln>
                <a:effectLst/>
              </p:spPr>
              <p:txBody>
                <a:bodyPr wrap="square">
                  <a:spAutoFit/>
                </a:bodyPr>
                <a:lstStyle/>
                <a:p>
                  <a:pPr algn="ctr" defTabSz="914327" fontAlgn="auto">
                    <a:lnSpc>
                      <a:spcPct val="85000"/>
                    </a:lnSpc>
                    <a:spcBef>
                      <a:spcPct val="50000"/>
                    </a:spcBef>
                    <a:spcAft>
                      <a:spcPts val="0"/>
                    </a:spcAft>
                    <a:defRPr/>
                  </a:pPr>
                  <a:r>
                    <a:rPr lang="es-ES" sz="1200" dirty="0" err="1" smtClean="0">
                      <a:effectLst>
                        <a:outerShdw blurRad="63500" algn="ctr" rotWithShape="0">
                          <a:prstClr val="black">
                            <a:alpha val="60000"/>
                          </a:prstClr>
                        </a:outerShdw>
                      </a:effectLst>
                    </a:rPr>
                    <a:t>Engine</a:t>
                  </a:r>
                  <a:r>
                    <a:rPr lang="es-ES" sz="1200" dirty="0" smtClean="0">
                      <a:effectLst>
                        <a:outerShdw blurRad="63500" algn="ctr" rotWithShape="0">
                          <a:prstClr val="black">
                            <a:alpha val="60000"/>
                          </a:prstClr>
                        </a:outerShdw>
                      </a:effectLst>
                    </a:rPr>
                    <a:t> &amp; </a:t>
                  </a:r>
                  <a:r>
                    <a:rPr lang="es-ES" sz="1200" dirty="0" err="1" smtClean="0">
                      <a:effectLst>
                        <a:outerShdw blurRad="63500" algn="ctr" rotWithShape="0">
                          <a:prstClr val="black">
                            <a:alpha val="60000"/>
                          </a:prstClr>
                        </a:outerShdw>
                      </a:effectLst>
                    </a:rPr>
                    <a:t>Runtime</a:t>
                  </a:r>
                  <a:endParaRPr lang="es-ES" sz="1200" dirty="0">
                    <a:effectLst>
                      <a:outerShdw blurRad="63500" algn="ctr" rotWithShape="0">
                        <a:prstClr val="black">
                          <a:alpha val="60000"/>
                        </a:prstClr>
                      </a:outerShdw>
                    </a:effectLst>
                  </a:endParaRPr>
                </a:p>
              </p:txBody>
            </p:sp>
          </p:grpSp>
          <p:sp>
            <p:nvSpPr>
              <p:cNvPr id="7" name="Text Box 25"/>
              <p:cNvSpPr txBox="1">
                <a:spLocks noChangeArrowheads="1"/>
              </p:cNvSpPr>
              <p:nvPr/>
            </p:nvSpPr>
            <p:spPr bwMode="auto">
              <a:xfrm rot="16200000">
                <a:off x="2825315" y="6036435"/>
                <a:ext cx="1018040" cy="292389"/>
              </a:xfrm>
              <a:prstGeom prst="rect">
                <a:avLst/>
              </a:prstGeom>
              <a:noFill/>
              <a:ln w="12700" algn="ctr">
                <a:noFill/>
                <a:miter lim="800000"/>
                <a:headEnd/>
                <a:tailEnd/>
              </a:ln>
              <a:effectLst/>
            </p:spPr>
            <p:txBody>
              <a:bodyPr anchor="ctr"/>
              <a:lstStyle/>
              <a:p>
                <a:pPr algn="ctr" fontAlgn="auto">
                  <a:lnSpc>
                    <a:spcPct val="85000"/>
                  </a:lnSpc>
                  <a:spcBef>
                    <a:spcPct val="20000"/>
                  </a:spcBef>
                  <a:spcAft>
                    <a:spcPts val="0"/>
                  </a:spcAft>
                  <a:defRPr/>
                </a:pPr>
                <a:r>
                  <a:rPr lang="es-ES" sz="1200" dirty="0" smtClean="0">
                    <a:effectLst>
                      <a:outerShdw blurRad="63500" algn="ctr" rotWithShape="0">
                        <a:prstClr val="black">
                          <a:alpha val="60000"/>
                        </a:prstClr>
                      </a:outerShdw>
                    </a:effectLst>
                  </a:rPr>
                  <a:t>Hardware</a:t>
                </a:r>
                <a:endParaRPr lang="es-ES" sz="1200" dirty="0">
                  <a:effectLst>
                    <a:outerShdw blurRad="63500" algn="ctr" rotWithShape="0">
                      <a:prstClr val="black">
                        <a:alpha val="60000"/>
                      </a:prstClr>
                    </a:outerShdw>
                  </a:effectLst>
                </a:endParaRPr>
              </a:p>
            </p:txBody>
          </p:sp>
        </p:grpSp>
        <p:sp>
          <p:nvSpPr>
            <p:cNvPr id="43" name="Rectangle 9"/>
            <p:cNvSpPr>
              <a:spLocks noChangeArrowheads="1"/>
            </p:cNvSpPr>
            <p:nvPr/>
          </p:nvSpPr>
          <p:spPr bwMode="auto">
            <a:xfrm>
              <a:off x="1564920" y="3306042"/>
              <a:ext cx="1449976" cy="522963"/>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s-ES" sz="1200" dirty="0" smtClean="0">
                  <a:solidFill>
                    <a:srgbClr val="FFFFFF"/>
                  </a:solidFill>
                  <a:effectLst>
                    <a:outerShdw blurRad="38100" dist="38100" dir="2700000" algn="tl">
                      <a:srgbClr val="000000">
                        <a:alpha val="43137"/>
                      </a:srgbClr>
                    </a:outerShdw>
                  </a:effectLst>
                  <a:latin typeface="Trebuchet MS" pitchFamily="34" charset="0"/>
                </a:rPr>
                <a:t>Motor de procesamiento de eventos</a:t>
              </a:r>
            </a:p>
          </p:txBody>
        </p:sp>
        <p:sp>
          <p:nvSpPr>
            <p:cNvPr id="44" name="Rectangle 9"/>
            <p:cNvSpPr>
              <a:spLocks noChangeArrowheads="1"/>
            </p:cNvSpPr>
            <p:nvPr/>
          </p:nvSpPr>
          <p:spPr bwMode="auto">
            <a:xfrm>
              <a:off x="3266176" y="3319106"/>
              <a:ext cx="1121012" cy="50425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s-ES" sz="1200" dirty="0" smtClean="0">
                  <a:solidFill>
                    <a:srgbClr val="FFFFFF"/>
                  </a:solidFill>
                  <a:effectLst>
                    <a:outerShdw blurRad="38100" dist="38100" dir="2700000" algn="tl">
                      <a:srgbClr val="000000">
                        <a:alpha val="43137"/>
                      </a:srgbClr>
                    </a:outerShdw>
                  </a:effectLst>
                  <a:latin typeface="Trebuchet MS" pitchFamily="34" charset="0"/>
                </a:rPr>
                <a:t>Gestión de </a:t>
              </a:r>
              <a:br>
                <a:rPr lang="es-ES" sz="1200" dirty="0" smtClean="0">
                  <a:solidFill>
                    <a:srgbClr val="FFFFFF"/>
                  </a:solidFill>
                  <a:effectLst>
                    <a:outerShdw blurRad="38100" dist="38100" dir="2700000" algn="tl">
                      <a:srgbClr val="000000">
                        <a:alpha val="43137"/>
                      </a:srgbClr>
                    </a:outerShdw>
                  </a:effectLst>
                  <a:latin typeface="Trebuchet MS" pitchFamily="34" charset="0"/>
                </a:rPr>
              </a:br>
              <a:r>
                <a:rPr lang="es-ES" sz="1200" dirty="0" smtClean="0">
                  <a:solidFill>
                    <a:srgbClr val="FFFFFF"/>
                  </a:solidFill>
                  <a:effectLst>
                    <a:outerShdw blurRad="38100" dist="38100" dir="2700000" algn="tl">
                      <a:srgbClr val="000000">
                        <a:alpha val="43137"/>
                      </a:srgbClr>
                    </a:outerShdw>
                  </a:effectLst>
                  <a:latin typeface="Trebuchet MS" pitchFamily="34" charset="0"/>
                </a:rPr>
                <a:t>dispositivos</a:t>
              </a:r>
            </a:p>
          </p:txBody>
        </p:sp>
        <p:sp>
          <p:nvSpPr>
            <p:cNvPr id="45" name="Rectangle 9"/>
            <p:cNvSpPr>
              <a:spLocks noChangeArrowheads="1"/>
            </p:cNvSpPr>
            <p:nvPr/>
          </p:nvSpPr>
          <p:spPr bwMode="auto">
            <a:xfrm>
              <a:off x="4575308" y="3341760"/>
              <a:ext cx="1121012" cy="49861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s-ES" sz="1200" dirty="0" smtClean="0">
                  <a:solidFill>
                    <a:srgbClr val="FFFFFF"/>
                  </a:solidFill>
                  <a:effectLst>
                    <a:outerShdw blurRad="38100" dist="38100" dir="2700000" algn="tl">
                      <a:srgbClr val="000000">
                        <a:alpha val="43137"/>
                      </a:srgbClr>
                    </a:outerShdw>
                  </a:effectLst>
                  <a:latin typeface="Trebuchet MS" pitchFamily="34" charset="0"/>
                </a:rPr>
                <a:t>Gestión de </a:t>
              </a:r>
              <a:br>
                <a:rPr lang="es-ES" sz="1200" dirty="0" smtClean="0">
                  <a:solidFill>
                    <a:srgbClr val="FFFFFF"/>
                  </a:solidFill>
                  <a:effectLst>
                    <a:outerShdw blurRad="38100" dist="38100" dir="2700000" algn="tl">
                      <a:srgbClr val="000000">
                        <a:alpha val="43137"/>
                      </a:srgbClr>
                    </a:outerShdw>
                  </a:effectLst>
                  <a:latin typeface="Trebuchet MS" pitchFamily="34" charset="0"/>
                </a:rPr>
              </a:br>
              <a:r>
                <a:rPr lang="es-ES" sz="1200" dirty="0" smtClean="0">
                  <a:solidFill>
                    <a:srgbClr val="FFFFFF"/>
                  </a:solidFill>
                  <a:effectLst>
                    <a:outerShdw blurRad="38100" dist="38100" dir="2700000" algn="tl">
                      <a:srgbClr val="000000">
                        <a:alpha val="43137"/>
                      </a:srgbClr>
                    </a:outerShdw>
                  </a:effectLst>
                  <a:latin typeface="Trebuchet MS" pitchFamily="34" charset="0"/>
                </a:rPr>
                <a:t>proveedores</a:t>
              </a:r>
            </a:p>
          </p:txBody>
        </p:sp>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30250" y="1729817"/>
            <a:ext cx="7681913" cy="1523495"/>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s-ES" sz="4400" b="0" i="0" u="none" strike="noStrike" kern="1200" cap="none" spc="-150" normalizeH="0" baseline="0" noProof="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Caso de estudio: Blue C Sushi</a:t>
            </a:r>
            <a:r>
              <a:rPr kumimoji="0" lang="es-ES" sz="2800" b="0" i="1" u="none" strike="noStrike" kern="1200" cap="none" spc="-150" normalizeH="0" baseline="0" noProof="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
            </a:r>
            <a:br>
              <a:rPr kumimoji="0" lang="es-ES" sz="2800" b="0" i="1" u="none" strike="noStrike" kern="1200" cap="none" spc="-150" normalizeH="0" baseline="0" noProof="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br>
            <a:endParaRPr kumimoji="0" lang="es-ES" sz="2800" b="0" i="0" u="none" strike="noStrike" kern="1200" cap="none" spc="-150" normalizeH="0" baseline="0" noProof="0" dirty="0" smtClean="0">
              <a:ln w="3175">
                <a:noFill/>
              </a:ln>
              <a:solidFill>
                <a:schemeClr val="tx2"/>
              </a:solidFill>
              <a:effectLst>
                <a:outerShdw blurRad="50800" dist="38100" dir="2700000" algn="tl" rotWithShape="0">
                  <a:prstClr val="black">
                    <a:alpha val="40000"/>
                  </a:prstClr>
                </a:outerShdw>
              </a:effectLst>
              <a:uLnTx/>
              <a:uFillTx/>
              <a:latin typeface="Trebuchet MS"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a:xfrm>
            <a:off x="381000" y="230188"/>
            <a:ext cx="8382000" cy="664797"/>
          </a:xfrm>
        </p:spPr>
        <p:txBody>
          <a:bodyPr/>
          <a:lstStyle/>
          <a:p>
            <a:r>
              <a:rPr lang="es-ES" dirty="0" smtClean="0"/>
              <a:t>Blue C Sushi:  Perfil</a:t>
            </a:r>
            <a:endParaRPr lang="es-ES" dirty="0"/>
          </a:p>
        </p:txBody>
      </p:sp>
      <p:sp>
        <p:nvSpPr>
          <p:cNvPr id="23" name="Rectangle 3"/>
          <p:cNvSpPr>
            <a:spLocks noGrp="1" noChangeArrowheads="1"/>
          </p:cNvSpPr>
          <p:nvPr>
            <p:ph type="body" sz="quarter" idx="10"/>
          </p:nvPr>
        </p:nvSpPr>
        <p:spPr>
          <a:xfrm>
            <a:off x="381000" y="1016000"/>
            <a:ext cx="8610600" cy="4179606"/>
          </a:xfrm>
        </p:spPr>
        <p:txBody>
          <a:bodyPr/>
          <a:lstStyle/>
          <a:p>
            <a:r>
              <a:rPr lang="es-ES" sz="2400" dirty="0" smtClean="0"/>
              <a:t>Rápido crecimiento, alta tecnología,</a:t>
            </a:r>
            <a:br>
              <a:rPr lang="es-ES" sz="2400" dirty="0" smtClean="0"/>
            </a:br>
            <a:r>
              <a:rPr lang="es-ES" sz="2400" dirty="0" smtClean="0"/>
              <a:t>cadena de restaurantes</a:t>
            </a:r>
          </a:p>
          <a:p>
            <a:pPr marL="742950" lvl="1" indent="-346075"/>
            <a:r>
              <a:rPr lang="es-ES" sz="2000" dirty="0" smtClean="0"/>
              <a:t>Creado en 2003</a:t>
            </a:r>
          </a:p>
          <a:p>
            <a:pPr marL="742950" lvl="1" indent="-346075"/>
            <a:r>
              <a:rPr lang="es-ES" sz="2000" dirty="0" smtClean="0"/>
              <a:t>3 localizaciones en el área de Seattle </a:t>
            </a:r>
          </a:p>
          <a:p>
            <a:pPr marL="742950" lvl="1" indent="-346075"/>
            <a:r>
              <a:rPr lang="es-ES" sz="2000" dirty="0" smtClean="0"/>
              <a:t>~50 empleados</a:t>
            </a:r>
          </a:p>
          <a:p>
            <a:pPr marL="742950" lvl="1" indent="-346075"/>
            <a:r>
              <a:rPr lang="es-ES" sz="2000" dirty="0" err="1" smtClean="0"/>
              <a:t>Kaiten</a:t>
            </a:r>
            <a:r>
              <a:rPr lang="es-ES" sz="2000" dirty="0" smtClean="0"/>
              <a:t> Style Sushi</a:t>
            </a:r>
          </a:p>
          <a:p>
            <a:pPr marL="1028700" lvl="2" indent="-285750"/>
            <a:r>
              <a:rPr lang="es-ES" sz="1800" dirty="0" smtClean="0"/>
              <a:t>Actualmente &gt;3K restaurantes </a:t>
            </a:r>
            <a:br>
              <a:rPr lang="es-ES" sz="1800" dirty="0" smtClean="0"/>
            </a:br>
            <a:r>
              <a:rPr lang="es-ES" sz="1800" dirty="0" err="1" smtClean="0"/>
              <a:t>Kaiten</a:t>
            </a:r>
            <a:r>
              <a:rPr lang="es-ES" sz="1800" dirty="0" smtClean="0"/>
              <a:t> Style Sushi en Japón</a:t>
            </a:r>
          </a:p>
          <a:p>
            <a:pPr marL="1028700" lvl="2" indent="-285750"/>
            <a:r>
              <a:rPr lang="es-ES" sz="1800" dirty="0" smtClean="0"/>
              <a:t>El alimento se presenta y</a:t>
            </a:r>
            <a:br>
              <a:rPr lang="es-ES" sz="1800" dirty="0" smtClean="0"/>
            </a:br>
            <a:r>
              <a:rPr lang="es-ES" sz="1800" dirty="0" smtClean="0"/>
              <a:t>se entrega en una banda</a:t>
            </a:r>
            <a:br>
              <a:rPr lang="es-ES" sz="1800" dirty="0" smtClean="0"/>
            </a:br>
            <a:r>
              <a:rPr lang="es-ES" sz="1800" dirty="0" smtClean="0"/>
              <a:t>transportadora</a:t>
            </a:r>
          </a:p>
          <a:p>
            <a:pPr marL="1028700" lvl="2" indent="-285750"/>
            <a:r>
              <a:rPr lang="es-ES" sz="1800" dirty="0" smtClean="0"/>
              <a:t>El color y la cantidad de los</a:t>
            </a:r>
            <a:br>
              <a:rPr lang="es-ES" sz="1800" dirty="0" smtClean="0"/>
            </a:br>
            <a:r>
              <a:rPr lang="es-ES" sz="1800" dirty="0" smtClean="0"/>
              <a:t>platos determina la factura </a:t>
            </a:r>
            <a:br>
              <a:rPr lang="es-ES" sz="1800" dirty="0" smtClean="0"/>
            </a:br>
            <a:r>
              <a:rPr lang="es-ES" sz="1800" dirty="0" smtClean="0"/>
              <a:t>del cliente</a:t>
            </a:r>
            <a:endParaRPr lang="es-ES" sz="1800" dirty="0"/>
          </a:p>
        </p:txBody>
      </p:sp>
      <p:sp>
        <p:nvSpPr>
          <p:cNvPr id="24" name="Rounded Rectangle 23"/>
          <p:cNvSpPr/>
          <p:nvPr/>
        </p:nvSpPr>
        <p:spPr bwMode="auto">
          <a:xfrm rot="10800000">
            <a:off x="6867067" y="1714495"/>
            <a:ext cx="2062214" cy="2438404"/>
          </a:xfrm>
          <a:prstGeom prst="roundRect">
            <a:avLst>
              <a:gd name="adj" fmla="val 9963"/>
            </a:avLst>
          </a:prstGeom>
          <a:gradFill flip="none" rotWithShape="1">
            <a:gsLst>
              <a:gs pos="100000">
                <a:schemeClr val="tx1"/>
              </a:gs>
              <a:gs pos="100000">
                <a:schemeClr val="tx1">
                  <a:alpha val="61000"/>
                </a:schemeClr>
              </a:gs>
            </a:gsLst>
            <a:lin ang="1200000" scaled="0"/>
            <a:tileRect/>
          </a:gradFill>
          <a:ln>
            <a:headEnd type="none" w="med" len="med"/>
            <a:tailEnd type="none" w="med" len="med"/>
          </a:ln>
          <a:effectLst/>
          <a:scene3d>
            <a:camera prst="orthographicFront" fov="0">
              <a:rot lat="0" lon="0" rev="0"/>
            </a:camera>
            <a:lightRig rig="brightRoom" dir="tl">
              <a:rot lat="0" lon="0" rev="5400000"/>
            </a:lightRig>
          </a:scene3d>
          <a:sp3d>
            <a:contourClr>
              <a:schemeClr val="accent4"/>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5" name="Rounded Rectangle 24"/>
          <p:cNvSpPr/>
          <p:nvPr/>
        </p:nvSpPr>
        <p:spPr bwMode="auto">
          <a:xfrm rot="10800000">
            <a:off x="5154383" y="3307440"/>
            <a:ext cx="3774897" cy="3020331"/>
          </a:xfrm>
          <a:prstGeom prst="roundRect">
            <a:avLst>
              <a:gd name="adj" fmla="val 7514"/>
            </a:avLst>
          </a:prstGeom>
          <a:gradFill flip="none" rotWithShape="1">
            <a:gsLst>
              <a:gs pos="100000">
                <a:schemeClr val="tx1"/>
              </a:gs>
              <a:gs pos="100000">
                <a:schemeClr val="tx1">
                  <a:alpha val="61000"/>
                </a:schemeClr>
              </a:gs>
            </a:gsLst>
            <a:lin ang="1200000" scaled="0"/>
            <a:tileRect/>
          </a:gradFill>
          <a:ln>
            <a:headEnd type="none" w="med" len="med"/>
            <a:tailEnd type="none" w="med" len="med"/>
          </a:ln>
          <a:effectLst/>
          <a:scene3d>
            <a:camera prst="orthographicFront" fov="0">
              <a:rot lat="0" lon="0" rev="0"/>
            </a:camera>
            <a:lightRig rig="brightRoom" dir="tl">
              <a:rot lat="0" lon="0" rev="5400000"/>
            </a:lightRig>
          </a:scene3d>
          <a:sp3d>
            <a:contourClr>
              <a:schemeClr val="accent4"/>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6" name="Rounded Rectangle 25"/>
          <p:cNvSpPr/>
          <p:nvPr/>
        </p:nvSpPr>
        <p:spPr bwMode="auto">
          <a:xfrm rot="10800000">
            <a:off x="368298" y="5194297"/>
            <a:ext cx="5381848" cy="1133475"/>
          </a:xfrm>
          <a:prstGeom prst="roundRect">
            <a:avLst/>
          </a:prstGeom>
          <a:gradFill flip="none" rotWithShape="1">
            <a:gsLst>
              <a:gs pos="100000">
                <a:schemeClr val="tx1"/>
              </a:gs>
              <a:gs pos="100000">
                <a:schemeClr val="tx1">
                  <a:alpha val="61000"/>
                </a:schemeClr>
              </a:gs>
            </a:gsLst>
            <a:lin ang="1200000" scaled="0"/>
            <a:tileRect/>
          </a:gradFill>
          <a:ln>
            <a:headEnd type="none" w="med" len="med"/>
            <a:tailEnd type="none" w="med" len="med"/>
          </a:ln>
          <a:effectLst/>
          <a:scene3d>
            <a:camera prst="orthographicFront" fov="0">
              <a:rot lat="0" lon="0" rev="0"/>
            </a:camera>
            <a:lightRig rig="brightRoom" dir="tl">
              <a:rot lat="0" lon="0" rev="5400000"/>
            </a:lightRig>
          </a:scene3d>
          <a:sp3d>
            <a:contourClr>
              <a:schemeClr val="accent4"/>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27" name="Picture 13" descr="large menu board"/>
          <p:cNvPicPr>
            <a:picLocks noChangeAspect="1" noChangeArrowheads="1"/>
          </p:cNvPicPr>
          <p:nvPr/>
        </p:nvPicPr>
        <p:blipFill>
          <a:blip r:embed="rId3"/>
          <a:srcRect/>
          <a:stretch>
            <a:fillRect/>
          </a:stretch>
        </p:blipFill>
        <p:spPr bwMode="auto">
          <a:xfrm>
            <a:off x="5350202" y="3409043"/>
            <a:ext cx="3387249" cy="2709015"/>
          </a:xfrm>
          <a:prstGeom prst="rect">
            <a:avLst/>
          </a:prstGeom>
          <a:noFill/>
          <a:ln w="9525">
            <a:noFill/>
            <a:miter lim="800000"/>
            <a:headEnd/>
            <a:tailEnd/>
          </a:ln>
          <a:effectLst/>
        </p:spPr>
      </p:pic>
      <p:pic>
        <p:nvPicPr>
          <p:cNvPr id="28" name="Picture 18"/>
          <p:cNvPicPr>
            <a:picLocks noChangeAspect="1" noChangeArrowheads="1"/>
          </p:cNvPicPr>
          <p:nvPr/>
        </p:nvPicPr>
        <p:blipFill>
          <a:blip r:embed="rId4"/>
          <a:srcRect/>
          <a:stretch>
            <a:fillRect/>
          </a:stretch>
        </p:blipFill>
        <p:spPr bwMode="auto">
          <a:xfrm>
            <a:off x="368300" y="5356058"/>
            <a:ext cx="5486400" cy="762000"/>
          </a:xfrm>
          <a:prstGeom prst="rect">
            <a:avLst/>
          </a:prstGeom>
          <a:noFill/>
          <a:ln w="9525">
            <a:noFill/>
            <a:miter lim="800000"/>
            <a:headEnd/>
            <a:tailEnd/>
          </a:ln>
          <a:effectLst/>
        </p:spPr>
      </p:pic>
      <p:pic>
        <p:nvPicPr>
          <p:cNvPr id="29" name="Picture 19" descr="Blue C Sushi">
            <a:hlinkClick r:id="rId5"/>
          </p:cNvPr>
          <p:cNvPicPr>
            <a:picLocks noChangeAspect="1" noChangeArrowheads="1"/>
          </p:cNvPicPr>
          <p:nvPr/>
        </p:nvPicPr>
        <p:blipFill>
          <a:blip r:embed="rId6"/>
          <a:srcRect/>
          <a:stretch>
            <a:fillRect/>
          </a:stretch>
        </p:blipFill>
        <p:spPr bwMode="auto">
          <a:xfrm>
            <a:off x="7220644" y="2079172"/>
            <a:ext cx="1323975" cy="1314450"/>
          </a:xfrm>
          <a:prstGeom prst="rect">
            <a:avLst/>
          </a:prstGeom>
          <a:ln>
            <a:noFill/>
          </a:ln>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18843" y="1859305"/>
            <a:ext cx="8458200" cy="1523495"/>
          </a:xfrm>
        </p:spPr>
        <p:txBody>
          <a:bodyPr>
            <a:normAutofit fontScale="90000"/>
          </a:bodyPr>
          <a:lstStyle/>
          <a:p>
            <a:r>
              <a:rPr lang="es-ES" dirty="0" smtClean="0"/>
              <a:t>Orquestando las empresas en tiempo real con BizTalk RFID</a:t>
            </a:r>
            <a:endParaRPr lang="es-ES" sz="3600" dirty="0">
              <a:solidFill>
                <a:schemeClr val="tx2"/>
              </a:solidFill>
            </a:endParaRPr>
          </a:p>
        </p:txBody>
      </p:sp>
      <p:sp>
        <p:nvSpPr>
          <p:cNvPr id="3" name="Subtitle 2"/>
          <p:cNvSpPr>
            <a:spLocks noGrp="1"/>
          </p:cNvSpPr>
          <p:nvPr>
            <p:ph type="subTitle" idx="1"/>
          </p:nvPr>
        </p:nvSpPr>
        <p:spPr/>
        <p:txBody>
          <a:bodyPr/>
          <a:lstStyle/>
          <a:p>
            <a:r>
              <a:rPr lang="es-ES" sz="4400" dirty="0" smtClean="0">
                <a:solidFill>
                  <a:schemeClr val="tx1"/>
                </a:solidFill>
              </a:rPr>
              <a:t>Raúl Fuertes González</a:t>
            </a:r>
          </a:p>
          <a:p>
            <a:r>
              <a:rPr lang="es-ES" sz="4400" dirty="0" smtClean="0">
                <a:solidFill>
                  <a:schemeClr val="tx1"/>
                </a:solidFill>
              </a:rPr>
              <a:t>Consultor de Kabel</a:t>
            </a:r>
          </a:p>
          <a:p>
            <a:r>
              <a:rPr lang="es-ES" sz="4400" dirty="0" smtClean="0">
                <a:solidFill>
                  <a:schemeClr val="tx1"/>
                </a:solidFill>
              </a:rPr>
              <a:t>BizTalk RFID</a:t>
            </a:r>
          </a:p>
        </p:txBody>
      </p:sp>
      <p:pic>
        <p:nvPicPr>
          <p:cNvPr id="5" name="Picture 4" descr="Gold_Partner_rgb_3_65_1_11.png"/>
          <p:cNvPicPr>
            <a:picLocks noChangeAspect="1"/>
          </p:cNvPicPr>
          <p:nvPr/>
        </p:nvPicPr>
        <p:blipFill>
          <a:blip r:embed="rId3"/>
          <a:stretch>
            <a:fillRect/>
          </a:stretch>
        </p:blipFill>
        <p:spPr>
          <a:xfrm>
            <a:off x="3237967" y="471780"/>
            <a:ext cx="5086210" cy="874420"/>
          </a:xfrm>
          <a:prstGeom prst="rect">
            <a:avLst/>
          </a:prstGeom>
          <a:noFill/>
          <a:effectLst>
            <a:outerShdw blurRad="50800" dist="38100" dir="2700000" algn="tl" rotWithShape="0">
              <a:schemeClr val="tx1">
                <a:alpha val="40000"/>
              </a:schemeClr>
            </a:outerShdw>
          </a:effectLst>
        </p:spPr>
      </p:pic>
      <p:grpSp>
        <p:nvGrpSpPr>
          <p:cNvPr id="13" name="Group 12"/>
          <p:cNvGrpSpPr/>
          <p:nvPr/>
        </p:nvGrpSpPr>
        <p:grpSpPr>
          <a:xfrm>
            <a:off x="651764" y="457200"/>
            <a:ext cx="2150872" cy="952500"/>
            <a:chOff x="6091428" y="381000"/>
            <a:chExt cx="2150872" cy="952500"/>
          </a:xfrm>
        </p:grpSpPr>
        <p:sp>
          <p:nvSpPr>
            <p:cNvPr id="11" name="Rounded Rectangle 10"/>
            <p:cNvSpPr/>
            <p:nvPr/>
          </p:nvSpPr>
          <p:spPr bwMode="auto">
            <a:xfrm>
              <a:off x="6091428" y="381000"/>
              <a:ext cx="2150872" cy="952500"/>
            </a:xfrm>
            <a:prstGeom prst="roundRect">
              <a:avLst/>
            </a:prstGeom>
            <a:solidFill>
              <a:schemeClr val="tx1">
                <a:alpha val="96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6" name="Picture 5" descr="logo kabel.tif"/>
            <p:cNvPicPr>
              <a:picLocks noChangeAspect="1"/>
            </p:cNvPicPr>
            <p:nvPr/>
          </p:nvPicPr>
          <p:blipFill>
            <a:blip r:embed="rId4" cstate="print">
              <a:lum contrast="-5000"/>
            </a:blip>
            <a:stretch>
              <a:fillRect/>
            </a:stretch>
          </p:blipFill>
          <p:spPr>
            <a:xfrm>
              <a:off x="6251956" y="431292"/>
              <a:ext cx="1830352" cy="775208"/>
            </a:xfrm>
            <a:prstGeom prst="rect">
              <a:avLst/>
            </a:prstGeom>
            <a:noFill/>
            <a:effectLst>
              <a:outerShdw blurRad="50800" dist="38100" dir="8100000" algn="tr" rotWithShape="0">
                <a:schemeClr val="tx1">
                  <a:alpha val="40000"/>
                </a:schemeClr>
              </a:outerShdw>
            </a:effectLst>
          </p:spPr>
        </p:pic>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 y="230188"/>
            <a:ext cx="8382000" cy="1329595"/>
          </a:xfrm>
        </p:spPr>
        <p:txBody>
          <a:bodyPr/>
          <a:lstStyle/>
          <a:p>
            <a:r>
              <a:rPr lang="es-ES" dirty="0" smtClean="0"/>
              <a:t>Blue C Sushi: </a:t>
            </a:r>
            <a:r>
              <a:rPr lang="es-ES" dirty="0"/>
              <a:t>P</a:t>
            </a:r>
            <a:r>
              <a:rPr lang="es-ES" dirty="0" smtClean="0"/>
              <a:t>roblemas y Objetivos</a:t>
            </a:r>
            <a:endParaRPr lang="es-ES" dirty="0"/>
          </a:p>
        </p:txBody>
      </p:sp>
      <p:sp>
        <p:nvSpPr>
          <p:cNvPr id="5" name="Rectangle 3"/>
          <p:cNvSpPr>
            <a:spLocks noGrp="1" noChangeArrowheads="1"/>
          </p:cNvSpPr>
          <p:nvPr>
            <p:ph type="body" sz="quarter" idx="10"/>
          </p:nvPr>
        </p:nvSpPr>
        <p:spPr>
          <a:xfrm>
            <a:off x="396766" y="1659321"/>
            <a:ext cx="5657194" cy="4555093"/>
          </a:xfrm>
        </p:spPr>
        <p:txBody>
          <a:bodyPr/>
          <a:lstStyle/>
          <a:p>
            <a:pPr marL="339725" indent="-339725"/>
            <a:r>
              <a:rPr lang="es-ES" sz="2800" dirty="0" smtClean="0"/>
              <a:t>Problemática del cliente</a:t>
            </a:r>
          </a:p>
          <a:p>
            <a:pPr marL="746125" lvl="1" indent="-339725"/>
            <a:r>
              <a:rPr lang="es-ES" sz="2400" dirty="0" smtClean="0"/>
              <a:t>Control de calidad: tiempo de plato en cinta &lt; 55 min</a:t>
            </a:r>
          </a:p>
          <a:p>
            <a:pPr marL="746125" lvl="1" indent="-339725"/>
            <a:r>
              <a:rPr lang="es-ES" sz="2400" dirty="0" smtClean="0"/>
              <a:t>Agilizar los procesos de facturación y gestión del almacén (picos de trabajo)</a:t>
            </a:r>
          </a:p>
          <a:p>
            <a:pPr marL="339725" indent="-339725"/>
            <a:r>
              <a:rPr lang="es-ES" sz="2800" dirty="0" smtClean="0"/>
              <a:t>Objetivos del proyecto</a:t>
            </a:r>
          </a:p>
          <a:p>
            <a:pPr marL="627063" lvl="1" indent="-287338"/>
            <a:r>
              <a:rPr lang="es-ES" sz="2400" dirty="0" smtClean="0"/>
              <a:t>Mayor control de los platos en cinta</a:t>
            </a:r>
          </a:p>
          <a:p>
            <a:pPr marL="627063" lvl="1" indent="-287338"/>
            <a:r>
              <a:rPr lang="es-ES" sz="2400" dirty="0" smtClean="0"/>
              <a:t>Creación de la cuenta del cliente en tiempo real</a:t>
            </a:r>
          </a:p>
          <a:p>
            <a:pPr marL="627063" lvl="1" indent="-287338"/>
            <a:r>
              <a:rPr lang="es-ES" sz="2400" dirty="0" smtClean="0"/>
              <a:t>Control exhaustivo de los elementos del almacén (</a:t>
            </a:r>
            <a:r>
              <a:rPr lang="es-ES" sz="2400" dirty="0" err="1" smtClean="0"/>
              <a:t>business</a:t>
            </a:r>
            <a:r>
              <a:rPr lang="es-ES" sz="2400" dirty="0" smtClean="0"/>
              <a:t> </a:t>
            </a:r>
            <a:r>
              <a:rPr lang="es-ES" sz="2400" dirty="0" err="1" smtClean="0"/>
              <a:t>intelligence</a:t>
            </a:r>
            <a:r>
              <a:rPr lang="es-ES" sz="2400" dirty="0" smtClean="0"/>
              <a:t>)</a:t>
            </a:r>
            <a:endParaRPr lang="es-ES" sz="2000" dirty="0" smtClean="0"/>
          </a:p>
        </p:txBody>
      </p:sp>
      <p:sp>
        <p:nvSpPr>
          <p:cNvPr id="7" name="AutoShape 7" descr="40032345"/>
          <p:cNvSpPr>
            <a:spLocks noChangeAspect="1" noChangeArrowheads="1"/>
          </p:cNvSpPr>
          <p:nvPr/>
        </p:nvSpPr>
        <p:spPr bwMode="auto">
          <a:xfrm>
            <a:off x="0" y="0"/>
            <a:ext cx="304800" cy="304800"/>
          </a:xfrm>
          <a:prstGeom prst="rect">
            <a:avLst/>
          </a:prstGeom>
          <a:noFill/>
        </p:spPr>
        <p:txBody>
          <a:bodyPr/>
          <a:lstStyle/>
          <a:p>
            <a:endParaRPr lang="en-US"/>
          </a:p>
        </p:txBody>
      </p:sp>
      <p:sp>
        <p:nvSpPr>
          <p:cNvPr id="8" name="AutoShape 8" descr="40032345"/>
          <p:cNvSpPr>
            <a:spLocks noChangeAspect="1" noChangeArrowheads="1"/>
          </p:cNvSpPr>
          <p:nvPr/>
        </p:nvSpPr>
        <p:spPr bwMode="auto">
          <a:xfrm>
            <a:off x="4419600" y="3276600"/>
            <a:ext cx="304800" cy="304800"/>
          </a:xfrm>
          <a:prstGeom prst="rect">
            <a:avLst/>
          </a:prstGeom>
          <a:noFill/>
        </p:spPr>
        <p:txBody>
          <a:bodyPr/>
          <a:lstStyle/>
          <a:p>
            <a:endParaRPr lang="en-US"/>
          </a:p>
        </p:txBody>
      </p:sp>
      <p:grpSp>
        <p:nvGrpSpPr>
          <p:cNvPr id="14" name="Group 13"/>
          <p:cNvGrpSpPr/>
          <p:nvPr/>
        </p:nvGrpSpPr>
        <p:grpSpPr>
          <a:xfrm>
            <a:off x="6347489" y="1942827"/>
            <a:ext cx="2475820" cy="3615644"/>
            <a:chOff x="6347489" y="1942827"/>
            <a:chExt cx="2475820" cy="3615644"/>
          </a:xfrm>
        </p:grpSpPr>
        <p:sp>
          <p:nvSpPr>
            <p:cNvPr id="6" name="Rounded Rectangle 5"/>
            <p:cNvSpPr/>
            <p:nvPr/>
          </p:nvSpPr>
          <p:spPr bwMode="auto">
            <a:xfrm>
              <a:off x="6347489" y="1942827"/>
              <a:ext cx="2475820" cy="3615644"/>
            </a:xfrm>
            <a:prstGeom prst="roundRect">
              <a:avLst/>
            </a:prstGeom>
            <a:solidFill>
              <a:schemeClr val="tx1"/>
            </a:solidFill>
            <a:ln>
              <a:headEnd type="none" w="med" len="med"/>
              <a:tailEnd type="none" w="med" len="med"/>
            </a:ln>
            <a:effectLst/>
            <a:scene3d>
              <a:camera prst="orthographicFront" fov="0">
                <a:rot lat="0" lon="0" rev="0"/>
              </a:camera>
              <a:lightRig rig="brightRoom" dir="tl">
                <a:rot lat="0" lon="0" rev="5400000"/>
              </a:lightRig>
            </a:scene3d>
            <a:sp3d>
              <a:bevelT w="25400" h="50800" prst="angle"/>
              <a:contourClr>
                <a:schemeClr val="tx1"/>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9" name="Picture 11" descr="KIKATA">
              <a:hlinkClick r:id="rId2"/>
            </p:cNvPr>
            <p:cNvPicPr>
              <a:picLocks noChangeAspect="1" noChangeArrowheads="1"/>
            </p:cNvPicPr>
            <p:nvPr/>
          </p:nvPicPr>
          <p:blipFill>
            <a:blip r:embed="rId3"/>
            <a:srcRect/>
            <a:stretch>
              <a:fillRect/>
            </a:stretch>
          </p:blipFill>
          <p:spPr bwMode="auto">
            <a:xfrm>
              <a:off x="6982051" y="4935135"/>
              <a:ext cx="1295400" cy="357188"/>
            </a:xfrm>
            <a:prstGeom prst="rect">
              <a:avLst/>
            </a:prstGeom>
            <a:noFill/>
          </p:spPr>
        </p:pic>
        <p:pic>
          <p:nvPicPr>
            <p:cNvPr id="10" name="Picture 13" descr="Intermec654.jpg">
              <a:hlinkClick r:id="rId4"/>
            </p:cNvPr>
            <p:cNvPicPr>
              <a:picLocks noChangeAspect="1" noChangeArrowheads="1"/>
            </p:cNvPicPr>
            <p:nvPr/>
          </p:nvPicPr>
          <p:blipFill>
            <a:blip r:embed="rId5"/>
            <a:srcRect/>
            <a:stretch>
              <a:fillRect/>
            </a:stretch>
          </p:blipFill>
          <p:spPr bwMode="auto">
            <a:xfrm>
              <a:off x="6939760" y="4339927"/>
              <a:ext cx="1428750" cy="400050"/>
            </a:xfrm>
            <a:prstGeom prst="rect">
              <a:avLst/>
            </a:prstGeom>
            <a:noFill/>
          </p:spPr>
        </p:pic>
        <p:pic>
          <p:nvPicPr>
            <p:cNvPr id="11" name="Picture 19" descr="Blue C Sushi">
              <a:hlinkClick r:id="rId6"/>
            </p:cNvPr>
            <p:cNvPicPr>
              <a:picLocks noChangeAspect="1" noChangeArrowheads="1"/>
            </p:cNvPicPr>
            <p:nvPr/>
          </p:nvPicPr>
          <p:blipFill>
            <a:blip r:embed="rId7"/>
            <a:srcRect/>
            <a:stretch>
              <a:fillRect/>
            </a:stretch>
          </p:blipFill>
          <p:spPr bwMode="auto">
            <a:xfrm>
              <a:off x="6845844" y="2281373"/>
              <a:ext cx="1323975" cy="1314450"/>
            </a:xfrm>
            <a:prstGeom prst="rect">
              <a:avLst/>
            </a:prstGeom>
            <a:ln>
              <a:noFill/>
            </a:ln>
            <a:effectLst/>
          </p:spPr>
        </p:pic>
        <p:pic>
          <p:nvPicPr>
            <p:cNvPr id="12" name="Picture 31" descr="BTServer06R2_rgb.png"/>
            <p:cNvPicPr>
              <a:picLocks noChangeAspect="1"/>
            </p:cNvPicPr>
            <p:nvPr/>
          </p:nvPicPr>
          <p:blipFill>
            <a:blip r:embed="rId8"/>
            <a:srcRect/>
            <a:stretch>
              <a:fillRect/>
            </a:stretch>
          </p:blipFill>
          <p:spPr bwMode="auto">
            <a:xfrm>
              <a:off x="6526375" y="3895177"/>
              <a:ext cx="2133600" cy="29845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s-ES" dirty="0" smtClean="0"/>
              <a:t>Blue C Sushi: Solución RFID</a:t>
            </a:r>
            <a:endParaRPr lang="es-ES" dirty="0"/>
          </a:p>
        </p:txBody>
      </p:sp>
      <p:sp>
        <p:nvSpPr>
          <p:cNvPr id="3" name="Text Placeholder 2"/>
          <p:cNvSpPr>
            <a:spLocks noGrp="1"/>
          </p:cNvSpPr>
          <p:nvPr>
            <p:ph type="body" sz="quarter" idx="10"/>
          </p:nvPr>
        </p:nvSpPr>
        <p:spPr>
          <a:xfrm>
            <a:off x="317940" y="1175069"/>
            <a:ext cx="8494986" cy="5564600"/>
          </a:xfrm>
        </p:spPr>
        <p:txBody>
          <a:bodyPr/>
          <a:lstStyle/>
          <a:p>
            <a:pPr marL="339725" indent="-339725"/>
            <a:r>
              <a:rPr lang="es-ES" dirty="0" smtClean="0"/>
              <a:t>Componentes de la solución</a:t>
            </a:r>
          </a:p>
          <a:p>
            <a:pPr marL="627063" lvl="1" indent="-287338"/>
            <a:r>
              <a:rPr lang="es-ES" dirty="0" smtClean="0"/>
              <a:t>BizTalk Server 2006 R2</a:t>
            </a:r>
          </a:p>
          <a:p>
            <a:pPr marL="627063" lvl="1" indent="-287338"/>
            <a:r>
              <a:rPr lang="es-ES" dirty="0" smtClean="0"/>
              <a:t>Aplicación de gestión del inventario de </a:t>
            </a:r>
            <a:br>
              <a:rPr lang="es-ES" dirty="0" smtClean="0"/>
            </a:br>
            <a:r>
              <a:rPr lang="es-ES" dirty="0" err="1" smtClean="0"/>
              <a:t>Kikata</a:t>
            </a:r>
            <a:r>
              <a:rPr lang="es-ES" dirty="0" smtClean="0"/>
              <a:t> </a:t>
            </a:r>
            <a:r>
              <a:rPr lang="es-ES" dirty="0" err="1" smtClean="0"/>
              <a:t>Ebisu</a:t>
            </a:r>
            <a:r>
              <a:rPr lang="es-ES" dirty="0" smtClean="0"/>
              <a:t> Live</a:t>
            </a:r>
          </a:p>
          <a:p>
            <a:pPr marL="627063" lvl="1" indent="-287338"/>
            <a:r>
              <a:rPr lang="es-ES" dirty="0" smtClean="0"/>
              <a:t>Hardware RFID </a:t>
            </a:r>
            <a:r>
              <a:rPr lang="es-ES" dirty="0" err="1" smtClean="0"/>
              <a:t>Intermec</a:t>
            </a:r>
            <a:endParaRPr lang="es-ES" dirty="0" smtClean="0"/>
          </a:p>
          <a:p>
            <a:pPr marL="862013" lvl="2" indent="-234950"/>
            <a:r>
              <a:rPr lang="es-ES" dirty="0" smtClean="0"/>
              <a:t>5 lectores fijos RFID</a:t>
            </a:r>
          </a:p>
          <a:p>
            <a:pPr marL="862013" lvl="2" indent="-234950"/>
            <a:r>
              <a:rPr lang="es-ES" dirty="0" smtClean="0"/>
              <a:t>Antenas RFID en la tablas de corte y los transportadores</a:t>
            </a:r>
          </a:p>
          <a:p>
            <a:pPr marL="862013" lvl="2" indent="-234950"/>
            <a:r>
              <a:rPr lang="es-ES" dirty="0" smtClean="0"/>
              <a:t>Etiquetas RFID en todos los platos</a:t>
            </a:r>
          </a:p>
          <a:p>
            <a:pPr marL="1147763" lvl="3" indent="-285750"/>
            <a:r>
              <a:rPr lang="es-ES" sz="2200" dirty="0" smtClean="0"/>
              <a:t>Tolerancia al calor y la humedad con las que se trabaja diariamente en las actividades de los restaurantes.</a:t>
            </a:r>
          </a:p>
          <a:p>
            <a:endParaRPr lang="es-ES" dirty="0" smtClean="0"/>
          </a:p>
          <a:p>
            <a:endParaRPr lang="es-ES" dirty="0" smtClean="0"/>
          </a:p>
        </p:txBody>
      </p:sp>
      <p:pic>
        <p:nvPicPr>
          <p:cNvPr id="4" name="Picture 19" descr="Blue C Sushi">
            <a:hlinkClick r:id="rId2"/>
          </p:cNvPr>
          <p:cNvPicPr>
            <a:picLocks noChangeAspect="1" noChangeArrowheads="1"/>
          </p:cNvPicPr>
          <p:nvPr/>
        </p:nvPicPr>
        <p:blipFill>
          <a:blip r:embed="rId3"/>
          <a:srcRect/>
          <a:stretch>
            <a:fillRect/>
          </a:stretch>
        </p:blipFill>
        <p:spPr bwMode="auto">
          <a:xfrm>
            <a:off x="7632350" y="1245938"/>
            <a:ext cx="1196340" cy="12039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79388" y="2427891"/>
            <a:ext cx="8785227" cy="3846785"/>
            <a:chOff x="363" y="1834"/>
            <a:chExt cx="5257" cy="2532"/>
          </a:xfrm>
        </p:grpSpPr>
        <p:grpSp>
          <p:nvGrpSpPr>
            <p:cNvPr id="5" name="Group 3"/>
            <p:cNvGrpSpPr>
              <a:grpSpLocks/>
            </p:cNvGrpSpPr>
            <p:nvPr/>
          </p:nvGrpSpPr>
          <p:grpSpPr bwMode="auto">
            <a:xfrm>
              <a:off x="363" y="1834"/>
              <a:ext cx="1686" cy="2532"/>
              <a:chOff x="227" y="1698"/>
              <a:chExt cx="1686" cy="2532"/>
            </a:xfrm>
          </p:grpSpPr>
          <p:pic>
            <p:nvPicPr>
              <p:cNvPr id="14" name="Picture 4" descr="empty-blue-rectangle"/>
              <p:cNvPicPr>
                <a:picLocks noChangeAspect="1" noChangeArrowheads="1"/>
              </p:cNvPicPr>
              <p:nvPr/>
            </p:nvPicPr>
            <p:blipFill>
              <a:blip r:embed="rId2"/>
              <a:srcRect/>
              <a:stretch>
                <a:fillRect/>
              </a:stretch>
            </p:blipFill>
            <p:spPr bwMode="auto">
              <a:xfrm>
                <a:off x="227" y="1698"/>
                <a:ext cx="1686" cy="2532"/>
              </a:xfrm>
              <a:prstGeom prst="rect">
                <a:avLst/>
              </a:prstGeom>
              <a:noFill/>
              <a:ln w="9525">
                <a:noFill/>
                <a:miter lim="800000"/>
                <a:headEnd/>
                <a:tailEnd/>
              </a:ln>
            </p:spPr>
          </p:pic>
          <p:pic>
            <p:nvPicPr>
              <p:cNvPr id="15" name="Picture 5" descr="blue-top-faded"/>
              <p:cNvPicPr>
                <a:picLocks noChangeAspect="1" noChangeArrowheads="1"/>
              </p:cNvPicPr>
              <p:nvPr/>
            </p:nvPicPr>
            <p:blipFill>
              <a:blip r:embed="rId3"/>
              <a:srcRect/>
              <a:stretch>
                <a:fillRect/>
              </a:stretch>
            </p:blipFill>
            <p:spPr bwMode="auto">
              <a:xfrm>
                <a:off x="249" y="1717"/>
                <a:ext cx="1626" cy="720"/>
              </a:xfrm>
              <a:prstGeom prst="rect">
                <a:avLst/>
              </a:prstGeom>
              <a:noFill/>
              <a:ln w="9525">
                <a:noFill/>
                <a:miter lim="800000"/>
                <a:headEnd/>
                <a:tailEnd/>
              </a:ln>
            </p:spPr>
          </p:pic>
          <p:pic>
            <p:nvPicPr>
              <p:cNvPr id="16" name="Picture 6" descr="Customer--Business-Challeng"/>
              <p:cNvPicPr>
                <a:picLocks noChangeAspect="1" noChangeArrowheads="1"/>
              </p:cNvPicPr>
              <p:nvPr/>
            </p:nvPicPr>
            <p:blipFill>
              <a:blip r:embed="rId4" cstate="screen"/>
              <a:srcRect/>
              <a:stretch>
                <a:fillRect/>
              </a:stretch>
            </p:blipFill>
            <p:spPr bwMode="auto">
              <a:xfrm>
                <a:off x="341" y="1859"/>
                <a:ext cx="1432" cy="412"/>
              </a:xfrm>
              <a:prstGeom prst="rect">
                <a:avLst/>
              </a:prstGeom>
              <a:noFill/>
              <a:ln w="9525">
                <a:noFill/>
                <a:miter lim="800000"/>
                <a:headEnd/>
                <a:tailEnd/>
              </a:ln>
            </p:spPr>
          </p:pic>
        </p:grpSp>
        <p:grpSp>
          <p:nvGrpSpPr>
            <p:cNvPr id="6" name="Group 7"/>
            <p:cNvGrpSpPr>
              <a:grpSpLocks/>
            </p:cNvGrpSpPr>
            <p:nvPr/>
          </p:nvGrpSpPr>
          <p:grpSpPr bwMode="auto">
            <a:xfrm>
              <a:off x="2148" y="1834"/>
              <a:ext cx="1686" cy="2532"/>
              <a:chOff x="2012" y="1698"/>
              <a:chExt cx="1686" cy="2532"/>
            </a:xfrm>
          </p:grpSpPr>
          <p:pic>
            <p:nvPicPr>
              <p:cNvPr id="11" name="Picture 8" descr="empty-green-rectangle"/>
              <p:cNvPicPr>
                <a:picLocks noChangeAspect="1" noChangeArrowheads="1"/>
              </p:cNvPicPr>
              <p:nvPr/>
            </p:nvPicPr>
            <p:blipFill>
              <a:blip r:embed="rId5"/>
              <a:srcRect/>
              <a:stretch>
                <a:fillRect/>
              </a:stretch>
            </p:blipFill>
            <p:spPr bwMode="auto">
              <a:xfrm>
                <a:off x="2012" y="1698"/>
                <a:ext cx="1686" cy="2532"/>
              </a:xfrm>
              <a:prstGeom prst="rect">
                <a:avLst/>
              </a:prstGeom>
              <a:noFill/>
              <a:ln w="9525">
                <a:noFill/>
                <a:miter lim="800000"/>
                <a:headEnd/>
                <a:tailEnd/>
              </a:ln>
            </p:spPr>
          </p:pic>
          <p:pic>
            <p:nvPicPr>
              <p:cNvPr id="12" name="Picture 9" descr="green-top-faded"/>
              <p:cNvPicPr>
                <a:picLocks noChangeAspect="1" noChangeArrowheads="1"/>
              </p:cNvPicPr>
              <p:nvPr/>
            </p:nvPicPr>
            <p:blipFill>
              <a:blip r:embed="rId6"/>
              <a:srcRect/>
              <a:stretch>
                <a:fillRect/>
              </a:stretch>
            </p:blipFill>
            <p:spPr bwMode="auto">
              <a:xfrm>
                <a:off x="2045" y="1718"/>
                <a:ext cx="1626" cy="720"/>
              </a:xfrm>
              <a:prstGeom prst="rect">
                <a:avLst/>
              </a:prstGeom>
              <a:noFill/>
              <a:ln w="9525">
                <a:noFill/>
                <a:miter lim="800000"/>
                <a:headEnd/>
                <a:tailEnd/>
              </a:ln>
            </p:spPr>
          </p:pic>
          <p:pic>
            <p:nvPicPr>
              <p:cNvPr id="13" name="Picture 10" descr="Solution"/>
              <p:cNvPicPr>
                <a:picLocks noChangeAspect="1" noChangeArrowheads="1"/>
              </p:cNvPicPr>
              <p:nvPr/>
            </p:nvPicPr>
            <p:blipFill>
              <a:blip r:embed="rId7"/>
              <a:srcRect/>
              <a:stretch>
                <a:fillRect/>
              </a:stretch>
            </p:blipFill>
            <p:spPr bwMode="auto">
              <a:xfrm>
                <a:off x="2430" y="1935"/>
                <a:ext cx="834" cy="260"/>
              </a:xfrm>
              <a:prstGeom prst="rect">
                <a:avLst/>
              </a:prstGeom>
              <a:noFill/>
              <a:ln w="9525">
                <a:noFill/>
                <a:miter lim="800000"/>
                <a:headEnd/>
                <a:tailEnd/>
              </a:ln>
            </p:spPr>
          </p:pic>
        </p:grpSp>
        <p:grpSp>
          <p:nvGrpSpPr>
            <p:cNvPr id="7" name="Group 11"/>
            <p:cNvGrpSpPr>
              <a:grpSpLocks/>
            </p:cNvGrpSpPr>
            <p:nvPr/>
          </p:nvGrpSpPr>
          <p:grpSpPr bwMode="auto">
            <a:xfrm>
              <a:off x="3934" y="1834"/>
              <a:ext cx="1686" cy="2532"/>
              <a:chOff x="3798" y="1698"/>
              <a:chExt cx="1686" cy="2532"/>
            </a:xfrm>
          </p:grpSpPr>
          <p:pic>
            <p:nvPicPr>
              <p:cNvPr id="8" name="Picture 12" descr="empty-red-rectangle"/>
              <p:cNvPicPr>
                <a:picLocks noChangeAspect="1" noChangeArrowheads="1"/>
              </p:cNvPicPr>
              <p:nvPr/>
            </p:nvPicPr>
            <p:blipFill>
              <a:blip r:embed="rId8"/>
              <a:srcRect/>
              <a:stretch>
                <a:fillRect/>
              </a:stretch>
            </p:blipFill>
            <p:spPr bwMode="auto">
              <a:xfrm>
                <a:off x="3798" y="1698"/>
                <a:ext cx="1686" cy="2532"/>
              </a:xfrm>
              <a:prstGeom prst="rect">
                <a:avLst/>
              </a:prstGeom>
              <a:noFill/>
              <a:ln w="9525">
                <a:noFill/>
                <a:miter lim="800000"/>
                <a:headEnd/>
                <a:tailEnd/>
              </a:ln>
            </p:spPr>
          </p:pic>
          <p:pic>
            <p:nvPicPr>
              <p:cNvPr id="9" name="Picture 13" descr="red-top-faded"/>
              <p:cNvPicPr>
                <a:picLocks noChangeAspect="1" noChangeArrowheads="1"/>
              </p:cNvPicPr>
              <p:nvPr/>
            </p:nvPicPr>
            <p:blipFill>
              <a:blip r:embed="rId9"/>
              <a:srcRect/>
              <a:stretch>
                <a:fillRect/>
              </a:stretch>
            </p:blipFill>
            <p:spPr bwMode="auto">
              <a:xfrm>
                <a:off x="3821" y="1727"/>
                <a:ext cx="1626" cy="720"/>
              </a:xfrm>
              <a:prstGeom prst="rect">
                <a:avLst/>
              </a:prstGeom>
              <a:noFill/>
              <a:ln w="9525">
                <a:noFill/>
                <a:miter lim="800000"/>
                <a:headEnd/>
                <a:tailEnd/>
              </a:ln>
            </p:spPr>
          </p:pic>
          <p:pic>
            <p:nvPicPr>
              <p:cNvPr id="10" name="Picture 14" descr="Customer-Results-Benefits"/>
              <p:cNvPicPr>
                <a:picLocks noChangeAspect="1" noChangeArrowheads="1"/>
              </p:cNvPicPr>
              <p:nvPr/>
            </p:nvPicPr>
            <p:blipFill>
              <a:blip r:embed="rId10" cstate="screen"/>
              <a:srcRect/>
              <a:stretch>
                <a:fillRect/>
              </a:stretch>
            </p:blipFill>
            <p:spPr bwMode="auto">
              <a:xfrm>
                <a:off x="4077" y="1870"/>
                <a:ext cx="1153" cy="391"/>
              </a:xfrm>
              <a:prstGeom prst="rect">
                <a:avLst/>
              </a:prstGeom>
              <a:noFill/>
              <a:ln w="9525">
                <a:noFill/>
                <a:miter lim="800000"/>
                <a:headEnd/>
                <a:tailEnd/>
              </a:ln>
            </p:spPr>
          </p:pic>
        </p:grpSp>
      </p:grpSp>
      <p:pic>
        <p:nvPicPr>
          <p:cNvPr id="17" name="Picture 15"/>
          <p:cNvPicPr>
            <a:picLocks noChangeAspect="1" noChangeArrowheads="1"/>
          </p:cNvPicPr>
          <p:nvPr/>
        </p:nvPicPr>
        <p:blipFill>
          <a:blip r:embed="rId11">
            <a:lum bright="18000"/>
          </a:blip>
          <a:srcRect/>
          <a:stretch>
            <a:fillRect/>
          </a:stretch>
        </p:blipFill>
        <p:spPr bwMode="auto">
          <a:xfrm>
            <a:off x="0" y="1227138"/>
            <a:ext cx="9144000" cy="1079500"/>
          </a:xfrm>
          <a:prstGeom prst="rect">
            <a:avLst/>
          </a:prstGeom>
          <a:noFill/>
          <a:ln w="12700" algn="ctr">
            <a:noFill/>
            <a:miter lim="800000"/>
            <a:headEnd type="none" w="sm" len="sm"/>
            <a:tailEnd type="none" w="sm" len="sm"/>
          </a:ln>
        </p:spPr>
      </p:pic>
      <p:sp>
        <p:nvSpPr>
          <p:cNvPr id="18" name="Line 16"/>
          <p:cNvSpPr>
            <a:spLocks noChangeShapeType="1"/>
          </p:cNvSpPr>
          <p:nvPr/>
        </p:nvSpPr>
        <p:spPr bwMode="auto">
          <a:xfrm>
            <a:off x="484188" y="4808538"/>
            <a:ext cx="5334000" cy="0"/>
          </a:xfrm>
          <a:prstGeom prst="line">
            <a:avLst/>
          </a:prstGeom>
          <a:noFill/>
          <a:ln w="38100">
            <a:noFill/>
            <a:round/>
            <a:headEnd/>
            <a:tailEnd type="none" w="lg" len="sm"/>
          </a:ln>
        </p:spPr>
        <p:txBody>
          <a:bodyPr tIns="91440" bIns="91440">
            <a:spAutoFit/>
          </a:bodyPr>
          <a:lstStyle/>
          <a:p>
            <a:endParaRPr lang="es-ES"/>
          </a:p>
        </p:txBody>
      </p:sp>
      <p:sp>
        <p:nvSpPr>
          <p:cNvPr id="19" name="Rectangle 17"/>
          <p:cNvSpPr>
            <a:spLocks noChangeArrowheads="1"/>
          </p:cNvSpPr>
          <p:nvPr/>
        </p:nvSpPr>
        <p:spPr bwMode="auto">
          <a:xfrm>
            <a:off x="6315225" y="3652973"/>
            <a:ext cx="2473176" cy="2506527"/>
          </a:xfrm>
          <a:prstGeom prst="rect">
            <a:avLst/>
          </a:prstGeom>
        </p:spPr>
        <p:txBody>
          <a:bodyPr vert="horz" lIns="0" tIns="0" rIns="0" bIns="0" rtlCol="0">
            <a:noAutofit/>
          </a:bodyPr>
          <a:lstStyle/>
          <a:p>
            <a:pPr marL="230188" indent="-230188">
              <a:lnSpc>
                <a:spcPct val="90000"/>
              </a:lnSpc>
              <a:spcBef>
                <a:spcPct val="20000"/>
              </a:spcBef>
              <a:buClr>
                <a:schemeClr val="folHlink"/>
              </a:buClr>
              <a:buSzPct val="100000"/>
              <a:buBlip>
                <a:blip r:embed="rId12"/>
              </a:buBlip>
            </a:pPr>
            <a:r>
              <a:rPr lang="es-ES" sz="1600" dirty="0" smtClean="0"/>
              <a:t>Mejora el control de calidad de los chefs</a:t>
            </a:r>
          </a:p>
          <a:p>
            <a:pPr marL="230188" indent="-230188">
              <a:lnSpc>
                <a:spcPct val="90000"/>
              </a:lnSpc>
              <a:spcBef>
                <a:spcPct val="20000"/>
              </a:spcBef>
              <a:buClr>
                <a:schemeClr val="folHlink"/>
              </a:buClr>
              <a:buSzPct val="100000"/>
              <a:buBlip>
                <a:blip r:embed="rId12"/>
              </a:buBlip>
            </a:pPr>
            <a:r>
              <a:rPr lang="es-ES" sz="1600" dirty="0" smtClean="0"/>
              <a:t>Mejora el servicio a los clientes con cuentas más precisas</a:t>
            </a:r>
          </a:p>
          <a:p>
            <a:pPr marL="230188" indent="-230188">
              <a:lnSpc>
                <a:spcPct val="90000"/>
              </a:lnSpc>
              <a:spcBef>
                <a:spcPct val="20000"/>
              </a:spcBef>
              <a:buClr>
                <a:schemeClr val="folHlink"/>
              </a:buClr>
              <a:buSzPct val="100000"/>
              <a:buBlip>
                <a:blip r:embed="rId12"/>
              </a:buBlip>
            </a:pPr>
            <a:r>
              <a:rPr lang="es-ES" sz="1600" dirty="0" smtClean="0"/>
              <a:t>Una fuerte plataforma para añadir nuevas características como creación de informes de </a:t>
            </a:r>
            <a:r>
              <a:rPr lang="es-ES" sz="1600" dirty="0" err="1" smtClean="0"/>
              <a:t>business</a:t>
            </a:r>
            <a:r>
              <a:rPr lang="es-ES" sz="1600" dirty="0" smtClean="0"/>
              <a:t> </a:t>
            </a:r>
            <a:r>
              <a:rPr lang="es-ES" sz="1600" dirty="0" err="1" smtClean="0"/>
              <a:t>intelligence</a:t>
            </a:r>
            <a:r>
              <a:rPr lang="es-ES" sz="1600" dirty="0" smtClean="0"/>
              <a:t> </a:t>
            </a:r>
            <a:endParaRPr lang="es-ES" sz="1600" dirty="0"/>
          </a:p>
        </p:txBody>
      </p:sp>
      <p:sp>
        <p:nvSpPr>
          <p:cNvPr id="20" name="Rectangle 18"/>
          <p:cNvSpPr>
            <a:spLocks noChangeArrowheads="1"/>
          </p:cNvSpPr>
          <p:nvPr/>
        </p:nvSpPr>
        <p:spPr bwMode="auto">
          <a:xfrm>
            <a:off x="3281457" y="3652974"/>
            <a:ext cx="2471643" cy="2707486"/>
          </a:xfrm>
          <a:prstGeom prst="rect">
            <a:avLst/>
          </a:prstGeom>
        </p:spPr>
        <p:txBody>
          <a:bodyPr vert="horz" lIns="0" tIns="0" rIns="0" bIns="0" rtlCol="0">
            <a:noAutofit/>
          </a:bodyPr>
          <a:lstStyle/>
          <a:p>
            <a:pPr marL="230188" indent="-230188">
              <a:lnSpc>
                <a:spcPct val="90000"/>
              </a:lnSpc>
              <a:spcBef>
                <a:spcPct val="20000"/>
              </a:spcBef>
              <a:buClr>
                <a:schemeClr val="folHlink"/>
              </a:buClr>
              <a:buSzPct val="100000"/>
              <a:buBlip>
                <a:blip r:embed="rId12"/>
              </a:buBlip>
            </a:pPr>
            <a:r>
              <a:rPr lang="es-ES" sz="1600" dirty="0" smtClean="0"/>
              <a:t>Desplegar una solución a medida utilizando Microsoft</a:t>
            </a:r>
            <a:r>
              <a:rPr lang="es-ES" sz="1600" baseline="30000" dirty="0" smtClean="0"/>
              <a:t>®</a:t>
            </a:r>
            <a:r>
              <a:rPr lang="es-ES" sz="1600" dirty="0" smtClean="0"/>
              <a:t> BizTalk</a:t>
            </a:r>
            <a:r>
              <a:rPr lang="es-ES" sz="1600" baseline="30000" dirty="0" smtClean="0"/>
              <a:t>®</a:t>
            </a:r>
            <a:r>
              <a:rPr lang="es-ES" sz="1600" dirty="0" smtClean="0"/>
              <a:t> Server con tecnología RFID e incluir etiquetas RFID en los platos</a:t>
            </a:r>
          </a:p>
          <a:p>
            <a:pPr marL="230188" indent="-230188">
              <a:lnSpc>
                <a:spcPct val="90000"/>
              </a:lnSpc>
              <a:spcBef>
                <a:spcPct val="20000"/>
              </a:spcBef>
              <a:buClr>
                <a:schemeClr val="folHlink"/>
              </a:buClr>
              <a:buSzPct val="100000"/>
              <a:buBlip>
                <a:blip r:embed="rId12"/>
              </a:buBlip>
            </a:pPr>
            <a:r>
              <a:rPr lang="es-ES" sz="1600" dirty="0" smtClean="0"/>
              <a:t>Además utilizar Microsoft</a:t>
            </a:r>
            <a:br>
              <a:rPr lang="es-ES" sz="1600" dirty="0" smtClean="0"/>
            </a:br>
            <a:r>
              <a:rPr lang="es-ES" sz="1600" dirty="0" smtClean="0"/>
              <a:t>SQL Server™ 2005 para recoger los datos de compra y almacén</a:t>
            </a:r>
            <a:endParaRPr lang="es-ES" sz="1600" dirty="0"/>
          </a:p>
        </p:txBody>
      </p:sp>
      <p:sp>
        <p:nvSpPr>
          <p:cNvPr id="21" name="Rectangle 19"/>
          <p:cNvSpPr>
            <a:spLocks noChangeArrowheads="1"/>
          </p:cNvSpPr>
          <p:nvPr/>
        </p:nvSpPr>
        <p:spPr bwMode="auto">
          <a:xfrm>
            <a:off x="363767" y="3637071"/>
            <a:ext cx="2466897" cy="2624029"/>
          </a:xfrm>
          <a:prstGeom prst="rect">
            <a:avLst/>
          </a:prstGeom>
        </p:spPr>
        <p:txBody>
          <a:bodyPr vert="horz" lIns="0" tIns="0" rIns="0" bIns="0" rtlCol="0">
            <a:noAutofit/>
          </a:bodyPr>
          <a:lstStyle/>
          <a:p>
            <a:pPr marL="230188" indent="-230188">
              <a:lnSpc>
                <a:spcPct val="90000"/>
              </a:lnSpc>
              <a:spcBef>
                <a:spcPct val="20000"/>
              </a:spcBef>
              <a:buClr>
                <a:schemeClr val="folHlink"/>
              </a:buClr>
              <a:buSzPct val="100000"/>
              <a:buBlip>
                <a:blip r:embed="rId12"/>
              </a:buBlip>
            </a:pPr>
            <a:r>
              <a:rPr lang="es-ES" sz="1600" dirty="0" smtClean="0"/>
              <a:t>El restaurante encuentra una solución tecnológica que puede mejorar la calidad de su comida y proporciona una visión del almacén y los hábitos de compra de los clientes</a:t>
            </a:r>
          </a:p>
          <a:p>
            <a:pPr marL="230188" indent="-230188">
              <a:lnSpc>
                <a:spcPct val="90000"/>
              </a:lnSpc>
              <a:spcBef>
                <a:spcPct val="20000"/>
              </a:spcBef>
              <a:buClr>
                <a:schemeClr val="folHlink"/>
              </a:buClr>
              <a:buSzPct val="100000"/>
              <a:buBlip>
                <a:blip r:embed="rId12"/>
              </a:buBlip>
            </a:pPr>
            <a:r>
              <a:rPr lang="es-ES" sz="1600" dirty="0" smtClean="0"/>
              <a:t>La solución debe ser a la vez innovadora y rentable</a:t>
            </a:r>
            <a:endParaRPr lang="es-ES" sz="1600" dirty="0"/>
          </a:p>
        </p:txBody>
      </p:sp>
      <p:sp>
        <p:nvSpPr>
          <p:cNvPr id="22" name="Text Box 20"/>
          <p:cNvSpPr txBox="1">
            <a:spLocks noChangeArrowheads="1"/>
          </p:cNvSpPr>
          <p:nvPr/>
        </p:nvSpPr>
        <p:spPr bwMode="auto">
          <a:xfrm>
            <a:off x="301625" y="1300015"/>
            <a:ext cx="8512175" cy="954107"/>
          </a:xfrm>
          <a:prstGeom prst="rect">
            <a:avLst/>
          </a:prstGeom>
          <a:noFill/>
          <a:ln w="12700" algn="ctr">
            <a:noFill/>
            <a:miter lim="800000"/>
            <a:headEnd/>
            <a:tailEnd/>
          </a:ln>
        </p:spPr>
        <p:txBody>
          <a:bodyPr wrap="square">
            <a:spAutoFit/>
          </a:bodyPr>
          <a:lstStyle/>
          <a:p>
            <a:pPr algn="ctr"/>
            <a:r>
              <a:rPr lang="es-ES" sz="2800" dirty="0" smtClean="0">
                <a:solidFill>
                  <a:schemeClr val="bg1"/>
                </a:solidFill>
              </a:rPr>
              <a:t>El restaurante de Sushi mejora el control de calidad y servicio al cliente usando la tecnología RFID</a:t>
            </a:r>
            <a:endParaRPr lang="es-ES" sz="2800" dirty="0">
              <a:solidFill>
                <a:schemeClr val="bg1"/>
              </a:solidFill>
            </a:endParaRPr>
          </a:p>
        </p:txBody>
      </p:sp>
      <p:sp>
        <p:nvSpPr>
          <p:cNvPr id="23" name="Line 21"/>
          <p:cNvSpPr>
            <a:spLocks noChangeShapeType="1"/>
          </p:cNvSpPr>
          <p:nvPr/>
        </p:nvSpPr>
        <p:spPr bwMode="auto">
          <a:xfrm>
            <a:off x="706438" y="2770188"/>
            <a:ext cx="5334000" cy="0"/>
          </a:xfrm>
          <a:prstGeom prst="line">
            <a:avLst/>
          </a:prstGeom>
          <a:noFill/>
          <a:ln w="38100" cap="sq">
            <a:noFill/>
            <a:round/>
            <a:headEnd/>
            <a:tailEnd type="none" w="lg" len="sm"/>
          </a:ln>
        </p:spPr>
        <p:txBody>
          <a:bodyPr tIns="91440" bIns="91440">
            <a:spAutoFit/>
          </a:bodyPr>
          <a:lstStyle/>
          <a:p>
            <a:endParaRPr lang="es-ES"/>
          </a:p>
        </p:txBody>
      </p:sp>
      <p:pic>
        <p:nvPicPr>
          <p:cNvPr id="24" name="Picture 22" descr="GEL Wide Arrow with Fade steel-gray"/>
          <p:cNvPicPr>
            <a:picLocks noChangeAspect="1" noChangeArrowheads="1"/>
          </p:cNvPicPr>
          <p:nvPr/>
        </p:nvPicPr>
        <p:blipFill>
          <a:blip r:embed="rId13" cstate="screen"/>
          <a:srcRect/>
          <a:stretch>
            <a:fillRect/>
          </a:stretch>
        </p:blipFill>
        <p:spPr bwMode="auto">
          <a:xfrm>
            <a:off x="2843213" y="2997200"/>
            <a:ext cx="508000" cy="581025"/>
          </a:xfrm>
          <a:prstGeom prst="rect">
            <a:avLst/>
          </a:prstGeom>
          <a:noFill/>
          <a:ln w="9525">
            <a:noFill/>
            <a:miter lim="800000"/>
            <a:headEnd/>
            <a:tailEnd/>
          </a:ln>
        </p:spPr>
      </p:pic>
      <p:pic>
        <p:nvPicPr>
          <p:cNvPr id="25" name="Picture 23" descr="GEL Wide Arrow with Fade steel-gray"/>
          <p:cNvPicPr>
            <a:picLocks noChangeAspect="1" noChangeArrowheads="1"/>
          </p:cNvPicPr>
          <p:nvPr/>
        </p:nvPicPr>
        <p:blipFill>
          <a:blip r:embed="rId13" cstate="screen"/>
          <a:srcRect/>
          <a:stretch>
            <a:fillRect/>
          </a:stretch>
        </p:blipFill>
        <p:spPr bwMode="auto">
          <a:xfrm>
            <a:off x="5795963" y="2997200"/>
            <a:ext cx="508000" cy="581025"/>
          </a:xfrm>
          <a:prstGeom prst="rect">
            <a:avLst/>
          </a:prstGeom>
          <a:noFill/>
          <a:ln w="9525">
            <a:noFill/>
            <a:miter lim="800000"/>
            <a:headEnd/>
            <a:tailEnd/>
          </a:ln>
        </p:spPr>
      </p:pic>
      <p:pic>
        <p:nvPicPr>
          <p:cNvPr id="26" name="Picture 30" descr="blueCSushi"/>
          <p:cNvPicPr>
            <a:picLocks noChangeAspect="1" noChangeArrowheads="1"/>
          </p:cNvPicPr>
          <p:nvPr/>
        </p:nvPicPr>
        <p:blipFill>
          <a:blip r:embed="rId14"/>
          <a:srcRect/>
          <a:stretch>
            <a:fillRect/>
          </a:stretch>
        </p:blipFill>
        <p:spPr bwMode="auto">
          <a:xfrm>
            <a:off x="381000" y="228600"/>
            <a:ext cx="1057275" cy="914400"/>
          </a:xfrm>
          <a:prstGeom prst="rect">
            <a:avLst/>
          </a:prstGeom>
          <a:noFill/>
          <a:ln w="9525">
            <a:noFill/>
            <a:miter lim="800000"/>
            <a:headEnd/>
            <a:tailEnd/>
          </a:ln>
        </p:spPr>
      </p:pic>
      <p:pic>
        <p:nvPicPr>
          <p:cNvPr id="27" name="Picture 4" descr="C:\Program Files\Microsoft Resource DVD Artwork\DVD_ART\BoxShots_Logos\BizTalk Server 2006 R2\BizTalk Server 2006 R2 logo rev h.png"/>
          <p:cNvPicPr>
            <a:picLocks noChangeAspect="1" noChangeArrowheads="1"/>
          </p:cNvPicPr>
          <p:nvPr/>
        </p:nvPicPr>
        <p:blipFill>
          <a:blip r:embed="rId15" cstate="print"/>
          <a:srcRect/>
          <a:stretch>
            <a:fillRect/>
          </a:stretch>
        </p:blipFill>
        <p:spPr bwMode="auto">
          <a:xfrm>
            <a:off x="2723087" y="476779"/>
            <a:ext cx="3461813" cy="51210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s-ES" dirty="0" smtClean="0"/>
              <a:t>Conclusiones</a:t>
            </a:r>
            <a:endParaRPr lang="es-ES" dirty="0"/>
          </a:p>
        </p:txBody>
      </p:sp>
      <p:sp>
        <p:nvSpPr>
          <p:cNvPr id="4" name="Subtitle 3"/>
          <p:cNvSpPr>
            <a:spLocks noGrp="1"/>
          </p:cNvSpPr>
          <p:nvPr>
            <p:ph type="subTitle" idx="1"/>
          </p:nvPr>
        </p:nvSpPr>
        <p:spPr/>
        <p:txBody>
          <a:bodyPr/>
          <a:lstStyle/>
          <a:p>
            <a:endParaRPr lang="en-US"/>
          </a:p>
        </p:txBody>
      </p:sp>
      <p:pic>
        <p:nvPicPr>
          <p:cNvPr id="5" name="Picture 3"/>
          <p:cNvPicPr>
            <a:picLocks noChangeAspect="1" noChangeArrowheads="1"/>
          </p:cNvPicPr>
          <p:nvPr/>
        </p:nvPicPr>
        <p:blipFill>
          <a:blip r:embed="rId3" cstate="screen"/>
          <a:srcRect/>
          <a:stretch>
            <a:fillRect/>
          </a:stretch>
        </p:blipFill>
        <p:spPr bwMode="auto">
          <a:xfrm>
            <a:off x="8432800" y="0"/>
            <a:ext cx="711200" cy="711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s-ES" dirty="0" smtClean="0"/>
              <a:t>En resumen</a:t>
            </a:r>
            <a:endParaRPr lang="es-ES" dirty="0"/>
          </a:p>
        </p:txBody>
      </p:sp>
      <p:sp>
        <p:nvSpPr>
          <p:cNvPr id="30724" name="Rectangle 3"/>
          <p:cNvSpPr>
            <a:spLocks noGrp="1" noChangeArrowheads="1"/>
          </p:cNvSpPr>
          <p:nvPr>
            <p:ph idx="1"/>
          </p:nvPr>
        </p:nvSpPr>
        <p:spPr>
          <a:xfrm>
            <a:off x="381000" y="1412875"/>
            <a:ext cx="8382000" cy="3921073"/>
          </a:xfrm>
        </p:spPr>
        <p:txBody>
          <a:bodyPr>
            <a:normAutofit lnSpcReduction="10000"/>
          </a:bodyPr>
          <a:lstStyle/>
          <a:p>
            <a:pPr marL="401638" indent="-401638"/>
            <a:r>
              <a:rPr lang="es-ES" sz="2800" dirty="0" smtClean="0"/>
              <a:t>La industria de la tecnología RFID está llegando a su madurez</a:t>
            </a:r>
          </a:p>
          <a:p>
            <a:pPr marL="401638" indent="-401638"/>
            <a:r>
              <a:rPr lang="es-ES" sz="2800" dirty="0" smtClean="0"/>
              <a:t>BizTalk RFID esta destinado directamente a escenarios empresariales (</a:t>
            </a:r>
            <a:r>
              <a:rPr lang="es-ES" sz="2800" dirty="0" err="1" smtClean="0"/>
              <a:t>Mission</a:t>
            </a:r>
            <a:r>
              <a:rPr lang="es-ES" sz="2800" dirty="0" smtClean="0"/>
              <a:t> </a:t>
            </a:r>
            <a:r>
              <a:rPr lang="es-ES" sz="2800" dirty="0" err="1" smtClean="0"/>
              <a:t>Critical</a:t>
            </a:r>
            <a:r>
              <a:rPr lang="es-ES" sz="2800" dirty="0" smtClean="0"/>
              <a:t> RFID)</a:t>
            </a:r>
          </a:p>
          <a:p>
            <a:pPr marL="401638" indent="-401638"/>
            <a:r>
              <a:rPr lang="es-ES" sz="2800" dirty="0" smtClean="0"/>
              <a:t>Abstracción uniforme de los dispositivos + importante impulso IHV</a:t>
            </a:r>
          </a:p>
          <a:p>
            <a:pPr marL="401638" indent="-401638"/>
            <a:r>
              <a:rPr lang="es-ES" sz="2800" dirty="0" smtClean="0"/>
              <a:t>Gestión de los dispositivos de clase empresarial</a:t>
            </a:r>
          </a:p>
          <a:p>
            <a:pPr marL="401638" indent="-401638"/>
            <a:r>
              <a:rPr lang="es-ES" sz="2800" dirty="0" smtClean="0"/>
              <a:t>Servicios de procesamiento de eventos sobre tecnologías existentes de servidores</a:t>
            </a:r>
          </a:p>
          <a:p>
            <a:pPr marL="401638" indent="-401638"/>
            <a:r>
              <a:rPr lang="es-ES" sz="2800" dirty="0" smtClean="0"/>
              <a:t>BizTalk RFID </a:t>
            </a:r>
            <a:r>
              <a:rPr lang="es-ES" sz="2800" i="1" dirty="0" smtClean="0"/>
              <a:t>+ </a:t>
            </a:r>
            <a:r>
              <a:rPr lang="es-ES" sz="2800" b="1" i="1" dirty="0" err="1" smtClean="0"/>
              <a:t>Partners</a:t>
            </a:r>
            <a:r>
              <a:rPr lang="es-ES" sz="2800" i="1" dirty="0" smtClean="0"/>
              <a:t> </a:t>
            </a:r>
            <a:r>
              <a:rPr lang="es-ES" sz="2800" dirty="0" smtClean="0"/>
              <a:t>= Adopción masiva</a:t>
            </a:r>
          </a:p>
          <a:p>
            <a:pPr marL="401638" indent="-401638"/>
            <a:endParaRPr lang="es-ES" sz="2800" b="1"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blackWhite">
          <a:xfrm>
            <a:off x="367551" y="1475897"/>
            <a:ext cx="8395448" cy="80981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solidFill>
                  <a:srgbClr val="FFFFFF"/>
                </a:solidFill>
                <a:effectLst>
                  <a:outerShdw blurRad="38100" dist="38100" dir="2700000" algn="tl">
                    <a:srgbClr val="000000">
                      <a:alpha val="43137"/>
                    </a:srgbClr>
                  </a:outerShdw>
                </a:effectLst>
                <a:latin typeface="Trebuchet MS" pitchFamily="34" charset="0"/>
              </a:rPr>
              <a:t>Microsoft BizTalk RFID</a:t>
            </a:r>
            <a:br>
              <a:rPr lang="en-US" smtClean="0">
                <a:solidFill>
                  <a:srgbClr val="FFFFFF"/>
                </a:solidFill>
                <a:effectLst>
                  <a:outerShdw blurRad="38100" dist="38100" dir="2700000" algn="tl">
                    <a:srgbClr val="000000">
                      <a:alpha val="43137"/>
                    </a:srgbClr>
                  </a:outerShdw>
                </a:effectLst>
                <a:latin typeface="Trebuchet MS" pitchFamily="34" charset="0"/>
              </a:rPr>
            </a:br>
            <a:r>
              <a:rPr lang="en-US" smtClean="0">
                <a:solidFill>
                  <a:srgbClr val="FFFFFF"/>
                </a:solidFill>
                <a:effectLst>
                  <a:outerShdw blurRad="38100" dist="38100" dir="2700000" algn="tl">
                    <a:srgbClr val="000000">
                      <a:alpha val="43137"/>
                    </a:srgbClr>
                  </a:outerShdw>
                </a:effectLst>
                <a:latin typeface="Trebuchet MS" pitchFamily="34" charset="0"/>
                <a:hlinkClick r:id=""/>
              </a:rPr>
              <a:t> </a:t>
            </a:r>
            <a:r>
              <a:rPr lang="en-US" smtClean="0">
                <a:solidFill>
                  <a:srgbClr val="FFFFFF"/>
                </a:solidFill>
                <a:effectLst>
                  <a:outerShdw blurRad="38100" dist="38100" dir="2700000" algn="tl">
                    <a:srgbClr val="000000">
                      <a:alpha val="43137"/>
                    </a:srgbClr>
                  </a:outerShdw>
                </a:effectLst>
                <a:latin typeface="Trebuchet MS" pitchFamily="34" charset="0"/>
                <a:hlinkClick r:id="rId3"/>
              </a:rPr>
              <a:t>http://www.microsoft.com/rfid</a:t>
            </a:r>
            <a:r>
              <a:rPr lang="en-US" smtClean="0">
                <a:solidFill>
                  <a:srgbClr val="FFFFFF"/>
                </a:solidFill>
                <a:effectLst>
                  <a:outerShdw blurRad="38100" dist="38100" dir="2700000" algn="tl">
                    <a:srgbClr val="000000">
                      <a:alpha val="43137"/>
                    </a:srgbClr>
                  </a:outerShdw>
                </a:effectLst>
                <a:latin typeface="Trebuchet MS" pitchFamily="34" charset="0"/>
              </a:rPr>
              <a:t> </a:t>
            </a:r>
          </a:p>
        </p:txBody>
      </p:sp>
      <p:sp>
        <p:nvSpPr>
          <p:cNvPr id="13" name="Rounded Rectangle 12"/>
          <p:cNvSpPr/>
          <p:nvPr/>
        </p:nvSpPr>
        <p:spPr bwMode="blackWhite">
          <a:xfrm>
            <a:off x="338272" y="2804607"/>
            <a:ext cx="8395448" cy="80981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mtClean="0">
                <a:solidFill>
                  <a:srgbClr val="FFFFFF"/>
                </a:solidFill>
                <a:effectLst>
                  <a:outerShdw blurRad="38100" dist="38100" dir="2700000" algn="tl">
                    <a:srgbClr val="000000">
                      <a:alpha val="43137"/>
                    </a:srgbClr>
                  </a:outerShdw>
                </a:effectLst>
                <a:latin typeface="Trebuchet MS" pitchFamily="34" charset="0"/>
              </a:rPr>
              <a:t>Microsoft BizTalk Server</a:t>
            </a:r>
            <a:br>
              <a:rPr lang="en-US" smtClean="0">
                <a:solidFill>
                  <a:srgbClr val="FFFFFF"/>
                </a:solidFill>
                <a:effectLst>
                  <a:outerShdw blurRad="38100" dist="38100" dir="2700000" algn="tl">
                    <a:srgbClr val="000000">
                      <a:alpha val="43137"/>
                    </a:srgbClr>
                  </a:outerShdw>
                </a:effectLst>
                <a:latin typeface="Trebuchet MS" pitchFamily="34" charset="0"/>
              </a:rPr>
            </a:br>
            <a:r>
              <a:rPr lang="en-US" smtClean="0">
                <a:solidFill>
                  <a:srgbClr val="FFFFFF"/>
                </a:solidFill>
                <a:effectLst>
                  <a:outerShdw blurRad="38100" dist="38100" dir="2700000" algn="tl">
                    <a:srgbClr val="000000">
                      <a:alpha val="43137"/>
                    </a:srgbClr>
                  </a:outerShdw>
                </a:effectLst>
                <a:latin typeface="Trebuchet MS" pitchFamily="34" charset="0"/>
                <a:hlinkClick r:id=""/>
              </a:rPr>
              <a:t> http://www.microsoft.com/biztalk/default.mspx</a:t>
            </a:r>
            <a:endParaRPr lang="en-US"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5" name="Rounded Rectangle 14"/>
          <p:cNvSpPr/>
          <p:nvPr/>
        </p:nvSpPr>
        <p:spPr bwMode="blackWhite">
          <a:xfrm>
            <a:off x="370001" y="4319084"/>
            <a:ext cx="8395448" cy="80981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Trebuchet MS" pitchFamily="34" charset="0"/>
              </a:rPr>
              <a:t>Community Forums</a:t>
            </a:r>
            <a:br>
              <a:rPr lang="en-US" dirty="0" smtClean="0">
                <a:solidFill>
                  <a:srgbClr val="FFFFFF"/>
                </a:solidFill>
                <a:effectLst>
                  <a:outerShdw blurRad="38100" dist="38100" dir="2700000" algn="tl">
                    <a:srgbClr val="000000">
                      <a:alpha val="43137"/>
                    </a:srgbClr>
                  </a:outerShdw>
                </a:effectLst>
                <a:latin typeface="Trebuchet MS" pitchFamily="34" charset="0"/>
              </a:rPr>
            </a:br>
            <a:r>
              <a:rPr lang="en-US" dirty="0" smtClean="0">
                <a:solidFill>
                  <a:srgbClr val="FFFFFF"/>
                </a:solidFill>
                <a:effectLst>
                  <a:outerShdw blurRad="38100" dist="38100" dir="2700000" algn="tl">
                    <a:srgbClr val="000000">
                      <a:alpha val="43137"/>
                    </a:srgbClr>
                  </a:outerShdw>
                </a:effectLst>
                <a:latin typeface="Trebuchet MS" pitchFamily="34" charset="0"/>
                <a:hlinkClick r:id=""/>
              </a:rPr>
              <a:t>http://forums.microsoft.com/MSDN/default.aspx?ForumGroupID=398&amp;SiteID=1</a:t>
            </a:r>
            <a:endParaRPr lang="en-US"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6" name="Rectangle 2"/>
          <p:cNvSpPr>
            <a:spLocks noGrp="1" noChangeArrowheads="1"/>
          </p:cNvSpPr>
          <p:nvPr>
            <p:ph type="title"/>
          </p:nvPr>
        </p:nvSpPr>
        <p:spPr>
          <a:noFill/>
          <a:ln/>
        </p:spPr>
        <p:txBody>
          <a:bodyPr/>
          <a:lstStyle/>
          <a:p>
            <a:r>
              <a:rPr lang="es-ES" dirty="0" smtClean="0"/>
              <a:t>Enlaces y recursos</a:t>
            </a:r>
            <a:endParaRPr lang="es-ES" dirty="0">
              <a:ln>
                <a:noFill/>
              </a:ln>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285206" y="813663"/>
            <a:ext cx="8382000" cy="664797"/>
          </a:xfrm>
          <a:prstGeom prst="rect">
            <a:avLst/>
          </a:prstGeom>
        </p:spPr>
        <p:txBody>
          <a:bodyPr vert="horz" wrap="square" lIns="0" tIns="0" rIns="0" bIns="0" rtlCol="0" anchor="t">
            <a:norm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s-ES" sz="48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cs typeface="Arial" charset="0"/>
              </a:rPr>
              <a:t>Contactar con Kabel</a:t>
            </a:r>
            <a:endParaRPr kumimoji="0" lang="es-ES" sz="4800" b="0" i="0" u="none" strike="noStrike" kern="1200" cap="none" spc="-150" normalizeH="0" baseline="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endParaRPr>
          </a:p>
        </p:txBody>
      </p:sp>
      <p:sp>
        <p:nvSpPr>
          <p:cNvPr id="3" name="Rounded Rectangle 2"/>
          <p:cNvSpPr/>
          <p:nvPr/>
        </p:nvSpPr>
        <p:spPr bwMode="blackWhite">
          <a:xfrm>
            <a:off x="350135" y="2421076"/>
            <a:ext cx="8395448" cy="902296"/>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2400" smtClean="0">
                <a:solidFill>
                  <a:srgbClr val="FFFFFF"/>
                </a:solidFill>
                <a:effectLst>
                  <a:outerShdw blurRad="38100" dist="38100" dir="2700000" algn="tl">
                    <a:srgbClr val="000000">
                      <a:alpha val="43137"/>
                    </a:srgbClr>
                  </a:outerShdw>
                </a:effectLst>
                <a:latin typeface="Trebuchet MS" pitchFamily="34" charset="0"/>
              </a:rPr>
              <a:t>Raúl Fuertes González: rfuertes@kabel.es</a:t>
            </a:r>
          </a:p>
        </p:txBody>
      </p:sp>
      <p:sp>
        <p:nvSpPr>
          <p:cNvPr id="4" name="Rounded Rectangle 3"/>
          <p:cNvSpPr/>
          <p:nvPr/>
        </p:nvSpPr>
        <p:spPr bwMode="blackWhite">
          <a:xfrm>
            <a:off x="345780" y="4263703"/>
            <a:ext cx="8395448" cy="902296"/>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2400" smtClean="0">
                <a:solidFill>
                  <a:srgbClr val="FFFFFF"/>
                </a:solidFill>
                <a:effectLst>
                  <a:outerShdw blurRad="38100" dist="38100" dir="2700000" algn="tl">
                    <a:srgbClr val="000000">
                      <a:alpha val="43137"/>
                    </a:srgbClr>
                  </a:outerShdw>
                </a:effectLst>
                <a:latin typeface="Trebuchet MS" pitchFamily="34" charset="0"/>
              </a:rPr>
              <a:t>Ruben Sopeña Vallina: rsopena@kabel.es</a:t>
            </a:r>
          </a:p>
        </p:txBody>
      </p:sp>
      <p:grpSp>
        <p:nvGrpSpPr>
          <p:cNvPr id="6" name="Group 5"/>
          <p:cNvGrpSpPr/>
          <p:nvPr/>
        </p:nvGrpSpPr>
        <p:grpSpPr>
          <a:xfrm>
            <a:off x="4072128" y="685800"/>
            <a:ext cx="2023872" cy="841248"/>
            <a:chOff x="6425184" y="3779520"/>
            <a:chExt cx="2023872" cy="841248"/>
          </a:xfrm>
        </p:grpSpPr>
        <p:sp>
          <p:nvSpPr>
            <p:cNvPr id="7" name="Rounded Rectangle 6"/>
            <p:cNvSpPr/>
            <p:nvPr/>
          </p:nvSpPr>
          <p:spPr bwMode="auto">
            <a:xfrm>
              <a:off x="6425184" y="3779520"/>
              <a:ext cx="2023872" cy="841248"/>
            </a:xfrm>
            <a:prstGeom prst="roundRect">
              <a:avLst/>
            </a:prstGeom>
            <a:solidFill>
              <a:schemeClr val="tx1">
                <a:alpha val="96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8" name="Picture 7" descr="logo kabel.tif"/>
            <p:cNvPicPr>
              <a:picLocks noChangeAspect="1"/>
            </p:cNvPicPr>
            <p:nvPr/>
          </p:nvPicPr>
          <p:blipFill>
            <a:blip r:embed="rId2" cstate="screen">
              <a:lum contrast="-5000"/>
            </a:blip>
            <a:stretch>
              <a:fillRect/>
            </a:stretch>
          </p:blipFill>
          <p:spPr>
            <a:xfrm>
              <a:off x="6687312" y="3791712"/>
              <a:ext cx="1554480" cy="658368"/>
            </a:xfrm>
            <a:prstGeom prst="rect">
              <a:avLst/>
            </a:prstGeom>
            <a:noFill/>
            <a:effectLst>
              <a:outerShdw blurRad="50800" dist="38100" dir="8100000" algn="tr" rotWithShape="0">
                <a:schemeClr val="tx1">
                  <a:alpha val="40000"/>
                </a:schemeClr>
              </a:outerShdw>
            </a:effectLst>
          </p:spPr>
        </p:pic>
      </p:gr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426" y="1625600"/>
            <a:ext cx="6675120" cy="1938992"/>
          </a:xfrm>
          <a:prstGeom prst="rect">
            <a:avLst/>
          </a:prstGeom>
          <a:noFill/>
        </p:spPr>
        <p:txBody>
          <a:bodyPr wrap="square" rtlCol="0">
            <a:spAutoFit/>
          </a:bodyPr>
          <a:lstStyle/>
          <a:p>
            <a:pPr algn="ctr"/>
            <a:r>
              <a:rPr lang="es-ES" sz="60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cs typeface="Arial" charset="0"/>
              </a:rPr>
              <a:t>GRACIAS POR SU ATENCIÓN</a:t>
            </a:r>
            <a:endParaRPr lang="es-ES" sz="6000" b="1" dirty="0"/>
          </a:p>
        </p:txBody>
      </p:sp>
      <p:grpSp>
        <p:nvGrpSpPr>
          <p:cNvPr id="3" name="Group 2"/>
          <p:cNvGrpSpPr/>
          <p:nvPr/>
        </p:nvGrpSpPr>
        <p:grpSpPr>
          <a:xfrm>
            <a:off x="3678428" y="4229100"/>
            <a:ext cx="2023872" cy="841248"/>
            <a:chOff x="6425184" y="3779520"/>
            <a:chExt cx="2023872" cy="841248"/>
          </a:xfrm>
        </p:grpSpPr>
        <p:sp>
          <p:nvSpPr>
            <p:cNvPr id="4" name="Rounded Rectangle 3"/>
            <p:cNvSpPr/>
            <p:nvPr/>
          </p:nvSpPr>
          <p:spPr bwMode="auto">
            <a:xfrm>
              <a:off x="6425184" y="3779520"/>
              <a:ext cx="2023872" cy="841248"/>
            </a:xfrm>
            <a:prstGeom prst="roundRect">
              <a:avLst/>
            </a:prstGeom>
            <a:solidFill>
              <a:schemeClr val="tx1">
                <a:alpha val="96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5" name="Picture 4" descr="logo kabel.tif"/>
            <p:cNvPicPr>
              <a:picLocks noChangeAspect="1"/>
            </p:cNvPicPr>
            <p:nvPr/>
          </p:nvPicPr>
          <p:blipFill>
            <a:blip r:embed="rId3" cstate="screen">
              <a:lum contrast="-5000"/>
            </a:blip>
            <a:stretch>
              <a:fillRect/>
            </a:stretch>
          </p:blipFill>
          <p:spPr>
            <a:xfrm>
              <a:off x="6687312" y="3791712"/>
              <a:ext cx="1554480" cy="658368"/>
            </a:xfrm>
            <a:prstGeom prst="rect">
              <a:avLst/>
            </a:prstGeom>
            <a:noFill/>
            <a:effectLst>
              <a:outerShdw blurRad="50800" dist="38100" dir="8100000" algn="tr" rotWithShape="0">
                <a:schemeClr val="tx1">
                  <a:alpha val="40000"/>
                </a:schemeClr>
              </a:outerShdw>
            </a:effectLst>
          </p:spPr>
        </p:pic>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53693" y="0"/>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800" b="0" i="0" u="none" strike="noStrike" cap="none" normalizeH="0" baseline="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1" name="Title 10"/>
          <p:cNvSpPr>
            <a:spLocks noGrp="1"/>
          </p:cNvSpPr>
          <p:nvPr>
            <p:ph type="title"/>
          </p:nvPr>
        </p:nvSpPr>
        <p:spPr/>
        <p:txBody>
          <a:bodyPr>
            <a:normAutofit/>
          </a:bodyPr>
          <a:lstStyle/>
          <a:p>
            <a:r>
              <a:rPr lang="es-ES" dirty="0" smtClean="0"/>
              <a:t>Agenda</a:t>
            </a:r>
            <a:endParaRPr lang="es-ES" dirty="0"/>
          </a:p>
        </p:txBody>
      </p:sp>
      <p:sp>
        <p:nvSpPr>
          <p:cNvPr id="10" name="Rounded Rectangle 9"/>
          <p:cNvSpPr/>
          <p:nvPr/>
        </p:nvSpPr>
        <p:spPr bwMode="blackWhite">
          <a:xfrm>
            <a:off x="963521" y="1303532"/>
            <a:ext cx="7248489" cy="775445"/>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2300" dirty="0" smtClean="0">
                <a:solidFill>
                  <a:srgbClr val="FFFFFF"/>
                </a:solidFill>
                <a:effectLst>
                  <a:outerShdw blurRad="38100" dist="38100" dir="2700000" algn="tl">
                    <a:srgbClr val="000000">
                      <a:alpha val="43137"/>
                    </a:srgbClr>
                  </a:outerShdw>
                </a:effectLst>
                <a:latin typeface="Trebuchet MS" pitchFamily="34" charset="0"/>
              </a:rPr>
              <a:t>La promesa de RFID</a:t>
            </a:r>
          </a:p>
        </p:txBody>
      </p:sp>
      <p:sp>
        <p:nvSpPr>
          <p:cNvPr id="18" name="Rounded Rectangle 17"/>
          <p:cNvSpPr/>
          <p:nvPr/>
        </p:nvSpPr>
        <p:spPr bwMode="blackWhite">
          <a:xfrm>
            <a:off x="950821" y="2581749"/>
            <a:ext cx="7248489" cy="775445"/>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2300" dirty="0" smtClean="0">
                <a:solidFill>
                  <a:srgbClr val="FFFFFF"/>
                </a:solidFill>
                <a:effectLst>
                  <a:outerShdw blurRad="38100" dist="38100" dir="2700000" algn="tl">
                    <a:srgbClr val="000000">
                      <a:alpha val="43137"/>
                    </a:srgbClr>
                  </a:outerShdw>
                </a:effectLst>
                <a:latin typeface="Trebuchet MS" pitchFamily="34" charset="0"/>
              </a:rPr>
              <a:t>BizTalk RFID al descubierto</a:t>
            </a:r>
          </a:p>
        </p:txBody>
      </p:sp>
      <p:sp>
        <p:nvSpPr>
          <p:cNvPr id="21" name="Rounded Rectangle 20"/>
          <p:cNvSpPr/>
          <p:nvPr/>
        </p:nvSpPr>
        <p:spPr bwMode="blackWhite">
          <a:xfrm>
            <a:off x="982571" y="5068035"/>
            <a:ext cx="7248489" cy="775445"/>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2300" dirty="0" smtClean="0">
                <a:solidFill>
                  <a:srgbClr val="FFFFFF"/>
                </a:solidFill>
                <a:effectLst>
                  <a:outerShdw blurRad="38100" dist="38100" dir="2700000" algn="tl">
                    <a:srgbClr val="000000">
                      <a:alpha val="43137"/>
                    </a:srgbClr>
                  </a:outerShdw>
                </a:effectLst>
                <a:latin typeface="Trebuchet MS" pitchFamily="34" charset="0"/>
              </a:rPr>
              <a:t>Conclusiones </a:t>
            </a:r>
          </a:p>
        </p:txBody>
      </p:sp>
      <p:sp>
        <p:nvSpPr>
          <p:cNvPr id="7" name="Rounded Rectangle 6"/>
          <p:cNvSpPr/>
          <p:nvPr/>
        </p:nvSpPr>
        <p:spPr bwMode="blackWhite">
          <a:xfrm>
            <a:off x="912721" y="3889849"/>
            <a:ext cx="7248489" cy="775445"/>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2300" dirty="0" smtClean="0">
                <a:solidFill>
                  <a:srgbClr val="FFFFFF"/>
                </a:solidFill>
                <a:effectLst>
                  <a:outerShdw blurRad="38100" dist="38100" dir="2700000" algn="tl">
                    <a:srgbClr val="000000">
                      <a:alpha val="43137"/>
                    </a:srgbClr>
                  </a:outerShdw>
                </a:effectLst>
                <a:latin typeface="Trebuchet MS" pitchFamily="34" charset="0"/>
              </a:rPr>
              <a:t>Caso de estudio: Blue C Sushi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21"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4" y="1430338"/>
            <a:ext cx="8601075" cy="1661993"/>
          </a:xfrm>
        </p:spPr>
        <p:txBody>
          <a:bodyPr/>
          <a:lstStyle/>
          <a:p>
            <a:r>
              <a:rPr lang="es-ES" sz="4000" dirty="0" smtClean="0"/>
              <a:t>La promesa de RFID: </a:t>
            </a:r>
            <a:br>
              <a:rPr lang="es-ES" sz="4000" dirty="0" smtClean="0"/>
            </a:br>
            <a:r>
              <a:rPr lang="es-ES" sz="4000" dirty="0"/>
              <a:t/>
            </a:r>
            <a:br>
              <a:rPr lang="es-ES" sz="4000" dirty="0"/>
            </a:br>
            <a:r>
              <a:rPr lang="es-ES" sz="4000" dirty="0" smtClean="0"/>
              <a:t>creando empresas en tiempo real</a:t>
            </a:r>
            <a:endParaRPr lang="es-ES" sz="40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2" name="Rectangle 4"/>
          <p:cNvSpPr>
            <a:spLocks noGrp="1" noChangeArrowheads="1"/>
          </p:cNvSpPr>
          <p:nvPr>
            <p:ph type="title"/>
          </p:nvPr>
        </p:nvSpPr>
        <p:spPr>
          <a:xfrm>
            <a:off x="381000" y="230188"/>
            <a:ext cx="8382000" cy="1163395"/>
          </a:xfrm>
        </p:spPr>
        <p:txBody>
          <a:bodyPr/>
          <a:lstStyle/>
          <a:p>
            <a:r>
              <a:rPr lang="es-ES" dirty="0" smtClean="0">
                <a:effectLst>
                  <a:outerShdw blurRad="38100" dist="38100" dir="2700000" algn="tl">
                    <a:srgbClr val="000000">
                      <a:alpha val="43137"/>
                    </a:srgbClr>
                  </a:outerShdw>
                </a:effectLst>
                <a:latin typeface="+mj-lt"/>
              </a:rPr>
              <a:t>Visibilidad Total</a:t>
            </a:r>
            <a:br>
              <a:rPr lang="es-ES" dirty="0" smtClean="0">
                <a:effectLst>
                  <a:outerShdw blurRad="38100" dist="38100" dir="2700000" algn="tl">
                    <a:srgbClr val="000000">
                      <a:alpha val="43137"/>
                    </a:srgbClr>
                  </a:outerShdw>
                </a:effectLst>
                <a:latin typeface="+mj-lt"/>
              </a:rPr>
            </a:br>
            <a:r>
              <a:rPr lang="es-ES" sz="3600" dirty="0" smtClean="0">
                <a:solidFill>
                  <a:schemeClr val="tx2"/>
                </a:solidFill>
                <a:effectLst>
                  <a:outerShdw blurRad="38100" dist="38100" dir="2700000" algn="tl">
                    <a:srgbClr val="000000">
                      <a:alpha val="43137"/>
                    </a:srgbClr>
                  </a:outerShdw>
                </a:effectLst>
                <a:latin typeface="+mj-lt"/>
              </a:rPr>
              <a:t>¿Sueño o realidad? …</a:t>
            </a:r>
            <a:endParaRPr lang="es-ES" sz="3600" dirty="0">
              <a:solidFill>
                <a:schemeClr val="tx2"/>
              </a:solidFill>
              <a:effectLst>
                <a:outerShdw blurRad="38100" dist="38100" dir="2700000" algn="tl">
                  <a:srgbClr val="000000">
                    <a:alpha val="43137"/>
                  </a:srgbClr>
                </a:outerShdw>
              </a:effectLst>
              <a:latin typeface="+mj-lt"/>
            </a:endParaRPr>
          </a:p>
        </p:txBody>
      </p:sp>
      <p:sp>
        <p:nvSpPr>
          <p:cNvPr id="549907" name="Text Box 19"/>
          <p:cNvSpPr txBox="1">
            <a:spLocks noChangeArrowheads="1"/>
          </p:cNvSpPr>
          <p:nvPr/>
        </p:nvSpPr>
        <p:spPr bwMode="auto">
          <a:xfrm>
            <a:off x="3435124" y="5233307"/>
            <a:ext cx="944489" cy="461665"/>
          </a:xfrm>
          <a:prstGeom prst="rect">
            <a:avLst/>
          </a:prstGeom>
          <a:noFill/>
          <a:ln w="12700" algn="ctr">
            <a:noFill/>
            <a:prstDash val="dash"/>
            <a:miter lim="800000"/>
            <a:headEnd/>
            <a:tailEnd/>
          </a:ln>
          <a:effectLst/>
        </p:spPr>
        <p:txBody>
          <a:bodyPr wrap="none">
            <a:spAutoFit/>
          </a:bodyPr>
          <a:lstStyle/>
          <a:p>
            <a:pPr algn="ctr">
              <a:lnSpc>
                <a:spcPct val="100000"/>
              </a:lnSpc>
              <a:spcBef>
                <a:spcPct val="50000"/>
              </a:spcBef>
              <a:buClr>
                <a:schemeClr val="bg2"/>
              </a:buClr>
              <a:buFont typeface="Times" pitchFamily="18" charset="0"/>
              <a:buNone/>
            </a:pPr>
            <a:r>
              <a:rPr lang="es-ES" sz="1200" dirty="0" smtClean="0">
                <a:effectLst>
                  <a:outerShdw blurRad="38100" dist="38100" dir="2700000" algn="tl">
                    <a:srgbClr val="000000">
                      <a:alpha val="43137"/>
                    </a:srgbClr>
                  </a:outerShdw>
                </a:effectLst>
                <a:latin typeface="+mj-lt"/>
                <a:cs typeface="Arial" pitchFamily="34" charset="0"/>
              </a:rPr>
              <a:t>Plantas de</a:t>
            </a:r>
            <a:br>
              <a:rPr lang="es-ES" sz="1200" dirty="0" smtClean="0">
                <a:effectLst>
                  <a:outerShdw blurRad="38100" dist="38100" dir="2700000" algn="tl">
                    <a:srgbClr val="000000">
                      <a:alpha val="43137"/>
                    </a:srgbClr>
                  </a:outerShdw>
                </a:effectLst>
                <a:latin typeface="+mj-lt"/>
                <a:cs typeface="Arial" pitchFamily="34" charset="0"/>
              </a:rPr>
            </a:br>
            <a:r>
              <a:rPr lang="es-ES" sz="1200" dirty="0" smtClean="0">
                <a:effectLst>
                  <a:outerShdw blurRad="38100" dist="38100" dir="2700000" algn="tl">
                    <a:srgbClr val="000000">
                      <a:alpha val="43137"/>
                    </a:srgbClr>
                  </a:outerShdw>
                </a:effectLst>
                <a:latin typeface="+mj-lt"/>
                <a:cs typeface="Arial" pitchFamily="34" charset="0"/>
              </a:rPr>
              <a:t>producción</a:t>
            </a:r>
            <a:endParaRPr lang="es-ES" sz="1200" dirty="0">
              <a:effectLst>
                <a:outerShdw blurRad="38100" dist="38100" dir="2700000" algn="tl">
                  <a:srgbClr val="000000">
                    <a:alpha val="43137"/>
                  </a:srgbClr>
                </a:outerShdw>
              </a:effectLst>
              <a:latin typeface="+mj-lt"/>
              <a:cs typeface="Arial" pitchFamily="34" charset="0"/>
            </a:endParaRPr>
          </a:p>
        </p:txBody>
      </p:sp>
      <p:sp>
        <p:nvSpPr>
          <p:cNvPr id="549909" name="Text Box 21"/>
          <p:cNvSpPr txBox="1">
            <a:spLocks noChangeArrowheads="1"/>
          </p:cNvSpPr>
          <p:nvPr/>
        </p:nvSpPr>
        <p:spPr bwMode="auto">
          <a:xfrm>
            <a:off x="5064126" y="5233307"/>
            <a:ext cx="1187450" cy="461665"/>
          </a:xfrm>
          <a:prstGeom prst="rect">
            <a:avLst/>
          </a:prstGeom>
          <a:noFill/>
          <a:ln w="12700" algn="ctr">
            <a:noFill/>
            <a:prstDash val="dash"/>
            <a:miter lim="800000"/>
            <a:headEnd/>
            <a:tailEnd/>
          </a:ln>
          <a:effectLst/>
        </p:spPr>
        <p:txBody>
          <a:bodyPr>
            <a:spAutoFit/>
          </a:bodyPr>
          <a:lstStyle/>
          <a:p>
            <a:pPr algn="ctr">
              <a:lnSpc>
                <a:spcPct val="100000"/>
              </a:lnSpc>
              <a:spcBef>
                <a:spcPct val="50000"/>
              </a:spcBef>
              <a:buClr>
                <a:schemeClr val="bg2"/>
              </a:buClr>
              <a:buFont typeface="Times" pitchFamily="18" charset="0"/>
              <a:buNone/>
            </a:pPr>
            <a:r>
              <a:rPr lang="es-ES" sz="1200" dirty="0" smtClean="0">
                <a:effectLst>
                  <a:outerShdw blurRad="38100" dist="38100" dir="2700000" algn="tl">
                    <a:srgbClr val="000000">
                      <a:alpha val="43137"/>
                    </a:srgbClr>
                  </a:outerShdw>
                </a:effectLst>
                <a:latin typeface="+mj-lt"/>
                <a:cs typeface="Arial" pitchFamily="34" charset="0"/>
              </a:rPr>
              <a:t>Almacén</a:t>
            </a:r>
            <a:br>
              <a:rPr lang="es-ES" sz="1200" dirty="0" smtClean="0">
                <a:effectLst>
                  <a:outerShdw blurRad="38100" dist="38100" dir="2700000" algn="tl">
                    <a:srgbClr val="000000">
                      <a:alpha val="43137"/>
                    </a:srgbClr>
                  </a:outerShdw>
                </a:effectLst>
                <a:latin typeface="+mj-lt"/>
                <a:cs typeface="Arial" pitchFamily="34" charset="0"/>
              </a:rPr>
            </a:br>
            <a:r>
              <a:rPr lang="es-ES" sz="1200" dirty="0" smtClean="0">
                <a:effectLst>
                  <a:outerShdw blurRad="38100" dist="38100" dir="2700000" algn="tl">
                    <a:srgbClr val="000000">
                      <a:alpha val="43137"/>
                    </a:srgbClr>
                  </a:outerShdw>
                </a:effectLst>
                <a:latin typeface="+mj-lt"/>
                <a:cs typeface="Arial" pitchFamily="34" charset="0"/>
              </a:rPr>
              <a:t>Nacional</a:t>
            </a:r>
            <a:endParaRPr lang="es-ES" sz="1200" dirty="0">
              <a:effectLst>
                <a:outerShdw blurRad="38100" dist="38100" dir="2700000" algn="tl">
                  <a:srgbClr val="000000">
                    <a:alpha val="43137"/>
                  </a:srgbClr>
                </a:outerShdw>
              </a:effectLst>
              <a:latin typeface="+mj-lt"/>
              <a:cs typeface="Arial" pitchFamily="34" charset="0"/>
            </a:endParaRPr>
          </a:p>
        </p:txBody>
      </p:sp>
      <p:sp>
        <p:nvSpPr>
          <p:cNvPr id="549910" name="Text Box 22"/>
          <p:cNvSpPr txBox="1">
            <a:spLocks noChangeArrowheads="1"/>
          </p:cNvSpPr>
          <p:nvPr/>
        </p:nvSpPr>
        <p:spPr bwMode="auto">
          <a:xfrm>
            <a:off x="4781551" y="3512403"/>
            <a:ext cx="1752600" cy="276999"/>
          </a:xfrm>
          <a:prstGeom prst="rect">
            <a:avLst/>
          </a:prstGeom>
          <a:noFill/>
          <a:ln w="12700" algn="ctr">
            <a:noFill/>
            <a:prstDash val="dash"/>
            <a:miter lim="800000"/>
            <a:headEnd/>
            <a:tailEnd/>
          </a:ln>
          <a:effectLst/>
        </p:spPr>
        <p:txBody>
          <a:bodyPr wrap="square">
            <a:spAutoFit/>
          </a:bodyPr>
          <a:lstStyle/>
          <a:p>
            <a:pPr algn="ctr">
              <a:lnSpc>
                <a:spcPct val="100000"/>
              </a:lnSpc>
              <a:spcBef>
                <a:spcPct val="50000"/>
              </a:spcBef>
              <a:buClr>
                <a:schemeClr val="bg2"/>
              </a:buClr>
              <a:buFont typeface="Times" pitchFamily="18" charset="0"/>
              <a:buNone/>
            </a:pPr>
            <a:r>
              <a:rPr lang="es-ES" sz="1200" dirty="0" smtClean="0">
                <a:effectLst>
                  <a:outerShdw blurRad="38100" dist="38100" dir="2700000" algn="tl">
                    <a:srgbClr val="000000">
                      <a:alpha val="43137"/>
                    </a:srgbClr>
                  </a:outerShdw>
                </a:effectLst>
                <a:latin typeface="+mj-lt"/>
                <a:cs typeface="Arial" pitchFamily="34" charset="0"/>
              </a:rPr>
              <a:t>Almacén Regional</a:t>
            </a:r>
            <a:endParaRPr lang="es-ES" sz="1200" dirty="0">
              <a:effectLst>
                <a:outerShdw blurRad="38100" dist="38100" dir="2700000" algn="tl">
                  <a:srgbClr val="000000">
                    <a:alpha val="43137"/>
                  </a:srgbClr>
                </a:outerShdw>
              </a:effectLst>
              <a:latin typeface="+mj-lt"/>
              <a:cs typeface="Arial" pitchFamily="34" charset="0"/>
            </a:endParaRPr>
          </a:p>
        </p:txBody>
      </p:sp>
      <p:pic>
        <p:nvPicPr>
          <p:cNvPr id="549912" name="Picture 24" descr="manufacturer"/>
          <p:cNvPicPr>
            <a:picLocks noChangeAspect="1" noChangeArrowheads="1"/>
          </p:cNvPicPr>
          <p:nvPr/>
        </p:nvPicPr>
        <p:blipFill>
          <a:blip r:embed="rId4" cstate="screen"/>
          <a:srcRect/>
          <a:stretch>
            <a:fillRect/>
          </a:stretch>
        </p:blipFill>
        <p:spPr bwMode="auto">
          <a:xfrm>
            <a:off x="3713641" y="2568575"/>
            <a:ext cx="704850" cy="868363"/>
          </a:xfrm>
          <a:prstGeom prst="rect">
            <a:avLst/>
          </a:prstGeom>
          <a:noFill/>
        </p:spPr>
      </p:pic>
      <p:graphicFrame>
        <p:nvGraphicFramePr>
          <p:cNvPr id="549913" name="Object 25"/>
          <p:cNvGraphicFramePr>
            <a:graphicFrameLocks noChangeAspect="1"/>
          </p:cNvGraphicFramePr>
          <p:nvPr/>
        </p:nvGraphicFramePr>
        <p:xfrm>
          <a:off x="5194301" y="4533900"/>
          <a:ext cx="927100" cy="633413"/>
        </p:xfrm>
        <a:graphic>
          <a:graphicData uri="http://schemas.openxmlformats.org/presentationml/2006/ole">
            <p:oleObj spid="_x0000_s113668" name="Clip" r:id="rId5" imgW="2197080" imgH="1498320" progId="">
              <p:embed/>
            </p:oleObj>
          </a:graphicData>
        </a:graphic>
      </p:graphicFrame>
      <p:pic>
        <p:nvPicPr>
          <p:cNvPr id="549914" name="Picture 26" descr="distributor_R"/>
          <p:cNvPicPr>
            <a:picLocks noChangeAspect="1" noChangeArrowheads="1"/>
          </p:cNvPicPr>
          <p:nvPr/>
        </p:nvPicPr>
        <p:blipFill>
          <a:blip r:embed="rId6" cstate="screen"/>
          <a:srcRect/>
          <a:stretch>
            <a:fillRect/>
          </a:stretch>
        </p:blipFill>
        <p:spPr bwMode="auto">
          <a:xfrm>
            <a:off x="5220495" y="2835275"/>
            <a:ext cx="874713" cy="669925"/>
          </a:xfrm>
          <a:prstGeom prst="rect">
            <a:avLst/>
          </a:prstGeom>
          <a:noFill/>
        </p:spPr>
      </p:pic>
      <p:pic>
        <p:nvPicPr>
          <p:cNvPr id="549915" name="Picture 27" descr="retailer_L"/>
          <p:cNvPicPr>
            <a:picLocks noChangeAspect="1" noChangeArrowheads="1"/>
          </p:cNvPicPr>
          <p:nvPr/>
        </p:nvPicPr>
        <p:blipFill>
          <a:blip r:embed="rId7" cstate="screen"/>
          <a:srcRect/>
          <a:stretch>
            <a:fillRect/>
          </a:stretch>
        </p:blipFill>
        <p:spPr bwMode="auto">
          <a:xfrm>
            <a:off x="7486651" y="1642230"/>
            <a:ext cx="1248454" cy="903366"/>
          </a:xfrm>
          <a:prstGeom prst="rect">
            <a:avLst/>
          </a:prstGeom>
          <a:noFill/>
        </p:spPr>
      </p:pic>
      <p:pic>
        <p:nvPicPr>
          <p:cNvPr id="549916" name="Picture 28" descr="store"/>
          <p:cNvPicPr>
            <a:picLocks noChangeAspect="1" noChangeArrowheads="1"/>
          </p:cNvPicPr>
          <p:nvPr/>
        </p:nvPicPr>
        <p:blipFill>
          <a:blip r:embed="rId8"/>
          <a:srcRect/>
          <a:stretch>
            <a:fillRect/>
          </a:stretch>
        </p:blipFill>
        <p:spPr bwMode="auto">
          <a:xfrm>
            <a:off x="7877273" y="4455886"/>
            <a:ext cx="915987" cy="725488"/>
          </a:xfrm>
          <a:prstGeom prst="rect">
            <a:avLst/>
          </a:prstGeom>
          <a:noFill/>
          <a:ln w="9525">
            <a:noFill/>
            <a:miter lim="800000"/>
            <a:headEnd/>
            <a:tailEnd/>
          </a:ln>
          <a:effectLst/>
        </p:spPr>
      </p:pic>
      <p:pic>
        <p:nvPicPr>
          <p:cNvPr id="549917" name="Picture 29" descr="j0318352[1]"/>
          <p:cNvPicPr>
            <a:picLocks noChangeAspect="1" noChangeArrowheads="1"/>
          </p:cNvPicPr>
          <p:nvPr/>
        </p:nvPicPr>
        <p:blipFill>
          <a:blip r:embed="rId9"/>
          <a:srcRect/>
          <a:stretch>
            <a:fillRect/>
          </a:stretch>
        </p:blipFill>
        <p:spPr bwMode="auto">
          <a:xfrm flipH="1">
            <a:off x="1438275" y="2297113"/>
            <a:ext cx="793750" cy="554037"/>
          </a:xfrm>
          <a:prstGeom prst="rect">
            <a:avLst/>
          </a:prstGeom>
          <a:noFill/>
          <a:ln w="9525">
            <a:noFill/>
            <a:miter lim="800000"/>
            <a:headEnd/>
            <a:tailEnd/>
          </a:ln>
          <a:effectLst/>
        </p:spPr>
      </p:pic>
      <p:pic>
        <p:nvPicPr>
          <p:cNvPr id="549921" name="Picture 33" descr="MCj03985370000[1]"/>
          <p:cNvPicPr>
            <a:picLocks noChangeAspect="1" noChangeArrowheads="1"/>
          </p:cNvPicPr>
          <p:nvPr/>
        </p:nvPicPr>
        <p:blipFill>
          <a:blip r:embed="rId10"/>
          <a:srcRect/>
          <a:stretch>
            <a:fillRect/>
          </a:stretch>
        </p:blipFill>
        <p:spPr bwMode="auto">
          <a:xfrm>
            <a:off x="1497013" y="4678589"/>
            <a:ext cx="676275" cy="685800"/>
          </a:xfrm>
          <a:prstGeom prst="rect">
            <a:avLst/>
          </a:prstGeom>
          <a:noFill/>
        </p:spPr>
      </p:pic>
      <p:pic>
        <p:nvPicPr>
          <p:cNvPr id="549922" name="Picture 34" descr="MCIN00138_0000[1]"/>
          <p:cNvPicPr>
            <a:picLocks noChangeAspect="1" noChangeArrowheads="1"/>
          </p:cNvPicPr>
          <p:nvPr/>
        </p:nvPicPr>
        <p:blipFill>
          <a:blip r:embed="rId11"/>
          <a:srcRect/>
          <a:stretch>
            <a:fillRect/>
          </a:stretch>
        </p:blipFill>
        <p:spPr bwMode="auto">
          <a:xfrm>
            <a:off x="1428750" y="3587750"/>
            <a:ext cx="812800" cy="487363"/>
          </a:xfrm>
          <a:prstGeom prst="rect">
            <a:avLst/>
          </a:prstGeom>
          <a:noFill/>
        </p:spPr>
      </p:pic>
      <p:sp>
        <p:nvSpPr>
          <p:cNvPr id="549925" name="Text Box 37"/>
          <p:cNvSpPr txBox="1">
            <a:spLocks noChangeArrowheads="1"/>
          </p:cNvSpPr>
          <p:nvPr/>
        </p:nvSpPr>
        <p:spPr bwMode="auto">
          <a:xfrm>
            <a:off x="7961895" y="2556781"/>
            <a:ext cx="1120821" cy="461665"/>
          </a:xfrm>
          <a:prstGeom prst="rect">
            <a:avLst/>
          </a:prstGeom>
          <a:noFill/>
          <a:ln w="12700" algn="ctr">
            <a:noFill/>
            <a:prstDash val="dash"/>
            <a:miter lim="800000"/>
            <a:headEnd/>
            <a:tailEnd/>
          </a:ln>
          <a:effectLst/>
        </p:spPr>
        <p:txBody>
          <a:bodyPr wrap="none">
            <a:spAutoFit/>
          </a:bodyPr>
          <a:lstStyle/>
          <a:p>
            <a:pPr algn="ctr">
              <a:lnSpc>
                <a:spcPct val="100000"/>
              </a:lnSpc>
              <a:spcBef>
                <a:spcPct val="50000"/>
              </a:spcBef>
              <a:buClr>
                <a:schemeClr val="bg2"/>
              </a:buClr>
              <a:buFont typeface="Times" pitchFamily="18" charset="0"/>
              <a:buNone/>
            </a:pPr>
            <a:r>
              <a:rPr lang="es-ES" sz="1200" dirty="0" smtClean="0">
                <a:effectLst>
                  <a:outerShdw blurRad="38100" dist="38100" dir="2700000" algn="tl">
                    <a:srgbClr val="000000">
                      <a:alpha val="43137"/>
                    </a:srgbClr>
                  </a:outerShdw>
                </a:effectLst>
                <a:latin typeface="+mj-lt"/>
                <a:cs typeface="Arial" pitchFamily="34" charset="0"/>
              </a:rPr>
              <a:t>Grandes </a:t>
            </a:r>
            <a:r>
              <a:rPr lang="es-ES" sz="1200" dirty="0">
                <a:effectLst>
                  <a:outerShdw blurRad="38100" dist="38100" dir="2700000" algn="tl">
                    <a:srgbClr val="000000">
                      <a:alpha val="43137"/>
                    </a:srgbClr>
                  </a:outerShdw>
                </a:effectLst>
                <a:latin typeface="+mj-lt"/>
                <a:cs typeface="Arial" pitchFamily="34" charset="0"/>
              </a:rPr>
              <a:t/>
            </a:r>
            <a:br>
              <a:rPr lang="es-ES" sz="1200" dirty="0">
                <a:effectLst>
                  <a:outerShdw blurRad="38100" dist="38100" dir="2700000" algn="tl">
                    <a:srgbClr val="000000">
                      <a:alpha val="43137"/>
                    </a:srgbClr>
                  </a:outerShdw>
                </a:effectLst>
                <a:latin typeface="+mj-lt"/>
                <a:cs typeface="Arial" pitchFamily="34" charset="0"/>
              </a:rPr>
            </a:br>
            <a:r>
              <a:rPr lang="es-ES" sz="1200" dirty="0" smtClean="0">
                <a:effectLst>
                  <a:outerShdw blurRad="38100" dist="38100" dir="2700000" algn="tl">
                    <a:srgbClr val="000000">
                      <a:alpha val="43137"/>
                    </a:srgbClr>
                  </a:outerShdw>
                </a:effectLst>
                <a:latin typeface="+mj-lt"/>
                <a:cs typeface="Arial" pitchFamily="34" charset="0"/>
              </a:rPr>
              <a:t>Comerciantes</a:t>
            </a:r>
          </a:p>
        </p:txBody>
      </p:sp>
      <p:sp>
        <p:nvSpPr>
          <p:cNvPr id="549926" name="Text Box 38"/>
          <p:cNvSpPr txBox="1">
            <a:spLocks noChangeArrowheads="1"/>
          </p:cNvSpPr>
          <p:nvPr/>
        </p:nvSpPr>
        <p:spPr bwMode="auto">
          <a:xfrm>
            <a:off x="7961895" y="5233307"/>
            <a:ext cx="1120820" cy="461665"/>
          </a:xfrm>
          <a:prstGeom prst="rect">
            <a:avLst/>
          </a:prstGeom>
          <a:noFill/>
          <a:ln w="12700" algn="ctr">
            <a:noFill/>
            <a:prstDash val="dash"/>
            <a:miter lim="800000"/>
            <a:headEnd/>
            <a:tailEnd/>
          </a:ln>
          <a:effectLst/>
        </p:spPr>
        <p:txBody>
          <a:bodyPr wrap="none">
            <a:spAutoFit/>
          </a:bodyPr>
          <a:lstStyle/>
          <a:p>
            <a:pPr algn="ctr">
              <a:lnSpc>
                <a:spcPct val="100000"/>
              </a:lnSpc>
              <a:spcBef>
                <a:spcPct val="50000"/>
              </a:spcBef>
              <a:buClr>
                <a:schemeClr val="bg2"/>
              </a:buClr>
              <a:buFont typeface="Times" pitchFamily="18" charset="0"/>
              <a:buNone/>
            </a:pPr>
            <a:r>
              <a:rPr lang="es-ES" sz="1200" dirty="0" smtClean="0">
                <a:effectLst>
                  <a:outerShdw blurRad="38100" dist="38100" dir="2700000" algn="tl">
                    <a:srgbClr val="000000">
                      <a:alpha val="43137"/>
                    </a:srgbClr>
                  </a:outerShdw>
                </a:effectLst>
                <a:latin typeface="+mj-lt"/>
                <a:cs typeface="Arial" pitchFamily="34" charset="0"/>
              </a:rPr>
              <a:t>Pequeños</a:t>
            </a:r>
            <a:br>
              <a:rPr lang="es-ES" sz="1200" dirty="0" smtClean="0">
                <a:effectLst>
                  <a:outerShdw blurRad="38100" dist="38100" dir="2700000" algn="tl">
                    <a:srgbClr val="000000">
                      <a:alpha val="43137"/>
                    </a:srgbClr>
                  </a:outerShdw>
                </a:effectLst>
                <a:latin typeface="+mj-lt"/>
                <a:cs typeface="Arial" pitchFamily="34" charset="0"/>
              </a:rPr>
            </a:br>
            <a:r>
              <a:rPr lang="es-ES" sz="1200" dirty="0" smtClean="0">
                <a:effectLst>
                  <a:outerShdw blurRad="38100" dist="38100" dir="2700000" algn="tl">
                    <a:srgbClr val="000000">
                      <a:alpha val="43137"/>
                    </a:srgbClr>
                  </a:outerShdw>
                </a:effectLst>
                <a:latin typeface="+mj-lt"/>
                <a:cs typeface="Arial" pitchFamily="34" charset="0"/>
              </a:rPr>
              <a:t>Comerciantes</a:t>
            </a:r>
            <a:endParaRPr lang="es-ES" sz="1200" dirty="0">
              <a:effectLst>
                <a:outerShdw blurRad="38100" dist="38100" dir="2700000" algn="tl">
                  <a:srgbClr val="000000">
                    <a:alpha val="43137"/>
                  </a:srgbClr>
                </a:outerShdw>
              </a:effectLst>
              <a:latin typeface="+mj-lt"/>
              <a:cs typeface="Arial" pitchFamily="34" charset="0"/>
            </a:endParaRPr>
          </a:p>
        </p:txBody>
      </p:sp>
      <p:pic>
        <p:nvPicPr>
          <p:cNvPr id="549942" name="Picture 54" descr="manufacturer"/>
          <p:cNvPicPr>
            <a:picLocks noChangeAspect="1" noChangeArrowheads="1"/>
          </p:cNvPicPr>
          <p:nvPr/>
        </p:nvPicPr>
        <p:blipFill>
          <a:blip r:embed="rId4" cstate="screen"/>
          <a:srcRect/>
          <a:stretch>
            <a:fillRect/>
          </a:stretch>
        </p:blipFill>
        <p:spPr bwMode="auto">
          <a:xfrm>
            <a:off x="3713641" y="4184650"/>
            <a:ext cx="704850" cy="868363"/>
          </a:xfrm>
          <a:prstGeom prst="rect">
            <a:avLst/>
          </a:prstGeom>
          <a:noFill/>
        </p:spPr>
      </p:pic>
      <p:grpSp>
        <p:nvGrpSpPr>
          <p:cNvPr id="91" name="Group 90"/>
          <p:cNvGrpSpPr/>
          <p:nvPr/>
        </p:nvGrpSpPr>
        <p:grpSpPr>
          <a:xfrm>
            <a:off x="242234" y="1819492"/>
            <a:ext cx="1102353" cy="1330260"/>
            <a:chOff x="205469" y="1296988"/>
            <a:chExt cx="1102353" cy="1330260"/>
          </a:xfrm>
        </p:grpSpPr>
        <p:sp>
          <p:nvSpPr>
            <p:cNvPr id="549904" name="Text Box 16"/>
            <p:cNvSpPr txBox="1">
              <a:spLocks noChangeArrowheads="1"/>
            </p:cNvSpPr>
            <p:nvPr/>
          </p:nvSpPr>
          <p:spPr bwMode="auto">
            <a:xfrm>
              <a:off x="205469" y="2165583"/>
              <a:ext cx="1102353" cy="461665"/>
            </a:xfrm>
            <a:prstGeom prst="rect">
              <a:avLst/>
            </a:prstGeom>
            <a:noFill/>
            <a:ln w="12700" algn="ctr">
              <a:noFill/>
              <a:prstDash val="dash"/>
              <a:miter lim="800000"/>
              <a:headEnd/>
              <a:tailEnd/>
            </a:ln>
            <a:effectLst/>
          </p:spPr>
          <p:txBody>
            <a:bodyPr wrap="none">
              <a:spAutoFit/>
            </a:bodyPr>
            <a:lstStyle/>
            <a:p>
              <a:pPr algn="ctr">
                <a:lnSpc>
                  <a:spcPct val="100000"/>
                </a:lnSpc>
                <a:spcBef>
                  <a:spcPct val="50000"/>
                </a:spcBef>
                <a:buClr>
                  <a:schemeClr val="bg2"/>
                </a:buClr>
                <a:buFont typeface="Times" pitchFamily="18" charset="0"/>
                <a:buNone/>
              </a:pPr>
              <a:r>
                <a:rPr lang="es-ES" sz="1200" dirty="0" smtClean="0">
                  <a:effectLst>
                    <a:outerShdw blurRad="38100" dist="38100" dir="2700000" algn="tl">
                      <a:srgbClr val="000000">
                        <a:alpha val="43137"/>
                      </a:srgbClr>
                    </a:outerShdw>
                  </a:effectLst>
                  <a:latin typeface="+mj-lt"/>
                  <a:cs typeface="Arial" pitchFamily="34" charset="0"/>
                </a:rPr>
                <a:t>Proveedor/es</a:t>
              </a:r>
              <a:br>
                <a:rPr lang="es-ES" sz="1200" dirty="0" smtClean="0">
                  <a:effectLst>
                    <a:outerShdw blurRad="38100" dist="38100" dir="2700000" algn="tl">
                      <a:srgbClr val="000000">
                        <a:alpha val="43137"/>
                      </a:srgbClr>
                    </a:outerShdw>
                  </a:effectLst>
                  <a:latin typeface="+mj-lt"/>
                  <a:cs typeface="Arial" pitchFamily="34" charset="0"/>
                </a:rPr>
              </a:br>
              <a:r>
                <a:rPr lang="es-ES" sz="1200" dirty="0" smtClean="0">
                  <a:effectLst>
                    <a:outerShdw blurRad="38100" dist="38100" dir="2700000" algn="tl">
                      <a:srgbClr val="000000">
                        <a:alpha val="43137"/>
                      </a:srgbClr>
                    </a:outerShdw>
                  </a:effectLst>
                  <a:latin typeface="+mj-lt"/>
                  <a:cs typeface="Arial" pitchFamily="34" charset="0"/>
                </a:rPr>
                <a:t>Local/es</a:t>
              </a:r>
              <a:endParaRPr lang="es-ES" sz="1200" dirty="0">
                <a:effectLst>
                  <a:outerShdw blurRad="38100" dist="38100" dir="2700000" algn="tl">
                    <a:srgbClr val="000000">
                      <a:alpha val="43137"/>
                    </a:srgbClr>
                  </a:outerShdw>
                </a:effectLst>
                <a:latin typeface="+mj-lt"/>
                <a:cs typeface="Arial" pitchFamily="34" charset="0"/>
              </a:endParaRPr>
            </a:p>
          </p:txBody>
        </p:sp>
        <p:pic>
          <p:nvPicPr>
            <p:cNvPr id="113679" name="Picture 15" descr="C:\Program Files\Microsoft Resource DVD Artwork\DVD_ART\Artwork_Imagery\Shapes and Graphics\Buidlings and dwellings\small business blue.png"/>
            <p:cNvPicPr>
              <a:picLocks noChangeAspect="1" noChangeArrowheads="1"/>
            </p:cNvPicPr>
            <p:nvPr/>
          </p:nvPicPr>
          <p:blipFill>
            <a:blip r:embed="rId12" cstate="screen"/>
            <a:srcRect/>
            <a:stretch>
              <a:fillRect/>
            </a:stretch>
          </p:blipFill>
          <p:spPr bwMode="auto">
            <a:xfrm>
              <a:off x="263525" y="1296988"/>
              <a:ext cx="989013" cy="896515"/>
            </a:xfrm>
            <a:prstGeom prst="rect">
              <a:avLst/>
            </a:prstGeom>
            <a:noFill/>
          </p:spPr>
        </p:pic>
      </p:grpSp>
      <p:grpSp>
        <p:nvGrpSpPr>
          <p:cNvPr id="90" name="Group 89"/>
          <p:cNvGrpSpPr/>
          <p:nvPr/>
        </p:nvGrpSpPr>
        <p:grpSpPr>
          <a:xfrm>
            <a:off x="309108" y="3356197"/>
            <a:ext cx="1090362" cy="1342728"/>
            <a:chOff x="211137" y="3094945"/>
            <a:chExt cx="1090362" cy="1342728"/>
          </a:xfrm>
        </p:grpSpPr>
        <p:sp>
          <p:nvSpPr>
            <p:cNvPr id="549906" name="Text Box 18"/>
            <p:cNvSpPr txBox="1">
              <a:spLocks noChangeArrowheads="1"/>
            </p:cNvSpPr>
            <p:nvPr/>
          </p:nvSpPr>
          <p:spPr bwMode="auto">
            <a:xfrm>
              <a:off x="211137" y="3976008"/>
              <a:ext cx="1090362" cy="461665"/>
            </a:xfrm>
            <a:prstGeom prst="rect">
              <a:avLst/>
            </a:prstGeom>
            <a:noFill/>
            <a:ln w="12700" algn="ctr">
              <a:noFill/>
              <a:prstDash val="dash"/>
              <a:miter lim="800000"/>
              <a:headEnd/>
              <a:tailEnd/>
            </a:ln>
            <a:effectLst/>
          </p:spPr>
          <p:txBody>
            <a:bodyPr wrap="none">
              <a:spAutoFit/>
            </a:bodyPr>
            <a:lstStyle/>
            <a:p>
              <a:pPr algn="ctr">
                <a:lnSpc>
                  <a:spcPct val="100000"/>
                </a:lnSpc>
                <a:spcBef>
                  <a:spcPct val="50000"/>
                </a:spcBef>
                <a:buClr>
                  <a:schemeClr val="bg2"/>
                </a:buClr>
                <a:buFont typeface="Times" pitchFamily="18" charset="0"/>
                <a:buNone/>
              </a:pPr>
              <a:r>
                <a:rPr lang="es-ES" sz="1200" dirty="0" smtClean="0">
                  <a:effectLst>
                    <a:outerShdw blurRad="38100" dist="38100" dir="2700000" algn="tl">
                      <a:srgbClr val="000000">
                        <a:alpha val="43137"/>
                      </a:srgbClr>
                    </a:outerShdw>
                  </a:effectLst>
                  <a:latin typeface="+mj-lt"/>
                  <a:cs typeface="Arial" pitchFamily="34" charset="0"/>
                </a:rPr>
                <a:t>Proveedor</a:t>
              </a:r>
              <a:br>
                <a:rPr lang="es-ES" sz="1200" dirty="0" smtClean="0">
                  <a:effectLst>
                    <a:outerShdw blurRad="38100" dist="38100" dir="2700000" algn="tl">
                      <a:srgbClr val="000000">
                        <a:alpha val="43137"/>
                      </a:srgbClr>
                    </a:outerShdw>
                  </a:effectLst>
                  <a:latin typeface="+mj-lt"/>
                  <a:cs typeface="Arial" pitchFamily="34" charset="0"/>
                </a:rPr>
              </a:br>
              <a:r>
                <a:rPr lang="es-ES" sz="1200" dirty="0" smtClean="0">
                  <a:effectLst>
                    <a:outerShdw blurRad="38100" dist="38100" dir="2700000" algn="tl">
                      <a:srgbClr val="000000">
                        <a:alpha val="43137"/>
                      </a:srgbClr>
                    </a:outerShdw>
                  </a:effectLst>
                  <a:latin typeface="+mj-lt"/>
                  <a:cs typeface="Arial" pitchFamily="34" charset="0"/>
                </a:rPr>
                <a:t>Internacional</a:t>
              </a:r>
              <a:endParaRPr lang="es-ES" sz="1200" dirty="0">
                <a:effectLst>
                  <a:outerShdw blurRad="38100" dist="38100" dir="2700000" algn="tl">
                    <a:srgbClr val="000000">
                      <a:alpha val="43137"/>
                    </a:srgbClr>
                  </a:outerShdw>
                </a:effectLst>
                <a:latin typeface="+mj-lt"/>
                <a:cs typeface="Arial" pitchFamily="34" charset="0"/>
              </a:endParaRPr>
            </a:p>
          </p:txBody>
        </p:sp>
        <p:pic>
          <p:nvPicPr>
            <p:cNvPr id="87" name="Picture 15" descr="C:\Program Files\Microsoft Resource DVD Artwork\DVD_ART\Artwork_Imagery\Shapes and Graphics\Buidlings and dwellings\small business blue.png"/>
            <p:cNvPicPr>
              <a:picLocks noChangeAspect="1" noChangeArrowheads="1"/>
            </p:cNvPicPr>
            <p:nvPr/>
          </p:nvPicPr>
          <p:blipFill>
            <a:blip r:embed="rId12" cstate="screen"/>
            <a:srcRect/>
            <a:stretch>
              <a:fillRect/>
            </a:stretch>
          </p:blipFill>
          <p:spPr bwMode="auto">
            <a:xfrm>
              <a:off x="211137" y="3094945"/>
              <a:ext cx="989013" cy="896515"/>
            </a:xfrm>
            <a:prstGeom prst="rect">
              <a:avLst/>
            </a:prstGeom>
            <a:noFill/>
          </p:spPr>
        </p:pic>
      </p:grpSp>
      <p:grpSp>
        <p:nvGrpSpPr>
          <p:cNvPr id="89" name="Group 88"/>
          <p:cNvGrpSpPr/>
          <p:nvPr/>
        </p:nvGrpSpPr>
        <p:grpSpPr>
          <a:xfrm>
            <a:off x="207295" y="4849360"/>
            <a:ext cx="1345240" cy="1325104"/>
            <a:chOff x="174952" y="4892902"/>
            <a:chExt cx="1345240" cy="1325104"/>
          </a:xfrm>
        </p:grpSpPr>
        <p:sp>
          <p:nvSpPr>
            <p:cNvPr id="549905" name="Text Box 17"/>
            <p:cNvSpPr txBox="1">
              <a:spLocks noChangeArrowheads="1"/>
            </p:cNvSpPr>
            <p:nvPr/>
          </p:nvSpPr>
          <p:spPr bwMode="auto">
            <a:xfrm>
              <a:off x="174952" y="5756341"/>
              <a:ext cx="1345240" cy="461665"/>
            </a:xfrm>
            <a:prstGeom prst="rect">
              <a:avLst/>
            </a:prstGeom>
            <a:noFill/>
            <a:ln w="12700" algn="ctr">
              <a:noFill/>
              <a:prstDash val="dash"/>
              <a:miter lim="800000"/>
              <a:headEnd/>
              <a:tailEnd/>
            </a:ln>
            <a:effectLst/>
          </p:spPr>
          <p:txBody>
            <a:bodyPr wrap="none">
              <a:spAutoFit/>
            </a:bodyPr>
            <a:lstStyle/>
            <a:p>
              <a:pPr algn="ctr">
                <a:lnSpc>
                  <a:spcPct val="100000"/>
                </a:lnSpc>
                <a:spcBef>
                  <a:spcPct val="50000"/>
                </a:spcBef>
                <a:buClr>
                  <a:schemeClr val="bg2"/>
                </a:buClr>
                <a:buFont typeface="Times" pitchFamily="18" charset="0"/>
                <a:buNone/>
              </a:pPr>
              <a:r>
                <a:rPr lang="es-ES" sz="1200" dirty="0" smtClean="0">
                  <a:effectLst>
                    <a:outerShdw blurRad="38100" dist="38100" dir="2700000" algn="tl">
                      <a:srgbClr val="000000">
                        <a:alpha val="43137"/>
                      </a:srgbClr>
                    </a:outerShdw>
                  </a:effectLst>
                  <a:latin typeface="+mj-lt"/>
                  <a:cs typeface="Arial" pitchFamily="34" charset="0"/>
                </a:rPr>
                <a:t>Proveedores </a:t>
              </a:r>
              <a:br>
                <a:rPr lang="es-ES" sz="1200" dirty="0" smtClean="0">
                  <a:effectLst>
                    <a:outerShdw blurRad="38100" dist="38100" dir="2700000" algn="tl">
                      <a:srgbClr val="000000">
                        <a:alpha val="43137"/>
                      </a:srgbClr>
                    </a:outerShdw>
                  </a:effectLst>
                  <a:latin typeface="+mj-lt"/>
                  <a:cs typeface="Arial" pitchFamily="34" charset="0"/>
                </a:rPr>
              </a:br>
              <a:r>
                <a:rPr lang="es-ES" sz="1200" dirty="0" smtClean="0">
                  <a:effectLst>
                    <a:outerShdw blurRad="38100" dist="38100" dir="2700000" algn="tl">
                      <a:srgbClr val="000000">
                        <a:alpha val="43137"/>
                      </a:srgbClr>
                    </a:outerShdw>
                  </a:effectLst>
                  <a:latin typeface="+mj-lt"/>
                  <a:cs typeface="Arial" pitchFamily="34" charset="0"/>
                </a:rPr>
                <a:t>en el  extranjero</a:t>
              </a:r>
              <a:endParaRPr lang="es-ES" sz="1200" dirty="0">
                <a:effectLst>
                  <a:outerShdw blurRad="38100" dist="38100" dir="2700000" algn="tl">
                    <a:srgbClr val="000000">
                      <a:alpha val="43137"/>
                    </a:srgbClr>
                  </a:outerShdw>
                </a:effectLst>
                <a:latin typeface="+mj-lt"/>
                <a:cs typeface="Arial" pitchFamily="34" charset="0"/>
              </a:endParaRPr>
            </a:p>
          </p:txBody>
        </p:sp>
        <p:pic>
          <p:nvPicPr>
            <p:cNvPr id="88" name="Picture 15" descr="C:\Program Files\Microsoft Resource DVD Artwork\DVD_ART\Artwork_Imagery\Shapes and Graphics\Buidlings and dwellings\small business blue.png"/>
            <p:cNvPicPr>
              <a:picLocks noChangeAspect="1" noChangeArrowheads="1"/>
            </p:cNvPicPr>
            <p:nvPr/>
          </p:nvPicPr>
          <p:blipFill>
            <a:blip r:embed="rId12" cstate="screen"/>
            <a:srcRect/>
            <a:stretch>
              <a:fillRect/>
            </a:stretch>
          </p:blipFill>
          <p:spPr bwMode="auto">
            <a:xfrm>
              <a:off x="269082" y="4892902"/>
              <a:ext cx="989013" cy="896515"/>
            </a:xfrm>
            <a:prstGeom prst="rect">
              <a:avLst/>
            </a:prstGeom>
            <a:noFill/>
          </p:spPr>
        </p:pic>
      </p:grpSp>
      <p:pic>
        <p:nvPicPr>
          <p:cNvPr id="107" name="Picture 106" descr="Firewall fire wall copy.png"/>
          <p:cNvPicPr>
            <a:picLocks noChangeAspect="1"/>
          </p:cNvPicPr>
          <p:nvPr/>
        </p:nvPicPr>
        <p:blipFill>
          <a:blip r:embed="rId13" cstate="screen"/>
          <a:stretch>
            <a:fillRect/>
          </a:stretch>
        </p:blipFill>
        <p:spPr>
          <a:xfrm>
            <a:off x="2215243" y="1108075"/>
            <a:ext cx="1419497" cy="4731657"/>
          </a:xfrm>
          <a:prstGeom prst="rect">
            <a:avLst/>
          </a:prstGeom>
        </p:spPr>
      </p:pic>
      <p:pic>
        <p:nvPicPr>
          <p:cNvPr id="108" name="Picture 107" descr="Firewall fire wall copy.png"/>
          <p:cNvPicPr>
            <a:picLocks noChangeAspect="1"/>
          </p:cNvPicPr>
          <p:nvPr/>
        </p:nvPicPr>
        <p:blipFill>
          <a:blip r:embed="rId13" cstate="screen"/>
          <a:stretch>
            <a:fillRect/>
          </a:stretch>
        </p:blipFill>
        <p:spPr>
          <a:xfrm>
            <a:off x="6474732" y="1108075"/>
            <a:ext cx="1419497" cy="4731657"/>
          </a:xfrm>
          <a:prstGeom prst="rect">
            <a:avLst/>
          </a:prstGeom>
        </p:spPr>
      </p:pic>
      <p:cxnSp>
        <p:nvCxnSpPr>
          <p:cNvPr id="114" name="Straight Arrow Connector 113"/>
          <p:cNvCxnSpPr>
            <a:stCxn id="113679" idx="3"/>
          </p:cNvCxnSpPr>
          <p:nvPr/>
        </p:nvCxnSpPr>
        <p:spPr>
          <a:xfrm>
            <a:off x="1289303" y="2267750"/>
            <a:ext cx="2425447" cy="2189950"/>
          </a:xfrm>
          <a:prstGeom prst="straightConnector1">
            <a:avLst/>
          </a:prstGeom>
          <a:ln w="19050">
            <a:solidFill>
              <a:schemeClr val="accent4"/>
            </a:solidFill>
            <a:tailEnd type="triangle"/>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87" idx="3"/>
            <a:endCxn id="549912" idx="1"/>
          </p:cNvCxnSpPr>
          <p:nvPr/>
        </p:nvCxnSpPr>
        <p:spPr>
          <a:xfrm flipV="1">
            <a:off x="1298121" y="3002757"/>
            <a:ext cx="2415520" cy="801698"/>
          </a:xfrm>
          <a:prstGeom prst="straightConnector1">
            <a:avLst/>
          </a:prstGeom>
          <a:ln w="19050">
            <a:solidFill>
              <a:schemeClr val="accent4"/>
            </a:solidFill>
            <a:tailEnd type="triangle"/>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87" idx="3"/>
            <a:endCxn id="549942" idx="1"/>
          </p:cNvCxnSpPr>
          <p:nvPr/>
        </p:nvCxnSpPr>
        <p:spPr>
          <a:xfrm>
            <a:off x="1298121" y="3804455"/>
            <a:ext cx="2415520" cy="814377"/>
          </a:xfrm>
          <a:prstGeom prst="straightConnector1">
            <a:avLst/>
          </a:prstGeom>
          <a:ln w="19050">
            <a:solidFill>
              <a:schemeClr val="accent4"/>
            </a:solidFill>
            <a:tailEnd type="triangle"/>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13679" idx="3"/>
          </p:cNvCxnSpPr>
          <p:nvPr/>
        </p:nvCxnSpPr>
        <p:spPr>
          <a:xfrm>
            <a:off x="1289303" y="2267750"/>
            <a:ext cx="2425447" cy="599275"/>
          </a:xfrm>
          <a:prstGeom prst="line">
            <a:avLst/>
          </a:prstGeom>
          <a:ln w="19050">
            <a:solidFill>
              <a:schemeClr val="accent4"/>
            </a:solidFill>
            <a:tailEnd type="triangle"/>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88" idx="3"/>
          </p:cNvCxnSpPr>
          <p:nvPr/>
        </p:nvCxnSpPr>
        <p:spPr>
          <a:xfrm flipV="1">
            <a:off x="1290438" y="3133725"/>
            <a:ext cx="2395737" cy="2163893"/>
          </a:xfrm>
          <a:prstGeom prst="straightConnector1">
            <a:avLst/>
          </a:prstGeom>
          <a:ln w="19050">
            <a:solidFill>
              <a:schemeClr val="accent4"/>
            </a:solidFill>
            <a:tailEnd type="triangle"/>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88" idx="3"/>
          </p:cNvCxnSpPr>
          <p:nvPr/>
        </p:nvCxnSpPr>
        <p:spPr>
          <a:xfrm flipV="1">
            <a:off x="1290438" y="4762500"/>
            <a:ext cx="2395737" cy="535118"/>
          </a:xfrm>
          <a:prstGeom prst="straightConnector1">
            <a:avLst/>
          </a:prstGeom>
          <a:ln w="19050">
            <a:solidFill>
              <a:schemeClr val="accent4"/>
            </a:solidFill>
            <a:tailEnd type="triangle"/>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rot="16200000" flipH="1">
            <a:off x="4105275" y="3609974"/>
            <a:ext cx="1266825" cy="866775"/>
          </a:xfrm>
          <a:prstGeom prst="straightConnector1">
            <a:avLst/>
          </a:prstGeom>
          <a:ln w="19050">
            <a:solidFill>
              <a:schemeClr val="accent4"/>
            </a:solidFill>
            <a:tailEnd type="triangle"/>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4572000" y="4781550"/>
            <a:ext cx="590550" cy="114300"/>
          </a:xfrm>
          <a:prstGeom prst="straightConnector1">
            <a:avLst/>
          </a:prstGeom>
          <a:ln w="19050">
            <a:solidFill>
              <a:schemeClr val="accent4"/>
            </a:solidFill>
            <a:tailEnd type="triangle"/>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5400000" flipH="1" flipV="1">
            <a:off x="5376863" y="4243388"/>
            <a:ext cx="447675" cy="1588"/>
          </a:xfrm>
          <a:prstGeom prst="straightConnector1">
            <a:avLst/>
          </a:prstGeom>
          <a:ln w="19050">
            <a:solidFill>
              <a:schemeClr val="accent4"/>
            </a:solidFill>
            <a:tailEnd type="triangle"/>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5400000" flipH="1" flipV="1">
            <a:off x="5872162" y="2614613"/>
            <a:ext cx="2057400" cy="1743075"/>
          </a:xfrm>
          <a:prstGeom prst="straightConnector1">
            <a:avLst/>
          </a:prstGeom>
          <a:ln w="19050">
            <a:solidFill>
              <a:schemeClr val="accent4"/>
            </a:solidFill>
            <a:tailEnd type="triangle"/>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6181725" y="3124200"/>
            <a:ext cx="1828800" cy="1409700"/>
          </a:xfrm>
          <a:prstGeom prst="straightConnector1">
            <a:avLst/>
          </a:prstGeom>
          <a:ln w="19050">
            <a:solidFill>
              <a:schemeClr val="accent4"/>
            </a:solidFill>
            <a:tailEnd type="triangle"/>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8" name="AutoShape 40"/>
          <p:cNvSpPr>
            <a:spLocks noChangeArrowheads="1"/>
          </p:cNvSpPr>
          <p:nvPr/>
        </p:nvSpPr>
        <p:spPr bwMode="auto">
          <a:xfrm>
            <a:off x="5215218" y="3919817"/>
            <a:ext cx="1008530" cy="457200"/>
          </a:xfrm>
          <a:prstGeom prst="roundRect">
            <a:avLst/>
          </a:prstGeom>
          <a:solidFill>
            <a:srgbClr val="FF0000">
              <a:alpha val="60001"/>
            </a:srgbClr>
          </a:solidFill>
          <a:ln w="12700" algn="ctr">
            <a:noFill/>
            <a:prstDash val="dash"/>
            <a:miter lim="800000"/>
            <a:headEnd/>
            <a:tailEnd/>
          </a:ln>
          <a:effectLst/>
        </p:spPr>
        <p:txBody>
          <a:bodyPr anchor="ctr"/>
          <a:lstStyle/>
          <a:p>
            <a:pPr>
              <a:lnSpc>
                <a:spcPct val="100000"/>
              </a:lnSpc>
              <a:spcBef>
                <a:spcPct val="50000"/>
              </a:spcBef>
              <a:buClr>
                <a:schemeClr val="bg2"/>
              </a:buClr>
              <a:buFont typeface="Times" pitchFamily="18" charset="0"/>
              <a:buNone/>
            </a:pPr>
            <a:r>
              <a:rPr lang="es-ES" sz="900" b="1" dirty="0" smtClean="0">
                <a:solidFill>
                  <a:srgbClr val="FFFFFF"/>
                </a:solidFill>
                <a:effectLst>
                  <a:outerShdw blurRad="38100" dist="38100" dir="2700000" algn="tl">
                    <a:srgbClr val="000000">
                      <a:alpha val="43137"/>
                    </a:srgbClr>
                  </a:outerShdw>
                </a:effectLst>
                <a:latin typeface="+mj-lt"/>
                <a:cs typeface="Arial" pitchFamily="34" charset="0"/>
              </a:rPr>
              <a:t>Falsificación</a:t>
            </a:r>
            <a:endParaRPr lang="es-ES" sz="900" b="1" dirty="0">
              <a:solidFill>
                <a:srgbClr val="FFFFFF"/>
              </a:solidFill>
              <a:effectLst>
                <a:outerShdw blurRad="38100" dist="38100" dir="2700000" algn="tl">
                  <a:srgbClr val="000000">
                    <a:alpha val="43137"/>
                  </a:srgbClr>
                </a:outerShdw>
              </a:effectLst>
              <a:latin typeface="+mj-lt"/>
              <a:cs typeface="Arial" pitchFamily="34" charset="0"/>
            </a:endParaRPr>
          </a:p>
        </p:txBody>
      </p:sp>
      <p:sp>
        <p:nvSpPr>
          <p:cNvPr id="149" name="AutoShape 41"/>
          <p:cNvSpPr>
            <a:spLocks noChangeArrowheads="1"/>
          </p:cNvSpPr>
          <p:nvPr/>
        </p:nvSpPr>
        <p:spPr bwMode="auto">
          <a:xfrm>
            <a:off x="3233098" y="2341563"/>
            <a:ext cx="1600200" cy="457200"/>
          </a:xfrm>
          <a:prstGeom prst="roundRect">
            <a:avLst/>
          </a:prstGeom>
          <a:solidFill>
            <a:srgbClr val="FF0000">
              <a:alpha val="60001"/>
            </a:srgbClr>
          </a:solidFill>
          <a:ln w="12700" algn="ctr">
            <a:noFill/>
            <a:prstDash val="dash"/>
            <a:miter lim="800000"/>
            <a:headEnd/>
            <a:tailEnd/>
          </a:ln>
          <a:effectLst/>
        </p:spPr>
        <p:txBody>
          <a:bodyPr anchor="ctr"/>
          <a:lstStyle/>
          <a:p>
            <a:pPr>
              <a:lnSpc>
                <a:spcPct val="100000"/>
              </a:lnSpc>
              <a:spcBef>
                <a:spcPct val="50000"/>
              </a:spcBef>
              <a:buClr>
                <a:schemeClr val="bg2"/>
              </a:buClr>
              <a:buFont typeface="Times" pitchFamily="18" charset="0"/>
              <a:buNone/>
            </a:pPr>
            <a:r>
              <a:rPr lang="es-ES" sz="900" b="1" dirty="0" smtClean="0">
                <a:solidFill>
                  <a:srgbClr val="FFFFFF"/>
                </a:solidFill>
                <a:effectLst>
                  <a:outerShdw blurRad="38100" dist="38100" dir="2700000" algn="tl">
                    <a:srgbClr val="000000">
                      <a:alpha val="43137"/>
                    </a:srgbClr>
                  </a:outerShdw>
                </a:effectLst>
                <a:latin typeface="+mj-lt"/>
                <a:cs typeface="Arial" pitchFamily="34" charset="0"/>
              </a:rPr>
              <a:t>Baja utilización de los activos</a:t>
            </a:r>
            <a:endParaRPr lang="es-ES" sz="900" b="1" dirty="0">
              <a:solidFill>
                <a:srgbClr val="FFFFFF"/>
              </a:solidFill>
              <a:effectLst>
                <a:outerShdw blurRad="38100" dist="38100" dir="2700000" algn="tl">
                  <a:srgbClr val="000000">
                    <a:alpha val="43137"/>
                  </a:srgbClr>
                </a:outerShdw>
              </a:effectLst>
              <a:latin typeface="+mj-lt"/>
              <a:cs typeface="Arial" pitchFamily="34" charset="0"/>
            </a:endParaRPr>
          </a:p>
        </p:txBody>
      </p:sp>
      <p:sp>
        <p:nvSpPr>
          <p:cNvPr id="150" name="AutoShape 55"/>
          <p:cNvSpPr>
            <a:spLocks noChangeArrowheads="1"/>
          </p:cNvSpPr>
          <p:nvPr/>
        </p:nvSpPr>
        <p:spPr bwMode="auto">
          <a:xfrm>
            <a:off x="3985656" y="5521696"/>
            <a:ext cx="1600200" cy="457200"/>
          </a:xfrm>
          <a:prstGeom prst="roundRect">
            <a:avLst/>
          </a:prstGeom>
          <a:solidFill>
            <a:srgbClr val="FF0000">
              <a:alpha val="60001"/>
            </a:srgbClr>
          </a:solidFill>
          <a:ln w="12700" algn="ctr">
            <a:noFill/>
            <a:prstDash val="dash"/>
            <a:miter lim="800000"/>
            <a:headEnd/>
            <a:tailEnd/>
          </a:ln>
          <a:effectLst/>
        </p:spPr>
        <p:txBody>
          <a:bodyPr anchor="ctr"/>
          <a:lstStyle/>
          <a:p>
            <a:pPr>
              <a:lnSpc>
                <a:spcPct val="100000"/>
              </a:lnSpc>
              <a:spcBef>
                <a:spcPct val="50000"/>
              </a:spcBef>
              <a:buClr>
                <a:schemeClr val="bg2"/>
              </a:buClr>
              <a:buFont typeface="Times" pitchFamily="18" charset="0"/>
              <a:buNone/>
            </a:pPr>
            <a:r>
              <a:rPr lang="es-ES" sz="900" b="1" dirty="0" smtClean="0">
                <a:solidFill>
                  <a:srgbClr val="FFFFFF"/>
                </a:solidFill>
                <a:effectLst>
                  <a:outerShdw blurRad="38100" dist="38100" dir="2700000" algn="tl">
                    <a:srgbClr val="000000">
                      <a:alpha val="43137"/>
                    </a:srgbClr>
                  </a:outerShdw>
                </a:effectLst>
                <a:latin typeface="+mj-lt"/>
                <a:cs typeface="Arial" pitchFamily="34" charset="0"/>
              </a:rPr>
              <a:t>Errores en los envíos</a:t>
            </a:r>
            <a:endParaRPr lang="es-ES" sz="900" b="1" dirty="0">
              <a:solidFill>
                <a:srgbClr val="FFFFFF"/>
              </a:solidFill>
              <a:effectLst>
                <a:outerShdw blurRad="38100" dist="38100" dir="2700000" algn="tl">
                  <a:srgbClr val="000000">
                    <a:alpha val="43137"/>
                  </a:srgbClr>
                </a:outerShdw>
              </a:effectLst>
              <a:latin typeface="+mj-lt"/>
              <a:cs typeface="Arial" pitchFamily="34" charset="0"/>
            </a:endParaRPr>
          </a:p>
        </p:txBody>
      </p:sp>
      <p:grpSp>
        <p:nvGrpSpPr>
          <p:cNvPr id="157" name="Red 3"/>
          <p:cNvGrpSpPr/>
          <p:nvPr/>
        </p:nvGrpSpPr>
        <p:grpSpPr>
          <a:xfrm>
            <a:off x="7162800" y="1192213"/>
            <a:ext cx="1678666" cy="3517673"/>
            <a:chOff x="7162800" y="1192213"/>
            <a:chExt cx="1678666" cy="3517673"/>
          </a:xfrm>
        </p:grpSpPr>
        <p:sp>
          <p:nvSpPr>
            <p:cNvPr id="147" name="AutoShape 39"/>
            <p:cNvSpPr>
              <a:spLocks noChangeArrowheads="1"/>
            </p:cNvSpPr>
            <p:nvPr/>
          </p:nvSpPr>
          <p:spPr bwMode="auto">
            <a:xfrm>
              <a:off x="7162800" y="1192213"/>
              <a:ext cx="1600200" cy="457200"/>
            </a:xfrm>
            <a:prstGeom prst="roundRect">
              <a:avLst/>
            </a:prstGeom>
            <a:solidFill>
              <a:srgbClr val="FF0000">
                <a:alpha val="60001"/>
              </a:srgbClr>
            </a:solidFill>
            <a:ln w="12700" algn="ctr">
              <a:noFill/>
              <a:prstDash val="dash"/>
              <a:miter lim="800000"/>
              <a:headEnd/>
              <a:tailEnd/>
            </a:ln>
            <a:effectLst/>
          </p:spPr>
          <p:txBody>
            <a:bodyPr anchor="ctr"/>
            <a:lstStyle/>
            <a:p>
              <a:pPr>
                <a:lnSpc>
                  <a:spcPct val="100000"/>
                </a:lnSpc>
                <a:spcBef>
                  <a:spcPct val="50000"/>
                </a:spcBef>
                <a:buClr>
                  <a:schemeClr val="bg2"/>
                </a:buClr>
                <a:buFont typeface="Times" pitchFamily="18" charset="0"/>
                <a:buNone/>
              </a:pPr>
              <a:r>
                <a:rPr lang="es-ES" sz="900" b="1" dirty="0" smtClean="0">
                  <a:solidFill>
                    <a:srgbClr val="FFFFFF"/>
                  </a:solidFill>
                  <a:effectLst>
                    <a:outerShdw blurRad="38100" dist="38100" dir="2700000" algn="tl">
                      <a:srgbClr val="000000">
                        <a:alpha val="43137"/>
                      </a:srgbClr>
                    </a:outerShdw>
                  </a:effectLst>
                  <a:latin typeface="+mj-lt"/>
                  <a:cs typeface="Arial" pitchFamily="34" charset="0"/>
                </a:rPr>
                <a:t>Falta de productos en stock</a:t>
              </a:r>
              <a:endParaRPr lang="es-ES" sz="900" b="1" dirty="0">
                <a:solidFill>
                  <a:srgbClr val="FFFFFF"/>
                </a:solidFill>
                <a:effectLst>
                  <a:outerShdw blurRad="38100" dist="38100" dir="2700000" algn="tl">
                    <a:srgbClr val="000000">
                      <a:alpha val="43137"/>
                    </a:srgbClr>
                  </a:outerShdw>
                </a:effectLst>
                <a:latin typeface="+mj-lt"/>
                <a:cs typeface="Arial" pitchFamily="34" charset="0"/>
              </a:endParaRPr>
            </a:p>
          </p:txBody>
        </p:sp>
        <p:sp>
          <p:nvSpPr>
            <p:cNvPr id="152" name="AutoShape 61"/>
            <p:cNvSpPr>
              <a:spLocks noChangeArrowheads="1"/>
            </p:cNvSpPr>
            <p:nvPr/>
          </p:nvSpPr>
          <p:spPr bwMode="auto">
            <a:xfrm>
              <a:off x="7241266" y="4252686"/>
              <a:ext cx="1600200" cy="457200"/>
            </a:xfrm>
            <a:prstGeom prst="roundRect">
              <a:avLst/>
            </a:prstGeom>
            <a:solidFill>
              <a:srgbClr val="FF0000">
                <a:alpha val="60001"/>
              </a:srgbClr>
            </a:solidFill>
            <a:ln w="12700" algn="ctr">
              <a:noFill/>
              <a:prstDash val="dash"/>
              <a:miter lim="800000"/>
              <a:headEnd/>
              <a:tailEnd/>
            </a:ln>
            <a:effectLst/>
          </p:spPr>
          <p:txBody>
            <a:bodyPr wrap="none" anchor="ctr"/>
            <a:lstStyle/>
            <a:p>
              <a:pPr>
                <a:lnSpc>
                  <a:spcPct val="100000"/>
                </a:lnSpc>
                <a:spcBef>
                  <a:spcPct val="50000"/>
                </a:spcBef>
                <a:buClr>
                  <a:schemeClr val="bg2"/>
                </a:buClr>
                <a:buFont typeface="Times" pitchFamily="18" charset="0"/>
                <a:buNone/>
              </a:pPr>
              <a:r>
                <a:rPr lang="es-ES" sz="900" b="1" dirty="0" smtClean="0">
                  <a:solidFill>
                    <a:srgbClr val="FFFFFF"/>
                  </a:solidFill>
                  <a:effectLst>
                    <a:outerShdw blurRad="38100" dist="38100" dir="2700000" algn="tl">
                      <a:srgbClr val="000000">
                        <a:alpha val="43137"/>
                      </a:srgbClr>
                    </a:outerShdw>
                  </a:effectLst>
                  <a:latin typeface="+mj-lt"/>
                  <a:cs typeface="Arial" pitchFamily="34" charset="0"/>
                </a:rPr>
                <a:t>Cargamentos perdidos</a:t>
              </a:r>
              <a:endParaRPr lang="es-ES" sz="900" b="1" dirty="0">
                <a:solidFill>
                  <a:srgbClr val="FFFFFF"/>
                </a:solidFill>
                <a:effectLst>
                  <a:outerShdw blurRad="38100" dist="38100" dir="2700000" algn="tl">
                    <a:srgbClr val="000000">
                      <a:alpha val="43137"/>
                    </a:srgbClr>
                  </a:outerShdw>
                </a:effectLst>
                <a:latin typeface="+mj-lt"/>
                <a:cs typeface="Arial" pitchFamily="34" charset="0"/>
              </a:endParaRPr>
            </a:p>
          </p:txBody>
        </p:sp>
      </p:grpSp>
      <p:grpSp>
        <p:nvGrpSpPr>
          <p:cNvPr id="155" name="Red 1"/>
          <p:cNvGrpSpPr/>
          <p:nvPr/>
        </p:nvGrpSpPr>
        <p:grpSpPr>
          <a:xfrm>
            <a:off x="1049975" y="1813113"/>
            <a:ext cx="1920238" cy="4009095"/>
            <a:chOff x="1049975" y="1813113"/>
            <a:chExt cx="1920238" cy="4009095"/>
          </a:xfrm>
        </p:grpSpPr>
        <p:sp>
          <p:nvSpPr>
            <p:cNvPr id="151" name="AutoShape 56"/>
            <p:cNvSpPr>
              <a:spLocks noChangeArrowheads="1"/>
            </p:cNvSpPr>
            <p:nvPr/>
          </p:nvSpPr>
          <p:spPr bwMode="auto">
            <a:xfrm>
              <a:off x="1370013" y="5365008"/>
              <a:ext cx="1600200" cy="457200"/>
            </a:xfrm>
            <a:prstGeom prst="roundRect">
              <a:avLst/>
            </a:prstGeom>
            <a:solidFill>
              <a:srgbClr val="FF0000">
                <a:alpha val="60001"/>
              </a:srgbClr>
            </a:solidFill>
            <a:ln w="12700" algn="ctr">
              <a:noFill/>
              <a:prstDash val="dash"/>
              <a:miter lim="800000"/>
              <a:headEnd/>
              <a:tailEnd/>
            </a:ln>
            <a:effectLst/>
          </p:spPr>
          <p:txBody>
            <a:bodyPr anchor="ctr"/>
            <a:lstStyle/>
            <a:p>
              <a:pPr>
                <a:lnSpc>
                  <a:spcPct val="100000"/>
                </a:lnSpc>
                <a:spcBef>
                  <a:spcPct val="50000"/>
                </a:spcBef>
                <a:buClr>
                  <a:schemeClr val="bg2"/>
                </a:buClr>
                <a:buFont typeface="Times" pitchFamily="18" charset="0"/>
                <a:buNone/>
              </a:pPr>
              <a:r>
                <a:rPr lang="es-ES" sz="900" b="1" dirty="0" smtClean="0">
                  <a:solidFill>
                    <a:srgbClr val="FFFFFF"/>
                  </a:solidFill>
                  <a:effectLst>
                    <a:outerShdw blurRad="38100" dist="38100" dir="2700000" algn="tl">
                      <a:srgbClr val="000000">
                        <a:alpha val="43137"/>
                      </a:srgbClr>
                    </a:outerShdw>
                  </a:effectLst>
                  <a:latin typeface="+mj-lt"/>
                  <a:cs typeface="Arial" pitchFamily="34" charset="0"/>
                </a:rPr>
                <a:t>Cargamentos</a:t>
              </a:r>
              <a:br>
                <a:rPr lang="es-ES" sz="900" b="1" dirty="0" smtClean="0">
                  <a:solidFill>
                    <a:srgbClr val="FFFFFF"/>
                  </a:solidFill>
                  <a:effectLst>
                    <a:outerShdw blurRad="38100" dist="38100" dir="2700000" algn="tl">
                      <a:srgbClr val="000000">
                        <a:alpha val="43137"/>
                      </a:srgbClr>
                    </a:outerShdw>
                  </a:effectLst>
                  <a:latin typeface="+mj-lt"/>
                  <a:cs typeface="Arial" pitchFamily="34" charset="0"/>
                </a:rPr>
              </a:br>
              <a:r>
                <a:rPr lang="es-ES" sz="900" b="1" dirty="0" smtClean="0">
                  <a:solidFill>
                    <a:srgbClr val="FFFFFF"/>
                  </a:solidFill>
                  <a:effectLst>
                    <a:outerShdw blurRad="38100" dist="38100" dir="2700000" algn="tl">
                      <a:srgbClr val="000000">
                        <a:alpha val="43137"/>
                      </a:srgbClr>
                    </a:outerShdw>
                  </a:effectLst>
                  <a:latin typeface="+mj-lt"/>
                  <a:cs typeface="Arial" pitchFamily="34" charset="0"/>
                </a:rPr>
                <a:t>perdidos o incompletos</a:t>
              </a:r>
              <a:endParaRPr lang="es-ES" sz="900" b="1" dirty="0">
                <a:solidFill>
                  <a:srgbClr val="FFFFFF"/>
                </a:solidFill>
                <a:effectLst>
                  <a:outerShdw blurRad="38100" dist="38100" dir="2700000" algn="tl">
                    <a:srgbClr val="000000">
                      <a:alpha val="43137"/>
                    </a:srgbClr>
                  </a:outerShdw>
                </a:effectLst>
                <a:latin typeface="+mj-lt"/>
                <a:cs typeface="Arial" pitchFamily="34" charset="0"/>
              </a:endParaRPr>
            </a:p>
          </p:txBody>
        </p:sp>
        <p:sp>
          <p:nvSpPr>
            <p:cNvPr id="153" name="AutoShape 65"/>
            <p:cNvSpPr>
              <a:spLocks noChangeArrowheads="1"/>
            </p:cNvSpPr>
            <p:nvPr/>
          </p:nvSpPr>
          <p:spPr bwMode="auto">
            <a:xfrm>
              <a:off x="1049975" y="1813113"/>
              <a:ext cx="1600200" cy="457200"/>
            </a:xfrm>
            <a:prstGeom prst="roundRect">
              <a:avLst/>
            </a:prstGeom>
            <a:solidFill>
              <a:srgbClr val="FF0000">
                <a:alpha val="60001"/>
              </a:srgbClr>
            </a:solidFill>
            <a:ln w="12700" algn="ctr">
              <a:noFill/>
              <a:prstDash val="dash"/>
              <a:miter lim="800000"/>
              <a:headEnd/>
              <a:tailEnd/>
            </a:ln>
            <a:effectLst/>
          </p:spPr>
          <p:txBody>
            <a:bodyPr anchor="ctr"/>
            <a:lstStyle/>
            <a:p>
              <a:pPr>
                <a:lnSpc>
                  <a:spcPct val="100000"/>
                </a:lnSpc>
                <a:spcBef>
                  <a:spcPct val="50000"/>
                </a:spcBef>
                <a:buClr>
                  <a:schemeClr val="bg2"/>
                </a:buClr>
                <a:buFont typeface="Times" pitchFamily="18" charset="0"/>
                <a:buNone/>
              </a:pPr>
              <a:r>
                <a:rPr lang="es-ES" sz="900" b="1" dirty="0" smtClean="0">
                  <a:solidFill>
                    <a:srgbClr val="FFFFFF"/>
                  </a:solidFill>
                  <a:effectLst>
                    <a:outerShdw blurRad="38100" dist="38100" dir="2700000" algn="tl">
                      <a:srgbClr val="000000">
                        <a:alpha val="43137"/>
                      </a:srgbClr>
                    </a:outerShdw>
                  </a:effectLst>
                  <a:latin typeface="+mj-lt"/>
                  <a:cs typeface="Arial" pitchFamily="34" charset="0"/>
                </a:rPr>
                <a:t>Visibilidad en tránsito</a:t>
              </a:r>
              <a:endParaRPr lang="es-ES" sz="900" b="1" dirty="0">
                <a:solidFill>
                  <a:srgbClr val="FFFFFF"/>
                </a:solidFill>
                <a:effectLst>
                  <a:outerShdw blurRad="38100" dist="38100" dir="2700000" algn="tl">
                    <a:srgbClr val="000000">
                      <a:alpha val="43137"/>
                    </a:srgbClr>
                  </a:outerShdw>
                </a:effectLst>
                <a:latin typeface="+mj-lt"/>
                <a:cs typeface="Arial" pitchFamily="34" charset="0"/>
              </a:endParaRPr>
            </a:p>
          </p:txBody>
        </p:sp>
      </p:grpSp>
      <p:sp>
        <p:nvSpPr>
          <p:cNvPr id="158" name="AutoShape 65"/>
          <p:cNvSpPr>
            <a:spLocks noChangeArrowheads="1"/>
          </p:cNvSpPr>
          <p:nvPr/>
        </p:nvSpPr>
        <p:spPr bwMode="auto">
          <a:xfrm>
            <a:off x="1558624" y="2819400"/>
            <a:ext cx="1685319" cy="873341"/>
          </a:xfrm>
          <a:prstGeom prst="roundRect">
            <a:avLst/>
          </a:prstGeom>
          <a:solidFill>
            <a:srgbClr val="00B050">
              <a:alpha val="76000"/>
            </a:srgbClr>
          </a:solidFill>
          <a:ln w="12700" algn="ctr">
            <a:noFill/>
            <a:prstDash val="dash"/>
            <a:miter lim="800000"/>
            <a:headEnd/>
            <a:tailEnd/>
          </a:ln>
          <a:effectLst/>
        </p:spPr>
        <p:txBody>
          <a:bodyPr anchor="ctr"/>
          <a:lstStyle/>
          <a:p>
            <a:pPr marL="119063" indent="-119063">
              <a:lnSpc>
                <a:spcPct val="90000"/>
              </a:lnSpc>
              <a:spcBef>
                <a:spcPct val="20000"/>
              </a:spcBef>
              <a:buClr>
                <a:schemeClr val="bg2"/>
              </a:buClr>
              <a:buSzPct val="110000"/>
              <a:buBlip>
                <a:blip r:embed="rId14"/>
              </a:buBlip>
            </a:pPr>
            <a:r>
              <a:rPr lang="es-ES" sz="1000" dirty="0" smtClean="0">
                <a:solidFill>
                  <a:srgbClr val="FFFFFF"/>
                </a:solidFill>
                <a:effectLst>
                  <a:outerShdw blurRad="38100" dist="38100" dir="2700000" algn="tl">
                    <a:srgbClr val="000000">
                      <a:alpha val="43137"/>
                    </a:srgbClr>
                  </a:outerShdw>
                </a:effectLst>
                <a:latin typeface="+mj-lt"/>
                <a:cs typeface="Arial" pitchFamily="34" charset="0"/>
              </a:rPr>
              <a:t>Embarco y verificación automático</a:t>
            </a:r>
          </a:p>
          <a:p>
            <a:pPr marL="119063" indent="-119063">
              <a:lnSpc>
                <a:spcPct val="90000"/>
              </a:lnSpc>
              <a:spcBef>
                <a:spcPct val="20000"/>
              </a:spcBef>
              <a:buClr>
                <a:schemeClr val="bg2"/>
              </a:buClr>
              <a:buSzPct val="110000"/>
              <a:buBlip>
                <a:blip r:embed="rId14"/>
              </a:buBlip>
            </a:pPr>
            <a:r>
              <a:rPr lang="es-ES" sz="1000" dirty="0" smtClean="0">
                <a:solidFill>
                  <a:srgbClr val="FFFFFF"/>
                </a:solidFill>
                <a:effectLst>
                  <a:outerShdw blurRad="38100" dist="38100" dir="2700000" algn="tl">
                    <a:srgbClr val="000000">
                      <a:alpha val="43137"/>
                    </a:srgbClr>
                  </a:outerShdw>
                </a:effectLst>
                <a:latin typeface="+mj-lt"/>
                <a:cs typeface="Arial" pitchFamily="34" charset="0"/>
              </a:rPr>
              <a:t>Visibilidad en el proceso</a:t>
            </a:r>
          </a:p>
        </p:txBody>
      </p:sp>
      <p:sp>
        <p:nvSpPr>
          <p:cNvPr id="159" name="AutoShape 65"/>
          <p:cNvSpPr>
            <a:spLocks noChangeArrowheads="1"/>
          </p:cNvSpPr>
          <p:nvPr/>
        </p:nvSpPr>
        <p:spPr bwMode="auto">
          <a:xfrm>
            <a:off x="3690586" y="3304903"/>
            <a:ext cx="2270817" cy="1050134"/>
          </a:xfrm>
          <a:prstGeom prst="roundRect">
            <a:avLst/>
          </a:prstGeom>
          <a:solidFill>
            <a:srgbClr val="00B050">
              <a:alpha val="76000"/>
            </a:srgbClr>
          </a:solidFill>
          <a:ln w="12700" algn="ctr">
            <a:noFill/>
            <a:prstDash val="dash"/>
            <a:miter lim="800000"/>
            <a:headEnd/>
            <a:tailEnd/>
          </a:ln>
          <a:effectLst/>
        </p:spPr>
        <p:txBody>
          <a:bodyPr anchor="ctr"/>
          <a:lstStyle/>
          <a:p>
            <a:pPr marL="119063" indent="-119063">
              <a:lnSpc>
                <a:spcPct val="90000"/>
              </a:lnSpc>
              <a:spcBef>
                <a:spcPct val="20000"/>
              </a:spcBef>
              <a:buClr>
                <a:schemeClr val="bg2"/>
              </a:buClr>
              <a:buSzPct val="110000"/>
              <a:buBlip>
                <a:blip r:embed="rId14"/>
              </a:buBlip>
            </a:pPr>
            <a:r>
              <a:rPr lang="es-ES" sz="1000" dirty="0" smtClean="0">
                <a:solidFill>
                  <a:srgbClr val="FFFFFF"/>
                </a:solidFill>
                <a:effectLst>
                  <a:outerShdw blurRad="38100" dist="38100" dir="2700000" algn="tl">
                    <a:srgbClr val="000000">
                      <a:alpha val="43137"/>
                    </a:srgbClr>
                  </a:outerShdw>
                </a:effectLst>
                <a:latin typeface="+mj-lt"/>
                <a:cs typeface="Arial" pitchFamily="34" charset="0"/>
              </a:rPr>
              <a:t>Recuento automático de inventarios</a:t>
            </a:r>
          </a:p>
          <a:p>
            <a:pPr marL="119063" indent="-119063">
              <a:lnSpc>
                <a:spcPct val="90000"/>
              </a:lnSpc>
              <a:spcBef>
                <a:spcPct val="20000"/>
              </a:spcBef>
              <a:buClr>
                <a:schemeClr val="bg2"/>
              </a:buClr>
              <a:buSzPct val="110000"/>
              <a:buBlip>
                <a:blip r:embed="rId14"/>
              </a:buBlip>
            </a:pPr>
            <a:r>
              <a:rPr lang="es-ES" sz="1000" dirty="0" smtClean="0">
                <a:solidFill>
                  <a:srgbClr val="FFFFFF"/>
                </a:solidFill>
                <a:effectLst>
                  <a:outerShdw blurRad="38100" dist="38100" dir="2700000" algn="tl">
                    <a:srgbClr val="000000">
                      <a:alpha val="43137"/>
                    </a:srgbClr>
                  </a:outerShdw>
                </a:effectLst>
                <a:latin typeface="+mj-lt"/>
                <a:cs typeface="Arial" pitchFamily="34" charset="0"/>
              </a:rPr>
              <a:t>Alertas y toma de decisiones  en tiempo real</a:t>
            </a:r>
          </a:p>
        </p:txBody>
      </p:sp>
      <p:sp>
        <p:nvSpPr>
          <p:cNvPr id="160" name="AutoShape 65"/>
          <p:cNvSpPr>
            <a:spLocks noChangeArrowheads="1"/>
          </p:cNvSpPr>
          <p:nvPr/>
        </p:nvSpPr>
        <p:spPr bwMode="auto">
          <a:xfrm>
            <a:off x="6298877" y="2784021"/>
            <a:ext cx="2375057" cy="1479817"/>
          </a:xfrm>
          <a:prstGeom prst="roundRect">
            <a:avLst/>
          </a:prstGeom>
          <a:solidFill>
            <a:srgbClr val="00B050">
              <a:alpha val="76000"/>
            </a:srgbClr>
          </a:solidFill>
          <a:ln w="12700" algn="ctr">
            <a:noFill/>
            <a:prstDash val="dash"/>
            <a:miter lim="800000"/>
            <a:headEnd/>
            <a:tailEnd/>
          </a:ln>
          <a:effectLst/>
        </p:spPr>
        <p:txBody>
          <a:bodyPr anchor="ctr"/>
          <a:lstStyle/>
          <a:p>
            <a:pPr marL="119063" indent="-119063">
              <a:lnSpc>
                <a:spcPct val="90000"/>
              </a:lnSpc>
              <a:spcBef>
                <a:spcPct val="20000"/>
              </a:spcBef>
              <a:buClr>
                <a:schemeClr val="bg2"/>
              </a:buClr>
              <a:buSzPct val="110000"/>
              <a:buBlip>
                <a:blip r:embed="rId14"/>
              </a:buBlip>
            </a:pPr>
            <a:r>
              <a:rPr lang="es-ES" sz="1000" dirty="0" smtClean="0">
                <a:effectLst>
                  <a:outerShdw blurRad="38100" dist="38100" dir="2700000" algn="tl">
                    <a:srgbClr val="000000">
                      <a:alpha val="43137"/>
                    </a:srgbClr>
                  </a:outerShdw>
                </a:effectLst>
                <a:latin typeface="+mj-lt"/>
              </a:rPr>
              <a:t>Recepción automática</a:t>
            </a:r>
          </a:p>
          <a:p>
            <a:pPr marL="119063" indent="-119063">
              <a:lnSpc>
                <a:spcPct val="90000"/>
              </a:lnSpc>
              <a:spcBef>
                <a:spcPct val="20000"/>
              </a:spcBef>
              <a:buClr>
                <a:schemeClr val="bg2"/>
              </a:buClr>
              <a:buSzPct val="110000"/>
              <a:buBlip>
                <a:blip r:embed="rId14"/>
              </a:buBlip>
            </a:pPr>
            <a:r>
              <a:rPr lang="es-ES" sz="1000" dirty="0" smtClean="0">
                <a:effectLst>
                  <a:outerShdw blurRad="38100" dist="38100" dir="2700000" algn="tl">
                    <a:srgbClr val="000000">
                      <a:alpha val="43137"/>
                    </a:srgbClr>
                  </a:outerShdw>
                </a:effectLst>
                <a:latin typeface="+mj-lt"/>
              </a:rPr>
              <a:t>Ubicación y recuento del inventario en tiempo real</a:t>
            </a:r>
          </a:p>
          <a:p>
            <a:pPr marL="119063" indent="-119063">
              <a:lnSpc>
                <a:spcPct val="90000"/>
              </a:lnSpc>
              <a:spcBef>
                <a:spcPct val="20000"/>
              </a:spcBef>
              <a:buClr>
                <a:schemeClr val="bg2"/>
              </a:buClr>
              <a:buSzPct val="110000"/>
              <a:buBlip>
                <a:blip r:embed="rId14"/>
              </a:buBlip>
            </a:pPr>
            <a:r>
              <a:rPr lang="es-ES" sz="1000" dirty="0" smtClean="0">
                <a:effectLst>
                  <a:outerShdw blurRad="38100" dist="38100" dir="2700000" algn="tl">
                    <a:srgbClr val="000000">
                      <a:alpha val="43137"/>
                    </a:srgbClr>
                  </a:outerShdw>
                </a:effectLst>
                <a:latin typeface="+mj-lt"/>
              </a:rPr>
              <a:t>Control automático de la facturación</a:t>
            </a:r>
          </a:p>
          <a:p>
            <a:pPr marL="119063" indent="-119063">
              <a:lnSpc>
                <a:spcPct val="90000"/>
              </a:lnSpc>
              <a:spcBef>
                <a:spcPct val="20000"/>
              </a:spcBef>
              <a:buClr>
                <a:schemeClr val="bg2"/>
              </a:buClr>
              <a:buSzPct val="110000"/>
              <a:buBlip>
                <a:blip r:embed="rId14"/>
              </a:buBlip>
            </a:pPr>
            <a:r>
              <a:rPr lang="es-ES" sz="1000" dirty="0" smtClean="0">
                <a:effectLst>
                  <a:outerShdw blurRad="38100" dist="38100" dir="2700000" algn="tl">
                    <a:srgbClr val="000000">
                      <a:alpha val="43137"/>
                    </a:srgbClr>
                  </a:outerShdw>
                </a:effectLst>
                <a:latin typeface="+mj-lt"/>
              </a:rPr>
              <a:t>Mejora la planificación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linds(horizontal)">
                                      <p:cBhvr>
                                        <p:cTn id="7" dur="1000"/>
                                        <p:tgtEl>
                                          <p:spTgt spid="90"/>
                                        </p:tgtEl>
                                      </p:cBhvr>
                                    </p:animEffect>
                                  </p:childTnLst>
                                </p:cTn>
                              </p:par>
                              <p:par>
                                <p:cTn id="8" presetID="3" presetClass="entr" presetSubtype="10"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blinds(horizontal)">
                                      <p:cBhvr>
                                        <p:cTn id="10" dur="1000"/>
                                        <p:tgtEl>
                                          <p:spTgt spid="89"/>
                                        </p:tgtEl>
                                      </p:cBhvr>
                                    </p:animEffect>
                                  </p:childTnLst>
                                </p:cTn>
                              </p:par>
                              <p:par>
                                <p:cTn id="11" presetID="3" presetClass="entr" presetSubtype="10" fill="hold"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blinds(horizontal)">
                                      <p:cBhvr>
                                        <p:cTn id="13" dur="1000"/>
                                        <p:tgtEl>
                                          <p:spTgt spid="91"/>
                                        </p:tgtEl>
                                      </p:cBhvr>
                                    </p:animEffect>
                                  </p:childTnLst>
                                </p:cTn>
                              </p:par>
                              <p:par>
                                <p:cTn id="14" presetID="3" presetClass="entr" presetSubtype="10" fill="hold" nodeType="withEffect">
                                  <p:stCondLst>
                                    <p:cond delay="0"/>
                                  </p:stCondLst>
                                  <p:childTnLst>
                                    <p:set>
                                      <p:cBhvr>
                                        <p:cTn id="15" dur="1" fill="hold">
                                          <p:stCondLst>
                                            <p:cond delay="0"/>
                                          </p:stCondLst>
                                        </p:cTn>
                                        <p:tgtEl>
                                          <p:spTgt spid="126"/>
                                        </p:tgtEl>
                                        <p:attrNameLst>
                                          <p:attrName>style.visibility</p:attrName>
                                        </p:attrNameLst>
                                      </p:cBhvr>
                                      <p:to>
                                        <p:strVal val="visible"/>
                                      </p:to>
                                    </p:set>
                                    <p:animEffect transition="in" filter="blinds(horizontal)">
                                      <p:cBhvr>
                                        <p:cTn id="16" dur="1000"/>
                                        <p:tgtEl>
                                          <p:spTgt spid="126"/>
                                        </p:tgtEl>
                                      </p:cBhvr>
                                    </p:animEffect>
                                  </p:childTnLst>
                                </p:cTn>
                              </p:par>
                              <p:par>
                                <p:cTn id="17" presetID="3" presetClass="entr" presetSubtype="10"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blinds(horizontal)">
                                      <p:cBhvr>
                                        <p:cTn id="19" dur="1000"/>
                                        <p:tgtEl>
                                          <p:spTgt spid="107"/>
                                        </p:tgtEl>
                                      </p:cBhvr>
                                    </p:animEffect>
                                  </p:childTnLst>
                                </p:cTn>
                              </p:par>
                              <p:par>
                                <p:cTn id="20" presetID="3" presetClass="entr" presetSubtype="10" fill="hold" nodeType="with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blinds(horizontal)">
                                      <p:cBhvr>
                                        <p:cTn id="22" dur="1000"/>
                                        <p:tgtEl>
                                          <p:spTgt spid="114"/>
                                        </p:tgtEl>
                                      </p:cBhvr>
                                    </p:animEffect>
                                  </p:childTnLst>
                                </p:cTn>
                              </p:par>
                              <p:par>
                                <p:cTn id="23" presetID="3" presetClass="entr" presetSubtype="10" fill="hold" nodeType="withEffect">
                                  <p:stCondLst>
                                    <p:cond delay="0"/>
                                  </p:stCondLst>
                                  <p:childTnLst>
                                    <p:set>
                                      <p:cBhvr>
                                        <p:cTn id="24" dur="1" fill="hold">
                                          <p:stCondLst>
                                            <p:cond delay="0"/>
                                          </p:stCondLst>
                                        </p:cTn>
                                        <p:tgtEl>
                                          <p:spTgt spid="118"/>
                                        </p:tgtEl>
                                        <p:attrNameLst>
                                          <p:attrName>style.visibility</p:attrName>
                                        </p:attrNameLst>
                                      </p:cBhvr>
                                      <p:to>
                                        <p:strVal val="visible"/>
                                      </p:to>
                                    </p:set>
                                    <p:animEffect transition="in" filter="blinds(horizontal)">
                                      <p:cBhvr>
                                        <p:cTn id="25" dur="1000"/>
                                        <p:tgtEl>
                                          <p:spTgt spid="118"/>
                                        </p:tgtEl>
                                      </p:cBhvr>
                                    </p:animEffect>
                                  </p:childTnLst>
                                </p:cTn>
                              </p:par>
                              <p:par>
                                <p:cTn id="26" presetID="3" presetClass="entr" presetSubtype="10" fill="hold"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blinds(horizontal)">
                                      <p:cBhvr>
                                        <p:cTn id="28" dur="1000"/>
                                        <p:tgtEl>
                                          <p:spTgt spid="124"/>
                                        </p:tgtEl>
                                      </p:cBhvr>
                                    </p:animEffect>
                                  </p:childTnLst>
                                </p:cTn>
                              </p:par>
                              <p:par>
                                <p:cTn id="29" presetID="3" presetClass="entr" presetSubtype="10" fill="hold" nodeType="withEffect">
                                  <p:stCondLst>
                                    <p:cond delay="0"/>
                                  </p:stCondLst>
                                  <p:childTnLst>
                                    <p:set>
                                      <p:cBhvr>
                                        <p:cTn id="30" dur="1" fill="hold">
                                          <p:stCondLst>
                                            <p:cond delay="0"/>
                                          </p:stCondLst>
                                        </p:cTn>
                                        <p:tgtEl>
                                          <p:spTgt spid="549921"/>
                                        </p:tgtEl>
                                        <p:attrNameLst>
                                          <p:attrName>style.visibility</p:attrName>
                                        </p:attrNameLst>
                                      </p:cBhvr>
                                      <p:to>
                                        <p:strVal val="visible"/>
                                      </p:to>
                                    </p:set>
                                    <p:animEffect transition="in" filter="blinds(horizontal)">
                                      <p:cBhvr>
                                        <p:cTn id="31" dur="1000"/>
                                        <p:tgtEl>
                                          <p:spTgt spid="549921"/>
                                        </p:tgtEl>
                                      </p:cBhvr>
                                    </p:animEffect>
                                  </p:childTnLst>
                                </p:cTn>
                              </p:par>
                              <p:par>
                                <p:cTn id="32" presetID="3" presetClass="entr" presetSubtype="10" fill="hold" nodeType="withEffect">
                                  <p:stCondLst>
                                    <p:cond delay="0"/>
                                  </p:stCondLst>
                                  <p:childTnLst>
                                    <p:set>
                                      <p:cBhvr>
                                        <p:cTn id="33" dur="1" fill="hold">
                                          <p:stCondLst>
                                            <p:cond delay="0"/>
                                          </p:stCondLst>
                                        </p:cTn>
                                        <p:tgtEl>
                                          <p:spTgt spid="133"/>
                                        </p:tgtEl>
                                        <p:attrNameLst>
                                          <p:attrName>style.visibility</p:attrName>
                                        </p:attrNameLst>
                                      </p:cBhvr>
                                      <p:to>
                                        <p:strVal val="visible"/>
                                      </p:to>
                                    </p:set>
                                    <p:animEffect transition="in" filter="blinds(horizontal)">
                                      <p:cBhvr>
                                        <p:cTn id="34" dur="1000"/>
                                        <p:tgtEl>
                                          <p:spTgt spid="133"/>
                                        </p:tgtEl>
                                      </p:cBhvr>
                                    </p:animEffect>
                                  </p:childTnLst>
                                </p:cTn>
                              </p:par>
                              <p:par>
                                <p:cTn id="35" presetID="3" presetClass="entr" presetSubtype="10" fill="hold" nodeType="withEffect">
                                  <p:stCondLst>
                                    <p:cond delay="0"/>
                                  </p:stCondLst>
                                  <p:childTnLst>
                                    <p:set>
                                      <p:cBhvr>
                                        <p:cTn id="36" dur="1" fill="hold">
                                          <p:stCondLst>
                                            <p:cond delay="0"/>
                                          </p:stCondLst>
                                        </p:cTn>
                                        <p:tgtEl>
                                          <p:spTgt spid="549912"/>
                                        </p:tgtEl>
                                        <p:attrNameLst>
                                          <p:attrName>style.visibility</p:attrName>
                                        </p:attrNameLst>
                                      </p:cBhvr>
                                      <p:to>
                                        <p:strVal val="visible"/>
                                      </p:to>
                                    </p:set>
                                    <p:animEffect transition="in" filter="blinds(horizontal)">
                                      <p:cBhvr>
                                        <p:cTn id="37" dur="1000"/>
                                        <p:tgtEl>
                                          <p:spTgt spid="549912"/>
                                        </p:tgtEl>
                                      </p:cBhvr>
                                    </p:animEffect>
                                  </p:childTnLst>
                                </p:cTn>
                              </p:par>
                              <p:par>
                                <p:cTn id="38" presetID="3" presetClass="entr" presetSubtype="10" fill="hold" nodeType="withEffect">
                                  <p:stCondLst>
                                    <p:cond delay="0"/>
                                  </p:stCondLst>
                                  <p:childTnLst>
                                    <p:set>
                                      <p:cBhvr>
                                        <p:cTn id="39" dur="1" fill="hold">
                                          <p:stCondLst>
                                            <p:cond delay="0"/>
                                          </p:stCondLst>
                                        </p:cTn>
                                        <p:tgtEl>
                                          <p:spTgt spid="549942"/>
                                        </p:tgtEl>
                                        <p:attrNameLst>
                                          <p:attrName>style.visibility</p:attrName>
                                        </p:attrNameLst>
                                      </p:cBhvr>
                                      <p:to>
                                        <p:strVal val="visible"/>
                                      </p:to>
                                    </p:set>
                                    <p:animEffect transition="in" filter="blinds(horizontal)">
                                      <p:cBhvr>
                                        <p:cTn id="40" dur="1000"/>
                                        <p:tgtEl>
                                          <p:spTgt spid="54994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49907"/>
                                        </p:tgtEl>
                                        <p:attrNameLst>
                                          <p:attrName>style.visibility</p:attrName>
                                        </p:attrNameLst>
                                      </p:cBhvr>
                                      <p:to>
                                        <p:strVal val="visible"/>
                                      </p:to>
                                    </p:set>
                                    <p:animEffect transition="in" filter="blinds(horizontal)">
                                      <p:cBhvr>
                                        <p:cTn id="43" dur="1000"/>
                                        <p:tgtEl>
                                          <p:spTgt spid="549907"/>
                                        </p:tgtEl>
                                      </p:cBhvr>
                                    </p:animEffect>
                                  </p:childTnLst>
                                </p:cTn>
                              </p:par>
                              <p:par>
                                <p:cTn id="44" presetID="3" presetClass="entr" presetSubtype="10" fill="hold" nodeType="withEffect">
                                  <p:stCondLst>
                                    <p:cond delay="0"/>
                                  </p:stCondLst>
                                  <p:childTnLst>
                                    <p:set>
                                      <p:cBhvr>
                                        <p:cTn id="45" dur="1" fill="hold">
                                          <p:stCondLst>
                                            <p:cond delay="0"/>
                                          </p:stCondLst>
                                        </p:cTn>
                                        <p:tgtEl>
                                          <p:spTgt spid="135"/>
                                        </p:tgtEl>
                                        <p:attrNameLst>
                                          <p:attrName>style.visibility</p:attrName>
                                        </p:attrNameLst>
                                      </p:cBhvr>
                                      <p:to>
                                        <p:strVal val="visible"/>
                                      </p:to>
                                    </p:set>
                                    <p:animEffect transition="in" filter="blinds(horizontal)">
                                      <p:cBhvr>
                                        <p:cTn id="46" dur="500"/>
                                        <p:tgtEl>
                                          <p:spTgt spid="135"/>
                                        </p:tgtEl>
                                      </p:cBhvr>
                                    </p:animEffect>
                                  </p:childTnLst>
                                </p:cTn>
                              </p:par>
                              <p:par>
                                <p:cTn id="47" presetID="3" presetClass="entr" presetSubtype="10" fill="hold" nodeType="withEffect">
                                  <p:stCondLst>
                                    <p:cond delay="0"/>
                                  </p:stCondLst>
                                  <p:childTnLst>
                                    <p:set>
                                      <p:cBhvr>
                                        <p:cTn id="48" dur="1" fill="hold">
                                          <p:stCondLst>
                                            <p:cond delay="0"/>
                                          </p:stCondLst>
                                        </p:cTn>
                                        <p:tgtEl>
                                          <p:spTgt spid="549921"/>
                                        </p:tgtEl>
                                        <p:attrNameLst>
                                          <p:attrName>style.visibility</p:attrName>
                                        </p:attrNameLst>
                                      </p:cBhvr>
                                      <p:to>
                                        <p:strVal val="visible"/>
                                      </p:to>
                                    </p:set>
                                    <p:animEffect transition="in" filter="blinds(horizontal)">
                                      <p:cBhvr>
                                        <p:cTn id="49" dur="500"/>
                                        <p:tgtEl>
                                          <p:spTgt spid="549921"/>
                                        </p:tgtEl>
                                      </p:cBhvr>
                                    </p:animEffect>
                                  </p:childTnLst>
                                </p:cTn>
                              </p:par>
                              <p:par>
                                <p:cTn id="50" presetID="3" presetClass="entr" presetSubtype="10" fill="hold" nodeType="withEffect">
                                  <p:stCondLst>
                                    <p:cond delay="0"/>
                                  </p:stCondLst>
                                  <p:childTnLst>
                                    <p:set>
                                      <p:cBhvr>
                                        <p:cTn id="51" dur="1" fill="hold">
                                          <p:stCondLst>
                                            <p:cond delay="0"/>
                                          </p:stCondLst>
                                        </p:cTn>
                                        <p:tgtEl>
                                          <p:spTgt spid="549922"/>
                                        </p:tgtEl>
                                        <p:attrNameLst>
                                          <p:attrName>style.visibility</p:attrName>
                                        </p:attrNameLst>
                                      </p:cBhvr>
                                      <p:to>
                                        <p:strVal val="visible"/>
                                      </p:to>
                                    </p:set>
                                    <p:animEffect transition="in" filter="blinds(horizontal)">
                                      <p:cBhvr>
                                        <p:cTn id="52" dur="500"/>
                                        <p:tgtEl>
                                          <p:spTgt spid="549922"/>
                                        </p:tgtEl>
                                      </p:cBhvr>
                                    </p:animEffect>
                                  </p:childTnLst>
                                </p:cTn>
                              </p:par>
                              <p:par>
                                <p:cTn id="53" presetID="3" presetClass="entr" presetSubtype="10" fill="hold" nodeType="with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blinds(horizontal)">
                                      <p:cBhvr>
                                        <p:cTn id="55" dur="500"/>
                                        <p:tgtEl>
                                          <p:spTgt spid="114"/>
                                        </p:tgtEl>
                                      </p:cBhvr>
                                    </p:animEffect>
                                  </p:childTnLst>
                                </p:cTn>
                              </p:par>
                              <p:par>
                                <p:cTn id="56" presetID="3" presetClass="entr" presetSubtype="10" fill="hold" nodeType="withEffect">
                                  <p:stCondLst>
                                    <p:cond delay="0"/>
                                  </p:stCondLst>
                                  <p:childTnLst>
                                    <p:set>
                                      <p:cBhvr>
                                        <p:cTn id="57" dur="1" fill="hold">
                                          <p:stCondLst>
                                            <p:cond delay="0"/>
                                          </p:stCondLst>
                                        </p:cTn>
                                        <p:tgtEl>
                                          <p:spTgt spid="549917"/>
                                        </p:tgtEl>
                                        <p:attrNameLst>
                                          <p:attrName>style.visibility</p:attrName>
                                        </p:attrNameLst>
                                      </p:cBhvr>
                                      <p:to>
                                        <p:strVal val="visible"/>
                                      </p:to>
                                    </p:set>
                                    <p:animEffect transition="in" filter="blinds(horizontal)">
                                      <p:cBhvr>
                                        <p:cTn id="58" dur="500"/>
                                        <p:tgtEl>
                                          <p:spTgt spid="549917"/>
                                        </p:tgtEl>
                                      </p:cBhvr>
                                    </p:animEffect>
                                  </p:childTnLst>
                                </p:cTn>
                              </p:par>
                              <p:par>
                                <p:cTn id="59" presetID="3" presetClass="entr" presetSubtype="10" fill="hold" nodeType="withEffect">
                                  <p:stCondLst>
                                    <p:cond delay="0"/>
                                  </p:stCondLst>
                                  <p:childTnLst>
                                    <p:set>
                                      <p:cBhvr>
                                        <p:cTn id="60" dur="1" fill="hold">
                                          <p:stCondLst>
                                            <p:cond delay="0"/>
                                          </p:stCondLst>
                                        </p:cTn>
                                        <p:tgtEl>
                                          <p:spTgt spid="155"/>
                                        </p:tgtEl>
                                        <p:attrNameLst>
                                          <p:attrName>style.visibility</p:attrName>
                                        </p:attrNameLst>
                                      </p:cBhvr>
                                      <p:to>
                                        <p:strVal val="visible"/>
                                      </p:to>
                                    </p:set>
                                    <p:animEffect transition="in" filter="blinds(horizontal)">
                                      <p:cBhvr>
                                        <p:cTn id="61" dur="500"/>
                                        <p:tgtEl>
                                          <p:spTgt spid="15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blinds(horizontal)">
                                      <p:cBhvr>
                                        <p:cTn id="64" dur="500"/>
                                        <p:tgtEl>
                                          <p:spTgt spid="149"/>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549914"/>
                                        </p:tgtEl>
                                        <p:attrNameLst>
                                          <p:attrName>style.visibility</p:attrName>
                                        </p:attrNameLst>
                                      </p:cBhvr>
                                      <p:to>
                                        <p:strVal val="visible"/>
                                      </p:to>
                                    </p:set>
                                    <p:animEffect transition="in" filter="blinds(horizontal)">
                                      <p:cBhvr>
                                        <p:cTn id="69" dur="500"/>
                                        <p:tgtEl>
                                          <p:spTgt spid="549914"/>
                                        </p:tgtEl>
                                      </p:cBhvr>
                                    </p:animEffect>
                                  </p:childTnLst>
                                </p:cTn>
                              </p:par>
                              <p:par>
                                <p:cTn id="70" presetID="3" presetClass="entr" presetSubtype="10" fill="hold" nodeType="withEffect">
                                  <p:stCondLst>
                                    <p:cond delay="0"/>
                                  </p:stCondLst>
                                  <p:childTnLst>
                                    <p:set>
                                      <p:cBhvr>
                                        <p:cTn id="71" dur="1" fill="hold">
                                          <p:stCondLst>
                                            <p:cond delay="0"/>
                                          </p:stCondLst>
                                        </p:cTn>
                                        <p:tgtEl>
                                          <p:spTgt spid="137"/>
                                        </p:tgtEl>
                                        <p:attrNameLst>
                                          <p:attrName>style.visibility</p:attrName>
                                        </p:attrNameLst>
                                      </p:cBhvr>
                                      <p:to>
                                        <p:strVal val="visible"/>
                                      </p:to>
                                    </p:set>
                                    <p:animEffect transition="in" filter="blinds(horizontal)">
                                      <p:cBhvr>
                                        <p:cTn id="72" dur="500"/>
                                        <p:tgtEl>
                                          <p:spTgt spid="137"/>
                                        </p:tgtEl>
                                      </p:cBhvr>
                                    </p:animEffect>
                                  </p:childTnLst>
                                </p:cTn>
                              </p:par>
                              <p:par>
                                <p:cTn id="73" presetID="3" presetClass="entr" presetSubtype="10" fill="hold" nodeType="withEffect">
                                  <p:stCondLst>
                                    <p:cond delay="0"/>
                                  </p:stCondLst>
                                  <p:childTnLst>
                                    <p:set>
                                      <p:cBhvr>
                                        <p:cTn id="74" dur="1" fill="hold">
                                          <p:stCondLst>
                                            <p:cond delay="0"/>
                                          </p:stCondLst>
                                        </p:cTn>
                                        <p:tgtEl>
                                          <p:spTgt spid="139"/>
                                        </p:tgtEl>
                                        <p:attrNameLst>
                                          <p:attrName>style.visibility</p:attrName>
                                        </p:attrNameLst>
                                      </p:cBhvr>
                                      <p:to>
                                        <p:strVal val="visible"/>
                                      </p:to>
                                    </p:set>
                                    <p:animEffect transition="in" filter="blinds(horizontal)">
                                      <p:cBhvr>
                                        <p:cTn id="75" dur="500"/>
                                        <p:tgtEl>
                                          <p:spTgt spid="139"/>
                                        </p:tgtEl>
                                      </p:cBhvr>
                                    </p:animEffect>
                                  </p:childTnLst>
                                </p:cTn>
                              </p:par>
                              <p:par>
                                <p:cTn id="76" presetID="3" presetClass="entr" presetSubtype="10" fill="hold" nodeType="withEffect">
                                  <p:stCondLst>
                                    <p:cond delay="0"/>
                                  </p:stCondLst>
                                  <p:childTnLst>
                                    <p:set>
                                      <p:cBhvr>
                                        <p:cTn id="77" dur="1" fill="hold">
                                          <p:stCondLst>
                                            <p:cond delay="0"/>
                                          </p:stCondLst>
                                        </p:cTn>
                                        <p:tgtEl>
                                          <p:spTgt spid="549913"/>
                                        </p:tgtEl>
                                        <p:attrNameLst>
                                          <p:attrName>style.visibility</p:attrName>
                                        </p:attrNameLst>
                                      </p:cBhvr>
                                      <p:to>
                                        <p:strVal val="visible"/>
                                      </p:to>
                                    </p:set>
                                    <p:animEffect transition="in" filter="blinds(horizontal)">
                                      <p:cBhvr>
                                        <p:cTn id="78" dur="500"/>
                                        <p:tgtEl>
                                          <p:spTgt spid="549913"/>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148"/>
                                        </p:tgtEl>
                                        <p:attrNameLst>
                                          <p:attrName>style.visibility</p:attrName>
                                        </p:attrNameLst>
                                      </p:cBhvr>
                                      <p:to>
                                        <p:strVal val="visible"/>
                                      </p:to>
                                    </p:set>
                                    <p:animEffect transition="in" filter="blinds(horizontal)">
                                      <p:cBhvr>
                                        <p:cTn id="81" dur="500"/>
                                        <p:tgtEl>
                                          <p:spTgt spid="14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549910"/>
                                        </p:tgtEl>
                                        <p:attrNameLst>
                                          <p:attrName>style.visibility</p:attrName>
                                        </p:attrNameLst>
                                      </p:cBhvr>
                                      <p:to>
                                        <p:strVal val="visible"/>
                                      </p:to>
                                    </p:set>
                                    <p:animEffect transition="in" filter="blinds(horizontal)">
                                      <p:cBhvr>
                                        <p:cTn id="84" dur="500"/>
                                        <p:tgtEl>
                                          <p:spTgt spid="549910"/>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549909"/>
                                        </p:tgtEl>
                                        <p:attrNameLst>
                                          <p:attrName>style.visibility</p:attrName>
                                        </p:attrNameLst>
                                      </p:cBhvr>
                                      <p:to>
                                        <p:strVal val="visible"/>
                                      </p:to>
                                    </p:set>
                                    <p:animEffect transition="in" filter="blinds(horizontal)">
                                      <p:cBhvr>
                                        <p:cTn id="87" dur="500"/>
                                        <p:tgtEl>
                                          <p:spTgt spid="549909"/>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150"/>
                                        </p:tgtEl>
                                        <p:attrNameLst>
                                          <p:attrName>style.visibility</p:attrName>
                                        </p:attrNameLst>
                                      </p:cBhvr>
                                      <p:to>
                                        <p:strVal val="visible"/>
                                      </p:to>
                                    </p:set>
                                    <p:animEffect transition="in" filter="blinds(horizontal)">
                                      <p:cBhvr>
                                        <p:cTn id="90" dur="500"/>
                                        <p:tgtEl>
                                          <p:spTgt spid="150"/>
                                        </p:tgtEl>
                                      </p:cBhvr>
                                    </p:animEffect>
                                  </p:childTnLst>
                                </p:cTn>
                              </p:par>
                              <p:par>
                                <p:cTn id="91" presetID="3" presetClass="entr" presetSubtype="10" fill="hold" nodeType="withEffect">
                                  <p:stCondLst>
                                    <p:cond delay="0"/>
                                  </p:stCondLst>
                                  <p:childTnLst>
                                    <p:set>
                                      <p:cBhvr>
                                        <p:cTn id="92" dur="1" fill="hold">
                                          <p:stCondLst>
                                            <p:cond delay="0"/>
                                          </p:stCondLst>
                                        </p:cTn>
                                        <p:tgtEl>
                                          <p:spTgt spid="141"/>
                                        </p:tgtEl>
                                        <p:attrNameLst>
                                          <p:attrName>style.visibility</p:attrName>
                                        </p:attrNameLst>
                                      </p:cBhvr>
                                      <p:to>
                                        <p:strVal val="visible"/>
                                      </p:to>
                                    </p:set>
                                    <p:animEffect transition="in" filter="blinds(horizontal)">
                                      <p:cBhvr>
                                        <p:cTn id="93" dur="500"/>
                                        <p:tgtEl>
                                          <p:spTgt spid="141"/>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145"/>
                                        </p:tgtEl>
                                        <p:attrNameLst>
                                          <p:attrName>style.visibility</p:attrName>
                                        </p:attrNameLst>
                                      </p:cBhvr>
                                      <p:to>
                                        <p:strVal val="visible"/>
                                      </p:to>
                                    </p:set>
                                    <p:animEffect transition="in" filter="blinds(horizontal)">
                                      <p:cBhvr>
                                        <p:cTn id="98" dur="500"/>
                                        <p:tgtEl>
                                          <p:spTgt spid="145"/>
                                        </p:tgtEl>
                                      </p:cBhvr>
                                    </p:animEffect>
                                  </p:childTnLst>
                                </p:cTn>
                              </p:par>
                              <p:par>
                                <p:cTn id="99" presetID="3" presetClass="entr" presetSubtype="10" fill="hold" nodeType="withEffect">
                                  <p:stCondLst>
                                    <p:cond delay="0"/>
                                  </p:stCondLst>
                                  <p:childTnLst>
                                    <p:set>
                                      <p:cBhvr>
                                        <p:cTn id="100" dur="1" fill="hold">
                                          <p:stCondLst>
                                            <p:cond delay="0"/>
                                          </p:stCondLst>
                                        </p:cTn>
                                        <p:tgtEl>
                                          <p:spTgt spid="143"/>
                                        </p:tgtEl>
                                        <p:attrNameLst>
                                          <p:attrName>style.visibility</p:attrName>
                                        </p:attrNameLst>
                                      </p:cBhvr>
                                      <p:to>
                                        <p:strVal val="visible"/>
                                      </p:to>
                                    </p:set>
                                    <p:animEffect transition="in" filter="blinds(horizontal)">
                                      <p:cBhvr>
                                        <p:cTn id="101" dur="500"/>
                                        <p:tgtEl>
                                          <p:spTgt spid="143"/>
                                        </p:tgtEl>
                                      </p:cBhvr>
                                    </p:animEffect>
                                  </p:childTnLst>
                                </p:cTn>
                              </p:par>
                              <p:par>
                                <p:cTn id="102" presetID="3" presetClass="entr" presetSubtype="10" fill="hold"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blinds(horizontal)">
                                      <p:cBhvr>
                                        <p:cTn id="104" dur="500"/>
                                        <p:tgtEl>
                                          <p:spTgt spid="108"/>
                                        </p:tgtEl>
                                      </p:cBhvr>
                                    </p:animEffect>
                                  </p:childTnLst>
                                </p:cTn>
                              </p:par>
                              <p:par>
                                <p:cTn id="105" presetID="3" presetClass="entr" presetSubtype="10" fill="hold" nodeType="withEffect">
                                  <p:stCondLst>
                                    <p:cond delay="0"/>
                                  </p:stCondLst>
                                  <p:childTnLst>
                                    <p:set>
                                      <p:cBhvr>
                                        <p:cTn id="106" dur="1" fill="hold">
                                          <p:stCondLst>
                                            <p:cond delay="0"/>
                                          </p:stCondLst>
                                        </p:cTn>
                                        <p:tgtEl>
                                          <p:spTgt spid="549915"/>
                                        </p:tgtEl>
                                        <p:attrNameLst>
                                          <p:attrName>style.visibility</p:attrName>
                                        </p:attrNameLst>
                                      </p:cBhvr>
                                      <p:to>
                                        <p:strVal val="visible"/>
                                      </p:to>
                                    </p:set>
                                    <p:animEffect transition="in" filter="blinds(horizontal)">
                                      <p:cBhvr>
                                        <p:cTn id="107" dur="500"/>
                                        <p:tgtEl>
                                          <p:spTgt spid="549915"/>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549925"/>
                                        </p:tgtEl>
                                        <p:attrNameLst>
                                          <p:attrName>style.visibility</p:attrName>
                                        </p:attrNameLst>
                                      </p:cBhvr>
                                      <p:to>
                                        <p:strVal val="visible"/>
                                      </p:to>
                                    </p:set>
                                    <p:animEffect transition="in" filter="blinds(horizontal)">
                                      <p:cBhvr>
                                        <p:cTn id="110" dur="500"/>
                                        <p:tgtEl>
                                          <p:spTgt spid="549925"/>
                                        </p:tgtEl>
                                      </p:cBhvr>
                                    </p:animEffect>
                                  </p:childTnLst>
                                </p:cTn>
                              </p:par>
                              <p:par>
                                <p:cTn id="111" presetID="3" presetClass="entr" presetSubtype="10" fill="hold" nodeType="withEffect">
                                  <p:stCondLst>
                                    <p:cond delay="0"/>
                                  </p:stCondLst>
                                  <p:childTnLst>
                                    <p:set>
                                      <p:cBhvr>
                                        <p:cTn id="112" dur="1" fill="hold">
                                          <p:stCondLst>
                                            <p:cond delay="0"/>
                                          </p:stCondLst>
                                        </p:cTn>
                                        <p:tgtEl>
                                          <p:spTgt spid="549916"/>
                                        </p:tgtEl>
                                        <p:attrNameLst>
                                          <p:attrName>style.visibility</p:attrName>
                                        </p:attrNameLst>
                                      </p:cBhvr>
                                      <p:to>
                                        <p:strVal val="visible"/>
                                      </p:to>
                                    </p:set>
                                    <p:animEffect transition="in" filter="blinds(horizontal)">
                                      <p:cBhvr>
                                        <p:cTn id="113" dur="500"/>
                                        <p:tgtEl>
                                          <p:spTgt spid="549916"/>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549926"/>
                                        </p:tgtEl>
                                        <p:attrNameLst>
                                          <p:attrName>style.visibility</p:attrName>
                                        </p:attrNameLst>
                                      </p:cBhvr>
                                      <p:to>
                                        <p:strVal val="visible"/>
                                      </p:to>
                                    </p:set>
                                    <p:animEffect transition="in" filter="blinds(horizontal)">
                                      <p:cBhvr>
                                        <p:cTn id="116" dur="500"/>
                                        <p:tgtEl>
                                          <p:spTgt spid="549926"/>
                                        </p:tgtEl>
                                      </p:cBhvr>
                                    </p:animEffect>
                                  </p:childTnLst>
                                </p:cTn>
                              </p:par>
                              <p:par>
                                <p:cTn id="117" presetID="3" presetClass="entr" presetSubtype="10" fill="hold" nodeType="withEffect">
                                  <p:stCondLst>
                                    <p:cond delay="0"/>
                                  </p:stCondLst>
                                  <p:childTnLst>
                                    <p:set>
                                      <p:cBhvr>
                                        <p:cTn id="118" dur="1" fill="hold">
                                          <p:stCondLst>
                                            <p:cond delay="0"/>
                                          </p:stCondLst>
                                        </p:cTn>
                                        <p:tgtEl>
                                          <p:spTgt spid="157"/>
                                        </p:tgtEl>
                                        <p:attrNameLst>
                                          <p:attrName>style.visibility</p:attrName>
                                        </p:attrNameLst>
                                      </p:cBhvr>
                                      <p:to>
                                        <p:strVal val="visible"/>
                                      </p:to>
                                    </p:set>
                                    <p:animEffect transition="in" filter="blinds(horizontal)">
                                      <p:cBhvr>
                                        <p:cTn id="119" dur="500"/>
                                        <p:tgtEl>
                                          <p:spTgt spid="157"/>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158"/>
                                        </p:tgtEl>
                                        <p:attrNameLst>
                                          <p:attrName>style.visibility</p:attrName>
                                        </p:attrNameLst>
                                      </p:cBhvr>
                                      <p:to>
                                        <p:strVal val="visible"/>
                                      </p:to>
                                    </p:set>
                                    <p:animEffect transition="in" filter="blinds(horizontal)">
                                      <p:cBhvr>
                                        <p:cTn id="124" dur="500"/>
                                        <p:tgtEl>
                                          <p:spTgt spid="158"/>
                                        </p:tgtEl>
                                      </p:cBhvr>
                                    </p:animEffect>
                                  </p:childTnLst>
                                </p:cTn>
                              </p:par>
                              <p:par>
                                <p:cTn id="125" presetID="3" presetClass="exit" presetSubtype="10" fill="hold" nodeType="withEffect">
                                  <p:stCondLst>
                                    <p:cond delay="0"/>
                                  </p:stCondLst>
                                  <p:childTnLst>
                                    <p:animEffect transition="out" filter="blinds(horizontal)">
                                      <p:cBhvr>
                                        <p:cTn id="126" dur="500"/>
                                        <p:tgtEl>
                                          <p:spTgt spid="155"/>
                                        </p:tgtEl>
                                      </p:cBhvr>
                                    </p:animEffect>
                                    <p:set>
                                      <p:cBhvr>
                                        <p:cTn id="127" dur="1" fill="hold">
                                          <p:stCondLst>
                                            <p:cond delay="499"/>
                                          </p:stCondLst>
                                        </p:cTn>
                                        <p:tgtEl>
                                          <p:spTgt spid="155"/>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159"/>
                                        </p:tgtEl>
                                        <p:attrNameLst>
                                          <p:attrName>style.visibility</p:attrName>
                                        </p:attrNameLst>
                                      </p:cBhvr>
                                      <p:to>
                                        <p:strVal val="visible"/>
                                      </p:to>
                                    </p:set>
                                    <p:animEffect transition="in" filter="blinds(horizontal)">
                                      <p:cBhvr>
                                        <p:cTn id="132" dur="500"/>
                                        <p:tgtEl>
                                          <p:spTgt spid="159"/>
                                        </p:tgtEl>
                                      </p:cBhvr>
                                    </p:animEffect>
                                  </p:childTnLst>
                                </p:cTn>
                              </p:par>
                              <p:par>
                                <p:cTn id="133" presetID="3" presetClass="exit" presetSubtype="10" fill="hold" grpId="1" nodeType="withEffect">
                                  <p:stCondLst>
                                    <p:cond delay="0"/>
                                  </p:stCondLst>
                                  <p:childTnLst>
                                    <p:animEffect transition="out" filter="blinds(horizontal)">
                                      <p:cBhvr>
                                        <p:cTn id="134" dur="500"/>
                                        <p:tgtEl>
                                          <p:spTgt spid="150"/>
                                        </p:tgtEl>
                                      </p:cBhvr>
                                    </p:animEffect>
                                    <p:set>
                                      <p:cBhvr>
                                        <p:cTn id="135" dur="1" fill="hold">
                                          <p:stCondLst>
                                            <p:cond delay="499"/>
                                          </p:stCondLst>
                                        </p:cTn>
                                        <p:tgtEl>
                                          <p:spTgt spid="150"/>
                                        </p:tgtEl>
                                        <p:attrNameLst>
                                          <p:attrName>style.visibility</p:attrName>
                                        </p:attrNameLst>
                                      </p:cBhvr>
                                      <p:to>
                                        <p:strVal val="hidden"/>
                                      </p:to>
                                    </p:set>
                                  </p:childTnLst>
                                </p:cTn>
                              </p:par>
                              <p:par>
                                <p:cTn id="136" presetID="3" presetClass="exit" presetSubtype="10" fill="hold" grpId="1" nodeType="withEffect">
                                  <p:stCondLst>
                                    <p:cond delay="0"/>
                                  </p:stCondLst>
                                  <p:childTnLst>
                                    <p:animEffect transition="out" filter="blinds(horizontal)">
                                      <p:cBhvr>
                                        <p:cTn id="137" dur="500"/>
                                        <p:tgtEl>
                                          <p:spTgt spid="148"/>
                                        </p:tgtEl>
                                      </p:cBhvr>
                                    </p:animEffect>
                                    <p:set>
                                      <p:cBhvr>
                                        <p:cTn id="138" dur="1" fill="hold">
                                          <p:stCondLst>
                                            <p:cond delay="499"/>
                                          </p:stCondLst>
                                        </p:cTn>
                                        <p:tgtEl>
                                          <p:spTgt spid="148"/>
                                        </p:tgtEl>
                                        <p:attrNameLst>
                                          <p:attrName>style.visibility</p:attrName>
                                        </p:attrNameLst>
                                      </p:cBhvr>
                                      <p:to>
                                        <p:strVal val="hidden"/>
                                      </p:to>
                                    </p:set>
                                  </p:childTnLst>
                                </p:cTn>
                              </p:par>
                              <p:par>
                                <p:cTn id="139" presetID="3" presetClass="exit" presetSubtype="10" fill="hold" grpId="1" nodeType="withEffect">
                                  <p:stCondLst>
                                    <p:cond delay="0"/>
                                  </p:stCondLst>
                                  <p:childTnLst>
                                    <p:animEffect transition="out" filter="blinds(horizontal)">
                                      <p:cBhvr>
                                        <p:cTn id="140" dur="500"/>
                                        <p:tgtEl>
                                          <p:spTgt spid="149"/>
                                        </p:tgtEl>
                                      </p:cBhvr>
                                    </p:animEffect>
                                    <p:set>
                                      <p:cBhvr>
                                        <p:cTn id="141" dur="1" fill="hold">
                                          <p:stCondLst>
                                            <p:cond delay="499"/>
                                          </p:stCondLst>
                                        </p:cTn>
                                        <p:tgtEl>
                                          <p:spTgt spid="149"/>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160"/>
                                        </p:tgtEl>
                                        <p:attrNameLst>
                                          <p:attrName>style.visibility</p:attrName>
                                        </p:attrNameLst>
                                      </p:cBhvr>
                                      <p:to>
                                        <p:strVal val="visible"/>
                                      </p:to>
                                    </p:set>
                                    <p:animEffect transition="in" filter="blinds(horizontal)">
                                      <p:cBhvr>
                                        <p:cTn id="146" dur="500"/>
                                        <p:tgtEl>
                                          <p:spTgt spid="160"/>
                                        </p:tgtEl>
                                      </p:cBhvr>
                                    </p:animEffect>
                                  </p:childTnLst>
                                </p:cTn>
                              </p:par>
                              <p:par>
                                <p:cTn id="147" presetID="3" presetClass="exit" presetSubtype="10" fill="hold" nodeType="withEffect">
                                  <p:stCondLst>
                                    <p:cond delay="0"/>
                                  </p:stCondLst>
                                  <p:childTnLst>
                                    <p:animEffect transition="out" filter="blinds(horizontal)">
                                      <p:cBhvr>
                                        <p:cTn id="148" dur="500"/>
                                        <p:tgtEl>
                                          <p:spTgt spid="157"/>
                                        </p:tgtEl>
                                      </p:cBhvr>
                                    </p:animEffect>
                                    <p:set>
                                      <p:cBhvr>
                                        <p:cTn id="149" dur="1" fill="hold">
                                          <p:stCondLst>
                                            <p:cond delay="499"/>
                                          </p:stCondLst>
                                        </p:cTn>
                                        <p:tgtEl>
                                          <p:spTgt spid="1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907" grpId="0"/>
      <p:bldP spid="549909" grpId="0"/>
      <p:bldP spid="549910" grpId="0"/>
      <p:bldP spid="549925" grpId="0"/>
      <p:bldP spid="549926" grpId="0"/>
      <p:bldP spid="148" grpId="0" animBg="1"/>
      <p:bldP spid="148" grpId="1" animBg="1"/>
      <p:bldP spid="149" grpId="0" animBg="1"/>
      <p:bldP spid="149" grpId="1" animBg="1"/>
      <p:bldP spid="150" grpId="0" animBg="1"/>
      <p:bldP spid="150" grpId="1" animBg="1"/>
      <p:bldP spid="158" grpId="0" animBg="1"/>
      <p:bldP spid="159" grpId="0" animBg="1"/>
      <p:bldP spid="16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35" name="Rectangle 19467"/>
          <p:cNvPicPr>
            <a:picLocks noChangeAspect="1" noChangeArrowheads="1"/>
          </p:cNvPicPr>
          <p:nvPr/>
        </p:nvPicPr>
        <p:blipFill>
          <a:blip r:embed="rId3"/>
          <a:srcRect/>
          <a:stretch>
            <a:fillRect/>
          </a:stretch>
        </p:blipFill>
        <p:spPr bwMode="auto">
          <a:xfrm>
            <a:off x="842338" y="2213392"/>
            <a:ext cx="3290887" cy="1298146"/>
          </a:xfrm>
          <a:prstGeom prst="rect">
            <a:avLst/>
          </a:prstGeom>
          <a:noFill/>
          <a:ln w="9525">
            <a:noFill/>
            <a:miter lim="800000"/>
            <a:headEnd/>
            <a:tailEnd/>
          </a:ln>
        </p:spPr>
      </p:pic>
      <p:sp>
        <p:nvSpPr>
          <p:cNvPr id="26626" name="Rectangle 19457"/>
          <p:cNvSpPr>
            <a:spLocks noChangeArrowheads="1"/>
          </p:cNvSpPr>
          <p:nvPr/>
        </p:nvSpPr>
        <p:spPr bwMode="auto">
          <a:xfrm>
            <a:off x="0" y="257175"/>
            <a:ext cx="9144000" cy="2063750"/>
          </a:xfrm>
          <a:prstGeom prst="rect">
            <a:avLst/>
          </a:prstGeom>
          <a:noFill/>
          <a:ln w="9525">
            <a:noFill/>
            <a:miter lim="800000"/>
            <a:headEnd/>
            <a:tailEnd/>
          </a:ln>
        </p:spPr>
        <p:txBody>
          <a:bodyPr wrap="none" anchor="ctr"/>
          <a:lstStyle/>
          <a:p>
            <a:pPr eaLnBrk="0" hangingPunct="0"/>
            <a:endParaRPr lang="es-ES">
              <a:effectLst>
                <a:outerShdw blurRad="38100" dist="38100" dir="2700000" algn="tl">
                  <a:srgbClr val="FFFFFF"/>
                </a:outerShdw>
              </a:effectLst>
              <a:latin typeface="Trebuchet MS" pitchFamily="34" charset="0"/>
            </a:endParaRPr>
          </a:p>
        </p:txBody>
      </p:sp>
      <p:sp>
        <p:nvSpPr>
          <p:cNvPr id="26627" name="Rectangle 19458"/>
          <p:cNvSpPr>
            <a:spLocks noChangeArrowheads="1"/>
          </p:cNvSpPr>
          <p:nvPr/>
        </p:nvSpPr>
        <p:spPr bwMode="auto">
          <a:xfrm>
            <a:off x="762000" y="5008563"/>
            <a:ext cx="9144000" cy="1609725"/>
          </a:xfrm>
          <a:prstGeom prst="rect">
            <a:avLst/>
          </a:prstGeom>
          <a:noFill/>
          <a:ln w="9525">
            <a:noFill/>
            <a:miter lim="800000"/>
            <a:headEnd/>
            <a:tailEnd/>
          </a:ln>
        </p:spPr>
        <p:txBody>
          <a:bodyPr wrap="none" anchor="ctr"/>
          <a:lstStyle/>
          <a:p>
            <a:pPr eaLnBrk="0" hangingPunct="0"/>
            <a:endParaRPr lang="es-ES">
              <a:effectLst>
                <a:outerShdw blurRad="38100" dist="38100" dir="2700000" algn="tl">
                  <a:srgbClr val="FFFFFF"/>
                </a:outerShdw>
              </a:effectLst>
              <a:latin typeface="Trebuchet MS" pitchFamily="34" charset="0"/>
            </a:endParaRPr>
          </a:p>
        </p:txBody>
      </p:sp>
      <p:sp>
        <p:nvSpPr>
          <p:cNvPr id="26628" name="Rectangle 19459"/>
          <p:cNvSpPr>
            <a:spLocks noChangeArrowheads="1"/>
          </p:cNvSpPr>
          <p:nvPr/>
        </p:nvSpPr>
        <p:spPr bwMode="auto">
          <a:xfrm>
            <a:off x="762000" y="2285999"/>
            <a:ext cx="9144000" cy="1255713"/>
          </a:xfrm>
          <a:prstGeom prst="rect">
            <a:avLst/>
          </a:prstGeom>
          <a:noFill/>
          <a:ln w="9525">
            <a:noFill/>
            <a:miter lim="800000"/>
            <a:headEnd/>
            <a:tailEnd/>
          </a:ln>
        </p:spPr>
        <p:txBody>
          <a:bodyPr wrap="none" anchor="ctr"/>
          <a:lstStyle/>
          <a:p>
            <a:pPr eaLnBrk="0" hangingPunct="0"/>
            <a:endParaRPr lang="es-ES">
              <a:effectLst>
                <a:outerShdw blurRad="38100" dist="38100" dir="2700000" algn="tl">
                  <a:srgbClr val="FFFFFF"/>
                </a:outerShdw>
              </a:effectLst>
              <a:latin typeface="Trebuchet MS" pitchFamily="34" charset="0"/>
            </a:endParaRPr>
          </a:p>
        </p:txBody>
      </p:sp>
      <p:sp>
        <p:nvSpPr>
          <p:cNvPr id="26629" name="Rectangle 19460"/>
          <p:cNvSpPr>
            <a:spLocks noChangeArrowheads="1"/>
          </p:cNvSpPr>
          <p:nvPr/>
        </p:nvSpPr>
        <p:spPr bwMode="auto">
          <a:xfrm>
            <a:off x="762000" y="3541713"/>
            <a:ext cx="9144000" cy="1466850"/>
          </a:xfrm>
          <a:prstGeom prst="rect">
            <a:avLst/>
          </a:prstGeom>
          <a:noFill/>
          <a:ln w="9525">
            <a:noFill/>
            <a:miter lim="800000"/>
            <a:headEnd/>
            <a:tailEnd/>
          </a:ln>
        </p:spPr>
        <p:txBody>
          <a:bodyPr wrap="none" anchor="ctr"/>
          <a:lstStyle/>
          <a:p>
            <a:pPr algn="ctr" eaLnBrk="0" hangingPunct="0">
              <a:lnSpc>
                <a:spcPct val="85000"/>
              </a:lnSpc>
              <a:spcBef>
                <a:spcPct val="20000"/>
              </a:spcBef>
            </a:pPr>
            <a:endParaRPr lang="es-ES" b="1">
              <a:effectLst>
                <a:outerShdw blurRad="38100" dist="38100" dir="2700000" algn="tl">
                  <a:srgbClr val="FFFFFF"/>
                </a:outerShdw>
              </a:effectLst>
              <a:latin typeface="Trebuchet MS" pitchFamily="34" charset="0"/>
            </a:endParaRPr>
          </a:p>
        </p:txBody>
      </p:sp>
      <p:sp>
        <p:nvSpPr>
          <p:cNvPr id="26630" name="Straight Connector 19461"/>
          <p:cNvSpPr>
            <a:spLocks noChangeShapeType="1"/>
          </p:cNvSpPr>
          <p:nvPr/>
        </p:nvSpPr>
        <p:spPr bwMode="auto">
          <a:xfrm>
            <a:off x="1728363" y="2088238"/>
            <a:ext cx="1970087" cy="1588"/>
          </a:xfrm>
          <a:prstGeom prst="line">
            <a:avLst/>
          </a:prstGeom>
          <a:noFill/>
          <a:ln w="9525">
            <a:noFill/>
            <a:round/>
            <a:headEnd/>
            <a:tailEnd/>
          </a:ln>
        </p:spPr>
        <p:txBody>
          <a:bodyPr anchor="ctr"/>
          <a:lstStyle/>
          <a:p>
            <a:endParaRPr lang="es-ES"/>
          </a:p>
        </p:txBody>
      </p:sp>
      <p:sp>
        <p:nvSpPr>
          <p:cNvPr id="26631" name="Straight Connector 19462"/>
          <p:cNvSpPr>
            <a:spLocks noChangeShapeType="1"/>
          </p:cNvSpPr>
          <p:nvPr/>
        </p:nvSpPr>
        <p:spPr bwMode="auto">
          <a:xfrm>
            <a:off x="2712613" y="1945363"/>
            <a:ext cx="0" cy="884238"/>
          </a:xfrm>
          <a:prstGeom prst="line">
            <a:avLst/>
          </a:prstGeom>
          <a:noFill/>
          <a:ln w="9525">
            <a:noFill/>
            <a:round/>
            <a:headEnd/>
            <a:tailEnd/>
          </a:ln>
        </p:spPr>
        <p:txBody>
          <a:bodyPr anchor="ctr"/>
          <a:lstStyle/>
          <a:p>
            <a:endParaRPr lang="es-ES"/>
          </a:p>
        </p:txBody>
      </p:sp>
      <p:sp>
        <p:nvSpPr>
          <p:cNvPr id="26632" name="Straight Connector 19463"/>
          <p:cNvSpPr>
            <a:spLocks noChangeShapeType="1"/>
          </p:cNvSpPr>
          <p:nvPr/>
        </p:nvSpPr>
        <p:spPr bwMode="auto">
          <a:xfrm>
            <a:off x="1893463" y="2088238"/>
            <a:ext cx="1639887" cy="1588"/>
          </a:xfrm>
          <a:prstGeom prst="line">
            <a:avLst/>
          </a:prstGeom>
          <a:noFill/>
          <a:ln w="9525">
            <a:noFill/>
            <a:round/>
            <a:headEnd/>
            <a:tailEnd/>
          </a:ln>
        </p:spPr>
        <p:txBody>
          <a:bodyPr anchor="ctr"/>
          <a:lstStyle/>
          <a:p>
            <a:endParaRPr lang="es-ES"/>
          </a:p>
        </p:txBody>
      </p:sp>
      <p:sp>
        <p:nvSpPr>
          <p:cNvPr id="26633" name="Straight Connector 19464"/>
          <p:cNvSpPr>
            <a:spLocks noChangeShapeType="1"/>
          </p:cNvSpPr>
          <p:nvPr/>
        </p:nvSpPr>
        <p:spPr bwMode="auto">
          <a:xfrm>
            <a:off x="288925" y="6280150"/>
            <a:ext cx="0" cy="1330325"/>
          </a:xfrm>
          <a:prstGeom prst="line">
            <a:avLst/>
          </a:prstGeom>
          <a:noFill/>
          <a:ln w="9525">
            <a:noFill/>
            <a:round/>
            <a:headEnd/>
            <a:tailEnd/>
          </a:ln>
        </p:spPr>
        <p:txBody>
          <a:bodyPr anchor="ctr"/>
          <a:lstStyle/>
          <a:p>
            <a:endParaRPr lang="es-ES"/>
          </a:p>
        </p:txBody>
      </p:sp>
      <p:sp>
        <p:nvSpPr>
          <p:cNvPr id="19466" name="Title 19465"/>
          <p:cNvSpPr>
            <a:spLocks noGrp="1" noChangeArrowheads="1"/>
          </p:cNvSpPr>
          <p:nvPr>
            <p:ph type="title"/>
          </p:nvPr>
        </p:nvSpPr>
        <p:spPr>
          <a:xfrm>
            <a:off x="381000" y="237116"/>
            <a:ext cx="8382000" cy="443198"/>
          </a:xfrm>
        </p:spPr>
        <p:txBody>
          <a:bodyPr/>
          <a:lstStyle/>
          <a:p>
            <a:r>
              <a:rPr lang="es-ES" sz="3200" dirty="0" smtClean="0"/>
              <a:t>¿Qué proporciona la visibilidad del mundo físico?</a:t>
            </a:r>
            <a:endParaRPr lang="es-ES" sz="3200" dirty="0"/>
          </a:p>
        </p:txBody>
      </p:sp>
      <p:sp>
        <p:nvSpPr>
          <p:cNvPr id="19472" name="Rectangle 19471"/>
          <p:cNvSpPr>
            <a:spLocks noChangeArrowheads="1"/>
          </p:cNvSpPr>
          <p:nvPr/>
        </p:nvSpPr>
        <p:spPr bwMode="black">
          <a:xfrm>
            <a:off x="4400203" y="5253427"/>
            <a:ext cx="4340385" cy="855619"/>
          </a:xfrm>
          <a:prstGeom prst="rect">
            <a:avLst/>
          </a:prstGeom>
          <a:noFill/>
          <a:ln w="9525" algn="ctr">
            <a:noFill/>
            <a:miter lim="800000"/>
            <a:headEnd/>
            <a:tailEnd/>
          </a:ln>
          <a:effectLst/>
        </p:spPr>
        <p:txBody>
          <a:bodyPr wrap="square">
            <a:spAutoFit/>
          </a:bodyPr>
          <a:lstStyle/>
          <a:p>
            <a:pPr marL="227013" indent="-227013">
              <a:lnSpc>
                <a:spcPct val="90000"/>
              </a:lnSpc>
              <a:spcBef>
                <a:spcPct val="20000"/>
              </a:spcBef>
              <a:buClr>
                <a:schemeClr val="tx2"/>
              </a:buClr>
              <a:buSzPct val="85000"/>
              <a:buBlip>
                <a:blip r:embed="rId4"/>
              </a:buBlip>
            </a:pPr>
            <a:r>
              <a:rPr lang="es-ES" sz="1600" dirty="0" smtClean="0"/>
              <a:t>Reducción de los robos internos</a:t>
            </a:r>
          </a:p>
          <a:p>
            <a:pPr marL="227013" indent="-227013">
              <a:lnSpc>
                <a:spcPct val="90000"/>
              </a:lnSpc>
              <a:spcBef>
                <a:spcPct val="20000"/>
              </a:spcBef>
              <a:buClr>
                <a:schemeClr val="tx2"/>
              </a:buClr>
              <a:buSzPct val="85000"/>
              <a:buBlip>
                <a:blip r:embed="rId4"/>
              </a:buBlip>
            </a:pPr>
            <a:r>
              <a:rPr lang="es-ES" sz="1600" dirty="0" smtClean="0"/>
              <a:t>Forzar contenedores</a:t>
            </a:r>
          </a:p>
          <a:p>
            <a:pPr marL="227013" indent="-227013">
              <a:lnSpc>
                <a:spcPct val="90000"/>
              </a:lnSpc>
              <a:spcBef>
                <a:spcPct val="20000"/>
              </a:spcBef>
              <a:buClr>
                <a:schemeClr val="tx2"/>
              </a:buClr>
              <a:buSzPct val="85000"/>
              <a:buBlip>
                <a:blip r:embed="rId4"/>
              </a:buBlip>
            </a:pPr>
            <a:r>
              <a:rPr lang="es-ES" sz="1600" dirty="0" smtClean="0"/>
              <a:t>Cumplimiento de los requisitos legales</a:t>
            </a:r>
            <a:endParaRPr lang="es-ES" sz="1600" dirty="0"/>
          </a:p>
        </p:txBody>
      </p:sp>
      <p:sp>
        <p:nvSpPr>
          <p:cNvPr id="19471" name="Rectangle 19470"/>
          <p:cNvSpPr>
            <a:spLocks noChangeArrowheads="1"/>
          </p:cNvSpPr>
          <p:nvPr/>
        </p:nvSpPr>
        <p:spPr bwMode="black">
          <a:xfrm>
            <a:off x="4388997" y="3732322"/>
            <a:ext cx="4393980" cy="1126462"/>
          </a:xfrm>
          <a:prstGeom prst="rect">
            <a:avLst/>
          </a:prstGeom>
          <a:noFill/>
          <a:ln w="9525" algn="ctr">
            <a:noFill/>
            <a:miter lim="800000"/>
            <a:headEnd/>
            <a:tailEnd/>
          </a:ln>
          <a:effectLst/>
        </p:spPr>
        <p:txBody>
          <a:bodyPr wrap="square">
            <a:spAutoFit/>
          </a:bodyPr>
          <a:lstStyle/>
          <a:p>
            <a:pPr marL="227013" indent="-227013">
              <a:lnSpc>
                <a:spcPct val="90000"/>
              </a:lnSpc>
              <a:spcBef>
                <a:spcPct val="20000"/>
              </a:spcBef>
              <a:buClr>
                <a:schemeClr val="tx2"/>
              </a:buClr>
              <a:buSzPct val="85000"/>
              <a:buBlip>
                <a:blip r:embed="rId4"/>
              </a:buBlip>
            </a:pPr>
            <a:r>
              <a:rPr lang="es-ES" sz="1600" dirty="0" smtClean="0"/>
              <a:t>Reducción de los errores en los procesos</a:t>
            </a:r>
          </a:p>
          <a:p>
            <a:pPr marL="227013" indent="-227013">
              <a:lnSpc>
                <a:spcPct val="90000"/>
              </a:lnSpc>
              <a:spcBef>
                <a:spcPct val="20000"/>
              </a:spcBef>
              <a:buClr>
                <a:schemeClr val="tx2"/>
              </a:buClr>
              <a:buSzPct val="85000"/>
              <a:buBlip>
                <a:blip r:embed="rId4"/>
              </a:buBlip>
            </a:pPr>
            <a:r>
              <a:rPr lang="es-ES" sz="1600" dirty="0" smtClean="0"/>
              <a:t>Automatización de la facturación</a:t>
            </a:r>
          </a:p>
          <a:p>
            <a:pPr marL="227013" indent="-227013">
              <a:lnSpc>
                <a:spcPct val="90000"/>
              </a:lnSpc>
              <a:spcBef>
                <a:spcPct val="20000"/>
              </a:spcBef>
              <a:buClr>
                <a:schemeClr val="tx2"/>
              </a:buClr>
              <a:buSzPct val="85000"/>
              <a:buBlip>
                <a:blip r:embed="rId4"/>
              </a:buBlip>
            </a:pPr>
            <a:r>
              <a:rPr lang="es-ES" sz="1600" dirty="0" smtClean="0"/>
              <a:t>Verificación del producto</a:t>
            </a:r>
          </a:p>
          <a:p>
            <a:pPr marL="227013" indent="-227013">
              <a:lnSpc>
                <a:spcPct val="90000"/>
              </a:lnSpc>
              <a:spcBef>
                <a:spcPct val="20000"/>
              </a:spcBef>
              <a:buClr>
                <a:schemeClr val="tx2"/>
              </a:buClr>
              <a:buSzPct val="85000"/>
              <a:buBlip>
                <a:blip r:embed="rId4"/>
              </a:buBlip>
            </a:pPr>
            <a:r>
              <a:rPr lang="es-ES" sz="1600" dirty="0" smtClean="0"/>
              <a:t>Verificación del origen y del tránsito</a:t>
            </a:r>
            <a:endParaRPr lang="es-ES" sz="1600" dirty="0"/>
          </a:p>
        </p:txBody>
      </p:sp>
      <p:pic>
        <p:nvPicPr>
          <p:cNvPr id="26636" name="Rectangle 19468"/>
          <p:cNvPicPr>
            <a:picLocks noChangeAspect="1" noChangeArrowheads="1"/>
          </p:cNvPicPr>
          <p:nvPr/>
        </p:nvPicPr>
        <p:blipFill>
          <a:blip r:embed="rId3"/>
          <a:srcRect/>
          <a:stretch>
            <a:fillRect/>
          </a:stretch>
        </p:blipFill>
        <p:spPr bwMode="auto">
          <a:xfrm>
            <a:off x="855785" y="3690522"/>
            <a:ext cx="3290887" cy="1324074"/>
          </a:xfrm>
          <a:prstGeom prst="rect">
            <a:avLst/>
          </a:prstGeom>
          <a:noFill/>
          <a:ln w="9525">
            <a:noFill/>
            <a:miter lim="800000"/>
            <a:headEnd/>
            <a:tailEnd/>
          </a:ln>
        </p:spPr>
      </p:pic>
      <p:sp>
        <p:nvSpPr>
          <p:cNvPr id="19473" name="TextBox 19472"/>
          <p:cNvSpPr txBox="1">
            <a:spLocks noChangeArrowheads="1"/>
          </p:cNvSpPr>
          <p:nvPr/>
        </p:nvSpPr>
        <p:spPr bwMode="auto">
          <a:xfrm>
            <a:off x="1434475" y="4059446"/>
            <a:ext cx="2106613" cy="523220"/>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eaLnBrk="0" hangingPunct="0">
              <a:lnSpc>
                <a:spcPct val="85000"/>
              </a:lnSpc>
            </a:pPr>
            <a:r>
              <a:rPr lang="es-ES" sz="2000" dirty="0" smtClean="0">
                <a:effectLst>
                  <a:outerShdw blurRad="38100" dist="38100" dir="2700000" algn="tl">
                    <a:srgbClr val="000000">
                      <a:alpha val="43137"/>
                    </a:srgbClr>
                  </a:outerShdw>
                </a:effectLst>
                <a:latin typeface="Trebuchet MS" pitchFamily="34" charset="0"/>
              </a:rPr>
              <a:t>Contratación,</a:t>
            </a:r>
          </a:p>
          <a:p>
            <a:pPr algn="ctr" eaLnBrk="0" hangingPunct="0">
              <a:lnSpc>
                <a:spcPct val="85000"/>
              </a:lnSpc>
            </a:pPr>
            <a:r>
              <a:rPr lang="es-ES" sz="2000" dirty="0" smtClean="0">
                <a:effectLst>
                  <a:outerShdw blurRad="38100" dist="38100" dir="2700000" algn="tl">
                    <a:srgbClr val="000000">
                      <a:alpha val="43137"/>
                    </a:srgbClr>
                  </a:outerShdw>
                </a:effectLst>
                <a:latin typeface="Trebuchet MS" pitchFamily="34" charset="0"/>
              </a:rPr>
              <a:t>falsificación</a:t>
            </a:r>
            <a:endParaRPr lang="es-ES" dirty="0">
              <a:effectLst>
                <a:outerShdw blurRad="38100" dist="38100" dir="2700000" algn="tl">
                  <a:srgbClr val="000000">
                    <a:alpha val="43137"/>
                  </a:srgbClr>
                </a:outerShdw>
              </a:effectLst>
              <a:latin typeface="Trebuchet MS" pitchFamily="34" charset="0"/>
            </a:endParaRPr>
          </a:p>
        </p:txBody>
      </p:sp>
      <p:pic>
        <p:nvPicPr>
          <p:cNvPr id="26637" name="Rectangle 19469"/>
          <p:cNvPicPr>
            <a:picLocks noChangeAspect="1" noChangeArrowheads="1"/>
          </p:cNvPicPr>
          <p:nvPr/>
        </p:nvPicPr>
        <p:blipFill>
          <a:blip r:embed="rId3"/>
          <a:srcRect/>
          <a:stretch>
            <a:fillRect/>
          </a:stretch>
        </p:blipFill>
        <p:spPr bwMode="auto">
          <a:xfrm>
            <a:off x="856192" y="5107101"/>
            <a:ext cx="3290887" cy="1237130"/>
          </a:xfrm>
          <a:prstGeom prst="rect">
            <a:avLst/>
          </a:prstGeom>
          <a:noFill/>
          <a:ln w="9525">
            <a:noFill/>
            <a:miter lim="800000"/>
            <a:headEnd/>
            <a:tailEnd/>
          </a:ln>
        </p:spPr>
      </p:pic>
      <p:sp>
        <p:nvSpPr>
          <p:cNvPr id="19474" name="TextBox 19473"/>
          <p:cNvSpPr txBox="1">
            <a:spLocks noChangeArrowheads="1"/>
          </p:cNvSpPr>
          <p:nvPr/>
        </p:nvSpPr>
        <p:spPr bwMode="auto">
          <a:xfrm>
            <a:off x="1462591" y="5469965"/>
            <a:ext cx="2106613" cy="523220"/>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eaLnBrk="0" hangingPunct="0">
              <a:lnSpc>
                <a:spcPct val="85000"/>
              </a:lnSpc>
            </a:pPr>
            <a:r>
              <a:rPr lang="es-ES" sz="2000" dirty="0" smtClean="0">
                <a:effectLst>
                  <a:outerShdw blurRad="38100" dist="38100" dir="2700000" algn="tl">
                    <a:srgbClr val="000000">
                      <a:alpha val="43137"/>
                    </a:srgbClr>
                  </a:outerShdw>
                </a:effectLst>
                <a:latin typeface="Trebuchet MS" pitchFamily="34" charset="0"/>
              </a:rPr>
              <a:t>Seguridad,</a:t>
            </a:r>
          </a:p>
          <a:p>
            <a:pPr algn="ctr" eaLnBrk="0" hangingPunct="0">
              <a:lnSpc>
                <a:spcPct val="85000"/>
              </a:lnSpc>
            </a:pPr>
            <a:r>
              <a:rPr lang="es-ES" sz="2000" dirty="0" smtClean="0">
                <a:effectLst>
                  <a:outerShdw blurRad="38100" dist="38100" dir="2700000" algn="tl">
                    <a:srgbClr val="000000">
                      <a:alpha val="43137"/>
                    </a:srgbClr>
                  </a:outerShdw>
                </a:effectLst>
                <a:latin typeface="Trebuchet MS" pitchFamily="34" charset="0"/>
              </a:rPr>
              <a:t>regulaciones</a:t>
            </a:r>
            <a:endParaRPr lang="es-ES" dirty="0">
              <a:effectLst>
                <a:outerShdw blurRad="38100" dist="38100" dir="2700000" algn="tl">
                  <a:srgbClr val="000000">
                    <a:alpha val="43137"/>
                  </a:srgbClr>
                </a:outerShdw>
              </a:effectLst>
              <a:latin typeface="Trebuchet MS" pitchFamily="34" charset="0"/>
            </a:endParaRPr>
          </a:p>
        </p:txBody>
      </p:sp>
      <p:sp>
        <p:nvSpPr>
          <p:cNvPr id="26642" name="Straight Connector 19474"/>
          <p:cNvSpPr>
            <a:spLocks noChangeShapeType="1"/>
          </p:cNvSpPr>
          <p:nvPr/>
        </p:nvSpPr>
        <p:spPr bwMode="auto">
          <a:xfrm>
            <a:off x="2176038" y="916663"/>
            <a:ext cx="1970087" cy="1588"/>
          </a:xfrm>
          <a:prstGeom prst="line">
            <a:avLst/>
          </a:prstGeom>
          <a:noFill/>
          <a:ln w="9525">
            <a:noFill/>
            <a:round/>
            <a:headEnd/>
            <a:tailEnd/>
          </a:ln>
        </p:spPr>
        <p:txBody>
          <a:bodyPr anchor="ctr"/>
          <a:lstStyle/>
          <a:p>
            <a:endParaRPr lang="es-ES"/>
          </a:p>
        </p:txBody>
      </p:sp>
      <p:sp>
        <p:nvSpPr>
          <p:cNvPr id="26643" name="Straight Connector 19475"/>
          <p:cNvSpPr>
            <a:spLocks noChangeShapeType="1"/>
          </p:cNvSpPr>
          <p:nvPr/>
        </p:nvSpPr>
        <p:spPr bwMode="auto">
          <a:xfrm>
            <a:off x="3160288" y="916663"/>
            <a:ext cx="0" cy="884238"/>
          </a:xfrm>
          <a:prstGeom prst="line">
            <a:avLst/>
          </a:prstGeom>
          <a:noFill/>
          <a:ln w="9525">
            <a:noFill/>
            <a:round/>
            <a:headEnd/>
            <a:tailEnd/>
          </a:ln>
        </p:spPr>
        <p:txBody>
          <a:bodyPr anchor="ctr"/>
          <a:lstStyle/>
          <a:p>
            <a:endParaRPr lang="es-ES"/>
          </a:p>
        </p:txBody>
      </p:sp>
      <p:sp>
        <p:nvSpPr>
          <p:cNvPr id="26644" name="Straight Connector 19476"/>
          <p:cNvSpPr>
            <a:spLocks noChangeShapeType="1"/>
          </p:cNvSpPr>
          <p:nvPr/>
        </p:nvSpPr>
        <p:spPr bwMode="auto">
          <a:xfrm>
            <a:off x="2341138" y="916663"/>
            <a:ext cx="1639887" cy="1588"/>
          </a:xfrm>
          <a:prstGeom prst="line">
            <a:avLst/>
          </a:prstGeom>
          <a:noFill/>
          <a:ln w="9525">
            <a:noFill/>
            <a:round/>
            <a:headEnd/>
            <a:tailEnd/>
          </a:ln>
        </p:spPr>
        <p:txBody>
          <a:bodyPr anchor="ctr"/>
          <a:lstStyle/>
          <a:p>
            <a:endParaRPr lang="es-ES"/>
          </a:p>
        </p:txBody>
      </p:sp>
      <p:sp>
        <p:nvSpPr>
          <p:cNvPr id="19478" name="Rectangle 19477"/>
          <p:cNvSpPr>
            <a:spLocks noChangeArrowheads="1"/>
          </p:cNvSpPr>
          <p:nvPr/>
        </p:nvSpPr>
        <p:spPr bwMode="black">
          <a:xfrm>
            <a:off x="4327925" y="1108886"/>
            <a:ext cx="4460707" cy="855619"/>
          </a:xfrm>
          <a:prstGeom prst="rect">
            <a:avLst/>
          </a:prstGeom>
          <a:noFill/>
          <a:ln w="9525" algn="ctr">
            <a:noFill/>
            <a:miter lim="800000"/>
            <a:headEnd/>
            <a:tailEnd/>
          </a:ln>
          <a:effectLst/>
        </p:spPr>
        <p:txBody>
          <a:bodyPr wrap="square">
            <a:spAutoFit/>
          </a:bodyPr>
          <a:lstStyle/>
          <a:p>
            <a:pPr marL="227013" indent="-227013">
              <a:lnSpc>
                <a:spcPct val="90000"/>
              </a:lnSpc>
              <a:spcBef>
                <a:spcPct val="20000"/>
              </a:spcBef>
              <a:buClr>
                <a:schemeClr val="tx2"/>
              </a:buClr>
              <a:buSzPct val="85000"/>
              <a:buBlip>
                <a:blip r:embed="rId4"/>
              </a:buBlip>
            </a:pPr>
            <a:r>
              <a:rPr lang="es-ES" sz="1600" dirty="0" smtClean="0"/>
              <a:t>Envío y recepción</a:t>
            </a:r>
          </a:p>
          <a:p>
            <a:pPr marL="227013" indent="-227013">
              <a:lnSpc>
                <a:spcPct val="90000"/>
              </a:lnSpc>
              <a:spcBef>
                <a:spcPct val="20000"/>
              </a:spcBef>
              <a:buClr>
                <a:schemeClr val="tx2"/>
              </a:buClr>
              <a:buSzPct val="85000"/>
              <a:buBlip>
                <a:blip r:embed="rId4"/>
              </a:buBlip>
            </a:pPr>
            <a:r>
              <a:rPr lang="es-ES" sz="1600" dirty="0" smtClean="0"/>
              <a:t>Gestión de almacenes</a:t>
            </a:r>
          </a:p>
          <a:p>
            <a:pPr marL="227013" indent="-227013">
              <a:lnSpc>
                <a:spcPct val="90000"/>
              </a:lnSpc>
              <a:spcBef>
                <a:spcPct val="20000"/>
              </a:spcBef>
              <a:buClr>
                <a:schemeClr val="tx2"/>
              </a:buClr>
              <a:buSzPct val="85000"/>
              <a:buBlip>
                <a:blip r:embed="rId4"/>
              </a:buBlip>
            </a:pPr>
            <a:r>
              <a:rPr lang="es-ES" sz="1600" dirty="0" smtClean="0"/>
              <a:t>Distribución</a:t>
            </a:r>
            <a:endParaRPr lang="es-ES" sz="1600" dirty="0"/>
          </a:p>
        </p:txBody>
      </p:sp>
      <p:pic>
        <p:nvPicPr>
          <p:cNvPr id="26646" name="Rectangle 19478"/>
          <p:cNvPicPr>
            <a:picLocks noChangeAspect="1" noChangeArrowheads="1"/>
          </p:cNvPicPr>
          <p:nvPr/>
        </p:nvPicPr>
        <p:blipFill>
          <a:blip r:embed="rId3"/>
          <a:srcRect/>
          <a:stretch>
            <a:fillRect/>
          </a:stretch>
        </p:blipFill>
        <p:spPr bwMode="auto">
          <a:xfrm>
            <a:off x="789110" y="779928"/>
            <a:ext cx="3290887" cy="1308893"/>
          </a:xfrm>
          <a:prstGeom prst="rect">
            <a:avLst/>
          </a:prstGeom>
          <a:noFill/>
          <a:ln w="9525">
            <a:noFill/>
            <a:miter lim="800000"/>
            <a:headEnd/>
            <a:tailEnd/>
          </a:ln>
        </p:spPr>
      </p:pic>
      <p:sp>
        <p:nvSpPr>
          <p:cNvPr id="19480" name="TextBox 19479"/>
          <p:cNvSpPr txBox="1">
            <a:spLocks noChangeArrowheads="1"/>
          </p:cNvSpPr>
          <p:nvPr/>
        </p:nvSpPr>
        <p:spPr bwMode="auto">
          <a:xfrm>
            <a:off x="1434475" y="1144680"/>
            <a:ext cx="2106613" cy="615553"/>
          </a:xfrm>
          <a:prstGeom prst="rect">
            <a:avLst/>
          </a:prstGeom>
          <a:noFill/>
          <a:ln w="9525" cap="flat" cmpd="sng" algn="ctr">
            <a:noFill/>
            <a:prstDash val="solid"/>
            <a:miter lim="800000"/>
            <a:headEnd type="none" w="med" len="med"/>
            <a:tailEnd type="none" w="med" len="med"/>
          </a:ln>
          <a:effectLst/>
        </p:spPr>
        <p:txBody>
          <a:bodyPr wrap="square" lIns="0" tIns="0" rIns="0" bIns="0" anchor="ctr">
            <a:spAutoFit/>
          </a:bodyPr>
          <a:lstStyle/>
          <a:p>
            <a:pPr algn="ctr" eaLnBrk="0" hangingPunct="0"/>
            <a:r>
              <a:rPr lang="es-ES" sz="2000" dirty="0" smtClean="0">
                <a:effectLst>
                  <a:outerShdw blurRad="38100" dist="38100" dir="2700000" algn="tl">
                    <a:srgbClr val="000000">
                      <a:alpha val="43137"/>
                    </a:srgbClr>
                  </a:outerShdw>
                </a:effectLst>
                <a:latin typeface="Trebuchet MS" pitchFamily="34" charset="0"/>
              </a:rPr>
              <a:t>Eficiencias</a:t>
            </a:r>
          </a:p>
          <a:p>
            <a:pPr algn="ctr" eaLnBrk="0" hangingPunct="0"/>
            <a:r>
              <a:rPr lang="es-ES" sz="2000" dirty="0" smtClean="0">
                <a:effectLst>
                  <a:outerShdw blurRad="38100" dist="38100" dir="2700000" algn="tl">
                    <a:srgbClr val="000000">
                      <a:alpha val="43137"/>
                    </a:srgbClr>
                  </a:outerShdw>
                </a:effectLst>
                <a:latin typeface="Trebuchet MS" pitchFamily="34" charset="0"/>
              </a:rPr>
              <a:t>operacionales</a:t>
            </a:r>
            <a:endParaRPr lang="es-ES" sz="2000" dirty="0">
              <a:effectLst>
                <a:outerShdw blurRad="38100" dist="38100" dir="2700000" algn="tl">
                  <a:srgbClr val="000000">
                    <a:alpha val="43137"/>
                  </a:srgbClr>
                </a:outerShdw>
              </a:effectLst>
              <a:latin typeface="Trebuchet MS" pitchFamily="34" charset="0"/>
            </a:endParaRPr>
          </a:p>
        </p:txBody>
      </p:sp>
      <p:sp>
        <p:nvSpPr>
          <p:cNvPr id="19481" name="TextBox 19480"/>
          <p:cNvSpPr txBox="1">
            <a:spLocks noChangeArrowheads="1"/>
          </p:cNvSpPr>
          <p:nvPr/>
        </p:nvSpPr>
        <p:spPr bwMode="auto">
          <a:xfrm>
            <a:off x="1165394" y="2598461"/>
            <a:ext cx="2644775" cy="523220"/>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eaLnBrk="0" hangingPunct="0">
              <a:lnSpc>
                <a:spcPct val="85000"/>
              </a:lnSpc>
            </a:pPr>
            <a:r>
              <a:rPr lang="es-ES" sz="2000" dirty="0" smtClean="0">
                <a:effectLst>
                  <a:outerShdw blurRad="38100" dist="38100" dir="2700000" algn="tl">
                    <a:srgbClr val="000000">
                      <a:alpha val="43137"/>
                    </a:srgbClr>
                  </a:outerShdw>
                </a:effectLst>
                <a:latin typeface="Trebuchet MS" pitchFamily="34" charset="0"/>
              </a:rPr>
              <a:t>Visibilidad en la cadena de suministro</a:t>
            </a:r>
            <a:endParaRPr lang="es-ES" dirty="0">
              <a:effectLst>
                <a:outerShdw blurRad="38100" dist="38100" dir="2700000" algn="tl">
                  <a:srgbClr val="000000">
                    <a:alpha val="43137"/>
                  </a:srgbClr>
                </a:outerShdw>
              </a:effectLst>
              <a:latin typeface="Trebuchet MS" pitchFamily="34" charset="0"/>
            </a:endParaRPr>
          </a:p>
        </p:txBody>
      </p:sp>
      <p:sp>
        <p:nvSpPr>
          <p:cNvPr id="2" name="Rectangle 19477"/>
          <p:cNvSpPr>
            <a:spLocks noChangeArrowheads="1"/>
          </p:cNvSpPr>
          <p:nvPr/>
        </p:nvSpPr>
        <p:spPr bwMode="black">
          <a:xfrm>
            <a:off x="4329606" y="2279130"/>
            <a:ext cx="4418098" cy="1077218"/>
          </a:xfrm>
          <a:prstGeom prst="rect">
            <a:avLst/>
          </a:prstGeom>
          <a:noFill/>
          <a:ln w="9525" algn="ctr">
            <a:noFill/>
            <a:miter lim="800000"/>
            <a:headEnd/>
            <a:tailEnd/>
          </a:ln>
          <a:effectLst/>
        </p:spPr>
        <p:txBody>
          <a:bodyPr wrap="square">
            <a:spAutoFit/>
          </a:bodyPr>
          <a:lstStyle/>
          <a:p>
            <a:pPr marL="227013" indent="-227013">
              <a:lnSpc>
                <a:spcPct val="90000"/>
              </a:lnSpc>
              <a:spcBef>
                <a:spcPct val="20000"/>
              </a:spcBef>
              <a:buClr>
                <a:schemeClr val="tx2"/>
              </a:buClr>
              <a:buSzPct val="85000"/>
              <a:buBlip>
                <a:blip r:embed="rId4"/>
              </a:buBlip>
            </a:pPr>
            <a:r>
              <a:rPr lang="es-ES" sz="1600" dirty="0" smtClean="0"/>
              <a:t>Visibilidad en los inventarios de almacén</a:t>
            </a:r>
          </a:p>
          <a:p>
            <a:pPr marL="227013" indent="-227013">
              <a:lnSpc>
                <a:spcPct val="90000"/>
              </a:lnSpc>
              <a:spcBef>
                <a:spcPct val="20000"/>
              </a:spcBef>
              <a:buClr>
                <a:schemeClr val="tx2"/>
              </a:buClr>
              <a:buSzPct val="85000"/>
              <a:buBlip>
                <a:blip r:embed="rId4"/>
              </a:buBlip>
            </a:pPr>
            <a:r>
              <a:rPr lang="es-ES" sz="1600" dirty="0" smtClean="0"/>
              <a:t>Visibilidad en el tránsito y </a:t>
            </a:r>
            <a:br>
              <a:rPr lang="es-ES" sz="1600" dirty="0" smtClean="0"/>
            </a:br>
            <a:r>
              <a:rPr lang="es-ES" sz="1600" dirty="0" smtClean="0"/>
              <a:t>seguimiento de los activos</a:t>
            </a:r>
          </a:p>
          <a:p>
            <a:pPr marL="227013" indent="-227013">
              <a:lnSpc>
                <a:spcPct val="90000"/>
              </a:lnSpc>
              <a:spcBef>
                <a:spcPct val="20000"/>
              </a:spcBef>
              <a:buClr>
                <a:schemeClr val="tx2"/>
              </a:buClr>
              <a:buSzPct val="85000"/>
              <a:buBlip>
                <a:blip r:embed="rId4"/>
              </a:buBlip>
            </a:pPr>
            <a:r>
              <a:rPr lang="es-ES" sz="1600" dirty="0" smtClean="0"/>
              <a:t>Visibilidad a nivel de </a:t>
            </a:r>
            <a:r>
              <a:rPr lang="es-ES" sz="1600" dirty="0" err="1" smtClean="0"/>
              <a:t>palet</a:t>
            </a:r>
            <a:r>
              <a:rPr lang="es-ES" sz="1600" dirty="0" smtClean="0"/>
              <a:t> y/o artículo</a:t>
            </a:r>
            <a:endParaRPr lang="es-ES" sz="1600" dirty="0"/>
          </a:p>
        </p:txBody>
      </p:sp>
      <p:pic>
        <p:nvPicPr>
          <p:cNvPr id="26" name="Picture 3"/>
          <p:cNvPicPr>
            <a:picLocks noChangeAspect="1" noChangeArrowheads="1"/>
          </p:cNvPicPr>
          <p:nvPr/>
        </p:nvPicPr>
        <p:blipFill>
          <a:blip r:embed="rId5" cstate="screen"/>
          <a:srcRect/>
          <a:stretch>
            <a:fillRect/>
          </a:stretch>
        </p:blipFill>
        <p:spPr bwMode="auto">
          <a:xfrm>
            <a:off x="8432800" y="0"/>
            <a:ext cx="711200" cy="711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09550" y="220717"/>
            <a:ext cx="8934450" cy="1576553"/>
          </a:xfrm>
        </p:spPr>
        <p:txBody>
          <a:bodyPr/>
          <a:lstStyle/>
          <a:p>
            <a:r>
              <a:rPr lang="es-ES" sz="4000" dirty="0" smtClean="0"/>
              <a:t>Conceptos básicos de RFID :</a:t>
            </a:r>
            <a:br>
              <a:rPr lang="es-ES" sz="4000" dirty="0" smtClean="0"/>
            </a:br>
            <a:r>
              <a:rPr lang="es-ES" sz="3200" dirty="0" smtClean="0">
                <a:solidFill>
                  <a:schemeClr val="tx2"/>
                </a:solidFill>
                <a:effectLst>
                  <a:outerShdw blurRad="38100" dist="38100" dir="2700000" algn="tl">
                    <a:srgbClr val="000000">
                      <a:alpha val="43137"/>
                    </a:srgbClr>
                  </a:outerShdw>
                </a:effectLst>
                <a:latin typeface="+mj-lt"/>
              </a:rPr>
              <a:t>Visualización</a:t>
            </a:r>
            <a:r>
              <a:rPr lang="es-ES" sz="2800" dirty="0" smtClean="0">
                <a:solidFill>
                  <a:schemeClr val="tx2"/>
                </a:solidFill>
                <a:effectLst>
                  <a:outerShdw blurRad="38100" dist="38100" dir="2700000" algn="tl">
                    <a:srgbClr val="000000">
                      <a:alpha val="43137"/>
                    </a:srgbClr>
                  </a:outerShdw>
                </a:effectLst>
                <a:latin typeface="+mj-lt"/>
              </a:rPr>
              <a:t> en tiempo real de la cadena de suministros </a:t>
            </a:r>
            <a:br>
              <a:rPr lang="es-ES" sz="2800" dirty="0" smtClean="0">
                <a:solidFill>
                  <a:schemeClr val="tx2"/>
                </a:solidFill>
                <a:effectLst>
                  <a:outerShdw blurRad="38100" dist="38100" dir="2700000" algn="tl">
                    <a:srgbClr val="000000">
                      <a:alpha val="43137"/>
                    </a:srgbClr>
                  </a:outerShdw>
                </a:effectLst>
                <a:latin typeface="+mj-lt"/>
              </a:rPr>
            </a:br>
            <a:r>
              <a:rPr lang="es-ES" sz="2800" dirty="0" smtClean="0">
                <a:solidFill>
                  <a:schemeClr val="tx2"/>
                </a:solidFill>
                <a:effectLst>
                  <a:outerShdw blurRad="38100" dist="38100" dir="2700000" algn="tl">
                    <a:srgbClr val="000000">
                      <a:alpha val="43137"/>
                    </a:srgbClr>
                  </a:outerShdw>
                </a:effectLst>
                <a:latin typeface="+mj-lt"/>
              </a:rPr>
              <a:t>y el seguimiento de los activos</a:t>
            </a:r>
            <a:r>
              <a:rPr lang="es-ES" dirty="0" smtClean="0"/>
              <a:t/>
            </a:r>
            <a:br>
              <a:rPr lang="es-ES" dirty="0" smtClean="0"/>
            </a:br>
            <a:endParaRPr lang="es-ES" sz="3600" dirty="0" smtClean="0">
              <a:solidFill>
                <a:schemeClr val="tx2"/>
              </a:solidFill>
            </a:endParaRPr>
          </a:p>
        </p:txBody>
      </p:sp>
      <p:sp>
        <p:nvSpPr>
          <p:cNvPr id="8195" name="Rectangle 3"/>
          <p:cNvSpPr>
            <a:spLocks noGrp="1" noChangeArrowheads="1"/>
          </p:cNvSpPr>
          <p:nvPr>
            <p:ph idx="1"/>
          </p:nvPr>
        </p:nvSpPr>
        <p:spPr>
          <a:xfrm>
            <a:off x="197068" y="2034408"/>
            <a:ext cx="8679873" cy="4050340"/>
          </a:xfrm>
        </p:spPr>
        <p:txBody>
          <a:bodyPr/>
          <a:lstStyle/>
          <a:p>
            <a:pPr marL="403225" indent="-403225"/>
            <a:r>
              <a:rPr lang="es-ES" sz="2800" dirty="0" smtClean="0"/>
              <a:t>Identificación automática de la identidad</a:t>
            </a:r>
          </a:p>
          <a:p>
            <a:pPr marL="747713" lvl="1" indent="-350838"/>
            <a:r>
              <a:rPr lang="es-ES" sz="2400" dirty="0" smtClean="0"/>
              <a:t>Desafío:  “Cual es tu ID”?</a:t>
            </a:r>
          </a:p>
          <a:p>
            <a:pPr marL="747713" lvl="1" indent="-350838"/>
            <a:r>
              <a:rPr lang="es-ES" sz="2400" dirty="0" smtClean="0"/>
              <a:t>Respuesta:  &lt;flujo de bits&gt;</a:t>
            </a:r>
          </a:p>
          <a:p>
            <a:r>
              <a:rPr lang="es-ES" sz="2800" dirty="0" smtClean="0"/>
              <a:t>Origen en tecnología WWII</a:t>
            </a:r>
          </a:p>
          <a:p>
            <a:pPr marL="747713" lvl="1" indent="-350838"/>
            <a:r>
              <a:rPr lang="es-ES" sz="2400" dirty="0" smtClean="0"/>
              <a:t>Sistemas de identificación </a:t>
            </a:r>
            <a:r>
              <a:rPr lang="es-ES" sz="2400" dirty="0" err="1" smtClean="0"/>
              <a:t>Friend</a:t>
            </a:r>
            <a:r>
              <a:rPr lang="es-ES" sz="2400" dirty="0" smtClean="0"/>
              <a:t> </a:t>
            </a:r>
            <a:r>
              <a:rPr lang="es-ES" sz="2400" dirty="0" err="1" smtClean="0"/>
              <a:t>or</a:t>
            </a:r>
            <a:r>
              <a:rPr lang="es-ES" sz="2400" dirty="0" smtClean="0"/>
              <a:t> </a:t>
            </a:r>
            <a:r>
              <a:rPr lang="es-ES" sz="2400" dirty="0" err="1" smtClean="0"/>
              <a:t>Foe</a:t>
            </a:r>
            <a:r>
              <a:rPr lang="es-ES" sz="2400" dirty="0" smtClean="0"/>
              <a:t> (IFF) </a:t>
            </a:r>
          </a:p>
          <a:p>
            <a:r>
              <a:rPr lang="es-ES" sz="2800" dirty="0" smtClean="0"/>
              <a:t>Sistemas RFID actuales</a:t>
            </a:r>
          </a:p>
          <a:p>
            <a:pPr marL="747713" lvl="1" indent="-350838"/>
            <a:r>
              <a:rPr lang="es-ES" sz="2400" dirty="0" smtClean="0"/>
              <a:t>Lectores + etiquetas</a:t>
            </a:r>
          </a:p>
          <a:p>
            <a:pPr marL="747713" lvl="1" indent="-350838"/>
            <a:r>
              <a:rPr lang="es-ES" sz="2400" dirty="0" smtClean="0"/>
              <a:t>Impresoras para etiquetas </a:t>
            </a:r>
            <a:r>
              <a:rPr lang="es-ES" sz="2000" dirty="0" smtClean="0"/>
              <a:t/>
            </a:r>
            <a:br>
              <a:rPr lang="es-ES" sz="2000" dirty="0" smtClean="0"/>
            </a:br>
            <a:endParaRPr lang="es-ES" sz="2000" dirty="0" smtClean="0"/>
          </a:p>
          <a:p>
            <a:endParaRPr lang="es-ES" sz="2400"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Tipos de dispositivos RFID</a:t>
            </a:r>
            <a:endParaRPr lang="es-ES" dirty="0"/>
          </a:p>
        </p:txBody>
      </p:sp>
      <p:sp>
        <p:nvSpPr>
          <p:cNvPr id="3" name="Content Placeholder 2"/>
          <p:cNvSpPr>
            <a:spLocks noGrp="1"/>
          </p:cNvSpPr>
          <p:nvPr>
            <p:ph idx="1"/>
          </p:nvPr>
        </p:nvSpPr>
        <p:spPr>
          <a:xfrm>
            <a:off x="381000" y="1412875"/>
            <a:ext cx="4301359" cy="2880789"/>
          </a:xfrm>
        </p:spPr>
        <p:txBody>
          <a:bodyPr/>
          <a:lstStyle/>
          <a:p>
            <a:r>
              <a:rPr lang="es-ES" dirty="0" smtClean="0"/>
              <a:t>Etiquetas o </a:t>
            </a:r>
            <a:r>
              <a:rPr lang="es-ES" dirty="0" err="1" smtClean="0"/>
              <a:t>tags</a:t>
            </a:r>
            <a:endParaRPr lang="es-ES" dirty="0" smtClean="0"/>
          </a:p>
          <a:p>
            <a:pPr lvl="1"/>
            <a:r>
              <a:rPr lang="es-ES" dirty="0" smtClean="0"/>
              <a:t>Pasivas</a:t>
            </a:r>
          </a:p>
          <a:p>
            <a:pPr lvl="1"/>
            <a:r>
              <a:rPr lang="es-ES" dirty="0" smtClean="0"/>
              <a:t>Activas</a:t>
            </a:r>
          </a:p>
          <a:p>
            <a:pPr lvl="1"/>
            <a:endParaRPr lang="es-ES" dirty="0" smtClean="0"/>
          </a:p>
          <a:p>
            <a:r>
              <a:rPr lang="es-ES" dirty="0" smtClean="0"/>
              <a:t>Lectores</a:t>
            </a:r>
          </a:p>
          <a:p>
            <a:pPr lvl="1"/>
            <a:endParaRPr lang="es-ES" dirty="0"/>
          </a:p>
        </p:txBody>
      </p:sp>
      <p:grpSp>
        <p:nvGrpSpPr>
          <p:cNvPr id="4" name="Group 3"/>
          <p:cNvGrpSpPr/>
          <p:nvPr/>
        </p:nvGrpSpPr>
        <p:grpSpPr>
          <a:xfrm>
            <a:off x="4517724" y="1393858"/>
            <a:ext cx="3845858" cy="1680883"/>
            <a:chOff x="685802" y="5002305"/>
            <a:chExt cx="3845858" cy="1680883"/>
          </a:xfrm>
          <a:effectLst>
            <a:outerShdw blurRad="50800" dist="38100" dir="2700000" algn="tl" rotWithShape="0">
              <a:prstClr val="black">
                <a:alpha val="40000"/>
              </a:prstClr>
            </a:outerShdw>
          </a:effectLst>
        </p:grpSpPr>
        <p:sp>
          <p:nvSpPr>
            <p:cNvPr id="5" name="Rounded Rectangle 4"/>
            <p:cNvSpPr/>
            <p:nvPr/>
          </p:nvSpPr>
          <p:spPr bwMode="auto">
            <a:xfrm>
              <a:off x="685802" y="5002305"/>
              <a:ext cx="3845858" cy="1680883"/>
            </a:xfrm>
            <a:prstGeom prst="round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6" name="Picture 7" descr="Slide13"/>
            <p:cNvPicPr>
              <a:picLocks noChangeAspect="1" noChangeArrowheads="1"/>
            </p:cNvPicPr>
            <p:nvPr/>
          </p:nvPicPr>
          <p:blipFill>
            <a:blip r:embed="rId3"/>
            <a:srcRect/>
            <a:stretch>
              <a:fillRect/>
            </a:stretch>
          </p:blipFill>
          <p:spPr bwMode="auto">
            <a:xfrm>
              <a:off x="2191870" y="5742455"/>
              <a:ext cx="1752600" cy="319087"/>
            </a:xfrm>
            <a:prstGeom prst="rect">
              <a:avLst/>
            </a:prstGeom>
            <a:noFill/>
            <a:ln w="9525">
              <a:noFill/>
              <a:miter lim="800000"/>
              <a:headEnd/>
              <a:tailEnd/>
            </a:ln>
          </p:spPr>
        </p:pic>
        <p:sp>
          <p:nvSpPr>
            <p:cNvPr id="7" name="Rectangle 8"/>
            <p:cNvSpPr>
              <a:spLocks noChangeArrowheads="1"/>
            </p:cNvSpPr>
            <p:nvPr/>
          </p:nvSpPr>
          <p:spPr bwMode="auto">
            <a:xfrm>
              <a:off x="865094" y="5370699"/>
              <a:ext cx="654050" cy="366713"/>
            </a:xfrm>
            <a:prstGeom prst="rect">
              <a:avLst/>
            </a:prstGeom>
            <a:noFill/>
            <a:ln w="9525">
              <a:noFill/>
              <a:miter lim="800000"/>
              <a:headEnd/>
              <a:tailEnd/>
            </a:ln>
          </p:spPr>
          <p:txBody>
            <a:bodyPr wrap="none">
              <a:spAutoFit/>
            </a:bodyPr>
            <a:lstStyle/>
            <a:p>
              <a:r>
                <a:rPr lang="en-US" dirty="0">
                  <a:solidFill>
                    <a:schemeClr val="bg1"/>
                  </a:solidFill>
                  <a:cs typeface="Times New Roman" pitchFamily="18" charset="0"/>
                </a:rPr>
                <a:t>Chip</a:t>
              </a:r>
            </a:p>
          </p:txBody>
        </p:sp>
        <p:sp>
          <p:nvSpPr>
            <p:cNvPr id="8" name="Rectangle 9"/>
            <p:cNvSpPr>
              <a:spLocks noChangeArrowheads="1"/>
            </p:cNvSpPr>
            <p:nvPr/>
          </p:nvSpPr>
          <p:spPr bwMode="auto">
            <a:xfrm>
              <a:off x="770965" y="5845829"/>
              <a:ext cx="914033" cy="369332"/>
            </a:xfrm>
            <a:prstGeom prst="rect">
              <a:avLst/>
            </a:prstGeom>
            <a:noFill/>
            <a:ln w="9525">
              <a:noFill/>
              <a:miter lim="800000"/>
              <a:headEnd/>
              <a:tailEnd/>
            </a:ln>
          </p:spPr>
          <p:txBody>
            <a:bodyPr wrap="none">
              <a:spAutoFit/>
            </a:bodyPr>
            <a:lstStyle/>
            <a:p>
              <a:r>
                <a:rPr lang="en-US" dirty="0" err="1" smtClean="0">
                  <a:solidFill>
                    <a:schemeClr val="bg1"/>
                  </a:solidFill>
                  <a:cs typeface="Times New Roman" pitchFamily="18" charset="0"/>
                </a:rPr>
                <a:t>Antena</a:t>
              </a:r>
              <a:endParaRPr lang="en-US" dirty="0">
                <a:solidFill>
                  <a:schemeClr val="bg1"/>
                </a:solidFill>
                <a:cs typeface="Times New Roman" pitchFamily="18" charset="0"/>
              </a:endParaRPr>
            </a:p>
          </p:txBody>
        </p:sp>
        <p:sp>
          <p:nvSpPr>
            <p:cNvPr id="9" name="Rectangle 10"/>
            <p:cNvSpPr>
              <a:spLocks noChangeArrowheads="1"/>
            </p:cNvSpPr>
            <p:nvPr/>
          </p:nvSpPr>
          <p:spPr bwMode="auto">
            <a:xfrm>
              <a:off x="999566" y="6300409"/>
              <a:ext cx="527837" cy="369332"/>
            </a:xfrm>
            <a:prstGeom prst="rect">
              <a:avLst/>
            </a:prstGeom>
            <a:noFill/>
            <a:ln w="9525">
              <a:noFill/>
              <a:miter lim="800000"/>
              <a:headEnd/>
              <a:tailEnd/>
            </a:ln>
          </p:spPr>
          <p:txBody>
            <a:bodyPr wrap="none">
              <a:spAutoFit/>
            </a:bodyPr>
            <a:lstStyle/>
            <a:p>
              <a:r>
                <a:rPr lang="en-US" dirty="0">
                  <a:solidFill>
                    <a:schemeClr val="bg1"/>
                  </a:solidFill>
                  <a:cs typeface="Times New Roman" pitchFamily="18" charset="0"/>
                </a:rPr>
                <a:t>Tag</a:t>
              </a:r>
            </a:p>
          </p:txBody>
        </p:sp>
        <p:sp>
          <p:nvSpPr>
            <p:cNvPr id="10" name="Line 11"/>
            <p:cNvSpPr>
              <a:spLocks noChangeShapeType="1"/>
            </p:cNvSpPr>
            <p:nvPr/>
          </p:nvSpPr>
          <p:spPr bwMode="auto">
            <a:xfrm>
              <a:off x="1546412" y="5567082"/>
              <a:ext cx="1438835" cy="242047"/>
            </a:xfrm>
            <a:prstGeom prst="line">
              <a:avLst/>
            </a:prstGeom>
            <a:noFill/>
            <a:ln w="9525">
              <a:solidFill>
                <a:schemeClr val="bg1"/>
              </a:solidFill>
              <a:miter lim="800000"/>
              <a:headEnd/>
              <a:tailEnd type="triangle" w="med" len="med"/>
            </a:ln>
          </p:spPr>
          <p:txBody>
            <a:bodyPr wrap="none"/>
            <a:lstStyle/>
            <a:p>
              <a:endParaRPr lang="es-ES"/>
            </a:p>
          </p:txBody>
        </p:sp>
        <p:sp>
          <p:nvSpPr>
            <p:cNvPr id="11" name="Line 12"/>
            <p:cNvSpPr>
              <a:spLocks noChangeShapeType="1"/>
            </p:cNvSpPr>
            <p:nvPr/>
          </p:nvSpPr>
          <p:spPr bwMode="auto">
            <a:xfrm flipV="1">
              <a:off x="1689847" y="5943600"/>
              <a:ext cx="811306" cy="85725"/>
            </a:xfrm>
            <a:prstGeom prst="line">
              <a:avLst/>
            </a:prstGeom>
            <a:noFill/>
            <a:ln w="9525">
              <a:solidFill>
                <a:schemeClr val="bg1"/>
              </a:solidFill>
              <a:miter lim="800000"/>
              <a:headEnd/>
              <a:tailEnd type="triangle" w="med" len="med"/>
            </a:ln>
          </p:spPr>
          <p:txBody>
            <a:bodyPr wrap="none"/>
            <a:lstStyle/>
            <a:p>
              <a:endParaRPr lang="es-ES"/>
            </a:p>
          </p:txBody>
        </p:sp>
        <p:sp>
          <p:nvSpPr>
            <p:cNvPr id="12" name="Line 13"/>
            <p:cNvSpPr>
              <a:spLocks noChangeShapeType="1"/>
            </p:cNvSpPr>
            <p:nvPr/>
          </p:nvSpPr>
          <p:spPr bwMode="auto">
            <a:xfrm flipV="1">
              <a:off x="1532965" y="6306670"/>
              <a:ext cx="1075764" cy="242045"/>
            </a:xfrm>
            <a:prstGeom prst="line">
              <a:avLst/>
            </a:prstGeom>
            <a:noFill/>
            <a:ln w="9525">
              <a:solidFill>
                <a:schemeClr val="bg1"/>
              </a:solidFill>
              <a:miter lim="800000"/>
              <a:headEnd/>
              <a:tailEnd type="triangle" w="med" len="med"/>
            </a:ln>
          </p:spPr>
          <p:txBody>
            <a:bodyPr wrap="none"/>
            <a:lstStyle/>
            <a:p>
              <a:endParaRPr lang="es-ES"/>
            </a:p>
          </p:txBody>
        </p:sp>
        <p:sp>
          <p:nvSpPr>
            <p:cNvPr id="13" name="Oval 14"/>
            <p:cNvSpPr>
              <a:spLocks noChangeArrowheads="1"/>
            </p:cNvSpPr>
            <p:nvPr/>
          </p:nvSpPr>
          <p:spPr bwMode="auto">
            <a:xfrm>
              <a:off x="2014518" y="5554744"/>
              <a:ext cx="2057400" cy="762000"/>
            </a:xfrm>
            <a:prstGeom prst="ellipse">
              <a:avLst/>
            </a:prstGeom>
            <a:noFill/>
            <a:ln w="9525">
              <a:solidFill>
                <a:schemeClr val="bg1"/>
              </a:solidFill>
              <a:prstDash val="dash"/>
              <a:miter lim="800000"/>
              <a:headEnd/>
              <a:tailEnd/>
            </a:ln>
          </p:spPr>
          <p:txBody>
            <a:bodyPr wrap="none" anchor="ctr"/>
            <a:lstStyle/>
            <a:p>
              <a:endParaRPr lang="es-ES"/>
            </a:p>
          </p:txBody>
        </p:sp>
        <p:sp>
          <p:nvSpPr>
            <p:cNvPr id="14" name="Rectangle 15"/>
            <p:cNvSpPr>
              <a:spLocks noChangeArrowheads="1"/>
            </p:cNvSpPr>
            <p:nvPr/>
          </p:nvSpPr>
          <p:spPr bwMode="auto">
            <a:xfrm>
              <a:off x="2375647" y="5056094"/>
              <a:ext cx="1193596" cy="400110"/>
            </a:xfrm>
            <a:prstGeom prst="rect">
              <a:avLst/>
            </a:prstGeom>
            <a:noFill/>
            <a:ln w="9525">
              <a:noFill/>
              <a:miter lim="800000"/>
              <a:headEnd/>
              <a:tailEnd/>
            </a:ln>
          </p:spPr>
          <p:txBody>
            <a:bodyPr wrap="none">
              <a:spAutoFit/>
            </a:bodyPr>
            <a:lstStyle/>
            <a:p>
              <a:r>
                <a:rPr lang="en-US" sz="2000" b="1" dirty="0">
                  <a:solidFill>
                    <a:schemeClr val="bg1"/>
                  </a:solidFill>
                  <a:cs typeface="Times New Roman" pitchFamily="18" charset="0"/>
                </a:rPr>
                <a:t>RFID Tag</a:t>
              </a:r>
            </a:p>
          </p:txBody>
        </p:sp>
      </p:grpSp>
      <p:grpSp>
        <p:nvGrpSpPr>
          <p:cNvPr id="15" name="Group 14"/>
          <p:cNvGrpSpPr/>
          <p:nvPr/>
        </p:nvGrpSpPr>
        <p:grpSpPr>
          <a:xfrm>
            <a:off x="2207171" y="3892099"/>
            <a:ext cx="4056374" cy="2351045"/>
            <a:chOff x="4356847" y="4733365"/>
            <a:chExt cx="3213847" cy="1882588"/>
          </a:xfrm>
        </p:grpSpPr>
        <p:sp>
          <p:nvSpPr>
            <p:cNvPr id="16" name="Rounded Rectangle 15"/>
            <p:cNvSpPr/>
            <p:nvPr/>
          </p:nvSpPr>
          <p:spPr bwMode="auto">
            <a:xfrm>
              <a:off x="4356847" y="4733365"/>
              <a:ext cx="3213847" cy="1882588"/>
            </a:xfrm>
            <a:prstGeom prst="round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17" name="Picture 9" descr="IntermecIF5_angle_EPC">
              <a:hlinkClick r:id="rId4"/>
            </p:cNvPr>
            <p:cNvPicPr>
              <a:picLocks noChangeAspect="1" noChangeArrowheads="1"/>
            </p:cNvPicPr>
            <p:nvPr/>
          </p:nvPicPr>
          <p:blipFill>
            <a:blip r:embed="rId5"/>
            <a:srcRect/>
            <a:stretch>
              <a:fillRect/>
            </a:stretch>
          </p:blipFill>
          <p:spPr bwMode="auto">
            <a:xfrm>
              <a:off x="5999513" y="5595685"/>
              <a:ext cx="1426464" cy="809283"/>
            </a:xfrm>
            <a:prstGeom prst="roundRect">
              <a:avLst/>
            </a:prstGeom>
            <a:solidFill>
              <a:srgbClr val="FFFFFF">
                <a:shade val="85000"/>
              </a:srgbClr>
            </a:solidFill>
            <a:ln>
              <a:noFill/>
            </a:ln>
            <a:effectLst>
              <a:reflection blurRad="12700" stA="38000" endPos="28000" dist="5000" dir="5400000" sy="-100000" algn="bl" rotWithShape="0"/>
            </a:effectLst>
          </p:spPr>
        </p:pic>
        <p:pic>
          <p:nvPicPr>
            <p:cNvPr id="18" name="Picture 2" descr="RFID Readers, RFID Tags and RFID Solutions"/>
            <p:cNvPicPr>
              <a:picLocks noChangeAspect="1" noChangeArrowheads="1"/>
            </p:cNvPicPr>
            <p:nvPr/>
          </p:nvPicPr>
          <p:blipFill>
            <a:blip r:embed="rId6"/>
            <a:srcRect/>
            <a:stretch>
              <a:fillRect/>
            </a:stretch>
          </p:blipFill>
          <p:spPr bwMode="auto">
            <a:xfrm>
              <a:off x="4583715" y="5150224"/>
              <a:ext cx="1428750" cy="1437622"/>
            </a:xfrm>
            <a:prstGeom prst="roundRect">
              <a:avLst/>
            </a:prstGeom>
            <a:solidFill>
              <a:srgbClr val="FFFFFF">
                <a:shade val="85000"/>
              </a:srgbClr>
            </a:solidFill>
            <a:ln>
              <a:noFill/>
            </a:ln>
            <a:effectLst>
              <a:reflection blurRad="12700" stA="38000" endPos="28000" dist="5000" dir="5400000" sy="-100000" algn="bl" rotWithShape="0"/>
            </a:effectLst>
          </p:spPr>
        </p:pic>
        <p:sp>
          <p:nvSpPr>
            <p:cNvPr id="19" name="TextBox 18"/>
            <p:cNvSpPr txBox="1"/>
            <p:nvPr/>
          </p:nvSpPr>
          <p:spPr>
            <a:xfrm>
              <a:off x="5647766" y="4867834"/>
              <a:ext cx="1143000" cy="369332"/>
            </a:xfrm>
            <a:prstGeom prst="rect">
              <a:avLst/>
            </a:prstGeom>
            <a:noFill/>
          </p:spPr>
          <p:txBody>
            <a:bodyPr wrap="square" rtlCol="0">
              <a:spAutoFit/>
            </a:bodyPr>
            <a:lstStyle/>
            <a:p>
              <a:r>
                <a:rPr lang="es-ES" dirty="0" smtClean="0">
                  <a:solidFill>
                    <a:schemeClr val="bg1"/>
                  </a:solidFill>
                </a:rPr>
                <a:t>Lectores</a:t>
              </a:r>
              <a:endParaRPr lang="es-ES" dirty="0">
                <a:solidFill>
                  <a:schemeClr val="bg1"/>
                </a:solidFill>
              </a:endParaRPr>
            </a:p>
          </p:txBody>
        </p:sp>
      </p:grpSp>
      <p:pic>
        <p:nvPicPr>
          <p:cNvPr id="20" name="Picture 8" descr="solutions.jpg"/>
          <p:cNvPicPr>
            <a:picLocks noChangeAspect="1"/>
          </p:cNvPicPr>
          <p:nvPr/>
        </p:nvPicPr>
        <p:blipFill>
          <a:blip r:embed="rId7"/>
          <a:srcRect/>
          <a:stretch>
            <a:fillRect/>
          </a:stretch>
        </p:blipFill>
        <p:spPr bwMode="auto">
          <a:xfrm>
            <a:off x="6836182" y="3973900"/>
            <a:ext cx="1409183" cy="2025700"/>
          </a:xfrm>
          <a:prstGeom prst="roundRect">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325438"/>
            <a:ext cx="8382000" cy="664797"/>
          </a:xfrm>
        </p:spPr>
        <p:txBody>
          <a:bodyPr/>
          <a:lstStyle/>
          <a:p>
            <a:r>
              <a:rPr lang="es-ES" dirty="0" smtClean="0"/>
              <a:t>La promesa de RFID</a:t>
            </a:r>
          </a:p>
        </p:txBody>
      </p:sp>
      <p:sp>
        <p:nvSpPr>
          <p:cNvPr id="56323" name="Rectangle 3"/>
          <p:cNvSpPr>
            <a:spLocks noGrp="1" noChangeArrowheads="1"/>
          </p:cNvSpPr>
          <p:nvPr>
            <p:ph type="body" sz="quarter" idx="10"/>
          </p:nvPr>
        </p:nvSpPr>
        <p:spPr>
          <a:xfrm>
            <a:off x="381000" y="1411552"/>
            <a:ext cx="8382000" cy="3914918"/>
          </a:xfrm>
        </p:spPr>
        <p:txBody>
          <a:bodyPr/>
          <a:lstStyle/>
          <a:p>
            <a:r>
              <a:rPr lang="es-ES" sz="2400" dirty="0" smtClean="0"/>
              <a:t>Direcciones para las entidades en el mundo físico</a:t>
            </a:r>
          </a:p>
          <a:p>
            <a:pPr lvl="1"/>
            <a:r>
              <a:rPr lang="es-ES" sz="2400" dirty="0" smtClean="0"/>
              <a:t>Permite una internet para el mundo físico</a:t>
            </a:r>
          </a:p>
          <a:p>
            <a:pPr lvl="1">
              <a:buNone/>
            </a:pPr>
            <a:endParaRPr lang="es-ES" sz="2400" u="sng" dirty="0" smtClean="0">
              <a:solidFill>
                <a:srgbClr val="33CCFF"/>
              </a:solidFill>
            </a:endParaRPr>
          </a:p>
          <a:p>
            <a:pPr lvl="1">
              <a:buNone/>
            </a:pPr>
            <a:endParaRPr lang="es-ES" sz="2400" u="sng" dirty="0" smtClean="0">
              <a:solidFill>
                <a:srgbClr val="33CCFF"/>
              </a:solidFill>
            </a:endParaRPr>
          </a:p>
          <a:p>
            <a:pPr lvl="1">
              <a:buNone/>
            </a:pPr>
            <a:endParaRPr lang="es-ES" sz="2400" u="sng" dirty="0" smtClean="0">
              <a:solidFill>
                <a:srgbClr val="33CCFF"/>
              </a:solidFill>
            </a:endParaRPr>
          </a:p>
          <a:p>
            <a:pPr lvl="1">
              <a:buNone/>
            </a:pPr>
            <a:endParaRPr lang="es-ES" sz="2400" u="sng" dirty="0" smtClean="0">
              <a:solidFill>
                <a:srgbClr val="33CCFF"/>
              </a:solidFill>
            </a:endParaRPr>
          </a:p>
          <a:p>
            <a:r>
              <a:rPr lang="es-ES" sz="2400" dirty="0" smtClean="0"/>
              <a:t>Las etiquetas hardware es la capa más baja</a:t>
            </a:r>
          </a:p>
          <a:p>
            <a:r>
              <a:rPr lang="es-ES" sz="2400" dirty="0" smtClean="0"/>
              <a:t>Primer paso para visibilidad total</a:t>
            </a:r>
          </a:p>
          <a:p>
            <a:r>
              <a:rPr lang="es-ES" sz="2400" dirty="0" smtClean="0"/>
              <a:t>Muchos escenarios requieren compartir información a través de distintas empresas</a:t>
            </a:r>
          </a:p>
        </p:txBody>
      </p:sp>
      <p:pic>
        <p:nvPicPr>
          <p:cNvPr id="5" name="Picture 4" descr="EPC"/>
          <p:cNvPicPr/>
          <p:nvPr/>
        </p:nvPicPr>
        <p:blipFill>
          <a:blip r:embed="rId3"/>
          <a:srcRect/>
          <a:stretch>
            <a:fillRect/>
          </a:stretch>
        </p:blipFill>
        <p:spPr bwMode="auto">
          <a:xfrm>
            <a:off x="2208679" y="2273392"/>
            <a:ext cx="4914900" cy="13430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01163_MikeDean_template_v07">
  <a:themeElements>
    <a:clrScheme name="Custom 3">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Trebuchet - Trebuchet">
      <a:majorFont>
        <a:latin typeface="Trebuchet MS"/>
        <a:ea typeface=""/>
        <a:cs typeface=""/>
      </a:majorFont>
      <a:minorFont>
        <a:latin typeface="Trebuchet MS"/>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CBB7E2D42FE14086B88127E8B76E8A" ma:contentTypeVersion="0" ma:contentTypeDescription="Create a new document." ma:contentTypeScope="" ma:versionID="44b6fddcd0df8e1fe8aab7ead90de75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E398ED-85EC-4494-A417-C8800FFA784B}">
  <ds:schemaRefs>
    <ds:schemaRef ds:uri="http://schemas.microsoft.com/office/2006/metadata/properties"/>
  </ds:schemaRefs>
</ds:datastoreItem>
</file>

<file path=customXml/itemProps2.xml><?xml version="1.0" encoding="utf-8"?>
<ds:datastoreItem xmlns:ds="http://schemas.openxmlformats.org/officeDocument/2006/customXml" ds:itemID="{28F186F7-2AED-486A-9B23-4EF095BD06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69A49F8-34DD-40EC-A082-590BD464C6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7415</TotalTime>
  <Words>1262</Words>
  <Application>Microsoft Office PowerPoint</Application>
  <PresentationFormat>Presentación en pantalla (4:3)</PresentationFormat>
  <Paragraphs>285</Paragraphs>
  <Slides>27</Slides>
  <Notes>21</Notes>
  <HiddenSlides>0</HiddenSlides>
  <MMClips>0</MMClips>
  <ScaleCrop>false</ScaleCrop>
  <HeadingPairs>
    <vt:vector size="6" baseType="variant">
      <vt:variant>
        <vt:lpstr>Tema</vt:lpstr>
      </vt:variant>
      <vt:variant>
        <vt:i4>2</vt:i4>
      </vt:variant>
      <vt:variant>
        <vt:lpstr>Servidores OLE incrustados</vt:lpstr>
      </vt:variant>
      <vt:variant>
        <vt:i4>2</vt:i4>
      </vt:variant>
      <vt:variant>
        <vt:lpstr>Títulos de diapositiva</vt:lpstr>
      </vt:variant>
      <vt:variant>
        <vt:i4>27</vt:i4>
      </vt:variant>
    </vt:vector>
  </HeadingPairs>
  <TitlesOfParts>
    <vt:vector size="31" baseType="lpstr">
      <vt:lpstr>1-01163_MikeDean_template_v07</vt:lpstr>
      <vt:lpstr>1_White with Courier font for code slides</vt:lpstr>
      <vt:lpstr>Clip</vt:lpstr>
      <vt:lpstr>Visio</vt:lpstr>
      <vt:lpstr>Diapositiva 1</vt:lpstr>
      <vt:lpstr>Orquestando las empresas en tiempo real con BizTalk RFID</vt:lpstr>
      <vt:lpstr>Agenda</vt:lpstr>
      <vt:lpstr>La promesa de RFID:   creando empresas en tiempo real</vt:lpstr>
      <vt:lpstr>Visibilidad Total ¿Sueño o realidad? …</vt:lpstr>
      <vt:lpstr>¿Qué proporciona la visibilidad del mundo físico?</vt:lpstr>
      <vt:lpstr>Conceptos básicos de RFID : Visualización en tiempo real de la cadena de suministros  y el seguimiento de los activos </vt:lpstr>
      <vt:lpstr>Tipos de dispositivos RFID</vt:lpstr>
      <vt:lpstr>La promesa de RFID</vt:lpstr>
      <vt:lpstr>Obstáculos de RFID</vt:lpstr>
      <vt:lpstr>Adopción por la industria Moviendo el listón de pruebas a producción</vt:lpstr>
      <vt:lpstr>BizTalk RFID al descubierto:  ¿En qué consiste BizTalk RFID?</vt:lpstr>
      <vt:lpstr>Objetivos de Microsoft RFID</vt:lpstr>
      <vt:lpstr>BizTalk RFID: RFID empresarial </vt:lpstr>
      <vt:lpstr>Descripción lógica </vt:lpstr>
      <vt:lpstr>Arquitectura de ejecución: Una visión interna  </vt:lpstr>
      <vt:lpstr>Arquitectura de BizTalk RFID </vt:lpstr>
      <vt:lpstr>Diapositiva 18</vt:lpstr>
      <vt:lpstr>Blue C Sushi:  Perfil</vt:lpstr>
      <vt:lpstr>Blue C Sushi: Problemas y Objetivos</vt:lpstr>
      <vt:lpstr>Blue C Sushi: Solución RFID</vt:lpstr>
      <vt:lpstr>Diapositiva 22</vt:lpstr>
      <vt:lpstr>Conclusiones</vt:lpstr>
      <vt:lpstr>En resumen</vt:lpstr>
      <vt:lpstr>Enlaces y recursos</vt:lpstr>
      <vt:lpstr>Diapositiva 26</vt:lpstr>
      <vt:lpstr>Diapositiva 27</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Envisioning The Real-time Enterprise</dc:title>
  <dc:subject>BizTalk Server 2006 R2</dc:subject>
  <dc:creator>Anush Kumar</dc:creator>
  <cp:keywords>WPC, WWPC 2007, 07, Partner Program; RFID</cp:keywords>
  <dc:description>Template: Saku Uchikawa, Silver Fox Producitons, Inc
Formatting: Saku Uchikawa, Silver Fox Productions Inc
Event Date: July 10-12, 2007
Event Location: Denver
Audience: Microsoft Partners</dc:description>
  <cp:lastModifiedBy>Gonzalo</cp:lastModifiedBy>
  <cp:revision>517</cp:revision>
  <dcterms:created xsi:type="dcterms:W3CDTF">2007-05-09T22:36:52Z</dcterms:created>
  <dcterms:modified xsi:type="dcterms:W3CDTF">2007-11-02T10:25:22Z</dcterms:modified>
  <cp:category>BizTalk RFID</cp:category>
</cp:coreProperties>
</file>