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72" r:id="rId3"/>
    <p:sldId id="265" r:id="rId4"/>
    <p:sldId id="266" r:id="rId5"/>
    <p:sldId id="273" r:id="rId6"/>
    <p:sldId id="274" r:id="rId7"/>
    <p:sldId id="275" r:id="rId8"/>
    <p:sldId id="276" r:id="rId9"/>
    <p:sldId id="277" r:id="rId10"/>
    <p:sldId id="278" r:id="rId11"/>
    <p:sldId id="279" r:id="rId12"/>
    <p:sldId id="280" r:id="rId13"/>
    <p:sldId id="281" r:id="rId14"/>
    <p:sldId id="282" r:id="rId15"/>
    <p:sldId id="283" r:id="rId16"/>
    <p:sldId id="270" r:id="rId17"/>
    <p:sldId id="258" r:id="rId18"/>
    <p:sldId id="271" r:id="rId19"/>
    <p:sldId id="25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94660" autoAdjust="0"/>
  </p:normalViewPr>
  <p:slideViewPr>
    <p:cSldViewPr>
      <p:cViewPr>
        <p:scale>
          <a:sx n="73" d="100"/>
          <a:sy n="73" d="100"/>
        </p:scale>
        <p:origin x="-1714" y="-691"/>
      </p:cViewPr>
      <p:guideLst>
        <p:guide orient="horz" pos="2160"/>
        <p:guide pos="2880"/>
      </p:guideLst>
    </p:cSldViewPr>
  </p:slideViewPr>
  <p:outlineViewPr>
    <p:cViewPr>
      <p:scale>
        <a:sx n="33" d="100"/>
        <a:sy n="33" d="100"/>
      </p:scale>
      <p:origin x="0" y="715"/>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475F39-8842-4AC4-A631-4930F1228739}" type="datetimeFigureOut">
              <a:rPr lang="en-US" smtClean="0"/>
              <a:pPr/>
              <a:t>11/10/2009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CD5668-331B-4128-8771-2359F50EC2A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11/10/2009 10:48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11/10/2009 11:22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11/10/2009 11:26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11/10/2009 11:28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11/10/2009 11:29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11/10/2009 11:38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11/10/2009 10:34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11/10/2009 10:33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17</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11/10/2009 10:36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18</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11/10/2009 10:32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11/10/2009 10:32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11/10/2009 10:59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11/10/2009 11:02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11/10/2009 11:08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11/10/2009 11:11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11/10/2009 11:14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11/10/2009 11:19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E5E99E7-AB34-4CCF-BC39-8E3E76C53A8A}" type="datetimeFigureOut">
              <a:rPr lang="en-US" smtClean="0"/>
              <a:pPr/>
              <a:t>11/10/2009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FE8C9-54BB-45D3-B88A-3D1C4DEA6A6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5E99E7-AB34-4CCF-BC39-8E3E76C53A8A}" type="datetimeFigureOut">
              <a:rPr lang="en-US" smtClean="0"/>
              <a:pPr/>
              <a:t>11/10/2009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FE8C9-54BB-45D3-B88A-3D1C4DEA6A6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5E99E7-AB34-4CCF-BC39-8E3E76C53A8A}" type="datetimeFigureOut">
              <a:rPr lang="en-US" smtClean="0"/>
              <a:pPr/>
              <a:t>11/10/2009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FE8C9-54BB-45D3-B88A-3D1C4DEA6A6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lstStyle>
            <a:lvl1pPr algn="l">
              <a:defRPr/>
            </a:lvl1pPr>
          </a:lstStyle>
          <a:p>
            <a:r>
              <a:rPr lang="en-US" smtClean="0"/>
              <a:t>Click to edit Master title style</a:t>
            </a:r>
            <a:endParaRPr lang="en-US" dirty="0"/>
          </a:p>
        </p:txBody>
      </p:sp>
      <p:sp>
        <p:nvSpPr>
          <p:cNvPr id="5" name="Content Placeholder 2"/>
          <p:cNvSpPr>
            <a:spLocks noGrp="1"/>
          </p:cNvSpPr>
          <p:nvPr>
            <p:ph idx="1"/>
          </p:nvPr>
        </p:nvSpPr>
        <p:spPr>
          <a:xfrm>
            <a:off x="457200" y="1600201"/>
            <a:ext cx="8229600" cy="48006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5E99E7-AB34-4CCF-BC39-8E3E76C53A8A}" type="datetimeFigureOut">
              <a:rPr lang="en-US" smtClean="0"/>
              <a:pPr/>
              <a:t>11/10/2009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FE8C9-54BB-45D3-B88A-3D1C4DEA6A6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5E99E7-AB34-4CCF-BC39-8E3E76C53A8A}" type="datetimeFigureOut">
              <a:rPr lang="en-US" smtClean="0"/>
              <a:pPr/>
              <a:t>11/10/2009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FE8C9-54BB-45D3-B88A-3D1C4DEA6A6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5E99E7-AB34-4CCF-BC39-8E3E76C53A8A}" type="datetimeFigureOut">
              <a:rPr lang="en-US" smtClean="0"/>
              <a:pPr/>
              <a:t>11/10/2009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5FE8C9-54BB-45D3-B88A-3D1C4DEA6A6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5E99E7-AB34-4CCF-BC39-8E3E76C53A8A}" type="datetimeFigureOut">
              <a:rPr lang="en-US" smtClean="0"/>
              <a:pPr/>
              <a:t>11/10/2009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5FE8C9-54BB-45D3-B88A-3D1C4DEA6A6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5E99E7-AB34-4CCF-BC39-8E3E76C53A8A}" type="datetimeFigureOut">
              <a:rPr lang="en-US" smtClean="0"/>
              <a:pPr/>
              <a:t>11/10/2009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5FE8C9-54BB-45D3-B88A-3D1C4DEA6A6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5E99E7-AB34-4CCF-BC39-8E3E76C53A8A}" type="datetimeFigureOut">
              <a:rPr lang="en-US" smtClean="0"/>
              <a:pPr/>
              <a:t>11/10/2009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5FE8C9-54BB-45D3-B88A-3D1C4DEA6A6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5E99E7-AB34-4CCF-BC39-8E3E76C53A8A}" type="datetimeFigureOut">
              <a:rPr lang="en-US" smtClean="0"/>
              <a:pPr/>
              <a:t>11/10/2009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5FE8C9-54BB-45D3-B88A-3D1C4DEA6A6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5E99E7-AB34-4CCF-BC39-8E3E76C53A8A}" type="datetimeFigureOut">
              <a:rPr lang="en-US" smtClean="0"/>
              <a:pPr/>
              <a:t>11/10/2009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5FE8C9-54BB-45D3-B88A-3D1C4DEA6A6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5E99E7-AB34-4CCF-BC39-8E3E76C53A8A}" type="datetimeFigureOut">
              <a:rPr lang="en-US" smtClean="0"/>
              <a:pPr/>
              <a:t>11/10/2009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5FE8C9-54BB-45D3-B88A-3D1C4DEA6A6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qlcat.com/technicalnotes/archive/2008/03/16/analysis-services-synchronization-best-practices.aspx" TargetMode="External"/><Relationship Id="rId2" Type="http://schemas.openxmlformats.org/officeDocument/2006/relationships/notesSlide" Target="../notesSlides/notesSlide15.xml"/><Relationship Id="rId1" Type="http://schemas.openxmlformats.org/officeDocument/2006/relationships/slideLayout" Target="../slideLayouts/slideLayout12.xml"/><Relationship Id="rId6" Type="http://schemas.openxmlformats.org/officeDocument/2006/relationships/hyperlink" Target="http://sqlcat.com/top10lists/archive/2007/09/13/analysis-services-query-performance-top-10-best-practices.aspx" TargetMode="External"/><Relationship Id="rId5" Type="http://schemas.openxmlformats.org/officeDocument/2006/relationships/hyperlink" Target="http://sqlcat.com/technicalnotes/archive/2008/02/11/analysis-services-should-you-use-many-to-many-dimensions.aspx" TargetMode="External"/><Relationship Id="rId4" Type="http://schemas.openxmlformats.org/officeDocument/2006/relationships/hyperlink" Target="http://www.microsoft.co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technet.microsoft.com/en-us/library/cc966399.aspx" TargetMode="External"/><Relationship Id="rId7" Type="http://schemas.openxmlformats.org/officeDocument/2006/relationships/hyperlink" Target="http://msdn.microsoft.com/en-us/library/ms190764.aspx" TargetMode="External"/><Relationship Id="rId2" Type="http://schemas.openxmlformats.org/officeDocument/2006/relationships/notesSlide" Target="../notesSlides/notesSlide16.xml"/><Relationship Id="rId1" Type="http://schemas.openxmlformats.org/officeDocument/2006/relationships/slideLayout" Target="../slideLayouts/slideLayout12.xml"/><Relationship Id="rId6" Type="http://schemas.openxmlformats.org/officeDocument/2006/relationships/hyperlink" Target="http://technet.microsoft.com/en-us/library/cc966525.aspx" TargetMode="External"/><Relationship Id="rId5" Type="http://schemas.openxmlformats.org/officeDocument/2006/relationships/hyperlink" Target="http://technet.microsoft.com/en-us/library/cc917670.aspx" TargetMode="External"/><Relationship Id="rId4" Type="http://schemas.openxmlformats.org/officeDocument/2006/relationships/hyperlink" Target="http://sqlcat.com/technicalnotes/archive/2008/03/16/analysis-services-synchronization-best-practices.asp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nformit.com/guides/content.aspx?g=sqlserver&amp;seqNum=162" TargetMode="External"/><Relationship Id="rId2" Type="http://schemas.openxmlformats.org/officeDocument/2006/relationships/notesSlide" Target="../notesSlides/notesSlide17.xml"/><Relationship Id="rId1" Type="http://schemas.openxmlformats.org/officeDocument/2006/relationships/slideLayout" Target="../slideLayouts/slideLayout12.xml"/><Relationship Id="rId4" Type="http://schemas.openxmlformats.org/officeDocument/2006/relationships/hyperlink" Target="http://www.informit.com/guides/content.aspx?g=sqlserver&amp;seqNum=161"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l"/>
            <a:r>
              <a:rPr lang="en-US" sz="5400" dirty="0" smtClean="0"/>
              <a:t>Design and Planning for a BI Project</a:t>
            </a:r>
            <a:endParaRPr lang="en-US" sz="5400" dirty="0"/>
          </a:p>
        </p:txBody>
      </p:sp>
      <p:sp>
        <p:nvSpPr>
          <p:cNvPr id="3" name="Subtitle 2"/>
          <p:cNvSpPr>
            <a:spLocks noGrp="1"/>
          </p:cNvSpPr>
          <p:nvPr>
            <p:ph type="subTitle" idx="1"/>
          </p:nvPr>
        </p:nvSpPr>
        <p:spPr/>
        <p:txBody>
          <a:bodyPr>
            <a:normAutofit/>
          </a:bodyPr>
          <a:lstStyle/>
          <a:p>
            <a:pPr algn="l"/>
            <a:r>
              <a:rPr lang="en-US" dirty="0" smtClean="0"/>
              <a:t>Reeza Ali</a:t>
            </a:r>
          </a:p>
          <a:p>
            <a:pPr algn="l"/>
            <a:r>
              <a:rPr lang="en-US" dirty="0" smtClean="0"/>
              <a:t>Architect</a:t>
            </a:r>
            <a:endParaRPr lang="en-US" dirty="0" smtClean="0"/>
          </a:p>
          <a:p>
            <a:pPr algn="l"/>
            <a:r>
              <a:rPr lang="en-US" dirty="0" smtClean="0"/>
              <a:t>Microsoft Corporation</a:t>
            </a:r>
            <a:endParaRPr lang="en-US" dirty="0" smtClean="0"/>
          </a:p>
        </p:txBody>
      </p:sp>
      <p:pic>
        <p:nvPicPr>
          <p:cNvPr id="1026" name="Picture 2"/>
          <p:cNvPicPr>
            <a:picLocks noChangeAspect="1" noChangeArrowheads="1"/>
          </p:cNvPicPr>
          <p:nvPr/>
        </p:nvPicPr>
        <p:blipFill>
          <a:blip r:embed="rId3" cstate="print"/>
          <a:srcRect/>
          <a:stretch>
            <a:fillRect/>
          </a:stretch>
        </p:blipFill>
        <p:spPr bwMode="auto">
          <a:xfrm>
            <a:off x="6858000" y="3429000"/>
            <a:ext cx="1213734"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Data Quality Analysis</a:t>
            </a:r>
            <a:endParaRPr lang="en-US" dirty="0"/>
          </a:p>
        </p:txBody>
      </p:sp>
      <p:sp>
        <p:nvSpPr>
          <p:cNvPr id="3" name="Text Placeholder 2"/>
          <p:cNvSpPr>
            <a:spLocks noGrp="1"/>
          </p:cNvSpPr>
          <p:nvPr>
            <p:ph type="body" sz="quarter" idx="4294967295"/>
          </p:nvPr>
        </p:nvSpPr>
        <p:spPr>
          <a:xfrm>
            <a:off x="381000" y="1411552"/>
            <a:ext cx="8382000" cy="2210862"/>
          </a:xfrm>
        </p:spPr>
        <p:txBody>
          <a:bodyPr>
            <a:noAutofit/>
          </a:bodyPr>
          <a:lstStyle/>
          <a:p>
            <a:r>
              <a:rPr lang="en-US" dirty="0" smtClean="0"/>
              <a:t>Comprised of </a:t>
            </a:r>
          </a:p>
          <a:p>
            <a:pPr lvl="1"/>
            <a:r>
              <a:rPr lang="en-US" dirty="0" smtClean="0"/>
              <a:t>Data Quality</a:t>
            </a:r>
          </a:p>
          <a:p>
            <a:pPr lvl="2"/>
            <a:r>
              <a:rPr lang="en-US" dirty="0" smtClean="0"/>
              <a:t>Database in 3NF?</a:t>
            </a:r>
          </a:p>
          <a:p>
            <a:pPr lvl="2"/>
            <a:r>
              <a:rPr lang="en-US" dirty="0" smtClean="0"/>
              <a:t>Use of Primary keys?</a:t>
            </a:r>
          </a:p>
          <a:p>
            <a:pPr lvl="2"/>
            <a:r>
              <a:rPr lang="en-US" dirty="0" smtClean="0"/>
              <a:t>New or legacy application?</a:t>
            </a:r>
          </a:p>
          <a:p>
            <a:pPr lvl="2"/>
            <a:r>
              <a:rPr lang="en-US" dirty="0" smtClean="0"/>
              <a:t>Adoption of the application?</a:t>
            </a:r>
          </a:p>
          <a:p>
            <a:pPr lvl="1"/>
            <a:r>
              <a:rPr lang="en-US" dirty="0" smtClean="0"/>
              <a:t>Data Cleansing and Standardization</a:t>
            </a:r>
          </a:p>
          <a:p>
            <a:pPr lvl="1"/>
            <a:endParaRPr lang="en-US" dirty="0" smtClean="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Dashboards</a:t>
            </a:r>
            <a:endParaRPr lang="en-US" dirty="0"/>
          </a:p>
        </p:txBody>
      </p:sp>
      <p:sp>
        <p:nvSpPr>
          <p:cNvPr id="3" name="Text Placeholder 2"/>
          <p:cNvSpPr>
            <a:spLocks noGrp="1"/>
          </p:cNvSpPr>
          <p:nvPr>
            <p:ph idx="1"/>
          </p:nvPr>
        </p:nvSpPr>
        <p:spPr/>
        <p:txBody>
          <a:bodyPr>
            <a:noAutofit/>
          </a:bodyPr>
          <a:lstStyle/>
          <a:p>
            <a:r>
              <a:rPr lang="en-US" dirty="0" smtClean="0"/>
              <a:t>Dashboards</a:t>
            </a:r>
          </a:p>
          <a:p>
            <a:pPr lvl="1"/>
            <a:r>
              <a:rPr lang="en-US" dirty="0" smtClean="0"/>
              <a:t>Problems conceptualizing</a:t>
            </a:r>
          </a:p>
          <a:p>
            <a:pPr lvl="2"/>
            <a:r>
              <a:rPr lang="en-US" dirty="0" smtClean="0"/>
              <a:t>Customers not accustomed to formal performance management</a:t>
            </a:r>
          </a:p>
          <a:p>
            <a:pPr lvl="2"/>
            <a:r>
              <a:rPr lang="en-US" dirty="0" smtClean="0"/>
              <a:t>Customers only familiar with OLTP reporting</a:t>
            </a:r>
          </a:p>
          <a:p>
            <a:pPr lvl="1"/>
            <a:r>
              <a:rPr lang="en-US" dirty="0" smtClean="0"/>
              <a:t>Customer accustomed to formal performance management – usually easier to get </a:t>
            </a:r>
            <a:r>
              <a:rPr lang="en-US" smtClean="0"/>
              <a:t>requirements from.</a:t>
            </a:r>
            <a:endParaRPr lang="en-US" dirty="0" smtClean="0"/>
          </a:p>
          <a:p>
            <a:r>
              <a:rPr lang="en-US" dirty="0" smtClean="0"/>
              <a:t>Scorecards</a:t>
            </a:r>
          </a:p>
          <a:p>
            <a:r>
              <a:rPr lang="en-US" dirty="0" smtClean="0"/>
              <a:t>KPIs</a:t>
            </a:r>
          </a:p>
          <a:p>
            <a:pPr lvl="1"/>
            <a:endParaRPr lang="en-US" dirty="0"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Business Stakeholder Meetings</a:t>
            </a:r>
            <a:endParaRPr lang="en-US" dirty="0"/>
          </a:p>
        </p:txBody>
      </p:sp>
      <p:sp>
        <p:nvSpPr>
          <p:cNvPr id="3" name="Text Placeholder 2"/>
          <p:cNvSpPr>
            <a:spLocks noGrp="1"/>
          </p:cNvSpPr>
          <p:nvPr>
            <p:ph idx="1"/>
          </p:nvPr>
        </p:nvSpPr>
        <p:spPr/>
        <p:txBody>
          <a:bodyPr>
            <a:noAutofit/>
          </a:bodyPr>
          <a:lstStyle/>
          <a:p>
            <a:r>
              <a:rPr lang="en-US" dirty="0" smtClean="0"/>
              <a:t>Worksheet</a:t>
            </a:r>
          </a:p>
          <a:p>
            <a:pPr lvl="1"/>
            <a:r>
              <a:rPr lang="en-US" dirty="0" smtClean="0"/>
              <a:t>10 questions</a:t>
            </a:r>
          </a:p>
          <a:p>
            <a:pPr lvl="1"/>
            <a:r>
              <a:rPr lang="en-US" dirty="0" smtClean="0"/>
              <a:t>Checklist of supporting documents</a:t>
            </a:r>
          </a:p>
          <a:p>
            <a:r>
              <a:rPr lang="en-US" dirty="0" smtClean="0"/>
              <a:t>At the Meeting</a:t>
            </a:r>
          </a:p>
          <a:p>
            <a:pPr lvl="1"/>
            <a:r>
              <a:rPr lang="en-US" dirty="0" smtClean="0"/>
              <a:t>Worksheet discussion</a:t>
            </a:r>
          </a:p>
          <a:p>
            <a:r>
              <a:rPr lang="en-US" dirty="0" smtClean="0"/>
              <a:t>After the Meeting</a:t>
            </a:r>
          </a:p>
          <a:p>
            <a:pPr lvl="1"/>
            <a:r>
              <a:rPr lang="en-US" dirty="0" smtClean="0"/>
              <a:t>Review meeting notes with project team</a:t>
            </a:r>
          </a:p>
          <a:p>
            <a:pPr lvl="1"/>
            <a:endParaRPr lang="en-US" dirty="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Report Design</a:t>
            </a:r>
            <a:endParaRPr lang="en-US" dirty="0"/>
          </a:p>
        </p:txBody>
      </p:sp>
      <p:sp>
        <p:nvSpPr>
          <p:cNvPr id="3" name="Text Placeholder 2"/>
          <p:cNvSpPr>
            <a:spLocks noGrp="1"/>
          </p:cNvSpPr>
          <p:nvPr>
            <p:ph idx="1"/>
          </p:nvPr>
        </p:nvSpPr>
        <p:spPr/>
        <p:txBody>
          <a:bodyPr>
            <a:noAutofit/>
          </a:bodyPr>
          <a:lstStyle/>
          <a:p>
            <a:r>
              <a:rPr lang="en-US" dirty="0" smtClean="0"/>
              <a:t>Reporting Scenarios</a:t>
            </a:r>
          </a:p>
          <a:p>
            <a:r>
              <a:rPr lang="en-US" dirty="0" smtClean="0"/>
              <a:t>Current Reports</a:t>
            </a:r>
          </a:p>
          <a:p>
            <a:r>
              <a:rPr lang="en-US" dirty="0" smtClean="0"/>
              <a:t>Reporting Gaps and Current Requests</a:t>
            </a:r>
          </a:p>
          <a:p>
            <a:endParaRPr lang="en-US" dirty="0" smtClean="0"/>
          </a:p>
          <a:p>
            <a:pPr lvl="1"/>
            <a:endParaRPr lang="en-US"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ETL Design</a:t>
            </a:r>
            <a:endParaRPr lang="en-US" dirty="0"/>
          </a:p>
        </p:txBody>
      </p:sp>
      <p:pic>
        <p:nvPicPr>
          <p:cNvPr id="2050" name="Picture 2"/>
          <p:cNvPicPr>
            <a:picLocks noGrp="1" noChangeAspect="1" noChangeArrowheads="1"/>
          </p:cNvPicPr>
          <p:nvPr>
            <p:ph idx="1"/>
          </p:nvPr>
        </p:nvPicPr>
        <p:blipFill>
          <a:blip r:embed="rId3" cstate="print"/>
          <a:srcRect/>
          <a:stretch>
            <a:fillRect/>
          </a:stretch>
        </p:blipFill>
        <p:spPr bwMode="auto">
          <a:xfrm>
            <a:off x="762000" y="2133600"/>
            <a:ext cx="7467600" cy="181683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Estimation</a:t>
            </a:r>
            <a:endParaRPr lang="en-US" dirty="0"/>
          </a:p>
        </p:txBody>
      </p:sp>
      <p:sp>
        <p:nvSpPr>
          <p:cNvPr id="3" name="Text Placeholder 2"/>
          <p:cNvSpPr>
            <a:spLocks noGrp="1"/>
          </p:cNvSpPr>
          <p:nvPr>
            <p:ph idx="1"/>
          </p:nvPr>
        </p:nvSpPr>
        <p:spPr/>
        <p:txBody>
          <a:bodyPr>
            <a:noAutofit/>
          </a:bodyPr>
          <a:lstStyle/>
          <a:p>
            <a:r>
              <a:rPr lang="en-US" dirty="0" smtClean="0"/>
              <a:t>Iterative Builds</a:t>
            </a:r>
          </a:p>
          <a:p>
            <a:r>
              <a:rPr lang="en-US" dirty="0" smtClean="0"/>
              <a:t>ETL estimates</a:t>
            </a:r>
          </a:p>
          <a:p>
            <a:r>
              <a:rPr lang="en-US" dirty="0" smtClean="0"/>
              <a:t>Prototyping</a:t>
            </a:r>
          </a:p>
          <a:p>
            <a:r>
              <a:rPr lang="en-US" dirty="0" smtClean="0"/>
              <a:t>Iteration impacts to schedule and cost </a:t>
            </a:r>
          </a:p>
          <a:p>
            <a:endParaRPr lang="en-US" dirty="0" smtClean="0"/>
          </a:p>
          <a:p>
            <a:pPr lvl="1"/>
            <a:endParaRPr lang="en-US" dirty="0"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References</a:t>
            </a:r>
            <a:endParaRPr lang="en-US" dirty="0"/>
          </a:p>
        </p:txBody>
      </p:sp>
      <p:sp>
        <p:nvSpPr>
          <p:cNvPr id="3" name="Text Placeholder 2"/>
          <p:cNvSpPr>
            <a:spLocks noGrp="1"/>
          </p:cNvSpPr>
          <p:nvPr>
            <p:ph type="body" sz="quarter" idx="4294967295"/>
          </p:nvPr>
        </p:nvSpPr>
        <p:spPr>
          <a:xfrm>
            <a:off x="381000" y="1411552"/>
            <a:ext cx="8382000" cy="2210862"/>
          </a:xfrm>
        </p:spPr>
        <p:txBody>
          <a:bodyPr>
            <a:noAutofit/>
          </a:bodyPr>
          <a:lstStyle/>
          <a:p>
            <a:pPr fontAlgn="ctr"/>
            <a:r>
              <a:rPr lang="en-US" dirty="0" smtClean="0">
                <a:hlinkClick r:id="rId3"/>
              </a:rPr>
              <a:t>http://sqlcat.com/technicalnotes/archive/2008/03/16/analysis-services-synchronization-best-practices.aspx</a:t>
            </a:r>
            <a:endParaRPr lang="en-US" dirty="0" smtClean="0">
              <a:hlinkClick r:id="rId4"/>
            </a:endParaRPr>
          </a:p>
          <a:p>
            <a:r>
              <a:rPr lang="en-US" dirty="0" smtClean="0">
                <a:hlinkClick r:id="rId3"/>
              </a:rPr>
              <a:t> </a:t>
            </a:r>
            <a:r>
              <a:rPr lang="en-US" dirty="0" smtClean="0">
                <a:hlinkClick r:id="rId5"/>
              </a:rPr>
              <a:t>http://sqlcat.com/technicalnotes/archive/2008/02/11/analysis-services-should-you-use-many-to-many-dimensions.aspx</a:t>
            </a:r>
            <a:endParaRPr lang="en-US" dirty="0" smtClean="0">
              <a:hlinkClick r:id="rId3"/>
            </a:endParaRPr>
          </a:p>
          <a:p>
            <a:r>
              <a:rPr lang="en-US" dirty="0" smtClean="0">
                <a:hlinkClick r:id="rId3"/>
              </a:rPr>
              <a:t> </a:t>
            </a:r>
            <a:r>
              <a:rPr lang="en-US" dirty="0" smtClean="0">
                <a:hlinkClick r:id="rId6"/>
              </a:rPr>
              <a:t>http://sqlcat.com/top10lists/archive/2007/09/13/analysis-services-query-performance-top-10-best-practices.aspx</a:t>
            </a:r>
            <a:r>
              <a:rPr lang="en-US" dirty="0" smtClean="0"/>
              <a:t> </a:t>
            </a:r>
          </a:p>
          <a:p>
            <a:endParaRPr lang="en-US" dirty="0" smtClean="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References</a:t>
            </a:r>
            <a:endParaRPr lang="en-US" dirty="0"/>
          </a:p>
        </p:txBody>
      </p:sp>
      <p:sp>
        <p:nvSpPr>
          <p:cNvPr id="3" name="Text Placeholder 2"/>
          <p:cNvSpPr>
            <a:spLocks noGrp="1"/>
          </p:cNvSpPr>
          <p:nvPr>
            <p:ph type="body" sz="quarter" idx="4294967295"/>
          </p:nvPr>
        </p:nvSpPr>
        <p:spPr>
          <a:xfrm>
            <a:off x="381000" y="1411552"/>
            <a:ext cx="8382000" cy="2210862"/>
          </a:xfrm>
        </p:spPr>
        <p:txBody>
          <a:bodyPr>
            <a:noAutofit/>
          </a:bodyPr>
          <a:lstStyle/>
          <a:p>
            <a:pPr fontAlgn="ctr"/>
            <a:r>
              <a:rPr lang="en-US" dirty="0" smtClean="0">
                <a:hlinkClick r:id="rId3"/>
              </a:rPr>
              <a:t>http://technet.microsoft.com/en-us/library/cc966399.aspx</a:t>
            </a:r>
            <a:endParaRPr lang="en-US" dirty="0" smtClean="0">
              <a:hlinkClick r:id="rId4"/>
            </a:endParaRPr>
          </a:p>
          <a:p>
            <a:pPr fontAlgn="ctr"/>
            <a:r>
              <a:rPr lang="en-US" dirty="0" smtClean="0">
                <a:hlinkClick r:id="rId5"/>
              </a:rPr>
              <a:t>http</a:t>
            </a:r>
            <a:r>
              <a:rPr lang="en-US" dirty="0" smtClean="0">
                <a:hlinkClick r:id="rId5"/>
              </a:rPr>
              <a:t>://technet.microsoft.com/en-us/library/cc917670.aspx</a:t>
            </a:r>
            <a:endParaRPr lang="en-US" dirty="0" smtClean="0">
              <a:hlinkClick r:id="rId4"/>
            </a:endParaRPr>
          </a:p>
          <a:p>
            <a:pPr fontAlgn="ctr"/>
            <a:r>
              <a:rPr lang="en-US" dirty="0" smtClean="0">
                <a:hlinkClick r:id="rId6"/>
              </a:rPr>
              <a:t>http</a:t>
            </a:r>
            <a:r>
              <a:rPr lang="en-US" dirty="0" smtClean="0">
                <a:hlinkClick r:id="rId6"/>
              </a:rPr>
              <a:t>://technet.microsoft.com/en-us/library/cc966525.aspx</a:t>
            </a:r>
            <a:endParaRPr lang="en-US" dirty="0" smtClean="0">
              <a:hlinkClick r:id="rId4"/>
            </a:endParaRPr>
          </a:p>
          <a:p>
            <a:pPr fontAlgn="ctr"/>
            <a:r>
              <a:rPr lang="en-US" dirty="0" smtClean="0">
                <a:hlinkClick r:id="rId7"/>
              </a:rPr>
              <a:t>http</a:t>
            </a:r>
            <a:r>
              <a:rPr lang="en-US" dirty="0" smtClean="0">
                <a:hlinkClick r:id="rId7"/>
              </a:rPr>
              <a:t>://</a:t>
            </a:r>
            <a:r>
              <a:rPr lang="en-US" dirty="0" smtClean="0">
                <a:hlinkClick r:id="rId7"/>
              </a:rPr>
              <a:t>msdn.microsoft.com/en-us/library/ms190764.aspx</a:t>
            </a:r>
            <a:endParaRPr lang="en-US" dirty="0" smtClean="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References</a:t>
            </a:r>
            <a:endParaRPr lang="en-US" dirty="0"/>
          </a:p>
        </p:txBody>
      </p:sp>
      <p:sp>
        <p:nvSpPr>
          <p:cNvPr id="3" name="Text Placeholder 2"/>
          <p:cNvSpPr>
            <a:spLocks noGrp="1"/>
          </p:cNvSpPr>
          <p:nvPr>
            <p:ph type="body" sz="quarter" idx="4294967295"/>
          </p:nvPr>
        </p:nvSpPr>
        <p:spPr>
          <a:xfrm>
            <a:off x="381000" y="1411552"/>
            <a:ext cx="8382000" cy="2210862"/>
          </a:xfrm>
        </p:spPr>
        <p:txBody>
          <a:bodyPr>
            <a:noAutofit/>
          </a:bodyPr>
          <a:lstStyle/>
          <a:p>
            <a:r>
              <a:rPr lang="en-US" dirty="0" smtClean="0"/>
              <a:t> </a:t>
            </a:r>
            <a:r>
              <a:rPr lang="en-US" dirty="0" smtClean="0">
                <a:hlinkClick r:id="rId3"/>
              </a:rPr>
              <a:t>http</a:t>
            </a:r>
            <a:r>
              <a:rPr lang="en-US" dirty="0" smtClean="0">
                <a:hlinkClick r:id="rId3"/>
              </a:rPr>
              <a:t>://www.informit.com/guides/content.aspx?g=sqlserver&amp;seqNum=162</a:t>
            </a:r>
            <a:endParaRPr lang="en-US" dirty="0" smtClean="0"/>
          </a:p>
          <a:p>
            <a:r>
              <a:rPr lang="en-US" dirty="0" smtClean="0">
                <a:hlinkClick r:id="rId4"/>
              </a:rPr>
              <a:t>http</a:t>
            </a:r>
            <a:r>
              <a:rPr lang="en-US" dirty="0" smtClean="0">
                <a:hlinkClick r:id="rId4"/>
              </a:rPr>
              <a:t>://</a:t>
            </a:r>
            <a:r>
              <a:rPr lang="en-US" dirty="0" smtClean="0">
                <a:hlinkClick r:id="rId4"/>
              </a:rPr>
              <a:t>www.informit.com/guides/content.aspx?g=sqlserver&amp;seqNum=161</a:t>
            </a:r>
            <a:endParaRPr lang="en-US" dirty="0" smtClean="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 Box 3"/>
          <p:cNvSpPr txBox="1">
            <a:spLocks noChangeArrowheads="1"/>
          </p:cNvSpPr>
          <p:nvPr/>
        </p:nvSpPr>
        <p:spPr bwMode="blackWhite">
          <a:xfrm>
            <a:off x="-228600" y="5953794"/>
            <a:ext cx="9372599"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Segoe" pitchFamily="34" charset="0"/>
                <a:cs typeface="Arial" charset="0"/>
              </a:rPr>
              <a:t>© </a:t>
            </a:r>
            <a:r>
              <a:rPr lang="en-US" sz="700" dirty="0" smtClean="0">
                <a:latin typeface="Segoe" pitchFamily="34" charset="0"/>
                <a:cs typeface="Arial" charset="0"/>
              </a:rPr>
              <a:t>2009 Microsoft </a:t>
            </a:r>
            <a:r>
              <a:rPr lang="en-US" sz="700" dirty="0">
                <a:latin typeface="Segoe"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a:t>
            </a:r>
            <a:r>
              <a:rPr lang="en-US" sz="700" dirty="0" smtClean="0">
                <a:latin typeface="Segoe" pitchFamily="34" charset="0"/>
                <a:cs typeface="Arial" charset="0"/>
              </a:rPr>
              <a:t/>
            </a:r>
            <a:br>
              <a:rPr lang="en-US" sz="700" dirty="0" smtClean="0">
                <a:latin typeface="Segoe" pitchFamily="34" charset="0"/>
                <a:cs typeface="Arial" charset="0"/>
              </a:rPr>
            </a:br>
            <a:r>
              <a:rPr lang="en-US" sz="700" dirty="0" smtClean="0">
                <a:latin typeface="Segoe" pitchFamily="34" charset="0"/>
                <a:cs typeface="Arial" charset="0"/>
              </a:rPr>
              <a:t>it </a:t>
            </a:r>
            <a:r>
              <a:rPr lang="en-US" sz="700" dirty="0">
                <a:latin typeface="Segoe" pitchFamily="34" charset="0"/>
                <a:cs typeface="Arial" charset="0"/>
              </a:rPr>
              <a:t>should not be interpreted to be a commitment on the part </a:t>
            </a:r>
            <a:r>
              <a:rPr lang="en-US" sz="700" dirty="0" smtClean="0">
                <a:latin typeface="Segoe" pitchFamily="34" charset="0"/>
                <a:cs typeface="Arial" charset="0"/>
              </a:rPr>
              <a:t>of Microsoft</a:t>
            </a:r>
            <a:r>
              <a:rPr lang="en-US" sz="700" dirty="0">
                <a:latin typeface="Segoe" pitchFamily="34" charset="0"/>
                <a:cs typeface="Arial" charset="0"/>
              </a:rPr>
              <a:t>, and Microsoft cannot guarantee the accuracy of any information provided after the date of this presentation.  </a:t>
            </a:r>
            <a:br>
              <a:rPr lang="en-US" sz="700" dirty="0">
                <a:latin typeface="Segoe" pitchFamily="34" charset="0"/>
                <a:cs typeface="Arial" charset="0"/>
              </a:rPr>
            </a:br>
            <a:r>
              <a:rPr lang="en-US" sz="700" dirty="0">
                <a:latin typeface="Segoe" pitchFamily="34" charset="0"/>
                <a:cs typeface="Arial" charset="0"/>
              </a:rPr>
              <a:t>MICROSOFT MAKES NO WARRANTIES, EXPRESS, IMPLIED OR STATUTORY, AS TO THE INFORMATION IN THIS PRESENTATION.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Agenda</a:t>
            </a:r>
            <a:endParaRPr lang="en-US" dirty="0"/>
          </a:p>
        </p:txBody>
      </p:sp>
      <p:sp>
        <p:nvSpPr>
          <p:cNvPr id="3" name="Text Placeholder 2"/>
          <p:cNvSpPr>
            <a:spLocks noGrp="1"/>
          </p:cNvSpPr>
          <p:nvPr>
            <p:ph type="body" sz="quarter" idx="4294967295"/>
          </p:nvPr>
        </p:nvSpPr>
        <p:spPr>
          <a:xfrm>
            <a:off x="381000" y="1411552"/>
            <a:ext cx="8382000" cy="2210862"/>
          </a:xfrm>
        </p:spPr>
        <p:txBody>
          <a:bodyPr>
            <a:noAutofit/>
          </a:bodyPr>
          <a:lstStyle/>
          <a:p>
            <a:pPr fontAlgn="ctr"/>
            <a:r>
              <a:rPr lang="en-US" sz="2400" dirty="0" smtClean="0"/>
              <a:t>Logical and Physical Architecture Design </a:t>
            </a:r>
            <a:endParaRPr lang="en-US" sz="2400" dirty="0" smtClean="0"/>
          </a:p>
          <a:p>
            <a:r>
              <a:rPr lang="en-US" sz="2400" dirty="0" smtClean="0"/>
              <a:t>OLAP and Dimensional models</a:t>
            </a:r>
          </a:p>
          <a:p>
            <a:r>
              <a:rPr lang="en-US" sz="2400" dirty="0" smtClean="0"/>
              <a:t>Security </a:t>
            </a:r>
            <a:endParaRPr lang="en-US" sz="2400" dirty="0" smtClean="0"/>
          </a:p>
          <a:p>
            <a:r>
              <a:rPr lang="en-US" sz="2400" dirty="0" smtClean="0"/>
              <a:t>Data Accessibility</a:t>
            </a:r>
          </a:p>
          <a:p>
            <a:r>
              <a:rPr lang="en-US" sz="2400" dirty="0" smtClean="0"/>
              <a:t>Data Quality Analysis</a:t>
            </a:r>
          </a:p>
          <a:p>
            <a:r>
              <a:rPr lang="en-US" sz="2400" dirty="0" smtClean="0"/>
              <a:t>Dashboards</a:t>
            </a:r>
            <a:endParaRPr lang="en-US" sz="2400" dirty="0" smtClean="0"/>
          </a:p>
          <a:p>
            <a:pPr fontAlgn="ctr"/>
            <a:r>
              <a:rPr lang="en-US" sz="2400" dirty="0" smtClean="0"/>
              <a:t>How to conduct meetings with the business stakeholders </a:t>
            </a:r>
          </a:p>
          <a:p>
            <a:pPr fontAlgn="ctr"/>
            <a:r>
              <a:rPr lang="en-US" sz="2400" dirty="0" smtClean="0"/>
              <a:t>Review of meeting notes with the project sponsor </a:t>
            </a:r>
            <a:endParaRPr lang="en-US" sz="2400" dirty="0" smtClean="0"/>
          </a:p>
          <a:p>
            <a:pPr fontAlgn="ctr"/>
            <a:r>
              <a:rPr lang="en-US" sz="2400" dirty="0" smtClean="0"/>
              <a:t>Report </a:t>
            </a:r>
            <a:r>
              <a:rPr lang="en-US" sz="2400" dirty="0" smtClean="0"/>
              <a:t>Design</a:t>
            </a:r>
          </a:p>
          <a:p>
            <a:pPr fontAlgn="ctr"/>
            <a:r>
              <a:rPr lang="en-US" sz="2400" dirty="0" smtClean="0"/>
              <a:t>ETL Design</a:t>
            </a:r>
          </a:p>
          <a:p>
            <a:pPr fontAlgn="ctr"/>
            <a:r>
              <a:rPr lang="en-US" sz="2400" dirty="0" smtClean="0"/>
              <a:t>Estimation</a:t>
            </a:r>
            <a:endParaRPr lang="en-US" sz="2400" dirty="0" smtClean="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General Items</a:t>
            </a:r>
            <a:endParaRPr lang="en-US" dirty="0"/>
          </a:p>
        </p:txBody>
      </p:sp>
      <p:sp>
        <p:nvSpPr>
          <p:cNvPr id="3" name="Text Placeholder 2"/>
          <p:cNvSpPr>
            <a:spLocks noGrp="1"/>
          </p:cNvSpPr>
          <p:nvPr>
            <p:ph type="body" sz="quarter" idx="4294967295"/>
          </p:nvPr>
        </p:nvSpPr>
        <p:spPr>
          <a:xfrm>
            <a:off x="381000" y="1411552"/>
            <a:ext cx="8382000" cy="2210862"/>
          </a:xfrm>
        </p:spPr>
        <p:txBody>
          <a:bodyPr>
            <a:noAutofit/>
          </a:bodyPr>
          <a:lstStyle/>
          <a:p>
            <a:r>
              <a:rPr lang="en-US" dirty="0" smtClean="0"/>
              <a:t>Don’t replace OLTP systems</a:t>
            </a:r>
          </a:p>
          <a:p>
            <a:r>
              <a:rPr lang="en-US" dirty="0" smtClean="0"/>
              <a:t>Assumption</a:t>
            </a:r>
          </a:p>
          <a:p>
            <a:pPr lvl="1"/>
            <a:r>
              <a:rPr lang="en-US" dirty="0" smtClean="0"/>
              <a:t>You are familiar with the data warehousing concepts of star and snowflake schema</a:t>
            </a:r>
            <a:endParaRPr lang="en-US" dirty="0" smtClean="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Logical and Physical Architecture Design</a:t>
            </a:r>
            <a:endParaRPr lang="en-US" dirty="0"/>
          </a:p>
        </p:txBody>
      </p:sp>
      <p:sp>
        <p:nvSpPr>
          <p:cNvPr id="3" name="Text Placeholder 2"/>
          <p:cNvSpPr>
            <a:spLocks noGrp="1"/>
          </p:cNvSpPr>
          <p:nvPr>
            <p:ph type="body" sz="quarter" idx="4294967295"/>
          </p:nvPr>
        </p:nvSpPr>
        <p:spPr>
          <a:xfrm>
            <a:off x="381000" y="1411552"/>
            <a:ext cx="8382000" cy="2210862"/>
          </a:xfrm>
        </p:spPr>
        <p:txBody>
          <a:bodyPr>
            <a:noAutofit/>
          </a:bodyPr>
          <a:lstStyle/>
          <a:p>
            <a:r>
              <a:rPr lang="en-US" dirty="0" smtClean="0"/>
              <a:t>Problem: query and cube processing on the same server can stop the processing of the cube</a:t>
            </a:r>
          </a:p>
          <a:p>
            <a:r>
              <a:rPr lang="en-US" dirty="0" smtClean="0"/>
              <a:t>Solution</a:t>
            </a:r>
          </a:p>
          <a:p>
            <a:pPr lvl="1"/>
            <a:r>
              <a:rPr lang="en-US" dirty="0" smtClean="0"/>
              <a:t>Define exclusive querying and processing windows</a:t>
            </a:r>
          </a:p>
          <a:p>
            <a:pPr lvl="1"/>
            <a:r>
              <a:rPr lang="en-US" dirty="0" smtClean="0"/>
              <a:t>Separate the querying and processing roles from the server</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Logical and Physical Architecture Design</a:t>
            </a:r>
            <a:endParaRPr lang="en-US" dirty="0"/>
          </a:p>
        </p:txBody>
      </p:sp>
      <p:sp>
        <p:nvSpPr>
          <p:cNvPr id="3" name="Text Placeholder 2"/>
          <p:cNvSpPr>
            <a:spLocks noGrp="1"/>
          </p:cNvSpPr>
          <p:nvPr>
            <p:ph type="body" sz="quarter" idx="4294967295"/>
          </p:nvPr>
        </p:nvSpPr>
        <p:spPr>
          <a:xfrm>
            <a:off x="381000" y="1411552"/>
            <a:ext cx="8382000" cy="2210862"/>
          </a:xfrm>
        </p:spPr>
        <p:txBody>
          <a:bodyPr>
            <a:noAutofit/>
          </a:bodyPr>
          <a:lstStyle/>
          <a:p>
            <a:r>
              <a:rPr lang="en-US" dirty="0" smtClean="0"/>
              <a:t>Synchronization Methods</a:t>
            </a:r>
          </a:p>
          <a:p>
            <a:pPr lvl="1"/>
            <a:r>
              <a:rPr lang="en-US" dirty="0" smtClean="0"/>
              <a:t>Attach &amp; Detach</a:t>
            </a:r>
          </a:p>
          <a:p>
            <a:pPr lvl="1"/>
            <a:r>
              <a:rPr lang="en-US" dirty="0" smtClean="0"/>
              <a:t>Backup and Restore</a:t>
            </a:r>
          </a:p>
          <a:p>
            <a:pPr lvl="1"/>
            <a:r>
              <a:rPr lang="en-US" dirty="0" smtClean="0"/>
              <a:t>Synchronize Method</a:t>
            </a:r>
          </a:p>
          <a:p>
            <a:pPr lvl="1"/>
            <a:r>
              <a:rPr lang="en-US" dirty="0" err="1" smtClean="0"/>
              <a:t>Robocopy</a:t>
            </a:r>
            <a:r>
              <a:rPr lang="en-US" dirty="0" smtClean="0"/>
              <a:t> </a:t>
            </a:r>
          </a:p>
          <a:p>
            <a:r>
              <a:rPr lang="en-US" dirty="0" smtClean="0"/>
              <a:t>Staging</a:t>
            </a:r>
          </a:p>
          <a:p>
            <a:pPr lvl="1"/>
            <a:r>
              <a:rPr lang="en-US" dirty="0" smtClean="0"/>
              <a:t>Acts as a development server</a:t>
            </a:r>
          </a:p>
          <a:p>
            <a:pPr lvl="1"/>
            <a:r>
              <a:rPr lang="en-US" dirty="0" smtClean="0"/>
              <a:t>Start project sooner</a:t>
            </a:r>
          </a:p>
          <a:p>
            <a:pPr lvl="1"/>
            <a:r>
              <a:rPr lang="en-US" dirty="0" smtClean="0"/>
              <a:t>Stage data scenarios </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Logical and Physical Architecture Design</a:t>
            </a:r>
            <a:endParaRPr lang="en-US" dirty="0"/>
          </a:p>
        </p:txBody>
      </p:sp>
      <p:sp>
        <p:nvSpPr>
          <p:cNvPr id="3" name="Text Placeholder 2"/>
          <p:cNvSpPr>
            <a:spLocks noGrp="1"/>
          </p:cNvSpPr>
          <p:nvPr>
            <p:ph type="body" sz="quarter" idx="4294967295"/>
          </p:nvPr>
        </p:nvSpPr>
        <p:spPr>
          <a:xfrm>
            <a:off x="381000" y="1411552"/>
            <a:ext cx="8382000" cy="2210862"/>
          </a:xfrm>
        </p:spPr>
        <p:txBody>
          <a:bodyPr>
            <a:noAutofit/>
          </a:bodyPr>
          <a:lstStyle/>
          <a:p>
            <a:r>
              <a:rPr lang="en-US" dirty="0" smtClean="0"/>
              <a:t>High Availability</a:t>
            </a:r>
          </a:p>
          <a:p>
            <a:pPr lvl="1"/>
            <a:r>
              <a:rPr lang="en-US" dirty="0" smtClean="0"/>
              <a:t>Storage space utilized</a:t>
            </a:r>
          </a:p>
          <a:p>
            <a:pPr lvl="1"/>
            <a:r>
              <a:rPr lang="en-US" dirty="0" smtClean="0"/>
              <a:t>Service Level Agreements (SLAs)</a:t>
            </a:r>
          </a:p>
          <a:p>
            <a:pPr lvl="1"/>
            <a:r>
              <a:rPr lang="en-US" dirty="0" smtClean="0"/>
              <a:t>Network Latency</a:t>
            </a:r>
          </a:p>
          <a:p>
            <a:pPr lvl="1"/>
            <a:r>
              <a:rPr lang="en-US" dirty="0" smtClean="0"/>
              <a:t>Disk Redundancy</a:t>
            </a:r>
          </a:p>
          <a:p>
            <a:pPr lvl="1"/>
            <a:r>
              <a:rPr lang="en-US" dirty="0" smtClean="0"/>
              <a:t>Cost</a:t>
            </a:r>
          </a:p>
          <a:p>
            <a:r>
              <a:rPr lang="en-US" dirty="0" smtClean="0"/>
              <a:t>RAID configuration</a:t>
            </a:r>
          </a:p>
          <a:p>
            <a:pPr>
              <a:buNone/>
            </a:pPr>
            <a:r>
              <a:rPr lang="en-US" dirty="0" smtClean="0"/>
              <a:t> </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OLAP and Dimensional Models</a:t>
            </a:r>
            <a:endParaRPr lang="en-US" dirty="0"/>
          </a:p>
        </p:txBody>
      </p:sp>
      <p:sp>
        <p:nvSpPr>
          <p:cNvPr id="3" name="Text Placeholder 2"/>
          <p:cNvSpPr>
            <a:spLocks noGrp="1"/>
          </p:cNvSpPr>
          <p:nvPr>
            <p:ph type="body" sz="quarter" idx="4294967295"/>
          </p:nvPr>
        </p:nvSpPr>
        <p:spPr>
          <a:xfrm>
            <a:off x="381000" y="1411552"/>
            <a:ext cx="8382000" cy="2210862"/>
          </a:xfrm>
        </p:spPr>
        <p:txBody>
          <a:bodyPr>
            <a:noAutofit/>
          </a:bodyPr>
          <a:lstStyle/>
          <a:p>
            <a:r>
              <a:rPr lang="en-US" dirty="0" smtClean="0"/>
              <a:t>Attribute Design considerations</a:t>
            </a:r>
          </a:p>
          <a:p>
            <a:r>
              <a:rPr lang="en-US" dirty="0" smtClean="0"/>
              <a:t>Dimension Design considerations</a:t>
            </a:r>
          </a:p>
          <a:p>
            <a:r>
              <a:rPr lang="en-US" dirty="0" smtClean="0"/>
              <a:t>Cube Design considerations</a:t>
            </a:r>
          </a:p>
          <a:p>
            <a:r>
              <a:rPr lang="en-US" dirty="0" smtClean="0"/>
              <a:t>Aggregations</a:t>
            </a:r>
          </a:p>
          <a:p>
            <a:pPr>
              <a:buNone/>
            </a:pPr>
            <a:r>
              <a:rPr lang="en-US" dirty="0" smtClean="0"/>
              <a:t> </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Security</a:t>
            </a:r>
            <a:endParaRPr lang="en-US" dirty="0"/>
          </a:p>
        </p:txBody>
      </p:sp>
      <p:sp>
        <p:nvSpPr>
          <p:cNvPr id="3" name="Text Placeholder 2"/>
          <p:cNvSpPr>
            <a:spLocks noGrp="1"/>
          </p:cNvSpPr>
          <p:nvPr>
            <p:ph type="body" sz="quarter" idx="4294967295"/>
          </p:nvPr>
        </p:nvSpPr>
        <p:spPr>
          <a:xfrm>
            <a:off x="381000" y="1411552"/>
            <a:ext cx="8382000" cy="2210862"/>
          </a:xfrm>
        </p:spPr>
        <p:txBody>
          <a:bodyPr>
            <a:noAutofit/>
          </a:bodyPr>
          <a:lstStyle/>
          <a:p>
            <a:pPr>
              <a:buNone/>
            </a:pPr>
            <a:r>
              <a:rPr lang="en-US" dirty="0" smtClean="0"/>
              <a:t> </a:t>
            </a:r>
          </a:p>
        </p:txBody>
      </p:sp>
      <p:graphicFrame>
        <p:nvGraphicFramePr>
          <p:cNvPr id="4" name="Table 3"/>
          <p:cNvGraphicFramePr>
            <a:graphicFrameLocks noGrp="1"/>
          </p:cNvGraphicFramePr>
          <p:nvPr/>
        </p:nvGraphicFramePr>
        <p:xfrm>
          <a:off x="762000" y="2362200"/>
          <a:ext cx="7696200" cy="2026920"/>
        </p:xfrm>
        <a:graphic>
          <a:graphicData uri="http://schemas.openxmlformats.org/drawingml/2006/table">
            <a:tbl>
              <a:tblPr firstRow="1" bandRow="1">
                <a:tableStyleId>{5C22544A-7EE6-4342-B048-85BDC9FD1C3A}</a:tableStyleId>
              </a:tblPr>
              <a:tblGrid>
                <a:gridCol w="1539240"/>
                <a:gridCol w="1539240"/>
                <a:gridCol w="1539240"/>
                <a:gridCol w="1539240"/>
                <a:gridCol w="1539240"/>
              </a:tblGrid>
              <a:tr h="370840">
                <a:tc>
                  <a:txBody>
                    <a:bodyPr/>
                    <a:lstStyle/>
                    <a:p>
                      <a:endParaRPr lang="en-US" dirty="0"/>
                    </a:p>
                  </a:txBody>
                  <a:tcPr/>
                </a:tc>
                <a:tc>
                  <a:txBody>
                    <a:bodyPr/>
                    <a:lstStyle/>
                    <a:p>
                      <a:r>
                        <a:rPr lang="en-US" dirty="0" smtClean="0"/>
                        <a:t>Admin Group</a:t>
                      </a:r>
                      <a:endParaRPr lang="en-US" dirty="0"/>
                    </a:p>
                  </a:txBody>
                  <a:tcPr/>
                </a:tc>
                <a:tc>
                  <a:txBody>
                    <a:bodyPr/>
                    <a:lstStyle/>
                    <a:p>
                      <a:r>
                        <a:rPr lang="en-US" dirty="0" smtClean="0"/>
                        <a:t>Finance Group</a:t>
                      </a:r>
                      <a:endParaRPr lang="en-US" dirty="0"/>
                    </a:p>
                  </a:txBody>
                  <a:tcPr/>
                </a:tc>
                <a:tc>
                  <a:txBody>
                    <a:bodyPr/>
                    <a:lstStyle/>
                    <a:p>
                      <a:r>
                        <a:rPr lang="en-US" dirty="0" smtClean="0"/>
                        <a:t>IT Mgmt Group</a:t>
                      </a:r>
                      <a:endParaRPr lang="en-US" dirty="0"/>
                    </a:p>
                  </a:txBody>
                  <a:tcPr/>
                </a:tc>
                <a:tc>
                  <a:txBody>
                    <a:bodyPr/>
                    <a:lstStyle/>
                    <a:p>
                      <a:r>
                        <a:rPr lang="en-US" dirty="0" smtClean="0"/>
                        <a:t>Accounts Payable Group</a:t>
                      </a:r>
                      <a:endParaRPr lang="en-US" dirty="0"/>
                    </a:p>
                  </a:txBody>
                  <a:tcPr/>
                </a:tc>
              </a:tr>
              <a:tr h="370840">
                <a:tc>
                  <a:txBody>
                    <a:bodyPr/>
                    <a:lstStyle/>
                    <a:p>
                      <a:r>
                        <a:rPr lang="en-US" dirty="0" smtClean="0"/>
                        <a:t>Reeza</a:t>
                      </a:r>
                      <a:endParaRPr lang="en-US" dirty="0"/>
                    </a:p>
                  </a:txBody>
                  <a:tcPr/>
                </a:tc>
                <a:tc>
                  <a:txBody>
                    <a:bodyPr/>
                    <a:lstStyle/>
                    <a:p>
                      <a:r>
                        <a:rPr lang="en-US" dirty="0" smtClean="0"/>
                        <a:t>X</a:t>
                      </a:r>
                      <a:endParaRPr lang="en-US" dirty="0"/>
                    </a:p>
                  </a:txBody>
                  <a:tcPr/>
                </a:tc>
                <a:tc>
                  <a:txBody>
                    <a:bodyPr/>
                    <a:lstStyle/>
                    <a:p>
                      <a:endParaRPr lang="en-US" dirty="0"/>
                    </a:p>
                  </a:txBody>
                  <a:tcPr/>
                </a:tc>
                <a:tc>
                  <a:txBody>
                    <a:bodyPr/>
                    <a:lstStyle/>
                    <a:p>
                      <a:r>
                        <a:rPr lang="en-US" dirty="0" smtClean="0"/>
                        <a:t>X</a:t>
                      </a:r>
                      <a:endParaRPr lang="en-US" dirty="0"/>
                    </a:p>
                  </a:txBody>
                  <a:tcPr/>
                </a:tc>
                <a:tc>
                  <a:txBody>
                    <a:bodyPr/>
                    <a:lstStyle/>
                    <a:p>
                      <a:endParaRPr lang="en-US" dirty="0"/>
                    </a:p>
                  </a:txBody>
                  <a:tcPr/>
                </a:tc>
              </a:tr>
              <a:tr h="370840">
                <a:tc>
                  <a:txBody>
                    <a:bodyPr/>
                    <a:lstStyle/>
                    <a:p>
                      <a:r>
                        <a:rPr lang="en-US" dirty="0" smtClean="0"/>
                        <a:t>George</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X</a:t>
                      </a:r>
                      <a:endParaRPr lang="en-US" dirty="0"/>
                    </a:p>
                  </a:txBody>
                  <a:tcPr/>
                </a:tc>
                <a:tc>
                  <a:txBody>
                    <a:bodyPr/>
                    <a:lstStyle/>
                    <a:p>
                      <a:endParaRPr lang="en-US" dirty="0"/>
                    </a:p>
                  </a:txBody>
                  <a:tcPr/>
                </a:tc>
              </a:tr>
              <a:tr h="370840">
                <a:tc>
                  <a:txBody>
                    <a:bodyPr/>
                    <a:lstStyle/>
                    <a:p>
                      <a:r>
                        <a:rPr lang="en-US" dirty="0" smtClean="0"/>
                        <a:t>Pradeep</a:t>
                      </a:r>
                      <a:endParaRPr lang="en-US" dirty="0"/>
                    </a:p>
                  </a:txBody>
                  <a:tcPr/>
                </a:tc>
                <a:tc>
                  <a:txBody>
                    <a:bodyPr/>
                    <a:lstStyle/>
                    <a:p>
                      <a:endParaRPr lang="en-US" dirty="0"/>
                    </a:p>
                  </a:txBody>
                  <a:tcPr/>
                </a:tc>
                <a:tc>
                  <a:txBody>
                    <a:bodyPr/>
                    <a:lstStyle/>
                    <a:p>
                      <a:r>
                        <a:rPr lang="en-US" dirty="0" smtClean="0"/>
                        <a:t>X</a:t>
                      </a:r>
                      <a:endParaRPr lang="en-US" dirty="0"/>
                    </a:p>
                  </a:txBody>
                  <a:tcPr/>
                </a:tc>
                <a:tc>
                  <a:txBody>
                    <a:bodyPr/>
                    <a:lstStyle/>
                    <a:p>
                      <a:r>
                        <a:rPr lang="en-US" dirty="0" smtClean="0"/>
                        <a:t>X </a:t>
                      </a:r>
                      <a:endParaRPr lang="en-US" dirty="0"/>
                    </a:p>
                  </a:txBody>
                  <a:tcPr/>
                </a:tc>
                <a:tc>
                  <a:txBody>
                    <a:bodyPr/>
                    <a:lstStyle/>
                    <a:p>
                      <a:r>
                        <a:rPr lang="en-US" dirty="0" smtClean="0"/>
                        <a:t>X</a:t>
                      </a:r>
                      <a:endParaRPr lang="en-US"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Data Accessibility</a:t>
            </a:r>
            <a:endParaRPr lang="en-US" dirty="0"/>
          </a:p>
        </p:txBody>
      </p:sp>
      <p:sp>
        <p:nvSpPr>
          <p:cNvPr id="3" name="Text Placeholder 2"/>
          <p:cNvSpPr>
            <a:spLocks noGrp="1"/>
          </p:cNvSpPr>
          <p:nvPr>
            <p:ph type="body" sz="quarter" idx="4294967295"/>
          </p:nvPr>
        </p:nvSpPr>
        <p:spPr>
          <a:xfrm>
            <a:off x="381000" y="1411552"/>
            <a:ext cx="8382000" cy="2210862"/>
          </a:xfrm>
        </p:spPr>
        <p:txBody>
          <a:bodyPr>
            <a:noAutofit/>
          </a:bodyPr>
          <a:lstStyle/>
          <a:p>
            <a:r>
              <a:rPr lang="en-US" dirty="0" smtClean="0"/>
              <a:t>When I connect to a data source using a tool, I should think about:</a:t>
            </a:r>
          </a:p>
          <a:p>
            <a:pPr lvl="1"/>
            <a:r>
              <a:rPr lang="en-US" dirty="0" smtClean="0"/>
              <a:t>Security Model</a:t>
            </a:r>
          </a:p>
          <a:p>
            <a:pPr lvl="1"/>
            <a:r>
              <a:rPr lang="en-US" dirty="0" smtClean="0"/>
              <a:t>Performance</a:t>
            </a:r>
          </a:p>
          <a:p>
            <a:pPr lvl="1"/>
            <a:r>
              <a:rPr lang="en-US" dirty="0" smtClean="0"/>
              <a:t>Ease of access to the data </a:t>
            </a:r>
          </a:p>
          <a:p>
            <a:pPr lvl="1"/>
            <a:r>
              <a:rPr lang="en-US" dirty="0" smtClean="0"/>
              <a:t>Supportability</a:t>
            </a:r>
          </a:p>
          <a:p>
            <a:pPr lvl="1"/>
            <a:r>
              <a:rPr lang="en-US" dirty="0" smtClean="0"/>
              <a:t>Is this the latest version of the tool?</a:t>
            </a:r>
          </a:p>
          <a:p>
            <a:pPr lvl="1"/>
            <a:r>
              <a:rPr lang="en-US" dirty="0" smtClean="0"/>
              <a:t>Ease of Management Functions</a:t>
            </a:r>
          </a:p>
          <a:p>
            <a:pPr lvl="1"/>
            <a:endParaRPr lang="en-US" dirty="0" smtClean="0"/>
          </a:p>
          <a:p>
            <a:pPr>
              <a:buNone/>
            </a:pPr>
            <a:r>
              <a:rPr lang="en-US" dirty="0" smtClean="0"/>
              <a:t> </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AJ-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TAJ-Template</Template>
  <TotalTime>731</TotalTime>
  <Words>2170</Words>
  <Application>Microsoft Office PowerPoint</Application>
  <PresentationFormat>On-screen Show (4:3)</PresentationFormat>
  <Paragraphs>191</Paragraphs>
  <Slides>19</Slides>
  <Notes>17</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TAJ-Template</vt:lpstr>
      <vt:lpstr>Design and Planning for a BI Project</vt:lpstr>
      <vt:lpstr>Agenda</vt:lpstr>
      <vt:lpstr>General Items</vt:lpstr>
      <vt:lpstr>Logical and Physical Architecture Design</vt:lpstr>
      <vt:lpstr>Logical and Physical Architecture Design</vt:lpstr>
      <vt:lpstr>Logical and Physical Architecture Design</vt:lpstr>
      <vt:lpstr>OLAP and Dimensional Models</vt:lpstr>
      <vt:lpstr>Security</vt:lpstr>
      <vt:lpstr>Data Accessibility</vt:lpstr>
      <vt:lpstr>Data Quality Analysis</vt:lpstr>
      <vt:lpstr>Dashboards</vt:lpstr>
      <vt:lpstr>Business Stakeholder Meetings</vt:lpstr>
      <vt:lpstr>Report Design</vt:lpstr>
      <vt:lpstr>ETL Design</vt:lpstr>
      <vt:lpstr>Estimation</vt:lpstr>
      <vt:lpstr>References</vt:lpstr>
      <vt:lpstr>References</vt:lpstr>
      <vt:lpstr>References</vt:lpstr>
      <vt:lpstr>Slide 19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Reeza Ali</dc:creator>
  <cp:lastModifiedBy>Reeza Ali</cp:lastModifiedBy>
  <cp:revision>8</cp:revision>
  <dcterms:created xsi:type="dcterms:W3CDTF">2009-11-11T02:10:07Z</dcterms:created>
  <dcterms:modified xsi:type="dcterms:W3CDTF">2009-11-11T14:21:20Z</dcterms:modified>
</cp:coreProperties>
</file>