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59" r:id="rId3"/>
    <p:sldId id="260" r:id="rId4"/>
    <p:sldId id="261" r:id="rId5"/>
    <p:sldId id="262" r:id="rId6"/>
    <p:sldId id="263" r:id="rId7"/>
    <p:sldId id="264" r:id="rId8"/>
    <p:sldId id="265" r:id="rId9"/>
    <p:sldId id="266" r:id="rId10"/>
    <p:sldId id="267" r:id="rId11"/>
    <p:sldId id="276" r:id="rId12"/>
    <p:sldId id="274" r:id="rId13"/>
    <p:sldId id="268" r:id="rId14"/>
    <p:sldId id="270" r:id="rId15"/>
    <p:sldId id="273" r:id="rId16"/>
    <p:sldId id="269" r:id="rId17"/>
    <p:sldId id="271" r:id="rId18"/>
    <p:sldId id="272" r:id="rId19"/>
    <p:sldId id="275"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6463" autoAdjust="0"/>
  </p:normalViewPr>
  <p:slideViewPr>
    <p:cSldViewPr>
      <p:cViewPr varScale="1">
        <p:scale>
          <a:sx n="71" d="100"/>
          <a:sy n="71" d="100"/>
        </p:scale>
        <p:origin x="-21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87156-F29F-4561-8DCB-414F1D8CEF51}" type="datetimeFigureOut">
              <a:rPr lang="sk-SK" smtClean="0"/>
              <a:pPr/>
              <a:t>6. 10. 2008</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992AD-4240-4A75-A359-8570F45F906A}"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lgn="r" rtl="0"/>
            <a:fld id="{ED65CDBA-383E-4224-B7C2-73AFFA45B5B2}" type="slidenum">
              <a:rPr lang="en-US" sz="1200" kern="1200">
                <a:solidFill>
                  <a:prstClr val="black"/>
                </a:solidFill>
                <a:latin typeface="Calibri"/>
                <a:ea typeface="+mn-ea"/>
                <a:cs typeface="+mn-cs"/>
              </a:rPr>
              <a:pPr algn="r" rtl="0"/>
              <a:t>3</a:t>
            </a:fld>
            <a:endParaRPr lang="en-US" sz="1200" kern="120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pPr algn="r" rtl="0"/>
            <a:fld id="{ED65CDBA-383E-4224-B7C2-73AFFA45B5B2}" type="slidenum">
              <a:rPr lang="en-US" sz="1200" kern="1200">
                <a:solidFill>
                  <a:prstClr val="black"/>
                </a:solidFill>
                <a:latin typeface="Calibri"/>
                <a:ea typeface="+mn-ea"/>
                <a:cs typeface="+mn-cs"/>
              </a:rPr>
              <a:pPr algn="r" rtl="0"/>
              <a:t>4</a:t>
            </a:fld>
            <a:endParaRPr lang="en-US" sz="1200" kern="120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757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defTabSz="911322" rtl="0" fontAlgn="base">
              <a:spcBef>
                <a:spcPct val="0"/>
              </a:spcBef>
              <a:spcAft>
                <a:spcPct val="0"/>
              </a:spcAft>
              <a:defRPr/>
            </a:pPr>
            <a:endParaRPr lang="en-US" sz="1200" kern="1200" dirty="0">
              <a:solidFill>
                <a:prstClr val="black"/>
              </a:solidFill>
              <a:latin typeface="Calibri"/>
              <a:ea typeface="+mn-ea"/>
              <a:cs typeface="+mn-cs"/>
            </a:endParaRPr>
          </a:p>
        </p:txBody>
      </p:sp>
      <p:sp>
        <p:nvSpPr>
          <p:cNvPr id="757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1322" rtl="0" fontAlgn="base">
              <a:spcBef>
                <a:spcPct val="0"/>
              </a:spcBef>
              <a:spcAft>
                <a:spcPct val="0"/>
              </a:spcAft>
              <a:defRPr/>
            </a:pPr>
            <a:fld id="{419CD828-9C21-4037-9A63-83FC459C4FD9}" type="datetime8">
              <a:rPr lang="en-US" sz="1200" kern="1200">
                <a:solidFill>
                  <a:prstClr val="black"/>
                </a:solidFill>
                <a:latin typeface="Calibri"/>
                <a:ea typeface="+mn-ea"/>
                <a:cs typeface="+mn-cs"/>
              </a:rPr>
              <a:pPr algn="r" defTabSz="911322" rtl="0" fontAlgn="base">
                <a:spcBef>
                  <a:spcPct val="0"/>
                </a:spcBef>
                <a:spcAft>
                  <a:spcPct val="0"/>
                </a:spcAft>
                <a:defRPr/>
              </a:pPr>
              <a:t>10/6/2008 10:20 AM</a:t>
            </a:fld>
            <a:endParaRPr lang="en-US" sz="1200" kern="1200" dirty="0">
              <a:solidFill>
                <a:prstClr val="black"/>
              </a:solidFill>
              <a:latin typeface="Calibri"/>
              <a:ea typeface="+mn-ea"/>
              <a:cs typeface="+mn-cs"/>
            </a:endParaRPr>
          </a:p>
        </p:txBody>
      </p:sp>
      <p:sp>
        <p:nvSpPr>
          <p:cNvPr id="7578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lgn="l" defTabSz="911322" rtl="0" fontAlgn="base">
              <a:spcBef>
                <a:spcPct val="0"/>
              </a:spcBef>
              <a:spcAft>
                <a:spcPct val="0"/>
              </a:spcAft>
              <a:defRPr/>
            </a:pPr>
            <a:r>
              <a:rPr lang="en-US" sz="1200" kern="1200" dirty="0">
                <a:solidFill>
                  <a:prstClr val="black"/>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1322" rtl="0" fontAlgn="base">
              <a:spcBef>
                <a:spcPct val="0"/>
              </a:spcBef>
              <a:spcAft>
                <a:spcPct val="0"/>
              </a:spcAft>
              <a:defRPr/>
            </a:pPr>
            <a:r>
              <a:rPr lang="en-US" sz="1200" kern="1200" dirty="0">
                <a:solidFill>
                  <a:prstClr val="black"/>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Calibri"/>
                <a:ea typeface="+mn-ea"/>
                <a:cs typeface="+mn-cs"/>
              </a:rPr>
            </a:br>
            <a:r>
              <a:rPr lang="en-US" sz="1200" kern="1200" dirty="0">
                <a:solidFill>
                  <a:prstClr val="black"/>
                </a:solidFill>
                <a:latin typeface="Calibri"/>
                <a:ea typeface="+mn-ea"/>
                <a:cs typeface="+mn-cs"/>
              </a:rPr>
              <a:t>MICROSOFT MAKES NO WARRANTIES, EXPRESS, IMPLIED OR STATUTORY, AS TO THE INFORMATION IN THIS PRESENTATION.</a:t>
            </a:r>
          </a:p>
          <a:p>
            <a:pPr algn="l" defTabSz="911322" rtl="0" fontAlgn="base">
              <a:spcBef>
                <a:spcPct val="0"/>
              </a:spcBef>
              <a:spcAft>
                <a:spcPct val="0"/>
              </a:spcAft>
              <a:defRPr/>
            </a:pPr>
            <a:endParaRPr lang="en-US" sz="1200" kern="1200" dirty="0">
              <a:solidFill>
                <a:prstClr val="black"/>
              </a:solidFill>
              <a:latin typeface="Calibri"/>
              <a:ea typeface="+mn-ea"/>
              <a:cs typeface="+mn-cs"/>
            </a:endParaRPr>
          </a:p>
        </p:txBody>
      </p:sp>
      <p:sp>
        <p:nvSpPr>
          <p:cNvPr id="757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1322" rtl="0" fontAlgn="base">
              <a:spcBef>
                <a:spcPct val="0"/>
              </a:spcBef>
              <a:spcAft>
                <a:spcPct val="0"/>
              </a:spcAft>
              <a:defRPr/>
            </a:pPr>
            <a:fld id="{14C415D5-B25E-41E9-B4C3-0BAB9F881FCB}" type="slidenum">
              <a:rPr lang="en-US" sz="1200" kern="1200">
                <a:solidFill>
                  <a:prstClr val="black"/>
                </a:solidFill>
                <a:latin typeface="Calibri"/>
                <a:ea typeface="+mn-ea"/>
                <a:cs typeface="+mn-cs"/>
              </a:rPr>
              <a:pPr algn="r" defTabSz="911322" rtl="0" fontAlgn="base">
                <a:spcBef>
                  <a:spcPct val="0"/>
                </a:spcBef>
                <a:spcAft>
                  <a:spcPct val="0"/>
                </a:spcAft>
                <a:defRPr/>
              </a:pPr>
              <a:t>5</a:t>
            </a:fld>
            <a:endParaRPr lang="en-US" sz="1200" kern="1200" dirty="0">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895743" rtl="0" fontAlgn="base">
              <a:spcBef>
                <a:spcPct val="0"/>
              </a:spcBef>
              <a:spcAft>
                <a:spcPct val="0"/>
              </a:spcAft>
              <a:defRPr/>
            </a:pPr>
            <a:fld id="{98E022A8-6503-4F6D-9B4D-0A18562C0FC9}" type="slidenum">
              <a:rPr lang="en-US" sz="1200" kern="1200">
                <a:solidFill>
                  <a:prstClr val="black"/>
                </a:solidFill>
                <a:latin typeface="Calibri"/>
                <a:ea typeface="+mn-ea"/>
                <a:cs typeface="+mn-cs"/>
              </a:rPr>
              <a:pPr algn="r" defTabSz="895743" rtl="0" fontAlgn="base">
                <a:spcBef>
                  <a:spcPct val="0"/>
                </a:spcBef>
                <a:spcAft>
                  <a:spcPct val="0"/>
                </a:spcAft>
                <a:defRPr/>
              </a:pPr>
              <a:t>7</a:t>
            </a:fld>
            <a:endParaRPr lang="en-US" sz="1200" kern="1200" dirty="0">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1984"/>
          <p:cNvSpPr>
            <a:spLocks noGrp="1" noRot="1" noChangeAspect="1" noTextEdit="1"/>
          </p:cNvSpPr>
          <p:nvPr>
            <p:ph type="sldImg"/>
          </p:nvPr>
        </p:nvSpPr>
        <p:spPr>
          <a:ln cap="flat">
            <a:headEnd type="none" w="med" len="med"/>
            <a:tailEnd type="none" w="med" len="med"/>
          </a:ln>
        </p:spPr>
      </p:sp>
      <p:sp>
        <p:nvSpPr>
          <p:cNvPr id="24578" name="Rectangle 41985"/>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46084" name="Shape 3"/>
          <p:cNvSpPr>
            <a:spLocks noGrp="1"/>
          </p:cNvSpPr>
          <p:nvPr>
            <p:ph type="dt" sz="quarter" idx="1"/>
          </p:nvPr>
        </p:nvSpPr>
        <p:spPr/>
        <p:txBody>
          <a:bodyPr/>
          <a:lstStyle/>
          <a:p>
            <a:pPr algn="r" rtl="0">
              <a:defRPr/>
            </a:pPr>
            <a:fld id="{E8789346-A7B3-4286-89EC-354DDB2E94EA}" type="datetime8">
              <a:rPr lang="en-US" sz="1200" kern="1200">
                <a:solidFill>
                  <a:prstClr val="black"/>
                </a:solidFill>
                <a:latin typeface="Calibri"/>
                <a:ea typeface="+mn-ea"/>
                <a:cs typeface="+mn-cs"/>
              </a:rPr>
              <a:pPr algn="r" rtl="0">
                <a:defRPr/>
              </a:pPr>
              <a:t>10/6/2008 10:20 AM</a:t>
            </a:fld>
            <a:endParaRPr lang="en-US" sz="1200" kern="1200">
              <a:solidFill>
                <a:prstClr val="black"/>
              </a:solidFill>
              <a:latin typeface="Calibri"/>
              <a:ea typeface="+mn-ea"/>
              <a:cs typeface="+mn-cs"/>
            </a:endParaRPr>
          </a:p>
        </p:txBody>
      </p:sp>
      <p:sp>
        <p:nvSpPr>
          <p:cNvPr id="24580" name="Shape 4"/>
          <p:cNvSpPr>
            <a:spLocks noGrp="1"/>
          </p:cNvSpPr>
          <p:nvPr>
            <p:ph type="ftr" sz="quarter" idx="4"/>
          </p:nvPr>
        </p:nvSpPr>
        <p:spPr>
          <a:noFill/>
          <a:ln>
            <a:headEnd/>
            <a:tailEnd/>
          </a:ln>
        </p:spPr>
        <p:txBody>
          <a:bodyPr/>
          <a:lstStyle/>
          <a:p>
            <a:pPr algn="l" rtl="0"/>
            <a:r>
              <a:rPr lang="en-US" sz="1200" kern="1200">
                <a:solidFill>
                  <a:prstClr val="black"/>
                </a:solidFill>
                <a:latin typeface="Segoe" pitchFamily="34" charset="0"/>
                <a:ea typeface="+mn-ea"/>
                <a:cs typeface="Arial" charset="0"/>
              </a:rPr>
              <a:t>© 2006 Microsoft Corporation. All rights reserved.</a:t>
            </a:r>
          </a:p>
          <a:p>
            <a:pPr algn="l" rtl="0"/>
            <a:r>
              <a:rPr lang="en-US" sz="1200" kern="1200">
                <a:solidFill>
                  <a:prstClr val="black"/>
                </a:solidFill>
                <a:latin typeface="Segoe" pitchFamily="34" charset="0"/>
                <a:ea typeface="+mn-ea"/>
                <a:cs typeface="Arial" charset="0"/>
              </a:rPr>
              <a:t>This presentation is for informational purposes only. Microsoft makes no warranties, express or implied, in this summary.</a:t>
            </a:r>
          </a:p>
        </p:txBody>
      </p:sp>
      <p:sp>
        <p:nvSpPr>
          <p:cNvPr id="46086" name="Shape 5"/>
          <p:cNvSpPr>
            <a:spLocks noGrp="1"/>
          </p:cNvSpPr>
          <p:nvPr>
            <p:ph type="sldNum" sz="quarter" idx="5"/>
          </p:nvPr>
        </p:nvSpPr>
        <p:spPr/>
        <p:txBody>
          <a:bodyPr/>
          <a:lstStyle/>
          <a:p>
            <a:pPr algn="r" rtl="0">
              <a:defRPr/>
            </a:pPr>
            <a:fld id="{C0F5D6B5-D588-484B-8758-EF313B8D7B29}" type="slidenum">
              <a:rPr lang="en-US" sz="1200" kern="1200">
                <a:solidFill>
                  <a:prstClr val="black"/>
                </a:solidFill>
                <a:latin typeface="Calibri"/>
                <a:ea typeface="+mn-ea"/>
                <a:cs typeface="+mn-cs"/>
              </a:rPr>
              <a:pPr algn="r" rtl="0">
                <a:defRPr/>
              </a:pPr>
              <a:t>8</a:t>
            </a:fld>
            <a:endParaRPr lang="en-US" sz="1200" kern="120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1984"/>
          <p:cNvSpPr>
            <a:spLocks noGrp="1" noRot="1" noChangeAspect="1" noTextEdit="1"/>
          </p:cNvSpPr>
          <p:nvPr>
            <p:ph type="sldImg"/>
          </p:nvPr>
        </p:nvSpPr>
        <p:spPr>
          <a:ln cap="flat">
            <a:headEnd type="none" w="med" len="med"/>
            <a:tailEnd type="none" w="med" len="med"/>
          </a:ln>
        </p:spPr>
      </p:sp>
      <p:sp>
        <p:nvSpPr>
          <p:cNvPr id="24578" name="Rectangle 41985"/>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46084" name="Shape 3"/>
          <p:cNvSpPr>
            <a:spLocks noGrp="1"/>
          </p:cNvSpPr>
          <p:nvPr>
            <p:ph type="dt" sz="quarter" idx="1"/>
          </p:nvPr>
        </p:nvSpPr>
        <p:spPr/>
        <p:txBody>
          <a:bodyPr/>
          <a:lstStyle/>
          <a:p>
            <a:pPr algn="r" rtl="0">
              <a:defRPr/>
            </a:pPr>
            <a:fld id="{E8789346-A7B3-4286-89EC-354DDB2E94EA}" type="datetime8">
              <a:rPr lang="en-US" sz="1200" kern="1200">
                <a:solidFill>
                  <a:prstClr val="black"/>
                </a:solidFill>
                <a:latin typeface="Calibri"/>
                <a:ea typeface="+mn-ea"/>
                <a:cs typeface="+mn-cs"/>
              </a:rPr>
              <a:pPr algn="r" rtl="0">
                <a:defRPr/>
              </a:pPr>
              <a:t>10/6/2008 10:20 AM</a:t>
            </a:fld>
            <a:endParaRPr lang="en-US" sz="1200" kern="1200">
              <a:solidFill>
                <a:prstClr val="black"/>
              </a:solidFill>
              <a:latin typeface="Calibri"/>
              <a:ea typeface="+mn-ea"/>
              <a:cs typeface="+mn-cs"/>
            </a:endParaRPr>
          </a:p>
        </p:txBody>
      </p:sp>
      <p:sp>
        <p:nvSpPr>
          <p:cNvPr id="24580" name="Shape 4"/>
          <p:cNvSpPr>
            <a:spLocks noGrp="1"/>
          </p:cNvSpPr>
          <p:nvPr>
            <p:ph type="ftr" sz="quarter" idx="4"/>
          </p:nvPr>
        </p:nvSpPr>
        <p:spPr>
          <a:noFill/>
          <a:ln>
            <a:headEnd/>
            <a:tailEnd/>
          </a:ln>
        </p:spPr>
        <p:txBody>
          <a:bodyPr/>
          <a:lstStyle/>
          <a:p>
            <a:pPr algn="l" rtl="0"/>
            <a:r>
              <a:rPr lang="en-US" sz="1200" kern="1200">
                <a:solidFill>
                  <a:prstClr val="black"/>
                </a:solidFill>
                <a:latin typeface="Segoe" pitchFamily="34" charset="0"/>
                <a:ea typeface="+mn-ea"/>
                <a:cs typeface="Arial" charset="0"/>
              </a:rPr>
              <a:t>© 2006 Microsoft Corporation. All rights reserved.</a:t>
            </a:r>
          </a:p>
          <a:p>
            <a:pPr algn="l" rtl="0"/>
            <a:r>
              <a:rPr lang="en-US" sz="1200" kern="1200">
                <a:solidFill>
                  <a:prstClr val="black"/>
                </a:solidFill>
                <a:latin typeface="Segoe" pitchFamily="34" charset="0"/>
                <a:ea typeface="+mn-ea"/>
                <a:cs typeface="Arial" charset="0"/>
              </a:rPr>
              <a:t>This presentation is for informational purposes only. Microsoft makes no warranties, express or implied, in this summary.</a:t>
            </a:r>
          </a:p>
        </p:txBody>
      </p:sp>
      <p:sp>
        <p:nvSpPr>
          <p:cNvPr id="46086" name="Shape 5"/>
          <p:cNvSpPr>
            <a:spLocks noGrp="1"/>
          </p:cNvSpPr>
          <p:nvPr>
            <p:ph type="sldNum" sz="quarter" idx="5"/>
          </p:nvPr>
        </p:nvSpPr>
        <p:spPr/>
        <p:txBody>
          <a:bodyPr/>
          <a:lstStyle/>
          <a:p>
            <a:pPr algn="r" rtl="0">
              <a:defRPr/>
            </a:pPr>
            <a:fld id="{C0F5D6B5-D588-484B-8758-EF313B8D7B29}" type="slidenum">
              <a:rPr lang="en-US" sz="1200" kern="1200">
                <a:solidFill>
                  <a:prstClr val="black"/>
                </a:solidFill>
                <a:latin typeface="Calibri"/>
                <a:ea typeface="+mn-ea"/>
                <a:cs typeface="+mn-cs"/>
              </a:rPr>
              <a:pPr algn="r" rtl="0">
                <a:defRPr/>
              </a:pPr>
              <a:t>9</a:t>
            </a:fld>
            <a:endParaRPr lang="en-US" sz="1200" kern="120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
        <p:nvSpPr>
          <p:cNvPr id="4" name="Slide Number Placeholder 3"/>
          <p:cNvSpPr>
            <a:spLocks noGrp="1"/>
          </p:cNvSpPr>
          <p:nvPr>
            <p:ph type="sldNum" sz="quarter" idx="10"/>
          </p:nvPr>
        </p:nvSpPr>
        <p:spPr/>
        <p:txBody>
          <a:bodyPr/>
          <a:lstStyle/>
          <a:p>
            <a:fld id="{59E992AD-4240-4A75-A359-8570F45F906A}" type="slidenum">
              <a:rPr lang="sk-SK" smtClean="0"/>
              <a:pPr/>
              <a:t>13</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gn="l" defTabSz="914363" rtl="0" eaLnBrk="1" latinLnBrk="0" hangingPunct="1">
              <a:lnSpc>
                <a:spcPct val="90000"/>
              </a:lnSpc>
              <a:spcBef>
                <a:spcPct val="0"/>
              </a:spcBef>
              <a:buNone/>
              <a:defRPr lang="en-US" sz="4800" b="0" kern="1200" cap="none" spc="-150" dirty="0">
                <a:ln w="3175">
                  <a:noFill/>
                </a:ln>
                <a:solidFill>
                  <a:srgbClr val="034077"/>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388173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No Tagline">
    <p:spTree>
      <p:nvGrpSpPr>
        <p:cNvPr id="1" name=""/>
        <p:cNvGrpSpPr/>
        <p:nvPr/>
      </p:nvGrpSpPr>
      <p:grpSpPr>
        <a:xfrm>
          <a:off x="0" y="0"/>
          <a:ext cx="0" cy="0"/>
          <a:chOff x="0" y="0"/>
          <a:chExt cx="0" cy="0"/>
        </a:xfrm>
      </p:grpSpPr>
      <p:pic>
        <p:nvPicPr>
          <p:cNvPr id="3" name="Picture 2" descr="PRISM_logo_notag.png"/>
          <p:cNvPicPr>
            <a:picLocks noChangeAspect="1"/>
          </p:cNvPicPr>
          <p:nvPr userDrawn="1"/>
        </p:nvPicPr>
        <p:blipFill>
          <a:blip r:embed="rId2"/>
          <a:stretch>
            <a:fillRect/>
          </a:stretch>
        </p:blipFill>
        <p:spPr>
          <a:xfrm>
            <a:off x="2362200" y="1987794"/>
            <a:ext cx="4419600" cy="70485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152400" y="6556375"/>
            <a:ext cx="1905000" cy="225425"/>
          </a:xfrm>
          <a:prstGeom prst="rect">
            <a:avLst/>
          </a:prstGeom>
        </p:spPr>
        <p:txBody>
          <a:bodyPr/>
          <a:lstStyle>
            <a:lvl1pPr>
              <a:defRPr/>
            </a:lvl1pPr>
          </a:lstStyle>
          <a:p>
            <a:pPr algn="l" rtl="0"/>
            <a:fld id="{8EFCB327-93C4-4560-9D7D-6CB3E32BB3E7}" type="slidenum">
              <a:rPr lang="en-US" kern="1200">
                <a:solidFill>
                  <a:srgbClr val="FFFFFF"/>
                </a:solidFill>
                <a:latin typeface="Segoe"/>
                <a:ea typeface="+mn-ea"/>
                <a:cs typeface="+mn-cs"/>
              </a:rPr>
              <a:pPr algn="l" rtl="0"/>
              <a:t>‹#›</a:t>
            </a:fld>
            <a:endParaRPr lang="en-US" kern="1200">
              <a:solidFill>
                <a:srgbClr val="FFFFFF"/>
              </a:solidFill>
              <a:latin typeface="Segoe"/>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1752600"/>
            <a:ext cx="7043208" cy="1523494"/>
          </a:xfrm>
        </p:spPr>
        <p:txBody>
          <a:bodyPr anchor="ctr" anchorCtr="0">
            <a:noAutofit/>
          </a:bodyPr>
          <a:lstStyle>
            <a:lvl1pPr>
              <a:lnSpc>
                <a:spcPct val="90000"/>
              </a:lnSpc>
              <a:defRPr sz="4800">
                <a:ln w="3175">
                  <a:noFill/>
                </a:ln>
                <a:solidFill>
                  <a:srgbClr val="034077"/>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3733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250" y="4953000"/>
            <a:ext cx="7690114" cy="1384994"/>
          </a:xfrm>
        </p:spPr>
        <p:txBody>
          <a:bodyPr anchor="t" anchorCtr="0">
            <a:noAutofit/>
            <a:scene3d>
              <a:camera prst="orthographicFront"/>
              <a:lightRig rig="freezing" dir="t"/>
            </a:scene3d>
            <a:sp3d extrusionH="25400" prstMaterial="matte">
              <a:bevelT w="25400" h="38100"/>
              <a:contourClr>
                <a:srgbClr val="0681D4"/>
              </a:contourClr>
            </a:sp3d>
          </a:bodyPr>
          <a:lstStyle>
            <a:lvl1pPr marL="0" indent="0" algn="r">
              <a:buFont typeface="Arial" pitchFamily="34" charset="0"/>
              <a:buNone/>
              <a:defRPr kumimoji="0" lang="en-US" sz="10000" b="1" i="1" u="none" strike="noStrike" kern="1200" cap="none" spc="-642" normalizeH="0" baseline="0" noProof="0" dirty="0" smtClean="0">
                <a:ln w="11430">
                  <a:noFill/>
                </a:ln>
                <a:gradFill>
                  <a:gsLst>
                    <a:gs pos="0">
                      <a:schemeClr val="tx1">
                        <a:lumMod val="95000"/>
                      </a:schemeClr>
                    </a:gs>
                    <a:gs pos="28000">
                      <a:schemeClr val="tx1">
                        <a:lumMod val="65000"/>
                      </a:schemeClr>
                    </a:gs>
                    <a:gs pos="62000">
                      <a:schemeClr val="tx1">
                        <a:lumMod val="95000"/>
                      </a:schemeClr>
                    </a:gs>
                    <a:gs pos="88000">
                      <a:schemeClr val="tx1">
                        <a:lumMod val="65000"/>
                      </a:schemeClr>
                    </a:gs>
                  </a:gsLst>
                  <a:lin ang="5400000" scaled="0"/>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With Tagline">
    <p:spTree>
      <p:nvGrpSpPr>
        <p:cNvPr id="1" name=""/>
        <p:cNvGrpSpPr/>
        <p:nvPr/>
      </p:nvGrpSpPr>
      <p:grpSpPr>
        <a:xfrm>
          <a:off x="0" y="0"/>
          <a:ext cx="0" cy="0"/>
          <a:chOff x="0" y="0"/>
          <a:chExt cx="0" cy="0"/>
        </a:xfrm>
      </p:grpSpPr>
      <p:pic>
        <p:nvPicPr>
          <p:cNvPr id="2" name="Picture 1" descr="PRISM_logo_withtag.png"/>
          <p:cNvPicPr>
            <a:picLocks noChangeAspect="1"/>
          </p:cNvPicPr>
          <p:nvPr userDrawn="1"/>
        </p:nvPicPr>
        <p:blipFill>
          <a:blip r:embed="rId2"/>
          <a:stretch>
            <a:fillRect/>
          </a:stretch>
        </p:blipFill>
        <p:spPr>
          <a:xfrm>
            <a:off x="2362200" y="1983887"/>
            <a:ext cx="4419600" cy="117157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36000">
                <a:srgbClr val="C9FFFF"/>
              </a:gs>
              <a:gs pos="86000">
                <a:srgbClr val="19B5FB"/>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hyperlink" Target="https://partner.microsoft.com/40075660"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www.microsoftelearning.com/eLearning/gotoResource.aspx?resourceId=348c7d54-619b-402a-a429-2955078f6d4d&amp;language=en-US&amp;country=US&amp;locale=en-US&amp;style=Learning" TargetMode="External"/><Relationship Id="rId13" Type="http://schemas.openxmlformats.org/officeDocument/2006/relationships/hyperlink" Target="http://www.microsoftelearning.com/eLearning/gotoResource.aspx?resourceId=f00f2c13-0ac2-4def-a36d-1d6f686b9aa6&amp;language=en-US&amp;country=US&amp;locale=en-US&amp;style=Learning" TargetMode="External"/><Relationship Id="rId18" Type="http://schemas.openxmlformats.org/officeDocument/2006/relationships/hyperlink" Target="http://www.microsoft.com/learning/syllabi/en-us/50016AFinal.mspx" TargetMode="External"/><Relationship Id="rId3" Type="http://schemas.openxmlformats.org/officeDocument/2006/relationships/hyperlink" Target="http://www.microsoftelearning.com/eLearning/gotoResource.aspx?resourceId=0d4913bd-a8e1-4ced-9c72-c4311a6ff0f1&amp;language=en-US&amp;country=US&amp;locale=en-US&amp;style=Learning" TargetMode="External"/><Relationship Id="rId21" Type="http://schemas.openxmlformats.org/officeDocument/2006/relationships/image" Target="../media/image29.gif"/><Relationship Id="rId7" Type="http://schemas.openxmlformats.org/officeDocument/2006/relationships/hyperlink" Target="http://www.microsoftelearning.com/eLearning/gotoResource.aspx?resourceId=26892ef6-f58d-4d50-9a1f-5ff02707bb8c&amp;language=en-US&amp;country=US&amp;locale=en-US&amp;style=Learning" TargetMode="External"/><Relationship Id="rId12" Type="http://schemas.openxmlformats.org/officeDocument/2006/relationships/hyperlink" Target="http://www.microsoft.com/learning/_silverlight/learningsnacks/ws08/snack06/Default.html" TargetMode="External"/><Relationship Id="rId17" Type="http://schemas.openxmlformats.org/officeDocument/2006/relationships/hyperlink" Target="http://www.microsoftelearning.com/eLearning/gotoResource.aspx?resourceId=9d29a25a-dd6c-4b7f-bce6-9a7c78d26079&amp;language=en-US&amp;country=US&amp;locale=en-US&amp;style=Learning" TargetMode="External"/><Relationship Id="rId2" Type="http://schemas.openxmlformats.org/officeDocument/2006/relationships/hyperlink" Target="http://www.microsoftelearning.com/eLearning/gotoResource.aspx?resourceId=3b1df31b-e08e-4cc7-9bef-836f2b2d16df&amp;language=en-US&amp;country=US&amp;locale=en-US&amp;style=Learning" TargetMode="External"/><Relationship Id="rId16" Type="http://schemas.openxmlformats.org/officeDocument/2006/relationships/hyperlink" Target="http://www.microsoftelearning.com/eLearning/gotoResource.aspx?resourceId=5c5b97e0-1946-4d31-8b2f-f002e3660786&amp;language=en-US&amp;country=US&amp;locale=en-US&amp;style=Learning" TargetMode="External"/><Relationship Id="rId20" Type="http://schemas.openxmlformats.org/officeDocument/2006/relationships/image" Target="../media/image28.gif"/><Relationship Id="rId1" Type="http://schemas.openxmlformats.org/officeDocument/2006/relationships/slideLayout" Target="../slideLayouts/slideLayout3.xml"/><Relationship Id="rId6" Type="http://schemas.openxmlformats.org/officeDocument/2006/relationships/hyperlink" Target="http://www.microsoftelearning.com/eLearning/gotoResource.aspx?resourceId=4bd7a27f-58cc-4315-a5d9-58bb08c6dd60&amp;language=en-US&amp;country=US&amp;locale=en-US&amp;style=Learning" TargetMode="External"/><Relationship Id="rId11" Type="http://schemas.openxmlformats.org/officeDocument/2006/relationships/hyperlink" Target="http://www.microsoft.com/learning/_silverlight/learningsnacks/ws08/snack07/Default.html" TargetMode="External"/><Relationship Id="rId5" Type="http://schemas.openxmlformats.org/officeDocument/2006/relationships/hyperlink" Target="http://www.microsoftelearning.com/eLearning/gotoResource.aspx?resourceId=5b124dab-857d-40fd-aa2a-f71883aba053&amp;language=en-US&amp;country=US&amp;locale=en-US&amp;style=Learning" TargetMode="External"/><Relationship Id="rId15" Type="http://schemas.openxmlformats.org/officeDocument/2006/relationships/hyperlink" Target="http://www.microsoft.com/learning/syllabi/en-us/6410bfinal.mspx" TargetMode="External"/><Relationship Id="rId10" Type="http://schemas.openxmlformats.org/officeDocument/2006/relationships/hyperlink" Target="http://www.microsoftelearning.com/eLearning/gotoResource.aspx?resourceId=f37ac2e7-fdbc-49cd-a500-a9889f60cc2e&amp;language=en-US&amp;country=US&amp;locale=en-US&amp;style=Learning" TargetMode="External"/><Relationship Id="rId19" Type="http://schemas.openxmlformats.org/officeDocument/2006/relationships/image" Target="../media/image27.gif"/><Relationship Id="rId4" Type="http://schemas.openxmlformats.org/officeDocument/2006/relationships/hyperlink" Target="http://www.microsoftelearning.com/eLearning/gotoResource.aspx?resourceId=004a51de-7783-4901-abc5-f1de1ff0607d&amp;language=en-US&amp;country=US&amp;locale=en-US&amp;style=Learning" TargetMode="External"/><Relationship Id="rId9" Type="http://schemas.openxmlformats.org/officeDocument/2006/relationships/hyperlink" Target="http://www.microsoftelearning.com/eLearning/gotoResource.aspx?resourceId=530181ca-09f5-4f96-a618-e3ee426cad40&amp;language=en-US&amp;country=US&amp;locale=en-US&amp;style=Learning" TargetMode="External"/><Relationship Id="rId14" Type="http://schemas.openxmlformats.org/officeDocument/2006/relationships/hyperlink" Target="http://www.microsoft.com/learning/exams/70-652.mspx" TargetMode="External"/><Relationship Id="rId22" Type="http://schemas.openxmlformats.org/officeDocument/2006/relationships/image" Target="../media/image30.gif"/></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05000"/>
            <a:ext cx="7681913" cy="1523495"/>
          </a:xfrm>
        </p:spPr>
        <p:txBody>
          <a:bodyPr/>
          <a:lstStyle/>
          <a:p>
            <a:r>
              <a:rPr lang="sk-SK" dirty="0" smtClean="0">
                <a:solidFill>
                  <a:schemeClr val="tx2">
                    <a:lumMod val="10000"/>
                  </a:schemeClr>
                </a:solidFill>
              </a:rPr>
              <a:t>Legalizácia 2008/2009</a:t>
            </a:r>
            <a:endParaRPr lang="en-US" dirty="0">
              <a:solidFill>
                <a:schemeClr val="tx2">
                  <a:lumMod val="10000"/>
                </a:schemeClr>
              </a:solidFill>
            </a:endParaRPr>
          </a:p>
        </p:txBody>
      </p:sp>
      <p:sp>
        <p:nvSpPr>
          <p:cNvPr id="6" name="Subtitle 5"/>
          <p:cNvSpPr>
            <a:spLocks noGrp="1"/>
          </p:cNvSpPr>
          <p:nvPr>
            <p:ph type="subTitle" idx="1"/>
          </p:nvPr>
        </p:nvSpPr>
        <p:spPr>
          <a:xfrm>
            <a:off x="1447800" y="4876800"/>
            <a:ext cx="6964362" cy="461665"/>
          </a:xfrm>
        </p:spPr>
        <p:txBody>
          <a:bodyPr/>
          <a:lstStyle/>
          <a:p>
            <a:r>
              <a:rPr lang="cs-CZ" sz="2400" b="1" dirty="0" smtClean="0"/>
              <a:t>Marián Skalický</a:t>
            </a:r>
          </a:p>
          <a:p>
            <a:endParaRPr lang="en-US" sz="1000" b="1" dirty="0" smtClean="0"/>
          </a:p>
          <a:p>
            <a:r>
              <a:rPr lang="sk-SK" sz="2000" b="1" dirty="0" smtClean="0"/>
              <a:t>Windows Client Business Group Lead</a:t>
            </a:r>
            <a:endParaRPr lang="en-US" sz="2400" b="1" dirty="0" smtClean="0"/>
          </a:p>
          <a:p>
            <a:endParaRPr lang="en-US" dirty="0"/>
          </a:p>
        </p:txBody>
      </p:sp>
      <p:pic>
        <p:nvPicPr>
          <p:cNvPr id="7" name="Picture 6" descr="WVista-Btn-whtTM_rgb.png"/>
          <p:cNvPicPr>
            <a:picLocks noChangeAspect="1"/>
          </p:cNvPicPr>
          <p:nvPr/>
        </p:nvPicPr>
        <p:blipFill>
          <a:blip r:embed="rId2" cstate="print"/>
          <a:stretch>
            <a:fillRect/>
          </a:stretch>
        </p:blipFill>
        <p:spPr>
          <a:xfrm>
            <a:off x="533400" y="4872420"/>
            <a:ext cx="768423" cy="76638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05000"/>
            <a:ext cx="7681913" cy="1523495"/>
          </a:xfrm>
        </p:spPr>
        <p:txBody>
          <a:bodyPr/>
          <a:lstStyle/>
          <a:p>
            <a:r>
              <a:rPr lang="sk-SK" dirty="0" smtClean="0">
                <a:solidFill>
                  <a:schemeClr val="tx2">
                    <a:lumMod val="10000"/>
                  </a:schemeClr>
                </a:solidFill>
              </a:rPr>
              <a:t>Microsoft Virtualization 360°</a:t>
            </a:r>
            <a:endParaRPr lang="en-US" dirty="0">
              <a:solidFill>
                <a:schemeClr val="tx2">
                  <a:lumMod val="10000"/>
                </a:schemeClr>
              </a:solidFill>
            </a:endParaRPr>
          </a:p>
        </p:txBody>
      </p:sp>
      <p:sp>
        <p:nvSpPr>
          <p:cNvPr id="6" name="Subtitle 5"/>
          <p:cNvSpPr>
            <a:spLocks noGrp="1"/>
          </p:cNvSpPr>
          <p:nvPr>
            <p:ph type="subTitle" idx="1"/>
          </p:nvPr>
        </p:nvSpPr>
        <p:spPr>
          <a:xfrm>
            <a:off x="1447800" y="4876800"/>
            <a:ext cx="6964362" cy="461665"/>
          </a:xfrm>
        </p:spPr>
        <p:txBody>
          <a:bodyPr/>
          <a:lstStyle/>
          <a:p>
            <a:r>
              <a:rPr lang="cs-CZ" sz="2400" b="1" dirty="0" smtClean="0"/>
              <a:t>Marián Skalický</a:t>
            </a:r>
          </a:p>
          <a:p>
            <a:endParaRPr lang="en-US" sz="1000" b="1" dirty="0" smtClean="0"/>
          </a:p>
          <a:p>
            <a:r>
              <a:rPr lang="sk-SK" sz="2000" b="1" dirty="0" smtClean="0"/>
              <a:t>Windows Client Business Group Lead</a:t>
            </a:r>
            <a:endParaRPr lang="en-US" sz="2400" b="1" dirty="0" smtClean="0"/>
          </a:p>
          <a:p>
            <a:endParaRPr lang="en-US" dirty="0"/>
          </a:p>
        </p:txBody>
      </p:sp>
      <p:pic>
        <p:nvPicPr>
          <p:cNvPr id="7" name="Picture 6" descr="WVista-Btn-whtTM_rgb.png"/>
          <p:cNvPicPr>
            <a:picLocks noChangeAspect="1"/>
          </p:cNvPicPr>
          <p:nvPr/>
        </p:nvPicPr>
        <p:blipFill>
          <a:blip r:embed="rId2" cstate="print"/>
          <a:stretch>
            <a:fillRect/>
          </a:stretch>
        </p:blipFill>
        <p:spPr>
          <a:xfrm>
            <a:off x="533400" y="4872420"/>
            <a:ext cx="768423" cy="76638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8367" y="1500174"/>
            <a:ext cx="7188663" cy="38576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382000" cy="664797"/>
          </a:xfrm>
        </p:spPr>
        <p:txBody>
          <a:bodyPr/>
          <a:lstStyle/>
          <a:p>
            <a:r>
              <a:rPr lang="en-US" dirty="0" smtClean="0">
                <a:latin typeface="Arial" pitchFamily="34" charset="0"/>
                <a:cs typeface="Arial" pitchFamily="34" charset="0"/>
              </a:rPr>
              <a:t>What is Virtualization?</a:t>
            </a:r>
            <a:endParaRPr lang="en-US" dirty="0">
              <a:latin typeface="Arial" pitchFamily="34" charset="0"/>
              <a:cs typeface="Arial" pitchFamily="34" charset="0"/>
            </a:endParaRPr>
          </a:p>
        </p:txBody>
      </p:sp>
      <p:sp>
        <p:nvSpPr>
          <p:cNvPr id="13" name="AutoShape 12"/>
          <p:cNvSpPr>
            <a:spLocks noChangeArrowheads="1"/>
          </p:cNvSpPr>
          <p:nvPr/>
        </p:nvSpPr>
        <p:spPr bwMode="auto">
          <a:xfrm>
            <a:off x="4495801" y="2244611"/>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Presentation</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Presentation layer separate from process</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AutoShape 14"/>
          <p:cNvSpPr>
            <a:spLocks noChangeArrowheads="1"/>
          </p:cNvSpPr>
          <p:nvPr/>
        </p:nvSpPr>
        <p:spPr bwMode="auto">
          <a:xfrm>
            <a:off x="4495801" y="3669107"/>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Storage</a:t>
            </a: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Storage and backup over the </a:t>
            </a:r>
            <a:r>
              <a:rPr kumimoji="0" lang="en-US" sz="1000" b="0" i="0" u="none" strike="noStrike" kern="0" cap="none" spc="0" normalizeH="0" baseline="0" noProof="0" dirty="0" smtClean="0">
                <a:ln>
                  <a:noFill/>
                </a:ln>
                <a:solidFill>
                  <a:srgbClr val="FFFFFF"/>
                </a:solidFill>
                <a:effectLst/>
                <a:uLnTx/>
                <a:uFillTx/>
                <a:latin typeface="Calibri"/>
                <a:ea typeface="+mn-ea"/>
                <a:cs typeface="+mn-cs"/>
              </a:rPr>
              <a:t>network</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AutoShape 15"/>
          <p:cNvSpPr>
            <a:spLocks noChangeArrowheads="1"/>
          </p:cNvSpPr>
          <p:nvPr/>
        </p:nvSpPr>
        <p:spPr bwMode="auto">
          <a:xfrm>
            <a:off x="4495801" y="4401290"/>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Network</a:t>
            </a: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Localizing dispersed resources</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AutoShape 16"/>
          <p:cNvSpPr>
            <a:spLocks noChangeArrowheads="1"/>
          </p:cNvSpPr>
          <p:nvPr/>
        </p:nvSpPr>
        <p:spPr bwMode="auto">
          <a:xfrm>
            <a:off x="4495801" y="2966768"/>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Machine</a:t>
            </a: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OS can be assigned to any desktop or server</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AutoShape 12"/>
          <p:cNvSpPr>
            <a:spLocks noChangeArrowheads="1"/>
          </p:cNvSpPr>
          <p:nvPr/>
        </p:nvSpPr>
        <p:spPr bwMode="auto">
          <a:xfrm>
            <a:off x="4495801" y="1514474"/>
            <a:ext cx="2819399"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Virtual Applications</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000" b="0" i="0" u="none" strike="noStrike" kern="0" cap="none" spc="0" normalizeH="0" baseline="0" noProof="0" dirty="0">
                <a:ln>
                  <a:noFill/>
                </a:ln>
                <a:solidFill>
                  <a:srgbClr val="FFFFFF"/>
                </a:solidFill>
                <a:effectLst/>
                <a:uLnTx/>
                <a:uFillTx/>
                <a:latin typeface="Calibri"/>
                <a:ea typeface="+mn-ea"/>
                <a:cs typeface="+mn-cs"/>
              </a:rPr>
              <a:t>Any application on any computer </a:t>
            </a:r>
            <a:r>
              <a:rPr kumimoji="0" lang="en-US" sz="1000" b="0" i="0" u="none" strike="noStrike" kern="0" cap="none" spc="0" normalizeH="0" baseline="0" noProof="0" dirty="0" smtClean="0">
                <a:ln>
                  <a:noFill/>
                </a:ln>
                <a:solidFill>
                  <a:srgbClr val="FFFFFF"/>
                </a:solidFill>
                <a:effectLst/>
                <a:uLnTx/>
                <a:uFillTx/>
                <a:latin typeface="Calibri"/>
                <a:ea typeface="+mn-ea"/>
                <a:cs typeface="+mn-cs"/>
              </a:rPr>
              <a:t>on-demand</a:t>
            </a:r>
            <a:endParaRPr kumimoji="0" lang="en-US" sz="17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AutoShape 12"/>
          <p:cNvSpPr>
            <a:spLocks noChangeArrowheads="1"/>
          </p:cNvSpPr>
          <p:nvPr/>
        </p:nvSpPr>
        <p:spPr bwMode="auto">
          <a:xfrm>
            <a:off x="1600200" y="241668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Interface bound to process </a:t>
            </a:r>
          </a:p>
        </p:txBody>
      </p:sp>
      <p:sp>
        <p:nvSpPr>
          <p:cNvPr id="19" name="AutoShape 14"/>
          <p:cNvSpPr>
            <a:spLocks noChangeArrowheads="1"/>
          </p:cNvSpPr>
          <p:nvPr/>
        </p:nvSpPr>
        <p:spPr bwMode="auto">
          <a:xfrm>
            <a:off x="1600200" y="351396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Storage assigned to specific </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locations</a:t>
            </a:r>
          </a:p>
        </p:txBody>
      </p:sp>
      <p:sp>
        <p:nvSpPr>
          <p:cNvPr id="20" name="AutoShape 15"/>
          <p:cNvSpPr>
            <a:spLocks noChangeArrowheads="1"/>
          </p:cNvSpPr>
          <p:nvPr/>
        </p:nvSpPr>
        <p:spPr bwMode="auto">
          <a:xfrm>
            <a:off x="1600200" y="406260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Network assigned to specific</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 locations</a:t>
            </a:r>
            <a:endParaRPr kumimoji="0" lang="en-US" sz="1300" b="0" i="0" u="none" strike="noStrike" kern="0" cap="none" spc="0" normalizeH="0" baseline="0" noProof="0" dirty="0">
              <a:ln>
                <a:noFill/>
              </a:ln>
              <a:solidFill>
                <a:srgbClr val="FFFFFF"/>
              </a:solidFill>
              <a:effectLst/>
              <a:uLnTx/>
              <a:uFillTx/>
            </a:endParaRPr>
          </a:p>
        </p:txBody>
      </p:sp>
      <p:sp>
        <p:nvSpPr>
          <p:cNvPr id="21" name="AutoShape 16"/>
          <p:cNvSpPr>
            <a:spLocks noChangeArrowheads="1"/>
          </p:cNvSpPr>
          <p:nvPr/>
        </p:nvSpPr>
        <p:spPr bwMode="auto">
          <a:xfrm>
            <a:off x="1600200" y="2965323"/>
            <a:ext cx="2506663"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Operating System </a:t>
            </a:r>
            <a:r>
              <a:rPr kumimoji="0" lang="en-US" sz="1300" b="1" i="0" u="none" strike="noStrike" kern="0" cap="none" spc="0" normalizeH="0" baseline="0" noProof="0" dirty="0" smtClean="0">
                <a:ln>
                  <a:noFill/>
                </a:ln>
                <a:solidFill>
                  <a:srgbClr val="FFFFFF"/>
                </a:solidFill>
                <a:effectLst/>
                <a:uLnTx/>
                <a:uFillTx/>
              </a:rPr>
              <a:t>assigned</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smtClean="0">
                <a:ln>
                  <a:noFill/>
                </a:ln>
                <a:solidFill>
                  <a:srgbClr val="FFFFFF"/>
                </a:solidFill>
                <a:effectLst/>
                <a:uLnTx/>
                <a:uFillTx/>
              </a:rPr>
              <a:t>to specific </a:t>
            </a:r>
            <a:r>
              <a:rPr kumimoji="0" lang="en-US" sz="1300" b="1" i="0" u="none" strike="noStrike" kern="0" cap="none" spc="0" normalizeH="0" baseline="0" noProof="0" dirty="0">
                <a:ln>
                  <a:noFill/>
                </a:ln>
                <a:solidFill>
                  <a:srgbClr val="FFFFFF"/>
                </a:solidFill>
                <a:effectLst/>
                <a:uLnTx/>
                <a:uFillTx/>
              </a:rPr>
              <a:t>hardware</a:t>
            </a:r>
          </a:p>
        </p:txBody>
      </p:sp>
      <p:sp>
        <p:nvSpPr>
          <p:cNvPr id="22" name="AutoShape 12"/>
          <p:cNvSpPr>
            <a:spLocks noChangeArrowheads="1"/>
          </p:cNvSpPr>
          <p:nvPr/>
        </p:nvSpPr>
        <p:spPr bwMode="auto">
          <a:xfrm>
            <a:off x="1600994" y="1868043"/>
            <a:ext cx="2505075" cy="576072"/>
          </a:xfrm>
          <a:prstGeom prst="roundRect">
            <a:avLst>
              <a:gd name="adj" fmla="val 16667"/>
            </a:avLst>
          </a:prstGeom>
          <a:solidFill>
            <a:sysClr val="windowText" lastClr="000000">
              <a:lumMod val="95000"/>
              <a:lumOff val="5000"/>
              <a:alpha val="49000"/>
            </a:sys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a:ln>
                  <a:noFill/>
                </a:ln>
                <a:solidFill>
                  <a:srgbClr val="FFFFFF"/>
                </a:solidFill>
                <a:effectLst/>
                <a:uLnTx/>
                <a:uFillTx/>
              </a:rPr>
              <a:t>Applications installed </a:t>
            </a:r>
            <a:r>
              <a:rPr kumimoji="0" lang="en-US" sz="1300" b="1" i="0" u="none" strike="noStrike" kern="0" cap="none" spc="0" normalizeH="0" baseline="0" noProof="0" dirty="0" smtClean="0">
                <a:ln>
                  <a:noFill/>
                </a:ln>
                <a:solidFill>
                  <a:srgbClr val="FFFFFF"/>
                </a:solidFill>
                <a:effectLst/>
                <a:uLnTx/>
                <a:uFillTx/>
              </a:rPr>
              <a:t>to</a:t>
            </a: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en-US" sz="1300" b="1" i="0" u="none" strike="noStrike" kern="0" cap="none" spc="0" normalizeH="0" baseline="0" noProof="0" dirty="0" smtClean="0">
                <a:ln>
                  <a:noFill/>
                </a:ln>
                <a:solidFill>
                  <a:srgbClr val="FFFFFF"/>
                </a:solidFill>
                <a:effectLst/>
                <a:uLnTx/>
                <a:uFillTx/>
              </a:rPr>
              <a:t>Specific hardware </a:t>
            </a:r>
            <a:r>
              <a:rPr kumimoji="0" lang="en-US" sz="1300" b="1" i="0" u="none" strike="noStrike" kern="0" cap="none" spc="0" normalizeH="0" baseline="0" noProof="0" dirty="0">
                <a:ln>
                  <a:noFill/>
                </a:ln>
                <a:solidFill>
                  <a:srgbClr val="FFFFFF"/>
                </a:solidFill>
                <a:effectLst/>
                <a:uLnTx/>
                <a:uFillTx/>
              </a:rPr>
              <a:t>and OS</a:t>
            </a:r>
          </a:p>
        </p:txBody>
      </p:sp>
      <p:sp>
        <p:nvSpPr>
          <p:cNvPr id="23" name="TextBox 22"/>
          <p:cNvSpPr txBox="1"/>
          <p:nvPr/>
        </p:nvSpPr>
        <p:spPr>
          <a:xfrm>
            <a:off x="428596" y="1142984"/>
            <a:ext cx="7503016" cy="369332"/>
          </a:xfrm>
          <a:prstGeom prst="rect">
            <a:avLst/>
          </a:prstGeom>
          <a:noFill/>
        </p:spPr>
        <p:txBody>
          <a:bodyPr wrap="none" rtlCol="0">
            <a:spAutoFit/>
          </a:bodyPr>
          <a:lstStyle/>
          <a:p>
            <a:r>
              <a:rPr lang="en-US" dirty="0" smtClean="0">
                <a:solidFill>
                  <a:schemeClr val="bg1"/>
                </a:solidFill>
              </a:rPr>
              <a:t>Virtualization is the isolation of one computing resource from the others: </a:t>
            </a:r>
            <a:endParaRPr lang="en-US" dirty="0">
              <a:solidFill>
                <a:schemeClr val="bg1"/>
              </a:solidFill>
            </a:endParaRPr>
          </a:p>
        </p:txBody>
      </p:sp>
      <p:sp>
        <p:nvSpPr>
          <p:cNvPr id="24" name="TextBox 23"/>
          <p:cNvSpPr txBox="1"/>
          <p:nvPr/>
        </p:nvSpPr>
        <p:spPr>
          <a:xfrm>
            <a:off x="1755001" y="5038725"/>
            <a:ext cx="2207399" cy="307777"/>
          </a:xfrm>
          <a:prstGeom prst="rect">
            <a:avLst/>
          </a:prstGeom>
          <a:noFill/>
        </p:spPr>
        <p:txBody>
          <a:bodyPr wrap="none" rtlCol="0">
            <a:spAutoFit/>
          </a:bodyPr>
          <a:lstStyle/>
          <a:p>
            <a:r>
              <a:rPr lang="en-US" sz="1400" dirty="0" smtClean="0">
                <a:solidFill>
                  <a:schemeClr val="bg1"/>
                </a:solidFill>
              </a:rPr>
              <a:t>Traditional software stack</a:t>
            </a:r>
            <a:endParaRPr lang="en-US" sz="1400" dirty="0">
              <a:solidFill>
                <a:schemeClr val="bg1"/>
              </a:solidFill>
            </a:endParaRPr>
          </a:p>
        </p:txBody>
      </p:sp>
      <p:sp>
        <p:nvSpPr>
          <p:cNvPr id="25" name="TextBox 24"/>
          <p:cNvSpPr txBox="1"/>
          <p:nvPr/>
        </p:nvSpPr>
        <p:spPr>
          <a:xfrm>
            <a:off x="4286242" y="5038725"/>
            <a:ext cx="3257558" cy="307777"/>
          </a:xfrm>
          <a:prstGeom prst="rect">
            <a:avLst/>
          </a:prstGeom>
          <a:noFill/>
        </p:spPr>
        <p:txBody>
          <a:bodyPr wrap="none" rtlCol="0">
            <a:spAutoFit/>
          </a:bodyPr>
          <a:lstStyle/>
          <a:p>
            <a:r>
              <a:rPr lang="en-US" sz="1400" dirty="0" smtClean="0">
                <a:solidFill>
                  <a:schemeClr val="bg1"/>
                </a:solidFill>
              </a:rPr>
              <a:t>Component isolation with Virtualization</a:t>
            </a:r>
            <a:endParaRPr lang="en-US" sz="1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3" descr="Circular-Field"/>
          <p:cNvPicPr>
            <a:picLocks noChangeAspect="1" noChangeArrowheads="1"/>
          </p:cNvPicPr>
          <p:nvPr/>
        </p:nvPicPr>
        <p:blipFill>
          <a:blip r:embed="rId3"/>
          <a:srcRect/>
          <a:stretch>
            <a:fillRect/>
          </a:stretch>
        </p:blipFill>
        <p:spPr bwMode="auto">
          <a:xfrm>
            <a:off x="581025" y="2125663"/>
            <a:ext cx="7572375" cy="4656137"/>
          </a:xfrm>
          <a:prstGeom prst="rect">
            <a:avLst/>
          </a:prstGeom>
          <a:noFill/>
          <a:ln w="9525">
            <a:noFill/>
            <a:miter lim="800000"/>
            <a:headEnd/>
            <a:tailEnd/>
          </a:ln>
        </p:spPr>
      </p:pic>
      <p:pic>
        <p:nvPicPr>
          <p:cNvPr id="109" name="Picture 6" descr="C:\Program Files\Microsoft Resource DVD Artwork\DVD_ART\Artwork_Imagery\Shapes and Graphics\Connectors\connector stars - gold 5.png"/>
          <p:cNvPicPr>
            <a:picLocks noChangeAspect="1" noChangeArrowheads="1"/>
          </p:cNvPicPr>
          <p:nvPr/>
        </p:nvPicPr>
        <p:blipFill>
          <a:blip r:embed="rId4" cstate="email"/>
          <a:srcRect/>
          <a:stretch>
            <a:fillRect/>
          </a:stretch>
        </p:blipFill>
        <p:spPr bwMode="auto">
          <a:xfrm rot="19701868">
            <a:off x="2590800" y="2590800"/>
            <a:ext cx="3962400" cy="3771900"/>
          </a:xfrm>
          <a:prstGeom prst="rect">
            <a:avLst/>
          </a:prstGeom>
          <a:noFill/>
        </p:spPr>
      </p:pic>
      <p:grpSp>
        <p:nvGrpSpPr>
          <p:cNvPr id="2" name="Group 67"/>
          <p:cNvGrpSpPr/>
          <p:nvPr/>
        </p:nvGrpSpPr>
        <p:grpSpPr>
          <a:xfrm>
            <a:off x="3686175" y="3752150"/>
            <a:ext cx="2262188" cy="880175"/>
            <a:chOff x="3686175" y="3752150"/>
            <a:chExt cx="2262188" cy="880175"/>
          </a:xfrm>
        </p:grpSpPr>
        <p:pic>
          <p:nvPicPr>
            <p:cNvPr id="111" name="Picture 10" descr="Logo-Systems-Center"/>
            <p:cNvPicPr>
              <a:picLocks noChangeAspect="1" noChangeArrowheads="1"/>
            </p:cNvPicPr>
            <p:nvPr/>
          </p:nvPicPr>
          <p:blipFill>
            <a:blip r:embed="rId5" cstate="email"/>
            <a:srcRect/>
            <a:stretch>
              <a:fillRect/>
            </a:stretch>
          </p:blipFill>
          <p:spPr bwMode="auto">
            <a:xfrm>
              <a:off x="3810000" y="4054475"/>
              <a:ext cx="2138363" cy="577850"/>
            </a:xfrm>
            <a:prstGeom prst="rect">
              <a:avLst/>
            </a:prstGeom>
            <a:noFill/>
            <a:ln w="9525">
              <a:noFill/>
              <a:miter lim="800000"/>
              <a:headEnd/>
              <a:tailEnd/>
            </a:ln>
          </p:spPr>
        </p:pic>
        <p:sp>
          <p:nvSpPr>
            <p:cNvPr id="112"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n-US" sz="1800" b="1" dirty="0">
                  <a:solidFill>
                    <a:srgbClr val="FEB454"/>
                  </a:solidFill>
                  <a:latin typeface="Segoe" pitchFamily="34" charset="0"/>
                </a:rPr>
                <a:t>Management</a:t>
              </a:r>
            </a:p>
          </p:txBody>
        </p:sp>
      </p:grpSp>
      <p:sp>
        <p:nvSpPr>
          <p:cNvPr id="113" name="Title 24"/>
          <p:cNvSpPr>
            <a:spLocks noGrp="1"/>
          </p:cNvSpPr>
          <p:nvPr>
            <p:ph type="title"/>
          </p:nvPr>
        </p:nvSpPr>
        <p:spPr>
          <a:xfrm>
            <a:off x="428596" y="571480"/>
            <a:ext cx="8380412" cy="941796"/>
          </a:xfrm>
        </p:spPr>
        <p:txBody>
          <a:bodyPr/>
          <a:lstStyle/>
          <a:p>
            <a:r>
              <a:rPr lang="en-US" sz="4000" dirty="0" smtClean="0"/>
              <a:t>Microsoft Virtualization:</a:t>
            </a:r>
            <a:br>
              <a:rPr lang="en-US" sz="4000" dirty="0" smtClean="0"/>
            </a:br>
            <a:r>
              <a:rPr lang="en-US" sz="2800" i="1" dirty="0" smtClean="0">
                <a:solidFill>
                  <a:schemeClr val="tx1"/>
                </a:solidFill>
              </a:rPr>
              <a:t>From the Datacenter </a:t>
            </a:r>
            <a:r>
              <a:rPr lang="sk-SK" sz="2800" i="1" dirty="0" smtClean="0">
                <a:solidFill>
                  <a:schemeClr val="tx1"/>
                </a:solidFill>
              </a:rPr>
              <a:t> </a:t>
            </a:r>
            <a:r>
              <a:rPr lang="en-US" sz="2800" i="1" dirty="0" smtClean="0">
                <a:solidFill>
                  <a:schemeClr val="tx1"/>
                </a:solidFill>
              </a:rPr>
              <a:t>to </a:t>
            </a:r>
            <a:r>
              <a:rPr sz="2800" i="1" smtClean="0">
                <a:solidFill>
                  <a:schemeClr val="tx1"/>
                </a:solidFill>
              </a:rPr>
              <a:t>the Desktop</a:t>
            </a:r>
            <a:endParaRPr lang="en-US" sz="3200" i="1" dirty="0">
              <a:solidFill>
                <a:schemeClr val="tx1"/>
              </a:solidFill>
            </a:endParaRPr>
          </a:p>
        </p:txBody>
      </p:sp>
      <p:grpSp>
        <p:nvGrpSpPr>
          <p:cNvPr id="3" name="Group 62"/>
          <p:cNvGrpSpPr/>
          <p:nvPr/>
        </p:nvGrpSpPr>
        <p:grpSpPr>
          <a:xfrm>
            <a:off x="338840" y="4876800"/>
            <a:ext cx="3353685" cy="1676400"/>
            <a:chOff x="338840" y="4876800"/>
            <a:chExt cx="3353685" cy="1676400"/>
          </a:xfrm>
        </p:grpSpPr>
        <p:pic>
          <p:nvPicPr>
            <p:cNvPr id="115" name="Picture 7" descr="Desktop-Virtual"/>
            <p:cNvPicPr>
              <a:picLocks noChangeAspect="1" noChangeArrowheads="1"/>
            </p:cNvPicPr>
            <p:nvPr/>
          </p:nvPicPr>
          <p:blipFill>
            <a:blip r:embed="rId6" cstate="email"/>
            <a:srcRect/>
            <a:stretch>
              <a:fillRect/>
            </a:stretch>
          </p:blipFill>
          <p:spPr bwMode="auto">
            <a:xfrm>
              <a:off x="2286000" y="4995863"/>
              <a:ext cx="1406525" cy="1557337"/>
            </a:xfrm>
            <a:prstGeom prst="rect">
              <a:avLst/>
            </a:prstGeom>
            <a:noFill/>
            <a:ln w="9525">
              <a:noFill/>
              <a:miter lim="800000"/>
              <a:headEnd/>
              <a:tailEnd/>
            </a:ln>
          </p:spPr>
        </p:pic>
        <p:pic>
          <p:nvPicPr>
            <p:cNvPr id="116" name="Picture 12" descr="Logo-Virtual-PC"/>
            <p:cNvPicPr>
              <a:picLocks noChangeAspect="1" noChangeArrowheads="1"/>
            </p:cNvPicPr>
            <p:nvPr/>
          </p:nvPicPr>
          <p:blipFill>
            <a:blip r:embed="rId7"/>
            <a:srcRect/>
            <a:stretch>
              <a:fillRect/>
            </a:stretch>
          </p:blipFill>
          <p:spPr bwMode="auto">
            <a:xfrm>
              <a:off x="435944" y="5410200"/>
              <a:ext cx="936625" cy="365125"/>
            </a:xfrm>
            <a:prstGeom prst="rect">
              <a:avLst/>
            </a:prstGeom>
            <a:noFill/>
            <a:ln w="9525">
              <a:noFill/>
              <a:miter lim="800000"/>
              <a:headEnd/>
              <a:tailEnd/>
            </a:ln>
          </p:spPr>
        </p:pic>
        <p:sp>
          <p:nvSpPr>
            <p:cNvPr id="117"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chemeClr val="tx2"/>
                  </a:solidFill>
                  <a:latin typeface="Segoe" pitchFamily="34" charset="0"/>
                </a:rPr>
                <a:t>Desktop Virtualization</a:t>
              </a:r>
            </a:p>
          </p:txBody>
        </p:sp>
        <p:sp>
          <p:nvSpPr>
            <p:cNvPr id="118" name="TextBox 117"/>
            <p:cNvSpPr txBox="1"/>
            <p:nvPr/>
          </p:nvSpPr>
          <p:spPr>
            <a:xfrm>
              <a:off x="338840" y="5814950"/>
              <a:ext cx="1914307" cy="430887"/>
            </a:xfrm>
            <a:prstGeom prst="rect">
              <a:avLst/>
            </a:prstGeom>
            <a:noFill/>
          </p:spPr>
          <p:txBody>
            <a:bodyPr wrap="none" rtlCol="0">
              <a:spAutoFit/>
            </a:bodyPr>
            <a:lstStyle/>
            <a:p>
              <a:r>
                <a:rPr lang="en-US" sz="1100" b="1" dirty="0" smtClean="0">
                  <a:solidFill>
                    <a:schemeClr val="tx1"/>
                  </a:solidFill>
                  <a:latin typeface="Segoe" pitchFamily="34" charset="0"/>
                </a:rPr>
                <a:t>Windows Vista Enterprise</a:t>
              </a:r>
            </a:p>
            <a:p>
              <a:r>
                <a:rPr lang="en-US" sz="1100" b="1" dirty="0" smtClean="0">
                  <a:solidFill>
                    <a:schemeClr val="tx1"/>
                  </a:solidFill>
                  <a:latin typeface="Segoe" pitchFamily="34" charset="0"/>
                </a:rPr>
                <a:t>Centralized  Desktop </a:t>
              </a:r>
              <a:endParaRPr lang="en-US" sz="1100" b="1" dirty="0">
                <a:solidFill>
                  <a:schemeClr val="tx1"/>
                </a:solidFill>
                <a:latin typeface="Segoe" pitchFamily="34" charset="0"/>
              </a:endParaRPr>
            </a:p>
          </p:txBody>
        </p:sp>
      </p:grpSp>
      <p:grpSp>
        <p:nvGrpSpPr>
          <p:cNvPr id="4" name="Group 69"/>
          <p:cNvGrpSpPr/>
          <p:nvPr/>
        </p:nvGrpSpPr>
        <p:grpSpPr>
          <a:xfrm>
            <a:off x="3429000" y="4648200"/>
            <a:ext cx="685800" cy="838200"/>
            <a:chOff x="3429000" y="4648200"/>
            <a:chExt cx="685800" cy="838200"/>
          </a:xfrm>
        </p:grpSpPr>
        <p:sp>
          <p:nvSpPr>
            <p:cNvPr id="120" name="Oval 11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1" name="Oval 12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2" name="Oval 12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3" name="Oval 12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5" name="Group 61"/>
          <p:cNvGrpSpPr/>
          <p:nvPr/>
        </p:nvGrpSpPr>
        <p:grpSpPr>
          <a:xfrm>
            <a:off x="5181600" y="5105400"/>
            <a:ext cx="3101469" cy="1752600"/>
            <a:chOff x="5181600" y="5105400"/>
            <a:chExt cx="3101469" cy="1752600"/>
          </a:xfrm>
        </p:grpSpPr>
        <p:pic>
          <p:nvPicPr>
            <p:cNvPr id="125" name="Picture 5" descr="Desktop-SoftGrid"/>
            <p:cNvPicPr>
              <a:picLocks noChangeAspect="1" noChangeArrowheads="1"/>
            </p:cNvPicPr>
            <p:nvPr/>
          </p:nvPicPr>
          <p:blipFill>
            <a:blip r:embed="rId8" cstate="email"/>
            <a:srcRect/>
            <a:stretch>
              <a:fillRect/>
            </a:stretch>
          </p:blipFill>
          <p:spPr bwMode="auto">
            <a:xfrm>
              <a:off x="5181600" y="5135562"/>
              <a:ext cx="1590675" cy="1722438"/>
            </a:xfrm>
            <a:prstGeom prst="rect">
              <a:avLst/>
            </a:prstGeom>
            <a:noFill/>
            <a:ln w="9525">
              <a:noFill/>
              <a:miter lim="800000"/>
              <a:headEnd/>
              <a:tailEnd/>
            </a:ln>
          </p:spPr>
        </p:pic>
        <p:sp>
          <p:nvSpPr>
            <p:cNvPr id="126"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chemeClr val="tx2"/>
                  </a:solidFill>
                  <a:latin typeface="Segoe" pitchFamily="34" charset="0"/>
                </a:rPr>
                <a:t>Application Virtualization</a:t>
              </a:r>
            </a:p>
          </p:txBody>
        </p:sp>
        <p:pic>
          <p:nvPicPr>
            <p:cNvPr id="127" name="Picture 78" descr="SGAV-White"/>
            <p:cNvPicPr>
              <a:picLocks noChangeAspect="1" noChangeArrowheads="1"/>
            </p:cNvPicPr>
            <p:nvPr/>
          </p:nvPicPr>
          <p:blipFill>
            <a:blip r:embed="rId9" cstate="email"/>
            <a:srcRect/>
            <a:stretch>
              <a:fillRect/>
            </a:stretch>
          </p:blipFill>
          <p:spPr bwMode="auto">
            <a:xfrm>
              <a:off x="6632575" y="5715000"/>
              <a:ext cx="1600200" cy="392113"/>
            </a:xfrm>
            <a:prstGeom prst="rect">
              <a:avLst/>
            </a:prstGeom>
            <a:noFill/>
          </p:spPr>
        </p:pic>
      </p:grpSp>
      <p:grpSp>
        <p:nvGrpSpPr>
          <p:cNvPr id="6" name="Group 74"/>
          <p:cNvGrpSpPr/>
          <p:nvPr/>
        </p:nvGrpSpPr>
        <p:grpSpPr>
          <a:xfrm>
            <a:off x="4869875" y="4953000"/>
            <a:ext cx="409575" cy="457200"/>
            <a:chOff x="4869875" y="4953000"/>
            <a:chExt cx="409575" cy="457200"/>
          </a:xfrm>
        </p:grpSpPr>
        <p:sp>
          <p:nvSpPr>
            <p:cNvPr id="129" name="Cube 128"/>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30" name="Oval 129"/>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7" name="Group 56"/>
          <p:cNvGrpSpPr/>
          <p:nvPr/>
        </p:nvGrpSpPr>
        <p:grpSpPr>
          <a:xfrm>
            <a:off x="71480" y="2567781"/>
            <a:ext cx="3195595" cy="1722438"/>
            <a:chOff x="71480" y="2567781"/>
            <a:chExt cx="3195595" cy="1722438"/>
          </a:xfrm>
        </p:grpSpPr>
        <p:pic>
          <p:nvPicPr>
            <p:cNvPr id="132" name="Picture 11" descr="Logo-Terminal-Services"/>
            <p:cNvPicPr>
              <a:picLocks noChangeAspect="1" noChangeArrowheads="1"/>
            </p:cNvPicPr>
            <p:nvPr/>
          </p:nvPicPr>
          <p:blipFill>
            <a:blip r:embed="rId10" cstate="email"/>
            <a:srcRect/>
            <a:stretch>
              <a:fillRect/>
            </a:stretch>
          </p:blipFill>
          <p:spPr bwMode="auto">
            <a:xfrm>
              <a:off x="152400" y="3344863"/>
              <a:ext cx="1520825" cy="339725"/>
            </a:xfrm>
            <a:prstGeom prst="rect">
              <a:avLst/>
            </a:prstGeom>
            <a:noFill/>
            <a:ln w="9525">
              <a:noFill/>
              <a:miter lim="800000"/>
              <a:headEnd/>
              <a:tailEnd/>
            </a:ln>
          </p:spPr>
        </p:pic>
        <p:sp>
          <p:nvSpPr>
            <p:cNvPr id="133"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chemeClr val="tx2"/>
                  </a:solidFill>
                  <a:latin typeface="Segoe" pitchFamily="34" charset="0"/>
                </a:rPr>
                <a:t>Presentation Virtualization</a:t>
              </a:r>
            </a:p>
          </p:txBody>
        </p:sp>
        <p:pic>
          <p:nvPicPr>
            <p:cNvPr id="134" name="Picture 6" descr="Desktop-TS-Client"/>
            <p:cNvPicPr>
              <a:picLocks noChangeAspect="1" noChangeArrowheads="1"/>
            </p:cNvPicPr>
            <p:nvPr/>
          </p:nvPicPr>
          <p:blipFill>
            <a:blip r:embed="rId11"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8" name="Group 70"/>
          <p:cNvGrpSpPr/>
          <p:nvPr/>
        </p:nvGrpSpPr>
        <p:grpSpPr>
          <a:xfrm>
            <a:off x="3154875" y="3664525"/>
            <a:ext cx="466725" cy="323850"/>
            <a:chOff x="3154875" y="3664525"/>
            <a:chExt cx="466725" cy="323850"/>
          </a:xfrm>
        </p:grpSpPr>
        <p:sp>
          <p:nvSpPr>
            <p:cNvPr id="136" name="Oval 135"/>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37" name="Oval 136"/>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9" name="Group 73"/>
          <p:cNvGrpSpPr/>
          <p:nvPr/>
        </p:nvGrpSpPr>
        <p:grpSpPr>
          <a:xfrm>
            <a:off x="5181600" y="3778950"/>
            <a:ext cx="1085850" cy="447675"/>
            <a:chOff x="5181600" y="3778950"/>
            <a:chExt cx="1085850" cy="447675"/>
          </a:xfrm>
        </p:grpSpPr>
        <p:sp>
          <p:nvSpPr>
            <p:cNvPr id="139" name="Cube 138"/>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40" name="Cube 139"/>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41" name="Oval 140"/>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42" name="Oval 141"/>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10" name="Group 60"/>
          <p:cNvGrpSpPr/>
          <p:nvPr/>
        </p:nvGrpSpPr>
        <p:grpSpPr>
          <a:xfrm>
            <a:off x="6125303" y="2112963"/>
            <a:ext cx="2935572" cy="2000918"/>
            <a:chOff x="6125303" y="2112963"/>
            <a:chExt cx="2935572" cy="2000918"/>
          </a:xfrm>
        </p:grpSpPr>
        <p:pic>
          <p:nvPicPr>
            <p:cNvPr id="144" name="Picture 13" descr="Logo-Virtual-Server-2005-R2"/>
            <p:cNvPicPr>
              <a:picLocks noChangeAspect="1" noChangeArrowheads="1"/>
            </p:cNvPicPr>
            <p:nvPr/>
          </p:nvPicPr>
          <p:blipFill>
            <a:blip r:embed="rId12" cstate="email"/>
            <a:srcRect/>
            <a:stretch>
              <a:fillRect/>
            </a:stretch>
          </p:blipFill>
          <p:spPr bwMode="auto">
            <a:xfrm>
              <a:off x="7397175" y="3467946"/>
              <a:ext cx="1663700" cy="322263"/>
            </a:xfrm>
            <a:prstGeom prst="rect">
              <a:avLst/>
            </a:prstGeom>
            <a:noFill/>
            <a:ln w="9525">
              <a:noFill/>
              <a:miter lim="800000"/>
              <a:headEnd/>
              <a:tailEnd/>
            </a:ln>
          </p:spPr>
        </p:pic>
        <p:pic>
          <p:nvPicPr>
            <p:cNvPr id="145" name="Picture 15" descr="Server-Physical-Single"/>
            <p:cNvPicPr>
              <a:picLocks noChangeAspect="1" noChangeArrowheads="1"/>
            </p:cNvPicPr>
            <p:nvPr/>
          </p:nvPicPr>
          <p:blipFill>
            <a:blip r:embed="rId13" cstate="email"/>
            <a:srcRect/>
            <a:stretch>
              <a:fillRect/>
            </a:stretch>
          </p:blipFill>
          <p:spPr bwMode="auto">
            <a:xfrm>
              <a:off x="6125303" y="3152063"/>
              <a:ext cx="1212850" cy="961818"/>
            </a:xfrm>
            <a:prstGeom prst="rect">
              <a:avLst/>
            </a:prstGeom>
            <a:noFill/>
            <a:ln w="9525">
              <a:noFill/>
              <a:miter lim="800000"/>
              <a:headEnd/>
              <a:tailEnd/>
            </a:ln>
          </p:spPr>
        </p:pic>
        <p:pic>
          <p:nvPicPr>
            <p:cNvPr id="146" name="Picture 16" descr="Servers-Virtual-Two"/>
            <p:cNvPicPr>
              <a:picLocks noChangeAspect="1" noChangeArrowheads="1"/>
            </p:cNvPicPr>
            <p:nvPr/>
          </p:nvPicPr>
          <p:blipFill>
            <a:blip r:embed="rId14" cstate="email"/>
            <a:srcRect/>
            <a:stretch>
              <a:fillRect/>
            </a:stretch>
          </p:blipFill>
          <p:spPr bwMode="auto">
            <a:xfrm>
              <a:off x="6125303" y="2597767"/>
              <a:ext cx="1212850" cy="1124001"/>
            </a:xfrm>
            <a:prstGeom prst="rect">
              <a:avLst/>
            </a:prstGeom>
            <a:noFill/>
            <a:ln w="9525">
              <a:noFill/>
              <a:miter lim="800000"/>
              <a:headEnd/>
              <a:tailEnd/>
            </a:ln>
          </p:spPr>
        </p:pic>
        <p:sp>
          <p:nvSpPr>
            <p:cNvPr id="147"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lang="en-US" sz="1600" b="1" dirty="0">
                  <a:solidFill>
                    <a:schemeClr val="tx2"/>
                  </a:solidFill>
                  <a:latin typeface="Segoe" pitchFamily="34" charset="0"/>
                </a:rPr>
                <a:t>Server Virtualization</a:t>
              </a:r>
            </a:p>
          </p:txBody>
        </p:sp>
        <p:pic>
          <p:nvPicPr>
            <p:cNvPr id="148" name="Picture 147" descr="\\.PSF\Parallels Share\Virtualization PPT\Windows-Server-2008-Logo.png"/>
            <p:cNvPicPr>
              <a:picLocks noChangeAspect="1" noChangeArrowheads="1"/>
            </p:cNvPicPr>
            <p:nvPr/>
          </p:nvPicPr>
          <p:blipFill>
            <a:blip r:embed="rId15" cstate="email"/>
            <a:srcRect/>
            <a:stretch>
              <a:fillRect/>
            </a:stretch>
          </p:blipFill>
          <p:spPr bwMode="auto">
            <a:xfrm>
              <a:off x="7345877" y="2638301"/>
              <a:ext cx="1651000" cy="250825"/>
            </a:xfrm>
            <a:prstGeom prst="rect">
              <a:avLst/>
            </a:prstGeom>
            <a:noFill/>
            <a:ln w="9525">
              <a:noFill/>
              <a:miter lim="800000"/>
              <a:headEnd/>
              <a:tailEnd/>
            </a:ln>
          </p:spPr>
        </p:pic>
        <p:grpSp>
          <p:nvGrpSpPr>
            <p:cNvPr id="11" name="Group 58"/>
            <p:cNvGrpSpPr/>
            <p:nvPr/>
          </p:nvGrpSpPr>
          <p:grpSpPr>
            <a:xfrm>
              <a:off x="7445827" y="3039165"/>
              <a:ext cx="1460663" cy="345288"/>
              <a:chOff x="6780811" y="4139897"/>
              <a:chExt cx="2363189" cy="558640"/>
            </a:xfrm>
          </p:grpSpPr>
          <p:pic>
            <p:nvPicPr>
              <p:cNvPr id="150" name="Picture 2" descr="C:\Users\shlotito\Documents\IMAGES- LOGOS\New Folder\HyperV-Svr-1_bL_r.png"/>
              <p:cNvPicPr>
                <a:picLocks noChangeAspect="1" noChangeArrowheads="1"/>
              </p:cNvPicPr>
              <p:nvPr/>
            </p:nvPicPr>
            <p:blipFill>
              <a:blip r:embed="rId16"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151" name="Picture 2" descr="C:\Users\shlotito\Documents\IMAGES- LOGOS\New Folder\HyperV-Svr-1_bL_r.png"/>
              <p:cNvPicPr>
                <a:picLocks noChangeAspect="1" noChangeArrowheads="1"/>
              </p:cNvPicPr>
              <p:nvPr/>
            </p:nvPicPr>
            <p:blipFill>
              <a:blip r:embed="rId17">
                <a:lum bright="100000" contrast="100000"/>
              </a:blip>
              <a:srcRect l="39245" b="-12816"/>
              <a:stretch>
                <a:fillRect/>
              </a:stretch>
            </p:blipFill>
            <p:spPr bwMode="auto">
              <a:xfrm>
                <a:off x="6780811" y="4282266"/>
                <a:ext cx="2363189" cy="416271"/>
              </a:xfrm>
              <a:prstGeom prst="rect">
                <a:avLst/>
              </a:prstGeom>
              <a:noFill/>
              <a:ln>
                <a:noFill/>
              </a:ln>
              <a:effectLst/>
            </p:spPr>
          </p:pic>
        </p:grpSp>
      </p:grpSp>
      <p:grpSp>
        <p:nvGrpSpPr>
          <p:cNvPr id="12" name="Group 72"/>
          <p:cNvGrpSpPr/>
          <p:nvPr/>
        </p:nvGrpSpPr>
        <p:grpSpPr>
          <a:xfrm>
            <a:off x="4503100" y="2676525"/>
            <a:ext cx="257175" cy="962025"/>
            <a:chOff x="4503100" y="2676525"/>
            <a:chExt cx="257175" cy="962025"/>
          </a:xfrm>
        </p:grpSpPr>
        <p:sp>
          <p:nvSpPr>
            <p:cNvPr id="1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54" name="Cube 153"/>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55" name="Cube 1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13" name="Group 59"/>
          <p:cNvGrpSpPr/>
          <p:nvPr/>
        </p:nvGrpSpPr>
        <p:grpSpPr>
          <a:xfrm>
            <a:off x="2743200" y="1394690"/>
            <a:ext cx="3043672" cy="1620838"/>
            <a:chOff x="2743200" y="1394690"/>
            <a:chExt cx="3043672" cy="1620838"/>
          </a:xfrm>
        </p:grpSpPr>
        <p:sp>
          <p:nvSpPr>
            <p:cNvPr id="157" name="Rectangle 156"/>
            <p:cNvSpPr/>
            <p:nvPr/>
          </p:nvSpPr>
          <p:spPr>
            <a:xfrm>
              <a:off x="2743200" y="1524000"/>
              <a:ext cx="1490601" cy="535531"/>
            </a:xfrm>
            <a:prstGeom prst="rect">
              <a:avLst/>
            </a:prstGeom>
          </p:spPr>
          <p:txBody>
            <a:bodyPr wrap="none">
              <a:spAutoFit/>
            </a:bodyPr>
            <a:lstStyle/>
            <a:p>
              <a:pPr eaLnBrk="0" hangingPunct="0">
                <a:lnSpc>
                  <a:spcPct val="90000"/>
                </a:lnSpc>
              </a:pPr>
              <a:r>
                <a:rPr lang="en-US" sz="1600" b="1" dirty="0" smtClean="0">
                  <a:solidFill>
                    <a:schemeClr val="tx2"/>
                  </a:solidFill>
                  <a:latin typeface="Segoe" pitchFamily="34" charset="0"/>
                </a:rPr>
                <a:t>Profile</a:t>
              </a:r>
            </a:p>
            <a:p>
              <a:pPr eaLnBrk="0" hangingPunct="0">
                <a:lnSpc>
                  <a:spcPct val="90000"/>
                </a:lnSpc>
              </a:pPr>
              <a:r>
                <a:rPr lang="en-US" sz="1600" b="1" dirty="0" smtClean="0">
                  <a:solidFill>
                    <a:schemeClr val="tx2"/>
                  </a:solidFill>
                  <a:latin typeface="Segoe" pitchFamily="34" charset="0"/>
                </a:rPr>
                <a:t>Virtualization</a:t>
              </a:r>
              <a:endParaRPr lang="en-US" sz="1600" b="1" dirty="0">
                <a:solidFill>
                  <a:schemeClr val="tx2"/>
                </a:solidFill>
                <a:latin typeface="Segoe" pitchFamily="34" charset="0"/>
              </a:endParaRPr>
            </a:p>
          </p:txBody>
        </p:sp>
        <p:sp>
          <p:nvSpPr>
            <p:cNvPr id="158" name="Rectangle 157"/>
            <p:cNvSpPr/>
            <p:nvPr/>
          </p:nvSpPr>
          <p:spPr>
            <a:xfrm>
              <a:off x="2743200" y="1993612"/>
              <a:ext cx="2286000" cy="430887"/>
            </a:xfrm>
            <a:prstGeom prst="rect">
              <a:avLst/>
            </a:prstGeom>
          </p:spPr>
          <p:txBody>
            <a:bodyPr wrap="square">
              <a:spAutoFit/>
            </a:bodyPr>
            <a:lstStyle/>
            <a:p>
              <a:r>
                <a:rPr lang="en-US" sz="1100" b="1" dirty="0" smtClean="0">
                  <a:solidFill>
                    <a:schemeClr val="tx1"/>
                  </a:solidFill>
                  <a:latin typeface="Segoe" pitchFamily="34" charset="0"/>
                </a:rPr>
                <a:t>Document Redirection</a:t>
              </a:r>
            </a:p>
            <a:p>
              <a:r>
                <a:rPr lang="en-US" sz="1100" b="1" dirty="0" smtClean="0">
                  <a:solidFill>
                    <a:schemeClr val="tx1"/>
                  </a:solidFill>
                  <a:latin typeface="Segoe" pitchFamily="34" charset="0"/>
                </a:rPr>
                <a:t>Offline files</a:t>
              </a:r>
              <a:endParaRPr lang="en-US" sz="1100" b="1" dirty="0">
                <a:solidFill>
                  <a:schemeClr val="tx1"/>
                </a:solidFill>
                <a:latin typeface="Segoe" pitchFamily="34" charset="0"/>
              </a:endParaRPr>
            </a:p>
          </p:txBody>
        </p:sp>
        <p:pic>
          <p:nvPicPr>
            <p:cNvPr id="159" name="Picture 3"/>
            <p:cNvPicPr>
              <a:picLocks noChangeAspect="1" noChangeArrowheads="1"/>
            </p:cNvPicPr>
            <p:nvPr/>
          </p:nvPicPr>
          <p:blipFill>
            <a:blip r:embed="rId18"/>
            <a:srcRect/>
            <a:stretch>
              <a:fillRect/>
            </a:stretch>
          </p:blipFill>
          <p:spPr bwMode="auto">
            <a:xfrm>
              <a:off x="3897747" y="1394690"/>
              <a:ext cx="1889125" cy="1620838"/>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23" presetClass="entr" presetSubtype="16"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 calcmode="lin" valueType="num">
                                      <p:cBhvr>
                                        <p:cTn id="30" dur="500" fill="hold"/>
                                        <p:tgtEl>
                                          <p:spTgt spid="109"/>
                                        </p:tgtEl>
                                        <p:attrNameLst>
                                          <p:attrName>ppt_w</p:attrName>
                                        </p:attrNameLst>
                                      </p:cBhvr>
                                      <p:tavLst>
                                        <p:tav tm="0">
                                          <p:val>
                                            <p:fltVal val="0"/>
                                          </p:val>
                                        </p:tav>
                                        <p:tav tm="100000">
                                          <p:val>
                                            <p:strVal val="#ppt_w"/>
                                          </p:val>
                                        </p:tav>
                                      </p:tavLst>
                                    </p:anim>
                                    <p:anim calcmode="lin" valueType="num">
                                      <p:cBhvr>
                                        <p:cTn id="31" dur="500" fill="hold"/>
                                        <p:tgtEl>
                                          <p:spTgt spid="109"/>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8382000" cy="664797"/>
          </a:xfrm>
        </p:spPr>
        <p:txBody>
          <a:bodyPr/>
          <a:lstStyle/>
          <a:p>
            <a:r>
              <a:rPr lang="sk-SK" dirty="0"/>
              <a:t>Virtualization specialization</a:t>
            </a:r>
          </a:p>
        </p:txBody>
      </p:sp>
      <p:sp>
        <p:nvSpPr>
          <p:cNvPr id="3" name="Text Placeholder 2"/>
          <p:cNvSpPr>
            <a:spLocks noGrp="1"/>
          </p:cNvSpPr>
          <p:nvPr>
            <p:ph type="body" sz="quarter" idx="10"/>
          </p:nvPr>
        </p:nvSpPr>
        <p:spPr>
          <a:xfrm>
            <a:off x="381000" y="1411552"/>
            <a:ext cx="8382000" cy="2369880"/>
          </a:xfrm>
        </p:spPr>
        <p:txBody>
          <a:bodyPr/>
          <a:lstStyle/>
          <a:p>
            <a:r>
              <a:rPr lang="sk-SK" sz="2400" dirty="0" smtClean="0"/>
              <a:t>2x </a:t>
            </a:r>
            <a:r>
              <a:rPr lang="en-US" sz="2400" dirty="0" smtClean="0"/>
              <a:t>Microsoft Certified Professionals (MCPs) </a:t>
            </a:r>
            <a:r>
              <a:rPr lang="sk-SK" sz="2400" dirty="0" smtClean="0"/>
              <a:t>s certifikáciou:</a:t>
            </a:r>
            <a:r>
              <a:rPr lang="en-US" sz="2400" dirty="0" smtClean="0"/>
              <a:t> </a:t>
            </a:r>
          </a:p>
          <a:p>
            <a:pPr lvl="1"/>
            <a:r>
              <a:rPr lang="en-US" sz="2000" dirty="0" smtClean="0"/>
              <a:t>Microsoft Certified Systems Engineer</a:t>
            </a:r>
          </a:p>
          <a:p>
            <a:pPr lvl="1"/>
            <a:r>
              <a:rPr lang="en-US" sz="2000" dirty="0" smtClean="0"/>
              <a:t>Microsoft Certified IT Professional: Enterprise Administrator</a:t>
            </a:r>
          </a:p>
          <a:p>
            <a:r>
              <a:rPr lang="sk-SK" sz="2400" dirty="0" smtClean="0"/>
              <a:t>Naviac</a:t>
            </a:r>
            <a:r>
              <a:rPr lang="en-US" sz="2400" dirty="0" smtClean="0"/>
              <a:t>:</a:t>
            </a:r>
          </a:p>
          <a:p>
            <a:pPr lvl="1"/>
            <a:r>
              <a:rPr lang="en-US" sz="2000" dirty="0" smtClean="0">
                <a:hlinkClick r:id="rId2" action="ppaction://hlinkfile"/>
              </a:rPr>
              <a:t>Exam 70-652</a:t>
            </a:r>
            <a:r>
              <a:rPr lang="en-US" sz="2000" dirty="0" smtClean="0"/>
              <a:t>—TS: Windows Server Virtualization</a:t>
            </a:r>
            <a:r>
              <a:rPr lang="sk-SK" sz="2000" dirty="0" smtClean="0"/>
              <a:t>,</a:t>
            </a:r>
            <a:endParaRPr lang="en-US" sz="2000" dirty="0" smtClean="0"/>
          </a:p>
          <a:p>
            <a:pPr lvl="1"/>
            <a:r>
              <a:rPr lang="en-US" sz="2000" dirty="0" smtClean="0"/>
              <a:t>Exam 70-403—Configuring System Center Virtual Machine Manager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000104"/>
          <a:ext cx="8572560" cy="4643473"/>
        </p:xfrm>
        <a:graphic>
          <a:graphicData uri="http://schemas.openxmlformats.org/drawingml/2006/table">
            <a:tbl>
              <a:tblPr/>
              <a:tblGrid>
                <a:gridCol w="6811755"/>
                <a:gridCol w="1760805"/>
              </a:tblGrid>
              <a:tr h="215307">
                <a:tc>
                  <a:txBody>
                    <a:bodyPr/>
                    <a:lstStyle/>
                    <a:p>
                      <a:pPr>
                        <a:lnSpc>
                          <a:spcPct val="115000"/>
                        </a:lnSpc>
                        <a:spcAft>
                          <a:spcPts val="0"/>
                        </a:spcAft>
                      </a:pPr>
                      <a:r>
                        <a:rPr lang="sk-SK" sz="1000" dirty="0">
                          <a:latin typeface="Times New Roman"/>
                          <a:ea typeface="Times New Roman"/>
                          <a:cs typeface="Times New Roman"/>
                        </a:rPr>
                        <a:t>  </a:t>
                      </a:r>
                      <a:r>
                        <a:rPr lang="sk-SK" sz="1000" dirty="0">
                          <a:solidFill>
                            <a:srgbClr val="0000FF"/>
                          </a:solidFill>
                          <a:latin typeface="Times New Roman"/>
                          <a:ea typeface="Times New Roman"/>
                          <a:cs typeface="Times New Roman"/>
                          <a:hlinkClick r:id="rId2"/>
                        </a:rPr>
                        <a:t>Course 6321: Configuring a Virtual Environment</a:t>
                      </a:r>
                      <a:r>
                        <a:rPr lang="sk-SK" sz="1000" dirty="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dirty="0">
                          <a:latin typeface="Times New Roman"/>
                          <a:ea typeface="Times New Roman"/>
                          <a:cs typeface="Times New Roman"/>
                        </a:rPr>
                        <a:t>E-Learning Course </a:t>
                      </a:r>
                      <a:endParaRPr lang="sk-SK" sz="900" dirty="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3"/>
                        </a:rPr>
                        <a:t>Course 6320: Introducing the Hyper-V Technology</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4"/>
                        </a:rPr>
                        <a:t>Course 6324: Managing a Virtual Environment by using SCVMM</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5"/>
                        </a:rPr>
                        <a:t>Course 6322: Deploying Systems in a Virtual Environment</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6"/>
                        </a:rPr>
                        <a:t>Clinic 6334: Exploring Microsoft System Center Virtual Machine Manager 2008</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7"/>
                        </a:rPr>
                        <a:t>Clinic 6335: Exploring Microsoft Application Virtualization</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8"/>
                        </a:rPr>
                        <a:t>Clinic 6336: Exploring Terminal Services in Windows Server 2008</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9"/>
                        </a:rPr>
                        <a:t>Collection 6333: Exploring Microsoft Virtualization Technologies</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Offer </a:t>
                      </a:r>
                      <a:endParaRPr lang="sk-SK" sz="900">
                        <a:latin typeface="Calibri"/>
                        <a:ea typeface="Calibri"/>
                        <a:cs typeface="Times New Roman"/>
                      </a:endParaRPr>
                    </a:p>
                  </a:txBody>
                  <a:tcPr marL="7812" marR="7812" marT="7812" marB="7812" anchor="ctr">
                    <a:lnL>
                      <a:noFill/>
                    </a:lnL>
                    <a:lnR>
                      <a:noFill/>
                    </a:lnR>
                    <a:lnT>
                      <a:noFill/>
                    </a:lnT>
                    <a:lnB>
                      <a:noFill/>
                    </a:lnB>
                  </a:tcPr>
                </a:tc>
              </a:tr>
              <a:tr h="412991">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0"/>
                        </a:rPr>
                        <a:t>Course 6698: Fundamentals of Implementing Network Load Balancing and Virtualization</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1"/>
                        </a:rPr>
                        <a:t>Green IT and Virtualization</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Article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2"/>
                        </a:rPr>
                        <a:t>Introducing Server Virtualization in Windows Server 2008</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Article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3"/>
                        </a:rPr>
                        <a:t>Course 6183: Designing virtualization on Windows Server 2008</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4"/>
                        </a:rPr>
                        <a:t>Exam 70-652: TS: Windows Server Virtualization, Configuring</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Exam </a:t>
                      </a:r>
                      <a:endParaRPr lang="sk-SK" sz="900">
                        <a:latin typeface="Calibri"/>
                        <a:ea typeface="Calibri"/>
                        <a:cs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5"/>
                        </a:rPr>
                        <a:t>Course 6410B: First Look: Getting Started with Windows Server 2008 Hyper-V</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Classroom Training </a:t>
                      </a:r>
                      <a:endParaRPr lang="sk-SK" sz="900">
                        <a:latin typeface="Calibri"/>
                        <a:ea typeface="Calibri"/>
                        <a:cs typeface="Times New Roman"/>
                      </a:endParaRPr>
                    </a:p>
                  </a:txBody>
                  <a:tcPr marL="7812" marR="7812" marT="7812" marB="7812" anchor="ctr">
                    <a:lnL>
                      <a:noFill/>
                    </a:lnL>
                    <a:lnR>
                      <a:noFill/>
                    </a:lnR>
                    <a:lnT>
                      <a:noFill/>
                    </a:lnT>
                    <a:lnB>
                      <a:noFill/>
                    </a:lnB>
                  </a:tcPr>
                </a:tc>
              </a:tr>
              <a:tr h="195962">
                <a:tc>
                  <a:txBody>
                    <a:bodyPr/>
                    <a:lstStyle/>
                    <a:p>
                      <a:pPr>
                        <a:lnSpc>
                          <a:spcPct val="115000"/>
                        </a:lnSpc>
                      </a:pPr>
                      <a:endParaRPr lang="sk-SK" sz="900">
                        <a:latin typeface="Calibri"/>
                        <a:ea typeface="Times New Roman"/>
                      </a:endParaRPr>
                    </a:p>
                  </a:txBody>
                  <a:tcPr marL="7812" marR="7812" marT="7812" marB="7812" anchor="ctr">
                    <a:lnL>
                      <a:noFill/>
                    </a:lnL>
                    <a:lnR>
                      <a:noFill/>
                    </a:lnR>
                    <a:lnT>
                      <a:noFill/>
                    </a:lnT>
                    <a:lnB>
                      <a:noFill/>
                    </a:lnB>
                  </a:tcPr>
                </a:tc>
                <a:tc>
                  <a:txBody>
                    <a:bodyPr/>
                    <a:lstStyle/>
                    <a:p>
                      <a:pPr>
                        <a:lnSpc>
                          <a:spcPct val="115000"/>
                        </a:lnSpc>
                      </a:pPr>
                      <a:endParaRPr lang="sk-SK" sz="900">
                        <a:latin typeface="Calibri"/>
                        <a:ea typeface="Times New Roman"/>
                      </a:endParaRPr>
                    </a:p>
                  </a:txBody>
                  <a:tcPr marL="7812" marR="7812" marT="7812" marB="7812" anchor="ctr">
                    <a:lnL>
                      <a:noFill/>
                    </a:lnL>
                    <a:lnR>
                      <a:noFill/>
                    </a:lnR>
                    <a:lnT>
                      <a:noFill/>
                    </a:lnT>
                    <a:lnB>
                      <a:noFill/>
                    </a:lnB>
                  </a:tcPr>
                </a:tc>
              </a:tr>
              <a:tr h="195962">
                <a:tc>
                  <a:txBody>
                    <a:bodyPr/>
                    <a:lstStyle/>
                    <a:p>
                      <a:pPr>
                        <a:lnSpc>
                          <a:spcPct val="115000"/>
                        </a:lnSpc>
                      </a:pPr>
                      <a:endParaRPr lang="sk-SK" sz="900">
                        <a:latin typeface="Calibri"/>
                        <a:ea typeface="Times New Roman"/>
                      </a:endParaRPr>
                    </a:p>
                  </a:txBody>
                  <a:tcPr marL="7812" marR="7812" marT="7812" marB="7812" anchor="ctr">
                    <a:lnL>
                      <a:noFill/>
                    </a:lnL>
                    <a:lnR>
                      <a:noFill/>
                    </a:lnR>
                    <a:lnT>
                      <a:noFill/>
                    </a:lnT>
                    <a:lnB>
                      <a:noFill/>
                    </a:lnB>
                  </a:tcPr>
                </a:tc>
                <a:tc>
                  <a:txBody>
                    <a:bodyPr/>
                    <a:lstStyle/>
                    <a:p>
                      <a:pPr>
                        <a:lnSpc>
                          <a:spcPct val="115000"/>
                        </a:lnSpc>
                      </a:pPr>
                      <a:endParaRPr lang="sk-SK" sz="900">
                        <a:latin typeface="Calibri"/>
                        <a:ea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6"/>
                        </a:rPr>
                        <a:t>Course 6536: Implementing Hyper-V in Windows Server 2008</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412991">
                <a:tc>
                  <a:txBody>
                    <a:bodyPr/>
                    <a:lstStyle/>
                    <a:p>
                      <a:pPr>
                        <a:lnSpc>
                          <a:spcPct val="115000"/>
                        </a:lnSpc>
                        <a:spcAft>
                          <a:spcPts val="0"/>
                        </a:spcAft>
                      </a:pPr>
                      <a:r>
                        <a:rPr lang="sk-SK" sz="1000">
                          <a:latin typeface="Times New Roman"/>
                          <a:ea typeface="Times New Roman"/>
                          <a:cs typeface="Times New Roman"/>
                        </a:rPr>
                        <a:t>  </a:t>
                      </a:r>
                      <a:r>
                        <a:rPr lang="sk-SK" sz="1000">
                          <a:solidFill>
                            <a:srgbClr val="0000FF"/>
                          </a:solidFill>
                          <a:latin typeface="Times New Roman"/>
                          <a:ea typeface="Times New Roman"/>
                          <a:cs typeface="Times New Roman"/>
                          <a:hlinkClick r:id="rId17"/>
                        </a:rPr>
                        <a:t>Clinic 5938: Introducing Terminal Services Presentation Virtualization in Windows Server 2008</a:t>
                      </a:r>
                      <a:r>
                        <a:rPr lang="sk-SK" sz="100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a:latin typeface="Times New Roman"/>
                          <a:ea typeface="Times New Roman"/>
                          <a:cs typeface="Times New Roman"/>
                        </a:rPr>
                        <a:t>E-Learning Course </a:t>
                      </a:r>
                      <a:endParaRPr lang="sk-SK" sz="900">
                        <a:latin typeface="Calibri"/>
                        <a:ea typeface="Calibri"/>
                        <a:cs typeface="Times New Roman"/>
                      </a:endParaRPr>
                    </a:p>
                  </a:txBody>
                  <a:tcPr marL="7812" marR="7812" marT="7812" marB="7812" anchor="ctr">
                    <a:lnL>
                      <a:noFill/>
                    </a:lnL>
                    <a:lnR>
                      <a:noFill/>
                    </a:lnR>
                    <a:lnT>
                      <a:noFill/>
                    </a:lnT>
                    <a:lnB>
                      <a:noFill/>
                    </a:lnB>
                  </a:tcPr>
                </a:tc>
              </a:tr>
              <a:tr h="195962">
                <a:tc>
                  <a:txBody>
                    <a:bodyPr/>
                    <a:lstStyle/>
                    <a:p>
                      <a:pPr>
                        <a:lnSpc>
                          <a:spcPct val="115000"/>
                        </a:lnSpc>
                      </a:pPr>
                      <a:endParaRPr lang="sk-SK" sz="900">
                        <a:latin typeface="Calibri"/>
                        <a:ea typeface="Times New Roman"/>
                      </a:endParaRPr>
                    </a:p>
                  </a:txBody>
                  <a:tcPr marL="7812" marR="7812" marT="7812" marB="7812" anchor="ctr">
                    <a:lnL>
                      <a:noFill/>
                    </a:lnL>
                    <a:lnR>
                      <a:noFill/>
                    </a:lnR>
                    <a:lnT>
                      <a:noFill/>
                    </a:lnT>
                    <a:lnB>
                      <a:noFill/>
                    </a:lnB>
                  </a:tcPr>
                </a:tc>
                <a:tc>
                  <a:txBody>
                    <a:bodyPr/>
                    <a:lstStyle/>
                    <a:p>
                      <a:pPr>
                        <a:lnSpc>
                          <a:spcPct val="115000"/>
                        </a:lnSpc>
                      </a:pPr>
                      <a:endParaRPr lang="sk-SK" sz="900">
                        <a:latin typeface="Calibri"/>
                        <a:ea typeface="Times New Roman"/>
                      </a:endParaRPr>
                    </a:p>
                  </a:txBody>
                  <a:tcPr marL="7812" marR="7812" marT="7812" marB="7812" anchor="ctr">
                    <a:lnL>
                      <a:noFill/>
                    </a:lnL>
                    <a:lnR>
                      <a:noFill/>
                    </a:lnR>
                    <a:lnT>
                      <a:noFill/>
                    </a:lnT>
                    <a:lnB>
                      <a:noFill/>
                    </a:lnB>
                  </a:tcPr>
                </a:tc>
              </a:tr>
              <a:tr h="215307">
                <a:tc>
                  <a:txBody>
                    <a:bodyPr/>
                    <a:lstStyle/>
                    <a:p>
                      <a:pPr>
                        <a:lnSpc>
                          <a:spcPct val="115000"/>
                        </a:lnSpc>
                        <a:spcAft>
                          <a:spcPts val="0"/>
                        </a:spcAft>
                      </a:pPr>
                      <a:r>
                        <a:rPr lang="sk-SK" sz="1000" dirty="0">
                          <a:latin typeface="Times New Roman"/>
                          <a:ea typeface="Times New Roman"/>
                          <a:cs typeface="Times New Roman"/>
                        </a:rPr>
                        <a:t>  </a:t>
                      </a:r>
                      <a:r>
                        <a:rPr lang="sk-SK" sz="1000" dirty="0">
                          <a:solidFill>
                            <a:srgbClr val="0000FF"/>
                          </a:solidFill>
                          <a:latin typeface="Times New Roman"/>
                          <a:ea typeface="Times New Roman"/>
                          <a:cs typeface="Times New Roman"/>
                          <a:hlinkClick r:id="rId18"/>
                        </a:rPr>
                        <a:t>Course 50016A: Microsoft SoftGrid Application Virtualization</a:t>
                      </a:r>
                      <a:r>
                        <a:rPr lang="sk-SK" sz="1000" dirty="0">
                          <a:latin typeface="Times New Roman"/>
                          <a:ea typeface="Times New Roman"/>
                          <a:cs typeface="Times New Roman"/>
                        </a:rPr>
                        <a:t> </a:t>
                      </a:r>
                    </a:p>
                  </a:txBody>
                  <a:tcPr marL="7812" marR="7812" marT="7812" marB="7812" anchor="ctr">
                    <a:lnL>
                      <a:noFill/>
                    </a:lnL>
                    <a:lnR>
                      <a:noFill/>
                    </a:lnR>
                    <a:lnT>
                      <a:noFill/>
                    </a:lnT>
                    <a:lnB>
                      <a:noFill/>
                    </a:lnB>
                  </a:tcPr>
                </a:tc>
                <a:tc>
                  <a:txBody>
                    <a:bodyPr/>
                    <a:lstStyle/>
                    <a:p>
                      <a:pPr>
                        <a:lnSpc>
                          <a:spcPct val="115000"/>
                        </a:lnSpc>
                        <a:spcAft>
                          <a:spcPts val="0"/>
                        </a:spcAft>
                      </a:pPr>
                      <a:r>
                        <a:rPr lang="sk-SK" sz="1000" dirty="0">
                          <a:latin typeface="Times New Roman"/>
                          <a:ea typeface="Times New Roman"/>
                          <a:cs typeface="Times New Roman"/>
                        </a:rPr>
                        <a:t>Classroom Training </a:t>
                      </a:r>
                      <a:endParaRPr lang="sk-SK" sz="900" dirty="0">
                        <a:latin typeface="Calibri"/>
                        <a:ea typeface="Calibri"/>
                        <a:cs typeface="Times New Roman"/>
                      </a:endParaRPr>
                    </a:p>
                  </a:txBody>
                  <a:tcPr marL="7812" marR="7812" marT="7812" marB="7812" anchor="ctr">
                    <a:lnL>
                      <a:noFill/>
                    </a:lnL>
                    <a:lnR>
                      <a:noFill/>
                    </a:lnR>
                    <a:lnT>
                      <a:noFill/>
                    </a:lnT>
                    <a:lnB>
                      <a:noFill/>
                    </a:lnB>
                  </a:tcPr>
                </a:tc>
              </a:tr>
            </a:tbl>
          </a:graphicData>
        </a:graphic>
      </p:graphicFrame>
      <p:pic>
        <p:nvPicPr>
          <p:cNvPr id="4113" name="Picture 1"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12" name="Picture 2"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11" name="Picture 3"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10" name="Picture 4"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9" name="Picture 5"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8" name="Picture 6"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7" name="Picture 7"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6" name="Picture 8" descr="Offer"/>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5" name="Picture 9"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4" name="Picture 10" descr="Article"/>
          <p:cNvPicPr>
            <a:picLocks noChangeAspect="1" noChangeArrowheads="1"/>
          </p:cNvPicPr>
          <p:nvPr/>
        </p:nvPicPr>
        <p:blipFill>
          <a:blip r:embed="rId20"/>
          <a:srcRect/>
          <a:stretch>
            <a:fillRect/>
          </a:stretch>
        </p:blipFill>
        <p:spPr bwMode="auto">
          <a:xfrm>
            <a:off x="0" y="0"/>
            <a:ext cx="152400" cy="152400"/>
          </a:xfrm>
          <a:prstGeom prst="rect">
            <a:avLst/>
          </a:prstGeom>
          <a:noFill/>
        </p:spPr>
      </p:pic>
      <p:pic>
        <p:nvPicPr>
          <p:cNvPr id="4103" name="Picture 11" descr="Article"/>
          <p:cNvPicPr>
            <a:picLocks noChangeAspect="1" noChangeArrowheads="1"/>
          </p:cNvPicPr>
          <p:nvPr/>
        </p:nvPicPr>
        <p:blipFill>
          <a:blip r:embed="rId20"/>
          <a:srcRect/>
          <a:stretch>
            <a:fillRect/>
          </a:stretch>
        </p:blipFill>
        <p:spPr bwMode="auto">
          <a:xfrm>
            <a:off x="0" y="0"/>
            <a:ext cx="152400" cy="152400"/>
          </a:xfrm>
          <a:prstGeom prst="rect">
            <a:avLst/>
          </a:prstGeom>
          <a:noFill/>
        </p:spPr>
      </p:pic>
      <p:pic>
        <p:nvPicPr>
          <p:cNvPr id="4102" name="Picture 12"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101" name="Picture 13" descr="Exam"/>
          <p:cNvPicPr>
            <a:picLocks noChangeAspect="1" noChangeArrowheads="1"/>
          </p:cNvPicPr>
          <p:nvPr/>
        </p:nvPicPr>
        <p:blipFill>
          <a:blip r:embed="rId21"/>
          <a:srcRect/>
          <a:stretch>
            <a:fillRect/>
          </a:stretch>
        </p:blipFill>
        <p:spPr bwMode="auto">
          <a:xfrm>
            <a:off x="0" y="0"/>
            <a:ext cx="152400" cy="152400"/>
          </a:xfrm>
          <a:prstGeom prst="rect">
            <a:avLst/>
          </a:prstGeom>
          <a:noFill/>
        </p:spPr>
      </p:pic>
      <p:pic>
        <p:nvPicPr>
          <p:cNvPr id="4100" name="Picture 14" descr="Classroom Training"/>
          <p:cNvPicPr>
            <a:picLocks noChangeAspect="1" noChangeArrowheads="1"/>
          </p:cNvPicPr>
          <p:nvPr/>
        </p:nvPicPr>
        <p:blipFill>
          <a:blip r:embed="rId22"/>
          <a:srcRect/>
          <a:stretch>
            <a:fillRect/>
          </a:stretch>
        </p:blipFill>
        <p:spPr bwMode="auto">
          <a:xfrm>
            <a:off x="0" y="0"/>
            <a:ext cx="152400" cy="152400"/>
          </a:xfrm>
          <a:prstGeom prst="rect">
            <a:avLst/>
          </a:prstGeom>
          <a:noFill/>
        </p:spPr>
      </p:pic>
      <p:pic>
        <p:nvPicPr>
          <p:cNvPr id="4099" name="Picture 17"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098" name="Picture 18" descr="E-Learning Course"/>
          <p:cNvPicPr>
            <a:picLocks noChangeAspect="1" noChangeArrowheads="1"/>
          </p:cNvPicPr>
          <p:nvPr/>
        </p:nvPicPr>
        <p:blipFill>
          <a:blip r:embed="rId19"/>
          <a:srcRect/>
          <a:stretch>
            <a:fillRect/>
          </a:stretch>
        </p:blipFill>
        <p:spPr bwMode="auto">
          <a:xfrm>
            <a:off x="0" y="0"/>
            <a:ext cx="152400" cy="152400"/>
          </a:xfrm>
          <a:prstGeom prst="rect">
            <a:avLst/>
          </a:prstGeom>
          <a:noFill/>
        </p:spPr>
      </p:pic>
      <p:pic>
        <p:nvPicPr>
          <p:cNvPr id="4097" name="Picture 20" descr="Classroom Training"/>
          <p:cNvPicPr>
            <a:picLocks noChangeAspect="1" noChangeArrowheads="1"/>
          </p:cNvPicPr>
          <p:nvPr/>
        </p:nvPicPr>
        <p:blipFill>
          <a:blip r:embed="rId22"/>
          <a:srcRect/>
          <a:stretch>
            <a:fillRect/>
          </a:stretch>
        </p:blipFill>
        <p:spPr bwMode="auto">
          <a:xfrm>
            <a:off x="0" y="0"/>
            <a:ext cx="152400" cy="1524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8382000" cy="664797"/>
          </a:xfrm>
        </p:spPr>
        <p:txBody>
          <a:bodyPr/>
          <a:lstStyle/>
          <a:p>
            <a:r>
              <a:rPr lang="sk-SK" dirty="0" smtClean="0"/>
              <a:t>www.microsoft.com/virtualization</a:t>
            </a:r>
            <a:endParaRPr lang="sk-SK" dirty="0"/>
          </a:p>
        </p:txBody>
      </p:sp>
      <p:sp>
        <p:nvSpPr>
          <p:cNvPr id="3" name="Text Placeholder 2"/>
          <p:cNvSpPr>
            <a:spLocks noGrp="1"/>
          </p:cNvSpPr>
          <p:nvPr>
            <p:ph type="body" sz="quarter" idx="10"/>
          </p:nvPr>
        </p:nvSpPr>
        <p:spPr/>
        <p:txBody>
          <a:bodyPr/>
          <a:lstStyle/>
          <a:p>
            <a:endParaRPr lang="sk-SK"/>
          </a:p>
        </p:txBody>
      </p:sp>
      <p:pic>
        <p:nvPicPr>
          <p:cNvPr id="1026" name="Picture 2"/>
          <p:cNvPicPr>
            <a:picLocks noChangeAspect="1" noChangeArrowheads="1"/>
          </p:cNvPicPr>
          <p:nvPr/>
        </p:nvPicPr>
        <p:blipFill>
          <a:blip r:embed="rId2"/>
          <a:srcRect/>
          <a:stretch>
            <a:fillRect/>
          </a:stretch>
        </p:blipFill>
        <p:spPr bwMode="auto">
          <a:xfrm>
            <a:off x="0" y="1428736"/>
            <a:ext cx="9213296" cy="54292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382000" cy="387798"/>
          </a:xfrm>
        </p:spPr>
        <p:txBody>
          <a:bodyPr/>
          <a:lstStyle/>
          <a:p>
            <a:r>
              <a:rPr lang="sk-SK" sz="2800" dirty="0"/>
              <a:t>http://www.microsoft.com/virtualization/accelerators.mspx</a:t>
            </a:r>
          </a:p>
        </p:txBody>
      </p:sp>
      <p:sp>
        <p:nvSpPr>
          <p:cNvPr id="3" name="Text Placeholder 2"/>
          <p:cNvSpPr>
            <a:spLocks noGrp="1"/>
          </p:cNvSpPr>
          <p:nvPr>
            <p:ph type="body" sz="quarter" idx="10"/>
          </p:nvPr>
        </p:nvSpPr>
        <p:spPr/>
        <p:txBody>
          <a:bodyPr/>
          <a:lstStyle/>
          <a:p>
            <a:endParaRPr lang="sk-SK"/>
          </a:p>
        </p:txBody>
      </p:sp>
      <p:pic>
        <p:nvPicPr>
          <p:cNvPr id="2050" name="Picture 2"/>
          <p:cNvPicPr>
            <a:picLocks noChangeAspect="1" noChangeArrowheads="1"/>
          </p:cNvPicPr>
          <p:nvPr/>
        </p:nvPicPr>
        <p:blipFill>
          <a:blip r:embed="rId2"/>
          <a:srcRect/>
          <a:stretch>
            <a:fillRect/>
          </a:stretch>
        </p:blipFill>
        <p:spPr bwMode="auto">
          <a:xfrm>
            <a:off x="0" y="1469572"/>
            <a:ext cx="9144000" cy="53884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85794"/>
            <a:ext cx="8382000" cy="387798"/>
          </a:xfrm>
        </p:spPr>
        <p:txBody>
          <a:bodyPr/>
          <a:lstStyle/>
          <a:p>
            <a:r>
              <a:rPr lang="sk-SK" sz="2800" dirty="0"/>
              <a:t>https://roianalyst.alinean.com/microsoft/virtualization/</a:t>
            </a:r>
          </a:p>
        </p:txBody>
      </p:sp>
      <p:sp>
        <p:nvSpPr>
          <p:cNvPr id="3" name="Text Placeholder 2"/>
          <p:cNvSpPr>
            <a:spLocks noGrp="1"/>
          </p:cNvSpPr>
          <p:nvPr>
            <p:ph type="body" sz="quarter" idx="10"/>
          </p:nvPr>
        </p:nvSpPr>
        <p:spPr/>
        <p:txBody>
          <a:bodyPr/>
          <a:lstStyle/>
          <a:p>
            <a:endParaRPr lang="sk-SK"/>
          </a:p>
        </p:txBody>
      </p:sp>
      <p:pic>
        <p:nvPicPr>
          <p:cNvPr id="3074" name="Picture 2"/>
          <p:cNvPicPr>
            <a:picLocks noChangeAspect="1" noChangeArrowheads="1"/>
          </p:cNvPicPr>
          <p:nvPr/>
        </p:nvPicPr>
        <p:blipFill>
          <a:blip r:embed="rId2"/>
          <a:srcRect/>
          <a:stretch>
            <a:fillRect/>
          </a:stretch>
        </p:blipFill>
        <p:spPr bwMode="auto">
          <a:xfrm>
            <a:off x="0" y="1469572"/>
            <a:ext cx="9144000" cy="53884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0" y="2428868"/>
            <a:ext cx="8382000" cy="443198"/>
          </a:xfrm>
        </p:spPr>
        <p:txBody>
          <a:bodyPr/>
          <a:lstStyle/>
          <a:p>
            <a:pPr>
              <a:buNone/>
            </a:pPr>
            <a:r>
              <a:rPr lang="sk-SK" dirty="0" smtClean="0"/>
              <a:t>Ďakujem za pozornosť</a:t>
            </a:r>
            <a:endParaRPr lang="sk-SK"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382000" cy="498598"/>
          </a:xfrm>
        </p:spPr>
        <p:txBody>
          <a:bodyPr/>
          <a:lstStyle/>
          <a:p>
            <a:pPr defTabSz="914363" eaLnBrk="1" fontAlgn="auto" hangingPunct="1">
              <a:spcAft>
                <a:spcPts val="0"/>
              </a:spcAft>
              <a:defRPr/>
            </a:pPr>
            <a:r>
              <a:rPr lang="cs-CZ" sz="3600" dirty="0" err="1" smtClean="0"/>
              <a:t>Zmena</a:t>
            </a:r>
            <a:r>
              <a:rPr lang="cs-CZ" sz="3600" dirty="0" smtClean="0"/>
              <a:t> </a:t>
            </a:r>
            <a:r>
              <a:rPr lang="cs-CZ" sz="3600" dirty="0" err="1" smtClean="0"/>
              <a:t>legalizácie</a:t>
            </a:r>
            <a:r>
              <a:rPr lang="cs-CZ" sz="3600" dirty="0" smtClean="0"/>
              <a:t> systému Windows</a:t>
            </a:r>
            <a:endParaRPr sz="3600"/>
          </a:p>
        </p:txBody>
      </p:sp>
      <p:sp>
        <p:nvSpPr>
          <p:cNvPr id="3" name="Text Placeholder 2"/>
          <p:cNvSpPr>
            <a:spLocks noGrp="1"/>
          </p:cNvSpPr>
          <p:nvPr>
            <p:ph type="body" sz="quarter" idx="10"/>
          </p:nvPr>
        </p:nvSpPr>
        <p:spPr>
          <a:xfrm>
            <a:off x="381000" y="1285860"/>
            <a:ext cx="8382000" cy="6057043"/>
          </a:xfrm>
        </p:spPr>
        <p:txBody>
          <a:bodyPr/>
          <a:lstStyle/>
          <a:p>
            <a:r>
              <a:rPr lang="cs-CZ" dirty="0" err="1" smtClean="0"/>
              <a:t>Ukončenie</a:t>
            </a:r>
            <a:r>
              <a:rPr lang="cs-CZ" dirty="0" smtClean="0"/>
              <a:t> </a:t>
            </a:r>
            <a:r>
              <a:rPr lang="cs-CZ" dirty="0" err="1" smtClean="0"/>
              <a:t>voľného</a:t>
            </a:r>
            <a:r>
              <a:rPr lang="cs-CZ" dirty="0" smtClean="0"/>
              <a:t> </a:t>
            </a:r>
            <a:r>
              <a:rPr lang="cs-CZ" dirty="0" err="1" smtClean="0"/>
              <a:t>predaja</a:t>
            </a:r>
            <a:r>
              <a:rPr lang="cs-CZ" dirty="0" smtClean="0"/>
              <a:t> </a:t>
            </a:r>
            <a:r>
              <a:rPr lang="cs-CZ" dirty="0" smtClean="0">
                <a:solidFill>
                  <a:srgbClr val="FFFF00"/>
                </a:solidFill>
              </a:rPr>
              <a:t>COEM licence Windows k 31. 12. 2008</a:t>
            </a:r>
          </a:p>
          <a:p>
            <a:pPr lvl="1"/>
            <a:r>
              <a:rPr lang="cs-CZ" sz="2000" dirty="0" smtClean="0"/>
              <a:t>COEM licence Windows je určená pre predinštaláciu na nový osobný počítač, ktorý je určený k ďalšiemu predaju. </a:t>
            </a:r>
            <a:r>
              <a:rPr lang="cs-CZ" sz="2000" dirty="0" err="1" smtClean="0"/>
              <a:t>Možnosť</a:t>
            </a:r>
            <a:r>
              <a:rPr lang="cs-CZ" sz="2000" dirty="0" smtClean="0"/>
              <a:t> </a:t>
            </a:r>
            <a:r>
              <a:rPr lang="cs-CZ" sz="2000" dirty="0" err="1" smtClean="0"/>
              <a:t>distribúcie</a:t>
            </a:r>
            <a:r>
              <a:rPr lang="cs-CZ" sz="2000" dirty="0" smtClean="0"/>
              <a:t> a </a:t>
            </a:r>
            <a:r>
              <a:rPr lang="cs-CZ" sz="2000" dirty="0" err="1" smtClean="0"/>
              <a:t>predaja</a:t>
            </a:r>
            <a:r>
              <a:rPr lang="cs-CZ" sz="2000" dirty="0" smtClean="0"/>
              <a:t> </a:t>
            </a:r>
            <a:r>
              <a:rPr lang="cs-CZ" sz="2000" dirty="0" err="1" smtClean="0"/>
              <a:t>samotnej</a:t>
            </a:r>
            <a:r>
              <a:rPr lang="cs-CZ" sz="2000" dirty="0" smtClean="0"/>
              <a:t> OEM licence, </a:t>
            </a:r>
            <a:r>
              <a:rPr lang="cs-CZ" sz="2000" dirty="0" err="1" smtClean="0"/>
              <a:t>alebo</a:t>
            </a:r>
            <a:r>
              <a:rPr lang="cs-CZ" sz="2000" dirty="0" smtClean="0"/>
              <a:t> jej </a:t>
            </a:r>
            <a:r>
              <a:rPr lang="cs-CZ" sz="2000" dirty="0" err="1" smtClean="0"/>
              <a:t>predinštalácie</a:t>
            </a:r>
            <a:r>
              <a:rPr lang="cs-CZ" sz="2000" dirty="0" smtClean="0"/>
              <a:t> na počítače, </a:t>
            </a:r>
            <a:r>
              <a:rPr lang="cs-CZ" sz="2000" dirty="0" err="1" smtClean="0"/>
              <a:t>ktoré</a:t>
            </a:r>
            <a:r>
              <a:rPr lang="cs-CZ" sz="2000" dirty="0" smtClean="0"/>
              <a:t> </a:t>
            </a:r>
            <a:r>
              <a:rPr lang="cs-CZ" sz="2000" dirty="0" err="1" smtClean="0"/>
              <a:t>nie</a:t>
            </a:r>
            <a:r>
              <a:rPr lang="cs-CZ" sz="2000" dirty="0" smtClean="0"/>
              <a:t> </a:t>
            </a:r>
            <a:r>
              <a:rPr lang="cs-CZ" sz="2000" dirty="0" err="1" smtClean="0"/>
              <a:t>sú</a:t>
            </a:r>
            <a:r>
              <a:rPr lang="cs-CZ" sz="2000" dirty="0" smtClean="0"/>
              <a:t> určené k </a:t>
            </a:r>
            <a:r>
              <a:rPr lang="cs-CZ" sz="2000" dirty="0" err="1" smtClean="0"/>
              <a:t>dalšiemu</a:t>
            </a:r>
            <a:r>
              <a:rPr lang="cs-CZ" sz="2000" dirty="0" smtClean="0"/>
              <a:t> </a:t>
            </a:r>
            <a:r>
              <a:rPr lang="cs-CZ" sz="2000" dirty="0" err="1" smtClean="0"/>
              <a:t>predaju</a:t>
            </a:r>
            <a:r>
              <a:rPr lang="cs-CZ" sz="2000" dirty="0" smtClean="0"/>
              <a:t>, zaniká.   </a:t>
            </a:r>
          </a:p>
          <a:p>
            <a:r>
              <a:rPr lang="cs-CZ" dirty="0" smtClean="0">
                <a:solidFill>
                  <a:srgbClr val="FFFF00"/>
                </a:solidFill>
              </a:rPr>
              <a:t>Od 1. 1. 2009 nebude možné </a:t>
            </a:r>
            <a:r>
              <a:rPr lang="cs-CZ" dirty="0" err="1" smtClean="0">
                <a:solidFill>
                  <a:srgbClr val="FFFF00"/>
                </a:solidFill>
              </a:rPr>
              <a:t>uvádzať</a:t>
            </a:r>
            <a:r>
              <a:rPr lang="cs-CZ" dirty="0" smtClean="0">
                <a:solidFill>
                  <a:srgbClr val="FFFF00"/>
                </a:solidFill>
              </a:rPr>
              <a:t> samostatný Windows OS na </a:t>
            </a:r>
            <a:r>
              <a:rPr lang="cs-CZ" dirty="0" err="1" smtClean="0">
                <a:solidFill>
                  <a:srgbClr val="FFFF00"/>
                </a:solidFill>
              </a:rPr>
              <a:t>faktúre</a:t>
            </a:r>
            <a:endParaRPr lang="cs-CZ" dirty="0" smtClean="0">
              <a:solidFill>
                <a:srgbClr val="FFFF00"/>
              </a:solidFill>
            </a:endParaRPr>
          </a:p>
          <a:p>
            <a:r>
              <a:rPr lang="cs-CZ" sz="2800" dirty="0" err="1" smtClean="0"/>
              <a:t>Pre</a:t>
            </a:r>
            <a:r>
              <a:rPr lang="cs-CZ" sz="2800" dirty="0" smtClean="0"/>
              <a:t> </a:t>
            </a:r>
            <a:r>
              <a:rPr lang="cs-CZ" sz="2800" dirty="0" err="1" smtClean="0"/>
              <a:t>legalizáciu</a:t>
            </a:r>
            <a:r>
              <a:rPr lang="cs-CZ" sz="2800" dirty="0" smtClean="0"/>
              <a:t> </a:t>
            </a:r>
            <a:r>
              <a:rPr lang="cs-CZ" sz="2800" dirty="0" err="1" smtClean="0"/>
              <a:t>operačného</a:t>
            </a:r>
            <a:r>
              <a:rPr lang="cs-CZ" sz="2800" dirty="0" smtClean="0"/>
              <a:t> systému Windows XP a Windows Vista </a:t>
            </a:r>
            <a:r>
              <a:rPr lang="cs-CZ" sz="2800" dirty="0" err="1" smtClean="0"/>
              <a:t>uvádzame</a:t>
            </a:r>
            <a:r>
              <a:rPr lang="cs-CZ" sz="2800" dirty="0" smtClean="0"/>
              <a:t> na trh dva nové produkty </a:t>
            </a:r>
          </a:p>
          <a:p>
            <a:pPr lvl="1"/>
            <a:r>
              <a:rPr lang="cs-CZ" dirty="0" smtClean="0">
                <a:solidFill>
                  <a:srgbClr val="FFFF00"/>
                </a:solidFill>
              </a:rPr>
              <a:t>Get Genuine Kit (GGK) </a:t>
            </a:r>
          </a:p>
          <a:p>
            <a:pPr lvl="1"/>
            <a:r>
              <a:rPr lang="cs-CZ" dirty="0" smtClean="0">
                <a:solidFill>
                  <a:srgbClr val="FFFF00"/>
                </a:solidFill>
              </a:rPr>
              <a:t>Windows Get Genuine Agreement (GGWA)</a:t>
            </a:r>
          </a:p>
          <a:p>
            <a:pPr defTabSz="914363" eaLnBrk="1" fontAlgn="auto" hangingPunct="1">
              <a:spcAft>
                <a:spcPts val="0"/>
              </a:spcAft>
              <a:defRPr/>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381000" y="762000"/>
          <a:ext cx="8610600" cy="5757733"/>
        </p:xfrm>
        <a:graphic>
          <a:graphicData uri="http://schemas.openxmlformats.org/drawingml/2006/table">
            <a:tbl>
              <a:tblPr/>
              <a:tblGrid>
                <a:gridCol w="4267200"/>
                <a:gridCol w="4343400"/>
              </a:tblGrid>
              <a:tr h="317053">
                <a:tc>
                  <a:txBody>
                    <a:bodyPr/>
                    <a:lstStyle/>
                    <a:p>
                      <a:pPr algn="ctr">
                        <a:spcAft>
                          <a:spcPts val="0"/>
                        </a:spcAft>
                      </a:pPr>
                      <a:r>
                        <a:rPr lang="cs-CZ" sz="1700" b="1" dirty="0" smtClean="0">
                          <a:solidFill>
                            <a:srgbClr val="FFFF00"/>
                          </a:solidFill>
                          <a:latin typeface="Calibri"/>
                          <a:ea typeface="Calibri"/>
                          <a:cs typeface="Times New Roman"/>
                        </a:rPr>
                        <a:t>Get </a:t>
                      </a:r>
                      <a:r>
                        <a:rPr lang="cs-CZ" sz="1700" b="1" dirty="0">
                          <a:solidFill>
                            <a:srgbClr val="FFFF00"/>
                          </a:solidFill>
                          <a:latin typeface="Calibri"/>
                          <a:ea typeface="Calibri"/>
                          <a:cs typeface="Times New Roman"/>
                        </a:rPr>
                        <a:t>Genuine Kit</a:t>
                      </a:r>
                      <a:endParaRPr lang="cs-CZ" sz="17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700" b="1" dirty="0" err="1">
                          <a:solidFill>
                            <a:srgbClr val="FFFF00"/>
                          </a:solidFill>
                          <a:latin typeface="Calibri"/>
                          <a:ea typeface="Calibri"/>
                          <a:cs typeface="Times New Roman"/>
                        </a:rPr>
                        <a:t>Get</a:t>
                      </a:r>
                      <a:r>
                        <a:rPr lang="cs-CZ" sz="1700" b="1" dirty="0">
                          <a:solidFill>
                            <a:srgbClr val="FFFF00"/>
                          </a:solidFill>
                          <a:latin typeface="Calibri"/>
                          <a:ea typeface="Calibri"/>
                          <a:cs typeface="Times New Roman"/>
                        </a:rPr>
                        <a:t> </a:t>
                      </a:r>
                      <a:r>
                        <a:rPr lang="cs-CZ" sz="1700" b="1" dirty="0" err="1">
                          <a:solidFill>
                            <a:srgbClr val="FFFF00"/>
                          </a:solidFill>
                          <a:latin typeface="Calibri"/>
                          <a:ea typeface="Calibri"/>
                          <a:cs typeface="Times New Roman"/>
                        </a:rPr>
                        <a:t>Genuine</a:t>
                      </a:r>
                      <a:r>
                        <a:rPr lang="cs-CZ" sz="1700" b="1" dirty="0">
                          <a:solidFill>
                            <a:srgbClr val="FFFF00"/>
                          </a:solidFill>
                          <a:latin typeface="Calibri"/>
                          <a:ea typeface="Calibri"/>
                          <a:cs typeface="Times New Roman"/>
                        </a:rPr>
                        <a:t> Windows </a:t>
                      </a:r>
                      <a:r>
                        <a:rPr lang="cs-CZ" sz="1700" b="1" dirty="0" err="1">
                          <a:solidFill>
                            <a:srgbClr val="FFFF00"/>
                          </a:solidFill>
                          <a:latin typeface="Calibri"/>
                          <a:ea typeface="Calibri"/>
                          <a:cs typeface="Times New Roman"/>
                        </a:rPr>
                        <a:t>Agreement</a:t>
                      </a:r>
                      <a:endParaRPr lang="cs-CZ" sz="17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3161">
                <a:tc>
                  <a:txBody>
                    <a:bodyPr/>
                    <a:lstStyle/>
                    <a:p>
                      <a:pPr>
                        <a:spcAft>
                          <a:spcPts val="0"/>
                        </a:spcAft>
                      </a:pPr>
                      <a:r>
                        <a:rPr lang="cs-CZ" sz="1700" b="1" i="1" dirty="0">
                          <a:solidFill>
                            <a:schemeClr val="tx2"/>
                          </a:solidFill>
                          <a:latin typeface="Calibri"/>
                          <a:ea typeface="Calibri"/>
                          <a:cs typeface="Times New Roman"/>
                        </a:rPr>
                        <a:t>Produkty:</a:t>
                      </a:r>
                      <a:endParaRPr lang="cs-CZ" sz="1700" b="1" dirty="0">
                        <a:solidFill>
                          <a:schemeClr val="tx2"/>
                        </a:solidFill>
                        <a:latin typeface="Calibri"/>
                        <a:ea typeface="Calibri"/>
                        <a:cs typeface="Times New Roman"/>
                      </a:endParaRPr>
                    </a:p>
                    <a:p>
                      <a:pPr>
                        <a:spcAft>
                          <a:spcPts val="0"/>
                        </a:spcAft>
                      </a:pPr>
                      <a:r>
                        <a:rPr lang="cs-CZ" sz="1700" dirty="0">
                          <a:latin typeface="Calibri"/>
                          <a:ea typeface="Calibri"/>
                          <a:cs typeface="Times New Roman"/>
                        </a:rPr>
                        <a:t>Windows XP Professional</a:t>
                      </a:r>
                    </a:p>
                    <a:p>
                      <a:pPr>
                        <a:spcAft>
                          <a:spcPts val="0"/>
                        </a:spcAft>
                      </a:pPr>
                      <a:r>
                        <a:rPr lang="cs-CZ" sz="1700" dirty="0" smtClean="0">
                          <a:latin typeface="Calibri"/>
                          <a:ea typeface="Calibri"/>
                          <a:cs typeface="Times New Roman"/>
                        </a:rPr>
                        <a:t>Windows Vista Home Premium (od 1. 11. 2008)</a:t>
                      </a:r>
                    </a:p>
                    <a:p>
                      <a:pPr>
                        <a:spcAft>
                          <a:spcPts val="0"/>
                        </a:spcAft>
                      </a:pPr>
                      <a:r>
                        <a:rPr lang="cs-CZ" sz="1700" dirty="0" smtClean="0">
                          <a:latin typeface="Calibri"/>
                          <a:ea typeface="Calibri"/>
                          <a:cs typeface="Times New Roman"/>
                        </a:rPr>
                        <a:t>Windows </a:t>
                      </a:r>
                      <a:r>
                        <a:rPr lang="cs-CZ" sz="1700" dirty="0">
                          <a:latin typeface="Calibri"/>
                          <a:ea typeface="Calibri"/>
                          <a:cs typeface="Times New Roman"/>
                        </a:rPr>
                        <a:t>Vista </a:t>
                      </a:r>
                      <a:r>
                        <a:rPr lang="cs-CZ" sz="1700" dirty="0">
                          <a:solidFill>
                            <a:schemeClr val="tx1"/>
                          </a:solidFill>
                          <a:latin typeface="Calibri"/>
                          <a:ea typeface="Calibri"/>
                          <a:cs typeface="Times New Roman"/>
                        </a:rPr>
                        <a:t>Business (od 1</a:t>
                      </a:r>
                      <a:r>
                        <a:rPr lang="cs-CZ" sz="1700" dirty="0" smtClean="0">
                          <a:solidFill>
                            <a:schemeClr val="tx1"/>
                          </a:solidFill>
                          <a:latin typeface="Calibri"/>
                          <a:ea typeface="Calibri"/>
                          <a:cs typeface="Times New Roman"/>
                        </a:rPr>
                        <a:t>. 11. 2008</a:t>
                      </a:r>
                      <a:r>
                        <a:rPr lang="cs-CZ" sz="1700" dirty="0">
                          <a:solidFill>
                            <a:schemeClr val="tx1"/>
                          </a:solidFill>
                          <a:latin typeface="Calibri"/>
                          <a:ea typeface="Calibri"/>
                          <a:cs typeface="Times New Roman"/>
                        </a:rPr>
                        <a:t>)</a:t>
                      </a:r>
                    </a:p>
                    <a:p>
                      <a:pPr>
                        <a:spcAft>
                          <a:spcPts val="0"/>
                        </a:spcAft>
                      </a:pPr>
                      <a:r>
                        <a:rPr lang="cs-CZ" sz="17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700" b="1" i="1" dirty="0">
                          <a:solidFill>
                            <a:schemeClr val="tx2"/>
                          </a:solidFill>
                          <a:latin typeface="Calibri"/>
                          <a:ea typeface="Calibri"/>
                          <a:cs typeface="Times New Roman"/>
                        </a:rPr>
                        <a:t>Produkty:</a:t>
                      </a:r>
                      <a:endParaRPr lang="cs-CZ" sz="1700" b="1" dirty="0">
                        <a:solidFill>
                          <a:schemeClr val="tx2"/>
                        </a:solidFill>
                        <a:latin typeface="Calibri"/>
                        <a:ea typeface="Calibri"/>
                        <a:cs typeface="Times New Roman"/>
                      </a:endParaRPr>
                    </a:p>
                    <a:p>
                      <a:pPr>
                        <a:spcAft>
                          <a:spcPts val="0"/>
                        </a:spcAft>
                      </a:pPr>
                      <a:r>
                        <a:rPr lang="cs-CZ" sz="1700" dirty="0">
                          <a:latin typeface="Calibri"/>
                          <a:ea typeface="Calibri"/>
                          <a:cs typeface="Times New Roman"/>
                        </a:rPr>
                        <a:t>Windows XP Professional</a:t>
                      </a:r>
                    </a:p>
                    <a:p>
                      <a:pPr>
                        <a:spcAft>
                          <a:spcPts val="0"/>
                        </a:spcAft>
                      </a:pPr>
                      <a:r>
                        <a:rPr lang="cs-CZ" sz="1700" dirty="0">
                          <a:latin typeface="Calibri"/>
                          <a:ea typeface="Calibri"/>
                          <a:cs typeface="Times New Roman"/>
                        </a:rPr>
                        <a:t>Windows Vista Business (od </a:t>
                      </a:r>
                      <a:r>
                        <a:rPr lang="cs-CZ" sz="1700" dirty="0">
                          <a:solidFill>
                            <a:schemeClr val="tx1"/>
                          </a:solidFill>
                          <a:latin typeface="Calibri"/>
                          <a:ea typeface="Calibri"/>
                          <a:cs typeface="Times New Roman"/>
                        </a:rPr>
                        <a:t>1</a:t>
                      </a:r>
                      <a:r>
                        <a:rPr lang="cs-CZ" sz="1700" dirty="0" smtClean="0">
                          <a:solidFill>
                            <a:schemeClr val="tx1"/>
                          </a:solidFill>
                          <a:latin typeface="Calibri"/>
                          <a:ea typeface="Calibri"/>
                          <a:cs typeface="Times New Roman"/>
                        </a:rPr>
                        <a:t>. 11. 20</a:t>
                      </a:r>
                      <a:r>
                        <a:rPr lang="cs-CZ" sz="1700" dirty="0" smtClean="0">
                          <a:latin typeface="Calibri"/>
                          <a:ea typeface="Calibri"/>
                          <a:cs typeface="Times New Roman"/>
                        </a:rPr>
                        <a:t>08, s </a:t>
                      </a:r>
                      <a:r>
                        <a:rPr lang="cs-CZ" sz="1700" dirty="0" err="1" smtClean="0">
                          <a:latin typeface="Calibri"/>
                          <a:ea typeface="Calibri"/>
                          <a:cs typeface="Times New Roman"/>
                        </a:rPr>
                        <a:t>možnosťou</a:t>
                      </a:r>
                      <a:r>
                        <a:rPr lang="cs-CZ" sz="1700" dirty="0" smtClean="0">
                          <a:latin typeface="Calibri"/>
                          <a:ea typeface="Calibri"/>
                          <a:cs typeface="Times New Roman"/>
                        </a:rPr>
                        <a:t> downgradu na Windows XP Pro)</a:t>
                      </a:r>
                      <a:endParaRPr lang="cs-CZ"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586">
                <a:tc>
                  <a:txBody>
                    <a:bodyPr/>
                    <a:lstStyle/>
                    <a:p>
                      <a:pPr>
                        <a:spcAft>
                          <a:spcPts val="0"/>
                        </a:spcAft>
                      </a:pPr>
                      <a:r>
                        <a:rPr lang="cs-CZ" sz="1700" b="1" i="1" dirty="0" smtClean="0">
                          <a:solidFill>
                            <a:schemeClr val="tx2"/>
                          </a:solidFill>
                          <a:latin typeface="Calibri"/>
                          <a:ea typeface="Calibri"/>
                          <a:cs typeface="Times New Roman"/>
                        </a:rPr>
                        <a:t>Základná </a:t>
                      </a:r>
                      <a:r>
                        <a:rPr lang="cs-CZ" sz="1700" b="1" i="1" dirty="0" err="1" smtClean="0">
                          <a:solidFill>
                            <a:schemeClr val="tx2"/>
                          </a:solidFill>
                          <a:latin typeface="Calibri"/>
                          <a:ea typeface="Calibri"/>
                          <a:cs typeface="Times New Roman"/>
                        </a:rPr>
                        <a:t>informácia</a:t>
                      </a:r>
                      <a:r>
                        <a:rPr lang="cs-CZ" sz="1700" b="1" i="1" dirty="0" smtClean="0">
                          <a:solidFill>
                            <a:schemeClr val="tx2"/>
                          </a:solidFill>
                          <a:latin typeface="Calibri"/>
                          <a:ea typeface="Calibri"/>
                          <a:cs typeface="Times New Roman"/>
                        </a:rPr>
                        <a:t>: </a:t>
                      </a:r>
                      <a:endParaRPr lang="cs-CZ" sz="1700" b="1" dirty="0">
                        <a:solidFill>
                          <a:schemeClr val="tx2"/>
                        </a:solidFill>
                        <a:latin typeface="Calibri"/>
                        <a:ea typeface="Calibri"/>
                        <a:cs typeface="Times New Roman"/>
                      </a:endParaRPr>
                    </a:p>
                    <a:p>
                      <a:pPr marL="342900" lvl="0" indent="-342900">
                        <a:spcAft>
                          <a:spcPts val="0"/>
                        </a:spcAft>
                        <a:buFont typeface="Times New Roman"/>
                        <a:buChar char="•"/>
                        <a:tabLst>
                          <a:tab pos="457200" algn="l"/>
                        </a:tabLst>
                      </a:pPr>
                      <a:r>
                        <a:rPr lang="cs-CZ" sz="1700" dirty="0" smtClean="0">
                          <a:latin typeface="Calibri"/>
                          <a:ea typeface="Calibri"/>
                          <a:cs typeface="Times New Roman"/>
                        </a:rPr>
                        <a:t>Určený pre legalizáciu </a:t>
                      </a:r>
                      <a:r>
                        <a:rPr lang="cs-CZ" sz="1700" dirty="0">
                          <a:latin typeface="Calibri"/>
                          <a:ea typeface="Calibri"/>
                          <a:cs typeface="Times New Roman"/>
                        </a:rPr>
                        <a:t>do 10 PC</a:t>
                      </a:r>
                    </a:p>
                    <a:p>
                      <a:pPr marL="342900" lvl="0" indent="-342900">
                        <a:spcAft>
                          <a:spcPts val="0"/>
                        </a:spcAft>
                        <a:buFont typeface="Times New Roman"/>
                        <a:buChar char="•"/>
                        <a:tabLst>
                          <a:tab pos="457200" algn="l"/>
                        </a:tabLst>
                      </a:pPr>
                      <a:r>
                        <a:rPr lang="cs-CZ" sz="1700" dirty="0">
                          <a:latin typeface="Calibri"/>
                          <a:ea typeface="Calibri"/>
                          <a:cs typeface="Times New Roman"/>
                        </a:rPr>
                        <a:t>OEM </a:t>
                      </a:r>
                      <a:r>
                        <a:rPr lang="cs-CZ" sz="1700" dirty="0" err="1" smtClean="0">
                          <a:latin typeface="Calibri"/>
                          <a:ea typeface="Calibri"/>
                          <a:cs typeface="Times New Roman"/>
                        </a:rPr>
                        <a:t>distribúcia</a:t>
                      </a:r>
                      <a:r>
                        <a:rPr lang="cs-CZ" sz="1700" dirty="0" smtClean="0">
                          <a:latin typeface="Calibri"/>
                          <a:ea typeface="Calibri"/>
                          <a:cs typeface="Times New Roman"/>
                        </a:rPr>
                        <a:t>/DVD </a:t>
                      </a:r>
                      <a:r>
                        <a:rPr lang="cs-CZ" sz="1700" dirty="0" err="1" smtClean="0">
                          <a:latin typeface="Calibri"/>
                          <a:ea typeface="Calibri"/>
                          <a:cs typeface="Times New Roman"/>
                        </a:rPr>
                        <a:t>balenie</a:t>
                      </a:r>
                      <a:r>
                        <a:rPr lang="cs-CZ" sz="1700" dirty="0" smtClean="0">
                          <a:latin typeface="Calibri"/>
                          <a:ea typeface="Calibri"/>
                          <a:cs typeface="Times New Roman"/>
                        </a:rPr>
                        <a:t> </a:t>
                      </a:r>
                      <a:r>
                        <a:rPr lang="en-US" sz="1700" dirty="0" smtClean="0">
                          <a:latin typeface="Calibri"/>
                          <a:ea typeface="Calibri"/>
                          <a:cs typeface="Times New Roman"/>
                        </a:rPr>
                        <a:t>(m</a:t>
                      </a:r>
                      <a:r>
                        <a:rPr lang="sk-SK" sz="1700" dirty="0" smtClean="0">
                          <a:latin typeface="Calibri"/>
                          <a:ea typeface="Calibri"/>
                          <a:cs typeface="Times New Roman"/>
                        </a:rPr>
                        <a:t>é</a:t>
                      </a:r>
                      <a:r>
                        <a:rPr lang="en-US" sz="1700" dirty="0" err="1" smtClean="0">
                          <a:latin typeface="Calibri"/>
                          <a:ea typeface="Calibri"/>
                          <a:cs typeface="Times New Roman"/>
                        </a:rPr>
                        <a:t>di</a:t>
                      </a:r>
                      <a:r>
                        <a:rPr lang="sk-SK" sz="1700" dirty="0" smtClean="0">
                          <a:latin typeface="Calibri"/>
                          <a:ea typeface="Calibri"/>
                          <a:cs typeface="Times New Roman"/>
                        </a:rPr>
                        <a:t>á</a:t>
                      </a:r>
                      <a:r>
                        <a:rPr lang="en-US" sz="1700" dirty="0" smtClean="0">
                          <a:latin typeface="Calibri"/>
                          <a:ea typeface="Calibri"/>
                          <a:cs typeface="Times New Roman"/>
                        </a:rPr>
                        <a:t>)</a:t>
                      </a:r>
                      <a:endParaRPr lang="cs-CZ" sz="1700" dirty="0" smtClean="0">
                        <a:latin typeface="Calibri"/>
                        <a:ea typeface="Calibri"/>
                        <a:cs typeface="Times New Roman"/>
                      </a:endParaRP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Anonymný</a:t>
                      </a:r>
                      <a:r>
                        <a:rPr lang="cs-CZ" sz="1700" dirty="0" smtClean="0">
                          <a:latin typeface="Calibri"/>
                          <a:ea typeface="Calibri"/>
                          <a:cs typeface="Times New Roman"/>
                        </a:rPr>
                        <a:t> nákup</a:t>
                      </a:r>
                      <a:endParaRPr lang="cs-CZ" sz="1700" dirty="0">
                        <a:latin typeface="Calibri"/>
                        <a:ea typeface="Calibri"/>
                        <a:cs typeface="Times New Roman"/>
                      </a:endParaRPr>
                    </a:p>
                    <a:p>
                      <a:pPr marL="342900" lvl="0" indent="-342900">
                        <a:spcAft>
                          <a:spcPts val="0"/>
                        </a:spcAft>
                        <a:buFont typeface="Times New Roman"/>
                        <a:buChar char="•"/>
                        <a:tabLst>
                          <a:tab pos="457200" algn="l"/>
                        </a:tabLst>
                      </a:pPr>
                      <a:r>
                        <a:rPr lang="cs-CZ" sz="1700" dirty="0">
                          <a:latin typeface="Calibri"/>
                          <a:ea typeface="Calibri"/>
                          <a:cs typeface="Times New Roman"/>
                        </a:rPr>
                        <a:t>K </a:t>
                      </a:r>
                      <a:r>
                        <a:rPr lang="cs-CZ" sz="1700" dirty="0" err="1" smtClean="0">
                          <a:latin typeface="Calibri"/>
                          <a:ea typeface="Calibri"/>
                          <a:cs typeface="Times New Roman"/>
                        </a:rPr>
                        <a:t>dispozícií</a:t>
                      </a:r>
                      <a:r>
                        <a:rPr lang="cs-CZ" sz="1700" dirty="0" smtClean="0">
                          <a:latin typeface="Calibri"/>
                          <a:ea typeface="Calibri"/>
                          <a:cs typeface="Times New Roman"/>
                        </a:rPr>
                        <a:t> </a:t>
                      </a:r>
                      <a:r>
                        <a:rPr lang="cs-CZ" sz="1700" dirty="0" err="1" smtClean="0">
                          <a:latin typeface="Calibri"/>
                          <a:ea typeface="Calibri"/>
                          <a:cs typeface="Times New Roman"/>
                        </a:rPr>
                        <a:t>ako</a:t>
                      </a:r>
                      <a:r>
                        <a:rPr lang="cs-CZ" sz="1700" dirty="0" smtClean="0">
                          <a:latin typeface="Calibri"/>
                          <a:ea typeface="Calibri"/>
                          <a:cs typeface="Times New Roman"/>
                        </a:rPr>
                        <a:t> </a:t>
                      </a:r>
                      <a:r>
                        <a:rPr lang="cs-CZ" sz="1700" dirty="0">
                          <a:latin typeface="Calibri"/>
                          <a:ea typeface="Calibri"/>
                          <a:cs typeface="Times New Roman"/>
                        </a:rPr>
                        <a:t>samostatná </a:t>
                      </a:r>
                      <a:r>
                        <a:rPr lang="cs-CZ" sz="1700" dirty="0" err="1" smtClean="0">
                          <a:latin typeface="Calibri"/>
                          <a:ea typeface="Calibri"/>
                          <a:cs typeface="Times New Roman"/>
                        </a:rPr>
                        <a:t>licencia</a:t>
                      </a:r>
                      <a:r>
                        <a:rPr lang="cs-CZ" sz="1700" dirty="0" smtClean="0">
                          <a:latin typeface="Calibri"/>
                          <a:ea typeface="Calibri"/>
                          <a:cs typeface="Times New Roman"/>
                        </a:rPr>
                        <a:t> </a:t>
                      </a:r>
                      <a:r>
                        <a:rPr lang="cs-CZ" sz="1700" dirty="0" err="1" smtClean="0">
                          <a:latin typeface="Calibri"/>
                          <a:ea typeface="Calibri"/>
                          <a:cs typeface="Times New Roman"/>
                        </a:rPr>
                        <a:t>alebo</a:t>
                      </a:r>
                      <a:r>
                        <a:rPr lang="cs-CZ" sz="1700" dirty="0" smtClean="0">
                          <a:latin typeface="Calibri"/>
                          <a:ea typeface="Calibri"/>
                          <a:cs typeface="Times New Roman"/>
                        </a:rPr>
                        <a:t> </a:t>
                      </a:r>
                      <a:r>
                        <a:rPr lang="cs-CZ" sz="1700" dirty="0">
                          <a:latin typeface="Calibri"/>
                          <a:ea typeface="Calibri"/>
                          <a:cs typeface="Times New Roman"/>
                        </a:rPr>
                        <a:t>balíček 10 </a:t>
                      </a:r>
                      <a:r>
                        <a:rPr lang="cs-CZ" sz="1700" dirty="0" err="1" smtClean="0">
                          <a:latin typeface="Calibri"/>
                          <a:ea typeface="Calibri"/>
                          <a:cs typeface="Times New Roman"/>
                        </a:rPr>
                        <a:t>licencií</a:t>
                      </a:r>
                      <a:endParaRPr lang="cs-CZ" sz="1700" dirty="0">
                        <a:latin typeface="Calibri"/>
                        <a:ea typeface="Calibri"/>
                        <a:cs typeface="Times New Roman"/>
                      </a:endParaRPr>
                    </a:p>
                    <a:p>
                      <a:pPr marL="342900" lvl="0" indent="-342900">
                        <a:spcAft>
                          <a:spcPts val="0"/>
                        </a:spcAft>
                        <a:buFont typeface="Times New Roman"/>
                        <a:buChar char="•"/>
                        <a:tabLst>
                          <a:tab pos="457200" algn="l"/>
                        </a:tabLst>
                      </a:pPr>
                      <a:r>
                        <a:rPr lang="cs-CZ" sz="1700" dirty="0">
                          <a:solidFill>
                            <a:schemeClr val="tx1"/>
                          </a:solidFill>
                          <a:latin typeface="Calibri"/>
                          <a:ea typeface="Calibri"/>
                          <a:cs typeface="Times New Roman"/>
                        </a:rPr>
                        <a:t>Obsahuje certifikát </a:t>
                      </a:r>
                      <a:r>
                        <a:rPr lang="cs-CZ" sz="1700" dirty="0" smtClean="0">
                          <a:solidFill>
                            <a:schemeClr val="tx1"/>
                          </a:solidFill>
                          <a:latin typeface="Calibri"/>
                          <a:ea typeface="Calibri"/>
                          <a:cs typeface="Times New Roman"/>
                        </a:rPr>
                        <a:t>pravost</a:t>
                      </a:r>
                      <a:r>
                        <a:rPr lang="cs-CZ" sz="1700" baseline="0" dirty="0" smtClean="0">
                          <a:solidFill>
                            <a:schemeClr val="tx1"/>
                          </a:solidFill>
                          <a:latin typeface="Calibri"/>
                          <a:ea typeface="Calibri"/>
                          <a:cs typeface="Times New Roman"/>
                        </a:rPr>
                        <a:t>i (C</a:t>
                      </a:r>
                      <a:r>
                        <a:rPr lang="cs-CZ" sz="1700" dirty="0" smtClean="0">
                          <a:solidFill>
                            <a:schemeClr val="tx1"/>
                          </a:solidFill>
                          <a:latin typeface="Calibri"/>
                          <a:ea typeface="Calibri"/>
                          <a:cs typeface="Times New Roman"/>
                        </a:rPr>
                        <a:t>OA</a:t>
                      </a:r>
                      <a:r>
                        <a:rPr lang="cs-CZ" sz="1700" dirty="0">
                          <a:solidFill>
                            <a:schemeClr val="tx1"/>
                          </a:solidFill>
                          <a:latin typeface="Calibri"/>
                          <a:ea typeface="Calibri"/>
                          <a:cs typeface="Times New Roman"/>
                        </a:rPr>
                        <a:t>)           </a:t>
                      </a:r>
                      <a:r>
                        <a:rPr lang="cs-CZ" sz="1700" dirty="0">
                          <a:solidFill>
                            <a:srgbClr val="000000"/>
                          </a:solidFill>
                          <a:latin typeface="Calibri"/>
                          <a:ea typeface="Calibri"/>
                          <a:cs typeface="Times New Roman"/>
                        </a:rPr>
                        <a:t>                      </a:t>
                      </a:r>
                      <a:endParaRPr lang="cs-CZ" sz="1700" dirty="0">
                        <a:latin typeface="Calibri"/>
                        <a:ea typeface="Calibri"/>
                        <a:cs typeface="Times New Roman"/>
                      </a:endParaRP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Inštalácia</a:t>
                      </a:r>
                      <a:r>
                        <a:rPr lang="cs-CZ" sz="1700" dirty="0" smtClean="0">
                          <a:latin typeface="Calibri"/>
                          <a:ea typeface="Calibri"/>
                          <a:cs typeface="Times New Roman"/>
                        </a:rPr>
                        <a:t> </a:t>
                      </a:r>
                      <a:r>
                        <a:rPr lang="cs-CZ" sz="1700" dirty="0">
                          <a:latin typeface="Calibri"/>
                          <a:ea typeface="Calibri"/>
                          <a:cs typeface="Times New Roman"/>
                        </a:rPr>
                        <a:t>je </a:t>
                      </a:r>
                      <a:r>
                        <a:rPr lang="cs-CZ" sz="1700" dirty="0" err="1" smtClean="0">
                          <a:latin typeface="Calibri"/>
                          <a:ea typeface="Calibri"/>
                          <a:cs typeface="Times New Roman"/>
                        </a:rPr>
                        <a:t>rovnaká</a:t>
                      </a:r>
                      <a:r>
                        <a:rPr lang="cs-CZ" sz="1700" dirty="0" smtClean="0">
                          <a:latin typeface="Calibri"/>
                          <a:ea typeface="Calibri"/>
                          <a:cs typeface="Times New Roman"/>
                        </a:rPr>
                        <a:t> </a:t>
                      </a:r>
                      <a:r>
                        <a:rPr lang="cs-CZ" sz="1700" dirty="0" err="1" smtClean="0">
                          <a:latin typeface="Calibri"/>
                          <a:ea typeface="Calibri"/>
                          <a:cs typeface="Times New Roman"/>
                        </a:rPr>
                        <a:t>ako</a:t>
                      </a:r>
                      <a:r>
                        <a:rPr lang="cs-CZ" sz="1700" dirty="0" smtClean="0">
                          <a:latin typeface="Calibri"/>
                          <a:ea typeface="Calibri"/>
                          <a:cs typeface="Times New Roman"/>
                        </a:rPr>
                        <a:t> </a:t>
                      </a:r>
                      <a:r>
                        <a:rPr lang="cs-CZ" sz="1700" dirty="0">
                          <a:latin typeface="Calibri"/>
                          <a:ea typeface="Calibri"/>
                          <a:cs typeface="Times New Roman"/>
                        </a:rPr>
                        <a:t>u </a:t>
                      </a:r>
                      <a:r>
                        <a:rPr lang="cs-CZ" sz="1700" dirty="0" err="1" smtClean="0">
                          <a:latin typeface="Calibri"/>
                          <a:ea typeface="Calibri"/>
                          <a:cs typeface="Times New Roman"/>
                        </a:rPr>
                        <a:t>krabicovej</a:t>
                      </a:r>
                      <a:r>
                        <a:rPr lang="cs-CZ" sz="1700" dirty="0" smtClean="0">
                          <a:latin typeface="Calibri"/>
                          <a:ea typeface="Calibri"/>
                          <a:cs typeface="Times New Roman"/>
                        </a:rPr>
                        <a:t> </a:t>
                      </a:r>
                      <a:r>
                        <a:rPr lang="cs-CZ" sz="1700" dirty="0" err="1" smtClean="0">
                          <a:latin typeface="Calibri"/>
                          <a:ea typeface="Calibri"/>
                          <a:cs typeface="Times New Roman"/>
                        </a:rPr>
                        <a:t>licencie</a:t>
                      </a:r>
                      <a:endParaRPr lang="cs-CZ" sz="1700" dirty="0">
                        <a:latin typeface="Calibri"/>
                        <a:ea typeface="Calibri"/>
                        <a:cs typeface="Times New Roman"/>
                      </a:endParaRPr>
                    </a:p>
                    <a:p>
                      <a:pPr marL="342900" lvl="0" indent="-342900">
                        <a:spcAft>
                          <a:spcPts val="0"/>
                        </a:spcAft>
                        <a:buFont typeface="Times New Roman"/>
                        <a:buChar char="•"/>
                        <a:tabLst>
                          <a:tab pos="457200" algn="l"/>
                        </a:tabLst>
                      </a:pPr>
                      <a:r>
                        <a:rPr lang="cs-CZ" sz="1700" dirty="0">
                          <a:latin typeface="Calibri"/>
                          <a:ea typeface="Calibri"/>
                          <a:cs typeface="Times New Roman"/>
                        </a:rPr>
                        <a:t>Microsoft poskytuje </a:t>
                      </a:r>
                      <a:r>
                        <a:rPr lang="cs-CZ" sz="1700" dirty="0" err="1" smtClean="0">
                          <a:latin typeface="Calibri"/>
                          <a:ea typeface="Calibri"/>
                          <a:cs typeface="Times New Roman"/>
                        </a:rPr>
                        <a:t>technickú</a:t>
                      </a:r>
                      <a:r>
                        <a:rPr lang="cs-CZ" sz="1700" dirty="0" smtClean="0">
                          <a:latin typeface="Calibri"/>
                          <a:ea typeface="Calibri"/>
                          <a:cs typeface="Times New Roman"/>
                        </a:rPr>
                        <a:t> </a:t>
                      </a:r>
                      <a:r>
                        <a:rPr lang="cs-CZ" sz="1700" dirty="0">
                          <a:latin typeface="Calibri"/>
                          <a:ea typeface="Calibri"/>
                          <a:cs typeface="Times New Roman"/>
                        </a:rPr>
                        <a:t>podporu</a:t>
                      </a: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Licencia</a:t>
                      </a:r>
                      <a:r>
                        <a:rPr lang="cs-CZ" sz="1700" dirty="0" smtClean="0">
                          <a:latin typeface="Calibri"/>
                          <a:ea typeface="Calibri"/>
                          <a:cs typeface="Times New Roman"/>
                        </a:rPr>
                        <a:t> </a:t>
                      </a:r>
                      <a:r>
                        <a:rPr lang="cs-CZ" sz="1700" dirty="0" err="1" smtClean="0">
                          <a:latin typeface="Calibri"/>
                          <a:ea typeface="Calibri"/>
                          <a:cs typeface="Times New Roman"/>
                        </a:rPr>
                        <a:t>nie</a:t>
                      </a:r>
                      <a:r>
                        <a:rPr lang="cs-CZ" sz="1700" baseline="0" dirty="0" smtClean="0">
                          <a:latin typeface="Calibri"/>
                          <a:ea typeface="Calibri"/>
                          <a:cs typeface="Times New Roman"/>
                        </a:rPr>
                        <a:t> je</a:t>
                      </a:r>
                      <a:r>
                        <a:rPr lang="cs-CZ" sz="1700" dirty="0" smtClean="0">
                          <a:latin typeface="Calibri"/>
                          <a:ea typeface="Calibri"/>
                          <a:cs typeface="Times New Roman"/>
                        </a:rPr>
                        <a:t> </a:t>
                      </a:r>
                      <a:r>
                        <a:rPr lang="cs-CZ" sz="1700" dirty="0" err="1" smtClean="0">
                          <a:latin typeface="Calibri"/>
                          <a:ea typeface="Calibri"/>
                          <a:cs typeface="Times New Roman"/>
                        </a:rPr>
                        <a:t>prenosná</a:t>
                      </a:r>
                      <a:r>
                        <a:rPr lang="cs-CZ" sz="1700" dirty="0" smtClean="0">
                          <a:latin typeface="Calibri"/>
                          <a:ea typeface="Calibri"/>
                          <a:cs typeface="Times New Roman"/>
                        </a:rPr>
                        <a:t> </a:t>
                      </a:r>
                      <a:r>
                        <a:rPr lang="cs-CZ" sz="1700" dirty="0">
                          <a:latin typeface="Calibri"/>
                          <a:ea typeface="Calibri"/>
                          <a:cs typeface="Times New Roman"/>
                        </a:rPr>
                        <a:t>z PC na </a:t>
                      </a:r>
                      <a:r>
                        <a:rPr lang="cs-CZ" sz="1700" dirty="0" smtClean="0">
                          <a:latin typeface="Calibri"/>
                          <a:ea typeface="Calibri"/>
                          <a:cs typeface="Times New Roman"/>
                        </a:rPr>
                        <a:t>PC</a:t>
                      </a: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Možnosť</a:t>
                      </a:r>
                      <a:r>
                        <a:rPr lang="cs-CZ" sz="1700" dirty="0" smtClean="0">
                          <a:latin typeface="Calibri"/>
                          <a:ea typeface="Calibri"/>
                          <a:cs typeface="Times New Roman"/>
                        </a:rPr>
                        <a:t> </a:t>
                      </a:r>
                      <a:r>
                        <a:rPr lang="cs-CZ" sz="1700" dirty="0" err="1" smtClean="0">
                          <a:latin typeface="Calibri"/>
                          <a:ea typeface="Calibri"/>
                          <a:cs typeface="Times New Roman"/>
                        </a:rPr>
                        <a:t>dokúpenia</a:t>
                      </a:r>
                      <a:r>
                        <a:rPr lang="cs-CZ" sz="1700" dirty="0" smtClean="0">
                          <a:latin typeface="Calibri"/>
                          <a:ea typeface="Calibri"/>
                          <a:cs typeface="Times New Roman"/>
                        </a:rPr>
                        <a:t> Software Assurance do 90 dní od nákupu</a:t>
                      </a:r>
                      <a:endParaRPr lang="cs-CZ" sz="1700" dirty="0">
                        <a:latin typeface="Calibri"/>
                        <a:ea typeface="Calibri"/>
                        <a:cs typeface="Times New Roman"/>
                      </a:endParaRPr>
                    </a:p>
                    <a:p>
                      <a:pPr>
                        <a:spcAft>
                          <a:spcPts val="0"/>
                        </a:spcAft>
                      </a:pPr>
                      <a:r>
                        <a:rPr lang="cs-CZ" sz="17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700" b="1" i="1" dirty="0" smtClean="0">
                          <a:solidFill>
                            <a:schemeClr val="tx2"/>
                          </a:solidFill>
                          <a:latin typeface="Calibri"/>
                          <a:ea typeface="Calibri"/>
                          <a:cs typeface="Times New Roman"/>
                        </a:rPr>
                        <a:t>Základná </a:t>
                      </a:r>
                      <a:r>
                        <a:rPr lang="cs-CZ" sz="1700" b="1" i="1" dirty="0" err="1" smtClean="0">
                          <a:solidFill>
                            <a:schemeClr val="tx2"/>
                          </a:solidFill>
                          <a:latin typeface="Calibri"/>
                          <a:ea typeface="Calibri"/>
                          <a:cs typeface="Times New Roman"/>
                        </a:rPr>
                        <a:t>informácia</a:t>
                      </a:r>
                      <a:r>
                        <a:rPr lang="cs-CZ" sz="1700" b="1" i="1" dirty="0" smtClean="0">
                          <a:solidFill>
                            <a:schemeClr val="tx2"/>
                          </a:solidFill>
                          <a:latin typeface="Calibri"/>
                          <a:ea typeface="Calibri"/>
                          <a:cs typeface="Times New Roman"/>
                        </a:rPr>
                        <a:t>: </a:t>
                      </a:r>
                      <a:endParaRPr lang="cs-CZ" sz="1700" b="1" dirty="0" smtClean="0">
                        <a:solidFill>
                          <a:schemeClr val="tx2"/>
                        </a:solidFill>
                        <a:latin typeface="Calibri"/>
                        <a:ea typeface="Calibri"/>
                        <a:cs typeface="Times New Roman"/>
                      </a:endParaRPr>
                    </a:p>
                    <a:p>
                      <a:pPr marL="342900" lvl="0" indent="-342900">
                        <a:spcAft>
                          <a:spcPts val="0"/>
                        </a:spcAft>
                        <a:buFont typeface="Times New Roman"/>
                        <a:buChar char="•"/>
                        <a:tabLst>
                          <a:tab pos="457200" algn="l"/>
                        </a:tabLst>
                      </a:pPr>
                      <a:r>
                        <a:rPr lang="cs-CZ" sz="1700" dirty="0" smtClean="0">
                          <a:latin typeface="Calibri"/>
                          <a:ea typeface="Calibri"/>
                          <a:cs typeface="Times New Roman"/>
                        </a:rPr>
                        <a:t>Určené </a:t>
                      </a:r>
                      <a:r>
                        <a:rPr lang="cs-CZ" sz="1700" dirty="0" err="1" smtClean="0">
                          <a:latin typeface="Calibri"/>
                          <a:ea typeface="Calibri"/>
                          <a:cs typeface="Times New Roman"/>
                        </a:rPr>
                        <a:t>pre</a:t>
                      </a:r>
                      <a:r>
                        <a:rPr lang="cs-CZ" sz="1700" dirty="0" smtClean="0">
                          <a:latin typeface="Calibri"/>
                          <a:ea typeface="Calibri"/>
                          <a:cs typeface="Times New Roman"/>
                        </a:rPr>
                        <a:t> </a:t>
                      </a:r>
                      <a:r>
                        <a:rPr lang="cs-CZ" sz="1700" dirty="0" err="1" smtClean="0">
                          <a:latin typeface="Calibri"/>
                          <a:ea typeface="Calibri"/>
                          <a:cs typeface="Times New Roman"/>
                        </a:rPr>
                        <a:t>legalizáciu</a:t>
                      </a:r>
                      <a:r>
                        <a:rPr lang="cs-CZ" sz="1700" dirty="0" smtClean="0">
                          <a:latin typeface="Calibri"/>
                          <a:ea typeface="Calibri"/>
                          <a:cs typeface="Times New Roman"/>
                        </a:rPr>
                        <a:t> 5 </a:t>
                      </a:r>
                      <a:r>
                        <a:rPr lang="cs-CZ" sz="1700" dirty="0">
                          <a:latin typeface="Calibri"/>
                          <a:ea typeface="Calibri"/>
                          <a:cs typeface="Times New Roman"/>
                        </a:rPr>
                        <a:t>a </a:t>
                      </a:r>
                      <a:r>
                        <a:rPr lang="cs-CZ" sz="1700" dirty="0" err="1" smtClean="0">
                          <a:latin typeface="Calibri"/>
                          <a:ea typeface="Calibri"/>
                          <a:cs typeface="Times New Roman"/>
                        </a:rPr>
                        <a:t>viac</a:t>
                      </a:r>
                      <a:r>
                        <a:rPr lang="cs-CZ" sz="1700" dirty="0" smtClean="0">
                          <a:latin typeface="Calibri"/>
                          <a:ea typeface="Calibri"/>
                          <a:cs typeface="Times New Roman"/>
                        </a:rPr>
                        <a:t> PC</a:t>
                      </a:r>
                    </a:p>
                    <a:p>
                      <a:pPr marL="342900" lvl="0" indent="-342900">
                        <a:spcAft>
                          <a:spcPts val="0"/>
                        </a:spcAft>
                        <a:buFont typeface="Times New Roman"/>
                        <a:buChar char="•"/>
                        <a:tabLst>
                          <a:tab pos="457200" algn="l"/>
                        </a:tabLst>
                      </a:pPr>
                      <a:r>
                        <a:rPr lang="cs-CZ" sz="1700" dirty="0" smtClean="0">
                          <a:latin typeface="Calibri"/>
                          <a:ea typeface="Calibri"/>
                          <a:cs typeface="Times New Roman"/>
                        </a:rPr>
                        <a:t>2 varianty</a:t>
                      </a:r>
                      <a:r>
                        <a:rPr lang="cs-CZ" sz="1700" baseline="0" dirty="0" smtClean="0">
                          <a:latin typeface="Calibri"/>
                          <a:ea typeface="Calibri"/>
                          <a:cs typeface="Times New Roman"/>
                        </a:rPr>
                        <a:t> WWGA SMO a WWGA LO</a:t>
                      </a:r>
                      <a:endParaRPr lang="cs-CZ" sz="1700" dirty="0">
                        <a:latin typeface="Calibri"/>
                        <a:ea typeface="Calibri"/>
                        <a:cs typeface="Times New Roman"/>
                      </a:endParaRP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Multilicencia</a:t>
                      </a:r>
                      <a:r>
                        <a:rPr lang="cs-CZ" sz="1700" dirty="0" smtClean="0">
                          <a:latin typeface="Calibri"/>
                          <a:ea typeface="Calibri"/>
                          <a:cs typeface="Times New Roman"/>
                        </a:rPr>
                        <a:t> (ale </a:t>
                      </a:r>
                      <a:r>
                        <a:rPr lang="cs-CZ" sz="1700" dirty="0" err="1" smtClean="0">
                          <a:latin typeface="Calibri"/>
                          <a:ea typeface="Calibri"/>
                          <a:cs typeface="Times New Roman"/>
                        </a:rPr>
                        <a:t>zahrňuje</a:t>
                      </a:r>
                      <a:r>
                        <a:rPr lang="cs-CZ" sz="1700" baseline="0" dirty="0" smtClean="0">
                          <a:latin typeface="Calibri"/>
                          <a:ea typeface="Calibri"/>
                          <a:cs typeface="Times New Roman"/>
                        </a:rPr>
                        <a:t> </a:t>
                      </a:r>
                      <a:r>
                        <a:rPr lang="cs-CZ" sz="1700" baseline="0" dirty="0" err="1" smtClean="0">
                          <a:latin typeface="Calibri"/>
                          <a:ea typeface="Calibri"/>
                          <a:cs typeface="Times New Roman"/>
                        </a:rPr>
                        <a:t>plnú</a:t>
                      </a:r>
                      <a:r>
                        <a:rPr lang="cs-CZ" sz="1700" baseline="0" dirty="0" smtClean="0">
                          <a:latin typeface="Calibri"/>
                          <a:ea typeface="Calibri"/>
                          <a:cs typeface="Times New Roman"/>
                        </a:rPr>
                        <a:t> </a:t>
                      </a:r>
                      <a:r>
                        <a:rPr lang="cs-CZ" sz="1700" baseline="0" dirty="0" err="1" smtClean="0">
                          <a:latin typeface="Calibri"/>
                          <a:ea typeface="Calibri"/>
                          <a:cs typeface="Times New Roman"/>
                        </a:rPr>
                        <a:t>licenciu</a:t>
                      </a:r>
                      <a:r>
                        <a:rPr lang="cs-CZ" sz="1700" baseline="0" dirty="0" smtClean="0">
                          <a:latin typeface="Calibri"/>
                          <a:ea typeface="Calibri"/>
                          <a:cs typeface="Times New Roman"/>
                        </a:rPr>
                        <a:t> OS, nejedná </a:t>
                      </a:r>
                      <a:r>
                        <a:rPr lang="cs-CZ" sz="1700" baseline="0" dirty="0" err="1" smtClean="0">
                          <a:latin typeface="Calibri"/>
                          <a:ea typeface="Calibri"/>
                          <a:cs typeface="Times New Roman"/>
                        </a:rPr>
                        <a:t>sa</a:t>
                      </a:r>
                      <a:r>
                        <a:rPr lang="cs-CZ" sz="1700" baseline="0" dirty="0" smtClean="0">
                          <a:latin typeface="Calibri"/>
                          <a:ea typeface="Calibri"/>
                          <a:cs typeface="Times New Roman"/>
                        </a:rPr>
                        <a:t> o upgrade</a:t>
                      </a:r>
                      <a:r>
                        <a:rPr lang="cs-CZ" sz="1700" dirty="0" smtClean="0">
                          <a:latin typeface="Calibri"/>
                          <a:ea typeface="Calibri"/>
                          <a:cs typeface="Times New Roman"/>
                        </a:rPr>
                        <a:t>)</a:t>
                      </a: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Licencia</a:t>
                      </a:r>
                      <a:r>
                        <a:rPr lang="cs-CZ" sz="1700" dirty="0" smtClean="0">
                          <a:latin typeface="Calibri"/>
                          <a:ea typeface="Calibri"/>
                          <a:cs typeface="Times New Roman"/>
                        </a:rPr>
                        <a:t> </a:t>
                      </a:r>
                      <a:r>
                        <a:rPr lang="cs-CZ" sz="1700" dirty="0" err="1" smtClean="0">
                          <a:latin typeface="Calibri"/>
                          <a:ea typeface="Calibri"/>
                          <a:cs typeface="Times New Roman"/>
                        </a:rPr>
                        <a:t>nie</a:t>
                      </a:r>
                      <a:r>
                        <a:rPr lang="cs-CZ" sz="1700" baseline="0" dirty="0" smtClean="0">
                          <a:latin typeface="Calibri"/>
                          <a:ea typeface="Calibri"/>
                          <a:cs typeface="Times New Roman"/>
                        </a:rPr>
                        <a:t> je</a:t>
                      </a:r>
                      <a:r>
                        <a:rPr lang="cs-CZ" sz="1700" dirty="0" smtClean="0">
                          <a:latin typeface="Calibri"/>
                          <a:ea typeface="Calibri"/>
                          <a:cs typeface="Times New Roman"/>
                        </a:rPr>
                        <a:t> </a:t>
                      </a:r>
                      <a:r>
                        <a:rPr lang="cs-CZ" sz="1700" dirty="0" err="1" smtClean="0">
                          <a:latin typeface="Calibri"/>
                          <a:ea typeface="Calibri"/>
                          <a:cs typeface="Times New Roman"/>
                        </a:rPr>
                        <a:t>prenosná</a:t>
                      </a:r>
                      <a:r>
                        <a:rPr lang="cs-CZ" sz="1700" dirty="0" smtClean="0">
                          <a:latin typeface="Calibri"/>
                          <a:ea typeface="Calibri"/>
                          <a:cs typeface="Times New Roman"/>
                        </a:rPr>
                        <a:t> z PC na PC</a:t>
                      </a: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Ľahká</a:t>
                      </a:r>
                      <a:r>
                        <a:rPr lang="cs-CZ" sz="1700" baseline="0" dirty="0" smtClean="0">
                          <a:latin typeface="Calibri"/>
                          <a:ea typeface="Calibri"/>
                          <a:cs typeface="Times New Roman"/>
                        </a:rPr>
                        <a:t> </a:t>
                      </a:r>
                      <a:r>
                        <a:rPr lang="cs-CZ" sz="1700" dirty="0" err="1" smtClean="0">
                          <a:latin typeface="Calibri"/>
                          <a:ea typeface="Calibri"/>
                          <a:cs typeface="Times New Roman"/>
                        </a:rPr>
                        <a:t>inventarizácia</a:t>
                      </a:r>
                      <a:endParaRPr lang="cs-CZ" sz="1700" dirty="0">
                        <a:latin typeface="Calibri"/>
                        <a:ea typeface="Calibri"/>
                        <a:cs typeface="Times New Roman"/>
                      </a:endParaRP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Ľahká</a:t>
                      </a:r>
                      <a:r>
                        <a:rPr lang="cs-CZ" sz="1700" dirty="0" smtClean="0">
                          <a:latin typeface="Calibri"/>
                          <a:ea typeface="Calibri"/>
                          <a:cs typeface="Times New Roman"/>
                        </a:rPr>
                        <a:t> </a:t>
                      </a:r>
                      <a:r>
                        <a:rPr lang="cs-CZ" sz="1700" dirty="0" err="1" smtClean="0">
                          <a:latin typeface="Calibri"/>
                          <a:ea typeface="Calibri"/>
                          <a:cs typeface="Times New Roman"/>
                        </a:rPr>
                        <a:t>inštalácia</a:t>
                      </a:r>
                      <a:r>
                        <a:rPr lang="cs-CZ" sz="1700" dirty="0" smtClean="0">
                          <a:latin typeface="Calibri"/>
                          <a:ea typeface="Calibri"/>
                          <a:cs typeface="Times New Roman"/>
                        </a:rPr>
                        <a:t> </a:t>
                      </a:r>
                      <a:r>
                        <a:rPr lang="cs-CZ" sz="1700" dirty="0">
                          <a:latin typeface="Calibri"/>
                          <a:ea typeface="Calibri"/>
                          <a:cs typeface="Times New Roman"/>
                        </a:rPr>
                        <a:t>na </a:t>
                      </a:r>
                      <a:r>
                        <a:rPr lang="cs-CZ" sz="1700" dirty="0" err="1" smtClean="0">
                          <a:latin typeface="Calibri"/>
                          <a:ea typeface="Calibri"/>
                          <a:cs typeface="Times New Roman"/>
                        </a:rPr>
                        <a:t>väčšie</a:t>
                      </a:r>
                      <a:r>
                        <a:rPr lang="cs-CZ" sz="1700" dirty="0" smtClean="0">
                          <a:latin typeface="Calibri"/>
                          <a:ea typeface="Calibri"/>
                          <a:cs typeface="Times New Roman"/>
                        </a:rPr>
                        <a:t> množstvo </a:t>
                      </a:r>
                      <a:r>
                        <a:rPr lang="cs-CZ" sz="1700" dirty="0">
                          <a:latin typeface="Calibri"/>
                          <a:ea typeface="Calibri"/>
                          <a:cs typeface="Times New Roman"/>
                        </a:rPr>
                        <a:t>PC</a:t>
                      </a:r>
                    </a:p>
                    <a:p>
                      <a:pPr marL="342900" lvl="0" indent="-342900">
                        <a:spcAft>
                          <a:spcPts val="0"/>
                        </a:spcAft>
                        <a:buFont typeface="Times New Roman"/>
                        <a:buChar char="•"/>
                        <a:tabLst>
                          <a:tab pos="457200" algn="l"/>
                        </a:tabLst>
                      </a:pPr>
                      <a:r>
                        <a:rPr lang="cs-CZ" sz="1700" dirty="0">
                          <a:latin typeface="Calibri"/>
                          <a:ea typeface="Calibri"/>
                          <a:cs typeface="Times New Roman"/>
                        </a:rPr>
                        <a:t>Zákazníkovi je </a:t>
                      </a:r>
                      <a:r>
                        <a:rPr lang="cs-CZ" sz="1700" dirty="0" err="1" smtClean="0">
                          <a:latin typeface="Calibri"/>
                          <a:ea typeface="Calibri"/>
                          <a:cs typeface="Times New Roman"/>
                        </a:rPr>
                        <a:t>zasielané</a:t>
                      </a:r>
                      <a:r>
                        <a:rPr lang="cs-CZ" sz="1700" dirty="0" smtClean="0">
                          <a:latin typeface="Calibri"/>
                          <a:ea typeface="Calibri"/>
                          <a:cs typeface="Times New Roman"/>
                        </a:rPr>
                        <a:t> </a:t>
                      </a:r>
                      <a:r>
                        <a:rPr lang="cs-CZ" sz="1700" dirty="0">
                          <a:latin typeface="Calibri"/>
                          <a:ea typeface="Calibri"/>
                          <a:cs typeface="Times New Roman"/>
                        </a:rPr>
                        <a:t>elektronické </a:t>
                      </a:r>
                      <a:r>
                        <a:rPr lang="cs-CZ" sz="1700" dirty="0" err="1" smtClean="0">
                          <a:latin typeface="Calibri"/>
                          <a:ea typeface="Calibri"/>
                          <a:cs typeface="Times New Roman"/>
                        </a:rPr>
                        <a:t>potvrdenie</a:t>
                      </a:r>
                      <a:r>
                        <a:rPr lang="cs-CZ" sz="1700" dirty="0" smtClean="0">
                          <a:solidFill>
                            <a:schemeClr val="tx1"/>
                          </a:solidFill>
                          <a:latin typeface="Calibri"/>
                          <a:ea typeface="Calibri"/>
                          <a:cs typeface="Times New Roman"/>
                        </a:rPr>
                        <a:t> </a:t>
                      </a:r>
                      <a:r>
                        <a:rPr lang="cs-CZ" sz="1700" dirty="0">
                          <a:solidFill>
                            <a:schemeClr val="tx1"/>
                          </a:solidFill>
                          <a:latin typeface="Calibri"/>
                          <a:ea typeface="Calibri"/>
                          <a:cs typeface="Times New Roman"/>
                        </a:rPr>
                        <a:t>objednávky</a:t>
                      </a:r>
                    </a:p>
                    <a:p>
                      <a:pPr marL="342900" lvl="0" indent="-342900">
                        <a:spcAft>
                          <a:spcPts val="0"/>
                        </a:spcAft>
                        <a:buFont typeface="Times New Roman"/>
                        <a:buChar char="•"/>
                        <a:tabLst>
                          <a:tab pos="457200" algn="l"/>
                        </a:tabLst>
                      </a:pPr>
                      <a:r>
                        <a:rPr lang="cs-CZ" sz="1700" dirty="0">
                          <a:solidFill>
                            <a:schemeClr val="tx1"/>
                          </a:solidFill>
                          <a:latin typeface="Calibri"/>
                          <a:ea typeface="Calibri"/>
                          <a:cs typeface="Times New Roman"/>
                        </a:rPr>
                        <a:t>Neobsahuje certifikát pravosti (COA)</a:t>
                      </a:r>
                    </a:p>
                    <a:p>
                      <a:pPr marL="342900" lvl="0" indent="-342900">
                        <a:spcAft>
                          <a:spcPts val="0"/>
                        </a:spcAft>
                        <a:buFont typeface="Times New Roman"/>
                        <a:buChar char="•"/>
                        <a:tabLst>
                          <a:tab pos="457200" algn="l"/>
                        </a:tabLst>
                      </a:pPr>
                      <a:r>
                        <a:rPr lang="cs-CZ" sz="1700" dirty="0" smtClean="0">
                          <a:latin typeface="Calibri"/>
                          <a:ea typeface="Calibri"/>
                          <a:cs typeface="Times New Roman"/>
                        </a:rPr>
                        <a:t>VL </a:t>
                      </a:r>
                      <a:r>
                        <a:rPr lang="cs-CZ" sz="1700" dirty="0" err="1" smtClean="0">
                          <a:latin typeface="Calibri"/>
                          <a:ea typeface="Calibri"/>
                          <a:cs typeface="Times New Roman"/>
                        </a:rPr>
                        <a:t>médiá</a:t>
                      </a:r>
                      <a:r>
                        <a:rPr lang="cs-CZ" sz="1700" dirty="0" smtClean="0">
                          <a:latin typeface="Calibri"/>
                          <a:ea typeface="Calibri"/>
                          <a:cs typeface="Times New Roman"/>
                        </a:rPr>
                        <a:t> </a:t>
                      </a:r>
                      <a:r>
                        <a:rPr lang="cs-CZ" sz="1700" dirty="0" err="1" smtClean="0">
                          <a:latin typeface="Calibri"/>
                          <a:ea typeface="Calibri"/>
                          <a:cs typeface="Times New Roman"/>
                        </a:rPr>
                        <a:t>nie</a:t>
                      </a:r>
                      <a:r>
                        <a:rPr lang="cs-CZ" sz="1700" baseline="0" dirty="0" smtClean="0">
                          <a:latin typeface="Calibri"/>
                          <a:ea typeface="Calibri"/>
                          <a:cs typeface="Times New Roman"/>
                        </a:rPr>
                        <a:t> </a:t>
                      </a:r>
                      <a:r>
                        <a:rPr lang="cs-CZ" sz="1700" baseline="0" dirty="0" err="1" smtClean="0">
                          <a:latin typeface="Calibri"/>
                          <a:ea typeface="Calibri"/>
                          <a:cs typeface="Times New Roman"/>
                        </a:rPr>
                        <a:t>sú</a:t>
                      </a:r>
                      <a:r>
                        <a:rPr lang="cs-CZ" sz="1700" dirty="0" smtClean="0">
                          <a:latin typeface="Calibri"/>
                          <a:ea typeface="Calibri"/>
                          <a:cs typeface="Times New Roman"/>
                        </a:rPr>
                        <a:t> </a:t>
                      </a:r>
                      <a:r>
                        <a:rPr lang="cs-CZ" sz="1700" dirty="0" err="1" smtClean="0">
                          <a:latin typeface="Calibri"/>
                          <a:ea typeface="Calibri"/>
                          <a:cs typeface="Times New Roman"/>
                        </a:rPr>
                        <a:t>súčásťou</a:t>
                      </a:r>
                      <a:r>
                        <a:rPr lang="cs-CZ" sz="1700" dirty="0" smtClean="0">
                          <a:latin typeface="Calibri"/>
                          <a:ea typeface="Calibri"/>
                          <a:cs typeface="Times New Roman"/>
                        </a:rPr>
                        <a:t> </a:t>
                      </a:r>
                      <a:r>
                        <a:rPr lang="cs-CZ" sz="1700" dirty="0">
                          <a:latin typeface="Calibri"/>
                          <a:ea typeface="Calibri"/>
                          <a:cs typeface="Times New Roman"/>
                        </a:rPr>
                        <a:t>dodávky</a:t>
                      </a:r>
                    </a:p>
                    <a:p>
                      <a:pPr marL="342900" lvl="0" indent="-342900">
                        <a:spcAft>
                          <a:spcPts val="0"/>
                        </a:spcAft>
                        <a:buFont typeface="Times New Roman"/>
                        <a:buChar char="•"/>
                        <a:tabLst>
                          <a:tab pos="457200" algn="l"/>
                        </a:tabLst>
                      </a:pPr>
                      <a:r>
                        <a:rPr lang="cs-CZ" sz="1700" dirty="0" err="1" smtClean="0">
                          <a:latin typeface="Calibri"/>
                          <a:ea typeface="Calibri"/>
                          <a:cs typeface="Times New Roman"/>
                        </a:rPr>
                        <a:t>Možnosť</a:t>
                      </a:r>
                      <a:r>
                        <a:rPr lang="cs-CZ" sz="1700" dirty="0" smtClean="0">
                          <a:latin typeface="Calibri"/>
                          <a:ea typeface="Calibri"/>
                          <a:cs typeface="Times New Roman"/>
                        </a:rPr>
                        <a:t> </a:t>
                      </a:r>
                      <a:r>
                        <a:rPr lang="cs-CZ" sz="1700" dirty="0" err="1" smtClean="0">
                          <a:latin typeface="Calibri"/>
                          <a:ea typeface="Calibri"/>
                          <a:cs typeface="Times New Roman"/>
                        </a:rPr>
                        <a:t>dokúpenia</a:t>
                      </a:r>
                      <a:r>
                        <a:rPr lang="cs-CZ" sz="1700" dirty="0" smtClean="0">
                          <a:latin typeface="Calibri"/>
                          <a:ea typeface="Calibri"/>
                          <a:cs typeface="Times New Roman"/>
                        </a:rPr>
                        <a:t> Software </a:t>
                      </a:r>
                      <a:r>
                        <a:rPr lang="cs-CZ" sz="1700" dirty="0" err="1" smtClean="0">
                          <a:latin typeface="Calibri"/>
                          <a:ea typeface="Calibri"/>
                          <a:cs typeface="Times New Roman"/>
                        </a:rPr>
                        <a:t>Assurance</a:t>
                      </a:r>
                      <a:r>
                        <a:rPr lang="cs-CZ" sz="1700" dirty="0" smtClean="0">
                          <a:latin typeface="Calibri"/>
                          <a:ea typeface="Calibri"/>
                          <a:cs typeface="Times New Roman"/>
                        </a:rPr>
                        <a:t> do 90 dní od nákupu</a:t>
                      </a:r>
                      <a:endParaRPr lang="cs-CZ"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ovéPole 4"/>
          <p:cNvSpPr txBox="1"/>
          <p:nvPr/>
        </p:nvSpPr>
        <p:spPr>
          <a:xfrm>
            <a:off x="609600" y="6581001"/>
            <a:ext cx="8077200" cy="276999"/>
          </a:xfrm>
          <a:prstGeom prst="rect">
            <a:avLst/>
          </a:prstGeom>
          <a:noFill/>
        </p:spPr>
        <p:txBody>
          <a:bodyPr wrap="square" rtlCol="0">
            <a:spAutoFit/>
          </a:bodyPr>
          <a:lstStyle/>
          <a:p>
            <a:pPr algn="l" rtl="0"/>
            <a:r>
              <a:rPr lang="cs-CZ" sz="1200" kern="1200" dirty="0">
                <a:solidFill>
                  <a:srgbClr val="FFFFFF"/>
                </a:solidFill>
                <a:ea typeface="+mn-ea"/>
                <a:cs typeface="+mn-cs"/>
              </a:rPr>
              <a:t>* Cena nových </a:t>
            </a:r>
            <a:r>
              <a:rPr lang="cs-CZ" sz="1200" kern="1200" dirty="0" err="1">
                <a:solidFill>
                  <a:srgbClr val="FFFFFF"/>
                </a:solidFill>
                <a:ea typeface="+mn-ea"/>
                <a:cs typeface="+mn-cs"/>
              </a:rPr>
              <a:t>legalizačných</a:t>
            </a:r>
            <a:r>
              <a:rPr lang="cs-CZ" sz="1200" kern="1200" dirty="0">
                <a:solidFill>
                  <a:srgbClr val="FFFFFF"/>
                </a:solidFill>
                <a:ea typeface="+mn-ea"/>
                <a:cs typeface="+mn-cs"/>
              </a:rPr>
              <a:t> </a:t>
            </a:r>
            <a:r>
              <a:rPr lang="cs-CZ" sz="1200" kern="1200" dirty="0" err="1">
                <a:solidFill>
                  <a:srgbClr val="FFFFFF"/>
                </a:solidFill>
                <a:ea typeface="+mn-ea"/>
                <a:cs typeface="+mn-cs"/>
              </a:rPr>
              <a:t>riešení</a:t>
            </a:r>
            <a:r>
              <a:rPr lang="cs-CZ" sz="1200" kern="1200" dirty="0">
                <a:solidFill>
                  <a:srgbClr val="FFFFFF"/>
                </a:solidFill>
                <a:ea typeface="+mn-ea"/>
                <a:cs typeface="+mn-cs"/>
              </a:rPr>
              <a:t> je </a:t>
            </a:r>
            <a:r>
              <a:rPr lang="cs-CZ" sz="1200" kern="1200" dirty="0" err="1">
                <a:solidFill>
                  <a:srgbClr val="FFFFFF"/>
                </a:solidFill>
                <a:ea typeface="+mn-ea"/>
                <a:cs typeface="+mn-cs"/>
              </a:rPr>
              <a:t>približne</a:t>
            </a:r>
            <a:r>
              <a:rPr lang="cs-CZ" sz="1200" kern="1200" dirty="0">
                <a:solidFill>
                  <a:srgbClr val="FFFFFF"/>
                </a:solidFill>
                <a:ea typeface="+mn-ea"/>
                <a:cs typeface="+mn-cs"/>
              </a:rPr>
              <a:t> o 20% </a:t>
            </a:r>
            <a:r>
              <a:rPr lang="cs-CZ" sz="1200" kern="1200" dirty="0" err="1">
                <a:solidFill>
                  <a:srgbClr val="FFFFFF"/>
                </a:solidFill>
                <a:ea typeface="+mn-ea"/>
                <a:cs typeface="+mn-cs"/>
              </a:rPr>
              <a:t>vyššia</a:t>
            </a:r>
            <a:r>
              <a:rPr lang="cs-CZ" sz="1200" kern="1200" dirty="0">
                <a:solidFill>
                  <a:srgbClr val="FFFFFF"/>
                </a:solidFill>
                <a:ea typeface="+mn-ea"/>
                <a:cs typeface="+mn-cs"/>
              </a:rPr>
              <a:t>, </a:t>
            </a:r>
            <a:r>
              <a:rPr lang="cs-CZ" sz="1200" kern="1200" dirty="0" err="1">
                <a:solidFill>
                  <a:srgbClr val="FFFFFF"/>
                </a:solidFill>
                <a:ea typeface="+mn-ea"/>
                <a:cs typeface="+mn-cs"/>
              </a:rPr>
              <a:t>ako</a:t>
            </a:r>
            <a:r>
              <a:rPr lang="cs-CZ" sz="1200" kern="1200" dirty="0">
                <a:solidFill>
                  <a:srgbClr val="FFFFFF"/>
                </a:solidFill>
                <a:ea typeface="+mn-ea"/>
                <a:cs typeface="+mn-cs"/>
              </a:rPr>
              <a:t> u COEM </a:t>
            </a:r>
            <a:r>
              <a:rPr lang="cs-CZ" sz="1200" kern="1200" dirty="0" err="1">
                <a:solidFill>
                  <a:srgbClr val="FFFFFF"/>
                </a:solidFill>
                <a:ea typeface="+mn-ea"/>
                <a:cs typeface="+mn-cs"/>
              </a:rPr>
              <a:t>licencie</a:t>
            </a:r>
            <a:r>
              <a:rPr lang="cs-CZ" sz="1200" kern="1200" dirty="0">
                <a:solidFill>
                  <a:srgbClr val="FFFFFF"/>
                </a:solidFill>
                <a:ea typeface="+mn-ea"/>
                <a:cs typeface="+mn-cs"/>
              </a:rPr>
              <a:t> Windows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8382000" cy="498598"/>
          </a:xfrm>
        </p:spPr>
        <p:txBody>
          <a:bodyPr/>
          <a:lstStyle/>
          <a:p>
            <a:pPr defTabSz="914363" eaLnBrk="1" fontAlgn="auto" hangingPunct="1">
              <a:spcAft>
                <a:spcPts val="0"/>
              </a:spcAft>
              <a:defRPr/>
            </a:pPr>
            <a:r>
              <a:rPr lang="cs-CZ" sz="3600" dirty="0" smtClean="0"/>
              <a:t>Časté otázky</a:t>
            </a:r>
            <a:endParaRPr sz="3600"/>
          </a:p>
        </p:txBody>
      </p:sp>
      <p:sp>
        <p:nvSpPr>
          <p:cNvPr id="3" name="Text Placeholder 2"/>
          <p:cNvSpPr>
            <a:spLocks noGrp="1"/>
          </p:cNvSpPr>
          <p:nvPr>
            <p:ph type="body" sz="quarter" idx="10"/>
          </p:nvPr>
        </p:nvSpPr>
        <p:spPr>
          <a:xfrm>
            <a:off x="142844" y="1053334"/>
            <a:ext cx="8382000" cy="4992136"/>
          </a:xfrm>
        </p:spPr>
        <p:txBody>
          <a:bodyPr/>
          <a:lstStyle/>
          <a:p>
            <a:r>
              <a:rPr lang="cs-CZ" sz="2800" dirty="0" smtClean="0"/>
              <a:t>Cena? </a:t>
            </a:r>
          </a:p>
          <a:p>
            <a:pPr lvl="1"/>
            <a:r>
              <a:rPr lang="cs-CZ" sz="2000" dirty="0" smtClean="0"/>
              <a:t>cca 20% nad cenou OEM </a:t>
            </a:r>
            <a:r>
              <a:rPr lang="cs-CZ" sz="2000" dirty="0" err="1" smtClean="0"/>
              <a:t>licenc</a:t>
            </a:r>
            <a:r>
              <a:rPr lang="en-US" sz="2000" dirty="0" err="1" smtClean="0"/>
              <a:t>ie</a:t>
            </a:r>
            <a:endParaRPr lang="cs-CZ" sz="2000" dirty="0" smtClean="0"/>
          </a:p>
          <a:p>
            <a:r>
              <a:rPr lang="cs-CZ" sz="2800" dirty="0" smtClean="0"/>
              <a:t>Existuj</a:t>
            </a:r>
            <a:r>
              <a:rPr lang="sk-SK" sz="2800" dirty="0" smtClean="0"/>
              <a:t>ú</a:t>
            </a:r>
            <a:r>
              <a:rPr lang="cs-CZ" sz="2800" dirty="0" smtClean="0"/>
              <a:t> </a:t>
            </a:r>
            <a:r>
              <a:rPr lang="cs-CZ" sz="2800" dirty="0" err="1" smtClean="0"/>
              <a:t>nejaké</a:t>
            </a:r>
            <a:r>
              <a:rPr lang="cs-CZ" sz="2800" dirty="0" smtClean="0"/>
              <a:t> </a:t>
            </a:r>
            <a:r>
              <a:rPr lang="en-US" sz="2800" dirty="0" smtClean="0"/>
              <a:t>z</a:t>
            </a:r>
            <a:r>
              <a:rPr lang="cs-CZ" sz="2800" dirty="0" err="1" smtClean="0"/>
              <a:t>ľavy</a:t>
            </a:r>
            <a:r>
              <a:rPr lang="cs-CZ" sz="2800" dirty="0" smtClean="0"/>
              <a:t>?</a:t>
            </a:r>
          </a:p>
          <a:p>
            <a:pPr lvl="1"/>
            <a:r>
              <a:rPr lang="cs-CZ" sz="2000" dirty="0" smtClean="0"/>
              <a:t>GGWA SMO – </a:t>
            </a:r>
            <a:r>
              <a:rPr lang="cs-CZ" sz="2000" dirty="0" err="1" smtClean="0"/>
              <a:t>nie</a:t>
            </a:r>
            <a:endParaRPr lang="cs-CZ" sz="2000" dirty="0" smtClean="0"/>
          </a:p>
          <a:p>
            <a:pPr lvl="1"/>
            <a:r>
              <a:rPr lang="cs-CZ" sz="2000" dirty="0" smtClean="0"/>
              <a:t>GGWA LO - </a:t>
            </a:r>
            <a:endParaRPr lang="cs-CZ" sz="2800" dirty="0" smtClean="0"/>
          </a:p>
          <a:p>
            <a:pPr defTabSz="914363" eaLnBrk="1" fontAlgn="auto" hangingPunct="1">
              <a:spcAft>
                <a:spcPts val="0"/>
              </a:spcAft>
              <a:defRPr/>
            </a:pPr>
            <a:r>
              <a:rPr lang="cs-CZ" sz="2800" dirty="0" err="1" smtClean="0"/>
              <a:t>Čo</a:t>
            </a:r>
            <a:r>
              <a:rPr lang="cs-CZ" sz="2800" dirty="0" smtClean="0"/>
              <a:t> </a:t>
            </a:r>
            <a:r>
              <a:rPr lang="cs-CZ" sz="2800" dirty="0" err="1" smtClean="0"/>
              <a:t>sa</a:t>
            </a:r>
            <a:r>
              <a:rPr lang="cs-CZ" sz="2800" dirty="0" smtClean="0"/>
              <a:t> stane s Windows XP </a:t>
            </a:r>
            <a:r>
              <a:rPr lang="cs-CZ" sz="2800" dirty="0" err="1" smtClean="0"/>
              <a:t>Home</a:t>
            </a:r>
            <a:r>
              <a:rPr lang="cs-CZ" sz="2800" dirty="0" smtClean="0"/>
              <a:t>?</a:t>
            </a:r>
          </a:p>
          <a:p>
            <a:pPr lvl="1">
              <a:defRPr/>
            </a:pPr>
            <a:r>
              <a:rPr lang="cs-CZ" sz="2000" dirty="0" err="1" smtClean="0">
                <a:solidFill>
                  <a:srgbClr val="FFFF00"/>
                </a:solidFill>
              </a:rPr>
              <a:t>Distribúcia</a:t>
            </a:r>
            <a:r>
              <a:rPr lang="cs-CZ" sz="2000" dirty="0" smtClean="0">
                <a:solidFill>
                  <a:srgbClr val="FFFF00"/>
                </a:solidFill>
              </a:rPr>
              <a:t> ukončená 31. 1. 2009</a:t>
            </a:r>
          </a:p>
          <a:p>
            <a:pPr lvl="1">
              <a:defRPr/>
            </a:pPr>
            <a:r>
              <a:rPr lang="cs-CZ" sz="2000" dirty="0" smtClean="0"/>
              <a:t>od 1. 1. 2009 </a:t>
            </a:r>
            <a:r>
              <a:rPr lang="cs-CZ" sz="2000" dirty="0" err="1" smtClean="0"/>
              <a:t>nie</a:t>
            </a:r>
            <a:r>
              <a:rPr lang="cs-CZ" sz="2000" dirty="0" smtClean="0"/>
              <a:t> je možné </a:t>
            </a:r>
            <a:r>
              <a:rPr lang="cs-CZ" sz="2000" dirty="0" err="1" smtClean="0"/>
              <a:t>používať</a:t>
            </a:r>
            <a:r>
              <a:rPr lang="cs-CZ" sz="2000" dirty="0" smtClean="0"/>
              <a:t> </a:t>
            </a:r>
            <a:r>
              <a:rPr lang="cs-CZ" sz="2000" dirty="0" err="1" smtClean="0"/>
              <a:t>ako</a:t>
            </a:r>
            <a:r>
              <a:rPr lang="cs-CZ" sz="2000" dirty="0" smtClean="0"/>
              <a:t> </a:t>
            </a:r>
            <a:r>
              <a:rPr lang="cs-CZ" sz="2000" dirty="0" err="1" smtClean="0"/>
              <a:t>legalizačnú</a:t>
            </a:r>
            <a:r>
              <a:rPr lang="cs-CZ" sz="2000" dirty="0" smtClean="0"/>
              <a:t> </a:t>
            </a:r>
            <a:r>
              <a:rPr lang="cs-CZ" sz="2000" dirty="0" err="1" smtClean="0"/>
              <a:t>licenciu</a:t>
            </a:r>
            <a:endParaRPr lang="cs-CZ" sz="2000" dirty="0" smtClean="0"/>
          </a:p>
          <a:p>
            <a:pPr defTabSz="914363" eaLnBrk="1" fontAlgn="auto" hangingPunct="1">
              <a:spcAft>
                <a:spcPts val="0"/>
              </a:spcAft>
              <a:defRPr/>
            </a:pPr>
            <a:r>
              <a:rPr lang="cs-CZ" sz="2800" dirty="0" err="1" smtClean="0"/>
              <a:t>Zostanú</a:t>
            </a:r>
            <a:r>
              <a:rPr lang="cs-CZ" sz="2800" dirty="0" smtClean="0"/>
              <a:t> </a:t>
            </a:r>
            <a:r>
              <a:rPr lang="cs-CZ" sz="2800" dirty="0" err="1" smtClean="0"/>
              <a:t>normálne</a:t>
            </a:r>
            <a:r>
              <a:rPr lang="cs-CZ" sz="2800" dirty="0" smtClean="0"/>
              <a:t> OEM </a:t>
            </a:r>
            <a:r>
              <a:rPr lang="cs-CZ" sz="2800" dirty="0" err="1" smtClean="0"/>
              <a:t>licencie</a:t>
            </a:r>
            <a:r>
              <a:rPr lang="cs-CZ" sz="2800" dirty="0" smtClean="0"/>
              <a:t> v </a:t>
            </a:r>
            <a:r>
              <a:rPr lang="cs-CZ" sz="2800" dirty="0" err="1" smtClean="0"/>
              <a:t>ponuke</a:t>
            </a:r>
            <a:r>
              <a:rPr lang="cs-CZ" sz="2800" dirty="0" smtClean="0"/>
              <a:t>?</a:t>
            </a:r>
          </a:p>
          <a:p>
            <a:pPr lvl="1">
              <a:defRPr/>
            </a:pPr>
            <a:r>
              <a:rPr lang="cs-CZ" sz="2000" dirty="0" smtClean="0">
                <a:solidFill>
                  <a:srgbClr val="FFFF00"/>
                </a:solidFill>
              </a:rPr>
              <a:t>XP do 31. 1. 2009</a:t>
            </a:r>
            <a:r>
              <a:rPr lang="cs-CZ" sz="2000" dirty="0" smtClean="0"/>
              <a:t>, Windows Vista </a:t>
            </a:r>
          </a:p>
          <a:p>
            <a:pPr defTabSz="914363" eaLnBrk="1" fontAlgn="auto" hangingPunct="1">
              <a:spcAft>
                <a:spcPts val="0"/>
              </a:spcAft>
              <a:defRPr/>
            </a:pPr>
            <a:r>
              <a:rPr lang="cs-CZ" sz="2800" dirty="0" err="1" smtClean="0"/>
              <a:t>Distribúcia</a:t>
            </a:r>
            <a:r>
              <a:rPr lang="cs-CZ" sz="2800" dirty="0" smtClean="0"/>
              <a:t> médií</a:t>
            </a:r>
          </a:p>
          <a:p>
            <a:pPr lvl="1">
              <a:defRPr/>
            </a:pPr>
            <a:r>
              <a:rPr lang="cs-CZ" sz="2000" dirty="0" smtClean="0"/>
              <a:t>GGK – </a:t>
            </a:r>
            <a:r>
              <a:rPr lang="cs-CZ" sz="2000" dirty="0" err="1" smtClean="0"/>
              <a:t>súčasť</a:t>
            </a:r>
            <a:r>
              <a:rPr lang="cs-CZ" sz="2000" dirty="0" smtClean="0"/>
              <a:t> </a:t>
            </a:r>
            <a:r>
              <a:rPr lang="cs-CZ" sz="2000" dirty="0" err="1" smtClean="0"/>
              <a:t>balenia</a:t>
            </a:r>
            <a:endParaRPr lang="cs-CZ" sz="2000" dirty="0" smtClean="0"/>
          </a:p>
          <a:p>
            <a:pPr lvl="1">
              <a:defRPr/>
            </a:pPr>
            <a:r>
              <a:rPr lang="cs-CZ" sz="2000" dirty="0" smtClean="0"/>
              <a:t>GGWA – treba objednať samostatne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1000" y="642918"/>
            <a:ext cx="8763000" cy="553998"/>
          </a:xfrm>
          <a:prstGeom prst="rect">
            <a:avLst/>
          </a:prstGeom>
        </p:spPr>
        <p:txBody>
          <a:bodyPr lIns="0" tIns="0" rIns="0" bIns="0">
            <a:spAutoFit/>
          </a:bodyPr>
          <a:lstStyle/>
          <a:p>
            <a:pPr algn="ctr" defTabSz="914363" rtl="0">
              <a:lnSpc>
                <a:spcPct val="90000"/>
              </a:lnSpc>
              <a:defRPr/>
            </a:pPr>
            <a:r>
              <a:rPr lang="cs-CZ" sz="4000" kern="1200" spc="-113" dirty="0">
                <a:ln w="3175">
                  <a:noFill/>
                </a:ln>
                <a:gradFill flip="none" rotWithShape="1">
                  <a:gsLst>
                    <a:gs pos="0">
                      <a:srgbClr val="FFFFFF"/>
                    </a:gs>
                    <a:gs pos="58000">
                      <a:srgbClr val="C9FFFF"/>
                    </a:gs>
                    <a:gs pos="100000">
                      <a:srgbClr val="0070C0"/>
                    </a:gs>
                  </a:gsLst>
                  <a:lin ang="5400000" scaled="0"/>
                  <a:tileRect/>
                </a:gradFill>
                <a:effectLst>
                  <a:outerShdw blurRad="38100" dist="38100" dir="2700000" algn="tl">
                    <a:srgbClr val="000000">
                      <a:alpha val="43137"/>
                    </a:srgbClr>
                  </a:outerShdw>
                </a:effectLst>
                <a:latin typeface="+mj-lt"/>
                <a:ea typeface="+mn-ea"/>
                <a:cs typeface="+mn-cs"/>
              </a:rPr>
              <a:t>Legalizačná kampaň </a:t>
            </a:r>
            <a:r>
              <a:rPr lang="cs-CZ" sz="4000" kern="1200" spc="-113" dirty="0" smtClean="0">
                <a:ln w="3175">
                  <a:noFill/>
                </a:ln>
                <a:gradFill flip="none" rotWithShape="1">
                  <a:gsLst>
                    <a:gs pos="0">
                      <a:srgbClr val="FFFFFF"/>
                    </a:gs>
                    <a:gs pos="58000">
                      <a:srgbClr val="C9FFFF"/>
                    </a:gs>
                    <a:gs pos="100000">
                      <a:srgbClr val="0070C0"/>
                    </a:gs>
                  </a:gsLst>
                  <a:lin ang="5400000" scaled="0"/>
                  <a:tileRect/>
                </a:gradFill>
                <a:effectLst>
                  <a:outerShdw blurRad="38100" dist="38100" dir="2700000" algn="tl">
                    <a:srgbClr val="000000">
                      <a:alpha val="43137"/>
                    </a:srgbClr>
                  </a:outerShdw>
                </a:effectLst>
                <a:latin typeface="+mj-lt"/>
                <a:ea typeface="+mn-ea"/>
                <a:cs typeface="+mn-cs"/>
              </a:rPr>
              <a:t>2008 / 2009</a:t>
            </a:r>
            <a:endParaRPr lang="en-US" sz="4000" kern="1200" spc="-113" dirty="0">
              <a:ln w="3175">
                <a:noFill/>
              </a:ln>
              <a:gradFill flip="none" rotWithShape="1">
                <a:gsLst>
                  <a:gs pos="0">
                    <a:srgbClr val="FFFFFF"/>
                  </a:gs>
                  <a:gs pos="58000">
                    <a:srgbClr val="C9FFFF"/>
                  </a:gs>
                  <a:gs pos="100000">
                    <a:srgbClr val="0070C0"/>
                  </a:gs>
                </a:gsLst>
                <a:lin ang="5400000" scaled="0"/>
                <a:tileRect/>
              </a:gradFill>
              <a:effectLst>
                <a:outerShdw blurRad="38100" dist="38100" dir="2700000" algn="tl">
                  <a:srgbClr val="000000">
                    <a:alpha val="43137"/>
                  </a:srgbClr>
                </a:outerShdw>
              </a:effectLst>
              <a:latin typeface="Segoe"/>
              <a:ea typeface="+mn-ea"/>
              <a:cs typeface="+mn-cs"/>
            </a:endParaRPr>
          </a:p>
        </p:txBody>
      </p:sp>
      <p:sp>
        <p:nvSpPr>
          <p:cNvPr id="5" name="Zástupný symbol pro text 4"/>
          <p:cNvSpPr>
            <a:spLocks noGrp="1"/>
          </p:cNvSpPr>
          <p:nvPr>
            <p:ph type="body" sz="quarter" idx="10"/>
          </p:nvPr>
        </p:nvSpPr>
        <p:spPr>
          <a:xfrm>
            <a:off x="381000" y="1411552"/>
            <a:ext cx="8382000" cy="3397853"/>
          </a:xfrm>
        </p:spPr>
        <p:txBody>
          <a:bodyPr/>
          <a:lstStyle/>
          <a:p>
            <a:r>
              <a:rPr lang="cs-CZ" dirty="0" smtClean="0"/>
              <a:t>Windows, Office, CALs</a:t>
            </a:r>
          </a:p>
          <a:p>
            <a:r>
              <a:rPr lang="cs-CZ" dirty="0" smtClean="0"/>
              <a:t>Posledná možnosť výhodne legalizovať Windows </a:t>
            </a:r>
            <a:r>
              <a:rPr lang="en-US" dirty="0" smtClean="0"/>
              <a:t>(</a:t>
            </a:r>
            <a:r>
              <a:rPr lang="sk-SK" dirty="0" smtClean="0"/>
              <a:t>vrátane XP</a:t>
            </a:r>
            <a:r>
              <a:rPr lang="en-US" dirty="0" smtClean="0"/>
              <a:t>)</a:t>
            </a:r>
            <a:endParaRPr lang="cs-CZ" dirty="0" smtClean="0"/>
          </a:p>
          <a:p>
            <a:r>
              <a:rPr lang="cs-CZ" dirty="0" smtClean="0"/>
              <a:t>Využite aj vy možnost ukončenia voľného predaja C-OEM licencie</a:t>
            </a:r>
          </a:p>
          <a:p>
            <a:r>
              <a:rPr lang="cs-CZ" dirty="0" smtClean="0"/>
              <a:t>Bannery, letáky, e-mailing k </a:t>
            </a:r>
            <a:r>
              <a:rPr lang="cs-CZ" dirty="0" err="1" smtClean="0"/>
              <a:t>dispozícii</a:t>
            </a:r>
            <a:r>
              <a:rPr lang="cs-CZ" dirty="0" smtClean="0"/>
              <a:t> aj </a:t>
            </a:r>
            <a:r>
              <a:rPr lang="cs-CZ" dirty="0" err="1" smtClean="0"/>
              <a:t>pre</a:t>
            </a:r>
            <a:r>
              <a:rPr lang="cs-CZ" dirty="0" smtClean="0"/>
              <a:t> </a:t>
            </a:r>
            <a:r>
              <a:rPr lang="cs-CZ" dirty="0" err="1" smtClean="0"/>
              <a:t>partnerov</a:t>
            </a:r>
            <a:endParaRPr lang="cs-CZ"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382000" cy="498598"/>
          </a:xfrm>
        </p:spPr>
        <p:txBody>
          <a:bodyPr/>
          <a:lstStyle/>
          <a:p>
            <a:pPr defTabSz="914363" eaLnBrk="1" fontAlgn="auto" hangingPunct="1">
              <a:spcAft>
                <a:spcPts val="0"/>
              </a:spcAft>
              <a:defRPr/>
            </a:pPr>
            <a:r>
              <a:rPr lang="cs-CZ" sz="3600" dirty="0" smtClean="0"/>
              <a:t>WGA  upozornenie – Windows XP</a:t>
            </a:r>
            <a:endParaRPr sz="3600"/>
          </a:p>
        </p:txBody>
      </p:sp>
      <p:sp>
        <p:nvSpPr>
          <p:cNvPr id="3" name="Text Placeholder 2"/>
          <p:cNvSpPr>
            <a:spLocks noGrp="1"/>
          </p:cNvSpPr>
          <p:nvPr>
            <p:ph type="body" sz="quarter" idx="10"/>
          </p:nvPr>
        </p:nvSpPr>
        <p:spPr>
          <a:xfrm>
            <a:off x="381000" y="1214422"/>
            <a:ext cx="8382000" cy="4222694"/>
          </a:xfrm>
        </p:spPr>
        <p:txBody>
          <a:bodyPr/>
          <a:lstStyle/>
          <a:p>
            <a:pPr defTabSz="914363" eaLnBrk="1" fontAlgn="auto" hangingPunct="1">
              <a:spcAft>
                <a:spcPts val="0"/>
              </a:spcAft>
              <a:defRPr/>
            </a:pPr>
            <a:r>
              <a:rPr lang="cs-CZ" sz="2800" dirty="0" smtClean="0"/>
              <a:t>Nová vlna na všetky PC s Windows XP Pro</a:t>
            </a:r>
            <a:endParaRPr lang="en-US" sz="2800" dirty="0" smtClean="0"/>
          </a:p>
          <a:p>
            <a:pPr lvl="1" defTabSz="914363" eaLnBrk="1" fontAlgn="auto" hangingPunct="1">
              <a:spcAft>
                <a:spcPts val="0"/>
              </a:spcAft>
              <a:defRPr/>
            </a:pPr>
            <a:r>
              <a:rPr lang="cs-CZ" sz="2400" dirty="0" err="1" smtClean="0"/>
              <a:t>Detekcia</a:t>
            </a:r>
            <a:r>
              <a:rPr lang="cs-CZ" sz="2400" dirty="0" smtClean="0"/>
              <a:t> </a:t>
            </a:r>
            <a:r>
              <a:rPr lang="cs-CZ" sz="2400" dirty="0" err="1" smtClean="0"/>
              <a:t>cez</a:t>
            </a:r>
            <a:r>
              <a:rPr lang="cs-CZ" sz="2400" dirty="0" smtClean="0"/>
              <a:t> Windows Update</a:t>
            </a:r>
            <a:endParaRPr lang="en-US" sz="2400" dirty="0" smtClean="0"/>
          </a:p>
          <a:p>
            <a:pPr lvl="1" defTabSz="914363" eaLnBrk="1" fontAlgn="auto" hangingPunct="1">
              <a:spcAft>
                <a:spcPts val="0"/>
              </a:spcAft>
              <a:defRPr/>
            </a:pPr>
            <a:r>
              <a:rPr lang="cs-CZ" sz="2400" dirty="0" err="1" smtClean="0"/>
              <a:t>Súčasť</a:t>
            </a:r>
            <a:r>
              <a:rPr lang="cs-CZ" sz="2400" dirty="0" smtClean="0"/>
              <a:t> XP SP3</a:t>
            </a:r>
          </a:p>
          <a:p>
            <a:pPr lvl="1"/>
            <a:r>
              <a:rPr lang="cs-CZ" sz="2400" dirty="0" err="1" smtClean="0"/>
              <a:t>Obmedzenia</a:t>
            </a:r>
            <a:r>
              <a:rPr lang="cs-CZ" sz="2400" dirty="0" smtClean="0"/>
              <a:t> </a:t>
            </a:r>
            <a:r>
              <a:rPr lang="cs-CZ" sz="2400" dirty="0" err="1" smtClean="0"/>
              <a:t>sa</a:t>
            </a:r>
            <a:r>
              <a:rPr lang="cs-CZ" sz="2400" dirty="0" smtClean="0"/>
              <a:t> </a:t>
            </a:r>
            <a:r>
              <a:rPr lang="cs-CZ" sz="2400" dirty="0" err="1" smtClean="0"/>
              <a:t>týkajú</a:t>
            </a:r>
            <a:r>
              <a:rPr lang="cs-CZ" sz="2400" dirty="0" smtClean="0"/>
              <a:t> len </a:t>
            </a:r>
            <a:r>
              <a:rPr lang="cs-CZ" sz="2400" u="sng" dirty="0" err="1" smtClean="0"/>
              <a:t>nelegálnych</a:t>
            </a:r>
            <a:r>
              <a:rPr lang="cs-CZ" sz="2400" u="sng" dirty="0" smtClean="0"/>
              <a:t> </a:t>
            </a:r>
            <a:r>
              <a:rPr lang="cs-CZ" sz="2400" u="sng" dirty="0" err="1" smtClean="0"/>
              <a:t>užívateľov</a:t>
            </a:r>
            <a:endParaRPr lang="cs-CZ" sz="2400" u="sng" dirty="0" smtClean="0"/>
          </a:p>
          <a:p>
            <a:pPr lvl="1"/>
            <a:r>
              <a:rPr lang="cs-CZ" sz="2400" dirty="0" err="1" smtClean="0"/>
              <a:t>Aktivácia</a:t>
            </a:r>
            <a:r>
              <a:rPr lang="cs-CZ" sz="2400" dirty="0" smtClean="0"/>
              <a:t> systému </a:t>
            </a:r>
            <a:r>
              <a:rPr lang="cs-CZ" sz="2400" dirty="0" err="1" smtClean="0"/>
              <a:t>pre</a:t>
            </a:r>
            <a:r>
              <a:rPr lang="cs-CZ" sz="2400" dirty="0" smtClean="0"/>
              <a:t> </a:t>
            </a:r>
            <a:r>
              <a:rPr lang="cs-CZ" sz="2400" dirty="0" err="1" smtClean="0"/>
              <a:t>všetky</a:t>
            </a:r>
            <a:r>
              <a:rPr lang="cs-CZ" sz="2400" dirty="0" smtClean="0"/>
              <a:t> typy </a:t>
            </a:r>
            <a:r>
              <a:rPr lang="cs-CZ" sz="2400" dirty="0" err="1" smtClean="0"/>
              <a:t>licencií</a:t>
            </a:r>
            <a:r>
              <a:rPr lang="cs-CZ" sz="2400" dirty="0" smtClean="0"/>
              <a:t>, už </a:t>
            </a:r>
            <a:r>
              <a:rPr lang="cs-CZ" sz="2400" dirty="0" err="1" smtClean="0"/>
              <a:t>nie</a:t>
            </a:r>
            <a:r>
              <a:rPr lang="cs-CZ" sz="2400" dirty="0" smtClean="0"/>
              <a:t> je zneužívaný </a:t>
            </a:r>
            <a:r>
              <a:rPr lang="cs-CZ" sz="2400" dirty="0" err="1" smtClean="0"/>
              <a:t>multilicenčný</a:t>
            </a:r>
            <a:r>
              <a:rPr lang="cs-CZ" sz="2400" dirty="0" smtClean="0"/>
              <a:t> </a:t>
            </a:r>
            <a:r>
              <a:rPr lang="cs-CZ" sz="2400" dirty="0" err="1" smtClean="0"/>
              <a:t>kľúč</a:t>
            </a:r>
            <a:endParaRPr lang="en-US" sz="2400" dirty="0" smtClean="0"/>
          </a:p>
          <a:p>
            <a:pPr defTabSz="914363" eaLnBrk="1" fontAlgn="auto" hangingPunct="1">
              <a:spcAft>
                <a:spcPts val="0"/>
              </a:spcAft>
              <a:defRPr/>
            </a:pPr>
            <a:endParaRPr lang="en-US" sz="1200" dirty="0" smtClean="0"/>
          </a:p>
          <a:p>
            <a:pPr defTabSz="914363" eaLnBrk="1" fontAlgn="auto" hangingPunct="1">
              <a:spcAft>
                <a:spcPts val="0"/>
              </a:spcAft>
              <a:defRPr/>
            </a:pPr>
            <a:r>
              <a:rPr lang="cs-CZ" sz="2800" dirty="0" err="1" smtClean="0"/>
              <a:t>Užívateľská</a:t>
            </a:r>
            <a:r>
              <a:rPr lang="cs-CZ" sz="2800" dirty="0" smtClean="0"/>
              <a:t> </a:t>
            </a:r>
            <a:r>
              <a:rPr lang="cs-CZ" sz="2800" dirty="0" err="1" smtClean="0"/>
              <a:t>skúsenosť</a:t>
            </a:r>
            <a:r>
              <a:rPr lang="cs-CZ" sz="2800" dirty="0" smtClean="0"/>
              <a:t> podobná </a:t>
            </a:r>
            <a:r>
              <a:rPr lang="cs-CZ" sz="2800" dirty="0" err="1" smtClean="0"/>
              <a:t>ako</a:t>
            </a:r>
            <a:r>
              <a:rPr lang="cs-CZ" sz="2800" dirty="0" smtClean="0"/>
              <a:t> </a:t>
            </a:r>
            <a:r>
              <a:rPr lang="cs-CZ" sz="2800" dirty="0" err="1" smtClean="0"/>
              <a:t>pr</a:t>
            </a:r>
            <a:r>
              <a:rPr lang="en-US" sz="2800" dirty="0" err="1" smtClean="0"/>
              <a:t>i</a:t>
            </a:r>
            <a:r>
              <a:rPr lang="cs-CZ" sz="2800" dirty="0" smtClean="0"/>
              <a:t> Windows Vista</a:t>
            </a:r>
            <a:endParaRPr lang="en-US" sz="2800" dirty="0" smtClean="0"/>
          </a:p>
          <a:p>
            <a:pPr lvl="1"/>
            <a:r>
              <a:rPr lang="cs-CZ" sz="2400" dirty="0" smtClean="0"/>
              <a:t>Opakované </a:t>
            </a:r>
            <a:r>
              <a:rPr lang="cs-CZ" sz="2400" dirty="0" err="1" smtClean="0"/>
              <a:t>upozornenia</a:t>
            </a:r>
            <a:r>
              <a:rPr lang="cs-CZ" sz="2400" dirty="0" smtClean="0"/>
              <a:t>, </a:t>
            </a:r>
            <a:r>
              <a:rPr lang="cs-CZ" sz="2400" dirty="0" err="1" smtClean="0"/>
              <a:t>čierna</a:t>
            </a:r>
            <a:r>
              <a:rPr lang="cs-CZ" sz="2400" dirty="0" smtClean="0"/>
              <a:t> plocha, vodoznak</a:t>
            </a:r>
          </a:p>
          <a:p>
            <a:pPr lvl="1"/>
            <a:r>
              <a:rPr lang="sk-SK" sz="2400" dirty="0" smtClean="0"/>
              <a:t>Operačný systém</a:t>
            </a:r>
            <a:r>
              <a:rPr lang="en-US" sz="2400" dirty="0" smtClean="0"/>
              <a:t> je </a:t>
            </a:r>
            <a:r>
              <a:rPr lang="en-US" sz="2400" dirty="0" err="1" smtClean="0"/>
              <a:t>potrebn</a:t>
            </a:r>
            <a:r>
              <a:rPr lang="sk-SK" sz="2400" dirty="0" smtClean="0"/>
              <a:t>é </a:t>
            </a:r>
            <a:r>
              <a:rPr lang="cs-CZ" sz="2400" dirty="0" err="1" smtClean="0"/>
              <a:t>aktivovať</a:t>
            </a:r>
            <a:r>
              <a:rPr lang="cs-CZ" sz="2400" dirty="0" smtClean="0"/>
              <a:t> do </a:t>
            </a:r>
            <a:r>
              <a:rPr lang="en-US" sz="2400" dirty="0" smtClean="0"/>
              <a:t>30 </a:t>
            </a:r>
            <a:r>
              <a:rPr lang="en-US" sz="2400" dirty="0" err="1" smtClean="0"/>
              <a:t>dn</a:t>
            </a:r>
            <a:r>
              <a:rPr lang="sk-SK" sz="2400" dirty="0" smtClean="0"/>
              <a:t>í</a:t>
            </a:r>
            <a:endParaRPr lang="sk-SK"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0" y="-19050"/>
            <a:ext cx="9144000" cy="6892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1314451" y="2085974"/>
            <a:ext cx="6757988" cy="1323439"/>
          </a:xfrm>
          <a:prstGeom prst="rect">
            <a:avLst/>
          </a:prstGeom>
          <a:noFill/>
          <a:ln w="9525">
            <a:noFill/>
            <a:miter lim="800000"/>
            <a:headEnd/>
            <a:tailEnd/>
          </a:ln>
        </p:spPr>
        <p:txBody>
          <a:bodyPr wrap="square">
            <a:spAutoFit/>
          </a:bodyPr>
          <a:lstStyle/>
          <a:p>
            <a:pPr algn="l" rtl="0"/>
            <a:endParaRPr lang="sk-SK" sz="2000" kern="1200" dirty="0">
              <a:solidFill>
                <a:srgbClr val="FFFFFF"/>
              </a:solidFill>
              <a:ea typeface="+mn-ea"/>
              <a:cs typeface="+mn-cs"/>
            </a:endParaRPr>
          </a:p>
          <a:p>
            <a:pPr algn="l" rtl="0"/>
            <a:endParaRPr lang="sk-SK" sz="2000" kern="1200" dirty="0">
              <a:solidFill>
                <a:srgbClr val="FFFFFF"/>
              </a:solidFill>
              <a:ea typeface="+mn-ea"/>
              <a:cs typeface="+mn-cs"/>
            </a:endParaRPr>
          </a:p>
          <a:p>
            <a:pPr algn="l" rtl="0"/>
            <a:endParaRPr lang="sk-SK" sz="2000" kern="1200" dirty="0">
              <a:solidFill>
                <a:srgbClr val="FFFFFF"/>
              </a:solidFill>
              <a:ea typeface="+mn-ea"/>
              <a:cs typeface="+mn-cs"/>
            </a:endParaRPr>
          </a:p>
          <a:p>
            <a:pPr algn="l" rtl="0"/>
            <a:r>
              <a:rPr lang="sk-SK" sz="2000" kern="1200" dirty="0">
                <a:solidFill>
                  <a:srgbClr val="FFFFFF"/>
                </a:solidFill>
                <a:ea typeface="+mn-ea"/>
                <a:cs typeface="+mn-cs"/>
              </a:rPr>
              <a:t>  </a:t>
            </a:r>
            <a:endParaRPr lang="en-US" sz="2000" kern="1200" dirty="0">
              <a:solidFill>
                <a:srgbClr val="FFFFFF"/>
              </a:solidFill>
              <a:latin typeface="Segoe"/>
              <a:ea typeface="+mn-ea"/>
              <a:cs typeface="+mn-cs"/>
            </a:endParaRPr>
          </a:p>
        </p:txBody>
      </p:sp>
      <p:sp>
        <p:nvSpPr>
          <p:cNvPr id="7" name="Title 1"/>
          <p:cNvSpPr>
            <a:spLocks noGrp="1"/>
          </p:cNvSpPr>
          <p:nvPr>
            <p:ph type="title"/>
          </p:nvPr>
        </p:nvSpPr>
        <p:spPr>
          <a:xfrm>
            <a:off x="214282" y="642918"/>
            <a:ext cx="8763000" cy="1600438"/>
          </a:xfrm>
        </p:spPr>
        <p:txBody>
          <a:bodyPr/>
          <a:lstStyle/>
          <a:p>
            <a:pPr>
              <a:lnSpc>
                <a:spcPct val="100000"/>
              </a:lnSpc>
              <a:defRPr/>
            </a:pPr>
            <a:r>
              <a:rPr lang="cs-CZ" sz="3600" cap="none" dirty="0" err="1" smtClean="0"/>
              <a:t>Všetko</a:t>
            </a:r>
            <a:r>
              <a:rPr lang="cs-CZ" sz="3600" cap="none" dirty="0" smtClean="0"/>
              <a:t> o licencovaní  </a:t>
            </a:r>
            <a:r>
              <a:rPr lang="cs-CZ" sz="3600" dirty="0" smtClean="0"/>
              <a:t/>
            </a:r>
            <a:br>
              <a:rPr lang="cs-CZ" sz="3600" dirty="0" smtClean="0"/>
            </a:br>
            <a:r>
              <a:rPr lang="cs-CZ" sz="3200" cap="none" dirty="0" smtClean="0">
                <a:solidFill>
                  <a:srgbClr val="FFFF00"/>
                </a:solidFill>
                <a:effectLst>
                  <a:outerShdw blurRad="38100" dist="38100" dir="2700000" algn="tl">
                    <a:srgbClr val="000000">
                      <a:alpha val="43137"/>
                    </a:srgbClr>
                  </a:outerShdw>
                </a:effectLst>
              </a:rPr>
              <a:t>www.</a:t>
            </a:r>
            <a:r>
              <a:rPr lang="cs-CZ" sz="3200" cap="none" dirty="0" err="1" smtClean="0">
                <a:solidFill>
                  <a:srgbClr val="FFFF00"/>
                </a:solidFill>
                <a:effectLst>
                  <a:outerShdw blurRad="38100" dist="38100" dir="2700000" algn="tl">
                    <a:srgbClr val="000000">
                      <a:alpha val="43137"/>
                    </a:srgbClr>
                  </a:outerShdw>
                </a:effectLst>
              </a:rPr>
              <a:t>microsoft.com</a:t>
            </a:r>
            <a:r>
              <a:rPr lang="cs-CZ" sz="3200" cap="none" dirty="0" smtClean="0">
                <a:solidFill>
                  <a:srgbClr val="FFFF00"/>
                </a:solidFill>
                <a:effectLst>
                  <a:outerShdw blurRad="38100" dist="38100" dir="2700000" algn="tl">
                    <a:srgbClr val="000000">
                      <a:alpha val="43137"/>
                    </a:srgbClr>
                  </a:outerShdw>
                </a:effectLst>
              </a:rPr>
              <a:t>/slovakia/</a:t>
            </a:r>
            <a:r>
              <a:rPr lang="cs-CZ" sz="3200" cap="none" dirty="0" err="1" smtClean="0">
                <a:solidFill>
                  <a:srgbClr val="FFFF00"/>
                </a:solidFill>
                <a:effectLst>
                  <a:outerShdw blurRad="38100" dist="38100" dir="2700000" algn="tl">
                    <a:srgbClr val="000000">
                      <a:alpha val="43137"/>
                    </a:srgbClr>
                  </a:outerShdw>
                </a:effectLst>
              </a:rPr>
              <a:t>licencie</a:t>
            </a:r>
            <a:r>
              <a:rPr lang="cs-CZ" sz="3600" dirty="0" smtClean="0">
                <a:solidFill>
                  <a:srgbClr val="FFFF00"/>
                </a:solidFill>
              </a:rPr>
              <a:t/>
            </a:r>
            <a:br>
              <a:rPr lang="cs-CZ" sz="3600" dirty="0" smtClean="0">
                <a:solidFill>
                  <a:srgbClr val="FFFF00"/>
                </a:solidFill>
              </a:rPr>
            </a:br>
            <a:r>
              <a:rPr sz="3600" b="0" kern="0" cap="none" spc="0" smtClean="0">
                <a:ln>
                  <a:noFill/>
                </a:ln>
                <a:solidFill>
                  <a:srgbClr val="FFFF00"/>
                </a:solidFill>
                <a:effectLst>
                  <a:outerShdw blurRad="38100" dist="38100" dir="2700000" algn="tl">
                    <a:srgbClr val="FFFFFF"/>
                  </a:outerShdw>
                </a:effectLst>
              </a:rPr>
              <a:t> </a:t>
            </a:r>
            <a:r>
              <a:rPr lang="sk-SK" sz="2800" b="0" kern="0" cap="none" spc="0" dirty="0" smtClean="0">
                <a:ln>
                  <a:noFill/>
                </a:ln>
                <a:solidFill>
                  <a:srgbClr val="FFFF00"/>
                </a:solidFill>
                <a:effectLst>
                  <a:outerShdw blurRad="38100" dist="38100" dir="2700000" algn="tl">
                    <a:srgbClr val="FFFFFF"/>
                  </a:outerShdw>
                </a:effectLst>
              </a:rPr>
              <a:t> </a:t>
            </a:r>
            <a:endParaRPr sz="2800">
              <a:solidFill>
                <a:srgbClr val="FFFF00"/>
              </a:solidFill>
            </a:endParaRPr>
          </a:p>
        </p:txBody>
      </p:sp>
      <p:pic>
        <p:nvPicPr>
          <p:cNvPr id="2" name="Picture 2"/>
          <p:cNvPicPr>
            <a:picLocks noChangeAspect="1" noChangeArrowheads="1"/>
          </p:cNvPicPr>
          <p:nvPr/>
        </p:nvPicPr>
        <p:blipFill>
          <a:blip r:embed="rId3"/>
          <a:srcRect/>
          <a:stretch>
            <a:fillRect/>
          </a:stretch>
        </p:blipFill>
        <p:spPr bwMode="auto">
          <a:xfrm>
            <a:off x="285720" y="1975582"/>
            <a:ext cx="8458200" cy="488241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1314451" y="2085974"/>
            <a:ext cx="6757988" cy="1323439"/>
          </a:xfrm>
          <a:prstGeom prst="rect">
            <a:avLst/>
          </a:prstGeom>
          <a:noFill/>
          <a:ln w="9525">
            <a:noFill/>
            <a:miter lim="800000"/>
            <a:headEnd/>
            <a:tailEnd/>
          </a:ln>
        </p:spPr>
        <p:txBody>
          <a:bodyPr wrap="square">
            <a:spAutoFit/>
          </a:bodyPr>
          <a:lstStyle/>
          <a:p>
            <a:pPr algn="l" rtl="0"/>
            <a:endParaRPr lang="sk-SK" sz="2000" kern="1200" dirty="0">
              <a:solidFill>
                <a:srgbClr val="FFFFFF"/>
              </a:solidFill>
              <a:ea typeface="+mn-ea"/>
              <a:cs typeface="+mn-cs"/>
            </a:endParaRPr>
          </a:p>
          <a:p>
            <a:pPr algn="l" rtl="0"/>
            <a:endParaRPr lang="sk-SK" sz="2000" kern="1200" dirty="0">
              <a:solidFill>
                <a:srgbClr val="FFFFFF"/>
              </a:solidFill>
              <a:ea typeface="+mn-ea"/>
              <a:cs typeface="+mn-cs"/>
            </a:endParaRPr>
          </a:p>
          <a:p>
            <a:pPr algn="l" rtl="0"/>
            <a:endParaRPr lang="sk-SK" sz="2000" kern="1200" dirty="0">
              <a:solidFill>
                <a:srgbClr val="FFFFFF"/>
              </a:solidFill>
              <a:ea typeface="+mn-ea"/>
              <a:cs typeface="+mn-cs"/>
            </a:endParaRPr>
          </a:p>
          <a:p>
            <a:pPr algn="l" rtl="0"/>
            <a:r>
              <a:rPr lang="sk-SK" sz="2000" kern="1200" dirty="0">
                <a:solidFill>
                  <a:srgbClr val="FFFFFF"/>
                </a:solidFill>
                <a:ea typeface="+mn-ea"/>
                <a:cs typeface="+mn-cs"/>
              </a:rPr>
              <a:t>  </a:t>
            </a:r>
            <a:endParaRPr lang="en-US" sz="2000" kern="1200" dirty="0">
              <a:solidFill>
                <a:srgbClr val="FFFFFF"/>
              </a:solidFill>
              <a:latin typeface="Segoe"/>
              <a:ea typeface="+mn-ea"/>
              <a:cs typeface="+mn-cs"/>
            </a:endParaRPr>
          </a:p>
        </p:txBody>
      </p:sp>
      <p:sp>
        <p:nvSpPr>
          <p:cNvPr id="7" name="Title 1"/>
          <p:cNvSpPr>
            <a:spLocks noGrp="1"/>
          </p:cNvSpPr>
          <p:nvPr>
            <p:ph type="title"/>
          </p:nvPr>
        </p:nvSpPr>
        <p:spPr>
          <a:xfrm>
            <a:off x="228600" y="152400"/>
            <a:ext cx="8763000" cy="1600438"/>
          </a:xfrm>
        </p:spPr>
        <p:txBody>
          <a:bodyPr/>
          <a:lstStyle/>
          <a:p>
            <a:pPr>
              <a:lnSpc>
                <a:spcPct val="100000"/>
              </a:lnSpc>
              <a:defRPr/>
            </a:pPr>
            <a:r>
              <a:rPr lang="cs-CZ" sz="3600" dirty="0" smtClean="0"/>
              <a:t/>
            </a:r>
            <a:br>
              <a:rPr lang="cs-CZ" sz="3600" dirty="0" smtClean="0"/>
            </a:br>
            <a:r>
              <a:rPr lang="cs-CZ" sz="3200" cap="none" dirty="0" smtClean="0">
                <a:solidFill>
                  <a:srgbClr val="FFFF00"/>
                </a:solidFill>
                <a:effectLst>
                  <a:outerShdw blurRad="38100" dist="38100" dir="2700000" algn="tl">
                    <a:srgbClr val="000000">
                      <a:alpha val="43137"/>
                    </a:srgbClr>
                  </a:outerShdw>
                </a:effectLst>
              </a:rPr>
              <a:t>www.</a:t>
            </a:r>
            <a:r>
              <a:rPr lang="cs-CZ" sz="3200" cap="none" dirty="0" err="1" smtClean="0">
                <a:solidFill>
                  <a:srgbClr val="FFFF00"/>
                </a:solidFill>
                <a:effectLst>
                  <a:outerShdw blurRad="38100" dist="38100" dir="2700000" algn="tl">
                    <a:srgbClr val="000000">
                      <a:alpha val="43137"/>
                    </a:srgbClr>
                  </a:outerShdw>
                </a:effectLst>
              </a:rPr>
              <a:t>spravnepc.sk</a:t>
            </a:r>
            <a:r>
              <a:rPr lang="cs-CZ" sz="3600" dirty="0" smtClean="0">
                <a:solidFill>
                  <a:srgbClr val="FFFF00"/>
                </a:solidFill>
              </a:rPr>
              <a:t/>
            </a:r>
            <a:br>
              <a:rPr lang="cs-CZ" sz="3600" dirty="0" smtClean="0">
                <a:solidFill>
                  <a:srgbClr val="FFFF00"/>
                </a:solidFill>
              </a:rPr>
            </a:br>
            <a:r>
              <a:rPr sz="3600" b="0" kern="0" cap="none" spc="0" smtClean="0">
                <a:ln>
                  <a:noFill/>
                </a:ln>
                <a:solidFill>
                  <a:srgbClr val="FFFF00"/>
                </a:solidFill>
                <a:effectLst>
                  <a:outerShdw blurRad="38100" dist="38100" dir="2700000" algn="tl">
                    <a:srgbClr val="FFFFFF"/>
                  </a:outerShdw>
                </a:effectLst>
              </a:rPr>
              <a:t> </a:t>
            </a:r>
            <a:r>
              <a:rPr lang="sk-SK" sz="2800" b="0" kern="0" cap="none" spc="0" dirty="0" smtClean="0">
                <a:ln>
                  <a:noFill/>
                </a:ln>
                <a:solidFill>
                  <a:srgbClr val="FFFF00"/>
                </a:solidFill>
                <a:effectLst>
                  <a:outerShdw blurRad="38100" dist="38100" dir="2700000" algn="tl">
                    <a:srgbClr val="FFFFFF"/>
                  </a:outerShdw>
                </a:effectLst>
              </a:rPr>
              <a:t> </a:t>
            </a:r>
            <a:endParaRPr sz="2800">
              <a:solidFill>
                <a:srgbClr val="FFFF00"/>
              </a:solidFill>
            </a:endParaRPr>
          </a:p>
        </p:txBody>
      </p:sp>
      <p:pic>
        <p:nvPicPr>
          <p:cNvPr id="2050" name="Picture 2"/>
          <p:cNvPicPr>
            <a:picLocks noChangeAspect="1" noChangeArrowheads="1"/>
          </p:cNvPicPr>
          <p:nvPr/>
        </p:nvPicPr>
        <p:blipFill>
          <a:blip r:embed="rId3"/>
          <a:srcRect/>
          <a:stretch>
            <a:fillRect/>
          </a:stretch>
        </p:blipFill>
        <p:spPr bwMode="auto">
          <a:xfrm>
            <a:off x="381000" y="1295400"/>
            <a:ext cx="8353425" cy="5562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ISM08_4x3_Template">
  <a:themeElements>
    <a:clrScheme name="PRISM 2008">
      <a:dk1>
        <a:srgbClr val="002060"/>
      </a:dk1>
      <a:lt1>
        <a:srgbClr val="FFFFFF"/>
      </a:lt1>
      <a:dk2>
        <a:srgbClr val="0070C0"/>
      </a:dk2>
      <a:lt2>
        <a:srgbClr val="FFFF99"/>
      </a:lt2>
      <a:accent1>
        <a:srgbClr val="FFD965"/>
      </a:accent1>
      <a:accent2>
        <a:srgbClr val="4AA7B4"/>
      </a:accent2>
      <a:accent3>
        <a:srgbClr val="CC8E50"/>
      </a:accent3>
      <a:accent4>
        <a:srgbClr val="94BA40"/>
      </a:accent4>
      <a:accent5>
        <a:srgbClr val="FEAF58"/>
      </a:accent5>
      <a:accent6>
        <a:srgbClr val="A98FB7"/>
      </a:accent6>
      <a:hlink>
        <a:srgbClr val="FFFF99"/>
      </a:hlink>
      <a:folHlink>
        <a:srgbClr val="6F508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40000"/>
                <a:lumOff val="60000"/>
              </a:schemeClr>
            </a:gs>
            <a:gs pos="35000">
              <a:schemeClr val="accent1">
                <a:alpha val="13000"/>
              </a:schemeClr>
            </a:gs>
            <a:gs pos="75000">
              <a:schemeClr val="accent1">
                <a:lumMod val="75000"/>
                <a:alpha val="75000"/>
              </a:schemeClr>
            </a:gs>
            <a:gs pos="0">
              <a:schemeClr val="accent1">
                <a:lumMod val="75000"/>
              </a:schemeClr>
            </a:gs>
            <a:gs pos="100000">
              <a:schemeClr val="accent1">
                <a:lumMod val="60000"/>
                <a:lumOff val="40000"/>
                <a:alpha val="75000"/>
              </a:schemeClr>
            </a:gs>
          </a:gsLst>
          <a:lin ang="16200000" scaled="1"/>
          <a:tileRect/>
        </a:gradFill>
        <a:ln w="12700">
          <a:gradFill flip="none" rotWithShape="1">
            <a:gsLst>
              <a:gs pos="61000">
                <a:schemeClr val="accent1">
                  <a:lumMod val="20000"/>
                  <a:lumOff val="80000"/>
                  <a:alpha val="0"/>
                </a:schemeClr>
              </a:gs>
              <a:gs pos="100000">
                <a:schemeClr val="accent1">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a:spPr>
      <a:bodyPr vert="horz" wrap="square" lIns="109728" tIns="54864" rIns="109728" bIns="54864"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Ready_to_Sell2</Template>
  <TotalTime>227</TotalTime>
  <Words>789</Words>
  <Application>Microsoft Office PowerPoint</Application>
  <PresentationFormat>On-screen Show (4:3)</PresentationFormat>
  <Paragraphs>184</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PRISM08_4x3_Template</vt:lpstr>
      <vt:lpstr>Legalizácia 2008/2009</vt:lpstr>
      <vt:lpstr>Zmena legalizácie systému Windows</vt:lpstr>
      <vt:lpstr>Slide 3</vt:lpstr>
      <vt:lpstr>Časté otázky</vt:lpstr>
      <vt:lpstr>Slide 5</vt:lpstr>
      <vt:lpstr>WGA  upozornenie – Windows XP</vt:lpstr>
      <vt:lpstr>Slide 7</vt:lpstr>
      <vt:lpstr>Všetko o licencovaní   www.microsoft.com/slovakia/licencie   </vt:lpstr>
      <vt:lpstr> www.spravnepc.sk   </vt:lpstr>
      <vt:lpstr>Microsoft Virtualization 360°</vt:lpstr>
      <vt:lpstr>Slide 11</vt:lpstr>
      <vt:lpstr>What is Virtualization?</vt:lpstr>
      <vt:lpstr>Microsoft Virtualization: From the Datacenter  to the Desktop</vt:lpstr>
      <vt:lpstr>Virtualization specialization</vt:lpstr>
      <vt:lpstr>Slide 15</vt:lpstr>
      <vt:lpstr>www.microsoft.com/virtualization</vt:lpstr>
      <vt:lpstr>http://www.microsoft.com/virtualization/accelerators.mspx</vt:lpstr>
      <vt:lpstr>https://roianalyst.alinean.com/microsoft/virtualization/</vt:lpstr>
      <vt:lpstr>Slide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Aktualizovaná ponuka legalizácie systému Windows</dc:title>
  <dc:creator>Marian Skalicky</dc:creator>
  <cp:lastModifiedBy>Marian Skalicky</cp:lastModifiedBy>
  <cp:revision>22</cp:revision>
  <dcterms:created xsi:type="dcterms:W3CDTF">2008-09-29T19:48:53Z</dcterms:created>
  <dcterms:modified xsi:type="dcterms:W3CDTF">2008-10-06T08:21:00Z</dcterms:modified>
</cp:coreProperties>
</file>