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2" r:id="rId4"/>
    <p:sldId id="276" r:id="rId5"/>
    <p:sldId id="273" r:id="rId6"/>
    <p:sldId id="278" r:id="rId7"/>
    <p:sldId id="280" r:id="rId8"/>
    <p:sldId id="257" r:id="rId9"/>
    <p:sldId id="279" r:id="rId1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7" autoAdjust="0"/>
    <p:restoredTop sz="86432" autoAdjust="0"/>
  </p:normalViewPr>
  <p:slideViewPr>
    <p:cSldViewPr>
      <p:cViewPr varScale="1">
        <p:scale>
          <a:sx n="94" d="100"/>
          <a:sy n="94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EE29C-54E5-464F-9B4C-7134059A554A}" type="datetimeFigureOut">
              <a:rPr lang="en-US" smtClean="0"/>
              <a:t>9/30/2008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9A341-BA9C-47D3-B888-D854B6FBA9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000" dirty="0" smtClean="0">
                <a:latin typeface="Segoe" pitchFamily="34" charset="0"/>
              </a:rPr>
              <a:t>IT priemysel bol a je hystoricky ovládaný sériou periodických transformačných posunov a my sme opäť v novom medziobdobý ďalšej zmeny. </a:t>
            </a:r>
          </a:p>
          <a:p>
            <a:endParaRPr lang="sk-SK" sz="1000" dirty="0" smtClean="0">
              <a:latin typeface="Segoe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vytriezvení z internetovej bubliny a určitom prešľapovaní v 90. Rokoch nabral internetový business druhý a pomerne silný dych. O jeho komerčnom význame dnes nikto nepochybuje a internetové aktivity nájdeme v stratégii každej rozumnej firmy. Byť on-line pomáha plniť základné funkcie podniku a vo veľa prípadoch nahradzuje tradičné formy novými prístupmi a obchodnými modelmi. </a:t>
            </a:r>
          </a:p>
          <a:p>
            <a:endParaRPr lang="sk-SK" sz="1000" dirty="0" smtClean="0">
              <a:latin typeface="Segoe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Klasickým príkladom noveho pristupu poskytnutie služby za konzumáciu reklamy, ktorý umožnil obrovský rozvoj tzv. digitálneho marketingu /veľkosť sa odhaduje na 80 mld v roku 2010/. </a:t>
            </a:r>
            <a:endParaRPr lang="en-US" sz="2800" dirty="0" smtClean="0"/>
          </a:p>
          <a:p>
            <a:endParaRPr lang="sk-SK" sz="1000" dirty="0" smtClean="0">
              <a:latin typeface="Segoe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SaaS je tradične orientovanána sprostredkovanie a prevádzkovanie softwarového balíku ako služby prostredníctvom internetu v režime 1:veľa. Prichádza z prostredia výrobcov aplikácií, ktorí sa z predfabrikovaným riešením zabaleným do služby snažia svojím zákazníkom najčastejšie šetriť čas a znižovať náklady na prevádzku, hoci za cenu nižšej flexibility riešenia. </a:t>
            </a:r>
          </a:p>
          <a:p>
            <a:pPr lvl="0">
              <a:buFont typeface="Arial" pitchFamily="34" charset="0"/>
              <a:buNone/>
            </a:pP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SOA je zameraná na jednoduchšie zostavovanie služieb do vyšších celkov. Prichádza z prostredia veľkých podnikov, kde si nákladné integračné projekty vynútili vznik nového produktu pre tvorbu systémov práve s ohľadom na integráciu a ďalší konzistentný rozvoj celého IT ekosystému firmy.</a:t>
            </a:r>
          </a:p>
          <a:p>
            <a:pPr lvl="0">
              <a:buFont typeface="Arial" pitchFamily="34" charset="0"/>
              <a:buNone/>
            </a:pP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Web2.0 stavia do centra konzumenta a jeho skúsenosti so službou, vizuálnu kompozíciu služieb, ktoré sú v danom kontexte relevantné. Takisto aj dostupnosť služby na rôznych typoch zariadení, nové monetizačné modely a marketingové metódy hrajú veľmi veľkú úlohu. Web2.0 prichádza z decentralizovaného a dynamicky sa vyvíjajúceho prostredia internetu.</a:t>
            </a:r>
          </a:p>
          <a:p>
            <a:endParaRPr lang="sk-SK" sz="1000" dirty="0" smtClean="0">
              <a:latin typeface="Segoe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A341-BA9C-47D3-B888-D854B6FBA93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dirty="0" smtClean="0">
                <a:latin typeface="Segoe" pitchFamily="34" charset="0"/>
              </a:rPr>
              <a:t>Ponúknuť nový pohľad na každú s týchto oblasti a vidieť to ako veľku priležitosť pre nás všetkých, priniesť silu client/server softweru a Webových služieb v novej kombinácií, to je nová stratégia nový posun v IT priemysle „Software + Services“ . Je to myšlienka založená na predpokladoch kombinácii schopností oboch komponentov, samotného software a služby, ktorá prevýši tradičný prístup iba software alebo iba čistý pristup SaaS. </a:t>
            </a:r>
          </a:p>
          <a:p>
            <a:endParaRPr lang="sk-SK" sz="1200" dirty="0" smtClean="0">
              <a:latin typeface="Segoe" pitchFamily="34" charset="0"/>
            </a:endParaRPr>
          </a:p>
          <a:p>
            <a:r>
              <a:rPr lang="sk-S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Zmyslom tejto stratégie je poskytovať platformu umožňujúcu vhodnú kombináciu a integráciu vyššie uvedených fenoménov. </a:t>
            </a:r>
            <a:endParaRPr lang="sk-SK" sz="1200" dirty="0">
              <a:latin typeface="Sego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A341-BA9C-47D3-B888-D854B6FBA93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dirty="0" smtClean="0">
                <a:latin typeface="Segoe" pitchFamily="34" charset="0"/>
              </a:rPr>
              <a:t>Ponúknuť nový pohľad na každú s týchto oblasti a vidieť to ako veľku priležitosť pre nás všetkých, priniesť silu client/server softweru a Webových služieb v novej kombinácií, to je nová stratégia nový posun v IT priemysle „Software + Services“ . Je to myšlienka založená na predpokladoch kombinácii schopností oboch komponentov, samotného software a služby, ktorá prevýši tradičný prístup iba software alebo iba čistý pristup SaaS. </a:t>
            </a:r>
          </a:p>
          <a:p>
            <a:endParaRPr lang="sk-SK" sz="1200" dirty="0" smtClean="0">
              <a:latin typeface="Segoe" pitchFamily="34" charset="0"/>
            </a:endParaRPr>
          </a:p>
          <a:p>
            <a:r>
              <a:rPr lang="sk-S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Zmyslom tejto stratégie je poskytovať platformu umožňujúcu vhodnú kombináciu a integráciu vyššie uvedených fenoménov. </a:t>
            </a:r>
            <a:endParaRPr lang="sk-SK" sz="1200" dirty="0">
              <a:latin typeface="Sego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A341-BA9C-47D3-B888-D854B6FBA93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8FA-B54A-41DB-BBE9-25FC561C3656}" type="datetimeFigureOut">
              <a:rPr lang="cs-CZ" smtClean="0"/>
              <a:pPr/>
              <a:t>30.9.2008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35314-52C5-44F4-8909-05D59D0CD1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2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artner.com/it/page.jsp?id=49688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dirty="0" smtClean="0"/>
              <a:t>S+S</a:t>
            </a:r>
            <a:endParaRPr lang="cs-CZ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Juraj </a:t>
            </a:r>
            <a:r>
              <a:rPr lang="sk-SK" dirty="0" smtClean="0"/>
              <a:t>Šitina</a:t>
            </a:r>
          </a:p>
          <a:p>
            <a:r>
              <a:rPr lang="sk-SK" dirty="0" smtClean="0"/>
              <a:t>Peter Dovhun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197" tIns="38098" rIns="76197" bIns="3809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ave6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3208338" y="4059238"/>
            <a:ext cx="4714875" cy="1657350"/>
          </a:xfrm>
          <a:prstGeom prst="rect">
            <a:avLst/>
          </a:prstGeom>
          <a:noFill/>
        </p:spPr>
      </p:pic>
      <p:pic>
        <p:nvPicPr>
          <p:cNvPr id="8" name="Picture 7" descr="wave6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704851" y="4532313"/>
            <a:ext cx="4714875" cy="1657350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0276" y="4916489"/>
            <a:ext cx="1552575" cy="31392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Client-Server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10138" y="4459288"/>
            <a:ext cx="1284287" cy="31392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Picture 40" descr="Windows-3"/>
          <p:cNvPicPr>
            <a:picLocks noChangeAspect="1" noChangeArrowheads="1"/>
          </p:cNvPicPr>
          <p:nvPr/>
        </p:nvPicPr>
        <p:blipFill>
          <a:blip r:embed="rId5"/>
          <a:srcRect l="6511" t="9375" r="8681" b="9462"/>
          <a:stretch>
            <a:fillRect/>
          </a:stretch>
        </p:blipFill>
        <p:spPr bwMode="auto">
          <a:xfrm>
            <a:off x="2282825" y="3388414"/>
            <a:ext cx="1830388" cy="1344613"/>
          </a:xfrm>
          <a:prstGeom prst="rect">
            <a:avLst/>
          </a:prstGeom>
          <a:noFill/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1063" y="2832100"/>
            <a:ext cx="18859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82719" y="1258585"/>
            <a:ext cx="2212459" cy="253915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pPr algn="ctr"/>
            <a:r>
              <a:rPr lang="en-US" sz="4000" spc="-125" dirty="0" err="1" smtClean="0">
                <a:ln w="3175">
                  <a:noFill/>
                </a:ln>
                <a:solidFill>
                  <a:schemeClr val="tx2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SaaS</a:t>
            </a:r>
            <a:r>
              <a:rPr lang="en-US" sz="4000" spc="-125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?</a:t>
            </a:r>
          </a:p>
          <a:p>
            <a:pPr algn="ctr"/>
            <a:r>
              <a:rPr lang="en-US" sz="4000" spc="-125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SOA?</a:t>
            </a:r>
          </a:p>
          <a:p>
            <a:pPr algn="ctr"/>
            <a:r>
              <a:rPr lang="en-US" sz="4000" spc="-125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Web 2.0?</a:t>
            </a:r>
          </a:p>
          <a:p>
            <a:pPr algn="ctr"/>
            <a:r>
              <a:rPr lang="en-US" sz="4000" spc="-125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???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-45904" y="5570616"/>
            <a:ext cx="1941135" cy="31944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Mainframe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/>
              </a:rPr>
              <a:t> PC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5" name="Group 21"/>
          <p:cNvGrpSpPr/>
          <p:nvPr/>
        </p:nvGrpSpPr>
        <p:grpSpPr>
          <a:xfrm>
            <a:off x="0" y="3429000"/>
            <a:ext cx="1885950" cy="1866900"/>
            <a:chOff x="0" y="3429000"/>
            <a:chExt cx="1885950" cy="18669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114800"/>
              <a:ext cx="188595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oup 41"/>
            <p:cNvGrpSpPr/>
            <p:nvPr/>
          </p:nvGrpSpPr>
          <p:grpSpPr>
            <a:xfrm>
              <a:off x="914400" y="3429000"/>
              <a:ext cx="800308" cy="1624763"/>
              <a:chOff x="459661" y="4401743"/>
              <a:chExt cx="1213158" cy="1965401"/>
            </a:xfrm>
          </p:grpSpPr>
          <p:pic>
            <p:nvPicPr>
              <p:cNvPr id="18" name="Picture 8" descr="\\eventsql\dvd27\Clip_Installer\DVD_ART\Artwork_Imagery\HARDWARE_IMAGERY\Illustration - Misc Hardware\eHome icons\Supercomputer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grayscl/>
                <a:lum contrast="30000"/>
              </a:blip>
              <a:srcRect/>
              <a:stretch>
                <a:fillRect/>
              </a:stretch>
            </p:blipFill>
            <p:spPr bwMode="auto">
              <a:xfrm flipH="1">
                <a:off x="477573" y="4401743"/>
                <a:ext cx="1195246" cy="1654743"/>
              </a:xfrm>
              <a:prstGeom prst="rect">
                <a:avLst/>
              </a:prstGeom>
              <a:noFill/>
            </p:spPr>
          </p:pic>
          <p:pic>
            <p:nvPicPr>
              <p:cNvPr id="19" name="Picture 12" descr="\\eventsql\dvd27\Clip_Installer\DVD_ART\Artwork_Imagery\HARDWARE_IMAGERY\Illustration - Misc Hardware\XML Icons\pc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grayscl/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59661" y="5260152"/>
                <a:ext cx="1050374" cy="110699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6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3208338" y="4059238"/>
            <a:ext cx="4714875" cy="1657350"/>
          </a:xfrm>
          <a:prstGeom prst="rect">
            <a:avLst/>
          </a:prstGeom>
          <a:noFill/>
        </p:spPr>
      </p:pic>
      <p:pic>
        <p:nvPicPr>
          <p:cNvPr id="7" name="Picture 6" descr="wave6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85800" y="4495800"/>
            <a:ext cx="4714875" cy="1657350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00276" y="4916489"/>
            <a:ext cx="1552575" cy="31392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Client-Server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910138" y="4459288"/>
            <a:ext cx="1284287" cy="31392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-45904" y="5570616"/>
            <a:ext cx="1950904" cy="31392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Mainframe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 PC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0" descr="Windows-3"/>
          <p:cNvPicPr>
            <a:picLocks noChangeAspect="1" noChangeArrowheads="1"/>
          </p:cNvPicPr>
          <p:nvPr/>
        </p:nvPicPr>
        <p:blipFill>
          <a:blip r:embed="rId5"/>
          <a:srcRect l="6511" t="9375" r="8681" b="9462"/>
          <a:stretch>
            <a:fillRect/>
          </a:stretch>
        </p:blipFill>
        <p:spPr bwMode="auto">
          <a:xfrm>
            <a:off x="2282825" y="3388414"/>
            <a:ext cx="1830388" cy="1344613"/>
          </a:xfrm>
          <a:prstGeom prst="rect">
            <a:avLst/>
          </a:prstGeom>
          <a:noFill/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1063" y="2832100"/>
            <a:ext cx="18859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94547" y="1712000"/>
            <a:ext cx="2050235" cy="192359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pPr algn="ctr"/>
            <a:r>
              <a:rPr lang="en-US" sz="4000" spc="-125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Software</a:t>
            </a:r>
          </a:p>
          <a:p>
            <a:pPr algn="ctr"/>
            <a:r>
              <a:rPr lang="en-US" sz="4000" spc="-125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+</a:t>
            </a:r>
          </a:p>
          <a:p>
            <a:pPr algn="ctr"/>
            <a:r>
              <a:rPr lang="en-US" sz="4000" spc="-125" dirty="0" smtClean="0">
                <a:ln w="3175">
                  <a:noFill/>
                </a:ln>
                <a:solidFill>
                  <a:schemeClr val="tx2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cs typeface="Arial" charset="0"/>
              </a:rPr>
              <a:t>Services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0" y="3429000"/>
            <a:ext cx="1885950" cy="1866900"/>
            <a:chOff x="0" y="3429000"/>
            <a:chExt cx="1885950" cy="18669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114800"/>
              <a:ext cx="188595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41"/>
            <p:cNvGrpSpPr/>
            <p:nvPr/>
          </p:nvGrpSpPr>
          <p:grpSpPr>
            <a:xfrm>
              <a:off x="914400" y="3429000"/>
              <a:ext cx="800308" cy="1624763"/>
              <a:chOff x="459661" y="4401743"/>
              <a:chExt cx="1213158" cy="1965401"/>
            </a:xfrm>
          </p:grpSpPr>
          <p:pic>
            <p:nvPicPr>
              <p:cNvPr id="17" name="Picture 8" descr="\\eventsql\dvd27\Clip_Installer\DVD_ART\Artwork_Imagery\HARDWARE_IMAGERY\Illustration - Misc Hardware\eHome icons\Supercomputer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grayscl/>
                <a:lum contrast="30000"/>
              </a:blip>
              <a:srcRect/>
              <a:stretch>
                <a:fillRect/>
              </a:stretch>
            </p:blipFill>
            <p:spPr bwMode="auto">
              <a:xfrm flipH="1">
                <a:off x="477573" y="4401743"/>
                <a:ext cx="1195246" cy="1654743"/>
              </a:xfrm>
              <a:prstGeom prst="rect">
                <a:avLst/>
              </a:prstGeom>
              <a:noFill/>
            </p:spPr>
          </p:pic>
          <p:pic>
            <p:nvPicPr>
              <p:cNvPr id="18" name="Picture 12" descr="\\eventsql\dvd27\Clip_Installer\DVD_ART\Artwork_Imagery\HARDWARE_IMAGERY\Illustration - Misc Hardware\XML Icons\pc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grayscl/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59661" y="5260152"/>
                <a:ext cx="1050374" cy="110699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20318" y="1994769"/>
            <a:ext cx="8703365" cy="4379359"/>
          </a:xfrm>
          <a:prstGeom prst="roundRect">
            <a:avLst>
              <a:gd name="adj" fmla="val 49178"/>
            </a:avLst>
          </a:prstGeom>
          <a:gradFill flip="none" rotWithShape="1">
            <a:gsLst>
              <a:gs pos="0">
                <a:srgbClr val="FFFFFF"/>
              </a:gs>
              <a:gs pos="1000">
                <a:srgbClr val="000000">
                  <a:alpha val="4000"/>
                </a:srgbClr>
              </a:gs>
              <a:gs pos="33000">
                <a:srgbClr val="000000">
                  <a:alpha val="0"/>
                </a:srgbClr>
              </a:gs>
              <a:gs pos="98000">
                <a:srgbClr val="080808">
                  <a:alpha val="20000"/>
                </a:srgbClr>
              </a:gs>
              <a:gs pos="100000">
                <a:srgbClr val="FFFFFF"/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82305" tIns="41153" rIns="82305" bIns="4115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620"/>
              </a:spcAft>
              <a:defRPr/>
            </a:pPr>
            <a:endParaRPr lang="en-US" altLang="zh-CN" dirty="0" smtClean="0"/>
          </a:p>
        </p:txBody>
      </p:sp>
      <p:grpSp>
        <p:nvGrpSpPr>
          <p:cNvPr id="19" name="Group 50"/>
          <p:cNvGrpSpPr/>
          <p:nvPr/>
        </p:nvGrpSpPr>
        <p:grpSpPr>
          <a:xfrm>
            <a:off x="400145" y="2494494"/>
            <a:ext cx="3809451" cy="3722155"/>
            <a:chOff x="388294" y="1607564"/>
            <a:chExt cx="3902258" cy="4436809"/>
          </a:xfrm>
        </p:grpSpPr>
        <p:sp>
          <p:nvSpPr>
            <p:cNvPr id="20" name="Round Same Side Corner Rectangle 19"/>
            <p:cNvSpPr>
              <a:spLocks noChangeArrowheads="1"/>
            </p:cNvSpPr>
            <p:nvPr/>
          </p:nvSpPr>
          <p:spPr bwMode="auto">
            <a:xfrm rot="5400000">
              <a:off x="928135" y="3051567"/>
              <a:ext cx="4425258" cy="1537252"/>
            </a:xfrm>
            <a:prstGeom prst="round2SameRect">
              <a:avLst/>
            </a:prstGeom>
            <a:gradFill flip="none" rotWithShape="1">
              <a:gsLst>
                <a:gs pos="5000">
                  <a:schemeClr val="accent2">
                    <a:alpha val="0"/>
                  </a:schemeClr>
                </a:gs>
                <a:gs pos="98000">
                  <a:schemeClr val="accent2">
                    <a:alpha val="42000"/>
                  </a:schemeClr>
                </a:gs>
                <a:gs pos="100000">
                  <a:srgbClr val="FFFFFF">
                    <a:alpha val="68000"/>
                  </a:srgbClr>
                </a:gs>
              </a:gsLst>
              <a:lin ang="108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2305" tIns="41153" rIns="82305" bIns="41153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ts val="1620"/>
                </a:spcAft>
                <a:defRPr/>
              </a:pPr>
              <a:endParaRPr lang="en-US" altLang="zh-CN" spc="-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1" name="Chord 20"/>
            <p:cNvSpPr>
              <a:spLocks noChangeArrowheads="1"/>
            </p:cNvSpPr>
            <p:nvPr/>
          </p:nvSpPr>
          <p:spPr bwMode="auto">
            <a:xfrm rot="10800000">
              <a:off x="388294" y="1615387"/>
              <a:ext cx="3902258" cy="4428986"/>
            </a:xfrm>
            <a:prstGeom prst="chord">
              <a:avLst>
                <a:gd name="adj1" fmla="val 16217003"/>
                <a:gd name="adj2" fmla="val 5372843"/>
              </a:avLst>
            </a:prstGeom>
            <a:gradFill flip="none" rotWithShape="1">
              <a:gsLst>
                <a:gs pos="5000">
                  <a:schemeClr val="accent2">
                    <a:alpha val="0"/>
                  </a:schemeClr>
                </a:gs>
                <a:gs pos="98000">
                  <a:schemeClr val="accent2">
                    <a:alpha val="42000"/>
                  </a:schemeClr>
                </a:gs>
                <a:gs pos="100000">
                  <a:srgbClr val="FFFFFF">
                    <a:alpha val="68000"/>
                  </a:srgbClr>
                </a:gs>
              </a:gsLst>
              <a:lin ang="54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2305" tIns="41153" rIns="82305" bIns="41153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ts val="1620"/>
                </a:spcAft>
                <a:defRPr/>
              </a:pPr>
              <a:endParaRPr lang="en-US" altLang="zh-CN" spc="-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</p:grp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3888563" y="2494494"/>
            <a:ext cx="1366875" cy="3712464"/>
          </a:xfrm>
          <a:prstGeom prst="roundRect">
            <a:avLst/>
          </a:prstGeom>
          <a:gradFill flip="none" rotWithShape="1">
            <a:gsLst>
              <a:gs pos="5000">
                <a:schemeClr val="accent2">
                  <a:alpha val="0"/>
                </a:schemeClr>
              </a:gs>
              <a:gs pos="98000">
                <a:schemeClr val="accent3">
                  <a:alpha val="42000"/>
                </a:schemeClr>
              </a:gs>
              <a:gs pos="100000">
                <a:srgbClr val="FFFFFF">
                  <a:alpha val="68000"/>
                </a:srgb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2305" tIns="41153" rIns="82305" bIns="41153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620"/>
              </a:spcAft>
              <a:defRPr/>
            </a:pPr>
            <a:endParaRPr lang="en-US" altLang="zh-CN" spc="-4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grpSp>
        <p:nvGrpSpPr>
          <p:cNvPr id="23" name="Group 49"/>
          <p:cNvGrpSpPr/>
          <p:nvPr/>
        </p:nvGrpSpPr>
        <p:grpSpPr>
          <a:xfrm rot="10800000">
            <a:off x="4934405" y="2494494"/>
            <a:ext cx="3809451" cy="3715592"/>
            <a:chOff x="4860744" y="1627257"/>
            <a:chExt cx="3902258" cy="4428987"/>
          </a:xfrm>
        </p:grpSpPr>
        <p:sp>
          <p:nvSpPr>
            <p:cNvPr id="24" name="Round Same Side Corner Rectangle 23"/>
            <p:cNvSpPr>
              <a:spLocks noChangeArrowheads="1"/>
            </p:cNvSpPr>
            <p:nvPr/>
          </p:nvSpPr>
          <p:spPr bwMode="auto">
            <a:xfrm rot="5400000">
              <a:off x="5400586" y="3074987"/>
              <a:ext cx="4425258" cy="1537252"/>
            </a:xfrm>
            <a:prstGeom prst="round2SameRect">
              <a:avLst/>
            </a:prstGeom>
            <a:gradFill flip="none" rotWithShape="1">
              <a:gsLst>
                <a:gs pos="5000">
                  <a:schemeClr val="accent2">
                    <a:alpha val="0"/>
                  </a:schemeClr>
                </a:gs>
                <a:gs pos="98000">
                  <a:schemeClr val="accent4">
                    <a:alpha val="42000"/>
                  </a:schemeClr>
                </a:gs>
                <a:gs pos="100000">
                  <a:srgbClr val="FFFFFF">
                    <a:alpha val="68000"/>
                  </a:srgbClr>
                </a:gs>
              </a:gsLst>
              <a:lin ang="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2305" tIns="41153" rIns="82305" bIns="41153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ts val="1620"/>
                </a:spcAft>
                <a:defRPr/>
              </a:pPr>
              <a:endParaRPr lang="en-US" altLang="zh-CN" spc="-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5" name="Chord 24"/>
            <p:cNvSpPr>
              <a:spLocks noChangeArrowheads="1"/>
            </p:cNvSpPr>
            <p:nvPr/>
          </p:nvSpPr>
          <p:spPr bwMode="auto">
            <a:xfrm rot="10800000">
              <a:off x="4860744" y="1627257"/>
              <a:ext cx="3902258" cy="4428987"/>
            </a:xfrm>
            <a:prstGeom prst="chord">
              <a:avLst>
                <a:gd name="adj1" fmla="val 16217003"/>
                <a:gd name="adj2" fmla="val 5372843"/>
              </a:avLst>
            </a:prstGeom>
            <a:gradFill flip="none" rotWithShape="1">
              <a:gsLst>
                <a:gs pos="5000">
                  <a:schemeClr val="accent2">
                    <a:alpha val="0"/>
                  </a:schemeClr>
                </a:gs>
                <a:gs pos="98000">
                  <a:schemeClr val="accent4">
                    <a:alpha val="42000"/>
                  </a:schemeClr>
                </a:gs>
                <a:gs pos="100000">
                  <a:srgbClr val="FFFFFF">
                    <a:alpha val="68000"/>
                  </a:srgbClr>
                </a:gs>
              </a:gsLst>
              <a:lin ang="16200000" scaled="1"/>
              <a:tileRect/>
            </a:gradFill>
            <a:ln w="1270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2305" tIns="41153" rIns="82305" bIns="41153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ts val="1620"/>
                </a:spcAft>
                <a:defRPr/>
              </a:pPr>
              <a:endParaRPr lang="en-US" altLang="zh-CN" spc="-4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</p:grpSp>
      <p:sp>
        <p:nvSpPr>
          <p:cNvPr id="26" name="Title 3"/>
          <p:cNvSpPr txBox="1">
            <a:spLocks/>
          </p:cNvSpPr>
          <p:nvPr/>
        </p:nvSpPr>
        <p:spPr>
          <a:xfrm>
            <a:off x="381000" y="230188"/>
            <a:ext cx="8382000" cy="4985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+ Services Strategy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159" y="1385133"/>
            <a:ext cx="7820025" cy="509307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algn="ctr" defTabSz="1096919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dirty="0">
                <a:ln w="9525" cmpd="sng">
                  <a:noFill/>
                  <a:prstDash val="solid"/>
                </a:ln>
                <a:solidFill>
                  <a:srgbClr val="278EDB"/>
                </a:solidFill>
                <a:effectLst>
                  <a:glow rad="228600">
                    <a:srgbClr val="FFFFFF"/>
                  </a:glow>
                </a:effectLst>
                <a:ea typeface="ＭＳ Ｐゴシック"/>
                <a:cs typeface="Arial" charset="0"/>
              </a:rPr>
              <a:t>Software </a:t>
            </a:r>
            <a:r>
              <a:rPr lang="en-US" altLang="zh-CN" sz="4400" b="1" dirty="0">
                <a:ln w="9525" cmpd="sng">
                  <a:noFill/>
                  <a:prstDash val="solid"/>
                </a:ln>
                <a:solidFill>
                  <a:srgbClr val="278EDB"/>
                </a:solidFill>
                <a:effectLst>
                  <a:glow rad="228600">
                    <a:srgbClr val="FFFFFF"/>
                  </a:glow>
                </a:effectLst>
                <a:ea typeface="ＭＳ Ｐゴシック"/>
                <a:cs typeface="Arial" charset="0"/>
              </a:rPr>
              <a:t>+</a:t>
            </a:r>
            <a:r>
              <a:rPr lang="en-US" altLang="zh-CN" sz="4400" dirty="0">
                <a:ln w="9525" cmpd="sng">
                  <a:noFill/>
                  <a:prstDash val="solid"/>
                </a:ln>
                <a:solidFill>
                  <a:srgbClr val="278EDB"/>
                </a:solidFill>
                <a:effectLst>
                  <a:glow rad="228600">
                    <a:srgbClr val="FFFFFF"/>
                  </a:glow>
                </a:effectLst>
                <a:ea typeface="ＭＳ Ｐゴシック"/>
                <a:cs typeface="Arial" charset="0"/>
              </a:rPr>
              <a:t> Services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90716" y="2059913"/>
            <a:ext cx="1496984" cy="381000"/>
          </a:xfrm>
          <a:prstGeom prst="roundRect">
            <a:avLst>
              <a:gd name="adj" fmla="val 4763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 w="9525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"/>
              </a:rPr>
              <a:t>Web 2.0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34132" y="2062290"/>
            <a:ext cx="1063568" cy="376246"/>
          </a:xfrm>
          <a:prstGeom prst="roundRect">
            <a:avLst>
              <a:gd name="adj" fmla="val 2589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 w="9525" cmpd="sng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"/>
              </a:rPr>
              <a:t>SOA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019564" y="2062290"/>
            <a:ext cx="1082706" cy="376246"/>
          </a:xfrm>
          <a:prstGeom prst="roundRect">
            <a:avLst>
              <a:gd name="adj" fmla="val 7292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 w="9525" cmpd="sng">
                  <a:noFill/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"/>
              </a:rPr>
              <a:t>SaaS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21531" y="2039747"/>
            <a:ext cx="364202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n w="9525" cmpd="sng">
                  <a:noFill/>
                  <a:prstDash val="solid"/>
                </a:ln>
                <a:solidFill>
                  <a:srgbClr val="278EDB"/>
                </a:solidFill>
                <a:effectLst>
                  <a:glow rad="228600">
                    <a:srgbClr val="FFFFFF"/>
                  </a:glow>
                </a:effectLst>
                <a:ea typeface="ＭＳ Ｐゴシック"/>
                <a:cs typeface="Arial" charset="0"/>
              </a:rPr>
              <a:t>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36101" y="2065147"/>
            <a:ext cx="364202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n w="9525" cmpd="sng">
                  <a:noFill/>
                  <a:prstDash val="solid"/>
                </a:ln>
                <a:solidFill>
                  <a:srgbClr val="278EDB"/>
                </a:solidFill>
                <a:effectLst>
                  <a:glow rad="228600">
                    <a:srgbClr val="FFFFFF"/>
                  </a:glow>
                </a:effectLst>
                <a:ea typeface="ＭＳ Ｐゴシック"/>
                <a:cs typeface="Arial" charset="0"/>
              </a:rPr>
              <a:t>+</a:t>
            </a:r>
          </a:p>
        </p:txBody>
      </p:sp>
      <p:sp>
        <p:nvSpPr>
          <p:cNvPr id="33" name="&quot;GLASS&quot;; White to Transparent Linear; Shadow; 1pt stroke;"/>
          <p:cNvSpPr/>
          <p:nvPr/>
        </p:nvSpPr>
        <p:spPr bwMode="auto">
          <a:xfrm>
            <a:off x="2318932" y="3092428"/>
            <a:ext cx="1447800" cy="419112"/>
          </a:xfrm>
          <a:prstGeom prst="roundRect">
            <a:avLst>
              <a:gd name="adj" fmla="val 3858"/>
            </a:avLst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/>
          </a:scene3d>
          <a:sp3d prstMaterial="dkEdge">
            <a:bevelT w="63500" h="127000" prst="hardEdge"/>
          </a:sp3d>
        </p:spPr>
        <p:txBody>
          <a:bodyPr lIns="0" tIns="108000" rIns="0" bIns="0" anchor="t" anchorCtr="0"/>
          <a:lstStyle/>
          <a:p>
            <a:pPr marL="0" marR="0" lvl="0" indent="0" algn="ctr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62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Monetization</a:t>
            </a:r>
          </a:p>
          <a:p>
            <a:pPr marL="0" marR="0" lvl="0" indent="0" algn="ctr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62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&quot;GLASS&quot;; White to Transparent Linear; Shadow; 1pt stroke;"/>
          <p:cNvSpPr/>
          <p:nvPr/>
        </p:nvSpPr>
        <p:spPr bwMode="auto">
          <a:xfrm>
            <a:off x="5356650" y="3092428"/>
            <a:ext cx="1447800" cy="419112"/>
          </a:xfrm>
          <a:prstGeom prst="roundRect">
            <a:avLst>
              <a:gd name="adj" fmla="val 2834"/>
            </a:avLst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>
              <a:rot lat="0" lon="0" rev="5400000"/>
            </a:lightRig>
          </a:scene3d>
          <a:sp3d prstMaterial="dkEdge">
            <a:bevelT w="63500" h="127000" prst="hardEdge"/>
          </a:sp3d>
        </p:spPr>
        <p:txBody>
          <a:bodyPr lIns="0" tIns="108000" rIns="0" bIns="0" anchor="t" anchorCtr="0"/>
          <a:lstStyle/>
          <a:p>
            <a:pPr marL="0" marR="0" lvl="0" indent="0" algn="ctr" defTabSz="1097192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</a:t>
            </a:r>
          </a:p>
        </p:txBody>
      </p:sp>
      <p:sp>
        <p:nvSpPr>
          <p:cNvPr id="35" name="&quot;GLASS&quot;; White to Transparent Linear; Shadow; 1pt stroke;"/>
          <p:cNvSpPr/>
          <p:nvPr/>
        </p:nvSpPr>
        <p:spPr bwMode="auto">
          <a:xfrm>
            <a:off x="6872316" y="3092428"/>
            <a:ext cx="1447800" cy="419112"/>
          </a:xfrm>
          <a:prstGeom prst="roundRect">
            <a:avLst>
              <a:gd name="adj" fmla="val 1518"/>
            </a:avLst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>
              <a:rot lat="0" lon="0" rev="5400000"/>
            </a:lightRig>
          </a:scene3d>
          <a:sp3d prstMaterial="dkEdge">
            <a:bevelT w="63500" h="127000" prst="hardEdge"/>
          </a:sp3d>
        </p:spPr>
        <p:txBody>
          <a:bodyPr lIns="0" tIns="108000" rIns="0" bIns="0" anchor="t" anchorCtr="0"/>
          <a:lstStyle/>
          <a:p>
            <a:pPr marL="0" marR="0" lvl="0" indent="0" algn="ctr" defTabSz="1097192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Federation</a:t>
            </a:r>
          </a:p>
        </p:txBody>
      </p:sp>
      <p:sp>
        <p:nvSpPr>
          <p:cNvPr id="36" name="&quot;GLASS&quot;; White to Transparent Linear; Shadow; 1pt stroke;"/>
          <p:cNvSpPr/>
          <p:nvPr/>
        </p:nvSpPr>
        <p:spPr bwMode="auto">
          <a:xfrm>
            <a:off x="3840985" y="3092428"/>
            <a:ext cx="1447800" cy="419112"/>
          </a:xfrm>
          <a:prstGeom prst="roundRect">
            <a:avLst>
              <a:gd name="adj" fmla="val 3492"/>
            </a:avLst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>
              <a:rot lat="0" lon="0" rev="5400000"/>
            </a:lightRig>
          </a:scene3d>
          <a:sp3d prstMaterial="dkEdge">
            <a:bevelT w="63500" h="127000" prst="hardEdge"/>
          </a:sp3d>
        </p:spPr>
        <p:txBody>
          <a:bodyPr lIns="0" tIns="108000" rIns="0" bIns="0" anchor="t" anchorCtr="0"/>
          <a:lstStyle/>
          <a:p>
            <a:pPr marL="0" marR="0" lvl="0" indent="0" algn="ctr" defTabSz="1097192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</a:p>
        </p:txBody>
      </p:sp>
      <p:sp>
        <p:nvSpPr>
          <p:cNvPr id="37" name="&quot;GLASS&quot;; White to Transparent Linear; Shadow; 1pt stroke;"/>
          <p:cNvSpPr/>
          <p:nvPr/>
        </p:nvSpPr>
        <p:spPr bwMode="auto">
          <a:xfrm>
            <a:off x="772333" y="3092428"/>
            <a:ext cx="1447800" cy="419112"/>
          </a:xfrm>
          <a:prstGeom prst="roundRect">
            <a:avLst>
              <a:gd name="adj" fmla="val 3811"/>
            </a:avLst>
          </a:prstGeom>
          <a:noFill/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glow" dir="t">
              <a:rot lat="0" lon="0" rev="5400000"/>
            </a:lightRig>
          </a:scene3d>
          <a:sp3d prstMaterial="dkEdge">
            <a:bevelT w="63500" h="127000" prst="hardEdge"/>
          </a:sp3d>
        </p:spPr>
        <p:txBody>
          <a:bodyPr lIns="0" tIns="108000" rIns="0" bIns="0" anchor="t" anchorCtr="0"/>
          <a:lstStyle/>
          <a:p>
            <a:pPr marL="0" marR="0" lvl="0" indent="0" algn="ctr" defTabSz="1097192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None/>
              <a:tabLst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0250" y="3602495"/>
            <a:ext cx="153196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</a:t>
            </a:r>
          </a:p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</a:t>
            </a:r>
          </a:p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</a:t>
            </a:r>
          </a:p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39789" y="3602495"/>
            <a:ext cx="1486768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pPr marL="403225" lvl="1" indent="-174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5"/>
              </a:buBlip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</a:t>
            </a:r>
          </a:p>
          <a:p>
            <a:pPr marL="403225" lvl="1" indent="-174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5"/>
              </a:buBlip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Subscription</a:t>
            </a:r>
          </a:p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  <a:p>
            <a:pPr marL="403225" lvl="1" indent="-174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5"/>
              </a:buBlip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</a:t>
            </a:r>
          </a:p>
          <a:p>
            <a:pPr marL="403225" lvl="1" indent="-174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5"/>
              </a:buBlip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1326" y="3602495"/>
            <a:ext cx="1447800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Hosted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Hosted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0098" y="3602495"/>
            <a:ext cx="14477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Services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72316" y="3602495"/>
            <a:ext cx="1447800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Directory federation</a:t>
            </a:r>
          </a:p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</a:p>
          <a:p>
            <a:pPr marL="228600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2"/>
          <p:cNvGrpSpPr/>
          <p:nvPr/>
        </p:nvGrpSpPr>
        <p:grpSpPr>
          <a:xfrm>
            <a:off x="460896" y="1371600"/>
            <a:ext cx="8456218" cy="4557485"/>
            <a:chOff x="460896" y="1767114"/>
            <a:chExt cx="8456218" cy="4557485"/>
          </a:xfrm>
        </p:grpSpPr>
        <p:sp>
          <p:nvSpPr>
            <p:cNvPr id="21" name="Round Same Side Corner Rectangle 20"/>
            <p:cNvSpPr/>
            <p:nvPr/>
          </p:nvSpPr>
          <p:spPr bwMode="auto">
            <a:xfrm flipV="1">
              <a:off x="3291840" y="1767114"/>
              <a:ext cx="2458364" cy="4443984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5131A1">
                    <a:alpha val="18000"/>
                  </a:srgbClr>
                </a:gs>
                <a:gs pos="44000">
                  <a:srgbClr val="6F4BC9">
                    <a:alpha val="36000"/>
                  </a:srgbClr>
                </a:gs>
                <a:gs pos="72000">
                  <a:srgbClr val="9378D6">
                    <a:alpha val="80000"/>
                  </a:srgbClr>
                </a:gs>
                <a:gs pos="100000">
                  <a:srgbClr val="FFFFFF">
                    <a:alpha val="8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 defTabSz="822965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spc="-45" dirty="0" smtClean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flipV="1">
              <a:off x="535578" y="1767114"/>
              <a:ext cx="2523786" cy="444398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alpha val="30000"/>
                  </a:schemeClr>
                </a:gs>
                <a:gs pos="44000">
                  <a:schemeClr val="accent1">
                    <a:alpha val="26000"/>
                  </a:schemeClr>
                </a:gs>
                <a:gs pos="70000">
                  <a:schemeClr val="accent1">
                    <a:lumMod val="60000"/>
                    <a:lumOff val="40000"/>
                    <a:alpha val="80000"/>
                  </a:schemeClr>
                </a:gs>
                <a:gs pos="99000">
                  <a:srgbClr val="FFFFFF">
                    <a:alpha val="8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 defTabSz="822965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spc="-45" dirty="0" smtClean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3" name="Rectangle 22"/>
            <p:cNvSpPr>
              <a:spLocks/>
            </p:cNvSpPr>
            <p:nvPr/>
          </p:nvSpPr>
          <p:spPr bwMode="auto">
            <a:xfrm flipH="1" flipV="1">
              <a:off x="5986781" y="1767114"/>
              <a:ext cx="2633440" cy="4443984"/>
            </a:xfrm>
            <a:prstGeom prst="rect">
              <a:avLst/>
            </a:prstGeom>
            <a:gradFill flip="none" rotWithShape="1">
              <a:gsLst>
                <a:gs pos="0">
                  <a:srgbClr val="1D534D">
                    <a:alpha val="34000"/>
                  </a:srgbClr>
                </a:gs>
                <a:gs pos="44000">
                  <a:srgbClr val="0070C0">
                    <a:alpha val="30000"/>
                  </a:srgbClr>
                </a:gs>
                <a:gs pos="71000">
                  <a:srgbClr val="64A7F8">
                    <a:alpha val="80000"/>
                  </a:srgbClr>
                </a:gs>
                <a:gs pos="99000">
                  <a:srgbClr val="FFFFFF">
                    <a:alpha val="8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 defTabSz="822965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spc="-45" dirty="0" smtClean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972322" y="3224463"/>
              <a:ext cx="2944792" cy="10320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Rapid implementation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Anywhere-access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Rich extensibility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96958" y="2176772"/>
              <a:ext cx="2349278" cy="387788"/>
            </a:xfrm>
            <a:prstGeom prst="rect">
              <a:avLst/>
            </a:prstGeom>
            <a:noFill/>
          </p:spPr>
          <p:txBody>
            <a:bodyPr wrap="square"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spc="-135" dirty="0" smtClean="0">
                  <a:ln w="12700" cmpd="sng">
                    <a:noFill/>
                    <a:prstDash val="solid"/>
                  </a:ln>
                  <a:latin typeface="Segoe Semibold" pitchFamily="34" charset="0"/>
                </a:rPr>
                <a:t>MS Hosted</a:t>
              </a:r>
              <a:endParaRPr lang="en-US" sz="2400" b="1" spc="-135" dirty="0">
                <a:ln w="12700" cmpd="sng">
                  <a:noFill/>
                  <a:prstDash val="solid"/>
                </a:ln>
                <a:latin typeface="Segoe Semibold" pitchFamily="34" charset="0"/>
              </a:endParaRPr>
            </a:p>
          </p:txBody>
        </p:sp>
        <p:sp>
          <p:nvSpPr>
            <p:cNvPr id="26" name="Shape 181255"/>
            <p:cNvSpPr>
              <a:spLocks noChangeArrowheads="1"/>
            </p:cNvSpPr>
            <p:nvPr/>
          </p:nvSpPr>
          <p:spPr bwMode="auto">
            <a:xfrm>
              <a:off x="460896" y="3224463"/>
              <a:ext cx="2803003" cy="1032067"/>
            </a:xfrm>
            <a:prstGeom prst="rect">
              <a:avLst/>
            </a:prstGeom>
            <a:noFill/>
            <a:effectLst/>
          </p:spPr>
          <p:txBody>
            <a:bodyPr wrap="square"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Control &amp; ownership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Strategic capabilities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Advanced integration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93691" y="2176770"/>
              <a:ext cx="2174691" cy="387788"/>
            </a:xfrm>
            <a:prstGeom prst="rect">
              <a:avLst/>
            </a:prstGeom>
            <a:noFill/>
          </p:spPr>
          <p:txBody>
            <a:bodyPr wrap="square"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spc="-135" dirty="0" smtClean="0">
                  <a:ln w="12700" cmpd="sng">
                    <a:noFill/>
                    <a:prstDash val="solid"/>
                  </a:ln>
                  <a:latin typeface="Segoe Semibold" pitchFamily="34" charset="0"/>
                </a:rPr>
                <a:t>On-Premise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63379" y="2176770"/>
              <a:ext cx="1534348" cy="683254"/>
            </a:xfrm>
            <a:prstGeom prst="rect">
              <a:avLst/>
            </a:prstGeom>
            <a:noFill/>
          </p:spPr>
          <p:txBody>
            <a:bodyPr wrap="square"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spc="-135" dirty="0" smtClean="0">
                  <a:ln w="12700" cmpd="sng">
                    <a:noFill/>
                    <a:prstDash val="solid"/>
                  </a:ln>
                  <a:latin typeface="Segoe Semibold" pitchFamily="34" charset="0"/>
                </a:rPr>
                <a:t>Partner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400" b="1" spc="-135" dirty="0" smtClean="0">
                  <a:ln w="12700" cmpd="sng">
                    <a:noFill/>
                    <a:prstDash val="solid"/>
                  </a:ln>
                  <a:latin typeface="Segoe Semibold" pitchFamily="34" charset="0"/>
                </a:rPr>
                <a:t>Hosted</a:t>
              </a:r>
              <a:endParaRPr lang="en-US" sz="2400" b="1" spc="-135" dirty="0">
                <a:ln w="12700" cmpd="sng">
                  <a:noFill/>
                  <a:prstDash val="solid"/>
                </a:ln>
                <a:latin typeface="Segoe Semibold" pitchFamily="34" charset="0"/>
              </a:endParaRPr>
            </a:p>
          </p:txBody>
        </p:sp>
        <p:sp>
          <p:nvSpPr>
            <p:cNvPr id="29" name="Shape 181255"/>
            <p:cNvSpPr>
              <a:spLocks noChangeArrowheads="1"/>
            </p:cNvSpPr>
            <p:nvPr/>
          </p:nvSpPr>
          <p:spPr bwMode="auto">
            <a:xfrm>
              <a:off x="3256776" y="3199063"/>
              <a:ext cx="2502330" cy="1278289"/>
            </a:xfrm>
            <a:prstGeom prst="rect">
              <a:avLst/>
            </a:prstGeom>
            <a:noFill/>
            <a:effectLst/>
          </p:spPr>
          <p:txBody>
            <a:bodyPr wrap="square"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Outsourced IT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Industry / Vertical configuration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Packaged solutions</a:t>
              </a:r>
            </a:p>
          </p:txBody>
        </p:sp>
        <p:pic>
          <p:nvPicPr>
            <p:cNvPr id="30" name="Picture 8" descr="C:\Program Files\Microsoft Resource DVD Artwork\DVD_ART\Artwork_Imagery\Photos_for_PPT\Soft-edge_photos\FY07 Brand - People Ready Business\PRB07_NYCSRVR_LIBV_SHELL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1657782" y="4339549"/>
              <a:ext cx="1361626" cy="1597736"/>
            </a:xfrm>
            <a:prstGeom prst="rect">
              <a:avLst/>
            </a:prstGeom>
            <a:noFill/>
            <a:effectLst/>
          </p:spPr>
        </p:pic>
        <p:pic>
          <p:nvPicPr>
            <p:cNvPr id="31" name="Picture 8" descr="C:\Program Files\Microsoft Resource DVD Artwork\DVD_ART\Artwork_Imagery\Photos_for_PPT\Soft-edge_photos\FY07 Brand - People Ready Business\PRB07_NYCSRVR_LIBV_SHELL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6F4BC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3517900" y="4543631"/>
              <a:ext cx="1115634" cy="980870"/>
            </a:xfrm>
            <a:prstGeom prst="rect">
              <a:avLst/>
            </a:prstGeom>
            <a:noFill/>
            <a:effectLst/>
          </p:spPr>
        </p:pic>
        <p:cxnSp>
          <p:nvCxnSpPr>
            <p:cNvPr id="32" name="Straight Connector 31"/>
            <p:cNvCxnSpPr/>
            <p:nvPr/>
          </p:nvCxnSpPr>
          <p:spPr bwMode="invGray">
            <a:xfrm>
              <a:off x="918216" y="3084110"/>
              <a:ext cx="2223150" cy="1428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invGray">
            <a:xfrm>
              <a:off x="3347693" y="3084110"/>
              <a:ext cx="2346658" cy="1428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invGray">
            <a:xfrm>
              <a:off x="5956176" y="3084110"/>
              <a:ext cx="2346658" cy="1428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" descr="C:\Program Files\Microsoft Resource DVD Artwork\DVD_ART\Artwork_Imagery\Shapes and Graphics\Internet Cloud\cloud 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02961" y="4604491"/>
              <a:ext cx="2025526" cy="1359085"/>
            </a:xfrm>
            <a:prstGeom prst="rect">
              <a:avLst/>
            </a:prstGeom>
          </p:spPr>
        </p:pic>
        <p:pic>
          <p:nvPicPr>
            <p:cNvPr id="36" name="Picture 2" descr="C:\Users\arib\Pictures\Presentation Stuff\Globe3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744236" y="4976238"/>
              <a:ext cx="951964" cy="96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" descr="C:\Program Files\Microsoft Resource DVD Artwork\DVD_ART\Artwork_Imagery\Shapes and Graphics\Internet Cloud\cloud 2.png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0000"/>
            </a:blip>
            <a:srcRect/>
            <a:stretch>
              <a:fillRect/>
            </a:stretch>
          </p:blipFill>
          <p:spPr bwMode="auto">
            <a:xfrm>
              <a:off x="3595206" y="4891630"/>
              <a:ext cx="2135640" cy="1432969"/>
            </a:xfrm>
            <a:prstGeom prst="rect">
              <a:avLst/>
            </a:prstGeom>
            <a:noFill/>
          </p:spPr>
        </p:pic>
        <p:pic>
          <p:nvPicPr>
            <p:cNvPr id="38" name="Picture 2" descr="C:\Users\arib\Pictures\Presentation Stuff\Globe3.png"/>
            <p:cNvPicPr>
              <a:picLocks noChangeAspect="1" noChangeArrowheads="1"/>
            </p:cNvPicPr>
            <p:nvPr/>
          </p:nvPicPr>
          <p:blipFill>
            <a:blip r:embed="rId8" cstate="print">
              <a:lum bright="-10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4444324" y="4822175"/>
              <a:ext cx="1118276" cy="12031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oup 23"/>
          <p:cNvGrpSpPr/>
          <p:nvPr/>
        </p:nvGrpSpPr>
        <p:grpSpPr>
          <a:xfrm>
            <a:off x="-101599" y="1295400"/>
            <a:ext cx="9347199" cy="5181600"/>
            <a:chOff x="-101599" y="1295400"/>
            <a:chExt cx="9347199" cy="518160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-101599" y="1295400"/>
              <a:ext cx="9347199" cy="51816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">
                  <a:srgbClr val="FFFFFF"/>
                </a:gs>
                <a:gs pos="18000">
                  <a:srgbClr val="FFFFFF">
                    <a:alpha val="0"/>
                  </a:srgbClr>
                </a:gs>
                <a:gs pos="48000">
                  <a:srgbClr val="000000">
                    <a:alpha val="40000"/>
                  </a:srgbClr>
                </a:gs>
                <a:gs pos="75000">
                  <a:srgbClr val="000000">
                    <a:alpha val="40000"/>
                  </a:srgbClr>
                </a:gs>
                <a:gs pos="91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ln w="9525">
              <a:solidFill>
                <a:srgbClr val="FFFFFF">
                  <a:alpha val="44000"/>
                </a:srgbClr>
              </a:solidFill>
              <a:headEnd type="none" w="med" len="med"/>
              <a:tailEnd type="none" w="med" len="med"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2">
                  <a:shade val="80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46278" tIns="487595" rIns="146278" bIns="73139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2984">
                <a:lnSpc>
                  <a:spcPct val="80000"/>
                </a:lnSpc>
                <a:defRPr/>
              </a:pPr>
              <a:endParaRPr lang="en-US" sz="4000" i="1" spc="-180" dirty="0">
                <a:ln w="18415" cmpd="sng">
                  <a:noFill/>
                  <a:prstDash val="solid"/>
                </a:ln>
                <a:solidFill>
                  <a:srgbClr val="000000"/>
                </a:solidFill>
                <a:effectLst>
                  <a:glow rad="101600">
                    <a:srgbClr val="CCECFF"/>
                  </a:glow>
                  <a:innerShdw blurRad="114300">
                    <a:prstClr val="black"/>
                  </a:innerShdw>
                </a:effectLst>
                <a:latin typeface="Segoe Black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 bwMode="auto">
            <a:xfrm flipV="1">
              <a:off x="3260208" y="1295400"/>
              <a:ext cx="2521628" cy="4443984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5131A1">
                    <a:alpha val="18000"/>
                  </a:srgbClr>
                </a:gs>
                <a:gs pos="44000">
                  <a:srgbClr val="6F4BC9">
                    <a:alpha val="36000"/>
                  </a:srgbClr>
                </a:gs>
                <a:gs pos="72000">
                  <a:srgbClr val="9378D6">
                    <a:alpha val="80000"/>
                  </a:srgbClr>
                </a:gs>
                <a:gs pos="100000">
                  <a:srgbClr val="FFFFFF">
                    <a:alpha val="8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 defTabSz="822965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spc="-45" dirty="0" smtClean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flipV="1">
              <a:off x="394448" y="1295400"/>
              <a:ext cx="2806045" cy="4443984"/>
            </a:xfrm>
            <a:custGeom>
              <a:avLst/>
              <a:gdLst/>
              <a:ahLst/>
              <a:cxnLst>
                <a:cxn ang="0">
                  <a:pos x="1914" y="2708"/>
                </a:cxn>
                <a:cxn ang="0">
                  <a:pos x="1354" y="2708"/>
                </a:cxn>
                <a:cxn ang="0">
                  <a:pos x="0" y="1354"/>
                </a:cxn>
                <a:cxn ang="0">
                  <a:pos x="1354" y="0"/>
                </a:cxn>
                <a:cxn ang="0">
                  <a:pos x="1914" y="0"/>
                </a:cxn>
                <a:cxn ang="0">
                  <a:pos x="1914" y="2708"/>
                </a:cxn>
              </a:cxnLst>
              <a:rect l="0" t="0" r="r" b="b"/>
              <a:pathLst>
                <a:path w="1914" h="2708">
                  <a:moveTo>
                    <a:pt x="1914" y="2708"/>
                  </a:moveTo>
                  <a:cubicBezTo>
                    <a:pt x="1354" y="2708"/>
                    <a:pt x="1354" y="2708"/>
                    <a:pt x="1354" y="2708"/>
                  </a:cubicBezTo>
                  <a:cubicBezTo>
                    <a:pt x="606" y="2708"/>
                    <a:pt x="0" y="2102"/>
                    <a:pt x="0" y="1354"/>
                  </a:cubicBezTo>
                  <a:cubicBezTo>
                    <a:pt x="0" y="606"/>
                    <a:pt x="606" y="0"/>
                    <a:pt x="1354" y="0"/>
                  </a:cubicBezTo>
                  <a:cubicBezTo>
                    <a:pt x="1914" y="0"/>
                    <a:pt x="1914" y="0"/>
                    <a:pt x="1914" y="0"/>
                  </a:cubicBezTo>
                  <a:lnTo>
                    <a:pt x="1914" y="270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  <a:alpha val="30000"/>
                  </a:schemeClr>
                </a:gs>
                <a:gs pos="44000">
                  <a:schemeClr val="accent1">
                    <a:alpha val="26000"/>
                  </a:schemeClr>
                </a:gs>
                <a:gs pos="70000">
                  <a:schemeClr val="accent1">
                    <a:lumMod val="60000"/>
                    <a:lumOff val="40000"/>
                    <a:alpha val="80000"/>
                  </a:schemeClr>
                </a:gs>
                <a:gs pos="99000">
                  <a:srgbClr val="FFFFFF">
                    <a:alpha val="8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 defTabSz="822965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spc="-45" dirty="0" smtClean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 flipV="1">
              <a:off x="5839520" y="1295400"/>
              <a:ext cx="2927962" cy="4443984"/>
            </a:xfrm>
            <a:custGeom>
              <a:avLst/>
              <a:gdLst/>
              <a:ahLst/>
              <a:cxnLst>
                <a:cxn ang="0">
                  <a:pos x="1914" y="2708"/>
                </a:cxn>
                <a:cxn ang="0">
                  <a:pos x="1354" y="2708"/>
                </a:cxn>
                <a:cxn ang="0">
                  <a:pos x="0" y="1354"/>
                </a:cxn>
                <a:cxn ang="0">
                  <a:pos x="1354" y="0"/>
                </a:cxn>
                <a:cxn ang="0">
                  <a:pos x="1914" y="0"/>
                </a:cxn>
                <a:cxn ang="0">
                  <a:pos x="1914" y="2708"/>
                </a:cxn>
              </a:cxnLst>
              <a:rect l="0" t="0" r="r" b="b"/>
              <a:pathLst>
                <a:path w="1914" h="2708">
                  <a:moveTo>
                    <a:pt x="1914" y="2708"/>
                  </a:moveTo>
                  <a:cubicBezTo>
                    <a:pt x="1354" y="2708"/>
                    <a:pt x="1354" y="2708"/>
                    <a:pt x="1354" y="2708"/>
                  </a:cubicBezTo>
                  <a:cubicBezTo>
                    <a:pt x="606" y="2708"/>
                    <a:pt x="0" y="2102"/>
                    <a:pt x="0" y="1354"/>
                  </a:cubicBezTo>
                  <a:cubicBezTo>
                    <a:pt x="0" y="606"/>
                    <a:pt x="606" y="0"/>
                    <a:pt x="1354" y="0"/>
                  </a:cubicBezTo>
                  <a:cubicBezTo>
                    <a:pt x="1914" y="0"/>
                    <a:pt x="1914" y="0"/>
                    <a:pt x="1914" y="0"/>
                  </a:cubicBezTo>
                  <a:lnTo>
                    <a:pt x="1914" y="270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534D">
                    <a:alpha val="34000"/>
                  </a:srgbClr>
                </a:gs>
                <a:gs pos="44000">
                  <a:srgbClr val="0070C0">
                    <a:alpha val="30000"/>
                  </a:srgbClr>
                </a:gs>
                <a:gs pos="71000">
                  <a:srgbClr val="64A7F8">
                    <a:alpha val="80000"/>
                  </a:srgbClr>
                </a:gs>
                <a:gs pos="99000">
                  <a:srgbClr val="FFFFFF">
                    <a:alpha val="80000"/>
                  </a:srgbClr>
                </a:gs>
              </a:gsLst>
              <a:lin ang="16200000" scaled="1"/>
              <a:tileRect/>
            </a:gra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 defTabSz="822965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2000" spc="-45" dirty="0" smtClean="0">
                <a:solidFill>
                  <a:srgbClr val="FFFFFF"/>
                </a:solidFill>
                <a:effectLst>
                  <a:outerShdw blurRad="292100" dist="38100" dir="2700000" sx="101000" sy="101000" algn="tl" rotWithShape="0">
                    <a:srgbClr val="080808"/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5972322" y="2835279"/>
              <a:ext cx="2944792" cy="10320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Rapid implementation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Anywhere-access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Rich extensibility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96958" y="1787588"/>
              <a:ext cx="2349278" cy="387788"/>
            </a:xfrm>
            <a:prstGeom prst="rect">
              <a:avLst/>
            </a:prstGeom>
            <a:noFill/>
          </p:spPr>
          <p:txBody>
            <a:bodyPr wrap="square"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spc="-135" dirty="0" smtClean="0">
                  <a:ln w="12700" cmpd="sng">
                    <a:noFill/>
                    <a:prstDash val="solid"/>
                  </a:ln>
                  <a:latin typeface="Segoe Semibold" pitchFamily="34" charset="0"/>
                </a:rPr>
                <a:t>MS Hosted</a:t>
              </a:r>
              <a:endParaRPr lang="en-US" sz="2400" b="1" spc="-135" dirty="0">
                <a:ln w="12700" cmpd="sng">
                  <a:noFill/>
                  <a:prstDash val="solid"/>
                </a:ln>
                <a:latin typeface="Segoe Semibold" pitchFamily="34" charset="0"/>
              </a:endParaRPr>
            </a:p>
          </p:txBody>
        </p:sp>
        <p:sp>
          <p:nvSpPr>
            <p:cNvPr id="46" name="Shape 181255"/>
            <p:cNvSpPr>
              <a:spLocks noChangeArrowheads="1"/>
            </p:cNvSpPr>
            <p:nvPr/>
          </p:nvSpPr>
          <p:spPr bwMode="auto">
            <a:xfrm>
              <a:off x="460896" y="2828574"/>
              <a:ext cx="2803003" cy="1032067"/>
            </a:xfrm>
            <a:prstGeom prst="rect">
              <a:avLst/>
            </a:prstGeom>
            <a:noFill/>
            <a:effectLst/>
          </p:spPr>
          <p:txBody>
            <a:bodyPr wrap="square"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Control &amp; ownership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Strategic capabilities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Advanced integration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93691" y="1780881"/>
              <a:ext cx="2174691" cy="387788"/>
            </a:xfrm>
            <a:prstGeom prst="rect">
              <a:avLst/>
            </a:prstGeom>
            <a:noFill/>
          </p:spPr>
          <p:txBody>
            <a:bodyPr wrap="square"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spc="-135" dirty="0" smtClean="0">
                  <a:ln w="12700" cmpd="sng">
                    <a:noFill/>
                    <a:prstDash val="solid"/>
                  </a:ln>
                  <a:latin typeface="Segoe Semibold" pitchFamily="34" charset="0"/>
                </a:rPr>
                <a:t>On-Premise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63379" y="1781665"/>
              <a:ext cx="1534348" cy="683254"/>
            </a:xfrm>
            <a:prstGeom prst="rect">
              <a:avLst/>
            </a:prstGeom>
            <a:noFill/>
          </p:spPr>
          <p:txBody>
            <a:bodyPr wrap="square"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spc="-135" dirty="0" smtClean="0">
                  <a:ln w="12700" cmpd="sng">
                    <a:noFill/>
                    <a:prstDash val="solid"/>
                  </a:ln>
                  <a:latin typeface="Segoe Semibold" pitchFamily="34" charset="0"/>
                </a:rPr>
                <a:t>Partner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400" b="1" spc="-135" dirty="0" smtClean="0">
                  <a:ln w="12700" cmpd="sng">
                    <a:noFill/>
                    <a:prstDash val="solid"/>
                  </a:ln>
                  <a:latin typeface="Segoe Semibold" pitchFamily="34" charset="0"/>
                </a:rPr>
                <a:t>Hosted</a:t>
              </a:r>
              <a:endParaRPr lang="en-US" sz="2400" b="1" spc="-135" dirty="0">
                <a:ln w="12700" cmpd="sng">
                  <a:noFill/>
                  <a:prstDash val="solid"/>
                </a:ln>
                <a:latin typeface="Segoe Semibold" pitchFamily="34" charset="0"/>
              </a:endParaRPr>
            </a:p>
          </p:txBody>
        </p:sp>
        <p:sp>
          <p:nvSpPr>
            <p:cNvPr id="49" name="Shape 181255"/>
            <p:cNvSpPr>
              <a:spLocks noChangeArrowheads="1"/>
            </p:cNvSpPr>
            <p:nvPr/>
          </p:nvSpPr>
          <p:spPr bwMode="auto">
            <a:xfrm>
              <a:off x="3256776" y="2803958"/>
              <a:ext cx="2502330" cy="1278289"/>
            </a:xfrm>
            <a:prstGeom prst="rect">
              <a:avLst/>
            </a:prstGeom>
            <a:noFill/>
            <a:effectLst/>
          </p:spPr>
          <p:txBody>
            <a:bodyPr wrap="square"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Outsourced IT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Industry / Vertical configuration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Blip>
                  <a:blip r:embed="rId3"/>
                </a:buBlip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</a:rPr>
                <a:t>Packaged solutions</a:t>
              </a:r>
            </a:p>
          </p:txBody>
        </p:sp>
        <p:pic>
          <p:nvPicPr>
            <p:cNvPr id="50" name="Picture 8" descr="C:\Program Files\Microsoft Resource DVD Artwork\DVD_ART\Artwork_Imagery\Photos_for_PPT\Soft-edge_photos\FY07 Brand - People Ready Business\PRB07_NYCSRVR_LIBV_SHELL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C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1657782" y="3951249"/>
              <a:ext cx="1361626" cy="1597736"/>
            </a:xfrm>
            <a:prstGeom prst="rect">
              <a:avLst/>
            </a:prstGeom>
            <a:noFill/>
            <a:effectLst/>
          </p:spPr>
        </p:pic>
        <p:pic>
          <p:nvPicPr>
            <p:cNvPr id="51" name="Picture 8" descr="C:\Program Files\Microsoft Resource DVD Artwork\DVD_ART\Artwork_Imagery\Photos_for_PPT\Soft-edge_photos\FY07 Brand - People Ready Business\PRB07_NYCSRVR_LIBV_SHELL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6F4BC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3517900" y="4148120"/>
              <a:ext cx="1115634" cy="980870"/>
            </a:xfrm>
            <a:prstGeom prst="rect">
              <a:avLst/>
            </a:prstGeom>
            <a:noFill/>
            <a:effectLst/>
          </p:spPr>
        </p:pic>
        <p:cxnSp>
          <p:nvCxnSpPr>
            <p:cNvPr id="52" name="Straight Connector 51"/>
            <p:cNvCxnSpPr/>
            <p:nvPr/>
          </p:nvCxnSpPr>
          <p:spPr bwMode="invGray">
            <a:xfrm>
              <a:off x="918216" y="2688221"/>
              <a:ext cx="2223150" cy="1428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invGray">
            <a:xfrm>
              <a:off x="3347693" y="2689005"/>
              <a:ext cx="2346658" cy="1428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invGray">
            <a:xfrm>
              <a:off x="5956176" y="2694926"/>
              <a:ext cx="2346658" cy="1428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3" descr="C:\Program Files\Microsoft Resource DVD Artwork\DVD_ART\Artwork_Imagery\Shapes and Graphics\Internet Cloud\cloud 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02961" y="4216617"/>
              <a:ext cx="2025526" cy="1359085"/>
            </a:xfrm>
            <a:prstGeom prst="rect">
              <a:avLst/>
            </a:prstGeom>
          </p:spPr>
        </p:pic>
        <p:pic>
          <p:nvPicPr>
            <p:cNvPr id="56" name="Picture 2" descr="C:\Users\arib\Pictures\Presentation Stuff\Globe3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744236" y="4588364"/>
              <a:ext cx="951964" cy="966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3" descr="C:\Program Files\Microsoft Resource DVD Artwork\DVD_ART\Artwork_Imagery\Shapes and Graphics\Internet Cloud\cloud 2.png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0000"/>
            </a:blip>
            <a:srcRect/>
            <a:stretch>
              <a:fillRect/>
            </a:stretch>
          </p:blipFill>
          <p:spPr bwMode="auto">
            <a:xfrm>
              <a:off x="3595206" y="4496119"/>
              <a:ext cx="2135640" cy="1432969"/>
            </a:xfrm>
            <a:prstGeom prst="rect">
              <a:avLst/>
            </a:prstGeom>
            <a:noFill/>
          </p:spPr>
        </p:pic>
        <p:pic>
          <p:nvPicPr>
            <p:cNvPr id="58" name="Picture 2" descr="C:\Users\arib\Pictures\Presentation Stuff\Globe3.png"/>
            <p:cNvPicPr>
              <a:picLocks noChangeAspect="1" noChangeArrowheads="1"/>
            </p:cNvPicPr>
            <p:nvPr/>
          </p:nvPicPr>
          <p:blipFill>
            <a:blip r:embed="rId8" cstate="print">
              <a:lum bright="-10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4444324" y="4426664"/>
              <a:ext cx="1118276" cy="12031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Title 1"/>
          <p:cNvSpPr txBox="1">
            <a:spLocks/>
          </p:cNvSpPr>
          <p:nvPr/>
        </p:nvSpPr>
        <p:spPr>
          <a:xfrm>
            <a:off x="387053" y="228601"/>
            <a:ext cx="8587129" cy="659673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Microsoft Software + Services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36382" y="5860011"/>
            <a:ext cx="137986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984">
              <a:lnSpc>
                <a:spcPct val="80000"/>
              </a:lnSpc>
              <a:defRPr/>
            </a:pPr>
            <a:r>
              <a:rPr lang="en-US" sz="3600" spc="-180" dirty="0" smtClean="0">
                <a:ln w="18415" cmpd="sng">
                  <a:noFill/>
                  <a:prstDash val="solid"/>
                </a:ln>
                <a:effectLst>
                  <a:glow rad="63500">
                    <a:schemeClr val="bg1">
                      <a:lumMod val="50000"/>
                      <a:lumOff val="50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Segoe Semibold" pitchFamily="2" charset="0"/>
              </a:rPr>
              <a:t>Hybrid</a:t>
            </a:r>
            <a:endParaRPr lang="en-US" sz="3600" spc="-180" dirty="0">
              <a:ln w="18415" cmpd="sng">
                <a:noFill/>
                <a:prstDash val="solid"/>
              </a:ln>
              <a:effectLst>
                <a:glow rad="63500">
                  <a:schemeClr val="bg1">
                    <a:lumMod val="50000"/>
                    <a:lumOff val="50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Segoe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C:\Program Files\Microsoft Resource DVD Artwork\DVD_ART\Artwork_Imagery\Shapes and Graphics\fans - gradient\funnel shaped blue fa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25874"/>
            <a:ext cx="6858000" cy="2914650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 bwMode="auto">
          <a:xfrm>
            <a:off x="1364343" y="4541391"/>
            <a:ext cx="6415314" cy="1641699"/>
          </a:xfrm>
          <a:prstGeom prst="roundRect">
            <a:avLst/>
          </a:prstGeom>
          <a:gradFill flip="none" rotWithShape="1">
            <a:gsLst>
              <a:gs pos="5000">
                <a:schemeClr val="accent2">
                  <a:alpha val="0"/>
                </a:schemeClr>
              </a:gs>
              <a:gs pos="98000">
                <a:schemeClr val="accent2">
                  <a:alpha val="21000"/>
                </a:schemeClr>
              </a:gs>
              <a:gs pos="100000">
                <a:srgbClr val="FFFFFF">
                  <a:alpha val="68000"/>
                </a:srgbClr>
              </a:gs>
            </a:gsLst>
            <a:lin ang="16200000" scaled="1"/>
            <a:tileRect/>
          </a:gradFill>
          <a:ln w="127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620"/>
              </a:spcAft>
              <a:defRPr/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CHOICE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81000" y="230188"/>
            <a:ext cx="8382000" cy="1163395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Hybrid Model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power of choice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&quot;GLASS&quot;; White to Transparent Linear; Shadow; 1pt stroke;"/>
          <p:cNvSpPr/>
          <p:nvPr/>
        </p:nvSpPr>
        <p:spPr bwMode="auto">
          <a:xfrm>
            <a:off x="381000" y="1716318"/>
            <a:ext cx="2653529" cy="2189972"/>
          </a:xfrm>
          <a:prstGeom prst="roundRect">
            <a:avLst>
              <a:gd name="adj" fmla="val 8887"/>
            </a:avLst>
          </a:prstGeom>
          <a:gradFill flip="none" rotWithShape="1">
            <a:gsLst>
              <a:gs pos="0">
                <a:srgbClr val="FFFFFF"/>
              </a:gs>
              <a:gs pos="11000">
                <a:srgbClr val="FFFFFF">
                  <a:alpha val="0"/>
                </a:srgbClr>
              </a:gs>
              <a:gs pos="46000">
                <a:srgbClr val="FFFFFF">
                  <a:alpha val="0"/>
                </a:srgbClr>
              </a:gs>
              <a:gs pos="75000">
                <a:srgbClr val="4169E7">
                  <a:alpha val="74000"/>
                </a:srgbClr>
              </a:gs>
              <a:gs pos="100000">
                <a:srgbClr val="4840E8">
                  <a:alpha val="0"/>
                </a:srgbClr>
              </a:gs>
            </a:gsLst>
            <a:lin ang="6000000" scaled="0"/>
            <a:tileRect/>
          </a:gradFill>
          <a:ln w="6350" cap="flat" cmpd="sng" algn="ctr">
            <a:solidFill>
              <a:srgbClr val="FFFFFF">
                <a:alpha val="58039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2305" tIns="41153" rIns="82305" bIns="41153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620"/>
              </a:spcAft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PREMISE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&quot;GLASS&quot;; White to Transparent Linear; Shadow; 1pt stroke;"/>
          <p:cNvSpPr/>
          <p:nvPr/>
        </p:nvSpPr>
        <p:spPr bwMode="auto">
          <a:xfrm>
            <a:off x="3208020" y="1716318"/>
            <a:ext cx="5554981" cy="2189972"/>
          </a:xfrm>
          <a:prstGeom prst="roundRect">
            <a:avLst>
              <a:gd name="adj" fmla="val 8887"/>
            </a:avLst>
          </a:prstGeom>
          <a:gradFill flip="none" rotWithShape="1">
            <a:gsLst>
              <a:gs pos="0">
                <a:srgbClr val="FFFFFF"/>
              </a:gs>
              <a:gs pos="11000">
                <a:srgbClr val="FFFFFF">
                  <a:alpha val="0"/>
                </a:srgbClr>
              </a:gs>
              <a:gs pos="46000">
                <a:srgbClr val="FFFFFF">
                  <a:alpha val="0"/>
                </a:srgbClr>
              </a:gs>
              <a:gs pos="75000">
                <a:srgbClr val="4169E7">
                  <a:alpha val="74000"/>
                </a:srgbClr>
              </a:gs>
              <a:gs pos="100000">
                <a:srgbClr val="4840E8">
                  <a:alpha val="0"/>
                </a:srgbClr>
              </a:gs>
            </a:gsLst>
            <a:lin ang="6000000" scaled="0"/>
            <a:tileRect/>
          </a:gradFill>
          <a:ln w="6350" cap="flat" cmpd="sng" algn="ctr">
            <a:solidFill>
              <a:srgbClr val="FFFFFF">
                <a:alpha val="58039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2305" tIns="41153" rIns="82305" bIns="41153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620"/>
              </a:spcAft>
            </a:pP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12"/>
          <p:cNvGrpSpPr/>
          <p:nvPr/>
        </p:nvGrpSpPr>
        <p:grpSpPr>
          <a:xfrm>
            <a:off x="1071404" y="2272169"/>
            <a:ext cx="1272721" cy="1505528"/>
            <a:chOff x="2943225" y="1352550"/>
            <a:chExt cx="3718833" cy="4399086"/>
          </a:xfrm>
        </p:grpSpPr>
        <p:pic>
          <p:nvPicPr>
            <p:cNvPr id="35" name="Picture 35" descr="C:\Program Files\Microsoft Resource DVD Artwork\DVD_ART\Artwork_Imagery\Shapes and Graphics\Buidlings and dwellings\building purp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3225" y="1352550"/>
              <a:ext cx="3257550" cy="4152900"/>
            </a:xfrm>
            <a:prstGeom prst="rect">
              <a:avLst/>
            </a:prstGeom>
            <a:noFill/>
          </p:spPr>
        </p:pic>
        <p:pic>
          <p:nvPicPr>
            <p:cNvPr id="36" name="Picture 38" descr="C:\Program Files\Microsoft Resource DVD Artwork\DVD_ART\Artwork_Imagery\HARDWARE_IMAGERY\Illustration - Misc Hardware\eHome icons\Supercomputer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5321" y="3312528"/>
              <a:ext cx="1836737" cy="2439108"/>
            </a:xfrm>
            <a:prstGeom prst="rect">
              <a:avLst/>
            </a:prstGeom>
            <a:noFill/>
          </p:spPr>
        </p:pic>
      </p:grpSp>
      <p:grpSp>
        <p:nvGrpSpPr>
          <p:cNvPr id="37" name="Group 32"/>
          <p:cNvGrpSpPr/>
          <p:nvPr/>
        </p:nvGrpSpPr>
        <p:grpSpPr>
          <a:xfrm>
            <a:off x="1089334" y="2290099"/>
            <a:ext cx="1272721" cy="1505528"/>
            <a:chOff x="2943225" y="1352550"/>
            <a:chExt cx="3718833" cy="4399086"/>
          </a:xfrm>
        </p:grpSpPr>
        <p:pic>
          <p:nvPicPr>
            <p:cNvPr id="38" name="Picture 35" descr="C:\Program Files\Microsoft Resource DVD Artwork\DVD_ART\Artwork_Imagery\Shapes and Graphics\Buidlings and dwellings\building purpl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3225" y="1352550"/>
              <a:ext cx="3257550" cy="4152900"/>
            </a:xfrm>
            <a:prstGeom prst="rect">
              <a:avLst/>
            </a:prstGeom>
            <a:noFill/>
          </p:spPr>
        </p:pic>
        <p:pic>
          <p:nvPicPr>
            <p:cNvPr id="39" name="Picture 38" descr="C:\Program Files\Microsoft Resource DVD Artwork\DVD_ART\Artwork_Imagery\HARDWARE_IMAGERY\Illustration - Misc Hardware\eHome icons\Supercomputer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5321" y="3312528"/>
              <a:ext cx="1836737" cy="2439108"/>
            </a:xfrm>
            <a:prstGeom prst="rect">
              <a:avLst/>
            </a:prstGeom>
            <a:noFill/>
          </p:spPr>
        </p:pic>
      </p:grpSp>
      <p:sp>
        <p:nvSpPr>
          <p:cNvPr id="40" name="Rounded Rectangle 39"/>
          <p:cNvSpPr/>
          <p:nvPr/>
        </p:nvSpPr>
        <p:spPr bwMode="auto">
          <a:xfrm>
            <a:off x="5753100" y="1735567"/>
            <a:ext cx="464820" cy="21506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bg1">
                  <a:alpha val="5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83258" y="1424808"/>
            <a:ext cx="13474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620"/>
              </a:spcAf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05600" y="1828800"/>
            <a:ext cx="1569660" cy="552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900"/>
              </a:lnSpc>
              <a:spcBef>
                <a:spcPct val="0"/>
              </a:spcBef>
              <a:spcAft>
                <a:spcPts val="1620"/>
              </a:spcAf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HOSTED BY</a:t>
            </a:r>
          </a:p>
          <a:p>
            <a:pPr algn="ctr" fontAlgn="base">
              <a:lnSpc>
                <a:spcPts val="900"/>
              </a:lnSpc>
              <a:spcBef>
                <a:spcPct val="0"/>
              </a:spcBef>
              <a:spcAft>
                <a:spcPts val="1620"/>
              </a:spcAf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82841" y="1828800"/>
            <a:ext cx="1578317" cy="552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ts val="900"/>
              </a:lnSpc>
              <a:spcBef>
                <a:spcPct val="0"/>
              </a:spcBef>
              <a:spcAft>
                <a:spcPts val="1620"/>
              </a:spcAf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HOSTED BY </a:t>
            </a:r>
          </a:p>
          <a:p>
            <a:pPr algn="ctr" fontAlgn="base">
              <a:lnSpc>
                <a:spcPts val="900"/>
              </a:lnSpc>
              <a:spcBef>
                <a:spcPct val="0"/>
              </a:spcBef>
              <a:spcAft>
                <a:spcPts val="1620"/>
              </a:spcAft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Group 62"/>
          <p:cNvGrpSpPr/>
          <p:nvPr/>
        </p:nvGrpSpPr>
        <p:grpSpPr>
          <a:xfrm>
            <a:off x="6324600" y="2362200"/>
            <a:ext cx="2085073" cy="1299199"/>
            <a:chOff x="3547394" y="2466308"/>
            <a:chExt cx="2085073" cy="1299199"/>
          </a:xfrm>
        </p:grpSpPr>
        <p:grpSp>
          <p:nvGrpSpPr>
            <p:cNvPr id="45" name="Group 11"/>
            <p:cNvGrpSpPr/>
            <p:nvPr/>
          </p:nvGrpSpPr>
          <p:grpSpPr>
            <a:xfrm>
              <a:off x="3547394" y="2466308"/>
              <a:ext cx="2085073" cy="1299199"/>
              <a:chOff x="1981200" y="1219200"/>
              <a:chExt cx="5448300" cy="2743200"/>
            </a:xfrm>
          </p:grpSpPr>
          <p:pic>
            <p:nvPicPr>
              <p:cNvPr id="49" name="Picture 2" descr="C:\Program Files\Microsoft Resource DVD Artwork\DVD_ART\Artwork_Imagery\Shapes and Graphics\Internet Cloud\cloud 1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4600" y="1447800"/>
                <a:ext cx="4284873" cy="2419350"/>
              </a:xfrm>
              <a:prstGeom prst="rect">
                <a:avLst/>
              </a:prstGeom>
              <a:noFill/>
            </p:spPr>
          </p:pic>
          <p:pic>
            <p:nvPicPr>
              <p:cNvPr id="50" name="Picture 3" descr="C:\Program Files\Microsoft Resource DVD Artwork\DVD_ART\Artwork_Imagery\Shapes and Graphics\Internet Cloud\cloud 2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81200" y="1219200"/>
                <a:ext cx="5448300" cy="2743200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Group 64"/>
            <p:cNvGrpSpPr/>
            <p:nvPr/>
          </p:nvGrpSpPr>
          <p:grpSpPr>
            <a:xfrm>
              <a:off x="4031877" y="2675438"/>
              <a:ext cx="838200" cy="1073259"/>
              <a:chOff x="4457700" y="2675438"/>
              <a:chExt cx="838200" cy="1073259"/>
            </a:xfrm>
          </p:grpSpPr>
          <p:pic>
            <p:nvPicPr>
              <p:cNvPr id="47" name="Picture 2" descr="C:\Program Files\Microsoft Resource DVD Artwork\DVD_ART\Artwork_Imagery\HARDWARE_IMAGERY\Illustration - Misc Hardware\eHome icons\data server 2 tier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72000" y="2675438"/>
                <a:ext cx="723900" cy="1073259"/>
              </a:xfrm>
              <a:prstGeom prst="rect">
                <a:avLst/>
              </a:prstGeom>
              <a:noFill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4457700" y="2773680"/>
                <a:ext cx="548640" cy="830997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2"/>
                    </a:solidFill>
                  </a:rPr>
                  <a:t>MS</a:t>
                </a:r>
              </a:p>
            </p:txBody>
          </p:sp>
        </p:grpSp>
      </p:grpSp>
      <p:pic>
        <p:nvPicPr>
          <p:cNvPr id="51" name="Picture 22" descr="C:\Program Files\Microsoft Resource DVD Artwork\DVD_ART\Artwork_Imagery\Shapes and Graphics\Arrows - arrow\Curved\seamless computing arrows blu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3516" y="5137224"/>
            <a:ext cx="1856681" cy="1208952"/>
          </a:xfrm>
          <a:prstGeom prst="rect">
            <a:avLst/>
          </a:prstGeom>
          <a:noFill/>
        </p:spPr>
      </p:pic>
      <p:pic>
        <p:nvPicPr>
          <p:cNvPr id="52" name="Picture 27" descr="C:\Program Files\Microsoft Resource DVD Artwork\DVD_ART\Artwork_Imagery\HARDWARE_IMAGERY\Illustration - Misc Hardware\Windows Vista Illustration Icons\Small Busines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7857" y="5416586"/>
            <a:ext cx="670468" cy="670468"/>
          </a:xfrm>
          <a:prstGeom prst="rect">
            <a:avLst/>
          </a:prstGeom>
          <a:noFill/>
        </p:spPr>
      </p:pic>
      <p:grpSp>
        <p:nvGrpSpPr>
          <p:cNvPr id="53" name="Group 44"/>
          <p:cNvGrpSpPr/>
          <p:nvPr/>
        </p:nvGrpSpPr>
        <p:grpSpPr>
          <a:xfrm>
            <a:off x="3594264" y="5495224"/>
            <a:ext cx="376869" cy="445807"/>
            <a:chOff x="2943225" y="1352550"/>
            <a:chExt cx="3718833" cy="4399086"/>
          </a:xfrm>
        </p:grpSpPr>
        <p:pic>
          <p:nvPicPr>
            <p:cNvPr id="54" name="Picture 35" descr="C:\Program Files\Microsoft Resource DVD Artwork\DVD_ART\Artwork_Imagery\Shapes and Graphics\Buidlings and dwellings\building purpl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43225" y="1352550"/>
              <a:ext cx="3257550" cy="4152900"/>
            </a:xfrm>
            <a:prstGeom prst="rect">
              <a:avLst/>
            </a:prstGeom>
            <a:noFill/>
          </p:spPr>
        </p:pic>
        <p:pic>
          <p:nvPicPr>
            <p:cNvPr id="55" name="Picture 38" descr="C:\Program Files\Microsoft Resource DVD Artwork\DVD_ART\Artwork_Imagery\HARDWARE_IMAGERY\Illustration - Misc Hardware\eHome icons\Supercomputer2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25321" y="3312528"/>
              <a:ext cx="1836737" cy="2439108"/>
            </a:xfrm>
            <a:prstGeom prst="rect">
              <a:avLst/>
            </a:prstGeom>
            <a:noFill/>
          </p:spPr>
        </p:pic>
      </p:grpSp>
      <p:grpSp>
        <p:nvGrpSpPr>
          <p:cNvPr id="56" name="Group 95"/>
          <p:cNvGrpSpPr/>
          <p:nvPr/>
        </p:nvGrpSpPr>
        <p:grpSpPr>
          <a:xfrm>
            <a:off x="4251971" y="4963422"/>
            <a:ext cx="617417" cy="415138"/>
            <a:chOff x="4251971" y="4963422"/>
            <a:chExt cx="617417" cy="415138"/>
          </a:xfrm>
        </p:grpSpPr>
        <p:grpSp>
          <p:nvGrpSpPr>
            <p:cNvPr id="57" name="Group 11"/>
            <p:cNvGrpSpPr/>
            <p:nvPr/>
          </p:nvGrpSpPr>
          <p:grpSpPr>
            <a:xfrm>
              <a:off x="4251971" y="4993850"/>
              <a:ext cx="617417" cy="384710"/>
              <a:chOff x="1981200" y="1219200"/>
              <a:chExt cx="5448300" cy="2743200"/>
            </a:xfrm>
          </p:grpSpPr>
          <p:pic>
            <p:nvPicPr>
              <p:cNvPr id="59" name="Picture 2" descr="C:\Program Files\Microsoft Resource DVD Artwork\DVD_ART\Artwork_Imagery\Shapes and Graphics\Internet Cloud\cloud 1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514600" y="1447800"/>
                <a:ext cx="4284873" cy="2419350"/>
              </a:xfrm>
              <a:prstGeom prst="rect">
                <a:avLst/>
              </a:prstGeom>
              <a:noFill/>
            </p:spPr>
          </p:pic>
          <p:pic>
            <p:nvPicPr>
              <p:cNvPr id="60" name="Picture 3" descr="C:\Program Files\Microsoft Resource DVD Artwork\DVD_ART\Artwork_Imagery\Shapes and Graphics\Internet Cloud\cloud 2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981200" y="1219200"/>
                <a:ext cx="5448300" cy="2743200"/>
              </a:xfrm>
              <a:prstGeom prst="rect">
                <a:avLst/>
              </a:prstGeom>
              <a:noFill/>
            </p:spPr>
          </p:pic>
        </p:grpSp>
        <p:pic>
          <p:nvPicPr>
            <p:cNvPr id="58" name="Picture 2" descr="C:\Program Files\Microsoft Resource DVD Artwork\DVD_ART\Artwork_Imagery\HARDWARE_IMAGERY\Illustration - Misc Hardware\eHome icons\data server 2 tier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/>
            </a:blip>
            <a:srcRect/>
            <a:stretch>
              <a:fillRect/>
            </a:stretch>
          </p:blipFill>
          <p:spPr bwMode="auto">
            <a:xfrm>
              <a:off x="4424356" y="4963422"/>
              <a:ext cx="210312" cy="311810"/>
            </a:xfrm>
            <a:prstGeom prst="rect">
              <a:avLst/>
            </a:prstGeom>
            <a:noFill/>
          </p:spPr>
        </p:pic>
      </p:grpSp>
      <p:grpSp>
        <p:nvGrpSpPr>
          <p:cNvPr id="61" name="Group 18"/>
          <p:cNvGrpSpPr/>
          <p:nvPr/>
        </p:nvGrpSpPr>
        <p:grpSpPr>
          <a:xfrm>
            <a:off x="5029346" y="5811990"/>
            <a:ext cx="766336" cy="477500"/>
            <a:chOff x="3547394" y="2466308"/>
            <a:chExt cx="2085073" cy="1299199"/>
          </a:xfrm>
        </p:grpSpPr>
        <p:grpSp>
          <p:nvGrpSpPr>
            <p:cNvPr id="62" name="Group 11"/>
            <p:cNvGrpSpPr/>
            <p:nvPr/>
          </p:nvGrpSpPr>
          <p:grpSpPr>
            <a:xfrm>
              <a:off x="3547394" y="2466308"/>
              <a:ext cx="2085073" cy="1299199"/>
              <a:chOff x="1981200" y="1219200"/>
              <a:chExt cx="5448300" cy="2743200"/>
            </a:xfrm>
          </p:grpSpPr>
          <p:pic>
            <p:nvPicPr>
              <p:cNvPr id="66" name="Picture 2" descr="C:\Program Files\Microsoft Resource DVD Artwork\DVD_ART\Artwork_Imagery\Shapes and Graphics\Internet Cloud\cloud 1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514600" y="1447800"/>
                <a:ext cx="4284873" cy="2419350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C:\Program Files\Microsoft Resource DVD Artwork\DVD_ART\Artwork_Imagery\Shapes and Graphics\Internet Cloud\cloud 2.pn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981200" y="1219200"/>
                <a:ext cx="5448300" cy="2743200"/>
              </a:xfrm>
              <a:prstGeom prst="rect">
                <a:avLst/>
              </a:prstGeom>
              <a:noFill/>
            </p:spPr>
          </p:pic>
        </p:grpSp>
        <p:grpSp>
          <p:nvGrpSpPr>
            <p:cNvPr id="63" name="Group 71"/>
            <p:cNvGrpSpPr/>
            <p:nvPr/>
          </p:nvGrpSpPr>
          <p:grpSpPr>
            <a:xfrm>
              <a:off x="3847613" y="2675438"/>
              <a:ext cx="1022464" cy="1073259"/>
              <a:chOff x="4273436" y="2675438"/>
              <a:chExt cx="1022464" cy="1073259"/>
            </a:xfrm>
          </p:grpSpPr>
          <p:pic>
            <p:nvPicPr>
              <p:cNvPr id="64" name="Picture 2" descr="C:\Program Files\Microsoft Resource DVD Artwork\DVD_ART\Artwork_Imagery\HARDWARE_IMAGERY\Illustration - Misc Hardware\eHome icons\data server 2 tier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572000" y="2675438"/>
                <a:ext cx="723900" cy="1073259"/>
              </a:xfrm>
              <a:prstGeom prst="rect">
                <a:avLst/>
              </a:prstGeom>
              <a:noFill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4273436" y="2773679"/>
                <a:ext cx="921149" cy="830998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2"/>
                    </a:solidFill>
                  </a:rPr>
                  <a:t>MS</a:t>
                </a:r>
              </a:p>
            </p:txBody>
          </p:sp>
        </p:grpSp>
      </p:grpSp>
      <p:grpSp>
        <p:nvGrpSpPr>
          <p:cNvPr id="68" name="Group 93"/>
          <p:cNvGrpSpPr/>
          <p:nvPr/>
        </p:nvGrpSpPr>
        <p:grpSpPr>
          <a:xfrm>
            <a:off x="3529463" y="2438400"/>
            <a:ext cx="2085073" cy="1299199"/>
            <a:chOff x="6432104" y="2466308"/>
            <a:chExt cx="2085073" cy="1299199"/>
          </a:xfrm>
        </p:grpSpPr>
        <p:grpSp>
          <p:nvGrpSpPr>
            <p:cNvPr id="69" name="Group 11"/>
            <p:cNvGrpSpPr/>
            <p:nvPr/>
          </p:nvGrpSpPr>
          <p:grpSpPr>
            <a:xfrm>
              <a:off x="6432104" y="2466308"/>
              <a:ext cx="2085073" cy="1299199"/>
              <a:chOff x="1981200" y="1219200"/>
              <a:chExt cx="5448300" cy="2743200"/>
            </a:xfrm>
          </p:grpSpPr>
          <p:pic>
            <p:nvPicPr>
              <p:cNvPr id="71" name="Picture 2" descr="C:\Program Files\Microsoft Resource DVD Artwork\DVD_ART\Artwork_Imagery\Shapes and Graphics\Internet Cloud\cloud 1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4600" y="1447800"/>
                <a:ext cx="4284873" cy="2419350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C:\Program Files\Microsoft Resource DVD Artwork\DVD_ART\Artwork_Imagery\Shapes and Graphics\Internet Cloud\cloud 2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81200" y="1219200"/>
                <a:ext cx="5448300" cy="2743200"/>
              </a:xfrm>
              <a:prstGeom prst="rect">
                <a:avLst/>
              </a:prstGeom>
              <a:noFill/>
            </p:spPr>
          </p:pic>
        </p:grpSp>
        <p:pic>
          <p:nvPicPr>
            <p:cNvPr id="70" name="Picture 2" descr="C:\Program Files\Microsoft Resource DVD Artwork\DVD_ART\Artwork_Imagery\HARDWARE_IMAGERY\Illustration - Misc Hardware\eHome icons\data server 2 tier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0000"/>
            </a:blip>
            <a:srcRect/>
            <a:stretch>
              <a:fillRect/>
            </a:stretch>
          </p:blipFill>
          <p:spPr bwMode="auto">
            <a:xfrm>
              <a:off x="7062157" y="2701394"/>
              <a:ext cx="710243" cy="10530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228600"/>
            <a:ext cx="9144000" cy="132959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 Opportunity For Hosted Services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868680" y="1294559"/>
            <a:ext cx="7406640" cy="3590262"/>
            <a:chOff x="868680" y="1896159"/>
            <a:chExt cx="7406640" cy="4246784"/>
          </a:xfrm>
        </p:grpSpPr>
        <p:pic>
          <p:nvPicPr>
            <p:cNvPr id="23" name="Picture 5" descr="C:\Program Files\Microsoft Resource DVD Artwork\DVD_ART\Artwork_Imagery\Shapes and Graphics\Box\Rectangle\3 part gel boxe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680" y="1896159"/>
              <a:ext cx="7406640" cy="4246784"/>
            </a:xfrm>
            <a:prstGeom prst="rect">
              <a:avLst/>
            </a:prstGeom>
            <a:noFill/>
          </p:spPr>
        </p:pic>
        <p:sp>
          <p:nvSpPr>
            <p:cNvPr id="24" name="Rounded Rectangle 23"/>
            <p:cNvSpPr/>
            <p:nvPr/>
          </p:nvSpPr>
          <p:spPr bwMode="auto">
            <a:xfrm>
              <a:off x="6060767" y="2549928"/>
              <a:ext cx="1821443" cy="2896280"/>
            </a:xfrm>
            <a:prstGeom prst="roundRect">
              <a:avLst>
                <a:gd name="adj" fmla="val 11592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flatTx/>
            </a:bodyPr>
            <a:lstStyle/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$</a:t>
              </a:r>
              <a:r>
                <a:rPr lang="en-US" sz="28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20B</a:t>
              </a:r>
              <a: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/>
              </a:r>
              <a:b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Revenue</a:t>
              </a:r>
            </a:p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endParaRPr lang="en-US" sz="2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  <a:p>
              <a:pPr lvl="1" algn="ctr" defTabSz="1066800" rtl="0">
                <a:lnSpc>
                  <a:spcPct val="90000"/>
                </a:lnSpc>
                <a:spcAft>
                  <a:spcPct val="35000"/>
                </a:spcAft>
              </a:pPr>
              <a:endParaRPr lang="en-US" sz="1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  <a:p>
              <a:pPr lvl="1" algn="ctr" defTabSz="10668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$</a:t>
              </a:r>
              <a:r>
                <a:rPr lang="en-US" sz="16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20B </a:t>
              </a: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market for </a:t>
              </a:r>
              <a:r>
                <a:rPr lang="en-US" sz="1600" kern="12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SaaS</a:t>
              </a: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 sales by 2011 </a:t>
              </a:r>
              <a:b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1600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(Yankee Group)</a:t>
              </a:r>
              <a:endParaRPr lang="en-US" sz="1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endParaRPr lang="en-US" sz="2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1261786" y="2549928"/>
              <a:ext cx="1821443" cy="2896280"/>
            </a:xfrm>
            <a:prstGeom prst="roundRect">
              <a:avLst>
                <a:gd name="adj" fmla="val 10713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flatTx/>
            </a:bodyPr>
            <a:lstStyle/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32% </a:t>
              </a:r>
              <a:b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Market Growth</a:t>
              </a:r>
            </a:p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endParaRPr lang="en-US" sz="2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32% CAGR </a:t>
              </a:r>
              <a:b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WW SaaS forecasted, </a:t>
              </a:r>
              <a:b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2007-2011 </a:t>
              </a:r>
              <a:b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(IDC)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497576" y="2549928"/>
              <a:ext cx="2148844" cy="2896280"/>
            </a:xfrm>
            <a:prstGeom prst="roundRect">
              <a:avLst>
                <a:gd name="adj" fmla="val 10713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flatTx/>
            </a:bodyPr>
            <a:lstStyle/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25% New</a:t>
              </a:r>
              <a:b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2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Software Share</a:t>
              </a:r>
            </a:p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endParaRPr lang="en-US" sz="2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25% of new business </a:t>
              </a:r>
              <a:b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software will be </a:t>
              </a:r>
              <a:b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</a:br>
              <a:r>
                <a:rPr lang="en-US" sz="16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delivered as a service by 2011 (Gartner)</a:t>
              </a:r>
            </a:p>
            <a:p>
              <a:pPr algn="ctr" defTabSz="1066800" rtl="0">
                <a:lnSpc>
                  <a:spcPct val="90000"/>
                </a:lnSpc>
                <a:spcAft>
                  <a:spcPct val="35000"/>
                </a:spcAft>
              </a:pPr>
              <a:endParaRPr lang="en-US" sz="2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601569" y="4738189"/>
            <a:ext cx="8026544" cy="14197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 rtl="0" eaLnBrk="0" hangingPunct="0"/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ＭＳ Ｐゴシック"/>
                <a:cs typeface="+mn-cs"/>
              </a:rPr>
              <a:t>6X Services Revenue for Partners</a:t>
            </a:r>
          </a:p>
          <a:p>
            <a:pPr algn="ctr" defTabSz="914363" rtl="0" eaLnBrk="0" hangingPunct="0"/>
            <a:r>
              <a:rPr lang="en-US" sz="1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ＭＳ Ｐゴシック"/>
                <a:cs typeface="+mn-cs"/>
              </a:rPr>
              <a:t>Institute of Partner Education &amp; Development 2008</a:t>
            </a:r>
            <a:endParaRPr lang="en-US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/>
              <a:ea typeface="ＭＳ Ｐゴシック"/>
              <a:cs typeface="+mn-cs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6182898"/>
            <a:ext cx="866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lvl="0" indent="-1143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[1]</a:t>
            </a:r>
            <a:r>
              <a:rPr lang="en-US" sz="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IDC Worldwide Software on Demand 2007-2011, forecast update and 2006 Vendor shares: Sky's the Limit for On-Demand Providers, (IDC #207491, July 2007)</a:t>
            </a:r>
            <a:endParaRPr kumimoji="0" lang="en-US" sz="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[2]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Gartner, Press Release, 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Gartner Says 25 Percent of New Business Software Will Be Delivered As Software As A Service by 2011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. October 2006 --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http://www.gartner.com/it/page.jsp?id=496886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[3]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SaaS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Will Swim the SMB Channel, January 2008, Yankee Group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114300" indent="-1143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8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[4]</a:t>
            </a:r>
            <a:r>
              <a:rPr lang="en-US" sz="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IPED,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Program Files\Microsoft Resource DVD Artwork\DVD_ART\Artwork_Imagery\Shapes and Graphics\Box\Rectangle\big glass faded rectang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9615"/>
            <a:ext cx="8382000" cy="618978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46488" y="2898429"/>
            <a:ext cx="1447086" cy="1744847"/>
          </a:xfrm>
          <a:prstGeom prst="rect">
            <a:avLst/>
          </a:prstGeom>
        </p:spPr>
        <p:txBody>
          <a:bodyPr wrap="square" lIns="82305" tIns="41153" rIns="82305" bIns="41153">
            <a:spAutoFit/>
          </a:bodyPr>
          <a:lstStyle/>
          <a:p>
            <a:pPr algn="ctr" defTabSz="1096919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800" b="1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228600" algn="ctr" rotWithShape="0">
                    <a:schemeClr val="tx1"/>
                  </a:outerShdw>
                </a:effectLst>
                <a:latin typeface="+mn-lt"/>
              </a:rPr>
              <a:t>+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137112" y="4624404"/>
            <a:ext cx="6324600" cy="1533142"/>
          </a:xfrm>
          <a:prstGeom prst="rect">
            <a:avLst/>
          </a:prstGeom>
        </p:spPr>
        <p:txBody>
          <a:bodyPr/>
          <a:lstStyle/>
          <a:p>
            <a:pPr marL="287338" indent="-2873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5000"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Extending tools and platform to cloud</a:t>
            </a:r>
          </a:p>
          <a:p>
            <a:pPr marL="57150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5000"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Experience across multiple devices</a:t>
            </a:r>
          </a:p>
          <a:p>
            <a:pPr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5000"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Best-in-class SLAs and IT governance</a:t>
            </a:r>
          </a:p>
        </p:txBody>
      </p:sp>
      <p:sp>
        <p:nvSpPr>
          <p:cNvPr id="10" name="Title 11"/>
          <p:cNvSpPr txBox="1">
            <a:spLocks/>
          </p:cNvSpPr>
          <p:nvPr/>
        </p:nvSpPr>
        <p:spPr bwMode="auto">
          <a:xfrm>
            <a:off x="5351585" y="3461232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363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en-US" sz="4000" spc="-150" dirty="0" smtClean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Services</a:t>
            </a:r>
            <a:endParaRPr lang="en-US" sz="4000" spc="-150" dirty="0">
              <a:ln w="3175">
                <a:noFill/>
              </a:ln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Title 19"/>
          <p:cNvSpPr txBox="1">
            <a:spLocks/>
          </p:cNvSpPr>
          <p:nvPr/>
        </p:nvSpPr>
        <p:spPr>
          <a:xfrm>
            <a:off x="688720" y="877521"/>
            <a:ext cx="8382000" cy="5539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Software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46488" y="1535370"/>
            <a:ext cx="4953000" cy="1427635"/>
          </a:xfrm>
          <a:prstGeom prst="rect">
            <a:avLst/>
          </a:prstGeom>
        </p:spPr>
        <p:txBody>
          <a:bodyPr/>
          <a:lstStyle/>
          <a:p>
            <a:pPr marL="287338" indent="-2873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5000"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Best of both worlds</a:t>
            </a:r>
          </a:p>
          <a:p>
            <a:pPr marL="571500" lvl="1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5000"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User in control</a:t>
            </a:r>
          </a:p>
          <a:p>
            <a:pPr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5000"/>
            </a:pPr>
            <a:r>
              <a:rPr lang="en-US" sz="200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Deployment choices for IT</a:t>
            </a:r>
          </a:p>
        </p:txBody>
      </p:sp>
      <p:grpSp>
        <p:nvGrpSpPr>
          <p:cNvPr id="13" name="Group 23"/>
          <p:cNvGrpSpPr/>
          <p:nvPr/>
        </p:nvGrpSpPr>
        <p:grpSpPr>
          <a:xfrm>
            <a:off x="1066800" y="1556232"/>
            <a:ext cx="2381250" cy="2362200"/>
            <a:chOff x="1066800" y="1556232"/>
            <a:chExt cx="2381250" cy="2362200"/>
          </a:xfrm>
        </p:grpSpPr>
        <p:pic>
          <p:nvPicPr>
            <p:cNvPr id="14" name="Picture 2" descr="C:\Program Files\Microsoft Resource DVD Artwork\DVD_ART\Artwork_Imagery\HARDWARE_IMAGERY\Photos - OEM Hardware\Server Computer\HP AlphaServer SC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1556232"/>
              <a:ext cx="2381250" cy="181451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5" name="Picture 3" descr="C:\Program Files\Microsoft Resource DVD Artwork\DVD_ART\Artwork_Imagery\HARDWARE_IMAGERY\Photos - OEM Hardware\Computer\Vista Laptop\Gateway Vista Phoenix Lapto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6850" y="2868862"/>
              <a:ext cx="1447800" cy="104957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6" name="Group 4"/>
          <p:cNvGrpSpPr/>
          <p:nvPr/>
        </p:nvGrpSpPr>
        <p:grpSpPr>
          <a:xfrm>
            <a:off x="5791200" y="4152896"/>
            <a:ext cx="1981200" cy="1856369"/>
            <a:chOff x="6934199" y="3498905"/>
            <a:chExt cx="1638301" cy="1573649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7" name="Picture 16" descr="bryce-earth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8358" y="3498905"/>
              <a:ext cx="1573649" cy="1573649"/>
            </a:xfrm>
            <a:prstGeom prst="rect">
              <a:avLst/>
            </a:prstGeom>
          </p:spPr>
        </p:pic>
        <p:pic>
          <p:nvPicPr>
            <p:cNvPr id="18" name="Picture 17" descr="101010-rin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4199" y="3810000"/>
              <a:ext cx="1628775" cy="949761"/>
            </a:xfrm>
            <a:prstGeom prst="rect">
              <a:avLst/>
            </a:prstGeom>
          </p:spPr>
        </p:pic>
        <p:pic>
          <p:nvPicPr>
            <p:cNvPr id="19" name="Picture 18" descr="101010-rin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285466">
              <a:off x="6943725" y="3686174"/>
              <a:ext cx="1628775" cy="949761"/>
            </a:xfrm>
            <a:prstGeom prst="rect">
              <a:avLst/>
            </a:prstGeom>
          </p:spPr>
        </p:pic>
      </p:grpSp>
      <p:pic>
        <p:nvPicPr>
          <p:cNvPr id="20" name="Picture 5" descr="C:\Program Files\Microsoft Resource DVD Artwork\DVD_ART\Artwork_Imagery\HARDWARE_IMAGERY\Photos - OEM Hardware\Computer\Laptop, Notebook\Gateway M680 with Vista Busin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5411297"/>
            <a:ext cx="1142524" cy="83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00" y="19812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/>
              <a:t>http://</a:t>
            </a:r>
            <a:r>
              <a:rPr lang="sk-SK" sz="3600" dirty="0" smtClean="0"/>
              <a:t>msdn.microsoft.com</a:t>
            </a:r>
          </a:p>
          <a:p>
            <a:pPr algn="ctr"/>
            <a:endParaRPr lang="sk-SK" sz="3600" dirty="0" smtClean="0"/>
          </a:p>
          <a:p>
            <a:pPr algn="ctr"/>
            <a:endParaRPr lang="sk-SK" sz="3600" dirty="0" smtClean="0"/>
          </a:p>
          <a:p>
            <a:pPr algn="ctr"/>
            <a:r>
              <a:rPr lang="en-US" sz="3600" dirty="0" smtClean="0"/>
              <a:t>http</a:t>
            </a:r>
            <a:r>
              <a:rPr lang="en-US" sz="3600" dirty="0" smtClean="0"/>
              <a:t>://www.digitalforumtv.com/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dy_to_S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Ready_to_Sell</Template>
  <TotalTime>49</TotalTime>
  <Words>305</Words>
  <Application>Microsoft Office PowerPoint</Application>
  <PresentationFormat>On-screen Show (4:3)</PresentationFormat>
  <Paragraphs>133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Ready_to_Sell</vt:lpstr>
      <vt:lpstr>S+S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S+S</dc:title>
  <dc:creator>Peter Dovhun</dc:creator>
  <cp:lastModifiedBy>Peter Dovhun</cp:lastModifiedBy>
  <cp:revision>2</cp:revision>
  <dcterms:created xsi:type="dcterms:W3CDTF">2008-09-30T07:13:09Z</dcterms:created>
  <dcterms:modified xsi:type="dcterms:W3CDTF">2008-09-30T08:18:22Z</dcterms:modified>
</cp:coreProperties>
</file>