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Lst>
  <p:notesMasterIdLst>
    <p:notesMasterId r:id="rId11"/>
  </p:notesMasterIdLst>
  <p:handoutMasterIdLst>
    <p:handoutMasterId r:id="rId12"/>
  </p:handoutMasterIdLst>
  <p:sldIdLst>
    <p:sldId id="407" r:id="rId3"/>
    <p:sldId id="374" r:id="rId4"/>
    <p:sldId id="489" r:id="rId5"/>
    <p:sldId id="493" r:id="rId6"/>
    <p:sldId id="509" r:id="rId7"/>
    <p:sldId id="492" r:id="rId8"/>
    <p:sldId id="479" r:id="rId9"/>
    <p:sldId id="311" r:id="rId10"/>
  </p:sldIdLst>
  <p:sldSz cx="9144000" cy="6858000" type="screen4x3"/>
  <p:notesSz cx="6858000" cy="91440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 id="1" name="Andrea" initials="A" lastIdx="14" clrIdx="1"/>
  <p:cmAuthor id="2" name="Ross Swartwout" initials="RS" lastIdx="2" clrIdx="2"/>
  <p:cmAuthor id="3" name="ross" initials="r" lastIdx="32" clrIdx="3"/>
  <p:cmAuthor id="4" name="Susan Blanchard" initials="seb" lastIdx="2" clrIdx="4"/>
  <p:cmAuthor id="5" name="stelcher" initials="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777777"/>
    <a:srgbClr val="FFFFFF"/>
    <a:srgbClr val="292929"/>
    <a:srgbClr val="22233A"/>
    <a:srgbClr val="000000"/>
    <a:srgbClr val="FF9933"/>
    <a:srgbClr val="DDDDDD"/>
    <a:srgbClr val="D06800"/>
    <a:srgbClr val="BC5E00"/>
    <a:srgbClr val="6624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89" autoAdjust="0"/>
    <p:restoredTop sz="72333" autoAdjust="0"/>
  </p:normalViewPr>
  <p:slideViewPr>
    <p:cSldViewPr snapToGrid="0">
      <p:cViewPr varScale="1">
        <p:scale>
          <a:sx n="56" d="100"/>
          <a:sy n="56" d="100"/>
        </p:scale>
        <p:origin x="-1452" y="-90"/>
      </p:cViewPr>
      <p:guideLst>
        <p:guide orient="horz" pos="143"/>
        <p:guide orient="horz" pos="888"/>
        <p:guide orient="horz" pos="120"/>
        <p:guide orient="horz" pos="2005"/>
        <p:guide orient="horz" pos="2091"/>
        <p:guide orient="horz" pos="4145"/>
        <p:guide orient="horz" pos="2925"/>
        <p:guide orient="horz" pos="2704"/>
        <p:guide pos="2851"/>
        <p:guide pos="5520"/>
        <p:guide pos="378"/>
        <p:guide pos="4452"/>
      </p:guideLst>
    </p:cSldViewPr>
  </p:slideViewPr>
  <p:outlineViewPr>
    <p:cViewPr>
      <p:scale>
        <a:sx n="33" d="100"/>
        <a:sy n="33" d="100"/>
      </p:scale>
      <p:origin x="0" y="114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96418-B735-48B1-9F55-ED669C67E3F1}" type="doc">
      <dgm:prSet loTypeId="urn:microsoft.com/office/officeart/2005/8/layout/matrix2" loCatId="matrix" qsTypeId="urn:microsoft.com/office/officeart/2005/8/quickstyle/3d1" qsCatId="3D" csTypeId="urn:microsoft.com/office/officeart/2005/8/colors/accent2_2" csCatId="accent2" phldr="1"/>
      <dgm:spPr/>
      <dgm:t>
        <a:bodyPr/>
        <a:lstStyle/>
        <a:p>
          <a:endParaRPr lang="en-US"/>
        </a:p>
      </dgm:t>
    </dgm:pt>
    <dgm:pt modelId="{99FBD107-F41C-4AD9-8714-C5943597A11F}">
      <dgm:prSet phldrT="[Text]" custT="1"/>
      <dgm:spPr/>
      <dgm:t>
        <a:bodyPr/>
        <a:lstStyle/>
        <a:p>
          <a:pPr algn="l"/>
          <a:r>
            <a:rPr lang="en-US" sz="2400" dirty="0" smtClean="0">
              <a:solidFill>
                <a:schemeClr val="accent1"/>
              </a:solidFill>
              <a:latin typeface="Calibri" pitchFamily="34" charset="0"/>
            </a:rPr>
            <a:t>PCs sin Disco</a:t>
          </a:r>
          <a:endParaRPr lang="en-US" sz="2400" dirty="0">
            <a:solidFill>
              <a:schemeClr val="accent1"/>
            </a:solidFill>
            <a:latin typeface="Calibri" pitchFamily="34" charset="0"/>
          </a:endParaRPr>
        </a:p>
      </dgm:t>
    </dgm:pt>
    <dgm:pt modelId="{B709F9D8-46BF-4F23-9D45-C7A482F2D8FF}" type="parTrans" cxnId="{B5686BDB-D640-43A0-AFF7-0BB318FDE946}">
      <dgm:prSet/>
      <dgm:spPr/>
      <dgm:t>
        <a:bodyPr/>
        <a:lstStyle/>
        <a:p>
          <a:endParaRPr lang="en-US"/>
        </a:p>
      </dgm:t>
    </dgm:pt>
    <dgm:pt modelId="{380AB8B7-C7BC-4159-8101-A0D41AED1A1D}" type="sibTrans" cxnId="{B5686BDB-D640-43A0-AFF7-0BB318FDE946}">
      <dgm:prSet/>
      <dgm:spPr/>
      <dgm:t>
        <a:bodyPr/>
        <a:lstStyle/>
        <a:p>
          <a:endParaRPr lang="en-US"/>
        </a:p>
      </dgm:t>
    </dgm:pt>
    <dgm:pt modelId="{7FBCFD74-0BFF-4F89-85F0-6B1A77B0C297}">
      <dgm:prSet phldrT="[Text]"/>
      <dgm:spPr/>
      <dgm:t>
        <a:bodyPr/>
        <a:lstStyle/>
        <a:p>
          <a:pPr algn="l"/>
          <a:r>
            <a:rPr lang="en-US" dirty="0" smtClean="0">
              <a:solidFill>
                <a:schemeClr val="accent1"/>
              </a:solidFill>
            </a:rPr>
            <a:t>Blade PCs</a:t>
          </a:r>
          <a:endParaRPr lang="en-US" dirty="0">
            <a:solidFill>
              <a:schemeClr val="accent1"/>
            </a:solidFill>
          </a:endParaRPr>
        </a:p>
      </dgm:t>
    </dgm:pt>
    <dgm:pt modelId="{086500E0-27B0-4FCB-97DE-DE1A7B4A2AF9}" type="parTrans" cxnId="{56595298-FF5C-422F-BF4B-031207AB6840}">
      <dgm:prSet/>
      <dgm:spPr/>
      <dgm:t>
        <a:bodyPr/>
        <a:lstStyle/>
        <a:p>
          <a:endParaRPr lang="en-US"/>
        </a:p>
      </dgm:t>
    </dgm:pt>
    <dgm:pt modelId="{560474A9-759F-49B9-9699-ACAE07A3A9A2}" type="sibTrans" cxnId="{56595298-FF5C-422F-BF4B-031207AB6840}">
      <dgm:prSet/>
      <dgm:spPr/>
      <dgm:t>
        <a:bodyPr/>
        <a:lstStyle/>
        <a:p>
          <a:endParaRPr lang="en-US"/>
        </a:p>
      </dgm:t>
    </dgm:pt>
    <dgm:pt modelId="{8BBBCE41-9006-4B0A-B285-F51535945E28}">
      <dgm:prSet phldrT="[Text]" custT="1"/>
      <dgm:spPr/>
      <dgm:t>
        <a:bodyPr/>
        <a:lstStyle/>
        <a:p>
          <a:pPr algn="l"/>
          <a:r>
            <a:rPr lang="en-US" sz="2400" dirty="0" smtClean="0">
              <a:solidFill>
                <a:schemeClr val="accent1"/>
              </a:solidFill>
            </a:rPr>
            <a:t>Desktop </a:t>
          </a:r>
          <a:r>
            <a:rPr lang="en-US" sz="2400" dirty="0" err="1" smtClean="0">
              <a:solidFill>
                <a:schemeClr val="accent1"/>
              </a:solidFill>
            </a:rPr>
            <a:t>basado</a:t>
          </a:r>
          <a:r>
            <a:rPr lang="en-US" sz="2400" dirty="0" smtClean="0">
              <a:solidFill>
                <a:schemeClr val="accent1"/>
              </a:solidFill>
            </a:rPr>
            <a:t> en </a:t>
          </a:r>
          <a:r>
            <a:rPr lang="en-US" sz="2400" dirty="0" err="1" smtClean="0">
              <a:solidFill>
                <a:schemeClr val="accent1"/>
              </a:solidFill>
            </a:rPr>
            <a:t>servidor</a:t>
          </a:r>
          <a:endParaRPr lang="en-US" sz="2400" dirty="0">
            <a:solidFill>
              <a:schemeClr val="accent1"/>
            </a:solidFill>
          </a:endParaRPr>
        </a:p>
      </dgm:t>
    </dgm:pt>
    <dgm:pt modelId="{FADB1F18-B565-40D8-B7DF-E29B245E4927}" type="parTrans" cxnId="{1C9D3E10-3FEA-4729-8E04-F4C083039144}">
      <dgm:prSet/>
      <dgm:spPr/>
      <dgm:t>
        <a:bodyPr/>
        <a:lstStyle/>
        <a:p>
          <a:endParaRPr lang="en-US"/>
        </a:p>
      </dgm:t>
    </dgm:pt>
    <dgm:pt modelId="{AEC378FD-2153-4539-8618-6CE177E02BD7}" type="sibTrans" cxnId="{1C9D3E10-3FEA-4729-8E04-F4C083039144}">
      <dgm:prSet/>
      <dgm:spPr/>
      <dgm:t>
        <a:bodyPr/>
        <a:lstStyle/>
        <a:p>
          <a:endParaRPr lang="en-US"/>
        </a:p>
      </dgm:t>
    </dgm:pt>
    <dgm:pt modelId="{53CDFDC2-3BC8-4935-B908-582EBFCD4844}">
      <dgm:prSet phldrT="[Text]" custT="1"/>
      <dgm:spPr/>
      <dgm:t>
        <a:bodyPr/>
        <a:lstStyle/>
        <a:p>
          <a:r>
            <a:rPr lang="en-US" sz="2400" dirty="0" smtClean="0">
              <a:solidFill>
                <a:schemeClr val="accent1"/>
              </a:solidFill>
            </a:rPr>
            <a:t>Virtual Desktop en Server</a:t>
          </a:r>
          <a:endParaRPr lang="en-US" sz="2400" dirty="0">
            <a:solidFill>
              <a:schemeClr val="accent1"/>
            </a:solidFill>
          </a:endParaRPr>
        </a:p>
      </dgm:t>
    </dgm:pt>
    <dgm:pt modelId="{22DAF77C-4365-4973-83E6-F978A42AD9E5}" type="parTrans" cxnId="{E8435CBA-4546-41AC-BBA3-1A22DF0B971B}">
      <dgm:prSet/>
      <dgm:spPr/>
      <dgm:t>
        <a:bodyPr/>
        <a:lstStyle/>
        <a:p>
          <a:endParaRPr lang="en-US"/>
        </a:p>
      </dgm:t>
    </dgm:pt>
    <dgm:pt modelId="{80DEACF0-6EC0-4B90-B045-C81CF1B66958}" type="sibTrans" cxnId="{E8435CBA-4546-41AC-BBA3-1A22DF0B971B}">
      <dgm:prSet/>
      <dgm:spPr/>
      <dgm:t>
        <a:bodyPr/>
        <a:lstStyle/>
        <a:p>
          <a:endParaRPr lang="en-US"/>
        </a:p>
      </dgm:t>
    </dgm:pt>
    <dgm:pt modelId="{0DEDA90D-F061-4B44-B756-B4A54E2E44E9}" type="pres">
      <dgm:prSet presAssocID="{5F796418-B735-48B1-9F55-ED669C67E3F1}" presName="matrix" presStyleCnt="0">
        <dgm:presLayoutVars>
          <dgm:chMax val="1"/>
          <dgm:dir/>
          <dgm:resizeHandles val="exact"/>
        </dgm:presLayoutVars>
      </dgm:prSet>
      <dgm:spPr/>
      <dgm:t>
        <a:bodyPr/>
        <a:lstStyle/>
        <a:p>
          <a:endParaRPr lang="en-US"/>
        </a:p>
      </dgm:t>
    </dgm:pt>
    <dgm:pt modelId="{3C40F19D-016B-4EF7-8082-DE83E51D30B2}" type="pres">
      <dgm:prSet presAssocID="{5F796418-B735-48B1-9F55-ED669C67E3F1}" presName="axisShape" presStyleLbl="bgShp" presStyleIdx="0" presStyleCnt="1" custScaleX="151007"/>
      <dgm:spPr/>
    </dgm:pt>
    <dgm:pt modelId="{306581B5-C409-47D5-9920-C31423E51B85}" type="pres">
      <dgm:prSet presAssocID="{5F796418-B735-48B1-9F55-ED669C67E3F1}" presName="rect1" presStyleLbl="node1" presStyleIdx="0" presStyleCnt="4" custScaleX="133615" custScaleY="17813" custLinFactNeighborX="-56158" custLinFactNeighborY="-55788">
        <dgm:presLayoutVars>
          <dgm:chMax val="0"/>
          <dgm:chPref val="0"/>
          <dgm:bulletEnabled val="1"/>
        </dgm:presLayoutVars>
      </dgm:prSet>
      <dgm:spPr/>
      <dgm:t>
        <a:bodyPr/>
        <a:lstStyle/>
        <a:p>
          <a:endParaRPr lang="en-US"/>
        </a:p>
      </dgm:t>
    </dgm:pt>
    <dgm:pt modelId="{A4114FCF-3626-44CD-A437-66EA6B7B67DE}" type="pres">
      <dgm:prSet presAssocID="{5F796418-B735-48B1-9F55-ED669C67E3F1}" presName="rect2" presStyleLbl="node1" presStyleIdx="1" presStyleCnt="4" custScaleX="135661" custScaleY="17146" custLinFactX="-70782" custLinFactNeighborX="-100000" custLinFactNeighborY="78131">
        <dgm:presLayoutVars>
          <dgm:chMax val="0"/>
          <dgm:chPref val="0"/>
          <dgm:bulletEnabled val="1"/>
        </dgm:presLayoutVars>
      </dgm:prSet>
      <dgm:spPr/>
      <dgm:t>
        <a:bodyPr/>
        <a:lstStyle/>
        <a:p>
          <a:endParaRPr lang="en-US"/>
        </a:p>
      </dgm:t>
    </dgm:pt>
    <dgm:pt modelId="{E6C824ED-A306-4A82-A0F5-23936E2AFAF4}" type="pres">
      <dgm:prSet presAssocID="{5F796418-B735-48B1-9F55-ED669C67E3F1}" presName="rect3" presStyleLbl="node1" presStyleIdx="2" presStyleCnt="4" custScaleX="178628" custScaleY="15511" custLinFactX="64510" custLinFactNeighborX="100000" custLinFactNeighborY="-36194">
        <dgm:presLayoutVars>
          <dgm:chMax val="0"/>
          <dgm:chPref val="0"/>
          <dgm:bulletEnabled val="1"/>
        </dgm:presLayoutVars>
      </dgm:prSet>
      <dgm:spPr/>
      <dgm:t>
        <a:bodyPr/>
        <a:lstStyle/>
        <a:p>
          <a:endParaRPr lang="en-US"/>
        </a:p>
      </dgm:t>
    </dgm:pt>
    <dgm:pt modelId="{C22BE6BA-C32C-437D-9E5C-BFD62D057316}" type="pres">
      <dgm:prSet presAssocID="{5F796418-B735-48B1-9F55-ED669C67E3F1}" presName="rect4" presStyleLbl="node1" presStyleIdx="3" presStyleCnt="4" custScaleX="160870" custScaleY="16875" custLinFactY="-73212" custLinFactNeighborX="48558" custLinFactNeighborY="-100000">
        <dgm:presLayoutVars>
          <dgm:chMax val="0"/>
          <dgm:chPref val="0"/>
          <dgm:bulletEnabled val="1"/>
        </dgm:presLayoutVars>
      </dgm:prSet>
      <dgm:spPr/>
      <dgm:t>
        <a:bodyPr/>
        <a:lstStyle/>
        <a:p>
          <a:endParaRPr lang="en-US"/>
        </a:p>
      </dgm:t>
    </dgm:pt>
  </dgm:ptLst>
  <dgm:cxnLst>
    <dgm:cxn modelId="{5AC8B550-1CE7-4BF3-B1D4-12B621BB44A8}" type="presOf" srcId="{5F796418-B735-48B1-9F55-ED669C67E3F1}" destId="{0DEDA90D-F061-4B44-B756-B4A54E2E44E9}" srcOrd="0" destOrd="0" presId="urn:microsoft.com/office/officeart/2005/8/layout/matrix2"/>
    <dgm:cxn modelId="{56595298-FF5C-422F-BF4B-031207AB6840}" srcId="{5F796418-B735-48B1-9F55-ED669C67E3F1}" destId="{7FBCFD74-0BFF-4F89-85F0-6B1A77B0C297}" srcOrd="1" destOrd="0" parTransId="{086500E0-27B0-4FCB-97DE-DE1A7B4A2AF9}" sibTransId="{560474A9-759F-49B9-9699-ACAE07A3A9A2}"/>
    <dgm:cxn modelId="{1C9D3E10-3FEA-4729-8E04-F4C083039144}" srcId="{5F796418-B735-48B1-9F55-ED669C67E3F1}" destId="{8BBBCE41-9006-4B0A-B285-F51535945E28}" srcOrd="2" destOrd="0" parTransId="{FADB1F18-B565-40D8-B7DF-E29B245E4927}" sibTransId="{AEC378FD-2153-4539-8618-6CE177E02BD7}"/>
    <dgm:cxn modelId="{419FD2A6-E364-4086-ADED-EA2C008A59B6}" type="presOf" srcId="{99FBD107-F41C-4AD9-8714-C5943597A11F}" destId="{306581B5-C409-47D5-9920-C31423E51B85}" srcOrd="0" destOrd="0" presId="urn:microsoft.com/office/officeart/2005/8/layout/matrix2"/>
    <dgm:cxn modelId="{43AE0348-5868-4D2B-BDD5-265A60FAD4C0}" type="presOf" srcId="{7FBCFD74-0BFF-4F89-85F0-6B1A77B0C297}" destId="{A4114FCF-3626-44CD-A437-66EA6B7B67DE}" srcOrd="0" destOrd="0" presId="urn:microsoft.com/office/officeart/2005/8/layout/matrix2"/>
    <dgm:cxn modelId="{C4C77ECD-09E1-43D8-B2F6-141F7062F826}" type="presOf" srcId="{8BBBCE41-9006-4B0A-B285-F51535945E28}" destId="{E6C824ED-A306-4A82-A0F5-23936E2AFAF4}" srcOrd="0" destOrd="0" presId="urn:microsoft.com/office/officeart/2005/8/layout/matrix2"/>
    <dgm:cxn modelId="{E171D82F-2138-482F-8F92-19703ADCB752}" type="presOf" srcId="{53CDFDC2-3BC8-4935-B908-582EBFCD4844}" destId="{C22BE6BA-C32C-437D-9E5C-BFD62D057316}" srcOrd="0" destOrd="0" presId="urn:microsoft.com/office/officeart/2005/8/layout/matrix2"/>
    <dgm:cxn modelId="{B5686BDB-D640-43A0-AFF7-0BB318FDE946}" srcId="{5F796418-B735-48B1-9F55-ED669C67E3F1}" destId="{99FBD107-F41C-4AD9-8714-C5943597A11F}" srcOrd="0" destOrd="0" parTransId="{B709F9D8-46BF-4F23-9D45-C7A482F2D8FF}" sibTransId="{380AB8B7-C7BC-4159-8101-A0D41AED1A1D}"/>
    <dgm:cxn modelId="{E8435CBA-4546-41AC-BBA3-1A22DF0B971B}" srcId="{5F796418-B735-48B1-9F55-ED669C67E3F1}" destId="{53CDFDC2-3BC8-4935-B908-582EBFCD4844}" srcOrd="3" destOrd="0" parTransId="{22DAF77C-4365-4973-83E6-F978A42AD9E5}" sibTransId="{80DEACF0-6EC0-4B90-B045-C81CF1B66958}"/>
    <dgm:cxn modelId="{4D9FB8C6-2C4E-4CCB-BB25-39CEC4E790ED}" type="presParOf" srcId="{0DEDA90D-F061-4B44-B756-B4A54E2E44E9}" destId="{3C40F19D-016B-4EF7-8082-DE83E51D30B2}" srcOrd="0" destOrd="0" presId="urn:microsoft.com/office/officeart/2005/8/layout/matrix2"/>
    <dgm:cxn modelId="{B1FA4F1F-A922-48B8-9A0C-BC1DB20885AE}" type="presParOf" srcId="{0DEDA90D-F061-4B44-B756-B4A54E2E44E9}" destId="{306581B5-C409-47D5-9920-C31423E51B85}" srcOrd="1" destOrd="0" presId="urn:microsoft.com/office/officeart/2005/8/layout/matrix2"/>
    <dgm:cxn modelId="{4A893444-7EC7-4E74-A71B-FCD354DCE572}" type="presParOf" srcId="{0DEDA90D-F061-4B44-B756-B4A54E2E44E9}" destId="{A4114FCF-3626-44CD-A437-66EA6B7B67DE}" srcOrd="2" destOrd="0" presId="urn:microsoft.com/office/officeart/2005/8/layout/matrix2"/>
    <dgm:cxn modelId="{BFE213AA-6331-4E02-81C3-9A7396457AF4}" type="presParOf" srcId="{0DEDA90D-F061-4B44-B756-B4A54E2E44E9}" destId="{E6C824ED-A306-4A82-A0F5-23936E2AFAF4}" srcOrd="3" destOrd="0" presId="urn:microsoft.com/office/officeart/2005/8/layout/matrix2"/>
    <dgm:cxn modelId="{880A65D2-A0A1-4EF9-8D30-52AC690B74BA}" type="presParOf" srcId="{0DEDA90D-F061-4B44-B756-B4A54E2E44E9}" destId="{C22BE6BA-C32C-437D-9E5C-BFD62D057316}" srcOrd="4" destOrd="0" presId="urn:microsoft.com/office/officeart/2005/8/layout/matrix2"/>
  </dgm:cxnLst>
  <dgm:bg/>
  <dgm:whole/>
</dgm:dataModel>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6/20/2008 1:48 PM</a:t>
            </a:fld>
            <a:endParaRPr lang="en-US" dirty="0"/>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
        <p:nvSpPr>
          <p:cNvPr id="6" name="Rectangle 6"/>
          <p:cNvSpPr>
            <a:spLocks noGrp="1" noChangeArrowheads="1"/>
          </p:cNvSpPr>
          <p:nvPr>
            <p:ph type="ftr" sz="quarter" idx="2"/>
          </p:nvPr>
        </p:nvSpPr>
        <p:spPr bwMode="auto">
          <a:xfrm>
            <a:off x="0" y="8791575"/>
            <a:ext cx="59594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6/20/2008 1:48 PM</a:t>
            </a:fld>
            <a:endParaRPr lang="en-US"/>
          </a:p>
        </p:txBody>
      </p:sp>
      <p:sp>
        <p:nvSpPr>
          <p:cNvPr id="29700"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9594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78CF0CB0-E518-4F64-B316-5E0D53AF991E}" type="slidenum">
              <a:rPr lang="en-US" smtClean="0"/>
              <a:pPr/>
              <a:t>1</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fontScale="40000" lnSpcReduction="20000"/>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1:48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1:48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latin typeface="Segoe Semibold" pitchFamily="48" charset="0"/>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1:49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50">
              <a:defRPr/>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1:49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525792D1-B195-489E-A28A-D06C7B23A674}" type="slidenum">
              <a:rPr lang="en-US" smtClean="0"/>
              <a:pPr/>
              <a:t>8</a:t>
            </a:fld>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762000"/>
          </a:xfrm>
        </p:spPr>
        <p:txBody>
          <a:bodyPr vert="horz" lIns="91440" tIns="45720" rIns="91440" bIns="45720" rtlCol="0" anchor="ctr" anchorCtr="0">
            <a:normAutofit/>
          </a:bodyPr>
          <a:lstStyle>
            <a:lvl1pPr algn="l" defTabSz="914400" rtl="0" eaLnBrk="1" latinLnBrk="0" hangingPunct="1">
              <a:lnSpc>
                <a:spcPts val="3200"/>
              </a:lnSpc>
              <a:spcBef>
                <a:spcPct val="0"/>
              </a:spcBef>
              <a:buNone/>
              <a:defRPr lang="en-US" sz="2800" kern="1200" dirty="0">
                <a:solidFill>
                  <a:srgbClr val="003366"/>
                </a:solidFill>
                <a:latin typeface="+mj-lt"/>
                <a:ea typeface="+mj-ea"/>
                <a:cs typeface="+mj-cs"/>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3505200" y="6498083"/>
            <a:ext cx="2133600" cy="350774"/>
          </a:xfrm>
          <a:prstGeom prst="rect">
            <a:avLst/>
          </a:prstGeom>
        </p:spPr>
        <p:txBody>
          <a:bodyPr vert="horz" lIns="91440" tIns="45720" rIns="91440" bIns="45720" rtlCol="0" anchor="ctr"/>
          <a:lstStyle>
            <a:lvl1pPr algn="ctr">
              <a:defRPr sz="1200">
                <a:solidFill>
                  <a:schemeClr val="bg1"/>
                </a:solidFill>
              </a:defRPr>
            </a:lvl1pPr>
          </a:lstStyle>
          <a:p>
            <a:pPr rtl="0"/>
            <a:fld id="{0A939071-EE98-4AD9-B993-57795866D016}" type="slidenum">
              <a:rPr lang="en-US" kern="1200" smtClean="0">
                <a:solidFill>
                  <a:prstClr val="white"/>
                </a:solidFill>
                <a:latin typeface="Calibri"/>
                <a:ea typeface="+mn-ea"/>
                <a:cs typeface="+mn-cs"/>
              </a:rPr>
              <a:pPr rtl="0"/>
              <a:t>‹#›</a:t>
            </a:fld>
            <a:endParaRPr lang="en-US" kern="1200">
              <a:solidFill>
                <a:prstClr val="white"/>
              </a:solidFill>
              <a:latin typeface="Calibri"/>
              <a:ea typeface="+mn-ea"/>
              <a:cs typeface="+mn-cs"/>
            </a:endParaRPr>
          </a:p>
        </p:txBody>
      </p:sp>
    </p:spTree>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587500"/>
            <a:ext cx="7781394" cy="1500411"/>
          </a:xfrm>
          <a:ln algn="ctr"/>
        </p:spPr>
        <p:txBody>
          <a:bodyPr lIns="0" tIns="0" rIns="0" bIns="0" anchor="b" anchorCtr="0"/>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373562"/>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6"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chemeClr val="tx1"/>
                </a:solidFill>
                <a:latin typeface="Segoe Light" pitchFamily="34" charset="0"/>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381001" y="838200"/>
            <a:ext cx="8626475" cy="457200"/>
          </a:xfrm>
        </p:spPr>
        <p:txBody>
          <a:bodyPr>
            <a:normAutofit/>
          </a:bodyPr>
          <a:lstStyle>
            <a:lvl1pPr>
              <a:buNone/>
              <a:defRPr sz="2600">
                <a:solidFill>
                  <a:schemeClr val="accent1"/>
                </a:solidFill>
                <a:latin typeface="Segoe Light" pitchFamily="34" charset="0"/>
              </a:defRPr>
            </a:lvl1pPr>
          </a:lstStyle>
          <a:p>
            <a:pPr lvl="0"/>
            <a:r>
              <a:rPr lang="en-US" smtClean="0"/>
              <a:t>Click to edit Master text styles</a:t>
            </a:r>
          </a:p>
        </p:txBody>
      </p:sp>
      <p:sp>
        <p:nvSpPr>
          <p:cNvPr id="4" name="Slide Number Placeholder 5"/>
          <p:cNvSpPr>
            <a:spLocks noGrp="1"/>
          </p:cNvSpPr>
          <p:nvPr>
            <p:ph type="sldNum" sz="quarter" idx="14"/>
          </p:nvPr>
        </p:nvSpPr>
        <p:spPr>
          <a:xfrm>
            <a:off x="7896226" y="6492876"/>
            <a:ext cx="1247775" cy="365125"/>
          </a:xfrm>
          <a:prstGeom prst="rect">
            <a:avLst/>
          </a:prstGeom>
        </p:spPr>
        <p:txBody>
          <a:bodyPr lIns="91436" tIns="45718" rIns="91436" bIns="45718"/>
          <a:lstStyle>
            <a:lvl1pPr>
              <a:defRPr/>
            </a:lvl1pPr>
          </a:lstStyle>
          <a:p>
            <a:pPr>
              <a:defRPr/>
            </a:pPr>
            <a:fld id="{2BD6BE5E-A260-4B37-B167-8B52915A5AFB}" type="slidenum">
              <a:rPr lang="en-US"/>
              <a:pPr>
                <a:defRPr/>
              </a:pPr>
              <a:t>‹#›</a:t>
            </a:fld>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761939" rtl="0" eaLnBrk="1" latinLnBrk="0" hangingPunct="1">
              <a:lnSpc>
                <a:spcPct val="90000"/>
              </a:lnSpc>
              <a:spcBef>
                <a:spcPct val="0"/>
              </a:spcBef>
              <a:buNone/>
              <a:defRPr lang="en-US" sz="3700" b="0" kern="1200" cap="none" spc="-125"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25450" y="6492877"/>
            <a:ext cx="793750" cy="365125"/>
          </a:xfrm>
          <a:prstGeom prst="rect">
            <a:avLst/>
          </a:prstGeom>
        </p:spPr>
        <p:txBody>
          <a:bodyPr lIns="76197" tIns="38098" rIns="76197" bIns="38098"/>
          <a:lstStyle/>
          <a:p>
            <a:fld id="{4ADC909F-5995-43BA-92F7-6380C83767B0}" type="datetime1">
              <a:rPr lang="en-US" smtClean="0"/>
              <a:pPr/>
              <a:t>6/20/2008</a:t>
            </a:fld>
            <a:endParaRPr lang="en-US" dirty="0"/>
          </a:p>
        </p:txBody>
      </p:sp>
      <p:sp>
        <p:nvSpPr>
          <p:cNvPr id="5" name="Footer Placeholder 4"/>
          <p:cNvSpPr>
            <a:spLocks noGrp="1"/>
          </p:cNvSpPr>
          <p:nvPr>
            <p:ph type="ftr" sz="quarter" idx="11"/>
          </p:nvPr>
        </p:nvSpPr>
        <p:spPr>
          <a:xfrm>
            <a:off x="5943600" y="6492877"/>
            <a:ext cx="2895600" cy="365125"/>
          </a:xfrm>
          <a:prstGeom prst="rect">
            <a:avLst/>
          </a:prstGeom>
        </p:spPr>
        <p:txBody>
          <a:bodyPr lIns="76197" tIns="38098" rIns="76197" bIns="38098"/>
          <a:lstStyle/>
          <a:p>
            <a:endParaRPr lang="en-US" dirty="0"/>
          </a:p>
        </p:txBody>
      </p:sp>
      <p:sp>
        <p:nvSpPr>
          <p:cNvPr id="6" name="Slide Number Placeholder 5"/>
          <p:cNvSpPr>
            <a:spLocks noGrp="1"/>
          </p:cNvSpPr>
          <p:nvPr>
            <p:ph type="sldNum" sz="quarter" idx="12"/>
          </p:nvPr>
        </p:nvSpPr>
        <p:spPr>
          <a:xfrm>
            <a:off x="1219201" y="6492877"/>
            <a:ext cx="2133600" cy="365125"/>
          </a:xfrm>
          <a:prstGeom prst="rect">
            <a:avLst/>
          </a:prstGeom>
        </p:spPr>
        <p:txBody>
          <a:bodyPr lIns="76197" tIns="38098" rIns="76197" bIns="38098"/>
          <a:lstStyle/>
          <a:p>
            <a:r>
              <a:rPr lang="en-US" dirty="0" smtClean="0"/>
              <a:t>Slide </a:t>
            </a:r>
            <a:fld id="{20125A74-2498-489C-8558-473622EDAADF}" type="slidenum">
              <a:rPr lang="en-US" smtClean="0"/>
              <a:pPr/>
              <a:t>‹#›</a:t>
            </a:fld>
            <a:endParaRPr lang="en-US" dirty="0"/>
          </a:p>
        </p:txBody>
      </p:sp>
      <p:sp>
        <p:nvSpPr>
          <p:cNvPr id="8" name="Text Placeholder 7"/>
          <p:cNvSpPr>
            <a:spLocks noGrp="1"/>
          </p:cNvSpPr>
          <p:nvPr>
            <p:ph type="body" sz="quarter" idx="13" hasCustomPrompt="1"/>
          </p:nvPr>
        </p:nvSpPr>
        <p:spPr>
          <a:xfrm>
            <a:off x="381001" y="838200"/>
            <a:ext cx="8626475" cy="457200"/>
          </a:xfrm>
        </p:spPr>
        <p:txBody>
          <a:bodyPr>
            <a:normAutofit/>
          </a:bodyPr>
          <a:lstStyle>
            <a:lvl1pPr>
              <a:buNone/>
              <a:defRPr sz="2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2.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8" r:id="rId18"/>
    <p:sldLayoutId id="2147483694" r:id="rId19"/>
    <p:sldLayoutId id="2147483695" r:id="rId20"/>
    <p:sldLayoutId id="2147483673" r:id="rId2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2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2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2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5.png"/><Relationship Id="rId18" Type="http://schemas.openxmlformats.org/officeDocument/2006/relationships/image" Target="../media/image49.jpeg"/><Relationship Id="rId26" Type="http://schemas.openxmlformats.org/officeDocument/2006/relationships/image" Target="../media/image57.png"/><Relationship Id="rId3" Type="http://schemas.openxmlformats.org/officeDocument/2006/relationships/diagramData" Target="../diagrams/data1.xml"/><Relationship Id="rId21" Type="http://schemas.openxmlformats.org/officeDocument/2006/relationships/image" Target="../media/image52.jpe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25" Type="http://schemas.openxmlformats.org/officeDocument/2006/relationships/image" Target="../media/image56.png"/><Relationship Id="rId2" Type="http://schemas.openxmlformats.org/officeDocument/2006/relationships/notesSlide" Target="../notesSlides/notesSlide5.xml"/><Relationship Id="rId16" Type="http://schemas.openxmlformats.org/officeDocument/2006/relationships/image" Target="../media/image48.png"/><Relationship Id="rId20" Type="http://schemas.openxmlformats.org/officeDocument/2006/relationships/image" Target="../media/image51.png"/><Relationship Id="rId29" Type="http://schemas.openxmlformats.org/officeDocument/2006/relationships/image" Target="../media/image60.jpeg"/><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image" Target="../media/image43.png"/><Relationship Id="rId24" Type="http://schemas.openxmlformats.org/officeDocument/2006/relationships/image" Target="../media/image55.png"/><Relationship Id="rId5" Type="http://schemas.openxmlformats.org/officeDocument/2006/relationships/diagramQuickStyle" Target="../diagrams/quickStyle1.xml"/><Relationship Id="rId15" Type="http://schemas.openxmlformats.org/officeDocument/2006/relationships/image" Target="../media/image47.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diagramLayout" Target="../diagrams/layout1.xml"/><Relationship Id="rId9" Type="http://schemas.openxmlformats.org/officeDocument/2006/relationships/image" Target="../media/image41.wmf"/><Relationship Id="rId14" Type="http://schemas.openxmlformats.org/officeDocument/2006/relationships/image" Target="../media/image46.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s>
</file>

<file path=ppt/slides/_rels/slide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18" Type="http://schemas.openxmlformats.org/officeDocument/2006/relationships/image" Target="../media/image16.jpeg"/><Relationship Id="rId3" Type="http://schemas.openxmlformats.org/officeDocument/2006/relationships/image" Target="../media/image33.png"/><Relationship Id="rId7" Type="http://schemas.openxmlformats.org/officeDocument/2006/relationships/image" Target="../media/image65.png"/><Relationship Id="rId12" Type="http://schemas.openxmlformats.org/officeDocument/2006/relationships/image" Target="../media/image69.png"/><Relationship Id="rId17" Type="http://schemas.openxmlformats.org/officeDocument/2006/relationships/image" Target="../media/image15.jpeg"/><Relationship Id="rId2" Type="http://schemas.openxmlformats.org/officeDocument/2006/relationships/notesSlide" Target="../notesSlides/notesSlide6.xml"/><Relationship Id="rId16" Type="http://schemas.openxmlformats.org/officeDocument/2006/relationships/image" Target="../media/image14.jpe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39.png"/><Relationship Id="rId5" Type="http://schemas.openxmlformats.org/officeDocument/2006/relationships/image" Target="../media/image63.png"/><Relationship Id="rId15" Type="http://schemas.openxmlformats.org/officeDocument/2006/relationships/image" Target="../media/image13.jpeg"/><Relationship Id="rId10" Type="http://schemas.openxmlformats.org/officeDocument/2006/relationships/image" Target="../media/image68.png"/><Relationship Id="rId19" Type="http://schemas.openxmlformats.org/officeDocument/2006/relationships/image" Target="../media/image72.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1.png"/></Relationships>
</file>

<file path=ppt/slides/_rels/slide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 Type="http://schemas.openxmlformats.org/officeDocument/2006/relationships/image" Target="../media/image73.png"/><Relationship Id="rId21" Type="http://schemas.openxmlformats.org/officeDocument/2006/relationships/image" Target="../media/image90.png"/><Relationship Id="rId34" Type="http://schemas.openxmlformats.org/officeDocument/2006/relationships/image" Target="../media/image102.png"/><Relationship Id="rId7" Type="http://schemas.openxmlformats.org/officeDocument/2006/relationships/image" Target="../media/image77.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33" Type="http://schemas.openxmlformats.org/officeDocument/2006/relationships/image" Target="../media/image101.png"/><Relationship Id="rId38" Type="http://schemas.openxmlformats.org/officeDocument/2006/relationships/image" Target="../media/image106.png"/><Relationship Id="rId2" Type="http://schemas.openxmlformats.org/officeDocument/2006/relationships/notesSlide" Target="../notesSlides/notesSlide7.xml"/><Relationship Id="rId16" Type="http://schemas.openxmlformats.org/officeDocument/2006/relationships/image" Target="../media/image85.png"/><Relationship Id="rId20" Type="http://schemas.openxmlformats.org/officeDocument/2006/relationships/image" Target="../media/image89.png"/><Relationship Id="rId29"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0.png"/><Relationship Id="rId24" Type="http://schemas.openxmlformats.org/officeDocument/2006/relationships/image" Target="../media/image93.png"/><Relationship Id="rId32" Type="http://schemas.openxmlformats.org/officeDocument/2006/relationships/image" Target="../media/image100.png"/><Relationship Id="rId37" Type="http://schemas.openxmlformats.org/officeDocument/2006/relationships/image" Target="../media/image105.png"/><Relationship Id="rId5" Type="http://schemas.openxmlformats.org/officeDocument/2006/relationships/image" Target="../media/image75.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64.png"/><Relationship Id="rId36" Type="http://schemas.openxmlformats.org/officeDocument/2006/relationships/image" Target="../media/image104.png"/><Relationship Id="rId10" Type="http://schemas.openxmlformats.org/officeDocument/2006/relationships/image" Target="../media/image79.png"/><Relationship Id="rId19" Type="http://schemas.openxmlformats.org/officeDocument/2006/relationships/image" Target="../media/image88.png"/><Relationship Id="rId31" Type="http://schemas.openxmlformats.org/officeDocument/2006/relationships/image" Target="../media/image99.png"/><Relationship Id="rId4" Type="http://schemas.openxmlformats.org/officeDocument/2006/relationships/image" Target="../media/image74.png"/><Relationship Id="rId9" Type="http://schemas.openxmlformats.org/officeDocument/2006/relationships/image" Target="../media/image62.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png"/><Relationship Id="rId30" Type="http://schemas.openxmlformats.org/officeDocument/2006/relationships/image" Target="../media/image98.png"/><Relationship Id="rId35" Type="http://schemas.openxmlformats.org/officeDocument/2006/relationships/image" Target="../media/image103.png"/></Relationships>
</file>

<file path=ppt/slides/_rels/slide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Rectangle 64"/>
          <p:cNvSpPr>
            <a:spLocks noGrp="1" noChangeArrowheads="1"/>
          </p:cNvSpPr>
          <p:nvPr>
            <p:ph type="ctrTitle"/>
          </p:nvPr>
        </p:nvSpPr>
        <p:spPr>
          <a:xfrm>
            <a:off x="727605" y="1868057"/>
            <a:ext cx="8250140" cy="1107996"/>
          </a:xfrm>
        </p:spPr>
        <p:txBody>
          <a:bodyPr/>
          <a:lstStyle/>
          <a:p>
            <a:r>
              <a:rPr sz="4000" smtClean="0"/>
              <a:t>Virtual </a:t>
            </a:r>
            <a:r>
              <a:rPr lang="en-US" sz="4000" dirty="0" smtClean="0"/>
              <a:t>Desktop Infrastructure (VDI) </a:t>
            </a:r>
            <a:br>
              <a:rPr lang="en-US" sz="4000" dirty="0" smtClean="0"/>
            </a:br>
            <a:r>
              <a:rPr sz="4000" smtClean="0"/>
              <a:t>from Microsoft</a:t>
            </a:r>
            <a:endParaRPr lang="en-US" sz="4000" dirty="0"/>
          </a:p>
        </p:txBody>
      </p:sp>
      <p:sp>
        <p:nvSpPr>
          <p:cNvPr id="3137" name="Rectangle 65"/>
          <p:cNvSpPr>
            <a:spLocks noGrp="1" noChangeArrowheads="1"/>
          </p:cNvSpPr>
          <p:nvPr>
            <p:ph type="subTitle" idx="1"/>
          </p:nvPr>
        </p:nvSpPr>
        <p:spPr>
          <a:xfrm>
            <a:off x="727606" y="4373562"/>
            <a:ext cx="7770811" cy="1412694"/>
          </a:xfrm>
        </p:spPr>
        <p:txBody>
          <a:bodyPr/>
          <a:lstStyle/>
          <a:p>
            <a:r>
              <a:rPr lang="en-US" dirty="0" smtClean="0"/>
              <a:t>Antonio </a:t>
            </a:r>
            <a:r>
              <a:rPr lang="en-US" dirty="0" err="1" smtClean="0"/>
              <a:t>Gámir</a:t>
            </a:r>
            <a:endParaRPr lang="en-US" dirty="0" smtClean="0"/>
          </a:p>
          <a:p>
            <a:r>
              <a:rPr lang="en-US" dirty="0" smtClean="0"/>
              <a:t>TSP – Windows Client</a:t>
            </a:r>
          </a:p>
          <a:p>
            <a:r>
              <a:rPr lang="en-US" dirty="0" smtClean="0"/>
              <a:t>Microsoft </a:t>
            </a:r>
            <a:r>
              <a:rPr lang="en-US" dirty="0" err="1" smtClean="0"/>
              <a:t>Ibérica</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2775006" y="2003729"/>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tabLst>
                <a:tab pos="424590" algn="l"/>
              </a:tabLst>
              <a:defRPr/>
            </a:pPr>
            <a:endParaRPr lang="en-US" sz="1500" dirty="0" smtClean="0">
              <a:solidFill>
                <a:schemeClr val="tx1"/>
              </a:solidFill>
            </a:endParaRPr>
          </a:p>
        </p:txBody>
      </p:sp>
      <p:sp>
        <p:nvSpPr>
          <p:cNvPr id="2" name="Title 1"/>
          <p:cNvSpPr>
            <a:spLocks noGrp="1"/>
          </p:cNvSpPr>
          <p:nvPr>
            <p:ph type="title"/>
          </p:nvPr>
        </p:nvSpPr>
        <p:spPr>
          <a:xfrm>
            <a:off x="382588" y="228600"/>
            <a:ext cx="8380412" cy="609398"/>
          </a:xfrm>
        </p:spPr>
        <p:txBody>
          <a:bodyPr/>
          <a:lstStyle/>
          <a:p>
            <a:r>
              <a:rPr lang="en-US" sz="4400" dirty="0" err="1" smtClean="0">
                <a:latin typeface="+mn-lt"/>
              </a:rPr>
              <a:t>Dependencias</a:t>
            </a:r>
            <a:r>
              <a:rPr lang="en-US" sz="4400" dirty="0" smtClean="0">
                <a:latin typeface="+mn-lt"/>
              </a:rPr>
              <a:t> </a:t>
            </a:r>
            <a:r>
              <a:rPr lang="en-US" sz="4400" dirty="0" err="1" smtClean="0">
                <a:latin typeface="+mn-lt"/>
              </a:rPr>
              <a:t>Crean</a:t>
            </a:r>
            <a:r>
              <a:rPr lang="en-US" sz="4400" dirty="0" smtClean="0">
                <a:latin typeface="+mn-lt"/>
              </a:rPr>
              <a:t> </a:t>
            </a:r>
            <a:r>
              <a:rPr lang="en-US" sz="4400" dirty="0" err="1" smtClean="0">
                <a:latin typeface="+mn-lt"/>
              </a:rPr>
              <a:t>Complejidad</a:t>
            </a:r>
            <a:endParaRPr lang="en-US" sz="4400" dirty="0" smtClean="0">
              <a:latin typeface="+mn-lt"/>
            </a:endParaRPr>
          </a:p>
        </p:txBody>
      </p:sp>
      <p:grpSp>
        <p:nvGrpSpPr>
          <p:cNvPr id="3" name="Group 68"/>
          <p:cNvGrpSpPr/>
          <p:nvPr/>
        </p:nvGrpSpPr>
        <p:grpSpPr>
          <a:xfrm>
            <a:off x="3070679" y="5025573"/>
            <a:ext cx="3320143" cy="807358"/>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Hardware</a:t>
              </a:r>
            </a:p>
          </p:txBody>
        </p:sp>
        <p:pic>
          <p:nvPicPr>
            <p:cNvPr id="55" name="Picture 3" descr="C:\Program Files\Microsoft Resource DVD Artwork\DVD_ART\Artwork_Imagery\HARDWARE_IMAGERY\Illustration - Misc Hardware\Windows Vista Illustration Icons\Computer.png"/>
            <p:cNvPicPr>
              <a:picLocks noChangeAspect="1" noChangeArrowheads="1"/>
            </p:cNvPicPr>
            <p:nvPr/>
          </p:nvPicPr>
          <p:blipFill>
            <a:blip r:embed="rId4" cstate="print"/>
            <a:stretch>
              <a:fillRect/>
            </a:stretch>
          </p:blipFill>
          <p:spPr bwMode="auto">
            <a:xfrm>
              <a:off x="3845121" y="6074228"/>
              <a:ext cx="1092639" cy="863883"/>
            </a:xfrm>
            <a:prstGeom prst="rect">
              <a:avLst/>
            </a:prstGeom>
            <a:noFill/>
          </p:spPr>
        </p:pic>
      </p:grpSp>
      <p:grpSp>
        <p:nvGrpSpPr>
          <p:cNvPr id="34" name="Group 33"/>
          <p:cNvGrpSpPr/>
          <p:nvPr/>
        </p:nvGrpSpPr>
        <p:grpSpPr>
          <a:xfrm>
            <a:off x="3070679" y="4097263"/>
            <a:ext cx="3320143" cy="807358"/>
            <a:chOff x="3070679" y="4097263"/>
            <a:chExt cx="3320143" cy="807358"/>
          </a:xfrm>
        </p:grpSpPr>
        <p:sp>
          <p:nvSpPr>
            <p:cNvPr id="49" name="Rounded Rectangle 48"/>
            <p:cNvSpPr/>
            <p:nvPr/>
          </p:nvSpPr>
          <p:spPr bwMode="auto">
            <a:xfrm>
              <a:off x="3070679" y="4097263"/>
              <a:ext cx="3320143" cy="807358"/>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OS</a:t>
              </a:r>
            </a:p>
          </p:txBody>
        </p:sp>
        <p:pic>
          <p:nvPicPr>
            <p:cNvPr id="5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cstate="email"/>
            <a:srcRect/>
            <a:stretch>
              <a:fillRect/>
            </a:stretch>
          </p:blipFill>
          <p:spPr bwMode="auto">
            <a:xfrm>
              <a:off x="3259445" y="4188217"/>
              <a:ext cx="601360" cy="600157"/>
            </a:xfrm>
            <a:prstGeom prst="rect">
              <a:avLst/>
            </a:prstGeom>
            <a:noFill/>
          </p:spPr>
        </p:pic>
      </p:grpSp>
      <p:grpSp>
        <p:nvGrpSpPr>
          <p:cNvPr id="5" name="Group 65"/>
          <p:cNvGrpSpPr/>
          <p:nvPr/>
        </p:nvGrpSpPr>
        <p:grpSpPr>
          <a:xfrm>
            <a:off x="3070679" y="2240644"/>
            <a:ext cx="3320143" cy="807358"/>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r>
                <a:rPr lang="en-US" sz="2000" dirty="0" err="1" smtClean="0">
                  <a:solidFill>
                    <a:schemeClr val="tx2"/>
                  </a:solidFill>
                </a:rPr>
                <a:t>Datos</a:t>
              </a:r>
              <a:r>
                <a:rPr lang="en-US" sz="2000" dirty="0" smtClean="0">
                  <a:solidFill>
                    <a:schemeClr val="tx2"/>
                  </a:solidFill>
                </a:rPr>
                <a:t>, </a:t>
              </a:r>
              <a:r>
                <a:rPr lang="en-US" sz="2000" dirty="0" err="1" smtClean="0">
                  <a:solidFill>
                    <a:schemeClr val="tx2"/>
                  </a:solidFill>
                </a:rPr>
                <a:t>configuración</a:t>
              </a:r>
              <a:r>
                <a:rPr lang="en-US" sz="2000" dirty="0" smtClean="0">
                  <a:solidFill>
                    <a:schemeClr val="tx2"/>
                  </a:solidFill>
                </a:rPr>
                <a:t> de </a:t>
              </a:r>
              <a:r>
                <a:rPr lang="en-US" sz="2000" dirty="0" err="1" smtClean="0">
                  <a:solidFill>
                    <a:schemeClr val="tx2"/>
                  </a:solidFill>
                </a:rPr>
                <a:t>ususuarios</a:t>
              </a:r>
              <a:endParaRPr lang="en-US" sz="2000" dirty="0" smtClean="0">
                <a:solidFill>
                  <a:schemeClr val="tx2"/>
                </a:solidFill>
              </a:endParaRPr>
            </a:p>
          </p:txBody>
        </p:sp>
        <p:grpSp>
          <p:nvGrpSpPr>
            <p:cNvPr id="6" name="Group 56"/>
            <p:cNvGrpSpPr/>
            <p:nvPr/>
          </p:nvGrpSpPr>
          <p:grpSpPr>
            <a:xfrm>
              <a:off x="3905935" y="2896568"/>
              <a:ext cx="586758" cy="540880"/>
              <a:chOff x="6505548" y="845445"/>
              <a:chExt cx="681002" cy="627755"/>
            </a:xfrm>
          </p:grpSpPr>
          <p:pic>
            <p:nvPicPr>
              <p:cNvPr id="58" name="Picture 57"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59" name="Picture 58"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60" name="Picture 59"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grpSp>
        <p:nvGrpSpPr>
          <p:cNvPr id="7" name="Group 66"/>
          <p:cNvGrpSpPr/>
          <p:nvPr/>
        </p:nvGrpSpPr>
        <p:grpSpPr>
          <a:xfrm>
            <a:off x="3070679" y="3168954"/>
            <a:ext cx="3320143" cy="807358"/>
            <a:chOff x="3684815" y="3802744"/>
            <a:chExt cx="3984171" cy="968829"/>
          </a:xfrm>
        </p:grpSpPr>
        <p:sp>
          <p:nvSpPr>
            <p:cNvPr id="50" name="Rounded Rectangle 49"/>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err="1" smtClean="0">
                  <a:solidFill>
                    <a:schemeClr val="tx2"/>
                  </a:solidFill>
                </a:rPr>
                <a:t>Aplicaciones</a:t>
              </a:r>
              <a:endParaRPr lang="en-US" sz="2000" dirty="0" smtClean="0">
                <a:solidFill>
                  <a:schemeClr val="tx2"/>
                </a:solidFill>
              </a:endParaRPr>
            </a:p>
          </p:txBody>
        </p:sp>
        <p:grpSp>
          <p:nvGrpSpPr>
            <p:cNvPr id="8" name="Group 20"/>
            <p:cNvGrpSpPr/>
            <p:nvPr/>
          </p:nvGrpSpPr>
          <p:grpSpPr>
            <a:xfrm>
              <a:off x="4006089" y="4050773"/>
              <a:ext cx="452468" cy="418140"/>
              <a:chOff x="1747290" y="5571160"/>
              <a:chExt cx="554957" cy="384739"/>
            </a:xfrm>
          </p:grpSpPr>
          <p:pic>
            <p:nvPicPr>
              <p:cNvPr id="62"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a:noFill/>
              </a:ln>
            </p:spPr>
          </p:pic>
          <p:pic>
            <p:nvPicPr>
              <p:cNvPr id="63"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a:noFill/>
              </a:ln>
            </p:spPr>
          </p:pic>
          <p:pic>
            <p:nvPicPr>
              <p:cNvPr id="64"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a:noFill/>
              </a:ln>
            </p:spPr>
          </p:pic>
          <p:pic>
            <p:nvPicPr>
              <p:cNvPr id="65"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a:noFill/>
              </a:ln>
            </p:spPr>
          </p:pic>
        </p:grpSp>
      </p:grpSp>
      <p:grpSp>
        <p:nvGrpSpPr>
          <p:cNvPr id="9" name="Group 65"/>
          <p:cNvGrpSpPr/>
          <p:nvPr/>
        </p:nvGrpSpPr>
        <p:grpSpPr>
          <a:xfrm>
            <a:off x="3067172" y="2779490"/>
            <a:ext cx="3317287" cy="640080"/>
            <a:chOff x="3067172" y="2779490"/>
            <a:chExt cx="3317287" cy="640080"/>
          </a:xfrm>
        </p:grpSpPr>
        <p:cxnSp>
          <p:nvCxnSpPr>
            <p:cNvPr id="42" name="Elbow Connector 41"/>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p:nvPr/>
        </p:nvGrpSpPr>
        <p:grpSpPr>
          <a:xfrm>
            <a:off x="3067172" y="3697868"/>
            <a:ext cx="3317287" cy="640080"/>
            <a:chOff x="3067172" y="3697868"/>
            <a:chExt cx="3317287" cy="640080"/>
          </a:xfrm>
        </p:grpSpPr>
        <p:cxnSp>
          <p:nvCxnSpPr>
            <p:cNvPr id="45" name="Elbow Connector 44"/>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56"/>
          <p:cNvGrpSpPr/>
          <p:nvPr/>
        </p:nvGrpSpPr>
        <p:grpSpPr>
          <a:xfrm>
            <a:off x="3067172" y="4616245"/>
            <a:ext cx="3317287" cy="640080"/>
            <a:chOff x="3067172" y="4616245"/>
            <a:chExt cx="3317287" cy="640080"/>
          </a:xfrm>
        </p:grpSpPr>
        <p:cxnSp>
          <p:nvCxnSpPr>
            <p:cNvPr id="46" name="Elbow Connector 45"/>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Title 1"/>
          <p:cNvSpPr txBox="1">
            <a:spLocks/>
          </p:cNvSpPr>
          <p:nvPr/>
        </p:nvSpPr>
        <p:spPr bwMode="auto">
          <a:xfrm>
            <a:off x="281849" y="226196"/>
            <a:ext cx="8380412"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eaLnBrk="0" hangingPunct="0">
              <a:lnSpc>
                <a:spcPct val="90000"/>
              </a:lnSpc>
            </a:pPr>
            <a:r>
              <a:rPr lang="en-US" sz="44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La </a:t>
            </a:r>
            <a:r>
              <a:rPr lang="en-US" sz="4400" kern="0" spc="-30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Separación</a:t>
            </a:r>
            <a:r>
              <a:rPr lang="en-US" sz="44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 </a:t>
            </a:r>
            <a:r>
              <a:rPr lang="en-US" sz="4400" kern="0" spc="-30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Crea</a:t>
            </a:r>
            <a:r>
              <a:rPr lang="en-US" sz="44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 </a:t>
            </a:r>
            <a:r>
              <a:rPr lang="en-US" sz="4400" kern="0" spc="-30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Flexibilidad</a:t>
            </a:r>
            <a:endParaRPr kumimoji="0" lang="en-US" sz="4000" b="0" i="0" u="none" strike="noStrike" kern="0" cap="none" spc="-30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n-lt"/>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54"/>
                                        </p:tgtEl>
                                      </p:cBhvr>
                                    </p:animEffect>
                                    <p:set>
                                      <p:cBhvr>
                                        <p:cTn id="39" dur="1" fill="hold">
                                          <p:stCondLst>
                                            <p:cond delay="999"/>
                                          </p:stCondLst>
                                        </p:cTn>
                                        <p:tgtEl>
                                          <p:spTgt spid="5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childTnLst>
                                </p:cTn>
                              </p:par>
                              <p:par>
                                <p:cTn id="46" presetID="64" presetClass="path" presetSubtype="0" accel="50000" decel="50000" fill="hold" nodeType="withEffect">
                                  <p:stCondLst>
                                    <p:cond delay="0"/>
                                  </p:stCondLst>
                                  <p:childTnLst>
                                    <p:animMotion origin="layout" path="M -1.11111E-6 4.32099E-7 L -1.11111E-6 -0.03202 " pathEditMode="relative" rAng="0" ptsTypes="AA">
                                      <p:cBhvr>
                                        <p:cTn id="47" dur="1000" fill="hold"/>
                                        <p:tgtEl>
                                          <p:spTgt spid="5"/>
                                        </p:tgtEl>
                                        <p:attrNameLst>
                                          <p:attrName>ppt_x</p:attrName>
                                          <p:attrName>ppt_y</p:attrName>
                                        </p:attrNameLst>
                                      </p:cBhvr>
                                      <p:rCtr x="0" y="-16"/>
                                    </p:animMotion>
                                  </p:childTnLst>
                                </p:cTn>
                              </p:par>
                              <p:par>
                                <p:cTn id="48" presetID="64" presetClass="path" presetSubtype="0" accel="50000" decel="50000" fill="hold" nodeType="withEffect">
                                  <p:stCondLst>
                                    <p:cond delay="0"/>
                                  </p:stCondLst>
                                  <p:childTnLst>
                                    <p:animMotion origin="layout" path="M -1.11111E-6 0.00096 L -1.11111E-6 -0.01177 " pathEditMode="relative" rAng="0" ptsTypes="AA">
                                      <p:cBhvr>
                                        <p:cTn id="49" dur="1000" fill="hold"/>
                                        <p:tgtEl>
                                          <p:spTgt spid="7"/>
                                        </p:tgtEl>
                                        <p:attrNameLst>
                                          <p:attrName>ppt_x</p:attrName>
                                          <p:attrName>ppt_y</p:attrName>
                                        </p:attrNameLst>
                                      </p:cBhvr>
                                      <p:rCtr x="0" y="-6"/>
                                    </p:animMotion>
                                  </p:childTnLst>
                                </p:cTn>
                              </p:par>
                              <p:par>
                                <p:cTn id="50" presetID="42" presetClass="path" presetSubtype="0" accel="50000" decel="50000" fill="hold" nodeType="withEffect">
                                  <p:stCondLst>
                                    <p:cond delay="0"/>
                                  </p:stCondLst>
                                  <p:childTnLst>
                                    <p:animMotion origin="layout" path="M -1.11111E-6 3.33333E-6 L -1.11111E-6 0.03163 " pathEditMode="relative" rAng="0" ptsTypes="AA">
                                      <p:cBhvr>
                                        <p:cTn id="51" dur="1000" fill="hold"/>
                                        <p:tgtEl>
                                          <p:spTgt spid="3"/>
                                        </p:tgtEl>
                                        <p:attrNameLst>
                                          <p:attrName>ppt_x</p:attrName>
                                          <p:attrName>ppt_y</p:attrName>
                                        </p:attrNameLst>
                                      </p:cBhvr>
                                      <p:rCtr x="0" y="16"/>
                                    </p:animMotion>
                                  </p:childTnLst>
                                </p:cTn>
                              </p:par>
                              <p:par>
                                <p:cTn id="52" presetID="10" presetClass="exit" presetSubtype="0" fill="hold" nodeType="withEffect">
                                  <p:stCondLst>
                                    <p:cond delay="0"/>
                                  </p:stCondLst>
                                  <p:childTnLst>
                                    <p:animEffect transition="out" filter="fade">
                                      <p:cBhvr>
                                        <p:cTn id="53" dur="1000"/>
                                        <p:tgtEl>
                                          <p:spTgt spid="9"/>
                                        </p:tgtEl>
                                      </p:cBhvr>
                                    </p:animEffect>
                                    <p:set>
                                      <p:cBhvr>
                                        <p:cTn id="54" dur="1" fill="hold">
                                          <p:stCondLst>
                                            <p:cond delay="999"/>
                                          </p:stCondLst>
                                        </p:cTn>
                                        <p:tgtEl>
                                          <p:spTgt spid="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10"/>
                                        </p:tgtEl>
                                      </p:cBhvr>
                                    </p:animEffect>
                                    <p:set>
                                      <p:cBhvr>
                                        <p:cTn id="57" dur="1" fill="hold">
                                          <p:stCondLst>
                                            <p:cond delay="999"/>
                                          </p:stCondLst>
                                        </p:cTn>
                                        <p:tgtEl>
                                          <p:spTgt spid="1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1"/>
                                        </p:tgtEl>
                                      </p:cBhvr>
                                    </p:animEffect>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152400" y="152400"/>
            <a:ext cx="8839200" cy="590927"/>
          </a:xfrm>
          <a:prstGeom prst="rect">
            <a:avLst/>
          </a:prstGeom>
        </p:spPr>
        <p:txBody>
          <a:bodyPr vert="horz" wrap="square" lIns="91436" tIns="45718" rIns="91436" bIns="45718" rtlCol="0" anchor="t" anchorCtr="0">
            <a:spAutoFit/>
          </a:bodyPr>
          <a:lstStyle/>
          <a:p>
            <a:pPr defTabSz="912520" eaLnBrk="1" hangingPunct="1">
              <a:lnSpc>
                <a:spcPct val="90000"/>
              </a:lnSpc>
              <a:defRPr/>
            </a:pPr>
            <a:r>
              <a:rPr lang="en-US" sz="3600" b="1"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rPr>
              <a:t>Productos</a:t>
            </a:r>
            <a:r>
              <a:rPr lang="en-US" sz="3600" b="1" spc="-150" dirty="0"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rPr>
              <a:t> Microsoft Virtualization</a:t>
            </a:r>
            <a:endParaRPr lang="en-US" sz="3600" b="1" spc="-15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endParaRPr>
          </a:p>
        </p:txBody>
      </p:sp>
      <p:sp>
        <p:nvSpPr>
          <p:cNvPr id="2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77" name="Picture 23" descr="Circular-Field"/>
          <p:cNvPicPr>
            <a:picLocks noChangeAspect="1" noChangeArrowheads="1"/>
          </p:cNvPicPr>
          <p:nvPr/>
        </p:nvPicPr>
        <p:blipFill>
          <a:blip r:embed="rId3"/>
          <a:srcRect/>
          <a:stretch>
            <a:fillRect/>
          </a:stretch>
        </p:blipFill>
        <p:spPr bwMode="auto">
          <a:xfrm>
            <a:off x="581025" y="2125663"/>
            <a:ext cx="7572375" cy="4656137"/>
          </a:xfrm>
          <a:prstGeom prst="rect">
            <a:avLst/>
          </a:prstGeom>
          <a:noFill/>
          <a:ln w="9525">
            <a:noFill/>
            <a:miter lim="800000"/>
            <a:headEnd/>
            <a:tailEnd/>
          </a:ln>
        </p:spPr>
      </p:pic>
      <p:pic>
        <p:nvPicPr>
          <p:cNvPr id="78" name="Picture 6" descr="C:\Program Files\Microsoft Resource DVD Artwork\DVD_ART\Artwork_Imagery\Shapes and Graphics\Connectors\connector stars - gold 5.png"/>
          <p:cNvPicPr>
            <a:picLocks noChangeAspect="1" noChangeArrowheads="1"/>
          </p:cNvPicPr>
          <p:nvPr/>
        </p:nvPicPr>
        <p:blipFill>
          <a:blip r:embed="rId4" cstate="email"/>
          <a:srcRect/>
          <a:stretch>
            <a:fillRect/>
          </a:stretch>
        </p:blipFill>
        <p:spPr bwMode="auto">
          <a:xfrm rot="19701868">
            <a:off x="2590800" y="2590800"/>
            <a:ext cx="3962400" cy="3771900"/>
          </a:xfrm>
          <a:prstGeom prst="rect">
            <a:avLst/>
          </a:prstGeom>
          <a:noFill/>
        </p:spPr>
      </p:pic>
      <p:pic>
        <p:nvPicPr>
          <p:cNvPr id="80" name="Picture 10" descr="Logo-Systems-Center"/>
          <p:cNvPicPr>
            <a:picLocks noChangeAspect="1" noChangeArrowheads="1"/>
          </p:cNvPicPr>
          <p:nvPr/>
        </p:nvPicPr>
        <p:blipFill>
          <a:blip r:embed="rId5" cstate="email"/>
          <a:srcRect/>
          <a:stretch>
            <a:fillRect/>
          </a:stretch>
        </p:blipFill>
        <p:spPr bwMode="auto">
          <a:xfrm>
            <a:off x="3995057" y="4054474"/>
            <a:ext cx="2138363" cy="577850"/>
          </a:xfrm>
          <a:prstGeom prst="rect">
            <a:avLst/>
          </a:prstGeom>
          <a:noFill/>
          <a:ln w="9525">
            <a:noFill/>
            <a:miter lim="800000"/>
            <a:headEnd/>
            <a:tailEnd/>
          </a:ln>
        </p:spPr>
      </p:pic>
      <p:sp>
        <p:nvSpPr>
          <p:cNvPr id="81" name="Rectangle 19"/>
          <p:cNvSpPr>
            <a:spLocks noChangeArrowheads="1"/>
          </p:cNvSpPr>
          <p:nvPr/>
        </p:nvSpPr>
        <p:spPr bwMode="auto">
          <a:xfrm>
            <a:off x="3784146" y="369772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n-US" sz="1800" b="1" dirty="0">
                <a:solidFill>
                  <a:srgbClr val="FEB454"/>
                </a:solidFill>
                <a:latin typeface="Segoe" pitchFamily="34" charset="0"/>
              </a:rPr>
              <a:t>Management</a:t>
            </a:r>
          </a:p>
        </p:txBody>
      </p:sp>
      <p:pic>
        <p:nvPicPr>
          <p:cNvPr id="83" name="Picture 7" descr="Desktop-Virtual"/>
          <p:cNvPicPr>
            <a:picLocks noChangeAspect="1" noChangeArrowheads="1"/>
          </p:cNvPicPr>
          <p:nvPr/>
        </p:nvPicPr>
        <p:blipFill>
          <a:blip r:embed="rId6" cstate="email"/>
          <a:srcRect/>
          <a:stretch>
            <a:fillRect/>
          </a:stretch>
        </p:blipFill>
        <p:spPr bwMode="auto">
          <a:xfrm>
            <a:off x="2286000" y="4995863"/>
            <a:ext cx="1406525" cy="1557337"/>
          </a:xfrm>
          <a:prstGeom prst="rect">
            <a:avLst/>
          </a:prstGeom>
          <a:noFill/>
          <a:ln w="9525">
            <a:noFill/>
            <a:miter lim="800000"/>
            <a:headEnd/>
            <a:tailEnd/>
          </a:ln>
        </p:spPr>
      </p:pic>
      <p:sp>
        <p:nvSpPr>
          <p:cNvPr id="85" name="Rectangle 21"/>
          <p:cNvSpPr>
            <a:spLocks noChangeArrowheads="1"/>
          </p:cNvSpPr>
          <p:nvPr/>
        </p:nvSpPr>
        <p:spPr bwMode="auto">
          <a:xfrm>
            <a:off x="337467" y="4855028"/>
            <a:ext cx="1687280" cy="535531"/>
          </a:xfrm>
          <a:prstGeom prst="rect">
            <a:avLst/>
          </a:prstGeom>
          <a:noFill/>
          <a:ln w="9525">
            <a:noFill/>
            <a:miter lim="800000"/>
            <a:headEnd/>
            <a:tailEnd/>
          </a:ln>
        </p:spPr>
        <p:txBody>
          <a:bodyPr wrap="square">
            <a:spAutoFit/>
          </a:bodyPr>
          <a:lstStyle/>
          <a:p>
            <a:pPr eaLnBrk="0" hangingPunct="0">
              <a:lnSpc>
                <a:spcPct val="90000"/>
              </a:lnSpc>
            </a:pPr>
            <a:r>
              <a:rPr lang="en-US" sz="1600" b="1" dirty="0">
                <a:solidFill>
                  <a:srgbClr val="FEB454"/>
                </a:solidFill>
                <a:latin typeface="Segoe" pitchFamily="34" charset="0"/>
              </a:rPr>
              <a:t>Desktop </a:t>
            </a:r>
            <a:r>
              <a:rPr lang="en-US" sz="1600" b="1" dirty="0" smtClean="0">
                <a:solidFill>
                  <a:srgbClr val="FEB454"/>
                </a:solidFill>
                <a:latin typeface="Segoe" pitchFamily="34" charset="0"/>
              </a:rPr>
              <a:t>Virtualization</a:t>
            </a:r>
            <a:endParaRPr lang="en-US" sz="1600" b="1" dirty="0">
              <a:solidFill>
                <a:srgbClr val="FEB454"/>
              </a:solidFill>
              <a:latin typeface="Segoe" pitchFamily="34" charset="0"/>
            </a:endParaRPr>
          </a:p>
        </p:txBody>
      </p:sp>
      <p:sp>
        <p:nvSpPr>
          <p:cNvPr id="86" name="TextBox 85"/>
          <p:cNvSpPr txBox="1"/>
          <p:nvPr/>
        </p:nvSpPr>
        <p:spPr>
          <a:xfrm>
            <a:off x="328150" y="5856514"/>
            <a:ext cx="1933543" cy="430887"/>
          </a:xfrm>
          <a:prstGeom prst="rect">
            <a:avLst/>
          </a:prstGeom>
          <a:noFill/>
        </p:spPr>
        <p:txBody>
          <a:bodyPr wrap="none" rtlCol="0">
            <a:spAutoFit/>
          </a:bodyPr>
          <a:lstStyle/>
          <a:p>
            <a:r>
              <a:rPr lang="en-US" sz="1100" dirty="0" smtClean="0">
                <a:solidFill>
                  <a:schemeClr val="tx1"/>
                </a:solidFill>
                <a:latin typeface="+mn-lt"/>
              </a:rPr>
              <a:t>Windows Vista Enterprise</a:t>
            </a:r>
          </a:p>
          <a:p>
            <a:r>
              <a:rPr lang="en-US" sz="1100" dirty="0" smtClean="0">
                <a:solidFill>
                  <a:schemeClr val="tx1"/>
                </a:solidFill>
                <a:latin typeface="+mn-lt"/>
              </a:rPr>
              <a:t>Centralized Desktop (VECD)</a:t>
            </a:r>
            <a:endParaRPr lang="en-US" sz="1100" dirty="0">
              <a:solidFill>
                <a:schemeClr val="tx1"/>
              </a:solidFill>
              <a:latin typeface="+mn-lt"/>
            </a:endParaRPr>
          </a:p>
        </p:txBody>
      </p:sp>
      <p:grpSp>
        <p:nvGrpSpPr>
          <p:cNvPr id="87" name="Group 69"/>
          <p:cNvGrpSpPr/>
          <p:nvPr/>
        </p:nvGrpSpPr>
        <p:grpSpPr>
          <a:xfrm>
            <a:off x="3429000" y="4648200"/>
            <a:ext cx="685800" cy="838200"/>
            <a:chOff x="3429000" y="4648200"/>
            <a:chExt cx="685800" cy="838200"/>
          </a:xfrm>
        </p:grpSpPr>
        <p:sp>
          <p:nvSpPr>
            <p:cNvPr id="88" name="Oval 87"/>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89" name="Oval 88"/>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0" name="Oval 89"/>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1" name="Oval 90"/>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pic>
        <p:nvPicPr>
          <p:cNvPr id="93" name="Picture 5" descr="Desktop-SoftGrid"/>
          <p:cNvPicPr>
            <a:picLocks noChangeAspect="1" noChangeArrowheads="1"/>
          </p:cNvPicPr>
          <p:nvPr/>
        </p:nvPicPr>
        <p:blipFill>
          <a:blip r:embed="rId7" cstate="email"/>
          <a:srcRect/>
          <a:stretch>
            <a:fillRect/>
          </a:stretch>
        </p:blipFill>
        <p:spPr bwMode="auto">
          <a:xfrm>
            <a:off x="5181600" y="5135562"/>
            <a:ext cx="1590675" cy="1722438"/>
          </a:xfrm>
          <a:prstGeom prst="rect">
            <a:avLst/>
          </a:prstGeom>
          <a:noFill/>
          <a:ln w="9525">
            <a:noFill/>
            <a:miter lim="800000"/>
            <a:headEnd/>
            <a:tailEnd/>
          </a:ln>
        </p:spPr>
      </p:pic>
      <p:sp>
        <p:nvSpPr>
          <p:cNvPr id="94" name="Rectangle 20"/>
          <p:cNvSpPr>
            <a:spLocks noChangeArrowheads="1"/>
          </p:cNvSpPr>
          <p:nvPr/>
        </p:nvSpPr>
        <p:spPr bwMode="auto">
          <a:xfrm>
            <a:off x="6675162" y="5105400"/>
            <a:ext cx="1749425"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Application Virtualization</a:t>
            </a:r>
          </a:p>
        </p:txBody>
      </p:sp>
      <p:grpSp>
        <p:nvGrpSpPr>
          <p:cNvPr id="95" name="Group 74"/>
          <p:cNvGrpSpPr/>
          <p:nvPr/>
        </p:nvGrpSpPr>
        <p:grpSpPr>
          <a:xfrm>
            <a:off x="4869875" y="4953000"/>
            <a:ext cx="409575" cy="457200"/>
            <a:chOff x="4869875" y="4953000"/>
            <a:chExt cx="409575" cy="457200"/>
          </a:xfrm>
        </p:grpSpPr>
        <p:sp>
          <p:nvSpPr>
            <p:cNvPr id="96" name="Cube 95"/>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7" name="Oval 96"/>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98" name="Group 56"/>
          <p:cNvGrpSpPr/>
          <p:nvPr/>
        </p:nvGrpSpPr>
        <p:grpSpPr>
          <a:xfrm>
            <a:off x="71480" y="2567781"/>
            <a:ext cx="3195595" cy="1722438"/>
            <a:chOff x="71480" y="2567781"/>
            <a:chExt cx="3195595" cy="1722438"/>
          </a:xfrm>
        </p:grpSpPr>
        <p:pic>
          <p:nvPicPr>
            <p:cNvPr id="99" name="Picture 11" descr="Logo-Terminal-Services"/>
            <p:cNvPicPr>
              <a:picLocks noChangeAspect="1" noChangeArrowheads="1"/>
            </p:cNvPicPr>
            <p:nvPr/>
          </p:nvPicPr>
          <p:blipFill>
            <a:blip r:embed="rId8" cstate="email"/>
            <a:srcRect/>
            <a:stretch>
              <a:fillRect/>
            </a:stretch>
          </p:blipFill>
          <p:spPr bwMode="auto">
            <a:xfrm>
              <a:off x="152400" y="3344863"/>
              <a:ext cx="1520825" cy="339725"/>
            </a:xfrm>
            <a:prstGeom prst="rect">
              <a:avLst/>
            </a:prstGeom>
            <a:noFill/>
            <a:ln w="9525">
              <a:noFill/>
              <a:miter lim="800000"/>
              <a:headEnd/>
              <a:tailEnd/>
            </a:ln>
          </p:spPr>
        </p:pic>
        <p:sp>
          <p:nvSpPr>
            <p:cNvPr id="100"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Presentation Virtualization</a:t>
              </a:r>
            </a:p>
          </p:txBody>
        </p:sp>
        <p:pic>
          <p:nvPicPr>
            <p:cNvPr id="101" name="Picture 6" descr="Desktop-TS-Client"/>
            <p:cNvPicPr>
              <a:picLocks noChangeAspect="1" noChangeArrowheads="1"/>
            </p:cNvPicPr>
            <p:nvPr/>
          </p:nvPicPr>
          <p:blipFill>
            <a:blip r:embed="rId9"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102" name="Group 70"/>
          <p:cNvGrpSpPr/>
          <p:nvPr/>
        </p:nvGrpSpPr>
        <p:grpSpPr>
          <a:xfrm>
            <a:off x="3154875" y="3664525"/>
            <a:ext cx="466725" cy="323850"/>
            <a:chOff x="3154875" y="3664525"/>
            <a:chExt cx="466725" cy="323850"/>
          </a:xfrm>
        </p:grpSpPr>
        <p:sp>
          <p:nvSpPr>
            <p:cNvPr id="103" name="Oval 102"/>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4" name="Oval 103"/>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105" name="Group 73"/>
          <p:cNvGrpSpPr/>
          <p:nvPr/>
        </p:nvGrpSpPr>
        <p:grpSpPr>
          <a:xfrm>
            <a:off x="5181600" y="3778950"/>
            <a:ext cx="1085850" cy="447675"/>
            <a:chOff x="5181600" y="3778950"/>
            <a:chExt cx="1085850" cy="447675"/>
          </a:xfrm>
        </p:grpSpPr>
        <p:sp>
          <p:nvSpPr>
            <p:cNvPr id="106" name="Cube 105"/>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7" name="Cube 106"/>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8" name="Oval 107"/>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9" name="Oval 108"/>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pic>
        <p:nvPicPr>
          <p:cNvPr id="111" name="Picture 13" descr="Logo-Virtual-Server-2005-R2"/>
          <p:cNvPicPr>
            <a:picLocks noChangeAspect="1" noChangeArrowheads="1"/>
          </p:cNvPicPr>
          <p:nvPr/>
        </p:nvPicPr>
        <p:blipFill>
          <a:blip r:embed="rId10" cstate="email"/>
          <a:srcRect/>
          <a:stretch>
            <a:fillRect/>
          </a:stretch>
        </p:blipFill>
        <p:spPr bwMode="auto">
          <a:xfrm>
            <a:off x="7382330" y="2618860"/>
            <a:ext cx="1663700" cy="322263"/>
          </a:xfrm>
          <a:prstGeom prst="rect">
            <a:avLst/>
          </a:prstGeom>
          <a:noFill/>
          <a:ln w="9525">
            <a:noFill/>
            <a:miter lim="800000"/>
            <a:headEnd/>
            <a:tailEnd/>
          </a:ln>
        </p:spPr>
      </p:pic>
      <p:pic>
        <p:nvPicPr>
          <p:cNvPr id="112" name="Picture 15" descr="Server-Physical-Single"/>
          <p:cNvPicPr>
            <a:picLocks noChangeAspect="1" noChangeArrowheads="1"/>
          </p:cNvPicPr>
          <p:nvPr/>
        </p:nvPicPr>
        <p:blipFill>
          <a:blip r:embed="rId11" cstate="email"/>
          <a:srcRect/>
          <a:stretch>
            <a:fillRect/>
          </a:stretch>
        </p:blipFill>
        <p:spPr bwMode="auto">
          <a:xfrm>
            <a:off x="6125303" y="3152063"/>
            <a:ext cx="1212850" cy="961818"/>
          </a:xfrm>
          <a:prstGeom prst="rect">
            <a:avLst/>
          </a:prstGeom>
          <a:noFill/>
          <a:ln w="9525">
            <a:noFill/>
            <a:miter lim="800000"/>
            <a:headEnd/>
            <a:tailEnd/>
          </a:ln>
        </p:spPr>
      </p:pic>
      <p:pic>
        <p:nvPicPr>
          <p:cNvPr id="113" name="Picture 16" descr="Servers-Virtual-Two"/>
          <p:cNvPicPr>
            <a:picLocks noChangeAspect="1" noChangeArrowheads="1"/>
          </p:cNvPicPr>
          <p:nvPr/>
        </p:nvPicPr>
        <p:blipFill>
          <a:blip r:embed="rId12" cstate="email"/>
          <a:srcRect/>
          <a:stretch>
            <a:fillRect/>
          </a:stretch>
        </p:blipFill>
        <p:spPr bwMode="auto">
          <a:xfrm>
            <a:off x="6125303" y="2597767"/>
            <a:ext cx="1212850" cy="1124001"/>
          </a:xfrm>
          <a:prstGeom prst="rect">
            <a:avLst/>
          </a:prstGeom>
          <a:noFill/>
          <a:ln w="9525">
            <a:noFill/>
            <a:miter lim="800000"/>
            <a:headEnd/>
            <a:tailEnd/>
          </a:ln>
        </p:spPr>
      </p:pic>
      <p:sp>
        <p:nvSpPr>
          <p:cNvPr id="114" name="Rectangle 19"/>
          <p:cNvSpPr>
            <a:spLocks noChangeArrowheads="1"/>
          </p:cNvSpPr>
          <p:nvPr/>
        </p:nvSpPr>
        <p:spPr bwMode="auto">
          <a:xfrm>
            <a:off x="6454775" y="2232706"/>
            <a:ext cx="2689225" cy="325437"/>
          </a:xfrm>
          <a:prstGeom prst="rect">
            <a:avLst/>
          </a:prstGeom>
          <a:noFill/>
          <a:ln w="9525">
            <a:noFill/>
            <a:miter lim="800000"/>
            <a:headEnd/>
            <a:tailEnd/>
          </a:ln>
        </p:spPr>
        <p:txBody>
          <a:bodyPr>
            <a:spAutoFit/>
          </a:bodyPr>
          <a:lstStyle/>
          <a:p>
            <a:pPr algn="ctr" eaLnBrk="0" hangingPunct="0">
              <a:lnSpc>
                <a:spcPct val="90000"/>
              </a:lnSpc>
            </a:pPr>
            <a:r>
              <a:rPr lang="en-US" sz="1600" b="1" dirty="0">
                <a:solidFill>
                  <a:srgbClr val="FEB454"/>
                </a:solidFill>
                <a:latin typeface="Segoe" pitchFamily="34" charset="0"/>
              </a:rPr>
              <a:t>Server Virtualization</a:t>
            </a:r>
          </a:p>
        </p:txBody>
      </p:sp>
      <p:grpSp>
        <p:nvGrpSpPr>
          <p:cNvPr id="116" name="Group 58"/>
          <p:cNvGrpSpPr/>
          <p:nvPr/>
        </p:nvGrpSpPr>
        <p:grpSpPr>
          <a:xfrm>
            <a:off x="7478483" y="3071823"/>
            <a:ext cx="1460663" cy="345288"/>
            <a:chOff x="6780811" y="4139897"/>
            <a:chExt cx="2363189" cy="558640"/>
          </a:xfrm>
        </p:grpSpPr>
        <p:pic>
          <p:nvPicPr>
            <p:cNvPr id="117" name="Picture 2" descr="C:\Users\shlotito\Documents\IMAGES- LOGOS\New Folder\HyperV-Svr-1_bL_r.png"/>
            <p:cNvPicPr>
              <a:picLocks noChangeAspect="1" noChangeArrowheads="1"/>
            </p:cNvPicPr>
            <p:nvPr/>
          </p:nvPicPr>
          <p:blipFill>
            <a:blip r:embed="rId13"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118" name="Picture 2" descr="C:\Users\shlotito\Documents\IMAGES- LOGOS\New Folder\HyperV-Svr-1_bL_r.png"/>
            <p:cNvPicPr>
              <a:picLocks noChangeAspect="1" noChangeArrowheads="1"/>
            </p:cNvPicPr>
            <p:nvPr/>
          </p:nvPicPr>
          <p:blipFill>
            <a:blip r:embed="rId14">
              <a:lum bright="100000" contrast="100000"/>
            </a:blip>
            <a:srcRect l="39245" b="-12816"/>
            <a:stretch>
              <a:fillRect/>
            </a:stretch>
          </p:blipFill>
          <p:spPr bwMode="auto">
            <a:xfrm>
              <a:off x="6780811" y="4282266"/>
              <a:ext cx="2363189" cy="416271"/>
            </a:xfrm>
            <a:prstGeom prst="rect">
              <a:avLst/>
            </a:prstGeom>
            <a:noFill/>
            <a:ln>
              <a:noFill/>
            </a:ln>
            <a:effectLst/>
          </p:spPr>
        </p:pic>
      </p:grpSp>
      <p:grpSp>
        <p:nvGrpSpPr>
          <p:cNvPr id="119" name="Group 72"/>
          <p:cNvGrpSpPr/>
          <p:nvPr/>
        </p:nvGrpSpPr>
        <p:grpSpPr>
          <a:xfrm>
            <a:off x="4503100" y="2676525"/>
            <a:ext cx="257175" cy="962025"/>
            <a:chOff x="4503100" y="2676525"/>
            <a:chExt cx="257175" cy="962025"/>
          </a:xfrm>
        </p:grpSpPr>
        <p:sp>
          <p:nvSpPr>
            <p:cNvPr id="120"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1" name="Cube 12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2" name="Cube 12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123" name="Group 59"/>
          <p:cNvGrpSpPr/>
          <p:nvPr/>
        </p:nvGrpSpPr>
        <p:grpSpPr>
          <a:xfrm>
            <a:off x="2743200" y="1394690"/>
            <a:ext cx="3043672" cy="1620838"/>
            <a:chOff x="2743200" y="1394690"/>
            <a:chExt cx="3043672" cy="1620838"/>
          </a:xfrm>
        </p:grpSpPr>
        <p:sp>
          <p:nvSpPr>
            <p:cNvPr id="124" name="Rectangle 123"/>
            <p:cNvSpPr/>
            <p:nvPr/>
          </p:nvSpPr>
          <p:spPr>
            <a:xfrm>
              <a:off x="2743200" y="1524000"/>
              <a:ext cx="1490601" cy="535531"/>
            </a:xfrm>
            <a:prstGeom prst="rect">
              <a:avLst/>
            </a:prstGeom>
          </p:spPr>
          <p:txBody>
            <a:bodyPr wrap="none">
              <a:spAutoFit/>
            </a:bodyPr>
            <a:lstStyle/>
            <a:p>
              <a:pPr eaLnBrk="0" hangingPunct="0">
                <a:lnSpc>
                  <a:spcPct val="90000"/>
                </a:lnSpc>
              </a:pPr>
              <a:r>
                <a:rPr lang="en-US" sz="1600" b="1" dirty="0" smtClean="0">
                  <a:solidFill>
                    <a:srgbClr val="FEB454"/>
                  </a:solidFill>
                  <a:latin typeface="Segoe" pitchFamily="34" charset="0"/>
                </a:rPr>
                <a:t>Profile</a:t>
              </a:r>
            </a:p>
            <a:p>
              <a:pPr eaLnBrk="0" hangingPunct="0">
                <a:lnSpc>
                  <a:spcPct val="90000"/>
                </a:lnSpc>
              </a:pPr>
              <a:r>
                <a:rPr lang="en-US" sz="1600" b="1" dirty="0" smtClean="0">
                  <a:solidFill>
                    <a:srgbClr val="FEB454"/>
                  </a:solidFill>
                  <a:latin typeface="Segoe" pitchFamily="34" charset="0"/>
                </a:rPr>
                <a:t>Virtualization</a:t>
              </a:r>
              <a:endParaRPr lang="en-US" sz="1600" b="1" dirty="0">
                <a:solidFill>
                  <a:srgbClr val="FEB454"/>
                </a:solidFill>
                <a:latin typeface="Segoe" pitchFamily="34" charset="0"/>
              </a:endParaRPr>
            </a:p>
          </p:txBody>
        </p:sp>
        <p:sp>
          <p:nvSpPr>
            <p:cNvPr id="125" name="Rectangle 124"/>
            <p:cNvSpPr/>
            <p:nvPr/>
          </p:nvSpPr>
          <p:spPr>
            <a:xfrm>
              <a:off x="2743200" y="1993612"/>
              <a:ext cx="2286000" cy="430887"/>
            </a:xfrm>
            <a:prstGeom prst="rect">
              <a:avLst/>
            </a:prstGeom>
          </p:spPr>
          <p:txBody>
            <a:bodyPr wrap="square">
              <a:spAutoFit/>
            </a:bodyPr>
            <a:lstStyle/>
            <a:p>
              <a:r>
                <a:rPr lang="en-US" sz="1100" dirty="0" smtClean="0">
                  <a:solidFill>
                    <a:schemeClr val="tx1"/>
                  </a:solidFill>
                  <a:latin typeface="Trebuchet MS" pitchFamily="34" charset="0"/>
                </a:rPr>
                <a:t>Document Redirection</a:t>
              </a:r>
            </a:p>
            <a:p>
              <a:r>
                <a:rPr lang="en-US" sz="1100" dirty="0" smtClean="0">
                  <a:solidFill>
                    <a:schemeClr val="tx1"/>
                  </a:solidFill>
                  <a:latin typeface="Trebuchet MS" pitchFamily="34" charset="0"/>
                </a:rPr>
                <a:t>Offline files</a:t>
              </a:r>
              <a:endParaRPr lang="en-US" sz="1100" dirty="0">
                <a:solidFill>
                  <a:schemeClr val="tx1"/>
                </a:solidFill>
                <a:latin typeface="Trebuchet MS" pitchFamily="34" charset="0"/>
              </a:endParaRPr>
            </a:p>
          </p:txBody>
        </p:sp>
        <p:pic>
          <p:nvPicPr>
            <p:cNvPr id="126" name="Picture 3"/>
            <p:cNvPicPr>
              <a:picLocks noChangeAspect="1" noChangeArrowheads="1"/>
            </p:cNvPicPr>
            <p:nvPr/>
          </p:nvPicPr>
          <p:blipFill>
            <a:blip r:embed="rId15"/>
            <a:srcRect/>
            <a:stretch>
              <a:fillRect/>
            </a:stretch>
          </p:blipFill>
          <p:spPr bwMode="auto">
            <a:xfrm>
              <a:off x="3897747" y="1394690"/>
              <a:ext cx="1889125" cy="1620838"/>
            </a:xfrm>
            <a:prstGeom prst="rect">
              <a:avLst/>
            </a:prstGeom>
            <a:noFill/>
            <a:ln w="9525">
              <a:noFill/>
              <a:miter lim="800000"/>
              <a:headEnd/>
              <a:tailEnd/>
            </a:ln>
            <a:effectLst/>
          </p:spPr>
        </p:pic>
      </p:grpSp>
      <p:pic>
        <p:nvPicPr>
          <p:cNvPr id="127" name="Picture 6" descr="DTP-OptPack-SA_wh.png"/>
          <p:cNvPicPr>
            <a:picLocks noChangeAspect="1"/>
          </p:cNvPicPr>
          <p:nvPr/>
        </p:nvPicPr>
        <p:blipFill>
          <a:blip r:embed="rId16"/>
          <a:srcRect/>
          <a:stretch>
            <a:fillRect/>
          </a:stretch>
        </p:blipFill>
        <p:spPr bwMode="auto">
          <a:xfrm>
            <a:off x="6781800" y="5715000"/>
            <a:ext cx="2106990" cy="353033"/>
          </a:xfrm>
          <a:prstGeom prst="rect">
            <a:avLst/>
          </a:prstGeom>
          <a:noFill/>
          <a:ln w="9525">
            <a:noFill/>
            <a:miter lim="800000"/>
            <a:headEnd/>
            <a:tailEnd/>
          </a:ln>
        </p:spPr>
      </p:pic>
      <p:grpSp>
        <p:nvGrpSpPr>
          <p:cNvPr id="129" name="Group 58"/>
          <p:cNvGrpSpPr/>
          <p:nvPr/>
        </p:nvGrpSpPr>
        <p:grpSpPr>
          <a:xfrm>
            <a:off x="413655" y="5488452"/>
            <a:ext cx="1460663" cy="345288"/>
            <a:chOff x="6780811" y="4139897"/>
            <a:chExt cx="2363189" cy="558640"/>
          </a:xfrm>
        </p:grpSpPr>
        <p:pic>
          <p:nvPicPr>
            <p:cNvPr id="130" name="Picture 2" descr="C:\Users\shlotito\Documents\IMAGES- LOGOS\New Folder\HyperV-Svr-1_bL_r.png"/>
            <p:cNvPicPr>
              <a:picLocks noChangeAspect="1" noChangeArrowheads="1"/>
            </p:cNvPicPr>
            <p:nvPr/>
          </p:nvPicPr>
          <p:blipFill>
            <a:blip r:embed="rId13"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131" name="Picture 2" descr="C:\Users\shlotito\Documents\IMAGES- LOGOS\New Folder\HyperV-Svr-1_bL_r.png"/>
            <p:cNvPicPr>
              <a:picLocks noChangeAspect="1" noChangeArrowheads="1"/>
            </p:cNvPicPr>
            <p:nvPr/>
          </p:nvPicPr>
          <p:blipFill>
            <a:blip r:embed="rId14">
              <a:lum bright="100000" contrast="100000"/>
            </a:blip>
            <a:srcRect l="39245" b="-12816"/>
            <a:stretch>
              <a:fillRect/>
            </a:stretch>
          </p:blipFill>
          <p:spPr bwMode="auto">
            <a:xfrm>
              <a:off x="6780811" y="4282266"/>
              <a:ext cx="2363189" cy="416271"/>
            </a:xfrm>
            <a:prstGeom prst="rect">
              <a:avLst/>
            </a:prstGeom>
            <a:noFill/>
            <a:ln>
              <a:noFill/>
            </a:ln>
            <a:effectLst/>
          </p:spPr>
        </p:pic>
      </p:grpSp>
      <p:pic>
        <p:nvPicPr>
          <p:cNvPr id="132" name="Picture 78" descr="SGAV-White"/>
          <p:cNvPicPr>
            <a:picLocks noChangeArrowheads="1"/>
          </p:cNvPicPr>
          <p:nvPr/>
        </p:nvPicPr>
        <p:blipFill>
          <a:blip r:embed="rId17"/>
          <a:stretch>
            <a:fillRect/>
          </a:stretch>
        </p:blipFill>
        <p:spPr bwMode="auto">
          <a:xfrm>
            <a:off x="6806639" y="6189496"/>
            <a:ext cx="1052681" cy="406346"/>
          </a:xfrm>
          <a:prstGeom prst="rect">
            <a:avLst/>
          </a:prstGeom>
          <a:noFill/>
          <a:effectLst>
            <a:outerShdw blurRad="292100" dist="38100" dir="2700000" algn="tl" rotWithShape="0">
              <a:prstClr val="black">
                <a:alpha val="87000"/>
              </a:prstClr>
            </a:outerShdw>
          </a:effectLst>
        </p:spPr>
      </p:pic>
      <p:pic>
        <p:nvPicPr>
          <p:cNvPr id="133" name="Picture 12" descr="Logo-Virtual-PC"/>
          <p:cNvPicPr>
            <a:picLocks noChangeAspect="1" noChangeArrowheads="1"/>
          </p:cNvPicPr>
          <p:nvPr/>
        </p:nvPicPr>
        <p:blipFill>
          <a:blip r:embed="rId18"/>
          <a:srcRect/>
          <a:stretch>
            <a:fillRect/>
          </a:stretch>
        </p:blipFill>
        <p:spPr bwMode="auto">
          <a:xfrm>
            <a:off x="435945" y="6270171"/>
            <a:ext cx="936625" cy="3651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500"/>
                                        <p:tgtEl>
                                          <p:spTgt spid="123"/>
                                        </p:tgtEl>
                                      </p:cBhvr>
                                    </p:animEffect>
                                  </p:childTnLst>
                                </p:cTn>
                              </p:par>
                              <p:par>
                                <p:cTn id="12" presetID="23" presetClass="entr" presetSubtype="16"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p:cTn id="14" dur="500" fill="hold"/>
                                        <p:tgtEl>
                                          <p:spTgt spid="78"/>
                                        </p:tgtEl>
                                        <p:attrNameLst>
                                          <p:attrName>ppt_w</p:attrName>
                                        </p:attrNameLst>
                                      </p:cBhvr>
                                      <p:tavLst>
                                        <p:tav tm="0">
                                          <p:val>
                                            <p:fltVal val="0"/>
                                          </p:val>
                                        </p:tav>
                                        <p:tav tm="100000">
                                          <p:val>
                                            <p:strVal val="#ppt_w"/>
                                          </p:val>
                                        </p:tav>
                                      </p:tavLst>
                                    </p:anim>
                                    <p:anim calcmode="lin" valueType="num">
                                      <p:cBhvr>
                                        <p:cTn id="15" dur="500" fill="hold"/>
                                        <p:tgtEl>
                                          <p:spTgt spid="78"/>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1000"/>
                                        <p:tgtEl>
                                          <p:spTgt spid="102"/>
                                        </p:tgtEl>
                                      </p:cBhvr>
                                    </p:animEffect>
                                  </p:childTnLst>
                                </p:cTn>
                              </p:par>
                              <p:par>
                                <p:cTn id="20" presetID="10" presetClass="entr" presetSubtype="0" fill="hold" nodeType="with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1000"/>
                                        <p:tgtEl>
                                          <p:spTgt spid="119"/>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1000"/>
                                        <p:tgtEl>
                                          <p:spTgt spid="105"/>
                                        </p:tgtEl>
                                      </p:cBhvr>
                                    </p:animEffect>
                                  </p:childTnLst>
                                </p:cTn>
                              </p:par>
                              <p:par>
                                <p:cTn id="26" presetID="10" presetClass="entr" presetSubtype="0" fill="hold"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fade">
                                      <p:cBhvr>
                                        <p:cTn id="28" dur="1000"/>
                                        <p:tgtEl>
                                          <p:spTgt spid="95"/>
                                        </p:tgtEl>
                                      </p:cBhvr>
                                    </p:animEffect>
                                  </p:childTnLst>
                                </p:cTn>
                              </p:par>
                              <p:par>
                                <p:cTn id="29" presetID="10"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1000"/>
                                        <p:tgtEl>
                                          <p:spTgt spid="87"/>
                                        </p:tgtEl>
                                      </p:cBhvr>
                                    </p:animEffect>
                                  </p:childTnLst>
                                </p:cTn>
                              </p:par>
                              <p:par>
                                <p:cTn id="32" presetID="53"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 calcmode="lin" valueType="num">
                                      <p:cBhvr>
                                        <p:cTn id="34" dur="500" fill="hold"/>
                                        <p:tgtEl>
                                          <p:spTgt spid="132"/>
                                        </p:tgtEl>
                                        <p:attrNameLst>
                                          <p:attrName>ppt_w</p:attrName>
                                        </p:attrNameLst>
                                      </p:cBhvr>
                                      <p:tavLst>
                                        <p:tav tm="0">
                                          <p:val>
                                            <p:fltVal val="0"/>
                                          </p:val>
                                        </p:tav>
                                        <p:tav tm="100000">
                                          <p:val>
                                            <p:strVal val="#ppt_w"/>
                                          </p:val>
                                        </p:tav>
                                      </p:tavLst>
                                    </p:anim>
                                    <p:anim calcmode="lin" valueType="num">
                                      <p:cBhvr>
                                        <p:cTn id="35" dur="500" fill="hold"/>
                                        <p:tgtEl>
                                          <p:spTgt spid="132"/>
                                        </p:tgtEl>
                                        <p:attrNameLst>
                                          <p:attrName>ppt_h</p:attrName>
                                        </p:attrNameLst>
                                      </p:cBhvr>
                                      <p:tavLst>
                                        <p:tav tm="0">
                                          <p:val>
                                            <p:fltVal val="0"/>
                                          </p:val>
                                        </p:tav>
                                        <p:tav tm="100000">
                                          <p:val>
                                            <p:strVal val="#ppt_h"/>
                                          </p:val>
                                        </p:tav>
                                      </p:tavLst>
                                    </p:anim>
                                    <p:animEffect transition="in" filter="fade">
                                      <p:cBhvr>
                                        <p:cTn id="3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5400000">
            <a:off x="4766900" y="1901240"/>
            <a:ext cx="644871" cy="6729236"/>
          </a:xfrm>
          <a:prstGeom prst="rect">
            <a:avLst/>
          </a:prstGeom>
          <a:noFill/>
        </p:spPr>
      </p:pic>
      <p:pic>
        <p:nvPicPr>
          <p:cNvPr id="38"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6084667">
            <a:off x="4751912" y="1227299"/>
            <a:ext cx="644871" cy="7070763"/>
          </a:xfrm>
          <a:prstGeom prst="rect">
            <a:avLst/>
          </a:prstGeom>
          <a:noFill/>
        </p:spPr>
      </p:pic>
      <p:sp>
        <p:nvSpPr>
          <p:cNvPr id="15" name="Rectangle 2"/>
          <p:cNvSpPr>
            <a:spLocks noGrp="1" noChangeArrowheads="1"/>
          </p:cNvSpPr>
          <p:nvPr>
            <p:ph type="title"/>
          </p:nvPr>
        </p:nvSpPr>
        <p:spPr>
          <a:xfrm>
            <a:off x="152400" y="171073"/>
            <a:ext cx="8991600" cy="590927"/>
          </a:xfrm>
        </p:spPr>
        <p:txBody>
          <a:bodyPr vert="horz" wrap="square" lIns="91436" tIns="45718" rIns="91436" bIns="45718" rtlCol="0" anchor="t" anchorCtr="0">
            <a:spAutoFit/>
          </a:bodyPr>
          <a:lstStyle/>
          <a:p>
            <a:pPr defTabSz="912520">
              <a:defRPr/>
            </a:pPr>
            <a:r>
              <a:rPr sz="3600" b="1" spc="-150" smtClean="0">
                <a:effectLst>
                  <a:outerShdw blurRad="38100" dist="38100" dir="2700000" algn="tl">
                    <a:srgbClr val="000000">
                      <a:alpha val="43137"/>
                    </a:srgbClr>
                  </a:outerShdw>
                </a:effectLst>
                <a:latin typeface="Trebuchet MS" pitchFamily="34" charset="0"/>
              </a:rPr>
              <a:t>¿Qué es Virtual Desktop Infrastructure?</a:t>
            </a:r>
            <a:endParaRPr sz="3600" b="1" spc="-15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endParaRPr>
          </a:p>
        </p:txBody>
      </p:sp>
      <p:sp>
        <p:nvSpPr>
          <p:cNvPr id="27" name="Text Placeholder 2"/>
          <p:cNvSpPr>
            <a:spLocks noGrp="1"/>
          </p:cNvSpPr>
          <p:nvPr>
            <p:ph type="body" sz="half" idx="1"/>
          </p:nvPr>
        </p:nvSpPr>
        <p:spPr>
          <a:xfrm>
            <a:off x="346275" y="911507"/>
            <a:ext cx="8512589" cy="2339102"/>
          </a:xfrm>
          <a:prstGeom prst="rect">
            <a:avLst/>
          </a:prstGeom>
        </p:spPr>
        <p:txBody>
          <a:bodyPr/>
          <a:lstStyle/>
          <a:p>
            <a:pPr>
              <a:lnSpc>
                <a:spcPct val="100000"/>
              </a:lnSpc>
            </a:pPr>
            <a:r>
              <a:rPr lang="es-ES" sz="2000" dirty="0" smtClean="0"/>
              <a:t>VDI es una tecnología emergente con la cual se define la estrategia de la centralización del desktop</a:t>
            </a:r>
          </a:p>
          <a:p>
            <a:pPr>
              <a:lnSpc>
                <a:spcPct val="100000"/>
              </a:lnSpc>
            </a:pPr>
            <a:r>
              <a:rPr lang="es-ES" sz="2000" dirty="0" smtClean="0"/>
              <a:t>Almacenaje y ejecución del desktop (SO, aplicaciones, datos) en máquinas virtuales en el </a:t>
            </a:r>
            <a:r>
              <a:rPr lang="es-ES" sz="2000" dirty="0" err="1" smtClean="0"/>
              <a:t>datacenter</a:t>
            </a:r>
            <a:endParaRPr lang="es-ES" sz="2000" dirty="0" smtClean="0"/>
          </a:p>
          <a:p>
            <a:pPr>
              <a:lnSpc>
                <a:spcPct val="100000"/>
              </a:lnSpc>
            </a:pPr>
            <a:r>
              <a:rPr lang="es-ES" sz="2000" dirty="0" smtClean="0"/>
              <a:t>Presentación de la interfaz de usuario del desktop en remoto utilizando protocolos como RDP a usuarios en dispositivos como clientes ligeros o PCs</a:t>
            </a:r>
          </a:p>
        </p:txBody>
      </p:sp>
      <p:sp>
        <p:nvSpPr>
          <p:cNvPr id="21"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6"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4616682">
            <a:off x="4549096" y="2297104"/>
            <a:ext cx="644871" cy="7013702"/>
          </a:xfrm>
          <a:prstGeom prst="rect">
            <a:avLst/>
          </a:prstGeom>
          <a:noFill/>
        </p:spPr>
      </p:pic>
      <p:pic>
        <p:nvPicPr>
          <p:cNvPr id="39" name="Picture 38" descr="Picture1-fixed.png"/>
          <p:cNvPicPr>
            <a:picLocks noChangeAspect="1"/>
          </p:cNvPicPr>
          <p:nvPr/>
        </p:nvPicPr>
        <p:blipFill>
          <a:blip r:embed="rId4"/>
          <a:stretch>
            <a:fillRect/>
          </a:stretch>
        </p:blipFill>
        <p:spPr>
          <a:xfrm>
            <a:off x="6577796" y="4145131"/>
            <a:ext cx="2566204" cy="1670166"/>
          </a:xfrm>
          <a:prstGeom prst="rect">
            <a:avLst/>
          </a:prstGeom>
        </p:spPr>
      </p:pic>
      <p:pic>
        <p:nvPicPr>
          <p:cNvPr id="54" name="Picture 7" descr="Desktop-Virtual"/>
          <p:cNvPicPr>
            <a:picLocks noChangeArrowheads="1"/>
          </p:cNvPicPr>
          <p:nvPr/>
        </p:nvPicPr>
        <p:blipFill>
          <a:blip r:embed="rId5"/>
          <a:srcRect/>
          <a:stretch>
            <a:fillRect/>
          </a:stretch>
        </p:blipFill>
        <p:spPr bwMode="auto">
          <a:xfrm>
            <a:off x="896447" y="5523705"/>
            <a:ext cx="1075277" cy="1191387"/>
          </a:xfrm>
          <a:prstGeom prst="rect">
            <a:avLst/>
          </a:prstGeom>
          <a:noFill/>
          <a:ln w="9525">
            <a:noFill/>
            <a:miter lim="800000"/>
            <a:headEnd/>
            <a:tailEnd/>
          </a:ln>
        </p:spPr>
      </p:pic>
      <p:pic>
        <p:nvPicPr>
          <p:cNvPr id="61" name="Picture 7" descr="\\eventsql\dvd27\Clip_Installer\DVD_ART\Artwork_Imagery\Shapes and Graphics\Arrows - arrow\Curved\big curved clear shadow arrow.png"/>
          <p:cNvPicPr>
            <a:picLocks noChangeAspect="1" noChangeArrowheads="1"/>
          </p:cNvPicPr>
          <p:nvPr/>
        </p:nvPicPr>
        <p:blipFill>
          <a:blip r:embed="rId6"/>
          <a:srcRect/>
          <a:stretch>
            <a:fillRect/>
          </a:stretch>
        </p:blipFill>
        <p:spPr bwMode="auto">
          <a:xfrm rot="10484876" flipH="1" flipV="1">
            <a:off x="2261432" y="5172670"/>
            <a:ext cx="6113069" cy="1408499"/>
          </a:xfrm>
          <a:prstGeom prst="rect">
            <a:avLst/>
          </a:prstGeom>
          <a:noFill/>
        </p:spPr>
      </p:pic>
      <p:pic>
        <p:nvPicPr>
          <p:cNvPr id="80" name="Picture 7" descr="\\eventsql\dvd27\Clip_Installer\DVD_ART\Artwork_Imagery\Shapes and Graphics\Arrows - arrow\Curved\big curved clear shadow arrow.png"/>
          <p:cNvPicPr>
            <a:picLocks noChangeAspect="1" noChangeArrowheads="1"/>
          </p:cNvPicPr>
          <p:nvPr/>
        </p:nvPicPr>
        <p:blipFill>
          <a:blip r:embed="rId7" cstate="print"/>
          <a:srcRect/>
          <a:stretch>
            <a:fillRect/>
          </a:stretch>
        </p:blipFill>
        <p:spPr bwMode="auto">
          <a:xfrm rot="5671447" flipH="1" flipV="1">
            <a:off x="7847276" y="3585052"/>
            <a:ext cx="1328534" cy="567775"/>
          </a:xfrm>
          <a:prstGeom prst="rect">
            <a:avLst/>
          </a:prstGeom>
          <a:noFill/>
        </p:spPr>
      </p:pic>
      <p:pic>
        <p:nvPicPr>
          <p:cNvPr id="69"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2144418" y="3906567"/>
            <a:ext cx="601360" cy="600157"/>
          </a:xfrm>
          <a:prstGeom prst="rect">
            <a:avLst/>
          </a:prstGeom>
          <a:noFill/>
        </p:spPr>
      </p:pic>
      <p:pic>
        <p:nvPicPr>
          <p:cNvPr id="68"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2130914" y="4946360"/>
            <a:ext cx="601360" cy="600157"/>
          </a:xfrm>
          <a:prstGeom prst="rect">
            <a:avLst/>
          </a:prstGeom>
          <a:noFill/>
        </p:spPr>
      </p:pic>
      <p:pic>
        <p:nvPicPr>
          <p:cNvPr id="67"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2233157" y="5974577"/>
            <a:ext cx="601360" cy="600157"/>
          </a:xfrm>
          <a:prstGeom prst="rect">
            <a:avLst/>
          </a:prstGeom>
          <a:noFill/>
        </p:spPr>
      </p:pic>
      <p:pic>
        <p:nvPicPr>
          <p:cNvPr id="52" name="Picture 7" descr="Desktop-Virtual"/>
          <p:cNvPicPr>
            <a:picLocks noChangeArrowheads="1"/>
          </p:cNvPicPr>
          <p:nvPr/>
        </p:nvPicPr>
        <p:blipFill>
          <a:blip r:embed="rId5"/>
          <a:srcRect/>
          <a:stretch>
            <a:fillRect/>
          </a:stretch>
        </p:blipFill>
        <p:spPr bwMode="auto">
          <a:xfrm>
            <a:off x="869439" y="3262784"/>
            <a:ext cx="1075277" cy="1191387"/>
          </a:xfrm>
          <a:prstGeom prst="rect">
            <a:avLst/>
          </a:prstGeom>
          <a:noFill/>
          <a:ln w="9525">
            <a:noFill/>
            <a:miter lim="800000"/>
            <a:headEnd/>
            <a:tailEnd/>
          </a:ln>
        </p:spPr>
      </p:pic>
      <p:pic>
        <p:nvPicPr>
          <p:cNvPr id="53" name="Picture 7" descr="Desktop-Virtual"/>
          <p:cNvPicPr>
            <a:picLocks noChangeArrowheads="1"/>
          </p:cNvPicPr>
          <p:nvPr/>
        </p:nvPicPr>
        <p:blipFill>
          <a:blip r:embed="rId5"/>
          <a:srcRect/>
          <a:stretch>
            <a:fillRect/>
          </a:stretch>
        </p:blipFill>
        <p:spPr bwMode="auto">
          <a:xfrm>
            <a:off x="871368" y="4387457"/>
            <a:ext cx="1075277" cy="1191387"/>
          </a:xfrm>
          <a:prstGeom prst="rect">
            <a:avLst/>
          </a:prstGeom>
          <a:noFill/>
          <a:ln w="9525">
            <a:noFill/>
            <a:miter lim="800000"/>
            <a:headEnd/>
            <a:tailEnd/>
          </a:ln>
        </p:spPr>
      </p:pic>
      <p:pic>
        <p:nvPicPr>
          <p:cNvPr id="60" name="Picture 7" descr="\\eventsql\dvd27\Clip_Installer\DVD_ART\Artwork_Imagery\Shapes and Graphics\Arrows - arrow\Curved\big curved clear shadow arrow.png"/>
          <p:cNvPicPr>
            <a:picLocks noChangeAspect="1" noChangeArrowheads="1"/>
          </p:cNvPicPr>
          <p:nvPr/>
        </p:nvPicPr>
        <p:blipFill>
          <a:blip r:embed="rId6"/>
          <a:srcRect/>
          <a:stretch>
            <a:fillRect/>
          </a:stretch>
        </p:blipFill>
        <p:spPr bwMode="auto">
          <a:xfrm rot="10484876">
            <a:off x="1748209" y="3483899"/>
            <a:ext cx="6113069" cy="1408499"/>
          </a:xfrm>
          <a:prstGeom prst="rect">
            <a:avLst/>
          </a:prstGeom>
          <a:noFill/>
        </p:spPr>
      </p:pic>
      <p:pic>
        <p:nvPicPr>
          <p:cNvPr id="62"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021218" y="4361838"/>
            <a:ext cx="601360" cy="600157"/>
          </a:xfrm>
          <a:prstGeom prst="rect">
            <a:avLst/>
          </a:prstGeom>
          <a:noFill/>
        </p:spPr>
      </p:pic>
      <p:pic>
        <p:nvPicPr>
          <p:cNvPr id="6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347238" y="4641559"/>
            <a:ext cx="601360" cy="600157"/>
          </a:xfrm>
          <a:prstGeom prst="rect">
            <a:avLst/>
          </a:prstGeom>
          <a:noFill/>
        </p:spPr>
      </p:pic>
      <p:pic>
        <p:nvPicPr>
          <p:cNvPr id="6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428261" y="4074400"/>
            <a:ext cx="601360" cy="600157"/>
          </a:xfrm>
          <a:prstGeom prst="rect">
            <a:avLst/>
          </a:prstGeom>
          <a:noFill/>
        </p:spPr>
      </p:pic>
      <p:pic>
        <p:nvPicPr>
          <p:cNvPr id="6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754281" y="4354121"/>
            <a:ext cx="601360" cy="600157"/>
          </a:xfrm>
          <a:prstGeom prst="rect">
            <a:avLst/>
          </a:prstGeom>
          <a:noFill/>
        </p:spPr>
      </p:pic>
      <p:grpSp>
        <p:nvGrpSpPr>
          <p:cNvPr id="3" name="Group 78"/>
          <p:cNvGrpSpPr/>
          <p:nvPr/>
        </p:nvGrpSpPr>
        <p:grpSpPr>
          <a:xfrm>
            <a:off x="8102278" y="2951543"/>
            <a:ext cx="877296" cy="973673"/>
            <a:chOff x="7553960" y="2727960"/>
            <a:chExt cx="1066800" cy="1428750"/>
          </a:xfrm>
        </p:grpSpPr>
        <p:pic>
          <p:nvPicPr>
            <p:cNvPr id="70" name="Picture 8" descr="\\eventsql\dvd27\Clip_Installer\DVD_ART\Artwork_Imagery\HARDWARE_IMAGERY\Illustration - Misc Hardware\XML Icons\Database blue.png"/>
            <p:cNvPicPr>
              <a:picLocks noChangeAspect="1" noChangeArrowheads="1"/>
            </p:cNvPicPr>
            <p:nvPr/>
          </p:nvPicPr>
          <p:blipFill>
            <a:blip r:embed="rId9" cstate="print"/>
            <a:srcRect/>
            <a:stretch>
              <a:fillRect/>
            </a:stretch>
          </p:blipFill>
          <p:spPr bwMode="auto">
            <a:xfrm>
              <a:off x="7553960" y="2727960"/>
              <a:ext cx="1066800" cy="1428750"/>
            </a:xfrm>
            <a:prstGeom prst="rect">
              <a:avLst/>
            </a:prstGeom>
            <a:noFill/>
            <a:ln w="9525">
              <a:noFill/>
              <a:miter lim="800000"/>
              <a:headEnd/>
              <a:tailEnd/>
            </a:ln>
          </p:spPr>
        </p:pic>
        <p:pic>
          <p:nvPicPr>
            <p:cNvPr id="71" name="Picture 77" descr="Picture1.png"/>
            <p:cNvPicPr>
              <a:picLocks noChangeAspect="1"/>
            </p:cNvPicPr>
            <p:nvPr/>
          </p:nvPicPr>
          <p:blipFill>
            <a:blip r:embed="rId10">
              <a:lum bright="24000"/>
            </a:blip>
            <a:srcRect/>
            <a:stretch>
              <a:fillRect/>
            </a:stretch>
          </p:blipFill>
          <p:spPr bwMode="auto">
            <a:xfrm>
              <a:off x="8087360" y="3108960"/>
              <a:ext cx="457200" cy="457200"/>
            </a:xfrm>
            <a:prstGeom prst="rect">
              <a:avLst/>
            </a:prstGeom>
            <a:noFill/>
            <a:ln w="9525">
              <a:noFill/>
              <a:miter lim="800000"/>
              <a:headEnd/>
              <a:tailEnd/>
            </a:ln>
          </p:spPr>
        </p:pic>
        <p:pic>
          <p:nvPicPr>
            <p:cNvPr id="72" name="Picture 77" descr="Picture1.png"/>
            <p:cNvPicPr>
              <a:picLocks noChangeAspect="1"/>
            </p:cNvPicPr>
            <p:nvPr/>
          </p:nvPicPr>
          <p:blipFill>
            <a:blip r:embed="rId10">
              <a:lum bright="24000"/>
            </a:blip>
            <a:srcRect/>
            <a:stretch>
              <a:fillRect/>
            </a:stretch>
          </p:blipFill>
          <p:spPr bwMode="auto">
            <a:xfrm>
              <a:off x="7954190" y="2961016"/>
              <a:ext cx="457200" cy="457200"/>
            </a:xfrm>
            <a:prstGeom prst="rect">
              <a:avLst/>
            </a:prstGeom>
            <a:noFill/>
            <a:ln w="9525">
              <a:noFill/>
              <a:miter lim="800000"/>
              <a:headEnd/>
              <a:tailEnd/>
            </a:ln>
          </p:spPr>
        </p:pic>
        <p:pic>
          <p:nvPicPr>
            <p:cNvPr id="73" name="Picture 77" descr="Picture1.png"/>
            <p:cNvPicPr>
              <a:picLocks noChangeAspect="1"/>
            </p:cNvPicPr>
            <p:nvPr/>
          </p:nvPicPr>
          <p:blipFill>
            <a:blip r:embed="rId10">
              <a:lum bright="24000"/>
            </a:blip>
            <a:srcRect/>
            <a:stretch>
              <a:fillRect/>
            </a:stretch>
          </p:blipFill>
          <p:spPr bwMode="auto">
            <a:xfrm>
              <a:off x="8011160" y="3413760"/>
              <a:ext cx="457200" cy="457200"/>
            </a:xfrm>
            <a:prstGeom prst="rect">
              <a:avLst/>
            </a:prstGeom>
            <a:noFill/>
            <a:ln w="9525">
              <a:noFill/>
              <a:miter lim="800000"/>
              <a:headEnd/>
              <a:tailEnd/>
            </a:ln>
          </p:spPr>
        </p:pic>
        <p:pic>
          <p:nvPicPr>
            <p:cNvPr id="74" name="Picture 77" descr="Picture1.png"/>
            <p:cNvPicPr>
              <a:picLocks noChangeAspect="1"/>
            </p:cNvPicPr>
            <p:nvPr/>
          </p:nvPicPr>
          <p:blipFill>
            <a:blip r:embed="rId10">
              <a:lum bright="24000"/>
            </a:blip>
            <a:srcRect/>
            <a:stretch>
              <a:fillRect/>
            </a:stretch>
          </p:blipFill>
          <p:spPr bwMode="auto">
            <a:xfrm>
              <a:off x="7782560" y="3413760"/>
              <a:ext cx="457200" cy="457200"/>
            </a:xfrm>
            <a:prstGeom prst="rect">
              <a:avLst/>
            </a:prstGeom>
            <a:noFill/>
            <a:ln w="9525">
              <a:noFill/>
              <a:miter lim="800000"/>
              <a:headEnd/>
              <a:tailEnd/>
            </a:ln>
          </p:spPr>
        </p:pic>
        <p:pic>
          <p:nvPicPr>
            <p:cNvPr id="75" name="Picture 77" descr="Picture1.png"/>
            <p:cNvPicPr>
              <a:picLocks noChangeAspect="1"/>
            </p:cNvPicPr>
            <p:nvPr/>
          </p:nvPicPr>
          <p:blipFill>
            <a:blip r:embed="rId10">
              <a:lum bright="24000"/>
            </a:blip>
            <a:srcRect/>
            <a:stretch>
              <a:fillRect/>
            </a:stretch>
          </p:blipFill>
          <p:spPr bwMode="auto">
            <a:xfrm>
              <a:off x="7858760" y="3261360"/>
              <a:ext cx="457200" cy="457200"/>
            </a:xfrm>
            <a:prstGeom prst="rect">
              <a:avLst/>
            </a:prstGeom>
            <a:noFill/>
            <a:ln w="9525">
              <a:noFill/>
              <a:miter lim="800000"/>
              <a:headEnd/>
              <a:tailEnd/>
            </a:ln>
          </p:spPr>
        </p:pic>
        <p:pic>
          <p:nvPicPr>
            <p:cNvPr id="76" name="Picture 77" descr="Picture1.png"/>
            <p:cNvPicPr>
              <a:picLocks noChangeAspect="1"/>
            </p:cNvPicPr>
            <p:nvPr/>
          </p:nvPicPr>
          <p:blipFill>
            <a:blip r:embed="rId10">
              <a:lum bright="24000"/>
            </a:blip>
            <a:srcRect/>
            <a:stretch>
              <a:fillRect/>
            </a:stretch>
          </p:blipFill>
          <p:spPr bwMode="auto">
            <a:xfrm>
              <a:off x="7725590" y="3570616"/>
              <a:ext cx="457200" cy="457200"/>
            </a:xfrm>
            <a:prstGeom prst="rect">
              <a:avLst/>
            </a:prstGeom>
            <a:noFill/>
            <a:ln w="9525">
              <a:noFill/>
              <a:miter lim="800000"/>
              <a:headEnd/>
              <a:tailEnd/>
            </a:ln>
          </p:spPr>
        </p:pic>
        <p:pic>
          <p:nvPicPr>
            <p:cNvPr id="77" name="Picture 77" descr="Picture1.png"/>
            <p:cNvPicPr>
              <a:picLocks noChangeAspect="1"/>
            </p:cNvPicPr>
            <p:nvPr/>
          </p:nvPicPr>
          <p:blipFill>
            <a:blip r:embed="rId10">
              <a:lum bright="24000"/>
            </a:blip>
            <a:srcRect/>
            <a:stretch>
              <a:fillRect/>
            </a:stretch>
          </p:blipFill>
          <p:spPr bwMode="auto">
            <a:xfrm>
              <a:off x="7934960" y="3642360"/>
              <a:ext cx="457200" cy="457200"/>
            </a:xfrm>
            <a:prstGeom prst="rect">
              <a:avLst/>
            </a:prstGeom>
            <a:noFill/>
            <a:ln w="9525">
              <a:noFill/>
              <a:miter lim="800000"/>
              <a:headEnd/>
              <a:tailEnd/>
            </a:ln>
          </p:spPr>
        </p:pic>
        <p:pic>
          <p:nvPicPr>
            <p:cNvPr id="78" name="Picture 77" descr="Picture1.png"/>
            <p:cNvPicPr>
              <a:picLocks noChangeAspect="1"/>
            </p:cNvPicPr>
            <p:nvPr/>
          </p:nvPicPr>
          <p:blipFill>
            <a:blip r:embed="rId10">
              <a:lum bright="24000"/>
            </a:blip>
            <a:srcRect/>
            <a:stretch>
              <a:fillRect/>
            </a:stretch>
          </p:blipFill>
          <p:spPr bwMode="auto">
            <a:xfrm>
              <a:off x="7649390" y="3037216"/>
              <a:ext cx="457200" cy="457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6072" y="850024"/>
          <a:ext cx="9007928" cy="57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9" descr="curved arrow 5"/>
          <p:cNvPicPr>
            <a:picLocks noChangeAspect="1" noChangeArrowheads="1"/>
          </p:cNvPicPr>
          <p:nvPr/>
        </p:nvPicPr>
        <p:blipFill>
          <a:blip r:embed="rId7" cstate="print"/>
          <a:srcRect/>
          <a:stretch>
            <a:fillRect/>
          </a:stretch>
        </p:blipFill>
        <p:spPr bwMode="auto">
          <a:xfrm rot="7961764" flipV="1">
            <a:off x="1574976" y="2309318"/>
            <a:ext cx="1815289" cy="1252338"/>
          </a:xfrm>
          <a:prstGeom prst="rect">
            <a:avLst/>
          </a:prstGeom>
          <a:noFill/>
        </p:spPr>
      </p:pic>
      <p:grpSp>
        <p:nvGrpSpPr>
          <p:cNvPr id="3" name="Group 118"/>
          <p:cNvGrpSpPr/>
          <p:nvPr/>
        </p:nvGrpSpPr>
        <p:grpSpPr>
          <a:xfrm>
            <a:off x="807358" y="1525865"/>
            <a:ext cx="3464424" cy="1821493"/>
            <a:chOff x="871157" y="1820152"/>
            <a:chExt cx="4320296" cy="2222540"/>
          </a:xfrm>
        </p:grpSpPr>
        <p:sp>
          <p:nvSpPr>
            <p:cNvPr id="5" name="Flowchart: Magnetic Disk 4"/>
            <p:cNvSpPr/>
            <p:nvPr/>
          </p:nvSpPr>
          <p:spPr bwMode="auto">
            <a:xfrm>
              <a:off x="3854143" y="2326860"/>
              <a:ext cx="1337310" cy="1154430"/>
            </a:xfrm>
            <a:prstGeom prst="flowChartMagneticDisk">
              <a:avLst/>
            </a:prstGeom>
            <a:solidFill>
              <a:schemeClr val="accent2">
                <a:lumMod val="75000"/>
              </a:schemeClr>
            </a:solidFill>
            <a:ln w="19050">
              <a:solidFill>
                <a:schemeClr val="tx2">
                  <a:lumMod val="85000"/>
                  <a:alpha val="25000"/>
                </a:scheme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190500" h="127000"/>
              <a:bevelB w="190500" h="12700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14099" eaLnBrk="0" hangingPunct="0">
                <a:lnSpc>
                  <a:spcPct val="85000"/>
                </a:lnSpc>
                <a:spcBef>
                  <a:spcPct val="20000"/>
                </a:spcBef>
              </a:pPr>
              <a:r>
                <a:rPr lang="en-US" sz="1700" b="1" spc="125" dirty="0" smtClean="0">
                  <a:ln w="11430"/>
                  <a:solidFill>
                    <a:srgbClr val="F8F8F8"/>
                  </a:solidFill>
                  <a:effectLst>
                    <a:outerShdw blurRad="25400" algn="tl" rotWithShape="0">
                      <a:srgbClr val="000000">
                        <a:alpha val="43000"/>
                      </a:srgbClr>
                    </a:outerShdw>
                  </a:effectLst>
                </a:rPr>
                <a:t>SAN</a:t>
              </a:r>
            </a:p>
          </p:txBody>
        </p:sp>
        <p:pic>
          <p:nvPicPr>
            <p:cNvPr id="6" name="Picture 5" descr="Picture1.png"/>
            <p:cNvPicPr>
              <a:picLocks noChangeAspect="1"/>
            </p:cNvPicPr>
            <p:nvPr/>
          </p:nvPicPr>
          <p:blipFill>
            <a:blip r:embed="rId8">
              <a:lum bright="25000"/>
            </a:blip>
            <a:stretch>
              <a:fillRect/>
            </a:stretch>
          </p:blipFill>
          <p:spPr>
            <a:xfrm>
              <a:off x="4310818" y="2178664"/>
              <a:ext cx="345721" cy="345721"/>
            </a:xfrm>
            <a:prstGeom prst="rect">
              <a:avLst/>
            </a:prstGeom>
          </p:spPr>
        </p:pic>
        <p:pic>
          <p:nvPicPr>
            <p:cNvPr id="7" name="Picture 6" descr="Picture1.png"/>
            <p:cNvPicPr>
              <a:picLocks noChangeAspect="1"/>
            </p:cNvPicPr>
            <p:nvPr/>
          </p:nvPicPr>
          <p:blipFill>
            <a:blip r:embed="rId8">
              <a:lum bright="25000"/>
            </a:blip>
            <a:stretch>
              <a:fillRect/>
            </a:stretch>
          </p:blipFill>
          <p:spPr>
            <a:xfrm>
              <a:off x="4303987" y="1983171"/>
              <a:ext cx="345721" cy="345721"/>
            </a:xfrm>
            <a:prstGeom prst="rect">
              <a:avLst/>
            </a:prstGeom>
          </p:spPr>
        </p:pic>
        <p:pic>
          <p:nvPicPr>
            <p:cNvPr id="8" name="Picture 7" descr="Picture1.png"/>
            <p:cNvPicPr>
              <a:picLocks noChangeAspect="1"/>
            </p:cNvPicPr>
            <p:nvPr/>
          </p:nvPicPr>
          <p:blipFill>
            <a:blip r:embed="rId8">
              <a:lum bright="25000"/>
            </a:blip>
            <a:stretch>
              <a:fillRect/>
            </a:stretch>
          </p:blipFill>
          <p:spPr>
            <a:xfrm>
              <a:off x="4516295" y="1934823"/>
              <a:ext cx="345721" cy="345721"/>
            </a:xfrm>
            <a:prstGeom prst="rect">
              <a:avLst/>
            </a:prstGeom>
          </p:spPr>
        </p:pic>
        <p:pic>
          <p:nvPicPr>
            <p:cNvPr id="9" name="Picture 8" descr="Picture1.png"/>
            <p:cNvPicPr>
              <a:picLocks noChangeAspect="1"/>
            </p:cNvPicPr>
            <p:nvPr/>
          </p:nvPicPr>
          <p:blipFill>
            <a:blip r:embed="rId8">
              <a:lum bright="25000"/>
            </a:blip>
            <a:stretch>
              <a:fillRect/>
            </a:stretch>
          </p:blipFill>
          <p:spPr>
            <a:xfrm>
              <a:off x="4511040" y="2187071"/>
              <a:ext cx="345721" cy="345721"/>
            </a:xfrm>
            <a:prstGeom prst="rect">
              <a:avLst/>
            </a:prstGeom>
          </p:spPr>
        </p:pic>
        <p:pic>
          <p:nvPicPr>
            <p:cNvPr id="2050" name="Picture 2" descr="C:\Users\kfeilu\AppData\Local\Microsoft\Windows\Temporary Internet Files\Content.IE5\ZQ1IOTY2\MCj03968580000[1].wmf"/>
            <p:cNvPicPr>
              <a:picLocks noChangeAspect="1" noChangeArrowheads="1"/>
            </p:cNvPicPr>
            <p:nvPr/>
          </p:nvPicPr>
          <p:blipFill>
            <a:blip r:embed="rId9"/>
            <a:srcRect/>
            <a:stretch>
              <a:fillRect/>
            </a:stretch>
          </p:blipFill>
          <p:spPr bwMode="auto">
            <a:xfrm>
              <a:off x="928962" y="1820152"/>
              <a:ext cx="847285" cy="948827"/>
            </a:xfrm>
            <a:prstGeom prst="rect">
              <a:avLst/>
            </a:prstGeom>
            <a:noFill/>
          </p:spPr>
        </p:pic>
        <p:pic>
          <p:nvPicPr>
            <p:cNvPr id="12" name="Picture 2" descr="C:\Users\kfeilu\AppData\Local\Microsoft\Windows\Temporary Internet Files\Content.IE5\ZQ1IOTY2\MCj03968580000[1].wmf"/>
            <p:cNvPicPr>
              <a:picLocks noChangeAspect="1" noChangeArrowheads="1"/>
            </p:cNvPicPr>
            <p:nvPr/>
          </p:nvPicPr>
          <p:blipFill>
            <a:blip r:embed="rId9"/>
            <a:srcRect/>
            <a:stretch>
              <a:fillRect/>
            </a:stretch>
          </p:blipFill>
          <p:spPr bwMode="auto">
            <a:xfrm>
              <a:off x="871157" y="3002566"/>
              <a:ext cx="804632" cy="896772"/>
            </a:xfrm>
            <a:prstGeom prst="rect">
              <a:avLst/>
            </a:prstGeom>
            <a:noFill/>
          </p:spPr>
        </p:pic>
        <p:pic>
          <p:nvPicPr>
            <p:cNvPr id="13" name="Picture 19" descr="curved arrow 5"/>
            <p:cNvPicPr>
              <a:picLocks noChangeAspect="1" noChangeArrowheads="1"/>
            </p:cNvPicPr>
            <p:nvPr/>
          </p:nvPicPr>
          <p:blipFill>
            <a:blip r:embed="rId10" cstate="print"/>
            <a:srcRect/>
            <a:stretch>
              <a:fillRect/>
            </a:stretch>
          </p:blipFill>
          <p:spPr bwMode="auto">
            <a:xfrm rot="9616692" flipV="1">
              <a:off x="1936462" y="1891921"/>
              <a:ext cx="2055231" cy="1486674"/>
            </a:xfrm>
            <a:prstGeom prst="rect">
              <a:avLst/>
            </a:prstGeom>
            <a:noFill/>
          </p:spPr>
        </p:pic>
        <p:sp>
          <p:nvSpPr>
            <p:cNvPr id="14" name="TextBox 13"/>
            <p:cNvSpPr txBox="1"/>
            <p:nvPr/>
          </p:nvSpPr>
          <p:spPr>
            <a:xfrm>
              <a:off x="2270238" y="2690647"/>
              <a:ext cx="1158700" cy="369332"/>
            </a:xfrm>
            <a:prstGeom prst="rect">
              <a:avLst/>
            </a:prstGeom>
            <a:noFill/>
          </p:spPr>
          <p:txBody>
            <a:bodyPr wrap="none" rtlCol="0">
              <a:prstTxWarp prst="textSlantDown">
                <a:avLst/>
              </a:prstTxWarp>
              <a:spAutoFit/>
            </a:bodyPr>
            <a:lstStyle/>
            <a:p>
              <a:r>
                <a:rPr lang="en-US" sz="1500" b="1" dirty="0" err="1" smtClean="0">
                  <a:solidFill>
                    <a:schemeClr val="accent1"/>
                  </a:solidFill>
                  <a:latin typeface="Segoe" pitchFamily="34" charset="0"/>
                </a:rPr>
                <a:t>Inicio</a:t>
              </a:r>
              <a:r>
                <a:rPr lang="en-US" sz="1500" b="1" dirty="0" smtClean="0">
                  <a:solidFill>
                    <a:schemeClr val="accent1"/>
                  </a:solidFill>
                  <a:latin typeface="Segoe" pitchFamily="34" charset="0"/>
                </a:rPr>
                <a:t> en </a:t>
              </a:r>
              <a:r>
                <a:rPr lang="en-US" sz="1500" b="1" dirty="0" err="1" smtClean="0">
                  <a:solidFill>
                    <a:schemeClr val="accent1"/>
                  </a:solidFill>
                  <a:latin typeface="Segoe" pitchFamily="34" charset="0"/>
                </a:rPr>
                <a:t>Remoteo</a:t>
              </a:r>
              <a:endParaRPr lang="en-US" sz="1500" b="1" dirty="0" smtClean="0">
                <a:solidFill>
                  <a:schemeClr val="accent1"/>
                </a:solidFill>
                <a:latin typeface="Segoe" pitchFamily="34" charset="0"/>
              </a:endParaRPr>
            </a:p>
          </p:txBody>
        </p:sp>
        <p:sp>
          <p:nvSpPr>
            <p:cNvPr id="15" name="TextBox 14"/>
            <p:cNvSpPr txBox="1"/>
            <p:nvPr/>
          </p:nvSpPr>
          <p:spPr>
            <a:xfrm rot="20913739">
              <a:off x="2107324" y="3673360"/>
              <a:ext cx="1158700" cy="369332"/>
            </a:xfrm>
            <a:prstGeom prst="rect">
              <a:avLst/>
            </a:prstGeom>
            <a:noFill/>
          </p:spPr>
          <p:txBody>
            <a:bodyPr wrap="none" rtlCol="0">
              <a:prstTxWarp prst="textSlantDown">
                <a:avLst/>
              </a:prstTxWarp>
              <a:spAutoFit/>
            </a:bodyPr>
            <a:lstStyle/>
            <a:p>
              <a:r>
                <a:rPr lang="en-US" sz="1500" b="1" dirty="0" err="1" smtClean="0">
                  <a:solidFill>
                    <a:schemeClr val="accent1"/>
                  </a:solidFill>
                  <a:latin typeface="Segoe" pitchFamily="34" charset="0"/>
                </a:rPr>
                <a:t>Inicio</a:t>
              </a:r>
              <a:r>
                <a:rPr lang="en-US" sz="1500" b="1" dirty="0" smtClean="0">
                  <a:solidFill>
                    <a:schemeClr val="accent1"/>
                  </a:solidFill>
                  <a:latin typeface="Segoe" pitchFamily="34" charset="0"/>
                </a:rPr>
                <a:t> en </a:t>
              </a:r>
              <a:r>
                <a:rPr lang="en-US" sz="1500" b="1" dirty="0" err="1" smtClean="0">
                  <a:solidFill>
                    <a:schemeClr val="accent1"/>
                  </a:solidFill>
                  <a:latin typeface="Segoe" pitchFamily="34" charset="0"/>
                </a:rPr>
                <a:t>Remoteo</a:t>
              </a:r>
              <a:endParaRPr lang="en-US" sz="1500" b="1" dirty="0" smtClean="0">
                <a:solidFill>
                  <a:schemeClr val="accent1"/>
                </a:solidFill>
                <a:latin typeface="Segoe" pitchFamily="34" charset="0"/>
              </a:endParaRPr>
            </a:p>
          </p:txBody>
        </p:sp>
      </p:grpSp>
      <p:pic>
        <p:nvPicPr>
          <p:cNvPr id="27" name="Picture 3" descr="C:\Users\kfeilu\AppData\Local\Microsoft\Windows\Temporary Internet Files\Content.IE5\SW9HSM3Y\MCj04352420000[1].png"/>
          <p:cNvPicPr>
            <a:picLocks noChangeAspect="1" noChangeArrowheads="1"/>
          </p:cNvPicPr>
          <p:nvPr/>
        </p:nvPicPr>
        <p:blipFill>
          <a:blip r:embed="rId11" cstate="print"/>
          <a:srcRect/>
          <a:stretch>
            <a:fillRect/>
          </a:stretch>
        </p:blipFill>
        <p:spPr bwMode="auto">
          <a:xfrm>
            <a:off x="6109626" y="2474310"/>
            <a:ext cx="707003" cy="1398540"/>
          </a:xfrm>
          <a:prstGeom prst="rect">
            <a:avLst/>
          </a:prstGeom>
          <a:noFill/>
        </p:spPr>
      </p:pic>
      <p:pic>
        <p:nvPicPr>
          <p:cNvPr id="28" name="Picture 19" descr="curved arrow 5"/>
          <p:cNvPicPr>
            <a:picLocks noChangeAspect="1" noChangeArrowheads="1"/>
          </p:cNvPicPr>
          <p:nvPr/>
        </p:nvPicPr>
        <p:blipFill>
          <a:blip r:embed="rId12" cstate="print"/>
          <a:srcRect/>
          <a:stretch>
            <a:fillRect/>
          </a:stretch>
        </p:blipFill>
        <p:spPr bwMode="auto">
          <a:xfrm rot="13630485" flipH="1" flipV="1">
            <a:off x="6059263" y="1293255"/>
            <a:ext cx="1976753" cy="1698886"/>
          </a:xfrm>
          <a:prstGeom prst="rect">
            <a:avLst/>
          </a:prstGeom>
          <a:noFill/>
        </p:spPr>
      </p:pic>
      <p:pic>
        <p:nvPicPr>
          <p:cNvPr id="2053" name="Picture 5" descr="C:\Users\kfeilu\AppData\Local\Microsoft\Windows\Temporary Internet Files\Content.IE5\6OJ44LPQ\MCj04315760000[1].png"/>
          <p:cNvPicPr>
            <a:picLocks noChangeAspect="1" noChangeArrowheads="1"/>
          </p:cNvPicPr>
          <p:nvPr/>
        </p:nvPicPr>
        <p:blipFill>
          <a:blip r:embed="rId13"/>
          <a:srcRect/>
          <a:stretch>
            <a:fillRect/>
          </a:stretch>
        </p:blipFill>
        <p:spPr bwMode="auto">
          <a:xfrm>
            <a:off x="7816074" y="1256518"/>
            <a:ext cx="1024218" cy="1031045"/>
          </a:xfrm>
          <a:prstGeom prst="rect">
            <a:avLst/>
          </a:prstGeom>
          <a:noFill/>
        </p:spPr>
      </p:pic>
      <p:pic>
        <p:nvPicPr>
          <p:cNvPr id="47" name="Picture 19" descr="curved arrow 5"/>
          <p:cNvPicPr>
            <a:picLocks noChangeAspect="1" noChangeArrowheads="1"/>
          </p:cNvPicPr>
          <p:nvPr/>
        </p:nvPicPr>
        <p:blipFill>
          <a:blip r:embed="rId12" cstate="print"/>
          <a:srcRect/>
          <a:stretch>
            <a:fillRect/>
          </a:stretch>
        </p:blipFill>
        <p:spPr bwMode="auto">
          <a:xfrm rot="13630485" flipH="1" flipV="1">
            <a:off x="5837794" y="4581179"/>
            <a:ext cx="1976753" cy="1698886"/>
          </a:xfrm>
          <a:prstGeom prst="rect">
            <a:avLst/>
          </a:prstGeom>
          <a:noFill/>
        </p:spPr>
      </p:pic>
      <p:grpSp>
        <p:nvGrpSpPr>
          <p:cNvPr id="11" name="Group 119"/>
          <p:cNvGrpSpPr/>
          <p:nvPr/>
        </p:nvGrpSpPr>
        <p:grpSpPr>
          <a:xfrm>
            <a:off x="5007429" y="1514929"/>
            <a:ext cx="3846286" cy="2257198"/>
            <a:chOff x="5803813" y="1824475"/>
            <a:chExt cx="4962677" cy="2702076"/>
          </a:xfrm>
        </p:grpSpPr>
        <p:sp>
          <p:nvSpPr>
            <p:cNvPr id="16" name="Flowchart: Magnetic Disk 15"/>
            <p:cNvSpPr/>
            <p:nvPr/>
          </p:nvSpPr>
          <p:spPr bwMode="auto">
            <a:xfrm>
              <a:off x="5803813" y="2206003"/>
              <a:ext cx="1337310" cy="1154430"/>
            </a:xfrm>
            <a:prstGeom prst="flowChartMagneticDisk">
              <a:avLst/>
            </a:prstGeom>
            <a:solidFill>
              <a:schemeClr val="accent2">
                <a:lumMod val="75000"/>
              </a:schemeClr>
            </a:solidFill>
            <a:ln w="19050">
              <a:solidFill>
                <a:schemeClr val="tx2">
                  <a:lumMod val="85000"/>
                  <a:alpha val="25000"/>
                </a:scheme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190500" h="127000"/>
              <a:bevelB w="190500" h="12700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14099" eaLnBrk="0" hangingPunct="0">
                <a:lnSpc>
                  <a:spcPct val="85000"/>
                </a:lnSpc>
                <a:spcBef>
                  <a:spcPct val="20000"/>
                </a:spcBef>
              </a:pPr>
              <a:r>
                <a:rPr lang="en-US" sz="1700" b="1" spc="125" dirty="0" smtClean="0">
                  <a:ln w="11430"/>
                  <a:solidFill>
                    <a:srgbClr val="F8F8F8"/>
                  </a:solidFill>
                  <a:effectLst>
                    <a:outerShdw blurRad="25400" algn="tl" rotWithShape="0">
                      <a:srgbClr val="000000">
                        <a:alpha val="43000"/>
                      </a:srgbClr>
                    </a:outerShdw>
                  </a:effectLst>
                </a:rPr>
                <a:t>SAN</a:t>
              </a:r>
            </a:p>
          </p:txBody>
        </p:sp>
        <p:pic>
          <p:nvPicPr>
            <p:cNvPr id="17" name="Picture 16" descr="Picture1.png"/>
            <p:cNvPicPr>
              <a:picLocks noChangeAspect="1"/>
            </p:cNvPicPr>
            <p:nvPr/>
          </p:nvPicPr>
          <p:blipFill>
            <a:blip r:embed="rId8">
              <a:lum bright="25000"/>
            </a:blip>
            <a:stretch>
              <a:fillRect/>
            </a:stretch>
          </p:blipFill>
          <p:spPr>
            <a:xfrm>
              <a:off x="6565286" y="2057805"/>
              <a:ext cx="345721" cy="345721"/>
            </a:xfrm>
            <a:prstGeom prst="rect">
              <a:avLst/>
            </a:prstGeom>
          </p:spPr>
        </p:pic>
        <p:pic>
          <p:nvPicPr>
            <p:cNvPr id="18" name="Picture 17" descr="Picture1.png"/>
            <p:cNvPicPr>
              <a:picLocks noChangeAspect="1"/>
            </p:cNvPicPr>
            <p:nvPr/>
          </p:nvPicPr>
          <p:blipFill>
            <a:blip r:embed="rId8">
              <a:lum bright="25000"/>
            </a:blip>
            <a:stretch>
              <a:fillRect/>
            </a:stretch>
          </p:blipFill>
          <p:spPr>
            <a:xfrm>
              <a:off x="6201103" y="1988437"/>
              <a:ext cx="345721" cy="345721"/>
            </a:xfrm>
            <a:prstGeom prst="rect">
              <a:avLst/>
            </a:prstGeom>
          </p:spPr>
        </p:pic>
        <p:pic>
          <p:nvPicPr>
            <p:cNvPr id="19" name="Picture 18" descr="Picture1.png"/>
            <p:cNvPicPr>
              <a:picLocks noChangeAspect="1"/>
            </p:cNvPicPr>
            <p:nvPr/>
          </p:nvPicPr>
          <p:blipFill>
            <a:blip r:embed="rId8">
              <a:lum bright="25000"/>
            </a:blip>
            <a:stretch>
              <a:fillRect/>
            </a:stretch>
          </p:blipFill>
          <p:spPr>
            <a:xfrm>
              <a:off x="6381881" y="2297430"/>
              <a:ext cx="345721" cy="345721"/>
            </a:xfrm>
            <a:prstGeom prst="rect">
              <a:avLst/>
            </a:prstGeom>
          </p:spPr>
        </p:pic>
        <p:pic>
          <p:nvPicPr>
            <p:cNvPr id="20" name="Picture 19" descr="Picture1.png"/>
            <p:cNvPicPr>
              <a:picLocks noChangeAspect="1"/>
            </p:cNvPicPr>
            <p:nvPr/>
          </p:nvPicPr>
          <p:blipFill>
            <a:blip r:embed="rId8">
              <a:lum bright="25000"/>
            </a:blip>
            <a:stretch>
              <a:fillRect/>
            </a:stretch>
          </p:blipFill>
          <p:spPr>
            <a:xfrm>
              <a:off x="6397645" y="1824475"/>
              <a:ext cx="345721" cy="345721"/>
            </a:xfrm>
            <a:prstGeom prst="rect">
              <a:avLst/>
            </a:prstGeom>
          </p:spPr>
        </p:pic>
        <p:pic>
          <p:nvPicPr>
            <p:cNvPr id="2051" name="Picture 3" descr="C:\Users\kfeilu\AppData\Local\Microsoft\Windows\Temporary Internet Files\Content.IE5\SW9HSM3Y\MCj04352420000[1].png"/>
            <p:cNvPicPr>
              <a:picLocks noChangeAspect="1" noChangeArrowheads="1"/>
            </p:cNvPicPr>
            <p:nvPr/>
          </p:nvPicPr>
          <p:blipFill>
            <a:blip r:embed="rId14" cstate="print"/>
            <a:srcRect/>
            <a:stretch>
              <a:fillRect/>
            </a:stretch>
          </p:blipFill>
          <p:spPr bwMode="auto">
            <a:xfrm>
              <a:off x="7893855" y="2848303"/>
              <a:ext cx="848404" cy="1678248"/>
            </a:xfrm>
            <a:prstGeom prst="rect">
              <a:avLst/>
            </a:prstGeom>
            <a:noFill/>
          </p:spPr>
        </p:pic>
        <p:pic>
          <p:nvPicPr>
            <p:cNvPr id="30" name="Picture 29" descr="Picture1.png"/>
            <p:cNvPicPr>
              <a:picLocks noChangeAspect="1"/>
            </p:cNvPicPr>
            <p:nvPr/>
          </p:nvPicPr>
          <p:blipFill>
            <a:blip r:embed="rId15" cstate="print">
              <a:lum bright="25000"/>
            </a:blip>
            <a:stretch>
              <a:fillRect/>
            </a:stretch>
          </p:blipFill>
          <p:spPr>
            <a:xfrm>
              <a:off x="7689500" y="2711670"/>
              <a:ext cx="241537" cy="241537"/>
            </a:xfrm>
            <a:prstGeom prst="rect">
              <a:avLst/>
            </a:prstGeom>
          </p:spPr>
        </p:pic>
        <p:pic>
          <p:nvPicPr>
            <p:cNvPr id="31" name="Picture 30" descr="Picture1.png"/>
            <p:cNvPicPr>
              <a:picLocks noChangeAspect="1"/>
            </p:cNvPicPr>
            <p:nvPr/>
          </p:nvPicPr>
          <p:blipFill>
            <a:blip r:embed="rId15" cstate="print">
              <a:lum bright="25000"/>
            </a:blip>
            <a:stretch>
              <a:fillRect/>
            </a:stretch>
          </p:blipFill>
          <p:spPr>
            <a:xfrm>
              <a:off x="8040678" y="2800090"/>
              <a:ext cx="241537" cy="241537"/>
            </a:xfrm>
            <a:prstGeom prst="rect">
              <a:avLst/>
            </a:prstGeom>
          </p:spPr>
        </p:pic>
        <p:grpSp>
          <p:nvGrpSpPr>
            <p:cNvPr id="21" name="Group 58"/>
            <p:cNvGrpSpPr/>
            <p:nvPr/>
          </p:nvGrpSpPr>
          <p:grpSpPr>
            <a:xfrm>
              <a:off x="8807670" y="2879835"/>
              <a:ext cx="241737" cy="220717"/>
              <a:chOff x="3352800" y="2514600"/>
              <a:chExt cx="2057400" cy="2314575"/>
            </a:xfrm>
          </p:grpSpPr>
          <p:pic>
            <p:nvPicPr>
              <p:cNvPr id="34" name="Picture 3" descr="\\eventsql\dvd27\Clip_Installer\DVD_ART\Artwork_Imagery\HARDWARE_IMAGERY\Illustration - Misc Hardware\Windows Vista Illustration Icons\Flip 3D.png"/>
              <p:cNvPicPr>
                <a:picLocks noChangeAspect="1" noChangeArrowheads="1"/>
              </p:cNvPicPr>
              <p:nvPr/>
            </p:nvPicPr>
            <p:blipFill>
              <a:blip r:embed="rId16" cstate="print"/>
              <a:srcRect/>
              <a:stretch>
                <a:fillRect/>
              </a:stretch>
            </p:blipFill>
            <p:spPr bwMode="auto">
              <a:xfrm>
                <a:off x="3352800" y="2514600"/>
                <a:ext cx="2057400" cy="2314575"/>
              </a:xfrm>
              <a:prstGeom prst="rect">
                <a:avLst/>
              </a:prstGeom>
              <a:noFill/>
            </p:spPr>
          </p:pic>
          <p:pic>
            <p:nvPicPr>
              <p:cNvPr id="35" name="Picture 2" descr="http://images.google.com/images?q=tbn:N3GTqTsGB1CbjM:http://www.activewin.com/screenshots/vista/nov05ctp/Bliss.bmp">
                <a:hlinkClick r:id="rId17"/>
              </p:cNvPr>
              <p:cNvPicPr>
                <a:picLocks noChangeAspect="1" noChangeArrowheads="1"/>
              </p:cNvPicPr>
              <p:nvPr/>
            </p:nvPicPr>
            <p:blipFill>
              <a:blip r:embed="rId18" cstate="print"/>
              <a:srcRect/>
              <a:stretch>
                <a:fillRect/>
              </a:stretch>
            </p:blipFill>
            <p:spPr bwMode="auto">
              <a:xfrm>
                <a:off x="3501736" y="2909454"/>
                <a:ext cx="1712718" cy="1381991"/>
              </a:xfrm>
              <a:prstGeom prst="rect">
                <a:avLst/>
              </a:prstGeom>
              <a:noFill/>
            </p:spPr>
          </p:pic>
        </p:grpSp>
        <p:pic>
          <p:nvPicPr>
            <p:cNvPr id="2052" name="Picture 4" descr="C:\Users\kfeilu\AppData\Local\Microsoft\Windows\Temporary Internet Files\Content.IE5\ZQ1IOTY2\MCj04315660000[1].png"/>
            <p:cNvPicPr>
              <a:picLocks noChangeAspect="1" noChangeArrowheads="1"/>
            </p:cNvPicPr>
            <p:nvPr/>
          </p:nvPicPr>
          <p:blipFill>
            <a:blip r:embed="rId19"/>
            <a:srcRect/>
            <a:stretch>
              <a:fillRect/>
            </a:stretch>
          </p:blipFill>
          <p:spPr bwMode="auto">
            <a:xfrm>
              <a:off x="9889467" y="2659115"/>
              <a:ext cx="877023" cy="882869"/>
            </a:xfrm>
            <a:prstGeom prst="rect">
              <a:avLst/>
            </a:prstGeom>
            <a:noFill/>
          </p:spPr>
        </p:pic>
        <p:grpSp>
          <p:nvGrpSpPr>
            <p:cNvPr id="22" name="Group 58"/>
            <p:cNvGrpSpPr/>
            <p:nvPr/>
          </p:nvGrpSpPr>
          <p:grpSpPr>
            <a:xfrm>
              <a:off x="9044153" y="2769477"/>
              <a:ext cx="241737" cy="220717"/>
              <a:chOff x="3352800" y="2514600"/>
              <a:chExt cx="2057400" cy="2314575"/>
            </a:xfrm>
          </p:grpSpPr>
          <p:pic>
            <p:nvPicPr>
              <p:cNvPr id="39" name="Picture 3" descr="\\eventsql\dvd27\Clip_Installer\DVD_ART\Artwork_Imagery\HARDWARE_IMAGERY\Illustration - Misc Hardware\Windows Vista Illustration Icons\Flip 3D.png"/>
              <p:cNvPicPr>
                <a:picLocks noChangeAspect="1" noChangeArrowheads="1"/>
              </p:cNvPicPr>
              <p:nvPr/>
            </p:nvPicPr>
            <p:blipFill>
              <a:blip r:embed="rId16" cstate="print"/>
              <a:srcRect/>
              <a:stretch>
                <a:fillRect/>
              </a:stretch>
            </p:blipFill>
            <p:spPr bwMode="auto">
              <a:xfrm>
                <a:off x="3352800" y="2514600"/>
                <a:ext cx="2057400" cy="2314575"/>
              </a:xfrm>
              <a:prstGeom prst="rect">
                <a:avLst/>
              </a:prstGeom>
              <a:noFill/>
            </p:spPr>
          </p:pic>
          <p:pic>
            <p:nvPicPr>
              <p:cNvPr id="40" name="Picture 2" descr="http://images.google.com/images?q=tbn:N3GTqTsGB1CbjM:http://www.activewin.com/screenshots/vista/nov05ctp/Bliss.bmp">
                <a:hlinkClick r:id="rId17"/>
              </p:cNvPr>
              <p:cNvPicPr>
                <a:picLocks noChangeAspect="1" noChangeArrowheads="1"/>
              </p:cNvPicPr>
              <p:nvPr/>
            </p:nvPicPr>
            <p:blipFill>
              <a:blip r:embed="rId18" cstate="print"/>
              <a:srcRect/>
              <a:stretch>
                <a:fillRect/>
              </a:stretch>
            </p:blipFill>
            <p:spPr bwMode="auto">
              <a:xfrm>
                <a:off x="3501736" y="2909454"/>
                <a:ext cx="1712718" cy="1381991"/>
              </a:xfrm>
              <a:prstGeom prst="rect">
                <a:avLst/>
              </a:prstGeom>
              <a:noFill/>
            </p:spPr>
          </p:pic>
        </p:grpSp>
        <p:sp>
          <p:nvSpPr>
            <p:cNvPr id="55" name="TextBox 54"/>
            <p:cNvSpPr txBox="1"/>
            <p:nvPr/>
          </p:nvSpPr>
          <p:spPr>
            <a:xfrm>
              <a:off x="9317417" y="2643352"/>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90" name="TextBox 89"/>
            <p:cNvSpPr txBox="1"/>
            <p:nvPr/>
          </p:nvSpPr>
          <p:spPr>
            <a:xfrm>
              <a:off x="7641020" y="3972910"/>
              <a:ext cx="1274473" cy="423703"/>
            </a:xfrm>
            <a:prstGeom prst="rect">
              <a:avLst/>
            </a:prstGeom>
            <a:noFill/>
          </p:spPr>
          <p:txBody>
            <a:bodyPr wrap="none" rtlCol="0">
              <a:spAutoFit/>
            </a:bodyPr>
            <a:lstStyle/>
            <a:p>
              <a:r>
                <a:rPr lang="en-US" sz="1700" b="1" dirty="0" smtClean="0">
                  <a:solidFill>
                    <a:schemeClr val="accent1"/>
                  </a:solidFill>
                  <a:latin typeface="Segoe" pitchFamily="34" charset="0"/>
                </a:rPr>
                <a:t>Servers</a:t>
              </a:r>
            </a:p>
          </p:txBody>
        </p:sp>
      </p:grpSp>
      <p:grpSp>
        <p:nvGrpSpPr>
          <p:cNvPr id="23" name="Group 117"/>
          <p:cNvGrpSpPr/>
          <p:nvPr/>
        </p:nvGrpSpPr>
        <p:grpSpPr>
          <a:xfrm>
            <a:off x="5072356" y="4515353"/>
            <a:ext cx="3659484" cy="2118653"/>
            <a:chOff x="6065055" y="4580222"/>
            <a:chExt cx="4391381" cy="2542384"/>
          </a:xfrm>
        </p:grpSpPr>
        <p:sp>
          <p:nvSpPr>
            <p:cNvPr id="43" name="TextBox 42"/>
            <p:cNvSpPr txBox="1"/>
            <p:nvPr/>
          </p:nvSpPr>
          <p:spPr>
            <a:xfrm>
              <a:off x="8334701" y="5896303"/>
              <a:ext cx="611001" cy="307777"/>
            </a:xfrm>
            <a:prstGeom prst="rect">
              <a:avLst/>
            </a:prstGeom>
            <a:noFill/>
          </p:spPr>
          <p:txBody>
            <a:bodyPr wrap="none" rtlCol="0">
              <a:prstTxWarp prst="textSlantUp">
                <a:avLst/>
              </a:prstTxWarp>
              <a:spAutoFit/>
            </a:bodyPr>
            <a:lstStyle/>
            <a:p>
              <a:r>
                <a:rPr lang="en-US" sz="1200" dirty="0" smtClean="0">
                  <a:solidFill>
                    <a:schemeClr val="accent1"/>
                  </a:solidFill>
                  <a:latin typeface="Segoe" pitchFamily="34" charset="0"/>
                </a:rPr>
                <a:t>RDP </a:t>
              </a:r>
            </a:p>
          </p:txBody>
        </p:sp>
        <p:pic>
          <p:nvPicPr>
            <p:cNvPr id="44" name="Picture 3" descr="C:\Users\kfeilu\AppData\Local\Microsoft\Windows\Temporary Internet Files\Content.IE5\SW9HSM3Y\MCj04352420000[1].png"/>
            <p:cNvPicPr>
              <a:picLocks noChangeAspect="1" noChangeArrowheads="1"/>
            </p:cNvPicPr>
            <p:nvPr/>
          </p:nvPicPr>
          <p:blipFill>
            <a:blip r:embed="rId11" cstate="print"/>
            <a:srcRect/>
            <a:stretch>
              <a:fillRect/>
            </a:stretch>
          </p:blipFill>
          <p:spPr bwMode="auto">
            <a:xfrm>
              <a:off x="6627359" y="5323489"/>
              <a:ext cx="848404" cy="1678248"/>
            </a:xfrm>
            <a:prstGeom prst="rect">
              <a:avLst/>
            </a:prstGeom>
            <a:noFill/>
          </p:spPr>
        </p:pic>
        <p:pic>
          <p:nvPicPr>
            <p:cNvPr id="45" name="Picture 3" descr="C:\Users\kfeilu\AppData\Local\Microsoft\Windows\Temporary Internet Files\Content.IE5\SW9HSM3Y\MCj04352420000[1].png"/>
            <p:cNvPicPr>
              <a:picLocks noChangeAspect="1" noChangeArrowheads="1"/>
            </p:cNvPicPr>
            <p:nvPr/>
          </p:nvPicPr>
          <p:blipFill>
            <a:blip r:embed="rId11" cstate="print"/>
            <a:srcRect/>
            <a:stretch>
              <a:fillRect/>
            </a:stretch>
          </p:blipFill>
          <p:spPr bwMode="auto">
            <a:xfrm>
              <a:off x="6065055" y="5444358"/>
              <a:ext cx="848404" cy="1678248"/>
            </a:xfrm>
            <a:prstGeom prst="rect">
              <a:avLst/>
            </a:prstGeom>
            <a:noFill/>
          </p:spPr>
        </p:pic>
        <p:sp>
          <p:nvSpPr>
            <p:cNvPr id="46" name="TextBox 45"/>
            <p:cNvSpPr txBox="1"/>
            <p:nvPr/>
          </p:nvSpPr>
          <p:spPr>
            <a:xfrm>
              <a:off x="6127533" y="4855777"/>
              <a:ext cx="1387364" cy="553998"/>
            </a:xfrm>
            <a:prstGeom prst="rect">
              <a:avLst/>
            </a:prstGeom>
            <a:noFill/>
          </p:spPr>
          <p:txBody>
            <a:bodyPr wrap="square" rtlCol="0">
              <a:spAutoFit/>
            </a:bodyPr>
            <a:lstStyle/>
            <a:p>
              <a:r>
                <a:rPr lang="en-US" sz="1200" dirty="0" smtClean="0">
                  <a:solidFill>
                    <a:schemeClr val="accent1"/>
                  </a:solidFill>
                  <a:latin typeface="Segoe" pitchFamily="34" charset="0"/>
                </a:rPr>
                <a:t>Windows Server OS</a:t>
              </a:r>
            </a:p>
          </p:txBody>
        </p:sp>
        <p:grpSp>
          <p:nvGrpSpPr>
            <p:cNvPr id="24" name="Group 58"/>
            <p:cNvGrpSpPr/>
            <p:nvPr/>
          </p:nvGrpSpPr>
          <p:grpSpPr>
            <a:xfrm>
              <a:off x="7551685" y="5912069"/>
              <a:ext cx="241737" cy="220717"/>
              <a:chOff x="3352800" y="2514600"/>
              <a:chExt cx="2057400" cy="2314575"/>
            </a:xfrm>
          </p:grpSpPr>
          <p:pic>
            <p:nvPicPr>
              <p:cNvPr id="50" name="Picture 3" descr="\\eventsql\dvd27\Clip_Installer\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3352800" y="2514600"/>
                <a:ext cx="2057400" cy="2314575"/>
              </a:xfrm>
              <a:prstGeom prst="rect">
                <a:avLst/>
              </a:prstGeom>
              <a:noFill/>
            </p:spPr>
          </p:pic>
          <p:pic>
            <p:nvPicPr>
              <p:cNvPr id="51" name="Picture 2" descr="http://images.google.com/images?q=tbn:N3GTqTsGB1CbjM:http://www.activewin.com/screenshots/vista/nov05ctp/Bliss.bmp">
                <a:hlinkClick r:id="rId17"/>
              </p:cNvPr>
              <p:cNvPicPr>
                <a:picLocks noChangeAspect="1" noChangeArrowheads="1"/>
              </p:cNvPicPr>
              <p:nvPr/>
            </p:nvPicPr>
            <p:blipFill>
              <a:blip r:embed="rId21" cstate="print"/>
              <a:srcRect/>
              <a:stretch>
                <a:fillRect/>
              </a:stretch>
            </p:blipFill>
            <p:spPr bwMode="auto">
              <a:xfrm>
                <a:off x="3501736" y="2909454"/>
                <a:ext cx="1712718" cy="1381991"/>
              </a:xfrm>
              <a:prstGeom prst="rect">
                <a:avLst/>
              </a:prstGeom>
              <a:noFill/>
            </p:spPr>
          </p:pic>
        </p:grpSp>
        <p:grpSp>
          <p:nvGrpSpPr>
            <p:cNvPr id="25" name="Group 58"/>
            <p:cNvGrpSpPr/>
            <p:nvPr/>
          </p:nvGrpSpPr>
          <p:grpSpPr>
            <a:xfrm>
              <a:off x="7861740" y="6011919"/>
              <a:ext cx="241737" cy="220717"/>
              <a:chOff x="3352800" y="2514600"/>
              <a:chExt cx="2057400" cy="2314575"/>
            </a:xfrm>
          </p:grpSpPr>
          <p:pic>
            <p:nvPicPr>
              <p:cNvPr id="53" name="Picture 3" descr="\\eventsql\dvd27\Clip_Installer\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3352800" y="2514600"/>
                <a:ext cx="2057400" cy="2314575"/>
              </a:xfrm>
              <a:prstGeom prst="rect">
                <a:avLst/>
              </a:prstGeom>
              <a:noFill/>
            </p:spPr>
          </p:pic>
          <p:pic>
            <p:nvPicPr>
              <p:cNvPr id="54" name="Picture 2" descr="http://images.google.com/images?q=tbn:N3GTqTsGB1CbjM:http://www.activewin.com/screenshots/vista/nov05ctp/Bliss.bmp">
                <a:hlinkClick r:id="rId17"/>
              </p:cNvPr>
              <p:cNvPicPr>
                <a:picLocks noChangeAspect="1" noChangeArrowheads="1"/>
              </p:cNvPicPr>
              <p:nvPr/>
            </p:nvPicPr>
            <p:blipFill>
              <a:blip r:embed="rId21" cstate="print"/>
              <a:srcRect/>
              <a:stretch>
                <a:fillRect/>
              </a:stretch>
            </p:blipFill>
            <p:spPr bwMode="auto">
              <a:xfrm>
                <a:off x="3501736" y="2909454"/>
                <a:ext cx="1712718" cy="1381991"/>
              </a:xfrm>
              <a:prstGeom prst="rect">
                <a:avLst/>
              </a:prstGeom>
              <a:noFill/>
            </p:spPr>
          </p:pic>
        </p:grpSp>
        <p:pic>
          <p:nvPicPr>
            <p:cNvPr id="56" name="Picture 5" descr="C:\Users\kfeilu\AppData\Local\Microsoft\Windows\Temporary Internet Files\Content.IE5\6OJ44LPQ\MCj04315760000[1].png"/>
            <p:cNvPicPr>
              <a:picLocks noChangeAspect="1" noChangeArrowheads="1"/>
            </p:cNvPicPr>
            <p:nvPr/>
          </p:nvPicPr>
          <p:blipFill>
            <a:blip r:embed="rId13"/>
            <a:srcRect/>
            <a:stretch>
              <a:fillRect/>
            </a:stretch>
          </p:blipFill>
          <p:spPr bwMode="auto">
            <a:xfrm>
              <a:off x="9184847" y="4580222"/>
              <a:ext cx="1229061" cy="1237254"/>
            </a:xfrm>
            <a:prstGeom prst="rect">
              <a:avLst/>
            </a:prstGeom>
            <a:noFill/>
          </p:spPr>
        </p:pic>
        <p:pic>
          <p:nvPicPr>
            <p:cNvPr id="57" name="Picture 4" descr="C:\Users\kfeilu\AppData\Local\Microsoft\Windows\Temporary Internet Files\Content.IE5\ZQ1IOTY2\MCj04315660000[1].png"/>
            <p:cNvPicPr>
              <a:picLocks noChangeAspect="1" noChangeArrowheads="1"/>
            </p:cNvPicPr>
            <p:nvPr/>
          </p:nvPicPr>
          <p:blipFill>
            <a:blip r:embed="rId19"/>
            <a:srcRect/>
            <a:stretch>
              <a:fillRect/>
            </a:stretch>
          </p:blipFill>
          <p:spPr bwMode="auto">
            <a:xfrm>
              <a:off x="9579413" y="5933087"/>
              <a:ext cx="877023" cy="882869"/>
            </a:xfrm>
            <a:prstGeom prst="rect">
              <a:avLst/>
            </a:prstGeom>
            <a:noFill/>
          </p:spPr>
        </p:pic>
        <p:sp>
          <p:nvSpPr>
            <p:cNvPr id="91" name="TextBox 90"/>
            <p:cNvSpPr txBox="1"/>
            <p:nvPr/>
          </p:nvSpPr>
          <p:spPr>
            <a:xfrm>
              <a:off x="6416567" y="6595241"/>
              <a:ext cx="1123770" cy="424732"/>
            </a:xfrm>
            <a:prstGeom prst="rect">
              <a:avLst/>
            </a:prstGeom>
            <a:noFill/>
          </p:spPr>
          <p:txBody>
            <a:bodyPr wrap="none" rtlCol="0">
              <a:spAutoFit/>
            </a:bodyPr>
            <a:lstStyle/>
            <a:p>
              <a:r>
                <a:rPr lang="en-US" sz="1700" dirty="0" smtClean="0">
                  <a:solidFill>
                    <a:schemeClr val="accent1"/>
                  </a:solidFill>
                  <a:latin typeface="Segoe" pitchFamily="34" charset="0"/>
                </a:rPr>
                <a:t>Servers</a:t>
              </a:r>
            </a:p>
          </p:txBody>
        </p:sp>
      </p:grpSp>
      <p:pic>
        <p:nvPicPr>
          <p:cNvPr id="102" name="Picture 19" descr="curved arrow 5"/>
          <p:cNvPicPr>
            <a:picLocks noChangeAspect="1" noChangeArrowheads="1"/>
          </p:cNvPicPr>
          <p:nvPr/>
        </p:nvPicPr>
        <p:blipFill>
          <a:blip r:embed="rId22" cstate="print"/>
          <a:srcRect/>
          <a:stretch>
            <a:fillRect/>
          </a:stretch>
        </p:blipFill>
        <p:spPr bwMode="auto">
          <a:xfrm rot="8376087" flipV="1">
            <a:off x="1845039" y="4893101"/>
            <a:ext cx="1437634" cy="949690"/>
          </a:xfrm>
          <a:prstGeom prst="rect">
            <a:avLst/>
          </a:prstGeom>
          <a:noFill/>
        </p:spPr>
      </p:pic>
      <p:grpSp>
        <p:nvGrpSpPr>
          <p:cNvPr id="26" name="Group 116"/>
          <p:cNvGrpSpPr/>
          <p:nvPr/>
        </p:nvGrpSpPr>
        <p:grpSpPr>
          <a:xfrm>
            <a:off x="952501" y="4569811"/>
            <a:ext cx="3209097" cy="1943139"/>
            <a:chOff x="1322114" y="4645572"/>
            <a:chExt cx="3475859" cy="2331767"/>
          </a:xfrm>
        </p:grpSpPr>
        <p:sp>
          <p:nvSpPr>
            <p:cNvPr id="75" name="Cube 74"/>
            <p:cNvSpPr/>
            <p:nvPr/>
          </p:nvSpPr>
          <p:spPr bwMode="auto">
            <a:xfrm>
              <a:off x="3252953" y="5181600"/>
              <a:ext cx="1545020" cy="1445172"/>
            </a:xfrm>
            <a:prstGeom prst="cube">
              <a:avLst/>
            </a:prstGeom>
            <a:solidFill>
              <a:srgbClr val="008080">
                <a:alpha val="12157"/>
              </a:srgbClr>
            </a:solidFill>
            <a:ln w="28575">
              <a:solidFill>
                <a:schemeClr val="tx2">
                  <a:lumMod val="85000"/>
                  <a:alpha val="25000"/>
                </a:schemeClr>
              </a:solidFill>
              <a:headEnd type="none" w="sm" len="sm"/>
              <a:tailEnd type="none" w="sm" len="sm"/>
            </a:ln>
            <a:effectLst>
              <a:outerShdw blurRad="44450" dir="5400000" algn="ctr">
                <a:srgbClr val="000000">
                  <a:alpha val="0"/>
                </a:srgbClr>
              </a:outerShdw>
              <a:softEdge rad="31750"/>
            </a:effectLst>
            <a:scene3d>
              <a:camera prst="orthographicFront"/>
              <a:lightRig rig="balanced" dir="t"/>
            </a:scene3d>
            <a:sp3d>
              <a:bevelT w="190500" h="127000"/>
              <a:bevelB w="190500" h="12700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914099" eaLnBrk="0" hangingPunct="0">
                <a:lnSpc>
                  <a:spcPct val="85000"/>
                </a:lnSpc>
                <a:spcBef>
                  <a:spcPct val="20000"/>
                </a:spcBef>
              </a:pPr>
              <a:endParaRPr lang="en-US" sz="1700" dirty="0" smtClean="0">
                <a:solidFill>
                  <a:schemeClr val="tx1"/>
                </a:solidFill>
              </a:endParaRPr>
            </a:p>
          </p:txBody>
        </p:sp>
        <p:cxnSp>
          <p:nvCxnSpPr>
            <p:cNvPr id="77" name="Straight Connector 76"/>
            <p:cNvCxnSpPr/>
            <p:nvPr/>
          </p:nvCxnSpPr>
          <p:spPr bwMode="auto">
            <a:xfrm>
              <a:off x="3247697" y="5780689"/>
              <a:ext cx="116664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78" name="Straight Connector 77"/>
            <p:cNvCxnSpPr/>
            <p:nvPr/>
          </p:nvCxnSpPr>
          <p:spPr bwMode="auto">
            <a:xfrm>
              <a:off x="3252952" y="6080233"/>
              <a:ext cx="116664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79" name="Straight Connector 78"/>
            <p:cNvCxnSpPr/>
            <p:nvPr/>
          </p:nvCxnSpPr>
          <p:spPr bwMode="auto">
            <a:xfrm>
              <a:off x="3247697" y="6358757"/>
              <a:ext cx="116664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80" name="Straight Connector 79"/>
            <p:cNvCxnSpPr/>
            <p:nvPr/>
          </p:nvCxnSpPr>
          <p:spPr bwMode="auto">
            <a:xfrm flipV="1">
              <a:off x="4424855" y="6053959"/>
              <a:ext cx="367862" cy="30479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83" name="Straight Connector 82"/>
            <p:cNvCxnSpPr/>
            <p:nvPr/>
          </p:nvCxnSpPr>
          <p:spPr bwMode="auto">
            <a:xfrm flipV="1">
              <a:off x="4419600" y="5775435"/>
              <a:ext cx="367862" cy="30479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84" name="Straight Connector 83"/>
            <p:cNvCxnSpPr/>
            <p:nvPr/>
          </p:nvCxnSpPr>
          <p:spPr bwMode="auto">
            <a:xfrm flipV="1">
              <a:off x="4424855" y="5475891"/>
              <a:ext cx="367862" cy="30479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pic>
          <p:nvPicPr>
            <p:cNvPr id="85" name="Picture 84" descr="Picture1.png"/>
            <p:cNvPicPr>
              <a:picLocks noChangeAspect="1"/>
            </p:cNvPicPr>
            <p:nvPr/>
          </p:nvPicPr>
          <p:blipFill>
            <a:blip r:embed="rId8">
              <a:lum bright="25000"/>
            </a:blip>
            <a:stretch>
              <a:fillRect/>
            </a:stretch>
          </p:blipFill>
          <p:spPr>
            <a:xfrm>
              <a:off x="3764806" y="5534616"/>
              <a:ext cx="281678" cy="281678"/>
            </a:xfrm>
            <a:prstGeom prst="rect">
              <a:avLst/>
            </a:prstGeom>
          </p:spPr>
        </p:pic>
        <p:pic>
          <p:nvPicPr>
            <p:cNvPr id="86" name="Picture 85" descr="Picture1.png"/>
            <p:cNvPicPr>
              <a:picLocks noChangeAspect="1"/>
            </p:cNvPicPr>
            <p:nvPr/>
          </p:nvPicPr>
          <p:blipFill>
            <a:blip r:embed="rId8">
              <a:lum bright="25000"/>
            </a:blip>
            <a:stretch>
              <a:fillRect/>
            </a:stretch>
          </p:blipFill>
          <p:spPr>
            <a:xfrm>
              <a:off x="3749041" y="5807886"/>
              <a:ext cx="277604" cy="277604"/>
            </a:xfrm>
            <a:prstGeom prst="rect">
              <a:avLst/>
            </a:prstGeom>
          </p:spPr>
        </p:pic>
        <p:pic>
          <p:nvPicPr>
            <p:cNvPr id="88" name="Picture 87" descr="Picture1.png"/>
            <p:cNvPicPr>
              <a:picLocks noChangeAspect="1"/>
            </p:cNvPicPr>
            <p:nvPr/>
          </p:nvPicPr>
          <p:blipFill>
            <a:blip r:embed="rId8">
              <a:lum bright="25000"/>
            </a:blip>
            <a:stretch>
              <a:fillRect/>
            </a:stretch>
          </p:blipFill>
          <p:spPr>
            <a:xfrm>
              <a:off x="3754296" y="6086410"/>
              <a:ext cx="277604" cy="277604"/>
            </a:xfrm>
            <a:prstGeom prst="rect">
              <a:avLst/>
            </a:prstGeom>
          </p:spPr>
        </p:pic>
        <p:pic>
          <p:nvPicPr>
            <p:cNvPr id="89" name="Picture 88" descr="Picture1.png"/>
            <p:cNvPicPr>
              <a:picLocks noChangeAspect="1"/>
            </p:cNvPicPr>
            <p:nvPr/>
          </p:nvPicPr>
          <p:blipFill>
            <a:blip r:embed="rId8">
              <a:lum bright="25000"/>
            </a:blip>
            <a:stretch>
              <a:fillRect/>
            </a:stretch>
          </p:blipFill>
          <p:spPr>
            <a:xfrm>
              <a:off x="3759551" y="6364934"/>
              <a:ext cx="277604" cy="277604"/>
            </a:xfrm>
            <a:prstGeom prst="rect">
              <a:avLst/>
            </a:prstGeom>
          </p:spPr>
        </p:pic>
        <p:sp>
          <p:nvSpPr>
            <p:cNvPr id="92" name="TextBox 91"/>
            <p:cNvSpPr txBox="1"/>
            <p:nvPr/>
          </p:nvSpPr>
          <p:spPr>
            <a:xfrm>
              <a:off x="3668110" y="5139558"/>
              <a:ext cx="910268" cy="242453"/>
            </a:xfrm>
            <a:prstGeom prst="rect">
              <a:avLst/>
            </a:prstGeom>
            <a:noFill/>
          </p:spPr>
          <p:txBody>
            <a:bodyPr wrap="none" rtlCol="0">
              <a:prstTxWarp prst="textWave2">
                <a:avLst/>
              </a:prstTxWarp>
              <a:spAutoFit/>
            </a:bodyPr>
            <a:lstStyle/>
            <a:p>
              <a:r>
                <a:rPr lang="en-US" sz="1700" b="1" dirty="0" smtClean="0">
                  <a:solidFill>
                    <a:schemeClr val="accent1"/>
                  </a:solidFill>
                  <a:latin typeface="Segoe" pitchFamily="34" charset="0"/>
                </a:rPr>
                <a:t>Blade PC</a:t>
              </a:r>
            </a:p>
          </p:txBody>
        </p:sp>
        <p:pic>
          <p:nvPicPr>
            <p:cNvPr id="93" name="Picture 4" descr="C:\Users\kfeilu\AppData\Local\Microsoft\Windows\Temporary Internet Files\Content.IE5\ZQ1IOTY2\MCj04315660000[1].png"/>
            <p:cNvPicPr>
              <a:picLocks noChangeAspect="1" noChangeArrowheads="1"/>
            </p:cNvPicPr>
            <p:nvPr/>
          </p:nvPicPr>
          <p:blipFill>
            <a:blip r:embed="rId23" cstate="print"/>
            <a:srcRect/>
            <a:stretch>
              <a:fillRect/>
            </a:stretch>
          </p:blipFill>
          <p:spPr bwMode="auto">
            <a:xfrm>
              <a:off x="1322114" y="4645572"/>
              <a:ext cx="662984" cy="667403"/>
            </a:xfrm>
            <a:prstGeom prst="rect">
              <a:avLst/>
            </a:prstGeom>
            <a:noFill/>
          </p:spPr>
        </p:pic>
        <p:pic>
          <p:nvPicPr>
            <p:cNvPr id="94" name="Picture 4" descr="C:\Users\kfeilu\AppData\Local\Microsoft\Windows\Temporary Internet Files\Content.IE5\ZQ1IOTY2\MCj04315660000[1].png"/>
            <p:cNvPicPr>
              <a:picLocks noChangeAspect="1" noChangeArrowheads="1"/>
            </p:cNvPicPr>
            <p:nvPr/>
          </p:nvPicPr>
          <p:blipFill>
            <a:blip r:embed="rId24" cstate="print"/>
            <a:srcRect/>
            <a:stretch>
              <a:fillRect/>
            </a:stretch>
          </p:blipFill>
          <p:spPr bwMode="auto">
            <a:xfrm>
              <a:off x="1322148" y="5181601"/>
              <a:ext cx="668206" cy="672660"/>
            </a:xfrm>
            <a:prstGeom prst="rect">
              <a:avLst/>
            </a:prstGeom>
            <a:noFill/>
          </p:spPr>
        </p:pic>
        <p:pic>
          <p:nvPicPr>
            <p:cNvPr id="95" name="Picture 4" descr="C:\Users\kfeilu\AppData\Local\Microsoft\Windows\Temporary Internet Files\Content.IE5\ZQ1IOTY2\MCj04315660000[1].png"/>
            <p:cNvPicPr>
              <a:picLocks noChangeAspect="1" noChangeArrowheads="1"/>
            </p:cNvPicPr>
            <p:nvPr/>
          </p:nvPicPr>
          <p:blipFill>
            <a:blip r:embed="rId25" cstate="print"/>
            <a:srcRect/>
            <a:stretch>
              <a:fillRect/>
            </a:stretch>
          </p:blipFill>
          <p:spPr bwMode="auto">
            <a:xfrm>
              <a:off x="1355834" y="6245211"/>
              <a:ext cx="620112" cy="686358"/>
            </a:xfrm>
            <a:prstGeom prst="rect">
              <a:avLst/>
            </a:prstGeom>
            <a:noFill/>
          </p:spPr>
        </p:pic>
        <p:pic>
          <p:nvPicPr>
            <p:cNvPr id="96" name="Picture 4" descr="C:\Users\kfeilu\AppData\Local\Microsoft\Windows\Temporary Internet Files\Content.IE5\ZQ1IOTY2\MCj04315660000[1].png"/>
            <p:cNvPicPr>
              <a:picLocks noChangeAspect="1" noChangeArrowheads="1"/>
            </p:cNvPicPr>
            <p:nvPr/>
          </p:nvPicPr>
          <p:blipFill>
            <a:blip r:embed="rId26" cstate="print"/>
            <a:srcRect/>
            <a:stretch>
              <a:fillRect/>
            </a:stretch>
          </p:blipFill>
          <p:spPr bwMode="auto">
            <a:xfrm>
              <a:off x="1342889" y="5759669"/>
              <a:ext cx="626441" cy="630617"/>
            </a:xfrm>
            <a:prstGeom prst="rect">
              <a:avLst/>
            </a:prstGeom>
            <a:noFill/>
          </p:spPr>
        </p:pic>
        <p:pic>
          <p:nvPicPr>
            <p:cNvPr id="97" name="Picture 19" descr="curved arrow 5"/>
            <p:cNvPicPr>
              <a:picLocks noChangeAspect="1" noChangeArrowheads="1"/>
            </p:cNvPicPr>
            <p:nvPr/>
          </p:nvPicPr>
          <p:blipFill>
            <a:blip r:embed="rId27" cstate="print"/>
            <a:srcRect/>
            <a:stretch>
              <a:fillRect/>
            </a:stretch>
          </p:blipFill>
          <p:spPr bwMode="auto">
            <a:xfrm rot="9432375" flipV="1">
              <a:off x="2411126" y="4885122"/>
              <a:ext cx="1359478" cy="983393"/>
            </a:xfrm>
            <a:prstGeom prst="rect">
              <a:avLst/>
            </a:prstGeom>
            <a:noFill/>
          </p:spPr>
        </p:pic>
        <p:grpSp>
          <p:nvGrpSpPr>
            <p:cNvPr id="29" name="Group 58"/>
            <p:cNvGrpSpPr/>
            <p:nvPr/>
          </p:nvGrpSpPr>
          <p:grpSpPr>
            <a:xfrm>
              <a:off x="2963918" y="5517932"/>
              <a:ext cx="241737" cy="220717"/>
              <a:chOff x="3352800" y="2514600"/>
              <a:chExt cx="2057400" cy="2314575"/>
            </a:xfrm>
          </p:grpSpPr>
          <p:pic>
            <p:nvPicPr>
              <p:cNvPr id="99"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00"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01736" y="2909454"/>
                <a:ext cx="1712718" cy="1381991"/>
              </a:xfrm>
              <a:prstGeom prst="rect">
                <a:avLst/>
              </a:prstGeom>
              <a:noFill/>
            </p:spPr>
          </p:pic>
        </p:grpSp>
        <p:grpSp>
          <p:nvGrpSpPr>
            <p:cNvPr id="2048" name="Group 58"/>
            <p:cNvGrpSpPr/>
            <p:nvPr/>
          </p:nvGrpSpPr>
          <p:grpSpPr>
            <a:xfrm>
              <a:off x="2937644" y="6574221"/>
              <a:ext cx="241737" cy="220717"/>
              <a:chOff x="3352800" y="2514600"/>
              <a:chExt cx="2057400" cy="2314575"/>
            </a:xfrm>
          </p:grpSpPr>
          <p:pic>
            <p:nvPicPr>
              <p:cNvPr id="104"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05"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91182" y="3019667"/>
                <a:ext cx="1712717" cy="1381990"/>
              </a:xfrm>
              <a:prstGeom prst="rect">
                <a:avLst/>
              </a:prstGeom>
              <a:noFill/>
            </p:spPr>
          </p:pic>
        </p:grpSp>
        <p:pic>
          <p:nvPicPr>
            <p:cNvPr id="106" name="Picture 19" descr="curved arrow 5"/>
            <p:cNvPicPr>
              <a:picLocks noChangeAspect="1" noChangeArrowheads="1"/>
            </p:cNvPicPr>
            <p:nvPr/>
          </p:nvPicPr>
          <p:blipFill>
            <a:blip r:embed="rId30" cstate="print"/>
            <a:srcRect/>
            <a:stretch>
              <a:fillRect/>
            </a:stretch>
          </p:blipFill>
          <p:spPr bwMode="auto">
            <a:xfrm rot="9374930" flipV="1">
              <a:off x="2158811" y="6083697"/>
              <a:ext cx="1352789" cy="893642"/>
            </a:xfrm>
            <a:prstGeom prst="rect">
              <a:avLst/>
            </a:prstGeom>
            <a:noFill/>
          </p:spPr>
        </p:pic>
        <p:pic>
          <p:nvPicPr>
            <p:cNvPr id="107" name="Picture 19" descr="curved arrow 5"/>
            <p:cNvPicPr>
              <a:picLocks noChangeAspect="1" noChangeArrowheads="1"/>
            </p:cNvPicPr>
            <p:nvPr/>
          </p:nvPicPr>
          <p:blipFill>
            <a:blip r:embed="rId30" cstate="print"/>
            <a:srcRect/>
            <a:stretch>
              <a:fillRect/>
            </a:stretch>
          </p:blipFill>
          <p:spPr bwMode="auto">
            <a:xfrm rot="8825514" flipV="1">
              <a:off x="2211830" y="5673419"/>
              <a:ext cx="1352789" cy="893642"/>
            </a:xfrm>
            <a:prstGeom prst="rect">
              <a:avLst/>
            </a:prstGeom>
            <a:noFill/>
          </p:spPr>
        </p:pic>
        <p:grpSp>
          <p:nvGrpSpPr>
            <p:cNvPr id="2049" name="Group 58"/>
            <p:cNvGrpSpPr/>
            <p:nvPr/>
          </p:nvGrpSpPr>
          <p:grpSpPr>
            <a:xfrm>
              <a:off x="2911368" y="6190594"/>
              <a:ext cx="241737" cy="220717"/>
              <a:chOff x="3352800" y="2514600"/>
              <a:chExt cx="2057400" cy="2314575"/>
            </a:xfrm>
          </p:grpSpPr>
          <p:pic>
            <p:nvPicPr>
              <p:cNvPr id="109"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10"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01736" y="2909454"/>
                <a:ext cx="1712718" cy="1381991"/>
              </a:xfrm>
              <a:prstGeom prst="rect">
                <a:avLst/>
              </a:prstGeom>
              <a:noFill/>
            </p:spPr>
          </p:pic>
        </p:grpSp>
        <p:grpSp>
          <p:nvGrpSpPr>
            <p:cNvPr id="2054" name="Group 58"/>
            <p:cNvGrpSpPr/>
            <p:nvPr/>
          </p:nvGrpSpPr>
          <p:grpSpPr>
            <a:xfrm>
              <a:off x="2948154" y="5870028"/>
              <a:ext cx="241737" cy="220717"/>
              <a:chOff x="3352800" y="2514600"/>
              <a:chExt cx="2057400" cy="2314575"/>
            </a:xfrm>
          </p:grpSpPr>
          <p:pic>
            <p:nvPicPr>
              <p:cNvPr id="112"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13"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01736" y="2909454"/>
                <a:ext cx="1712718" cy="1381991"/>
              </a:xfrm>
              <a:prstGeom prst="rect">
                <a:avLst/>
              </a:prstGeom>
              <a:noFill/>
            </p:spPr>
          </p:pic>
        </p:grpSp>
        <p:sp>
          <p:nvSpPr>
            <p:cNvPr id="81" name="TextBox 80"/>
            <p:cNvSpPr txBox="1"/>
            <p:nvPr/>
          </p:nvSpPr>
          <p:spPr>
            <a:xfrm rot="2349108">
              <a:off x="2361446" y="5288582"/>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101" name="TextBox 100"/>
            <p:cNvSpPr txBox="1"/>
            <p:nvPr/>
          </p:nvSpPr>
          <p:spPr>
            <a:xfrm rot="2349108">
              <a:off x="2154617" y="5680469"/>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114" name="TextBox 113"/>
            <p:cNvSpPr txBox="1"/>
            <p:nvPr/>
          </p:nvSpPr>
          <p:spPr>
            <a:xfrm rot="2349108">
              <a:off x="2187274" y="6137671"/>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115" name="TextBox 114"/>
            <p:cNvSpPr txBox="1"/>
            <p:nvPr/>
          </p:nvSpPr>
          <p:spPr>
            <a:xfrm rot="1482241">
              <a:off x="2219931" y="6540443"/>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grpSp>
      <p:sp>
        <p:nvSpPr>
          <p:cNvPr id="98" name="Rectangle 2"/>
          <p:cNvSpPr>
            <a:spLocks noGrp="1" noChangeArrowheads="1"/>
          </p:cNvSpPr>
          <p:nvPr>
            <p:ph type="title"/>
          </p:nvPr>
        </p:nvSpPr>
        <p:spPr>
          <a:xfrm>
            <a:off x="152400" y="171073"/>
            <a:ext cx="8991600" cy="590927"/>
          </a:xfrm>
        </p:spPr>
        <p:txBody>
          <a:bodyPr vert="horz" wrap="square" lIns="91436" tIns="45718" rIns="91436" bIns="45718" rtlCol="0" anchor="t" anchorCtr="0">
            <a:spAutoFit/>
          </a:bodyPr>
          <a:lstStyle/>
          <a:p>
            <a:pPr defTabSz="912520">
              <a:defRPr/>
            </a:pPr>
            <a:r>
              <a:rPr sz="3600" b="1" spc="-15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rPr>
              <a:t>Modelos de Virtual Desktop Infrastructure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left)">
                                      <p:cBhvr>
                                        <p:cTn id="1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0999" y="228600"/>
            <a:ext cx="8626475" cy="609398"/>
          </a:xfrm>
        </p:spPr>
        <p:txBody>
          <a:bodyPr/>
          <a:lstStyle/>
          <a:p>
            <a:r>
              <a:rPr sz="4400" smtClean="0"/>
              <a:t>Arquitectura de VDI</a:t>
            </a:r>
            <a:endParaRPr lang="en-US" sz="4400" dirty="0"/>
          </a:p>
        </p:txBody>
      </p:sp>
      <p:pic>
        <p:nvPicPr>
          <p:cNvPr id="146"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1382613">
            <a:off x="6921506" y="2959781"/>
            <a:ext cx="644871" cy="2742372"/>
          </a:xfrm>
          <a:prstGeom prst="rect">
            <a:avLst/>
          </a:prstGeom>
          <a:noFill/>
        </p:spPr>
      </p:pic>
      <p:grpSp>
        <p:nvGrpSpPr>
          <p:cNvPr id="121" name="Group 120"/>
          <p:cNvGrpSpPr/>
          <p:nvPr/>
        </p:nvGrpSpPr>
        <p:grpSpPr>
          <a:xfrm>
            <a:off x="5586008" y="5395372"/>
            <a:ext cx="3276187" cy="991579"/>
            <a:chOff x="5300867" y="4825116"/>
            <a:chExt cx="3276187" cy="991579"/>
          </a:xfrm>
        </p:grpSpPr>
        <p:grpSp>
          <p:nvGrpSpPr>
            <p:cNvPr id="79" name="Group 78"/>
            <p:cNvGrpSpPr/>
            <p:nvPr/>
          </p:nvGrpSpPr>
          <p:grpSpPr>
            <a:xfrm>
              <a:off x="7903112" y="4844522"/>
              <a:ext cx="673942" cy="925473"/>
              <a:chOff x="1770669" y="4665619"/>
              <a:chExt cx="673942" cy="925473"/>
            </a:xfrm>
          </p:grpSpPr>
          <p:pic>
            <p:nvPicPr>
              <p:cNvPr id="70" name="Picture 3" descr="C:\Clients\MS_artwork\Windows_Vista_Icons_ for_Marketing_use\Laptop.png"/>
              <p:cNvPicPr>
                <a:picLocks noChangeAspect="1" noChangeArrowheads="1"/>
              </p:cNvPicPr>
              <p:nvPr/>
            </p:nvPicPr>
            <p:blipFill>
              <a:blip r:embed="rId4"/>
              <a:srcRect/>
              <a:stretch>
                <a:fillRect/>
              </a:stretch>
            </p:blipFill>
            <p:spPr bwMode="auto">
              <a:xfrm rot="457243" flipH="1">
                <a:off x="1770669" y="4665619"/>
                <a:ext cx="673942" cy="925473"/>
              </a:xfrm>
              <a:prstGeom prst="rect">
                <a:avLst/>
              </a:prstGeom>
              <a:noFill/>
              <a:ln w="9525">
                <a:noFill/>
                <a:miter lim="800000"/>
                <a:headEnd/>
                <a:tailEnd/>
              </a:ln>
            </p:spPr>
          </p:pic>
          <p:pic>
            <p:nvPicPr>
              <p:cNvPr id="74" name="Picture 7" descr="\\eventsql\dvd27\Clip_Installer\DVD_ART\BoxShots_Logos\Windows Vista Enterprise\Windows Vista Enterprise logo v w.png"/>
              <p:cNvPicPr>
                <a:picLocks noChangeAspect="1" noChangeArrowheads="1"/>
              </p:cNvPicPr>
              <p:nvPr/>
            </p:nvPicPr>
            <p:blipFill>
              <a:blip r:embed="rId5" cstate="print"/>
              <a:srcRect/>
              <a:stretch>
                <a:fillRect/>
              </a:stretch>
            </p:blipFill>
            <p:spPr bwMode="auto">
              <a:xfrm rot="21297783">
                <a:off x="1840012" y="4865804"/>
                <a:ext cx="377026" cy="330526"/>
              </a:xfrm>
              <a:prstGeom prst="rect">
                <a:avLst/>
              </a:prstGeom>
              <a:noFill/>
              <a:ln w="9525">
                <a:noFill/>
                <a:miter lim="800000"/>
                <a:headEnd/>
                <a:tailEnd/>
              </a:ln>
            </p:spPr>
          </p:pic>
        </p:grpSp>
        <p:grpSp>
          <p:nvGrpSpPr>
            <p:cNvPr id="96" name="Group 95"/>
            <p:cNvGrpSpPr/>
            <p:nvPr/>
          </p:nvGrpSpPr>
          <p:grpSpPr>
            <a:xfrm>
              <a:off x="6440555" y="4825116"/>
              <a:ext cx="882070" cy="991579"/>
              <a:chOff x="725556" y="4944386"/>
              <a:chExt cx="882070" cy="991579"/>
            </a:xfrm>
          </p:grpSpPr>
          <p:pic>
            <p:nvPicPr>
              <p:cNvPr id="68" name="Picture 67" descr="image007"/>
              <p:cNvPicPr>
                <a:picLocks noChangeAspect="1" noChangeArrowheads="1"/>
              </p:cNvPicPr>
              <p:nvPr/>
            </p:nvPicPr>
            <p:blipFill>
              <a:blip r:embed="rId6"/>
              <a:srcRect/>
              <a:stretch>
                <a:fillRect/>
              </a:stretch>
            </p:blipFill>
            <p:spPr bwMode="auto">
              <a:xfrm flipH="1">
                <a:off x="725556" y="4944386"/>
                <a:ext cx="882070" cy="991579"/>
              </a:xfrm>
              <a:prstGeom prst="rect">
                <a:avLst/>
              </a:prstGeom>
              <a:noFill/>
              <a:ln w="9525">
                <a:noFill/>
                <a:miter lim="800000"/>
                <a:headEnd/>
                <a:tailEnd/>
              </a:ln>
            </p:spPr>
          </p:pic>
          <p:pic>
            <p:nvPicPr>
              <p:cNvPr id="77" name="Picture 8" descr="\\eventsql\dvd27\Clip_Installer\DVD_ART\BoxShots_Logos\Windows Fundamentals for Legacy PCs\windows fundamentals for legacy pcs v rev.png"/>
              <p:cNvPicPr>
                <a:picLocks noChangeAspect="1" noChangeArrowheads="1"/>
              </p:cNvPicPr>
              <p:nvPr/>
            </p:nvPicPr>
            <p:blipFill>
              <a:blip r:embed="rId7" cstate="print"/>
              <a:srcRect t="49200"/>
              <a:stretch>
                <a:fillRect/>
              </a:stretch>
            </p:blipFill>
            <p:spPr bwMode="auto">
              <a:xfrm rot="21019473">
                <a:off x="1176779" y="5307260"/>
                <a:ext cx="334127" cy="202711"/>
              </a:xfrm>
              <a:prstGeom prst="rect">
                <a:avLst/>
              </a:prstGeom>
              <a:noFill/>
              <a:ln w="9525">
                <a:noFill/>
                <a:miter lim="800000"/>
                <a:headEnd/>
                <a:tailEnd/>
              </a:ln>
            </p:spPr>
          </p:pic>
        </p:grpSp>
        <p:grpSp>
          <p:nvGrpSpPr>
            <p:cNvPr id="82" name="Group 53"/>
            <p:cNvGrpSpPr>
              <a:grpSpLocks/>
            </p:cNvGrpSpPr>
            <p:nvPr/>
          </p:nvGrpSpPr>
          <p:grpSpPr bwMode="auto">
            <a:xfrm>
              <a:off x="5300867" y="4929779"/>
              <a:ext cx="675538" cy="755403"/>
              <a:chOff x="6629400" y="5257800"/>
              <a:chExt cx="980300" cy="991093"/>
            </a:xfrm>
          </p:grpSpPr>
          <p:pic>
            <p:nvPicPr>
              <p:cNvPr id="83" name="Picture 82" descr="C:\Clients\MS_artwork\Windows_Vista_Icons_ for_Marketing_use\Computer.png"/>
              <p:cNvPicPr>
                <a:picLocks noChangeAspect="1" noChangeArrowheads="1"/>
              </p:cNvPicPr>
              <p:nvPr/>
            </p:nvPicPr>
            <p:blipFill>
              <a:blip r:embed="rId8">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84" name="Picture 83" descr="\\eventsql\dvd27\Clip_Installer\DVD_ART\BoxShots_Logos\Windows XP Embedded\Windows-XP-Embedded-Logo-rev v.png"/>
              <p:cNvPicPr>
                <a:picLocks noChangeAspect="1" noChangeArrowheads="1"/>
              </p:cNvPicPr>
              <p:nvPr/>
            </p:nvPicPr>
            <p:blipFill>
              <a:blip r:embed="rId9"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149" name="Group 148"/>
          <p:cNvGrpSpPr/>
          <p:nvPr/>
        </p:nvGrpSpPr>
        <p:grpSpPr>
          <a:xfrm>
            <a:off x="6666283" y="2353992"/>
            <a:ext cx="1066800" cy="1428750"/>
            <a:chOff x="6381142" y="1783736"/>
            <a:chExt cx="1066800" cy="1428750"/>
          </a:xfrm>
        </p:grpSpPr>
        <p:pic>
          <p:nvPicPr>
            <p:cNvPr id="87"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6381142" y="1783736"/>
              <a:ext cx="1066800" cy="1428750"/>
            </a:xfrm>
            <a:prstGeom prst="rect">
              <a:avLst/>
            </a:prstGeom>
            <a:noFill/>
            <a:ln w="9525">
              <a:noFill/>
              <a:miter lim="800000"/>
              <a:headEnd/>
              <a:tailEnd/>
            </a:ln>
          </p:spPr>
        </p:pic>
        <p:pic>
          <p:nvPicPr>
            <p:cNvPr id="92" name="Picture 77" descr="Picture1.png"/>
            <p:cNvPicPr>
              <a:picLocks noChangeAspect="1"/>
            </p:cNvPicPr>
            <p:nvPr/>
          </p:nvPicPr>
          <p:blipFill>
            <a:blip r:embed="rId11">
              <a:lum bright="24000"/>
            </a:blip>
            <a:srcRect/>
            <a:stretch>
              <a:fillRect/>
            </a:stretch>
          </p:blipFill>
          <p:spPr bwMode="auto">
            <a:xfrm>
              <a:off x="6616368" y="2148171"/>
              <a:ext cx="457200" cy="457200"/>
            </a:xfrm>
            <a:prstGeom prst="rect">
              <a:avLst/>
            </a:prstGeom>
            <a:noFill/>
            <a:ln w="9525">
              <a:noFill/>
              <a:miter lim="800000"/>
              <a:headEnd/>
              <a:tailEnd/>
            </a:ln>
          </p:spPr>
        </p:pic>
      </p:grpSp>
      <p:pic>
        <p:nvPicPr>
          <p:cNvPr id="142"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1539609">
            <a:off x="6358284" y="3032665"/>
            <a:ext cx="644871" cy="2742372"/>
          </a:xfrm>
          <a:prstGeom prst="rect">
            <a:avLst/>
          </a:prstGeom>
          <a:noFill/>
        </p:spPr>
      </p:pic>
      <p:pic>
        <p:nvPicPr>
          <p:cNvPr id="144"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0038333">
            <a:off x="7499667" y="2847140"/>
            <a:ext cx="644871" cy="2742372"/>
          </a:xfrm>
          <a:prstGeom prst="rect">
            <a:avLst/>
          </a:prstGeom>
          <a:noFill/>
        </p:spPr>
      </p:pic>
      <p:grpSp>
        <p:nvGrpSpPr>
          <p:cNvPr id="163" name="Group 162"/>
          <p:cNvGrpSpPr/>
          <p:nvPr/>
        </p:nvGrpSpPr>
        <p:grpSpPr>
          <a:xfrm>
            <a:off x="406647" y="2367031"/>
            <a:ext cx="3276187" cy="4062989"/>
            <a:chOff x="632789" y="1796775"/>
            <a:chExt cx="3276187" cy="4062989"/>
          </a:xfrm>
        </p:grpSpPr>
        <p:grpSp>
          <p:nvGrpSpPr>
            <p:cNvPr id="122" name="Group 121"/>
            <p:cNvGrpSpPr/>
            <p:nvPr/>
          </p:nvGrpSpPr>
          <p:grpSpPr>
            <a:xfrm>
              <a:off x="632789" y="4868185"/>
              <a:ext cx="3276187" cy="991579"/>
              <a:chOff x="5300867" y="4825116"/>
              <a:chExt cx="3276187" cy="991579"/>
            </a:xfrm>
          </p:grpSpPr>
          <p:grpSp>
            <p:nvGrpSpPr>
              <p:cNvPr id="123" name="Group 78"/>
              <p:cNvGrpSpPr/>
              <p:nvPr/>
            </p:nvGrpSpPr>
            <p:grpSpPr>
              <a:xfrm>
                <a:off x="7903112" y="4844522"/>
                <a:ext cx="673942" cy="925473"/>
                <a:chOff x="1770669" y="4665619"/>
                <a:chExt cx="673942" cy="925473"/>
              </a:xfrm>
            </p:grpSpPr>
            <p:pic>
              <p:nvPicPr>
                <p:cNvPr id="130" name="Picture 3" descr="C:\Clients\MS_artwork\Windows_Vista_Icons_ for_Marketing_use\Laptop.png"/>
                <p:cNvPicPr>
                  <a:picLocks noChangeAspect="1" noChangeArrowheads="1"/>
                </p:cNvPicPr>
                <p:nvPr/>
              </p:nvPicPr>
              <p:blipFill>
                <a:blip r:embed="rId4"/>
                <a:srcRect/>
                <a:stretch>
                  <a:fillRect/>
                </a:stretch>
              </p:blipFill>
              <p:spPr bwMode="auto">
                <a:xfrm rot="457243" flipH="1">
                  <a:off x="1770669" y="4665619"/>
                  <a:ext cx="673942" cy="925473"/>
                </a:xfrm>
                <a:prstGeom prst="rect">
                  <a:avLst/>
                </a:prstGeom>
                <a:noFill/>
                <a:ln w="9525">
                  <a:noFill/>
                  <a:miter lim="800000"/>
                  <a:headEnd/>
                  <a:tailEnd/>
                </a:ln>
              </p:spPr>
            </p:pic>
            <p:pic>
              <p:nvPicPr>
                <p:cNvPr id="131" name="Picture 7" descr="\\eventsql\dvd27\Clip_Installer\DVD_ART\BoxShots_Logos\Windows Vista Enterprise\Windows Vista Enterprise logo v w.png"/>
                <p:cNvPicPr>
                  <a:picLocks noChangeAspect="1" noChangeArrowheads="1"/>
                </p:cNvPicPr>
                <p:nvPr/>
              </p:nvPicPr>
              <p:blipFill>
                <a:blip r:embed="rId5" cstate="print"/>
                <a:srcRect/>
                <a:stretch>
                  <a:fillRect/>
                </a:stretch>
              </p:blipFill>
              <p:spPr bwMode="auto">
                <a:xfrm rot="21297783">
                  <a:off x="1840012" y="4865804"/>
                  <a:ext cx="377026" cy="330526"/>
                </a:xfrm>
                <a:prstGeom prst="rect">
                  <a:avLst/>
                </a:prstGeom>
                <a:noFill/>
                <a:ln w="9525">
                  <a:noFill/>
                  <a:miter lim="800000"/>
                  <a:headEnd/>
                  <a:tailEnd/>
                </a:ln>
              </p:spPr>
            </p:pic>
          </p:grpSp>
          <p:grpSp>
            <p:nvGrpSpPr>
              <p:cNvPr id="124" name="Group 95"/>
              <p:cNvGrpSpPr/>
              <p:nvPr/>
            </p:nvGrpSpPr>
            <p:grpSpPr>
              <a:xfrm>
                <a:off x="6440555" y="4825116"/>
                <a:ext cx="882070" cy="991579"/>
                <a:chOff x="725556" y="4944386"/>
                <a:chExt cx="882070" cy="991579"/>
              </a:xfrm>
            </p:grpSpPr>
            <p:pic>
              <p:nvPicPr>
                <p:cNvPr id="128" name="Picture 127" descr="image007"/>
                <p:cNvPicPr>
                  <a:picLocks noChangeAspect="1" noChangeArrowheads="1"/>
                </p:cNvPicPr>
                <p:nvPr/>
              </p:nvPicPr>
              <p:blipFill>
                <a:blip r:embed="rId6"/>
                <a:srcRect/>
                <a:stretch>
                  <a:fillRect/>
                </a:stretch>
              </p:blipFill>
              <p:spPr bwMode="auto">
                <a:xfrm flipH="1">
                  <a:off x="725556" y="4944386"/>
                  <a:ext cx="882070" cy="991579"/>
                </a:xfrm>
                <a:prstGeom prst="rect">
                  <a:avLst/>
                </a:prstGeom>
                <a:noFill/>
                <a:ln w="9525">
                  <a:noFill/>
                  <a:miter lim="800000"/>
                  <a:headEnd/>
                  <a:tailEnd/>
                </a:ln>
              </p:spPr>
            </p:pic>
            <p:pic>
              <p:nvPicPr>
                <p:cNvPr id="129" name="Picture 8" descr="\\eventsql\dvd27\Clip_Installer\DVD_ART\BoxShots_Logos\Windows Fundamentals for Legacy PCs\windows fundamentals for legacy pcs v rev.png"/>
                <p:cNvPicPr>
                  <a:picLocks noChangeAspect="1" noChangeArrowheads="1"/>
                </p:cNvPicPr>
                <p:nvPr/>
              </p:nvPicPr>
              <p:blipFill>
                <a:blip r:embed="rId7" cstate="print"/>
                <a:srcRect t="49200"/>
                <a:stretch>
                  <a:fillRect/>
                </a:stretch>
              </p:blipFill>
              <p:spPr bwMode="auto">
                <a:xfrm rot="21019473">
                  <a:off x="1176779" y="5307260"/>
                  <a:ext cx="334127" cy="202711"/>
                </a:xfrm>
                <a:prstGeom prst="rect">
                  <a:avLst/>
                </a:prstGeom>
                <a:noFill/>
                <a:ln w="9525">
                  <a:noFill/>
                  <a:miter lim="800000"/>
                  <a:headEnd/>
                  <a:tailEnd/>
                </a:ln>
              </p:spPr>
            </p:pic>
          </p:grpSp>
          <p:grpSp>
            <p:nvGrpSpPr>
              <p:cNvPr id="125" name="Group 53"/>
              <p:cNvGrpSpPr>
                <a:grpSpLocks/>
              </p:cNvGrpSpPr>
              <p:nvPr/>
            </p:nvGrpSpPr>
            <p:grpSpPr bwMode="auto">
              <a:xfrm>
                <a:off x="5300867" y="4929779"/>
                <a:ext cx="675538" cy="755403"/>
                <a:chOff x="6629400" y="5257800"/>
                <a:chExt cx="980300" cy="991093"/>
              </a:xfrm>
            </p:grpSpPr>
            <p:pic>
              <p:nvPicPr>
                <p:cNvPr id="126" name="Picture 125" descr="C:\Clients\MS_artwork\Windows_Vista_Icons_ for_Marketing_use\Computer.png"/>
                <p:cNvPicPr>
                  <a:picLocks noChangeAspect="1" noChangeArrowheads="1"/>
                </p:cNvPicPr>
                <p:nvPr/>
              </p:nvPicPr>
              <p:blipFill>
                <a:blip r:embed="rId8">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127" name="Picture 126" descr="\\eventsql\dvd27\Clip_Installer\DVD_ART\BoxShots_Logos\Windows XP Embedded\Windows-XP-Embedded-Logo-rev v.png"/>
                <p:cNvPicPr>
                  <a:picLocks noChangeAspect="1" noChangeArrowheads="1"/>
                </p:cNvPicPr>
                <p:nvPr/>
              </p:nvPicPr>
              <p:blipFill>
                <a:blip r:embed="rId9"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150" name="Group 149"/>
            <p:cNvGrpSpPr/>
            <p:nvPr/>
          </p:nvGrpSpPr>
          <p:grpSpPr>
            <a:xfrm>
              <a:off x="1673411" y="1796775"/>
              <a:ext cx="1066800" cy="1428750"/>
              <a:chOff x="3452946" y="1806607"/>
              <a:chExt cx="1066800" cy="1428750"/>
            </a:xfrm>
          </p:grpSpPr>
          <p:pic>
            <p:nvPicPr>
              <p:cNvPr id="132"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3452946" y="1806607"/>
                <a:ext cx="1066800" cy="1428750"/>
              </a:xfrm>
              <a:prstGeom prst="rect">
                <a:avLst/>
              </a:prstGeom>
              <a:noFill/>
              <a:ln w="9525">
                <a:noFill/>
                <a:miter lim="800000"/>
                <a:headEnd/>
                <a:tailEnd/>
              </a:ln>
            </p:spPr>
          </p:pic>
          <p:pic>
            <p:nvPicPr>
              <p:cNvPr id="136" name="Picture 77" descr="Picture1.png"/>
              <p:cNvPicPr>
                <a:picLocks noChangeAspect="1"/>
              </p:cNvPicPr>
              <p:nvPr/>
            </p:nvPicPr>
            <p:blipFill>
              <a:blip r:embed="rId11">
                <a:lum bright="24000"/>
              </a:blip>
              <a:srcRect/>
              <a:stretch>
                <a:fillRect/>
              </a:stretch>
            </p:blipFill>
            <p:spPr bwMode="auto">
              <a:xfrm>
                <a:off x="3642217" y="2531736"/>
                <a:ext cx="457200" cy="457200"/>
              </a:xfrm>
              <a:prstGeom prst="rect">
                <a:avLst/>
              </a:prstGeom>
              <a:noFill/>
              <a:ln w="9525">
                <a:noFill/>
                <a:miter lim="800000"/>
                <a:headEnd/>
                <a:tailEnd/>
              </a:ln>
            </p:spPr>
          </p:pic>
          <p:pic>
            <p:nvPicPr>
              <p:cNvPr id="137" name="Picture 77" descr="Picture1.png"/>
              <p:cNvPicPr>
                <a:picLocks noChangeAspect="1"/>
              </p:cNvPicPr>
              <p:nvPr/>
            </p:nvPicPr>
            <p:blipFill>
              <a:blip r:embed="rId11">
                <a:lum bright="24000"/>
              </a:blip>
              <a:srcRect/>
              <a:stretch>
                <a:fillRect/>
              </a:stretch>
            </p:blipFill>
            <p:spPr bwMode="auto">
              <a:xfrm>
                <a:off x="3944559" y="2379336"/>
                <a:ext cx="457200" cy="457200"/>
              </a:xfrm>
              <a:prstGeom prst="rect">
                <a:avLst/>
              </a:prstGeom>
              <a:noFill/>
              <a:ln w="9525">
                <a:noFill/>
                <a:miter lim="800000"/>
                <a:headEnd/>
                <a:tailEnd/>
              </a:ln>
            </p:spPr>
          </p:pic>
          <p:pic>
            <p:nvPicPr>
              <p:cNvPr id="140" name="Picture 77" descr="Picture1.png"/>
              <p:cNvPicPr>
                <a:picLocks noChangeAspect="1"/>
              </p:cNvPicPr>
              <p:nvPr/>
            </p:nvPicPr>
            <p:blipFill>
              <a:blip r:embed="rId11">
                <a:lum bright="24000"/>
              </a:blip>
              <a:srcRect/>
              <a:stretch>
                <a:fillRect/>
              </a:stretch>
            </p:blipFill>
            <p:spPr bwMode="auto">
              <a:xfrm>
                <a:off x="3636866" y="2174857"/>
                <a:ext cx="457200" cy="457200"/>
              </a:xfrm>
              <a:prstGeom prst="rect">
                <a:avLst/>
              </a:prstGeom>
              <a:noFill/>
              <a:ln w="9525">
                <a:noFill/>
                <a:miter lim="800000"/>
                <a:headEnd/>
                <a:tailEnd/>
              </a:ln>
            </p:spPr>
          </p:pic>
        </p:grpSp>
        <p:pic>
          <p:nvPicPr>
            <p:cNvPr id="141"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1539609">
              <a:off x="1438196" y="2429282"/>
              <a:ext cx="644871" cy="2742372"/>
            </a:xfrm>
            <a:prstGeom prst="rect">
              <a:avLst/>
            </a:prstGeom>
            <a:noFill/>
          </p:spPr>
        </p:pic>
        <p:pic>
          <p:nvPicPr>
            <p:cNvPr id="143"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0038333">
              <a:off x="2495058" y="2422656"/>
              <a:ext cx="644871" cy="2742372"/>
            </a:xfrm>
            <a:prstGeom prst="rect">
              <a:avLst/>
            </a:prstGeom>
            <a:noFill/>
          </p:spPr>
        </p:pic>
        <p:pic>
          <p:nvPicPr>
            <p:cNvPr id="145"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1382613">
              <a:off x="1941780" y="2594934"/>
              <a:ext cx="644871" cy="2742372"/>
            </a:xfrm>
            <a:prstGeom prst="rect">
              <a:avLst/>
            </a:prstGeom>
            <a:noFill/>
          </p:spPr>
        </p:pic>
      </p:grpSp>
      <p:sp>
        <p:nvSpPr>
          <p:cNvPr id="147" name="TextBox 146"/>
          <p:cNvSpPr txBox="1"/>
          <p:nvPr/>
        </p:nvSpPr>
        <p:spPr>
          <a:xfrm>
            <a:off x="653144" y="1455202"/>
            <a:ext cx="2737582" cy="707886"/>
          </a:xfrm>
          <a:prstGeom prst="rect">
            <a:avLst/>
          </a:prstGeom>
          <a:noFill/>
        </p:spPr>
        <p:txBody>
          <a:bodyPr wrap="square" rtlCol="0">
            <a:spAutoFit/>
          </a:bodyPr>
          <a:lstStyle/>
          <a:p>
            <a:pPr algn="ctr"/>
            <a:r>
              <a:rPr lang="en-US" sz="2000" dirty="0" err="1" smtClean="0">
                <a:solidFill>
                  <a:schemeClr val="tx1"/>
                </a:solidFill>
                <a:latin typeface="Calibri" pitchFamily="34" charset="0"/>
              </a:rPr>
              <a:t>Estática</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persistente</a:t>
            </a:r>
            <a:r>
              <a:rPr lang="en-US" sz="2000" dirty="0" smtClean="0">
                <a:solidFill>
                  <a:schemeClr val="tx1"/>
                </a:solidFill>
                <a:latin typeface="Calibri" pitchFamily="34" charset="0"/>
              </a:rPr>
              <a:t>”)</a:t>
            </a:r>
          </a:p>
          <a:p>
            <a:pPr algn="ctr"/>
            <a:r>
              <a:rPr lang="en-US" sz="2000" dirty="0" smtClean="0">
                <a:solidFill>
                  <a:schemeClr val="tx1"/>
                </a:solidFill>
                <a:latin typeface="Calibri" pitchFamily="34" charset="0"/>
              </a:rPr>
              <a:t>Desktops </a:t>
            </a:r>
            <a:r>
              <a:rPr lang="en-US" sz="2000" dirty="0" err="1" smtClean="0">
                <a:solidFill>
                  <a:schemeClr val="tx1"/>
                </a:solidFill>
                <a:latin typeface="Calibri" pitchFamily="34" charset="0"/>
              </a:rPr>
              <a:t>virtuales</a:t>
            </a:r>
            <a:endParaRPr lang="en-US" sz="2000" dirty="0" smtClean="0">
              <a:solidFill>
                <a:schemeClr val="tx1"/>
              </a:solidFill>
              <a:latin typeface="Calibri" pitchFamily="34" charset="0"/>
            </a:endParaRPr>
          </a:p>
        </p:txBody>
      </p:sp>
      <p:sp>
        <p:nvSpPr>
          <p:cNvPr id="148" name="TextBox 147"/>
          <p:cNvSpPr txBox="1"/>
          <p:nvPr/>
        </p:nvSpPr>
        <p:spPr>
          <a:xfrm>
            <a:off x="5996401" y="1377290"/>
            <a:ext cx="3147599" cy="707886"/>
          </a:xfrm>
          <a:prstGeom prst="rect">
            <a:avLst/>
          </a:prstGeom>
          <a:noFill/>
        </p:spPr>
        <p:txBody>
          <a:bodyPr wrap="square" rtlCol="0">
            <a:spAutoFit/>
          </a:bodyPr>
          <a:lstStyle/>
          <a:p>
            <a:pPr algn="ctr"/>
            <a:r>
              <a:rPr lang="en-US" sz="2000" dirty="0" err="1" smtClean="0">
                <a:solidFill>
                  <a:schemeClr val="tx1"/>
                </a:solidFill>
                <a:latin typeface="Calibri" pitchFamily="34" charset="0"/>
              </a:rPr>
              <a:t>Dinámico</a:t>
            </a:r>
            <a:r>
              <a:rPr lang="en-US" sz="2000" dirty="0" smtClean="0">
                <a:solidFill>
                  <a:schemeClr val="tx1"/>
                </a:solidFill>
                <a:latin typeface="Calibri" pitchFamily="34" charset="0"/>
              </a:rPr>
              <a:t> (“no </a:t>
            </a:r>
            <a:r>
              <a:rPr lang="en-US" sz="2000" dirty="0" err="1" smtClean="0">
                <a:solidFill>
                  <a:schemeClr val="tx1"/>
                </a:solidFill>
                <a:latin typeface="Calibri" pitchFamily="34" charset="0"/>
              </a:rPr>
              <a:t>persistente</a:t>
            </a:r>
            <a:r>
              <a:rPr lang="en-US" sz="2000" dirty="0" smtClean="0">
                <a:solidFill>
                  <a:schemeClr val="tx1"/>
                </a:solidFill>
                <a:latin typeface="Calibri" pitchFamily="34" charset="0"/>
              </a:rPr>
              <a:t>”)</a:t>
            </a:r>
          </a:p>
          <a:p>
            <a:pPr algn="ctr"/>
            <a:r>
              <a:rPr lang="en-US" sz="2000" dirty="0" smtClean="0">
                <a:solidFill>
                  <a:schemeClr val="tx1"/>
                </a:solidFill>
                <a:latin typeface="Calibri" pitchFamily="34" charset="0"/>
              </a:rPr>
              <a:t>Desktops </a:t>
            </a:r>
            <a:r>
              <a:rPr lang="en-US" sz="2000" dirty="0" err="1" smtClean="0">
                <a:solidFill>
                  <a:schemeClr val="tx1"/>
                </a:solidFill>
                <a:latin typeface="Calibri" pitchFamily="34" charset="0"/>
              </a:rPr>
              <a:t>virtuales</a:t>
            </a:r>
            <a:endParaRPr lang="en-US" sz="2000" dirty="0" smtClean="0">
              <a:solidFill>
                <a:schemeClr val="tx1"/>
              </a:solidFill>
              <a:latin typeface="Calibri" pitchFamily="34" charset="0"/>
            </a:endParaRPr>
          </a:p>
        </p:txBody>
      </p:sp>
      <p:grpSp>
        <p:nvGrpSpPr>
          <p:cNvPr id="151" name="Group 150"/>
          <p:cNvGrpSpPr/>
          <p:nvPr/>
        </p:nvGrpSpPr>
        <p:grpSpPr>
          <a:xfrm>
            <a:off x="5211098" y="1720644"/>
            <a:ext cx="619432" cy="540775"/>
            <a:chOff x="6915729" y="1669957"/>
            <a:chExt cx="1485477" cy="1280583"/>
          </a:xfrm>
        </p:grpSpPr>
        <p:sp>
          <p:nvSpPr>
            <p:cNvPr id="152" name="Isosceles Triangle 151"/>
            <p:cNvSpPr/>
            <p:nvPr/>
          </p:nvSpPr>
          <p:spPr bwMode="auto">
            <a:xfrm>
              <a:off x="6915729" y="1669957"/>
              <a:ext cx="1485477" cy="1280583"/>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ndParaRPr>
            </a:p>
          </p:txBody>
        </p:sp>
        <p:pic>
          <p:nvPicPr>
            <p:cNvPr id="153" name="Picture 5" descr="\\eventsql\dvd27\Clip_Installer\DVD_ART\Artwork_Imagery\HARDWARE_IMAGERY\Illustration - Misc Hardware\Windows Vista Illustration Icons\Server.png"/>
            <p:cNvPicPr>
              <a:picLocks noChangeAspect="1" noChangeArrowheads="1"/>
            </p:cNvPicPr>
            <p:nvPr/>
          </p:nvPicPr>
          <p:blipFill>
            <a:blip r:embed="rId12" cstate="email"/>
            <a:srcRect/>
            <a:stretch>
              <a:fillRect/>
            </a:stretch>
          </p:blipFill>
          <p:spPr bwMode="auto">
            <a:xfrm>
              <a:off x="7374988" y="1923427"/>
              <a:ext cx="589910" cy="807246"/>
            </a:xfrm>
            <a:prstGeom prst="rect">
              <a:avLst/>
            </a:prstGeom>
            <a:noFill/>
            <a:ln w="9525">
              <a:noFill/>
              <a:miter lim="800000"/>
              <a:headEnd/>
              <a:tailEnd/>
            </a:ln>
          </p:spPr>
        </p:pic>
        <p:grpSp>
          <p:nvGrpSpPr>
            <p:cNvPr id="154" name="Group 146"/>
            <p:cNvGrpSpPr/>
            <p:nvPr/>
          </p:nvGrpSpPr>
          <p:grpSpPr>
            <a:xfrm>
              <a:off x="7369918" y="2549382"/>
              <a:ext cx="476374" cy="334482"/>
              <a:chOff x="6505548" y="845445"/>
              <a:chExt cx="681002" cy="627755"/>
            </a:xfrm>
          </p:grpSpPr>
          <p:pic>
            <p:nvPicPr>
              <p:cNvPr id="159" name="Picture 158" descr="server.png"/>
              <p:cNvPicPr>
                <a:picLocks noChangeAspect="1"/>
              </p:cNvPicPr>
              <p:nvPr/>
            </p:nvPicPr>
            <p:blipFill>
              <a:blip r:embed="rId13" cstate="email"/>
              <a:stretch>
                <a:fillRect/>
              </a:stretch>
            </p:blipFill>
            <p:spPr>
              <a:xfrm>
                <a:off x="6505548" y="845445"/>
                <a:ext cx="338102" cy="449955"/>
              </a:xfrm>
              <a:prstGeom prst="rect">
                <a:avLst/>
              </a:prstGeom>
            </p:spPr>
          </p:pic>
          <p:pic>
            <p:nvPicPr>
              <p:cNvPr id="160" name="Picture 159" descr="server.png"/>
              <p:cNvPicPr>
                <a:picLocks noChangeAspect="1"/>
              </p:cNvPicPr>
              <p:nvPr/>
            </p:nvPicPr>
            <p:blipFill>
              <a:blip r:embed="rId13" cstate="email"/>
              <a:stretch>
                <a:fillRect/>
              </a:stretch>
            </p:blipFill>
            <p:spPr>
              <a:xfrm>
                <a:off x="6848448" y="845445"/>
                <a:ext cx="338102" cy="449955"/>
              </a:xfrm>
              <a:prstGeom prst="rect">
                <a:avLst/>
              </a:prstGeom>
            </p:spPr>
          </p:pic>
          <p:pic>
            <p:nvPicPr>
              <p:cNvPr id="161" name="Picture 160" descr="server.png"/>
              <p:cNvPicPr>
                <a:picLocks noChangeAspect="1"/>
              </p:cNvPicPr>
              <p:nvPr/>
            </p:nvPicPr>
            <p:blipFill>
              <a:blip r:embed="rId13" cstate="email"/>
              <a:stretch>
                <a:fillRect/>
              </a:stretch>
            </p:blipFill>
            <p:spPr>
              <a:xfrm>
                <a:off x="6683348" y="1023245"/>
                <a:ext cx="338102" cy="449955"/>
              </a:xfrm>
              <a:prstGeom prst="rect">
                <a:avLst/>
              </a:prstGeom>
            </p:spPr>
          </p:pic>
        </p:grpSp>
        <p:grpSp>
          <p:nvGrpSpPr>
            <p:cNvPr id="155" name="Group 146"/>
            <p:cNvGrpSpPr/>
            <p:nvPr/>
          </p:nvGrpSpPr>
          <p:grpSpPr>
            <a:xfrm>
              <a:off x="7552045" y="2549382"/>
              <a:ext cx="476374" cy="334482"/>
              <a:chOff x="6505548" y="845445"/>
              <a:chExt cx="681002" cy="627755"/>
            </a:xfrm>
          </p:grpSpPr>
          <p:pic>
            <p:nvPicPr>
              <p:cNvPr id="156" name="Picture 155" descr="server.png"/>
              <p:cNvPicPr>
                <a:picLocks noChangeAspect="1"/>
              </p:cNvPicPr>
              <p:nvPr/>
            </p:nvPicPr>
            <p:blipFill>
              <a:blip r:embed="rId13" cstate="email"/>
              <a:stretch>
                <a:fillRect/>
              </a:stretch>
            </p:blipFill>
            <p:spPr>
              <a:xfrm>
                <a:off x="6505548" y="845445"/>
                <a:ext cx="338102" cy="449955"/>
              </a:xfrm>
              <a:prstGeom prst="rect">
                <a:avLst/>
              </a:prstGeom>
            </p:spPr>
          </p:pic>
          <p:pic>
            <p:nvPicPr>
              <p:cNvPr id="157" name="Picture 156" descr="server.png"/>
              <p:cNvPicPr>
                <a:picLocks noChangeAspect="1"/>
              </p:cNvPicPr>
              <p:nvPr/>
            </p:nvPicPr>
            <p:blipFill>
              <a:blip r:embed="rId13" cstate="email"/>
              <a:stretch>
                <a:fillRect/>
              </a:stretch>
            </p:blipFill>
            <p:spPr>
              <a:xfrm>
                <a:off x="6848448" y="845445"/>
                <a:ext cx="338102" cy="449955"/>
              </a:xfrm>
              <a:prstGeom prst="rect">
                <a:avLst/>
              </a:prstGeom>
            </p:spPr>
          </p:pic>
          <p:pic>
            <p:nvPicPr>
              <p:cNvPr id="158" name="Picture 157" descr="server.png"/>
              <p:cNvPicPr>
                <a:picLocks noChangeAspect="1"/>
              </p:cNvPicPr>
              <p:nvPr/>
            </p:nvPicPr>
            <p:blipFill>
              <a:blip r:embed="rId13" cstate="email"/>
              <a:stretch>
                <a:fillRect/>
              </a:stretch>
            </p:blipFill>
            <p:spPr>
              <a:xfrm>
                <a:off x="6683348" y="1023245"/>
                <a:ext cx="338102" cy="449955"/>
              </a:xfrm>
              <a:prstGeom prst="rect">
                <a:avLst/>
              </a:prstGeom>
            </p:spPr>
          </p:pic>
        </p:grpSp>
      </p:grpSp>
      <p:grpSp>
        <p:nvGrpSpPr>
          <p:cNvPr id="164" name="Group 163"/>
          <p:cNvGrpSpPr/>
          <p:nvPr/>
        </p:nvGrpSpPr>
        <p:grpSpPr>
          <a:xfrm>
            <a:off x="5177928" y="2685428"/>
            <a:ext cx="672266" cy="824688"/>
            <a:chOff x="5305747" y="1771026"/>
            <a:chExt cx="854769" cy="1169684"/>
          </a:xfrm>
        </p:grpSpPr>
        <p:pic>
          <p:nvPicPr>
            <p:cNvPr id="165" name="Picture 5" descr="\\eventsql\dvd27\Clip_Installer\DVD_ART\Artwork_Imagery\HARDWARE_IMAGERY\Illustration - Misc Hardware\Windows Vista Illustration Icons\Server.png"/>
            <p:cNvPicPr>
              <a:picLocks noChangeAspect="1" noChangeArrowheads="1"/>
            </p:cNvPicPr>
            <p:nvPr/>
          </p:nvPicPr>
          <p:blipFill>
            <a:blip r:embed="rId14" cstate="email"/>
            <a:srcRect/>
            <a:stretch>
              <a:fillRect/>
            </a:stretch>
          </p:blipFill>
          <p:spPr bwMode="auto">
            <a:xfrm>
              <a:off x="5305747" y="1771026"/>
              <a:ext cx="854769" cy="1169684"/>
            </a:xfrm>
            <a:prstGeom prst="rect">
              <a:avLst/>
            </a:prstGeom>
            <a:noFill/>
            <a:ln w="9525">
              <a:noFill/>
              <a:miter lim="800000"/>
              <a:headEnd/>
              <a:tailEnd/>
            </a:ln>
          </p:spPr>
        </p:pic>
        <p:grpSp>
          <p:nvGrpSpPr>
            <p:cNvPr id="166" name="Group 20"/>
            <p:cNvGrpSpPr/>
            <p:nvPr/>
          </p:nvGrpSpPr>
          <p:grpSpPr>
            <a:xfrm>
              <a:off x="5783454" y="2135228"/>
              <a:ext cx="377056" cy="348450"/>
              <a:chOff x="1747290" y="5571160"/>
              <a:chExt cx="554957" cy="384739"/>
            </a:xfrm>
          </p:grpSpPr>
          <p:pic>
            <p:nvPicPr>
              <p:cNvPr id="172" name="Picture 1" descr="image001"/>
              <p:cNvPicPr>
                <a:picLocks noChangeAspect="1" noChangeArrowheads="1"/>
              </p:cNvPicPr>
              <p:nvPr/>
            </p:nvPicPr>
            <p:blipFill>
              <a:blip r:embed="rId15"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173" name="Picture 2" descr="image002"/>
              <p:cNvPicPr>
                <a:picLocks noChangeAspect="1" noChangeArrowheads="1"/>
              </p:cNvPicPr>
              <p:nvPr/>
            </p:nvPicPr>
            <p:blipFill>
              <a:blip r:embed="rId16"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174" name="Picture 3" descr="image003"/>
              <p:cNvPicPr>
                <a:picLocks noChangeAspect="1" noChangeArrowheads="1"/>
              </p:cNvPicPr>
              <p:nvPr/>
            </p:nvPicPr>
            <p:blipFill>
              <a:blip r:embed="rId17"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175" name="Picture 4" descr="image004"/>
              <p:cNvPicPr>
                <a:picLocks noChangeAspect="1" noChangeArrowheads="1"/>
              </p:cNvPicPr>
              <p:nvPr/>
            </p:nvPicPr>
            <p:blipFill>
              <a:blip r:embed="rId18"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nvGrpSpPr>
            <p:cNvPr id="167" name="Group 20"/>
            <p:cNvGrpSpPr/>
            <p:nvPr/>
          </p:nvGrpSpPr>
          <p:grpSpPr>
            <a:xfrm>
              <a:off x="5783454" y="2135228"/>
              <a:ext cx="377056" cy="348450"/>
              <a:chOff x="1747290" y="5571160"/>
              <a:chExt cx="554957" cy="384739"/>
            </a:xfrm>
          </p:grpSpPr>
          <p:pic>
            <p:nvPicPr>
              <p:cNvPr id="168" name="Picture 1" descr="image001"/>
              <p:cNvPicPr>
                <a:picLocks noChangeAspect="1" noChangeArrowheads="1"/>
              </p:cNvPicPr>
              <p:nvPr/>
            </p:nvPicPr>
            <p:blipFill>
              <a:blip r:embed="rId15"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169" name="Picture 2" descr="image002"/>
              <p:cNvPicPr>
                <a:picLocks noChangeAspect="1" noChangeArrowheads="1"/>
              </p:cNvPicPr>
              <p:nvPr/>
            </p:nvPicPr>
            <p:blipFill>
              <a:blip r:embed="rId16"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170" name="Picture 3" descr="image003"/>
              <p:cNvPicPr>
                <a:picLocks noChangeAspect="1" noChangeArrowheads="1"/>
              </p:cNvPicPr>
              <p:nvPr/>
            </p:nvPicPr>
            <p:blipFill>
              <a:blip r:embed="rId17"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171" name="Picture 4" descr="image004"/>
              <p:cNvPicPr>
                <a:picLocks noChangeAspect="1" noChangeArrowheads="1"/>
              </p:cNvPicPr>
              <p:nvPr/>
            </p:nvPicPr>
            <p:blipFill>
              <a:blip r:embed="rId18"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grpSp>
        <p:nvGrpSpPr>
          <p:cNvPr id="176" name="Group 175"/>
          <p:cNvGrpSpPr/>
          <p:nvPr/>
        </p:nvGrpSpPr>
        <p:grpSpPr>
          <a:xfrm>
            <a:off x="5201265" y="3883742"/>
            <a:ext cx="814788" cy="806246"/>
            <a:chOff x="3021032" y="1819315"/>
            <a:chExt cx="1254711" cy="1187708"/>
          </a:xfrm>
        </p:grpSpPr>
        <p:pic>
          <p:nvPicPr>
            <p:cNvPr id="177" name="Picture 5" descr="\\eventsql\dvd27\Clip_Installer\DVD_ART\Artwork_Imagery\HARDWARE_IMAGERY\Illustration - Misc Hardware\Windows Vista Illustration Icons\Server.png"/>
            <p:cNvPicPr>
              <a:picLocks noChangeAspect="1" noChangeArrowheads="1"/>
            </p:cNvPicPr>
            <p:nvPr/>
          </p:nvPicPr>
          <p:blipFill>
            <a:blip r:embed="rId14" cstate="email"/>
            <a:srcRect/>
            <a:stretch>
              <a:fillRect/>
            </a:stretch>
          </p:blipFill>
          <p:spPr bwMode="auto">
            <a:xfrm>
              <a:off x="3021032" y="1819315"/>
              <a:ext cx="854769" cy="1169685"/>
            </a:xfrm>
            <a:prstGeom prst="rect">
              <a:avLst/>
            </a:prstGeom>
            <a:noFill/>
            <a:ln w="9525">
              <a:noFill/>
              <a:miter lim="800000"/>
              <a:headEnd/>
              <a:tailEnd/>
            </a:ln>
          </p:spPr>
        </p:pic>
        <p:grpSp>
          <p:nvGrpSpPr>
            <p:cNvPr id="178" name="Group 63"/>
            <p:cNvGrpSpPr/>
            <p:nvPr/>
          </p:nvGrpSpPr>
          <p:grpSpPr>
            <a:xfrm>
              <a:off x="3039869" y="1837701"/>
              <a:ext cx="1203216" cy="1169322"/>
              <a:chOff x="7367051" y="1355101"/>
              <a:chExt cx="1203216" cy="1169322"/>
            </a:xfrm>
          </p:grpSpPr>
          <p:pic>
            <p:nvPicPr>
              <p:cNvPr id="186" name="Picture 185" descr="chart.png"/>
              <p:cNvPicPr>
                <a:picLocks noChangeAspect="1"/>
              </p:cNvPicPr>
              <p:nvPr/>
            </p:nvPicPr>
            <p:blipFill>
              <a:blip r:embed="rId19" cstate="email"/>
              <a:stretch>
                <a:fillRect/>
              </a:stretch>
            </p:blipFill>
            <p:spPr>
              <a:xfrm>
                <a:off x="7523024" y="1639214"/>
                <a:ext cx="705516" cy="508628"/>
              </a:xfrm>
              <a:prstGeom prst="rect">
                <a:avLst/>
              </a:prstGeom>
              <a:effectLst/>
            </p:spPr>
          </p:pic>
          <p:sp>
            <p:nvSpPr>
              <p:cNvPr id="187" name="Oval 186"/>
              <p:cNvSpPr/>
              <p:nvPr/>
            </p:nvSpPr>
            <p:spPr bwMode="auto">
              <a:xfrm>
                <a:off x="7367051" y="1355101"/>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ndParaRPr>
              </a:p>
            </p:txBody>
          </p:sp>
          <p:grpSp>
            <p:nvGrpSpPr>
              <p:cNvPr id="188" name="Group 146"/>
              <p:cNvGrpSpPr/>
              <p:nvPr/>
            </p:nvGrpSpPr>
            <p:grpSpPr>
              <a:xfrm>
                <a:off x="7857410" y="1893528"/>
                <a:ext cx="476374" cy="334482"/>
                <a:chOff x="6505548" y="845445"/>
                <a:chExt cx="681002" cy="627755"/>
              </a:xfrm>
            </p:grpSpPr>
            <p:pic>
              <p:nvPicPr>
                <p:cNvPr id="189" name="Picture 188" descr="server.png"/>
                <p:cNvPicPr>
                  <a:picLocks noChangeAspect="1"/>
                </p:cNvPicPr>
                <p:nvPr/>
              </p:nvPicPr>
              <p:blipFill>
                <a:blip r:embed="rId20" cstate="email"/>
                <a:stretch>
                  <a:fillRect/>
                </a:stretch>
              </p:blipFill>
              <p:spPr>
                <a:xfrm>
                  <a:off x="6505548" y="845445"/>
                  <a:ext cx="338102" cy="449955"/>
                </a:xfrm>
                <a:prstGeom prst="rect">
                  <a:avLst/>
                </a:prstGeom>
              </p:spPr>
            </p:pic>
            <p:pic>
              <p:nvPicPr>
                <p:cNvPr id="190" name="Picture 189" descr="server.png"/>
                <p:cNvPicPr>
                  <a:picLocks noChangeAspect="1"/>
                </p:cNvPicPr>
                <p:nvPr/>
              </p:nvPicPr>
              <p:blipFill>
                <a:blip r:embed="rId20" cstate="email"/>
                <a:stretch>
                  <a:fillRect/>
                </a:stretch>
              </p:blipFill>
              <p:spPr>
                <a:xfrm>
                  <a:off x="6848448" y="845445"/>
                  <a:ext cx="338102" cy="449955"/>
                </a:xfrm>
                <a:prstGeom prst="rect">
                  <a:avLst/>
                </a:prstGeom>
              </p:spPr>
            </p:pic>
            <p:pic>
              <p:nvPicPr>
                <p:cNvPr id="191" name="Picture 190" descr="server.png"/>
                <p:cNvPicPr>
                  <a:picLocks noChangeAspect="1"/>
                </p:cNvPicPr>
                <p:nvPr/>
              </p:nvPicPr>
              <p:blipFill>
                <a:blip r:embed="rId20" cstate="email"/>
                <a:stretch>
                  <a:fillRect/>
                </a:stretch>
              </p:blipFill>
              <p:spPr>
                <a:xfrm>
                  <a:off x="6683348" y="1023245"/>
                  <a:ext cx="338102" cy="449955"/>
                </a:xfrm>
                <a:prstGeom prst="rect">
                  <a:avLst/>
                </a:prstGeom>
              </p:spPr>
            </p:pic>
          </p:grpSp>
        </p:grpSp>
        <p:grpSp>
          <p:nvGrpSpPr>
            <p:cNvPr id="179" name="Group 65"/>
            <p:cNvGrpSpPr/>
            <p:nvPr/>
          </p:nvGrpSpPr>
          <p:grpSpPr>
            <a:xfrm>
              <a:off x="3072527" y="1837701"/>
              <a:ext cx="1203216" cy="1169322"/>
              <a:chOff x="7367051" y="1355101"/>
              <a:chExt cx="1203216" cy="1169322"/>
            </a:xfrm>
          </p:grpSpPr>
          <p:pic>
            <p:nvPicPr>
              <p:cNvPr id="180" name="Picture 179" descr="chart.png"/>
              <p:cNvPicPr>
                <a:picLocks noChangeAspect="1"/>
              </p:cNvPicPr>
              <p:nvPr/>
            </p:nvPicPr>
            <p:blipFill>
              <a:blip r:embed="rId19" cstate="email"/>
              <a:stretch>
                <a:fillRect/>
              </a:stretch>
            </p:blipFill>
            <p:spPr>
              <a:xfrm>
                <a:off x="7523024" y="1639214"/>
                <a:ext cx="705516" cy="508628"/>
              </a:xfrm>
              <a:prstGeom prst="rect">
                <a:avLst/>
              </a:prstGeom>
              <a:effectLst/>
            </p:spPr>
          </p:pic>
          <p:sp>
            <p:nvSpPr>
              <p:cNvPr id="181" name="Oval 180"/>
              <p:cNvSpPr/>
              <p:nvPr/>
            </p:nvSpPr>
            <p:spPr bwMode="auto">
              <a:xfrm>
                <a:off x="7367051" y="1355101"/>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ndParaRPr>
              </a:p>
            </p:txBody>
          </p:sp>
          <p:grpSp>
            <p:nvGrpSpPr>
              <p:cNvPr id="182" name="Group 146"/>
              <p:cNvGrpSpPr/>
              <p:nvPr/>
            </p:nvGrpSpPr>
            <p:grpSpPr>
              <a:xfrm>
                <a:off x="7857410" y="1893528"/>
                <a:ext cx="476374" cy="334482"/>
                <a:chOff x="6505548" y="845445"/>
                <a:chExt cx="681002" cy="627755"/>
              </a:xfrm>
            </p:grpSpPr>
            <p:pic>
              <p:nvPicPr>
                <p:cNvPr id="183" name="Picture 182" descr="server.png"/>
                <p:cNvPicPr>
                  <a:picLocks noChangeAspect="1"/>
                </p:cNvPicPr>
                <p:nvPr/>
              </p:nvPicPr>
              <p:blipFill>
                <a:blip r:embed="rId20" cstate="email"/>
                <a:stretch>
                  <a:fillRect/>
                </a:stretch>
              </p:blipFill>
              <p:spPr>
                <a:xfrm>
                  <a:off x="6505548" y="845445"/>
                  <a:ext cx="338102" cy="449955"/>
                </a:xfrm>
                <a:prstGeom prst="rect">
                  <a:avLst/>
                </a:prstGeom>
              </p:spPr>
            </p:pic>
            <p:pic>
              <p:nvPicPr>
                <p:cNvPr id="184" name="Picture 183" descr="server.png"/>
                <p:cNvPicPr>
                  <a:picLocks noChangeAspect="1"/>
                </p:cNvPicPr>
                <p:nvPr/>
              </p:nvPicPr>
              <p:blipFill>
                <a:blip r:embed="rId20" cstate="email"/>
                <a:stretch>
                  <a:fillRect/>
                </a:stretch>
              </p:blipFill>
              <p:spPr>
                <a:xfrm>
                  <a:off x="6848448" y="845445"/>
                  <a:ext cx="338102" cy="449955"/>
                </a:xfrm>
                <a:prstGeom prst="rect">
                  <a:avLst/>
                </a:prstGeom>
              </p:spPr>
            </p:pic>
            <p:pic>
              <p:nvPicPr>
                <p:cNvPr id="185" name="Picture 184" descr="server.png"/>
                <p:cNvPicPr>
                  <a:picLocks noChangeAspect="1"/>
                </p:cNvPicPr>
                <p:nvPr/>
              </p:nvPicPr>
              <p:blipFill>
                <a:blip r:embed="rId20" cstate="email"/>
                <a:stretch>
                  <a:fillRect/>
                </a:stretch>
              </p:blipFill>
              <p:spPr>
                <a:xfrm>
                  <a:off x="6683348" y="1023245"/>
                  <a:ext cx="338102" cy="449955"/>
                </a:xfrm>
                <a:prstGeom prst="rect">
                  <a:avLst/>
                </a:prstGeom>
              </p:spPr>
            </p:pic>
          </p:grpSp>
        </p:grpSp>
      </p:grpSp>
      <p:sp>
        <p:nvSpPr>
          <p:cNvPr id="192" name="TextBox 191"/>
          <p:cNvSpPr txBox="1"/>
          <p:nvPr/>
        </p:nvSpPr>
        <p:spPr>
          <a:xfrm>
            <a:off x="3628102" y="1746700"/>
            <a:ext cx="1582993" cy="461665"/>
          </a:xfrm>
          <a:prstGeom prst="rect">
            <a:avLst/>
          </a:prstGeom>
          <a:noFill/>
        </p:spPr>
        <p:txBody>
          <a:bodyPr wrap="square" rtlCol="0">
            <a:spAutoFit/>
          </a:bodyPr>
          <a:lstStyle/>
          <a:p>
            <a:pPr algn="ctr"/>
            <a:r>
              <a:rPr lang="en-US" sz="1200" dirty="0" smtClean="0">
                <a:solidFill>
                  <a:schemeClr val="tx1"/>
                </a:solidFill>
                <a:latin typeface="Calibri" pitchFamily="34" charset="0"/>
              </a:rPr>
              <a:t>Profile Virtualization</a:t>
            </a:r>
          </a:p>
          <a:p>
            <a:pPr algn="ctr"/>
            <a:r>
              <a:rPr lang="en-US" sz="1200" dirty="0" smtClean="0">
                <a:solidFill>
                  <a:schemeClr val="tx1"/>
                </a:solidFill>
                <a:latin typeface="Calibri" pitchFamily="34" charset="0"/>
              </a:rPr>
              <a:t>(Folder Re-direction)</a:t>
            </a:r>
          </a:p>
        </p:txBody>
      </p:sp>
      <p:sp>
        <p:nvSpPr>
          <p:cNvPr id="193" name="TextBox 192"/>
          <p:cNvSpPr txBox="1"/>
          <p:nvPr/>
        </p:nvSpPr>
        <p:spPr>
          <a:xfrm>
            <a:off x="3967315" y="2793836"/>
            <a:ext cx="1135628" cy="646331"/>
          </a:xfrm>
          <a:prstGeom prst="rect">
            <a:avLst/>
          </a:prstGeom>
          <a:noFill/>
        </p:spPr>
        <p:txBody>
          <a:bodyPr wrap="square" rtlCol="0">
            <a:spAutoFit/>
          </a:bodyPr>
          <a:lstStyle/>
          <a:p>
            <a:pPr algn="ctr"/>
            <a:r>
              <a:rPr lang="en-US" sz="1200" dirty="0" smtClean="0">
                <a:solidFill>
                  <a:schemeClr val="tx1"/>
                </a:solidFill>
                <a:latin typeface="Calibri" pitchFamily="34" charset="0"/>
              </a:rPr>
              <a:t>Application Virtualization</a:t>
            </a:r>
          </a:p>
          <a:p>
            <a:pPr algn="ctr"/>
            <a:r>
              <a:rPr lang="en-US" sz="1200" dirty="0" smtClean="0">
                <a:solidFill>
                  <a:schemeClr val="tx1"/>
                </a:solidFill>
                <a:latin typeface="Calibri" pitchFamily="34" charset="0"/>
              </a:rPr>
              <a:t>(</a:t>
            </a:r>
            <a:r>
              <a:rPr lang="en-US" sz="1200" dirty="0" err="1" smtClean="0">
                <a:solidFill>
                  <a:schemeClr val="tx1"/>
                </a:solidFill>
                <a:latin typeface="Calibri" pitchFamily="34" charset="0"/>
              </a:rPr>
              <a:t>SoftGrid</a:t>
            </a:r>
            <a:r>
              <a:rPr lang="en-US" sz="1200" dirty="0" smtClean="0">
                <a:solidFill>
                  <a:schemeClr val="tx1"/>
                </a:solidFill>
                <a:latin typeface="Calibri" pitchFamily="34" charset="0"/>
              </a:rPr>
              <a:t>)</a:t>
            </a:r>
          </a:p>
        </p:txBody>
      </p:sp>
      <p:sp>
        <p:nvSpPr>
          <p:cNvPr id="194" name="TextBox 193"/>
          <p:cNvSpPr txBox="1"/>
          <p:nvPr/>
        </p:nvSpPr>
        <p:spPr>
          <a:xfrm>
            <a:off x="3854244" y="3949126"/>
            <a:ext cx="1273279" cy="646331"/>
          </a:xfrm>
          <a:prstGeom prst="rect">
            <a:avLst/>
          </a:prstGeom>
          <a:noFill/>
        </p:spPr>
        <p:txBody>
          <a:bodyPr wrap="square" rtlCol="0">
            <a:spAutoFit/>
          </a:bodyPr>
          <a:lstStyle/>
          <a:p>
            <a:pPr algn="ctr"/>
            <a:r>
              <a:rPr lang="en-US" sz="1200" dirty="0" smtClean="0">
                <a:solidFill>
                  <a:schemeClr val="tx1"/>
                </a:solidFill>
                <a:latin typeface="Calibri" pitchFamily="34" charset="0"/>
              </a:rPr>
              <a:t>Presentation Virtualization</a:t>
            </a:r>
          </a:p>
          <a:p>
            <a:pPr algn="ctr"/>
            <a:r>
              <a:rPr lang="en-US" sz="1200" dirty="0" smtClean="0">
                <a:solidFill>
                  <a:schemeClr val="tx1"/>
                </a:solidFill>
                <a:latin typeface="Calibri" pitchFamily="34" charset="0"/>
              </a:rPr>
              <a:t>(TS </a:t>
            </a:r>
            <a:r>
              <a:rPr lang="en-US" sz="1200" dirty="0" err="1" smtClean="0">
                <a:solidFill>
                  <a:schemeClr val="tx1"/>
                </a:solidFill>
                <a:latin typeface="Calibri" pitchFamily="34" charset="0"/>
              </a:rPr>
              <a:t>RemoteApp</a:t>
            </a:r>
            <a:r>
              <a:rPr lang="en-US" sz="1200" dirty="0" smtClean="0">
                <a:solidFill>
                  <a:schemeClr val="tx1"/>
                </a:solidFill>
                <a:latin typeface="Calibri" pitchFamily="34" charset="0"/>
              </a:rPr>
              <a:t>)</a:t>
            </a:r>
          </a:p>
        </p:txBody>
      </p:sp>
      <p:sp>
        <p:nvSpPr>
          <p:cNvPr id="195" name="Left-Right Arrow 194"/>
          <p:cNvSpPr/>
          <p:nvPr/>
        </p:nvSpPr>
        <p:spPr bwMode="auto">
          <a:xfrm rot="1221141">
            <a:off x="5980267" y="2270138"/>
            <a:ext cx="623323" cy="24731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6" name="Left-Right Arrow 195"/>
          <p:cNvSpPr/>
          <p:nvPr/>
        </p:nvSpPr>
        <p:spPr bwMode="auto">
          <a:xfrm>
            <a:off x="6014090" y="2904968"/>
            <a:ext cx="563039" cy="24731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7" name="Left-Right Arrow 196"/>
          <p:cNvSpPr/>
          <p:nvPr/>
        </p:nvSpPr>
        <p:spPr bwMode="auto">
          <a:xfrm rot="19780822">
            <a:off x="6068166" y="3686633"/>
            <a:ext cx="563039" cy="24731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626475" cy="609398"/>
          </a:xfrm>
        </p:spPr>
        <p:txBody>
          <a:bodyPr/>
          <a:lstStyle/>
          <a:p>
            <a:r>
              <a:rPr sz="4400" smtClean="0"/>
              <a:t>Microsoft Centralized Desktop Vision</a:t>
            </a:r>
            <a:endParaRPr lang="en-US" sz="4400" dirty="0"/>
          </a:p>
        </p:txBody>
      </p:sp>
      <p:pic>
        <p:nvPicPr>
          <p:cNvPr id="3" name="Picture 6" descr="C:\Program Files\Microsoft Resource DVD Artwork\DVD_ART\Artwork_Imagery\Shapes and Graphics\Roadmaps and traffic signs\road ahead big green faded roadmap arrow.png"/>
          <p:cNvPicPr>
            <a:picLocks noChangeAspect="1" noChangeArrowheads="1"/>
          </p:cNvPicPr>
          <p:nvPr/>
        </p:nvPicPr>
        <p:blipFill>
          <a:blip r:embed="rId3"/>
          <a:srcRect/>
          <a:stretch>
            <a:fillRect/>
          </a:stretch>
        </p:blipFill>
        <p:spPr bwMode="auto">
          <a:xfrm>
            <a:off x="-233363" y="1147762"/>
            <a:ext cx="9610726" cy="5710238"/>
          </a:xfrm>
          <a:prstGeom prst="rect">
            <a:avLst/>
          </a:prstGeom>
          <a:noFill/>
        </p:spPr>
      </p:pic>
      <p:sp>
        <p:nvSpPr>
          <p:cNvPr id="4" name="Title 1"/>
          <p:cNvSpPr txBox="1">
            <a:spLocks/>
          </p:cNvSpPr>
          <p:nvPr/>
        </p:nvSpPr>
        <p:spPr bwMode="auto">
          <a:xfrm>
            <a:off x="381000" y="792481"/>
            <a:ext cx="8380412" cy="3048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2000" b="0" u="none" strike="noStrike" kern="0" cap="none" spc="-150" normalizeH="0" baseline="0" noProof="0" dirty="0" smtClean="0">
                <a:ln w="3175">
                  <a:noFill/>
                </a:ln>
                <a:solidFill>
                  <a:schemeClr val="accent1">
                    <a:lumMod val="75000"/>
                  </a:schemeClr>
                </a:solidFill>
                <a:effectLst/>
                <a:uLnTx/>
                <a:uFillTx/>
                <a:latin typeface="Arial" pitchFamily="34" charset="0"/>
                <a:cs typeface="Arial" pitchFamily="34" charset="0"/>
              </a:rPr>
              <a:t>Building on Terminal Services, Hyper-V and  partners such as Citrix</a:t>
            </a:r>
            <a:endParaRPr kumimoji="0" lang="en-US" sz="2800" b="0" u="none" strike="noStrike" kern="0" cap="none" spc="-150" normalizeH="0" baseline="0" noProof="0" dirty="0">
              <a:ln w="3175">
                <a:noFill/>
              </a:ln>
              <a:solidFill>
                <a:schemeClr val="accent1">
                  <a:lumMod val="75000"/>
                </a:schemeClr>
              </a:solidFill>
              <a:effectLst/>
              <a:uLnTx/>
              <a:uFillTx/>
              <a:latin typeface="Arial" pitchFamily="34" charset="0"/>
              <a:cs typeface="Arial" pitchFamily="34" charset="0"/>
            </a:endParaRPr>
          </a:p>
        </p:txBody>
      </p:sp>
      <p:sp>
        <p:nvSpPr>
          <p:cNvPr id="5" name="TextBox 4"/>
          <p:cNvSpPr txBox="1"/>
          <p:nvPr/>
        </p:nvSpPr>
        <p:spPr>
          <a:xfrm>
            <a:off x="182880" y="5410202"/>
            <a:ext cx="2255520" cy="1015663"/>
          </a:xfrm>
          <a:prstGeom prst="rect">
            <a:avLst/>
          </a:prstGeom>
          <a:noFill/>
        </p:spPr>
        <p:txBody>
          <a:bodyPr wrap="square" rtlCol="0">
            <a:spAutoFit/>
          </a:bodyPr>
          <a:lstStyle/>
          <a:p>
            <a:pPr marL="169863" indent="-169863" algn="l">
              <a:buFont typeface="Arial" pitchFamily="34" charset="0"/>
              <a:buChar char="•"/>
            </a:pPr>
            <a:r>
              <a:rPr lang="en-US" sz="1200" dirty="0" smtClean="0">
                <a:solidFill>
                  <a:schemeClr val="tx1"/>
                </a:solidFill>
              </a:rPr>
              <a:t>Proven &amp; Mature</a:t>
            </a:r>
          </a:p>
          <a:p>
            <a:pPr marL="169863" indent="-169863" algn="l">
              <a:buFont typeface="Arial" pitchFamily="34" charset="0"/>
              <a:buChar char="•"/>
            </a:pPr>
            <a:r>
              <a:rPr lang="en-US" sz="1200" dirty="0" smtClean="0">
                <a:solidFill>
                  <a:schemeClr val="tx1"/>
                </a:solidFill>
              </a:rPr>
              <a:t>Best Price / Performance</a:t>
            </a:r>
          </a:p>
          <a:p>
            <a:pPr marL="169863" indent="-169863" algn="l">
              <a:buFont typeface="Arial" pitchFamily="34" charset="0"/>
              <a:buChar char="•"/>
            </a:pPr>
            <a:r>
              <a:rPr lang="en-US" sz="1200" dirty="0" smtClean="0">
                <a:solidFill>
                  <a:schemeClr val="tx1"/>
                </a:solidFill>
              </a:rPr>
              <a:t>Applications and desktops</a:t>
            </a:r>
          </a:p>
          <a:p>
            <a:pPr marL="169863" indent="-169863" algn="l">
              <a:buFont typeface="Arial" pitchFamily="34" charset="0"/>
              <a:buChar char="•"/>
            </a:pPr>
            <a:r>
              <a:rPr lang="en-US" sz="1200" dirty="0" smtClean="0">
                <a:solidFill>
                  <a:schemeClr val="tx1"/>
                </a:solidFill>
              </a:rPr>
              <a:t>Session based isolation</a:t>
            </a:r>
          </a:p>
          <a:p>
            <a:pPr marL="169863" indent="-169863" algn="l">
              <a:buFont typeface="Arial" pitchFamily="34" charset="0"/>
              <a:buChar char="•"/>
            </a:pPr>
            <a:r>
              <a:rPr lang="en-US" sz="1200" dirty="0" smtClean="0">
                <a:solidFill>
                  <a:schemeClr val="tx1"/>
                </a:solidFill>
              </a:rPr>
              <a:t>Server OS</a:t>
            </a:r>
            <a:endParaRPr lang="en-US" sz="1200" dirty="0">
              <a:solidFill>
                <a:schemeClr val="tx1"/>
              </a:solidFill>
            </a:endParaRPr>
          </a:p>
        </p:txBody>
      </p:sp>
      <p:sp>
        <p:nvSpPr>
          <p:cNvPr id="6" name="TextBox 5"/>
          <p:cNvSpPr txBox="1"/>
          <p:nvPr/>
        </p:nvSpPr>
        <p:spPr>
          <a:xfrm>
            <a:off x="2743200" y="5161280"/>
            <a:ext cx="2997200" cy="1384995"/>
          </a:xfrm>
          <a:prstGeom prst="rect">
            <a:avLst/>
          </a:prstGeom>
          <a:noFill/>
        </p:spPr>
        <p:txBody>
          <a:bodyPr wrap="square" rtlCol="0">
            <a:spAutoFit/>
          </a:bodyPr>
          <a:lstStyle/>
          <a:p>
            <a:pPr marL="169863" indent="-169863" algn="l">
              <a:buFont typeface="Arial" pitchFamily="34" charset="0"/>
              <a:buChar char="•"/>
            </a:pPr>
            <a:r>
              <a:rPr lang="en-US" sz="1200" dirty="0" smtClean="0">
                <a:solidFill>
                  <a:schemeClr val="tx1"/>
                </a:solidFill>
              </a:rPr>
              <a:t>Windows Server 2008 Hyper-V</a:t>
            </a:r>
          </a:p>
          <a:p>
            <a:pPr marL="169863" indent="-169863" algn="l">
              <a:buFont typeface="Arial" pitchFamily="34" charset="0"/>
              <a:buChar char="•"/>
            </a:pPr>
            <a:r>
              <a:rPr lang="en-US" sz="1200" dirty="0" smtClean="0">
                <a:solidFill>
                  <a:schemeClr val="tx1"/>
                </a:solidFill>
              </a:rPr>
              <a:t>Vista Enterprise Centralized Desktop</a:t>
            </a:r>
          </a:p>
          <a:p>
            <a:pPr marL="169863" indent="-169863">
              <a:buFont typeface="Arial" pitchFamily="34" charset="0"/>
              <a:buChar char="•"/>
            </a:pPr>
            <a:r>
              <a:rPr lang="en-US" sz="1200" dirty="0" smtClean="0">
                <a:solidFill>
                  <a:schemeClr val="tx1"/>
                </a:solidFill>
              </a:rPr>
              <a:t>System Center Virtual Machine Manager</a:t>
            </a:r>
          </a:p>
          <a:p>
            <a:pPr marL="169863" indent="-169863" algn="l">
              <a:buFont typeface="Arial" pitchFamily="34" charset="0"/>
              <a:buChar char="•"/>
            </a:pPr>
            <a:r>
              <a:rPr lang="en-US" sz="1200" dirty="0" smtClean="0">
                <a:solidFill>
                  <a:schemeClr val="tx1"/>
                </a:solidFill>
              </a:rPr>
              <a:t>Session/connection broker (e.g. Citrix)</a:t>
            </a:r>
          </a:p>
          <a:p>
            <a:pPr marL="169863" indent="-169863">
              <a:buFont typeface="Arial" pitchFamily="34" charset="0"/>
              <a:buChar char="•"/>
            </a:pPr>
            <a:r>
              <a:rPr lang="en-US" sz="1200" dirty="0" smtClean="0">
                <a:solidFill>
                  <a:schemeClr val="tx1"/>
                </a:solidFill>
              </a:rPr>
              <a:t>VM based isolation</a:t>
            </a:r>
          </a:p>
          <a:p>
            <a:pPr marL="169863" indent="-169863">
              <a:buFont typeface="Arial" pitchFamily="34" charset="0"/>
              <a:buChar char="•"/>
            </a:pPr>
            <a:r>
              <a:rPr lang="en-US" sz="1200" dirty="0" smtClean="0">
                <a:solidFill>
                  <a:schemeClr val="tx1"/>
                </a:solidFill>
              </a:rPr>
              <a:t>Client OS</a:t>
            </a:r>
          </a:p>
        </p:txBody>
      </p:sp>
      <p:sp>
        <p:nvSpPr>
          <p:cNvPr id="7" name="TextBox 6"/>
          <p:cNvSpPr txBox="1"/>
          <p:nvPr/>
        </p:nvSpPr>
        <p:spPr>
          <a:xfrm>
            <a:off x="6172200" y="5105400"/>
            <a:ext cx="2971800" cy="1569660"/>
          </a:xfrm>
          <a:prstGeom prst="rect">
            <a:avLst/>
          </a:prstGeom>
          <a:noFill/>
        </p:spPr>
        <p:txBody>
          <a:bodyPr wrap="square" rtlCol="0">
            <a:spAutoFit/>
          </a:bodyPr>
          <a:lstStyle/>
          <a:p>
            <a:pPr marL="169863" indent="-169863" algn="l">
              <a:buFont typeface="Arial" pitchFamily="34" charset="0"/>
              <a:buChar char="•"/>
            </a:pPr>
            <a:r>
              <a:rPr lang="en-US" sz="1200" dirty="0" smtClean="0">
                <a:solidFill>
                  <a:schemeClr val="tx1"/>
                </a:solidFill>
              </a:rPr>
              <a:t>Integrated VMs &amp; Sessions</a:t>
            </a:r>
          </a:p>
          <a:p>
            <a:pPr marL="169863" indent="-169863" algn="l">
              <a:buFont typeface="Arial" pitchFamily="34" charset="0"/>
              <a:buChar char="•"/>
            </a:pPr>
            <a:r>
              <a:rPr lang="en-US" sz="1200" dirty="0" smtClean="0">
                <a:solidFill>
                  <a:schemeClr val="tx1"/>
                </a:solidFill>
              </a:rPr>
              <a:t>Integrated connection &amp; VM Management</a:t>
            </a:r>
          </a:p>
          <a:p>
            <a:pPr marL="169863" indent="-169863" algn="l">
              <a:buFont typeface="Arial" pitchFamily="34" charset="0"/>
              <a:buChar char="•"/>
            </a:pPr>
            <a:r>
              <a:rPr lang="en-US" sz="1200" dirty="0" smtClean="0">
                <a:solidFill>
                  <a:schemeClr val="tx1"/>
                </a:solidFill>
              </a:rPr>
              <a:t>Dynamic desktops and applications with TS </a:t>
            </a:r>
            <a:r>
              <a:rPr lang="en-US" sz="1200" dirty="0" err="1" smtClean="0">
                <a:solidFill>
                  <a:schemeClr val="tx1"/>
                </a:solidFill>
              </a:rPr>
              <a:t>RemoteApp</a:t>
            </a:r>
            <a:r>
              <a:rPr lang="en-US" sz="1200" dirty="0" smtClean="0">
                <a:solidFill>
                  <a:schemeClr val="tx1"/>
                </a:solidFill>
              </a:rPr>
              <a:t> and </a:t>
            </a:r>
            <a:r>
              <a:rPr lang="en-US" sz="1200" dirty="0" err="1" smtClean="0">
                <a:solidFill>
                  <a:schemeClr val="tx1"/>
                </a:solidFill>
              </a:rPr>
              <a:t>SoftGrid</a:t>
            </a:r>
            <a:endParaRPr lang="en-US" sz="1200" dirty="0" smtClean="0">
              <a:solidFill>
                <a:schemeClr val="tx1"/>
              </a:solidFill>
            </a:endParaRPr>
          </a:p>
          <a:p>
            <a:pPr marL="169863" indent="-169863" algn="l">
              <a:buFont typeface="Arial" pitchFamily="34" charset="0"/>
              <a:buChar char="•"/>
            </a:pPr>
            <a:r>
              <a:rPr lang="en-US" sz="1200" dirty="0" smtClean="0">
                <a:solidFill>
                  <a:schemeClr val="tx1"/>
                </a:solidFill>
              </a:rPr>
              <a:t>Continued user experience enhancements with </a:t>
            </a:r>
            <a:r>
              <a:rPr lang="en-US" sz="1200" dirty="0" err="1" smtClean="0">
                <a:solidFill>
                  <a:schemeClr val="tx1"/>
                </a:solidFill>
              </a:rPr>
              <a:t>Calista</a:t>
            </a:r>
            <a:endParaRPr lang="en-US" sz="1200" dirty="0" smtClean="0">
              <a:solidFill>
                <a:schemeClr val="tx1"/>
              </a:solidFill>
            </a:endParaRPr>
          </a:p>
          <a:p>
            <a:pPr marL="169863" indent="-169863" algn="l">
              <a:buFont typeface="Arial" pitchFamily="34" charset="0"/>
              <a:buChar char="•"/>
            </a:pPr>
            <a:r>
              <a:rPr lang="en-US" sz="1200" dirty="0" smtClean="0">
                <a:solidFill>
                  <a:schemeClr val="tx1"/>
                </a:solidFill>
              </a:rPr>
              <a:t>Continued value-add from Citrix</a:t>
            </a:r>
          </a:p>
        </p:txBody>
      </p:sp>
      <p:sp>
        <p:nvSpPr>
          <p:cNvPr id="24" name="Rectangle 23"/>
          <p:cNvSpPr/>
          <p:nvPr/>
        </p:nvSpPr>
        <p:spPr>
          <a:xfrm>
            <a:off x="3733801" y="1932803"/>
            <a:ext cx="106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5" descr="\\eventsql\dvd27\Clip_Installer\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3858849" y="2057494"/>
            <a:ext cx="367311" cy="436418"/>
          </a:xfrm>
          <a:prstGeom prst="rect">
            <a:avLst/>
          </a:prstGeom>
          <a:noFill/>
        </p:spPr>
      </p:pic>
      <p:pic>
        <p:nvPicPr>
          <p:cNvPr id="26" name="Picture 5" descr="\\eventsql\dvd27\Clip_Installer\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4226160" y="2057494"/>
            <a:ext cx="367311" cy="436418"/>
          </a:xfrm>
          <a:prstGeom prst="rect">
            <a:avLst/>
          </a:prstGeom>
          <a:noFill/>
        </p:spPr>
      </p:pic>
      <p:pic>
        <p:nvPicPr>
          <p:cNvPr id="27" name="Picture 3" descr="\\eventsql\dvd27\Clip_Installer\DVD_ART\Artwork_Imagery\HARDWARE_IMAGERY\Illustration - Misc Hardware\Windows Vista Illustration Icons\Flip 3D.png"/>
          <p:cNvPicPr>
            <a:picLocks noChangeAspect="1" noChangeArrowheads="1"/>
          </p:cNvPicPr>
          <p:nvPr/>
        </p:nvPicPr>
        <p:blipFill>
          <a:blip r:embed="rId5" cstate="print"/>
          <a:srcRect/>
          <a:stretch>
            <a:fillRect/>
          </a:stretch>
        </p:blipFill>
        <p:spPr bwMode="auto">
          <a:xfrm>
            <a:off x="4369770" y="1995148"/>
            <a:ext cx="215415" cy="210416"/>
          </a:xfrm>
          <a:prstGeom prst="rect">
            <a:avLst/>
          </a:prstGeom>
          <a:noFill/>
        </p:spPr>
      </p:pic>
      <p:pic>
        <p:nvPicPr>
          <p:cNvPr id="28" name="Picture 3" descr="\\eventsql\dvd27\Clip_Installer\DVD_ART\Artwork_Imagery\HARDWARE_IMAGERY\Illustration - Misc Hardware\Windows Vista Illustration Icons\Flip 3D.png"/>
          <p:cNvPicPr>
            <a:picLocks noChangeAspect="1" noChangeArrowheads="1"/>
          </p:cNvPicPr>
          <p:nvPr/>
        </p:nvPicPr>
        <p:blipFill>
          <a:blip r:embed="rId5" cstate="print"/>
          <a:srcRect/>
          <a:stretch>
            <a:fillRect/>
          </a:stretch>
        </p:blipFill>
        <p:spPr bwMode="auto">
          <a:xfrm>
            <a:off x="4002460" y="1995148"/>
            <a:ext cx="215415" cy="210416"/>
          </a:xfrm>
          <a:prstGeom prst="rect">
            <a:avLst/>
          </a:prstGeom>
          <a:noFill/>
        </p:spPr>
      </p:pic>
      <p:sp>
        <p:nvSpPr>
          <p:cNvPr id="29" name="TextBox 28"/>
          <p:cNvSpPr txBox="1"/>
          <p:nvPr/>
        </p:nvSpPr>
        <p:spPr>
          <a:xfrm>
            <a:off x="4701975" y="1979577"/>
            <a:ext cx="1066800" cy="646331"/>
          </a:xfrm>
          <a:prstGeom prst="rect">
            <a:avLst/>
          </a:prstGeom>
          <a:noFill/>
        </p:spPr>
        <p:txBody>
          <a:bodyPr wrap="square" rtlCol="0">
            <a:spAutoFit/>
          </a:bodyPr>
          <a:lstStyle/>
          <a:p>
            <a:pPr algn="ctr"/>
            <a:r>
              <a:rPr lang="en-US" sz="1200" dirty="0" smtClean="0">
                <a:solidFill>
                  <a:schemeClr val="tx1"/>
                </a:solidFill>
              </a:rPr>
              <a:t>Vista VMs on top of Hyper-V</a:t>
            </a:r>
          </a:p>
        </p:txBody>
      </p:sp>
      <p:sp>
        <p:nvSpPr>
          <p:cNvPr id="10" name="TextBox 9"/>
          <p:cNvSpPr txBox="1"/>
          <p:nvPr/>
        </p:nvSpPr>
        <p:spPr>
          <a:xfrm>
            <a:off x="3497179" y="1343526"/>
            <a:ext cx="1796716" cy="523216"/>
          </a:xfrm>
          <a:prstGeom prst="rect">
            <a:avLst/>
          </a:prstGeom>
          <a:noFill/>
        </p:spPr>
        <p:txBody>
          <a:bodyPr wrap="square" lIns="91436" tIns="45718" rIns="91436" bIns="45718" rtlCol="0">
            <a:spAutoFit/>
          </a:bodyPr>
          <a:lstStyle/>
          <a:p>
            <a:pPr algn="ctr"/>
            <a:r>
              <a:rPr lang="en-US" sz="1400" dirty="0" smtClean="0">
                <a:solidFill>
                  <a:schemeClr val="tx1"/>
                </a:solidFill>
              </a:rPr>
              <a:t>VDI from Microsoft and Citrix</a:t>
            </a:r>
            <a:endParaRPr lang="en-US" sz="1400" dirty="0">
              <a:solidFill>
                <a:schemeClr val="tx1"/>
              </a:solidFill>
            </a:endParaRPr>
          </a:p>
        </p:txBody>
      </p:sp>
      <p:sp>
        <p:nvSpPr>
          <p:cNvPr id="20" name="TextBox 19"/>
          <p:cNvSpPr txBox="1"/>
          <p:nvPr/>
        </p:nvSpPr>
        <p:spPr>
          <a:xfrm>
            <a:off x="2767020" y="3062542"/>
            <a:ext cx="1458314" cy="276999"/>
          </a:xfrm>
          <a:prstGeom prst="rect">
            <a:avLst/>
          </a:prstGeom>
          <a:noFill/>
        </p:spPr>
        <p:txBody>
          <a:bodyPr wrap="square" rtlCol="0">
            <a:spAutoFit/>
          </a:bodyPr>
          <a:lstStyle/>
          <a:p>
            <a:pPr algn="ctr"/>
            <a:r>
              <a:rPr lang="en-US" sz="1200" dirty="0" smtClean="0">
                <a:solidFill>
                  <a:schemeClr val="tx1"/>
                </a:solidFill>
              </a:rPr>
              <a:t>Connection Broker</a:t>
            </a:r>
          </a:p>
        </p:txBody>
      </p:sp>
      <p:pic>
        <p:nvPicPr>
          <p:cNvPr id="22"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4654349" y="3881699"/>
            <a:ext cx="246270" cy="277054"/>
          </a:xfrm>
          <a:prstGeom prst="rect">
            <a:avLst/>
          </a:prstGeom>
          <a:noFill/>
        </p:spPr>
      </p:pic>
      <p:pic>
        <p:nvPicPr>
          <p:cNvPr id="23" name="Picture 7" descr="C:\Program Files\Microsoft Resource DVD Artwork\DVD_ART\Artwork_Imagery\Shapes and Graphics\Arrows - arrow\White Collection 25 percent opaque - soft shadow\double headed arrow 2.png"/>
          <p:cNvPicPr>
            <a:picLocks noChangeAspect="1" noChangeArrowheads="1"/>
          </p:cNvPicPr>
          <p:nvPr/>
        </p:nvPicPr>
        <p:blipFill>
          <a:blip r:embed="rId7" cstate="print"/>
          <a:srcRect/>
          <a:stretch>
            <a:fillRect/>
          </a:stretch>
        </p:blipFill>
        <p:spPr bwMode="auto">
          <a:xfrm rot="3438734">
            <a:off x="4149600" y="3703944"/>
            <a:ext cx="1003965" cy="240503"/>
          </a:xfrm>
          <a:prstGeom prst="rect">
            <a:avLst/>
          </a:prstGeom>
          <a:noFill/>
        </p:spPr>
      </p:pic>
      <p:grpSp>
        <p:nvGrpSpPr>
          <p:cNvPr id="12" name="Group 151"/>
          <p:cNvGrpSpPr/>
          <p:nvPr/>
        </p:nvGrpSpPr>
        <p:grpSpPr>
          <a:xfrm>
            <a:off x="3241040" y="4145281"/>
            <a:ext cx="883920" cy="589280"/>
            <a:chOff x="304800" y="3886200"/>
            <a:chExt cx="1447800" cy="942439"/>
          </a:xfrm>
        </p:grpSpPr>
        <p:grpSp>
          <p:nvGrpSpPr>
            <p:cNvPr id="13" name="Group 43"/>
            <p:cNvGrpSpPr/>
            <p:nvPr/>
          </p:nvGrpSpPr>
          <p:grpSpPr>
            <a:xfrm>
              <a:off x="304800" y="3886200"/>
              <a:ext cx="1447800" cy="942439"/>
              <a:chOff x="5715000" y="1371600"/>
              <a:chExt cx="1915906" cy="1352679"/>
            </a:xfrm>
          </p:grpSpPr>
          <p:pic>
            <p:nvPicPr>
              <p:cNvPr id="16" name="Picture 12" descr="image007"/>
              <p:cNvPicPr>
                <a:picLocks noChangeAspect="1" noChangeArrowheads="1"/>
              </p:cNvPicPr>
              <p:nvPr/>
            </p:nvPicPr>
            <p:blipFill>
              <a:blip r:embed="rId8" cstate="print"/>
              <a:srcRect/>
              <a:stretch>
                <a:fillRect/>
              </a:stretch>
            </p:blipFill>
            <p:spPr bwMode="auto">
              <a:xfrm flipH="1">
                <a:off x="5715000" y="1371600"/>
                <a:ext cx="1223614" cy="1143000"/>
              </a:xfrm>
              <a:prstGeom prst="rect">
                <a:avLst/>
              </a:prstGeom>
              <a:noFill/>
              <a:ln w="9525">
                <a:noFill/>
                <a:miter lim="800000"/>
                <a:headEnd/>
                <a:tailEnd/>
              </a:ln>
            </p:spPr>
          </p:pic>
          <p:pic>
            <p:nvPicPr>
              <p:cNvPr id="17" name="Picture 3" descr="C:\Clients\MS_artwork\Windows_Vista_Icons_ for_Marketing_use\Laptop.png"/>
              <p:cNvPicPr>
                <a:picLocks noChangeAspect="1" noChangeArrowheads="1"/>
              </p:cNvPicPr>
              <p:nvPr/>
            </p:nvPicPr>
            <p:blipFill>
              <a:blip r:embed="rId9" cstate="print"/>
              <a:srcRect/>
              <a:stretch>
                <a:fillRect/>
              </a:stretch>
            </p:blipFill>
            <p:spPr bwMode="auto">
              <a:xfrm rot="457243" flipH="1">
                <a:off x="6696008" y="1657479"/>
                <a:ext cx="934898" cy="1066800"/>
              </a:xfrm>
              <a:prstGeom prst="rect">
                <a:avLst/>
              </a:prstGeom>
              <a:noFill/>
            </p:spPr>
          </p:pic>
          <p:pic>
            <p:nvPicPr>
              <p:cNvPr id="18" name="Picture 7" descr="\\eventsql\dvd27\Clip_Installer\DVD_ART\BoxShots_Logos\Windows Vista Enterprise\Windows Vista Enterprise logo v w.png"/>
              <p:cNvPicPr>
                <a:picLocks noChangeAspect="1" noChangeArrowheads="1"/>
              </p:cNvPicPr>
              <p:nvPr/>
            </p:nvPicPr>
            <p:blipFill>
              <a:blip r:embed="rId10" cstate="print"/>
              <a:srcRect/>
              <a:stretch>
                <a:fillRect/>
              </a:stretch>
            </p:blipFill>
            <p:spPr bwMode="auto">
              <a:xfrm rot="21297783">
                <a:off x="6792201" y="1888236"/>
                <a:ext cx="523013" cy="381000"/>
              </a:xfrm>
              <a:prstGeom prst="rect">
                <a:avLst/>
              </a:prstGeom>
              <a:noFill/>
            </p:spPr>
          </p:pic>
          <p:pic>
            <p:nvPicPr>
              <p:cNvPr id="19" name="Picture 8" descr="\\eventsql\dvd27\Clip_Installer\DVD_ART\BoxShots_Logos\Windows Fundamentals for Legacy PCs\windows fundamentals for legacy pcs v rev.png"/>
              <p:cNvPicPr>
                <a:picLocks noChangeAspect="1" noChangeArrowheads="1"/>
              </p:cNvPicPr>
              <p:nvPr/>
            </p:nvPicPr>
            <p:blipFill>
              <a:blip r:embed="rId11" cstate="print"/>
              <a:srcRect t="49200"/>
              <a:stretch>
                <a:fillRect/>
              </a:stretch>
            </p:blipFill>
            <p:spPr bwMode="auto">
              <a:xfrm rot="21019473">
                <a:off x="6340940" y="1789888"/>
                <a:ext cx="463504" cy="233667"/>
              </a:xfrm>
              <a:prstGeom prst="rect">
                <a:avLst/>
              </a:prstGeom>
              <a:noFill/>
            </p:spPr>
          </p:pic>
        </p:grpSp>
        <p:pic>
          <p:nvPicPr>
            <p:cNvPr id="14" name="Picture 4" descr="\\eventsql\dvd27\Clip_Installer\DVD_ART\BoxShots_Logos\Windows Fundamentals for Legacy PCs\windows fundamentals for legacy pcs h bl.png"/>
            <p:cNvPicPr>
              <a:picLocks noChangeAspect="1" noChangeArrowheads="1"/>
            </p:cNvPicPr>
            <p:nvPr/>
          </p:nvPicPr>
          <p:blipFill>
            <a:blip r:embed="rId12" cstate="print"/>
            <a:srcRect r="87695" b="30421"/>
            <a:stretch>
              <a:fillRect/>
            </a:stretch>
          </p:blipFill>
          <p:spPr bwMode="auto">
            <a:xfrm>
              <a:off x="838200" y="4114800"/>
              <a:ext cx="135175" cy="108091"/>
            </a:xfrm>
            <a:prstGeom prst="rect">
              <a:avLst/>
            </a:prstGeom>
            <a:noFill/>
          </p:spPr>
        </p:pic>
        <p:pic>
          <p:nvPicPr>
            <p:cNvPr id="15" name="Picture 4" descr="\\eventsql\dvd27\Clip_Installer\DVD_ART\BoxShots_Logos\Windows Fundamentals for Legacy PCs\windows fundamentals for legacy pcs h bl.png"/>
            <p:cNvPicPr>
              <a:picLocks noChangeAspect="1" noChangeArrowheads="1"/>
            </p:cNvPicPr>
            <p:nvPr/>
          </p:nvPicPr>
          <p:blipFill>
            <a:blip r:embed="rId12" cstate="print"/>
            <a:srcRect r="87695" b="30421"/>
            <a:stretch>
              <a:fillRect/>
            </a:stretch>
          </p:blipFill>
          <p:spPr bwMode="auto">
            <a:xfrm>
              <a:off x="1256796" y="4335464"/>
              <a:ext cx="135175" cy="108091"/>
            </a:xfrm>
            <a:prstGeom prst="rect">
              <a:avLst/>
            </a:prstGeom>
            <a:noFill/>
          </p:spPr>
        </p:pic>
      </p:grpSp>
      <p:sp>
        <p:nvSpPr>
          <p:cNvPr id="31" name="Flowchart: Magnetic Disk 30"/>
          <p:cNvSpPr/>
          <p:nvPr/>
        </p:nvSpPr>
        <p:spPr>
          <a:xfrm>
            <a:off x="7315200" y="1971040"/>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lowchart: Magnetic Disk 31"/>
          <p:cNvSpPr/>
          <p:nvPr/>
        </p:nvSpPr>
        <p:spPr>
          <a:xfrm>
            <a:off x="6934200" y="1971040"/>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lowchart: Magnetic Disk 32"/>
          <p:cNvSpPr/>
          <p:nvPr/>
        </p:nvSpPr>
        <p:spPr>
          <a:xfrm>
            <a:off x="7696200" y="1971040"/>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lowchart: Magnetic Disk 33"/>
          <p:cNvSpPr/>
          <p:nvPr/>
        </p:nvSpPr>
        <p:spPr>
          <a:xfrm>
            <a:off x="8077200" y="1971040"/>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lowchart: Magnetic Disk 34"/>
          <p:cNvSpPr/>
          <p:nvPr/>
        </p:nvSpPr>
        <p:spPr>
          <a:xfrm>
            <a:off x="8458200" y="1971040"/>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5969000" y="1122352"/>
            <a:ext cx="1955800" cy="523216"/>
          </a:xfrm>
          <a:prstGeom prst="rect">
            <a:avLst/>
          </a:prstGeom>
          <a:noFill/>
        </p:spPr>
        <p:txBody>
          <a:bodyPr wrap="square" lIns="91436" tIns="45718" rIns="91436" bIns="45718" rtlCol="0">
            <a:spAutoFit/>
          </a:bodyPr>
          <a:lstStyle/>
          <a:p>
            <a:pPr algn="ctr"/>
            <a:r>
              <a:rPr lang="en-US" sz="1400" dirty="0" smtClean="0">
                <a:solidFill>
                  <a:schemeClr val="tx1"/>
                </a:solidFill>
              </a:rPr>
              <a:t>Enterprise Vision: Integrated Solution </a:t>
            </a:r>
            <a:endParaRPr lang="en-US" sz="1400" dirty="0">
              <a:solidFill>
                <a:schemeClr val="tx1"/>
              </a:solidFill>
            </a:endParaRPr>
          </a:p>
        </p:txBody>
      </p:sp>
      <p:sp>
        <p:nvSpPr>
          <p:cNvPr id="37" name="TextBox 36"/>
          <p:cNvSpPr txBox="1"/>
          <p:nvPr/>
        </p:nvSpPr>
        <p:spPr>
          <a:xfrm>
            <a:off x="6781800" y="3218041"/>
            <a:ext cx="1905000" cy="276999"/>
          </a:xfrm>
          <a:prstGeom prst="rect">
            <a:avLst/>
          </a:prstGeom>
          <a:noFill/>
        </p:spPr>
        <p:txBody>
          <a:bodyPr wrap="square" rtlCol="0">
            <a:spAutoFit/>
          </a:bodyPr>
          <a:lstStyle/>
          <a:p>
            <a:pPr algn="ctr"/>
            <a:r>
              <a:rPr lang="en-US" sz="1200" dirty="0" smtClean="0">
                <a:solidFill>
                  <a:schemeClr val="tx1"/>
                </a:solidFill>
              </a:rPr>
              <a:t>Server &amp; Vista VMs</a:t>
            </a:r>
          </a:p>
        </p:txBody>
      </p:sp>
      <p:grpSp>
        <p:nvGrpSpPr>
          <p:cNvPr id="38" name="Group 189"/>
          <p:cNvGrpSpPr/>
          <p:nvPr/>
        </p:nvGrpSpPr>
        <p:grpSpPr>
          <a:xfrm>
            <a:off x="6781800" y="2565909"/>
            <a:ext cx="1905000" cy="685800"/>
            <a:chOff x="7086600" y="1676400"/>
            <a:chExt cx="1905000" cy="685800"/>
          </a:xfrm>
        </p:grpSpPr>
        <p:sp>
          <p:nvSpPr>
            <p:cNvPr id="77" name="Rectangle 76"/>
            <p:cNvSpPr/>
            <p:nvPr/>
          </p:nvSpPr>
          <p:spPr>
            <a:xfrm>
              <a:off x="7086600" y="1676400"/>
              <a:ext cx="1905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8" name="Group 188"/>
            <p:cNvGrpSpPr/>
            <p:nvPr/>
          </p:nvGrpSpPr>
          <p:grpSpPr>
            <a:xfrm>
              <a:off x="7162801" y="1752600"/>
              <a:ext cx="1815109" cy="533400"/>
              <a:chOff x="7162801" y="1752600"/>
              <a:chExt cx="1815109" cy="533400"/>
            </a:xfrm>
          </p:grpSpPr>
          <p:grpSp>
            <p:nvGrpSpPr>
              <p:cNvPr id="79" name="Group 168"/>
              <p:cNvGrpSpPr/>
              <p:nvPr/>
            </p:nvGrpSpPr>
            <p:grpSpPr>
              <a:xfrm>
                <a:off x="8229600" y="1752600"/>
                <a:ext cx="367310" cy="498764"/>
                <a:chOff x="7197959" y="1738745"/>
                <a:chExt cx="367310" cy="498764"/>
              </a:xfrm>
            </p:grpSpPr>
            <p:pic>
              <p:nvPicPr>
                <p:cNvPr id="95" name="Picture 5" descr="\\eventsql\dvd27\Clip_Installer\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7197959" y="1801091"/>
                  <a:ext cx="367310" cy="436418"/>
                </a:xfrm>
                <a:prstGeom prst="rect">
                  <a:avLst/>
                </a:prstGeom>
                <a:noFill/>
              </p:spPr>
            </p:pic>
            <p:pic>
              <p:nvPicPr>
                <p:cNvPr id="96" name="Picture 3" descr="\\eventsql\dvd27\Clip_Installer\DVD_ART\Artwork_Imagery\HARDWARE_IMAGERY\Illustration - Misc Hardware\Windows Vista Illustration Icons\Flip 3D.png"/>
                <p:cNvPicPr>
                  <a:picLocks noChangeAspect="1" noChangeArrowheads="1"/>
                </p:cNvPicPr>
                <p:nvPr/>
              </p:nvPicPr>
              <p:blipFill>
                <a:blip r:embed="rId5" cstate="print"/>
                <a:srcRect/>
                <a:stretch>
                  <a:fillRect/>
                </a:stretch>
              </p:blipFill>
              <p:spPr bwMode="auto">
                <a:xfrm>
                  <a:off x="7341570" y="1738745"/>
                  <a:ext cx="215415" cy="210416"/>
                </a:xfrm>
                <a:prstGeom prst="rect">
                  <a:avLst/>
                </a:prstGeom>
                <a:noFill/>
              </p:spPr>
            </p:pic>
          </p:grpSp>
          <p:grpSp>
            <p:nvGrpSpPr>
              <p:cNvPr id="80" name="Group 169"/>
              <p:cNvGrpSpPr/>
              <p:nvPr/>
            </p:nvGrpSpPr>
            <p:grpSpPr>
              <a:xfrm>
                <a:off x="8610600" y="1752600"/>
                <a:ext cx="367310" cy="498764"/>
                <a:chOff x="6830649" y="1738745"/>
                <a:chExt cx="367310" cy="498764"/>
              </a:xfrm>
            </p:grpSpPr>
            <p:pic>
              <p:nvPicPr>
                <p:cNvPr id="93" name="Picture 5" descr="\\eventsql\dvd27\Clip_Installer\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6830649" y="1801091"/>
                  <a:ext cx="367310" cy="436418"/>
                </a:xfrm>
                <a:prstGeom prst="rect">
                  <a:avLst/>
                </a:prstGeom>
                <a:noFill/>
              </p:spPr>
            </p:pic>
            <p:pic>
              <p:nvPicPr>
                <p:cNvPr id="94" name="Picture 3" descr="\\eventsql\dvd27\Clip_Installer\DVD_ART\Artwork_Imagery\HARDWARE_IMAGERY\Illustration - Misc Hardware\Windows Vista Illustration Icons\Flip 3D.png"/>
                <p:cNvPicPr>
                  <a:picLocks noChangeAspect="1" noChangeArrowheads="1"/>
                </p:cNvPicPr>
                <p:nvPr/>
              </p:nvPicPr>
              <p:blipFill>
                <a:blip r:embed="rId5" cstate="print"/>
                <a:srcRect/>
                <a:stretch>
                  <a:fillRect/>
                </a:stretch>
              </p:blipFill>
              <p:spPr bwMode="auto">
                <a:xfrm>
                  <a:off x="6974259" y="1738745"/>
                  <a:ext cx="215415" cy="210416"/>
                </a:xfrm>
                <a:prstGeom prst="rect">
                  <a:avLst/>
                </a:prstGeom>
                <a:noFill/>
              </p:spPr>
            </p:pic>
          </p:grpSp>
          <p:grpSp>
            <p:nvGrpSpPr>
              <p:cNvPr id="81" name="Group 170"/>
              <p:cNvGrpSpPr/>
              <p:nvPr/>
            </p:nvGrpSpPr>
            <p:grpSpPr>
              <a:xfrm>
                <a:off x="7696201" y="1752600"/>
                <a:ext cx="533401" cy="533400"/>
                <a:chOff x="838200" y="1887379"/>
                <a:chExt cx="1091184" cy="1194371"/>
              </a:xfrm>
            </p:grpSpPr>
            <p:pic>
              <p:nvPicPr>
                <p:cNvPr id="88" name="Picture 5" descr="\\eventsql\dvd27\Clip_Installer\DVD_ART\Artwork_Imagery\HARDWARE_IMAGERY\Illustration - Misc Hardware\Windows Vista Illustration Icons\Server.png"/>
                <p:cNvPicPr>
                  <a:picLocks noChangeAspect="1" noChangeArrowheads="1"/>
                </p:cNvPicPr>
                <p:nvPr/>
              </p:nvPicPr>
              <p:blipFill>
                <a:blip r:embed="rId13" cstate="print"/>
                <a:srcRect/>
                <a:stretch>
                  <a:fillRect/>
                </a:stretch>
              </p:blipFill>
              <p:spPr bwMode="auto">
                <a:xfrm>
                  <a:off x="1143000" y="2091150"/>
                  <a:ext cx="723900" cy="990600"/>
                </a:xfrm>
                <a:prstGeom prst="rect">
                  <a:avLst/>
                </a:prstGeom>
                <a:noFill/>
              </p:spPr>
            </p:pic>
            <p:pic>
              <p:nvPicPr>
                <p:cNvPr id="89" name="Picture 3" descr="\\eventsql\dvd27\Clip_Installer\DVD_ART\Artwork_Imagery\HARDWARE_IMAGERY\Illustration - Misc Hardware\Windows Vista Illustration Icons\Flip 3D.png"/>
                <p:cNvPicPr>
                  <a:picLocks noChangeAspect="1" noChangeArrowheads="1"/>
                </p:cNvPicPr>
                <p:nvPr/>
              </p:nvPicPr>
              <p:blipFill>
                <a:blip r:embed="rId14" cstate="print"/>
                <a:srcRect/>
                <a:stretch>
                  <a:fillRect/>
                </a:stretch>
              </p:blipFill>
              <p:spPr bwMode="auto">
                <a:xfrm>
                  <a:off x="838200" y="2319750"/>
                  <a:ext cx="406400" cy="457200"/>
                </a:xfrm>
                <a:prstGeom prst="rect">
                  <a:avLst/>
                </a:prstGeom>
                <a:noFill/>
              </p:spPr>
            </p:pic>
            <p:pic>
              <p:nvPicPr>
                <p:cNvPr id="90" name="Picture 10" descr="MSMarket - MS Market Intranet screen"/>
                <p:cNvPicPr>
                  <a:picLocks noChangeAspect="1" noChangeArrowheads="1"/>
                </p:cNvPicPr>
                <p:nvPr/>
              </p:nvPicPr>
              <p:blipFill>
                <a:blip r:embed="rId15" cstate="print"/>
                <a:srcRect/>
                <a:stretch>
                  <a:fillRect/>
                </a:stretch>
              </p:blipFill>
              <p:spPr bwMode="auto">
                <a:xfrm>
                  <a:off x="990600" y="1887379"/>
                  <a:ext cx="386139" cy="304800"/>
                </a:xfrm>
                <a:prstGeom prst="rect">
                  <a:avLst/>
                </a:prstGeom>
                <a:noFill/>
              </p:spPr>
            </p:pic>
            <p:pic>
              <p:nvPicPr>
                <p:cNvPr id="91" name="Picture 12" descr="CICS 3270 screen2"/>
                <p:cNvPicPr>
                  <a:picLocks noChangeAspect="1" noChangeArrowheads="1"/>
                </p:cNvPicPr>
                <p:nvPr/>
              </p:nvPicPr>
              <p:blipFill>
                <a:blip r:embed="rId16" cstate="print"/>
                <a:srcRect/>
                <a:stretch>
                  <a:fillRect/>
                </a:stretch>
              </p:blipFill>
              <p:spPr bwMode="auto">
                <a:xfrm>
                  <a:off x="1524000" y="2420779"/>
                  <a:ext cx="405384" cy="304800"/>
                </a:xfrm>
                <a:prstGeom prst="rect">
                  <a:avLst/>
                </a:prstGeom>
                <a:noFill/>
              </p:spPr>
            </p:pic>
            <p:pic>
              <p:nvPicPr>
                <p:cNvPr id="92" name="Picture 214" descr="data analyzer"/>
                <p:cNvPicPr>
                  <a:picLocks noChangeAspect="1" noChangeArrowheads="1"/>
                </p:cNvPicPr>
                <p:nvPr/>
              </p:nvPicPr>
              <p:blipFill>
                <a:blip r:embed="rId17" cstate="print"/>
                <a:srcRect/>
                <a:stretch>
                  <a:fillRect/>
                </a:stretch>
              </p:blipFill>
              <p:spPr bwMode="auto">
                <a:xfrm>
                  <a:off x="1524000" y="1963580"/>
                  <a:ext cx="381000" cy="383396"/>
                </a:xfrm>
                <a:prstGeom prst="rect">
                  <a:avLst/>
                </a:prstGeom>
                <a:noFill/>
              </p:spPr>
            </p:pic>
          </p:grpSp>
          <p:grpSp>
            <p:nvGrpSpPr>
              <p:cNvPr id="82" name="Group 176"/>
              <p:cNvGrpSpPr/>
              <p:nvPr/>
            </p:nvGrpSpPr>
            <p:grpSpPr>
              <a:xfrm>
                <a:off x="7162801" y="1752600"/>
                <a:ext cx="533401" cy="533400"/>
                <a:chOff x="838200" y="1887379"/>
                <a:chExt cx="1091184" cy="1194371"/>
              </a:xfrm>
            </p:grpSpPr>
            <p:pic>
              <p:nvPicPr>
                <p:cNvPr id="83" name="Picture 5" descr="\\eventsql\dvd27\Clip_Installer\DVD_ART\Artwork_Imagery\HARDWARE_IMAGERY\Illustration - Misc Hardware\Windows Vista Illustration Icons\Server.png"/>
                <p:cNvPicPr>
                  <a:picLocks noChangeAspect="1" noChangeArrowheads="1"/>
                </p:cNvPicPr>
                <p:nvPr/>
              </p:nvPicPr>
              <p:blipFill>
                <a:blip r:embed="rId13" cstate="print"/>
                <a:srcRect/>
                <a:stretch>
                  <a:fillRect/>
                </a:stretch>
              </p:blipFill>
              <p:spPr bwMode="auto">
                <a:xfrm>
                  <a:off x="1143000" y="2091150"/>
                  <a:ext cx="723900" cy="990600"/>
                </a:xfrm>
                <a:prstGeom prst="rect">
                  <a:avLst/>
                </a:prstGeom>
                <a:noFill/>
              </p:spPr>
            </p:pic>
            <p:pic>
              <p:nvPicPr>
                <p:cNvPr id="84" name="Picture 3" descr="\\eventsql\dvd27\Clip_Installer\DVD_ART\Artwork_Imagery\HARDWARE_IMAGERY\Illustration - Misc Hardware\Windows Vista Illustration Icons\Flip 3D.png"/>
                <p:cNvPicPr>
                  <a:picLocks noChangeAspect="1" noChangeArrowheads="1"/>
                </p:cNvPicPr>
                <p:nvPr/>
              </p:nvPicPr>
              <p:blipFill>
                <a:blip r:embed="rId14" cstate="print"/>
                <a:srcRect/>
                <a:stretch>
                  <a:fillRect/>
                </a:stretch>
              </p:blipFill>
              <p:spPr bwMode="auto">
                <a:xfrm>
                  <a:off x="838200" y="2319750"/>
                  <a:ext cx="406400" cy="457200"/>
                </a:xfrm>
                <a:prstGeom prst="rect">
                  <a:avLst/>
                </a:prstGeom>
                <a:noFill/>
              </p:spPr>
            </p:pic>
            <p:pic>
              <p:nvPicPr>
                <p:cNvPr id="85" name="Picture 10" descr="MSMarket - MS Market Intranet screen"/>
                <p:cNvPicPr>
                  <a:picLocks noChangeAspect="1" noChangeArrowheads="1"/>
                </p:cNvPicPr>
                <p:nvPr/>
              </p:nvPicPr>
              <p:blipFill>
                <a:blip r:embed="rId15" cstate="print"/>
                <a:srcRect/>
                <a:stretch>
                  <a:fillRect/>
                </a:stretch>
              </p:blipFill>
              <p:spPr bwMode="auto">
                <a:xfrm>
                  <a:off x="990600" y="1887379"/>
                  <a:ext cx="386139" cy="304800"/>
                </a:xfrm>
                <a:prstGeom prst="rect">
                  <a:avLst/>
                </a:prstGeom>
                <a:noFill/>
              </p:spPr>
            </p:pic>
            <p:pic>
              <p:nvPicPr>
                <p:cNvPr id="86" name="Picture 12" descr="CICS 3270 screen2"/>
                <p:cNvPicPr>
                  <a:picLocks noChangeAspect="1" noChangeArrowheads="1"/>
                </p:cNvPicPr>
                <p:nvPr/>
              </p:nvPicPr>
              <p:blipFill>
                <a:blip r:embed="rId16" cstate="print"/>
                <a:srcRect/>
                <a:stretch>
                  <a:fillRect/>
                </a:stretch>
              </p:blipFill>
              <p:spPr bwMode="auto">
                <a:xfrm>
                  <a:off x="1524000" y="2420779"/>
                  <a:ext cx="405384" cy="304800"/>
                </a:xfrm>
                <a:prstGeom prst="rect">
                  <a:avLst/>
                </a:prstGeom>
                <a:noFill/>
              </p:spPr>
            </p:pic>
            <p:pic>
              <p:nvPicPr>
                <p:cNvPr id="87" name="Picture 214" descr="data analyzer"/>
                <p:cNvPicPr>
                  <a:picLocks noChangeAspect="1" noChangeArrowheads="1"/>
                </p:cNvPicPr>
                <p:nvPr/>
              </p:nvPicPr>
              <p:blipFill>
                <a:blip r:embed="rId17" cstate="print"/>
                <a:srcRect/>
                <a:stretch>
                  <a:fillRect/>
                </a:stretch>
              </p:blipFill>
              <p:spPr bwMode="auto">
                <a:xfrm>
                  <a:off x="1524000" y="1963580"/>
                  <a:ext cx="381000" cy="383396"/>
                </a:xfrm>
                <a:prstGeom prst="rect">
                  <a:avLst/>
                </a:prstGeom>
                <a:noFill/>
              </p:spPr>
            </p:pic>
          </p:grpSp>
        </p:grpSp>
      </p:grpSp>
      <p:grpSp>
        <p:nvGrpSpPr>
          <p:cNvPr id="39" name="Group 182"/>
          <p:cNvGrpSpPr/>
          <p:nvPr/>
        </p:nvGrpSpPr>
        <p:grpSpPr>
          <a:xfrm>
            <a:off x="6019800" y="2456041"/>
            <a:ext cx="685800" cy="779621"/>
            <a:chOff x="838200" y="1887379"/>
            <a:chExt cx="1091184" cy="1194371"/>
          </a:xfrm>
        </p:grpSpPr>
        <p:pic>
          <p:nvPicPr>
            <p:cNvPr id="72" name="Picture 5" descr="\\eventsql\dvd27\Clip_Installer\DVD_ART\Artwork_Imagery\HARDWARE_IMAGERY\Illustration - Misc Hardware\Windows Vista Illustration Icons\Server.png"/>
            <p:cNvPicPr>
              <a:picLocks noChangeAspect="1" noChangeArrowheads="1"/>
            </p:cNvPicPr>
            <p:nvPr/>
          </p:nvPicPr>
          <p:blipFill>
            <a:blip r:embed="rId18" cstate="print"/>
            <a:srcRect/>
            <a:stretch>
              <a:fillRect/>
            </a:stretch>
          </p:blipFill>
          <p:spPr bwMode="auto">
            <a:xfrm>
              <a:off x="1143000" y="2091150"/>
              <a:ext cx="723900" cy="990600"/>
            </a:xfrm>
            <a:prstGeom prst="rect">
              <a:avLst/>
            </a:prstGeom>
            <a:noFill/>
          </p:spPr>
        </p:pic>
        <p:pic>
          <p:nvPicPr>
            <p:cNvPr id="73" name="Picture 3" descr="\\eventsql\dvd27\Clip_Installer\DVD_ART\Artwork_Imagery\HARDWARE_IMAGERY\Illustration - Misc Hardware\Windows Vista Illustration Icons\Flip 3D.png"/>
            <p:cNvPicPr>
              <a:picLocks noChangeAspect="1" noChangeArrowheads="1"/>
            </p:cNvPicPr>
            <p:nvPr/>
          </p:nvPicPr>
          <p:blipFill>
            <a:blip r:embed="rId19" cstate="print"/>
            <a:srcRect/>
            <a:stretch>
              <a:fillRect/>
            </a:stretch>
          </p:blipFill>
          <p:spPr bwMode="auto">
            <a:xfrm>
              <a:off x="838200" y="2319750"/>
              <a:ext cx="406400" cy="457200"/>
            </a:xfrm>
            <a:prstGeom prst="rect">
              <a:avLst/>
            </a:prstGeom>
            <a:noFill/>
          </p:spPr>
        </p:pic>
        <p:pic>
          <p:nvPicPr>
            <p:cNvPr id="74" name="Picture 10" descr="MSMarket - MS Market Intranet screen"/>
            <p:cNvPicPr>
              <a:picLocks noChangeAspect="1" noChangeArrowheads="1"/>
            </p:cNvPicPr>
            <p:nvPr/>
          </p:nvPicPr>
          <p:blipFill>
            <a:blip r:embed="rId20" cstate="print"/>
            <a:srcRect/>
            <a:stretch>
              <a:fillRect/>
            </a:stretch>
          </p:blipFill>
          <p:spPr bwMode="auto">
            <a:xfrm>
              <a:off x="990600" y="1887379"/>
              <a:ext cx="386139" cy="304800"/>
            </a:xfrm>
            <a:prstGeom prst="rect">
              <a:avLst/>
            </a:prstGeom>
            <a:noFill/>
          </p:spPr>
        </p:pic>
        <p:pic>
          <p:nvPicPr>
            <p:cNvPr id="75" name="Picture 12" descr="CICS 3270 screen2"/>
            <p:cNvPicPr>
              <a:picLocks noChangeAspect="1" noChangeArrowheads="1"/>
            </p:cNvPicPr>
            <p:nvPr/>
          </p:nvPicPr>
          <p:blipFill>
            <a:blip r:embed="rId21" cstate="print"/>
            <a:srcRect/>
            <a:stretch>
              <a:fillRect/>
            </a:stretch>
          </p:blipFill>
          <p:spPr bwMode="auto">
            <a:xfrm>
              <a:off x="1524000" y="2420779"/>
              <a:ext cx="405384" cy="304800"/>
            </a:xfrm>
            <a:prstGeom prst="rect">
              <a:avLst/>
            </a:prstGeom>
            <a:noFill/>
          </p:spPr>
        </p:pic>
        <p:pic>
          <p:nvPicPr>
            <p:cNvPr id="76" name="Picture 214" descr="data analyzer"/>
            <p:cNvPicPr>
              <a:picLocks noChangeAspect="1" noChangeArrowheads="1"/>
            </p:cNvPicPr>
            <p:nvPr/>
          </p:nvPicPr>
          <p:blipFill>
            <a:blip r:embed="rId22" cstate="print"/>
            <a:srcRect/>
            <a:stretch>
              <a:fillRect/>
            </a:stretch>
          </p:blipFill>
          <p:spPr bwMode="auto">
            <a:xfrm>
              <a:off x="1524000" y="1963580"/>
              <a:ext cx="381000" cy="383396"/>
            </a:xfrm>
            <a:prstGeom prst="rect">
              <a:avLst/>
            </a:prstGeom>
            <a:noFill/>
          </p:spPr>
        </p:pic>
      </p:grpSp>
      <p:sp>
        <p:nvSpPr>
          <p:cNvPr id="40" name="Sun 39"/>
          <p:cNvSpPr/>
          <p:nvPr/>
        </p:nvSpPr>
        <p:spPr>
          <a:xfrm>
            <a:off x="7010400" y="3383280"/>
            <a:ext cx="1219200" cy="1143000"/>
          </a:xfrm>
          <a:prstGeom prst="sun">
            <a:avLst/>
          </a:prstGeom>
          <a:solidFill>
            <a:schemeClr val="accent5">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TextBox 40"/>
          <p:cNvSpPr txBox="1"/>
          <p:nvPr/>
        </p:nvSpPr>
        <p:spPr>
          <a:xfrm>
            <a:off x="7086600" y="3688080"/>
            <a:ext cx="1143000" cy="461665"/>
          </a:xfrm>
          <a:prstGeom prst="rect">
            <a:avLst/>
          </a:prstGeom>
          <a:noFill/>
        </p:spPr>
        <p:txBody>
          <a:bodyPr wrap="square" rtlCol="0">
            <a:spAutoFit/>
          </a:bodyPr>
          <a:lstStyle/>
          <a:p>
            <a:pPr algn="ctr"/>
            <a:r>
              <a:rPr lang="en-US" sz="1200" dirty="0" smtClean="0">
                <a:solidFill>
                  <a:schemeClr val="tx1"/>
                </a:solidFill>
              </a:rPr>
              <a:t>Connection</a:t>
            </a:r>
          </a:p>
          <a:p>
            <a:pPr algn="ctr"/>
            <a:r>
              <a:rPr lang="en-US" sz="1200" dirty="0" smtClean="0">
                <a:solidFill>
                  <a:schemeClr val="tx1"/>
                </a:solidFill>
              </a:rPr>
              <a:t>Management</a:t>
            </a:r>
          </a:p>
        </p:txBody>
      </p:sp>
      <p:grpSp>
        <p:nvGrpSpPr>
          <p:cNvPr id="42" name="Group 192"/>
          <p:cNvGrpSpPr/>
          <p:nvPr/>
        </p:nvGrpSpPr>
        <p:grpSpPr>
          <a:xfrm>
            <a:off x="6553200" y="4277360"/>
            <a:ext cx="914400" cy="533400"/>
            <a:chOff x="304800" y="3886200"/>
            <a:chExt cx="1447800" cy="942439"/>
          </a:xfrm>
        </p:grpSpPr>
        <p:grpSp>
          <p:nvGrpSpPr>
            <p:cNvPr id="65" name="Group 43"/>
            <p:cNvGrpSpPr/>
            <p:nvPr/>
          </p:nvGrpSpPr>
          <p:grpSpPr>
            <a:xfrm>
              <a:off x="304800" y="3886200"/>
              <a:ext cx="1447800" cy="942439"/>
              <a:chOff x="5715000" y="1371600"/>
              <a:chExt cx="1915906" cy="1352679"/>
            </a:xfrm>
          </p:grpSpPr>
          <p:pic>
            <p:nvPicPr>
              <p:cNvPr id="68" name="Picture 12" descr="image007"/>
              <p:cNvPicPr>
                <a:picLocks noChangeAspect="1" noChangeArrowheads="1"/>
              </p:cNvPicPr>
              <p:nvPr/>
            </p:nvPicPr>
            <p:blipFill>
              <a:blip r:embed="rId23" cstate="print"/>
              <a:srcRect/>
              <a:stretch>
                <a:fillRect/>
              </a:stretch>
            </p:blipFill>
            <p:spPr bwMode="auto">
              <a:xfrm flipH="1">
                <a:off x="5715000" y="1371600"/>
                <a:ext cx="1223614" cy="1143000"/>
              </a:xfrm>
              <a:prstGeom prst="rect">
                <a:avLst/>
              </a:prstGeom>
              <a:noFill/>
              <a:ln w="9525">
                <a:noFill/>
                <a:miter lim="800000"/>
                <a:headEnd/>
                <a:tailEnd/>
              </a:ln>
            </p:spPr>
          </p:pic>
          <p:pic>
            <p:nvPicPr>
              <p:cNvPr id="69" name="Picture 3" descr="C:\Clients\MS_artwork\Windows_Vista_Icons_ for_Marketing_use\Laptop.png"/>
              <p:cNvPicPr>
                <a:picLocks noChangeAspect="1" noChangeArrowheads="1"/>
              </p:cNvPicPr>
              <p:nvPr/>
            </p:nvPicPr>
            <p:blipFill>
              <a:blip r:embed="rId24" cstate="print"/>
              <a:srcRect/>
              <a:stretch>
                <a:fillRect/>
              </a:stretch>
            </p:blipFill>
            <p:spPr bwMode="auto">
              <a:xfrm rot="457243" flipH="1">
                <a:off x="6696008" y="1657479"/>
                <a:ext cx="934898" cy="1066800"/>
              </a:xfrm>
              <a:prstGeom prst="rect">
                <a:avLst/>
              </a:prstGeom>
              <a:noFill/>
            </p:spPr>
          </p:pic>
          <p:pic>
            <p:nvPicPr>
              <p:cNvPr id="70" name="Picture 7" descr="\\eventsql\dvd27\Clip_Installer\DVD_ART\BoxShots_Logos\Windows Vista Enterprise\Windows Vista Enterprise logo v w.png"/>
              <p:cNvPicPr>
                <a:picLocks noChangeAspect="1" noChangeArrowheads="1"/>
              </p:cNvPicPr>
              <p:nvPr/>
            </p:nvPicPr>
            <p:blipFill>
              <a:blip r:embed="rId25" cstate="print"/>
              <a:srcRect/>
              <a:stretch>
                <a:fillRect/>
              </a:stretch>
            </p:blipFill>
            <p:spPr bwMode="auto">
              <a:xfrm rot="21297783">
                <a:off x="6792201" y="1888236"/>
                <a:ext cx="523013" cy="381000"/>
              </a:xfrm>
              <a:prstGeom prst="rect">
                <a:avLst/>
              </a:prstGeom>
              <a:noFill/>
            </p:spPr>
          </p:pic>
          <p:pic>
            <p:nvPicPr>
              <p:cNvPr id="71" name="Picture 8" descr="\\eventsql\dvd27\Clip_Installer\DVD_ART\BoxShots_Logos\Windows Fundamentals for Legacy PCs\windows fundamentals for legacy pcs v rev.png"/>
              <p:cNvPicPr>
                <a:picLocks noChangeAspect="1" noChangeArrowheads="1"/>
              </p:cNvPicPr>
              <p:nvPr/>
            </p:nvPicPr>
            <p:blipFill>
              <a:blip r:embed="rId26" cstate="print"/>
              <a:srcRect t="49200"/>
              <a:stretch>
                <a:fillRect/>
              </a:stretch>
            </p:blipFill>
            <p:spPr bwMode="auto">
              <a:xfrm rot="21019473">
                <a:off x="6340940" y="1789888"/>
                <a:ext cx="463504" cy="233667"/>
              </a:xfrm>
              <a:prstGeom prst="rect">
                <a:avLst/>
              </a:prstGeom>
              <a:noFill/>
            </p:spPr>
          </p:pic>
        </p:grpSp>
        <p:pic>
          <p:nvPicPr>
            <p:cNvPr id="66" name="Picture 4" descr="\\eventsql\dvd27\Clip_Installer\DVD_ART\BoxShots_Logos\Windows Fundamentals for Legacy PCs\windows fundamentals for legacy pcs h bl.png"/>
            <p:cNvPicPr>
              <a:picLocks noChangeAspect="1" noChangeArrowheads="1"/>
            </p:cNvPicPr>
            <p:nvPr/>
          </p:nvPicPr>
          <p:blipFill>
            <a:blip r:embed="rId27" cstate="print"/>
            <a:srcRect r="87695" b="30421"/>
            <a:stretch>
              <a:fillRect/>
            </a:stretch>
          </p:blipFill>
          <p:spPr bwMode="auto">
            <a:xfrm>
              <a:off x="838200" y="4114800"/>
              <a:ext cx="135175" cy="108091"/>
            </a:xfrm>
            <a:prstGeom prst="rect">
              <a:avLst/>
            </a:prstGeom>
            <a:noFill/>
          </p:spPr>
        </p:pic>
        <p:pic>
          <p:nvPicPr>
            <p:cNvPr id="67" name="Picture 4" descr="\\eventsql\dvd27\Clip_Installer\DVD_ART\BoxShots_Logos\Windows Fundamentals for Legacy PCs\windows fundamentals for legacy pcs h bl.png"/>
            <p:cNvPicPr>
              <a:picLocks noChangeAspect="1" noChangeArrowheads="1"/>
            </p:cNvPicPr>
            <p:nvPr/>
          </p:nvPicPr>
          <p:blipFill>
            <a:blip r:embed="rId27" cstate="print"/>
            <a:srcRect r="87695" b="30421"/>
            <a:stretch>
              <a:fillRect/>
            </a:stretch>
          </p:blipFill>
          <p:spPr bwMode="auto">
            <a:xfrm>
              <a:off x="1256796" y="4335464"/>
              <a:ext cx="135175" cy="108091"/>
            </a:xfrm>
            <a:prstGeom prst="rect">
              <a:avLst/>
            </a:prstGeom>
            <a:noFill/>
          </p:spPr>
        </p:pic>
      </p:grpSp>
      <p:grpSp>
        <p:nvGrpSpPr>
          <p:cNvPr id="43" name="Group 208"/>
          <p:cNvGrpSpPr/>
          <p:nvPr/>
        </p:nvGrpSpPr>
        <p:grpSpPr>
          <a:xfrm>
            <a:off x="7848600" y="4353560"/>
            <a:ext cx="914400" cy="533400"/>
            <a:chOff x="304800" y="3886200"/>
            <a:chExt cx="1447800" cy="942439"/>
          </a:xfrm>
        </p:grpSpPr>
        <p:grpSp>
          <p:nvGrpSpPr>
            <p:cNvPr id="58" name="Group 43"/>
            <p:cNvGrpSpPr/>
            <p:nvPr/>
          </p:nvGrpSpPr>
          <p:grpSpPr>
            <a:xfrm>
              <a:off x="304800" y="3886200"/>
              <a:ext cx="1447800" cy="942439"/>
              <a:chOff x="5715000" y="1371600"/>
              <a:chExt cx="1915906" cy="1352679"/>
            </a:xfrm>
          </p:grpSpPr>
          <p:pic>
            <p:nvPicPr>
              <p:cNvPr id="61" name="Picture 12" descr="image007"/>
              <p:cNvPicPr>
                <a:picLocks noChangeAspect="1" noChangeArrowheads="1"/>
              </p:cNvPicPr>
              <p:nvPr/>
            </p:nvPicPr>
            <p:blipFill>
              <a:blip r:embed="rId23" cstate="print"/>
              <a:srcRect/>
              <a:stretch>
                <a:fillRect/>
              </a:stretch>
            </p:blipFill>
            <p:spPr bwMode="auto">
              <a:xfrm flipH="1">
                <a:off x="5715000" y="1371600"/>
                <a:ext cx="1223614" cy="1143000"/>
              </a:xfrm>
              <a:prstGeom prst="rect">
                <a:avLst/>
              </a:prstGeom>
              <a:noFill/>
              <a:ln w="9525">
                <a:noFill/>
                <a:miter lim="800000"/>
                <a:headEnd/>
                <a:tailEnd/>
              </a:ln>
            </p:spPr>
          </p:pic>
          <p:pic>
            <p:nvPicPr>
              <p:cNvPr id="62" name="Picture 3" descr="C:\Clients\MS_artwork\Windows_Vista_Icons_ for_Marketing_use\Laptop.png"/>
              <p:cNvPicPr>
                <a:picLocks noChangeAspect="1" noChangeArrowheads="1"/>
              </p:cNvPicPr>
              <p:nvPr/>
            </p:nvPicPr>
            <p:blipFill>
              <a:blip r:embed="rId24" cstate="print"/>
              <a:srcRect/>
              <a:stretch>
                <a:fillRect/>
              </a:stretch>
            </p:blipFill>
            <p:spPr bwMode="auto">
              <a:xfrm rot="457243" flipH="1">
                <a:off x="6696008" y="1657479"/>
                <a:ext cx="934898" cy="1066800"/>
              </a:xfrm>
              <a:prstGeom prst="rect">
                <a:avLst/>
              </a:prstGeom>
              <a:noFill/>
            </p:spPr>
          </p:pic>
          <p:pic>
            <p:nvPicPr>
              <p:cNvPr id="63" name="Picture 7" descr="\\eventsql\dvd27\Clip_Installer\DVD_ART\BoxShots_Logos\Windows Vista Enterprise\Windows Vista Enterprise logo v w.png"/>
              <p:cNvPicPr>
                <a:picLocks noChangeAspect="1" noChangeArrowheads="1"/>
              </p:cNvPicPr>
              <p:nvPr/>
            </p:nvPicPr>
            <p:blipFill>
              <a:blip r:embed="rId25" cstate="print"/>
              <a:srcRect/>
              <a:stretch>
                <a:fillRect/>
              </a:stretch>
            </p:blipFill>
            <p:spPr bwMode="auto">
              <a:xfrm rot="21297783">
                <a:off x="6792201" y="1888236"/>
                <a:ext cx="523013" cy="381000"/>
              </a:xfrm>
              <a:prstGeom prst="rect">
                <a:avLst/>
              </a:prstGeom>
              <a:noFill/>
            </p:spPr>
          </p:pic>
          <p:pic>
            <p:nvPicPr>
              <p:cNvPr id="64" name="Picture 8" descr="\\eventsql\dvd27\Clip_Installer\DVD_ART\BoxShots_Logos\Windows Fundamentals for Legacy PCs\windows fundamentals for legacy pcs v rev.png"/>
              <p:cNvPicPr>
                <a:picLocks noChangeAspect="1" noChangeArrowheads="1"/>
              </p:cNvPicPr>
              <p:nvPr/>
            </p:nvPicPr>
            <p:blipFill>
              <a:blip r:embed="rId26" cstate="print"/>
              <a:srcRect t="49200"/>
              <a:stretch>
                <a:fillRect/>
              </a:stretch>
            </p:blipFill>
            <p:spPr bwMode="auto">
              <a:xfrm rot="21019473">
                <a:off x="6340940" y="1789888"/>
                <a:ext cx="463504" cy="233667"/>
              </a:xfrm>
              <a:prstGeom prst="rect">
                <a:avLst/>
              </a:prstGeom>
              <a:noFill/>
            </p:spPr>
          </p:pic>
        </p:grpSp>
        <p:pic>
          <p:nvPicPr>
            <p:cNvPr id="59" name="Picture 4" descr="\\eventsql\dvd27\Clip_Installer\DVD_ART\BoxShots_Logos\Windows Fundamentals for Legacy PCs\windows fundamentals for legacy pcs h bl.png"/>
            <p:cNvPicPr>
              <a:picLocks noChangeAspect="1" noChangeArrowheads="1"/>
            </p:cNvPicPr>
            <p:nvPr/>
          </p:nvPicPr>
          <p:blipFill>
            <a:blip r:embed="rId27" cstate="print"/>
            <a:srcRect r="87695" b="30421"/>
            <a:stretch>
              <a:fillRect/>
            </a:stretch>
          </p:blipFill>
          <p:spPr bwMode="auto">
            <a:xfrm>
              <a:off x="838200" y="4114800"/>
              <a:ext cx="135175" cy="108091"/>
            </a:xfrm>
            <a:prstGeom prst="rect">
              <a:avLst/>
            </a:prstGeom>
            <a:noFill/>
          </p:spPr>
        </p:pic>
        <p:pic>
          <p:nvPicPr>
            <p:cNvPr id="60" name="Picture 4" descr="\\eventsql\dvd27\Clip_Installer\DVD_ART\BoxShots_Logos\Windows Fundamentals for Legacy PCs\windows fundamentals for legacy pcs h bl.png"/>
            <p:cNvPicPr>
              <a:picLocks noChangeAspect="1" noChangeArrowheads="1"/>
            </p:cNvPicPr>
            <p:nvPr/>
          </p:nvPicPr>
          <p:blipFill>
            <a:blip r:embed="rId27" cstate="print"/>
            <a:srcRect r="87695" b="30421"/>
            <a:stretch>
              <a:fillRect/>
            </a:stretch>
          </p:blipFill>
          <p:spPr bwMode="auto">
            <a:xfrm>
              <a:off x="1256796" y="4335464"/>
              <a:ext cx="135175" cy="108091"/>
            </a:xfrm>
            <a:prstGeom prst="rect">
              <a:avLst/>
            </a:prstGeom>
            <a:noFill/>
          </p:spPr>
        </p:pic>
      </p:grpSp>
      <p:grpSp>
        <p:nvGrpSpPr>
          <p:cNvPr id="44" name="Group 216"/>
          <p:cNvGrpSpPr/>
          <p:nvPr/>
        </p:nvGrpSpPr>
        <p:grpSpPr>
          <a:xfrm>
            <a:off x="7239000" y="4505960"/>
            <a:ext cx="914400" cy="533400"/>
            <a:chOff x="304800" y="3886200"/>
            <a:chExt cx="1447800" cy="942439"/>
          </a:xfrm>
        </p:grpSpPr>
        <p:grpSp>
          <p:nvGrpSpPr>
            <p:cNvPr id="51" name="Group 43"/>
            <p:cNvGrpSpPr/>
            <p:nvPr/>
          </p:nvGrpSpPr>
          <p:grpSpPr>
            <a:xfrm>
              <a:off x="304800" y="3886200"/>
              <a:ext cx="1447800" cy="942439"/>
              <a:chOff x="5715000" y="1371600"/>
              <a:chExt cx="1915906" cy="1352679"/>
            </a:xfrm>
          </p:grpSpPr>
          <p:pic>
            <p:nvPicPr>
              <p:cNvPr id="54" name="Picture 12" descr="image007"/>
              <p:cNvPicPr>
                <a:picLocks noChangeAspect="1" noChangeArrowheads="1"/>
              </p:cNvPicPr>
              <p:nvPr/>
            </p:nvPicPr>
            <p:blipFill>
              <a:blip r:embed="rId23" cstate="print"/>
              <a:srcRect/>
              <a:stretch>
                <a:fillRect/>
              </a:stretch>
            </p:blipFill>
            <p:spPr bwMode="auto">
              <a:xfrm flipH="1">
                <a:off x="5715000" y="1371600"/>
                <a:ext cx="1223614" cy="1143000"/>
              </a:xfrm>
              <a:prstGeom prst="rect">
                <a:avLst/>
              </a:prstGeom>
              <a:noFill/>
              <a:ln w="9525">
                <a:noFill/>
                <a:miter lim="800000"/>
                <a:headEnd/>
                <a:tailEnd/>
              </a:ln>
            </p:spPr>
          </p:pic>
          <p:pic>
            <p:nvPicPr>
              <p:cNvPr id="55" name="Picture 3" descr="C:\Clients\MS_artwork\Windows_Vista_Icons_ for_Marketing_use\Laptop.png"/>
              <p:cNvPicPr>
                <a:picLocks noChangeAspect="1" noChangeArrowheads="1"/>
              </p:cNvPicPr>
              <p:nvPr/>
            </p:nvPicPr>
            <p:blipFill>
              <a:blip r:embed="rId24" cstate="print"/>
              <a:srcRect/>
              <a:stretch>
                <a:fillRect/>
              </a:stretch>
            </p:blipFill>
            <p:spPr bwMode="auto">
              <a:xfrm rot="457243" flipH="1">
                <a:off x="6696008" y="1657479"/>
                <a:ext cx="934898" cy="1066800"/>
              </a:xfrm>
              <a:prstGeom prst="rect">
                <a:avLst/>
              </a:prstGeom>
              <a:noFill/>
            </p:spPr>
          </p:pic>
          <p:pic>
            <p:nvPicPr>
              <p:cNvPr id="56" name="Picture 7" descr="\\eventsql\dvd27\Clip_Installer\DVD_ART\BoxShots_Logos\Windows Vista Enterprise\Windows Vista Enterprise logo v w.png"/>
              <p:cNvPicPr>
                <a:picLocks noChangeAspect="1" noChangeArrowheads="1"/>
              </p:cNvPicPr>
              <p:nvPr/>
            </p:nvPicPr>
            <p:blipFill>
              <a:blip r:embed="rId25" cstate="print"/>
              <a:srcRect/>
              <a:stretch>
                <a:fillRect/>
              </a:stretch>
            </p:blipFill>
            <p:spPr bwMode="auto">
              <a:xfrm rot="21297783">
                <a:off x="6792201" y="1888236"/>
                <a:ext cx="523013" cy="381000"/>
              </a:xfrm>
              <a:prstGeom prst="rect">
                <a:avLst/>
              </a:prstGeom>
              <a:noFill/>
            </p:spPr>
          </p:pic>
          <p:pic>
            <p:nvPicPr>
              <p:cNvPr id="57" name="Picture 8" descr="\\eventsql\dvd27\Clip_Installer\DVD_ART\BoxShots_Logos\Windows Fundamentals for Legacy PCs\windows fundamentals for legacy pcs v rev.png"/>
              <p:cNvPicPr>
                <a:picLocks noChangeAspect="1" noChangeArrowheads="1"/>
              </p:cNvPicPr>
              <p:nvPr/>
            </p:nvPicPr>
            <p:blipFill>
              <a:blip r:embed="rId26" cstate="print"/>
              <a:srcRect t="49200"/>
              <a:stretch>
                <a:fillRect/>
              </a:stretch>
            </p:blipFill>
            <p:spPr bwMode="auto">
              <a:xfrm rot="21019473">
                <a:off x="6340940" y="1789888"/>
                <a:ext cx="463504" cy="233667"/>
              </a:xfrm>
              <a:prstGeom prst="rect">
                <a:avLst/>
              </a:prstGeom>
              <a:noFill/>
            </p:spPr>
          </p:pic>
        </p:grpSp>
        <p:pic>
          <p:nvPicPr>
            <p:cNvPr id="52" name="Picture 4" descr="\\eventsql\dvd27\Clip_Installer\DVD_ART\BoxShots_Logos\Windows Fundamentals for Legacy PCs\windows fundamentals for legacy pcs h bl.png"/>
            <p:cNvPicPr>
              <a:picLocks noChangeAspect="1" noChangeArrowheads="1"/>
            </p:cNvPicPr>
            <p:nvPr/>
          </p:nvPicPr>
          <p:blipFill>
            <a:blip r:embed="rId27" cstate="print"/>
            <a:srcRect r="87695" b="30421"/>
            <a:stretch>
              <a:fillRect/>
            </a:stretch>
          </p:blipFill>
          <p:spPr bwMode="auto">
            <a:xfrm>
              <a:off x="838200" y="4114800"/>
              <a:ext cx="135175" cy="108091"/>
            </a:xfrm>
            <a:prstGeom prst="rect">
              <a:avLst/>
            </a:prstGeom>
            <a:noFill/>
          </p:spPr>
        </p:pic>
        <p:pic>
          <p:nvPicPr>
            <p:cNvPr id="53" name="Picture 4" descr="\\eventsql\dvd27\Clip_Installer\DVD_ART\BoxShots_Logos\Windows Fundamentals for Legacy PCs\windows fundamentals for legacy pcs h bl.png"/>
            <p:cNvPicPr>
              <a:picLocks noChangeAspect="1" noChangeArrowheads="1"/>
            </p:cNvPicPr>
            <p:nvPr/>
          </p:nvPicPr>
          <p:blipFill>
            <a:blip r:embed="rId27" cstate="print"/>
            <a:srcRect r="87695" b="30421"/>
            <a:stretch>
              <a:fillRect/>
            </a:stretch>
          </p:blipFill>
          <p:spPr bwMode="auto">
            <a:xfrm>
              <a:off x="1256796" y="4335464"/>
              <a:ext cx="135175" cy="108091"/>
            </a:xfrm>
            <a:prstGeom prst="rect">
              <a:avLst/>
            </a:prstGeom>
            <a:noFill/>
          </p:spPr>
        </p:pic>
      </p:grpSp>
      <p:sp>
        <p:nvSpPr>
          <p:cNvPr id="45" name="Flowchart: Magnetic Disk 44"/>
          <p:cNvSpPr/>
          <p:nvPr/>
        </p:nvSpPr>
        <p:spPr>
          <a:xfrm>
            <a:off x="7194699" y="2134073"/>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lowchart: Magnetic Disk 45"/>
          <p:cNvSpPr/>
          <p:nvPr/>
        </p:nvSpPr>
        <p:spPr>
          <a:xfrm>
            <a:off x="6813699" y="2134073"/>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lowchart: Magnetic Disk 46"/>
          <p:cNvSpPr/>
          <p:nvPr/>
        </p:nvSpPr>
        <p:spPr>
          <a:xfrm>
            <a:off x="7575699" y="2134073"/>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lowchart: Magnetic Disk 47"/>
          <p:cNvSpPr/>
          <p:nvPr/>
        </p:nvSpPr>
        <p:spPr>
          <a:xfrm>
            <a:off x="7956699" y="2134073"/>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lowchart: Magnetic Disk 48"/>
          <p:cNvSpPr/>
          <p:nvPr/>
        </p:nvSpPr>
        <p:spPr>
          <a:xfrm>
            <a:off x="8337699" y="2134073"/>
            <a:ext cx="3048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6553200" y="1666240"/>
            <a:ext cx="2286000" cy="276999"/>
          </a:xfrm>
          <a:prstGeom prst="rect">
            <a:avLst/>
          </a:prstGeom>
          <a:noFill/>
        </p:spPr>
        <p:txBody>
          <a:bodyPr wrap="square" rtlCol="0">
            <a:spAutoFit/>
          </a:bodyPr>
          <a:lstStyle/>
          <a:p>
            <a:pPr algn="ctr"/>
            <a:r>
              <a:rPr lang="en-US" sz="1200" dirty="0" smtClean="0">
                <a:solidFill>
                  <a:schemeClr val="tx1"/>
                </a:solidFill>
              </a:rPr>
              <a:t>Virtual Image Management</a:t>
            </a:r>
          </a:p>
        </p:txBody>
      </p:sp>
      <p:cxnSp>
        <p:nvCxnSpPr>
          <p:cNvPr id="98" name="Straight Connector 97"/>
          <p:cNvCxnSpPr/>
          <p:nvPr/>
        </p:nvCxnSpPr>
        <p:spPr>
          <a:xfrm rot="5400000">
            <a:off x="4306094" y="3466307"/>
            <a:ext cx="2971800" cy="1588"/>
          </a:xfrm>
          <a:prstGeom prst="line">
            <a:avLst/>
          </a:prstGeom>
        </p:spPr>
        <p:style>
          <a:lnRef idx="2">
            <a:schemeClr val="accent5"/>
          </a:lnRef>
          <a:fillRef idx="0">
            <a:schemeClr val="accent5"/>
          </a:fillRef>
          <a:effectRef idx="1">
            <a:schemeClr val="accent5"/>
          </a:effectRef>
          <a:fontRef idx="minor">
            <a:schemeClr val="tx1"/>
          </a:fontRef>
        </p:style>
      </p:cxnSp>
      <p:sp>
        <p:nvSpPr>
          <p:cNvPr id="99" name="TextBox 98"/>
          <p:cNvSpPr txBox="1"/>
          <p:nvPr/>
        </p:nvSpPr>
        <p:spPr>
          <a:xfrm>
            <a:off x="441960" y="1788695"/>
            <a:ext cx="1659556" cy="523216"/>
          </a:xfrm>
          <a:prstGeom prst="rect">
            <a:avLst/>
          </a:prstGeom>
          <a:noFill/>
        </p:spPr>
        <p:txBody>
          <a:bodyPr wrap="square" lIns="91436" tIns="45718" rIns="91436" bIns="45718" rtlCol="0">
            <a:spAutoFit/>
          </a:bodyPr>
          <a:lstStyle/>
          <a:p>
            <a:pPr algn="ctr"/>
            <a:r>
              <a:rPr lang="en-US" sz="1400" dirty="0" smtClean="0">
                <a:solidFill>
                  <a:schemeClr val="tx1"/>
                </a:solidFill>
              </a:rPr>
              <a:t>Terminal Services Remote Desktop</a:t>
            </a:r>
            <a:endParaRPr lang="en-US" sz="1400" dirty="0">
              <a:solidFill>
                <a:schemeClr val="tx1"/>
              </a:solidFill>
            </a:endParaRPr>
          </a:p>
        </p:txBody>
      </p:sp>
      <p:grpSp>
        <p:nvGrpSpPr>
          <p:cNvPr id="100" name="Group 150"/>
          <p:cNvGrpSpPr/>
          <p:nvPr/>
        </p:nvGrpSpPr>
        <p:grpSpPr>
          <a:xfrm>
            <a:off x="533400" y="4495802"/>
            <a:ext cx="1447800" cy="942439"/>
            <a:chOff x="304800" y="3886200"/>
            <a:chExt cx="1447800" cy="942439"/>
          </a:xfrm>
        </p:grpSpPr>
        <p:grpSp>
          <p:nvGrpSpPr>
            <p:cNvPr id="101" name="Group 43"/>
            <p:cNvGrpSpPr/>
            <p:nvPr/>
          </p:nvGrpSpPr>
          <p:grpSpPr>
            <a:xfrm>
              <a:off x="304800" y="3886200"/>
              <a:ext cx="1447800" cy="942439"/>
              <a:chOff x="5715000" y="1371600"/>
              <a:chExt cx="1915906" cy="1352679"/>
            </a:xfrm>
          </p:grpSpPr>
          <p:pic>
            <p:nvPicPr>
              <p:cNvPr id="104" name="Picture 12" descr="image007"/>
              <p:cNvPicPr>
                <a:picLocks noChangeAspect="1" noChangeArrowheads="1"/>
              </p:cNvPicPr>
              <p:nvPr/>
            </p:nvPicPr>
            <p:blipFill>
              <a:blip r:embed="rId28" cstate="print"/>
              <a:srcRect/>
              <a:stretch>
                <a:fillRect/>
              </a:stretch>
            </p:blipFill>
            <p:spPr bwMode="auto">
              <a:xfrm flipH="1">
                <a:off x="5715000" y="1371600"/>
                <a:ext cx="1223614" cy="1143000"/>
              </a:xfrm>
              <a:prstGeom prst="rect">
                <a:avLst/>
              </a:prstGeom>
              <a:noFill/>
              <a:ln w="9525">
                <a:noFill/>
                <a:miter lim="800000"/>
                <a:headEnd/>
                <a:tailEnd/>
              </a:ln>
            </p:spPr>
          </p:pic>
          <p:pic>
            <p:nvPicPr>
              <p:cNvPr id="105" name="Picture 3" descr="C:\Clients\MS_artwork\Windows_Vista_Icons_ for_Marketing_use\Laptop.png"/>
              <p:cNvPicPr>
                <a:picLocks noChangeAspect="1" noChangeArrowheads="1"/>
              </p:cNvPicPr>
              <p:nvPr/>
            </p:nvPicPr>
            <p:blipFill>
              <a:blip r:embed="rId9" cstate="print"/>
              <a:srcRect/>
              <a:stretch>
                <a:fillRect/>
              </a:stretch>
            </p:blipFill>
            <p:spPr bwMode="auto">
              <a:xfrm rot="457243" flipH="1">
                <a:off x="6696008" y="1657479"/>
                <a:ext cx="934898" cy="1066800"/>
              </a:xfrm>
              <a:prstGeom prst="rect">
                <a:avLst/>
              </a:prstGeom>
              <a:noFill/>
            </p:spPr>
          </p:pic>
          <p:pic>
            <p:nvPicPr>
              <p:cNvPr id="106" name="Picture 7" descr="\\eventsql\dvd27\Clip_Installer\DVD_ART\BoxShots_Logos\Windows Vista Enterprise\Windows Vista Enterprise logo v w.png"/>
              <p:cNvPicPr>
                <a:picLocks noChangeAspect="1" noChangeArrowheads="1"/>
              </p:cNvPicPr>
              <p:nvPr/>
            </p:nvPicPr>
            <p:blipFill>
              <a:blip r:embed="rId29" cstate="print"/>
              <a:srcRect/>
              <a:stretch>
                <a:fillRect/>
              </a:stretch>
            </p:blipFill>
            <p:spPr bwMode="auto">
              <a:xfrm rot="21297783">
                <a:off x="6792201" y="1888236"/>
                <a:ext cx="523013" cy="381000"/>
              </a:xfrm>
              <a:prstGeom prst="rect">
                <a:avLst/>
              </a:prstGeom>
              <a:noFill/>
            </p:spPr>
          </p:pic>
          <p:pic>
            <p:nvPicPr>
              <p:cNvPr id="107" name="Picture 8" descr="\\eventsql\dvd27\Clip_Installer\DVD_ART\BoxShots_Logos\Windows Fundamentals for Legacy PCs\windows fundamentals for legacy pcs v rev.png"/>
              <p:cNvPicPr>
                <a:picLocks noChangeAspect="1" noChangeArrowheads="1"/>
              </p:cNvPicPr>
              <p:nvPr/>
            </p:nvPicPr>
            <p:blipFill>
              <a:blip r:embed="rId30" cstate="print"/>
              <a:srcRect t="49200"/>
              <a:stretch>
                <a:fillRect/>
              </a:stretch>
            </p:blipFill>
            <p:spPr bwMode="auto">
              <a:xfrm rot="21019473">
                <a:off x="6340940" y="1789888"/>
                <a:ext cx="463504" cy="233667"/>
              </a:xfrm>
              <a:prstGeom prst="rect">
                <a:avLst/>
              </a:prstGeom>
              <a:noFill/>
            </p:spPr>
          </p:pic>
        </p:grpSp>
        <p:pic>
          <p:nvPicPr>
            <p:cNvPr id="102" name="Picture 4" descr="\\eventsql\dvd27\Clip_Installer\DVD_ART\BoxShots_Logos\Windows Fundamentals for Legacy PCs\windows fundamentals for legacy pcs h bl.png"/>
            <p:cNvPicPr>
              <a:picLocks noChangeAspect="1" noChangeArrowheads="1"/>
            </p:cNvPicPr>
            <p:nvPr/>
          </p:nvPicPr>
          <p:blipFill>
            <a:blip r:embed="rId31" cstate="print"/>
            <a:srcRect r="87695" b="30421"/>
            <a:stretch>
              <a:fillRect/>
            </a:stretch>
          </p:blipFill>
          <p:spPr bwMode="auto">
            <a:xfrm>
              <a:off x="838200" y="4114800"/>
              <a:ext cx="135175" cy="108091"/>
            </a:xfrm>
            <a:prstGeom prst="rect">
              <a:avLst/>
            </a:prstGeom>
            <a:noFill/>
          </p:spPr>
        </p:pic>
        <p:pic>
          <p:nvPicPr>
            <p:cNvPr id="103" name="Picture 4" descr="\\eventsql\dvd27\Clip_Installer\DVD_ART\BoxShots_Logos\Windows Fundamentals for Legacy PCs\windows fundamentals for legacy pcs h bl.png"/>
            <p:cNvPicPr>
              <a:picLocks noChangeAspect="1" noChangeArrowheads="1"/>
            </p:cNvPicPr>
            <p:nvPr/>
          </p:nvPicPr>
          <p:blipFill>
            <a:blip r:embed="rId31" cstate="print"/>
            <a:srcRect r="87695" b="30421"/>
            <a:stretch>
              <a:fillRect/>
            </a:stretch>
          </p:blipFill>
          <p:spPr bwMode="auto">
            <a:xfrm>
              <a:off x="1256796" y="4335464"/>
              <a:ext cx="135175" cy="108091"/>
            </a:xfrm>
            <a:prstGeom prst="rect">
              <a:avLst/>
            </a:prstGeom>
            <a:noFill/>
          </p:spPr>
        </p:pic>
      </p:grpSp>
      <p:grpSp>
        <p:nvGrpSpPr>
          <p:cNvPr id="108" name="Group 101"/>
          <p:cNvGrpSpPr/>
          <p:nvPr/>
        </p:nvGrpSpPr>
        <p:grpSpPr>
          <a:xfrm>
            <a:off x="838200" y="2362202"/>
            <a:ext cx="685800" cy="779621"/>
            <a:chOff x="838200" y="1887379"/>
            <a:chExt cx="1091184" cy="1194371"/>
          </a:xfrm>
        </p:grpSpPr>
        <p:pic>
          <p:nvPicPr>
            <p:cNvPr id="109" name="Picture 5" descr="\\eventsql\dvd27\Clip_Installer\DVD_ART\Artwork_Imagery\HARDWARE_IMAGERY\Illustration - Misc Hardware\Windows Vista Illustration Icons\Server.png"/>
            <p:cNvPicPr>
              <a:picLocks noChangeAspect="1" noChangeArrowheads="1"/>
            </p:cNvPicPr>
            <p:nvPr/>
          </p:nvPicPr>
          <p:blipFill>
            <a:blip r:embed="rId18" cstate="print"/>
            <a:srcRect/>
            <a:stretch>
              <a:fillRect/>
            </a:stretch>
          </p:blipFill>
          <p:spPr bwMode="auto">
            <a:xfrm>
              <a:off x="1143000" y="2091150"/>
              <a:ext cx="723900" cy="990600"/>
            </a:xfrm>
            <a:prstGeom prst="rect">
              <a:avLst/>
            </a:prstGeom>
            <a:noFill/>
          </p:spPr>
        </p:pic>
        <p:pic>
          <p:nvPicPr>
            <p:cNvPr id="110" name="Picture 3" descr="\\eventsql\dvd27\Clip_Installer\DVD_ART\Artwork_Imagery\HARDWARE_IMAGERY\Illustration - Misc Hardware\Windows Vista Illustration Icons\Flip 3D.png"/>
            <p:cNvPicPr>
              <a:picLocks noChangeAspect="1" noChangeArrowheads="1"/>
            </p:cNvPicPr>
            <p:nvPr/>
          </p:nvPicPr>
          <p:blipFill>
            <a:blip r:embed="rId19" cstate="print"/>
            <a:srcRect/>
            <a:stretch>
              <a:fillRect/>
            </a:stretch>
          </p:blipFill>
          <p:spPr bwMode="auto">
            <a:xfrm>
              <a:off x="838200" y="2319750"/>
              <a:ext cx="406400" cy="457200"/>
            </a:xfrm>
            <a:prstGeom prst="rect">
              <a:avLst/>
            </a:prstGeom>
            <a:noFill/>
          </p:spPr>
        </p:pic>
        <p:pic>
          <p:nvPicPr>
            <p:cNvPr id="111" name="Picture 10" descr="MSMarket - MS Market Intranet screen"/>
            <p:cNvPicPr>
              <a:picLocks noChangeAspect="1" noChangeArrowheads="1"/>
            </p:cNvPicPr>
            <p:nvPr/>
          </p:nvPicPr>
          <p:blipFill>
            <a:blip r:embed="rId20" cstate="print"/>
            <a:srcRect/>
            <a:stretch>
              <a:fillRect/>
            </a:stretch>
          </p:blipFill>
          <p:spPr bwMode="auto">
            <a:xfrm>
              <a:off x="990600" y="1887379"/>
              <a:ext cx="386139" cy="304800"/>
            </a:xfrm>
            <a:prstGeom prst="rect">
              <a:avLst/>
            </a:prstGeom>
            <a:noFill/>
          </p:spPr>
        </p:pic>
        <p:pic>
          <p:nvPicPr>
            <p:cNvPr id="112" name="Picture 12" descr="CICS 3270 screen2"/>
            <p:cNvPicPr>
              <a:picLocks noChangeAspect="1" noChangeArrowheads="1"/>
            </p:cNvPicPr>
            <p:nvPr/>
          </p:nvPicPr>
          <p:blipFill>
            <a:blip r:embed="rId21" cstate="print"/>
            <a:srcRect/>
            <a:stretch>
              <a:fillRect/>
            </a:stretch>
          </p:blipFill>
          <p:spPr bwMode="auto">
            <a:xfrm>
              <a:off x="1524000" y="2420779"/>
              <a:ext cx="405384" cy="304800"/>
            </a:xfrm>
            <a:prstGeom prst="rect">
              <a:avLst/>
            </a:prstGeom>
            <a:noFill/>
          </p:spPr>
        </p:pic>
        <p:pic>
          <p:nvPicPr>
            <p:cNvPr id="113" name="Picture 214" descr="data analyzer"/>
            <p:cNvPicPr>
              <a:picLocks noChangeAspect="1" noChangeArrowheads="1"/>
            </p:cNvPicPr>
            <p:nvPr/>
          </p:nvPicPr>
          <p:blipFill>
            <a:blip r:embed="rId22" cstate="print"/>
            <a:srcRect/>
            <a:stretch>
              <a:fillRect/>
            </a:stretch>
          </p:blipFill>
          <p:spPr bwMode="auto">
            <a:xfrm>
              <a:off x="1524000" y="1963580"/>
              <a:ext cx="381000" cy="383396"/>
            </a:xfrm>
            <a:prstGeom prst="rect">
              <a:avLst/>
            </a:prstGeom>
            <a:noFill/>
          </p:spPr>
        </p:pic>
      </p:grpSp>
      <p:pic>
        <p:nvPicPr>
          <p:cNvPr id="116" name="Picture 3" descr="C:\Program Files\Microsoft Resource DVD Artwork\DVD_ART\Artwork_Imagery\HARDWARE_IMAGERY\Illustration - Misc Hardware\Windows Vista Illustration Icons\Mouse Keyboard.png"/>
          <p:cNvPicPr>
            <a:picLocks noChangeAspect="1" noChangeArrowheads="1"/>
          </p:cNvPicPr>
          <p:nvPr/>
        </p:nvPicPr>
        <p:blipFill>
          <a:blip r:embed="rId32" cstate="print"/>
          <a:srcRect/>
          <a:stretch>
            <a:fillRect/>
          </a:stretch>
        </p:blipFill>
        <p:spPr bwMode="auto">
          <a:xfrm>
            <a:off x="685800" y="3248563"/>
            <a:ext cx="533400" cy="533400"/>
          </a:xfrm>
          <a:prstGeom prst="rect">
            <a:avLst/>
          </a:prstGeom>
          <a:noFill/>
        </p:spPr>
      </p:pic>
      <p:grpSp>
        <p:nvGrpSpPr>
          <p:cNvPr id="117" name="Group 98"/>
          <p:cNvGrpSpPr/>
          <p:nvPr/>
        </p:nvGrpSpPr>
        <p:grpSpPr>
          <a:xfrm>
            <a:off x="1143000" y="3934363"/>
            <a:ext cx="609600" cy="457200"/>
            <a:chOff x="1524000" y="3810000"/>
            <a:chExt cx="609600" cy="457200"/>
          </a:xfrm>
        </p:grpSpPr>
        <p:pic>
          <p:nvPicPr>
            <p:cNvPr id="119"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1600200" y="3810000"/>
              <a:ext cx="406400" cy="457200"/>
            </a:xfrm>
            <a:prstGeom prst="rect">
              <a:avLst/>
            </a:prstGeom>
            <a:noFill/>
          </p:spPr>
        </p:pic>
        <p:pic>
          <p:nvPicPr>
            <p:cNvPr id="120" name="Picture 10" descr="MSMarket - MS Market Intranet screen"/>
            <p:cNvPicPr>
              <a:picLocks noChangeAspect="1" noChangeArrowheads="1"/>
            </p:cNvPicPr>
            <p:nvPr/>
          </p:nvPicPr>
          <p:blipFill>
            <a:blip r:embed="rId33" cstate="print"/>
            <a:srcRect/>
            <a:stretch>
              <a:fillRect/>
            </a:stretch>
          </p:blipFill>
          <p:spPr bwMode="auto">
            <a:xfrm>
              <a:off x="1524000" y="3810000"/>
              <a:ext cx="193070" cy="152400"/>
            </a:xfrm>
            <a:prstGeom prst="rect">
              <a:avLst/>
            </a:prstGeom>
            <a:noFill/>
          </p:spPr>
        </p:pic>
        <p:pic>
          <p:nvPicPr>
            <p:cNvPr id="121" name="Picture 12" descr="CICS 3270 screen2"/>
            <p:cNvPicPr>
              <a:picLocks noChangeAspect="1" noChangeArrowheads="1"/>
            </p:cNvPicPr>
            <p:nvPr/>
          </p:nvPicPr>
          <p:blipFill>
            <a:blip r:embed="rId34" cstate="print"/>
            <a:srcRect/>
            <a:stretch>
              <a:fillRect/>
            </a:stretch>
          </p:blipFill>
          <p:spPr bwMode="auto">
            <a:xfrm>
              <a:off x="1524000" y="4114800"/>
              <a:ext cx="202692" cy="152400"/>
            </a:xfrm>
            <a:prstGeom prst="rect">
              <a:avLst/>
            </a:prstGeom>
            <a:noFill/>
          </p:spPr>
        </p:pic>
        <p:pic>
          <p:nvPicPr>
            <p:cNvPr id="122" name="Picture 214" descr="data analyzer"/>
            <p:cNvPicPr>
              <a:picLocks noChangeAspect="1" noChangeArrowheads="1"/>
            </p:cNvPicPr>
            <p:nvPr/>
          </p:nvPicPr>
          <p:blipFill>
            <a:blip r:embed="rId35" cstate="print"/>
            <a:srcRect/>
            <a:stretch>
              <a:fillRect/>
            </a:stretch>
          </p:blipFill>
          <p:spPr bwMode="auto">
            <a:xfrm>
              <a:off x="1905000" y="3810000"/>
              <a:ext cx="228600" cy="230038"/>
            </a:xfrm>
            <a:prstGeom prst="rect">
              <a:avLst/>
            </a:prstGeom>
            <a:noFill/>
          </p:spPr>
        </p:pic>
      </p:grpSp>
      <p:pic>
        <p:nvPicPr>
          <p:cNvPr id="118" name="Picture 7" descr="C:\Program Files\Microsoft Resource DVD Artwork\DVD_ART\Artwork_Imagery\Shapes and Graphics\Arrows - arrow\White Collection 25 percent opaque - soft shadow\double headed arrow 2.png"/>
          <p:cNvPicPr>
            <a:picLocks noChangeAspect="1" noChangeArrowheads="1"/>
          </p:cNvPicPr>
          <p:nvPr/>
        </p:nvPicPr>
        <p:blipFill>
          <a:blip r:embed="rId36" cstate="print"/>
          <a:srcRect/>
          <a:stretch>
            <a:fillRect/>
          </a:stretch>
        </p:blipFill>
        <p:spPr bwMode="auto">
          <a:xfrm rot="5400000">
            <a:off x="444500" y="3743863"/>
            <a:ext cx="1676401" cy="381001"/>
          </a:xfrm>
          <a:prstGeom prst="rect">
            <a:avLst/>
          </a:prstGeom>
          <a:noFill/>
        </p:spPr>
      </p:pic>
      <p:grpSp>
        <p:nvGrpSpPr>
          <p:cNvPr id="124" name="Group 151"/>
          <p:cNvGrpSpPr/>
          <p:nvPr/>
        </p:nvGrpSpPr>
        <p:grpSpPr>
          <a:xfrm>
            <a:off x="4439920" y="4165601"/>
            <a:ext cx="883920" cy="589280"/>
            <a:chOff x="304800" y="3886200"/>
            <a:chExt cx="1447800" cy="942439"/>
          </a:xfrm>
        </p:grpSpPr>
        <p:grpSp>
          <p:nvGrpSpPr>
            <p:cNvPr id="125" name="Group 43"/>
            <p:cNvGrpSpPr/>
            <p:nvPr/>
          </p:nvGrpSpPr>
          <p:grpSpPr>
            <a:xfrm>
              <a:off x="304800" y="3886200"/>
              <a:ext cx="1447800" cy="942439"/>
              <a:chOff x="5715000" y="1371600"/>
              <a:chExt cx="1915906" cy="1352679"/>
            </a:xfrm>
          </p:grpSpPr>
          <p:pic>
            <p:nvPicPr>
              <p:cNvPr id="128" name="Picture 12" descr="image007"/>
              <p:cNvPicPr>
                <a:picLocks noChangeAspect="1" noChangeArrowheads="1"/>
              </p:cNvPicPr>
              <p:nvPr/>
            </p:nvPicPr>
            <p:blipFill>
              <a:blip r:embed="rId8" cstate="print"/>
              <a:srcRect/>
              <a:stretch>
                <a:fillRect/>
              </a:stretch>
            </p:blipFill>
            <p:spPr bwMode="auto">
              <a:xfrm flipH="1">
                <a:off x="5715000" y="1371600"/>
                <a:ext cx="1223614" cy="1143000"/>
              </a:xfrm>
              <a:prstGeom prst="rect">
                <a:avLst/>
              </a:prstGeom>
              <a:noFill/>
              <a:ln w="9525">
                <a:noFill/>
                <a:miter lim="800000"/>
                <a:headEnd/>
                <a:tailEnd/>
              </a:ln>
            </p:spPr>
          </p:pic>
          <p:pic>
            <p:nvPicPr>
              <p:cNvPr id="129" name="Picture 3" descr="C:\Clients\MS_artwork\Windows_Vista_Icons_ for_Marketing_use\Laptop.png"/>
              <p:cNvPicPr>
                <a:picLocks noChangeAspect="1" noChangeArrowheads="1"/>
              </p:cNvPicPr>
              <p:nvPr/>
            </p:nvPicPr>
            <p:blipFill>
              <a:blip r:embed="rId9" cstate="print"/>
              <a:srcRect/>
              <a:stretch>
                <a:fillRect/>
              </a:stretch>
            </p:blipFill>
            <p:spPr bwMode="auto">
              <a:xfrm rot="457243" flipH="1">
                <a:off x="6696008" y="1657479"/>
                <a:ext cx="934898" cy="1066800"/>
              </a:xfrm>
              <a:prstGeom prst="rect">
                <a:avLst/>
              </a:prstGeom>
              <a:noFill/>
            </p:spPr>
          </p:pic>
          <p:pic>
            <p:nvPicPr>
              <p:cNvPr id="130" name="Picture 7" descr="\\eventsql\dvd27\Clip_Installer\DVD_ART\BoxShots_Logos\Windows Vista Enterprise\Windows Vista Enterprise logo v w.png"/>
              <p:cNvPicPr>
                <a:picLocks noChangeAspect="1" noChangeArrowheads="1"/>
              </p:cNvPicPr>
              <p:nvPr/>
            </p:nvPicPr>
            <p:blipFill>
              <a:blip r:embed="rId10" cstate="print"/>
              <a:srcRect/>
              <a:stretch>
                <a:fillRect/>
              </a:stretch>
            </p:blipFill>
            <p:spPr bwMode="auto">
              <a:xfrm rot="21297783">
                <a:off x="6792201" y="1888236"/>
                <a:ext cx="523013" cy="381000"/>
              </a:xfrm>
              <a:prstGeom prst="rect">
                <a:avLst/>
              </a:prstGeom>
              <a:noFill/>
            </p:spPr>
          </p:pic>
          <p:pic>
            <p:nvPicPr>
              <p:cNvPr id="131" name="Picture 8" descr="\\eventsql\dvd27\Clip_Installer\DVD_ART\BoxShots_Logos\Windows Fundamentals for Legacy PCs\windows fundamentals for legacy pcs v rev.png"/>
              <p:cNvPicPr>
                <a:picLocks noChangeAspect="1" noChangeArrowheads="1"/>
              </p:cNvPicPr>
              <p:nvPr/>
            </p:nvPicPr>
            <p:blipFill>
              <a:blip r:embed="rId11" cstate="print"/>
              <a:srcRect t="49200"/>
              <a:stretch>
                <a:fillRect/>
              </a:stretch>
            </p:blipFill>
            <p:spPr bwMode="auto">
              <a:xfrm rot="21019473">
                <a:off x="6340940" y="1789888"/>
                <a:ext cx="463504" cy="233667"/>
              </a:xfrm>
              <a:prstGeom prst="rect">
                <a:avLst/>
              </a:prstGeom>
              <a:noFill/>
            </p:spPr>
          </p:pic>
        </p:grpSp>
        <p:pic>
          <p:nvPicPr>
            <p:cNvPr id="126" name="Picture 4" descr="\\eventsql\dvd27\Clip_Installer\DVD_ART\BoxShots_Logos\Windows Fundamentals for Legacy PCs\windows fundamentals for legacy pcs h bl.png"/>
            <p:cNvPicPr>
              <a:picLocks noChangeAspect="1" noChangeArrowheads="1"/>
            </p:cNvPicPr>
            <p:nvPr/>
          </p:nvPicPr>
          <p:blipFill>
            <a:blip r:embed="rId12" cstate="print"/>
            <a:srcRect r="87695" b="30421"/>
            <a:stretch>
              <a:fillRect/>
            </a:stretch>
          </p:blipFill>
          <p:spPr bwMode="auto">
            <a:xfrm>
              <a:off x="838200" y="4114800"/>
              <a:ext cx="135175" cy="108091"/>
            </a:xfrm>
            <a:prstGeom prst="rect">
              <a:avLst/>
            </a:prstGeom>
            <a:noFill/>
          </p:spPr>
        </p:pic>
        <p:pic>
          <p:nvPicPr>
            <p:cNvPr id="127" name="Picture 4" descr="\\eventsql\dvd27\Clip_Installer\DVD_ART\BoxShots_Logos\Windows Fundamentals for Legacy PCs\windows fundamentals for legacy pcs h bl.png"/>
            <p:cNvPicPr>
              <a:picLocks noChangeAspect="1" noChangeArrowheads="1"/>
            </p:cNvPicPr>
            <p:nvPr/>
          </p:nvPicPr>
          <p:blipFill>
            <a:blip r:embed="rId12" cstate="print"/>
            <a:srcRect r="87695" b="30421"/>
            <a:stretch>
              <a:fillRect/>
            </a:stretch>
          </p:blipFill>
          <p:spPr bwMode="auto">
            <a:xfrm>
              <a:off x="1256796" y="4335464"/>
              <a:ext cx="135175" cy="108091"/>
            </a:xfrm>
            <a:prstGeom prst="rect">
              <a:avLst/>
            </a:prstGeom>
            <a:noFill/>
          </p:spPr>
        </p:pic>
      </p:grpSp>
      <p:pic>
        <p:nvPicPr>
          <p:cNvPr id="133"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3635030" y="3872156"/>
            <a:ext cx="246270" cy="277054"/>
          </a:xfrm>
          <a:prstGeom prst="rect">
            <a:avLst/>
          </a:prstGeom>
          <a:noFill/>
        </p:spPr>
      </p:pic>
      <p:pic>
        <p:nvPicPr>
          <p:cNvPr id="132" name="Picture 7" descr="C:\Program Files\Microsoft Resource DVD Artwork\DVD_ART\Artwork_Imagery\Shapes and Graphics\Arrows - arrow\White Collection 25 percent opaque - soft shadow\double headed arrow 2.png"/>
          <p:cNvPicPr>
            <a:picLocks noChangeAspect="1" noChangeArrowheads="1"/>
          </p:cNvPicPr>
          <p:nvPr/>
        </p:nvPicPr>
        <p:blipFill>
          <a:blip r:embed="rId37" cstate="print"/>
          <a:srcRect/>
          <a:stretch>
            <a:fillRect/>
          </a:stretch>
        </p:blipFill>
        <p:spPr bwMode="auto">
          <a:xfrm rot="7752506">
            <a:off x="3333503" y="3670246"/>
            <a:ext cx="1026866" cy="240503"/>
          </a:xfrm>
          <a:prstGeom prst="rect">
            <a:avLst/>
          </a:prstGeom>
          <a:noFill/>
        </p:spPr>
      </p:pic>
      <p:pic>
        <p:nvPicPr>
          <p:cNvPr id="134" name="Picture 5" descr="\\eventsql\dvd27\Clip_Installer\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4154125" y="2986190"/>
            <a:ext cx="367311" cy="436418"/>
          </a:xfrm>
          <a:prstGeom prst="rect">
            <a:avLst/>
          </a:prstGeom>
          <a:noFill/>
        </p:spPr>
      </p:pic>
      <p:pic>
        <p:nvPicPr>
          <p:cNvPr id="135" name="Picture 7" descr="C:\Program Files\Microsoft Resource DVD Artwork\DVD_ART\Artwork_Imagery\Shapes and Graphics\Arrows - arrow\White Collection 25 percent opaque - soft shadow\double headed arrow 2.png"/>
          <p:cNvPicPr>
            <a:picLocks noChangeAspect="1" noChangeArrowheads="1"/>
          </p:cNvPicPr>
          <p:nvPr/>
        </p:nvPicPr>
        <p:blipFill>
          <a:blip r:embed="rId38" cstate="print"/>
          <a:srcRect/>
          <a:stretch>
            <a:fillRect/>
          </a:stretch>
        </p:blipFill>
        <p:spPr bwMode="auto">
          <a:xfrm rot="4575845">
            <a:off x="3972555" y="2712121"/>
            <a:ext cx="329681" cy="164292"/>
          </a:xfrm>
          <a:prstGeom prst="rect">
            <a:avLst/>
          </a:prstGeom>
          <a:noFill/>
        </p:spPr>
      </p:pic>
      <p:pic>
        <p:nvPicPr>
          <p:cNvPr id="136" name="Picture 7" descr="C:\Program Files\Microsoft Resource DVD Artwork\DVD_ART\Artwork_Imagery\Shapes and Graphics\Arrows - arrow\White Collection 25 percent opaque - soft shadow\double headed arrow 2.png"/>
          <p:cNvPicPr>
            <a:picLocks noChangeAspect="1" noChangeArrowheads="1"/>
          </p:cNvPicPr>
          <p:nvPr/>
        </p:nvPicPr>
        <p:blipFill>
          <a:blip r:embed="rId38" cstate="print"/>
          <a:srcRect/>
          <a:stretch>
            <a:fillRect/>
          </a:stretch>
        </p:blipFill>
        <p:spPr bwMode="auto">
          <a:xfrm rot="6507231">
            <a:off x="4234491" y="2721646"/>
            <a:ext cx="329681" cy="164292"/>
          </a:xfrm>
          <a:prstGeom prst="rect">
            <a:avLst/>
          </a:prstGeom>
          <a:noFill/>
        </p:spPr>
      </p:pic>
      <p:sp>
        <p:nvSpPr>
          <p:cNvPr id="137" name="TextBox 136"/>
          <p:cNvSpPr txBox="1"/>
          <p:nvPr/>
        </p:nvSpPr>
        <p:spPr>
          <a:xfrm>
            <a:off x="1415718" y="1239260"/>
            <a:ext cx="2362200" cy="523216"/>
          </a:xfrm>
          <a:prstGeom prst="rect">
            <a:avLst/>
          </a:prstGeom>
          <a:noFill/>
        </p:spPr>
        <p:txBody>
          <a:bodyPr wrap="square" lIns="91436" tIns="45718" rIns="91436" bIns="45718" rtlCol="0">
            <a:spAutoFit/>
          </a:bodyPr>
          <a:lstStyle/>
          <a:p>
            <a:pPr algn="ctr"/>
            <a:r>
              <a:rPr lang="en-US" sz="1400" dirty="0" smtClean="0">
                <a:solidFill>
                  <a:schemeClr val="tx1"/>
                </a:solidFill>
              </a:rPr>
              <a:t>Turn-key Centralized Desktop Solutions: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384003" name="Text Box 3"/>
          <p:cNvSpPr txBox="1">
            <a:spLocks noChangeArrowheads="1"/>
          </p:cNvSpPr>
          <p:nvPr/>
        </p:nvSpPr>
        <p:spPr bwMode="blackWhite">
          <a:xfrm>
            <a:off x="384175" y="6107782"/>
            <a:ext cx="8378825"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smtClean="0">
                <a:solidFill>
                  <a:schemeClr val="tx1"/>
                </a:solidFill>
                <a:latin typeface="+mn-lt"/>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solidFill>
                <a:schemeClr val="tx1"/>
              </a:solidFill>
              <a:latin typeface="+mn-lt"/>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8FD2FF"/>
      </a:accent4>
      <a:accent5>
        <a:srgbClr val="FF9379"/>
      </a:accent5>
      <a:accent6>
        <a:srgbClr val="E1E3E2"/>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Instalación, Configuración  y Vista Sp1-Barna</Template>
  <TotalTime>17192</TotalTime>
  <Words>1119</Words>
  <Application>Microsoft PowerPoint</Application>
  <PresentationFormat>On-screen Show (4:3)</PresentationFormat>
  <Paragraphs>106</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2008LaunchWave_PresentationTemplate</vt:lpstr>
      <vt:lpstr>White with Courier font for code slides</vt:lpstr>
      <vt:lpstr>Virtual Desktop Infrastructure (VDI)  from Microsoft</vt:lpstr>
      <vt:lpstr>Dependencias Crean Complejidad</vt:lpstr>
      <vt:lpstr>Slide 3</vt:lpstr>
      <vt:lpstr>¿Qué es Virtual Desktop Infrastructure?</vt:lpstr>
      <vt:lpstr>Modelos de Virtual Desktop Infrastructure</vt:lpstr>
      <vt:lpstr>Arquitectura de VDI</vt:lpstr>
      <vt:lpstr>Microsoft Centralized Desktop Vision</vt:lpstr>
      <vt:lpstr>Slide 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VDI from Microsoft</dc:title>
  <dc:subject>&lt;Event name here&gt;</dc:subject>
  <dc:creator>&lt;Speaker name here&gt;</dc:creator>
  <dc:description>Event Location:
Speech Length:
Audience:
Key Topics:</dc:description>
  <cp:lastModifiedBy>v-ancava</cp:lastModifiedBy>
  <cp:revision>918</cp:revision>
  <dcterms:created xsi:type="dcterms:W3CDTF">2006-07-12T22:22:29Z</dcterms:created>
  <dcterms:modified xsi:type="dcterms:W3CDTF">2008-06-20T11:49:40Z</dcterms:modified>
</cp:coreProperties>
</file>