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710" r:id="rId2"/>
  </p:sldMasterIdLst>
  <p:notesMasterIdLst>
    <p:notesMasterId r:id="rId13"/>
  </p:notesMasterIdLst>
  <p:handoutMasterIdLst>
    <p:handoutMasterId r:id="rId14"/>
  </p:handoutMasterIdLst>
  <p:sldIdLst>
    <p:sldId id="295" r:id="rId3"/>
    <p:sldId id="412" r:id="rId4"/>
    <p:sldId id="414" r:id="rId5"/>
    <p:sldId id="297" r:id="rId6"/>
    <p:sldId id="300" r:id="rId7"/>
    <p:sldId id="301" r:id="rId8"/>
    <p:sldId id="302" r:id="rId9"/>
    <p:sldId id="418" r:id="rId10"/>
    <p:sldId id="340"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FF39"/>
    <a:srgbClr val="000099"/>
    <a:srgbClr val="BEE3E8"/>
    <a:srgbClr val="FFFFFF"/>
    <a:srgbClr val="E9EDF4"/>
    <a:srgbClr val="EECE85"/>
    <a:srgbClr val="CDA424"/>
    <a:srgbClr val="B1D598"/>
    <a:srgbClr val="7DB55A"/>
    <a:srgbClr val="82C6D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016" autoAdjust="0"/>
    <p:restoredTop sz="85167" autoAdjust="0"/>
  </p:normalViewPr>
  <p:slideViewPr>
    <p:cSldViewPr showGuides="1">
      <p:cViewPr varScale="1">
        <p:scale>
          <a:sx n="67" d="100"/>
          <a:sy n="67" d="100"/>
        </p:scale>
        <p:origin x="-1314" y="-90"/>
      </p:cViewPr>
      <p:guideLst>
        <p:guide orient="horz" pos="2160"/>
        <p:guide orient="horz" pos="236"/>
        <p:guide orient="horz" pos="144"/>
        <p:guide orient="horz" pos="749"/>
        <p:guide orient="horz" pos="1028"/>
        <p:guide orient="horz" pos="3854"/>
        <p:guide pos="5520"/>
        <p:guide pos="336"/>
        <p:guide pos="2880"/>
        <p:guide pos="2832"/>
        <p:guide pos="3024"/>
      </p:guideLst>
    </p:cSldViewPr>
  </p:slideViewPr>
  <p:outlineViewPr>
    <p:cViewPr>
      <p:scale>
        <a:sx n="33" d="100"/>
        <a:sy n="33" d="100"/>
      </p:scale>
      <p:origin x="0" y="8587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1770"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D0D1C88-23E4-47C3-A832-03B377FDA3F9}" type="datetimeFigureOut">
              <a:rPr lang="en-US" smtClean="0"/>
              <a:pPr/>
              <a:t>6/20/2008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EF69C1-5B9D-45BC-A260-7A96F33E497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E8792D-DDEB-4236-B77E-80AC18BC5282}" type="datetimeFigureOut">
              <a:rPr lang="en-US" smtClean="0"/>
              <a:pPr/>
              <a:t>6/20/2008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7C45C5-C045-42BB-BFA3-2DEBF7B4267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p:txBody>
          <a:bodyPr/>
          <a:lstStyle/>
          <a:p>
            <a:pPr>
              <a:defRPr/>
            </a:pPr>
            <a:fld id="{FB454C07-6A72-4BCC-A71A-EEB3FF9F74DE}" type="slidenum">
              <a:rPr lang="en-US" smtClean="0"/>
              <a:pPr>
                <a:defRPr/>
              </a:pPr>
              <a:t>1</a:t>
            </a:fld>
            <a:endParaRPr lang="en-US" dirty="0"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normAutofit lnSpcReduction="10000"/>
          </a:bodyPr>
          <a:lstStyle/>
          <a:p>
            <a:pPr eaLnBrk="1" hangingPunct="1">
              <a:lnSpc>
                <a:spcPct val="90000"/>
              </a:lnSpc>
            </a:pPr>
            <a:r>
              <a:rPr lang="en-US" sz="1000" b="1" dirty="0" smtClean="0"/>
              <a:t>Windows vision is simple, and it’s global</a:t>
            </a:r>
          </a:p>
          <a:p>
            <a:pPr eaLnBrk="1" hangingPunct="1">
              <a:lnSpc>
                <a:spcPct val="90000"/>
              </a:lnSpc>
              <a:buFontTx/>
              <a:buChar char="•"/>
            </a:pPr>
            <a:r>
              <a:rPr lang="en-US" sz="1000" dirty="0" smtClean="0"/>
              <a:t>A highly valued Windows experience on every desk, in every home, and for every person.</a:t>
            </a:r>
          </a:p>
          <a:p>
            <a:pPr eaLnBrk="1" hangingPunct="1">
              <a:lnSpc>
                <a:spcPct val="90000"/>
              </a:lnSpc>
              <a:buFontTx/>
              <a:buChar char="•"/>
            </a:pPr>
            <a:r>
              <a:rPr lang="en-US" sz="1000" dirty="0" smtClean="0"/>
              <a:t>Windows is about giving customers the best computing experience possible by taking advantage of the depth and breadth of our platform. </a:t>
            </a:r>
          </a:p>
          <a:p>
            <a:pPr eaLnBrk="1" hangingPunct="1">
              <a:lnSpc>
                <a:spcPct val="90000"/>
              </a:lnSpc>
              <a:buFontTx/>
              <a:buChar char="•"/>
            </a:pPr>
            <a:r>
              <a:rPr lang="en-US" sz="1000" dirty="0" smtClean="0"/>
              <a:t>Windows supports the widest range of applications, services and hardware in a familiar way – so each person can easily and confidently use technology to achieve their goals and pursue their passions.</a:t>
            </a:r>
          </a:p>
          <a:p>
            <a:pPr eaLnBrk="1" hangingPunct="1">
              <a:lnSpc>
                <a:spcPct val="90000"/>
              </a:lnSpc>
            </a:pPr>
            <a:endParaRPr lang="en-US" sz="1000" dirty="0" smtClean="0"/>
          </a:p>
          <a:p>
            <a:pPr eaLnBrk="1" hangingPunct="1">
              <a:lnSpc>
                <a:spcPct val="90000"/>
              </a:lnSpc>
            </a:pPr>
            <a:r>
              <a:rPr lang="en-US" sz="1000" b="1" dirty="0" smtClean="0"/>
              <a:t>Windows Vista is the biggest release of Windows ever</a:t>
            </a:r>
          </a:p>
          <a:p>
            <a:pPr eaLnBrk="1" hangingPunct="1">
              <a:lnSpc>
                <a:spcPct val="90000"/>
              </a:lnSpc>
              <a:buFontTx/>
              <a:buChar char="•"/>
            </a:pPr>
            <a:r>
              <a:rPr lang="en-US" sz="1000" dirty="0" smtClean="0"/>
              <a:t>Windows Vista is the largest development project and largest investment that Microsoft has ever made. </a:t>
            </a:r>
          </a:p>
          <a:p>
            <a:pPr eaLnBrk="1" hangingPunct="1">
              <a:lnSpc>
                <a:spcPct val="90000"/>
              </a:lnSpc>
              <a:buFontTx/>
              <a:buChar char="•"/>
            </a:pPr>
            <a:r>
              <a:rPr lang="en-US" sz="1000" dirty="0" smtClean="0"/>
              <a:t>It is fundamentally different from any earlier version of Windows, and this difference is already sparking innovation and opportunity across the entire computer industry.</a:t>
            </a:r>
          </a:p>
          <a:p>
            <a:pPr eaLnBrk="1" hangingPunct="1">
              <a:lnSpc>
                <a:spcPct val="90000"/>
              </a:lnSpc>
              <a:buFontTx/>
              <a:buChar char="•"/>
            </a:pPr>
            <a:endParaRPr lang="en-US" sz="1000" dirty="0" smtClean="0"/>
          </a:p>
          <a:p>
            <a:pPr eaLnBrk="1" hangingPunct="1">
              <a:lnSpc>
                <a:spcPct val="90000"/>
              </a:lnSpc>
            </a:pPr>
            <a:r>
              <a:rPr lang="en-US" sz="1000" b="1" dirty="0" smtClean="0"/>
              <a:t>Significant release for all customers – this presentation is focused on businesses</a:t>
            </a:r>
          </a:p>
          <a:p>
            <a:pPr eaLnBrk="1" hangingPunct="1">
              <a:lnSpc>
                <a:spcPct val="90000"/>
              </a:lnSpc>
              <a:buFontTx/>
              <a:buChar char="•"/>
            </a:pPr>
            <a:r>
              <a:rPr lang="en-US" sz="1000" dirty="0" smtClean="0"/>
              <a:t>We expect Windows Vista to be a significant release for all Windows customers - enterprises, small and medium-sized businesses, consumers, and developers and partners and we will have versions that meet the needs of different audiences. </a:t>
            </a:r>
          </a:p>
          <a:p>
            <a:pPr eaLnBrk="1" hangingPunct="1">
              <a:lnSpc>
                <a:spcPct val="90000"/>
              </a:lnSpc>
              <a:buFontTx/>
              <a:buChar char="•"/>
            </a:pPr>
            <a:r>
              <a:rPr lang="en-US" sz="1000" dirty="0" smtClean="0"/>
              <a:t>For the purposes of this presentation however we will focus on Windows for corporations and what they should do next to take advantage of the Windows Vista Wave and beyond.</a:t>
            </a:r>
          </a:p>
          <a:p>
            <a:pPr eaLnBrk="1" hangingPunct="1">
              <a:lnSpc>
                <a:spcPct val="90000"/>
              </a:lnSpc>
              <a:buFontTx/>
              <a:buChar char="•"/>
            </a:pPr>
            <a:r>
              <a:rPr lang="en-US" sz="1000" dirty="0" smtClean="0"/>
              <a:t>This presentation is targeted at senior business and financial executives, IT decision makers who are concerned with or make decisions about their organization’s investments, IT strategy or have an interest in ensuring the productivity of their company’s workforce. </a:t>
            </a:r>
          </a:p>
          <a:p>
            <a:pPr eaLnBrk="1" hangingPunct="1">
              <a:lnSpc>
                <a:spcPct val="90000"/>
              </a:lnSpc>
            </a:pPr>
            <a:endParaRPr lang="en-US" sz="1000" b="1" dirty="0" smtClean="0"/>
          </a:p>
          <a:p>
            <a:pPr eaLnBrk="1" hangingPunct="1">
              <a:lnSpc>
                <a:spcPct val="90000"/>
              </a:lnSpc>
            </a:pPr>
            <a:r>
              <a:rPr lang="en-US" sz="1000" b="1" dirty="0" smtClean="0"/>
              <a:t>Committed to driving further business value and innovation beyond Vista – currently in preliminary planning stages for next release of Windows</a:t>
            </a:r>
          </a:p>
          <a:p>
            <a:pPr eaLnBrk="1" hangingPunct="1">
              <a:lnSpc>
                <a:spcPct val="90000"/>
              </a:lnSpc>
              <a:buFontTx/>
              <a:buChar char="•"/>
            </a:pPr>
            <a:r>
              <a:rPr lang="en-US" sz="1000" dirty="0" smtClean="0">
                <a:latin typeface="Calibri" pitchFamily="34" charset="0"/>
              </a:rPr>
              <a:t>This presentation explains the key investments we are making for the next Wave of Windows and MS Desktop Optimization Pack for SA technologies.  It is meant to be a very preliminary view into our investment areas and some of the capabilities that are being considered or built for the next release of Windows Vista system products.  This presentation does not cover our broader vision for Windows.  Keep in mind that we’re still very early in the planning process.  The example capabilities covered in this presentation will change and evolve. As we learn more from you, additional capabilities within these areas and even additional/new investment areas may emerge. </a:t>
            </a:r>
            <a:endParaRPr lang="en-US" sz="100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2FE6CE8D-8E6D-4606-8872-DE73F016CB07}" type="slidenum">
              <a:rPr lang="en-US">
                <a:latin typeface="Arial" charset="0"/>
              </a:rPr>
              <a:pPr/>
              <a:t>2</a:t>
            </a:fld>
            <a:endParaRPr lang="en-US" dirty="0">
              <a:latin typeface="Arial" charset="0"/>
            </a:endParaRPr>
          </a:p>
        </p:txBody>
      </p:sp>
      <p:sp>
        <p:nvSpPr>
          <p:cNvPr id="37891" name="Shape 4"/>
          <p:cNvSpPr txBox="1">
            <a:spLocks noGrp="1" noChangeArrowheads="1"/>
          </p:cNvSpPr>
          <p:nvPr/>
        </p:nvSpPr>
        <p:spPr bwMode="auto">
          <a:xfrm>
            <a:off x="3883743" y="8685261"/>
            <a:ext cx="2972722" cy="457200"/>
          </a:xfrm>
          <a:prstGeom prst="rect">
            <a:avLst/>
          </a:prstGeom>
          <a:noFill/>
          <a:ln w="9525">
            <a:noFill/>
            <a:miter lim="800000"/>
            <a:headEnd/>
            <a:tailEnd/>
          </a:ln>
        </p:spPr>
        <p:txBody>
          <a:bodyPr vert="horz" wrap="square" lIns="91397" tIns="45700" rIns="91397" bIns="45700" numCol="1" anchor="b" anchorCtr="0" compatLnSpc="1">
            <a:prstTxWarp prst="textNoShape">
              <a:avLst/>
            </a:prstTxWarp>
          </a:bodyPr>
          <a:lstStyle/>
          <a:p>
            <a:pPr algn="r" defTabSz="930472"/>
            <a:fld id="{F4246039-A245-4003-9ACC-0366B14344D9}" type="slidenum">
              <a:rPr lang="en-US" sz="1200">
                <a:latin typeface="Times New Roman" pitchFamily="18" charset="0"/>
              </a:rPr>
              <a:pPr algn="r" defTabSz="930472"/>
              <a:t>2</a:t>
            </a:fld>
            <a:endParaRPr lang="en-US" sz="1200" dirty="0">
              <a:latin typeface="Times New Roman" pitchFamily="18" charset="0"/>
            </a:endParaRPr>
          </a:p>
        </p:txBody>
      </p:sp>
      <p:sp>
        <p:nvSpPr>
          <p:cNvPr id="37892" name="Rectangle 442369"/>
          <p:cNvSpPr>
            <a:spLocks noGrp="1" noRot="1" noChangeAspect="1" noChangeArrowheads="1" noTextEdit="1"/>
          </p:cNvSpPr>
          <p:nvPr>
            <p:ph type="sldImg"/>
          </p:nvPr>
        </p:nvSpPr>
        <p:spPr>
          <a:xfrm>
            <a:off x="1125538" y="690563"/>
            <a:ext cx="4610100" cy="3459162"/>
          </a:xfrm>
          <a:ln cap="flat" algn="ctr">
            <a:headEnd type="none" w="med" len="med"/>
            <a:tailEnd type="none" w="med" len="med"/>
          </a:ln>
        </p:spPr>
      </p:sp>
      <p:sp>
        <p:nvSpPr>
          <p:cNvPr id="37893" name="Rectangle 442370"/>
          <p:cNvSpPr>
            <a:spLocks noGrp="1" noChangeArrowheads="1"/>
          </p:cNvSpPr>
          <p:nvPr>
            <p:ph type="body" idx="1"/>
          </p:nvPr>
        </p:nvSpPr>
        <p:spPr>
          <a:xfrm>
            <a:off x="914093" y="4379576"/>
            <a:ext cx="5029815" cy="4074775"/>
          </a:xfrm>
          <a:noFill/>
          <a:ln/>
        </p:spPr>
        <p:txBody>
          <a:bodyPr/>
          <a:lstStyle/>
          <a:p>
            <a:r>
              <a:rPr lang="en-US" i="1" dirty="0" smtClean="0"/>
              <a:t>The combination of the features in Vista and Vista Enterprise and those in the Desktop Optimization Pack stack on top of each other to optimize the desktop experience and deliver on Microsoft’s promise</a:t>
            </a:r>
          </a:p>
          <a:p>
            <a:r>
              <a:rPr lang="en-US" dirty="0" smtClean="0"/>
              <a:t>To deliver the most cost effective and flexible desktop management solution\</a:t>
            </a:r>
          </a:p>
          <a:p>
            <a:endParaRPr lang="en-US" dirty="0" smtClean="0"/>
          </a:p>
          <a:p>
            <a:r>
              <a:rPr lang="en-US" dirty="0" smtClean="0"/>
              <a:t>While these technologies deliver the highest value experience when they work together, they also can work independently. </a:t>
            </a:r>
          </a:p>
          <a:p>
            <a:pPr eaLnBrk="1" hangingPunct="1"/>
            <a:endParaRPr lang="en-US" i="1" dirty="0" smtClean="0">
              <a:latin typeface="Arial" charset="0"/>
            </a:endParaRPr>
          </a:p>
          <a:p>
            <a:pPr eaLnBrk="1" hangingPunct="1"/>
            <a:r>
              <a:rPr lang="en-US" i="1" dirty="0" smtClean="0">
                <a:latin typeface="Arial" charset="0"/>
              </a:rPr>
              <a:t>Let’s take a look</a:t>
            </a:r>
            <a:r>
              <a:rPr lang="en-US" i="1" baseline="0" dirty="0" smtClean="0">
                <a:latin typeface="Arial" charset="0"/>
              </a:rPr>
              <a:t> at what we are delivering at each level of the stack and how it accomplishes our goal of addressing your top Enterprise needs. </a:t>
            </a:r>
            <a:endParaRPr lang="en-US" i="1" dirty="0"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2DB5F2A2-CFF8-4CDC-9BBE-A9F3C2B0A6AE}" type="datetime1">
              <a:rPr lang="en-US">
                <a:latin typeface="Segoe" pitchFamily="34" charset="0"/>
              </a:rPr>
              <a:pPr fontAlgn="base">
                <a:spcBef>
                  <a:spcPct val="0"/>
                </a:spcBef>
                <a:spcAft>
                  <a:spcPct val="0"/>
                </a:spcAft>
              </a:pPr>
              <a:t>6/20/2008</a:t>
            </a:fld>
            <a:endParaRPr lang="en-US">
              <a:latin typeface="Segoe" pitchFamily="34" charset="0"/>
            </a:endParaRPr>
          </a:p>
        </p:txBody>
      </p:sp>
      <p:sp>
        <p:nvSpPr>
          <p:cNvPr id="25603" name="Rectangle 4"/>
          <p:cNvSpPr>
            <a:spLocks noGrp="1" noChangeArrowheads="1"/>
          </p:cNvSpPr>
          <p:nvPr>
            <p:ph type="sldNum" sz="quarter" idx="5"/>
          </p:nvPr>
        </p:nvSpPr>
        <p:spPr bwMode="auto">
          <a:xfrm>
            <a:off x="3884027" y="8684927"/>
            <a:ext cx="2972421" cy="457512"/>
          </a:xfrm>
          <a:prstGeom prst="rect">
            <a:avLst/>
          </a:prstGeom>
          <a:noFill/>
          <a:ln>
            <a:miter lim="800000"/>
            <a:headEnd/>
            <a:tailEnd/>
          </a:ln>
        </p:spPr>
        <p:txBody>
          <a:bodyPr wrap="square" lIns="89719" tIns="44860" rIns="89719" bIns="44860" numCol="1" anchorCtr="0" compatLnSpc="1">
            <a:prstTxWarp prst="textNoShape">
              <a:avLst/>
            </a:prstTxWarp>
          </a:bodyPr>
          <a:lstStyle/>
          <a:p>
            <a:pPr fontAlgn="base">
              <a:spcBef>
                <a:spcPct val="0"/>
              </a:spcBef>
              <a:spcAft>
                <a:spcPct val="0"/>
              </a:spcAft>
            </a:pPr>
            <a:fld id="{9143E1AF-D5E6-4E14-B824-5B81B6F3F374}" type="slidenum">
              <a:rPr lang="en-US"/>
              <a:pPr fontAlgn="base">
                <a:spcBef>
                  <a:spcPct val="0"/>
                </a:spcBef>
                <a:spcAft>
                  <a:spcPct val="0"/>
                </a:spcAft>
              </a:pPr>
              <a:t>3</a:t>
            </a:fld>
            <a:endParaRPr lang="en-US"/>
          </a:p>
        </p:txBody>
      </p:sp>
      <p:sp>
        <p:nvSpPr>
          <p:cNvPr id="2560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xfrm>
            <a:off x="914400" y="4343400"/>
            <a:ext cx="5029200" cy="4114800"/>
          </a:xfrm>
          <a:noFill/>
          <a:ln/>
        </p:spPr>
        <p:txBody>
          <a:bodyPr/>
          <a:lstStyle/>
          <a:p>
            <a:pPr eaLnBrk="1" hangingPunct="1"/>
            <a:endParaRPr lang="en-US" dirty="0"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A0A3E9-4ECC-4451-83EE-D6DB0E34C451}" type="slidenum">
              <a:rPr lang="en-US"/>
              <a:pPr/>
              <a:t>5</a:t>
            </a:fld>
            <a:endParaRPr lang="en-US"/>
          </a:p>
        </p:txBody>
      </p:sp>
      <p:sp>
        <p:nvSpPr>
          <p:cNvPr id="590850" name="Rectangle 2"/>
          <p:cNvSpPr>
            <a:spLocks noGrp="1" noRot="1" noChangeAspect="1" noChangeArrowheads="1" noTextEdit="1"/>
          </p:cNvSpPr>
          <p:nvPr>
            <p:ph type="sldImg"/>
          </p:nvPr>
        </p:nvSpPr>
        <p:spPr>
          <a:xfrm>
            <a:off x="1144588" y="687388"/>
            <a:ext cx="4570412" cy="3427412"/>
          </a:xfrm>
          <a:ln/>
        </p:spPr>
      </p:sp>
      <p:sp>
        <p:nvSpPr>
          <p:cNvPr id="590851" name="Rectangle 3"/>
          <p:cNvSpPr>
            <a:spLocks noGrp="1" noChangeArrowheads="1"/>
          </p:cNvSpPr>
          <p:nvPr>
            <p:ph type="body" idx="1"/>
          </p:nvPr>
        </p:nvSpPr>
        <p:spPr>
          <a:xfrm>
            <a:off x="914400" y="4343400"/>
            <a:ext cx="5029200" cy="4113213"/>
          </a:xfrm>
        </p:spPr>
        <p:txBody>
          <a:bodyPr/>
          <a:lstStyle/>
          <a:p>
            <a:pPr>
              <a:lnSpc>
                <a:spcPct val="80000"/>
              </a:lnSpc>
            </a:pPr>
            <a:endParaRPr lang="en-US" sz="8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B71428-941A-46C5-B097-D2CE437415DE}" type="slidenum">
              <a:rPr lang="en-US"/>
              <a:pPr/>
              <a:t>6</a:t>
            </a:fld>
            <a:endParaRPr lang="en-US"/>
          </a:p>
        </p:txBody>
      </p:sp>
      <p:sp>
        <p:nvSpPr>
          <p:cNvPr id="411650" name="Rectangle 2"/>
          <p:cNvSpPr>
            <a:spLocks noGrp="1" noRot="1" noChangeAspect="1" noChangeArrowheads="1" noTextEdit="1"/>
          </p:cNvSpPr>
          <p:nvPr>
            <p:ph type="sldImg"/>
          </p:nvPr>
        </p:nvSpPr>
        <p:spPr>
          <a:ln/>
        </p:spPr>
      </p:sp>
      <p:sp>
        <p:nvSpPr>
          <p:cNvPr id="4116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2D7705-F2E8-4C73-8660-9A771F8D31C6}" type="slidenum">
              <a:rPr lang="en-US"/>
              <a:pPr/>
              <a:t>7</a:t>
            </a:fld>
            <a:endParaRPr lang="en-US"/>
          </a:p>
        </p:txBody>
      </p:sp>
      <p:sp>
        <p:nvSpPr>
          <p:cNvPr id="409602" name="Rectangle 2"/>
          <p:cNvSpPr>
            <a:spLocks noGrp="1" noRot="1" noChangeAspect="1" noChangeArrowheads="1" noTextEdit="1"/>
          </p:cNvSpPr>
          <p:nvPr>
            <p:ph type="sldImg"/>
          </p:nvPr>
        </p:nvSpPr>
        <p:spPr>
          <a:ln/>
        </p:spPr>
      </p:sp>
      <p:sp>
        <p:nvSpPr>
          <p:cNvPr id="4096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81331B57-0BE5-4F82-AA58-76F53EFF3ADA}" type="datetime8">
              <a:rPr lang="en-US" smtClean="0"/>
              <a:pPr/>
              <a:t>6/20/2008 1:47 PM</a:t>
            </a:fld>
            <a:endParaRPr lang="en-US"/>
          </a:p>
        </p:txBody>
      </p:sp>
      <p:sp>
        <p:nvSpPr>
          <p:cNvPr id="6" name="Footer Placeholder 5"/>
          <p:cNvSpPr>
            <a:spLocks noGrp="1"/>
          </p:cNvSpPr>
          <p:nvPr>
            <p:ph type="ftr" sz="quarter" idx="12"/>
          </p:nvPr>
        </p:nvSpPr>
        <p:spPr/>
        <p:txBody>
          <a:bodyPr/>
          <a:lstStyle/>
          <a:p>
            <a:r>
              <a:rPr lang="en-US" sz="800" smtClean="0"/>
              <a:t>MICROSOFT CONFIDENTIAL</a:t>
            </a:r>
          </a:p>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F8684D-9220-4402-A161-4EEE2243DD22}"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a de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8032750"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8032751" cy="461665"/>
          </a:xfrm>
        </p:spPr>
        <p:txBody>
          <a:bodyPr>
            <a:noAutofit/>
          </a:bodyPr>
          <a:lstStyle>
            <a:lvl1pPr marL="0" indent="0" algn="l">
              <a:lnSpc>
                <a:spcPct val="90000"/>
              </a:lnSpc>
              <a:spcBef>
                <a:spcPts val="0"/>
              </a:spcBef>
              <a:buNone/>
              <a:defRPr b="1">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LOGO-BAR.png"/>
          <p:cNvPicPr>
            <a:picLocks noChangeAspect="1"/>
          </p:cNvPicPr>
          <p:nvPr/>
        </p:nvPicPr>
        <p:blipFill>
          <a:blip r:embed="rId3"/>
          <a:stretch>
            <a:fillRect/>
          </a:stretch>
        </p:blipFill>
        <p:spPr>
          <a:xfrm>
            <a:off x="0" y="6268641"/>
            <a:ext cx="9144000" cy="589359"/>
          </a:xfrm>
          <a:prstGeom prst="rect">
            <a:avLst/>
          </a:prstGeom>
        </p:spPr>
      </p:pic>
    </p:spTree>
  </p:cSld>
  <p:clrMapOvr>
    <a:overrideClrMapping bg1="dk1" tx1="lt1" bg2="dk2" tx2="lt2" accent1="accent1" accent2="accent2" accent3="accent3" accent4="accent4" accent5="accent5" accent6="accent6" hlink="hlink" folHlink="folHlink"/>
  </p:clrMapOvr>
  <p:transition>
    <p:fade/>
  </p:transition>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WALKIN 2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WALKIN 3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hf hdr="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WALKIN 4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hf hdr="0"/>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smtClean="0"/>
              <a:t>Click to edit Master title style</a:t>
            </a:r>
            <a:endParaRPr lang="en-US"/>
          </a:p>
        </p:txBody>
      </p:sp>
      <p:sp>
        <p:nvSpPr>
          <p:cNvPr id="3" name="Text Placeholder 2"/>
          <p:cNvSpPr>
            <a:spLocks noGrp="1"/>
          </p:cNvSpPr>
          <p:nvPr>
            <p:ph type="body" idx="1"/>
          </p:nvPr>
        </p:nvSpPr>
        <p:spPr/>
        <p:txBody>
          <a:bodyPr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normAutofit/>
          </a:bodyPr>
          <a:lstStyle>
            <a:lvl1pPr algn="ctr">
              <a:defRPr sz="4800" baseline="0"/>
            </a:lvl1pPr>
          </a:lstStyle>
          <a:p>
            <a:r>
              <a:rPr lang="en-US" dirty="0" smtClean="0"/>
              <a:t>Click to Insert Presentation Title</a:t>
            </a:r>
            <a:endParaRPr lang="en-US" dirty="0"/>
          </a:p>
        </p:txBody>
      </p:sp>
      <p:sp>
        <p:nvSpPr>
          <p:cNvPr id="3" name="Subtitle 2"/>
          <p:cNvSpPr>
            <a:spLocks noGrp="1"/>
          </p:cNvSpPr>
          <p:nvPr>
            <p:ph type="subTitle" idx="1" hasCustomPrompt="1"/>
          </p:nvPr>
        </p:nvSpPr>
        <p:spPr>
          <a:xfrm>
            <a:off x="3048000" y="3886200"/>
            <a:ext cx="4724400" cy="1752600"/>
          </a:xfrm>
        </p:spPr>
        <p:txBody>
          <a:bodyPr>
            <a:noAutofit/>
          </a:bodyPr>
          <a:lstStyle>
            <a:lvl1pPr marL="0" indent="0" algn="l">
              <a:buNone/>
              <a:defRPr sz="3200" baseline="0">
                <a:solidFill>
                  <a:schemeClr val="tx2"/>
                </a:solidFill>
                <a:latin typeface="Segoe"/>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a:t>
            </a:r>
          </a:p>
          <a:p>
            <a:r>
              <a:rPr lang="en-US" dirty="0" smtClean="0"/>
              <a:t>Presenters Title</a:t>
            </a:r>
          </a:p>
          <a:p>
            <a:r>
              <a:rPr lang="en-US" dirty="0" smtClean="0"/>
              <a:t>Microsoft Corporation</a:t>
            </a:r>
            <a:endParaRPr lang="en-US" dirty="0"/>
          </a:p>
        </p:txBody>
      </p:sp>
      <p:sp>
        <p:nvSpPr>
          <p:cNvPr id="4" name="Date Placeholder 3"/>
          <p:cNvSpPr>
            <a:spLocks noGrp="1"/>
          </p:cNvSpPr>
          <p:nvPr>
            <p:ph type="dt" sz="half" idx="10"/>
          </p:nvPr>
        </p:nvSpPr>
        <p:spPr>
          <a:xfrm>
            <a:off x="425450" y="6492875"/>
            <a:ext cx="793750" cy="365125"/>
          </a:xfrm>
          <a:prstGeom prst="rect">
            <a:avLst/>
          </a:prstGeom>
        </p:spPr>
        <p:txBody>
          <a:bodyPr/>
          <a:lstStyle/>
          <a:p>
            <a:fld id="{52CF1C5A-8F3D-4AF9-A0F7-29C4252B765D}" type="datetime1">
              <a:rPr lang="en-US" smtClean="0"/>
              <a:pPr/>
              <a:t>6/20/2008</a:t>
            </a:fld>
            <a:endParaRPr lang="en-US"/>
          </a:p>
        </p:txBody>
      </p:sp>
      <p:sp>
        <p:nvSpPr>
          <p:cNvPr id="5" name="Footer Placeholder 4"/>
          <p:cNvSpPr>
            <a:spLocks noGrp="1"/>
          </p:cNvSpPr>
          <p:nvPr>
            <p:ph type="ftr" sz="quarter" idx="11"/>
          </p:nvPr>
        </p:nvSpPr>
        <p:spPr>
          <a:xfrm>
            <a:off x="5943600" y="6492875"/>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219200" y="6492875"/>
            <a:ext cx="2133600" cy="365125"/>
          </a:xfrm>
          <a:prstGeom prst="rect">
            <a:avLst/>
          </a:prstGeom>
        </p:spPr>
        <p:txBody>
          <a:bodyPr/>
          <a:lstStyle/>
          <a:p>
            <a:r>
              <a:rPr lang="en-US" dirty="0" smtClean="0"/>
              <a:t>Slide </a:t>
            </a:r>
            <a:fld id="{20125A74-2498-489C-8558-473622EDAADF}" type="slidenum">
              <a:rPr lang="en-US" smtClean="0"/>
              <a:pPr/>
              <a:t>‹#›</a:t>
            </a:fld>
            <a:endParaRPr lang="en-US" dirty="0"/>
          </a:p>
        </p:txBody>
      </p:sp>
      <p:sp>
        <p:nvSpPr>
          <p:cNvPr id="9" name="Text Placeholder 7"/>
          <p:cNvSpPr>
            <a:spLocks noGrp="1"/>
          </p:cNvSpPr>
          <p:nvPr>
            <p:ph type="body" sz="quarter" idx="13" hasCustomPrompt="1"/>
          </p:nvPr>
        </p:nvSpPr>
        <p:spPr>
          <a:xfrm>
            <a:off x="685800" y="2895600"/>
            <a:ext cx="8321675" cy="457200"/>
          </a:xfrm>
        </p:spPr>
        <p:txBody>
          <a:bodyPr>
            <a:noAutofit/>
          </a:bodyPr>
          <a:lstStyle>
            <a:lvl1pPr>
              <a:buNone/>
              <a:defRPr sz="3200">
                <a:solidFill>
                  <a:schemeClr val="bg1"/>
                </a:solidFill>
                <a:latin typeface="Segoe Light" pitchFamily="34" charset="0"/>
              </a:defRPr>
            </a:lvl1pPr>
          </a:lstStyle>
          <a:p>
            <a:pPr lvl="0"/>
            <a:r>
              <a:rPr lang="en-US" dirty="0" smtClean="0"/>
              <a:t>Click to insert sub heading</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8_Title and sub title">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610600" cy="609600"/>
          </a:xfrm>
        </p:spPr>
        <p:txBody>
          <a:bodyPr anchor="t" anchorCtr="0">
            <a:noAutofit/>
          </a:bodyPr>
          <a:lstStyle>
            <a:lvl1pPr algn="l">
              <a:defRPr sz="5400" b="1">
                <a:solidFill>
                  <a:srgbClr val="D9FF39"/>
                </a:solidFill>
                <a:latin typeface="Segoe Light" pitchFamily="34" charset="0"/>
              </a:defRPr>
            </a:lvl1pPr>
          </a:lstStyle>
          <a:p>
            <a:r>
              <a:rPr lang="en-US" dirty="0" smtClean="0"/>
              <a:t>Click to edit Master title style</a:t>
            </a:r>
            <a:endParaRPr lang="en-US" dirty="0"/>
          </a:p>
        </p:txBody>
      </p:sp>
      <p:sp>
        <p:nvSpPr>
          <p:cNvPr id="4" name="Date Placeholder 3"/>
          <p:cNvSpPr>
            <a:spLocks noGrp="1"/>
          </p:cNvSpPr>
          <p:nvPr>
            <p:ph type="dt" sz="half" idx="10"/>
          </p:nvPr>
        </p:nvSpPr>
        <p:spPr>
          <a:xfrm>
            <a:off x="425450" y="6492875"/>
            <a:ext cx="793750" cy="365125"/>
          </a:xfrm>
          <a:prstGeom prst="rect">
            <a:avLst/>
          </a:prstGeom>
        </p:spPr>
        <p:txBody>
          <a:bodyPr/>
          <a:lstStyle/>
          <a:p>
            <a:fld id="{4ADC909F-5995-43BA-92F7-6380C83767B0}" type="datetime1">
              <a:rPr lang="en-US" smtClean="0"/>
              <a:pPr/>
              <a:t>6/20/2008</a:t>
            </a:fld>
            <a:endParaRPr lang="en-US"/>
          </a:p>
        </p:txBody>
      </p:sp>
      <p:sp>
        <p:nvSpPr>
          <p:cNvPr id="5" name="Footer Placeholder 4"/>
          <p:cNvSpPr>
            <a:spLocks noGrp="1"/>
          </p:cNvSpPr>
          <p:nvPr>
            <p:ph type="ftr" sz="quarter" idx="11"/>
          </p:nvPr>
        </p:nvSpPr>
        <p:spPr>
          <a:xfrm>
            <a:off x="5943600" y="6492875"/>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219200" y="6492875"/>
            <a:ext cx="2133600" cy="365125"/>
          </a:xfrm>
          <a:prstGeom prst="rect">
            <a:avLst/>
          </a:prstGeom>
        </p:spPr>
        <p:txBody>
          <a:bodyPr/>
          <a:lstStyle/>
          <a:p>
            <a:r>
              <a:rPr lang="en-US" dirty="0" smtClean="0"/>
              <a:t>Slide </a:t>
            </a:r>
            <a:fld id="{20125A74-2498-489C-8558-473622EDAADF}" type="slidenum">
              <a:rPr lang="en-US" smtClean="0"/>
              <a:pPr/>
              <a:t>‹#›</a:t>
            </a:fld>
            <a:endParaRPr lang="en-US" dirty="0"/>
          </a:p>
        </p:txBody>
      </p:sp>
      <p:sp>
        <p:nvSpPr>
          <p:cNvPr id="8" name="Text Placeholder 7"/>
          <p:cNvSpPr>
            <a:spLocks noGrp="1"/>
          </p:cNvSpPr>
          <p:nvPr>
            <p:ph type="body" sz="quarter" idx="13" hasCustomPrompt="1"/>
          </p:nvPr>
        </p:nvSpPr>
        <p:spPr>
          <a:xfrm>
            <a:off x="381000" y="838200"/>
            <a:ext cx="8626475" cy="457200"/>
          </a:xfrm>
        </p:spPr>
        <p:txBody>
          <a:bodyPr>
            <a:normAutofit/>
          </a:bodyPr>
          <a:lstStyle>
            <a:lvl1pPr>
              <a:buNone/>
              <a:defRPr sz="2600">
                <a:solidFill>
                  <a:schemeClr val="bg1"/>
                </a:solidFill>
                <a:latin typeface="Segoe Light" pitchFamily="34" charset="0"/>
              </a:defRPr>
            </a:lvl1pPr>
          </a:lstStyle>
          <a:p>
            <a:pPr lvl="0"/>
            <a:r>
              <a:rPr lang="en-US" dirty="0" smtClean="0"/>
              <a:t>Click to insert sub heading</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ColTx">
  <p:cSld name="Title and 2-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349250" y="12700"/>
            <a:ext cx="7315200" cy="104775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381000" y="1371600"/>
            <a:ext cx="4114800" cy="5029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371600"/>
            <a:ext cx="4114800" cy="5029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flip="none" rotWithShape="1">
                  <a:gsLst>
                    <a:gs pos="38000">
                      <a:srgbClr val="C0C0C0"/>
                    </a:gs>
                    <a:gs pos="65000">
                      <a:srgbClr val="FFFFFF"/>
                    </a:gs>
                  </a:gsLst>
                  <a:lin ang="16200000" scaled="1"/>
                  <a:tileRect/>
                </a:gra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en-US" dirty="0" smtClean="0"/>
              <a:t>click to…</a:t>
            </a:r>
          </a:p>
        </p:txBody>
      </p:sp>
      <p:pic>
        <p:nvPicPr>
          <p:cNvPr id="5" name="Picture 4" descr="LOGO-BAR.png"/>
          <p:cNvPicPr>
            <a:picLocks noChangeAspect="1"/>
          </p:cNvPicPr>
          <p:nvPr/>
        </p:nvPicPr>
        <p:blipFill>
          <a:blip r:embed="rId3"/>
          <a:stretch>
            <a:fillRect/>
          </a:stretch>
        </p:blipFill>
        <p:spPr>
          <a:xfrm>
            <a:off x="0" y="6268641"/>
            <a:ext cx="9144000" cy="589359"/>
          </a:xfrm>
          <a:prstGeom prst="rect">
            <a:avLst/>
          </a:prstGeom>
        </p:spPr>
      </p:pic>
    </p:spTree>
  </p:cSld>
  <p:clrMapOvr>
    <a:overrideClrMapping bg1="dk1" tx1="lt1" bg2="dk2" tx2="lt2" accent1="accent1" accent2="accent2" accent3="accent3" accent4="accent4" accent5="accent5" accent6="accent6" hlink="hlink" folHlink="folHlink"/>
  </p:clrMapOvr>
  <p:transition>
    <p:fade/>
  </p:transition>
  <p:hf hdr="0"/>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1_Demo Video etc slides">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727606" y="2529417"/>
            <a:ext cx="7781394" cy="750205"/>
          </a:xfrm>
          <a:ln algn="ctr"/>
        </p:spPr>
        <p:txBody>
          <a:bodyPr lIns="0" tIns="0" rIns="0" bIns="0" anchor="t" anchorCtr="0"/>
          <a:lstStyle>
            <a:lvl1pPr algn="l" rtl="0" fontAlgn="base">
              <a:lnSpc>
                <a:spcPct val="90000"/>
              </a:lnSpc>
              <a:spcBef>
                <a:spcPct val="0"/>
              </a:spcBef>
              <a:spcAft>
                <a:spcPct val="0"/>
              </a:spcAft>
              <a:defRPr lang="en-US" sz="5400" spc="-30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dirty="0"/>
              <a:t>Click to edit Master title style</a:t>
            </a:r>
          </a:p>
        </p:txBody>
      </p:sp>
      <p:sp>
        <p:nvSpPr>
          <p:cNvPr id="18435" name="Rectangle 3"/>
          <p:cNvSpPr>
            <a:spLocks noGrp="1" noChangeArrowheads="1"/>
          </p:cNvSpPr>
          <p:nvPr>
            <p:ph type="subTitle" idx="1"/>
          </p:nvPr>
        </p:nvSpPr>
        <p:spPr>
          <a:xfrm>
            <a:off x="727606" y="4003750"/>
            <a:ext cx="7770811" cy="473207"/>
          </a:xfrm>
        </p:spPr>
        <p:txBody>
          <a:bodyPr lIns="0" tIns="0" rIns="0" bIns="0" anchor="t" anchorCtr="0"/>
          <a:lstStyle>
            <a:lvl1pPr marL="0" indent="0">
              <a:spcBef>
                <a:spcPct val="0"/>
              </a:spcBef>
              <a:buFont typeface="Wingdings" pitchFamily="2" charset="2"/>
              <a:buNone/>
              <a:defRPr sz="3400">
                <a:solidFill>
                  <a:schemeClr val="tx2"/>
                </a:solidFill>
              </a:defRPr>
            </a:lvl1pPr>
          </a:lstStyle>
          <a:p>
            <a:r>
              <a:rPr lang="en-US" dirty="0"/>
              <a:t>Click to edit Master subtitle style</a:t>
            </a:r>
          </a:p>
        </p:txBody>
      </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p:fade/>
  </p:transition>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1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21.xml"/><Relationship Id="rId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2">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4" r:id="rId16"/>
    <p:sldLayoutId id="2147483706" r:id="rId17"/>
    <p:sldLayoutId id="2147483707" r:id="rId18"/>
    <p:sldLayoutId id="2147483708" r:id="rId19"/>
    <p:sldLayoutId id="2147483709" r:id="rId20"/>
  </p:sldLayoutIdLst>
  <p:transition>
    <p:fade/>
  </p:transition>
  <p:hf hdr="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42000">
                <a:srgbClr val="FFFFFF"/>
              </a:gs>
              <a:gs pos="80000">
                <a:srgbClr val="9F9F9F"/>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SzPct val="80000"/>
        <a:buFontTx/>
        <a:buBlip>
          <a:blip r:embed="rId2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SzPct val="80000"/>
        <a:buFontTx/>
        <a:buBlip>
          <a:blip r:embed="rId23"/>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SzPct val="80000"/>
        <a:buFontTx/>
        <a:buBlip>
          <a:blip r:embed="rId23"/>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SzPct val="80000"/>
        <a:buFontTx/>
        <a:buBlip>
          <a:blip r:embed="rId23"/>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SzPct val="80000"/>
        <a:buFontTx/>
        <a:buBlip>
          <a:blip r:embed="rId23"/>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11" r:id="rId1"/>
  </p:sldLayoutIdLst>
  <p:transition>
    <p:fade/>
  </p:transition>
  <p:txStyles>
    <p:titleStyle>
      <a:lvl1pPr algn="l" defTabSz="914363" rtl="0" eaLnBrk="1" latinLnBrk="0" hangingPunct="1">
        <a:lnSpc>
          <a:spcPct val="90000"/>
        </a:lnSpc>
        <a:spcBef>
          <a:spcPct val="0"/>
        </a:spcBef>
        <a:buNone/>
        <a:defRPr lang="en-US" sz="4800" b="0" kern="1200" cap="none" spc="-150" dirty="0">
          <a:ln w="3175">
            <a:noFill/>
          </a:ln>
          <a:gradFill flip="none" rotWithShape="1">
            <a:gsLst>
              <a:gs pos="42000">
                <a:srgbClr val="FFFFFF"/>
              </a:gs>
              <a:gs pos="80000">
                <a:srgbClr val="9F9F9F"/>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oftricity.com/products/index.asp" TargetMode="External"/><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12"/>
          <p:cNvSpPr>
            <a:spLocks noGrp="1"/>
          </p:cNvSpPr>
          <p:nvPr>
            <p:ph type="subTitle" idx="1"/>
          </p:nvPr>
        </p:nvSpPr>
        <p:spPr>
          <a:xfrm>
            <a:off x="152400" y="5334000"/>
            <a:ext cx="4876800" cy="1447800"/>
          </a:xfrm>
        </p:spPr>
        <p:txBody>
          <a:bodyPr/>
          <a:lstStyle/>
          <a:p>
            <a:pPr>
              <a:lnSpc>
                <a:spcPts val="2400"/>
              </a:lnSpc>
            </a:pPr>
            <a:endParaRPr lang="en-US" sz="2800" dirty="0" smtClean="0">
              <a:latin typeface="Segoe"/>
            </a:endParaRPr>
          </a:p>
          <a:p>
            <a:pPr>
              <a:lnSpc>
                <a:spcPts val="2400"/>
              </a:lnSpc>
            </a:pPr>
            <a:r>
              <a:rPr lang="en-US" sz="2800" dirty="0" smtClean="0">
                <a:latin typeface="Segoe"/>
              </a:rPr>
              <a:t>Antonio </a:t>
            </a:r>
            <a:r>
              <a:rPr lang="en-US" sz="2800" dirty="0" err="1" smtClean="0">
                <a:latin typeface="Segoe"/>
              </a:rPr>
              <a:t>Gámir</a:t>
            </a:r>
            <a:endParaRPr lang="en-US" sz="2800" dirty="0" smtClean="0">
              <a:latin typeface="Segoe"/>
            </a:endParaRPr>
          </a:p>
          <a:p>
            <a:pPr>
              <a:lnSpc>
                <a:spcPts val="2400"/>
              </a:lnSpc>
            </a:pPr>
            <a:r>
              <a:rPr lang="en-US" sz="2800" dirty="0" smtClean="0">
                <a:latin typeface="Segoe"/>
              </a:rPr>
              <a:t>TSP – Windows Client</a:t>
            </a:r>
          </a:p>
          <a:p>
            <a:pPr>
              <a:lnSpc>
                <a:spcPts val="2400"/>
              </a:lnSpc>
            </a:pPr>
            <a:r>
              <a:rPr lang="en-US" sz="2800" dirty="0" smtClean="0">
                <a:latin typeface="Segoe"/>
              </a:rPr>
              <a:t>agamir@microsoft.com               </a:t>
            </a:r>
            <a:endParaRPr lang="en-US" sz="2800" dirty="0">
              <a:latin typeface="Segoe"/>
            </a:endParaRPr>
          </a:p>
        </p:txBody>
      </p:sp>
      <p:pic>
        <p:nvPicPr>
          <p:cNvPr id="9" name="Picture 14" descr="Microsoft SoftGrid Application Virtualization and Streaming: Click here to learn how SoftGrid turns any Windows application into a dynamic, centrally managed service.">
            <a:hlinkClick r:id="rId3"/>
          </p:cNvPr>
          <p:cNvPicPr>
            <a:picLocks noChangeAspect="1" noChangeArrowheads="1"/>
          </p:cNvPicPr>
          <p:nvPr/>
        </p:nvPicPr>
        <p:blipFill>
          <a:blip r:embed="rId4"/>
          <a:srcRect t="7557"/>
          <a:stretch>
            <a:fillRect/>
          </a:stretch>
        </p:blipFill>
        <p:spPr bwMode="auto">
          <a:xfrm>
            <a:off x="0" y="1828800"/>
            <a:ext cx="9233439" cy="2848485"/>
          </a:xfrm>
          <a:prstGeom prst="rect">
            <a:avLst/>
          </a:prstGeom>
          <a:noFill/>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ext Box 5"/>
          <p:cNvSpPr txBox="1">
            <a:spLocks noChangeArrowheads="1"/>
          </p:cNvSpPr>
          <p:nvPr/>
        </p:nvSpPr>
        <p:spPr bwMode="auto">
          <a:xfrm>
            <a:off x="381000" y="6092279"/>
            <a:ext cx="8382000" cy="384721"/>
          </a:xfrm>
          <a:prstGeom prst="rect">
            <a:avLst/>
          </a:prstGeom>
          <a:noFill/>
          <a:ln w="12700">
            <a:noFill/>
            <a:miter lim="800000"/>
            <a:headEnd type="none" w="sm" len="sm"/>
            <a:tailEnd type="none" w="sm" len="sm"/>
          </a:ln>
          <a:effectLst/>
        </p:spPr>
        <p:txBody>
          <a:bodyPr wrap="square">
            <a:spAutoFit/>
          </a:bodyPr>
          <a:lstStyle/>
          <a:p>
            <a:pPr algn="ctr" eaLnBrk="0" hangingPunct="0"/>
            <a:r>
              <a:rPr lang="en-US" sz="1000" i="1" dirty="0">
                <a:solidFill>
                  <a:schemeClr val="bg1"/>
                </a:solidFill>
                <a:cs typeface="Arial" charset="0"/>
              </a:rPr>
              <a:t>© </a:t>
            </a:r>
            <a:r>
              <a:rPr lang="en-US" sz="1000" i="1" dirty="0" smtClean="0">
                <a:solidFill>
                  <a:schemeClr val="bg1"/>
                </a:solidFill>
                <a:cs typeface="Arial" charset="0"/>
              </a:rPr>
              <a:t>2006 </a:t>
            </a:r>
            <a:r>
              <a:rPr lang="en-US" sz="1000" i="1" dirty="0">
                <a:solidFill>
                  <a:schemeClr val="bg1"/>
                </a:solidFill>
                <a:cs typeface="Arial" charset="0"/>
              </a:rPr>
              <a:t>Microsoft Corporation. All rights </a:t>
            </a:r>
            <a:r>
              <a:rPr lang="en-US" sz="1000" i="1" dirty="0" smtClean="0">
                <a:solidFill>
                  <a:schemeClr val="bg1"/>
                </a:solidFill>
                <a:cs typeface="Arial" charset="0"/>
              </a:rPr>
              <a:t>reserved. </a:t>
            </a:r>
          </a:p>
          <a:p>
            <a:pPr algn="ctr" eaLnBrk="0" hangingPunct="0"/>
            <a:r>
              <a:rPr lang="en-US" sz="900" i="1" dirty="0" smtClean="0">
                <a:solidFill>
                  <a:schemeClr val="bg1"/>
                </a:solidFill>
                <a:cs typeface="Arial" charset="0"/>
              </a:rPr>
              <a:t>This </a:t>
            </a:r>
            <a:r>
              <a:rPr lang="en-US" sz="900" i="1" dirty="0">
                <a:solidFill>
                  <a:schemeClr val="bg1"/>
                </a:solidFill>
                <a:cs typeface="Arial" charset="0"/>
              </a:rPr>
              <a:t>presentation is for informational purposes only. </a:t>
            </a:r>
            <a:r>
              <a:rPr lang="en-US" sz="900" i="1" dirty="0" smtClean="0">
                <a:solidFill>
                  <a:schemeClr val="bg1"/>
                </a:solidFill>
                <a:cs typeface="Arial" charset="0"/>
              </a:rPr>
              <a:t>Microsoft </a:t>
            </a:r>
            <a:r>
              <a:rPr lang="en-US" sz="900" i="1" dirty="0">
                <a:solidFill>
                  <a:schemeClr val="bg1"/>
                </a:solidFill>
                <a:cs typeface="Arial" charset="0"/>
              </a:rPr>
              <a:t>makes no warranties, express or implied, in this summary.</a:t>
            </a:r>
          </a:p>
        </p:txBody>
      </p:sp>
      <p:pic>
        <p:nvPicPr>
          <p:cNvPr id="1027" name="Picture 3" descr="C:\Program Files\Microsoft Resource DVD Artwork\DVD_ART\BoxShots_Logos\MICROSOFT\Microsoft logo with new tagline reverse.png"/>
          <p:cNvPicPr>
            <a:picLocks noChangeAspect="1" noChangeArrowheads="1"/>
          </p:cNvPicPr>
          <p:nvPr/>
        </p:nvPicPr>
        <p:blipFill>
          <a:blip r:embed="rId3"/>
          <a:srcRect/>
          <a:stretch>
            <a:fillRect/>
          </a:stretch>
        </p:blipFill>
        <p:spPr bwMode="auto">
          <a:xfrm>
            <a:off x="2019300" y="2370668"/>
            <a:ext cx="5105400" cy="1134532"/>
          </a:xfrm>
          <a:prstGeom prst="rect">
            <a:avLst/>
          </a:prstGeom>
          <a:noFill/>
        </p:spPr>
      </p:pic>
      <p:sp>
        <p:nvSpPr>
          <p:cNvPr id="14" name="Date Placeholder 13"/>
          <p:cNvSpPr>
            <a:spLocks noGrp="1"/>
          </p:cNvSpPr>
          <p:nvPr>
            <p:ph type="dt" sz="half" idx="4294967295"/>
          </p:nvPr>
        </p:nvSpPr>
        <p:spPr>
          <a:xfrm>
            <a:off x="0" y="6492875"/>
            <a:ext cx="793750" cy="365125"/>
          </a:xfrm>
          <a:prstGeom prst="rect">
            <a:avLst/>
          </a:prstGeom>
        </p:spPr>
        <p:txBody>
          <a:bodyPr/>
          <a:lstStyle/>
          <a:p>
            <a:fld id="{B389BCD1-D8B5-4168-9156-909495AB21C5}" type="datetime1">
              <a:rPr lang="en-US" smtClean="0"/>
              <a:pPr/>
              <a:t>6/20/2008</a:t>
            </a:fld>
            <a:endParaRPr lang="en-US"/>
          </a:p>
        </p:txBody>
      </p:sp>
      <p:sp>
        <p:nvSpPr>
          <p:cNvPr id="15" name="Slide Number Placeholder 14"/>
          <p:cNvSpPr>
            <a:spLocks noGrp="1"/>
          </p:cNvSpPr>
          <p:nvPr>
            <p:ph type="sldNum" sz="quarter" idx="4294967295"/>
          </p:nvPr>
        </p:nvSpPr>
        <p:spPr>
          <a:xfrm>
            <a:off x="0" y="6492875"/>
            <a:ext cx="2133600" cy="365125"/>
          </a:xfrm>
          <a:prstGeom prst="rect">
            <a:avLst/>
          </a:prstGeom>
        </p:spPr>
        <p:txBody>
          <a:bodyPr/>
          <a:lstStyle/>
          <a:p>
            <a:r>
              <a:rPr lang="en-US" smtClean="0"/>
              <a:t>Slide </a:t>
            </a:r>
            <a:fld id="{20125A74-2498-489C-8558-473622EDAADF}" type="slidenum">
              <a:rPr lang="en-US" smtClean="0"/>
              <a:pPr/>
              <a:t>10</a:t>
            </a:fld>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pull_quote_box.png"/>
          <p:cNvPicPr>
            <a:picLocks noChangeAspect="1"/>
          </p:cNvPicPr>
          <p:nvPr/>
        </p:nvPicPr>
        <p:blipFill>
          <a:blip r:embed="rId3">
            <a:duotone>
              <a:prstClr val="black"/>
              <a:schemeClr val="tx2">
                <a:tint val="45000"/>
                <a:satMod val="400000"/>
              </a:schemeClr>
            </a:duotone>
          </a:blip>
          <a:stretch>
            <a:fillRect/>
          </a:stretch>
        </p:blipFill>
        <p:spPr>
          <a:xfrm>
            <a:off x="533400" y="5873035"/>
            <a:ext cx="3657600" cy="682625"/>
          </a:xfrm>
          <a:prstGeom prst="rect">
            <a:avLst/>
          </a:prstGeom>
          <a:effectLst>
            <a:outerShdw dist="50800" sx="1000" sy="1000" algn="ctr" rotWithShape="0">
              <a:schemeClr val="bg1">
                <a:alpha val="93000"/>
              </a:schemeClr>
            </a:outerShdw>
          </a:effectLst>
        </p:spPr>
      </p:pic>
      <p:pic>
        <p:nvPicPr>
          <p:cNvPr id="19" name="Picture 18" descr="pull_quote_box.png"/>
          <p:cNvPicPr>
            <a:picLocks noChangeAspect="1"/>
          </p:cNvPicPr>
          <p:nvPr/>
        </p:nvPicPr>
        <p:blipFill>
          <a:blip r:embed="rId3">
            <a:duotone>
              <a:prstClr val="black"/>
              <a:schemeClr val="accent3">
                <a:lumMod val="50000"/>
                <a:tint val="45000"/>
                <a:satMod val="400000"/>
              </a:schemeClr>
            </a:duotone>
          </a:blip>
          <a:stretch>
            <a:fillRect/>
          </a:stretch>
        </p:blipFill>
        <p:spPr>
          <a:xfrm>
            <a:off x="533400" y="3688840"/>
            <a:ext cx="3657600" cy="1797050"/>
          </a:xfrm>
          <a:prstGeom prst="rect">
            <a:avLst/>
          </a:prstGeom>
          <a:effectLst>
            <a:outerShdw dist="50800" sx="1000" sy="1000" algn="ctr" rotWithShape="0">
              <a:schemeClr val="bg1">
                <a:alpha val="93000"/>
              </a:schemeClr>
            </a:outerShdw>
          </a:effectLst>
        </p:spPr>
      </p:pic>
      <p:pic>
        <p:nvPicPr>
          <p:cNvPr id="18" name="Picture 17" descr="pull_quote_box.png"/>
          <p:cNvPicPr>
            <a:picLocks noChangeAspect="1"/>
          </p:cNvPicPr>
          <p:nvPr/>
        </p:nvPicPr>
        <p:blipFill>
          <a:blip r:embed="rId3">
            <a:duotone>
              <a:prstClr val="black"/>
              <a:schemeClr val="accent4">
                <a:lumMod val="75000"/>
                <a:tint val="45000"/>
                <a:satMod val="400000"/>
              </a:schemeClr>
            </a:duotone>
          </a:blip>
          <a:stretch>
            <a:fillRect/>
          </a:stretch>
        </p:blipFill>
        <p:spPr>
          <a:xfrm>
            <a:off x="533400" y="1742054"/>
            <a:ext cx="3657600" cy="1520825"/>
          </a:xfrm>
          <a:prstGeom prst="rect">
            <a:avLst/>
          </a:prstGeom>
          <a:effectLst>
            <a:outerShdw dist="50800" sx="1000" sy="1000" algn="ctr" rotWithShape="0">
              <a:schemeClr val="bg1">
                <a:alpha val="93000"/>
              </a:schemeClr>
            </a:outerShdw>
          </a:effectLst>
        </p:spPr>
      </p:pic>
      <p:sp>
        <p:nvSpPr>
          <p:cNvPr id="22" name="Rectangle 2"/>
          <p:cNvSpPr>
            <a:spLocks noGrp="1" noChangeArrowheads="1"/>
          </p:cNvSpPr>
          <p:nvPr>
            <p:ph type="title"/>
          </p:nvPr>
        </p:nvSpPr>
        <p:spPr>
          <a:xfrm>
            <a:off x="380999" y="228600"/>
            <a:ext cx="8626475" cy="609600"/>
          </a:xfrm>
          <a:effectLst/>
        </p:spPr>
        <p:txBody>
          <a:bodyPr vert="horz" lIns="91440" tIns="45720" rIns="91440" bIns="45720" rtlCol="0" anchor="t" anchorCtr="0">
            <a:noAutofit/>
          </a:bodyPr>
          <a:lstStyle/>
          <a:p>
            <a:pPr fontAlgn="base">
              <a:lnSpc>
                <a:spcPct val="90000"/>
              </a:lnSpc>
              <a:spcAft>
                <a:spcPct val="0"/>
              </a:spcAft>
            </a:pPr>
            <a:r>
              <a:rPr sz="3600" spc="-125"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rPr>
              <a:t>Optimizando el puesto Windows Vista</a:t>
            </a:r>
          </a:p>
        </p:txBody>
      </p:sp>
      <p:sp>
        <p:nvSpPr>
          <p:cNvPr id="20" name="Text Placeholder 19"/>
          <p:cNvSpPr>
            <a:spLocks noGrp="1"/>
          </p:cNvSpPr>
          <p:nvPr>
            <p:ph type="body" sz="quarter" idx="13"/>
          </p:nvPr>
        </p:nvSpPr>
        <p:spPr>
          <a:xfrm>
            <a:off x="441325" y="914400"/>
            <a:ext cx="8702675" cy="457200"/>
          </a:xfrm>
        </p:spPr>
        <p:txBody>
          <a:bodyPr>
            <a:noAutofit/>
          </a:bodyPr>
          <a:lstStyle/>
          <a:p>
            <a:pPr marL="0" indent="0"/>
            <a:r>
              <a:rPr lang="es-ES" sz="2400" dirty="0" smtClean="0">
                <a:solidFill>
                  <a:schemeClr val="tx2"/>
                </a:solidFill>
              </a:rPr>
              <a:t>La </a:t>
            </a:r>
            <a:r>
              <a:rPr lang="es-ES" sz="2400" dirty="0" smtClean="0">
                <a:solidFill>
                  <a:schemeClr val="tx2"/>
                </a:solidFill>
                <a:latin typeface="Segoe Light"/>
              </a:rPr>
              <a:t>solución más efectiva </a:t>
            </a:r>
            <a:r>
              <a:rPr lang="es-ES" sz="2400" dirty="0" smtClean="0">
                <a:solidFill>
                  <a:schemeClr val="tx2"/>
                </a:solidFill>
              </a:rPr>
              <a:t>y flexible para la gestión del desktop</a:t>
            </a:r>
            <a:endParaRPr lang="es-ES" sz="2000" dirty="0">
              <a:solidFill>
                <a:schemeClr val="tx2"/>
              </a:solidFill>
              <a:latin typeface="+mn-lt"/>
            </a:endParaRPr>
          </a:p>
        </p:txBody>
      </p:sp>
      <p:sp>
        <p:nvSpPr>
          <p:cNvPr id="17422" name="TextBox 443403"/>
          <p:cNvSpPr txBox="1">
            <a:spLocks noChangeArrowheads="1"/>
          </p:cNvSpPr>
          <p:nvPr/>
        </p:nvSpPr>
        <p:spPr bwMode="auto">
          <a:xfrm>
            <a:off x="685800" y="2298615"/>
            <a:ext cx="3352800" cy="901785"/>
          </a:xfrm>
          <a:prstGeom prst="rect">
            <a:avLst/>
          </a:prstGeom>
          <a:noFill/>
          <a:ln w="12700" algn="ctr">
            <a:noFill/>
            <a:miter lim="800000"/>
            <a:headEnd type="none" w="sm" len="sm"/>
            <a:tailEnd type="none" w="sm" len="sm"/>
          </a:ln>
        </p:spPr>
        <p:txBody>
          <a:bodyPr vert="horz" wrap="square" lIns="91440" tIns="45720" rIns="91440" bIns="45720" numCol="1" anchor="t" anchorCtr="0" compatLnSpc="1">
            <a:prstTxWarp prst="textNoShape">
              <a:avLst/>
            </a:prstTxWarp>
            <a:spAutoFit/>
          </a:bodyPr>
          <a:lstStyle/>
          <a:p>
            <a:pPr marL="228600" indent="-228600" eaLnBrk="1" hangingPunct="1">
              <a:lnSpc>
                <a:spcPts val="1200"/>
              </a:lnSpc>
              <a:spcBef>
                <a:spcPct val="30000"/>
              </a:spcBef>
              <a:buSzPct val="100000"/>
              <a:buFont typeface="Segoe" pitchFamily="34" charset="0"/>
              <a:buChar char="»"/>
            </a:pPr>
            <a:r>
              <a:rPr lang="es-ES" sz="1400" smtClean="0"/>
              <a:t>SoftGrid Application Virtualization</a:t>
            </a:r>
          </a:p>
          <a:p>
            <a:pPr marL="228600" indent="-228600" eaLnBrk="1" hangingPunct="1">
              <a:lnSpc>
                <a:spcPts val="1200"/>
              </a:lnSpc>
              <a:spcBef>
                <a:spcPct val="30000"/>
              </a:spcBef>
              <a:buSzPct val="100000"/>
              <a:buFont typeface="Segoe" pitchFamily="34" charset="0"/>
              <a:buChar char="»"/>
            </a:pPr>
            <a:r>
              <a:rPr lang="es-ES" sz="1400" smtClean="0"/>
              <a:t>Asset Inventory Service</a:t>
            </a:r>
          </a:p>
          <a:p>
            <a:pPr marL="228600" indent="-228600" eaLnBrk="1" hangingPunct="1">
              <a:lnSpc>
                <a:spcPts val="1200"/>
              </a:lnSpc>
              <a:spcBef>
                <a:spcPct val="30000"/>
              </a:spcBef>
              <a:buSzPct val="100000"/>
              <a:buFont typeface="Segoe" pitchFamily="34" charset="0"/>
              <a:buChar char="»"/>
            </a:pPr>
            <a:r>
              <a:rPr lang="es-ES" sz="1400" smtClean="0"/>
              <a:t>Diagnostic and Recovery Toolset</a:t>
            </a:r>
          </a:p>
          <a:p>
            <a:pPr marL="228600" indent="-228600" eaLnBrk="1" hangingPunct="1">
              <a:lnSpc>
                <a:spcPts val="1200"/>
              </a:lnSpc>
              <a:spcBef>
                <a:spcPct val="30000"/>
              </a:spcBef>
              <a:buSzPct val="100000"/>
              <a:buFont typeface="Segoe" pitchFamily="34" charset="0"/>
              <a:buChar char="»"/>
            </a:pPr>
            <a:r>
              <a:rPr lang="es-ES" sz="1400" smtClean="0"/>
              <a:t>Advanced Group Policy Management</a:t>
            </a:r>
            <a:endParaRPr lang="es-ES" sz="1400"/>
          </a:p>
        </p:txBody>
      </p:sp>
      <p:sp>
        <p:nvSpPr>
          <p:cNvPr id="17418" name="Rectangle 443400"/>
          <p:cNvSpPr>
            <a:spLocks noChangeArrowheads="1"/>
          </p:cNvSpPr>
          <p:nvPr/>
        </p:nvSpPr>
        <p:spPr bwMode="auto">
          <a:xfrm>
            <a:off x="533400" y="4275754"/>
            <a:ext cx="3581400" cy="246221"/>
          </a:xfrm>
          <a:prstGeom prst="rect">
            <a:avLst/>
          </a:prstGeom>
          <a:noFill/>
          <a:ln w="12700" algn="ctr">
            <a:noFill/>
            <a:miter lim="800000"/>
            <a:headEnd type="none" w="sm" len="sm"/>
            <a:tailEnd type="none" w="sm" len="sm"/>
          </a:ln>
        </p:spPr>
        <p:txBody>
          <a:bodyPr vert="horz" wrap="square" lIns="91440" tIns="45720" rIns="91440" bIns="45720" numCol="1" anchor="ctr" anchorCtr="0" compatLnSpc="1">
            <a:prstTxWarp prst="textNoShape">
              <a:avLst/>
            </a:prstTxWarp>
            <a:spAutoFit/>
          </a:bodyPr>
          <a:lstStyle/>
          <a:p>
            <a:pPr algn="ctr" eaLnBrk="1" hangingPunct="1"/>
            <a:r>
              <a:rPr lang="es-ES" sz="1000" smtClean="0">
                <a:latin typeface="Segoe Semibold" pitchFamily="34" charset="0"/>
              </a:rPr>
              <a:t>Incluye todas características de Vista Business más</a:t>
            </a:r>
            <a:endParaRPr lang="es-ES" sz="1000" i="1">
              <a:latin typeface="Segoe Semibold" pitchFamily="34" charset="0"/>
            </a:endParaRPr>
          </a:p>
        </p:txBody>
      </p:sp>
      <p:sp>
        <p:nvSpPr>
          <p:cNvPr id="17419" name="TextBox 443403"/>
          <p:cNvSpPr txBox="1">
            <a:spLocks noChangeArrowheads="1"/>
          </p:cNvSpPr>
          <p:nvPr/>
        </p:nvSpPr>
        <p:spPr bwMode="auto">
          <a:xfrm>
            <a:off x="609600" y="4519102"/>
            <a:ext cx="3505200" cy="901785"/>
          </a:xfrm>
          <a:prstGeom prst="rect">
            <a:avLst/>
          </a:prstGeom>
          <a:noFill/>
          <a:ln w="12700" algn="ctr">
            <a:noFill/>
            <a:miter lim="800000"/>
            <a:headEnd type="none" w="sm" len="sm"/>
            <a:tailEnd type="none" w="sm" len="sm"/>
          </a:ln>
        </p:spPr>
        <p:txBody>
          <a:bodyPr vert="horz" wrap="square" lIns="91440" tIns="45720" rIns="91440" bIns="45720" numCol="1" anchor="t" anchorCtr="0" compatLnSpc="1">
            <a:prstTxWarp prst="textNoShape">
              <a:avLst/>
            </a:prstTxWarp>
            <a:spAutoFit/>
          </a:bodyPr>
          <a:lstStyle/>
          <a:p>
            <a:pPr marL="228600" indent="-228600" eaLnBrk="1" hangingPunct="1">
              <a:lnSpc>
                <a:spcPts val="1200"/>
              </a:lnSpc>
              <a:spcBef>
                <a:spcPct val="30000"/>
              </a:spcBef>
              <a:buClr>
                <a:schemeClr val="tx1"/>
              </a:buClr>
              <a:buSzPct val="100000"/>
              <a:buFont typeface="Segoe" pitchFamily="34" charset="0"/>
              <a:buChar char="»"/>
            </a:pPr>
            <a:r>
              <a:rPr lang="es-ES" sz="1400" smtClean="0"/>
              <a:t>4 Sistemas Operativos virtualizados</a:t>
            </a:r>
          </a:p>
          <a:p>
            <a:pPr marL="228600" indent="-228600" eaLnBrk="1" hangingPunct="1">
              <a:lnSpc>
                <a:spcPts val="1200"/>
              </a:lnSpc>
              <a:spcBef>
                <a:spcPct val="30000"/>
              </a:spcBef>
              <a:buClr>
                <a:schemeClr val="tx1"/>
              </a:buClr>
              <a:buSzPct val="100000"/>
              <a:buFont typeface="Segoe" pitchFamily="34" charset="0"/>
              <a:buChar char="»"/>
            </a:pPr>
            <a:r>
              <a:rPr lang="es-ES" sz="1400" smtClean="0"/>
              <a:t>Windows BitLocker Drive Encryption</a:t>
            </a:r>
          </a:p>
          <a:p>
            <a:pPr marL="228600" indent="-228600" eaLnBrk="1" hangingPunct="1">
              <a:lnSpc>
                <a:spcPts val="1200"/>
              </a:lnSpc>
              <a:spcBef>
                <a:spcPct val="30000"/>
              </a:spcBef>
              <a:buClr>
                <a:schemeClr val="tx1"/>
              </a:buClr>
              <a:buSzPct val="100000"/>
              <a:buFont typeface="Segoe" pitchFamily="34" charset="0"/>
              <a:buChar char="»"/>
            </a:pPr>
            <a:r>
              <a:rPr lang="es-ES" sz="1400" smtClean="0"/>
              <a:t>Múltiples idiomas (MUI)</a:t>
            </a:r>
          </a:p>
          <a:p>
            <a:pPr marL="228600" indent="-228600" eaLnBrk="1" hangingPunct="1">
              <a:lnSpc>
                <a:spcPts val="1200"/>
              </a:lnSpc>
              <a:spcBef>
                <a:spcPct val="30000"/>
              </a:spcBef>
              <a:buClr>
                <a:schemeClr val="tx1"/>
              </a:buClr>
              <a:buSzPct val="100000"/>
              <a:buFont typeface="Segoe" pitchFamily="34" charset="0"/>
              <a:buChar char="»"/>
            </a:pPr>
            <a:r>
              <a:rPr lang="es-ES" sz="1400" smtClean="0"/>
              <a:t>Subsystem for Unix-Based Apps (SUA)</a:t>
            </a:r>
            <a:endParaRPr lang="es-ES" sz="1400"/>
          </a:p>
        </p:txBody>
      </p:sp>
      <p:sp>
        <p:nvSpPr>
          <p:cNvPr id="17" name="TextBox 16"/>
          <p:cNvSpPr txBox="1"/>
          <p:nvPr/>
        </p:nvSpPr>
        <p:spPr>
          <a:xfrm flipH="1">
            <a:off x="4343400" y="1937590"/>
            <a:ext cx="4800600" cy="4154984"/>
          </a:xfrm>
          <a:prstGeom prst="rect">
            <a:avLst/>
          </a:prstGeom>
          <a:noFill/>
        </p:spPr>
        <p:txBody>
          <a:bodyPr wrap="square" rtlCol="0">
            <a:spAutoFit/>
          </a:bodyPr>
          <a:lstStyle/>
          <a:p>
            <a:pPr marL="342900" indent="-342900">
              <a:lnSpc>
                <a:spcPct val="150000"/>
              </a:lnSpc>
              <a:buBlip>
                <a:blip r:embed="rId4"/>
              </a:buBlip>
            </a:pPr>
            <a:r>
              <a:rPr lang="es-ES" sz="2200" dirty="0" smtClean="0">
                <a:solidFill>
                  <a:schemeClr val="tx2"/>
                </a:solidFill>
                <a:latin typeface="Segoe Light" pitchFamily="34" charset="0"/>
              </a:rPr>
              <a:t>Compatibilidad de Aplicaciones*</a:t>
            </a:r>
          </a:p>
          <a:p>
            <a:pPr marL="342900" indent="-342900">
              <a:lnSpc>
                <a:spcPct val="150000"/>
              </a:lnSpc>
              <a:buBlip>
                <a:blip r:embed="rId4"/>
              </a:buBlip>
            </a:pPr>
            <a:r>
              <a:rPr lang="es-ES" sz="2200" dirty="0" smtClean="0">
                <a:solidFill>
                  <a:schemeClr val="tx2"/>
                </a:solidFill>
                <a:latin typeface="Segoe Light" pitchFamily="34" charset="0"/>
              </a:rPr>
              <a:t>Gestión avanzada del puesto</a:t>
            </a:r>
          </a:p>
          <a:p>
            <a:pPr marL="342900" indent="-342900">
              <a:lnSpc>
                <a:spcPct val="150000"/>
              </a:lnSpc>
              <a:buBlip>
                <a:blip r:embed="rId4"/>
              </a:buBlip>
            </a:pPr>
            <a:r>
              <a:rPr lang="es-ES" sz="2200" dirty="0" smtClean="0">
                <a:solidFill>
                  <a:schemeClr val="tx2"/>
                </a:solidFill>
                <a:latin typeface="Segoe Light" pitchFamily="34" charset="0"/>
              </a:rPr>
              <a:t>Modelos flexibles de distribución de SW</a:t>
            </a:r>
          </a:p>
          <a:p>
            <a:pPr marL="342900" indent="-342900">
              <a:lnSpc>
                <a:spcPct val="150000"/>
              </a:lnSpc>
              <a:buBlip>
                <a:blip r:embed="rId4"/>
              </a:buBlip>
            </a:pPr>
            <a:r>
              <a:rPr lang="es-ES" sz="2200" dirty="0" smtClean="0">
                <a:solidFill>
                  <a:schemeClr val="tx2"/>
                </a:solidFill>
                <a:latin typeface="Segoe Light" pitchFamily="34" charset="0"/>
              </a:rPr>
              <a:t>Protección de datos y seguridad del equipo</a:t>
            </a:r>
          </a:p>
          <a:p>
            <a:pPr marL="342900" indent="-342900">
              <a:lnSpc>
                <a:spcPct val="150000"/>
              </a:lnSpc>
              <a:buBlip>
                <a:blip r:embed="rId4"/>
              </a:buBlip>
            </a:pPr>
            <a:r>
              <a:rPr lang="es-ES" sz="2200" dirty="0" smtClean="0">
                <a:solidFill>
                  <a:schemeClr val="tx2"/>
                </a:solidFill>
                <a:latin typeface="Segoe Light" pitchFamily="34" charset="0"/>
              </a:rPr>
              <a:t>Diagnóstico y Recuperación</a:t>
            </a:r>
          </a:p>
          <a:p>
            <a:pPr marL="342900" indent="-342900">
              <a:lnSpc>
                <a:spcPct val="150000"/>
              </a:lnSpc>
              <a:buBlip>
                <a:blip r:embed="rId4"/>
              </a:buBlip>
            </a:pPr>
            <a:r>
              <a:rPr lang="es-ES" sz="2200" dirty="0" smtClean="0">
                <a:solidFill>
                  <a:schemeClr val="tx2"/>
                </a:solidFill>
                <a:latin typeface="Segoe Light" pitchFamily="34" charset="0"/>
              </a:rPr>
              <a:t>Gestión de activos de SW</a:t>
            </a:r>
            <a:endParaRPr lang="es-ES" sz="2200" dirty="0">
              <a:solidFill>
                <a:schemeClr val="tx2"/>
              </a:solidFill>
              <a:latin typeface="Segoe Light" pitchFamily="34" charset="0"/>
            </a:endParaRPr>
          </a:p>
        </p:txBody>
      </p:sp>
      <p:pic>
        <p:nvPicPr>
          <p:cNvPr id="24" name="Picture 23" descr="WVista-Biz_h_rgb.png"/>
          <p:cNvPicPr>
            <a:picLocks noChangeAspect="1"/>
          </p:cNvPicPr>
          <p:nvPr/>
        </p:nvPicPr>
        <p:blipFill>
          <a:blip r:embed="rId5"/>
          <a:stretch>
            <a:fillRect/>
          </a:stretch>
        </p:blipFill>
        <p:spPr>
          <a:xfrm>
            <a:off x="1524000" y="5968285"/>
            <a:ext cx="1752600" cy="473588"/>
          </a:xfrm>
          <a:prstGeom prst="rect">
            <a:avLst/>
          </a:prstGeom>
        </p:spPr>
      </p:pic>
      <p:pic>
        <p:nvPicPr>
          <p:cNvPr id="25" name="Picture 24" descr="WVista-Ent_h_rgb.png"/>
          <p:cNvPicPr>
            <a:picLocks noChangeAspect="1"/>
          </p:cNvPicPr>
          <p:nvPr/>
        </p:nvPicPr>
        <p:blipFill>
          <a:blip r:embed="rId6"/>
          <a:stretch>
            <a:fillRect/>
          </a:stretch>
        </p:blipFill>
        <p:spPr>
          <a:xfrm>
            <a:off x="1447800" y="3761865"/>
            <a:ext cx="1752600" cy="509028"/>
          </a:xfrm>
          <a:prstGeom prst="rect">
            <a:avLst/>
          </a:prstGeom>
        </p:spPr>
      </p:pic>
      <p:pic>
        <p:nvPicPr>
          <p:cNvPr id="26" name="Picture 25" descr="lg_arrow.png"/>
          <p:cNvPicPr>
            <a:picLocks noChangeAspect="1"/>
          </p:cNvPicPr>
          <p:nvPr/>
        </p:nvPicPr>
        <p:blipFill>
          <a:blip r:embed="rId7" cstate="print"/>
          <a:stretch>
            <a:fillRect/>
          </a:stretch>
        </p:blipFill>
        <p:spPr>
          <a:xfrm rot="16200000">
            <a:off x="2112081" y="5314941"/>
            <a:ext cx="578360" cy="836278"/>
          </a:xfrm>
          <a:prstGeom prst="rect">
            <a:avLst/>
          </a:prstGeom>
        </p:spPr>
      </p:pic>
      <p:pic>
        <p:nvPicPr>
          <p:cNvPr id="27" name="Picture 26" descr="DTP-OptPack-SA_bL.png"/>
          <p:cNvPicPr>
            <a:picLocks noChangeAspect="1"/>
          </p:cNvPicPr>
          <p:nvPr/>
        </p:nvPicPr>
        <p:blipFill>
          <a:blip r:embed="rId8">
            <a:lum bright="100000" contrast="100000"/>
          </a:blip>
          <a:stretch>
            <a:fillRect/>
          </a:stretch>
        </p:blipFill>
        <p:spPr>
          <a:xfrm>
            <a:off x="990600" y="1752600"/>
            <a:ext cx="2776404" cy="465083"/>
          </a:xfrm>
          <a:prstGeom prst="rect">
            <a:avLst/>
          </a:prstGeom>
          <a:noFill/>
        </p:spPr>
      </p:pic>
      <p:pic>
        <p:nvPicPr>
          <p:cNvPr id="28" name="Picture 27" descr="lg_arrow.png"/>
          <p:cNvPicPr>
            <a:picLocks noChangeAspect="1"/>
          </p:cNvPicPr>
          <p:nvPr/>
        </p:nvPicPr>
        <p:blipFill>
          <a:blip r:embed="rId7" cstate="print"/>
          <a:stretch>
            <a:fillRect/>
          </a:stretch>
        </p:blipFill>
        <p:spPr>
          <a:xfrm rot="16200000">
            <a:off x="2112081" y="3105346"/>
            <a:ext cx="578360" cy="836278"/>
          </a:xfrm>
          <a:prstGeom prst="rect">
            <a:avLst/>
          </a:prstGeom>
        </p:spPr>
      </p:pic>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idx="4294967295"/>
          </p:nvPr>
        </p:nvSpPr>
        <p:spPr>
          <a:xfrm>
            <a:off x="517525" y="228600"/>
            <a:ext cx="8626475" cy="609600"/>
          </a:xfrm>
        </p:spPr>
        <p:txBody>
          <a:bodyPr>
            <a:noAutofit/>
          </a:bodyPr>
          <a:lstStyle/>
          <a:p>
            <a:r>
              <a:rPr sz="4000" smtClean="0"/>
              <a:t>¿Qué incluye MDOPSA?</a:t>
            </a:r>
          </a:p>
        </p:txBody>
      </p:sp>
      <p:graphicFrame>
        <p:nvGraphicFramePr>
          <p:cNvPr id="6" name="Content Placeholder 3"/>
          <p:cNvGraphicFramePr>
            <a:graphicFrameLocks/>
          </p:cNvGraphicFramePr>
          <p:nvPr/>
        </p:nvGraphicFramePr>
        <p:xfrm>
          <a:off x="457200" y="1219200"/>
          <a:ext cx="8245475" cy="4572000"/>
        </p:xfrm>
        <a:graphic>
          <a:graphicData uri="http://schemas.openxmlformats.org/drawingml/2006/table">
            <a:tbl>
              <a:tblPr firstRow="1" bandRow="1">
                <a:tableStyleId>{2D5ABB26-0587-4C30-8999-92F81FD0307C}</a:tableStyleId>
              </a:tblPr>
              <a:tblGrid>
                <a:gridCol w="2835276"/>
                <a:gridCol w="5410199"/>
              </a:tblGrid>
              <a:tr h="685800">
                <a:tc>
                  <a:txBody>
                    <a:bodyPr/>
                    <a:lstStyle/>
                    <a:p>
                      <a:pPr algn="ctr"/>
                      <a:r>
                        <a:rPr lang="es-ES" sz="1600" b="1" kern="1200" noProof="0" dirty="0" smtClean="0">
                          <a:solidFill>
                            <a:schemeClr val="bg1"/>
                          </a:solidFill>
                          <a:latin typeface="+mn-lt"/>
                          <a:ea typeface="+mn-ea"/>
                          <a:cs typeface="+mn-cs"/>
                        </a:rPr>
                        <a:t>Microsoft </a:t>
                      </a:r>
                      <a:r>
                        <a:rPr lang="es-ES" sz="1600" b="1" kern="1200" noProof="0" dirty="0" err="1" smtClean="0">
                          <a:solidFill>
                            <a:schemeClr val="bg1"/>
                          </a:solidFill>
                          <a:latin typeface="+mn-lt"/>
                          <a:ea typeface="+mn-ea"/>
                          <a:cs typeface="+mn-cs"/>
                        </a:rPr>
                        <a:t>Application</a:t>
                      </a:r>
                      <a:r>
                        <a:rPr lang="es-ES" sz="1600" b="1" kern="1200" noProof="0" dirty="0" smtClean="0">
                          <a:solidFill>
                            <a:schemeClr val="bg1"/>
                          </a:solidFill>
                          <a:latin typeface="+mn-lt"/>
                          <a:ea typeface="+mn-ea"/>
                          <a:cs typeface="+mn-cs"/>
                        </a:rPr>
                        <a:t> </a:t>
                      </a:r>
                      <a:r>
                        <a:rPr lang="es-ES" sz="1600" b="1" kern="1200" noProof="0" dirty="0" err="1" smtClean="0">
                          <a:solidFill>
                            <a:schemeClr val="bg1"/>
                          </a:solidFill>
                          <a:latin typeface="+mn-lt"/>
                          <a:ea typeface="+mn-ea"/>
                          <a:cs typeface="+mn-cs"/>
                        </a:rPr>
                        <a:t>Virtualization</a:t>
                      </a:r>
                      <a:endParaRPr lang="es-ES" sz="1600" b="1" kern="1200" noProof="0" dirty="0" smtClean="0">
                        <a:solidFill>
                          <a:schemeClr val="bg1"/>
                        </a:solidFill>
                        <a:latin typeface="+mn-lt"/>
                        <a:ea typeface="+mn-ea"/>
                        <a:cs typeface="+mn-cs"/>
                      </a:endParaRPr>
                    </a:p>
                  </a:txBody>
                  <a:tcPr marL="182880" marR="916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82C6D0">
                            <a:alpha val="53000"/>
                          </a:srgbClr>
                        </a:gs>
                        <a:gs pos="100000">
                          <a:srgbClr val="BEE3E8">
                            <a:alpha val="87000"/>
                          </a:srgbClr>
                        </a:gs>
                      </a:gsLst>
                      <a:lin ang="16200000" scaled="1"/>
                      <a:tileRect/>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kern="1200" noProof="0" dirty="0" smtClean="0">
                          <a:solidFill>
                            <a:schemeClr val="tx2"/>
                          </a:solidFill>
                          <a:latin typeface="+mn-lt"/>
                          <a:ea typeface="+mn-ea"/>
                          <a:cs typeface="+mn-cs"/>
                        </a:rPr>
                        <a:t>Aplicaciones</a:t>
                      </a:r>
                      <a:r>
                        <a:rPr lang="es-ES" sz="1400" kern="1200" baseline="0" noProof="0" dirty="0" smtClean="0">
                          <a:solidFill>
                            <a:schemeClr val="tx2"/>
                          </a:solidFill>
                          <a:latin typeface="+mn-lt"/>
                          <a:ea typeface="+mn-ea"/>
                          <a:cs typeface="+mn-cs"/>
                        </a:rPr>
                        <a:t> como servicios virtuales disponibles bajo demanda y gestión centralizada. Despliegue a clientes sin instalación</a:t>
                      </a:r>
                      <a:endParaRPr lang="es-ES" sz="1400" kern="1200" noProof="0" dirty="0" smtClean="0">
                        <a:solidFill>
                          <a:schemeClr val="tx2"/>
                        </a:solidFill>
                        <a:latin typeface="+mn-lt"/>
                        <a:ea typeface="+mn-ea"/>
                        <a:cs typeface="+mn-cs"/>
                      </a:endParaRPr>
                    </a:p>
                  </a:txBody>
                  <a:tcPr marL="91616" marR="916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r>
              <a:tr h="609600">
                <a:tc>
                  <a:txBody>
                    <a:bodyPr/>
                    <a:lstStyle/>
                    <a:p>
                      <a:pPr marL="0" algn="ctr" defTabSz="914400" rtl="0" eaLnBrk="1" latinLnBrk="0" hangingPunct="1"/>
                      <a:r>
                        <a:rPr lang="es-ES" sz="1600" b="1" kern="1200" noProof="0" dirty="0" smtClean="0">
                          <a:solidFill>
                            <a:schemeClr val="bg1"/>
                          </a:solidFill>
                          <a:latin typeface="+mn-lt"/>
                          <a:ea typeface="+mn-ea"/>
                          <a:cs typeface="+mn-cs"/>
                        </a:rPr>
                        <a:t>Microsoft </a:t>
                      </a:r>
                      <a:r>
                        <a:rPr lang="es-ES" sz="1600" b="1" kern="1200" noProof="0" dirty="0" err="1" smtClean="0">
                          <a:solidFill>
                            <a:schemeClr val="bg1"/>
                          </a:solidFill>
                          <a:latin typeface="+mn-lt"/>
                          <a:ea typeface="+mn-ea"/>
                          <a:cs typeface="+mn-cs"/>
                        </a:rPr>
                        <a:t>Asset</a:t>
                      </a:r>
                      <a:r>
                        <a:rPr lang="es-ES" sz="1600" b="1" kern="1200" noProof="0" dirty="0" smtClean="0">
                          <a:solidFill>
                            <a:schemeClr val="bg1"/>
                          </a:solidFill>
                          <a:latin typeface="+mn-lt"/>
                          <a:ea typeface="+mn-ea"/>
                          <a:cs typeface="+mn-cs"/>
                        </a:rPr>
                        <a:t> </a:t>
                      </a:r>
                      <a:br>
                        <a:rPr lang="es-ES" sz="1600" b="1" kern="1200" noProof="0" dirty="0" smtClean="0">
                          <a:solidFill>
                            <a:schemeClr val="bg1"/>
                          </a:solidFill>
                          <a:latin typeface="+mn-lt"/>
                          <a:ea typeface="+mn-ea"/>
                          <a:cs typeface="+mn-cs"/>
                        </a:rPr>
                      </a:br>
                      <a:r>
                        <a:rPr lang="es-ES" sz="1600" b="1" kern="1200" noProof="0" dirty="0" err="1" smtClean="0">
                          <a:solidFill>
                            <a:schemeClr val="bg1"/>
                          </a:solidFill>
                          <a:latin typeface="+mn-lt"/>
                          <a:ea typeface="+mn-ea"/>
                          <a:cs typeface="+mn-cs"/>
                        </a:rPr>
                        <a:t>Inventory</a:t>
                      </a:r>
                      <a:r>
                        <a:rPr lang="es-ES" sz="1600" b="1" kern="1200" noProof="0" dirty="0" smtClean="0">
                          <a:solidFill>
                            <a:schemeClr val="bg1"/>
                          </a:solidFill>
                          <a:latin typeface="+mn-lt"/>
                          <a:ea typeface="+mn-ea"/>
                          <a:cs typeface="+mn-cs"/>
                        </a:rPr>
                        <a:t> </a:t>
                      </a:r>
                      <a:r>
                        <a:rPr lang="es-ES" sz="1600" b="1" kern="1200" noProof="0" dirty="0" err="1" smtClean="0">
                          <a:solidFill>
                            <a:schemeClr val="bg1"/>
                          </a:solidFill>
                          <a:latin typeface="+mn-lt"/>
                          <a:ea typeface="+mn-ea"/>
                          <a:cs typeface="+mn-cs"/>
                        </a:rPr>
                        <a:t>Service</a:t>
                      </a:r>
                      <a:endParaRPr lang="es-ES" sz="1600" b="1" kern="1200" noProof="0" dirty="0" smtClean="0">
                        <a:solidFill>
                          <a:schemeClr val="bg1"/>
                        </a:solidFill>
                        <a:latin typeface="+mn-lt"/>
                        <a:ea typeface="+mn-ea"/>
                        <a:cs typeface="+mn-cs"/>
                      </a:endParaRPr>
                    </a:p>
                  </a:txBody>
                  <a:tcPr marL="182880" marR="916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a:gsLst>
                        <a:gs pos="0">
                          <a:srgbClr val="82C6D0">
                            <a:alpha val="53000"/>
                          </a:srgbClr>
                        </a:gs>
                        <a:gs pos="100000">
                          <a:srgbClr val="BEE3E8">
                            <a:alpha val="87000"/>
                          </a:srgbClr>
                        </a:gs>
                      </a:gsLst>
                      <a:lin ang="16200000" scaled="1"/>
                    </a:gradFill>
                  </a:tcPr>
                </a:tc>
                <a:tc>
                  <a:txBody>
                    <a:bodyPr/>
                    <a:lstStyle/>
                    <a:p>
                      <a:pPr algn="l"/>
                      <a:r>
                        <a:rPr lang="es-ES" sz="1400" noProof="0" dirty="0" smtClean="0">
                          <a:solidFill>
                            <a:schemeClr val="tx2"/>
                          </a:solidFill>
                        </a:rPr>
                        <a:t>Inventariado avanzado de SW centralizado,</a:t>
                      </a:r>
                      <a:r>
                        <a:rPr lang="es-ES" sz="1400" baseline="0" noProof="0" dirty="0" smtClean="0">
                          <a:solidFill>
                            <a:schemeClr val="tx2"/>
                          </a:solidFill>
                        </a:rPr>
                        <a:t> fácil  administración. Mejor control y gestión del entorno</a:t>
                      </a:r>
                      <a:endParaRPr lang="es-ES" sz="1400" noProof="0" dirty="0" smtClean="0">
                        <a:solidFill>
                          <a:schemeClr val="tx2"/>
                        </a:solidFill>
                      </a:endParaRPr>
                    </a:p>
                  </a:txBody>
                  <a:tcPr marL="91616" marR="916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AAAAA">
                        <a:alpha val="14902"/>
                      </a:srgbClr>
                    </a:solidFill>
                  </a:tcPr>
                </a:tc>
              </a:tr>
              <a:tr h="80685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600" b="1" kern="1200" noProof="0" dirty="0" smtClean="0">
                          <a:solidFill>
                            <a:schemeClr val="bg1"/>
                          </a:solidFill>
                          <a:latin typeface="+mn-lt"/>
                          <a:ea typeface="+mn-ea"/>
                          <a:cs typeface="+mn-cs"/>
                        </a:rPr>
                        <a:t>Microsoft </a:t>
                      </a:r>
                      <a:r>
                        <a:rPr lang="es-ES" sz="1600" b="1" kern="1200" noProof="0" dirty="0" err="1" smtClean="0">
                          <a:solidFill>
                            <a:schemeClr val="bg1"/>
                          </a:solidFill>
                          <a:latin typeface="+mn-lt"/>
                          <a:ea typeface="+mn-ea"/>
                          <a:cs typeface="+mn-cs"/>
                        </a:rPr>
                        <a:t>Diagnostic</a:t>
                      </a:r>
                      <a:r>
                        <a:rPr lang="es-ES" sz="1600" b="1" kern="1200" noProof="0" dirty="0" smtClean="0">
                          <a:solidFill>
                            <a:schemeClr val="bg1"/>
                          </a:solidFill>
                          <a:latin typeface="+mn-lt"/>
                          <a:ea typeface="+mn-ea"/>
                          <a:cs typeface="+mn-cs"/>
                        </a:rPr>
                        <a:t/>
                      </a:r>
                      <a:br>
                        <a:rPr lang="es-ES" sz="1600" b="1" kern="1200" noProof="0" dirty="0" smtClean="0">
                          <a:solidFill>
                            <a:schemeClr val="bg1"/>
                          </a:solidFill>
                          <a:latin typeface="+mn-lt"/>
                          <a:ea typeface="+mn-ea"/>
                          <a:cs typeface="+mn-cs"/>
                        </a:rPr>
                      </a:br>
                      <a:r>
                        <a:rPr lang="es-ES" sz="1600" b="1" kern="1200" noProof="0" dirty="0" smtClean="0">
                          <a:solidFill>
                            <a:schemeClr val="bg1"/>
                          </a:solidFill>
                          <a:latin typeface="+mn-lt"/>
                          <a:ea typeface="+mn-ea"/>
                          <a:cs typeface="+mn-cs"/>
                        </a:rPr>
                        <a:t>and </a:t>
                      </a:r>
                      <a:r>
                        <a:rPr lang="es-ES" sz="1600" b="1" kern="1200" noProof="0" dirty="0" err="1" smtClean="0">
                          <a:solidFill>
                            <a:schemeClr val="bg1"/>
                          </a:solidFill>
                          <a:latin typeface="+mn-lt"/>
                          <a:ea typeface="+mn-ea"/>
                          <a:cs typeface="+mn-cs"/>
                        </a:rPr>
                        <a:t>Recovery</a:t>
                      </a:r>
                      <a:r>
                        <a:rPr lang="es-ES" sz="1600" b="1" kern="1200" noProof="0" dirty="0" smtClean="0">
                          <a:solidFill>
                            <a:schemeClr val="bg1"/>
                          </a:solidFill>
                          <a:latin typeface="+mn-lt"/>
                          <a:ea typeface="+mn-ea"/>
                          <a:cs typeface="+mn-cs"/>
                        </a:rPr>
                        <a:t> </a:t>
                      </a:r>
                      <a:r>
                        <a:rPr lang="es-ES" sz="1600" b="1" kern="1200" noProof="0" dirty="0" err="1" smtClean="0">
                          <a:solidFill>
                            <a:schemeClr val="bg1"/>
                          </a:solidFill>
                          <a:latin typeface="+mn-lt"/>
                          <a:ea typeface="+mn-ea"/>
                          <a:cs typeface="+mn-cs"/>
                        </a:rPr>
                        <a:t>Toolset</a:t>
                      </a:r>
                      <a:endParaRPr lang="es-ES" sz="1600" b="1" kern="1200" noProof="0" dirty="0" smtClean="0">
                        <a:solidFill>
                          <a:schemeClr val="bg1"/>
                        </a:solidFill>
                        <a:latin typeface="+mn-lt"/>
                        <a:ea typeface="+mn-ea"/>
                        <a:cs typeface="+mn-cs"/>
                      </a:endParaRPr>
                    </a:p>
                  </a:txBody>
                  <a:tcPr marL="182880" marR="916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a:gsLst>
                        <a:gs pos="0">
                          <a:srgbClr val="82C6D0">
                            <a:alpha val="53000"/>
                          </a:srgbClr>
                        </a:gs>
                        <a:gs pos="100000">
                          <a:srgbClr val="BEE3E8">
                            <a:alpha val="87000"/>
                          </a:srgbClr>
                        </a:gs>
                      </a:gsLst>
                      <a:lin ang="16200000" scaled="1"/>
                    </a:gradFill>
                  </a:tcPr>
                </a:tc>
                <a:tc>
                  <a:txBody>
                    <a:bodyPr/>
                    <a:lstStyle/>
                    <a:p>
                      <a:pPr algn="l"/>
                      <a:r>
                        <a:rPr lang="es-ES" sz="1400" noProof="0" dirty="0" smtClean="0">
                          <a:solidFill>
                            <a:schemeClr val="tx2"/>
                          </a:solidFill>
                        </a:rPr>
                        <a:t>Potente conjunto de herramientas de diagnóstico, reparación y recuperación de sistemas bloqueados o sin</a:t>
                      </a:r>
                      <a:r>
                        <a:rPr lang="es-ES" sz="1400" baseline="0" noProof="0" dirty="0" smtClean="0">
                          <a:solidFill>
                            <a:schemeClr val="tx2"/>
                          </a:solidFill>
                        </a:rPr>
                        <a:t> arranque (ERD </a:t>
                      </a:r>
                      <a:r>
                        <a:rPr lang="es-ES" sz="1400" baseline="0" noProof="0" dirty="0" err="1" smtClean="0">
                          <a:solidFill>
                            <a:schemeClr val="tx2"/>
                          </a:solidFill>
                        </a:rPr>
                        <a:t>Comendaer</a:t>
                      </a:r>
                      <a:r>
                        <a:rPr lang="es-ES" sz="1400" baseline="0" noProof="0" dirty="0" smtClean="0">
                          <a:solidFill>
                            <a:schemeClr val="tx2"/>
                          </a:solidFill>
                        </a:rPr>
                        <a:t>, </a:t>
                      </a:r>
                      <a:r>
                        <a:rPr lang="es-ES" sz="1400" baseline="0" noProof="0" dirty="0" err="1" smtClean="0">
                          <a:solidFill>
                            <a:schemeClr val="tx2"/>
                          </a:solidFill>
                        </a:rPr>
                        <a:t>Crash</a:t>
                      </a:r>
                      <a:r>
                        <a:rPr lang="es-ES" sz="1400" baseline="0" noProof="0" dirty="0" smtClean="0">
                          <a:solidFill>
                            <a:schemeClr val="tx2"/>
                          </a:solidFill>
                        </a:rPr>
                        <a:t> </a:t>
                      </a:r>
                      <a:r>
                        <a:rPr lang="es-ES" sz="1400" baseline="0" noProof="0" dirty="0" err="1" smtClean="0">
                          <a:solidFill>
                            <a:schemeClr val="tx2"/>
                          </a:solidFill>
                        </a:rPr>
                        <a:t>Analisys</a:t>
                      </a:r>
                      <a:r>
                        <a:rPr lang="es-ES" sz="1400" baseline="0" noProof="0" dirty="0" smtClean="0">
                          <a:solidFill>
                            <a:schemeClr val="tx2"/>
                          </a:solidFill>
                        </a:rPr>
                        <a:t>, </a:t>
                      </a:r>
                      <a:r>
                        <a:rPr lang="es-ES" sz="1400" baseline="0" noProof="0" dirty="0" err="1" smtClean="0">
                          <a:solidFill>
                            <a:schemeClr val="tx2"/>
                          </a:solidFill>
                        </a:rPr>
                        <a:t>LockSmith</a:t>
                      </a:r>
                      <a:r>
                        <a:rPr lang="es-ES" sz="1400" baseline="0" noProof="0" dirty="0" smtClean="0">
                          <a:solidFill>
                            <a:schemeClr val="tx2"/>
                          </a:solidFill>
                        </a:rPr>
                        <a:t>)</a:t>
                      </a:r>
                      <a:endParaRPr lang="es-ES" sz="1400" noProof="0" dirty="0" smtClean="0">
                        <a:solidFill>
                          <a:schemeClr val="tx2"/>
                        </a:solidFill>
                      </a:endParaRPr>
                    </a:p>
                  </a:txBody>
                  <a:tcPr marL="91616" marR="916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r>
              <a:tr h="102194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600" b="1" kern="1200" noProof="0" dirty="0" smtClean="0">
                          <a:solidFill>
                            <a:schemeClr val="bg1"/>
                          </a:solidFill>
                          <a:latin typeface="+mn-lt"/>
                          <a:ea typeface="+mn-ea"/>
                          <a:cs typeface="+mn-cs"/>
                        </a:rPr>
                        <a:t>Microsoft </a:t>
                      </a:r>
                      <a:r>
                        <a:rPr lang="es-ES" sz="1600" b="1" kern="1200" noProof="0" dirty="0" err="1" smtClean="0">
                          <a:solidFill>
                            <a:schemeClr val="bg1"/>
                          </a:solidFill>
                          <a:latin typeface="+mn-lt"/>
                          <a:ea typeface="+mn-ea"/>
                          <a:cs typeface="+mn-cs"/>
                        </a:rPr>
                        <a:t>Advanced</a:t>
                      </a:r>
                      <a:r>
                        <a:rPr lang="es-ES" sz="1600" b="1" kern="1200" noProof="0" dirty="0" smtClean="0">
                          <a:solidFill>
                            <a:schemeClr val="bg1"/>
                          </a:solidFill>
                          <a:latin typeface="+mn-lt"/>
                          <a:ea typeface="+mn-ea"/>
                          <a:cs typeface="+mn-cs"/>
                        </a:rPr>
                        <a:t> </a:t>
                      </a:r>
                      <a:br>
                        <a:rPr lang="es-ES" sz="1600" b="1" kern="1200" noProof="0" dirty="0" smtClean="0">
                          <a:solidFill>
                            <a:schemeClr val="bg1"/>
                          </a:solidFill>
                          <a:latin typeface="+mn-lt"/>
                          <a:ea typeface="+mn-ea"/>
                          <a:cs typeface="+mn-cs"/>
                        </a:rPr>
                      </a:br>
                      <a:r>
                        <a:rPr lang="es-ES" sz="1600" b="1" kern="1200" noProof="0" dirty="0" err="1" smtClean="0">
                          <a:solidFill>
                            <a:schemeClr val="bg1"/>
                          </a:solidFill>
                          <a:latin typeface="+mn-lt"/>
                          <a:ea typeface="+mn-ea"/>
                          <a:cs typeface="+mn-cs"/>
                        </a:rPr>
                        <a:t>Group</a:t>
                      </a:r>
                      <a:r>
                        <a:rPr lang="es-ES" sz="1600" b="1" kern="1200" noProof="0" dirty="0" smtClean="0">
                          <a:solidFill>
                            <a:schemeClr val="bg1"/>
                          </a:solidFill>
                          <a:latin typeface="+mn-lt"/>
                          <a:ea typeface="+mn-ea"/>
                          <a:cs typeface="+mn-cs"/>
                        </a:rPr>
                        <a:t> </a:t>
                      </a:r>
                      <a:r>
                        <a:rPr lang="es-ES" sz="1600" b="1" kern="1200" noProof="0" dirty="0" err="1" smtClean="0">
                          <a:solidFill>
                            <a:schemeClr val="bg1"/>
                          </a:solidFill>
                          <a:latin typeface="+mn-lt"/>
                          <a:ea typeface="+mn-ea"/>
                          <a:cs typeface="+mn-cs"/>
                        </a:rPr>
                        <a:t>Policy</a:t>
                      </a:r>
                      <a:r>
                        <a:rPr lang="es-ES" sz="1600" b="1" kern="1200" noProof="0" dirty="0" smtClean="0">
                          <a:solidFill>
                            <a:schemeClr val="bg1"/>
                          </a:solidFill>
                          <a:latin typeface="+mn-lt"/>
                          <a:ea typeface="+mn-ea"/>
                          <a:cs typeface="+mn-cs"/>
                        </a:rPr>
                        <a:t> Management</a:t>
                      </a:r>
                    </a:p>
                  </a:txBody>
                  <a:tcPr marL="182880" marR="916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a:gsLst>
                        <a:gs pos="0">
                          <a:srgbClr val="82C6D0">
                            <a:alpha val="53000"/>
                          </a:srgbClr>
                        </a:gs>
                        <a:gs pos="100000">
                          <a:srgbClr val="BEE3E8">
                            <a:alpha val="87000"/>
                          </a:srgbClr>
                        </a:gs>
                      </a:gsLst>
                      <a:lin ang="16200000" scaled="1"/>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noProof="0" dirty="0" smtClean="0">
                          <a:solidFill>
                            <a:schemeClr val="tx2"/>
                          </a:solidFill>
                        </a:rPr>
                        <a:t>Gestión avanzada y centralizada de políticas. Gestión del cambio, versionado y </a:t>
                      </a:r>
                      <a:r>
                        <a:rPr lang="es-ES" sz="1400" noProof="0" dirty="0" err="1" smtClean="0">
                          <a:solidFill>
                            <a:schemeClr val="tx2"/>
                          </a:solidFill>
                        </a:rPr>
                        <a:t>rollback</a:t>
                      </a:r>
                      <a:r>
                        <a:rPr lang="es-ES" sz="1400" baseline="0" noProof="0" dirty="0" smtClean="0">
                          <a:solidFill>
                            <a:schemeClr val="tx2"/>
                          </a:solidFill>
                        </a:rPr>
                        <a:t> de políticas.</a:t>
                      </a:r>
                      <a:endParaRPr lang="es-ES" sz="1400" noProof="0" dirty="0" smtClean="0">
                        <a:solidFill>
                          <a:schemeClr val="tx2"/>
                        </a:solidFill>
                      </a:endParaRPr>
                    </a:p>
                  </a:txBody>
                  <a:tcPr marL="91616" marR="916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AAAAA">
                        <a:alpha val="14902"/>
                      </a:srgbClr>
                    </a:solidFill>
                  </a:tcPr>
                </a:tc>
              </a:tr>
              <a:tr h="6858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a-DK" sz="1600" b="1" kern="1200" noProof="0" dirty="0" smtClean="0">
                          <a:solidFill>
                            <a:schemeClr val="bg1"/>
                          </a:solidFill>
                          <a:latin typeface="+mn-lt"/>
                          <a:ea typeface="+mn-ea"/>
                          <a:cs typeface="+mn-cs"/>
                        </a:rPr>
                        <a:t>System Center Desktop Error Monitoring</a:t>
                      </a:r>
                    </a:p>
                  </a:txBody>
                  <a:tcPr marL="182880" marR="916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a:gsLst>
                        <a:gs pos="0">
                          <a:srgbClr val="82C6D0">
                            <a:alpha val="53000"/>
                          </a:srgbClr>
                        </a:gs>
                        <a:gs pos="100000">
                          <a:srgbClr val="BEE3E8">
                            <a:alpha val="87000"/>
                          </a:srgbClr>
                        </a:gs>
                      </a:gsLst>
                      <a:lin ang="16200000" scaled="1"/>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noProof="0" dirty="0" smtClean="0">
                          <a:solidFill>
                            <a:schemeClr val="tx2"/>
                          </a:solidFill>
                        </a:rPr>
                        <a:t>Proactivamente manejo de fallos de aplicaciones y de sistema operativo.</a:t>
                      </a:r>
                    </a:p>
                  </a:txBody>
                  <a:tcPr marL="91616" marR="916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AAAAA">
                        <a:alpha val="14902"/>
                      </a:srgbClr>
                    </a:solidFill>
                  </a:tcPr>
                </a:tc>
              </a:tr>
              <a:tr h="76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a-DK" sz="1600" b="1" kern="1200" noProof="0" dirty="0" smtClean="0">
                          <a:solidFill>
                            <a:schemeClr val="bg1"/>
                          </a:solidFill>
                          <a:latin typeface="+mn-lt"/>
                          <a:ea typeface="+mn-ea"/>
                          <a:cs typeface="+mn-cs"/>
                        </a:rPr>
                        <a:t>Microsoft Enterprise</a:t>
                      </a:r>
                      <a:r>
                        <a:rPr lang="da-DK" sz="1600" b="1" kern="1200" baseline="0" noProof="0" dirty="0" smtClean="0">
                          <a:solidFill>
                            <a:schemeClr val="bg1"/>
                          </a:solidFill>
                          <a:latin typeface="+mn-lt"/>
                          <a:ea typeface="+mn-ea"/>
                          <a:cs typeface="+mn-cs"/>
                        </a:rPr>
                        <a:t> Desktop Virtualization</a:t>
                      </a:r>
                      <a:endParaRPr lang="da-DK" sz="1600" b="1" kern="1200" noProof="0" dirty="0" smtClean="0">
                        <a:solidFill>
                          <a:schemeClr val="bg1"/>
                        </a:solidFill>
                        <a:latin typeface="+mn-lt"/>
                        <a:ea typeface="+mn-ea"/>
                        <a:cs typeface="+mn-cs"/>
                      </a:endParaRPr>
                    </a:p>
                  </a:txBody>
                  <a:tcPr marL="182880" marR="916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a:gsLst>
                        <a:gs pos="0">
                          <a:srgbClr val="82C6D0">
                            <a:alpha val="53000"/>
                          </a:srgbClr>
                        </a:gs>
                        <a:gs pos="100000">
                          <a:srgbClr val="BEE3E8">
                            <a:alpha val="87000"/>
                          </a:srgbClr>
                        </a:gs>
                      </a:gsLst>
                      <a:lin ang="16200000" scaled="1"/>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noProof="0" dirty="0" smtClean="0">
                          <a:solidFill>
                            <a:schemeClr val="tx2"/>
                          </a:solidFill>
                        </a:rPr>
                        <a:t>Ejecución</a:t>
                      </a:r>
                      <a:r>
                        <a:rPr lang="es-ES" sz="1400" baseline="0" noProof="0" dirty="0" smtClean="0">
                          <a:solidFill>
                            <a:schemeClr val="tx2"/>
                          </a:solidFill>
                        </a:rPr>
                        <a:t> de aplicaciones en una máquina virtual , de manera trasparente para el usuario final</a:t>
                      </a:r>
                      <a:endParaRPr lang="es-ES" sz="1400" noProof="0" dirty="0" smtClean="0">
                        <a:solidFill>
                          <a:schemeClr val="tx2"/>
                        </a:solidFill>
                      </a:endParaRPr>
                    </a:p>
                  </a:txBody>
                  <a:tcPr marL="91616" marR="916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AAAAA">
                        <a:alpha val="14902"/>
                      </a:srgbClr>
                    </a:solidFill>
                  </a:tcPr>
                </a:tc>
              </a:tr>
            </a:tbl>
          </a:graphicData>
        </a:graphic>
      </p:graphicFrame>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8"/>
          <p:cNvSpPr>
            <a:spLocks noChangeArrowheads="1"/>
          </p:cNvSpPr>
          <p:nvPr/>
        </p:nvSpPr>
        <p:spPr bwMode="auto">
          <a:xfrm>
            <a:off x="2667000" y="1660525"/>
            <a:ext cx="4191000" cy="4876800"/>
          </a:xfrm>
          <a:prstGeom prst="rect">
            <a:avLst/>
          </a:prstGeom>
          <a:noFill/>
          <a:ln w="9525">
            <a:solidFill>
              <a:schemeClr val="tx1"/>
            </a:solidFill>
            <a:miter lim="800000"/>
            <a:headEnd/>
            <a:tailEnd/>
          </a:ln>
        </p:spPr>
        <p:txBody>
          <a:bodyPr wrap="none" anchor="ctr"/>
          <a:lstStyle/>
          <a:p>
            <a:endParaRPr lang="en-US" dirty="0"/>
          </a:p>
        </p:txBody>
      </p:sp>
      <p:sp>
        <p:nvSpPr>
          <p:cNvPr id="10246" name="Text Box 9"/>
          <p:cNvSpPr txBox="1">
            <a:spLocks noChangeArrowheads="1"/>
          </p:cNvSpPr>
          <p:nvPr/>
        </p:nvSpPr>
        <p:spPr bwMode="auto">
          <a:xfrm>
            <a:off x="2895600" y="1143000"/>
            <a:ext cx="3571875" cy="822325"/>
          </a:xfrm>
          <a:prstGeom prst="rect">
            <a:avLst/>
          </a:prstGeom>
          <a:solidFill>
            <a:schemeClr val="bg1"/>
          </a:solidFill>
          <a:ln w="9525">
            <a:noFill/>
            <a:miter lim="800000"/>
            <a:headEnd/>
            <a:tailEnd/>
          </a:ln>
        </p:spPr>
        <p:txBody>
          <a:bodyPr wrap="none">
            <a:spAutoFit/>
          </a:bodyPr>
          <a:lstStyle/>
          <a:p>
            <a:pPr algn="ctr"/>
            <a:r>
              <a:rPr lang="en-US" b="1" dirty="0">
                <a:cs typeface="Arial" charset="0"/>
              </a:rPr>
              <a:t>The SoftGrid® Platform</a:t>
            </a:r>
          </a:p>
          <a:p>
            <a:pPr algn="ctr"/>
            <a:r>
              <a:rPr lang="en-US" b="1" dirty="0">
                <a:solidFill>
                  <a:schemeClr val="bg2"/>
                </a:solidFill>
                <a:cs typeface="Arial" charset="0"/>
              </a:rPr>
              <a:t>The Engine</a:t>
            </a:r>
          </a:p>
        </p:txBody>
      </p:sp>
      <p:sp>
        <p:nvSpPr>
          <p:cNvPr id="175114" name="Rectangle 10"/>
          <p:cNvSpPr>
            <a:spLocks noChangeArrowheads="1"/>
          </p:cNvSpPr>
          <p:nvPr/>
        </p:nvSpPr>
        <p:spPr bwMode="auto">
          <a:xfrm>
            <a:off x="4495800" y="2520841"/>
            <a:ext cx="2209800" cy="4016484"/>
          </a:xfrm>
          <a:prstGeom prst="rect">
            <a:avLst/>
          </a:prstGeom>
          <a:noFill/>
          <a:ln w="9525">
            <a:noFill/>
            <a:miter lim="800000"/>
            <a:headEnd/>
            <a:tailEnd/>
          </a:ln>
          <a:effectLst/>
        </p:spPr>
        <p:txBody>
          <a:bodyPr wrap="square">
            <a:spAutoFit/>
          </a:bodyPr>
          <a:lstStyle/>
          <a:p>
            <a:pPr>
              <a:buClr>
                <a:srgbClr val="FF9A00"/>
              </a:buClr>
              <a:buSzPct val="80000"/>
              <a:buFont typeface="Times" pitchFamily="18" charset="0"/>
              <a:buNone/>
              <a:defRPr/>
            </a:pPr>
            <a:r>
              <a:rPr lang="en-US" dirty="0" err="1" smtClean="0">
                <a:ea typeface="ＭＳ Ｐゴシック" pitchFamily="-80" charset="-128"/>
              </a:rPr>
              <a:t>Virtualización</a:t>
            </a:r>
            <a:r>
              <a:rPr lang="en-US" dirty="0" smtClean="0">
                <a:ea typeface="ＭＳ Ｐゴシック" pitchFamily="-80" charset="-128"/>
              </a:rPr>
              <a:t> </a:t>
            </a:r>
          </a:p>
          <a:p>
            <a:pPr>
              <a:buClr>
                <a:srgbClr val="FF9A00"/>
              </a:buClr>
              <a:buSzPct val="80000"/>
              <a:buFont typeface="Times" pitchFamily="18" charset="0"/>
              <a:buNone/>
              <a:defRPr/>
            </a:pPr>
            <a:r>
              <a:rPr lang="en-US" dirty="0" smtClean="0">
                <a:ea typeface="ＭＳ Ｐゴシック" pitchFamily="-80" charset="-128"/>
              </a:rPr>
              <a:t>de </a:t>
            </a:r>
            <a:r>
              <a:rPr lang="en-US" dirty="0" err="1" smtClean="0">
                <a:ea typeface="ＭＳ Ｐゴシック" pitchFamily="-80" charset="-128"/>
              </a:rPr>
              <a:t>Aplicaciones</a:t>
            </a:r>
            <a:endParaRPr lang="en-US" dirty="0">
              <a:ea typeface="ＭＳ Ｐゴシック" pitchFamily="-80" charset="-128"/>
            </a:endParaRPr>
          </a:p>
          <a:p>
            <a:pPr>
              <a:buClr>
                <a:srgbClr val="FF9A00"/>
              </a:buClr>
              <a:buSzPct val="80000"/>
              <a:buFont typeface="Times" pitchFamily="18" charset="0"/>
              <a:buNone/>
              <a:defRPr/>
            </a:pPr>
            <a:endParaRPr lang="en-US" sz="1800" dirty="0">
              <a:ea typeface="ＭＳ Ｐゴシック" pitchFamily="-80" charset="-128"/>
            </a:endParaRPr>
          </a:p>
          <a:p>
            <a:pPr>
              <a:buClr>
                <a:srgbClr val="FF9A00"/>
              </a:buClr>
              <a:buSzPct val="80000"/>
              <a:buFont typeface="Times" pitchFamily="18" charset="0"/>
              <a:buNone/>
              <a:defRPr/>
            </a:pPr>
            <a:endParaRPr lang="en-US" sz="1800" dirty="0">
              <a:ea typeface="ＭＳ Ｐゴシック" pitchFamily="-80" charset="-128"/>
            </a:endParaRPr>
          </a:p>
          <a:p>
            <a:pPr>
              <a:buClr>
                <a:srgbClr val="FF9A00"/>
              </a:buClr>
              <a:buSzPct val="80000"/>
              <a:buFont typeface="Times" pitchFamily="18" charset="0"/>
              <a:buNone/>
              <a:defRPr/>
            </a:pPr>
            <a:endParaRPr lang="en-US" dirty="0" smtClean="0">
              <a:effectLst>
                <a:outerShdw blurRad="38100" dist="38100" dir="2700000" algn="tl">
                  <a:srgbClr val="000000">
                    <a:alpha val="43137"/>
                  </a:srgbClr>
                </a:outerShdw>
              </a:effectLst>
              <a:ea typeface="ＭＳ Ｐゴシック" pitchFamily="-80" charset="-128"/>
            </a:endParaRPr>
          </a:p>
          <a:p>
            <a:pPr>
              <a:buClr>
                <a:srgbClr val="FF9A00"/>
              </a:buClr>
              <a:buSzPct val="80000"/>
              <a:buFont typeface="Times" pitchFamily="18" charset="0"/>
              <a:buNone/>
              <a:defRPr/>
            </a:pPr>
            <a:r>
              <a:rPr lang="en-US" dirty="0" err="1" smtClean="0">
                <a:ea typeface="ＭＳ Ｐゴシック" pitchFamily="-80" charset="-128"/>
              </a:rPr>
              <a:t>Entrega</a:t>
            </a:r>
            <a:r>
              <a:rPr lang="en-US" dirty="0" smtClean="0">
                <a:ea typeface="ＭＳ Ｐゴシック" pitchFamily="-80" charset="-128"/>
              </a:rPr>
              <a:t> </a:t>
            </a:r>
            <a:r>
              <a:rPr lang="en-US" dirty="0" err="1" smtClean="0">
                <a:ea typeface="ＭＳ Ｐゴシック" pitchFamily="-80" charset="-128"/>
              </a:rPr>
              <a:t>Bajo</a:t>
            </a:r>
            <a:r>
              <a:rPr lang="en-US" dirty="0" smtClean="0">
                <a:ea typeface="ＭＳ Ｐゴシック" pitchFamily="-80" charset="-128"/>
              </a:rPr>
              <a:t> </a:t>
            </a:r>
            <a:r>
              <a:rPr lang="en-US" dirty="0" err="1" smtClean="0">
                <a:ea typeface="ＭＳ Ｐゴシック" pitchFamily="-80" charset="-128"/>
              </a:rPr>
              <a:t>Demanda</a:t>
            </a:r>
            <a:endParaRPr lang="en-US" dirty="0">
              <a:ea typeface="ＭＳ Ｐゴシック" pitchFamily="-80" charset="-128"/>
            </a:endParaRPr>
          </a:p>
          <a:p>
            <a:pPr>
              <a:buClr>
                <a:srgbClr val="FF9A00"/>
              </a:buClr>
              <a:buSzPct val="80000"/>
              <a:buFont typeface="Times" pitchFamily="18" charset="0"/>
              <a:buNone/>
              <a:defRPr/>
            </a:pPr>
            <a:endParaRPr lang="en-US" sz="1800" dirty="0">
              <a:ea typeface="ＭＳ Ｐゴシック" pitchFamily="-80" charset="-128"/>
            </a:endParaRPr>
          </a:p>
          <a:p>
            <a:pPr>
              <a:buClr>
                <a:srgbClr val="FF9A00"/>
              </a:buClr>
              <a:buSzPct val="80000"/>
              <a:buFont typeface="Times" pitchFamily="18" charset="0"/>
              <a:buNone/>
              <a:defRPr/>
            </a:pPr>
            <a:endParaRPr lang="en-US" sz="1050" dirty="0">
              <a:ea typeface="ＭＳ Ｐゴシック" pitchFamily="-80" charset="-128"/>
            </a:endParaRPr>
          </a:p>
          <a:p>
            <a:pPr>
              <a:buClr>
                <a:srgbClr val="FF9A00"/>
              </a:buClr>
              <a:buSzPct val="80000"/>
              <a:buFont typeface="Times" pitchFamily="18" charset="0"/>
              <a:buNone/>
              <a:defRPr/>
            </a:pPr>
            <a:endParaRPr lang="en-US" sz="1050" dirty="0">
              <a:ea typeface="ＭＳ Ｐゴシック" pitchFamily="-80" charset="-128"/>
            </a:endParaRPr>
          </a:p>
          <a:p>
            <a:pPr>
              <a:buClr>
                <a:srgbClr val="FF9A00"/>
              </a:buClr>
              <a:buSzPct val="80000"/>
              <a:buFont typeface="Times" pitchFamily="18" charset="0"/>
              <a:buNone/>
              <a:defRPr/>
            </a:pPr>
            <a:endParaRPr lang="en-US" sz="1800" dirty="0" smtClean="0">
              <a:effectLst>
                <a:outerShdw blurRad="38100" dist="38100" dir="2700000" algn="tl">
                  <a:srgbClr val="000000">
                    <a:alpha val="43137"/>
                  </a:srgbClr>
                </a:outerShdw>
              </a:effectLst>
              <a:ea typeface="ＭＳ Ｐゴシック" pitchFamily="-80" charset="-128"/>
            </a:endParaRPr>
          </a:p>
          <a:p>
            <a:pPr>
              <a:buClr>
                <a:srgbClr val="FF9A00"/>
              </a:buClr>
              <a:buSzPct val="80000"/>
              <a:buFont typeface="Times" pitchFamily="18" charset="0"/>
              <a:buNone/>
              <a:defRPr/>
            </a:pPr>
            <a:r>
              <a:rPr lang="en-US" sz="1800" dirty="0" err="1" smtClean="0">
                <a:ea typeface="ＭＳ Ｐゴシック" pitchFamily="-80" charset="-128"/>
              </a:rPr>
              <a:t>Gestión</a:t>
            </a:r>
            <a:r>
              <a:rPr lang="en-US" sz="1800" dirty="0" smtClean="0">
                <a:ea typeface="ＭＳ Ｐゴシック" pitchFamily="-80" charset="-128"/>
              </a:rPr>
              <a:t> </a:t>
            </a:r>
            <a:r>
              <a:rPr lang="en-US" sz="1800" dirty="0" err="1" smtClean="0">
                <a:ea typeface="ＭＳ Ｐゴシック" pitchFamily="-80" charset="-128"/>
              </a:rPr>
              <a:t>Centralizada</a:t>
            </a:r>
            <a:r>
              <a:rPr lang="en-US" sz="1800" dirty="0" smtClean="0">
                <a:ea typeface="ＭＳ Ｐゴシック" pitchFamily="-80" charset="-128"/>
              </a:rPr>
              <a:t> </a:t>
            </a:r>
            <a:r>
              <a:rPr lang="en-US" sz="1800" dirty="0" err="1" smtClean="0">
                <a:ea typeface="ＭＳ Ｐゴシック" pitchFamily="-80" charset="-128"/>
              </a:rPr>
              <a:t>basada</a:t>
            </a:r>
            <a:r>
              <a:rPr lang="en-US" sz="1800" dirty="0" smtClean="0">
                <a:ea typeface="ＭＳ Ｐゴシック" pitchFamily="-80" charset="-128"/>
              </a:rPr>
              <a:t> en </a:t>
            </a:r>
            <a:r>
              <a:rPr lang="en-US" sz="1800" dirty="0" err="1" smtClean="0">
                <a:ea typeface="ＭＳ Ｐゴシック" pitchFamily="-80" charset="-128"/>
              </a:rPr>
              <a:t>políticas</a:t>
            </a:r>
            <a:endParaRPr lang="en-US" sz="1800" dirty="0">
              <a:ea typeface="ＭＳ Ｐゴシック" pitchFamily="-80" charset="-128"/>
            </a:endParaRPr>
          </a:p>
          <a:p>
            <a:pPr>
              <a:buClr>
                <a:srgbClr val="FF9A00"/>
              </a:buClr>
              <a:buSzPct val="80000"/>
              <a:buFont typeface="Times" pitchFamily="18" charset="0"/>
              <a:buNone/>
              <a:defRPr/>
            </a:pPr>
            <a:endParaRPr lang="en-US" sz="1800" dirty="0">
              <a:ea typeface="ＭＳ Ｐゴシック" pitchFamily="-80" charset="-128"/>
            </a:endParaRPr>
          </a:p>
        </p:txBody>
      </p:sp>
      <p:sp>
        <p:nvSpPr>
          <p:cNvPr id="17" name="Rectangle 2"/>
          <p:cNvSpPr>
            <a:spLocks noGrp="1" noChangeArrowheads="1"/>
          </p:cNvSpPr>
          <p:nvPr>
            <p:ph type="title"/>
          </p:nvPr>
        </p:nvSpPr>
        <p:spPr>
          <a:xfrm>
            <a:off x="228600" y="0"/>
            <a:ext cx="8915400" cy="762000"/>
          </a:xfrm>
        </p:spPr>
        <p:txBody>
          <a:bodyPr>
            <a:normAutofit fontScale="90000"/>
          </a:bodyPr>
          <a:lstStyle/>
          <a:p>
            <a:pPr>
              <a:defRPr/>
            </a:pPr>
            <a:r>
              <a:rPr sz="3600">
                <a:latin typeface="Segoe"/>
              </a:rPr>
              <a:t>Microsoft SoftGrid Application </a:t>
            </a:r>
            <a:r>
              <a:rPr sz="3600" smtClean="0">
                <a:latin typeface="Segoe"/>
              </a:rPr>
              <a:t>Virtualization</a:t>
            </a:r>
            <a:r>
              <a:rPr lang="en-US" sz="3600" dirty="0" smtClean="0">
                <a:latin typeface="Segoe"/>
              </a:rPr>
              <a:t/>
            </a:r>
            <a:br>
              <a:rPr lang="en-US" sz="3600" dirty="0" smtClean="0">
                <a:latin typeface="Segoe"/>
              </a:rPr>
            </a:br>
            <a:r>
              <a:rPr sz="1400">
                <a:latin typeface="Segoe"/>
              </a:rPr>
              <a:t/>
            </a:r>
            <a:br>
              <a:rPr sz="1400">
                <a:latin typeface="Segoe"/>
              </a:rPr>
            </a:br>
            <a:endParaRPr lang="en-US" sz="1600" i="1" dirty="0" smtClean="0">
              <a:latin typeface="Segoe"/>
            </a:endParaRPr>
          </a:p>
        </p:txBody>
      </p:sp>
      <p:pic>
        <p:nvPicPr>
          <p:cNvPr id="21505" name="Picture 1" descr="\\.PSF\Parallels Share\MDOP 'Deep Dive' Presentation 2007-03\Icon - App Virtualization.png"/>
          <p:cNvPicPr>
            <a:picLocks noChangeAspect="1" noChangeArrowheads="1"/>
          </p:cNvPicPr>
          <p:nvPr/>
        </p:nvPicPr>
        <p:blipFill>
          <a:blip r:embed="rId3"/>
          <a:srcRect/>
          <a:stretch>
            <a:fillRect/>
          </a:stretch>
        </p:blipFill>
        <p:spPr bwMode="auto">
          <a:xfrm>
            <a:off x="3276600" y="2422525"/>
            <a:ext cx="863812" cy="914400"/>
          </a:xfrm>
          <a:prstGeom prst="rect">
            <a:avLst/>
          </a:prstGeom>
          <a:noFill/>
        </p:spPr>
      </p:pic>
      <p:pic>
        <p:nvPicPr>
          <p:cNvPr id="21506" name="Picture 2" descr="\\.PSF\Parallels Share\MDOP 'Deep Dive' Presentation 2007-03\Icon - On-Demand.png"/>
          <p:cNvPicPr>
            <a:picLocks noChangeAspect="1" noChangeArrowheads="1"/>
          </p:cNvPicPr>
          <p:nvPr/>
        </p:nvPicPr>
        <p:blipFill>
          <a:blip r:embed="rId4"/>
          <a:srcRect/>
          <a:stretch>
            <a:fillRect/>
          </a:stretch>
        </p:blipFill>
        <p:spPr bwMode="auto">
          <a:xfrm>
            <a:off x="3048000" y="3698996"/>
            <a:ext cx="1143000" cy="1009529"/>
          </a:xfrm>
          <a:prstGeom prst="rect">
            <a:avLst/>
          </a:prstGeom>
          <a:noFill/>
        </p:spPr>
      </p:pic>
      <p:pic>
        <p:nvPicPr>
          <p:cNvPr id="21507" name="Picture 3" descr="\\.PSF\Parallels Share\MDOP 'Deep Dive' Presentation 2007-03\Icon - Policies.png"/>
          <p:cNvPicPr>
            <a:picLocks noChangeAspect="1" noChangeArrowheads="1"/>
          </p:cNvPicPr>
          <p:nvPr/>
        </p:nvPicPr>
        <p:blipFill>
          <a:blip r:embed="rId5"/>
          <a:srcRect/>
          <a:stretch>
            <a:fillRect/>
          </a:stretch>
        </p:blipFill>
        <p:spPr bwMode="auto">
          <a:xfrm>
            <a:off x="3276600" y="5257800"/>
            <a:ext cx="983604" cy="990600"/>
          </a:xfrm>
          <a:prstGeom prst="rect">
            <a:avLst/>
          </a:prstGeom>
          <a:noFill/>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8" name="Rectangle 4"/>
          <p:cNvSpPr>
            <a:spLocks noGrp="1" noChangeArrowheads="1"/>
          </p:cNvSpPr>
          <p:nvPr>
            <p:ph type="title"/>
          </p:nvPr>
        </p:nvSpPr>
        <p:spPr/>
        <p:txBody>
          <a:bodyPr/>
          <a:lstStyle/>
          <a:p>
            <a:r>
              <a:rPr lang="en-US" sz="3200" dirty="0" err="1">
                <a:latin typeface="Segoe"/>
              </a:rPr>
              <a:t>SoftGrid</a:t>
            </a:r>
            <a:r>
              <a:rPr lang="en-US" sz="3200" dirty="0">
                <a:latin typeface="Segoe"/>
              </a:rPr>
              <a:t>: </a:t>
            </a:r>
            <a:r>
              <a:rPr lang="en-US" sz="3200" dirty="0" err="1" smtClean="0">
                <a:latin typeface="Segoe"/>
              </a:rPr>
              <a:t>Virtualización</a:t>
            </a:r>
            <a:r>
              <a:rPr lang="en-US" sz="3200" dirty="0" smtClean="0">
                <a:latin typeface="Segoe"/>
              </a:rPr>
              <a:t> de </a:t>
            </a:r>
            <a:r>
              <a:rPr lang="en-US" sz="3200" dirty="0" err="1" smtClean="0">
                <a:latin typeface="Segoe"/>
              </a:rPr>
              <a:t>Aplicaciones</a:t>
            </a:r>
            <a:endParaRPr lang="en-US" sz="3200" dirty="0">
              <a:latin typeface="Segoe"/>
            </a:endParaRPr>
          </a:p>
        </p:txBody>
      </p:sp>
      <p:sp>
        <p:nvSpPr>
          <p:cNvPr id="589829" name="Rectangle 5"/>
          <p:cNvSpPr>
            <a:spLocks noGrp="1" noChangeArrowheads="1"/>
          </p:cNvSpPr>
          <p:nvPr>
            <p:ph idx="1"/>
          </p:nvPr>
        </p:nvSpPr>
        <p:spPr>
          <a:xfrm>
            <a:off x="381000" y="1524000"/>
            <a:ext cx="3352800" cy="4495800"/>
          </a:xfrm>
        </p:spPr>
        <p:txBody>
          <a:bodyPr>
            <a:normAutofit fontScale="70000" lnSpcReduction="20000"/>
          </a:bodyPr>
          <a:lstStyle/>
          <a:p>
            <a:r>
              <a:rPr lang="es-ES" dirty="0" smtClean="0"/>
              <a:t>Las aplicaciones son </a:t>
            </a:r>
            <a:r>
              <a:rPr lang="es-ES" dirty="0" err="1" smtClean="0"/>
              <a:t>virtualizadas</a:t>
            </a:r>
            <a:r>
              <a:rPr lang="es-ES" dirty="0" smtClean="0"/>
              <a:t> por instancia incluyendo:</a:t>
            </a:r>
          </a:p>
          <a:p>
            <a:pPr lvl="1"/>
            <a:r>
              <a:rPr lang="es-ES" dirty="0" smtClean="0"/>
              <a:t>Ficheros (incluyendo ficheros de sistema)</a:t>
            </a:r>
          </a:p>
          <a:p>
            <a:pPr lvl="1"/>
            <a:r>
              <a:rPr lang="es-ES" dirty="0" err="1" smtClean="0"/>
              <a:t>Registry</a:t>
            </a:r>
            <a:endParaRPr lang="es-ES" dirty="0" smtClean="0"/>
          </a:p>
          <a:p>
            <a:pPr lvl="1"/>
            <a:r>
              <a:rPr lang="es-ES" dirty="0" err="1" smtClean="0"/>
              <a:t>Fonts</a:t>
            </a:r>
            <a:endParaRPr lang="es-ES" dirty="0" smtClean="0"/>
          </a:p>
          <a:p>
            <a:pPr lvl="1"/>
            <a:r>
              <a:rPr lang="es-ES" dirty="0" smtClean="0"/>
              <a:t>.</a:t>
            </a:r>
            <a:r>
              <a:rPr lang="es-ES" dirty="0" err="1" smtClean="0"/>
              <a:t>ini</a:t>
            </a:r>
            <a:endParaRPr lang="es-ES" dirty="0" smtClean="0"/>
          </a:p>
          <a:p>
            <a:pPr lvl="1"/>
            <a:r>
              <a:rPr lang="es-ES" dirty="0" smtClean="0"/>
              <a:t>Objetos COM y DCOM</a:t>
            </a:r>
          </a:p>
          <a:p>
            <a:pPr lvl="1"/>
            <a:r>
              <a:rPr lang="es-ES" dirty="0" smtClean="0"/>
              <a:t>Servicios</a:t>
            </a:r>
          </a:p>
          <a:p>
            <a:r>
              <a:rPr lang="es-ES" dirty="0" smtClean="0"/>
              <a:t>Las aplicaciones NO se instalan ni alteran el sistema operativo</a:t>
            </a:r>
          </a:p>
          <a:p>
            <a:r>
              <a:rPr lang="es-ES" dirty="0" smtClean="0"/>
              <a:t>El procesamiento es local en el PC</a:t>
            </a:r>
            <a:r>
              <a:rPr lang="es-ES" i="1" dirty="0" smtClean="0"/>
              <a:t>.</a:t>
            </a:r>
            <a:endParaRPr lang="es-ES" dirty="0" smtClean="0"/>
          </a:p>
          <a:p>
            <a:endParaRPr lang="en-US" dirty="0"/>
          </a:p>
        </p:txBody>
      </p:sp>
      <p:pic>
        <p:nvPicPr>
          <p:cNvPr id="589838" name="Picture 14" descr="App-Virtualization-3-Dual-Install"/>
          <p:cNvPicPr>
            <a:picLocks noChangeAspect="1" noChangeArrowheads="1"/>
          </p:cNvPicPr>
          <p:nvPr/>
        </p:nvPicPr>
        <p:blipFill>
          <a:blip r:embed="rId4"/>
          <a:srcRect/>
          <a:stretch>
            <a:fillRect/>
          </a:stretch>
        </p:blipFill>
        <p:spPr bwMode="auto">
          <a:xfrm>
            <a:off x="4540250" y="1524000"/>
            <a:ext cx="3905250" cy="3590925"/>
          </a:xfrm>
          <a:prstGeom prst="rect">
            <a:avLst/>
          </a:prstGeom>
          <a:noFill/>
        </p:spPr>
      </p:pic>
      <p:pic>
        <p:nvPicPr>
          <p:cNvPr id="589839" name="Picture 15" descr="App-Virtualization-4-SystemGuard"/>
          <p:cNvPicPr>
            <a:picLocks noChangeAspect="1" noChangeArrowheads="1"/>
          </p:cNvPicPr>
          <p:nvPr/>
        </p:nvPicPr>
        <p:blipFill>
          <a:blip r:embed="rId5"/>
          <a:srcRect/>
          <a:stretch>
            <a:fillRect/>
          </a:stretch>
        </p:blipFill>
        <p:spPr bwMode="auto">
          <a:xfrm>
            <a:off x="4522788" y="1447800"/>
            <a:ext cx="4056062" cy="4724400"/>
          </a:xfrm>
          <a:prstGeom prst="rect">
            <a:avLst/>
          </a:prstGeom>
          <a:noFill/>
        </p:spPr>
      </p:pic>
      <p:pic>
        <p:nvPicPr>
          <p:cNvPr id="589840" name="Picture 16" descr="App-Virtualization-5-Side-by-Side"/>
          <p:cNvPicPr>
            <a:picLocks noChangeAspect="1" noChangeArrowheads="1"/>
          </p:cNvPicPr>
          <p:nvPr/>
        </p:nvPicPr>
        <p:blipFill>
          <a:blip r:embed="rId6"/>
          <a:srcRect/>
          <a:stretch>
            <a:fillRect/>
          </a:stretch>
        </p:blipFill>
        <p:spPr bwMode="auto">
          <a:xfrm>
            <a:off x="4464050" y="1371600"/>
            <a:ext cx="4146550" cy="4829175"/>
          </a:xfrm>
          <a:prstGeom prst="rect">
            <a:avLst/>
          </a:prstGeom>
          <a:noFill/>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9839"/>
                                        </p:tgtEl>
                                        <p:attrNameLst>
                                          <p:attrName>style.visibility</p:attrName>
                                        </p:attrNameLst>
                                      </p:cBhvr>
                                      <p:to>
                                        <p:strVal val="visible"/>
                                      </p:to>
                                    </p:set>
                                    <p:animEffect transition="in" filter="fade">
                                      <p:cBhvr>
                                        <p:cTn id="7" dur="1000"/>
                                        <p:tgtEl>
                                          <p:spTgt spid="5898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89840"/>
                                        </p:tgtEl>
                                        <p:attrNameLst>
                                          <p:attrName>style.visibility</p:attrName>
                                        </p:attrNameLst>
                                      </p:cBhvr>
                                      <p:to>
                                        <p:strVal val="visible"/>
                                      </p:to>
                                    </p:set>
                                    <p:animEffect transition="in" filter="fade">
                                      <p:cBhvr>
                                        <p:cTn id="12" dur="1000"/>
                                        <p:tgtEl>
                                          <p:spTgt spid="5898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44" name="Rectangle 20"/>
          <p:cNvSpPr>
            <a:spLocks noGrp="1" noChangeArrowheads="1"/>
          </p:cNvSpPr>
          <p:nvPr>
            <p:ph type="title"/>
          </p:nvPr>
        </p:nvSpPr>
        <p:spPr>
          <a:xfrm>
            <a:off x="349250" y="165100"/>
            <a:ext cx="8566150" cy="749300"/>
          </a:xfrm>
          <a:noFill/>
          <a:ln/>
        </p:spPr>
        <p:txBody>
          <a:bodyPr/>
          <a:lstStyle/>
          <a:p>
            <a:r>
              <a:rPr lang="en-US" sz="2800" dirty="0" err="1" smtClean="0">
                <a:latin typeface="Segoe"/>
              </a:rPr>
              <a:t>SoftGrid</a:t>
            </a:r>
            <a:r>
              <a:rPr lang="en-US" sz="2800" dirty="0" smtClean="0">
                <a:latin typeface="Segoe"/>
              </a:rPr>
              <a:t>: Streaming </a:t>
            </a:r>
            <a:r>
              <a:rPr lang="en-US" sz="2800" dirty="0" err="1" smtClean="0">
                <a:latin typeface="Segoe"/>
              </a:rPr>
              <a:t>Bajo</a:t>
            </a:r>
            <a:r>
              <a:rPr lang="en-US" sz="2800" dirty="0" smtClean="0">
                <a:latin typeface="Segoe"/>
              </a:rPr>
              <a:t> </a:t>
            </a:r>
            <a:r>
              <a:rPr lang="en-US" sz="2800" dirty="0" err="1" smtClean="0">
                <a:latin typeface="Segoe"/>
              </a:rPr>
              <a:t>Demanda</a:t>
            </a:r>
            <a:r>
              <a:rPr lang="en-US" sz="2800" dirty="0" smtClean="0">
                <a:latin typeface="Segoe"/>
              </a:rPr>
              <a:t> de </a:t>
            </a:r>
            <a:r>
              <a:rPr lang="en-US" sz="2800" dirty="0" err="1" smtClean="0">
                <a:latin typeface="Segoe"/>
              </a:rPr>
              <a:t>Aplicaciones</a:t>
            </a:r>
            <a:r>
              <a:rPr lang="en-US" sz="2800" dirty="0" smtClean="0">
                <a:latin typeface="Segoe"/>
              </a:rPr>
              <a:t> </a:t>
            </a:r>
            <a:r>
              <a:rPr lang="en-US" sz="2800" dirty="0" err="1" smtClean="0">
                <a:latin typeface="Segoe"/>
              </a:rPr>
              <a:t>Virtuales</a:t>
            </a:r>
            <a:endParaRPr lang="en-US" sz="2800" dirty="0">
              <a:latin typeface="Segoe"/>
            </a:endParaRPr>
          </a:p>
        </p:txBody>
      </p:sp>
      <p:sp>
        <p:nvSpPr>
          <p:cNvPr id="410650" name="Rectangle 26"/>
          <p:cNvSpPr>
            <a:spLocks noGrp="1" noChangeArrowheads="1"/>
          </p:cNvSpPr>
          <p:nvPr>
            <p:ph idx="1"/>
          </p:nvPr>
        </p:nvSpPr>
        <p:spPr>
          <a:xfrm>
            <a:off x="76200" y="1295400"/>
            <a:ext cx="8153400" cy="5029200"/>
          </a:xfrm>
          <a:noFill/>
          <a:ln/>
        </p:spPr>
        <p:txBody>
          <a:bodyPr>
            <a:normAutofit fontScale="92500" lnSpcReduction="20000"/>
          </a:bodyPr>
          <a:lstStyle/>
          <a:p>
            <a:pPr>
              <a:lnSpc>
                <a:spcPct val="90000"/>
              </a:lnSpc>
            </a:pPr>
            <a:r>
              <a:rPr lang="es-ES" sz="1800" b="1" dirty="0" smtClean="0">
                <a:latin typeface="Segoe"/>
              </a:rPr>
              <a:t>Basada en Permisos</a:t>
            </a:r>
          </a:p>
          <a:p>
            <a:pPr lvl="1">
              <a:lnSpc>
                <a:spcPct val="90000"/>
              </a:lnSpc>
            </a:pPr>
            <a:r>
              <a:rPr lang="es-ES" sz="1600" dirty="0" smtClean="0">
                <a:latin typeface="Segoe"/>
              </a:rPr>
              <a:t>Cuando un usuario hace </a:t>
            </a:r>
            <a:r>
              <a:rPr lang="es-ES" sz="1600" dirty="0" err="1" smtClean="0">
                <a:latin typeface="Segoe"/>
              </a:rPr>
              <a:t>click</a:t>
            </a:r>
            <a:r>
              <a:rPr lang="es-ES" sz="1600" dirty="0" smtClean="0">
                <a:latin typeface="Segoe"/>
              </a:rPr>
              <a:t> en </a:t>
            </a:r>
          </a:p>
          <a:p>
            <a:pPr lvl="1">
              <a:lnSpc>
                <a:spcPct val="90000"/>
              </a:lnSpc>
              <a:buNone/>
            </a:pPr>
            <a:r>
              <a:rPr lang="es-ES" sz="1600" dirty="0" smtClean="0">
                <a:latin typeface="Segoe"/>
              </a:rPr>
              <a:t>	un icono se verifica los permisos </a:t>
            </a:r>
          </a:p>
          <a:p>
            <a:pPr lvl="1">
              <a:lnSpc>
                <a:spcPct val="90000"/>
              </a:lnSpc>
              <a:buNone/>
            </a:pPr>
            <a:r>
              <a:rPr lang="es-ES" sz="1600" dirty="0" smtClean="0">
                <a:latin typeface="Segoe"/>
              </a:rPr>
              <a:t>	y licencias cada vez que un usuario</a:t>
            </a:r>
          </a:p>
          <a:p>
            <a:pPr lvl="1">
              <a:lnSpc>
                <a:spcPct val="90000"/>
              </a:lnSpc>
              <a:buNone/>
            </a:pPr>
            <a:r>
              <a:rPr lang="es-ES" sz="1600" dirty="0" smtClean="0">
                <a:latin typeface="Segoe"/>
              </a:rPr>
              <a:t>	lanza una aplicación virtual</a:t>
            </a:r>
          </a:p>
          <a:p>
            <a:pPr lvl="1">
              <a:lnSpc>
                <a:spcPct val="90000"/>
              </a:lnSpc>
              <a:buNone/>
            </a:pPr>
            <a:endParaRPr lang="es-ES" sz="1600" dirty="0" smtClean="0">
              <a:latin typeface="Segoe"/>
            </a:endParaRPr>
          </a:p>
          <a:p>
            <a:pPr>
              <a:lnSpc>
                <a:spcPct val="90000"/>
              </a:lnSpc>
            </a:pPr>
            <a:r>
              <a:rPr lang="es-ES" sz="1800" b="1" dirty="0" smtClean="0">
                <a:latin typeface="Segoe"/>
              </a:rPr>
              <a:t>Servidas Centralizadamente</a:t>
            </a:r>
          </a:p>
          <a:p>
            <a:pPr lvl="1">
              <a:lnSpc>
                <a:spcPct val="90000"/>
              </a:lnSpc>
            </a:pPr>
            <a:r>
              <a:rPr lang="es-ES" sz="1600" dirty="0" smtClean="0">
                <a:latin typeface="Segoe"/>
              </a:rPr>
              <a:t>La primera vez el servidor realiza</a:t>
            </a:r>
          </a:p>
          <a:p>
            <a:pPr lvl="1">
              <a:lnSpc>
                <a:spcPct val="90000"/>
              </a:lnSpc>
              <a:buNone/>
            </a:pPr>
            <a:r>
              <a:rPr lang="es-ES" sz="1600" dirty="0" smtClean="0">
                <a:latin typeface="Segoe"/>
              </a:rPr>
              <a:t>	</a:t>
            </a:r>
            <a:r>
              <a:rPr lang="es-ES" sz="1600" dirty="0" err="1" smtClean="0">
                <a:latin typeface="Segoe"/>
              </a:rPr>
              <a:t>Streaming</a:t>
            </a:r>
            <a:r>
              <a:rPr lang="es-ES" sz="1600" dirty="0" smtClean="0">
                <a:latin typeface="Segoe"/>
              </a:rPr>
              <a:t> de la cantidad de código </a:t>
            </a:r>
          </a:p>
          <a:p>
            <a:pPr lvl="1">
              <a:lnSpc>
                <a:spcPct val="90000"/>
              </a:lnSpc>
              <a:buNone/>
            </a:pPr>
            <a:r>
              <a:rPr lang="es-ES" sz="1600" dirty="0" smtClean="0">
                <a:latin typeface="Segoe"/>
              </a:rPr>
              <a:t>	necesario (20-40%)  al PC o servidor </a:t>
            </a:r>
          </a:p>
          <a:p>
            <a:pPr lvl="1">
              <a:lnSpc>
                <a:spcPct val="90000"/>
              </a:lnSpc>
              <a:buNone/>
            </a:pPr>
            <a:r>
              <a:rPr lang="es-ES" sz="1600" dirty="0" smtClean="0">
                <a:latin typeface="Segoe"/>
              </a:rPr>
              <a:t>	de TS , según se necesita  más código </a:t>
            </a:r>
          </a:p>
          <a:p>
            <a:pPr lvl="1">
              <a:lnSpc>
                <a:spcPct val="90000"/>
              </a:lnSpc>
              <a:buNone/>
            </a:pPr>
            <a:r>
              <a:rPr lang="es-ES" sz="1600" dirty="0" smtClean="0">
                <a:latin typeface="Segoe"/>
              </a:rPr>
              <a:t>	este es enviado bajo demanda.</a:t>
            </a:r>
          </a:p>
          <a:p>
            <a:pPr lvl="1">
              <a:lnSpc>
                <a:spcPct val="90000"/>
              </a:lnSpc>
              <a:buFontTx/>
              <a:buNone/>
            </a:pPr>
            <a:endParaRPr lang="es-ES" sz="1600" dirty="0" smtClean="0">
              <a:latin typeface="Segoe"/>
            </a:endParaRPr>
          </a:p>
          <a:p>
            <a:pPr>
              <a:lnSpc>
                <a:spcPct val="90000"/>
              </a:lnSpc>
            </a:pPr>
            <a:r>
              <a:rPr lang="es-ES" sz="1800" b="1" dirty="0" smtClean="0">
                <a:latin typeface="Segoe"/>
              </a:rPr>
              <a:t>Ejecutado Localmente</a:t>
            </a:r>
          </a:p>
          <a:p>
            <a:pPr lvl="1">
              <a:lnSpc>
                <a:spcPct val="90000"/>
              </a:lnSpc>
            </a:pPr>
            <a:r>
              <a:rPr lang="es-ES" sz="1700" dirty="0" smtClean="0">
                <a:latin typeface="Segoe"/>
              </a:rPr>
              <a:t>Las aplicaciones virtuales se ejecutan en el PC o Servidor de TS</a:t>
            </a:r>
          </a:p>
          <a:p>
            <a:pPr lvl="1">
              <a:lnSpc>
                <a:spcPct val="90000"/>
              </a:lnSpc>
            </a:pPr>
            <a:endParaRPr lang="es-ES" sz="1600" dirty="0" smtClean="0">
              <a:latin typeface="Segoe"/>
            </a:endParaRPr>
          </a:p>
          <a:p>
            <a:pPr>
              <a:lnSpc>
                <a:spcPct val="90000"/>
              </a:lnSpc>
            </a:pPr>
            <a:r>
              <a:rPr lang="es-ES" sz="1800" b="1" dirty="0" smtClean="0">
                <a:latin typeface="Segoe"/>
              </a:rPr>
              <a:t>Cache para mejorar el rendimiento</a:t>
            </a:r>
          </a:p>
          <a:p>
            <a:pPr lvl="1">
              <a:lnSpc>
                <a:spcPct val="90000"/>
              </a:lnSpc>
            </a:pPr>
            <a:r>
              <a:rPr lang="es-ES" sz="1700" dirty="0" smtClean="0">
                <a:latin typeface="Segoe"/>
              </a:rPr>
              <a:t>El código de las aplicaciones es almacenado en local para sucesivas ejecuciones incluso sin red</a:t>
            </a:r>
          </a:p>
          <a:p>
            <a:pPr lvl="1">
              <a:lnSpc>
                <a:spcPct val="90000"/>
              </a:lnSpc>
              <a:buNone/>
            </a:pPr>
            <a:endParaRPr lang="es-ES" sz="1400" dirty="0" smtClean="0">
              <a:latin typeface="Segoe"/>
            </a:endParaRPr>
          </a:p>
          <a:p>
            <a:pPr>
              <a:lnSpc>
                <a:spcPct val="90000"/>
              </a:lnSpc>
            </a:pPr>
            <a:r>
              <a:rPr lang="es-ES" sz="1800" b="1" dirty="0" smtClean="0">
                <a:latin typeface="Segoe"/>
              </a:rPr>
              <a:t>Soporte a usuarios desconectados</a:t>
            </a:r>
          </a:p>
          <a:p>
            <a:pPr lvl="1">
              <a:lnSpc>
                <a:spcPct val="90000"/>
              </a:lnSpc>
            </a:pPr>
            <a:r>
              <a:rPr lang="es-ES" sz="1700" dirty="0" smtClean="0">
                <a:latin typeface="Segoe"/>
              </a:rPr>
              <a:t>Las aplicaciones  se almacenan en local durante un periodo limitado de tiempo configurable antes de expirar</a:t>
            </a:r>
            <a:endParaRPr lang="es-ES" sz="1700" dirty="0">
              <a:latin typeface="Segoe"/>
            </a:endParaRPr>
          </a:p>
        </p:txBody>
      </p:sp>
      <p:pic>
        <p:nvPicPr>
          <p:cNvPr id="410652" name="Picture 28" descr="App-Streaming-Build-1"/>
          <p:cNvPicPr>
            <a:picLocks noChangeAspect="1" noChangeArrowheads="1"/>
          </p:cNvPicPr>
          <p:nvPr/>
        </p:nvPicPr>
        <p:blipFill>
          <a:blip r:embed="rId3"/>
          <a:srcRect/>
          <a:stretch>
            <a:fillRect/>
          </a:stretch>
        </p:blipFill>
        <p:spPr bwMode="auto">
          <a:xfrm>
            <a:off x="4343400" y="1295400"/>
            <a:ext cx="4724400" cy="2698750"/>
          </a:xfrm>
          <a:prstGeom prst="rect">
            <a:avLst/>
          </a:prstGeom>
          <a:noFill/>
        </p:spPr>
      </p:pic>
      <p:pic>
        <p:nvPicPr>
          <p:cNvPr id="410653" name="Picture 29" descr="App-Streaming-Build-2"/>
          <p:cNvPicPr>
            <a:picLocks noChangeAspect="1" noChangeArrowheads="1"/>
          </p:cNvPicPr>
          <p:nvPr/>
        </p:nvPicPr>
        <p:blipFill>
          <a:blip r:embed="rId4"/>
          <a:srcRect/>
          <a:stretch>
            <a:fillRect/>
          </a:stretch>
        </p:blipFill>
        <p:spPr bwMode="auto">
          <a:xfrm>
            <a:off x="4343400" y="1295400"/>
            <a:ext cx="4724400" cy="2698750"/>
          </a:xfrm>
          <a:prstGeom prst="rect">
            <a:avLst/>
          </a:prstGeom>
          <a:noFill/>
        </p:spPr>
      </p:pic>
      <p:pic>
        <p:nvPicPr>
          <p:cNvPr id="410654" name="Picture 30" descr="App-Streaming-Build-3"/>
          <p:cNvPicPr>
            <a:picLocks noChangeAspect="1" noChangeArrowheads="1"/>
          </p:cNvPicPr>
          <p:nvPr/>
        </p:nvPicPr>
        <p:blipFill>
          <a:blip r:embed="rId5"/>
          <a:srcRect/>
          <a:stretch>
            <a:fillRect/>
          </a:stretch>
        </p:blipFill>
        <p:spPr bwMode="auto">
          <a:xfrm>
            <a:off x="4343400" y="1295400"/>
            <a:ext cx="4724400" cy="2698750"/>
          </a:xfrm>
          <a:prstGeom prst="rect">
            <a:avLst/>
          </a:prstGeom>
          <a:noFill/>
        </p:spPr>
      </p:pic>
      <p:pic>
        <p:nvPicPr>
          <p:cNvPr id="410655" name="Picture 31" descr="App-Streaming-Build-4"/>
          <p:cNvPicPr>
            <a:picLocks noChangeAspect="1" noChangeArrowheads="1"/>
          </p:cNvPicPr>
          <p:nvPr/>
        </p:nvPicPr>
        <p:blipFill>
          <a:blip r:embed="rId6"/>
          <a:srcRect/>
          <a:stretch>
            <a:fillRect/>
          </a:stretch>
        </p:blipFill>
        <p:spPr bwMode="auto">
          <a:xfrm>
            <a:off x="4343400" y="1295400"/>
            <a:ext cx="4724400" cy="269875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10653"/>
                                        </p:tgtEl>
                                        <p:attrNameLst>
                                          <p:attrName>style.visibility</p:attrName>
                                        </p:attrNameLst>
                                      </p:cBhvr>
                                      <p:to>
                                        <p:strVal val="visible"/>
                                      </p:to>
                                    </p:set>
                                    <p:animEffect transition="in" filter="wipe(left)">
                                      <p:cBhvr>
                                        <p:cTn id="7" dur="500"/>
                                        <p:tgtEl>
                                          <p:spTgt spid="41065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10654"/>
                                        </p:tgtEl>
                                        <p:attrNameLst>
                                          <p:attrName>style.visibility</p:attrName>
                                        </p:attrNameLst>
                                      </p:cBhvr>
                                      <p:to>
                                        <p:strVal val="visible"/>
                                      </p:to>
                                    </p:set>
                                    <p:animEffect transition="in" filter="wipe(left)">
                                      <p:cBhvr>
                                        <p:cTn id="12" dur="500"/>
                                        <p:tgtEl>
                                          <p:spTgt spid="41065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10655"/>
                                        </p:tgtEl>
                                        <p:attrNameLst>
                                          <p:attrName>style.visibility</p:attrName>
                                        </p:attrNameLst>
                                      </p:cBhvr>
                                      <p:to>
                                        <p:strVal val="visible"/>
                                      </p:to>
                                    </p:set>
                                    <p:animEffect transition="in" filter="wipe(left)">
                                      <p:cBhvr>
                                        <p:cTn id="17" dur="500"/>
                                        <p:tgtEl>
                                          <p:spTgt spid="410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9" name="Rectangle 3"/>
          <p:cNvSpPr>
            <a:spLocks noGrp="1" noChangeArrowheads="1"/>
          </p:cNvSpPr>
          <p:nvPr>
            <p:ph type="title"/>
          </p:nvPr>
        </p:nvSpPr>
        <p:spPr/>
        <p:txBody>
          <a:bodyPr/>
          <a:lstStyle/>
          <a:p>
            <a:r>
              <a:rPr lang="en-US" sz="3200" dirty="0" err="1">
                <a:latin typeface="Segoe"/>
              </a:rPr>
              <a:t>SoftGrid</a:t>
            </a:r>
            <a:r>
              <a:rPr lang="en-US" sz="3200" dirty="0">
                <a:latin typeface="Segoe"/>
              </a:rPr>
              <a:t>: </a:t>
            </a:r>
            <a:r>
              <a:rPr lang="en-US" sz="3200" dirty="0" err="1" smtClean="0">
                <a:latin typeface="Segoe"/>
              </a:rPr>
              <a:t>Gestión</a:t>
            </a:r>
            <a:r>
              <a:rPr lang="en-US" sz="3200" dirty="0" smtClean="0">
                <a:latin typeface="Segoe"/>
              </a:rPr>
              <a:t> </a:t>
            </a:r>
            <a:r>
              <a:rPr lang="en-US" sz="3200" dirty="0" err="1" smtClean="0">
                <a:latin typeface="Segoe"/>
              </a:rPr>
              <a:t>Basada</a:t>
            </a:r>
            <a:r>
              <a:rPr lang="en-US" sz="3200" dirty="0" smtClean="0">
                <a:latin typeface="Segoe"/>
              </a:rPr>
              <a:t> en </a:t>
            </a:r>
            <a:r>
              <a:rPr lang="en-US" sz="3200" dirty="0" err="1" smtClean="0">
                <a:latin typeface="Segoe"/>
              </a:rPr>
              <a:t>Política</a:t>
            </a:r>
            <a:endParaRPr lang="en-US" sz="3200" dirty="0">
              <a:latin typeface="Segoe"/>
            </a:endParaRPr>
          </a:p>
        </p:txBody>
      </p:sp>
      <p:sp>
        <p:nvSpPr>
          <p:cNvPr id="408581" name="Rectangle 5"/>
          <p:cNvSpPr>
            <a:spLocks noGrp="1" noChangeArrowheads="1"/>
          </p:cNvSpPr>
          <p:nvPr>
            <p:ph type="body" sz="half" idx="1"/>
          </p:nvPr>
        </p:nvSpPr>
        <p:spPr>
          <a:xfrm>
            <a:off x="381000" y="1295400"/>
            <a:ext cx="4572000" cy="5029200"/>
          </a:xfrm>
        </p:spPr>
        <p:txBody>
          <a:bodyPr>
            <a:normAutofit/>
          </a:bodyPr>
          <a:lstStyle/>
          <a:p>
            <a:pPr>
              <a:lnSpc>
                <a:spcPct val="90000"/>
              </a:lnSpc>
            </a:pPr>
            <a:r>
              <a:rPr lang="es-ES" sz="1800" b="1" dirty="0" err="1" smtClean="0"/>
              <a:t>SoftGrid</a:t>
            </a:r>
            <a:r>
              <a:rPr lang="es-ES" sz="1800" b="1" dirty="0" smtClean="0"/>
              <a:t> Management Web </a:t>
            </a:r>
            <a:r>
              <a:rPr lang="es-ES" sz="1800" b="1" dirty="0" err="1" smtClean="0"/>
              <a:t>Service</a:t>
            </a:r>
            <a:r>
              <a:rPr lang="es-ES" sz="1800" dirty="0" smtClean="0"/>
              <a:t>: Servicio central para la configuración ,administración y monitorización de los servidores y las aplicaciones.</a:t>
            </a:r>
          </a:p>
          <a:p>
            <a:pPr>
              <a:lnSpc>
                <a:spcPct val="90000"/>
              </a:lnSpc>
              <a:buNone/>
            </a:pPr>
            <a:endParaRPr lang="es-ES" sz="1800" dirty="0" smtClean="0"/>
          </a:p>
          <a:p>
            <a:pPr>
              <a:lnSpc>
                <a:spcPct val="90000"/>
              </a:lnSpc>
            </a:pPr>
            <a:r>
              <a:rPr lang="es-ES" sz="1800" b="1" dirty="0" smtClean="0"/>
              <a:t>Asignación de acceso a aplicaciones mediante integración con Active Directory</a:t>
            </a:r>
          </a:p>
          <a:p>
            <a:pPr>
              <a:lnSpc>
                <a:spcPct val="90000"/>
              </a:lnSpc>
            </a:pPr>
            <a:endParaRPr lang="es-ES" sz="1800" b="1" dirty="0" smtClean="0"/>
          </a:p>
          <a:p>
            <a:pPr>
              <a:lnSpc>
                <a:spcPct val="90000"/>
              </a:lnSpc>
            </a:pPr>
            <a:r>
              <a:rPr lang="es-ES" sz="1800" b="1" dirty="0" smtClean="0"/>
              <a:t>Control de Licencias</a:t>
            </a:r>
            <a:endParaRPr lang="es-ES" sz="1800" dirty="0" smtClean="0"/>
          </a:p>
          <a:p>
            <a:pPr>
              <a:lnSpc>
                <a:spcPct val="90000"/>
              </a:lnSpc>
            </a:pPr>
            <a:endParaRPr lang="es-ES" sz="1800" dirty="0" smtClean="0"/>
          </a:p>
          <a:p>
            <a:pPr>
              <a:lnSpc>
                <a:spcPct val="90000"/>
              </a:lnSpc>
            </a:pPr>
            <a:r>
              <a:rPr lang="es-ES" sz="1800" b="1" dirty="0" smtClean="0"/>
              <a:t>Informes</a:t>
            </a:r>
            <a:r>
              <a:rPr lang="es-ES" sz="1800" dirty="0" smtClean="0"/>
              <a:t>– Informes para control de</a:t>
            </a:r>
            <a:br>
              <a:rPr lang="es-ES" sz="1800" dirty="0" smtClean="0"/>
            </a:br>
            <a:r>
              <a:rPr lang="es-ES" sz="1800" dirty="0" smtClean="0"/>
              <a:t>uso de aplicaciones virtuales</a:t>
            </a:r>
          </a:p>
          <a:p>
            <a:pPr>
              <a:lnSpc>
                <a:spcPct val="90000"/>
              </a:lnSpc>
            </a:pPr>
            <a:endParaRPr lang="es-ES" sz="1800" dirty="0" smtClean="0"/>
          </a:p>
          <a:p>
            <a:pPr>
              <a:lnSpc>
                <a:spcPct val="90000"/>
              </a:lnSpc>
            </a:pPr>
            <a:r>
              <a:rPr lang="es-ES" sz="1800" b="1" dirty="0" smtClean="0"/>
              <a:t>Active </a:t>
            </a:r>
            <a:r>
              <a:rPr lang="es-ES" sz="1800" b="1" dirty="0" err="1" smtClean="0"/>
              <a:t>Upgrade</a:t>
            </a:r>
            <a:r>
              <a:rPr lang="es-ES" sz="1800" dirty="0" smtClean="0"/>
              <a:t> – Actualización de aplicaciones centralizada y sin parada</a:t>
            </a:r>
            <a:endParaRPr lang="es-ES" sz="1800" dirty="0"/>
          </a:p>
        </p:txBody>
      </p:sp>
      <p:pic>
        <p:nvPicPr>
          <p:cNvPr id="5" name="Picture 4" descr="\\.PSF\Parallels Share\MDOP 'Deep Dive' Presentation 2007-03\Management-Architecture.png"/>
          <p:cNvPicPr>
            <a:picLocks noChangeAspect="1" noChangeArrowheads="1"/>
          </p:cNvPicPr>
          <p:nvPr/>
        </p:nvPicPr>
        <p:blipFill>
          <a:blip r:embed="rId3"/>
          <a:srcRect/>
          <a:stretch>
            <a:fillRect/>
          </a:stretch>
        </p:blipFill>
        <p:spPr bwMode="auto">
          <a:xfrm>
            <a:off x="4157701" y="1676400"/>
            <a:ext cx="4986299" cy="4114800"/>
          </a:xfrm>
          <a:prstGeom prst="rect">
            <a:avLst/>
          </a:prstGeom>
          <a:noFill/>
        </p:spPr>
      </p:pic>
    </p:spTree>
  </p:cSld>
  <p:clrMapOvr>
    <a:masterClrMapping/>
  </p:clrMapOvr>
  <p:transition>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¿Se puede </a:t>
            </a:r>
            <a:r>
              <a:rPr lang="es-ES" dirty="0" err="1" smtClean="0"/>
              <a:t>virtualizar</a:t>
            </a:r>
            <a:r>
              <a:rPr lang="es-ES" dirty="0" smtClean="0"/>
              <a:t> todo?</a:t>
            </a:r>
            <a:endParaRPr lang="es-ES" dirty="0"/>
          </a:p>
        </p:txBody>
      </p:sp>
      <p:graphicFrame>
        <p:nvGraphicFramePr>
          <p:cNvPr id="5" name="4 Tabla"/>
          <p:cNvGraphicFramePr>
            <a:graphicFrameLocks noGrp="1"/>
          </p:cNvGraphicFramePr>
          <p:nvPr/>
        </p:nvGraphicFramePr>
        <p:xfrm>
          <a:off x="685800" y="1143000"/>
          <a:ext cx="8077200" cy="5098854"/>
        </p:xfrm>
        <a:graphic>
          <a:graphicData uri="http://schemas.openxmlformats.org/drawingml/2006/table">
            <a:tbl>
              <a:tblPr firstRow="1" bandRow="1">
                <a:tableStyleId>{5C22544A-7EE6-4342-B048-85BDC9FD1C3A}</a:tableStyleId>
              </a:tblPr>
              <a:tblGrid>
                <a:gridCol w="4419600"/>
                <a:gridCol w="3657600"/>
              </a:tblGrid>
              <a:tr h="6776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 </a:t>
                      </a:r>
                      <a:r>
                        <a:rPr lang="en-US" dirty="0" err="1" smtClean="0"/>
                        <a:t>puede</a:t>
                      </a:r>
                      <a:endParaRPr lang="en-US" dirty="0" smtClean="0"/>
                    </a:p>
                    <a:p>
                      <a:endParaRPr lang="es-ES" dirty="0"/>
                    </a:p>
                  </a:txBody>
                  <a:tcPr/>
                </a:tc>
                <a:tc>
                  <a:txBody>
                    <a:bodyPr/>
                    <a:lstStyle/>
                    <a:p>
                      <a:r>
                        <a:rPr lang="en-US" dirty="0" smtClean="0"/>
                        <a:t>No se </a:t>
                      </a:r>
                      <a:r>
                        <a:rPr lang="en-US" dirty="0" err="1" smtClean="0"/>
                        <a:t>puede</a:t>
                      </a:r>
                      <a:endParaRPr lang="en-US" dirty="0" smtClean="0"/>
                    </a:p>
                  </a:txBody>
                  <a:tcPr/>
                </a:tc>
              </a:tr>
              <a:tr h="392609">
                <a:tc>
                  <a:txBody>
                    <a:bodyPr/>
                    <a:lstStyle/>
                    <a:p>
                      <a:r>
                        <a:rPr lang="es-ES" dirty="0" err="1" smtClean="0"/>
                        <a:t>Applications</a:t>
                      </a:r>
                      <a:endParaRPr lang="es-ES" dirty="0" smtClean="0"/>
                    </a:p>
                  </a:txBody>
                  <a:tcPr/>
                </a:tc>
                <a:tc>
                  <a:txBody>
                    <a:bodyPr/>
                    <a:lstStyle/>
                    <a:p>
                      <a:r>
                        <a:rPr lang="es-ES" dirty="0" smtClean="0"/>
                        <a:t>Internet Explorer</a:t>
                      </a:r>
                      <a:endParaRPr lang="es-ES" dirty="0"/>
                    </a:p>
                  </a:txBody>
                  <a:tcPr/>
                </a:tc>
              </a:tr>
              <a:tr h="392609">
                <a:tc>
                  <a:txBody>
                    <a:bodyPr/>
                    <a:lstStyle/>
                    <a:p>
                      <a:r>
                        <a:rPr lang="es-ES" dirty="0" err="1" smtClean="0"/>
                        <a:t>Fonts</a:t>
                      </a:r>
                      <a:endParaRPr lang="es-ES" dirty="0"/>
                    </a:p>
                  </a:txBody>
                  <a:tcPr/>
                </a:tc>
                <a:tc>
                  <a:txBody>
                    <a:bodyPr/>
                    <a:lstStyle/>
                    <a:p>
                      <a:r>
                        <a:rPr lang="es-ES" dirty="0" smtClean="0"/>
                        <a:t>Drivers</a:t>
                      </a:r>
                      <a:endParaRPr lang="es-ES" dirty="0"/>
                    </a:p>
                  </a:txBody>
                  <a:tcPr/>
                </a:tc>
              </a:tr>
              <a:tr h="442129">
                <a:tc>
                  <a:txBody>
                    <a:bodyPr/>
                    <a:lstStyle/>
                    <a:p>
                      <a:r>
                        <a:rPr lang="es-ES" dirty="0" err="1" smtClean="0"/>
                        <a:t>Application</a:t>
                      </a:r>
                      <a:r>
                        <a:rPr lang="es-ES" dirty="0" smtClean="0"/>
                        <a:t> </a:t>
                      </a:r>
                      <a:r>
                        <a:rPr lang="es-ES" dirty="0" err="1" smtClean="0"/>
                        <a:t>registry</a:t>
                      </a:r>
                      <a:r>
                        <a:rPr lang="es-ES" dirty="0" smtClean="0"/>
                        <a:t> </a:t>
                      </a:r>
                      <a:r>
                        <a:rPr lang="es-ES" dirty="0" err="1" smtClean="0"/>
                        <a:t>Settings</a:t>
                      </a:r>
                      <a:endParaRPr lang="es-ES" dirty="0" smtClean="0"/>
                    </a:p>
                  </a:txBody>
                  <a:tcPr/>
                </a:tc>
                <a:tc>
                  <a:txBody>
                    <a:bodyPr/>
                    <a:lstStyle/>
                    <a:p>
                      <a:r>
                        <a:rPr lang="es-ES" dirty="0" smtClean="0"/>
                        <a:t>OS </a:t>
                      </a:r>
                      <a:r>
                        <a:rPr lang="es-ES" dirty="0" err="1" smtClean="0"/>
                        <a:t>Hotfixes</a:t>
                      </a:r>
                      <a:endParaRPr lang="es-ES" dirty="0"/>
                    </a:p>
                  </a:txBody>
                  <a:tcPr/>
                </a:tc>
              </a:tr>
              <a:tr h="392609">
                <a:tc>
                  <a:txBody>
                    <a:bodyPr/>
                    <a:lstStyle/>
                    <a:p>
                      <a:r>
                        <a:rPr lang="es-ES" dirty="0" smtClean="0"/>
                        <a:t>Cambios en los</a:t>
                      </a:r>
                      <a:r>
                        <a:rPr lang="es-ES" baseline="0" dirty="0" smtClean="0"/>
                        <a:t> ficheros </a:t>
                      </a:r>
                      <a:endParaRPr lang="es-E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 Antivirus software</a:t>
                      </a:r>
                    </a:p>
                  </a:txBody>
                  <a:tcPr/>
                </a:tc>
              </a:tr>
              <a:tr h="445591">
                <a:tc>
                  <a:txBody>
                    <a:bodyPr/>
                    <a:lstStyle/>
                    <a:p>
                      <a:r>
                        <a:rPr lang="es-ES" dirty="0" err="1" smtClean="0"/>
                        <a:t>Application</a:t>
                      </a:r>
                      <a:r>
                        <a:rPr lang="es-ES" dirty="0" smtClean="0"/>
                        <a:t> </a:t>
                      </a:r>
                      <a:r>
                        <a:rPr lang="es-ES" dirty="0" err="1" smtClean="0"/>
                        <a:t>file</a:t>
                      </a:r>
                      <a:r>
                        <a:rPr lang="es-ES" dirty="0" smtClean="0"/>
                        <a:t> </a:t>
                      </a:r>
                      <a:r>
                        <a:rPr lang="es-ES" dirty="0" err="1" smtClean="0"/>
                        <a:t>system</a:t>
                      </a:r>
                      <a:r>
                        <a:rPr lang="es-ES" dirty="0" smtClean="0"/>
                        <a:t> </a:t>
                      </a:r>
                      <a:r>
                        <a:rPr lang="es-ES" dirty="0" err="1" smtClean="0"/>
                        <a:t>changes</a:t>
                      </a:r>
                      <a:endParaRPr lang="es-ES" dirty="0" smtClean="0"/>
                    </a:p>
                  </a:txBody>
                  <a:tcPr/>
                </a:tc>
                <a:tc>
                  <a:txBody>
                    <a:bodyPr/>
                    <a:lstStyle/>
                    <a:p>
                      <a:endParaRPr lang="es-ES"/>
                    </a:p>
                  </a:txBody>
                  <a:tcPr/>
                </a:tc>
              </a:tr>
              <a:tr h="392609">
                <a:tc>
                  <a:txBody>
                    <a:bodyPr/>
                    <a:lstStyle/>
                    <a:p>
                      <a:r>
                        <a:rPr lang="es-ES" dirty="0" smtClean="0"/>
                        <a:t>Services</a:t>
                      </a:r>
                      <a:endParaRPr lang="es-ES" dirty="0"/>
                    </a:p>
                  </a:txBody>
                  <a:tcPr/>
                </a:tc>
                <a:tc>
                  <a:txBody>
                    <a:bodyPr/>
                    <a:lstStyle/>
                    <a:p>
                      <a:endParaRPr lang="es-ES"/>
                    </a:p>
                  </a:txBody>
                  <a:tcPr/>
                </a:tc>
              </a:tr>
              <a:tr h="392609">
                <a:tc>
                  <a:txBody>
                    <a:bodyPr/>
                    <a:lstStyle/>
                    <a:p>
                      <a:r>
                        <a:rPr lang="es-ES" dirty="0" err="1" smtClean="0"/>
                        <a:t>Runtime</a:t>
                      </a:r>
                      <a:r>
                        <a:rPr lang="es-ES" dirty="0" smtClean="0"/>
                        <a:t> </a:t>
                      </a:r>
                      <a:r>
                        <a:rPr lang="es-ES" dirty="0" err="1" smtClean="0"/>
                        <a:t>objects</a:t>
                      </a:r>
                      <a:endParaRPr lang="es-ES" dirty="0"/>
                    </a:p>
                  </a:txBody>
                  <a:tcPr/>
                </a:tc>
                <a:tc>
                  <a:txBody>
                    <a:bodyPr/>
                    <a:lstStyle/>
                    <a:p>
                      <a:endParaRPr lang="es-ES" dirty="0"/>
                    </a:p>
                  </a:txBody>
                  <a:tcPr/>
                </a:tc>
              </a:tr>
              <a:tr h="392609">
                <a:tc>
                  <a:txBody>
                    <a:bodyPr/>
                    <a:lstStyle/>
                    <a:p>
                      <a:r>
                        <a:rPr lang="es-ES" dirty="0" smtClean="0"/>
                        <a:t>MDAC </a:t>
                      </a:r>
                      <a:r>
                        <a:rPr lang="es-ES" dirty="0" err="1" smtClean="0"/>
                        <a:t>versions</a:t>
                      </a:r>
                      <a:endParaRPr lang="es-ES" dirty="0"/>
                    </a:p>
                  </a:txBody>
                  <a:tcPr/>
                </a:tc>
                <a:tc>
                  <a:txBody>
                    <a:bodyPr/>
                    <a:lstStyle/>
                    <a:p>
                      <a:endParaRPr lang="es-ES" dirty="0"/>
                    </a:p>
                  </a:txBody>
                  <a:tcPr/>
                </a:tc>
              </a:tr>
              <a:tr h="392609">
                <a:tc>
                  <a:txBody>
                    <a:bodyPr/>
                    <a:lstStyle/>
                    <a:p>
                      <a:r>
                        <a:rPr lang="es-ES" dirty="0" smtClean="0"/>
                        <a:t>Java virtual machines</a:t>
                      </a:r>
                      <a:endParaRPr lang="es-ES" dirty="0"/>
                    </a:p>
                  </a:txBody>
                  <a:tcPr/>
                </a:tc>
                <a:tc>
                  <a:txBody>
                    <a:bodyPr/>
                    <a:lstStyle/>
                    <a:p>
                      <a:endParaRPr lang="es-ES" dirty="0"/>
                    </a:p>
                  </a:txBody>
                  <a:tcPr/>
                </a:tc>
              </a:tr>
              <a:tr h="392609">
                <a:tc>
                  <a:txBody>
                    <a:bodyPr/>
                    <a:lstStyle/>
                    <a:p>
                      <a:r>
                        <a:rPr lang="es-ES" dirty="0" err="1" smtClean="0"/>
                        <a:t>Common</a:t>
                      </a:r>
                      <a:r>
                        <a:rPr lang="es-ES" dirty="0" smtClean="0"/>
                        <a:t> </a:t>
                      </a:r>
                      <a:r>
                        <a:rPr lang="es-ES" dirty="0" err="1" smtClean="0"/>
                        <a:t>program</a:t>
                      </a:r>
                      <a:r>
                        <a:rPr lang="es-ES" dirty="0" smtClean="0"/>
                        <a:t> files</a:t>
                      </a:r>
                      <a:endParaRPr lang="es-ES" dirty="0"/>
                    </a:p>
                  </a:txBody>
                  <a:tcPr/>
                </a:tc>
                <a:tc>
                  <a:txBody>
                    <a:bodyPr/>
                    <a:lstStyle/>
                    <a:p>
                      <a:endParaRPr lang="es-ES" dirty="0"/>
                    </a:p>
                  </a:txBody>
                  <a:tcPr/>
                </a:tc>
              </a:tr>
              <a:tr h="392609">
                <a:tc>
                  <a:txBody>
                    <a:bodyPr/>
                    <a:lstStyle/>
                    <a:p>
                      <a:r>
                        <a:rPr lang="es-ES" dirty="0" err="1" smtClean="0"/>
                        <a:t>Database</a:t>
                      </a:r>
                      <a:r>
                        <a:rPr lang="es-ES" dirty="0" smtClean="0"/>
                        <a:t> drivers</a:t>
                      </a:r>
                      <a:endParaRPr lang="es-ES" dirty="0"/>
                    </a:p>
                  </a:txBody>
                  <a:tcPr/>
                </a:tc>
                <a:tc>
                  <a:txBody>
                    <a:bodyPr/>
                    <a:lstStyle/>
                    <a:p>
                      <a:endParaRPr lang="es-ES" dirty="0"/>
                    </a:p>
                  </a:txBody>
                  <a:tcPr/>
                </a:tc>
              </a:tr>
            </a:tbl>
          </a:graphicData>
        </a:graphic>
      </p:graphicFrame>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981200" y="3124200"/>
            <a:ext cx="5495394" cy="750205"/>
          </a:xfrm>
        </p:spPr>
        <p:txBody>
          <a:bodyPr/>
          <a:lstStyle/>
          <a:p>
            <a:r>
              <a:rPr smtClean="0"/>
              <a:t>Microsoft SoftGrid</a:t>
            </a:r>
            <a:endParaRPr lang="en-US" dirty="0"/>
          </a:p>
        </p:txBody>
      </p:sp>
      <p:sp>
        <p:nvSpPr>
          <p:cNvPr id="7" name="TextBox 6"/>
          <p:cNvSpPr txBox="1"/>
          <p:nvPr/>
        </p:nvSpPr>
        <p:spPr>
          <a:xfrm>
            <a:off x="1370542" y="949079"/>
            <a:ext cx="6746875" cy="1538883"/>
          </a:xfrm>
          <a:prstGeom prst="rect">
            <a:avLst/>
          </a:prstGeom>
          <a:noFill/>
        </p:spPr>
        <p:txBody>
          <a:bodyPr wrap="square" lIns="0" tIns="0" rIns="0" bIns="0"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US" sz="10000" b="1" spc="-642" dirty="0" smtClean="0">
                <a:ln w="11430"/>
                <a:gradFill>
                  <a:gsLst>
                    <a:gs pos="0">
                      <a:schemeClr val="accent5">
                        <a:lumMod val="20000"/>
                        <a:lumOff val="80000"/>
                      </a:schemeClr>
                    </a:gs>
                    <a:gs pos="37000">
                      <a:schemeClr val="accent5">
                        <a:lumMod val="40000"/>
                        <a:lumOff val="60000"/>
                      </a:schemeClr>
                    </a:gs>
                    <a:gs pos="85000">
                      <a:schemeClr val="accent5">
                        <a:lumMod val="75000"/>
                      </a:schemeClr>
                    </a:gs>
                  </a:gsLst>
                  <a:lin ang="5400000"/>
                </a:gradFill>
                <a:effectLst>
                  <a:outerShdw blurRad="50800" dist="39000" dir="5460000" algn="tl">
                    <a:srgbClr val="000000">
                      <a:alpha val="38000"/>
                    </a:srgbClr>
                  </a:outerShdw>
                </a:effectLst>
                <a:latin typeface="Segoe" pitchFamily="34" charset="0"/>
              </a:rPr>
              <a:t>demo</a:t>
            </a:r>
            <a:endParaRPr lang="en-US" sz="10000" b="1" spc="-642" dirty="0">
              <a:ln w="11430"/>
              <a:gradFill>
                <a:gsLst>
                  <a:gs pos="0">
                    <a:schemeClr val="accent5">
                      <a:lumMod val="20000"/>
                      <a:lumOff val="80000"/>
                    </a:schemeClr>
                  </a:gs>
                  <a:gs pos="37000">
                    <a:schemeClr val="accent5">
                      <a:lumMod val="40000"/>
                      <a:lumOff val="60000"/>
                    </a:schemeClr>
                  </a:gs>
                  <a:gs pos="85000">
                    <a:schemeClr val="accent5">
                      <a:lumMod val="75000"/>
                    </a:schemeClr>
                  </a:gs>
                </a:gsLst>
                <a:lin ang="5400000"/>
              </a:gradFill>
              <a:effectLst>
                <a:outerShdw blurRad="50800" dist="39000" dir="5460000" algn="tl">
                  <a:srgbClr val="000000">
                    <a:alpha val="38000"/>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0.4"/>
</p:tagLst>
</file>

<file path=ppt/theme/theme1.xml><?xml version="1.0" encoding="utf-8"?>
<a:theme xmlns:a="http://schemas.openxmlformats.org/drawingml/2006/main" name="2008LaunchWave_PresentationTemplate">
  <a:themeElements>
    <a:clrScheme name="Launch Wave colors">
      <a:dk1>
        <a:srgbClr val="000000"/>
      </a:dk1>
      <a:lt1>
        <a:srgbClr val="FFFFFF"/>
      </a:lt1>
      <a:dk2>
        <a:srgbClr val="4D4D4D"/>
      </a:dk2>
      <a:lt2>
        <a:srgbClr val="CCCCCC"/>
      </a:lt2>
      <a:accent1>
        <a:srgbClr val="0099FF"/>
      </a:accent1>
      <a:accent2>
        <a:srgbClr val="FF3300"/>
      </a:accent2>
      <a:accent3>
        <a:srgbClr val="B0B3B2"/>
      </a:accent3>
      <a:accent4>
        <a:srgbClr val="8FD2FF"/>
      </a:accent4>
      <a:accent5>
        <a:srgbClr val="FF9379"/>
      </a:accent5>
      <a:accent6>
        <a:srgbClr val="E1E3E2"/>
      </a:accent6>
      <a:hlink>
        <a:srgbClr val="0099FF"/>
      </a:hlink>
      <a:folHlink>
        <a:srgbClr val="BEBEBE"/>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1"/>
        </a:lnRef>
        <a:fillRef idx="3">
          <a:schemeClr val="accent1"/>
        </a:fillRef>
        <a:effectRef idx="3">
          <a:schemeClr val="accent1"/>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Instalación, Configuración  y Vista Sp1-Barna</Template>
  <TotalTime>4437</TotalTime>
  <Words>1024</Words>
  <Application>Microsoft Office PowerPoint</Application>
  <PresentationFormat>On-screen Show (4:3)</PresentationFormat>
  <Paragraphs>150</Paragraphs>
  <Slides>10</Slides>
  <Notes>9</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2008LaunchWave_PresentationTemplate</vt:lpstr>
      <vt:lpstr>White with Courier font for code slides</vt:lpstr>
      <vt:lpstr>Slide 1</vt:lpstr>
      <vt:lpstr>Optimizando el puesto Windows Vista</vt:lpstr>
      <vt:lpstr>¿Qué incluye MDOPSA?</vt:lpstr>
      <vt:lpstr>Microsoft SoftGrid Application Virtualization  </vt:lpstr>
      <vt:lpstr>SoftGrid: Virtualización de Aplicaciones</vt:lpstr>
      <vt:lpstr>SoftGrid: Streaming Bajo Demanda de Aplicaciones Virtuales</vt:lpstr>
      <vt:lpstr>SoftGrid: Gestión Basada en Política</vt:lpstr>
      <vt:lpstr>¿Se puede virtualizar todo?</vt:lpstr>
      <vt:lpstr>Microsoft SoftGrid</vt:lpstr>
      <vt:lpstr>Slide 10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Claudette Siroky</dc:creator>
  <cp:lastModifiedBy>v-ancava</cp:lastModifiedBy>
  <cp:revision>304</cp:revision>
  <dcterms:created xsi:type="dcterms:W3CDTF">2006-11-18T19:18:04Z</dcterms:created>
  <dcterms:modified xsi:type="dcterms:W3CDTF">2008-06-20T11:48:08Z</dcterms:modified>
</cp:coreProperties>
</file>