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 id="2147483674" r:id="rId2"/>
    <p:sldMasterId id="2147483686" r:id="rId3"/>
    <p:sldMasterId id="2147483698" r:id="rId4"/>
  </p:sldMasterIdLst>
  <p:notesMasterIdLst>
    <p:notesMasterId r:id="rId41"/>
  </p:notesMasterIdLst>
  <p:handoutMasterIdLst>
    <p:handoutMasterId r:id="rId42"/>
  </p:handoutMasterIdLst>
  <p:sldIdLst>
    <p:sldId id="416" r:id="rId5"/>
    <p:sldId id="406" r:id="rId6"/>
    <p:sldId id="428" r:id="rId7"/>
    <p:sldId id="440" r:id="rId8"/>
    <p:sldId id="442" r:id="rId9"/>
    <p:sldId id="408" r:id="rId10"/>
    <p:sldId id="425" r:id="rId11"/>
    <p:sldId id="422" r:id="rId12"/>
    <p:sldId id="424" r:id="rId13"/>
    <p:sldId id="453" r:id="rId14"/>
    <p:sldId id="418" r:id="rId15"/>
    <p:sldId id="412" r:id="rId16"/>
    <p:sldId id="376" r:id="rId17"/>
    <p:sldId id="413" r:id="rId18"/>
    <p:sldId id="454" r:id="rId19"/>
    <p:sldId id="414" r:id="rId20"/>
    <p:sldId id="419" r:id="rId21"/>
    <p:sldId id="452" r:id="rId22"/>
    <p:sldId id="380" r:id="rId23"/>
    <p:sldId id="401" r:id="rId24"/>
    <p:sldId id="439" r:id="rId25"/>
    <p:sldId id="396" r:id="rId26"/>
    <p:sldId id="357" r:id="rId27"/>
    <p:sldId id="438" r:id="rId28"/>
    <p:sldId id="441" r:id="rId29"/>
    <p:sldId id="444" r:id="rId30"/>
    <p:sldId id="399" r:id="rId31"/>
    <p:sldId id="443" r:id="rId32"/>
    <p:sldId id="445" r:id="rId33"/>
    <p:sldId id="446" r:id="rId34"/>
    <p:sldId id="447" r:id="rId35"/>
    <p:sldId id="448" r:id="rId36"/>
    <p:sldId id="449" r:id="rId37"/>
    <p:sldId id="450" r:id="rId38"/>
    <p:sldId id="451" r:id="rId39"/>
    <p:sldId id="304" r:id="rId40"/>
  </p:sldIdLst>
  <p:sldSz cx="9144000" cy="6858000" type="screen4x3"/>
  <p:notesSz cx="7010400" cy="9296400"/>
  <p:custDataLst>
    <p:tags r:id="rId43"/>
  </p:custDataLst>
  <p:defaultTextStyle>
    <a:defPPr>
      <a:defRPr lang="en-US"/>
    </a:defPPr>
    <a:lvl1pPr algn="ctr" rtl="0" eaLnBrk="0" fontAlgn="base" hangingPunct="0">
      <a:lnSpc>
        <a:spcPct val="85000"/>
      </a:lnSpc>
      <a:spcBef>
        <a:spcPct val="20000"/>
      </a:spcBef>
      <a:spcAft>
        <a:spcPct val="0"/>
      </a:spcAft>
      <a:defRPr b="1" kern="1200">
        <a:solidFill>
          <a:schemeClr val="tx1"/>
        </a:solidFill>
        <a:latin typeface="Segoe Semibold" pitchFamily="34" charset="0"/>
        <a:ea typeface="+mn-ea"/>
        <a:cs typeface="+mn-cs"/>
      </a:defRPr>
    </a:lvl1pPr>
    <a:lvl2pPr marL="457200" algn="ctr" rtl="0" eaLnBrk="0" fontAlgn="base" hangingPunct="0">
      <a:lnSpc>
        <a:spcPct val="85000"/>
      </a:lnSpc>
      <a:spcBef>
        <a:spcPct val="20000"/>
      </a:spcBef>
      <a:spcAft>
        <a:spcPct val="0"/>
      </a:spcAft>
      <a:defRPr b="1" kern="1200">
        <a:solidFill>
          <a:schemeClr val="tx1"/>
        </a:solidFill>
        <a:latin typeface="Segoe Semibold" pitchFamily="34" charset="0"/>
        <a:ea typeface="+mn-ea"/>
        <a:cs typeface="+mn-cs"/>
      </a:defRPr>
    </a:lvl2pPr>
    <a:lvl3pPr marL="914400" algn="ctr" rtl="0" eaLnBrk="0" fontAlgn="base" hangingPunct="0">
      <a:lnSpc>
        <a:spcPct val="85000"/>
      </a:lnSpc>
      <a:spcBef>
        <a:spcPct val="20000"/>
      </a:spcBef>
      <a:spcAft>
        <a:spcPct val="0"/>
      </a:spcAft>
      <a:defRPr b="1" kern="1200">
        <a:solidFill>
          <a:schemeClr val="tx1"/>
        </a:solidFill>
        <a:latin typeface="Segoe Semibold" pitchFamily="34" charset="0"/>
        <a:ea typeface="+mn-ea"/>
        <a:cs typeface="+mn-cs"/>
      </a:defRPr>
    </a:lvl3pPr>
    <a:lvl4pPr marL="1371600" algn="ctr" rtl="0" eaLnBrk="0" fontAlgn="base" hangingPunct="0">
      <a:lnSpc>
        <a:spcPct val="85000"/>
      </a:lnSpc>
      <a:spcBef>
        <a:spcPct val="20000"/>
      </a:spcBef>
      <a:spcAft>
        <a:spcPct val="0"/>
      </a:spcAft>
      <a:defRPr b="1" kern="1200">
        <a:solidFill>
          <a:schemeClr val="tx1"/>
        </a:solidFill>
        <a:latin typeface="Segoe Semibold" pitchFamily="34" charset="0"/>
        <a:ea typeface="+mn-ea"/>
        <a:cs typeface="+mn-cs"/>
      </a:defRPr>
    </a:lvl4pPr>
    <a:lvl5pPr marL="1828800" algn="ctr" rtl="0" eaLnBrk="0" fontAlgn="base" hangingPunct="0">
      <a:lnSpc>
        <a:spcPct val="85000"/>
      </a:lnSpc>
      <a:spcBef>
        <a:spcPct val="20000"/>
      </a:spcBef>
      <a:spcAft>
        <a:spcPct val="0"/>
      </a:spcAft>
      <a:defRPr b="1" kern="1200">
        <a:solidFill>
          <a:schemeClr val="tx1"/>
        </a:solidFill>
        <a:latin typeface="Segoe Semibold" pitchFamily="34" charset="0"/>
        <a:ea typeface="+mn-ea"/>
        <a:cs typeface="+mn-cs"/>
      </a:defRPr>
    </a:lvl5pPr>
    <a:lvl6pPr marL="2286000" algn="l" defTabSz="914400" rtl="0" eaLnBrk="1" latinLnBrk="0" hangingPunct="1">
      <a:defRPr b="1" kern="1200">
        <a:solidFill>
          <a:schemeClr val="tx1"/>
        </a:solidFill>
        <a:latin typeface="Segoe Semibold" pitchFamily="34" charset="0"/>
        <a:ea typeface="+mn-ea"/>
        <a:cs typeface="+mn-cs"/>
      </a:defRPr>
    </a:lvl6pPr>
    <a:lvl7pPr marL="2743200" algn="l" defTabSz="914400" rtl="0" eaLnBrk="1" latinLnBrk="0" hangingPunct="1">
      <a:defRPr b="1" kern="1200">
        <a:solidFill>
          <a:schemeClr val="tx1"/>
        </a:solidFill>
        <a:latin typeface="Segoe Semibold" pitchFamily="34" charset="0"/>
        <a:ea typeface="+mn-ea"/>
        <a:cs typeface="+mn-cs"/>
      </a:defRPr>
    </a:lvl7pPr>
    <a:lvl8pPr marL="3200400" algn="l" defTabSz="914400" rtl="0" eaLnBrk="1" latinLnBrk="0" hangingPunct="1">
      <a:defRPr b="1" kern="1200">
        <a:solidFill>
          <a:schemeClr val="tx1"/>
        </a:solidFill>
        <a:latin typeface="Segoe Semibold" pitchFamily="34" charset="0"/>
        <a:ea typeface="+mn-ea"/>
        <a:cs typeface="+mn-cs"/>
      </a:defRPr>
    </a:lvl8pPr>
    <a:lvl9pPr marL="3657600" algn="l" defTabSz="914400" rtl="0" eaLnBrk="1" latinLnBrk="0" hangingPunct="1">
      <a:defRPr b="1" kern="1200">
        <a:solidFill>
          <a:schemeClr val="tx1"/>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FFFFFF"/>
    <a:srgbClr val="000099"/>
    <a:srgbClr val="111111"/>
    <a:srgbClr val="C0C0C0"/>
    <a:srgbClr val="D34817"/>
    <a:srgbClr val="777777"/>
    <a:srgbClr val="DDDDDD"/>
    <a:srgbClr val="D06800"/>
    <a:srgbClr val="BC5E00"/>
    <a:srgbClr val="66FFCC"/>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71693" autoAdjust="0"/>
  </p:normalViewPr>
  <p:slideViewPr>
    <p:cSldViewPr snapToGrid="0">
      <p:cViewPr varScale="1">
        <p:scale>
          <a:sx n="111" d="100"/>
          <a:sy n="111" d="100"/>
        </p:scale>
        <p:origin x="-101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2F80-00B8-4589-BFC8-1DA29C915B79}" type="doc">
      <dgm:prSet loTypeId="urn:microsoft.com/office/officeart/2005/8/layout/pyramid2" loCatId="list" qsTypeId="urn:microsoft.com/office/officeart/2005/8/quickstyle/3d2" qsCatId="3D" csTypeId="urn:microsoft.com/office/officeart/2005/8/colors/accent1_2" csCatId="accent1"/>
      <dgm:spPr/>
      <dgm:t>
        <a:bodyPr/>
        <a:lstStyle/>
        <a:p>
          <a:endParaRPr lang="en-GB"/>
        </a:p>
      </dgm:t>
    </dgm:pt>
    <dgm:pt modelId="{F02DC5A8-6E1E-4C31-94A5-5691D6BB17DE}">
      <dgm:prSet/>
      <dgm:spPr/>
      <dgm:t>
        <a:bodyPr/>
        <a:lstStyle/>
        <a:p>
          <a:pPr rtl="0"/>
          <a:r>
            <a:rPr lang="en-GB" dirty="0" smtClean="0"/>
            <a:t>Redundancy at server, database and data page levels reduces costs associated with downtime</a:t>
          </a:r>
          <a:endParaRPr lang="en-GB" dirty="0"/>
        </a:p>
      </dgm:t>
    </dgm:pt>
    <dgm:pt modelId="{D9AD2458-5842-4153-A336-04C134507217}" type="parTrans" cxnId="{E775BEAA-45D4-41C8-B325-08ED6A73F987}">
      <dgm:prSet/>
      <dgm:spPr/>
      <dgm:t>
        <a:bodyPr/>
        <a:lstStyle/>
        <a:p>
          <a:endParaRPr lang="en-GB"/>
        </a:p>
      </dgm:t>
    </dgm:pt>
    <dgm:pt modelId="{DA8624B9-6564-42AF-AAEE-EB3D6C98DBE0}" type="sibTrans" cxnId="{E775BEAA-45D4-41C8-B325-08ED6A73F987}">
      <dgm:prSet/>
      <dgm:spPr/>
      <dgm:t>
        <a:bodyPr/>
        <a:lstStyle/>
        <a:p>
          <a:endParaRPr lang="en-GB"/>
        </a:p>
      </dgm:t>
    </dgm:pt>
    <dgm:pt modelId="{6E6A2467-08CF-4EBF-9D79-31BA39F2DC9F}">
      <dgm:prSet/>
      <dgm:spPr/>
      <dgm:t>
        <a:bodyPr/>
        <a:lstStyle/>
        <a:p>
          <a:pPr rtl="0"/>
          <a:r>
            <a:rPr lang="en-GB" dirty="0" smtClean="0"/>
            <a:t>Highly credible, cost effective high availability solutions</a:t>
          </a:r>
          <a:endParaRPr lang="en-GB" dirty="0"/>
        </a:p>
      </dgm:t>
    </dgm:pt>
    <dgm:pt modelId="{B48852A9-3ED1-4629-BC12-6D102B3C56C7}" type="parTrans" cxnId="{A43FC783-E7E7-4C70-83F0-24809552B6A2}">
      <dgm:prSet/>
      <dgm:spPr/>
      <dgm:t>
        <a:bodyPr/>
        <a:lstStyle/>
        <a:p>
          <a:endParaRPr lang="en-GB"/>
        </a:p>
      </dgm:t>
    </dgm:pt>
    <dgm:pt modelId="{47197AD3-CCD7-4439-9FEE-EA838B01037E}" type="sibTrans" cxnId="{A43FC783-E7E7-4C70-83F0-24809552B6A2}">
      <dgm:prSet/>
      <dgm:spPr/>
      <dgm:t>
        <a:bodyPr/>
        <a:lstStyle/>
        <a:p>
          <a:endParaRPr lang="en-GB"/>
        </a:p>
      </dgm:t>
    </dgm:pt>
    <dgm:pt modelId="{5BDA4C62-077A-418E-9C69-8EECFDDA5AAC}">
      <dgm:prSet/>
      <dgm:spPr/>
      <dgm:t>
        <a:bodyPr/>
        <a:lstStyle/>
        <a:p>
          <a:pPr rtl="0"/>
          <a:r>
            <a:rPr lang="en-GB" dirty="0" smtClean="0"/>
            <a:t>Reduced downtime for database maintenance and hardware upgrades</a:t>
          </a:r>
          <a:endParaRPr lang="en-GB" dirty="0"/>
        </a:p>
      </dgm:t>
    </dgm:pt>
    <dgm:pt modelId="{911F5DF6-6F19-4955-8205-602EB50CA3E0}" type="parTrans" cxnId="{FD349AB9-E1CE-42FC-9BB1-36689A34CC95}">
      <dgm:prSet/>
      <dgm:spPr/>
      <dgm:t>
        <a:bodyPr/>
        <a:lstStyle/>
        <a:p>
          <a:endParaRPr lang="en-GB"/>
        </a:p>
      </dgm:t>
    </dgm:pt>
    <dgm:pt modelId="{CEA09B09-9482-48F3-B898-AC72CB106781}" type="sibTrans" cxnId="{FD349AB9-E1CE-42FC-9BB1-36689A34CC95}">
      <dgm:prSet/>
      <dgm:spPr/>
      <dgm:t>
        <a:bodyPr/>
        <a:lstStyle/>
        <a:p>
          <a:endParaRPr lang="en-GB"/>
        </a:p>
      </dgm:t>
    </dgm:pt>
    <dgm:pt modelId="{9E43A8E6-7C21-432E-B571-AF771744AC2D}">
      <dgm:prSet/>
      <dgm:spPr/>
      <dgm:t>
        <a:bodyPr/>
        <a:lstStyle/>
        <a:p>
          <a:pPr rtl="0"/>
          <a:r>
            <a:rPr lang="en-GB" dirty="0" smtClean="0"/>
            <a:t>Reduced contention for resources</a:t>
          </a:r>
          <a:endParaRPr lang="en-GB" dirty="0"/>
        </a:p>
      </dgm:t>
    </dgm:pt>
    <dgm:pt modelId="{595E8B61-A0AC-4C38-8A50-62B7DEA860C4}" type="parTrans" cxnId="{3F1B4F45-BF41-4ECE-8B53-5135584591A4}">
      <dgm:prSet/>
      <dgm:spPr/>
      <dgm:t>
        <a:bodyPr/>
        <a:lstStyle/>
        <a:p>
          <a:endParaRPr lang="en-GB"/>
        </a:p>
      </dgm:t>
    </dgm:pt>
    <dgm:pt modelId="{8667C964-A6BF-4D1F-9F66-78FE87A166A5}" type="sibTrans" cxnId="{3F1B4F45-BF41-4ECE-8B53-5135584591A4}">
      <dgm:prSet/>
      <dgm:spPr/>
      <dgm:t>
        <a:bodyPr/>
        <a:lstStyle/>
        <a:p>
          <a:endParaRPr lang="en-GB"/>
        </a:p>
      </dgm:t>
    </dgm:pt>
    <dgm:pt modelId="{9BB90190-86DC-48A8-B547-17D52895F86D}">
      <dgm:prSet/>
      <dgm:spPr/>
      <dgm:t>
        <a:bodyPr/>
        <a:lstStyle/>
        <a:p>
          <a:pPr rtl="0"/>
          <a:r>
            <a:rPr lang="en-GB" dirty="0" smtClean="0"/>
            <a:t>Increased availability of data in the event of a partial failure</a:t>
          </a:r>
          <a:endParaRPr lang="en-GB" dirty="0"/>
        </a:p>
      </dgm:t>
    </dgm:pt>
    <dgm:pt modelId="{BCE6B359-03AC-49B4-B2E8-0A7FCF7FB22A}" type="parTrans" cxnId="{A5A57F9B-C75C-4C69-B9CC-DE9ACEACD971}">
      <dgm:prSet/>
      <dgm:spPr/>
      <dgm:t>
        <a:bodyPr/>
        <a:lstStyle/>
        <a:p>
          <a:endParaRPr lang="en-GB"/>
        </a:p>
      </dgm:t>
    </dgm:pt>
    <dgm:pt modelId="{D85D8CC9-F9AB-45F8-B7F8-3B3922EAEDA6}" type="sibTrans" cxnId="{A5A57F9B-C75C-4C69-B9CC-DE9ACEACD971}">
      <dgm:prSet/>
      <dgm:spPr/>
      <dgm:t>
        <a:bodyPr/>
        <a:lstStyle/>
        <a:p>
          <a:endParaRPr lang="en-GB"/>
        </a:p>
      </dgm:t>
    </dgm:pt>
    <dgm:pt modelId="{6FCF450C-7952-4E3D-977D-C756E63537D6}">
      <dgm:prSet/>
      <dgm:spPr/>
      <dgm:t>
        <a:bodyPr/>
        <a:lstStyle/>
        <a:p>
          <a:pPr rtl="0"/>
          <a:r>
            <a:rPr lang="en-GB" dirty="0" smtClean="0"/>
            <a:t>Industry leading manageability tools</a:t>
          </a:r>
          <a:endParaRPr lang="en-US" dirty="0"/>
        </a:p>
      </dgm:t>
    </dgm:pt>
    <dgm:pt modelId="{F7DBFE60-6BAF-4B7B-90FB-1531A89A8E0B}" type="parTrans" cxnId="{93C4B557-36A4-4955-BA10-BE9CD0C55172}">
      <dgm:prSet/>
      <dgm:spPr/>
      <dgm:t>
        <a:bodyPr/>
        <a:lstStyle/>
        <a:p>
          <a:endParaRPr lang="en-GB"/>
        </a:p>
      </dgm:t>
    </dgm:pt>
    <dgm:pt modelId="{3C4E996F-0AFF-444F-96CC-0C19F22F50F3}" type="sibTrans" cxnId="{93C4B557-36A4-4955-BA10-BE9CD0C55172}">
      <dgm:prSet/>
      <dgm:spPr/>
      <dgm:t>
        <a:bodyPr/>
        <a:lstStyle/>
        <a:p>
          <a:endParaRPr lang="en-GB"/>
        </a:p>
      </dgm:t>
    </dgm:pt>
    <dgm:pt modelId="{CBA95A31-E944-403C-85DF-5E29C45B09BD}" type="pres">
      <dgm:prSet presAssocID="{A79E2F80-00B8-4589-BFC8-1DA29C915B79}" presName="compositeShape" presStyleCnt="0">
        <dgm:presLayoutVars>
          <dgm:dir/>
          <dgm:resizeHandles/>
        </dgm:presLayoutVars>
      </dgm:prSet>
      <dgm:spPr/>
      <dgm:t>
        <a:bodyPr/>
        <a:lstStyle/>
        <a:p>
          <a:endParaRPr lang="en-GB"/>
        </a:p>
      </dgm:t>
    </dgm:pt>
    <dgm:pt modelId="{6BB67B2A-C249-410B-A372-F1831749A657}" type="pres">
      <dgm:prSet presAssocID="{A79E2F80-00B8-4589-BFC8-1DA29C915B79}" presName="pyramid" presStyleLbl="node1" presStyleIdx="0" presStyleCnt="1"/>
      <dgm:spPr/>
    </dgm:pt>
    <dgm:pt modelId="{C7931902-5093-43FA-A54F-C66FBAD7B56B}" type="pres">
      <dgm:prSet presAssocID="{A79E2F80-00B8-4589-BFC8-1DA29C915B79}" presName="theList" presStyleCnt="0"/>
      <dgm:spPr/>
    </dgm:pt>
    <dgm:pt modelId="{F47FCDBC-AA0E-40F7-9DD7-BEE523FC6F4B}" type="pres">
      <dgm:prSet presAssocID="{F02DC5A8-6E1E-4C31-94A5-5691D6BB17DE}" presName="aNode" presStyleLbl="fgAcc1" presStyleIdx="0" presStyleCnt="6">
        <dgm:presLayoutVars>
          <dgm:bulletEnabled val="1"/>
        </dgm:presLayoutVars>
      </dgm:prSet>
      <dgm:spPr/>
      <dgm:t>
        <a:bodyPr/>
        <a:lstStyle/>
        <a:p>
          <a:endParaRPr lang="en-GB"/>
        </a:p>
      </dgm:t>
    </dgm:pt>
    <dgm:pt modelId="{5910FFF2-30E6-41DE-B5B2-282AF7DC17E4}" type="pres">
      <dgm:prSet presAssocID="{F02DC5A8-6E1E-4C31-94A5-5691D6BB17DE}" presName="aSpace" presStyleCnt="0"/>
      <dgm:spPr/>
    </dgm:pt>
    <dgm:pt modelId="{DB1B4081-6305-4331-8B5B-D458A40E73B3}" type="pres">
      <dgm:prSet presAssocID="{6E6A2467-08CF-4EBF-9D79-31BA39F2DC9F}" presName="aNode" presStyleLbl="fgAcc1" presStyleIdx="1" presStyleCnt="6">
        <dgm:presLayoutVars>
          <dgm:bulletEnabled val="1"/>
        </dgm:presLayoutVars>
      </dgm:prSet>
      <dgm:spPr/>
      <dgm:t>
        <a:bodyPr/>
        <a:lstStyle/>
        <a:p>
          <a:endParaRPr lang="en-GB"/>
        </a:p>
      </dgm:t>
    </dgm:pt>
    <dgm:pt modelId="{15BF3E7E-68DA-4973-881C-C6B3C1ECACEA}" type="pres">
      <dgm:prSet presAssocID="{6E6A2467-08CF-4EBF-9D79-31BA39F2DC9F}" presName="aSpace" presStyleCnt="0"/>
      <dgm:spPr/>
    </dgm:pt>
    <dgm:pt modelId="{9203A707-7C0E-443F-85E5-1A9328C74BCF}" type="pres">
      <dgm:prSet presAssocID="{5BDA4C62-077A-418E-9C69-8EECFDDA5AAC}" presName="aNode" presStyleLbl="fgAcc1" presStyleIdx="2" presStyleCnt="6">
        <dgm:presLayoutVars>
          <dgm:bulletEnabled val="1"/>
        </dgm:presLayoutVars>
      </dgm:prSet>
      <dgm:spPr/>
      <dgm:t>
        <a:bodyPr/>
        <a:lstStyle/>
        <a:p>
          <a:endParaRPr lang="en-GB"/>
        </a:p>
      </dgm:t>
    </dgm:pt>
    <dgm:pt modelId="{133182A2-5080-4983-9251-553CD372F1D9}" type="pres">
      <dgm:prSet presAssocID="{5BDA4C62-077A-418E-9C69-8EECFDDA5AAC}" presName="aSpace" presStyleCnt="0"/>
      <dgm:spPr/>
    </dgm:pt>
    <dgm:pt modelId="{5F2B49FE-A59C-484E-8BC4-0E17E7CF32D7}" type="pres">
      <dgm:prSet presAssocID="{9E43A8E6-7C21-432E-B571-AF771744AC2D}" presName="aNode" presStyleLbl="fgAcc1" presStyleIdx="3" presStyleCnt="6">
        <dgm:presLayoutVars>
          <dgm:bulletEnabled val="1"/>
        </dgm:presLayoutVars>
      </dgm:prSet>
      <dgm:spPr/>
      <dgm:t>
        <a:bodyPr/>
        <a:lstStyle/>
        <a:p>
          <a:endParaRPr lang="en-GB"/>
        </a:p>
      </dgm:t>
    </dgm:pt>
    <dgm:pt modelId="{F849647E-EBDA-4B34-A6FA-DB3E1CC1CDBE}" type="pres">
      <dgm:prSet presAssocID="{9E43A8E6-7C21-432E-B571-AF771744AC2D}" presName="aSpace" presStyleCnt="0"/>
      <dgm:spPr/>
    </dgm:pt>
    <dgm:pt modelId="{0DABE05F-AE33-4970-B616-C65B649AC574}" type="pres">
      <dgm:prSet presAssocID="{9BB90190-86DC-48A8-B547-17D52895F86D}" presName="aNode" presStyleLbl="fgAcc1" presStyleIdx="4" presStyleCnt="6">
        <dgm:presLayoutVars>
          <dgm:bulletEnabled val="1"/>
        </dgm:presLayoutVars>
      </dgm:prSet>
      <dgm:spPr/>
      <dgm:t>
        <a:bodyPr/>
        <a:lstStyle/>
        <a:p>
          <a:endParaRPr lang="en-GB"/>
        </a:p>
      </dgm:t>
    </dgm:pt>
    <dgm:pt modelId="{B2F18396-A577-4AAE-90F1-F8F77CD33360}" type="pres">
      <dgm:prSet presAssocID="{9BB90190-86DC-48A8-B547-17D52895F86D}" presName="aSpace" presStyleCnt="0"/>
      <dgm:spPr/>
    </dgm:pt>
    <dgm:pt modelId="{741CB673-5958-4F48-8AB4-AF33F49C64B7}" type="pres">
      <dgm:prSet presAssocID="{6FCF450C-7952-4E3D-977D-C756E63537D6}" presName="aNode" presStyleLbl="fgAcc1" presStyleIdx="5" presStyleCnt="6">
        <dgm:presLayoutVars>
          <dgm:bulletEnabled val="1"/>
        </dgm:presLayoutVars>
      </dgm:prSet>
      <dgm:spPr/>
      <dgm:t>
        <a:bodyPr/>
        <a:lstStyle/>
        <a:p>
          <a:endParaRPr lang="en-GB"/>
        </a:p>
      </dgm:t>
    </dgm:pt>
    <dgm:pt modelId="{025AB899-6374-4665-BE07-EE59C782C6AF}" type="pres">
      <dgm:prSet presAssocID="{6FCF450C-7952-4E3D-977D-C756E63537D6}" presName="aSpace" presStyleCnt="0"/>
      <dgm:spPr/>
    </dgm:pt>
  </dgm:ptLst>
  <dgm:cxnLst>
    <dgm:cxn modelId="{E775BEAA-45D4-41C8-B325-08ED6A73F987}" srcId="{A79E2F80-00B8-4589-BFC8-1DA29C915B79}" destId="{F02DC5A8-6E1E-4C31-94A5-5691D6BB17DE}" srcOrd="0" destOrd="0" parTransId="{D9AD2458-5842-4153-A336-04C134507217}" sibTransId="{DA8624B9-6564-42AF-AAEE-EB3D6C98DBE0}"/>
    <dgm:cxn modelId="{F3EAA4B8-2F02-4DD2-ACA4-8C797FDA92F4}" type="presOf" srcId="{F02DC5A8-6E1E-4C31-94A5-5691D6BB17DE}" destId="{F47FCDBC-AA0E-40F7-9DD7-BEE523FC6F4B}" srcOrd="0" destOrd="0" presId="urn:microsoft.com/office/officeart/2005/8/layout/pyramid2"/>
    <dgm:cxn modelId="{04B67718-4CF9-4B17-9879-9DC4B080FBB3}" type="presOf" srcId="{6FCF450C-7952-4E3D-977D-C756E63537D6}" destId="{741CB673-5958-4F48-8AB4-AF33F49C64B7}" srcOrd="0" destOrd="0" presId="urn:microsoft.com/office/officeart/2005/8/layout/pyramid2"/>
    <dgm:cxn modelId="{F2D700DC-AD08-408F-AA1E-265047981F80}" type="presOf" srcId="{9E43A8E6-7C21-432E-B571-AF771744AC2D}" destId="{5F2B49FE-A59C-484E-8BC4-0E17E7CF32D7}" srcOrd="0" destOrd="0" presId="urn:microsoft.com/office/officeart/2005/8/layout/pyramid2"/>
    <dgm:cxn modelId="{9D481414-5BBD-4CA1-A473-C5360B1D6DEB}" type="presOf" srcId="{A79E2F80-00B8-4589-BFC8-1DA29C915B79}" destId="{CBA95A31-E944-403C-85DF-5E29C45B09BD}" srcOrd="0" destOrd="0" presId="urn:microsoft.com/office/officeart/2005/8/layout/pyramid2"/>
    <dgm:cxn modelId="{3F1B4F45-BF41-4ECE-8B53-5135584591A4}" srcId="{A79E2F80-00B8-4589-BFC8-1DA29C915B79}" destId="{9E43A8E6-7C21-432E-B571-AF771744AC2D}" srcOrd="3" destOrd="0" parTransId="{595E8B61-A0AC-4C38-8A50-62B7DEA860C4}" sibTransId="{8667C964-A6BF-4D1F-9F66-78FE87A166A5}"/>
    <dgm:cxn modelId="{A43FC783-E7E7-4C70-83F0-24809552B6A2}" srcId="{A79E2F80-00B8-4589-BFC8-1DA29C915B79}" destId="{6E6A2467-08CF-4EBF-9D79-31BA39F2DC9F}" srcOrd="1" destOrd="0" parTransId="{B48852A9-3ED1-4629-BC12-6D102B3C56C7}" sibTransId="{47197AD3-CCD7-4439-9FEE-EA838B01037E}"/>
    <dgm:cxn modelId="{4060D58C-D93E-4840-A91E-1A3DE2717CD4}" type="presOf" srcId="{6E6A2467-08CF-4EBF-9D79-31BA39F2DC9F}" destId="{DB1B4081-6305-4331-8B5B-D458A40E73B3}" srcOrd="0" destOrd="0" presId="urn:microsoft.com/office/officeart/2005/8/layout/pyramid2"/>
    <dgm:cxn modelId="{6FE3ED9A-88A5-4163-84C9-28EFD3CFA84B}" type="presOf" srcId="{5BDA4C62-077A-418E-9C69-8EECFDDA5AAC}" destId="{9203A707-7C0E-443F-85E5-1A9328C74BCF}" srcOrd="0" destOrd="0" presId="urn:microsoft.com/office/officeart/2005/8/layout/pyramid2"/>
    <dgm:cxn modelId="{A5A57F9B-C75C-4C69-B9CC-DE9ACEACD971}" srcId="{A79E2F80-00B8-4589-BFC8-1DA29C915B79}" destId="{9BB90190-86DC-48A8-B547-17D52895F86D}" srcOrd="4" destOrd="0" parTransId="{BCE6B359-03AC-49B4-B2E8-0A7FCF7FB22A}" sibTransId="{D85D8CC9-F9AB-45F8-B7F8-3B3922EAEDA6}"/>
    <dgm:cxn modelId="{FD349AB9-E1CE-42FC-9BB1-36689A34CC95}" srcId="{A79E2F80-00B8-4589-BFC8-1DA29C915B79}" destId="{5BDA4C62-077A-418E-9C69-8EECFDDA5AAC}" srcOrd="2" destOrd="0" parTransId="{911F5DF6-6F19-4955-8205-602EB50CA3E0}" sibTransId="{CEA09B09-9482-48F3-B898-AC72CB106781}"/>
    <dgm:cxn modelId="{93C4B557-36A4-4955-BA10-BE9CD0C55172}" srcId="{A79E2F80-00B8-4589-BFC8-1DA29C915B79}" destId="{6FCF450C-7952-4E3D-977D-C756E63537D6}" srcOrd="5" destOrd="0" parTransId="{F7DBFE60-6BAF-4B7B-90FB-1531A89A8E0B}" sibTransId="{3C4E996F-0AFF-444F-96CC-0C19F22F50F3}"/>
    <dgm:cxn modelId="{59894582-E69A-41FD-8396-B53198B7E473}" type="presOf" srcId="{9BB90190-86DC-48A8-B547-17D52895F86D}" destId="{0DABE05F-AE33-4970-B616-C65B649AC574}" srcOrd="0" destOrd="0" presId="urn:microsoft.com/office/officeart/2005/8/layout/pyramid2"/>
    <dgm:cxn modelId="{78CBC21C-FB76-4494-8262-9D55B82A05B0}" type="presParOf" srcId="{CBA95A31-E944-403C-85DF-5E29C45B09BD}" destId="{6BB67B2A-C249-410B-A372-F1831749A657}" srcOrd="0" destOrd="0" presId="urn:microsoft.com/office/officeart/2005/8/layout/pyramid2"/>
    <dgm:cxn modelId="{8147141C-2C02-4AB7-9138-980C532B5B98}" type="presParOf" srcId="{CBA95A31-E944-403C-85DF-5E29C45B09BD}" destId="{C7931902-5093-43FA-A54F-C66FBAD7B56B}" srcOrd="1" destOrd="0" presId="urn:microsoft.com/office/officeart/2005/8/layout/pyramid2"/>
    <dgm:cxn modelId="{5B602B1D-2222-4DBD-AF7A-E72E7F2AC345}" type="presParOf" srcId="{C7931902-5093-43FA-A54F-C66FBAD7B56B}" destId="{F47FCDBC-AA0E-40F7-9DD7-BEE523FC6F4B}" srcOrd="0" destOrd="0" presId="urn:microsoft.com/office/officeart/2005/8/layout/pyramid2"/>
    <dgm:cxn modelId="{208699C9-565D-4581-9046-C0572B2208D8}" type="presParOf" srcId="{C7931902-5093-43FA-A54F-C66FBAD7B56B}" destId="{5910FFF2-30E6-41DE-B5B2-282AF7DC17E4}" srcOrd="1" destOrd="0" presId="urn:microsoft.com/office/officeart/2005/8/layout/pyramid2"/>
    <dgm:cxn modelId="{8B9253B0-D30D-4572-9E18-8E47E08A4505}" type="presParOf" srcId="{C7931902-5093-43FA-A54F-C66FBAD7B56B}" destId="{DB1B4081-6305-4331-8B5B-D458A40E73B3}" srcOrd="2" destOrd="0" presId="urn:microsoft.com/office/officeart/2005/8/layout/pyramid2"/>
    <dgm:cxn modelId="{7249D654-70E5-4434-8250-24788E3C9C05}" type="presParOf" srcId="{C7931902-5093-43FA-A54F-C66FBAD7B56B}" destId="{15BF3E7E-68DA-4973-881C-C6B3C1ECACEA}" srcOrd="3" destOrd="0" presId="urn:microsoft.com/office/officeart/2005/8/layout/pyramid2"/>
    <dgm:cxn modelId="{F2CB6FBE-5A3D-48FE-9AE7-5853E2FB8945}" type="presParOf" srcId="{C7931902-5093-43FA-A54F-C66FBAD7B56B}" destId="{9203A707-7C0E-443F-85E5-1A9328C74BCF}" srcOrd="4" destOrd="0" presId="urn:microsoft.com/office/officeart/2005/8/layout/pyramid2"/>
    <dgm:cxn modelId="{9EBD8DA6-2B19-48DE-99F7-63801FC56AA7}" type="presParOf" srcId="{C7931902-5093-43FA-A54F-C66FBAD7B56B}" destId="{133182A2-5080-4983-9251-553CD372F1D9}" srcOrd="5" destOrd="0" presId="urn:microsoft.com/office/officeart/2005/8/layout/pyramid2"/>
    <dgm:cxn modelId="{5786C484-2AA1-4BAD-BC02-8F6A507F5CF0}" type="presParOf" srcId="{C7931902-5093-43FA-A54F-C66FBAD7B56B}" destId="{5F2B49FE-A59C-484E-8BC4-0E17E7CF32D7}" srcOrd="6" destOrd="0" presId="urn:microsoft.com/office/officeart/2005/8/layout/pyramid2"/>
    <dgm:cxn modelId="{7C4A00EA-EE64-43EC-A27B-FEB64C5F75CE}" type="presParOf" srcId="{C7931902-5093-43FA-A54F-C66FBAD7B56B}" destId="{F849647E-EBDA-4B34-A6FA-DB3E1CC1CDBE}" srcOrd="7" destOrd="0" presId="urn:microsoft.com/office/officeart/2005/8/layout/pyramid2"/>
    <dgm:cxn modelId="{03859BE0-84B8-48A4-A22F-62EB9EF896D4}" type="presParOf" srcId="{C7931902-5093-43FA-A54F-C66FBAD7B56B}" destId="{0DABE05F-AE33-4970-B616-C65B649AC574}" srcOrd="8" destOrd="0" presId="urn:microsoft.com/office/officeart/2005/8/layout/pyramid2"/>
    <dgm:cxn modelId="{F04A39B7-48C4-43FD-A2CA-B5028F54AEC2}" type="presParOf" srcId="{C7931902-5093-43FA-A54F-C66FBAD7B56B}" destId="{B2F18396-A577-4AAE-90F1-F8F77CD33360}" srcOrd="9" destOrd="0" presId="urn:microsoft.com/office/officeart/2005/8/layout/pyramid2"/>
    <dgm:cxn modelId="{9C939BB0-6B11-46CE-BE29-BB9F6A51A324}" type="presParOf" srcId="{C7931902-5093-43FA-A54F-C66FBAD7B56B}" destId="{741CB673-5958-4F48-8AB4-AF33F49C64B7}" srcOrd="10" destOrd="0" presId="urn:microsoft.com/office/officeart/2005/8/layout/pyramid2"/>
    <dgm:cxn modelId="{B6EBAE9F-D09F-4786-A73B-1839EC0EBE94}" type="presParOf" srcId="{C7931902-5093-43FA-A54F-C66FBAD7B56B}" destId="{025AB899-6374-4665-BE07-EE59C782C6AF}" srcOrd="11"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69C6363B-88B7-4079-8C84-11068A40688D}" type="doc">
      <dgm:prSet loTypeId="urn:microsoft.com/office/officeart/2005/8/layout/vList4" loCatId="list" qsTypeId="urn:microsoft.com/office/officeart/2005/8/quickstyle/3d1" qsCatId="3D" csTypeId="urn:microsoft.com/office/officeart/2005/8/colors/accent1_5" csCatId="accent1"/>
      <dgm:spPr/>
      <dgm:t>
        <a:bodyPr/>
        <a:lstStyle/>
        <a:p>
          <a:endParaRPr lang="en-GB"/>
        </a:p>
      </dgm:t>
    </dgm:pt>
    <dgm:pt modelId="{8AC6F583-9366-407D-B3DF-AD04702C850F}">
      <dgm:prSet/>
      <dgm:spPr/>
      <dgm:t>
        <a:bodyPr/>
        <a:lstStyle/>
        <a:p>
          <a:pPr rtl="0"/>
          <a:r>
            <a:rPr lang="en-GB" dirty="0" smtClean="0"/>
            <a:t>Database Mirroring</a:t>
          </a:r>
          <a:endParaRPr lang="en-GB" dirty="0"/>
        </a:p>
      </dgm:t>
    </dgm:pt>
    <dgm:pt modelId="{09068CD8-9800-4F78-A773-19C3A5673063}" type="parTrans" cxnId="{8596E0E2-6C3C-4FD8-AD82-934498CB6087}">
      <dgm:prSet/>
      <dgm:spPr/>
      <dgm:t>
        <a:bodyPr/>
        <a:lstStyle/>
        <a:p>
          <a:endParaRPr lang="en-GB"/>
        </a:p>
      </dgm:t>
    </dgm:pt>
    <dgm:pt modelId="{83A99A79-2858-4372-995F-DC78F985C501}" type="sibTrans" cxnId="{8596E0E2-6C3C-4FD8-AD82-934498CB6087}">
      <dgm:prSet/>
      <dgm:spPr/>
      <dgm:t>
        <a:bodyPr/>
        <a:lstStyle/>
        <a:p>
          <a:endParaRPr lang="en-GB"/>
        </a:p>
      </dgm:t>
    </dgm:pt>
    <dgm:pt modelId="{5572C2E0-6A06-4BAC-BDEA-228089A9D6B1}">
      <dgm:prSet/>
      <dgm:spPr/>
      <dgm:t>
        <a:bodyPr/>
        <a:lstStyle/>
        <a:p>
          <a:pPr rtl="0"/>
          <a:r>
            <a:rPr lang="en-GB" dirty="0" smtClean="0"/>
            <a:t>Transactional Replication</a:t>
          </a:r>
          <a:endParaRPr lang="en-GB" dirty="0"/>
        </a:p>
      </dgm:t>
    </dgm:pt>
    <dgm:pt modelId="{AD6C54F4-74AA-47C9-BEB3-06F14525CEC5}" type="parTrans" cxnId="{ED06408A-92F5-4ED0-A08E-C094B710E044}">
      <dgm:prSet/>
      <dgm:spPr/>
      <dgm:t>
        <a:bodyPr/>
        <a:lstStyle/>
        <a:p>
          <a:endParaRPr lang="en-GB"/>
        </a:p>
      </dgm:t>
    </dgm:pt>
    <dgm:pt modelId="{8319398B-632C-4607-A4F4-103082A324C1}" type="sibTrans" cxnId="{ED06408A-92F5-4ED0-A08E-C094B710E044}">
      <dgm:prSet/>
      <dgm:spPr/>
      <dgm:t>
        <a:bodyPr/>
        <a:lstStyle/>
        <a:p>
          <a:endParaRPr lang="en-GB"/>
        </a:p>
      </dgm:t>
    </dgm:pt>
    <dgm:pt modelId="{F11CA703-0314-40C9-82A1-C505AFD09DE4}">
      <dgm:prSet/>
      <dgm:spPr/>
      <dgm:t>
        <a:bodyPr/>
        <a:lstStyle/>
        <a:p>
          <a:pPr rtl="0"/>
          <a:r>
            <a:rPr lang="en-GB" dirty="0" smtClean="0"/>
            <a:t>Log Shipping</a:t>
          </a:r>
          <a:endParaRPr lang="en-GB" dirty="0"/>
        </a:p>
      </dgm:t>
    </dgm:pt>
    <dgm:pt modelId="{9EDAC392-5B85-4120-99EF-CCEAEF53728B}" type="parTrans" cxnId="{CD2F1215-A4F4-49EF-A66D-9F204185DC6B}">
      <dgm:prSet/>
      <dgm:spPr/>
      <dgm:t>
        <a:bodyPr/>
        <a:lstStyle/>
        <a:p>
          <a:endParaRPr lang="en-GB"/>
        </a:p>
      </dgm:t>
    </dgm:pt>
    <dgm:pt modelId="{E42F9AF4-BFC3-4E3E-A781-CA88AB5CD609}" type="sibTrans" cxnId="{CD2F1215-A4F4-49EF-A66D-9F204185DC6B}">
      <dgm:prSet/>
      <dgm:spPr/>
      <dgm:t>
        <a:bodyPr/>
        <a:lstStyle/>
        <a:p>
          <a:endParaRPr lang="en-GB"/>
        </a:p>
      </dgm:t>
    </dgm:pt>
    <dgm:pt modelId="{F0B0F461-C4CD-453C-8365-E10F71E8B75C}">
      <dgm:prSet/>
      <dgm:spPr/>
      <dgm:t>
        <a:bodyPr/>
        <a:lstStyle/>
        <a:p>
          <a:pPr rtl="0"/>
          <a:r>
            <a:rPr lang="en-GB" dirty="0" smtClean="0"/>
            <a:t>Backup/Restore</a:t>
          </a:r>
          <a:endParaRPr lang="en-GB" dirty="0"/>
        </a:p>
      </dgm:t>
    </dgm:pt>
    <dgm:pt modelId="{A658BF84-F350-4F6E-8F2C-E13828E54D17}" type="parTrans" cxnId="{71DE8A1F-F9CA-4D6C-8307-983E5FC68B4B}">
      <dgm:prSet/>
      <dgm:spPr/>
      <dgm:t>
        <a:bodyPr/>
        <a:lstStyle/>
        <a:p>
          <a:endParaRPr lang="en-GB"/>
        </a:p>
      </dgm:t>
    </dgm:pt>
    <dgm:pt modelId="{5C55F9DA-EC04-4B39-A9A5-F0C12EF3D5B5}" type="sibTrans" cxnId="{71DE8A1F-F9CA-4D6C-8307-983E5FC68B4B}">
      <dgm:prSet/>
      <dgm:spPr/>
      <dgm:t>
        <a:bodyPr/>
        <a:lstStyle/>
        <a:p>
          <a:endParaRPr lang="en-GB"/>
        </a:p>
      </dgm:t>
    </dgm:pt>
    <dgm:pt modelId="{22CEAF55-AE5C-44A4-8D0E-8C5AB5B8C022}">
      <dgm:prSet/>
      <dgm:spPr/>
      <dgm:t>
        <a:bodyPr/>
        <a:lstStyle/>
        <a:p>
          <a:pPr rtl="0"/>
          <a:r>
            <a:rPr lang="en-GB" dirty="0" smtClean="0"/>
            <a:t>Windows Clustering</a:t>
          </a:r>
          <a:endParaRPr lang="en-GB" dirty="0"/>
        </a:p>
      </dgm:t>
    </dgm:pt>
    <dgm:pt modelId="{051AA5F0-D269-4FD3-AC42-919525734F77}" type="parTrans" cxnId="{F01FC0D0-8467-40E3-9AED-B2D970C670DD}">
      <dgm:prSet/>
      <dgm:spPr/>
      <dgm:t>
        <a:bodyPr/>
        <a:lstStyle/>
        <a:p>
          <a:endParaRPr lang="en-GB"/>
        </a:p>
      </dgm:t>
    </dgm:pt>
    <dgm:pt modelId="{DF0ABEC4-5C2C-49B1-927F-80E35C3706F9}" type="sibTrans" cxnId="{F01FC0D0-8467-40E3-9AED-B2D970C670DD}">
      <dgm:prSet/>
      <dgm:spPr/>
      <dgm:t>
        <a:bodyPr/>
        <a:lstStyle/>
        <a:p>
          <a:endParaRPr lang="en-GB"/>
        </a:p>
      </dgm:t>
    </dgm:pt>
    <dgm:pt modelId="{7CD3D2C1-023D-4B19-B7D9-8D24B059265A}">
      <dgm:prSet/>
      <dgm:spPr/>
      <dgm:t>
        <a:bodyPr/>
        <a:lstStyle/>
        <a:p>
          <a:pPr rtl="0"/>
          <a:r>
            <a:rPr lang="en-GB" dirty="0" smtClean="0"/>
            <a:t>Database Snapshot</a:t>
          </a:r>
          <a:endParaRPr lang="en-US" dirty="0"/>
        </a:p>
      </dgm:t>
    </dgm:pt>
    <dgm:pt modelId="{20359417-8409-446C-A48B-452624AB2012}" type="parTrans" cxnId="{C3D0ADD5-D398-45BE-9331-67B17487EE93}">
      <dgm:prSet/>
      <dgm:spPr/>
      <dgm:t>
        <a:bodyPr/>
        <a:lstStyle/>
        <a:p>
          <a:endParaRPr lang="en-GB"/>
        </a:p>
      </dgm:t>
    </dgm:pt>
    <dgm:pt modelId="{29F30EA8-D0C6-4346-93BA-85CFEA5DFC76}" type="sibTrans" cxnId="{C3D0ADD5-D398-45BE-9331-67B17487EE93}">
      <dgm:prSet/>
      <dgm:spPr/>
      <dgm:t>
        <a:bodyPr/>
        <a:lstStyle/>
        <a:p>
          <a:endParaRPr lang="en-GB"/>
        </a:p>
      </dgm:t>
    </dgm:pt>
    <dgm:pt modelId="{56331D2B-9149-4BF2-B3A2-A147F8029545}" type="pres">
      <dgm:prSet presAssocID="{69C6363B-88B7-4079-8C84-11068A40688D}" presName="linear" presStyleCnt="0">
        <dgm:presLayoutVars>
          <dgm:dir/>
          <dgm:resizeHandles val="exact"/>
        </dgm:presLayoutVars>
      </dgm:prSet>
      <dgm:spPr/>
      <dgm:t>
        <a:bodyPr/>
        <a:lstStyle/>
        <a:p>
          <a:endParaRPr lang="en-GB"/>
        </a:p>
      </dgm:t>
    </dgm:pt>
    <dgm:pt modelId="{F01F8AD2-154E-458D-967F-8302AC4C3B3F}" type="pres">
      <dgm:prSet presAssocID="{8AC6F583-9366-407D-B3DF-AD04702C850F}" presName="comp" presStyleCnt="0"/>
      <dgm:spPr/>
      <dgm:t>
        <a:bodyPr/>
        <a:lstStyle/>
        <a:p>
          <a:endParaRPr lang="en-GB"/>
        </a:p>
      </dgm:t>
    </dgm:pt>
    <dgm:pt modelId="{292530ED-8EDA-44A7-8E41-2F2FADEE235D}" type="pres">
      <dgm:prSet presAssocID="{8AC6F583-9366-407D-B3DF-AD04702C850F}" presName="box" presStyleLbl="node1" presStyleIdx="0" presStyleCnt="6"/>
      <dgm:spPr/>
      <dgm:t>
        <a:bodyPr/>
        <a:lstStyle/>
        <a:p>
          <a:endParaRPr lang="en-GB"/>
        </a:p>
      </dgm:t>
    </dgm:pt>
    <dgm:pt modelId="{8E9D45FE-CCCA-48B0-93A1-15B86CA4F247}" type="pres">
      <dgm:prSet presAssocID="{8AC6F583-9366-407D-B3DF-AD04702C850F}" presName="img" presStyleLbl="fgImgPlace1" presStyleIdx="0" presStyleCnt="6"/>
      <dgm:spPr/>
      <dgm:t>
        <a:bodyPr/>
        <a:lstStyle/>
        <a:p>
          <a:endParaRPr lang="en-GB"/>
        </a:p>
      </dgm:t>
    </dgm:pt>
    <dgm:pt modelId="{D54B2805-C8D5-472A-A061-62EFE1BE1492}" type="pres">
      <dgm:prSet presAssocID="{8AC6F583-9366-407D-B3DF-AD04702C850F}" presName="text" presStyleLbl="node1" presStyleIdx="0" presStyleCnt="6">
        <dgm:presLayoutVars>
          <dgm:bulletEnabled val="1"/>
        </dgm:presLayoutVars>
      </dgm:prSet>
      <dgm:spPr/>
      <dgm:t>
        <a:bodyPr/>
        <a:lstStyle/>
        <a:p>
          <a:endParaRPr lang="en-GB"/>
        </a:p>
      </dgm:t>
    </dgm:pt>
    <dgm:pt modelId="{E1BD6063-E979-4F45-AB50-C345EA646485}" type="pres">
      <dgm:prSet presAssocID="{83A99A79-2858-4372-995F-DC78F985C501}" presName="spacer" presStyleCnt="0"/>
      <dgm:spPr/>
      <dgm:t>
        <a:bodyPr/>
        <a:lstStyle/>
        <a:p>
          <a:endParaRPr lang="en-GB"/>
        </a:p>
      </dgm:t>
    </dgm:pt>
    <dgm:pt modelId="{EAC99174-10B5-4148-909F-A71FD3133D5C}" type="pres">
      <dgm:prSet presAssocID="{5572C2E0-6A06-4BAC-BDEA-228089A9D6B1}" presName="comp" presStyleCnt="0"/>
      <dgm:spPr/>
      <dgm:t>
        <a:bodyPr/>
        <a:lstStyle/>
        <a:p>
          <a:endParaRPr lang="en-GB"/>
        </a:p>
      </dgm:t>
    </dgm:pt>
    <dgm:pt modelId="{30CF08A3-0DCF-4C88-913F-F0763360368E}" type="pres">
      <dgm:prSet presAssocID="{5572C2E0-6A06-4BAC-BDEA-228089A9D6B1}" presName="box" presStyleLbl="node1" presStyleIdx="1" presStyleCnt="6"/>
      <dgm:spPr/>
      <dgm:t>
        <a:bodyPr/>
        <a:lstStyle/>
        <a:p>
          <a:endParaRPr lang="en-GB"/>
        </a:p>
      </dgm:t>
    </dgm:pt>
    <dgm:pt modelId="{777A5F7B-A1A9-45EA-A6C3-C35FCFB92E49}" type="pres">
      <dgm:prSet presAssocID="{5572C2E0-6A06-4BAC-BDEA-228089A9D6B1}" presName="img" presStyleLbl="fgImgPlace1" presStyleIdx="1" presStyleCnt="6"/>
      <dgm:spPr/>
      <dgm:t>
        <a:bodyPr/>
        <a:lstStyle/>
        <a:p>
          <a:endParaRPr lang="en-GB"/>
        </a:p>
      </dgm:t>
    </dgm:pt>
    <dgm:pt modelId="{659F61B7-C160-44A2-BE5A-4D14F87D6C15}" type="pres">
      <dgm:prSet presAssocID="{5572C2E0-6A06-4BAC-BDEA-228089A9D6B1}" presName="text" presStyleLbl="node1" presStyleIdx="1" presStyleCnt="6">
        <dgm:presLayoutVars>
          <dgm:bulletEnabled val="1"/>
        </dgm:presLayoutVars>
      </dgm:prSet>
      <dgm:spPr/>
      <dgm:t>
        <a:bodyPr/>
        <a:lstStyle/>
        <a:p>
          <a:endParaRPr lang="en-GB"/>
        </a:p>
      </dgm:t>
    </dgm:pt>
    <dgm:pt modelId="{02ECBDBA-4AD9-4744-A617-B7FC2423048D}" type="pres">
      <dgm:prSet presAssocID="{8319398B-632C-4607-A4F4-103082A324C1}" presName="spacer" presStyleCnt="0"/>
      <dgm:spPr/>
      <dgm:t>
        <a:bodyPr/>
        <a:lstStyle/>
        <a:p>
          <a:endParaRPr lang="en-GB"/>
        </a:p>
      </dgm:t>
    </dgm:pt>
    <dgm:pt modelId="{7126B7FB-0260-4AD1-8D5D-A7075443D68D}" type="pres">
      <dgm:prSet presAssocID="{F11CA703-0314-40C9-82A1-C505AFD09DE4}" presName="comp" presStyleCnt="0"/>
      <dgm:spPr/>
      <dgm:t>
        <a:bodyPr/>
        <a:lstStyle/>
        <a:p>
          <a:endParaRPr lang="en-GB"/>
        </a:p>
      </dgm:t>
    </dgm:pt>
    <dgm:pt modelId="{6A5B2FBB-F616-4270-BEDA-F0B12E721000}" type="pres">
      <dgm:prSet presAssocID="{F11CA703-0314-40C9-82A1-C505AFD09DE4}" presName="box" presStyleLbl="node1" presStyleIdx="2" presStyleCnt="6"/>
      <dgm:spPr/>
      <dgm:t>
        <a:bodyPr/>
        <a:lstStyle/>
        <a:p>
          <a:endParaRPr lang="en-GB"/>
        </a:p>
      </dgm:t>
    </dgm:pt>
    <dgm:pt modelId="{6751410D-4263-4225-B61F-51ECC823BDE7}" type="pres">
      <dgm:prSet presAssocID="{F11CA703-0314-40C9-82A1-C505AFD09DE4}" presName="img" presStyleLbl="fgImgPlace1" presStyleIdx="2" presStyleCnt="6"/>
      <dgm:spPr/>
      <dgm:t>
        <a:bodyPr/>
        <a:lstStyle/>
        <a:p>
          <a:endParaRPr lang="en-GB"/>
        </a:p>
      </dgm:t>
    </dgm:pt>
    <dgm:pt modelId="{75DFBBA3-EB1A-4FB8-A60B-D9B52C4C6225}" type="pres">
      <dgm:prSet presAssocID="{F11CA703-0314-40C9-82A1-C505AFD09DE4}" presName="text" presStyleLbl="node1" presStyleIdx="2" presStyleCnt="6">
        <dgm:presLayoutVars>
          <dgm:bulletEnabled val="1"/>
        </dgm:presLayoutVars>
      </dgm:prSet>
      <dgm:spPr/>
      <dgm:t>
        <a:bodyPr/>
        <a:lstStyle/>
        <a:p>
          <a:endParaRPr lang="en-GB"/>
        </a:p>
      </dgm:t>
    </dgm:pt>
    <dgm:pt modelId="{43993DBD-01AC-4D37-8A93-EDFE1A8A896E}" type="pres">
      <dgm:prSet presAssocID="{E42F9AF4-BFC3-4E3E-A781-CA88AB5CD609}" presName="spacer" presStyleCnt="0"/>
      <dgm:spPr/>
      <dgm:t>
        <a:bodyPr/>
        <a:lstStyle/>
        <a:p>
          <a:endParaRPr lang="en-GB"/>
        </a:p>
      </dgm:t>
    </dgm:pt>
    <dgm:pt modelId="{8C965764-DA09-4587-8F51-6CC8FAF8BA1D}" type="pres">
      <dgm:prSet presAssocID="{F0B0F461-C4CD-453C-8365-E10F71E8B75C}" presName="comp" presStyleCnt="0"/>
      <dgm:spPr/>
      <dgm:t>
        <a:bodyPr/>
        <a:lstStyle/>
        <a:p>
          <a:endParaRPr lang="en-GB"/>
        </a:p>
      </dgm:t>
    </dgm:pt>
    <dgm:pt modelId="{28B92AB5-A2FC-4940-9AD1-7BB85440A954}" type="pres">
      <dgm:prSet presAssocID="{F0B0F461-C4CD-453C-8365-E10F71E8B75C}" presName="box" presStyleLbl="node1" presStyleIdx="3" presStyleCnt="6"/>
      <dgm:spPr/>
      <dgm:t>
        <a:bodyPr/>
        <a:lstStyle/>
        <a:p>
          <a:endParaRPr lang="en-GB"/>
        </a:p>
      </dgm:t>
    </dgm:pt>
    <dgm:pt modelId="{AE25DA78-43FD-49DB-B3FF-761C8C79D06E}" type="pres">
      <dgm:prSet presAssocID="{F0B0F461-C4CD-453C-8365-E10F71E8B75C}" presName="img" presStyleLbl="fgImgPlace1" presStyleIdx="3" presStyleCnt="6"/>
      <dgm:spPr/>
      <dgm:t>
        <a:bodyPr/>
        <a:lstStyle/>
        <a:p>
          <a:endParaRPr lang="en-GB"/>
        </a:p>
      </dgm:t>
    </dgm:pt>
    <dgm:pt modelId="{151A93CA-21C0-4878-BA4F-6404C05FF507}" type="pres">
      <dgm:prSet presAssocID="{F0B0F461-C4CD-453C-8365-E10F71E8B75C}" presName="text" presStyleLbl="node1" presStyleIdx="3" presStyleCnt="6">
        <dgm:presLayoutVars>
          <dgm:bulletEnabled val="1"/>
        </dgm:presLayoutVars>
      </dgm:prSet>
      <dgm:spPr/>
      <dgm:t>
        <a:bodyPr/>
        <a:lstStyle/>
        <a:p>
          <a:endParaRPr lang="en-GB"/>
        </a:p>
      </dgm:t>
    </dgm:pt>
    <dgm:pt modelId="{5F2EEEDC-A762-409B-BA46-EF79C18CBFAF}" type="pres">
      <dgm:prSet presAssocID="{5C55F9DA-EC04-4B39-A9A5-F0C12EF3D5B5}" presName="spacer" presStyleCnt="0"/>
      <dgm:spPr/>
      <dgm:t>
        <a:bodyPr/>
        <a:lstStyle/>
        <a:p>
          <a:endParaRPr lang="en-GB"/>
        </a:p>
      </dgm:t>
    </dgm:pt>
    <dgm:pt modelId="{F823AF29-FAD3-48BF-B9C1-5AB40C7F6924}" type="pres">
      <dgm:prSet presAssocID="{22CEAF55-AE5C-44A4-8D0E-8C5AB5B8C022}" presName="comp" presStyleCnt="0"/>
      <dgm:spPr/>
      <dgm:t>
        <a:bodyPr/>
        <a:lstStyle/>
        <a:p>
          <a:endParaRPr lang="en-GB"/>
        </a:p>
      </dgm:t>
    </dgm:pt>
    <dgm:pt modelId="{08E27D07-3793-4363-B778-2A1717FB3597}" type="pres">
      <dgm:prSet presAssocID="{22CEAF55-AE5C-44A4-8D0E-8C5AB5B8C022}" presName="box" presStyleLbl="node1" presStyleIdx="4" presStyleCnt="6"/>
      <dgm:spPr/>
      <dgm:t>
        <a:bodyPr/>
        <a:lstStyle/>
        <a:p>
          <a:endParaRPr lang="en-GB"/>
        </a:p>
      </dgm:t>
    </dgm:pt>
    <dgm:pt modelId="{DC0BE4E1-B113-4BEC-974A-84654D726A7D}" type="pres">
      <dgm:prSet presAssocID="{22CEAF55-AE5C-44A4-8D0E-8C5AB5B8C022}" presName="img" presStyleLbl="fgImgPlace1" presStyleIdx="4" presStyleCnt="6"/>
      <dgm:spPr/>
      <dgm:t>
        <a:bodyPr/>
        <a:lstStyle/>
        <a:p>
          <a:endParaRPr lang="en-GB"/>
        </a:p>
      </dgm:t>
    </dgm:pt>
    <dgm:pt modelId="{11C867F2-9508-4FAE-9698-B8912A0805B0}" type="pres">
      <dgm:prSet presAssocID="{22CEAF55-AE5C-44A4-8D0E-8C5AB5B8C022}" presName="text" presStyleLbl="node1" presStyleIdx="4" presStyleCnt="6">
        <dgm:presLayoutVars>
          <dgm:bulletEnabled val="1"/>
        </dgm:presLayoutVars>
      </dgm:prSet>
      <dgm:spPr/>
      <dgm:t>
        <a:bodyPr/>
        <a:lstStyle/>
        <a:p>
          <a:endParaRPr lang="en-GB"/>
        </a:p>
      </dgm:t>
    </dgm:pt>
    <dgm:pt modelId="{465D3B4C-A3CA-4E85-90A4-1CD7FDE85C10}" type="pres">
      <dgm:prSet presAssocID="{DF0ABEC4-5C2C-49B1-927F-80E35C3706F9}" presName="spacer" presStyleCnt="0"/>
      <dgm:spPr/>
      <dgm:t>
        <a:bodyPr/>
        <a:lstStyle/>
        <a:p>
          <a:endParaRPr lang="en-GB"/>
        </a:p>
      </dgm:t>
    </dgm:pt>
    <dgm:pt modelId="{D3379A14-75D9-4EC0-A499-73470491EB81}" type="pres">
      <dgm:prSet presAssocID="{7CD3D2C1-023D-4B19-B7D9-8D24B059265A}" presName="comp" presStyleCnt="0"/>
      <dgm:spPr/>
      <dgm:t>
        <a:bodyPr/>
        <a:lstStyle/>
        <a:p>
          <a:endParaRPr lang="en-GB"/>
        </a:p>
      </dgm:t>
    </dgm:pt>
    <dgm:pt modelId="{D1A576C1-9BA0-4082-AF55-7F0D4F132C80}" type="pres">
      <dgm:prSet presAssocID="{7CD3D2C1-023D-4B19-B7D9-8D24B059265A}" presName="box" presStyleLbl="node1" presStyleIdx="5" presStyleCnt="6"/>
      <dgm:spPr/>
      <dgm:t>
        <a:bodyPr/>
        <a:lstStyle/>
        <a:p>
          <a:endParaRPr lang="en-GB"/>
        </a:p>
      </dgm:t>
    </dgm:pt>
    <dgm:pt modelId="{E5AAE7AF-808D-4787-A5E6-D7D2FF3118AD}" type="pres">
      <dgm:prSet presAssocID="{7CD3D2C1-023D-4B19-B7D9-8D24B059265A}" presName="img" presStyleLbl="fgImgPlace1" presStyleIdx="5" presStyleCnt="6"/>
      <dgm:spPr/>
      <dgm:t>
        <a:bodyPr/>
        <a:lstStyle/>
        <a:p>
          <a:endParaRPr lang="en-GB"/>
        </a:p>
      </dgm:t>
    </dgm:pt>
    <dgm:pt modelId="{4755F756-EA38-4587-8AE3-B6C8ED014881}" type="pres">
      <dgm:prSet presAssocID="{7CD3D2C1-023D-4B19-B7D9-8D24B059265A}" presName="text" presStyleLbl="node1" presStyleIdx="5" presStyleCnt="6">
        <dgm:presLayoutVars>
          <dgm:bulletEnabled val="1"/>
        </dgm:presLayoutVars>
      </dgm:prSet>
      <dgm:spPr/>
      <dgm:t>
        <a:bodyPr/>
        <a:lstStyle/>
        <a:p>
          <a:endParaRPr lang="en-GB"/>
        </a:p>
      </dgm:t>
    </dgm:pt>
  </dgm:ptLst>
  <dgm:cxnLst>
    <dgm:cxn modelId="{AEA4DE28-E95E-43F1-8B72-C4C3036DAE57}" type="presOf" srcId="{F0B0F461-C4CD-453C-8365-E10F71E8B75C}" destId="{28B92AB5-A2FC-4940-9AD1-7BB85440A954}" srcOrd="0" destOrd="0" presId="urn:microsoft.com/office/officeart/2005/8/layout/vList4"/>
    <dgm:cxn modelId="{C3D0ADD5-D398-45BE-9331-67B17487EE93}" srcId="{69C6363B-88B7-4079-8C84-11068A40688D}" destId="{7CD3D2C1-023D-4B19-B7D9-8D24B059265A}" srcOrd="5" destOrd="0" parTransId="{20359417-8409-446C-A48B-452624AB2012}" sibTransId="{29F30EA8-D0C6-4346-93BA-85CFEA5DFC76}"/>
    <dgm:cxn modelId="{2C24F40F-0C3A-47B4-81E1-5A4304431786}" type="presOf" srcId="{22CEAF55-AE5C-44A4-8D0E-8C5AB5B8C022}" destId="{11C867F2-9508-4FAE-9698-B8912A0805B0}" srcOrd="1" destOrd="0" presId="urn:microsoft.com/office/officeart/2005/8/layout/vList4"/>
    <dgm:cxn modelId="{F01FC0D0-8467-40E3-9AED-B2D970C670DD}" srcId="{69C6363B-88B7-4079-8C84-11068A40688D}" destId="{22CEAF55-AE5C-44A4-8D0E-8C5AB5B8C022}" srcOrd="4" destOrd="0" parTransId="{051AA5F0-D269-4FD3-AC42-919525734F77}" sibTransId="{DF0ABEC4-5C2C-49B1-927F-80E35C3706F9}"/>
    <dgm:cxn modelId="{ED06408A-92F5-4ED0-A08E-C094B710E044}" srcId="{69C6363B-88B7-4079-8C84-11068A40688D}" destId="{5572C2E0-6A06-4BAC-BDEA-228089A9D6B1}" srcOrd="1" destOrd="0" parTransId="{AD6C54F4-74AA-47C9-BEB3-06F14525CEC5}" sibTransId="{8319398B-632C-4607-A4F4-103082A324C1}"/>
    <dgm:cxn modelId="{469F69C0-054C-492C-AAD7-31900B5D546A}" type="presOf" srcId="{69C6363B-88B7-4079-8C84-11068A40688D}" destId="{56331D2B-9149-4BF2-B3A2-A147F8029545}" srcOrd="0" destOrd="0" presId="urn:microsoft.com/office/officeart/2005/8/layout/vList4"/>
    <dgm:cxn modelId="{FA07DD65-D04F-4BB9-A667-D42FFF7DB26A}" type="presOf" srcId="{F11CA703-0314-40C9-82A1-C505AFD09DE4}" destId="{6A5B2FBB-F616-4270-BEDA-F0B12E721000}" srcOrd="0" destOrd="0" presId="urn:microsoft.com/office/officeart/2005/8/layout/vList4"/>
    <dgm:cxn modelId="{8A037945-E9A0-41DD-B543-BBB5A29EFBFD}" type="presOf" srcId="{F0B0F461-C4CD-453C-8365-E10F71E8B75C}" destId="{151A93CA-21C0-4878-BA4F-6404C05FF507}" srcOrd="1" destOrd="0" presId="urn:microsoft.com/office/officeart/2005/8/layout/vList4"/>
    <dgm:cxn modelId="{71DE8A1F-F9CA-4D6C-8307-983E5FC68B4B}" srcId="{69C6363B-88B7-4079-8C84-11068A40688D}" destId="{F0B0F461-C4CD-453C-8365-E10F71E8B75C}" srcOrd="3" destOrd="0" parTransId="{A658BF84-F350-4F6E-8F2C-E13828E54D17}" sibTransId="{5C55F9DA-EC04-4B39-A9A5-F0C12EF3D5B5}"/>
    <dgm:cxn modelId="{6642B32F-B9CB-4AEC-B456-F3DD11F36D9E}" type="presOf" srcId="{5572C2E0-6A06-4BAC-BDEA-228089A9D6B1}" destId="{659F61B7-C160-44A2-BE5A-4D14F87D6C15}" srcOrd="1" destOrd="0" presId="urn:microsoft.com/office/officeart/2005/8/layout/vList4"/>
    <dgm:cxn modelId="{9B745723-43B9-4293-806A-90006496825C}" type="presOf" srcId="{7CD3D2C1-023D-4B19-B7D9-8D24B059265A}" destId="{4755F756-EA38-4587-8AE3-B6C8ED014881}" srcOrd="1" destOrd="0" presId="urn:microsoft.com/office/officeart/2005/8/layout/vList4"/>
    <dgm:cxn modelId="{70D2EC51-DDAF-451F-86B0-374CFDA8E219}" type="presOf" srcId="{F11CA703-0314-40C9-82A1-C505AFD09DE4}" destId="{75DFBBA3-EB1A-4FB8-A60B-D9B52C4C6225}" srcOrd="1" destOrd="0" presId="urn:microsoft.com/office/officeart/2005/8/layout/vList4"/>
    <dgm:cxn modelId="{8596E0E2-6C3C-4FD8-AD82-934498CB6087}" srcId="{69C6363B-88B7-4079-8C84-11068A40688D}" destId="{8AC6F583-9366-407D-B3DF-AD04702C850F}" srcOrd="0" destOrd="0" parTransId="{09068CD8-9800-4F78-A773-19C3A5673063}" sibTransId="{83A99A79-2858-4372-995F-DC78F985C501}"/>
    <dgm:cxn modelId="{0B40BEA9-33CA-4B5E-895A-A2C24BE6E4D6}" type="presOf" srcId="{5572C2E0-6A06-4BAC-BDEA-228089A9D6B1}" destId="{30CF08A3-0DCF-4C88-913F-F0763360368E}" srcOrd="0" destOrd="0" presId="urn:microsoft.com/office/officeart/2005/8/layout/vList4"/>
    <dgm:cxn modelId="{CD2F1215-A4F4-49EF-A66D-9F204185DC6B}" srcId="{69C6363B-88B7-4079-8C84-11068A40688D}" destId="{F11CA703-0314-40C9-82A1-C505AFD09DE4}" srcOrd="2" destOrd="0" parTransId="{9EDAC392-5B85-4120-99EF-CCEAEF53728B}" sibTransId="{E42F9AF4-BFC3-4E3E-A781-CA88AB5CD609}"/>
    <dgm:cxn modelId="{04A55061-DA16-4B24-9C34-62E8872340E2}" type="presOf" srcId="{7CD3D2C1-023D-4B19-B7D9-8D24B059265A}" destId="{D1A576C1-9BA0-4082-AF55-7F0D4F132C80}" srcOrd="0" destOrd="0" presId="urn:microsoft.com/office/officeart/2005/8/layout/vList4"/>
    <dgm:cxn modelId="{DA4146F1-8BF8-4284-95C6-14789BEFCCE5}" type="presOf" srcId="{8AC6F583-9366-407D-B3DF-AD04702C850F}" destId="{D54B2805-C8D5-472A-A061-62EFE1BE1492}" srcOrd="1" destOrd="0" presId="urn:microsoft.com/office/officeart/2005/8/layout/vList4"/>
    <dgm:cxn modelId="{79633D49-8C4D-4C87-82CA-5FCF8DA8E0F8}" type="presOf" srcId="{22CEAF55-AE5C-44A4-8D0E-8C5AB5B8C022}" destId="{08E27D07-3793-4363-B778-2A1717FB3597}" srcOrd="0" destOrd="0" presId="urn:microsoft.com/office/officeart/2005/8/layout/vList4"/>
    <dgm:cxn modelId="{245BDEFF-F24B-469D-9824-0728EBCFEAB3}" type="presOf" srcId="{8AC6F583-9366-407D-B3DF-AD04702C850F}" destId="{292530ED-8EDA-44A7-8E41-2F2FADEE235D}" srcOrd="0" destOrd="0" presId="urn:microsoft.com/office/officeart/2005/8/layout/vList4"/>
    <dgm:cxn modelId="{8871B7B6-071E-4C13-AEA8-46916215B394}" type="presParOf" srcId="{56331D2B-9149-4BF2-B3A2-A147F8029545}" destId="{F01F8AD2-154E-458D-967F-8302AC4C3B3F}" srcOrd="0" destOrd="0" presId="urn:microsoft.com/office/officeart/2005/8/layout/vList4"/>
    <dgm:cxn modelId="{92E7B7D1-3681-4DCB-BD5B-C4F75BC5C541}" type="presParOf" srcId="{F01F8AD2-154E-458D-967F-8302AC4C3B3F}" destId="{292530ED-8EDA-44A7-8E41-2F2FADEE235D}" srcOrd="0" destOrd="0" presId="urn:microsoft.com/office/officeart/2005/8/layout/vList4"/>
    <dgm:cxn modelId="{9568DC1C-C7C3-4563-917C-5A2FC4F8F362}" type="presParOf" srcId="{F01F8AD2-154E-458D-967F-8302AC4C3B3F}" destId="{8E9D45FE-CCCA-48B0-93A1-15B86CA4F247}" srcOrd="1" destOrd="0" presId="urn:microsoft.com/office/officeart/2005/8/layout/vList4"/>
    <dgm:cxn modelId="{0F403D31-EB65-4914-8F51-6B131BCABA80}" type="presParOf" srcId="{F01F8AD2-154E-458D-967F-8302AC4C3B3F}" destId="{D54B2805-C8D5-472A-A061-62EFE1BE1492}" srcOrd="2" destOrd="0" presId="urn:microsoft.com/office/officeart/2005/8/layout/vList4"/>
    <dgm:cxn modelId="{A9D7FB2D-73E2-4730-B4A2-A4654DCC6E63}" type="presParOf" srcId="{56331D2B-9149-4BF2-B3A2-A147F8029545}" destId="{E1BD6063-E979-4F45-AB50-C345EA646485}" srcOrd="1" destOrd="0" presId="urn:microsoft.com/office/officeart/2005/8/layout/vList4"/>
    <dgm:cxn modelId="{7529D9DC-35DC-4204-88B2-0A87631C301B}" type="presParOf" srcId="{56331D2B-9149-4BF2-B3A2-A147F8029545}" destId="{EAC99174-10B5-4148-909F-A71FD3133D5C}" srcOrd="2" destOrd="0" presId="urn:microsoft.com/office/officeart/2005/8/layout/vList4"/>
    <dgm:cxn modelId="{FD8E7FFB-8658-4B81-AC56-BF0A6F2776FA}" type="presParOf" srcId="{EAC99174-10B5-4148-909F-A71FD3133D5C}" destId="{30CF08A3-0DCF-4C88-913F-F0763360368E}" srcOrd="0" destOrd="0" presId="urn:microsoft.com/office/officeart/2005/8/layout/vList4"/>
    <dgm:cxn modelId="{30154EDB-5DFE-4E75-902E-45C6AC897F72}" type="presParOf" srcId="{EAC99174-10B5-4148-909F-A71FD3133D5C}" destId="{777A5F7B-A1A9-45EA-A6C3-C35FCFB92E49}" srcOrd="1" destOrd="0" presId="urn:microsoft.com/office/officeart/2005/8/layout/vList4"/>
    <dgm:cxn modelId="{7A6B0B8C-35C3-412B-BE27-AD493857FC39}" type="presParOf" srcId="{EAC99174-10B5-4148-909F-A71FD3133D5C}" destId="{659F61B7-C160-44A2-BE5A-4D14F87D6C15}" srcOrd="2" destOrd="0" presId="urn:microsoft.com/office/officeart/2005/8/layout/vList4"/>
    <dgm:cxn modelId="{16B368CA-E67E-4400-8866-0914D6B3F7C4}" type="presParOf" srcId="{56331D2B-9149-4BF2-B3A2-A147F8029545}" destId="{02ECBDBA-4AD9-4744-A617-B7FC2423048D}" srcOrd="3" destOrd="0" presId="urn:microsoft.com/office/officeart/2005/8/layout/vList4"/>
    <dgm:cxn modelId="{F87F891A-8718-434B-817F-3035982025B6}" type="presParOf" srcId="{56331D2B-9149-4BF2-B3A2-A147F8029545}" destId="{7126B7FB-0260-4AD1-8D5D-A7075443D68D}" srcOrd="4" destOrd="0" presId="urn:microsoft.com/office/officeart/2005/8/layout/vList4"/>
    <dgm:cxn modelId="{607070D8-2279-47F1-B480-44FF2EF5347D}" type="presParOf" srcId="{7126B7FB-0260-4AD1-8D5D-A7075443D68D}" destId="{6A5B2FBB-F616-4270-BEDA-F0B12E721000}" srcOrd="0" destOrd="0" presId="urn:microsoft.com/office/officeart/2005/8/layout/vList4"/>
    <dgm:cxn modelId="{AF2A837E-2EB5-495D-81C6-CA7C2034E499}" type="presParOf" srcId="{7126B7FB-0260-4AD1-8D5D-A7075443D68D}" destId="{6751410D-4263-4225-B61F-51ECC823BDE7}" srcOrd="1" destOrd="0" presId="urn:microsoft.com/office/officeart/2005/8/layout/vList4"/>
    <dgm:cxn modelId="{B960C439-C7B2-4C89-8B80-E827C13A9C88}" type="presParOf" srcId="{7126B7FB-0260-4AD1-8D5D-A7075443D68D}" destId="{75DFBBA3-EB1A-4FB8-A60B-D9B52C4C6225}" srcOrd="2" destOrd="0" presId="urn:microsoft.com/office/officeart/2005/8/layout/vList4"/>
    <dgm:cxn modelId="{6D23E313-7F10-4D30-8C64-38943A8B96A1}" type="presParOf" srcId="{56331D2B-9149-4BF2-B3A2-A147F8029545}" destId="{43993DBD-01AC-4D37-8A93-EDFE1A8A896E}" srcOrd="5" destOrd="0" presId="urn:microsoft.com/office/officeart/2005/8/layout/vList4"/>
    <dgm:cxn modelId="{EDAEE86D-D796-40A7-9C81-5C4488C1CEDB}" type="presParOf" srcId="{56331D2B-9149-4BF2-B3A2-A147F8029545}" destId="{8C965764-DA09-4587-8F51-6CC8FAF8BA1D}" srcOrd="6" destOrd="0" presId="urn:microsoft.com/office/officeart/2005/8/layout/vList4"/>
    <dgm:cxn modelId="{0F386057-2AC6-49AA-BC4D-A470F386BC3A}" type="presParOf" srcId="{8C965764-DA09-4587-8F51-6CC8FAF8BA1D}" destId="{28B92AB5-A2FC-4940-9AD1-7BB85440A954}" srcOrd="0" destOrd="0" presId="urn:microsoft.com/office/officeart/2005/8/layout/vList4"/>
    <dgm:cxn modelId="{2BB78F93-91FC-418D-9590-29C0368032CF}" type="presParOf" srcId="{8C965764-DA09-4587-8F51-6CC8FAF8BA1D}" destId="{AE25DA78-43FD-49DB-B3FF-761C8C79D06E}" srcOrd="1" destOrd="0" presId="urn:microsoft.com/office/officeart/2005/8/layout/vList4"/>
    <dgm:cxn modelId="{B49D14DA-4EE6-4441-9CC0-60338B60AB59}" type="presParOf" srcId="{8C965764-DA09-4587-8F51-6CC8FAF8BA1D}" destId="{151A93CA-21C0-4878-BA4F-6404C05FF507}" srcOrd="2" destOrd="0" presId="urn:microsoft.com/office/officeart/2005/8/layout/vList4"/>
    <dgm:cxn modelId="{7E1E9BB9-8A4F-499D-9A3F-B5A8D159D081}" type="presParOf" srcId="{56331D2B-9149-4BF2-B3A2-A147F8029545}" destId="{5F2EEEDC-A762-409B-BA46-EF79C18CBFAF}" srcOrd="7" destOrd="0" presId="urn:microsoft.com/office/officeart/2005/8/layout/vList4"/>
    <dgm:cxn modelId="{8354B1A9-C7E7-4376-819B-AF8CAD43B410}" type="presParOf" srcId="{56331D2B-9149-4BF2-B3A2-A147F8029545}" destId="{F823AF29-FAD3-48BF-B9C1-5AB40C7F6924}" srcOrd="8" destOrd="0" presId="urn:microsoft.com/office/officeart/2005/8/layout/vList4"/>
    <dgm:cxn modelId="{4F0D0277-CFBA-490B-A2FF-6F036D10CE79}" type="presParOf" srcId="{F823AF29-FAD3-48BF-B9C1-5AB40C7F6924}" destId="{08E27D07-3793-4363-B778-2A1717FB3597}" srcOrd="0" destOrd="0" presId="urn:microsoft.com/office/officeart/2005/8/layout/vList4"/>
    <dgm:cxn modelId="{211B42D6-FC31-4BF4-BCDE-2C30D37C916D}" type="presParOf" srcId="{F823AF29-FAD3-48BF-B9C1-5AB40C7F6924}" destId="{DC0BE4E1-B113-4BEC-974A-84654D726A7D}" srcOrd="1" destOrd="0" presId="urn:microsoft.com/office/officeart/2005/8/layout/vList4"/>
    <dgm:cxn modelId="{4F69C2AB-3BEA-4AF0-86D4-47FE6E0D5305}" type="presParOf" srcId="{F823AF29-FAD3-48BF-B9C1-5AB40C7F6924}" destId="{11C867F2-9508-4FAE-9698-B8912A0805B0}" srcOrd="2" destOrd="0" presId="urn:microsoft.com/office/officeart/2005/8/layout/vList4"/>
    <dgm:cxn modelId="{07F9162C-04B9-47EF-8E10-B09CB8B366E1}" type="presParOf" srcId="{56331D2B-9149-4BF2-B3A2-A147F8029545}" destId="{465D3B4C-A3CA-4E85-90A4-1CD7FDE85C10}" srcOrd="9" destOrd="0" presId="urn:microsoft.com/office/officeart/2005/8/layout/vList4"/>
    <dgm:cxn modelId="{98AE676C-A2FC-407E-B5C2-1AF85A335809}" type="presParOf" srcId="{56331D2B-9149-4BF2-B3A2-A147F8029545}" destId="{D3379A14-75D9-4EC0-A499-73470491EB81}" srcOrd="10" destOrd="0" presId="urn:microsoft.com/office/officeart/2005/8/layout/vList4"/>
    <dgm:cxn modelId="{C6C16E9A-0614-4F8B-8AAD-AC2A7B1096EF}" type="presParOf" srcId="{D3379A14-75D9-4EC0-A499-73470491EB81}" destId="{D1A576C1-9BA0-4082-AF55-7F0D4F132C80}" srcOrd="0" destOrd="0" presId="urn:microsoft.com/office/officeart/2005/8/layout/vList4"/>
    <dgm:cxn modelId="{015331DA-5A6A-4926-A566-1B0AA3A187DD}" type="presParOf" srcId="{D3379A14-75D9-4EC0-A499-73470491EB81}" destId="{E5AAE7AF-808D-4787-A5E6-D7D2FF3118AD}" srcOrd="1" destOrd="0" presId="urn:microsoft.com/office/officeart/2005/8/layout/vList4"/>
    <dgm:cxn modelId="{42FB1528-F1A2-49B3-A639-69C90FF5D0B5}" type="presParOf" srcId="{D3379A14-75D9-4EC0-A499-73470491EB81}" destId="{4755F756-EA38-4587-8AE3-B6C8ED014881}"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B0D114CB-717F-4C80-8F00-0A4E5FC8A6D9}" type="doc">
      <dgm:prSet loTypeId="urn:microsoft.com/office/officeart/2005/8/layout/vList4" loCatId="list" qsTypeId="urn:microsoft.com/office/officeart/2005/8/quickstyle/3d1" qsCatId="3D" csTypeId="urn:microsoft.com/office/officeart/2005/8/colors/accent1_1" csCatId="accent1"/>
      <dgm:spPr/>
      <dgm:t>
        <a:bodyPr/>
        <a:lstStyle/>
        <a:p>
          <a:endParaRPr lang="en-GB"/>
        </a:p>
      </dgm:t>
    </dgm:pt>
    <dgm:pt modelId="{46F06463-CCC5-4207-A015-E74363441D0A}">
      <dgm:prSet/>
      <dgm:spPr/>
      <dgm:t>
        <a:bodyPr/>
        <a:lstStyle/>
        <a:p>
          <a:pPr rtl="0"/>
          <a:r>
            <a:rPr lang="en-GB" dirty="0" smtClean="0"/>
            <a:t>Support for 16 node clusters</a:t>
          </a:r>
          <a:endParaRPr lang="en-GB" dirty="0"/>
        </a:p>
      </dgm:t>
    </dgm:pt>
    <dgm:pt modelId="{D8638B96-9FA8-4EDB-AD69-CE0F7CA43B37}" type="parTrans" cxnId="{1F7D2E7A-8F87-45BC-A078-503B650E56F0}">
      <dgm:prSet/>
      <dgm:spPr/>
      <dgm:t>
        <a:bodyPr/>
        <a:lstStyle/>
        <a:p>
          <a:endParaRPr lang="en-GB"/>
        </a:p>
      </dgm:t>
    </dgm:pt>
    <dgm:pt modelId="{AFC975DA-0247-48BE-ACA7-D0C35894BAF0}" type="sibTrans" cxnId="{1F7D2E7A-8F87-45BC-A078-503B650E56F0}">
      <dgm:prSet/>
      <dgm:spPr/>
      <dgm:t>
        <a:bodyPr/>
        <a:lstStyle/>
        <a:p>
          <a:endParaRPr lang="en-GB"/>
        </a:p>
      </dgm:t>
    </dgm:pt>
    <dgm:pt modelId="{3DFCBD0B-6753-445B-AB30-1C0D80620BE2}">
      <dgm:prSet/>
      <dgm:spPr/>
      <dgm:t>
        <a:bodyPr/>
        <a:lstStyle/>
        <a:p>
          <a:pPr rtl="0"/>
          <a:r>
            <a:rPr lang="en-GB" dirty="0" smtClean="0"/>
            <a:t>Nodes can reside on different subnets</a:t>
          </a:r>
          <a:endParaRPr lang="en-GB" dirty="0"/>
        </a:p>
      </dgm:t>
    </dgm:pt>
    <dgm:pt modelId="{77C0812A-BF0C-4335-9013-35B6F29C3F5A}" type="parTrans" cxnId="{760609C7-9867-4EC2-9DC1-2D42F3F19CE8}">
      <dgm:prSet/>
      <dgm:spPr/>
      <dgm:t>
        <a:bodyPr/>
        <a:lstStyle/>
        <a:p>
          <a:endParaRPr lang="en-GB"/>
        </a:p>
      </dgm:t>
    </dgm:pt>
    <dgm:pt modelId="{1BE0D686-4C5B-427D-8150-44B7B280F5E3}" type="sibTrans" cxnId="{760609C7-9867-4EC2-9DC1-2D42F3F19CE8}">
      <dgm:prSet/>
      <dgm:spPr/>
      <dgm:t>
        <a:bodyPr/>
        <a:lstStyle/>
        <a:p>
          <a:endParaRPr lang="en-GB"/>
        </a:p>
      </dgm:t>
    </dgm:pt>
    <dgm:pt modelId="{82180F89-E3BD-4ACA-ACB3-81B2AD70C2C1}">
      <dgm:prSet/>
      <dgm:spPr/>
      <dgm:t>
        <a:bodyPr/>
        <a:lstStyle/>
        <a:p>
          <a:pPr rtl="0"/>
          <a:r>
            <a:rPr lang="en-GB" dirty="0" smtClean="0"/>
            <a:t>Support for OR dependencies</a:t>
          </a:r>
          <a:endParaRPr lang="en-GB" dirty="0"/>
        </a:p>
      </dgm:t>
    </dgm:pt>
    <dgm:pt modelId="{7B8739F9-D28F-434E-9A8A-08B2FF45AE79}" type="parTrans" cxnId="{D30621BC-C10D-4B98-90D6-018ED8E34D7C}">
      <dgm:prSet/>
      <dgm:spPr/>
      <dgm:t>
        <a:bodyPr/>
        <a:lstStyle/>
        <a:p>
          <a:endParaRPr lang="en-GB"/>
        </a:p>
      </dgm:t>
    </dgm:pt>
    <dgm:pt modelId="{15C2B5D6-0391-4A6A-BA7D-8E0F030D1641}" type="sibTrans" cxnId="{D30621BC-C10D-4B98-90D6-018ED8E34D7C}">
      <dgm:prSet/>
      <dgm:spPr/>
      <dgm:t>
        <a:bodyPr/>
        <a:lstStyle/>
        <a:p>
          <a:endParaRPr lang="en-GB"/>
        </a:p>
      </dgm:t>
    </dgm:pt>
    <dgm:pt modelId="{16D51395-24B9-4CE0-8F65-4E9D1B303541}">
      <dgm:prSet/>
      <dgm:spPr/>
      <dgm:t>
        <a:bodyPr/>
        <a:lstStyle/>
        <a:p>
          <a:pPr rtl="0"/>
          <a:r>
            <a:rPr lang="en-GB" dirty="0" smtClean="0"/>
            <a:t>E.g. </a:t>
          </a:r>
          <a:r>
            <a:rPr lang="en-GB" b="1" dirty="0" smtClean="0"/>
            <a:t>Network Name </a:t>
          </a:r>
          <a:r>
            <a:rPr lang="en-GB" dirty="0" smtClean="0"/>
            <a:t>resource is available if either of two </a:t>
          </a:r>
          <a:r>
            <a:rPr lang="en-GB" b="1" dirty="0" smtClean="0"/>
            <a:t>IP Address </a:t>
          </a:r>
          <a:r>
            <a:rPr lang="en-GB" dirty="0" smtClean="0"/>
            <a:t>resources is available</a:t>
          </a:r>
          <a:endParaRPr lang="en-GB" dirty="0"/>
        </a:p>
      </dgm:t>
    </dgm:pt>
    <dgm:pt modelId="{C6C567B4-EBA1-4F05-9C01-D0ABB75509AE}" type="parTrans" cxnId="{9C2A35AF-814E-4FFD-A66C-86848F8B56EF}">
      <dgm:prSet/>
      <dgm:spPr/>
      <dgm:t>
        <a:bodyPr/>
        <a:lstStyle/>
        <a:p>
          <a:endParaRPr lang="en-GB"/>
        </a:p>
      </dgm:t>
    </dgm:pt>
    <dgm:pt modelId="{849510BD-DCC9-4BAD-BF63-C31FE7AD1F28}" type="sibTrans" cxnId="{9C2A35AF-814E-4FFD-A66C-86848F8B56EF}">
      <dgm:prSet/>
      <dgm:spPr/>
      <dgm:t>
        <a:bodyPr/>
        <a:lstStyle/>
        <a:p>
          <a:endParaRPr lang="en-GB"/>
        </a:p>
      </dgm:t>
    </dgm:pt>
    <dgm:pt modelId="{0A113C1A-615B-409D-8D57-046D2ED02CFA}">
      <dgm:prSet/>
      <dgm:spPr/>
      <dgm:t>
        <a:bodyPr/>
        <a:lstStyle/>
        <a:p>
          <a:pPr rtl="0"/>
          <a:r>
            <a:rPr lang="en-GB" dirty="0" smtClean="0"/>
            <a:t>Cluster Validation tool</a:t>
          </a:r>
          <a:endParaRPr lang="en-GB" dirty="0"/>
        </a:p>
      </dgm:t>
    </dgm:pt>
    <dgm:pt modelId="{69465297-209D-4CDA-B04C-5483D6C05B09}" type="parTrans" cxnId="{28AD67BB-17F1-4713-902E-4462C8EEB055}">
      <dgm:prSet/>
      <dgm:spPr/>
      <dgm:t>
        <a:bodyPr/>
        <a:lstStyle/>
        <a:p>
          <a:endParaRPr lang="en-GB"/>
        </a:p>
      </dgm:t>
    </dgm:pt>
    <dgm:pt modelId="{8F4A078A-3BAB-4C17-BB8C-6A6D49BFDE47}" type="sibTrans" cxnId="{28AD67BB-17F1-4713-902E-4462C8EEB055}">
      <dgm:prSet/>
      <dgm:spPr/>
      <dgm:t>
        <a:bodyPr/>
        <a:lstStyle/>
        <a:p>
          <a:endParaRPr lang="en-GB"/>
        </a:p>
      </dgm:t>
    </dgm:pt>
    <dgm:pt modelId="{CEAA0A84-62CE-489A-AC92-1D5FD3432A95}">
      <dgm:prSet/>
      <dgm:spPr/>
      <dgm:t>
        <a:bodyPr/>
        <a:lstStyle/>
        <a:p>
          <a:pPr rtl="0"/>
          <a:r>
            <a:rPr lang="en-GB" dirty="0" smtClean="0"/>
            <a:t>Verifies adequate hardware resources for clustering</a:t>
          </a:r>
          <a:endParaRPr lang="en-GB" dirty="0"/>
        </a:p>
      </dgm:t>
    </dgm:pt>
    <dgm:pt modelId="{8D38EC85-56B7-40A7-99EF-B2C7D5CBB0C2}" type="parTrans" cxnId="{615A400F-E2DF-40E4-ADBD-AAD9784D8D73}">
      <dgm:prSet/>
      <dgm:spPr/>
      <dgm:t>
        <a:bodyPr/>
        <a:lstStyle/>
        <a:p>
          <a:endParaRPr lang="en-GB"/>
        </a:p>
      </dgm:t>
    </dgm:pt>
    <dgm:pt modelId="{7566122B-A044-40A0-9BF8-B8D03902C15C}" type="sibTrans" cxnId="{615A400F-E2DF-40E4-ADBD-AAD9784D8D73}">
      <dgm:prSet/>
      <dgm:spPr/>
      <dgm:t>
        <a:bodyPr/>
        <a:lstStyle/>
        <a:p>
          <a:endParaRPr lang="en-GB"/>
        </a:p>
      </dgm:t>
    </dgm:pt>
    <dgm:pt modelId="{A4B95C79-B49E-484A-B0CB-9EE4A5EC1A17}" type="pres">
      <dgm:prSet presAssocID="{B0D114CB-717F-4C80-8F00-0A4E5FC8A6D9}" presName="linear" presStyleCnt="0">
        <dgm:presLayoutVars>
          <dgm:dir/>
          <dgm:resizeHandles val="exact"/>
        </dgm:presLayoutVars>
      </dgm:prSet>
      <dgm:spPr/>
      <dgm:t>
        <a:bodyPr/>
        <a:lstStyle/>
        <a:p>
          <a:endParaRPr lang="en-GB"/>
        </a:p>
      </dgm:t>
    </dgm:pt>
    <dgm:pt modelId="{BC9D4FFF-6A56-4C5C-BBE2-18CCDBF56A3B}" type="pres">
      <dgm:prSet presAssocID="{46F06463-CCC5-4207-A015-E74363441D0A}" presName="comp" presStyleCnt="0"/>
      <dgm:spPr/>
      <dgm:t>
        <a:bodyPr/>
        <a:lstStyle/>
        <a:p>
          <a:endParaRPr lang="en-GB"/>
        </a:p>
      </dgm:t>
    </dgm:pt>
    <dgm:pt modelId="{175D84A2-A9E5-45DA-A39C-31EF22C4A2C5}" type="pres">
      <dgm:prSet presAssocID="{46F06463-CCC5-4207-A015-E74363441D0A}" presName="box" presStyleLbl="node1" presStyleIdx="0" presStyleCnt="4"/>
      <dgm:spPr/>
      <dgm:t>
        <a:bodyPr/>
        <a:lstStyle/>
        <a:p>
          <a:endParaRPr lang="en-GB"/>
        </a:p>
      </dgm:t>
    </dgm:pt>
    <dgm:pt modelId="{7411186B-1EF5-46D1-A556-33A54CF27BF8}" type="pres">
      <dgm:prSet presAssocID="{46F06463-CCC5-4207-A015-E74363441D0A}" presName="img" presStyleLbl="fgImgPlace1" presStyleIdx="0" presStyleCnt="4"/>
      <dgm:spPr/>
      <dgm:t>
        <a:bodyPr/>
        <a:lstStyle/>
        <a:p>
          <a:endParaRPr lang="en-GB"/>
        </a:p>
      </dgm:t>
    </dgm:pt>
    <dgm:pt modelId="{FC192D34-CB95-42C5-A9FC-15B1EEBB100D}" type="pres">
      <dgm:prSet presAssocID="{46F06463-CCC5-4207-A015-E74363441D0A}" presName="text" presStyleLbl="node1" presStyleIdx="0" presStyleCnt="4">
        <dgm:presLayoutVars>
          <dgm:bulletEnabled val="1"/>
        </dgm:presLayoutVars>
      </dgm:prSet>
      <dgm:spPr/>
      <dgm:t>
        <a:bodyPr/>
        <a:lstStyle/>
        <a:p>
          <a:endParaRPr lang="en-GB"/>
        </a:p>
      </dgm:t>
    </dgm:pt>
    <dgm:pt modelId="{DF8FB809-F8AF-4477-8880-6B7A94AADD6B}" type="pres">
      <dgm:prSet presAssocID="{AFC975DA-0247-48BE-ACA7-D0C35894BAF0}" presName="spacer" presStyleCnt="0"/>
      <dgm:spPr/>
      <dgm:t>
        <a:bodyPr/>
        <a:lstStyle/>
        <a:p>
          <a:endParaRPr lang="en-GB"/>
        </a:p>
      </dgm:t>
    </dgm:pt>
    <dgm:pt modelId="{088552E6-45B9-4267-9FAC-04ABAD595ED1}" type="pres">
      <dgm:prSet presAssocID="{3DFCBD0B-6753-445B-AB30-1C0D80620BE2}" presName="comp" presStyleCnt="0"/>
      <dgm:spPr/>
      <dgm:t>
        <a:bodyPr/>
        <a:lstStyle/>
        <a:p>
          <a:endParaRPr lang="en-GB"/>
        </a:p>
      </dgm:t>
    </dgm:pt>
    <dgm:pt modelId="{5A58E5D8-01F2-4907-948C-967955A3DB00}" type="pres">
      <dgm:prSet presAssocID="{3DFCBD0B-6753-445B-AB30-1C0D80620BE2}" presName="box" presStyleLbl="node1" presStyleIdx="1" presStyleCnt="4"/>
      <dgm:spPr/>
      <dgm:t>
        <a:bodyPr/>
        <a:lstStyle/>
        <a:p>
          <a:endParaRPr lang="en-GB"/>
        </a:p>
      </dgm:t>
    </dgm:pt>
    <dgm:pt modelId="{71034FA7-64C2-46AC-A25A-3259C0B4245B}" type="pres">
      <dgm:prSet presAssocID="{3DFCBD0B-6753-445B-AB30-1C0D80620BE2}" presName="img" presStyleLbl="fgImgPlace1" presStyleIdx="1" presStyleCnt="4"/>
      <dgm:spPr/>
      <dgm:t>
        <a:bodyPr/>
        <a:lstStyle/>
        <a:p>
          <a:endParaRPr lang="en-GB"/>
        </a:p>
      </dgm:t>
    </dgm:pt>
    <dgm:pt modelId="{EB21240C-A344-4331-8571-56A28E8C180A}" type="pres">
      <dgm:prSet presAssocID="{3DFCBD0B-6753-445B-AB30-1C0D80620BE2}" presName="text" presStyleLbl="node1" presStyleIdx="1" presStyleCnt="4">
        <dgm:presLayoutVars>
          <dgm:bulletEnabled val="1"/>
        </dgm:presLayoutVars>
      </dgm:prSet>
      <dgm:spPr/>
      <dgm:t>
        <a:bodyPr/>
        <a:lstStyle/>
        <a:p>
          <a:endParaRPr lang="en-GB"/>
        </a:p>
      </dgm:t>
    </dgm:pt>
    <dgm:pt modelId="{C945DC22-1F66-4B41-880D-0EA571998448}" type="pres">
      <dgm:prSet presAssocID="{1BE0D686-4C5B-427D-8150-44B7B280F5E3}" presName="spacer" presStyleCnt="0"/>
      <dgm:spPr/>
      <dgm:t>
        <a:bodyPr/>
        <a:lstStyle/>
        <a:p>
          <a:endParaRPr lang="en-GB"/>
        </a:p>
      </dgm:t>
    </dgm:pt>
    <dgm:pt modelId="{D1DE2648-4BCE-4C18-BCAD-7587F0BBD100}" type="pres">
      <dgm:prSet presAssocID="{82180F89-E3BD-4ACA-ACB3-81B2AD70C2C1}" presName="comp" presStyleCnt="0"/>
      <dgm:spPr/>
      <dgm:t>
        <a:bodyPr/>
        <a:lstStyle/>
        <a:p>
          <a:endParaRPr lang="en-GB"/>
        </a:p>
      </dgm:t>
    </dgm:pt>
    <dgm:pt modelId="{CD60BA03-4AAA-45EB-B4EA-F51C43DA35E3}" type="pres">
      <dgm:prSet presAssocID="{82180F89-E3BD-4ACA-ACB3-81B2AD70C2C1}" presName="box" presStyleLbl="node1" presStyleIdx="2" presStyleCnt="4"/>
      <dgm:spPr/>
      <dgm:t>
        <a:bodyPr/>
        <a:lstStyle/>
        <a:p>
          <a:endParaRPr lang="en-GB"/>
        </a:p>
      </dgm:t>
    </dgm:pt>
    <dgm:pt modelId="{1C8D0608-ACD1-4356-8C3F-3ECF2432A293}" type="pres">
      <dgm:prSet presAssocID="{82180F89-E3BD-4ACA-ACB3-81B2AD70C2C1}" presName="img" presStyleLbl="fgImgPlace1" presStyleIdx="2" presStyleCnt="4"/>
      <dgm:spPr/>
      <dgm:t>
        <a:bodyPr/>
        <a:lstStyle/>
        <a:p>
          <a:endParaRPr lang="en-GB"/>
        </a:p>
      </dgm:t>
    </dgm:pt>
    <dgm:pt modelId="{6211900C-68C0-4B3F-A5DF-3EC5C6306926}" type="pres">
      <dgm:prSet presAssocID="{82180F89-E3BD-4ACA-ACB3-81B2AD70C2C1}" presName="text" presStyleLbl="node1" presStyleIdx="2" presStyleCnt="4">
        <dgm:presLayoutVars>
          <dgm:bulletEnabled val="1"/>
        </dgm:presLayoutVars>
      </dgm:prSet>
      <dgm:spPr/>
      <dgm:t>
        <a:bodyPr/>
        <a:lstStyle/>
        <a:p>
          <a:endParaRPr lang="en-GB"/>
        </a:p>
      </dgm:t>
    </dgm:pt>
    <dgm:pt modelId="{C7E41C3C-D521-4148-925E-38B873AF5D33}" type="pres">
      <dgm:prSet presAssocID="{15C2B5D6-0391-4A6A-BA7D-8E0F030D1641}" presName="spacer" presStyleCnt="0"/>
      <dgm:spPr/>
      <dgm:t>
        <a:bodyPr/>
        <a:lstStyle/>
        <a:p>
          <a:endParaRPr lang="en-GB"/>
        </a:p>
      </dgm:t>
    </dgm:pt>
    <dgm:pt modelId="{895D74BF-EE9C-4961-985D-D706A4229120}" type="pres">
      <dgm:prSet presAssocID="{0A113C1A-615B-409D-8D57-046D2ED02CFA}" presName="comp" presStyleCnt="0"/>
      <dgm:spPr/>
      <dgm:t>
        <a:bodyPr/>
        <a:lstStyle/>
        <a:p>
          <a:endParaRPr lang="en-GB"/>
        </a:p>
      </dgm:t>
    </dgm:pt>
    <dgm:pt modelId="{AB985A70-9D5C-4B8F-9DDC-24C1EE913BB4}" type="pres">
      <dgm:prSet presAssocID="{0A113C1A-615B-409D-8D57-046D2ED02CFA}" presName="box" presStyleLbl="node1" presStyleIdx="3" presStyleCnt="4"/>
      <dgm:spPr/>
      <dgm:t>
        <a:bodyPr/>
        <a:lstStyle/>
        <a:p>
          <a:endParaRPr lang="en-GB"/>
        </a:p>
      </dgm:t>
    </dgm:pt>
    <dgm:pt modelId="{FE46F836-87BD-4C02-AA2D-082F9930FADC}" type="pres">
      <dgm:prSet presAssocID="{0A113C1A-615B-409D-8D57-046D2ED02CFA}" presName="img" presStyleLbl="fgImgPlace1" presStyleIdx="3" presStyleCnt="4"/>
      <dgm:spPr/>
      <dgm:t>
        <a:bodyPr/>
        <a:lstStyle/>
        <a:p>
          <a:endParaRPr lang="en-GB"/>
        </a:p>
      </dgm:t>
    </dgm:pt>
    <dgm:pt modelId="{A603B4FF-F8F0-4027-B76B-CB44B989B73B}" type="pres">
      <dgm:prSet presAssocID="{0A113C1A-615B-409D-8D57-046D2ED02CFA}" presName="text" presStyleLbl="node1" presStyleIdx="3" presStyleCnt="4">
        <dgm:presLayoutVars>
          <dgm:bulletEnabled val="1"/>
        </dgm:presLayoutVars>
      </dgm:prSet>
      <dgm:spPr/>
      <dgm:t>
        <a:bodyPr/>
        <a:lstStyle/>
        <a:p>
          <a:endParaRPr lang="en-GB"/>
        </a:p>
      </dgm:t>
    </dgm:pt>
  </dgm:ptLst>
  <dgm:cxnLst>
    <dgm:cxn modelId="{320A9E6B-B958-4288-9C68-4D87245C344B}" type="presOf" srcId="{CEAA0A84-62CE-489A-AC92-1D5FD3432A95}" destId="{AB985A70-9D5C-4B8F-9DDC-24C1EE913BB4}" srcOrd="0" destOrd="1" presId="urn:microsoft.com/office/officeart/2005/8/layout/vList4"/>
    <dgm:cxn modelId="{1F7D2E7A-8F87-45BC-A078-503B650E56F0}" srcId="{B0D114CB-717F-4C80-8F00-0A4E5FC8A6D9}" destId="{46F06463-CCC5-4207-A015-E74363441D0A}" srcOrd="0" destOrd="0" parTransId="{D8638B96-9FA8-4EDB-AD69-CE0F7CA43B37}" sibTransId="{AFC975DA-0247-48BE-ACA7-D0C35894BAF0}"/>
    <dgm:cxn modelId="{28AD67BB-17F1-4713-902E-4462C8EEB055}" srcId="{B0D114CB-717F-4C80-8F00-0A4E5FC8A6D9}" destId="{0A113C1A-615B-409D-8D57-046D2ED02CFA}" srcOrd="3" destOrd="0" parTransId="{69465297-209D-4CDA-B04C-5483D6C05B09}" sibTransId="{8F4A078A-3BAB-4C17-BB8C-6A6D49BFDE47}"/>
    <dgm:cxn modelId="{C69EDA12-D85F-45E0-88F1-F91B6973F10B}" type="presOf" srcId="{82180F89-E3BD-4ACA-ACB3-81B2AD70C2C1}" destId="{6211900C-68C0-4B3F-A5DF-3EC5C6306926}" srcOrd="1" destOrd="0" presId="urn:microsoft.com/office/officeart/2005/8/layout/vList4"/>
    <dgm:cxn modelId="{615A400F-E2DF-40E4-ADBD-AAD9784D8D73}" srcId="{0A113C1A-615B-409D-8D57-046D2ED02CFA}" destId="{CEAA0A84-62CE-489A-AC92-1D5FD3432A95}" srcOrd="0" destOrd="0" parTransId="{8D38EC85-56B7-40A7-99EF-B2C7D5CBB0C2}" sibTransId="{7566122B-A044-40A0-9BF8-B8D03902C15C}"/>
    <dgm:cxn modelId="{3C44002E-AD82-41F4-848F-4B3012BB9679}" type="presOf" srcId="{46F06463-CCC5-4207-A015-E74363441D0A}" destId="{FC192D34-CB95-42C5-A9FC-15B1EEBB100D}" srcOrd="1" destOrd="0" presId="urn:microsoft.com/office/officeart/2005/8/layout/vList4"/>
    <dgm:cxn modelId="{8D3EB00A-175E-4F7D-891C-DCA3104C2FF9}" type="presOf" srcId="{0A113C1A-615B-409D-8D57-046D2ED02CFA}" destId="{A603B4FF-F8F0-4027-B76B-CB44B989B73B}" srcOrd="1" destOrd="0" presId="urn:microsoft.com/office/officeart/2005/8/layout/vList4"/>
    <dgm:cxn modelId="{917C3BA4-F731-4755-90D9-ECDD34191725}" type="presOf" srcId="{82180F89-E3BD-4ACA-ACB3-81B2AD70C2C1}" destId="{CD60BA03-4AAA-45EB-B4EA-F51C43DA35E3}" srcOrd="0" destOrd="0" presId="urn:microsoft.com/office/officeart/2005/8/layout/vList4"/>
    <dgm:cxn modelId="{9CD66B16-146D-4D42-99F5-7EE03EC67737}" type="presOf" srcId="{B0D114CB-717F-4C80-8F00-0A4E5FC8A6D9}" destId="{A4B95C79-B49E-484A-B0CB-9EE4A5EC1A17}" srcOrd="0" destOrd="0" presId="urn:microsoft.com/office/officeart/2005/8/layout/vList4"/>
    <dgm:cxn modelId="{28CEE688-65AB-40AA-8A81-84AAD3DB15B5}" type="presOf" srcId="{46F06463-CCC5-4207-A015-E74363441D0A}" destId="{175D84A2-A9E5-45DA-A39C-31EF22C4A2C5}" srcOrd="0" destOrd="0" presId="urn:microsoft.com/office/officeart/2005/8/layout/vList4"/>
    <dgm:cxn modelId="{909D29DC-356D-4453-9CF6-BEA1424C70DC}" type="presOf" srcId="{3DFCBD0B-6753-445B-AB30-1C0D80620BE2}" destId="{EB21240C-A344-4331-8571-56A28E8C180A}" srcOrd="1" destOrd="0" presId="urn:microsoft.com/office/officeart/2005/8/layout/vList4"/>
    <dgm:cxn modelId="{B4025B59-AB98-412F-B1F4-824CAB381118}" type="presOf" srcId="{0A113C1A-615B-409D-8D57-046D2ED02CFA}" destId="{AB985A70-9D5C-4B8F-9DDC-24C1EE913BB4}" srcOrd="0" destOrd="0" presId="urn:microsoft.com/office/officeart/2005/8/layout/vList4"/>
    <dgm:cxn modelId="{9C2A35AF-814E-4FFD-A66C-86848F8B56EF}" srcId="{82180F89-E3BD-4ACA-ACB3-81B2AD70C2C1}" destId="{16D51395-24B9-4CE0-8F65-4E9D1B303541}" srcOrd="0" destOrd="0" parTransId="{C6C567B4-EBA1-4F05-9C01-D0ABB75509AE}" sibTransId="{849510BD-DCC9-4BAD-BF63-C31FE7AD1F28}"/>
    <dgm:cxn modelId="{D30621BC-C10D-4B98-90D6-018ED8E34D7C}" srcId="{B0D114CB-717F-4C80-8F00-0A4E5FC8A6D9}" destId="{82180F89-E3BD-4ACA-ACB3-81B2AD70C2C1}" srcOrd="2" destOrd="0" parTransId="{7B8739F9-D28F-434E-9A8A-08B2FF45AE79}" sibTransId="{15C2B5D6-0391-4A6A-BA7D-8E0F030D1641}"/>
    <dgm:cxn modelId="{760609C7-9867-4EC2-9DC1-2D42F3F19CE8}" srcId="{B0D114CB-717F-4C80-8F00-0A4E5FC8A6D9}" destId="{3DFCBD0B-6753-445B-AB30-1C0D80620BE2}" srcOrd="1" destOrd="0" parTransId="{77C0812A-BF0C-4335-9013-35B6F29C3F5A}" sibTransId="{1BE0D686-4C5B-427D-8150-44B7B280F5E3}"/>
    <dgm:cxn modelId="{ACA8B0CE-E8C0-4149-8A7A-FC611936D254}" type="presOf" srcId="{16D51395-24B9-4CE0-8F65-4E9D1B303541}" destId="{CD60BA03-4AAA-45EB-B4EA-F51C43DA35E3}" srcOrd="0" destOrd="1" presId="urn:microsoft.com/office/officeart/2005/8/layout/vList4"/>
    <dgm:cxn modelId="{6213D256-713A-4F37-89F5-9A2FF651209A}" type="presOf" srcId="{16D51395-24B9-4CE0-8F65-4E9D1B303541}" destId="{6211900C-68C0-4B3F-A5DF-3EC5C6306926}" srcOrd="1" destOrd="1" presId="urn:microsoft.com/office/officeart/2005/8/layout/vList4"/>
    <dgm:cxn modelId="{9B225C03-7F15-4161-B0A4-A3BD651FC2B0}" type="presOf" srcId="{3DFCBD0B-6753-445B-AB30-1C0D80620BE2}" destId="{5A58E5D8-01F2-4907-948C-967955A3DB00}" srcOrd="0" destOrd="0" presId="urn:microsoft.com/office/officeart/2005/8/layout/vList4"/>
    <dgm:cxn modelId="{CBD065C5-DAAB-4D8B-9DDB-4D535F490091}" type="presOf" srcId="{CEAA0A84-62CE-489A-AC92-1D5FD3432A95}" destId="{A603B4FF-F8F0-4027-B76B-CB44B989B73B}" srcOrd="1" destOrd="1" presId="urn:microsoft.com/office/officeart/2005/8/layout/vList4"/>
    <dgm:cxn modelId="{5CEA6B78-E27D-4139-B9F2-1BD28D4D073E}" type="presParOf" srcId="{A4B95C79-B49E-484A-B0CB-9EE4A5EC1A17}" destId="{BC9D4FFF-6A56-4C5C-BBE2-18CCDBF56A3B}" srcOrd="0" destOrd="0" presId="urn:microsoft.com/office/officeart/2005/8/layout/vList4"/>
    <dgm:cxn modelId="{58524D2E-F24A-40A6-8FB4-9242D39CBF78}" type="presParOf" srcId="{BC9D4FFF-6A56-4C5C-BBE2-18CCDBF56A3B}" destId="{175D84A2-A9E5-45DA-A39C-31EF22C4A2C5}" srcOrd="0" destOrd="0" presId="urn:microsoft.com/office/officeart/2005/8/layout/vList4"/>
    <dgm:cxn modelId="{6E99592A-8260-4500-8A7F-FAC991A96821}" type="presParOf" srcId="{BC9D4FFF-6A56-4C5C-BBE2-18CCDBF56A3B}" destId="{7411186B-1EF5-46D1-A556-33A54CF27BF8}" srcOrd="1" destOrd="0" presId="urn:microsoft.com/office/officeart/2005/8/layout/vList4"/>
    <dgm:cxn modelId="{17AE89E6-E410-491B-BA2E-54E72BA64844}" type="presParOf" srcId="{BC9D4FFF-6A56-4C5C-BBE2-18CCDBF56A3B}" destId="{FC192D34-CB95-42C5-A9FC-15B1EEBB100D}" srcOrd="2" destOrd="0" presId="urn:microsoft.com/office/officeart/2005/8/layout/vList4"/>
    <dgm:cxn modelId="{556D8531-122F-4DB9-809C-4F0F144F610C}" type="presParOf" srcId="{A4B95C79-B49E-484A-B0CB-9EE4A5EC1A17}" destId="{DF8FB809-F8AF-4477-8880-6B7A94AADD6B}" srcOrd="1" destOrd="0" presId="urn:microsoft.com/office/officeart/2005/8/layout/vList4"/>
    <dgm:cxn modelId="{CF3FFEA7-509D-4B19-A283-25822714F438}" type="presParOf" srcId="{A4B95C79-B49E-484A-B0CB-9EE4A5EC1A17}" destId="{088552E6-45B9-4267-9FAC-04ABAD595ED1}" srcOrd="2" destOrd="0" presId="urn:microsoft.com/office/officeart/2005/8/layout/vList4"/>
    <dgm:cxn modelId="{5154B58D-3727-4B72-B414-476BC5C117A6}" type="presParOf" srcId="{088552E6-45B9-4267-9FAC-04ABAD595ED1}" destId="{5A58E5D8-01F2-4907-948C-967955A3DB00}" srcOrd="0" destOrd="0" presId="urn:microsoft.com/office/officeart/2005/8/layout/vList4"/>
    <dgm:cxn modelId="{6E6517F7-627D-4A7D-AF09-9331CD9AFEA8}" type="presParOf" srcId="{088552E6-45B9-4267-9FAC-04ABAD595ED1}" destId="{71034FA7-64C2-46AC-A25A-3259C0B4245B}" srcOrd="1" destOrd="0" presId="urn:microsoft.com/office/officeart/2005/8/layout/vList4"/>
    <dgm:cxn modelId="{9E18F723-735A-40B8-AA72-822EDE51104F}" type="presParOf" srcId="{088552E6-45B9-4267-9FAC-04ABAD595ED1}" destId="{EB21240C-A344-4331-8571-56A28E8C180A}" srcOrd="2" destOrd="0" presId="urn:microsoft.com/office/officeart/2005/8/layout/vList4"/>
    <dgm:cxn modelId="{7EB0795A-2F10-4093-BA03-48C447844A10}" type="presParOf" srcId="{A4B95C79-B49E-484A-B0CB-9EE4A5EC1A17}" destId="{C945DC22-1F66-4B41-880D-0EA571998448}" srcOrd="3" destOrd="0" presId="urn:microsoft.com/office/officeart/2005/8/layout/vList4"/>
    <dgm:cxn modelId="{8C54E59C-459E-4932-9621-B74A4574BDF6}" type="presParOf" srcId="{A4B95C79-B49E-484A-B0CB-9EE4A5EC1A17}" destId="{D1DE2648-4BCE-4C18-BCAD-7587F0BBD100}" srcOrd="4" destOrd="0" presId="urn:microsoft.com/office/officeart/2005/8/layout/vList4"/>
    <dgm:cxn modelId="{D874DBEB-D2E1-418C-BDC1-0F3780B26E73}" type="presParOf" srcId="{D1DE2648-4BCE-4C18-BCAD-7587F0BBD100}" destId="{CD60BA03-4AAA-45EB-B4EA-F51C43DA35E3}" srcOrd="0" destOrd="0" presId="urn:microsoft.com/office/officeart/2005/8/layout/vList4"/>
    <dgm:cxn modelId="{CF315CD1-BFFF-499A-93B0-82198262BAC1}" type="presParOf" srcId="{D1DE2648-4BCE-4C18-BCAD-7587F0BBD100}" destId="{1C8D0608-ACD1-4356-8C3F-3ECF2432A293}" srcOrd="1" destOrd="0" presId="urn:microsoft.com/office/officeart/2005/8/layout/vList4"/>
    <dgm:cxn modelId="{94B33FC6-05F9-48B4-BCDD-A5CB526D4654}" type="presParOf" srcId="{D1DE2648-4BCE-4C18-BCAD-7587F0BBD100}" destId="{6211900C-68C0-4B3F-A5DF-3EC5C6306926}" srcOrd="2" destOrd="0" presId="urn:microsoft.com/office/officeart/2005/8/layout/vList4"/>
    <dgm:cxn modelId="{53D5D951-7D9C-47E3-92E4-87B35A005A68}" type="presParOf" srcId="{A4B95C79-B49E-484A-B0CB-9EE4A5EC1A17}" destId="{C7E41C3C-D521-4148-925E-38B873AF5D33}" srcOrd="5" destOrd="0" presId="urn:microsoft.com/office/officeart/2005/8/layout/vList4"/>
    <dgm:cxn modelId="{EC12CD0A-05AB-4C30-98F0-1FBF51B73F95}" type="presParOf" srcId="{A4B95C79-B49E-484A-B0CB-9EE4A5EC1A17}" destId="{895D74BF-EE9C-4961-985D-D706A4229120}" srcOrd="6" destOrd="0" presId="urn:microsoft.com/office/officeart/2005/8/layout/vList4"/>
    <dgm:cxn modelId="{2454EC64-F659-4CB8-92E2-2D36DD045A22}" type="presParOf" srcId="{895D74BF-EE9C-4961-985D-D706A4229120}" destId="{AB985A70-9D5C-4B8F-9DDC-24C1EE913BB4}" srcOrd="0" destOrd="0" presId="urn:microsoft.com/office/officeart/2005/8/layout/vList4"/>
    <dgm:cxn modelId="{7545122E-9A40-4AA7-BA51-6CC5B71AED36}" type="presParOf" srcId="{895D74BF-EE9C-4961-985D-D706A4229120}" destId="{FE46F836-87BD-4C02-AA2D-082F9930FADC}" srcOrd="1" destOrd="0" presId="urn:microsoft.com/office/officeart/2005/8/layout/vList4"/>
    <dgm:cxn modelId="{6A54F577-224E-4632-AB5C-F2F1C124CEEE}" type="presParOf" srcId="{895D74BF-EE9C-4961-985D-D706A4229120}" destId="{A603B4FF-F8F0-4027-B76B-CB44B989B73B}"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816624C5-0809-4AF8-8940-B5CCFFF84EE8}"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GB"/>
        </a:p>
      </dgm:t>
    </dgm:pt>
    <dgm:pt modelId="{A8880AED-834E-4F4F-8ECF-431929C355AF}">
      <dgm:prSet/>
      <dgm:spPr/>
      <dgm:t>
        <a:bodyPr/>
        <a:lstStyle/>
        <a:p>
          <a:pPr rtl="0"/>
          <a:r>
            <a:rPr lang="en-GB" dirty="0" smtClean="0"/>
            <a:t>License only active servers</a:t>
          </a:r>
          <a:endParaRPr lang="en-GB" dirty="0"/>
        </a:p>
      </dgm:t>
    </dgm:pt>
    <dgm:pt modelId="{0E5085E8-B2F2-4814-9FDC-A2BBF9AE51AA}" type="parTrans" cxnId="{EB28EA33-2AFD-4ECD-B7C8-A102E265E706}">
      <dgm:prSet/>
      <dgm:spPr/>
      <dgm:t>
        <a:bodyPr/>
        <a:lstStyle/>
        <a:p>
          <a:endParaRPr lang="en-GB"/>
        </a:p>
      </dgm:t>
    </dgm:pt>
    <dgm:pt modelId="{3FF2E41D-8852-4337-86E1-094A757D7002}" type="sibTrans" cxnId="{EB28EA33-2AFD-4ECD-B7C8-A102E265E706}">
      <dgm:prSet/>
      <dgm:spPr/>
      <dgm:t>
        <a:bodyPr/>
        <a:lstStyle/>
        <a:p>
          <a:endParaRPr lang="en-GB"/>
        </a:p>
      </dgm:t>
    </dgm:pt>
    <dgm:pt modelId="{30C96F20-5448-4EDC-B5EF-48F842A8C07C}">
      <dgm:prSet/>
      <dgm:spPr/>
      <dgm:t>
        <a:bodyPr/>
        <a:lstStyle/>
        <a:p>
          <a:pPr rtl="0"/>
          <a:r>
            <a:rPr lang="en-GB" dirty="0" smtClean="0"/>
            <a:t>Passive servers do not require a license</a:t>
          </a:r>
          <a:endParaRPr lang="en-GB" dirty="0"/>
        </a:p>
      </dgm:t>
    </dgm:pt>
    <dgm:pt modelId="{483BBA84-157B-4380-808A-318A4D10DD83}" type="parTrans" cxnId="{E465A307-34B0-4686-96CC-9F147C6C4B9A}">
      <dgm:prSet/>
      <dgm:spPr/>
      <dgm:t>
        <a:bodyPr/>
        <a:lstStyle/>
        <a:p>
          <a:endParaRPr lang="en-GB"/>
        </a:p>
      </dgm:t>
    </dgm:pt>
    <dgm:pt modelId="{7E104C2D-4673-4011-B9D5-EC67801226D0}" type="sibTrans" cxnId="{E465A307-34B0-4686-96CC-9F147C6C4B9A}">
      <dgm:prSet/>
      <dgm:spPr/>
      <dgm:t>
        <a:bodyPr/>
        <a:lstStyle/>
        <a:p>
          <a:endParaRPr lang="en-GB"/>
        </a:p>
      </dgm:t>
    </dgm:pt>
    <dgm:pt modelId="{B4207AE1-96AC-4A03-ADEB-839BE82A4CC2}">
      <dgm:prSet/>
      <dgm:spPr/>
      <dgm:t>
        <a:bodyPr/>
        <a:lstStyle/>
        <a:p>
          <a:pPr rtl="0"/>
          <a:r>
            <a:rPr lang="en-GB" dirty="0" smtClean="0"/>
            <a:t>If a failover occurs a license is not required for 30 days</a:t>
          </a:r>
          <a:endParaRPr lang="en-GB" dirty="0"/>
        </a:p>
      </dgm:t>
    </dgm:pt>
    <dgm:pt modelId="{68593625-5483-40B2-9FDD-A8FDAE7ED12C}" type="parTrans" cxnId="{90E4676F-3323-4CFA-A3B1-B77BF45BF19A}">
      <dgm:prSet/>
      <dgm:spPr/>
      <dgm:t>
        <a:bodyPr/>
        <a:lstStyle/>
        <a:p>
          <a:endParaRPr lang="en-GB"/>
        </a:p>
      </dgm:t>
    </dgm:pt>
    <dgm:pt modelId="{A941F916-7521-4A24-8FCD-DEBF5CF588E5}" type="sibTrans" cxnId="{90E4676F-3323-4CFA-A3B1-B77BF45BF19A}">
      <dgm:prSet/>
      <dgm:spPr/>
      <dgm:t>
        <a:bodyPr/>
        <a:lstStyle/>
        <a:p>
          <a:endParaRPr lang="en-GB"/>
        </a:p>
      </dgm:t>
    </dgm:pt>
    <dgm:pt modelId="{CD1ED516-1E25-4E96-9F4F-F1AE904B76C0}">
      <dgm:prSet/>
      <dgm:spPr/>
      <dgm:t>
        <a:bodyPr/>
        <a:lstStyle/>
        <a:p>
          <a:pPr rtl="0"/>
          <a:r>
            <a:rPr lang="en-GB" dirty="0" smtClean="0"/>
            <a:t>Most cost effective high availability model amongst leading database vendors</a:t>
          </a:r>
          <a:endParaRPr lang="en-US" dirty="0"/>
        </a:p>
      </dgm:t>
    </dgm:pt>
    <dgm:pt modelId="{B7A2B35D-A26D-4F71-AE71-535A7F57DE66}" type="parTrans" cxnId="{47CF3A05-12F7-42B1-9153-731D325CC7B5}">
      <dgm:prSet/>
      <dgm:spPr/>
      <dgm:t>
        <a:bodyPr/>
        <a:lstStyle/>
        <a:p>
          <a:endParaRPr lang="en-GB"/>
        </a:p>
      </dgm:t>
    </dgm:pt>
    <dgm:pt modelId="{75AD12DD-6C5B-4A1D-B159-5DA0125C788F}" type="sibTrans" cxnId="{47CF3A05-12F7-42B1-9153-731D325CC7B5}">
      <dgm:prSet/>
      <dgm:spPr/>
      <dgm:t>
        <a:bodyPr/>
        <a:lstStyle/>
        <a:p>
          <a:endParaRPr lang="en-GB"/>
        </a:p>
      </dgm:t>
    </dgm:pt>
    <dgm:pt modelId="{0E06EAA7-B9F8-408A-BCF7-AB982E33331D}" type="pres">
      <dgm:prSet presAssocID="{816624C5-0809-4AF8-8940-B5CCFFF84EE8}" presName="linear" presStyleCnt="0">
        <dgm:presLayoutVars>
          <dgm:animLvl val="lvl"/>
          <dgm:resizeHandles val="exact"/>
        </dgm:presLayoutVars>
      </dgm:prSet>
      <dgm:spPr/>
      <dgm:t>
        <a:bodyPr/>
        <a:lstStyle/>
        <a:p>
          <a:endParaRPr lang="en-GB"/>
        </a:p>
      </dgm:t>
    </dgm:pt>
    <dgm:pt modelId="{8E0E11A8-C0A3-45FB-BCEC-129D0203CBF4}" type="pres">
      <dgm:prSet presAssocID="{A8880AED-834E-4F4F-8ECF-431929C355AF}" presName="parentText" presStyleLbl="node1" presStyleIdx="0" presStyleCnt="2">
        <dgm:presLayoutVars>
          <dgm:chMax val="0"/>
          <dgm:bulletEnabled val="1"/>
        </dgm:presLayoutVars>
      </dgm:prSet>
      <dgm:spPr/>
      <dgm:t>
        <a:bodyPr/>
        <a:lstStyle/>
        <a:p>
          <a:endParaRPr lang="en-GB"/>
        </a:p>
      </dgm:t>
    </dgm:pt>
    <dgm:pt modelId="{35F122A1-A252-42A3-85F0-FB4DF6EF8BD3}" type="pres">
      <dgm:prSet presAssocID="{A8880AED-834E-4F4F-8ECF-431929C355AF}" presName="childText" presStyleLbl="revTx" presStyleIdx="0" presStyleCnt="1">
        <dgm:presLayoutVars>
          <dgm:bulletEnabled val="1"/>
        </dgm:presLayoutVars>
      </dgm:prSet>
      <dgm:spPr/>
      <dgm:t>
        <a:bodyPr/>
        <a:lstStyle/>
        <a:p>
          <a:endParaRPr lang="en-GB"/>
        </a:p>
      </dgm:t>
    </dgm:pt>
    <dgm:pt modelId="{3E3030FF-0D5E-483E-85F0-F08CF0189400}" type="pres">
      <dgm:prSet presAssocID="{CD1ED516-1E25-4E96-9F4F-F1AE904B76C0}" presName="parentText" presStyleLbl="node1" presStyleIdx="1" presStyleCnt="2">
        <dgm:presLayoutVars>
          <dgm:chMax val="0"/>
          <dgm:bulletEnabled val="1"/>
        </dgm:presLayoutVars>
      </dgm:prSet>
      <dgm:spPr/>
      <dgm:t>
        <a:bodyPr/>
        <a:lstStyle/>
        <a:p>
          <a:endParaRPr lang="en-GB"/>
        </a:p>
      </dgm:t>
    </dgm:pt>
  </dgm:ptLst>
  <dgm:cxnLst>
    <dgm:cxn modelId="{F3151D40-DFCA-49A5-9067-BE5C30EF3A52}" type="presOf" srcId="{B4207AE1-96AC-4A03-ADEB-839BE82A4CC2}" destId="{35F122A1-A252-42A3-85F0-FB4DF6EF8BD3}" srcOrd="0" destOrd="1" presId="urn:microsoft.com/office/officeart/2005/8/layout/vList2"/>
    <dgm:cxn modelId="{47CF3A05-12F7-42B1-9153-731D325CC7B5}" srcId="{816624C5-0809-4AF8-8940-B5CCFFF84EE8}" destId="{CD1ED516-1E25-4E96-9F4F-F1AE904B76C0}" srcOrd="1" destOrd="0" parTransId="{B7A2B35D-A26D-4F71-AE71-535A7F57DE66}" sibTransId="{75AD12DD-6C5B-4A1D-B159-5DA0125C788F}"/>
    <dgm:cxn modelId="{2610BAFE-C147-4561-AC38-CB2F1F91772D}" type="presOf" srcId="{816624C5-0809-4AF8-8940-B5CCFFF84EE8}" destId="{0E06EAA7-B9F8-408A-BCF7-AB982E33331D}" srcOrd="0" destOrd="0" presId="urn:microsoft.com/office/officeart/2005/8/layout/vList2"/>
    <dgm:cxn modelId="{EB28EA33-2AFD-4ECD-B7C8-A102E265E706}" srcId="{816624C5-0809-4AF8-8940-B5CCFFF84EE8}" destId="{A8880AED-834E-4F4F-8ECF-431929C355AF}" srcOrd="0" destOrd="0" parTransId="{0E5085E8-B2F2-4814-9FDC-A2BBF9AE51AA}" sibTransId="{3FF2E41D-8852-4337-86E1-094A757D7002}"/>
    <dgm:cxn modelId="{90E4676F-3323-4CFA-A3B1-B77BF45BF19A}" srcId="{A8880AED-834E-4F4F-8ECF-431929C355AF}" destId="{B4207AE1-96AC-4A03-ADEB-839BE82A4CC2}" srcOrd="1" destOrd="0" parTransId="{68593625-5483-40B2-9FDD-A8FDAE7ED12C}" sibTransId="{A941F916-7521-4A24-8FCD-DEBF5CF588E5}"/>
    <dgm:cxn modelId="{CD24D615-9CE4-468D-B259-DB937F113257}" type="presOf" srcId="{CD1ED516-1E25-4E96-9F4F-F1AE904B76C0}" destId="{3E3030FF-0D5E-483E-85F0-F08CF0189400}" srcOrd="0" destOrd="0" presId="urn:microsoft.com/office/officeart/2005/8/layout/vList2"/>
    <dgm:cxn modelId="{E465A307-34B0-4686-96CC-9F147C6C4B9A}" srcId="{A8880AED-834E-4F4F-8ECF-431929C355AF}" destId="{30C96F20-5448-4EDC-B5EF-48F842A8C07C}" srcOrd="0" destOrd="0" parTransId="{483BBA84-157B-4380-808A-318A4D10DD83}" sibTransId="{7E104C2D-4673-4011-B9D5-EC67801226D0}"/>
    <dgm:cxn modelId="{27845859-7B75-4255-84B0-F390B39981B9}" type="presOf" srcId="{30C96F20-5448-4EDC-B5EF-48F842A8C07C}" destId="{35F122A1-A252-42A3-85F0-FB4DF6EF8BD3}" srcOrd="0" destOrd="0" presId="urn:microsoft.com/office/officeart/2005/8/layout/vList2"/>
    <dgm:cxn modelId="{46B2D590-D45F-41AF-9171-4533483871C4}" type="presOf" srcId="{A8880AED-834E-4F4F-8ECF-431929C355AF}" destId="{8E0E11A8-C0A3-45FB-BCEC-129D0203CBF4}" srcOrd="0" destOrd="0" presId="urn:microsoft.com/office/officeart/2005/8/layout/vList2"/>
    <dgm:cxn modelId="{AD5CEE2D-9B7B-4AC9-9D56-0C088CFA93A9}" type="presParOf" srcId="{0E06EAA7-B9F8-408A-BCF7-AB982E33331D}" destId="{8E0E11A8-C0A3-45FB-BCEC-129D0203CBF4}" srcOrd="0" destOrd="0" presId="urn:microsoft.com/office/officeart/2005/8/layout/vList2"/>
    <dgm:cxn modelId="{EFB4DD9C-69C8-4F32-85CE-1525947414ED}" type="presParOf" srcId="{0E06EAA7-B9F8-408A-BCF7-AB982E33331D}" destId="{35F122A1-A252-42A3-85F0-FB4DF6EF8BD3}" srcOrd="1" destOrd="0" presId="urn:microsoft.com/office/officeart/2005/8/layout/vList2"/>
    <dgm:cxn modelId="{2CAF373C-AEC7-4423-A27C-A57E71F563F0}" type="presParOf" srcId="{0E06EAA7-B9F8-408A-BCF7-AB982E33331D}" destId="{3E3030FF-0D5E-483E-85F0-F08CF0189400}"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1FD8949D-FE8D-45E1-BBA9-D37E7F487B9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F58DC48A-15EB-4CCE-9F7E-999377E24AA1}">
      <dgm:prSet/>
      <dgm:spPr/>
      <dgm:t>
        <a:bodyPr/>
        <a:lstStyle/>
        <a:p>
          <a:pPr rtl="0"/>
          <a:r>
            <a:rPr lang="en-GB" dirty="0" smtClean="0"/>
            <a:t>Online Restore</a:t>
          </a:r>
          <a:endParaRPr lang="en-GB" dirty="0"/>
        </a:p>
      </dgm:t>
    </dgm:pt>
    <dgm:pt modelId="{FB1AB877-0250-4010-AE84-A58BDF9161A7}" type="parTrans" cxnId="{F0B70491-8014-4730-B063-4CEDCDD39715}">
      <dgm:prSet/>
      <dgm:spPr/>
      <dgm:t>
        <a:bodyPr/>
        <a:lstStyle/>
        <a:p>
          <a:endParaRPr lang="en-GB"/>
        </a:p>
      </dgm:t>
    </dgm:pt>
    <dgm:pt modelId="{54A12EAD-A575-4352-9D1C-39E341BB217B}" type="sibTrans" cxnId="{F0B70491-8014-4730-B063-4CEDCDD39715}">
      <dgm:prSet/>
      <dgm:spPr/>
      <dgm:t>
        <a:bodyPr/>
        <a:lstStyle/>
        <a:p>
          <a:endParaRPr lang="en-GB"/>
        </a:p>
      </dgm:t>
    </dgm:pt>
    <dgm:pt modelId="{DEF24CD6-F322-4497-917F-210CBAC9BDBE}">
      <dgm:prSet/>
      <dgm:spPr/>
      <dgm:t>
        <a:bodyPr/>
        <a:lstStyle/>
        <a:p>
          <a:pPr rtl="0"/>
          <a:r>
            <a:rPr lang="en-GB" dirty="0" smtClean="0"/>
            <a:t>Access restored data even when the rest of the database is not yet available</a:t>
          </a:r>
          <a:endParaRPr lang="en-GB" dirty="0"/>
        </a:p>
      </dgm:t>
    </dgm:pt>
    <dgm:pt modelId="{25BD5536-E888-4093-A58F-36900A9B1B63}" type="parTrans" cxnId="{A6BCAC74-AB73-4B2B-BB4D-CFC1F737B3D8}">
      <dgm:prSet/>
      <dgm:spPr/>
      <dgm:t>
        <a:bodyPr/>
        <a:lstStyle/>
        <a:p>
          <a:endParaRPr lang="en-GB"/>
        </a:p>
      </dgm:t>
    </dgm:pt>
    <dgm:pt modelId="{E1C1CF33-B0A3-47BA-98BC-470A57AA4DCB}" type="sibTrans" cxnId="{A6BCAC74-AB73-4B2B-BB4D-CFC1F737B3D8}">
      <dgm:prSet/>
      <dgm:spPr/>
      <dgm:t>
        <a:bodyPr/>
        <a:lstStyle/>
        <a:p>
          <a:endParaRPr lang="en-GB"/>
        </a:p>
      </dgm:t>
    </dgm:pt>
    <dgm:pt modelId="{D8EE8FF1-0CD1-4CA8-9A10-1467D249AF8C}">
      <dgm:prSet/>
      <dgm:spPr/>
      <dgm:t>
        <a:bodyPr/>
        <a:lstStyle/>
        <a:p>
          <a:pPr rtl="0"/>
          <a:r>
            <a:rPr lang="en-GB" dirty="0" smtClean="0"/>
            <a:t>Piecemeal Restore</a:t>
          </a:r>
          <a:endParaRPr lang="en-GB" dirty="0"/>
        </a:p>
      </dgm:t>
    </dgm:pt>
    <dgm:pt modelId="{208DD917-13CB-427A-AA9B-5ED18FA8E9B7}" type="parTrans" cxnId="{0EC0AA79-C15C-47EB-A4FA-DC83D6C1DE2D}">
      <dgm:prSet/>
      <dgm:spPr/>
      <dgm:t>
        <a:bodyPr/>
        <a:lstStyle/>
        <a:p>
          <a:endParaRPr lang="en-GB"/>
        </a:p>
      </dgm:t>
    </dgm:pt>
    <dgm:pt modelId="{4617A0DC-F1F0-4EE2-8107-2FD2A68A4B46}" type="sibTrans" cxnId="{0EC0AA79-C15C-47EB-A4FA-DC83D6C1DE2D}">
      <dgm:prSet/>
      <dgm:spPr/>
      <dgm:t>
        <a:bodyPr/>
        <a:lstStyle/>
        <a:p>
          <a:endParaRPr lang="en-GB"/>
        </a:p>
      </dgm:t>
    </dgm:pt>
    <dgm:pt modelId="{2225936B-E9E9-4D06-A421-7510F924F628}">
      <dgm:prSet/>
      <dgm:spPr/>
      <dgm:t>
        <a:bodyPr/>
        <a:lstStyle/>
        <a:p>
          <a:pPr rtl="0"/>
          <a:r>
            <a:rPr lang="en-GB" dirty="0" smtClean="0"/>
            <a:t>Recover the database in stages – bring critical </a:t>
          </a:r>
          <a:r>
            <a:rPr lang="en-GB" dirty="0" err="1" smtClean="0"/>
            <a:t>filegroups</a:t>
          </a:r>
          <a:r>
            <a:rPr lang="en-GB" dirty="0" smtClean="0"/>
            <a:t> online first, then restore remaining </a:t>
          </a:r>
          <a:r>
            <a:rPr lang="en-GB" dirty="0" err="1" smtClean="0"/>
            <a:t>filegroups</a:t>
          </a:r>
          <a:endParaRPr lang="en-GB" dirty="0"/>
        </a:p>
      </dgm:t>
    </dgm:pt>
    <dgm:pt modelId="{AC85C5AA-24D4-47F7-9048-CA921DCB69F3}" type="parTrans" cxnId="{3D03ACC9-D635-4953-9630-B71E2F549C13}">
      <dgm:prSet/>
      <dgm:spPr/>
      <dgm:t>
        <a:bodyPr/>
        <a:lstStyle/>
        <a:p>
          <a:endParaRPr lang="en-GB"/>
        </a:p>
      </dgm:t>
    </dgm:pt>
    <dgm:pt modelId="{279D7D21-A2CC-43D1-A6FC-CBEAD1CB5116}" type="sibTrans" cxnId="{3D03ACC9-D635-4953-9630-B71E2F549C13}">
      <dgm:prSet/>
      <dgm:spPr/>
      <dgm:t>
        <a:bodyPr/>
        <a:lstStyle/>
        <a:p>
          <a:endParaRPr lang="en-GB"/>
        </a:p>
      </dgm:t>
    </dgm:pt>
    <dgm:pt modelId="{D242060B-2A3F-45FC-B10E-72003413610E}">
      <dgm:prSet/>
      <dgm:spPr/>
      <dgm:t>
        <a:bodyPr/>
        <a:lstStyle/>
        <a:p>
          <a:pPr rtl="0"/>
          <a:r>
            <a:rPr lang="en-GB" dirty="0" smtClean="0"/>
            <a:t>Page-Level Restore</a:t>
          </a:r>
          <a:endParaRPr lang="en-GB" dirty="0"/>
        </a:p>
      </dgm:t>
    </dgm:pt>
    <dgm:pt modelId="{1EB28992-6317-4335-9A31-C6B99B15F71A}" type="parTrans" cxnId="{08811A8A-7E0A-4434-ACA3-074BB0438DEE}">
      <dgm:prSet/>
      <dgm:spPr/>
      <dgm:t>
        <a:bodyPr/>
        <a:lstStyle/>
        <a:p>
          <a:endParaRPr lang="en-GB"/>
        </a:p>
      </dgm:t>
    </dgm:pt>
    <dgm:pt modelId="{DC8BC251-1836-4E6E-8331-F7E790C2D0CE}" type="sibTrans" cxnId="{08811A8A-7E0A-4434-ACA3-074BB0438DEE}">
      <dgm:prSet/>
      <dgm:spPr/>
      <dgm:t>
        <a:bodyPr/>
        <a:lstStyle/>
        <a:p>
          <a:endParaRPr lang="en-GB"/>
        </a:p>
      </dgm:t>
    </dgm:pt>
    <dgm:pt modelId="{890EEFA6-9DC2-40ED-A628-5F159FD1A62E}">
      <dgm:prSet/>
      <dgm:spPr/>
      <dgm:t>
        <a:bodyPr/>
        <a:lstStyle/>
        <a:p>
          <a:pPr rtl="0"/>
          <a:r>
            <a:rPr lang="en-GB" dirty="0" smtClean="0"/>
            <a:t>Restore individual pages from a backup to resolve page corruption issues quickly</a:t>
          </a:r>
          <a:endParaRPr lang="en-GB" dirty="0"/>
        </a:p>
      </dgm:t>
    </dgm:pt>
    <dgm:pt modelId="{B5A1E22B-2ECD-4B63-ADBD-09303E93894C}" type="parTrans" cxnId="{7B23E6B9-037C-404A-BD3B-E29E7AE023D2}">
      <dgm:prSet/>
      <dgm:spPr/>
      <dgm:t>
        <a:bodyPr/>
        <a:lstStyle/>
        <a:p>
          <a:endParaRPr lang="en-GB"/>
        </a:p>
      </dgm:t>
    </dgm:pt>
    <dgm:pt modelId="{9709DF1E-044E-483D-83FA-2F1F16B08B51}" type="sibTrans" cxnId="{7B23E6B9-037C-404A-BD3B-E29E7AE023D2}">
      <dgm:prSet/>
      <dgm:spPr/>
      <dgm:t>
        <a:bodyPr/>
        <a:lstStyle/>
        <a:p>
          <a:endParaRPr lang="en-GB"/>
        </a:p>
      </dgm:t>
    </dgm:pt>
    <dgm:pt modelId="{4B24098F-DFD2-49A0-A13A-04107E0BE807}" type="pres">
      <dgm:prSet presAssocID="{1FD8949D-FE8D-45E1-BBA9-D37E7F487B96}" presName="linear" presStyleCnt="0">
        <dgm:presLayoutVars>
          <dgm:dir/>
          <dgm:animLvl val="lvl"/>
          <dgm:resizeHandles val="exact"/>
        </dgm:presLayoutVars>
      </dgm:prSet>
      <dgm:spPr/>
      <dgm:t>
        <a:bodyPr/>
        <a:lstStyle/>
        <a:p>
          <a:endParaRPr lang="en-GB"/>
        </a:p>
      </dgm:t>
    </dgm:pt>
    <dgm:pt modelId="{EB3FCA13-5E15-4B3C-91F2-DA1EBC647670}" type="pres">
      <dgm:prSet presAssocID="{F58DC48A-15EB-4CCE-9F7E-999377E24AA1}" presName="parentLin" presStyleCnt="0"/>
      <dgm:spPr/>
    </dgm:pt>
    <dgm:pt modelId="{070E0E8B-98D0-451E-BFAD-FC80B1F2A58B}" type="pres">
      <dgm:prSet presAssocID="{F58DC48A-15EB-4CCE-9F7E-999377E24AA1}" presName="parentLeftMargin" presStyleLbl="node1" presStyleIdx="0" presStyleCnt="3"/>
      <dgm:spPr/>
      <dgm:t>
        <a:bodyPr/>
        <a:lstStyle/>
        <a:p>
          <a:endParaRPr lang="en-GB"/>
        </a:p>
      </dgm:t>
    </dgm:pt>
    <dgm:pt modelId="{0778A4E1-7712-41C5-B537-D697876F9869}" type="pres">
      <dgm:prSet presAssocID="{F58DC48A-15EB-4CCE-9F7E-999377E24AA1}" presName="parentText" presStyleLbl="node1" presStyleIdx="0" presStyleCnt="3">
        <dgm:presLayoutVars>
          <dgm:chMax val="0"/>
          <dgm:bulletEnabled val="1"/>
        </dgm:presLayoutVars>
      </dgm:prSet>
      <dgm:spPr/>
      <dgm:t>
        <a:bodyPr/>
        <a:lstStyle/>
        <a:p>
          <a:endParaRPr lang="en-GB"/>
        </a:p>
      </dgm:t>
    </dgm:pt>
    <dgm:pt modelId="{7BCF621D-43D6-4B6C-933C-EBE9715AF763}" type="pres">
      <dgm:prSet presAssocID="{F58DC48A-15EB-4CCE-9F7E-999377E24AA1}" presName="negativeSpace" presStyleCnt="0"/>
      <dgm:spPr/>
    </dgm:pt>
    <dgm:pt modelId="{E518935D-A092-40B3-A892-5DCE78A2238A}" type="pres">
      <dgm:prSet presAssocID="{F58DC48A-15EB-4CCE-9F7E-999377E24AA1}" presName="childText" presStyleLbl="conFgAcc1" presStyleIdx="0" presStyleCnt="3">
        <dgm:presLayoutVars>
          <dgm:bulletEnabled val="1"/>
        </dgm:presLayoutVars>
      </dgm:prSet>
      <dgm:spPr/>
      <dgm:t>
        <a:bodyPr/>
        <a:lstStyle/>
        <a:p>
          <a:endParaRPr lang="en-GB"/>
        </a:p>
      </dgm:t>
    </dgm:pt>
    <dgm:pt modelId="{77718FCA-BB42-480C-AD8B-26967EFD63B5}" type="pres">
      <dgm:prSet presAssocID="{54A12EAD-A575-4352-9D1C-39E341BB217B}" presName="spaceBetweenRectangles" presStyleCnt="0"/>
      <dgm:spPr/>
    </dgm:pt>
    <dgm:pt modelId="{32B3BC2D-6BAB-4E2D-8927-4765AE8C61B8}" type="pres">
      <dgm:prSet presAssocID="{D8EE8FF1-0CD1-4CA8-9A10-1467D249AF8C}" presName="parentLin" presStyleCnt="0"/>
      <dgm:spPr/>
    </dgm:pt>
    <dgm:pt modelId="{9F9AEC80-8AC1-4939-90CD-F73876D0151E}" type="pres">
      <dgm:prSet presAssocID="{D8EE8FF1-0CD1-4CA8-9A10-1467D249AF8C}" presName="parentLeftMargin" presStyleLbl="node1" presStyleIdx="0" presStyleCnt="3"/>
      <dgm:spPr/>
      <dgm:t>
        <a:bodyPr/>
        <a:lstStyle/>
        <a:p>
          <a:endParaRPr lang="en-GB"/>
        </a:p>
      </dgm:t>
    </dgm:pt>
    <dgm:pt modelId="{CE1B383D-5554-4A03-9D02-FC7A9C6FF70F}" type="pres">
      <dgm:prSet presAssocID="{D8EE8FF1-0CD1-4CA8-9A10-1467D249AF8C}" presName="parentText" presStyleLbl="node1" presStyleIdx="1" presStyleCnt="3">
        <dgm:presLayoutVars>
          <dgm:chMax val="0"/>
          <dgm:bulletEnabled val="1"/>
        </dgm:presLayoutVars>
      </dgm:prSet>
      <dgm:spPr/>
      <dgm:t>
        <a:bodyPr/>
        <a:lstStyle/>
        <a:p>
          <a:endParaRPr lang="en-GB"/>
        </a:p>
      </dgm:t>
    </dgm:pt>
    <dgm:pt modelId="{22311DFE-C544-4566-866C-AE4E59288957}" type="pres">
      <dgm:prSet presAssocID="{D8EE8FF1-0CD1-4CA8-9A10-1467D249AF8C}" presName="negativeSpace" presStyleCnt="0"/>
      <dgm:spPr/>
    </dgm:pt>
    <dgm:pt modelId="{4879AED7-8396-4994-BA8C-04C75665BA81}" type="pres">
      <dgm:prSet presAssocID="{D8EE8FF1-0CD1-4CA8-9A10-1467D249AF8C}" presName="childText" presStyleLbl="conFgAcc1" presStyleIdx="1" presStyleCnt="3">
        <dgm:presLayoutVars>
          <dgm:bulletEnabled val="1"/>
        </dgm:presLayoutVars>
      </dgm:prSet>
      <dgm:spPr/>
      <dgm:t>
        <a:bodyPr/>
        <a:lstStyle/>
        <a:p>
          <a:endParaRPr lang="en-GB"/>
        </a:p>
      </dgm:t>
    </dgm:pt>
    <dgm:pt modelId="{AC0D1221-C2E5-4470-BC94-86DFA67D0036}" type="pres">
      <dgm:prSet presAssocID="{4617A0DC-F1F0-4EE2-8107-2FD2A68A4B46}" presName="spaceBetweenRectangles" presStyleCnt="0"/>
      <dgm:spPr/>
    </dgm:pt>
    <dgm:pt modelId="{98A187BA-B260-46BB-B113-184BF14B7684}" type="pres">
      <dgm:prSet presAssocID="{D242060B-2A3F-45FC-B10E-72003413610E}" presName="parentLin" presStyleCnt="0"/>
      <dgm:spPr/>
    </dgm:pt>
    <dgm:pt modelId="{0CF38AC4-087D-43A1-957A-D0A0EF4CB457}" type="pres">
      <dgm:prSet presAssocID="{D242060B-2A3F-45FC-B10E-72003413610E}" presName="parentLeftMargin" presStyleLbl="node1" presStyleIdx="1" presStyleCnt="3"/>
      <dgm:spPr/>
      <dgm:t>
        <a:bodyPr/>
        <a:lstStyle/>
        <a:p>
          <a:endParaRPr lang="en-GB"/>
        </a:p>
      </dgm:t>
    </dgm:pt>
    <dgm:pt modelId="{C5E6F236-67B6-4E15-8BC0-058C8D733222}" type="pres">
      <dgm:prSet presAssocID="{D242060B-2A3F-45FC-B10E-72003413610E}" presName="parentText" presStyleLbl="node1" presStyleIdx="2" presStyleCnt="3">
        <dgm:presLayoutVars>
          <dgm:chMax val="0"/>
          <dgm:bulletEnabled val="1"/>
        </dgm:presLayoutVars>
      </dgm:prSet>
      <dgm:spPr/>
      <dgm:t>
        <a:bodyPr/>
        <a:lstStyle/>
        <a:p>
          <a:endParaRPr lang="en-GB"/>
        </a:p>
      </dgm:t>
    </dgm:pt>
    <dgm:pt modelId="{D9310328-167A-41CB-AB5E-3D8636547450}" type="pres">
      <dgm:prSet presAssocID="{D242060B-2A3F-45FC-B10E-72003413610E}" presName="negativeSpace" presStyleCnt="0"/>
      <dgm:spPr/>
    </dgm:pt>
    <dgm:pt modelId="{8DB34522-D170-4EB4-BE33-B1C65565284F}" type="pres">
      <dgm:prSet presAssocID="{D242060B-2A3F-45FC-B10E-72003413610E}" presName="childText" presStyleLbl="conFgAcc1" presStyleIdx="2" presStyleCnt="3">
        <dgm:presLayoutVars>
          <dgm:bulletEnabled val="1"/>
        </dgm:presLayoutVars>
      </dgm:prSet>
      <dgm:spPr/>
      <dgm:t>
        <a:bodyPr/>
        <a:lstStyle/>
        <a:p>
          <a:endParaRPr lang="en-GB"/>
        </a:p>
      </dgm:t>
    </dgm:pt>
  </dgm:ptLst>
  <dgm:cxnLst>
    <dgm:cxn modelId="{3BA2F7BD-D6E6-4680-973C-57455F9E823E}" type="presOf" srcId="{1FD8949D-FE8D-45E1-BBA9-D37E7F487B96}" destId="{4B24098F-DFD2-49A0-A13A-04107E0BE807}" srcOrd="0" destOrd="0" presId="urn:microsoft.com/office/officeart/2005/8/layout/list1"/>
    <dgm:cxn modelId="{DE9A0877-FB11-4973-9646-F57D1E06F15C}" type="presOf" srcId="{D242060B-2A3F-45FC-B10E-72003413610E}" destId="{C5E6F236-67B6-4E15-8BC0-058C8D733222}" srcOrd="1" destOrd="0" presId="urn:microsoft.com/office/officeart/2005/8/layout/list1"/>
    <dgm:cxn modelId="{A6BCAC74-AB73-4B2B-BB4D-CFC1F737B3D8}" srcId="{F58DC48A-15EB-4CCE-9F7E-999377E24AA1}" destId="{DEF24CD6-F322-4497-917F-210CBAC9BDBE}" srcOrd="0" destOrd="0" parTransId="{25BD5536-E888-4093-A58F-36900A9B1B63}" sibTransId="{E1C1CF33-B0A3-47BA-98BC-470A57AA4DCB}"/>
    <dgm:cxn modelId="{0EC0AA79-C15C-47EB-A4FA-DC83D6C1DE2D}" srcId="{1FD8949D-FE8D-45E1-BBA9-D37E7F487B96}" destId="{D8EE8FF1-0CD1-4CA8-9A10-1467D249AF8C}" srcOrd="1" destOrd="0" parTransId="{208DD917-13CB-427A-AA9B-5ED18FA8E9B7}" sibTransId="{4617A0DC-F1F0-4EE2-8107-2FD2A68A4B46}"/>
    <dgm:cxn modelId="{ACD9AF2E-34C8-47B5-9521-AC9FCE3546B5}" type="presOf" srcId="{D8EE8FF1-0CD1-4CA8-9A10-1467D249AF8C}" destId="{CE1B383D-5554-4A03-9D02-FC7A9C6FF70F}" srcOrd="1" destOrd="0" presId="urn:microsoft.com/office/officeart/2005/8/layout/list1"/>
    <dgm:cxn modelId="{D6CC15A4-BBBF-4C3F-83EE-A8FB1756EF6A}" type="presOf" srcId="{D8EE8FF1-0CD1-4CA8-9A10-1467D249AF8C}" destId="{9F9AEC80-8AC1-4939-90CD-F73876D0151E}" srcOrd="0" destOrd="0" presId="urn:microsoft.com/office/officeart/2005/8/layout/list1"/>
    <dgm:cxn modelId="{1B5A0E72-B8CA-477D-9E27-A9BC8F94E271}" type="presOf" srcId="{2225936B-E9E9-4D06-A421-7510F924F628}" destId="{4879AED7-8396-4994-BA8C-04C75665BA81}" srcOrd="0" destOrd="0" presId="urn:microsoft.com/office/officeart/2005/8/layout/list1"/>
    <dgm:cxn modelId="{D12A14DD-77E5-4A1D-A81A-85FDBF92AA22}" type="presOf" srcId="{F58DC48A-15EB-4CCE-9F7E-999377E24AA1}" destId="{070E0E8B-98D0-451E-BFAD-FC80B1F2A58B}" srcOrd="0" destOrd="0" presId="urn:microsoft.com/office/officeart/2005/8/layout/list1"/>
    <dgm:cxn modelId="{50E8E0BE-377F-417D-9819-E6AB669FF25E}" type="presOf" srcId="{F58DC48A-15EB-4CCE-9F7E-999377E24AA1}" destId="{0778A4E1-7712-41C5-B537-D697876F9869}" srcOrd="1" destOrd="0" presId="urn:microsoft.com/office/officeart/2005/8/layout/list1"/>
    <dgm:cxn modelId="{DD2CE85D-B6D1-45C0-AB1F-7B53873110C8}" type="presOf" srcId="{890EEFA6-9DC2-40ED-A628-5F159FD1A62E}" destId="{8DB34522-D170-4EB4-BE33-B1C65565284F}" srcOrd="0" destOrd="0" presId="urn:microsoft.com/office/officeart/2005/8/layout/list1"/>
    <dgm:cxn modelId="{49317C83-B33F-4A70-855F-93D78F7ADD76}" type="presOf" srcId="{D242060B-2A3F-45FC-B10E-72003413610E}" destId="{0CF38AC4-087D-43A1-957A-D0A0EF4CB457}" srcOrd="0" destOrd="0" presId="urn:microsoft.com/office/officeart/2005/8/layout/list1"/>
    <dgm:cxn modelId="{08811A8A-7E0A-4434-ACA3-074BB0438DEE}" srcId="{1FD8949D-FE8D-45E1-BBA9-D37E7F487B96}" destId="{D242060B-2A3F-45FC-B10E-72003413610E}" srcOrd="2" destOrd="0" parTransId="{1EB28992-6317-4335-9A31-C6B99B15F71A}" sibTransId="{DC8BC251-1836-4E6E-8331-F7E790C2D0CE}"/>
    <dgm:cxn modelId="{F0B70491-8014-4730-B063-4CEDCDD39715}" srcId="{1FD8949D-FE8D-45E1-BBA9-D37E7F487B96}" destId="{F58DC48A-15EB-4CCE-9F7E-999377E24AA1}" srcOrd="0" destOrd="0" parTransId="{FB1AB877-0250-4010-AE84-A58BDF9161A7}" sibTransId="{54A12EAD-A575-4352-9D1C-39E341BB217B}"/>
    <dgm:cxn modelId="{CFB6E348-E9F3-47B9-856B-6866DA6C30AA}" type="presOf" srcId="{DEF24CD6-F322-4497-917F-210CBAC9BDBE}" destId="{E518935D-A092-40B3-A892-5DCE78A2238A}" srcOrd="0" destOrd="0" presId="urn:microsoft.com/office/officeart/2005/8/layout/list1"/>
    <dgm:cxn modelId="{7B23E6B9-037C-404A-BD3B-E29E7AE023D2}" srcId="{D242060B-2A3F-45FC-B10E-72003413610E}" destId="{890EEFA6-9DC2-40ED-A628-5F159FD1A62E}" srcOrd="0" destOrd="0" parTransId="{B5A1E22B-2ECD-4B63-ADBD-09303E93894C}" sibTransId="{9709DF1E-044E-483D-83FA-2F1F16B08B51}"/>
    <dgm:cxn modelId="{3D03ACC9-D635-4953-9630-B71E2F549C13}" srcId="{D8EE8FF1-0CD1-4CA8-9A10-1467D249AF8C}" destId="{2225936B-E9E9-4D06-A421-7510F924F628}" srcOrd="0" destOrd="0" parTransId="{AC85C5AA-24D4-47F7-9048-CA921DCB69F3}" sibTransId="{279D7D21-A2CC-43D1-A6FC-CBEAD1CB5116}"/>
    <dgm:cxn modelId="{D0C45FAB-195F-4D19-992D-54EA8A253041}" type="presParOf" srcId="{4B24098F-DFD2-49A0-A13A-04107E0BE807}" destId="{EB3FCA13-5E15-4B3C-91F2-DA1EBC647670}" srcOrd="0" destOrd="0" presId="urn:microsoft.com/office/officeart/2005/8/layout/list1"/>
    <dgm:cxn modelId="{84B7B4B1-F945-4E4B-9AFB-149D56E4C7BB}" type="presParOf" srcId="{EB3FCA13-5E15-4B3C-91F2-DA1EBC647670}" destId="{070E0E8B-98D0-451E-BFAD-FC80B1F2A58B}" srcOrd="0" destOrd="0" presId="urn:microsoft.com/office/officeart/2005/8/layout/list1"/>
    <dgm:cxn modelId="{89C1A7A3-D9D2-4463-AF9A-2710093B4FE0}" type="presParOf" srcId="{EB3FCA13-5E15-4B3C-91F2-DA1EBC647670}" destId="{0778A4E1-7712-41C5-B537-D697876F9869}" srcOrd="1" destOrd="0" presId="urn:microsoft.com/office/officeart/2005/8/layout/list1"/>
    <dgm:cxn modelId="{70091D54-BC91-49EA-BD3D-940469B35EF1}" type="presParOf" srcId="{4B24098F-DFD2-49A0-A13A-04107E0BE807}" destId="{7BCF621D-43D6-4B6C-933C-EBE9715AF763}" srcOrd="1" destOrd="0" presId="urn:microsoft.com/office/officeart/2005/8/layout/list1"/>
    <dgm:cxn modelId="{9A5DED61-8495-4E07-B142-E8881E512B9D}" type="presParOf" srcId="{4B24098F-DFD2-49A0-A13A-04107E0BE807}" destId="{E518935D-A092-40B3-A892-5DCE78A2238A}" srcOrd="2" destOrd="0" presId="urn:microsoft.com/office/officeart/2005/8/layout/list1"/>
    <dgm:cxn modelId="{93078C9B-FF49-4D81-BA7A-9BCC18E2A68F}" type="presParOf" srcId="{4B24098F-DFD2-49A0-A13A-04107E0BE807}" destId="{77718FCA-BB42-480C-AD8B-26967EFD63B5}" srcOrd="3" destOrd="0" presId="urn:microsoft.com/office/officeart/2005/8/layout/list1"/>
    <dgm:cxn modelId="{279CC6A3-EA7C-4893-B2C8-676820EA9588}" type="presParOf" srcId="{4B24098F-DFD2-49A0-A13A-04107E0BE807}" destId="{32B3BC2D-6BAB-4E2D-8927-4765AE8C61B8}" srcOrd="4" destOrd="0" presId="urn:microsoft.com/office/officeart/2005/8/layout/list1"/>
    <dgm:cxn modelId="{2D89EC9C-A315-4461-A6A2-B3D1063191D1}" type="presParOf" srcId="{32B3BC2D-6BAB-4E2D-8927-4765AE8C61B8}" destId="{9F9AEC80-8AC1-4939-90CD-F73876D0151E}" srcOrd="0" destOrd="0" presId="urn:microsoft.com/office/officeart/2005/8/layout/list1"/>
    <dgm:cxn modelId="{B8181C1C-8348-4C0C-B9CD-6865549BEAA1}" type="presParOf" srcId="{32B3BC2D-6BAB-4E2D-8927-4765AE8C61B8}" destId="{CE1B383D-5554-4A03-9D02-FC7A9C6FF70F}" srcOrd="1" destOrd="0" presId="urn:microsoft.com/office/officeart/2005/8/layout/list1"/>
    <dgm:cxn modelId="{FE1EDAB3-376F-4EA9-91C8-71A88A826493}" type="presParOf" srcId="{4B24098F-DFD2-49A0-A13A-04107E0BE807}" destId="{22311DFE-C544-4566-866C-AE4E59288957}" srcOrd="5" destOrd="0" presId="urn:microsoft.com/office/officeart/2005/8/layout/list1"/>
    <dgm:cxn modelId="{8514D1CE-9CD9-4837-8E39-7D84B3212F0C}" type="presParOf" srcId="{4B24098F-DFD2-49A0-A13A-04107E0BE807}" destId="{4879AED7-8396-4994-BA8C-04C75665BA81}" srcOrd="6" destOrd="0" presId="urn:microsoft.com/office/officeart/2005/8/layout/list1"/>
    <dgm:cxn modelId="{9595629E-9DE9-4B26-8C14-8DD80838F0A4}" type="presParOf" srcId="{4B24098F-DFD2-49A0-A13A-04107E0BE807}" destId="{AC0D1221-C2E5-4470-BC94-86DFA67D0036}" srcOrd="7" destOrd="0" presId="urn:microsoft.com/office/officeart/2005/8/layout/list1"/>
    <dgm:cxn modelId="{FB9826FF-4B3A-491B-9990-3A837A407DF7}" type="presParOf" srcId="{4B24098F-DFD2-49A0-A13A-04107E0BE807}" destId="{98A187BA-B260-46BB-B113-184BF14B7684}" srcOrd="8" destOrd="0" presId="urn:microsoft.com/office/officeart/2005/8/layout/list1"/>
    <dgm:cxn modelId="{5C14DF9D-8166-47BA-B813-B49385E47EE9}" type="presParOf" srcId="{98A187BA-B260-46BB-B113-184BF14B7684}" destId="{0CF38AC4-087D-43A1-957A-D0A0EF4CB457}" srcOrd="0" destOrd="0" presId="urn:microsoft.com/office/officeart/2005/8/layout/list1"/>
    <dgm:cxn modelId="{066B2AD3-CAFC-4CE8-81C6-D76DB2240749}" type="presParOf" srcId="{98A187BA-B260-46BB-B113-184BF14B7684}" destId="{C5E6F236-67B6-4E15-8BC0-058C8D733222}" srcOrd="1" destOrd="0" presId="urn:microsoft.com/office/officeart/2005/8/layout/list1"/>
    <dgm:cxn modelId="{E5BBFFD7-6270-4214-925E-EED5ED573A06}" type="presParOf" srcId="{4B24098F-DFD2-49A0-A13A-04107E0BE807}" destId="{D9310328-167A-41CB-AB5E-3D8636547450}" srcOrd="9" destOrd="0" presId="urn:microsoft.com/office/officeart/2005/8/layout/list1"/>
    <dgm:cxn modelId="{78914FF8-9ACE-409A-B943-BDAB33F4612C}" type="presParOf" srcId="{4B24098F-DFD2-49A0-A13A-04107E0BE807}" destId="{8DB34522-D170-4EB4-BE33-B1C65565284F}" srcOrd="10"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C33C8373-0AE0-45C9-97BB-ACB1F21CFC6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31798483-1B9D-4173-A363-F814F4345B05}">
      <dgm:prSet/>
      <dgm:spPr/>
      <dgm:t>
        <a:bodyPr/>
        <a:lstStyle/>
        <a:p>
          <a:pPr rtl="0"/>
          <a:r>
            <a:rPr lang="en-GB" dirty="0" smtClean="0"/>
            <a:t>Row versioning support</a:t>
          </a:r>
          <a:endParaRPr lang="en-GB" dirty="0"/>
        </a:p>
      </dgm:t>
    </dgm:pt>
    <dgm:pt modelId="{BD2CBE62-172F-46A4-A324-D4D7640EF48D}" type="parTrans" cxnId="{F133F035-1323-4CCD-8410-BE9E39AA3DAA}">
      <dgm:prSet/>
      <dgm:spPr/>
      <dgm:t>
        <a:bodyPr/>
        <a:lstStyle/>
        <a:p>
          <a:endParaRPr lang="en-GB"/>
        </a:p>
      </dgm:t>
    </dgm:pt>
    <dgm:pt modelId="{C97695CA-3B81-4936-809B-3FD041D85480}" type="sibTrans" cxnId="{F133F035-1323-4CCD-8410-BE9E39AA3DAA}">
      <dgm:prSet/>
      <dgm:spPr/>
      <dgm:t>
        <a:bodyPr/>
        <a:lstStyle/>
        <a:p>
          <a:endParaRPr lang="en-GB"/>
        </a:p>
      </dgm:t>
    </dgm:pt>
    <dgm:pt modelId="{FA1925FF-CF6B-4EB9-8279-4D7C607E4EE6}">
      <dgm:prSet/>
      <dgm:spPr/>
      <dgm:t>
        <a:bodyPr/>
        <a:lstStyle/>
        <a:p>
          <a:pPr rtl="0"/>
          <a:r>
            <a:rPr lang="en-GB" dirty="0" smtClean="0"/>
            <a:t>READ_COMMITTED_SNAPSHOT isolation level</a:t>
          </a:r>
          <a:endParaRPr lang="en-GB" dirty="0"/>
        </a:p>
      </dgm:t>
    </dgm:pt>
    <dgm:pt modelId="{13E7B6B4-0BB5-4BAA-B2D9-C548129DF398}" type="parTrans" cxnId="{4BD8D2B5-143B-4799-8F8A-87FBF9D5CBDE}">
      <dgm:prSet/>
      <dgm:spPr/>
      <dgm:t>
        <a:bodyPr/>
        <a:lstStyle/>
        <a:p>
          <a:endParaRPr lang="en-GB"/>
        </a:p>
      </dgm:t>
    </dgm:pt>
    <dgm:pt modelId="{878B5DF3-37F3-468B-85ED-F0FB533C480F}" type="sibTrans" cxnId="{4BD8D2B5-143B-4799-8F8A-87FBF9D5CBDE}">
      <dgm:prSet/>
      <dgm:spPr/>
      <dgm:t>
        <a:bodyPr/>
        <a:lstStyle/>
        <a:p>
          <a:endParaRPr lang="en-GB"/>
        </a:p>
      </dgm:t>
    </dgm:pt>
    <dgm:pt modelId="{612A32EB-0BC5-4373-9505-15AC8FB522B8}">
      <dgm:prSet/>
      <dgm:spPr/>
      <dgm:t>
        <a:bodyPr/>
        <a:lstStyle/>
        <a:p>
          <a:pPr rtl="0"/>
          <a:r>
            <a:rPr lang="en-GB" dirty="0" smtClean="0"/>
            <a:t>ALLOW_SNAPSHOT_ISOLATION database option</a:t>
          </a:r>
          <a:endParaRPr lang="en-GB" dirty="0"/>
        </a:p>
      </dgm:t>
    </dgm:pt>
    <dgm:pt modelId="{0692771D-1F39-4655-AA01-15F471738689}" type="parTrans" cxnId="{62380048-F8DD-48E4-843E-D0327F6D66B9}">
      <dgm:prSet/>
      <dgm:spPr/>
      <dgm:t>
        <a:bodyPr/>
        <a:lstStyle/>
        <a:p>
          <a:endParaRPr lang="en-GB"/>
        </a:p>
      </dgm:t>
    </dgm:pt>
    <dgm:pt modelId="{15703736-94D9-4B80-AF47-5C1BAF4FCA00}" type="sibTrans" cxnId="{62380048-F8DD-48E4-843E-D0327F6D66B9}">
      <dgm:prSet/>
      <dgm:spPr/>
      <dgm:t>
        <a:bodyPr/>
        <a:lstStyle/>
        <a:p>
          <a:endParaRPr lang="en-GB"/>
        </a:p>
      </dgm:t>
    </dgm:pt>
    <dgm:pt modelId="{0085170E-AA86-4BE7-BDD2-A45BE872757B}">
      <dgm:prSet/>
      <dgm:spPr/>
      <dgm:t>
        <a:bodyPr/>
        <a:lstStyle/>
        <a:p>
          <a:pPr rtl="0"/>
          <a:r>
            <a:rPr lang="en-GB" dirty="0" smtClean="0"/>
            <a:t>Benefits of row versioning</a:t>
          </a:r>
          <a:endParaRPr lang="en-GB" dirty="0"/>
        </a:p>
      </dgm:t>
    </dgm:pt>
    <dgm:pt modelId="{BA853863-594E-4487-A061-8F0F7E9D0DF8}" type="parTrans" cxnId="{28446461-AF7A-433C-9518-920985C82FAC}">
      <dgm:prSet/>
      <dgm:spPr/>
      <dgm:t>
        <a:bodyPr/>
        <a:lstStyle/>
        <a:p>
          <a:endParaRPr lang="en-GB"/>
        </a:p>
      </dgm:t>
    </dgm:pt>
    <dgm:pt modelId="{C45BAD69-1BAB-471B-88B6-6428A6F82C5E}" type="sibTrans" cxnId="{28446461-AF7A-433C-9518-920985C82FAC}">
      <dgm:prSet/>
      <dgm:spPr/>
      <dgm:t>
        <a:bodyPr/>
        <a:lstStyle/>
        <a:p>
          <a:endParaRPr lang="en-GB"/>
        </a:p>
      </dgm:t>
    </dgm:pt>
    <dgm:pt modelId="{5661FC10-1A90-4296-A888-23BD7B152BBF}">
      <dgm:prSet/>
      <dgm:spPr/>
      <dgm:t>
        <a:bodyPr/>
        <a:lstStyle/>
        <a:p>
          <a:pPr rtl="0"/>
          <a:r>
            <a:rPr lang="en-GB" dirty="0" smtClean="0"/>
            <a:t>Read operations retrieve a consistent snapshot of the database.</a:t>
          </a:r>
          <a:endParaRPr lang="en-GB" dirty="0"/>
        </a:p>
      </dgm:t>
    </dgm:pt>
    <dgm:pt modelId="{3ED56759-3196-4E64-9E82-2560B32E1B98}" type="parTrans" cxnId="{0C929D3E-CA62-4716-A9B3-9A3F17A7694D}">
      <dgm:prSet/>
      <dgm:spPr/>
      <dgm:t>
        <a:bodyPr/>
        <a:lstStyle/>
        <a:p>
          <a:endParaRPr lang="en-GB"/>
        </a:p>
      </dgm:t>
    </dgm:pt>
    <dgm:pt modelId="{A2BB5247-42CE-40CB-BECB-86DDAC7795AF}" type="sibTrans" cxnId="{0C929D3E-CA62-4716-A9B3-9A3F17A7694D}">
      <dgm:prSet/>
      <dgm:spPr/>
      <dgm:t>
        <a:bodyPr/>
        <a:lstStyle/>
        <a:p>
          <a:endParaRPr lang="en-GB"/>
        </a:p>
      </dgm:t>
    </dgm:pt>
    <dgm:pt modelId="{7AD832B9-9E1C-46FE-AC91-E5DB0A0A7BE3}">
      <dgm:prSet/>
      <dgm:spPr/>
      <dgm:t>
        <a:bodyPr/>
        <a:lstStyle/>
        <a:p>
          <a:pPr rtl="0"/>
          <a:r>
            <a:rPr lang="en-GB" dirty="0" smtClean="0"/>
            <a:t>SELECT statements do not lock data during a read operation (readers do not block writers, and vice versa)</a:t>
          </a:r>
          <a:endParaRPr lang="en-GB" dirty="0"/>
        </a:p>
      </dgm:t>
    </dgm:pt>
    <dgm:pt modelId="{863A4FB7-D41A-42F3-A9BF-95EAE2FC1D78}" type="parTrans" cxnId="{CCFCE502-E723-4CAA-A889-725F4CF2E6E4}">
      <dgm:prSet/>
      <dgm:spPr/>
      <dgm:t>
        <a:bodyPr/>
        <a:lstStyle/>
        <a:p>
          <a:endParaRPr lang="en-GB"/>
        </a:p>
      </dgm:t>
    </dgm:pt>
    <dgm:pt modelId="{45D179DC-8186-4872-BBF4-A63D5D78C612}" type="sibTrans" cxnId="{CCFCE502-E723-4CAA-A889-725F4CF2E6E4}">
      <dgm:prSet/>
      <dgm:spPr/>
      <dgm:t>
        <a:bodyPr/>
        <a:lstStyle/>
        <a:p>
          <a:endParaRPr lang="en-GB"/>
        </a:p>
      </dgm:t>
    </dgm:pt>
    <dgm:pt modelId="{58B7CB4F-BE44-4C6D-BAFD-323EC37B1B5B}">
      <dgm:prSet/>
      <dgm:spPr/>
      <dgm:t>
        <a:bodyPr/>
        <a:lstStyle/>
        <a:p>
          <a:pPr rtl="0"/>
          <a:r>
            <a:rPr lang="en-GB" dirty="0" smtClean="0"/>
            <a:t>SELECT statements can access the last committed value of the row, while other transactions are updating the row without getting blocked</a:t>
          </a:r>
          <a:endParaRPr lang="en-GB" dirty="0"/>
        </a:p>
      </dgm:t>
    </dgm:pt>
    <dgm:pt modelId="{2ED41607-6827-4B73-9CEC-FA4F587FA571}" type="parTrans" cxnId="{783EAF42-550C-4574-A6D3-ED988DAC8B49}">
      <dgm:prSet/>
      <dgm:spPr/>
      <dgm:t>
        <a:bodyPr/>
        <a:lstStyle/>
        <a:p>
          <a:endParaRPr lang="en-GB"/>
        </a:p>
      </dgm:t>
    </dgm:pt>
    <dgm:pt modelId="{FE730935-88C6-4A81-B0A8-6BE02EF26C24}" type="sibTrans" cxnId="{783EAF42-550C-4574-A6D3-ED988DAC8B49}">
      <dgm:prSet/>
      <dgm:spPr/>
      <dgm:t>
        <a:bodyPr/>
        <a:lstStyle/>
        <a:p>
          <a:endParaRPr lang="en-GB"/>
        </a:p>
      </dgm:t>
    </dgm:pt>
    <dgm:pt modelId="{A2556DCB-E32C-4FBC-85C2-237F36C6BB60}">
      <dgm:prSet/>
      <dgm:spPr/>
      <dgm:t>
        <a:bodyPr/>
        <a:lstStyle/>
        <a:p>
          <a:pPr rtl="0"/>
          <a:r>
            <a:rPr lang="en-GB" dirty="0" smtClean="0"/>
            <a:t>The number of deadlocks is reduced</a:t>
          </a:r>
          <a:endParaRPr lang="en-GB" dirty="0"/>
        </a:p>
      </dgm:t>
    </dgm:pt>
    <dgm:pt modelId="{1E5D94EC-9DED-49CD-BCB2-D0BADB7401FB}" type="parTrans" cxnId="{1624E147-21B5-4D8C-89AE-9434ED4B4688}">
      <dgm:prSet/>
      <dgm:spPr/>
      <dgm:t>
        <a:bodyPr/>
        <a:lstStyle/>
        <a:p>
          <a:endParaRPr lang="en-GB"/>
        </a:p>
      </dgm:t>
    </dgm:pt>
    <dgm:pt modelId="{639D2DFE-5B9E-4FE7-BA2A-53C1314E90A5}" type="sibTrans" cxnId="{1624E147-21B5-4D8C-89AE-9434ED4B4688}">
      <dgm:prSet/>
      <dgm:spPr/>
      <dgm:t>
        <a:bodyPr/>
        <a:lstStyle/>
        <a:p>
          <a:endParaRPr lang="en-GB"/>
        </a:p>
      </dgm:t>
    </dgm:pt>
    <dgm:pt modelId="{6C9FEAFA-FDAC-4324-9A6A-19A4B18AFB01}">
      <dgm:prSet/>
      <dgm:spPr/>
      <dgm:t>
        <a:bodyPr/>
        <a:lstStyle/>
        <a:p>
          <a:pPr rtl="0"/>
          <a:r>
            <a:rPr lang="en-GB" dirty="0" smtClean="0"/>
            <a:t>The number of locks required by a transaction is reduced, which reduces the system overhead required to manage locks</a:t>
          </a:r>
          <a:endParaRPr lang="en-GB" dirty="0"/>
        </a:p>
      </dgm:t>
    </dgm:pt>
    <dgm:pt modelId="{B3DAAF2E-41A0-4CD4-9246-32C17533D9D4}" type="parTrans" cxnId="{A9934783-D485-41A6-8EB7-829EBD5AEA41}">
      <dgm:prSet/>
      <dgm:spPr/>
      <dgm:t>
        <a:bodyPr/>
        <a:lstStyle/>
        <a:p>
          <a:endParaRPr lang="en-GB"/>
        </a:p>
      </dgm:t>
    </dgm:pt>
    <dgm:pt modelId="{440EDD70-8391-4F58-9F9F-66B3D0C2D758}" type="sibTrans" cxnId="{A9934783-D485-41A6-8EB7-829EBD5AEA41}">
      <dgm:prSet/>
      <dgm:spPr/>
      <dgm:t>
        <a:bodyPr/>
        <a:lstStyle/>
        <a:p>
          <a:endParaRPr lang="en-GB"/>
        </a:p>
      </dgm:t>
    </dgm:pt>
    <dgm:pt modelId="{9933AC4D-2E62-4343-A1CB-9D9A1EC91131}">
      <dgm:prSet/>
      <dgm:spPr/>
      <dgm:t>
        <a:bodyPr/>
        <a:lstStyle/>
        <a:p>
          <a:pPr rtl="0"/>
          <a:r>
            <a:rPr lang="en-GB" dirty="0" smtClean="0"/>
            <a:t>Fewer lock escalations take place</a:t>
          </a:r>
          <a:endParaRPr lang="en-GB" dirty="0"/>
        </a:p>
      </dgm:t>
    </dgm:pt>
    <dgm:pt modelId="{05FF34F7-B36D-47AE-BC7F-78542D8655B1}" type="parTrans" cxnId="{F9831D20-4170-4AD3-92EC-6647D71D0C83}">
      <dgm:prSet/>
      <dgm:spPr/>
      <dgm:t>
        <a:bodyPr/>
        <a:lstStyle/>
        <a:p>
          <a:endParaRPr lang="en-GB"/>
        </a:p>
      </dgm:t>
    </dgm:pt>
    <dgm:pt modelId="{58155290-F083-4D75-95BB-1AABAF0398F3}" type="sibTrans" cxnId="{F9831D20-4170-4AD3-92EC-6647D71D0C83}">
      <dgm:prSet/>
      <dgm:spPr/>
      <dgm:t>
        <a:bodyPr/>
        <a:lstStyle/>
        <a:p>
          <a:endParaRPr lang="en-GB"/>
        </a:p>
      </dgm:t>
    </dgm:pt>
    <dgm:pt modelId="{5F0BFB9A-D0BB-41AE-A2E1-57C69C5D4814}">
      <dgm:prSet/>
      <dgm:spPr/>
      <dgm:t>
        <a:bodyPr/>
        <a:lstStyle/>
        <a:p>
          <a:pPr rtl="0"/>
          <a:r>
            <a:rPr lang="en-GB" dirty="0" smtClean="0"/>
            <a:t>Enhanced locking in SQL Server 2008</a:t>
          </a:r>
          <a:endParaRPr lang="en-GB" dirty="0"/>
        </a:p>
      </dgm:t>
    </dgm:pt>
    <dgm:pt modelId="{619E63CC-8BB9-4084-AC08-82E1F8DAD27D}" type="parTrans" cxnId="{F30FB1A3-E0A5-4D1B-B467-FF12FBCB6571}">
      <dgm:prSet/>
      <dgm:spPr/>
      <dgm:t>
        <a:bodyPr/>
        <a:lstStyle/>
        <a:p>
          <a:endParaRPr lang="en-GB"/>
        </a:p>
      </dgm:t>
    </dgm:pt>
    <dgm:pt modelId="{ABD45F0A-6C22-403F-958D-D6697C0EAFAC}" type="sibTrans" cxnId="{F30FB1A3-E0A5-4D1B-B467-FF12FBCB6571}">
      <dgm:prSet/>
      <dgm:spPr/>
      <dgm:t>
        <a:bodyPr/>
        <a:lstStyle/>
        <a:p>
          <a:endParaRPr lang="en-GB"/>
        </a:p>
      </dgm:t>
    </dgm:pt>
    <dgm:pt modelId="{E0AB974A-3E1E-4182-90FB-83B49A0F314C}">
      <dgm:prSet/>
      <dgm:spPr/>
      <dgm:t>
        <a:bodyPr/>
        <a:lstStyle/>
        <a:p>
          <a:pPr rtl="0"/>
          <a:r>
            <a:rPr lang="en-GB" dirty="0" smtClean="0"/>
            <a:t>Optimized lock escalation  for partitioned tables and indexes</a:t>
          </a:r>
          <a:endParaRPr lang="en-GB" dirty="0"/>
        </a:p>
      </dgm:t>
    </dgm:pt>
    <dgm:pt modelId="{576C58BE-141D-4EC9-A7FD-7F3DE388CD19}" type="parTrans" cxnId="{EC7F603F-EB91-49F3-8BC5-D5B36F9811D5}">
      <dgm:prSet/>
      <dgm:spPr/>
      <dgm:t>
        <a:bodyPr/>
        <a:lstStyle/>
        <a:p>
          <a:endParaRPr lang="en-GB"/>
        </a:p>
      </dgm:t>
    </dgm:pt>
    <dgm:pt modelId="{45279802-76E0-41AA-B146-221581C6395D}" type="sibTrans" cxnId="{EC7F603F-EB91-49F3-8BC5-D5B36F9811D5}">
      <dgm:prSet/>
      <dgm:spPr/>
      <dgm:t>
        <a:bodyPr/>
        <a:lstStyle/>
        <a:p>
          <a:endParaRPr lang="en-GB"/>
        </a:p>
      </dgm:t>
    </dgm:pt>
    <dgm:pt modelId="{9CAEE2DA-D540-408B-9E5C-5D2AA56AE39F}" type="pres">
      <dgm:prSet presAssocID="{C33C8373-0AE0-45C9-97BB-ACB1F21CFC65}" presName="linear" presStyleCnt="0">
        <dgm:presLayoutVars>
          <dgm:dir/>
          <dgm:animLvl val="lvl"/>
          <dgm:resizeHandles val="exact"/>
        </dgm:presLayoutVars>
      </dgm:prSet>
      <dgm:spPr/>
      <dgm:t>
        <a:bodyPr/>
        <a:lstStyle/>
        <a:p>
          <a:endParaRPr lang="en-GB"/>
        </a:p>
      </dgm:t>
    </dgm:pt>
    <dgm:pt modelId="{3316F161-9839-4E95-91AB-14F1089FDD36}" type="pres">
      <dgm:prSet presAssocID="{31798483-1B9D-4173-A363-F814F4345B05}" presName="parentLin" presStyleCnt="0"/>
      <dgm:spPr/>
    </dgm:pt>
    <dgm:pt modelId="{55577F18-542B-44B5-B754-26F75A5A5489}" type="pres">
      <dgm:prSet presAssocID="{31798483-1B9D-4173-A363-F814F4345B05}" presName="parentLeftMargin" presStyleLbl="node1" presStyleIdx="0" presStyleCnt="3"/>
      <dgm:spPr/>
      <dgm:t>
        <a:bodyPr/>
        <a:lstStyle/>
        <a:p>
          <a:endParaRPr lang="en-GB"/>
        </a:p>
      </dgm:t>
    </dgm:pt>
    <dgm:pt modelId="{6AA73CEE-5E99-447D-863A-7083EDE09E3E}" type="pres">
      <dgm:prSet presAssocID="{31798483-1B9D-4173-A363-F814F4345B05}" presName="parentText" presStyleLbl="node1" presStyleIdx="0" presStyleCnt="3">
        <dgm:presLayoutVars>
          <dgm:chMax val="0"/>
          <dgm:bulletEnabled val="1"/>
        </dgm:presLayoutVars>
      </dgm:prSet>
      <dgm:spPr/>
      <dgm:t>
        <a:bodyPr/>
        <a:lstStyle/>
        <a:p>
          <a:endParaRPr lang="en-GB"/>
        </a:p>
      </dgm:t>
    </dgm:pt>
    <dgm:pt modelId="{72A1A265-58E4-4925-986E-16CF684C75A7}" type="pres">
      <dgm:prSet presAssocID="{31798483-1B9D-4173-A363-F814F4345B05}" presName="negativeSpace" presStyleCnt="0"/>
      <dgm:spPr/>
    </dgm:pt>
    <dgm:pt modelId="{0360A883-0F92-4A5C-A8EC-AA36234688F2}" type="pres">
      <dgm:prSet presAssocID="{31798483-1B9D-4173-A363-F814F4345B05}" presName="childText" presStyleLbl="conFgAcc1" presStyleIdx="0" presStyleCnt="3">
        <dgm:presLayoutVars>
          <dgm:bulletEnabled val="1"/>
        </dgm:presLayoutVars>
      </dgm:prSet>
      <dgm:spPr/>
      <dgm:t>
        <a:bodyPr/>
        <a:lstStyle/>
        <a:p>
          <a:endParaRPr lang="en-GB"/>
        </a:p>
      </dgm:t>
    </dgm:pt>
    <dgm:pt modelId="{85289704-4F75-4674-AECC-8361C16D50B5}" type="pres">
      <dgm:prSet presAssocID="{C97695CA-3B81-4936-809B-3FD041D85480}" presName="spaceBetweenRectangles" presStyleCnt="0"/>
      <dgm:spPr/>
    </dgm:pt>
    <dgm:pt modelId="{AF48ADA2-1DD1-4004-B296-0479C119C6AE}" type="pres">
      <dgm:prSet presAssocID="{0085170E-AA86-4BE7-BDD2-A45BE872757B}" presName="parentLin" presStyleCnt="0"/>
      <dgm:spPr/>
    </dgm:pt>
    <dgm:pt modelId="{2D9F0AF5-9E0E-4E43-901F-CD21C4AA7F6D}" type="pres">
      <dgm:prSet presAssocID="{0085170E-AA86-4BE7-BDD2-A45BE872757B}" presName="parentLeftMargin" presStyleLbl="node1" presStyleIdx="0" presStyleCnt="3"/>
      <dgm:spPr/>
      <dgm:t>
        <a:bodyPr/>
        <a:lstStyle/>
        <a:p>
          <a:endParaRPr lang="en-GB"/>
        </a:p>
      </dgm:t>
    </dgm:pt>
    <dgm:pt modelId="{D09ADB3F-2FEF-4295-A9C5-645586E60583}" type="pres">
      <dgm:prSet presAssocID="{0085170E-AA86-4BE7-BDD2-A45BE872757B}" presName="parentText" presStyleLbl="node1" presStyleIdx="1" presStyleCnt="3">
        <dgm:presLayoutVars>
          <dgm:chMax val="0"/>
          <dgm:bulletEnabled val="1"/>
        </dgm:presLayoutVars>
      </dgm:prSet>
      <dgm:spPr/>
      <dgm:t>
        <a:bodyPr/>
        <a:lstStyle/>
        <a:p>
          <a:endParaRPr lang="en-GB"/>
        </a:p>
      </dgm:t>
    </dgm:pt>
    <dgm:pt modelId="{42397CD7-D446-416C-ABB3-259045A30166}" type="pres">
      <dgm:prSet presAssocID="{0085170E-AA86-4BE7-BDD2-A45BE872757B}" presName="negativeSpace" presStyleCnt="0"/>
      <dgm:spPr/>
    </dgm:pt>
    <dgm:pt modelId="{B95B8AB4-A5F6-4F58-B8C3-9FE95CDFEE6B}" type="pres">
      <dgm:prSet presAssocID="{0085170E-AA86-4BE7-BDD2-A45BE872757B}" presName="childText" presStyleLbl="conFgAcc1" presStyleIdx="1" presStyleCnt="3">
        <dgm:presLayoutVars>
          <dgm:bulletEnabled val="1"/>
        </dgm:presLayoutVars>
      </dgm:prSet>
      <dgm:spPr/>
      <dgm:t>
        <a:bodyPr/>
        <a:lstStyle/>
        <a:p>
          <a:endParaRPr lang="en-GB"/>
        </a:p>
      </dgm:t>
    </dgm:pt>
    <dgm:pt modelId="{6B770404-95EB-4539-B149-F60302FB5B76}" type="pres">
      <dgm:prSet presAssocID="{C45BAD69-1BAB-471B-88B6-6428A6F82C5E}" presName="spaceBetweenRectangles" presStyleCnt="0"/>
      <dgm:spPr/>
    </dgm:pt>
    <dgm:pt modelId="{FD0D3307-079B-49A7-8F5D-BC068739DC9A}" type="pres">
      <dgm:prSet presAssocID="{5F0BFB9A-D0BB-41AE-A2E1-57C69C5D4814}" presName="parentLin" presStyleCnt="0"/>
      <dgm:spPr/>
    </dgm:pt>
    <dgm:pt modelId="{738F9C13-7302-402F-8E2B-129CB45C56A7}" type="pres">
      <dgm:prSet presAssocID="{5F0BFB9A-D0BB-41AE-A2E1-57C69C5D4814}" presName="parentLeftMargin" presStyleLbl="node1" presStyleIdx="1" presStyleCnt="3"/>
      <dgm:spPr/>
      <dgm:t>
        <a:bodyPr/>
        <a:lstStyle/>
        <a:p>
          <a:endParaRPr lang="en-GB"/>
        </a:p>
      </dgm:t>
    </dgm:pt>
    <dgm:pt modelId="{2D89A409-F17C-42E2-A2E7-8862C2015AC8}" type="pres">
      <dgm:prSet presAssocID="{5F0BFB9A-D0BB-41AE-A2E1-57C69C5D4814}" presName="parentText" presStyleLbl="node1" presStyleIdx="2" presStyleCnt="3">
        <dgm:presLayoutVars>
          <dgm:chMax val="0"/>
          <dgm:bulletEnabled val="1"/>
        </dgm:presLayoutVars>
      </dgm:prSet>
      <dgm:spPr/>
      <dgm:t>
        <a:bodyPr/>
        <a:lstStyle/>
        <a:p>
          <a:endParaRPr lang="en-GB"/>
        </a:p>
      </dgm:t>
    </dgm:pt>
    <dgm:pt modelId="{F54F4468-44E5-4E84-A794-BDE0711C0EA8}" type="pres">
      <dgm:prSet presAssocID="{5F0BFB9A-D0BB-41AE-A2E1-57C69C5D4814}" presName="negativeSpace" presStyleCnt="0"/>
      <dgm:spPr/>
    </dgm:pt>
    <dgm:pt modelId="{E4B8E404-A756-4FE7-B01D-8328BBB73EB3}" type="pres">
      <dgm:prSet presAssocID="{5F0BFB9A-D0BB-41AE-A2E1-57C69C5D4814}" presName="childText" presStyleLbl="conFgAcc1" presStyleIdx="2" presStyleCnt="3">
        <dgm:presLayoutVars>
          <dgm:bulletEnabled val="1"/>
        </dgm:presLayoutVars>
      </dgm:prSet>
      <dgm:spPr/>
      <dgm:t>
        <a:bodyPr/>
        <a:lstStyle/>
        <a:p>
          <a:endParaRPr lang="en-GB"/>
        </a:p>
      </dgm:t>
    </dgm:pt>
  </dgm:ptLst>
  <dgm:cxnLst>
    <dgm:cxn modelId="{1624E147-21B5-4D8C-89AE-9434ED4B4688}" srcId="{0085170E-AA86-4BE7-BDD2-A45BE872757B}" destId="{A2556DCB-E32C-4FBC-85C2-237F36C6BB60}" srcOrd="3" destOrd="0" parTransId="{1E5D94EC-9DED-49CD-BCB2-D0BADB7401FB}" sibTransId="{639D2DFE-5B9E-4FE7-BA2A-53C1314E90A5}"/>
    <dgm:cxn modelId="{1E81C4C7-1E5F-4455-9CCB-45E81EB254F5}" type="presOf" srcId="{FA1925FF-CF6B-4EB9-8279-4D7C607E4EE6}" destId="{0360A883-0F92-4A5C-A8EC-AA36234688F2}" srcOrd="0" destOrd="0" presId="urn:microsoft.com/office/officeart/2005/8/layout/list1"/>
    <dgm:cxn modelId="{A9934783-D485-41A6-8EB7-829EBD5AEA41}" srcId="{0085170E-AA86-4BE7-BDD2-A45BE872757B}" destId="{6C9FEAFA-FDAC-4324-9A6A-19A4B18AFB01}" srcOrd="4" destOrd="0" parTransId="{B3DAAF2E-41A0-4CD4-9246-32C17533D9D4}" sibTransId="{440EDD70-8391-4F58-9F9F-66B3D0C2D758}"/>
    <dgm:cxn modelId="{889B254C-B9BA-44E3-823C-78CB1E79F486}" type="presOf" srcId="{31798483-1B9D-4173-A363-F814F4345B05}" destId="{6AA73CEE-5E99-447D-863A-7083EDE09E3E}" srcOrd="1" destOrd="0" presId="urn:microsoft.com/office/officeart/2005/8/layout/list1"/>
    <dgm:cxn modelId="{FEE577B2-2136-480A-AA75-E411C7E17748}" type="presOf" srcId="{5F0BFB9A-D0BB-41AE-A2E1-57C69C5D4814}" destId="{2D89A409-F17C-42E2-A2E7-8862C2015AC8}" srcOrd="1" destOrd="0" presId="urn:microsoft.com/office/officeart/2005/8/layout/list1"/>
    <dgm:cxn modelId="{B8A63B7A-16A0-42D1-A41A-8A24AAE24866}" type="presOf" srcId="{0085170E-AA86-4BE7-BDD2-A45BE872757B}" destId="{2D9F0AF5-9E0E-4E43-901F-CD21C4AA7F6D}" srcOrd="0" destOrd="0" presId="urn:microsoft.com/office/officeart/2005/8/layout/list1"/>
    <dgm:cxn modelId="{CCFCE502-E723-4CAA-A889-725F4CF2E6E4}" srcId="{0085170E-AA86-4BE7-BDD2-A45BE872757B}" destId="{7AD832B9-9E1C-46FE-AC91-E5DB0A0A7BE3}" srcOrd="1" destOrd="0" parTransId="{863A4FB7-D41A-42F3-A9BF-95EAE2FC1D78}" sibTransId="{45D179DC-8186-4872-BBF4-A63D5D78C612}"/>
    <dgm:cxn modelId="{36FCB186-E255-4FB3-8B9E-E60A62E2555D}" type="presOf" srcId="{C33C8373-0AE0-45C9-97BB-ACB1F21CFC65}" destId="{9CAEE2DA-D540-408B-9E5C-5D2AA56AE39F}" srcOrd="0" destOrd="0" presId="urn:microsoft.com/office/officeart/2005/8/layout/list1"/>
    <dgm:cxn modelId="{28446461-AF7A-433C-9518-920985C82FAC}" srcId="{C33C8373-0AE0-45C9-97BB-ACB1F21CFC65}" destId="{0085170E-AA86-4BE7-BDD2-A45BE872757B}" srcOrd="1" destOrd="0" parTransId="{BA853863-594E-4487-A061-8F0F7E9D0DF8}" sibTransId="{C45BAD69-1BAB-471B-88B6-6428A6F82C5E}"/>
    <dgm:cxn modelId="{9E69AF9D-41B1-454B-B419-A93915044E0F}" type="presOf" srcId="{7AD832B9-9E1C-46FE-AC91-E5DB0A0A7BE3}" destId="{B95B8AB4-A5F6-4F58-B8C3-9FE95CDFEE6B}" srcOrd="0" destOrd="1" presId="urn:microsoft.com/office/officeart/2005/8/layout/list1"/>
    <dgm:cxn modelId="{F133F035-1323-4CCD-8410-BE9E39AA3DAA}" srcId="{C33C8373-0AE0-45C9-97BB-ACB1F21CFC65}" destId="{31798483-1B9D-4173-A363-F814F4345B05}" srcOrd="0" destOrd="0" parTransId="{BD2CBE62-172F-46A4-A324-D4D7640EF48D}" sibTransId="{C97695CA-3B81-4936-809B-3FD041D85480}"/>
    <dgm:cxn modelId="{783EAF42-550C-4574-A6D3-ED988DAC8B49}" srcId="{0085170E-AA86-4BE7-BDD2-A45BE872757B}" destId="{58B7CB4F-BE44-4C6D-BAFD-323EC37B1B5B}" srcOrd="2" destOrd="0" parTransId="{2ED41607-6827-4B73-9CEC-FA4F587FA571}" sibTransId="{FE730935-88C6-4A81-B0A8-6BE02EF26C24}"/>
    <dgm:cxn modelId="{AB02A099-2B8F-4ED7-8A72-CDD476E9ECC2}" type="presOf" srcId="{58B7CB4F-BE44-4C6D-BAFD-323EC37B1B5B}" destId="{B95B8AB4-A5F6-4F58-B8C3-9FE95CDFEE6B}" srcOrd="0" destOrd="2" presId="urn:microsoft.com/office/officeart/2005/8/layout/list1"/>
    <dgm:cxn modelId="{8D22E68A-89E2-4D7C-AB09-F23FB9147771}" type="presOf" srcId="{E0AB974A-3E1E-4182-90FB-83B49A0F314C}" destId="{E4B8E404-A756-4FE7-B01D-8328BBB73EB3}" srcOrd="0" destOrd="0" presId="urn:microsoft.com/office/officeart/2005/8/layout/list1"/>
    <dgm:cxn modelId="{B5AA847A-E5D9-414A-BD91-3108F682EF15}" type="presOf" srcId="{9933AC4D-2E62-4343-A1CB-9D9A1EC91131}" destId="{B95B8AB4-A5F6-4F58-B8C3-9FE95CDFEE6B}" srcOrd="0" destOrd="5" presId="urn:microsoft.com/office/officeart/2005/8/layout/list1"/>
    <dgm:cxn modelId="{415894B5-057B-4EB4-BADF-F6DC4C305367}" type="presOf" srcId="{31798483-1B9D-4173-A363-F814F4345B05}" destId="{55577F18-542B-44B5-B754-26F75A5A5489}" srcOrd="0" destOrd="0" presId="urn:microsoft.com/office/officeart/2005/8/layout/list1"/>
    <dgm:cxn modelId="{F9831D20-4170-4AD3-92EC-6647D71D0C83}" srcId="{0085170E-AA86-4BE7-BDD2-A45BE872757B}" destId="{9933AC4D-2E62-4343-A1CB-9D9A1EC91131}" srcOrd="5" destOrd="0" parTransId="{05FF34F7-B36D-47AE-BC7F-78542D8655B1}" sibTransId="{58155290-F083-4D75-95BB-1AABAF0398F3}"/>
    <dgm:cxn modelId="{F30FB1A3-E0A5-4D1B-B467-FF12FBCB6571}" srcId="{C33C8373-0AE0-45C9-97BB-ACB1F21CFC65}" destId="{5F0BFB9A-D0BB-41AE-A2E1-57C69C5D4814}" srcOrd="2" destOrd="0" parTransId="{619E63CC-8BB9-4084-AC08-82E1F8DAD27D}" sibTransId="{ABD45F0A-6C22-403F-958D-D6697C0EAFAC}"/>
    <dgm:cxn modelId="{62380048-F8DD-48E4-843E-D0327F6D66B9}" srcId="{31798483-1B9D-4173-A363-F814F4345B05}" destId="{612A32EB-0BC5-4373-9505-15AC8FB522B8}" srcOrd="1" destOrd="0" parTransId="{0692771D-1F39-4655-AA01-15F471738689}" sibTransId="{15703736-94D9-4B80-AF47-5C1BAF4FCA00}"/>
    <dgm:cxn modelId="{AFA4D22C-9F3E-4AD2-B84F-3854D8025EA8}" type="presOf" srcId="{6C9FEAFA-FDAC-4324-9A6A-19A4B18AFB01}" destId="{B95B8AB4-A5F6-4F58-B8C3-9FE95CDFEE6B}" srcOrd="0" destOrd="4" presId="urn:microsoft.com/office/officeart/2005/8/layout/list1"/>
    <dgm:cxn modelId="{0C929D3E-CA62-4716-A9B3-9A3F17A7694D}" srcId="{0085170E-AA86-4BE7-BDD2-A45BE872757B}" destId="{5661FC10-1A90-4296-A888-23BD7B152BBF}" srcOrd="0" destOrd="0" parTransId="{3ED56759-3196-4E64-9E82-2560B32E1B98}" sibTransId="{A2BB5247-42CE-40CB-BECB-86DDAC7795AF}"/>
    <dgm:cxn modelId="{0DCAE153-8D92-4CAD-B4C5-51ACE4DE5632}" type="presOf" srcId="{5F0BFB9A-D0BB-41AE-A2E1-57C69C5D4814}" destId="{738F9C13-7302-402F-8E2B-129CB45C56A7}" srcOrd="0" destOrd="0" presId="urn:microsoft.com/office/officeart/2005/8/layout/list1"/>
    <dgm:cxn modelId="{2472C754-65C2-4822-9DD2-55EA950BB274}" type="presOf" srcId="{A2556DCB-E32C-4FBC-85C2-237F36C6BB60}" destId="{B95B8AB4-A5F6-4F58-B8C3-9FE95CDFEE6B}" srcOrd="0" destOrd="3" presId="urn:microsoft.com/office/officeart/2005/8/layout/list1"/>
    <dgm:cxn modelId="{310822EE-1646-4E00-B912-4273DF6AACDE}" type="presOf" srcId="{0085170E-AA86-4BE7-BDD2-A45BE872757B}" destId="{D09ADB3F-2FEF-4295-A9C5-645586E60583}" srcOrd="1" destOrd="0" presId="urn:microsoft.com/office/officeart/2005/8/layout/list1"/>
    <dgm:cxn modelId="{4BD8D2B5-143B-4799-8F8A-87FBF9D5CBDE}" srcId="{31798483-1B9D-4173-A363-F814F4345B05}" destId="{FA1925FF-CF6B-4EB9-8279-4D7C607E4EE6}" srcOrd="0" destOrd="0" parTransId="{13E7B6B4-0BB5-4BAA-B2D9-C548129DF398}" sibTransId="{878B5DF3-37F3-468B-85ED-F0FB533C480F}"/>
    <dgm:cxn modelId="{EC7F603F-EB91-49F3-8BC5-D5B36F9811D5}" srcId="{5F0BFB9A-D0BB-41AE-A2E1-57C69C5D4814}" destId="{E0AB974A-3E1E-4182-90FB-83B49A0F314C}" srcOrd="0" destOrd="0" parTransId="{576C58BE-141D-4EC9-A7FD-7F3DE388CD19}" sibTransId="{45279802-76E0-41AA-B146-221581C6395D}"/>
    <dgm:cxn modelId="{5EBC06FB-9280-4CBC-83E1-071A8A864FE7}" type="presOf" srcId="{5661FC10-1A90-4296-A888-23BD7B152BBF}" destId="{B95B8AB4-A5F6-4F58-B8C3-9FE95CDFEE6B}" srcOrd="0" destOrd="0" presId="urn:microsoft.com/office/officeart/2005/8/layout/list1"/>
    <dgm:cxn modelId="{28A38AA6-3A30-44FA-BA94-B542ACCD3862}" type="presOf" srcId="{612A32EB-0BC5-4373-9505-15AC8FB522B8}" destId="{0360A883-0F92-4A5C-A8EC-AA36234688F2}" srcOrd="0" destOrd="1" presId="urn:microsoft.com/office/officeart/2005/8/layout/list1"/>
    <dgm:cxn modelId="{513CC55E-0E14-411E-8B6A-19BC9CD35527}" type="presParOf" srcId="{9CAEE2DA-D540-408B-9E5C-5D2AA56AE39F}" destId="{3316F161-9839-4E95-91AB-14F1089FDD36}" srcOrd="0" destOrd="0" presId="urn:microsoft.com/office/officeart/2005/8/layout/list1"/>
    <dgm:cxn modelId="{A4F7D672-B4FB-45BA-88D8-06CC2ABF1B09}" type="presParOf" srcId="{3316F161-9839-4E95-91AB-14F1089FDD36}" destId="{55577F18-542B-44B5-B754-26F75A5A5489}" srcOrd="0" destOrd="0" presId="urn:microsoft.com/office/officeart/2005/8/layout/list1"/>
    <dgm:cxn modelId="{2ABDAF5D-1504-4C45-839F-EC0C54CFF45D}" type="presParOf" srcId="{3316F161-9839-4E95-91AB-14F1089FDD36}" destId="{6AA73CEE-5E99-447D-863A-7083EDE09E3E}" srcOrd="1" destOrd="0" presId="urn:microsoft.com/office/officeart/2005/8/layout/list1"/>
    <dgm:cxn modelId="{6A1E29B6-7BD8-4901-AC96-5E88EC3803E2}" type="presParOf" srcId="{9CAEE2DA-D540-408B-9E5C-5D2AA56AE39F}" destId="{72A1A265-58E4-4925-986E-16CF684C75A7}" srcOrd="1" destOrd="0" presId="urn:microsoft.com/office/officeart/2005/8/layout/list1"/>
    <dgm:cxn modelId="{D2D55E4F-1E25-4BFB-915B-1733D36382FF}" type="presParOf" srcId="{9CAEE2DA-D540-408B-9E5C-5D2AA56AE39F}" destId="{0360A883-0F92-4A5C-A8EC-AA36234688F2}" srcOrd="2" destOrd="0" presId="urn:microsoft.com/office/officeart/2005/8/layout/list1"/>
    <dgm:cxn modelId="{116D744C-BD4B-44DB-90F6-D41AE301B4A5}" type="presParOf" srcId="{9CAEE2DA-D540-408B-9E5C-5D2AA56AE39F}" destId="{85289704-4F75-4674-AECC-8361C16D50B5}" srcOrd="3" destOrd="0" presId="urn:microsoft.com/office/officeart/2005/8/layout/list1"/>
    <dgm:cxn modelId="{2F2EF5D0-AA07-4346-9F19-FD269C6B8716}" type="presParOf" srcId="{9CAEE2DA-D540-408B-9E5C-5D2AA56AE39F}" destId="{AF48ADA2-1DD1-4004-B296-0479C119C6AE}" srcOrd="4" destOrd="0" presId="urn:microsoft.com/office/officeart/2005/8/layout/list1"/>
    <dgm:cxn modelId="{4348F6FB-30DA-4B2F-9E8F-AB5759C68975}" type="presParOf" srcId="{AF48ADA2-1DD1-4004-B296-0479C119C6AE}" destId="{2D9F0AF5-9E0E-4E43-901F-CD21C4AA7F6D}" srcOrd="0" destOrd="0" presId="urn:microsoft.com/office/officeart/2005/8/layout/list1"/>
    <dgm:cxn modelId="{8B69A5F3-9237-4B16-9482-9896CB49E91E}" type="presParOf" srcId="{AF48ADA2-1DD1-4004-B296-0479C119C6AE}" destId="{D09ADB3F-2FEF-4295-A9C5-645586E60583}" srcOrd="1" destOrd="0" presId="urn:microsoft.com/office/officeart/2005/8/layout/list1"/>
    <dgm:cxn modelId="{18F69FC1-D858-4996-B6C6-5588F52DF972}" type="presParOf" srcId="{9CAEE2DA-D540-408B-9E5C-5D2AA56AE39F}" destId="{42397CD7-D446-416C-ABB3-259045A30166}" srcOrd="5" destOrd="0" presId="urn:microsoft.com/office/officeart/2005/8/layout/list1"/>
    <dgm:cxn modelId="{F34F7348-D39A-4E69-945D-DBCC201CC76D}" type="presParOf" srcId="{9CAEE2DA-D540-408B-9E5C-5D2AA56AE39F}" destId="{B95B8AB4-A5F6-4F58-B8C3-9FE95CDFEE6B}" srcOrd="6" destOrd="0" presId="urn:microsoft.com/office/officeart/2005/8/layout/list1"/>
    <dgm:cxn modelId="{8812CD1A-110A-4135-BCF0-E9177414D74E}" type="presParOf" srcId="{9CAEE2DA-D540-408B-9E5C-5D2AA56AE39F}" destId="{6B770404-95EB-4539-B149-F60302FB5B76}" srcOrd="7" destOrd="0" presId="urn:microsoft.com/office/officeart/2005/8/layout/list1"/>
    <dgm:cxn modelId="{6BA88C4B-FC62-4E45-8737-A7089A8052C8}" type="presParOf" srcId="{9CAEE2DA-D540-408B-9E5C-5D2AA56AE39F}" destId="{FD0D3307-079B-49A7-8F5D-BC068739DC9A}" srcOrd="8" destOrd="0" presId="urn:microsoft.com/office/officeart/2005/8/layout/list1"/>
    <dgm:cxn modelId="{9BE1C0A5-80C9-42B3-BBA3-78022925185B}" type="presParOf" srcId="{FD0D3307-079B-49A7-8F5D-BC068739DC9A}" destId="{738F9C13-7302-402F-8E2B-129CB45C56A7}" srcOrd="0" destOrd="0" presId="urn:microsoft.com/office/officeart/2005/8/layout/list1"/>
    <dgm:cxn modelId="{2B43DCE9-2918-4765-AC24-30904844A40A}" type="presParOf" srcId="{FD0D3307-079B-49A7-8F5D-BC068739DC9A}" destId="{2D89A409-F17C-42E2-A2E7-8862C2015AC8}" srcOrd="1" destOrd="0" presId="urn:microsoft.com/office/officeart/2005/8/layout/list1"/>
    <dgm:cxn modelId="{EBCC53E8-6A8B-41B9-ADA9-1DD1C3B6A9DD}" type="presParOf" srcId="{9CAEE2DA-D540-408B-9E5C-5D2AA56AE39F}" destId="{F54F4468-44E5-4E84-A794-BDE0711C0EA8}" srcOrd="9" destOrd="0" presId="urn:microsoft.com/office/officeart/2005/8/layout/list1"/>
    <dgm:cxn modelId="{DEC7CCC2-06EA-47C8-AE18-540B1E51A4E6}" type="presParOf" srcId="{9CAEE2DA-D540-408B-9E5C-5D2AA56AE39F}" destId="{E4B8E404-A756-4FE7-B01D-8328BBB73EB3}"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CD5AF8FA-E787-455D-B879-2A57D61AA2F6}" type="doc">
      <dgm:prSet loTypeId="urn:microsoft.com/office/officeart/2005/8/layout/pList2" loCatId="list" qsTypeId="urn:microsoft.com/office/officeart/2005/8/quickstyle/simple5" qsCatId="simple" csTypeId="urn:microsoft.com/office/officeart/2005/8/colors/accent3_1" csCatId="accent3"/>
      <dgm:spPr/>
      <dgm:t>
        <a:bodyPr/>
        <a:lstStyle/>
        <a:p>
          <a:endParaRPr lang="en-GB"/>
        </a:p>
      </dgm:t>
    </dgm:pt>
    <dgm:pt modelId="{134DB260-6150-4387-929B-FCC08FD1C622}">
      <dgm:prSet custT="1"/>
      <dgm:spPr/>
      <dgm:t>
        <a:bodyPr/>
        <a:lstStyle/>
        <a:p>
          <a:pPr rtl="0"/>
          <a:r>
            <a:rPr lang="en-GB" sz="3200" dirty="0" smtClean="0"/>
            <a:t>Hot-Add Memory</a:t>
          </a:r>
          <a:endParaRPr lang="en-GB" sz="3200" dirty="0"/>
        </a:p>
      </dgm:t>
    </dgm:pt>
    <dgm:pt modelId="{BB2CE057-D622-411E-9A00-65174B5D251A}" type="parTrans" cxnId="{C9CD6BBB-B260-4746-86A0-C0F67711C06C}">
      <dgm:prSet/>
      <dgm:spPr/>
      <dgm:t>
        <a:bodyPr/>
        <a:lstStyle/>
        <a:p>
          <a:endParaRPr lang="en-GB"/>
        </a:p>
      </dgm:t>
    </dgm:pt>
    <dgm:pt modelId="{1591EE48-8FFD-4BD4-9751-0E5EE01BDAB0}" type="sibTrans" cxnId="{C9CD6BBB-B260-4746-86A0-C0F67711C06C}">
      <dgm:prSet/>
      <dgm:spPr/>
      <dgm:t>
        <a:bodyPr/>
        <a:lstStyle/>
        <a:p>
          <a:endParaRPr lang="en-GB"/>
        </a:p>
      </dgm:t>
    </dgm:pt>
    <dgm:pt modelId="{EA6758B5-0B92-42AC-AE4D-C648AF97E587}">
      <dgm:prSet custT="1"/>
      <dgm:spPr/>
      <dgm:t>
        <a:bodyPr/>
        <a:lstStyle/>
        <a:p>
          <a:pPr rtl="0"/>
          <a:r>
            <a:rPr lang="en-GB" sz="3200" dirty="0" smtClean="0"/>
            <a:t>Hot-Add CPU</a:t>
          </a:r>
          <a:endParaRPr lang="en-GB" sz="3200" dirty="0"/>
        </a:p>
      </dgm:t>
    </dgm:pt>
    <dgm:pt modelId="{3DEB2549-9285-4B40-890F-71C8C721810D}" type="parTrans" cxnId="{0246F37D-FEFB-4901-9986-980222339E8A}">
      <dgm:prSet/>
      <dgm:spPr/>
      <dgm:t>
        <a:bodyPr/>
        <a:lstStyle/>
        <a:p>
          <a:endParaRPr lang="en-GB"/>
        </a:p>
      </dgm:t>
    </dgm:pt>
    <dgm:pt modelId="{F6360D9A-66BD-49F7-A170-71CFA23969CD}" type="sibTrans" cxnId="{0246F37D-FEFB-4901-9986-980222339E8A}">
      <dgm:prSet/>
      <dgm:spPr/>
      <dgm:t>
        <a:bodyPr/>
        <a:lstStyle/>
        <a:p>
          <a:endParaRPr lang="en-GB"/>
        </a:p>
      </dgm:t>
    </dgm:pt>
    <dgm:pt modelId="{9E7D0370-4830-4785-9054-DC8BA42DF00B}" type="pres">
      <dgm:prSet presAssocID="{CD5AF8FA-E787-455D-B879-2A57D61AA2F6}" presName="Name0" presStyleCnt="0">
        <dgm:presLayoutVars>
          <dgm:dir/>
          <dgm:resizeHandles val="exact"/>
        </dgm:presLayoutVars>
      </dgm:prSet>
      <dgm:spPr/>
      <dgm:t>
        <a:bodyPr/>
        <a:lstStyle/>
        <a:p>
          <a:endParaRPr lang="en-GB"/>
        </a:p>
      </dgm:t>
    </dgm:pt>
    <dgm:pt modelId="{C45465EF-43B7-410F-A20E-1273B986FFD6}" type="pres">
      <dgm:prSet presAssocID="{CD5AF8FA-E787-455D-B879-2A57D61AA2F6}" presName="bkgdShp" presStyleLbl="alignAccFollowNode1" presStyleIdx="0" presStyleCnt="1"/>
      <dgm:spPr/>
    </dgm:pt>
    <dgm:pt modelId="{7806977F-8462-4086-9FA3-B9C68300B630}" type="pres">
      <dgm:prSet presAssocID="{CD5AF8FA-E787-455D-B879-2A57D61AA2F6}" presName="linComp" presStyleCnt="0"/>
      <dgm:spPr/>
    </dgm:pt>
    <dgm:pt modelId="{890EC0E6-A911-4B51-8A17-98848E04524D}" type="pres">
      <dgm:prSet presAssocID="{134DB260-6150-4387-929B-FCC08FD1C622}" presName="compNode" presStyleCnt="0"/>
      <dgm:spPr/>
    </dgm:pt>
    <dgm:pt modelId="{6EB71982-AA49-465D-AEEC-3C24B788C5FA}" type="pres">
      <dgm:prSet presAssocID="{134DB260-6150-4387-929B-FCC08FD1C622}" presName="node" presStyleLbl="node1" presStyleIdx="0" presStyleCnt="2">
        <dgm:presLayoutVars>
          <dgm:bulletEnabled val="1"/>
        </dgm:presLayoutVars>
      </dgm:prSet>
      <dgm:spPr/>
      <dgm:t>
        <a:bodyPr/>
        <a:lstStyle/>
        <a:p>
          <a:endParaRPr lang="en-GB"/>
        </a:p>
      </dgm:t>
    </dgm:pt>
    <dgm:pt modelId="{DB141134-5CBC-4D83-B31A-67B5B9A6B8DF}" type="pres">
      <dgm:prSet presAssocID="{134DB260-6150-4387-929B-FCC08FD1C622}" presName="invisiNode" presStyleLbl="node1" presStyleIdx="0" presStyleCnt="2"/>
      <dgm:spPr/>
    </dgm:pt>
    <dgm:pt modelId="{E1223026-D417-4B2B-A98B-FCC18892B8CB}" type="pres">
      <dgm:prSet presAssocID="{134DB260-6150-4387-929B-FCC08FD1C622}" presName="imagNode" presStyleLbl="fgImgPlace1" presStyleIdx="0" presStyleCnt="2"/>
      <dgm:spPr/>
    </dgm:pt>
    <dgm:pt modelId="{5C30F0C9-91F5-4B42-9534-EB10E54B6979}" type="pres">
      <dgm:prSet presAssocID="{1591EE48-8FFD-4BD4-9751-0E5EE01BDAB0}" presName="sibTrans" presStyleLbl="sibTrans2D1" presStyleIdx="0" presStyleCnt="0"/>
      <dgm:spPr/>
      <dgm:t>
        <a:bodyPr/>
        <a:lstStyle/>
        <a:p>
          <a:endParaRPr lang="en-GB"/>
        </a:p>
      </dgm:t>
    </dgm:pt>
    <dgm:pt modelId="{FA89000B-8CD2-4BB1-AC6A-0E984BC0DD0D}" type="pres">
      <dgm:prSet presAssocID="{EA6758B5-0B92-42AC-AE4D-C648AF97E587}" presName="compNode" presStyleCnt="0"/>
      <dgm:spPr/>
    </dgm:pt>
    <dgm:pt modelId="{B6D080E2-B3D1-4E31-A276-07E639503A76}" type="pres">
      <dgm:prSet presAssocID="{EA6758B5-0B92-42AC-AE4D-C648AF97E587}" presName="node" presStyleLbl="node1" presStyleIdx="1" presStyleCnt="2">
        <dgm:presLayoutVars>
          <dgm:bulletEnabled val="1"/>
        </dgm:presLayoutVars>
      </dgm:prSet>
      <dgm:spPr/>
      <dgm:t>
        <a:bodyPr/>
        <a:lstStyle/>
        <a:p>
          <a:endParaRPr lang="en-GB"/>
        </a:p>
      </dgm:t>
    </dgm:pt>
    <dgm:pt modelId="{9C6DC729-95E7-4280-AF34-5E0BA4E5E7DD}" type="pres">
      <dgm:prSet presAssocID="{EA6758B5-0B92-42AC-AE4D-C648AF97E587}" presName="invisiNode" presStyleLbl="node1" presStyleIdx="1" presStyleCnt="2"/>
      <dgm:spPr/>
    </dgm:pt>
    <dgm:pt modelId="{DBEE8145-B5B8-467D-8236-87D794DF94D7}" type="pres">
      <dgm:prSet presAssocID="{EA6758B5-0B92-42AC-AE4D-C648AF97E587}" presName="imagNode" presStyleLbl="fgImgPlace1" presStyleIdx="1" presStyleCnt="2"/>
      <dgm:spPr/>
    </dgm:pt>
  </dgm:ptLst>
  <dgm:cxnLst>
    <dgm:cxn modelId="{C9CD6BBB-B260-4746-86A0-C0F67711C06C}" srcId="{CD5AF8FA-E787-455D-B879-2A57D61AA2F6}" destId="{134DB260-6150-4387-929B-FCC08FD1C622}" srcOrd="0" destOrd="0" parTransId="{BB2CE057-D622-411E-9A00-65174B5D251A}" sibTransId="{1591EE48-8FFD-4BD4-9751-0E5EE01BDAB0}"/>
    <dgm:cxn modelId="{C684C88C-C6C2-4E4B-8E44-AD3AE2A94C4F}" type="presOf" srcId="{134DB260-6150-4387-929B-FCC08FD1C622}" destId="{6EB71982-AA49-465D-AEEC-3C24B788C5FA}" srcOrd="0" destOrd="0" presId="urn:microsoft.com/office/officeart/2005/8/layout/pList2"/>
    <dgm:cxn modelId="{7C20780E-4F19-40D1-8B07-811B9B701353}" type="presOf" srcId="{EA6758B5-0B92-42AC-AE4D-C648AF97E587}" destId="{B6D080E2-B3D1-4E31-A276-07E639503A76}" srcOrd="0" destOrd="0" presId="urn:microsoft.com/office/officeart/2005/8/layout/pList2"/>
    <dgm:cxn modelId="{91A0C55E-0950-404D-8253-4F468CE8B4ED}" type="presOf" srcId="{1591EE48-8FFD-4BD4-9751-0E5EE01BDAB0}" destId="{5C30F0C9-91F5-4B42-9534-EB10E54B6979}" srcOrd="0" destOrd="0" presId="urn:microsoft.com/office/officeart/2005/8/layout/pList2"/>
    <dgm:cxn modelId="{A337635D-CF8A-4126-BFDA-B6B25D88B53E}" type="presOf" srcId="{CD5AF8FA-E787-455D-B879-2A57D61AA2F6}" destId="{9E7D0370-4830-4785-9054-DC8BA42DF00B}" srcOrd="0" destOrd="0" presId="urn:microsoft.com/office/officeart/2005/8/layout/pList2"/>
    <dgm:cxn modelId="{0246F37D-FEFB-4901-9986-980222339E8A}" srcId="{CD5AF8FA-E787-455D-B879-2A57D61AA2F6}" destId="{EA6758B5-0B92-42AC-AE4D-C648AF97E587}" srcOrd="1" destOrd="0" parTransId="{3DEB2549-9285-4B40-890F-71C8C721810D}" sibTransId="{F6360D9A-66BD-49F7-A170-71CFA23969CD}"/>
    <dgm:cxn modelId="{EC7BFE76-1CF9-4675-B4E8-FD23E27A44F2}" type="presParOf" srcId="{9E7D0370-4830-4785-9054-DC8BA42DF00B}" destId="{C45465EF-43B7-410F-A20E-1273B986FFD6}" srcOrd="0" destOrd="0" presId="urn:microsoft.com/office/officeart/2005/8/layout/pList2"/>
    <dgm:cxn modelId="{8B402B97-B203-4B4D-B0C3-1B50FF710C77}" type="presParOf" srcId="{9E7D0370-4830-4785-9054-DC8BA42DF00B}" destId="{7806977F-8462-4086-9FA3-B9C68300B630}" srcOrd="1" destOrd="0" presId="urn:microsoft.com/office/officeart/2005/8/layout/pList2"/>
    <dgm:cxn modelId="{4B2FDBD4-4A24-4D7B-B80D-747AFB3B0278}" type="presParOf" srcId="{7806977F-8462-4086-9FA3-B9C68300B630}" destId="{890EC0E6-A911-4B51-8A17-98848E04524D}" srcOrd="0" destOrd="0" presId="urn:microsoft.com/office/officeart/2005/8/layout/pList2"/>
    <dgm:cxn modelId="{52B446DC-D8EE-406E-ADB3-9147F168A7CE}" type="presParOf" srcId="{890EC0E6-A911-4B51-8A17-98848E04524D}" destId="{6EB71982-AA49-465D-AEEC-3C24B788C5FA}" srcOrd="0" destOrd="0" presId="urn:microsoft.com/office/officeart/2005/8/layout/pList2"/>
    <dgm:cxn modelId="{B0CC6CD6-FA94-4BC3-8055-E86A1556EF63}" type="presParOf" srcId="{890EC0E6-A911-4B51-8A17-98848E04524D}" destId="{DB141134-5CBC-4D83-B31A-67B5B9A6B8DF}" srcOrd="1" destOrd="0" presId="urn:microsoft.com/office/officeart/2005/8/layout/pList2"/>
    <dgm:cxn modelId="{1855F980-E8A9-4933-8276-D80C4C15FEB3}" type="presParOf" srcId="{890EC0E6-A911-4B51-8A17-98848E04524D}" destId="{E1223026-D417-4B2B-A98B-FCC18892B8CB}" srcOrd="2" destOrd="0" presId="urn:microsoft.com/office/officeart/2005/8/layout/pList2"/>
    <dgm:cxn modelId="{AEB7DAF3-7FB2-4322-B041-642EFE16E84C}" type="presParOf" srcId="{7806977F-8462-4086-9FA3-B9C68300B630}" destId="{5C30F0C9-91F5-4B42-9534-EB10E54B6979}" srcOrd="1" destOrd="0" presId="urn:microsoft.com/office/officeart/2005/8/layout/pList2"/>
    <dgm:cxn modelId="{D353DFA4-A194-4EED-9328-12AD18FD0476}" type="presParOf" srcId="{7806977F-8462-4086-9FA3-B9C68300B630}" destId="{FA89000B-8CD2-4BB1-AC6A-0E984BC0DD0D}" srcOrd="2" destOrd="0" presId="urn:microsoft.com/office/officeart/2005/8/layout/pList2"/>
    <dgm:cxn modelId="{CE6CDD66-9AE0-4452-AA17-3085D23943F6}" type="presParOf" srcId="{FA89000B-8CD2-4BB1-AC6A-0E984BC0DD0D}" destId="{B6D080E2-B3D1-4E31-A276-07E639503A76}" srcOrd="0" destOrd="0" presId="urn:microsoft.com/office/officeart/2005/8/layout/pList2"/>
    <dgm:cxn modelId="{1E31DB6E-B75F-4B71-A91E-51EAC8049B88}" type="presParOf" srcId="{FA89000B-8CD2-4BB1-AC6A-0E984BC0DD0D}" destId="{9C6DC729-95E7-4280-AF34-5E0BA4E5E7DD}" srcOrd="1" destOrd="0" presId="urn:microsoft.com/office/officeart/2005/8/layout/pList2"/>
    <dgm:cxn modelId="{FA9C69F7-3DAA-4099-8E01-957752EE683C}" type="presParOf" srcId="{FA89000B-8CD2-4BB1-AC6A-0E984BC0DD0D}" destId="{DBEE8145-B5B8-467D-8236-87D794DF94D7}" srcOrd="2" destOrd="0" presId="urn:microsoft.com/office/officeart/2005/8/layout/pList2"/>
  </dgm:cxnLst>
  <dgm:bg/>
  <dgm:whole/>
</dgm:dataModel>
</file>

<file path=ppt/diagrams/data8.xml><?xml version="1.0" encoding="utf-8"?>
<dgm:dataModel xmlns:dgm="http://schemas.openxmlformats.org/drawingml/2006/diagram" xmlns:a="http://schemas.openxmlformats.org/drawingml/2006/main">
  <dgm:ptLst>
    <dgm:pt modelId="{737EFB43-3A4A-4CC6-B0EF-8C11ED3A91D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GB"/>
        </a:p>
      </dgm:t>
    </dgm:pt>
    <dgm:pt modelId="{7A57A7B9-BB12-4F79-9C37-AB15A92F982D}">
      <dgm:prSet/>
      <dgm:spPr/>
      <dgm:t>
        <a:bodyPr/>
        <a:lstStyle/>
        <a:p>
          <a:pPr rtl="0"/>
          <a:r>
            <a:rPr lang="en-GB" dirty="0" smtClean="0"/>
            <a:t>Special diagnostic connection for administrators</a:t>
          </a:r>
          <a:endParaRPr lang="en-GB" dirty="0"/>
        </a:p>
      </dgm:t>
    </dgm:pt>
    <dgm:pt modelId="{9305EF94-FD7D-4BB1-A833-4B7F9BFC5321}" type="parTrans" cxnId="{B6E93544-E1BC-4269-9C3A-5C8B554CA101}">
      <dgm:prSet/>
      <dgm:spPr/>
      <dgm:t>
        <a:bodyPr/>
        <a:lstStyle/>
        <a:p>
          <a:endParaRPr lang="en-GB"/>
        </a:p>
      </dgm:t>
    </dgm:pt>
    <dgm:pt modelId="{290CA4EC-CCFA-4638-ADA7-DA7669F0014E}" type="sibTrans" cxnId="{B6E93544-E1BC-4269-9C3A-5C8B554CA101}">
      <dgm:prSet/>
      <dgm:spPr/>
      <dgm:t>
        <a:bodyPr/>
        <a:lstStyle/>
        <a:p>
          <a:endParaRPr lang="en-GB"/>
        </a:p>
      </dgm:t>
    </dgm:pt>
    <dgm:pt modelId="{450E6216-1BBF-404B-B6CB-38D18AA13205}">
      <dgm:prSet/>
      <dgm:spPr/>
      <dgm:t>
        <a:bodyPr/>
        <a:lstStyle/>
        <a:p>
          <a:pPr rtl="0"/>
          <a:r>
            <a:rPr lang="en-GB" dirty="0" smtClean="0"/>
            <a:t>Available when other connections are not possible</a:t>
          </a:r>
          <a:endParaRPr lang="en-GB" dirty="0"/>
        </a:p>
      </dgm:t>
    </dgm:pt>
    <dgm:pt modelId="{E35E6A00-8758-480A-81C3-D1F015181B3E}" type="parTrans" cxnId="{32B2FC1A-A7AA-49C8-965F-2E6A58C10644}">
      <dgm:prSet/>
      <dgm:spPr/>
      <dgm:t>
        <a:bodyPr/>
        <a:lstStyle/>
        <a:p>
          <a:endParaRPr lang="en-GB"/>
        </a:p>
      </dgm:t>
    </dgm:pt>
    <dgm:pt modelId="{1EEDABA4-23AB-4476-A0D1-5DE6BDA55411}" type="sibTrans" cxnId="{32B2FC1A-A7AA-49C8-965F-2E6A58C10644}">
      <dgm:prSet/>
      <dgm:spPr/>
      <dgm:t>
        <a:bodyPr/>
        <a:lstStyle/>
        <a:p>
          <a:endParaRPr lang="en-GB"/>
        </a:p>
      </dgm:t>
    </dgm:pt>
    <dgm:pt modelId="{F3F4EF27-3BDE-470D-930C-4F82EC2E6A3F}">
      <dgm:prSet/>
      <dgm:spPr/>
      <dgm:t>
        <a:bodyPr/>
        <a:lstStyle/>
        <a:p>
          <a:pPr rtl="0"/>
          <a:r>
            <a:rPr lang="en-GB" dirty="0" smtClean="0"/>
            <a:t>Use to troubleshoot or shut down cleanly</a:t>
          </a:r>
          <a:endParaRPr lang="en-GB" dirty="0"/>
        </a:p>
      </dgm:t>
    </dgm:pt>
    <dgm:pt modelId="{3DA18253-6F36-446C-BD25-C654E6B9D3E3}" type="parTrans" cxnId="{520FBDE3-4D78-428C-A951-138EF0830A13}">
      <dgm:prSet/>
      <dgm:spPr/>
      <dgm:t>
        <a:bodyPr/>
        <a:lstStyle/>
        <a:p>
          <a:endParaRPr lang="en-GB"/>
        </a:p>
      </dgm:t>
    </dgm:pt>
    <dgm:pt modelId="{D56E4BED-2798-4D26-8D44-8C493981B20F}" type="sibTrans" cxnId="{520FBDE3-4D78-428C-A951-138EF0830A13}">
      <dgm:prSet/>
      <dgm:spPr/>
      <dgm:t>
        <a:bodyPr/>
        <a:lstStyle/>
        <a:p>
          <a:endParaRPr lang="en-GB"/>
        </a:p>
      </dgm:t>
    </dgm:pt>
    <dgm:pt modelId="{6824C3FA-D2DA-430C-9E91-28D31F695123}">
      <dgm:prSet/>
      <dgm:spPr/>
      <dgm:t>
        <a:bodyPr/>
        <a:lstStyle/>
        <a:p>
          <a:pPr rtl="0"/>
          <a:r>
            <a:rPr lang="en-GB" dirty="0" smtClean="0"/>
            <a:t>Only available from clients running on the server by default</a:t>
          </a:r>
          <a:endParaRPr lang="en-GB" dirty="0"/>
        </a:p>
      </dgm:t>
    </dgm:pt>
    <dgm:pt modelId="{1358B961-49B8-4F37-8A69-06C0BCC34C19}" type="parTrans" cxnId="{9A2F6C57-724F-4F53-94C7-C42570E02C6D}">
      <dgm:prSet/>
      <dgm:spPr/>
      <dgm:t>
        <a:bodyPr/>
        <a:lstStyle/>
        <a:p>
          <a:endParaRPr lang="en-GB"/>
        </a:p>
      </dgm:t>
    </dgm:pt>
    <dgm:pt modelId="{FDEB4B51-937A-499E-A5FE-B3F8D0ED67CE}" type="sibTrans" cxnId="{9A2F6C57-724F-4F53-94C7-C42570E02C6D}">
      <dgm:prSet/>
      <dgm:spPr/>
      <dgm:t>
        <a:bodyPr/>
        <a:lstStyle/>
        <a:p>
          <a:endParaRPr lang="en-GB"/>
        </a:p>
      </dgm:t>
    </dgm:pt>
    <dgm:pt modelId="{F2E3F8A4-E40B-4AFC-849C-AF421C51CD24}" type="pres">
      <dgm:prSet presAssocID="{737EFB43-3A4A-4CC6-B0EF-8C11ED3A91D7}" presName="linear" presStyleCnt="0">
        <dgm:presLayoutVars>
          <dgm:dir/>
          <dgm:animLvl val="lvl"/>
          <dgm:resizeHandles val="exact"/>
        </dgm:presLayoutVars>
      </dgm:prSet>
      <dgm:spPr/>
      <dgm:t>
        <a:bodyPr/>
        <a:lstStyle/>
        <a:p>
          <a:endParaRPr lang="en-GB"/>
        </a:p>
      </dgm:t>
    </dgm:pt>
    <dgm:pt modelId="{4BB56531-208A-4BEB-B966-C75F4CDF0DDC}" type="pres">
      <dgm:prSet presAssocID="{7A57A7B9-BB12-4F79-9C37-AB15A92F982D}" presName="parentLin" presStyleCnt="0"/>
      <dgm:spPr/>
    </dgm:pt>
    <dgm:pt modelId="{54D6224E-01A3-4CE7-89EB-73D3F96665FD}" type="pres">
      <dgm:prSet presAssocID="{7A57A7B9-BB12-4F79-9C37-AB15A92F982D}" presName="parentLeftMargin" presStyleLbl="node1" presStyleIdx="0" presStyleCnt="1"/>
      <dgm:spPr/>
      <dgm:t>
        <a:bodyPr/>
        <a:lstStyle/>
        <a:p>
          <a:endParaRPr lang="en-GB"/>
        </a:p>
      </dgm:t>
    </dgm:pt>
    <dgm:pt modelId="{F991D90E-361F-46C4-901F-9EBA00F663D1}" type="pres">
      <dgm:prSet presAssocID="{7A57A7B9-BB12-4F79-9C37-AB15A92F982D}" presName="parentText" presStyleLbl="node1" presStyleIdx="0" presStyleCnt="1">
        <dgm:presLayoutVars>
          <dgm:chMax val="0"/>
          <dgm:bulletEnabled val="1"/>
        </dgm:presLayoutVars>
      </dgm:prSet>
      <dgm:spPr/>
      <dgm:t>
        <a:bodyPr/>
        <a:lstStyle/>
        <a:p>
          <a:endParaRPr lang="en-GB"/>
        </a:p>
      </dgm:t>
    </dgm:pt>
    <dgm:pt modelId="{85AFFB3B-A2E3-4D82-94B2-7FD555A80D32}" type="pres">
      <dgm:prSet presAssocID="{7A57A7B9-BB12-4F79-9C37-AB15A92F982D}" presName="negativeSpace" presStyleCnt="0"/>
      <dgm:spPr/>
    </dgm:pt>
    <dgm:pt modelId="{12C7CCA8-6A6C-428B-BA3D-16884E7B817C}" type="pres">
      <dgm:prSet presAssocID="{7A57A7B9-BB12-4F79-9C37-AB15A92F982D}" presName="childText" presStyleLbl="conFgAcc1" presStyleIdx="0" presStyleCnt="1" custScaleY="225261">
        <dgm:presLayoutVars>
          <dgm:bulletEnabled val="1"/>
        </dgm:presLayoutVars>
      </dgm:prSet>
      <dgm:spPr/>
      <dgm:t>
        <a:bodyPr/>
        <a:lstStyle/>
        <a:p>
          <a:endParaRPr lang="en-GB"/>
        </a:p>
      </dgm:t>
    </dgm:pt>
  </dgm:ptLst>
  <dgm:cxnLst>
    <dgm:cxn modelId="{9A2F6C57-724F-4F53-94C7-C42570E02C6D}" srcId="{7A57A7B9-BB12-4F79-9C37-AB15A92F982D}" destId="{6824C3FA-D2DA-430C-9E91-28D31F695123}" srcOrd="2" destOrd="0" parTransId="{1358B961-49B8-4F37-8A69-06C0BCC34C19}" sibTransId="{FDEB4B51-937A-499E-A5FE-B3F8D0ED67CE}"/>
    <dgm:cxn modelId="{C86C787C-BA93-4C05-86BC-F290C2060002}" type="presOf" srcId="{6824C3FA-D2DA-430C-9E91-28D31F695123}" destId="{12C7CCA8-6A6C-428B-BA3D-16884E7B817C}" srcOrd="0" destOrd="2" presId="urn:microsoft.com/office/officeart/2005/8/layout/list1"/>
    <dgm:cxn modelId="{D38801EA-BAFD-4E3F-8628-7063419E385B}" type="presOf" srcId="{450E6216-1BBF-404B-B6CB-38D18AA13205}" destId="{12C7CCA8-6A6C-428B-BA3D-16884E7B817C}" srcOrd="0" destOrd="0" presId="urn:microsoft.com/office/officeart/2005/8/layout/list1"/>
    <dgm:cxn modelId="{D49DA4C4-90F9-462F-A8B8-B92A753865E1}" type="presOf" srcId="{7A57A7B9-BB12-4F79-9C37-AB15A92F982D}" destId="{54D6224E-01A3-4CE7-89EB-73D3F96665FD}" srcOrd="0" destOrd="0" presId="urn:microsoft.com/office/officeart/2005/8/layout/list1"/>
    <dgm:cxn modelId="{2C535C32-9F8D-44F4-9FB8-054730A3F7E7}" type="presOf" srcId="{F3F4EF27-3BDE-470D-930C-4F82EC2E6A3F}" destId="{12C7CCA8-6A6C-428B-BA3D-16884E7B817C}" srcOrd="0" destOrd="1" presId="urn:microsoft.com/office/officeart/2005/8/layout/list1"/>
    <dgm:cxn modelId="{32B2FC1A-A7AA-49C8-965F-2E6A58C10644}" srcId="{7A57A7B9-BB12-4F79-9C37-AB15A92F982D}" destId="{450E6216-1BBF-404B-B6CB-38D18AA13205}" srcOrd="0" destOrd="0" parTransId="{E35E6A00-8758-480A-81C3-D1F015181B3E}" sibTransId="{1EEDABA4-23AB-4476-A0D1-5DE6BDA55411}"/>
    <dgm:cxn modelId="{1BEC222D-CFEE-4E83-BB2C-37ABE8534871}" type="presOf" srcId="{7A57A7B9-BB12-4F79-9C37-AB15A92F982D}" destId="{F991D90E-361F-46C4-901F-9EBA00F663D1}" srcOrd="1" destOrd="0" presId="urn:microsoft.com/office/officeart/2005/8/layout/list1"/>
    <dgm:cxn modelId="{520FBDE3-4D78-428C-A951-138EF0830A13}" srcId="{7A57A7B9-BB12-4F79-9C37-AB15A92F982D}" destId="{F3F4EF27-3BDE-470D-930C-4F82EC2E6A3F}" srcOrd="1" destOrd="0" parTransId="{3DA18253-6F36-446C-BD25-C654E6B9D3E3}" sibTransId="{D56E4BED-2798-4D26-8D44-8C493981B20F}"/>
    <dgm:cxn modelId="{B6E93544-E1BC-4269-9C3A-5C8B554CA101}" srcId="{737EFB43-3A4A-4CC6-B0EF-8C11ED3A91D7}" destId="{7A57A7B9-BB12-4F79-9C37-AB15A92F982D}" srcOrd="0" destOrd="0" parTransId="{9305EF94-FD7D-4BB1-A833-4B7F9BFC5321}" sibTransId="{290CA4EC-CCFA-4638-ADA7-DA7669F0014E}"/>
    <dgm:cxn modelId="{19D9C4FB-B1CA-4898-AAEA-0EECEF8E5036}" type="presOf" srcId="{737EFB43-3A4A-4CC6-B0EF-8C11ED3A91D7}" destId="{F2E3F8A4-E40B-4AFC-849C-AF421C51CD24}" srcOrd="0" destOrd="0" presId="urn:microsoft.com/office/officeart/2005/8/layout/list1"/>
    <dgm:cxn modelId="{78970D59-F312-4191-A672-8F7BC9036374}" type="presParOf" srcId="{F2E3F8A4-E40B-4AFC-849C-AF421C51CD24}" destId="{4BB56531-208A-4BEB-B966-C75F4CDF0DDC}" srcOrd="0" destOrd="0" presId="urn:microsoft.com/office/officeart/2005/8/layout/list1"/>
    <dgm:cxn modelId="{B356ABF6-07A6-4272-AF82-C33494D19F5F}" type="presParOf" srcId="{4BB56531-208A-4BEB-B966-C75F4CDF0DDC}" destId="{54D6224E-01A3-4CE7-89EB-73D3F96665FD}" srcOrd="0" destOrd="0" presId="urn:microsoft.com/office/officeart/2005/8/layout/list1"/>
    <dgm:cxn modelId="{FBCF8F31-8331-4C1B-99BD-DF0F7B80FE19}" type="presParOf" srcId="{4BB56531-208A-4BEB-B966-C75F4CDF0DDC}" destId="{F991D90E-361F-46C4-901F-9EBA00F663D1}" srcOrd="1" destOrd="0" presId="urn:microsoft.com/office/officeart/2005/8/layout/list1"/>
    <dgm:cxn modelId="{E7148F5F-9B77-408E-AD24-A0A846F911F0}" type="presParOf" srcId="{F2E3F8A4-E40B-4AFC-849C-AF421C51CD24}" destId="{85AFFB3B-A2E3-4D82-94B2-7FD555A80D32}" srcOrd="1" destOrd="0" presId="urn:microsoft.com/office/officeart/2005/8/layout/list1"/>
    <dgm:cxn modelId="{834E5378-BBCA-4156-9140-9FCCDD62A42E}" type="presParOf" srcId="{F2E3F8A4-E40B-4AFC-849C-AF421C51CD24}" destId="{12C7CCA8-6A6C-428B-BA3D-16884E7B817C}" srcOrd="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000" b="0">
                <a:latin typeface="Segoe" pitchFamily="34" charset="0"/>
              </a:defRPr>
            </a:lvl1pPr>
          </a:lstStyle>
          <a:p>
            <a:fld id="{53237AD6-D367-4CAE-9C3E-4A2964C71574}" type="datetime8">
              <a:rPr lang="en-US"/>
              <a:pPr/>
              <a:t>9/9/2008 5:10 PM</a:t>
            </a:fld>
            <a:endParaRPr lang="en-US"/>
          </a:p>
        </p:txBody>
      </p:sp>
      <p:sp>
        <p:nvSpPr>
          <p:cNvPr id="19460" name="Rectangle 4"/>
          <p:cNvSpPr>
            <a:spLocks noGrp="1" noChangeArrowheads="1"/>
          </p:cNvSpPr>
          <p:nvPr>
            <p:ph type="ftr" sz="quarter" idx="2"/>
          </p:nvPr>
        </p:nvSpPr>
        <p:spPr bwMode="auto">
          <a:xfrm>
            <a:off x="0" y="8580438"/>
            <a:ext cx="6550025" cy="71596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700" b="0"/>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84925" y="8831263"/>
            <a:ext cx="625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a:lvl1pPr>
          </a:lstStyle>
          <a:p>
            <a:fld id="{AC3561D2-279B-4F08-A412-F8CF808DE81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lnSpc>
                <a:spcPct val="100000"/>
              </a:lnSpc>
              <a:spcBef>
                <a:spcPct val="0"/>
              </a:spcBef>
              <a:defRPr sz="1200" b="0">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lnSpc>
                <a:spcPct val="100000"/>
              </a:lnSpc>
              <a:spcBef>
                <a:spcPct val="0"/>
              </a:spcBef>
              <a:defRPr sz="1200" b="0">
                <a:latin typeface="Times New Roman" pitchFamily="18" charset="0"/>
              </a:defRPr>
            </a:lvl1pPr>
          </a:lstStyle>
          <a:p>
            <a:fld id="{9A2AC574-90B2-4E01-9845-1180B9DC03B0}" type="datetime8">
              <a:rPr lang="en-US"/>
              <a:pPr/>
              <a:t>9/9/2008 5:10 PM</a:t>
            </a:fld>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37625"/>
            <a:ext cx="5792788" cy="35718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700" b="0"/>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707063" y="8829675"/>
            <a:ext cx="130175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lnSpc>
                <a:spcPct val="100000"/>
              </a:lnSpc>
              <a:spcBef>
                <a:spcPct val="0"/>
              </a:spcBef>
              <a:defRPr sz="1200" b="0">
                <a:latin typeface="Times New Roman" pitchFamily="18" charset="0"/>
              </a:defRPr>
            </a:lvl1pPr>
          </a:lstStyle>
          <a:p>
            <a:fld id="{01C43FE6-53D4-4CF6-ADB3-9B75FF73C84E}"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9/9/2008 5:10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txBox="1">
            <a:spLocks noGrp="1" noChangeArrowheads="1"/>
          </p:cNvSpPr>
          <p:nvPr/>
        </p:nvSpPr>
        <p:spPr bwMode="auto">
          <a:xfrm>
            <a:off x="3970938" y="8829967"/>
            <a:ext cx="3037840" cy="464820"/>
          </a:xfrm>
          <a:prstGeom prst="rect">
            <a:avLst/>
          </a:prstGeom>
          <a:noFill/>
          <a:ln w="9525" cap="flat" cmpd="sng" algn="ctr">
            <a:noFill/>
            <a:prstDash val="solid"/>
            <a:miter lim="800000"/>
            <a:headEnd type="none" w="med" len="med"/>
            <a:tailEnd type="none" w="med" len="med"/>
          </a:ln>
        </p:spPr>
        <p:txBody>
          <a:bodyPr lIns="93171" tIns="46586" rIns="93171" bIns="46586" anchor="b"/>
          <a:lstStyle/>
          <a:p>
            <a:pPr algn="r"/>
            <a:fld id="{B65701B8-AF46-4B14-8A56-517ABCBB1D0F}" type="slidenum">
              <a:rPr lang="en-US"/>
              <a:pPr algn="r"/>
              <a:t>11</a:t>
            </a:fld>
            <a:endParaRPr lang="en-US" dirty="0"/>
          </a:p>
        </p:txBody>
      </p:sp>
      <p:sp>
        <p:nvSpPr>
          <p:cNvPr id="307203" name="Rectangle 60417"/>
          <p:cNvSpPr>
            <a:spLocks noGrp="1" noRot="1" noChangeAspect="1" noChangeArrowheads="1" noTextEdit="1"/>
          </p:cNvSpPr>
          <p:nvPr>
            <p:ph type="sldImg"/>
          </p:nvPr>
        </p:nvSpPr>
        <p:spPr>
          <a:xfrm>
            <a:off x="1181100" y="698500"/>
            <a:ext cx="4648200" cy="3486150"/>
          </a:xfrm>
          <a:noFill/>
          <a:ln w="9525" cap="flat">
            <a:headEnd type="none" w="med" len="med"/>
            <a:tailEnd type="none" w="med" len="med"/>
          </a:ln>
        </p:spPr>
      </p:sp>
      <p:sp>
        <p:nvSpPr>
          <p:cNvPr id="176131" name="Rectangle 176130"/>
          <p:cNvSpPr>
            <a:spLocks noGrp="1" noChangeArrowheads="1"/>
          </p:cNvSpPr>
          <p:nvPr>
            <p:ph type="body" idx="1"/>
          </p:nvPr>
        </p:nvSpPr>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A98DC6A-1679-416E-8B0B-BEEA896ACF35}" type="datetime8">
              <a:rPr lang="en-US"/>
              <a:pPr/>
              <a:t>9/9/2008 5:10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5644F26-2646-487D-8755-5BC755629AE5}" type="slidenum">
              <a:rPr lang="en-US"/>
              <a:pPr/>
              <a:t>13</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B2FF7AC-194D-4965-BDFF-EA06E5831464}" type="datetime8">
              <a:rPr lang="en-US"/>
              <a:pPr/>
              <a:t>9/9/2008 5:10 PM</a:t>
            </a:fld>
            <a:endParaRPr lang="en-US"/>
          </a:p>
        </p:txBody>
      </p:sp>
      <p:sp>
        <p:nvSpPr>
          <p:cNvPr id="5" name="Rectangle 7"/>
          <p:cNvSpPr>
            <a:spLocks noGrp="1" noChangeArrowheads="1"/>
          </p:cNvSpPr>
          <p:nvPr>
            <p:ph type="sldNum" sz="quarter" idx="5"/>
          </p:nvPr>
        </p:nvSpPr>
        <p:spPr>
          <a:ln/>
        </p:spPr>
        <p:txBody>
          <a:bodyPr/>
          <a:lstStyle/>
          <a:p>
            <a:fld id="{BEEDD695-49D7-4B23-AA2B-DAA51D562007}" type="slidenum">
              <a:rPr lang="en-US"/>
              <a:pPr/>
              <a:t>14</a:t>
            </a:fld>
            <a:endParaRPr lang="en-US"/>
          </a:p>
        </p:txBody>
      </p:sp>
      <p:sp>
        <p:nvSpPr>
          <p:cNvPr id="634882" name="Rectangle 2"/>
          <p:cNvSpPr>
            <a:spLocks noGrp="1" noRot="1" noChangeAspect="1" noChangeArrowheads="1" noTextEdit="1"/>
          </p:cNvSpPr>
          <p:nvPr>
            <p:ph type="sldImg"/>
          </p:nvPr>
        </p:nvSpPr>
        <p:spPr>
          <a:xfrm>
            <a:off x="1182688" y="696913"/>
            <a:ext cx="4649787" cy="348615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9741537-C9FD-42D6-98AF-6793D6EFCADA}" type="datetime8">
              <a:rPr lang="en-US"/>
              <a:pPr/>
              <a:t>9/9/2008 5:10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C2C09366-6701-4FCD-BDB6-412639034B0B}" type="slidenum">
              <a:rPr lang="en-US"/>
              <a:pPr/>
              <a:t>19</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0C48DF3-1CCA-4FC2-ABD2-E8B77FCBAE39}" type="slidenum">
              <a:rPr lang="en-US" smtClean="0"/>
              <a:pPr/>
              <a:t>2</a:t>
            </a:fld>
            <a:endParaRPr lang="en-US" smtClean="0"/>
          </a:p>
        </p:txBody>
      </p:sp>
      <p:sp>
        <p:nvSpPr>
          <p:cNvPr id="41987" name="Shape 4"/>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lnSpc>
                <a:spcPct val="100000"/>
              </a:lnSpc>
              <a:spcBef>
                <a:spcPct val="0"/>
              </a:spcBef>
            </a:pPr>
            <a:fld id="{BD354380-9F58-49BC-AF1B-D5DE4F2DB78C}" type="slidenum">
              <a:rPr lang="en-US" sz="1200">
                <a:latin typeface="Arial" charset="0"/>
              </a:rPr>
              <a:pPr algn="r">
                <a:lnSpc>
                  <a:spcPct val="100000"/>
                </a:lnSpc>
                <a:spcBef>
                  <a:spcPct val="0"/>
                </a:spcBef>
              </a:pPr>
              <a:t>2</a:t>
            </a:fld>
            <a:endParaRPr lang="en-US" sz="1200" dirty="0">
              <a:latin typeface="Arial" charset="0"/>
            </a:endParaRPr>
          </a:p>
        </p:txBody>
      </p:sp>
      <p:sp>
        <p:nvSpPr>
          <p:cNvPr id="41988" name="Rectangle 53249"/>
          <p:cNvSpPr>
            <a:spLocks noGrp="1" noRot="1" noChangeAspect="1" noChangeArrowheads="1" noTextEdit="1"/>
          </p:cNvSpPr>
          <p:nvPr>
            <p:ph type="sldImg"/>
          </p:nvPr>
        </p:nvSpPr>
        <p:spPr>
          <a:noFill/>
          <a:ln cap="flat" algn="ctr">
            <a:headEnd type="none" w="med" len="med"/>
            <a:tailEnd type="none" w="med" len="med"/>
          </a:ln>
        </p:spPr>
      </p:sp>
      <p:sp>
        <p:nvSpPr>
          <p:cNvPr id="41989" name="Rectangle 53250"/>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CF335F5-90A3-48B2-9C56-9D5DEED44436}" type="datetime8">
              <a:rPr lang="en-US"/>
              <a:pPr/>
              <a:t>9/9/2008 5:10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91E9BD0-FB75-4DD8-B8A5-915A82BA6C87}" type="slidenum">
              <a:rPr lang="en-US"/>
              <a:pPr/>
              <a:t>23</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77CC3B4-A183-4730-8060-D5F0DB789DD0}" type="datetime8">
              <a:rPr lang="en-US"/>
              <a:pPr/>
              <a:t>9/9/2008 5:10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F59126A6-BB7E-469C-AD09-99C7A499BB91}" type="slidenum">
              <a:rPr lang="en-US"/>
              <a:pPr/>
              <a:t>36</a:t>
            </a:fld>
            <a:endParaRPr lang="en-US"/>
          </a:p>
        </p:txBody>
      </p:sp>
      <p:sp>
        <p:nvSpPr>
          <p:cNvPr id="349190" name="Rectangle 6"/>
          <p:cNvSpPr>
            <a:spLocks noGrp="1" noRot="1" noChangeAspect="1" noChangeArrowheads="1" noTextEdit="1"/>
          </p:cNvSpPr>
          <p:nvPr>
            <p:ph type="sldImg"/>
          </p:nvPr>
        </p:nvSpPr>
        <p:spPr>
          <a:ln/>
        </p:spPr>
      </p:sp>
      <p:sp>
        <p:nvSpPr>
          <p:cNvPr id="349191" name="Rectangle 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A2AC574-90B2-4E01-9845-1180B9DC03B0}" type="datetime8">
              <a:rPr lang="en-US" smtClean="0"/>
              <a:pPr/>
              <a:t>9/9/2008 5:10 PM</a:t>
            </a:fld>
            <a:endParaRPr lang="en-US"/>
          </a:p>
        </p:txBody>
      </p:sp>
      <p:sp>
        <p:nvSpPr>
          <p:cNvPr id="5" name="Footer Placeholder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01C43FE6-53D4-4CF6-ADB3-9B75FF73C8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A2AC574-90B2-4E01-9845-1180B9DC03B0}" type="datetime8">
              <a:rPr lang="en-US" smtClean="0"/>
              <a:pPr/>
              <a:t>9/9/2008 5:10 PM</a:t>
            </a:fld>
            <a:endParaRPr lang="en-US"/>
          </a:p>
        </p:txBody>
      </p:sp>
      <p:sp>
        <p:nvSpPr>
          <p:cNvPr id="5" name="Footer Placeholder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01C43FE6-53D4-4CF6-ADB3-9B75FF73C84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daty 3"/>
          <p:cNvSpPr>
            <a:spLocks noGrp="1"/>
          </p:cNvSpPr>
          <p:nvPr>
            <p:ph type="dt" idx="10"/>
          </p:nvPr>
        </p:nvSpPr>
        <p:spPr/>
        <p:txBody>
          <a:bodyPr/>
          <a:lstStyle/>
          <a:p>
            <a:fld id="{9A2AC574-90B2-4E01-9845-1180B9DC03B0}" type="datetime8">
              <a:rPr lang="en-US" smtClean="0"/>
              <a:pPr/>
              <a:t>9/9/2008 5:10 PM</a:t>
            </a:fld>
            <a:endParaRPr lang="en-US"/>
          </a:p>
        </p:txBody>
      </p:sp>
      <p:sp>
        <p:nvSpPr>
          <p:cNvPr id="5" name="Symbol zastępczy stopki 4"/>
          <p:cNvSpPr>
            <a:spLocks noGrp="1"/>
          </p:cNvSpPr>
          <p:nvPr>
            <p:ph type="ftr" sz="quarter" idx="11"/>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ymbol zastępczy numeru slajdu 5"/>
          <p:cNvSpPr>
            <a:spLocks noGrp="1"/>
          </p:cNvSpPr>
          <p:nvPr>
            <p:ph type="sldNum" sz="quarter" idx="12"/>
          </p:nvPr>
        </p:nvSpPr>
        <p:spPr/>
        <p:txBody>
          <a:bodyPr/>
          <a:lstStyle/>
          <a:p>
            <a:fld id="{01C43FE6-53D4-4CF6-ADB3-9B75FF73C8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00"/>
            <a:ext cx="6400800" cy="536575"/>
          </a:xfrm>
        </p:spPr>
        <p:txBody>
          <a:bodyPr>
            <a:normAutofit/>
          </a:bodyPr>
          <a:lstStyle>
            <a:lvl1pPr algn="r">
              <a:defRPr sz="2500">
                <a:latin typeface="Segoe"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81600"/>
            <a:ext cx="6400800" cy="457200"/>
          </a:xfrm>
        </p:spPr>
        <p:txBody>
          <a:bodyPr>
            <a:normAutofit/>
          </a:bodyPr>
          <a:lstStyle>
            <a:lvl1pPr marL="0" indent="0" algn="r">
              <a:buNone/>
              <a:defRPr sz="2000">
                <a:solidFill>
                  <a:srgbClr val="CC6346"/>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Content Placeholder 2"/>
          <p:cNvSpPr>
            <a:spLocks noGrp="1"/>
          </p:cNvSpPr>
          <p:nvPr>
            <p:ph sz="half" idx="1"/>
          </p:nvPr>
        </p:nvSpPr>
        <p:spPr>
          <a:xfrm>
            <a:off x="381000" y="1420813"/>
            <a:ext cx="4117975"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20813"/>
            <a:ext cx="4117975"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0840" y="228600"/>
            <a:ext cx="8393113" cy="1421928"/>
          </a:xfrm>
        </p:spPr>
        <p:txBody>
          <a:bodyPr rtlCol="0" anchor="ct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rtlCol="0" anchor="ctr"/>
          <a:lstStyle/>
          <a:p>
            <a:r>
              <a:rPr lang="en-US" smtClean="0"/>
              <a:t>Click to edit Master title style</a:t>
            </a:r>
            <a:endParaRPr lang="en-US" dirty="0"/>
          </a:p>
        </p:txBody>
      </p:sp>
      <p:sp>
        <p:nvSpPr>
          <p:cNvPr id="3" name="Content Placeholder 2"/>
          <p:cNvSpPr>
            <a:spLocks noGrp="1"/>
          </p:cNvSpPr>
          <p:nvPr>
            <p:ph sz="quarter" idx="1"/>
          </p:nvPr>
        </p:nvSpPr>
        <p:spPr>
          <a:xfrm>
            <a:off x="381000" y="1420813"/>
            <a:ext cx="4117975" cy="1030287"/>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5" y="1420813"/>
            <a:ext cx="4117975" cy="1030287"/>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2603500"/>
            <a:ext cx="4117975" cy="1031875"/>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1375" y="2603500"/>
            <a:ext cx="4117975" cy="1031875"/>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ackground1.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2162"/>
          </a:xfrm>
        </p:spPr>
        <p:txBody>
          <a:bodyPr>
            <a:normAutofit/>
          </a:bodyPr>
          <a:lstStyle>
            <a:lvl1pPr algn="l">
              <a:defRPr sz="36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800600"/>
          </a:xfrm>
        </p:spPr>
        <p:txBody>
          <a:bodyPr/>
          <a:lstStyle>
            <a:lvl1pPr>
              <a:spcBef>
                <a:spcPts val="0"/>
              </a:spcBef>
              <a:buClr>
                <a:schemeClr val="accent6">
                  <a:lumMod val="75000"/>
                </a:schemeClr>
              </a:buClr>
              <a:buFont typeface="Wingdings" pitchFamily="2" charset="2"/>
              <a:buChar char="§"/>
              <a:defRPr>
                <a:latin typeface="+mn-lt"/>
              </a:defRPr>
            </a:lvl1pPr>
            <a:lvl2pPr>
              <a:buClr>
                <a:schemeClr val="accent6">
                  <a:lumMod val="75000"/>
                </a:schemeClr>
              </a:buClr>
              <a:buFont typeface="Wingdings" pitchFamily="2" charset="2"/>
              <a:buChar char="§"/>
              <a:defRPr>
                <a:latin typeface="+mn-lt"/>
              </a:defRPr>
            </a:lvl2pPr>
            <a:lvl3pPr>
              <a:buClr>
                <a:schemeClr val="accent6">
                  <a:lumMod val="75000"/>
                </a:schemeClr>
              </a:buClr>
              <a:buFont typeface="Wingdings" pitchFamily="2" charset="2"/>
              <a:buChar char="§"/>
              <a:defRPr>
                <a:latin typeface="+mn-lt"/>
              </a:defRPr>
            </a:lvl3pPr>
            <a:lvl4pPr>
              <a:buClr>
                <a:schemeClr val="accent6">
                  <a:lumMod val="75000"/>
                </a:schemeClr>
              </a:buClr>
              <a:buFont typeface="Wingdings" pitchFamily="2" charset="2"/>
              <a:buChar char="§"/>
              <a:defRPr>
                <a:latin typeface="+mn-lt"/>
              </a:defRPr>
            </a:lvl4pPr>
            <a:lvl5pPr>
              <a:buClr>
                <a:schemeClr val="accent6">
                  <a:lumMod val="75000"/>
                </a:schemeClr>
              </a:buClr>
              <a:buFont typeface="Wingdings" pitchFamily="2" charset="2"/>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SQL08_bL.png"/>
          <p:cNvPicPr>
            <a:picLocks noChangeAspect="1"/>
          </p:cNvPicPr>
          <p:nvPr/>
        </p:nvPicPr>
        <p:blipFill>
          <a:blip r:embed="rId4"/>
          <a:stretch>
            <a:fillRect/>
          </a:stretch>
        </p:blipFill>
        <p:spPr>
          <a:xfrm>
            <a:off x="7086600" y="6400800"/>
            <a:ext cx="1714500" cy="36331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026211-47D5-495A-B92D-79F1B46F3489}" type="datetimeFigureOut">
              <a:rPr lang="en-US"/>
              <a:pPr>
                <a:defRPr/>
              </a:pPr>
              <a:t>9/9/2008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BC0E9A-1391-4D2A-94C6-760579FD503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4A1FC8-53F7-4132-A9FC-A775AD78407A}" type="datetimeFigureOut">
              <a:rPr lang="en-US"/>
              <a:pPr>
                <a:defRPr/>
              </a:pPr>
              <a:t>9/9/2008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BD47C-83BB-4579-A20C-FA3F11D0D2D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26643B-41B7-4194-9732-F0E8137F4A25}" type="datetimeFigureOut">
              <a:rPr lang="en-US"/>
              <a:pPr>
                <a:defRPr/>
              </a:pPr>
              <a:t>9/9/2008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F7A78-C8BF-4563-95D4-2AAADF8F2C7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478304-FCDC-4C19-9A5C-7AFA07D53885}" type="datetimeFigureOut">
              <a:rPr lang="en-US"/>
              <a:pPr>
                <a:defRPr/>
              </a:pPr>
              <a:t>9/9/2008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B9702A-B596-470C-B17F-88ACBCAB87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F56107-F4D5-4B1B-9066-A2005BFCEDE8}" type="datetimeFigureOut">
              <a:rPr lang="en-US"/>
              <a:pPr>
                <a:defRPr/>
              </a:pPr>
              <a:t>9/9/2008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275342-A9A6-4B3F-8D03-3AA9432B5E7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D259A6-4421-4ED7-894B-4080636AF018}" type="datetimeFigureOut">
              <a:rPr lang="en-US"/>
              <a:pPr>
                <a:defRPr/>
              </a:pPr>
              <a:t>9/9/2008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04D442-FCEC-4ABF-A3D7-A57A23A679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94AB21-92D6-4F74-9D89-4A49CE9161EA}" type="datetimeFigureOut">
              <a:rPr lang="en-US"/>
              <a:pPr>
                <a:defRPr/>
              </a:pPr>
              <a:t>9/9/2008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6DA9F8-3273-4062-A234-3C55240C466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0E75D2-96A7-4A0C-B12A-4CCB2717E00E}" type="datetimeFigureOut">
              <a:rPr lang="en-US"/>
              <a:pPr>
                <a:defRPr/>
              </a:pPr>
              <a:t>9/9/2008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2720F2-EED6-4446-985C-B54F9ECBB4C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E3614B-951F-499B-B228-E0726DDC3396}" type="datetimeFigureOut">
              <a:rPr lang="en-US"/>
              <a:pPr>
                <a:defRPr/>
              </a:pPr>
              <a:t>9/9/2008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258DA4-FD1E-4797-9CA7-E91F2FA941C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A876A4-E241-4281-8D6E-3604D7ED61A8}" type="datetimeFigureOut">
              <a:rPr lang="en-US"/>
              <a:pPr>
                <a:defRPr/>
              </a:pPr>
              <a:t>9/9/2008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A962D-967A-4087-9040-9AD661CD3D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BE4C15-2370-4B65-938F-4AD6505845E5}" type="datetimeFigureOut">
              <a:rPr lang="en-US"/>
              <a:pPr>
                <a:defRPr/>
              </a:pPr>
              <a:t>9/9/2008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185288-08DA-46E5-A23C-7C12BBEED09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727075" y="1414463"/>
            <a:ext cx="7843838" cy="1409700"/>
          </a:xfrm>
        </p:spPr>
        <p:txBody>
          <a:bodyPr anchor="ctr"/>
          <a:lstStyle>
            <a:lvl1pPr>
              <a:defRPr/>
            </a:lvl1pPr>
          </a:lstStyle>
          <a:p>
            <a:r>
              <a:rPr lang="en-US" altLang="ja-JP" smtClean="0"/>
              <a:t>Click to edit Master title style</a:t>
            </a:r>
            <a:endParaRPr lang="en-US" altLang="ja-JP"/>
          </a:p>
        </p:txBody>
      </p:sp>
      <p:sp>
        <p:nvSpPr>
          <p:cNvPr id="279555" name="Rectangle 3"/>
          <p:cNvSpPr>
            <a:spLocks noGrp="1" noChangeArrowheads="1"/>
          </p:cNvSpPr>
          <p:nvPr>
            <p:ph type="subTitle" idx="1"/>
          </p:nvPr>
        </p:nvSpPr>
        <p:spPr>
          <a:xfrm>
            <a:off x="727075" y="4170363"/>
            <a:ext cx="8035925" cy="530225"/>
          </a:xfrm>
        </p:spPr>
        <p:txBody>
          <a:bodyPr/>
          <a:lstStyle>
            <a:lvl1pPr marL="0" indent="0">
              <a:spcBef>
                <a:spcPct val="0"/>
              </a:spcBef>
              <a:buFont typeface="Wingdings 2" pitchFamily="18" charset="2"/>
              <a:buNone/>
              <a:defRPr/>
            </a:lvl1pPr>
          </a:lstStyle>
          <a:p>
            <a:r>
              <a:rPr lang="en-US" altLang="ja-JP" smtClean="0"/>
              <a:t>Click to edit Master subtitle style</a:t>
            </a:r>
            <a:endParaRPr lang="en-US" altLang="ja-JP"/>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321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7638"/>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sz="half" idx="1"/>
          </p:nvPr>
        </p:nvSpPr>
        <p:spPr>
          <a:xfrm>
            <a:off x="379413" y="1416050"/>
            <a:ext cx="4113212"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a:off x="4645025" y="1416050"/>
            <a:ext cx="4114800"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0840" y="228600"/>
            <a:ext cx="8393113" cy="1421928"/>
          </a:xfrm>
        </p:spPr>
        <p:txBody>
          <a:bodyPr rtlCol="0" anchor="ct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54000"/>
            <a:ext cx="8380412" cy="682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600200"/>
            <a:ext cx="4113212"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148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254000"/>
            <a:ext cx="8380412" cy="6826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600200"/>
            <a:ext cx="8380412" cy="2262188"/>
          </a:xfrm>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Rectangle 1296399"/>
          <p:cNvPicPr>
            <a:picLocks noChangeAspect="1" noChangeArrowheads="1"/>
          </p:cNvPicPr>
          <p:nvPr/>
        </p:nvPicPr>
        <p:blipFill>
          <a:blip r:embed="rId2">
            <a:lum bright="100000"/>
          </a:blip>
          <a:srcRect r="6003"/>
          <a:stretch>
            <a:fillRect/>
          </a:stretch>
        </p:blipFill>
        <p:spPr bwMode="auto">
          <a:xfrm>
            <a:off x="6696075" y="6289675"/>
            <a:ext cx="2519363" cy="457200"/>
          </a:xfrm>
          <a:prstGeom prst="rect">
            <a:avLst/>
          </a:prstGeom>
          <a:noFill/>
          <a:ln w="9525">
            <a:noFill/>
            <a:miter lim="800000"/>
            <a:headEnd/>
            <a:tailEnd/>
          </a:ln>
          <a:effectLst>
            <a:outerShdw dist="17961" dir="2700000" algn="ctr" rotWithShape="0">
              <a:schemeClr val="bg2"/>
            </a:outerShdw>
          </a:effectLst>
        </p:spPr>
      </p:pic>
      <p:sp>
        <p:nvSpPr>
          <p:cNvPr id="529410" name="Title 529409"/>
          <p:cNvSpPr>
            <a:spLocks noGrp="1" noChangeArrowheads="1"/>
          </p:cNvSpPr>
          <p:nvPr>
            <p:ph type="ctrTitle"/>
          </p:nvPr>
        </p:nvSpPr>
        <p:spPr>
          <a:xfrm>
            <a:off x="627063" y="1654175"/>
            <a:ext cx="7772400" cy="1409700"/>
          </a:xfrm>
        </p:spPr>
        <p:txBody>
          <a:bodyPr anchor="ctr"/>
          <a:lstStyle>
            <a:lvl1pPr>
              <a:defRPr/>
            </a:lvl1pPr>
          </a:lstStyle>
          <a:p>
            <a:r>
              <a:rPr lang="en-US" smtClean="0"/>
              <a:t>Click to edit Master title style</a:t>
            </a:r>
            <a:endParaRPr lang="en-US"/>
          </a:p>
        </p:txBody>
      </p:sp>
      <p:sp>
        <p:nvSpPr>
          <p:cNvPr id="529411" name="Subtitle 529410"/>
          <p:cNvSpPr>
            <a:spLocks noGrp="1" noChangeArrowheads="1"/>
          </p:cNvSpPr>
          <p:nvPr>
            <p:ph type="subTitle" idx="1"/>
          </p:nvPr>
        </p:nvSpPr>
        <p:spPr>
          <a:xfrm>
            <a:off x="641350" y="4673600"/>
            <a:ext cx="7861300" cy="530225"/>
          </a:xfrm>
        </p:spPr>
        <p:txBody>
          <a:bodyPr anchor="ctr"/>
          <a:lstStyle>
            <a:lvl1pPr marL="0" indent="0">
              <a:buNone/>
              <a:defRPr>
                <a:solidFill>
                  <a:schemeClr val="accent1">
                    <a:alpha val="100000"/>
                  </a:schemeClr>
                </a:solidFill>
              </a:defRPr>
            </a:lvl1pPr>
          </a:lstStyle>
          <a:p>
            <a:r>
              <a:rPr lang="en-US" smtClean="0"/>
              <a:t>Click to edit Master subtitle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8386" name="Title Placeholder 528385"/>
          <p:cNvSpPr>
            <a:spLocks noGrp="1" noChangeArrowheads="1"/>
          </p:cNvSpPr>
          <p:nvPr>
            <p:ph type="title"/>
          </p:nvPr>
        </p:nvSpPr>
        <p:spPr bwMode="auto">
          <a:xfrm>
            <a:off x="381000" y="228600"/>
            <a:ext cx="8393113" cy="7508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528387" name="Text Placeholder 528386"/>
          <p:cNvSpPr>
            <a:spLocks noGrp="1" noChangeArrowheads="1"/>
          </p:cNvSpPr>
          <p:nvPr>
            <p:ph type="body" idx="1"/>
          </p:nvPr>
        </p:nvSpPr>
        <p:spPr bwMode="auto">
          <a:xfrm>
            <a:off x="381000" y="1420813"/>
            <a:ext cx="8388350" cy="221456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 name="Rectangle 1296399"/>
          <p:cNvPicPr>
            <a:picLocks noChangeAspect="1" noChangeArrowheads="1"/>
          </p:cNvPicPr>
          <p:nvPr/>
        </p:nvPicPr>
        <p:blipFill>
          <a:blip r:embed="rId14">
            <a:lum bright="100000"/>
          </a:blip>
          <a:srcRect r="6003"/>
          <a:stretch>
            <a:fillRect/>
          </a:stretch>
        </p:blipFill>
        <p:spPr bwMode="auto">
          <a:xfrm>
            <a:off x="6696075" y="6278563"/>
            <a:ext cx="2519363" cy="457200"/>
          </a:xfrm>
          <a:prstGeom prst="rect">
            <a:avLst/>
          </a:prstGeom>
          <a:noFill/>
          <a:ln w="9525">
            <a:noFill/>
            <a:miter lim="800000"/>
            <a:headEnd/>
            <a:tailEnd/>
          </a:ln>
          <a:effectLst>
            <a:outerShdw dist="17961" dir="2700000" algn="ctr" rotWithShape="0">
              <a:schemeClr val="bg2"/>
            </a:outerShdw>
          </a:effectLst>
        </p:spPr>
      </p:pic>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marL="342900" indent="-342900" algn="l" defTabSz="-13873163"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marL="342900" indent="-342900" algn="l" defTabSz="-13873163"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Arial"/>
          <a:cs typeface="Arial"/>
        </a:defRPr>
      </a:lvl2pPr>
      <a:lvl3pPr marL="342900" indent="-342900" algn="l" defTabSz="-13873163"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Arial"/>
          <a:cs typeface="Arial"/>
        </a:defRPr>
      </a:lvl3pPr>
      <a:lvl4pPr marL="342900" indent="-342900" algn="l" defTabSz="-13873163"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Arial"/>
          <a:cs typeface="Arial"/>
        </a:defRPr>
      </a:lvl4pPr>
      <a:lvl5pPr marL="342900" indent="-342900" algn="l" defTabSz="-13873163"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Arial"/>
          <a:cs typeface="Arial"/>
        </a:defRPr>
      </a:lvl5pPr>
      <a:lvl6pPr marL="457200" algn="l" eaLnBrk="1" fontAlgn="base" hangingPunct="1">
        <a:lnSpc>
          <a:spcPct val="90000"/>
        </a:lnSpc>
        <a:spcBef>
          <a:spcPct val="30000"/>
        </a:spcBef>
        <a:spcAft>
          <a:spcPct val="0"/>
        </a:spcAft>
        <a:defRPr sz="4800" b="1">
          <a:solidFill>
            <a:schemeClr val="tx2">
              <a:alpha val="100000"/>
            </a:schemeClr>
          </a:solidFill>
          <a:effectLst>
            <a:outerShdw blurRad="38100" dist="38100" dir="2700000" algn="tl">
              <a:srgbClr val="000000">
                <a:alpha val="43137"/>
              </a:srgbClr>
            </a:outerShdw>
          </a:effectLst>
          <a:latin typeface="Arial"/>
          <a:cs typeface="Arial"/>
        </a:defRPr>
      </a:lvl6pPr>
      <a:lvl7pPr marL="914400" algn="l" eaLnBrk="1" fontAlgn="base" hangingPunct="1">
        <a:lnSpc>
          <a:spcPct val="90000"/>
        </a:lnSpc>
        <a:spcBef>
          <a:spcPct val="30000"/>
        </a:spcBef>
        <a:spcAft>
          <a:spcPct val="0"/>
        </a:spcAft>
        <a:defRPr sz="4800" b="1">
          <a:solidFill>
            <a:schemeClr val="tx2">
              <a:alpha val="100000"/>
            </a:schemeClr>
          </a:solidFill>
          <a:effectLst>
            <a:outerShdw blurRad="38100" dist="38100" dir="2700000" algn="tl">
              <a:srgbClr val="000000">
                <a:alpha val="43137"/>
              </a:srgbClr>
            </a:outerShdw>
          </a:effectLst>
          <a:latin typeface="Arial"/>
          <a:cs typeface="Arial"/>
        </a:defRPr>
      </a:lvl7pPr>
      <a:lvl8pPr marL="1371600" algn="l" eaLnBrk="1" fontAlgn="base" hangingPunct="1">
        <a:lnSpc>
          <a:spcPct val="90000"/>
        </a:lnSpc>
        <a:spcBef>
          <a:spcPct val="30000"/>
        </a:spcBef>
        <a:spcAft>
          <a:spcPct val="0"/>
        </a:spcAft>
        <a:defRPr sz="4800" b="1">
          <a:solidFill>
            <a:schemeClr val="tx2">
              <a:alpha val="100000"/>
            </a:schemeClr>
          </a:solidFill>
          <a:effectLst>
            <a:outerShdw blurRad="38100" dist="38100" dir="2700000" algn="tl">
              <a:srgbClr val="000000">
                <a:alpha val="43137"/>
              </a:srgbClr>
            </a:outerShdw>
          </a:effectLst>
          <a:latin typeface="Arial"/>
          <a:cs typeface="Arial"/>
        </a:defRPr>
      </a:lvl8pPr>
      <a:lvl9pPr marL="1828800" algn="l" eaLnBrk="1" fontAlgn="base" hangingPunct="1">
        <a:lnSpc>
          <a:spcPct val="90000"/>
        </a:lnSpc>
        <a:spcBef>
          <a:spcPct val="30000"/>
        </a:spcBef>
        <a:spcAft>
          <a:spcPct val="0"/>
        </a:spcAft>
        <a:defRPr sz="4800" b="1">
          <a:solidFill>
            <a:schemeClr val="tx2">
              <a:alpha val="100000"/>
            </a:schemeClr>
          </a:solidFill>
          <a:effectLst>
            <a:outerShdw blurRad="38100" dist="38100" dir="2700000" algn="tl">
              <a:srgbClr val="000000">
                <a:alpha val="43137"/>
              </a:srgbClr>
            </a:outerShdw>
          </a:effectLst>
          <a:latin typeface="Arial"/>
          <a:cs typeface="Arial"/>
        </a:defRPr>
      </a:lvl9pPr>
    </p:titleStyle>
    <p:bodyStyle>
      <a:lvl1pPr marL="342900" indent="-342900" algn="l" defTabSz="-13873163" rtl="0" eaLnBrk="1" fontAlgn="base" hangingPunct="1">
        <a:lnSpc>
          <a:spcPct val="90000"/>
        </a:lnSpc>
        <a:spcBef>
          <a:spcPct val="30000"/>
        </a:spcBef>
        <a:spcAft>
          <a:spcPct val="0"/>
        </a:spcAft>
        <a:buClr>
          <a:schemeClr val="tx2"/>
        </a:buClr>
        <a:buSzPct val="95000"/>
        <a:buFont typeface="Wingdings" pitchFamily="2" charset="2"/>
        <a:buBlip>
          <a:blip r:embed="rId15"/>
        </a:buBlip>
        <a:defRPr sz="3200" b="1">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1" fontAlgn="base" hangingPunct="1">
        <a:lnSpc>
          <a:spcPct val="90000"/>
        </a:lnSpc>
        <a:spcBef>
          <a:spcPct val="30000"/>
        </a:spcBef>
        <a:spcAft>
          <a:spcPct val="0"/>
        </a:spcAft>
        <a:buClr>
          <a:schemeClr val="tx2"/>
        </a:buClr>
        <a:buSzPct val="95000"/>
        <a:buFont typeface="Wingdings" pitchFamily="2" charset="2"/>
        <a:buBlip>
          <a:blip r:embed="rId15"/>
        </a:buBlip>
        <a:defRPr sz="2800" b="1">
          <a:solidFill>
            <a:schemeClr val="tx1"/>
          </a:solidFill>
          <a:effectLst>
            <a:outerShdw blurRad="38100" dist="38100" dir="2700000" algn="tl">
              <a:srgbClr val="000000"/>
            </a:outerShdw>
          </a:effectLst>
          <a:latin typeface="+mn-lt"/>
          <a:cs typeface="+mn-cs"/>
        </a:defRPr>
      </a:lvl2pPr>
      <a:lvl3pPr marL="1143000" indent="-228600" algn="l" defTabSz="-13873163" rtl="0" eaLnBrk="1" fontAlgn="base" hangingPunct="1">
        <a:lnSpc>
          <a:spcPct val="90000"/>
        </a:lnSpc>
        <a:spcBef>
          <a:spcPct val="30000"/>
        </a:spcBef>
        <a:spcAft>
          <a:spcPct val="0"/>
        </a:spcAft>
        <a:buClr>
          <a:schemeClr val="tx2"/>
        </a:buClr>
        <a:buSzPct val="95000"/>
        <a:buFont typeface="Wingdings" pitchFamily="2" charset="2"/>
        <a:buBlip>
          <a:blip r:embed="rId15"/>
        </a:buBlip>
        <a:defRPr sz="2400" b="1">
          <a:solidFill>
            <a:schemeClr val="tx1"/>
          </a:solidFill>
          <a:effectLst>
            <a:outerShdw blurRad="38100" dist="38100" dir="2700000" algn="tl">
              <a:srgbClr val="000000"/>
            </a:outerShdw>
          </a:effectLst>
          <a:latin typeface="+mn-lt"/>
          <a:cs typeface="+mn-cs"/>
        </a:defRPr>
      </a:lvl3pPr>
      <a:lvl4pPr marL="1600200" indent="-228600" algn="l" defTabSz="-13873163" rtl="0" eaLnBrk="1" fontAlgn="base" hangingPunct="1">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cs typeface="+mn-cs"/>
        </a:defRPr>
      </a:lvl4pPr>
      <a:lvl5pPr marL="2057400" indent="-228600" algn="l" defTabSz="-13873163" rtl="0" eaLnBrk="1" fontAlgn="base" hangingPunct="1">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cs typeface="+mn-cs"/>
        </a:defRPr>
      </a:lvl5pPr>
      <a:lvl6pPr marL="2547938" indent="-361950" algn="l" eaLnBrk="1" fontAlgn="base" hangingPunct="1">
        <a:lnSpc>
          <a:spcPct val="90000"/>
        </a:lnSpc>
        <a:spcBef>
          <a:spcPct val="30000"/>
        </a:spcBef>
        <a:spcAft>
          <a:spcPct val="0"/>
        </a:spcAft>
        <a:buClr>
          <a:schemeClr val="tx2">
            <a:alpha val="100000"/>
          </a:schemeClr>
        </a:buClr>
        <a:buSzPct val="95000"/>
        <a:buFont typeface="Wingdings"/>
        <a:buBlip>
          <a:blip r:embed="rId16"/>
        </a:buBlip>
        <a:defRPr sz="2000" b="1">
          <a:solidFill>
            <a:schemeClr val="tx1">
              <a:alpha val="100000"/>
            </a:schemeClr>
          </a:solidFill>
          <a:effectLst>
            <a:outerShdw blurRad="38100" dist="38100" dir="2700000" algn="tl">
              <a:srgbClr val="000000">
                <a:alpha val="43137"/>
              </a:srgbClr>
            </a:outerShdw>
          </a:effectLst>
          <a:latin typeface="+mn-lt"/>
          <a:cs typeface="+mn-cs"/>
        </a:defRPr>
      </a:lvl6pPr>
      <a:lvl7pPr marL="3005138" indent="-361950" algn="l" eaLnBrk="1" fontAlgn="base" hangingPunct="1">
        <a:lnSpc>
          <a:spcPct val="90000"/>
        </a:lnSpc>
        <a:spcBef>
          <a:spcPct val="30000"/>
        </a:spcBef>
        <a:spcAft>
          <a:spcPct val="0"/>
        </a:spcAft>
        <a:buClr>
          <a:schemeClr val="tx2">
            <a:alpha val="100000"/>
          </a:schemeClr>
        </a:buClr>
        <a:buSzPct val="95000"/>
        <a:buFont typeface="Wingdings"/>
        <a:buBlip>
          <a:blip r:embed="rId16"/>
        </a:buBlip>
        <a:defRPr sz="2000" b="1">
          <a:solidFill>
            <a:schemeClr val="tx1">
              <a:alpha val="100000"/>
            </a:schemeClr>
          </a:solidFill>
          <a:effectLst>
            <a:outerShdw blurRad="38100" dist="38100" dir="2700000" algn="tl">
              <a:srgbClr val="000000">
                <a:alpha val="43137"/>
              </a:srgbClr>
            </a:outerShdw>
          </a:effectLst>
          <a:latin typeface="+mn-lt"/>
          <a:cs typeface="+mn-cs"/>
        </a:defRPr>
      </a:lvl7pPr>
      <a:lvl8pPr marL="3462338" indent="-361950" algn="l" eaLnBrk="1" fontAlgn="base" hangingPunct="1">
        <a:lnSpc>
          <a:spcPct val="90000"/>
        </a:lnSpc>
        <a:spcBef>
          <a:spcPct val="30000"/>
        </a:spcBef>
        <a:spcAft>
          <a:spcPct val="0"/>
        </a:spcAft>
        <a:buClr>
          <a:schemeClr val="tx2">
            <a:alpha val="100000"/>
          </a:schemeClr>
        </a:buClr>
        <a:buSzPct val="95000"/>
        <a:buFont typeface="Wingdings"/>
        <a:buBlip>
          <a:blip r:embed="rId16"/>
        </a:buBlip>
        <a:defRPr sz="2000" b="1">
          <a:solidFill>
            <a:schemeClr val="tx1">
              <a:alpha val="100000"/>
            </a:schemeClr>
          </a:solidFill>
          <a:effectLst>
            <a:outerShdw blurRad="38100" dist="38100" dir="2700000" algn="tl">
              <a:srgbClr val="000000">
                <a:alpha val="43137"/>
              </a:srgbClr>
            </a:outerShdw>
          </a:effectLst>
          <a:latin typeface="+mn-lt"/>
          <a:cs typeface="+mn-cs"/>
        </a:defRPr>
      </a:lvl8pPr>
      <a:lvl9pPr marL="3919538" indent="-361950" algn="l" eaLnBrk="1" fontAlgn="base" hangingPunct="1">
        <a:lnSpc>
          <a:spcPct val="90000"/>
        </a:lnSpc>
        <a:spcBef>
          <a:spcPct val="30000"/>
        </a:spcBef>
        <a:spcAft>
          <a:spcPct val="0"/>
        </a:spcAft>
        <a:buClr>
          <a:schemeClr val="tx2">
            <a:alpha val="100000"/>
          </a:schemeClr>
        </a:buClr>
        <a:buSzPct val="95000"/>
        <a:buFont typeface="Wingdings"/>
        <a:buBlip>
          <a:blip r:embed="rId16"/>
        </a:buBlip>
        <a:defRPr sz="2000" b="1">
          <a:solidFill>
            <a:schemeClr val="tx1">
              <a:alpha val="100000"/>
            </a:schemeClr>
          </a:solidFill>
          <a:effectLst>
            <a:outerShdw blurRad="38100" dist="38100" dir="2700000" algn="tl">
              <a:srgbClr val="000000">
                <a:alpha val="43137"/>
              </a:srgbClr>
            </a:outerShdw>
          </a:effectLst>
          <a:latin typeface="+mn-lt"/>
          <a:cs typeface="+mn-cs"/>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lnSpc>
                <a:spcPct val="85000"/>
              </a:lnSpc>
              <a:spcBef>
                <a:spcPct val="20000"/>
              </a:spcBef>
              <a:defRPr sz="1200">
                <a:solidFill>
                  <a:schemeClr val="tx1">
                    <a:tint val="75000"/>
                  </a:schemeClr>
                </a:solidFill>
                <a:latin typeface="Arial" charset="0"/>
                <a:cs typeface="Arial" charset="0"/>
              </a:defRPr>
            </a:lvl1pPr>
          </a:lstStyle>
          <a:p>
            <a:pPr>
              <a:defRPr/>
            </a:pPr>
            <a:fld id="{10CEC3DF-358A-4EC1-8504-C1F9FFEEF04B}" type="datetimeFigureOut">
              <a:rPr lang="en-US"/>
              <a:pPr>
                <a:defRPr/>
              </a:pPr>
              <a:t>9/9/2008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lnSpc>
                <a:spcPct val="85000"/>
              </a:lnSpc>
              <a:spcBef>
                <a:spcPct val="20000"/>
              </a:spcBef>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lnSpc>
                <a:spcPct val="85000"/>
              </a:lnSpc>
              <a:spcBef>
                <a:spcPct val="20000"/>
              </a:spcBef>
              <a:defRPr sz="1200">
                <a:solidFill>
                  <a:schemeClr val="tx1">
                    <a:tint val="75000"/>
                  </a:schemeClr>
                </a:solidFill>
                <a:latin typeface="Arial" charset="0"/>
                <a:cs typeface="Arial" charset="0"/>
              </a:defRPr>
            </a:lvl1pPr>
          </a:lstStyle>
          <a:p>
            <a:pPr>
              <a:defRPr/>
            </a:pPr>
            <a:fld id="{C1C2FF54-974E-4D99-8B80-0EE8EF0294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bwMode="auto">
          <a:xfrm>
            <a:off x="382588" y="228600"/>
            <a:ext cx="8380412" cy="750888"/>
          </a:xfrm>
          <a:prstGeom prst="rect">
            <a:avLst/>
          </a:prstGeom>
          <a:noFill/>
          <a:ln w="9525" algn="ctr">
            <a:noFill/>
            <a:miter lim="800000"/>
            <a:headEnd/>
            <a:tailEnd/>
          </a:ln>
          <a:effectLst>
            <a:outerShdw dist="17961" dir="2700000" algn="ctr" rotWithShape="0">
              <a:schemeClr val="bg2">
                <a:alpha val="74001"/>
              </a:schemeClr>
            </a:outerShdw>
          </a:effectLst>
        </p:spPr>
        <p:txBody>
          <a:bodyPr vert="horz" wrap="square" lIns="91440" tIns="45720" rIns="91440" bIns="45720" numCol="1" anchor="t" anchorCtr="0" compatLnSpc="1">
            <a:prstTxWarp prst="textNoShape">
              <a:avLst/>
            </a:prstTxWarp>
            <a:spAutoFit/>
          </a:bodyPr>
          <a:lstStyle/>
          <a:p>
            <a:pPr lvl="0"/>
            <a:r>
              <a:rPr lang="en-US" altLang="ja-JP" smtClean="0"/>
              <a:t>Click to edit Title Slide</a:t>
            </a:r>
          </a:p>
        </p:txBody>
      </p:sp>
      <p:sp>
        <p:nvSpPr>
          <p:cNvPr id="278531" name="Rectangle 3"/>
          <p:cNvSpPr>
            <a:spLocks noGrp="1" noChangeArrowheads="1"/>
          </p:cNvSpPr>
          <p:nvPr>
            <p:ph type="body" idx="1"/>
          </p:nvPr>
        </p:nvSpPr>
        <p:spPr bwMode="auto">
          <a:xfrm>
            <a:off x="381000" y="1417638"/>
            <a:ext cx="8380413"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Font typeface="Wingdings 2" pitchFamily="18" charset="2"/>
        <a:buBlip>
          <a:blip r:embed="rId14"/>
        </a:buBlip>
        <a:defRPr sz="2800">
          <a:solidFill>
            <a:schemeClr val="tx1"/>
          </a:solidFill>
          <a:effectLst>
            <a:outerShdw blurRad="38100" dist="38100" dir="2700000" algn="tl">
              <a:srgbClr val="000000"/>
            </a:outerShdw>
          </a:effectLst>
          <a:latin typeface="+mn-lt"/>
        </a:defRPr>
      </a:lvl2pPr>
      <a:lvl3pPr marL="1208088" indent="-373063" algn="l" rtl="0" eaLnBrk="1" fontAlgn="base" hangingPunct="1">
        <a:lnSpc>
          <a:spcPct val="90000"/>
        </a:lnSpc>
        <a:spcBef>
          <a:spcPct val="30000"/>
        </a:spcBef>
        <a:spcAft>
          <a:spcPct val="0"/>
        </a:spcAft>
        <a:buClr>
          <a:schemeClr val="tx2"/>
        </a:buClr>
        <a:buFont typeface="Wingdings 2" pitchFamily="18" charset="2"/>
        <a:buBlip>
          <a:blip r:embed="rId14"/>
        </a:buBlip>
        <a:defRPr sz="2400">
          <a:solidFill>
            <a:schemeClr val="tx1"/>
          </a:solidFill>
          <a:effectLst>
            <a:outerShdw blurRad="38100" dist="38100" dir="2700000" algn="tl">
              <a:srgbClr val="000000"/>
            </a:outerShdw>
          </a:effectLst>
          <a:latin typeface="+mn-lt"/>
        </a:defRPr>
      </a:lvl3pPr>
      <a:lvl4pPr marL="1544638" indent="-334963"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4pPr>
      <a:lvl5pPr marL="1851025" indent="-304800"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Font typeface="Wingdings 2" pitchFamily="18"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3.xml"/><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56.png"/><Relationship Id="rId5" Type="http://schemas.openxmlformats.org/officeDocument/2006/relationships/diagramQuickStyle" Target="../diagrams/quickStyle3.xml"/><Relationship Id="rId10" Type="http://schemas.openxmlformats.org/officeDocument/2006/relationships/image" Target="../media/image55.png"/><Relationship Id="rId4" Type="http://schemas.openxmlformats.org/officeDocument/2006/relationships/diagramLayout" Target="../diagrams/layout3.xml"/><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4.xml"/><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5.xml"/><Relationship Id="rId7"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70.png"/><Relationship Id="rId4" Type="http://schemas.openxmlformats.org/officeDocument/2006/relationships/diagramLayout" Target="../diagrams/layout5.xml"/><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6.xml"/><Relationship Id="rId7"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7.xml"/><Relationship Id="rId7"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8.xml"/><Relationship Id="rId7"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diagramData" Target="../diagrams/data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2.png"/><Relationship Id="rId5" Type="http://schemas.openxmlformats.org/officeDocument/2006/relationships/diagramQuickStyle" Target="../diagrams/quickStyle2.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1"/>
          <p:cNvSpPr>
            <a:spLocks noGrp="1" noChangeArrowheads="1"/>
          </p:cNvSpPr>
          <p:nvPr>
            <p:ph type="ctrTitle"/>
          </p:nvPr>
        </p:nvSpPr>
        <p:spPr>
          <a:xfrm>
            <a:off x="747713" y="3684200"/>
            <a:ext cx="7672387" cy="1255712"/>
          </a:xfrm>
        </p:spPr>
        <p:txBody>
          <a:bodyPr>
            <a:scene3d>
              <a:camera prst="orthographicFront"/>
              <a:lightRig rig="threePt" dir="t"/>
            </a:scene3d>
          </a:bodyPr>
          <a:lstStyle/>
          <a:p>
            <a:r>
              <a:rPr lang="en-US" dirty="0" smtClean="0"/>
              <a:t/>
            </a:r>
            <a:br>
              <a:rPr lang="en-US" dirty="0" smtClean="0"/>
            </a:br>
            <a:r>
              <a:rPr lang="en-US" sz="3600" dirty="0" smtClean="0">
                <a:solidFill>
                  <a:srgbClr val="4D4D4D"/>
                </a:solidFill>
              </a:rPr>
              <a:t>Your Data Any Place, Any Time</a:t>
            </a:r>
            <a:endParaRPr lang="en-US" dirty="0" smtClean="0"/>
          </a:p>
        </p:txBody>
      </p:sp>
      <p:sp>
        <p:nvSpPr>
          <p:cNvPr id="15362" name="Rectangle 52"/>
          <p:cNvSpPr>
            <a:spLocks noGrp="1" noChangeArrowheads="1"/>
          </p:cNvSpPr>
          <p:nvPr>
            <p:ph type="subTitle" idx="1"/>
          </p:nvPr>
        </p:nvSpPr>
        <p:spPr>
          <a:xfrm>
            <a:off x="769938" y="5125650"/>
            <a:ext cx="7548562" cy="563562"/>
          </a:xfrm>
        </p:spPr>
        <p:txBody>
          <a:bodyPr/>
          <a:lstStyle/>
          <a:p>
            <a:r>
              <a:rPr lang="en-US" dirty="0" smtClean="0"/>
              <a:t>Always On Technologies</a:t>
            </a:r>
          </a:p>
        </p:txBody>
      </p:sp>
      <p:pic>
        <p:nvPicPr>
          <p:cNvPr id="5" name="Picture 4" descr="LOGOT_SQLServer_2008_3d.png"/>
          <p:cNvPicPr>
            <a:picLocks noChangeAspect="1"/>
          </p:cNvPicPr>
          <p:nvPr/>
        </p:nvPicPr>
        <p:blipFill>
          <a:blip r:embed="rId3"/>
          <a:stretch>
            <a:fillRect/>
          </a:stretch>
        </p:blipFill>
        <p:spPr>
          <a:xfrm>
            <a:off x="891339" y="3505200"/>
            <a:ext cx="4141640" cy="90839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4"/>
          <p:cNvSpPr txBox="1">
            <a:spLocks noChangeArrowheads="1"/>
          </p:cNvSpPr>
          <p:nvPr/>
        </p:nvSpPr>
        <p:spPr>
          <a:xfrm>
            <a:off x="381000" y="228600"/>
            <a:ext cx="8393113" cy="103412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0" dirty="0" smtClean="0">
                <a:latin typeface="+mj-lt"/>
                <a:ea typeface="+mj-ea"/>
                <a:cs typeface="+mj-cs"/>
              </a:rPr>
              <a:t>Database Mirroring</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0" dirty="0" smtClean="0">
                <a:solidFill>
                  <a:schemeClr val="accent1"/>
                </a:solidFill>
                <a:latin typeface="+mj-lt"/>
                <a:ea typeface="+mj-ea"/>
                <a:cs typeface="+mj-cs"/>
              </a:rPr>
              <a:t>Recovering suspect pages</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23" name="Content Placeholder 22"/>
          <p:cNvSpPr>
            <a:spLocks noGrp="1"/>
          </p:cNvSpPr>
          <p:nvPr>
            <p:ph idx="1"/>
          </p:nvPr>
        </p:nvSpPr>
        <p:spPr>
          <a:xfrm>
            <a:off x="457200" y="1714500"/>
            <a:ext cx="4686300" cy="4305300"/>
          </a:xfrm>
        </p:spPr>
        <p:txBody>
          <a:bodyPr>
            <a:normAutofit/>
          </a:bodyPr>
          <a:lstStyle/>
          <a:p>
            <a:r>
              <a:rPr lang="en-GB" sz="2800" dirty="0" smtClean="0"/>
              <a:t>SQL Server 2008 uses a checksum to validate page writes</a:t>
            </a:r>
          </a:p>
          <a:p>
            <a:r>
              <a:rPr lang="en-GB" sz="2800" dirty="0" err="1" smtClean="0"/>
              <a:t>Inconsistant</a:t>
            </a:r>
            <a:r>
              <a:rPr lang="en-GB" sz="2800" dirty="0" smtClean="0"/>
              <a:t> pages can be recovered automatically from the mirror server</a:t>
            </a:r>
            <a:endParaRPr lang="en-GB" sz="2800" dirty="0"/>
          </a:p>
        </p:txBody>
      </p:sp>
      <p:sp>
        <p:nvSpPr>
          <p:cNvPr id="24" name="Isosceles Triangle 23"/>
          <p:cNvSpPr/>
          <p:nvPr/>
        </p:nvSpPr>
        <p:spPr>
          <a:xfrm>
            <a:off x="3765486" y="2298444"/>
            <a:ext cx="5233734" cy="2891239"/>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descr="gray-disc"/>
          <p:cNvPicPr preferRelativeResize="0">
            <a:picLocks noChangeAspect="1" noChangeArrowheads="1"/>
          </p:cNvPicPr>
          <p:nvPr/>
        </p:nvPicPr>
        <p:blipFill>
          <a:blip r:embed="rId3" cstate="print"/>
          <a:srcRect/>
          <a:stretch>
            <a:fillRect/>
          </a:stretch>
        </p:blipFill>
        <p:spPr bwMode="auto">
          <a:xfrm>
            <a:off x="6751399" y="4581872"/>
            <a:ext cx="1941476" cy="683166"/>
          </a:xfrm>
          <a:prstGeom prst="rect">
            <a:avLst/>
          </a:prstGeom>
          <a:noFill/>
          <a:ln w="9525" algn="ctr">
            <a:noFill/>
            <a:miter lim="800000"/>
            <a:headEnd/>
            <a:tailEnd/>
          </a:ln>
          <a:effectLst/>
        </p:spPr>
      </p:pic>
      <p:pic>
        <p:nvPicPr>
          <p:cNvPr id="27" name="Picture 5" descr="gray-disc"/>
          <p:cNvPicPr preferRelativeResize="0">
            <a:picLocks noChangeAspect="1" noChangeArrowheads="1"/>
          </p:cNvPicPr>
          <p:nvPr/>
        </p:nvPicPr>
        <p:blipFill>
          <a:blip r:embed="rId3" cstate="print"/>
          <a:srcRect/>
          <a:stretch>
            <a:fillRect/>
          </a:stretch>
        </p:blipFill>
        <p:spPr bwMode="auto">
          <a:xfrm>
            <a:off x="4602638" y="4564355"/>
            <a:ext cx="1941476" cy="683166"/>
          </a:xfrm>
          <a:prstGeom prst="rect">
            <a:avLst/>
          </a:prstGeom>
          <a:noFill/>
          <a:ln w="9525" algn="ctr">
            <a:noFill/>
            <a:miter lim="800000"/>
            <a:headEnd/>
            <a:tailEnd/>
          </a:ln>
          <a:effectLst/>
        </p:spPr>
      </p:pic>
      <p:sp>
        <p:nvSpPr>
          <p:cNvPr id="28" name="Text Box 6"/>
          <p:cNvSpPr txBox="1">
            <a:spLocks noChangeArrowheads="1"/>
          </p:cNvSpPr>
          <p:nvPr/>
        </p:nvSpPr>
        <p:spPr bwMode="invGray">
          <a:xfrm>
            <a:off x="5237145" y="4983731"/>
            <a:ext cx="593732" cy="184900"/>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Principal</a:t>
            </a:r>
          </a:p>
        </p:txBody>
      </p:sp>
      <p:sp>
        <p:nvSpPr>
          <p:cNvPr id="30" name="Text Box 18"/>
          <p:cNvSpPr txBox="1">
            <a:spLocks noChangeArrowheads="1"/>
          </p:cNvSpPr>
          <p:nvPr/>
        </p:nvSpPr>
        <p:spPr bwMode="invGray">
          <a:xfrm>
            <a:off x="7536748" y="5001248"/>
            <a:ext cx="458363" cy="183929"/>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Mirror</a:t>
            </a:r>
          </a:p>
        </p:txBody>
      </p:sp>
      <p:grpSp>
        <p:nvGrpSpPr>
          <p:cNvPr id="32" name="Group 43"/>
          <p:cNvGrpSpPr/>
          <p:nvPr/>
        </p:nvGrpSpPr>
        <p:grpSpPr>
          <a:xfrm>
            <a:off x="5212621" y="3948860"/>
            <a:ext cx="656112" cy="952540"/>
            <a:chOff x="2051050" y="4198225"/>
            <a:chExt cx="1070293" cy="1553845"/>
          </a:xfrm>
        </p:grpSpPr>
        <p:pic>
          <p:nvPicPr>
            <p:cNvPr id="33" name="Picture 17" descr="Server"/>
            <p:cNvPicPr>
              <a:picLocks noChangeAspect="1" noChangeArrowheads="1"/>
            </p:cNvPicPr>
            <p:nvPr/>
          </p:nvPicPr>
          <p:blipFill>
            <a:blip r:embed="rId4" cstate="print"/>
            <a:srcRect/>
            <a:stretch>
              <a:fillRect/>
            </a:stretch>
          </p:blipFill>
          <p:spPr bwMode="auto">
            <a:xfrm>
              <a:off x="2051050" y="4198225"/>
              <a:ext cx="993775" cy="1524000"/>
            </a:xfrm>
            <a:prstGeom prst="rect">
              <a:avLst/>
            </a:prstGeom>
            <a:noFill/>
          </p:spPr>
        </p:pic>
        <p:pic>
          <p:nvPicPr>
            <p:cNvPr id="34" name="Picture 12" descr="database green"/>
            <p:cNvPicPr>
              <a:picLocks noChangeAspect="1" noChangeArrowheads="1"/>
            </p:cNvPicPr>
            <p:nvPr/>
          </p:nvPicPr>
          <p:blipFill>
            <a:blip r:embed="rId5" cstate="print"/>
            <a:srcRect/>
            <a:stretch>
              <a:fillRect/>
            </a:stretch>
          </p:blipFill>
          <p:spPr bwMode="auto">
            <a:xfrm>
              <a:off x="2581593" y="5148820"/>
              <a:ext cx="539750" cy="603250"/>
            </a:xfrm>
            <a:prstGeom prst="rect">
              <a:avLst/>
            </a:prstGeom>
            <a:noFill/>
          </p:spPr>
        </p:pic>
      </p:grpSp>
      <p:grpSp>
        <p:nvGrpSpPr>
          <p:cNvPr id="35" name="Group 46"/>
          <p:cNvGrpSpPr/>
          <p:nvPr/>
        </p:nvGrpSpPr>
        <p:grpSpPr>
          <a:xfrm>
            <a:off x="7384739" y="3948860"/>
            <a:ext cx="656112" cy="952540"/>
            <a:chOff x="2051050" y="4198225"/>
            <a:chExt cx="1070293" cy="1553845"/>
          </a:xfrm>
        </p:grpSpPr>
        <p:pic>
          <p:nvPicPr>
            <p:cNvPr id="36" name="Picture 17" descr="Server"/>
            <p:cNvPicPr>
              <a:picLocks noChangeAspect="1" noChangeArrowheads="1"/>
            </p:cNvPicPr>
            <p:nvPr/>
          </p:nvPicPr>
          <p:blipFill>
            <a:blip r:embed="rId4" cstate="print"/>
            <a:srcRect/>
            <a:stretch>
              <a:fillRect/>
            </a:stretch>
          </p:blipFill>
          <p:spPr bwMode="auto">
            <a:xfrm>
              <a:off x="2051050" y="4198225"/>
              <a:ext cx="993775" cy="1524000"/>
            </a:xfrm>
            <a:prstGeom prst="rect">
              <a:avLst/>
            </a:prstGeom>
            <a:noFill/>
          </p:spPr>
        </p:pic>
        <p:pic>
          <p:nvPicPr>
            <p:cNvPr id="37" name="Picture 12" descr="database green"/>
            <p:cNvPicPr>
              <a:picLocks noChangeAspect="1" noChangeArrowheads="1"/>
            </p:cNvPicPr>
            <p:nvPr/>
          </p:nvPicPr>
          <p:blipFill>
            <a:blip r:embed="rId5" cstate="print"/>
            <a:srcRect/>
            <a:stretch>
              <a:fillRect/>
            </a:stretch>
          </p:blipFill>
          <p:spPr bwMode="auto">
            <a:xfrm>
              <a:off x="2581593" y="5148820"/>
              <a:ext cx="539750" cy="603250"/>
            </a:xfrm>
            <a:prstGeom prst="rect">
              <a:avLst/>
            </a:prstGeom>
            <a:noFill/>
          </p:spPr>
        </p:pic>
      </p:grpSp>
      <p:pic>
        <p:nvPicPr>
          <p:cNvPr id="7170" name="Picture 2" descr="C:\Work\PAG_icon library\Document Sm.png"/>
          <p:cNvPicPr>
            <a:picLocks noChangeAspect="1" noChangeArrowheads="1"/>
          </p:cNvPicPr>
          <p:nvPr/>
        </p:nvPicPr>
        <p:blipFill>
          <a:blip r:embed="rId6" cstate="print"/>
          <a:srcRect/>
          <a:stretch>
            <a:fillRect/>
          </a:stretch>
        </p:blipFill>
        <p:spPr bwMode="auto">
          <a:xfrm>
            <a:off x="5956300" y="4352089"/>
            <a:ext cx="279400" cy="588211"/>
          </a:xfrm>
          <a:prstGeom prst="rect">
            <a:avLst/>
          </a:prstGeom>
          <a:noFill/>
        </p:spPr>
      </p:pic>
      <p:pic>
        <p:nvPicPr>
          <p:cNvPr id="7171" name="Picture 3" descr="C:\Work\PAG_icon library\MSN icon alert sign.png"/>
          <p:cNvPicPr>
            <a:picLocks noChangeAspect="1" noChangeArrowheads="1"/>
          </p:cNvPicPr>
          <p:nvPr/>
        </p:nvPicPr>
        <p:blipFill>
          <a:blip r:embed="rId7" cstate="print"/>
          <a:srcRect/>
          <a:stretch>
            <a:fillRect/>
          </a:stretch>
        </p:blipFill>
        <p:spPr bwMode="auto">
          <a:xfrm>
            <a:off x="5969000" y="4321496"/>
            <a:ext cx="344488" cy="326704"/>
          </a:xfrm>
          <a:prstGeom prst="rect">
            <a:avLst/>
          </a:prstGeom>
          <a:noFill/>
        </p:spPr>
      </p:pic>
      <p:pic>
        <p:nvPicPr>
          <p:cNvPr id="50" name="Picture 2" descr="C:\Work\PAG_icon library\Document Sm.png"/>
          <p:cNvPicPr>
            <a:picLocks noChangeAspect="1" noChangeArrowheads="1"/>
          </p:cNvPicPr>
          <p:nvPr/>
        </p:nvPicPr>
        <p:blipFill>
          <a:blip r:embed="rId6" cstate="print"/>
          <a:srcRect/>
          <a:stretch>
            <a:fillRect/>
          </a:stretch>
        </p:blipFill>
        <p:spPr bwMode="auto">
          <a:xfrm>
            <a:off x="7073900" y="4364789"/>
            <a:ext cx="279400" cy="5882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500"/>
                                        <p:tgtEl>
                                          <p:spTgt spid="717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childTnLst>
                          </p:cTn>
                        </p:par>
                        <p:par>
                          <p:cTn id="16" fill="hold">
                            <p:stCondLst>
                              <p:cond delay="2500"/>
                            </p:stCondLst>
                            <p:childTnLst>
                              <p:par>
                                <p:cTn id="17" presetID="35" presetClass="path" presetSubtype="0" accel="50000" decel="50000" fill="hold" nodeType="afterEffect">
                                  <p:stCondLst>
                                    <p:cond delay="0"/>
                                  </p:stCondLst>
                                  <p:childTnLst>
                                    <p:animMotion origin="layout" path="M 1.11111E-6 3.33333E-6 L -0.11528 0.00185 " pathEditMode="relative" rAng="0" ptsTypes="AA">
                                      <p:cBhvr>
                                        <p:cTn id="18" dur="2000" fill="hold"/>
                                        <p:tgtEl>
                                          <p:spTgt spid="50"/>
                                        </p:tgtEl>
                                        <p:attrNameLst>
                                          <p:attrName>ppt_x</p:attrName>
                                          <p:attrName>ppt_y</p:attrName>
                                        </p:attrNameLst>
                                      </p:cBhvr>
                                      <p:rCtr x="-58" y="1"/>
                                    </p:animMotion>
                                  </p:childTnLst>
                                </p:cTn>
                              </p:par>
                            </p:childTnLst>
                          </p:cTn>
                        </p:par>
                        <p:par>
                          <p:cTn id="19" fill="hold">
                            <p:stCondLst>
                              <p:cond delay="4500"/>
                            </p:stCondLst>
                            <p:childTnLst>
                              <p:par>
                                <p:cTn id="20" presetID="1" presetClass="exit" presetSubtype="0" fill="hold" nodeType="afterEffect">
                                  <p:stCondLst>
                                    <p:cond delay="0"/>
                                  </p:stCondLst>
                                  <p:childTnLst>
                                    <p:set>
                                      <p:cBhvr>
                                        <p:cTn id="21" dur="1" fill="hold">
                                          <p:stCondLst>
                                            <p:cond delay="0"/>
                                          </p:stCondLst>
                                        </p:cTn>
                                        <p:tgtEl>
                                          <p:spTgt spid="7170"/>
                                        </p:tgtEl>
                                        <p:attrNameLst>
                                          <p:attrName>style.visibility</p:attrName>
                                        </p:attrNameLst>
                                      </p:cBhvr>
                                      <p:to>
                                        <p:strVal val="hidden"/>
                                      </p:to>
                                    </p:set>
                                  </p:childTnLst>
                                </p:cTn>
                              </p:par>
                            </p:childTnLst>
                          </p:cTn>
                        </p:par>
                        <p:par>
                          <p:cTn id="22" fill="hold">
                            <p:stCondLst>
                              <p:cond delay="4500"/>
                            </p:stCondLst>
                            <p:childTnLst>
                              <p:par>
                                <p:cTn id="23" presetID="1" presetClass="exit" presetSubtype="0" fill="hold" nodeType="afterEffect">
                                  <p:stCondLst>
                                    <p:cond delay="0"/>
                                  </p:stCondLst>
                                  <p:childTnLst>
                                    <p:set>
                                      <p:cBhvr>
                                        <p:cTn id="24" dur="1" fill="hold">
                                          <p:stCondLst>
                                            <p:cond delay="0"/>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5106" name="Rectangle 175105"/>
          <p:cNvPicPr>
            <a:picLocks noChangeAspect="1" noChangeArrowheads="1"/>
          </p:cNvPicPr>
          <p:nvPr/>
        </p:nvPicPr>
        <p:blipFill>
          <a:blip r:embed="rId3"/>
          <a:srcRect/>
          <a:stretch>
            <a:fillRect/>
          </a:stretch>
        </p:blipFill>
        <p:spPr bwMode="invGray">
          <a:xfrm>
            <a:off x="381000" y="2819400"/>
            <a:ext cx="3086100" cy="1038225"/>
          </a:xfrm>
          <a:prstGeom prst="rect">
            <a:avLst/>
          </a:prstGeom>
          <a:noFill/>
          <a:ln w="9525">
            <a:noFill/>
            <a:miter lim="800000"/>
            <a:headEnd/>
            <a:tailEnd/>
          </a:ln>
        </p:spPr>
      </p:pic>
      <p:sp>
        <p:nvSpPr>
          <p:cNvPr id="175107" name="Title 175106"/>
          <p:cNvSpPr>
            <a:spLocks noGrp="1" noChangeArrowheads="1"/>
          </p:cNvSpPr>
          <p:nvPr>
            <p:ph type="ctrTitle" idx="4294967295"/>
          </p:nvPr>
        </p:nvSpPr>
        <p:spPr>
          <a:xfrm>
            <a:off x="1757363" y="1774825"/>
            <a:ext cx="7386637" cy="750888"/>
          </a:xfrm>
        </p:spPr>
        <p:txBody>
          <a:bodyPr anchor="b">
            <a:normAutofit fontScale="90000"/>
          </a:bodyPr>
          <a:lstStyle/>
          <a:p>
            <a:pPr eaLnBrk="0" hangingPunct="0">
              <a:lnSpc>
                <a:spcPct val="85000"/>
              </a:lnSpc>
              <a:spcBef>
                <a:spcPct val="20000"/>
              </a:spcBef>
              <a:defRPr/>
            </a:pPr>
            <a:r>
              <a:rPr lang="en-US" dirty="0" smtClean="0">
                <a:solidFill>
                  <a:schemeClr val="accent1"/>
                </a:solidFill>
              </a:rPr>
              <a:t>Disaster Recovery with Database Mirroring</a:t>
            </a:r>
            <a:endParaRPr lang="en-US"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5107"/>
                                        </p:tgtEl>
                                        <p:attrNameLst>
                                          <p:attrName>style.visibility</p:attrName>
                                        </p:attrNameLst>
                                      </p:cBhvr>
                                      <p:to>
                                        <p:strVal val="visible"/>
                                      </p:to>
                                    </p:set>
                                    <p:animEffect transition="in" filter="fade">
                                      <p:cBhvr>
                                        <p:cTn id="11" dur="1000"/>
                                        <p:tgtEl>
                                          <p:spTgt spid="17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6" name="Rectangle 4"/>
          <p:cNvSpPr>
            <a:spLocks noGrp="1" noChangeArrowheads="1"/>
          </p:cNvSpPr>
          <p:nvPr>
            <p:ph type="title"/>
          </p:nvPr>
        </p:nvSpPr>
        <p:spPr/>
        <p:txBody>
          <a:bodyPr/>
          <a:lstStyle/>
          <a:p>
            <a:r>
              <a:rPr lang="en-US" dirty="0"/>
              <a:t>Transactional Replication</a:t>
            </a:r>
          </a:p>
        </p:txBody>
      </p:sp>
      <p:sp>
        <p:nvSpPr>
          <p:cNvPr id="632837" name="Rectangle 5"/>
          <p:cNvSpPr>
            <a:spLocks noGrp="1" noChangeArrowheads="1"/>
          </p:cNvSpPr>
          <p:nvPr>
            <p:ph idx="1"/>
          </p:nvPr>
        </p:nvSpPr>
        <p:spPr>
          <a:xfrm>
            <a:off x="390525" y="1246188"/>
            <a:ext cx="8410575" cy="5084762"/>
          </a:xfrm>
        </p:spPr>
        <p:txBody>
          <a:bodyPr/>
          <a:lstStyle/>
          <a:p>
            <a:pPr>
              <a:lnSpc>
                <a:spcPct val="80000"/>
              </a:lnSpc>
            </a:pPr>
            <a:r>
              <a:rPr lang="en-US" sz="2400" dirty="0" smtClean="0"/>
              <a:t>High </a:t>
            </a:r>
            <a:r>
              <a:rPr lang="en-US" sz="2400" dirty="0"/>
              <a:t>performance – latency measured in seconds</a:t>
            </a:r>
          </a:p>
          <a:p>
            <a:pPr>
              <a:lnSpc>
                <a:spcPct val="80000"/>
              </a:lnSpc>
            </a:pPr>
            <a:r>
              <a:rPr lang="en-US" sz="2400" dirty="0" smtClean="0"/>
              <a:t>Minimal </a:t>
            </a:r>
            <a:r>
              <a:rPr lang="en-US" sz="2400" dirty="0"/>
              <a:t>load on the server</a:t>
            </a:r>
          </a:p>
          <a:p>
            <a:pPr>
              <a:lnSpc>
                <a:spcPct val="80000"/>
              </a:lnSpc>
            </a:pPr>
            <a:r>
              <a:rPr lang="en-GB" sz="2400" dirty="0" smtClean="0"/>
              <a:t>Cost effective as no specialist hardware is required</a:t>
            </a:r>
          </a:p>
          <a:p>
            <a:pPr>
              <a:lnSpc>
                <a:spcPct val="80000"/>
              </a:lnSpc>
            </a:pPr>
            <a:r>
              <a:rPr lang="en-GB" sz="2400" dirty="0" smtClean="0"/>
              <a:t>Straightforward setup and administration</a:t>
            </a:r>
            <a:endParaRPr lang="en-US" sz="2400" dirty="0" smtClean="0"/>
          </a:p>
          <a:p>
            <a:pPr>
              <a:lnSpc>
                <a:spcPct val="80000"/>
              </a:lnSpc>
            </a:pPr>
            <a:r>
              <a:rPr lang="en-US" sz="2400" dirty="0" smtClean="0"/>
              <a:t>Can </a:t>
            </a:r>
            <a:r>
              <a:rPr lang="en-US" sz="2400" dirty="0"/>
              <a:t>be implemented at database or table </a:t>
            </a:r>
            <a:r>
              <a:rPr lang="en-US" sz="2400" dirty="0" smtClean="0"/>
              <a:t>level</a:t>
            </a:r>
          </a:p>
          <a:p>
            <a:pPr>
              <a:lnSpc>
                <a:spcPct val="80000"/>
              </a:lnSpc>
            </a:pPr>
            <a:r>
              <a:rPr lang="en-US" sz="2400" dirty="0" smtClean="0"/>
              <a:t>Two </a:t>
            </a:r>
            <a:r>
              <a:rPr lang="en-US" sz="2400" dirty="0"/>
              <a:t>types</a:t>
            </a:r>
          </a:p>
          <a:p>
            <a:pPr lvl="1">
              <a:lnSpc>
                <a:spcPct val="80000"/>
              </a:lnSpc>
            </a:pPr>
            <a:r>
              <a:rPr lang="en-US" sz="2000" dirty="0"/>
              <a:t>Standard transactional replication</a:t>
            </a:r>
          </a:p>
          <a:p>
            <a:pPr lvl="2">
              <a:lnSpc>
                <a:spcPct val="80000"/>
              </a:lnSpc>
            </a:pPr>
            <a:r>
              <a:rPr lang="en-US" sz="1800" dirty="0"/>
              <a:t>Easy to design, setup &amp; manage</a:t>
            </a:r>
          </a:p>
          <a:p>
            <a:pPr lvl="2">
              <a:lnSpc>
                <a:spcPct val="80000"/>
              </a:lnSpc>
            </a:pPr>
            <a:r>
              <a:rPr lang="en-US" sz="1800" dirty="0"/>
              <a:t>Subscriber (standby) can be used for reporting</a:t>
            </a:r>
          </a:p>
          <a:p>
            <a:pPr lvl="1">
              <a:lnSpc>
                <a:spcPct val="80000"/>
              </a:lnSpc>
            </a:pPr>
            <a:r>
              <a:rPr lang="en-US" sz="2000" dirty="0"/>
              <a:t>Peer-to-peer transactional replication</a:t>
            </a:r>
          </a:p>
          <a:p>
            <a:pPr lvl="2">
              <a:lnSpc>
                <a:spcPct val="80000"/>
              </a:lnSpc>
            </a:pPr>
            <a:r>
              <a:rPr lang="en-US" sz="1800" dirty="0"/>
              <a:t>Multi-master model; schema is identical on all sites</a:t>
            </a:r>
          </a:p>
          <a:p>
            <a:pPr lvl="2">
              <a:lnSpc>
                <a:spcPct val="80000"/>
              </a:lnSpc>
            </a:pPr>
            <a:r>
              <a:rPr lang="en-US" sz="1800" dirty="0"/>
              <a:t>Supports distributed applications with data partitioning; enables load balancing</a:t>
            </a:r>
          </a:p>
          <a:p>
            <a:pPr lvl="2">
              <a:lnSpc>
                <a:spcPct val="80000"/>
              </a:lnSpc>
            </a:pPr>
            <a:r>
              <a:rPr lang="en-US" sz="1800" dirty="0"/>
              <a:t>Does not handle conflicts; design to avoid/prevent </a:t>
            </a:r>
            <a:r>
              <a:rPr lang="en-US" sz="1800" dirty="0" smtClean="0"/>
              <a:t>conflicts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5178392" y="2627697"/>
            <a:ext cx="952903" cy="182882"/>
          </a:xfrm>
          <a:prstGeom prst="line">
            <a:avLst/>
          </a:prstGeom>
          <a:noFill/>
          <a:ln w="38100">
            <a:solidFill>
              <a:schemeClr val="accent1"/>
            </a:solidFill>
            <a:prstDash val="sysDot"/>
            <a:round/>
            <a:headEnd type="none" w="sm" len="sm"/>
            <a:tailEnd type="none" w="sm" len="sm"/>
          </a:ln>
          <a:effectLst/>
        </p:spPr>
      </p:cxnSp>
      <p:sp>
        <p:nvSpPr>
          <p:cNvPr id="571394" name="Rectangle 2"/>
          <p:cNvSpPr>
            <a:spLocks noGrp="1" noChangeArrowheads="1"/>
          </p:cNvSpPr>
          <p:nvPr>
            <p:ph type="title"/>
          </p:nvPr>
        </p:nvSpPr>
        <p:spPr/>
        <p:txBody>
          <a:bodyPr>
            <a:normAutofit fontScale="90000"/>
          </a:bodyPr>
          <a:lstStyle/>
          <a:p>
            <a:r>
              <a:rPr lang="en-US" sz="4000" dirty="0" smtClean="0"/>
              <a:t>Transactional Replication</a:t>
            </a:r>
            <a:r>
              <a:rPr lang="en-US" dirty="0" smtClean="0"/>
              <a:t/>
            </a:r>
            <a:br>
              <a:rPr lang="en-US" dirty="0" smtClean="0"/>
            </a:br>
            <a:r>
              <a:rPr lang="en-US" dirty="0" smtClean="0">
                <a:solidFill>
                  <a:schemeClr val="accent1"/>
                </a:solidFill>
              </a:rPr>
              <a:t>Replication </a:t>
            </a:r>
            <a:r>
              <a:rPr lang="en-US" dirty="0">
                <a:solidFill>
                  <a:schemeClr val="accent1"/>
                </a:solidFill>
              </a:rPr>
              <a:t>Options </a:t>
            </a:r>
          </a:p>
        </p:txBody>
      </p:sp>
      <p:sp>
        <p:nvSpPr>
          <p:cNvPr id="571396" name="Line 4"/>
          <p:cNvSpPr>
            <a:spLocks noChangeShapeType="1"/>
          </p:cNvSpPr>
          <p:nvPr/>
        </p:nvSpPr>
        <p:spPr bwMode="auto">
          <a:xfrm flipV="1">
            <a:off x="1755775" y="3081338"/>
            <a:ext cx="63500" cy="750887"/>
          </a:xfrm>
          <a:prstGeom prst="line">
            <a:avLst/>
          </a:prstGeom>
          <a:noFill/>
          <a:ln w="38100">
            <a:solidFill>
              <a:schemeClr val="accent1"/>
            </a:solidFill>
            <a:prstDash val="sysDot"/>
            <a:round/>
            <a:headEnd type="none" w="sm" len="sm"/>
            <a:tailEnd type="none" w="sm" len="sm"/>
          </a:ln>
          <a:effectLst/>
        </p:spPr>
        <p:txBody>
          <a:bodyPr/>
          <a:lstStyle/>
          <a:p>
            <a:endParaRPr lang="en-US"/>
          </a:p>
        </p:txBody>
      </p:sp>
      <p:sp>
        <p:nvSpPr>
          <p:cNvPr id="571399" name="Text Box 7"/>
          <p:cNvSpPr txBox="1">
            <a:spLocks noChangeArrowheads="1"/>
          </p:cNvSpPr>
          <p:nvPr/>
        </p:nvSpPr>
        <p:spPr bwMode="auto">
          <a:xfrm>
            <a:off x="0" y="4151313"/>
            <a:ext cx="1989138"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a:latin typeface="+mn-lt"/>
              </a:rPr>
              <a:t>New Jersey</a:t>
            </a:r>
          </a:p>
        </p:txBody>
      </p:sp>
      <p:sp>
        <p:nvSpPr>
          <p:cNvPr id="571508" name="Line 116"/>
          <p:cNvSpPr>
            <a:spLocks noChangeShapeType="1"/>
          </p:cNvSpPr>
          <p:nvPr/>
        </p:nvSpPr>
        <p:spPr bwMode="auto">
          <a:xfrm flipH="1" flipV="1">
            <a:off x="5230812" y="4008438"/>
            <a:ext cx="608012" cy="1325562"/>
          </a:xfrm>
          <a:prstGeom prst="line">
            <a:avLst/>
          </a:prstGeom>
          <a:noFill/>
          <a:ln w="38100">
            <a:solidFill>
              <a:schemeClr val="accent1"/>
            </a:solidFill>
            <a:prstDash val="sysDot"/>
            <a:round/>
            <a:headEnd type="none" w="sm" len="sm"/>
            <a:tailEnd type="none" w="sm" len="sm"/>
          </a:ln>
          <a:effectLst/>
        </p:spPr>
        <p:txBody>
          <a:bodyPr/>
          <a:lstStyle/>
          <a:p>
            <a:endParaRPr lang="en-US"/>
          </a:p>
        </p:txBody>
      </p:sp>
      <p:sp>
        <p:nvSpPr>
          <p:cNvPr id="571512" name="Text Box 120"/>
          <p:cNvSpPr txBox="1">
            <a:spLocks noChangeArrowheads="1"/>
          </p:cNvSpPr>
          <p:nvPr/>
        </p:nvSpPr>
        <p:spPr bwMode="invGray">
          <a:xfrm>
            <a:off x="155575" y="1231900"/>
            <a:ext cx="3813352" cy="749436"/>
          </a:xfrm>
          <a:prstGeom prst="rect">
            <a:avLst/>
          </a:prstGeom>
          <a:noFill/>
          <a:ln w="12700" algn="ctr">
            <a:noFill/>
            <a:miter lim="800000"/>
            <a:headEnd/>
            <a:tailEnd/>
          </a:ln>
          <a:effectLst/>
        </p:spPr>
        <p:txBody>
          <a:bodyPr wrap="none">
            <a:spAutoFit/>
          </a:bodyPr>
          <a:lstStyle/>
          <a:p>
            <a:pPr eaLnBrk="1" hangingPunct="1"/>
            <a:r>
              <a:rPr lang="en-US" sz="2800" b="0" dirty="0">
                <a:latin typeface="+mn-lt"/>
              </a:rPr>
              <a:t>Transactional Replication</a:t>
            </a:r>
          </a:p>
          <a:p>
            <a:pPr eaLnBrk="1" hangingPunct="1"/>
            <a:r>
              <a:rPr lang="en-US" b="0" dirty="0">
                <a:latin typeface="+mn-lt"/>
              </a:rPr>
              <a:t>Reporting + Redundancy</a:t>
            </a:r>
          </a:p>
        </p:txBody>
      </p:sp>
      <p:sp>
        <p:nvSpPr>
          <p:cNvPr id="571513" name="Text Box 121"/>
          <p:cNvSpPr txBox="1">
            <a:spLocks noChangeArrowheads="1"/>
          </p:cNvSpPr>
          <p:nvPr/>
        </p:nvSpPr>
        <p:spPr bwMode="invGray">
          <a:xfrm>
            <a:off x="4602163" y="1244600"/>
            <a:ext cx="3730508" cy="749436"/>
          </a:xfrm>
          <a:prstGeom prst="rect">
            <a:avLst/>
          </a:prstGeom>
          <a:noFill/>
          <a:ln w="12700" algn="ctr">
            <a:noFill/>
            <a:miter lim="800000"/>
            <a:headEnd/>
            <a:tailEnd/>
          </a:ln>
          <a:effectLst/>
        </p:spPr>
        <p:txBody>
          <a:bodyPr wrap="none">
            <a:spAutoFit/>
          </a:bodyPr>
          <a:lstStyle/>
          <a:p>
            <a:pPr eaLnBrk="1" hangingPunct="1"/>
            <a:r>
              <a:rPr lang="en-US" sz="2800" b="0">
                <a:latin typeface="+mn-lt"/>
              </a:rPr>
              <a:t>Peer-to-Peer Replication</a:t>
            </a:r>
          </a:p>
          <a:p>
            <a:pPr eaLnBrk="1" hangingPunct="1"/>
            <a:r>
              <a:rPr lang="en-US" b="0">
                <a:latin typeface="+mn-lt"/>
              </a:rPr>
              <a:t>Query Scale Out + Redundancy</a:t>
            </a:r>
          </a:p>
        </p:txBody>
      </p:sp>
      <p:sp>
        <p:nvSpPr>
          <p:cNvPr id="571514" name="Text Box 122"/>
          <p:cNvSpPr txBox="1">
            <a:spLocks noChangeArrowheads="1"/>
          </p:cNvSpPr>
          <p:nvPr/>
        </p:nvSpPr>
        <p:spPr bwMode="auto">
          <a:xfrm>
            <a:off x="0" y="2405063"/>
            <a:ext cx="1989138"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dirty="0">
                <a:latin typeface="+mn-lt"/>
              </a:rPr>
              <a:t>New York</a:t>
            </a:r>
          </a:p>
        </p:txBody>
      </p:sp>
      <p:sp>
        <p:nvSpPr>
          <p:cNvPr id="571515" name="Text Box 123"/>
          <p:cNvSpPr txBox="1">
            <a:spLocks noChangeArrowheads="1"/>
          </p:cNvSpPr>
          <p:nvPr/>
        </p:nvSpPr>
        <p:spPr bwMode="auto">
          <a:xfrm>
            <a:off x="5332766" y="3311560"/>
            <a:ext cx="1989137"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dirty="0">
                <a:latin typeface="+mn-lt"/>
              </a:rPr>
              <a:t>Boston</a:t>
            </a:r>
          </a:p>
        </p:txBody>
      </p:sp>
      <p:sp>
        <p:nvSpPr>
          <p:cNvPr id="571516" name="Text Box 124"/>
          <p:cNvSpPr txBox="1">
            <a:spLocks noChangeArrowheads="1"/>
          </p:cNvSpPr>
          <p:nvPr/>
        </p:nvSpPr>
        <p:spPr bwMode="auto">
          <a:xfrm>
            <a:off x="4562750" y="5536725"/>
            <a:ext cx="1989138"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dirty="0">
                <a:latin typeface="+mn-lt"/>
              </a:rPr>
              <a:t>Seattle</a:t>
            </a:r>
          </a:p>
        </p:txBody>
      </p:sp>
      <p:sp>
        <p:nvSpPr>
          <p:cNvPr id="571518" name="Text Box 126"/>
          <p:cNvSpPr txBox="1">
            <a:spLocks noChangeArrowheads="1"/>
          </p:cNvSpPr>
          <p:nvPr/>
        </p:nvSpPr>
        <p:spPr bwMode="auto">
          <a:xfrm>
            <a:off x="7105650" y="5536725"/>
            <a:ext cx="1989137"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dirty="0">
                <a:latin typeface="+mn-lt"/>
              </a:rPr>
              <a:t>Tokyo</a:t>
            </a:r>
          </a:p>
        </p:txBody>
      </p:sp>
      <p:sp>
        <p:nvSpPr>
          <p:cNvPr id="571521" name="Text Box 129"/>
          <p:cNvSpPr txBox="1">
            <a:spLocks noChangeArrowheads="1"/>
          </p:cNvSpPr>
          <p:nvPr/>
        </p:nvSpPr>
        <p:spPr bwMode="auto">
          <a:xfrm>
            <a:off x="7105650" y="3860800"/>
            <a:ext cx="1989138"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a:latin typeface="+mn-lt"/>
              </a:rPr>
              <a:t>Shanghai</a:t>
            </a:r>
          </a:p>
        </p:txBody>
      </p:sp>
      <p:sp>
        <p:nvSpPr>
          <p:cNvPr id="571523" name="Text Box 131"/>
          <p:cNvSpPr txBox="1">
            <a:spLocks noChangeArrowheads="1"/>
          </p:cNvSpPr>
          <p:nvPr/>
        </p:nvSpPr>
        <p:spPr bwMode="auto">
          <a:xfrm>
            <a:off x="7105650" y="2300288"/>
            <a:ext cx="1989137" cy="3365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1600" dirty="0" smtClean="0">
                <a:latin typeface="+mn-lt"/>
              </a:rPr>
              <a:t>London</a:t>
            </a:r>
            <a:endParaRPr lang="en-US" sz="1600" dirty="0">
              <a:latin typeface="+mn-lt"/>
            </a:endParaRPr>
          </a:p>
        </p:txBody>
      </p:sp>
      <p:sp>
        <p:nvSpPr>
          <p:cNvPr id="571527" name="Line 135"/>
          <p:cNvSpPr>
            <a:spLocks noChangeShapeType="1"/>
          </p:cNvSpPr>
          <p:nvPr/>
        </p:nvSpPr>
        <p:spPr bwMode="auto">
          <a:xfrm flipV="1">
            <a:off x="6057900" y="4387850"/>
            <a:ext cx="2044700" cy="938213"/>
          </a:xfrm>
          <a:prstGeom prst="line">
            <a:avLst/>
          </a:prstGeom>
          <a:noFill/>
          <a:ln w="38100">
            <a:solidFill>
              <a:schemeClr val="accent1"/>
            </a:solidFill>
            <a:prstDash val="sysDot"/>
            <a:round/>
            <a:headEnd type="none" w="sm" len="sm"/>
            <a:tailEnd type="none" w="sm" len="sm"/>
          </a:ln>
          <a:effectLst/>
        </p:spPr>
        <p:txBody>
          <a:bodyPr/>
          <a:lstStyle/>
          <a:p>
            <a:endParaRPr lang="en-US"/>
          </a:p>
        </p:txBody>
      </p:sp>
      <p:sp>
        <p:nvSpPr>
          <p:cNvPr id="571528" name="Line 136"/>
          <p:cNvSpPr>
            <a:spLocks noChangeShapeType="1"/>
          </p:cNvSpPr>
          <p:nvPr/>
        </p:nvSpPr>
        <p:spPr bwMode="auto">
          <a:xfrm flipH="1" flipV="1">
            <a:off x="1877913" y="3081338"/>
            <a:ext cx="20637" cy="763588"/>
          </a:xfrm>
          <a:prstGeom prst="line">
            <a:avLst/>
          </a:prstGeom>
          <a:noFill/>
          <a:ln w="38100">
            <a:solidFill>
              <a:schemeClr val="accent1"/>
            </a:solidFill>
            <a:prstDash val="sysDot"/>
            <a:round/>
            <a:headEnd type="none" w="sm" len="sm"/>
            <a:tailEnd type="none" w="sm" len="sm"/>
          </a:ln>
          <a:effectLst/>
        </p:spPr>
        <p:txBody>
          <a:bodyPr/>
          <a:lstStyle/>
          <a:p>
            <a:endParaRPr lang="en-US"/>
          </a:p>
        </p:txBody>
      </p:sp>
      <p:sp>
        <p:nvSpPr>
          <p:cNvPr id="571529" name="Line 137"/>
          <p:cNvSpPr>
            <a:spLocks noChangeShapeType="1"/>
          </p:cNvSpPr>
          <p:nvPr/>
        </p:nvSpPr>
        <p:spPr bwMode="auto">
          <a:xfrm flipH="1" flipV="1">
            <a:off x="1900238" y="3081338"/>
            <a:ext cx="160337" cy="892175"/>
          </a:xfrm>
          <a:prstGeom prst="line">
            <a:avLst/>
          </a:prstGeom>
          <a:noFill/>
          <a:ln w="38100">
            <a:solidFill>
              <a:schemeClr val="accent1"/>
            </a:solidFill>
            <a:prstDash val="sysDot"/>
            <a:round/>
            <a:headEnd type="none" w="sm" len="sm"/>
            <a:tailEnd type="none" w="sm" len="sm"/>
          </a:ln>
          <a:effectLst/>
        </p:spPr>
        <p:txBody>
          <a:bodyPr/>
          <a:lstStyle/>
          <a:p>
            <a:endParaRPr lang="en-US"/>
          </a:p>
        </p:txBody>
      </p:sp>
      <p:sp>
        <p:nvSpPr>
          <p:cNvPr id="571530" name="Line 138"/>
          <p:cNvSpPr>
            <a:spLocks noChangeShapeType="1"/>
          </p:cNvSpPr>
          <p:nvPr/>
        </p:nvSpPr>
        <p:spPr bwMode="auto">
          <a:xfrm flipH="1" flipV="1">
            <a:off x="1924050" y="3090963"/>
            <a:ext cx="288925" cy="1066800"/>
          </a:xfrm>
          <a:prstGeom prst="line">
            <a:avLst/>
          </a:prstGeom>
          <a:noFill/>
          <a:ln w="38100">
            <a:solidFill>
              <a:schemeClr val="accent1"/>
            </a:solidFill>
            <a:prstDash val="sysDot"/>
            <a:round/>
            <a:headEnd type="none" w="sm" len="sm"/>
            <a:tailEnd type="none" w="sm" len="sm"/>
          </a:ln>
          <a:effectLst/>
        </p:spPr>
        <p:txBody>
          <a:bodyPr/>
          <a:lstStyle/>
          <a:p>
            <a:endParaRPr lang="en-US"/>
          </a:p>
        </p:txBody>
      </p:sp>
      <p:cxnSp>
        <p:nvCxnSpPr>
          <p:cNvPr id="39" name="Straight Connector 38"/>
          <p:cNvCxnSpPr/>
          <p:nvPr/>
        </p:nvCxnSpPr>
        <p:spPr>
          <a:xfrm>
            <a:off x="6439301" y="2820202"/>
            <a:ext cx="1799924" cy="1588"/>
          </a:xfrm>
          <a:prstGeom prst="line">
            <a:avLst/>
          </a:prstGeom>
          <a:noFill/>
          <a:ln w="38100">
            <a:solidFill>
              <a:schemeClr val="accent1"/>
            </a:solidFill>
            <a:prstDash val="sysDot"/>
            <a:round/>
            <a:headEnd type="none" w="sm" len="sm"/>
            <a:tailEnd type="none" w="sm" len="sm"/>
          </a:ln>
          <a:effectLst/>
        </p:spPr>
      </p:cxnSp>
      <p:cxnSp>
        <p:nvCxnSpPr>
          <p:cNvPr id="41" name="Straight Connector 40"/>
          <p:cNvCxnSpPr/>
          <p:nvPr/>
        </p:nvCxnSpPr>
        <p:spPr>
          <a:xfrm rot="5400000" flipH="1" flipV="1">
            <a:off x="4547936" y="3123399"/>
            <a:ext cx="1193534" cy="356135"/>
          </a:xfrm>
          <a:prstGeom prst="line">
            <a:avLst/>
          </a:prstGeom>
          <a:noFill/>
          <a:ln w="38100">
            <a:solidFill>
              <a:schemeClr val="accent1"/>
            </a:solidFill>
            <a:prstDash val="sysDot"/>
            <a:round/>
            <a:headEnd type="none" w="sm" len="sm"/>
            <a:tailEnd type="none" w="sm" len="sm"/>
          </a:ln>
          <a:effectLst/>
        </p:spPr>
      </p:cxnSp>
      <p:cxnSp>
        <p:nvCxnSpPr>
          <p:cNvPr id="42" name="Straight Connector 41"/>
          <p:cNvCxnSpPr/>
          <p:nvPr/>
        </p:nvCxnSpPr>
        <p:spPr>
          <a:xfrm rot="16200000" flipV="1">
            <a:off x="6807215" y="4709399"/>
            <a:ext cx="3120696" cy="51333"/>
          </a:xfrm>
          <a:prstGeom prst="line">
            <a:avLst/>
          </a:prstGeom>
          <a:noFill/>
          <a:ln w="38100">
            <a:solidFill>
              <a:schemeClr val="accent1"/>
            </a:solidFill>
            <a:prstDash val="sysDot"/>
            <a:round/>
            <a:headEnd type="none" w="sm" len="sm"/>
            <a:tailEnd type="none" w="sm" len="sm"/>
          </a:ln>
          <a:effectLst/>
        </p:spPr>
      </p:cxnSp>
      <p:cxnSp>
        <p:nvCxnSpPr>
          <p:cNvPr id="45" name="Straight Connector 44"/>
          <p:cNvCxnSpPr/>
          <p:nvPr/>
        </p:nvCxnSpPr>
        <p:spPr>
          <a:xfrm flipV="1">
            <a:off x="5988518" y="5999542"/>
            <a:ext cx="2185520" cy="17852"/>
          </a:xfrm>
          <a:prstGeom prst="line">
            <a:avLst/>
          </a:prstGeom>
          <a:noFill/>
          <a:ln w="38100">
            <a:solidFill>
              <a:schemeClr val="accent1"/>
            </a:solidFill>
            <a:prstDash val="sysDot"/>
            <a:round/>
            <a:headEnd type="none" w="sm" len="sm"/>
            <a:tailEnd type="none" w="sm" len="sm"/>
          </a:ln>
          <a:effectLst/>
        </p:spPr>
      </p:cxnSp>
      <p:pic>
        <p:nvPicPr>
          <p:cNvPr id="51" name="Picture 50" descr="Server.png"/>
          <p:cNvPicPr>
            <a:picLocks noChangeAspect="1"/>
          </p:cNvPicPr>
          <p:nvPr/>
        </p:nvPicPr>
        <p:blipFill>
          <a:blip r:embed="rId3" cstate="print"/>
          <a:stretch>
            <a:fillRect/>
          </a:stretch>
        </p:blipFill>
        <p:spPr>
          <a:xfrm>
            <a:off x="1534734" y="2079056"/>
            <a:ext cx="809978" cy="1194785"/>
          </a:xfrm>
          <a:prstGeom prst="rect">
            <a:avLst/>
          </a:prstGeom>
        </p:spPr>
      </p:pic>
      <p:pic>
        <p:nvPicPr>
          <p:cNvPr id="52" name="Picture 51" descr="Server.png"/>
          <p:cNvPicPr>
            <a:picLocks noChangeAspect="1"/>
          </p:cNvPicPr>
          <p:nvPr/>
        </p:nvPicPr>
        <p:blipFill>
          <a:blip r:embed="rId3" cstate="print"/>
          <a:stretch>
            <a:fillRect/>
          </a:stretch>
        </p:blipFill>
        <p:spPr>
          <a:xfrm>
            <a:off x="1292498" y="3665620"/>
            <a:ext cx="809978" cy="1194785"/>
          </a:xfrm>
          <a:prstGeom prst="rect">
            <a:avLst/>
          </a:prstGeom>
        </p:spPr>
      </p:pic>
      <p:pic>
        <p:nvPicPr>
          <p:cNvPr id="53" name="Picture 52" descr="Server.png"/>
          <p:cNvPicPr>
            <a:picLocks noChangeAspect="1"/>
          </p:cNvPicPr>
          <p:nvPr/>
        </p:nvPicPr>
        <p:blipFill>
          <a:blip r:embed="rId3" cstate="print"/>
          <a:stretch>
            <a:fillRect/>
          </a:stretch>
        </p:blipFill>
        <p:spPr>
          <a:xfrm>
            <a:off x="1444898" y="3818020"/>
            <a:ext cx="809978" cy="1194785"/>
          </a:xfrm>
          <a:prstGeom prst="rect">
            <a:avLst/>
          </a:prstGeom>
        </p:spPr>
      </p:pic>
      <p:pic>
        <p:nvPicPr>
          <p:cNvPr id="54" name="Picture 53" descr="Server.png"/>
          <p:cNvPicPr>
            <a:picLocks noChangeAspect="1"/>
          </p:cNvPicPr>
          <p:nvPr/>
        </p:nvPicPr>
        <p:blipFill>
          <a:blip r:embed="rId3" cstate="print"/>
          <a:stretch>
            <a:fillRect/>
          </a:stretch>
        </p:blipFill>
        <p:spPr>
          <a:xfrm>
            <a:off x="1597298" y="3970420"/>
            <a:ext cx="809978" cy="1194785"/>
          </a:xfrm>
          <a:prstGeom prst="rect">
            <a:avLst/>
          </a:prstGeom>
        </p:spPr>
      </p:pic>
      <p:pic>
        <p:nvPicPr>
          <p:cNvPr id="55" name="Picture 54" descr="Server.png"/>
          <p:cNvPicPr>
            <a:picLocks noChangeAspect="1"/>
          </p:cNvPicPr>
          <p:nvPr/>
        </p:nvPicPr>
        <p:blipFill>
          <a:blip r:embed="rId3" cstate="print"/>
          <a:stretch>
            <a:fillRect/>
          </a:stretch>
        </p:blipFill>
        <p:spPr>
          <a:xfrm>
            <a:off x="1749698" y="4122820"/>
            <a:ext cx="809978" cy="1194785"/>
          </a:xfrm>
          <a:prstGeom prst="rect">
            <a:avLst/>
          </a:prstGeom>
        </p:spPr>
      </p:pic>
      <p:pic>
        <p:nvPicPr>
          <p:cNvPr id="56" name="Picture 55" descr="Server.png"/>
          <p:cNvPicPr>
            <a:picLocks noChangeAspect="1"/>
          </p:cNvPicPr>
          <p:nvPr/>
        </p:nvPicPr>
        <p:blipFill>
          <a:blip r:embed="rId3" cstate="print"/>
          <a:stretch>
            <a:fillRect/>
          </a:stretch>
        </p:blipFill>
        <p:spPr>
          <a:xfrm>
            <a:off x="5777871" y="2135203"/>
            <a:ext cx="809978" cy="1194785"/>
          </a:xfrm>
          <a:prstGeom prst="rect">
            <a:avLst/>
          </a:prstGeom>
        </p:spPr>
      </p:pic>
      <p:pic>
        <p:nvPicPr>
          <p:cNvPr id="57" name="Picture 56" descr="Server.png"/>
          <p:cNvPicPr>
            <a:picLocks noChangeAspect="1"/>
          </p:cNvPicPr>
          <p:nvPr/>
        </p:nvPicPr>
        <p:blipFill>
          <a:blip r:embed="rId3" cstate="print"/>
          <a:stretch>
            <a:fillRect/>
          </a:stretch>
        </p:blipFill>
        <p:spPr>
          <a:xfrm>
            <a:off x="4871493" y="1931468"/>
            <a:ext cx="809978" cy="1194785"/>
          </a:xfrm>
          <a:prstGeom prst="rect">
            <a:avLst/>
          </a:prstGeom>
        </p:spPr>
      </p:pic>
      <p:pic>
        <p:nvPicPr>
          <p:cNvPr id="58" name="Picture 57" descr="Server.png"/>
          <p:cNvPicPr>
            <a:picLocks noChangeAspect="1"/>
          </p:cNvPicPr>
          <p:nvPr/>
        </p:nvPicPr>
        <p:blipFill>
          <a:blip r:embed="rId3" cstate="print"/>
          <a:stretch>
            <a:fillRect/>
          </a:stretch>
        </p:blipFill>
        <p:spPr>
          <a:xfrm>
            <a:off x="4513754" y="3133022"/>
            <a:ext cx="809978" cy="1194785"/>
          </a:xfrm>
          <a:prstGeom prst="rect">
            <a:avLst/>
          </a:prstGeom>
        </p:spPr>
      </p:pic>
      <p:pic>
        <p:nvPicPr>
          <p:cNvPr id="59" name="Picture 58" descr="Server.png"/>
          <p:cNvPicPr>
            <a:picLocks noChangeAspect="1"/>
          </p:cNvPicPr>
          <p:nvPr/>
        </p:nvPicPr>
        <p:blipFill>
          <a:blip r:embed="rId3" cstate="print"/>
          <a:stretch>
            <a:fillRect/>
          </a:stretch>
        </p:blipFill>
        <p:spPr>
          <a:xfrm>
            <a:off x="8007724" y="2183330"/>
            <a:ext cx="809978" cy="1194785"/>
          </a:xfrm>
          <a:prstGeom prst="rect">
            <a:avLst/>
          </a:prstGeom>
        </p:spPr>
      </p:pic>
      <p:pic>
        <p:nvPicPr>
          <p:cNvPr id="60" name="Picture 59" descr="Server.png"/>
          <p:cNvPicPr>
            <a:picLocks noChangeAspect="1"/>
          </p:cNvPicPr>
          <p:nvPr/>
        </p:nvPicPr>
        <p:blipFill>
          <a:blip r:embed="rId3" cstate="print"/>
          <a:stretch>
            <a:fillRect/>
          </a:stretch>
        </p:blipFill>
        <p:spPr>
          <a:xfrm>
            <a:off x="8007724" y="3707330"/>
            <a:ext cx="809978" cy="1194785"/>
          </a:xfrm>
          <a:prstGeom prst="rect">
            <a:avLst/>
          </a:prstGeom>
        </p:spPr>
      </p:pic>
      <p:pic>
        <p:nvPicPr>
          <p:cNvPr id="61" name="Picture 60" descr="Server.png"/>
          <p:cNvPicPr>
            <a:picLocks noChangeAspect="1"/>
          </p:cNvPicPr>
          <p:nvPr/>
        </p:nvPicPr>
        <p:blipFill>
          <a:blip r:embed="rId3" cstate="print"/>
          <a:stretch>
            <a:fillRect/>
          </a:stretch>
        </p:blipFill>
        <p:spPr>
          <a:xfrm>
            <a:off x="8007724" y="5231329"/>
            <a:ext cx="809978" cy="1194785"/>
          </a:xfrm>
          <a:prstGeom prst="rect">
            <a:avLst/>
          </a:prstGeom>
        </p:spPr>
      </p:pic>
      <p:pic>
        <p:nvPicPr>
          <p:cNvPr id="62" name="Picture 61" descr="Server.png"/>
          <p:cNvPicPr>
            <a:picLocks noChangeAspect="1"/>
          </p:cNvPicPr>
          <p:nvPr/>
        </p:nvPicPr>
        <p:blipFill>
          <a:blip r:embed="rId3" cstate="print"/>
          <a:stretch>
            <a:fillRect/>
          </a:stretch>
        </p:blipFill>
        <p:spPr>
          <a:xfrm>
            <a:off x="5368797" y="5231329"/>
            <a:ext cx="809978" cy="1194785"/>
          </a:xfrm>
          <a:prstGeom prst="rect">
            <a:avLst/>
          </a:prstGeom>
        </p:spPr>
      </p:pic>
      <p:sp>
        <p:nvSpPr>
          <p:cNvPr id="35" name="Oval 34"/>
          <p:cNvSpPr/>
          <p:nvPr/>
        </p:nvSpPr>
        <p:spPr>
          <a:xfrm>
            <a:off x="1819275" y="3219450"/>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57375" y="3219450"/>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05000" y="319087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10175" y="4019550"/>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981700" y="528637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981950" y="597217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524500" y="267652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52600" y="322897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34150" y="277177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305800" y="328612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324850" y="5238750"/>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95875" y="3200400"/>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34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E-6 2.22222E-6 L -0.00312 0.07778 " pathEditMode="relative" rAng="0" ptsTypes="AA">
                                      <p:cBhvr>
                                        <p:cTn id="6" dur="3000" fill="hold"/>
                                        <p:tgtEl>
                                          <p:spTgt spid="46"/>
                                        </p:tgtEl>
                                        <p:attrNameLst>
                                          <p:attrName>ppt_x</p:attrName>
                                          <p:attrName>ppt_y</p:attrName>
                                        </p:attrNameLst>
                                      </p:cBhvr>
                                      <p:rCtr x="-2" y="39"/>
                                    </p:animMotion>
                                  </p:childTnLst>
                                </p:cTn>
                              </p:par>
                              <p:par>
                                <p:cTn id="7" presetID="0" presetClass="path" presetSubtype="0" accel="50000" decel="50000" fill="hold" grpId="0" nodeType="withEffect">
                                  <p:stCondLst>
                                    <p:cond delay="0"/>
                                  </p:stCondLst>
                                  <p:childTnLst>
                                    <p:animMotion origin="layout" path="M 3.33333E-6 1.11111E-6 L 0.00312 0.10694 " pathEditMode="relative" rAng="0" ptsTypes="AA">
                                      <p:cBhvr>
                                        <p:cTn id="8" dur="3000" fill="hold"/>
                                        <p:tgtEl>
                                          <p:spTgt spid="35"/>
                                        </p:tgtEl>
                                        <p:attrNameLst>
                                          <p:attrName>ppt_x</p:attrName>
                                          <p:attrName>ppt_y</p:attrName>
                                        </p:attrNameLst>
                                      </p:cBhvr>
                                      <p:rCtr x="2" y="53"/>
                                    </p:animMotion>
                                  </p:childTnLst>
                                </p:cTn>
                              </p:par>
                              <p:par>
                                <p:cTn id="9" presetID="0" presetClass="path" presetSubtype="0" accel="50000" decel="50000" fill="hold" grpId="0" nodeType="withEffect">
                                  <p:stCondLst>
                                    <p:cond delay="0"/>
                                  </p:stCondLst>
                                  <p:childTnLst>
                                    <p:animMotion origin="layout" path="M -3.33333E-6 1.11111E-6 L 0.025 0.12778 " pathEditMode="relative" rAng="0" ptsTypes="AA">
                                      <p:cBhvr>
                                        <p:cTn id="10" dur="3000" fill="hold"/>
                                        <p:tgtEl>
                                          <p:spTgt spid="36"/>
                                        </p:tgtEl>
                                        <p:attrNameLst>
                                          <p:attrName>ppt_x</p:attrName>
                                          <p:attrName>ppt_y</p:attrName>
                                        </p:attrNameLst>
                                      </p:cBhvr>
                                      <p:rCtr x="13" y="64"/>
                                    </p:animMotion>
                                  </p:childTnLst>
                                </p:cTn>
                              </p:par>
                              <p:par>
                                <p:cTn id="11" presetID="0" presetClass="path" presetSubtype="0" accel="50000" decel="50000" fill="hold" grpId="0" nodeType="withEffect">
                                  <p:stCondLst>
                                    <p:cond delay="0"/>
                                  </p:stCondLst>
                                  <p:childTnLst>
                                    <p:animMotion origin="layout" path="M -1.66667E-6 -2.22222E-6 L 0.03854 0.15278 " pathEditMode="relative" rAng="0" ptsTypes="AA">
                                      <p:cBhvr>
                                        <p:cTn id="12" dur="3000" fill="hold"/>
                                        <p:tgtEl>
                                          <p:spTgt spid="37"/>
                                        </p:tgtEl>
                                        <p:attrNameLst>
                                          <p:attrName>ppt_x</p:attrName>
                                          <p:attrName>ppt_y</p:attrName>
                                        </p:attrNameLst>
                                      </p:cBhvr>
                                      <p:rCtr x="19" y="76"/>
                                    </p:animMotion>
                                  </p:childTnLst>
                                </p:cTn>
                              </p:par>
                              <p:par>
                                <p:cTn id="13" presetID="0" presetClass="path" presetSubtype="0" accel="50000" decel="50000" fill="hold" grpId="0" nodeType="withEffect">
                                  <p:stCondLst>
                                    <p:cond delay="0"/>
                                  </p:stCondLst>
                                  <p:childTnLst>
                                    <p:animMotion origin="layout" path="M 0 -2.22222E-6 L 0.06563 0.19166 L 0 -2.22222E-6 Z " pathEditMode="relative" ptsTypes="AAA">
                                      <p:cBhvr>
                                        <p:cTn id="14" dur="3000" fill="hold"/>
                                        <p:tgtEl>
                                          <p:spTgt spid="3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E-6 2.22222E-6 L 0.2198 -0.13472 L 5E-6 2.22222E-6 Z " pathEditMode="relative" ptsTypes="AAA">
                                      <p:cBhvr>
                                        <p:cTn id="16" dur="3000" fill="hold"/>
                                        <p:tgtEl>
                                          <p:spTgt spid="4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8.33333E-6 2.22222E-6 L -0.20938 2.22222E-6 L 8.33333E-6 2.22222E-6 Z " pathEditMode="relative" ptsTypes="AAA">
                                      <p:cBhvr>
                                        <p:cTn id="18" dur="3000" fill="hold"/>
                                        <p:tgtEl>
                                          <p:spTgt spid="4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8.33333E-6 -3.33333E-6 L 0.00105 -0.06527 L -8.33333E-6 -3.33333E-6 Z " pathEditMode="relative" ptsTypes="AAA">
                                      <p:cBhvr>
                                        <p:cTn id="20" dur="3000" fill="hold"/>
                                        <p:tgtEl>
                                          <p:spTgt spid="4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66667E-6 -1.11111E-6 L -1.66667E-6 0.07222 L -1.66667E-6 -1.11111E-6 Z " pathEditMode="relative" ptsTypes="AAA">
                                      <p:cBhvr>
                                        <p:cTn id="22" dur="3000" fill="hold"/>
                                        <p:tgtEl>
                                          <p:spTgt spid="4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1.66667E-6 1.11111E-6 L 0.1573 1.11111E-6 L -1.66667E-6 1.11111E-6 Z " pathEditMode="relative" ptsTypes="AAA">
                                      <p:cBhvr>
                                        <p:cTn id="24" dur="3000" fill="hold"/>
                                        <p:tgtEl>
                                          <p:spTgt spid="4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1.66667E-6 2.22222E-6 L 0.00833 -0.0375 L 1.66667E-6 2.22222E-6 Z " pathEditMode="relative" ptsTypes="AAA">
                                      <p:cBhvr>
                                        <p:cTn id="26" dur="3000" fill="hold"/>
                                        <p:tgtEl>
                                          <p:spTgt spid="5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1.66667E-6 1.11111E-6 L 0.0323 1.11111E-6 L 1.66667E-6 1.11111E-6 Z " pathEditMode="relative" ptsTypes="AAA">
                                      <p:cBhvr>
                                        <p:cTn id="28" dur="3000" fill="hold"/>
                                        <p:tgtEl>
                                          <p:spTgt spid="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0" grpId="0" animBg="1"/>
      <p:bldP spid="43" grpId="0" animBg="1"/>
      <p:bldP spid="44"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Oval 2"/>
          <p:cNvSpPr>
            <a:spLocks noChangeArrowheads="1"/>
          </p:cNvSpPr>
          <p:nvPr/>
        </p:nvSpPr>
        <p:spPr bwMode="auto">
          <a:xfrm>
            <a:off x="5675313" y="1511300"/>
            <a:ext cx="3468687" cy="3149600"/>
          </a:xfrm>
          <a:prstGeom prst="ellipse">
            <a:avLst/>
          </a:prstGeom>
          <a:solidFill>
            <a:schemeClr val="accent2">
              <a:alpha val="50000"/>
            </a:schemeClr>
          </a:solidFill>
          <a:ln w="9525">
            <a:solidFill>
              <a:schemeClr val="tx1"/>
            </a:solidFill>
            <a:round/>
            <a:headEnd/>
            <a:tailEnd/>
          </a:ln>
          <a:effectLst/>
        </p:spPr>
        <p:txBody>
          <a:bodyPr wrap="none" anchor="ctr"/>
          <a:lstStyle/>
          <a:p>
            <a:endParaRPr lang="en-US"/>
          </a:p>
        </p:txBody>
      </p:sp>
      <p:grpSp>
        <p:nvGrpSpPr>
          <p:cNvPr id="2" name="Group 3"/>
          <p:cNvGrpSpPr>
            <a:grpSpLocks/>
          </p:cNvGrpSpPr>
          <p:nvPr/>
        </p:nvGrpSpPr>
        <p:grpSpPr bwMode="auto">
          <a:xfrm>
            <a:off x="6067425" y="2168525"/>
            <a:ext cx="2614613" cy="2387600"/>
            <a:chOff x="138" y="1157"/>
            <a:chExt cx="1647" cy="1504"/>
          </a:xfrm>
        </p:grpSpPr>
        <p:grpSp>
          <p:nvGrpSpPr>
            <p:cNvPr id="3" name="Group 4"/>
            <p:cNvGrpSpPr>
              <a:grpSpLocks/>
            </p:cNvGrpSpPr>
            <p:nvPr/>
          </p:nvGrpSpPr>
          <p:grpSpPr bwMode="auto">
            <a:xfrm>
              <a:off x="138" y="1324"/>
              <a:ext cx="672" cy="528"/>
              <a:chOff x="1676" y="2088"/>
              <a:chExt cx="673" cy="829"/>
            </a:xfrm>
          </p:grpSpPr>
          <p:sp>
            <p:nvSpPr>
              <p:cNvPr id="633861" name="Freeform 5"/>
              <p:cNvSpPr>
                <a:spLocks/>
              </p:cNvSpPr>
              <p:nvPr/>
            </p:nvSpPr>
            <p:spPr bwMode="auto">
              <a:xfrm>
                <a:off x="1850" y="2403"/>
                <a:ext cx="32" cy="50"/>
              </a:xfrm>
              <a:custGeom>
                <a:avLst/>
                <a:gdLst/>
                <a:ahLst/>
                <a:cxnLst>
                  <a:cxn ang="0">
                    <a:pos x="0" y="49"/>
                  </a:cxn>
                  <a:cxn ang="0">
                    <a:pos x="0" y="0"/>
                  </a:cxn>
                  <a:cxn ang="0">
                    <a:pos x="31" y="0"/>
                  </a:cxn>
                  <a:cxn ang="0">
                    <a:pos x="31" y="49"/>
                  </a:cxn>
                  <a:cxn ang="0">
                    <a:pos x="0" y="49"/>
                  </a:cxn>
                </a:cxnLst>
                <a:rect l="0" t="0" r="r" b="b"/>
                <a:pathLst>
                  <a:path w="32" h="50">
                    <a:moveTo>
                      <a:pt x="0" y="49"/>
                    </a:moveTo>
                    <a:lnTo>
                      <a:pt x="0" y="0"/>
                    </a:lnTo>
                    <a:lnTo>
                      <a:pt x="31" y="0"/>
                    </a:lnTo>
                    <a:lnTo>
                      <a:pt x="31" y="49"/>
                    </a:lnTo>
                    <a:lnTo>
                      <a:pt x="0" y="49"/>
                    </a:lnTo>
                  </a:path>
                </a:pathLst>
              </a:custGeom>
              <a:solidFill>
                <a:srgbClr val="F9F9F9"/>
              </a:solidFill>
              <a:ln w="9525" cap="rnd">
                <a:solidFill>
                  <a:srgbClr val="C0C0C0"/>
                </a:solidFill>
                <a:round/>
                <a:headEnd/>
                <a:tailEnd/>
              </a:ln>
              <a:effectLst/>
            </p:spPr>
            <p:txBody>
              <a:bodyPr/>
              <a:lstStyle/>
              <a:p>
                <a:endParaRPr lang="en-US"/>
              </a:p>
            </p:txBody>
          </p:sp>
          <p:sp>
            <p:nvSpPr>
              <p:cNvPr id="633862" name="Freeform 6"/>
              <p:cNvSpPr>
                <a:spLocks/>
              </p:cNvSpPr>
              <p:nvPr/>
            </p:nvSpPr>
            <p:spPr bwMode="auto">
              <a:xfrm>
                <a:off x="1897" y="2403"/>
                <a:ext cx="31" cy="50"/>
              </a:xfrm>
              <a:custGeom>
                <a:avLst/>
                <a:gdLst/>
                <a:ahLst/>
                <a:cxnLst>
                  <a:cxn ang="0">
                    <a:pos x="0" y="49"/>
                  </a:cxn>
                  <a:cxn ang="0">
                    <a:pos x="0" y="0"/>
                  </a:cxn>
                  <a:cxn ang="0">
                    <a:pos x="30" y="0"/>
                  </a:cxn>
                  <a:cxn ang="0">
                    <a:pos x="30" y="49"/>
                  </a:cxn>
                  <a:cxn ang="0">
                    <a:pos x="0" y="49"/>
                  </a:cxn>
                </a:cxnLst>
                <a:rect l="0" t="0" r="r" b="b"/>
                <a:pathLst>
                  <a:path w="31" h="50">
                    <a:moveTo>
                      <a:pt x="0" y="49"/>
                    </a:moveTo>
                    <a:lnTo>
                      <a:pt x="0" y="0"/>
                    </a:lnTo>
                    <a:lnTo>
                      <a:pt x="30" y="0"/>
                    </a:lnTo>
                    <a:lnTo>
                      <a:pt x="30" y="49"/>
                    </a:lnTo>
                    <a:lnTo>
                      <a:pt x="0" y="49"/>
                    </a:lnTo>
                  </a:path>
                </a:pathLst>
              </a:custGeom>
              <a:solidFill>
                <a:srgbClr val="776F65"/>
              </a:solidFill>
              <a:ln w="9525" cap="rnd">
                <a:solidFill>
                  <a:srgbClr val="C0C0C0"/>
                </a:solidFill>
                <a:round/>
                <a:headEnd/>
                <a:tailEnd/>
              </a:ln>
              <a:effectLst/>
            </p:spPr>
            <p:txBody>
              <a:bodyPr/>
              <a:lstStyle/>
              <a:p>
                <a:endParaRPr lang="en-US"/>
              </a:p>
            </p:txBody>
          </p:sp>
          <p:sp>
            <p:nvSpPr>
              <p:cNvPr id="633863" name="Freeform 7"/>
              <p:cNvSpPr>
                <a:spLocks/>
              </p:cNvSpPr>
              <p:nvPr/>
            </p:nvSpPr>
            <p:spPr bwMode="auto">
              <a:xfrm>
                <a:off x="1941" y="2403"/>
                <a:ext cx="33" cy="50"/>
              </a:xfrm>
              <a:custGeom>
                <a:avLst/>
                <a:gdLst/>
                <a:ahLst/>
                <a:cxnLst>
                  <a:cxn ang="0">
                    <a:pos x="0" y="49"/>
                  </a:cxn>
                  <a:cxn ang="0">
                    <a:pos x="0" y="0"/>
                  </a:cxn>
                  <a:cxn ang="0">
                    <a:pos x="32" y="0"/>
                  </a:cxn>
                  <a:cxn ang="0">
                    <a:pos x="32" y="49"/>
                  </a:cxn>
                  <a:cxn ang="0">
                    <a:pos x="0" y="49"/>
                  </a:cxn>
                </a:cxnLst>
                <a:rect l="0" t="0" r="r" b="b"/>
                <a:pathLst>
                  <a:path w="33" h="50">
                    <a:moveTo>
                      <a:pt x="0" y="49"/>
                    </a:moveTo>
                    <a:lnTo>
                      <a:pt x="0" y="0"/>
                    </a:lnTo>
                    <a:lnTo>
                      <a:pt x="32" y="0"/>
                    </a:lnTo>
                    <a:lnTo>
                      <a:pt x="32" y="49"/>
                    </a:lnTo>
                    <a:lnTo>
                      <a:pt x="0" y="49"/>
                    </a:lnTo>
                  </a:path>
                </a:pathLst>
              </a:custGeom>
              <a:solidFill>
                <a:srgbClr val="E6D7C1"/>
              </a:solidFill>
              <a:ln w="9525" cap="rnd">
                <a:solidFill>
                  <a:srgbClr val="C0C0C0"/>
                </a:solidFill>
                <a:round/>
                <a:headEnd/>
                <a:tailEnd/>
              </a:ln>
              <a:effectLst/>
            </p:spPr>
            <p:txBody>
              <a:bodyPr/>
              <a:lstStyle/>
              <a:p>
                <a:endParaRPr lang="en-US"/>
              </a:p>
            </p:txBody>
          </p:sp>
          <p:sp>
            <p:nvSpPr>
              <p:cNvPr id="633864" name="Freeform 8"/>
              <p:cNvSpPr>
                <a:spLocks/>
              </p:cNvSpPr>
              <p:nvPr/>
            </p:nvSpPr>
            <p:spPr bwMode="auto">
              <a:xfrm>
                <a:off x="1959" y="2519"/>
                <a:ext cx="240" cy="117"/>
              </a:xfrm>
              <a:custGeom>
                <a:avLst/>
                <a:gdLst/>
                <a:ahLst/>
                <a:cxnLst>
                  <a:cxn ang="0">
                    <a:pos x="13" y="0"/>
                  </a:cxn>
                  <a:cxn ang="0">
                    <a:pos x="217" y="1"/>
                  </a:cxn>
                  <a:cxn ang="0">
                    <a:pos x="239" y="116"/>
                  </a:cxn>
                  <a:cxn ang="0">
                    <a:pos x="0" y="116"/>
                  </a:cxn>
                  <a:cxn ang="0">
                    <a:pos x="13" y="0"/>
                  </a:cxn>
                </a:cxnLst>
                <a:rect l="0" t="0" r="r" b="b"/>
                <a:pathLst>
                  <a:path w="240" h="117">
                    <a:moveTo>
                      <a:pt x="13" y="0"/>
                    </a:moveTo>
                    <a:lnTo>
                      <a:pt x="217" y="1"/>
                    </a:lnTo>
                    <a:lnTo>
                      <a:pt x="239" y="116"/>
                    </a:lnTo>
                    <a:lnTo>
                      <a:pt x="0" y="116"/>
                    </a:lnTo>
                    <a:lnTo>
                      <a:pt x="13" y="0"/>
                    </a:lnTo>
                  </a:path>
                </a:pathLst>
              </a:custGeom>
              <a:solidFill>
                <a:srgbClr val="B3B3B3"/>
              </a:solidFill>
              <a:ln w="9525" cap="rnd">
                <a:solidFill>
                  <a:srgbClr val="C0C0C0"/>
                </a:solidFill>
                <a:round/>
                <a:headEnd/>
                <a:tailEnd/>
              </a:ln>
              <a:effectLst/>
            </p:spPr>
            <p:txBody>
              <a:bodyPr/>
              <a:lstStyle/>
              <a:p>
                <a:endParaRPr lang="en-US"/>
              </a:p>
            </p:txBody>
          </p:sp>
          <p:sp>
            <p:nvSpPr>
              <p:cNvPr id="633865" name="Freeform 9"/>
              <p:cNvSpPr>
                <a:spLocks/>
              </p:cNvSpPr>
              <p:nvPr/>
            </p:nvSpPr>
            <p:spPr bwMode="auto">
              <a:xfrm>
                <a:off x="1959" y="2643"/>
                <a:ext cx="240" cy="34"/>
              </a:xfrm>
              <a:custGeom>
                <a:avLst/>
                <a:gdLst/>
                <a:ahLst/>
                <a:cxnLst>
                  <a:cxn ang="0">
                    <a:pos x="239" y="0"/>
                  </a:cxn>
                  <a:cxn ang="0">
                    <a:pos x="239" y="33"/>
                  </a:cxn>
                  <a:cxn ang="0">
                    <a:pos x="0" y="33"/>
                  </a:cxn>
                  <a:cxn ang="0">
                    <a:pos x="0" y="0"/>
                  </a:cxn>
                  <a:cxn ang="0">
                    <a:pos x="239" y="0"/>
                  </a:cxn>
                </a:cxnLst>
                <a:rect l="0" t="0" r="r" b="b"/>
                <a:pathLst>
                  <a:path w="240" h="34">
                    <a:moveTo>
                      <a:pt x="239" y="0"/>
                    </a:moveTo>
                    <a:lnTo>
                      <a:pt x="239" y="33"/>
                    </a:lnTo>
                    <a:lnTo>
                      <a:pt x="0" y="33"/>
                    </a:lnTo>
                    <a:lnTo>
                      <a:pt x="0" y="0"/>
                    </a:lnTo>
                    <a:lnTo>
                      <a:pt x="239" y="0"/>
                    </a:lnTo>
                  </a:path>
                </a:pathLst>
              </a:custGeom>
              <a:solidFill>
                <a:srgbClr val="737373"/>
              </a:solidFill>
              <a:ln w="9525" cap="rnd">
                <a:solidFill>
                  <a:srgbClr val="C0C0C0"/>
                </a:solidFill>
                <a:round/>
                <a:headEnd/>
                <a:tailEnd/>
              </a:ln>
              <a:effectLst/>
            </p:spPr>
            <p:txBody>
              <a:bodyPr/>
              <a:lstStyle/>
              <a:p>
                <a:endParaRPr lang="en-US"/>
              </a:p>
            </p:txBody>
          </p:sp>
          <p:sp>
            <p:nvSpPr>
              <p:cNvPr id="633866" name="Oval 10"/>
              <p:cNvSpPr>
                <a:spLocks noChangeArrowheads="1"/>
              </p:cNvSpPr>
              <p:nvPr/>
            </p:nvSpPr>
            <p:spPr bwMode="auto">
              <a:xfrm>
                <a:off x="2022" y="2515"/>
                <a:ext cx="114" cy="80"/>
              </a:xfrm>
              <a:prstGeom prst="ellipse">
                <a:avLst/>
              </a:prstGeom>
              <a:solidFill>
                <a:srgbClr val="404040"/>
              </a:solidFill>
              <a:ln w="9525">
                <a:solidFill>
                  <a:srgbClr val="C0C0C0"/>
                </a:solidFill>
                <a:round/>
                <a:headEnd/>
                <a:tailEnd/>
              </a:ln>
              <a:effectLst/>
            </p:spPr>
            <p:txBody>
              <a:bodyPr wrap="none" anchor="ctr"/>
              <a:lstStyle/>
              <a:p>
                <a:endParaRPr lang="en-US"/>
              </a:p>
            </p:txBody>
          </p:sp>
          <p:sp>
            <p:nvSpPr>
              <p:cNvPr id="633867" name="Freeform 11"/>
              <p:cNvSpPr>
                <a:spLocks/>
              </p:cNvSpPr>
              <p:nvPr/>
            </p:nvSpPr>
            <p:spPr bwMode="auto">
              <a:xfrm>
                <a:off x="1925" y="2172"/>
                <a:ext cx="23" cy="381"/>
              </a:xfrm>
              <a:custGeom>
                <a:avLst/>
                <a:gdLst/>
                <a:ahLst/>
                <a:cxnLst>
                  <a:cxn ang="0">
                    <a:pos x="16" y="0"/>
                  </a:cxn>
                  <a:cxn ang="0">
                    <a:pos x="0" y="12"/>
                  </a:cxn>
                  <a:cxn ang="0">
                    <a:pos x="0" y="320"/>
                  </a:cxn>
                  <a:cxn ang="0">
                    <a:pos x="22" y="380"/>
                  </a:cxn>
                  <a:cxn ang="0">
                    <a:pos x="16" y="0"/>
                  </a:cxn>
                </a:cxnLst>
                <a:rect l="0" t="0" r="r" b="b"/>
                <a:pathLst>
                  <a:path w="23" h="381">
                    <a:moveTo>
                      <a:pt x="16" y="0"/>
                    </a:moveTo>
                    <a:lnTo>
                      <a:pt x="0" y="12"/>
                    </a:lnTo>
                    <a:lnTo>
                      <a:pt x="0" y="320"/>
                    </a:lnTo>
                    <a:lnTo>
                      <a:pt x="22" y="380"/>
                    </a:lnTo>
                    <a:lnTo>
                      <a:pt x="16" y="0"/>
                    </a:lnTo>
                  </a:path>
                </a:pathLst>
              </a:custGeom>
              <a:solidFill>
                <a:srgbClr val="808080"/>
              </a:solidFill>
              <a:ln w="9525" cap="rnd">
                <a:solidFill>
                  <a:srgbClr val="C0C0C0"/>
                </a:solidFill>
                <a:round/>
                <a:headEnd/>
                <a:tailEnd/>
              </a:ln>
              <a:effectLst/>
            </p:spPr>
            <p:txBody>
              <a:bodyPr/>
              <a:lstStyle/>
              <a:p>
                <a:endParaRPr lang="en-US"/>
              </a:p>
            </p:txBody>
          </p:sp>
          <p:sp>
            <p:nvSpPr>
              <p:cNvPr id="633868" name="Freeform 12"/>
              <p:cNvSpPr>
                <a:spLocks/>
              </p:cNvSpPr>
              <p:nvPr/>
            </p:nvSpPr>
            <p:spPr bwMode="auto">
              <a:xfrm>
                <a:off x="1952" y="2170"/>
                <a:ext cx="280" cy="418"/>
              </a:xfrm>
              <a:custGeom>
                <a:avLst/>
                <a:gdLst/>
                <a:ahLst/>
                <a:cxnLst>
                  <a:cxn ang="0">
                    <a:pos x="279" y="373"/>
                  </a:cxn>
                  <a:cxn ang="0">
                    <a:pos x="0" y="417"/>
                  </a:cxn>
                  <a:cxn ang="0">
                    <a:pos x="0" y="19"/>
                  </a:cxn>
                  <a:cxn ang="0">
                    <a:pos x="279" y="0"/>
                  </a:cxn>
                  <a:cxn ang="0">
                    <a:pos x="279" y="373"/>
                  </a:cxn>
                </a:cxnLst>
                <a:rect l="0" t="0" r="r" b="b"/>
                <a:pathLst>
                  <a:path w="280" h="418">
                    <a:moveTo>
                      <a:pt x="279" y="373"/>
                    </a:moveTo>
                    <a:lnTo>
                      <a:pt x="0" y="417"/>
                    </a:lnTo>
                    <a:lnTo>
                      <a:pt x="0" y="19"/>
                    </a:lnTo>
                    <a:lnTo>
                      <a:pt x="279" y="0"/>
                    </a:lnTo>
                    <a:lnTo>
                      <a:pt x="279" y="373"/>
                    </a:lnTo>
                  </a:path>
                </a:pathLst>
              </a:custGeom>
              <a:solidFill>
                <a:srgbClr val="4D4D4D"/>
              </a:solidFill>
              <a:ln w="9525" cap="rnd">
                <a:solidFill>
                  <a:srgbClr val="C0C0C0"/>
                </a:solidFill>
                <a:round/>
                <a:headEnd/>
                <a:tailEnd/>
              </a:ln>
              <a:effectLst/>
            </p:spPr>
            <p:txBody>
              <a:bodyPr/>
              <a:lstStyle/>
              <a:p>
                <a:endParaRPr lang="en-US"/>
              </a:p>
            </p:txBody>
          </p:sp>
          <p:sp>
            <p:nvSpPr>
              <p:cNvPr id="633869" name="Freeform 13"/>
              <p:cNvSpPr>
                <a:spLocks/>
              </p:cNvSpPr>
              <p:nvPr/>
            </p:nvSpPr>
            <p:spPr bwMode="auto">
              <a:xfrm>
                <a:off x="1974" y="2187"/>
                <a:ext cx="228" cy="333"/>
              </a:xfrm>
              <a:custGeom>
                <a:avLst/>
                <a:gdLst/>
                <a:ahLst/>
                <a:cxnLst>
                  <a:cxn ang="0">
                    <a:pos x="220" y="1"/>
                  </a:cxn>
                  <a:cxn ang="0">
                    <a:pos x="221" y="6"/>
                  </a:cxn>
                  <a:cxn ang="0">
                    <a:pos x="222" y="13"/>
                  </a:cxn>
                  <a:cxn ang="0">
                    <a:pos x="224" y="27"/>
                  </a:cxn>
                  <a:cxn ang="0">
                    <a:pos x="224" y="43"/>
                  </a:cxn>
                  <a:cxn ang="0">
                    <a:pos x="224" y="62"/>
                  </a:cxn>
                  <a:cxn ang="0">
                    <a:pos x="225" y="83"/>
                  </a:cxn>
                  <a:cxn ang="0">
                    <a:pos x="225" y="104"/>
                  </a:cxn>
                  <a:cxn ang="0">
                    <a:pos x="227" y="129"/>
                  </a:cxn>
                  <a:cxn ang="0">
                    <a:pos x="227" y="153"/>
                  </a:cxn>
                  <a:cxn ang="0">
                    <a:pos x="227" y="178"/>
                  </a:cxn>
                  <a:cxn ang="0">
                    <a:pos x="225" y="200"/>
                  </a:cxn>
                  <a:cxn ang="0">
                    <a:pos x="225" y="223"/>
                  </a:cxn>
                  <a:cxn ang="0">
                    <a:pos x="224" y="244"/>
                  </a:cxn>
                  <a:cxn ang="0">
                    <a:pos x="224" y="263"/>
                  </a:cxn>
                  <a:cxn ang="0">
                    <a:pos x="224" y="277"/>
                  </a:cxn>
                  <a:cxn ang="0">
                    <a:pos x="222" y="291"/>
                  </a:cxn>
                  <a:cxn ang="0">
                    <a:pos x="220" y="298"/>
                  </a:cxn>
                  <a:cxn ang="0">
                    <a:pos x="213" y="305"/>
                  </a:cxn>
                  <a:cxn ang="0">
                    <a:pos x="206" y="309"/>
                  </a:cxn>
                  <a:cxn ang="0">
                    <a:pos x="200" y="311"/>
                  </a:cxn>
                  <a:cxn ang="0">
                    <a:pos x="191" y="312"/>
                  </a:cxn>
                  <a:cxn ang="0">
                    <a:pos x="180" y="316"/>
                  </a:cxn>
                  <a:cxn ang="0">
                    <a:pos x="169" y="318"/>
                  </a:cxn>
                  <a:cxn ang="0">
                    <a:pos x="156" y="319"/>
                  </a:cxn>
                  <a:cxn ang="0">
                    <a:pos x="145" y="323"/>
                  </a:cxn>
                  <a:cxn ang="0">
                    <a:pos x="133" y="325"/>
                  </a:cxn>
                  <a:cxn ang="0">
                    <a:pos x="121" y="325"/>
                  </a:cxn>
                  <a:cxn ang="0">
                    <a:pos x="110" y="325"/>
                  </a:cxn>
                  <a:cxn ang="0">
                    <a:pos x="97" y="328"/>
                  </a:cxn>
                  <a:cxn ang="0">
                    <a:pos x="85" y="328"/>
                  </a:cxn>
                  <a:cxn ang="0">
                    <a:pos x="74" y="328"/>
                  </a:cxn>
                  <a:cxn ang="0">
                    <a:pos x="61" y="330"/>
                  </a:cxn>
                  <a:cxn ang="0">
                    <a:pos x="49" y="330"/>
                  </a:cxn>
                  <a:cxn ang="0">
                    <a:pos x="38" y="330"/>
                  </a:cxn>
                  <a:cxn ang="0">
                    <a:pos x="26" y="330"/>
                  </a:cxn>
                  <a:cxn ang="0">
                    <a:pos x="13" y="328"/>
                  </a:cxn>
                  <a:cxn ang="0">
                    <a:pos x="6" y="325"/>
                  </a:cxn>
                  <a:cxn ang="0">
                    <a:pos x="5" y="319"/>
                  </a:cxn>
                  <a:cxn ang="0">
                    <a:pos x="4" y="312"/>
                  </a:cxn>
                  <a:cxn ang="0">
                    <a:pos x="2" y="302"/>
                  </a:cxn>
                  <a:cxn ang="0">
                    <a:pos x="1" y="286"/>
                  </a:cxn>
                  <a:cxn ang="0">
                    <a:pos x="0" y="269"/>
                  </a:cxn>
                  <a:cxn ang="0">
                    <a:pos x="0" y="249"/>
                  </a:cxn>
                  <a:cxn ang="0">
                    <a:pos x="0" y="228"/>
                  </a:cxn>
                  <a:cxn ang="0">
                    <a:pos x="0" y="204"/>
                  </a:cxn>
                  <a:cxn ang="0">
                    <a:pos x="0" y="181"/>
                  </a:cxn>
                  <a:cxn ang="0">
                    <a:pos x="0" y="157"/>
                  </a:cxn>
                  <a:cxn ang="0">
                    <a:pos x="0" y="134"/>
                  </a:cxn>
                  <a:cxn ang="0">
                    <a:pos x="0" y="110"/>
                  </a:cxn>
                  <a:cxn ang="0">
                    <a:pos x="0" y="89"/>
                  </a:cxn>
                  <a:cxn ang="0">
                    <a:pos x="0" y="69"/>
                  </a:cxn>
                  <a:cxn ang="0">
                    <a:pos x="1" y="52"/>
                  </a:cxn>
                  <a:cxn ang="0">
                    <a:pos x="2" y="38"/>
                  </a:cxn>
                  <a:cxn ang="0">
                    <a:pos x="4" y="26"/>
                  </a:cxn>
                  <a:cxn ang="0">
                    <a:pos x="5" y="19"/>
                  </a:cxn>
                  <a:cxn ang="0">
                    <a:pos x="6" y="13"/>
                  </a:cxn>
                  <a:cxn ang="0">
                    <a:pos x="218" y="0"/>
                  </a:cxn>
                </a:cxnLst>
                <a:rect l="0" t="0" r="r" b="b"/>
                <a:pathLst>
                  <a:path w="228" h="333">
                    <a:moveTo>
                      <a:pt x="218" y="0"/>
                    </a:moveTo>
                    <a:lnTo>
                      <a:pt x="220" y="1"/>
                    </a:lnTo>
                    <a:lnTo>
                      <a:pt x="220" y="3"/>
                    </a:lnTo>
                    <a:lnTo>
                      <a:pt x="221" y="6"/>
                    </a:lnTo>
                    <a:lnTo>
                      <a:pt x="221" y="12"/>
                    </a:lnTo>
                    <a:lnTo>
                      <a:pt x="222" y="13"/>
                    </a:lnTo>
                    <a:lnTo>
                      <a:pt x="222" y="20"/>
                    </a:lnTo>
                    <a:lnTo>
                      <a:pt x="224" y="27"/>
                    </a:lnTo>
                    <a:lnTo>
                      <a:pt x="224" y="36"/>
                    </a:lnTo>
                    <a:lnTo>
                      <a:pt x="224" y="43"/>
                    </a:lnTo>
                    <a:lnTo>
                      <a:pt x="224" y="52"/>
                    </a:lnTo>
                    <a:lnTo>
                      <a:pt x="224" y="62"/>
                    </a:lnTo>
                    <a:lnTo>
                      <a:pt x="225" y="71"/>
                    </a:lnTo>
                    <a:lnTo>
                      <a:pt x="225" y="83"/>
                    </a:lnTo>
                    <a:lnTo>
                      <a:pt x="225" y="94"/>
                    </a:lnTo>
                    <a:lnTo>
                      <a:pt x="225" y="104"/>
                    </a:lnTo>
                    <a:lnTo>
                      <a:pt x="225" y="117"/>
                    </a:lnTo>
                    <a:lnTo>
                      <a:pt x="227" y="129"/>
                    </a:lnTo>
                    <a:lnTo>
                      <a:pt x="227" y="139"/>
                    </a:lnTo>
                    <a:lnTo>
                      <a:pt x="227" y="153"/>
                    </a:lnTo>
                    <a:lnTo>
                      <a:pt x="227" y="164"/>
                    </a:lnTo>
                    <a:lnTo>
                      <a:pt x="227" y="178"/>
                    </a:lnTo>
                    <a:lnTo>
                      <a:pt x="225" y="190"/>
                    </a:lnTo>
                    <a:lnTo>
                      <a:pt x="225" y="200"/>
                    </a:lnTo>
                    <a:lnTo>
                      <a:pt x="225" y="211"/>
                    </a:lnTo>
                    <a:lnTo>
                      <a:pt x="225" y="223"/>
                    </a:lnTo>
                    <a:lnTo>
                      <a:pt x="225" y="235"/>
                    </a:lnTo>
                    <a:lnTo>
                      <a:pt x="224" y="244"/>
                    </a:lnTo>
                    <a:lnTo>
                      <a:pt x="224" y="253"/>
                    </a:lnTo>
                    <a:lnTo>
                      <a:pt x="224" y="263"/>
                    </a:lnTo>
                    <a:lnTo>
                      <a:pt x="224" y="270"/>
                    </a:lnTo>
                    <a:lnTo>
                      <a:pt x="224" y="277"/>
                    </a:lnTo>
                    <a:lnTo>
                      <a:pt x="222" y="284"/>
                    </a:lnTo>
                    <a:lnTo>
                      <a:pt x="222" y="291"/>
                    </a:lnTo>
                    <a:lnTo>
                      <a:pt x="221" y="295"/>
                    </a:lnTo>
                    <a:lnTo>
                      <a:pt x="220" y="298"/>
                    </a:lnTo>
                    <a:lnTo>
                      <a:pt x="220" y="304"/>
                    </a:lnTo>
                    <a:lnTo>
                      <a:pt x="213" y="305"/>
                    </a:lnTo>
                    <a:lnTo>
                      <a:pt x="210" y="307"/>
                    </a:lnTo>
                    <a:lnTo>
                      <a:pt x="206" y="309"/>
                    </a:lnTo>
                    <a:lnTo>
                      <a:pt x="203" y="309"/>
                    </a:lnTo>
                    <a:lnTo>
                      <a:pt x="200" y="311"/>
                    </a:lnTo>
                    <a:lnTo>
                      <a:pt x="192" y="312"/>
                    </a:lnTo>
                    <a:lnTo>
                      <a:pt x="191" y="312"/>
                    </a:lnTo>
                    <a:lnTo>
                      <a:pt x="185" y="314"/>
                    </a:lnTo>
                    <a:lnTo>
                      <a:pt x="180" y="316"/>
                    </a:lnTo>
                    <a:lnTo>
                      <a:pt x="174" y="316"/>
                    </a:lnTo>
                    <a:lnTo>
                      <a:pt x="169" y="318"/>
                    </a:lnTo>
                    <a:lnTo>
                      <a:pt x="163" y="318"/>
                    </a:lnTo>
                    <a:lnTo>
                      <a:pt x="156" y="319"/>
                    </a:lnTo>
                    <a:lnTo>
                      <a:pt x="151" y="319"/>
                    </a:lnTo>
                    <a:lnTo>
                      <a:pt x="145" y="323"/>
                    </a:lnTo>
                    <a:lnTo>
                      <a:pt x="138" y="323"/>
                    </a:lnTo>
                    <a:lnTo>
                      <a:pt x="133" y="325"/>
                    </a:lnTo>
                    <a:lnTo>
                      <a:pt x="127" y="325"/>
                    </a:lnTo>
                    <a:lnTo>
                      <a:pt x="121" y="325"/>
                    </a:lnTo>
                    <a:lnTo>
                      <a:pt x="115" y="325"/>
                    </a:lnTo>
                    <a:lnTo>
                      <a:pt x="110" y="325"/>
                    </a:lnTo>
                    <a:lnTo>
                      <a:pt x="103" y="325"/>
                    </a:lnTo>
                    <a:lnTo>
                      <a:pt x="97" y="328"/>
                    </a:lnTo>
                    <a:lnTo>
                      <a:pt x="92" y="328"/>
                    </a:lnTo>
                    <a:lnTo>
                      <a:pt x="85" y="328"/>
                    </a:lnTo>
                    <a:lnTo>
                      <a:pt x="79" y="328"/>
                    </a:lnTo>
                    <a:lnTo>
                      <a:pt x="74" y="328"/>
                    </a:lnTo>
                    <a:lnTo>
                      <a:pt x="67" y="330"/>
                    </a:lnTo>
                    <a:lnTo>
                      <a:pt x="61" y="330"/>
                    </a:lnTo>
                    <a:lnTo>
                      <a:pt x="56" y="330"/>
                    </a:lnTo>
                    <a:lnTo>
                      <a:pt x="49" y="330"/>
                    </a:lnTo>
                    <a:lnTo>
                      <a:pt x="44" y="332"/>
                    </a:lnTo>
                    <a:lnTo>
                      <a:pt x="38" y="330"/>
                    </a:lnTo>
                    <a:lnTo>
                      <a:pt x="31" y="330"/>
                    </a:lnTo>
                    <a:lnTo>
                      <a:pt x="26" y="330"/>
                    </a:lnTo>
                    <a:lnTo>
                      <a:pt x="19" y="328"/>
                    </a:lnTo>
                    <a:lnTo>
                      <a:pt x="13" y="328"/>
                    </a:lnTo>
                    <a:lnTo>
                      <a:pt x="8" y="328"/>
                    </a:lnTo>
                    <a:lnTo>
                      <a:pt x="6" y="325"/>
                    </a:lnTo>
                    <a:lnTo>
                      <a:pt x="6" y="323"/>
                    </a:lnTo>
                    <a:lnTo>
                      <a:pt x="5" y="319"/>
                    </a:lnTo>
                    <a:lnTo>
                      <a:pt x="4" y="316"/>
                    </a:lnTo>
                    <a:lnTo>
                      <a:pt x="4" y="312"/>
                    </a:lnTo>
                    <a:lnTo>
                      <a:pt x="2" y="307"/>
                    </a:lnTo>
                    <a:lnTo>
                      <a:pt x="2" y="302"/>
                    </a:lnTo>
                    <a:lnTo>
                      <a:pt x="1" y="295"/>
                    </a:lnTo>
                    <a:lnTo>
                      <a:pt x="1" y="286"/>
                    </a:lnTo>
                    <a:lnTo>
                      <a:pt x="1" y="277"/>
                    </a:lnTo>
                    <a:lnTo>
                      <a:pt x="0" y="269"/>
                    </a:lnTo>
                    <a:lnTo>
                      <a:pt x="0" y="258"/>
                    </a:lnTo>
                    <a:lnTo>
                      <a:pt x="0" y="249"/>
                    </a:lnTo>
                    <a:lnTo>
                      <a:pt x="0" y="241"/>
                    </a:lnTo>
                    <a:lnTo>
                      <a:pt x="0" y="228"/>
                    </a:lnTo>
                    <a:lnTo>
                      <a:pt x="0" y="218"/>
                    </a:lnTo>
                    <a:lnTo>
                      <a:pt x="0" y="204"/>
                    </a:lnTo>
                    <a:lnTo>
                      <a:pt x="0" y="192"/>
                    </a:lnTo>
                    <a:lnTo>
                      <a:pt x="0" y="181"/>
                    </a:lnTo>
                    <a:lnTo>
                      <a:pt x="0" y="171"/>
                    </a:lnTo>
                    <a:lnTo>
                      <a:pt x="0" y="157"/>
                    </a:lnTo>
                    <a:lnTo>
                      <a:pt x="0" y="145"/>
                    </a:lnTo>
                    <a:lnTo>
                      <a:pt x="0" y="134"/>
                    </a:lnTo>
                    <a:lnTo>
                      <a:pt x="0" y="120"/>
                    </a:lnTo>
                    <a:lnTo>
                      <a:pt x="0" y="110"/>
                    </a:lnTo>
                    <a:lnTo>
                      <a:pt x="0" y="99"/>
                    </a:lnTo>
                    <a:lnTo>
                      <a:pt x="0" y="89"/>
                    </a:lnTo>
                    <a:lnTo>
                      <a:pt x="0" y="80"/>
                    </a:lnTo>
                    <a:lnTo>
                      <a:pt x="0" y="69"/>
                    </a:lnTo>
                    <a:lnTo>
                      <a:pt x="1" y="61"/>
                    </a:lnTo>
                    <a:lnTo>
                      <a:pt x="1" y="52"/>
                    </a:lnTo>
                    <a:lnTo>
                      <a:pt x="1" y="45"/>
                    </a:lnTo>
                    <a:lnTo>
                      <a:pt x="2" y="38"/>
                    </a:lnTo>
                    <a:lnTo>
                      <a:pt x="2" y="33"/>
                    </a:lnTo>
                    <a:lnTo>
                      <a:pt x="4" y="26"/>
                    </a:lnTo>
                    <a:lnTo>
                      <a:pt x="4" y="22"/>
                    </a:lnTo>
                    <a:lnTo>
                      <a:pt x="5" y="19"/>
                    </a:lnTo>
                    <a:lnTo>
                      <a:pt x="6" y="17"/>
                    </a:lnTo>
                    <a:lnTo>
                      <a:pt x="6" y="13"/>
                    </a:lnTo>
                    <a:lnTo>
                      <a:pt x="8" y="13"/>
                    </a:lnTo>
                    <a:lnTo>
                      <a:pt x="218" y="0"/>
                    </a:lnTo>
                  </a:path>
                </a:pathLst>
              </a:custGeom>
              <a:solidFill>
                <a:srgbClr val="97A6CC"/>
              </a:solidFill>
              <a:ln w="9525" cap="rnd">
                <a:solidFill>
                  <a:srgbClr val="C0C0C0"/>
                </a:solidFill>
                <a:round/>
                <a:headEnd/>
                <a:tailEnd/>
              </a:ln>
              <a:effectLst/>
            </p:spPr>
            <p:txBody>
              <a:bodyPr/>
              <a:lstStyle/>
              <a:p>
                <a:endParaRPr lang="en-US"/>
              </a:p>
            </p:txBody>
          </p:sp>
          <p:sp>
            <p:nvSpPr>
              <p:cNvPr id="633870" name="Freeform 14"/>
              <p:cNvSpPr>
                <a:spLocks/>
              </p:cNvSpPr>
              <p:nvPr/>
            </p:nvSpPr>
            <p:spPr bwMode="auto">
              <a:xfrm>
                <a:off x="1940" y="2144"/>
                <a:ext cx="292" cy="42"/>
              </a:xfrm>
              <a:custGeom>
                <a:avLst/>
                <a:gdLst/>
                <a:ahLst/>
                <a:cxnLst>
                  <a:cxn ang="0">
                    <a:pos x="291" y="23"/>
                  </a:cxn>
                  <a:cxn ang="0">
                    <a:pos x="271" y="0"/>
                  </a:cxn>
                  <a:cxn ang="0">
                    <a:pos x="0" y="16"/>
                  </a:cxn>
                  <a:cxn ang="0">
                    <a:pos x="13" y="41"/>
                  </a:cxn>
                  <a:cxn ang="0">
                    <a:pos x="291" y="23"/>
                  </a:cxn>
                </a:cxnLst>
                <a:rect l="0" t="0" r="r" b="b"/>
                <a:pathLst>
                  <a:path w="292" h="42">
                    <a:moveTo>
                      <a:pt x="291" y="23"/>
                    </a:moveTo>
                    <a:lnTo>
                      <a:pt x="271" y="0"/>
                    </a:lnTo>
                    <a:lnTo>
                      <a:pt x="0" y="16"/>
                    </a:lnTo>
                    <a:lnTo>
                      <a:pt x="13" y="41"/>
                    </a:lnTo>
                    <a:lnTo>
                      <a:pt x="291" y="23"/>
                    </a:lnTo>
                  </a:path>
                </a:pathLst>
              </a:custGeom>
              <a:solidFill>
                <a:srgbClr val="F2F2F2"/>
              </a:solidFill>
              <a:ln w="9525" cap="rnd">
                <a:solidFill>
                  <a:srgbClr val="C0C0C0"/>
                </a:solidFill>
                <a:round/>
                <a:headEnd/>
                <a:tailEnd/>
              </a:ln>
              <a:effectLst/>
            </p:spPr>
            <p:txBody>
              <a:bodyPr/>
              <a:lstStyle/>
              <a:p>
                <a:endParaRPr lang="en-US"/>
              </a:p>
            </p:txBody>
          </p:sp>
          <p:sp>
            <p:nvSpPr>
              <p:cNvPr id="633871" name="Freeform 15"/>
              <p:cNvSpPr>
                <a:spLocks/>
              </p:cNvSpPr>
              <p:nvPr/>
            </p:nvSpPr>
            <p:spPr bwMode="auto">
              <a:xfrm>
                <a:off x="1940" y="2162"/>
                <a:ext cx="23" cy="426"/>
              </a:xfrm>
              <a:custGeom>
                <a:avLst/>
                <a:gdLst/>
                <a:ahLst/>
                <a:cxnLst>
                  <a:cxn ang="0">
                    <a:pos x="0" y="0"/>
                  </a:cxn>
                  <a:cxn ang="0">
                    <a:pos x="22" y="28"/>
                  </a:cxn>
                  <a:cxn ang="0">
                    <a:pos x="22" y="425"/>
                  </a:cxn>
                  <a:cxn ang="0">
                    <a:pos x="0" y="388"/>
                  </a:cxn>
                  <a:cxn ang="0">
                    <a:pos x="0" y="0"/>
                  </a:cxn>
                </a:cxnLst>
                <a:rect l="0" t="0" r="r" b="b"/>
                <a:pathLst>
                  <a:path w="23" h="426">
                    <a:moveTo>
                      <a:pt x="0" y="0"/>
                    </a:moveTo>
                    <a:lnTo>
                      <a:pt x="22" y="28"/>
                    </a:lnTo>
                    <a:lnTo>
                      <a:pt x="22" y="425"/>
                    </a:lnTo>
                    <a:lnTo>
                      <a:pt x="0" y="388"/>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3872" name="Freeform 16"/>
              <p:cNvSpPr>
                <a:spLocks/>
              </p:cNvSpPr>
              <p:nvPr/>
            </p:nvSpPr>
            <p:spPr bwMode="auto">
              <a:xfrm>
                <a:off x="2215" y="2170"/>
                <a:ext cx="23" cy="373"/>
              </a:xfrm>
              <a:custGeom>
                <a:avLst/>
                <a:gdLst/>
                <a:ahLst/>
                <a:cxnLst>
                  <a:cxn ang="0">
                    <a:pos x="22" y="0"/>
                  </a:cxn>
                  <a:cxn ang="0">
                    <a:pos x="0" y="19"/>
                  </a:cxn>
                  <a:cxn ang="0">
                    <a:pos x="0" y="333"/>
                  </a:cxn>
                  <a:cxn ang="0">
                    <a:pos x="22" y="372"/>
                  </a:cxn>
                  <a:cxn ang="0">
                    <a:pos x="22" y="0"/>
                  </a:cxn>
                </a:cxnLst>
                <a:rect l="0" t="0" r="r" b="b"/>
                <a:pathLst>
                  <a:path w="23" h="373">
                    <a:moveTo>
                      <a:pt x="22" y="0"/>
                    </a:moveTo>
                    <a:lnTo>
                      <a:pt x="0" y="19"/>
                    </a:lnTo>
                    <a:lnTo>
                      <a:pt x="0" y="333"/>
                    </a:lnTo>
                    <a:lnTo>
                      <a:pt x="22" y="372"/>
                    </a:lnTo>
                    <a:lnTo>
                      <a:pt x="22" y="0"/>
                    </a:lnTo>
                  </a:path>
                </a:pathLst>
              </a:custGeom>
              <a:solidFill>
                <a:srgbClr val="BFBFBF"/>
              </a:solidFill>
              <a:ln w="9525" cap="rnd">
                <a:solidFill>
                  <a:srgbClr val="C0C0C0"/>
                </a:solidFill>
                <a:round/>
                <a:headEnd/>
                <a:tailEnd/>
              </a:ln>
              <a:effectLst/>
            </p:spPr>
            <p:txBody>
              <a:bodyPr/>
              <a:lstStyle/>
              <a:p>
                <a:endParaRPr lang="en-US"/>
              </a:p>
            </p:txBody>
          </p:sp>
          <p:sp>
            <p:nvSpPr>
              <p:cNvPr id="633873" name="Freeform 17"/>
              <p:cNvSpPr>
                <a:spLocks/>
              </p:cNvSpPr>
              <p:nvPr/>
            </p:nvSpPr>
            <p:spPr bwMode="auto">
              <a:xfrm>
                <a:off x="1952" y="2511"/>
                <a:ext cx="280" cy="77"/>
              </a:xfrm>
              <a:custGeom>
                <a:avLst/>
                <a:gdLst/>
                <a:ahLst/>
                <a:cxnLst>
                  <a:cxn ang="0">
                    <a:pos x="279" y="35"/>
                  </a:cxn>
                  <a:cxn ang="0">
                    <a:pos x="257" y="0"/>
                  </a:cxn>
                  <a:cxn ang="0">
                    <a:pos x="21" y="35"/>
                  </a:cxn>
                  <a:cxn ang="0">
                    <a:pos x="0" y="76"/>
                  </a:cxn>
                  <a:cxn ang="0">
                    <a:pos x="279" y="35"/>
                  </a:cxn>
                </a:cxnLst>
                <a:rect l="0" t="0" r="r" b="b"/>
                <a:pathLst>
                  <a:path w="280" h="77">
                    <a:moveTo>
                      <a:pt x="279" y="35"/>
                    </a:moveTo>
                    <a:lnTo>
                      <a:pt x="257" y="0"/>
                    </a:lnTo>
                    <a:lnTo>
                      <a:pt x="21" y="35"/>
                    </a:lnTo>
                    <a:lnTo>
                      <a:pt x="0" y="76"/>
                    </a:lnTo>
                    <a:lnTo>
                      <a:pt x="279" y="35"/>
                    </a:lnTo>
                  </a:path>
                </a:pathLst>
              </a:custGeom>
              <a:solidFill>
                <a:srgbClr val="E6E6E6"/>
              </a:solidFill>
              <a:ln w="9525" cap="rnd">
                <a:solidFill>
                  <a:srgbClr val="C0C0C0"/>
                </a:solidFill>
                <a:round/>
                <a:headEnd/>
                <a:tailEnd/>
              </a:ln>
              <a:effectLst/>
            </p:spPr>
            <p:txBody>
              <a:bodyPr/>
              <a:lstStyle/>
              <a:p>
                <a:endParaRPr lang="en-US"/>
              </a:p>
            </p:txBody>
          </p:sp>
          <p:sp>
            <p:nvSpPr>
              <p:cNvPr id="633874" name="Freeform 18"/>
              <p:cNvSpPr>
                <a:spLocks/>
              </p:cNvSpPr>
              <p:nvPr/>
            </p:nvSpPr>
            <p:spPr bwMode="auto">
              <a:xfrm>
                <a:off x="1952" y="2191"/>
                <a:ext cx="23" cy="397"/>
              </a:xfrm>
              <a:custGeom>
                <a:avLst/>
                <a:gdLst/>
                <a:ahLst/>
                <a:cxnLst>
                  <a:cxn ang="0">
                    <a:pos x="0" y="396"/>
                  </a:cxn>
                  <a:cxn ang="0">
                    <a:pos x="22" y="352"/>
                  </a:cxn>
                  <a:cxn ang="0">
                    <a:pos x="22" y="17"/>
                  </a:cxn>
                  <a:cxn ang="0">
                    <a:pos x="0" y="0"/>
                  </a:cxn>
                  <a:cxn ang="0">
                    <a:pos x="0" y="396"/>
                  </a:cxn>
                </a:cxnLst>
                <a:rect l="0" t="0" r="r" b="b"/>
                <a:pathLst>
                  <a:path w="23" h="397">
                    <a:moveTo>
                      <a:pt x="0" y="396"/>
                    </a:moveTo>
                    <a:lnTo>
                      <a:pt x="22" y="352"/>
                    </a:lnTo>
                    <a:lnTo>
                      <a:pt x="22" y="17"/>
                    </a:lnTo>
                    <a:lnTo>
                      <a:pt x="0" y="0"/>
                    </a:lnTo>
                    <a:lnTo>
                      <a:pt x="0" y="396"/>
                    </a:lnTo>
                  </a:path>
                </a:pathLst>
              </a:custGeom>
              <a:solidFill>
                <a:srgbClr val="CCCCCC"/>
              </a:solidFill>
              <a:ln w="9525" cap="rnd">
                <a:solidFill>
                  <a:srgbClr val="C0C0C0"/>
                </a:solidFill>
                <a:round/>
                <a:headEnd/>
                <a:tailEnd/>
              </a:ln>
              <a:effectLst/>
            </p:spPr>
            <p:txBody>
              <a:bodyPr/>
              <a:lstStyle/>
              <a:p>
                <a:endParaRPr lang="en-US"/>
              </a:p>
            </p:txBody>
          </p:sp>
          <p:sp>
            <p:nvSpPr>
              <p:cNvPr id="633875" name="Freeform 19"/>
              <p:cNvSpPr>
                <a:spLocks/>
              </p:cNvSpPr>
              <p:nvPr/>
            </p:nvSpPr>
            <p:spPr bwMode="auto">
              <a:xfrm>
                <a:off x="1947" y="2170"/>
                <a:ext cx="288" cy="34"/>
              </a:xfrm>
              <a:custGeom>
                <a:avLst/>
                <a:gdLst/>
                <a:ahLst/>
                <a:cxnLst>
                  <a:cxn ang="0">
                    <a:pos x="0" y="17"/>
                  </a:cxn>
                  <a:cxn ang="0">
                    <a:pos x="21" y="33"/>
                  </a:cxn>
                  <a:cxn ang="0">
                    <a:pos x="263" y="17"/>
                  </a:cxn>
                  <a:cxn ang="0">
                    <a:pos x="287" y="0"/>
                  </a:cxn>
                  <a:cxn ang="0">
                    <a:pos x="0" y="17"/>
                  </a:cxn>
                </a:cxnLst>
                <a:rect l="0" t="0" r="r" b="b"/>
                <a:pathLst>
                  <a:path w="288" h="34">
                    <a:moveTo>
                      <a:pt x="0" y="17"/>
                    </a:moveTo>
                    <a:lnTo>
                      <a:pt x="21" y="33"/>
                    </a:lnTo>
                    <a:lnTo>
                      <a:pt x="263" y="17"/>
                    </a:lnTo>
                    <a:lnTo>
                      <a:pt x="287" y="0"/>
                    </a:lnTo>
                    <a:lnTo>
                      <a:pt x="0" y="17"/>
                    </a:lnTo>
                  </a:path>
                </a:pathLst>
              </a:custGeom>
              <a:solidFill>
                <a:srgbClr val="999999"/>
              </a:solidFill>
              <a:ln w="9525" cap="rnd">
                <a:solidFill>
                  <a:srgbClr val="C0C0C0"/>
                </a:solidFill>
                <a:round/>
                <a:headEnd/>
                <a:tailEnd/>
              </a:ln>
              <a:effectLst/>
            </p:spPr>
            <p:txBody>
              <a:bodyPr/>
              <a:lstStyle/>
              <a:p>
                <a:endParaRPr lang="en-US"/>
              </a:p>
            </p:txBody>
          </p:sp>
          <p:sp>
            <p:nvSpPr>
              <p:cNvPr id="633876" name="Freeform 20"/>
              <p:cNvSpPr>
                <a:spLocks/>
              </p:cNvSpPr>
              <p:nvPr/>
            </p:nvSpPr>
            <p:spPr bwMode="auto">
              <a:xfrm>
                <a:off x="1806" y="2166"/>
                <a:ext cx="112" cy="609"/>
              </a:xfrm>
              <a:custGeom>
                <a:avLst/>
                <a:gdLst/>
                <a:ahLst/>
                <a:cxnLst>
                  <a:cxn ang="0">
                    <a:pos x="111" y="0"/>
                  </a:cxn>
                  <a:cxn ang="0">
                    <a:pos x="111" y="542"/>
                  </a:cxn>
                  <a:cxn ang="0">
                    <a:pos x="0" y="608"/>
                  </a:cxn>
                  <a:cxn ang="0">
                    <a:pos x="0" y="22"/>
                  </a:cxn>
                  <a:cxn ang="0">
                    <a:pos x="111" y="0"/>
                  </a:cxn>
                </a:cxnLst>
                <a:rect l="0" t="0" r="r" b="b"/>
                <a:pathLst>
                  <a:path w="112" h="609">
                    <a:moveTo>
                      <a:pt x="111" y="0"/>
                    </a:moveTo>
                    <a:lnTo>
                      <a:pt x="111" y="542"/>
                    </a:lnTo>
                    <a:lnTo>
                      <a:pt x="0" y="608"/>
                    </a:lnTo>
                    <a:lnTo>
                      <a:pt x="0" y="22"/>
                    </a:lnTo>
                    <a:lnTo>
                      <a:pt x="111" y="0"/>
                    </a:lnTo>
                  </a:path>
                </a:pathLst>
              </a:custGeom>
              <a:solidFill>
                <a:srgbClr val="CCCCCC"/>
              </a:solidFill>
              <a:ln w="9525" cap="rnd">
                <a:solidFill>
                  <a:srgbClr val="C0C0C0"/>
                </a:solidFill>
                <a:round/>
                <a:headEnd/>
                <a:tailEnd/>
              </a:ln>
              <a:effectLst/>
            </p:spPr>
            <p:txBody>
              <a:bodyPr/>
              <a:lstStyle/>
              <a:p>
                <a:endParaRPr lang="en-US"/>
              </a:p>
            </p:txBody>
          </p:sp>
          <p:sp>
            <p:nvSpPr>
              <p:cNvPr id="633877" name="Freeform 21"/>
              <p:cNvSpPr>
                <a:spLocks/>
              </p:cNvSpPr>
              <p:nvPr/>
            </p:nvSpPr>
            <p:spPr bwMode="auto">
              <a:xfrm>
                <a:off x="1676" y="2088"/>
                <a:ext cx="242" cy="95"/>
              </a:xfrm>
              <a:custGeom>
                <a:avLst/>
                <a:gdLst/>
                <a:ahLst/>
                <a:cxnLst>
                  <a:cxn ang="0">
                    <a:pos x="241" y="69"/>
                  </a:cxn>
                  <a:cxn ang="0">
                    <a:pos x="112" y="0"/>
                  </a:cxn>
                  <a:cxn ang="0">
                    <a:pos x="0" y="22"/>
                  </a:cxn>
                  <a:cxn ang="0">
                    <a:pos x="127" y="94"/>
                  </a:cxn>
                  <a:cxn ang="0">
                    <a:pos x="241" y="69"/>
                  </a:cxn>
                </a:cxnLst>
                <a:rect l="0" t="0" r="r" b="b"/>
                <a:pathLst>
                  <a:path w="242" h="95">
                    <a:moveTo>
                      <a:pt x="241" y="69"/>
                    </a:moveTo>
                    <a:lnTo>
                      <a:pt x="112" y="0"/>
                    </a:lnTo>
                    <a:lnTo>
                      <a:pt x="0" y="22"/>
                    </a:lnTo>
                    <a:lnTo>
                      <a:pt x="127" y="94"/>
                    </a:lnTo>
                    <a:lnTo>
                      <a:pt x="241" y="69"/>
                    </a:lnTo>
                  </a:path>
                </a:pathLst>
              </a:custGeom>
              <a:solidFill>
                <a:srgbClr val="E6E6E6"/>
              </a:solidFill>
              <a:ln w="9525" cap="rnd">
                <a:solidFill>
                  <a:srgbClr val="C0C0C0"/>
                </a:solidFill>
                <a:round/>
                <a:headEnd/>
                <a:tailEnd/>
              </a:ln>
              <a:effectLst/>
            </p:spPr>
            <p:txBody>
              <a:bodyPr/>
              <a:lstStyle/>
              <a:p>
                <a:endParaRPr lang="en-US"/>
              </a:p>
            </p:txBody>
          </p:sp>
          <p:sp>
            <p:nvSpPr>
              <p:cNvPr id="633878" name="Freeform 22"/>
              <p:cNvSpPr>
                <a:spLocks/>
              </p:cNvSpPr>
              <p:nvPr/>
            </p:nvSpPr>
            <p:spPr bwMode="auto">
              <a:xfrm>
                <a:off x="1676" y="2113"/>
                <a:ext cx="126" cy="662"/>
              </a:xfrm>
              <a:custGeom>
                <a:avLst/>
                <a:gdLst/>
                <a:ahLst/>
                <a:cxnLst>
                  <a:cxn ang="0">
                    <a:pos x="125" y="72"/>
                  </a:cxn>
                  <a:cxn ang="0">
                    <a:pos x="0" y="0"/>
                  </a:cxn>
                  <a:cxn ang="0">
                    <a:pos x="0" y="544"/>
                  </a:cxn>
                  <a:cxn ang="0">
                    <a:pos x="125" y="661"/>
                  </a:cxn>
                  <a:cxn ang="0">
                    <a:pos x="125" y="72"/>
                  </a:cxn>
                </a:cxnLst>
                <a:rect l="0" t="0" r="r" b="b"/>
                <a:pathLst>
                  <a:path w="126" h="662">
                    <a:moveTo>
                      <a:pt x="125" y="72"/>
                    </a:moveTo>
                    <a:lnTo>
                      <a:pt x="0" y="0"/>
                    </a:lnTo>
                    <a:lnTo>
                      <a:pt x="0" y="544"/>
                    </a:lnTo>
                    <a:lnTo>
                      <a:pt x="125" y="661"/>
                    </a:lnTo>
                    <a:lnTo>
                      <a:pt x="125" y="72"/>
                    </a:lnTo>
                  </a:path>
                </a:pathLst>
              </a:custGeom>
              <a:solidFill>
                <a:srgbClr val="A6A6A6"/>
              </a:solidFill>
              <a:ln w="9525" cap="rnd">
                <a:solidFill>
                  <a:srgbClr val="C0C0C0"/>
                </a:solidFill>
                <a:round/>
                <a:headEnd/>
                <a:tailEnd/>
              </a:ln>
              <a:effectLst/>
            </p:spPr>
            <p:txBody>
              <a:bodyPr/>
              <a:lstStyle/>
              <a:p>
                <a:endParaRPr lang="en-US"/>
              </a:p>
            </p:txBody>
          </p:sp>
          <p:sp>
            <p:nvSpPr>
              <p:cNvPr id="633879" name="Freeform 23"/>
              <p:cNvSpPr>
                <a:spLocks/>
              </p:cNvSpPr>
              <p:nvPr/>
            </p:nvSpPr>
            <p:spPr bwMode="auto">
              <a:xfrm>
                <a:off x="1818" y="2437"/>
                <a:ext cx="91" cy="133"/>
              </a:xfrm>
              <a:custGeom>
                <a:avLst/>
                <a:gdLst/>
                <a:ahLst/>
                <a:cxnLst>
                  <a:cxn ang="0">
                    <a:pos x="90" y="0"/>
                  </a:cxn>
                  <a:cxn ang="0">
                    <a:pos x="90" y="89"/>
                  </a:cxn>
                  <a:cxn ang="0">
                    <a:pos x="0" y="132"/>
                  </a:cxn>
                  <a:cxn ang="0">
                    <a:pos x="0" y="35"/>
                  </a:cxn>
                  <a:cxn ang="0">
                    <a:pos x="90" y="0"/>
                  </a:cxn>
                </a:cxnLst>
                <a:rect l="0" t="0" r="r" b="b"/>
                <a:pathLst>
                  <a:path w="91" h="133">
                    <a:moveTo>
                      <a:pt x="90" y="0"/>
                    </a:moveTo>
                    <a:lnTo>
                      <a:pt x="90" y="89"/>
                    </a:lnTo>
                    <a:lnTo>
                      <a:pt x="0" y="132"/>
                    </a:lnTo>
                    <a:lnTo>
                      <a:pt x="0" y="35"/>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3880" name="Freeform 24"/>
              <p:cNvSpPr>
                <a:spLocks/>
              </p:cNvSpPr>
              <p:nvPr/>
            </p:nvSpPr>
            <p:spPr bwMode="auto">
              <a:xfrm>
                <a:off x="1818" y="2306"/>
                <a:ext cx="91" cy="126"/>
              </a:xfrm>
              <a:custGeom>
                <a:avLst/>
                <a:gdLst/>
                <a:ahLst/>
                <a:cxnLst>
                  <a:cxn ang="0">
                    <a:pos x="90" y="0"/>
                  </a:cxn>
                  <a:cxn ang="0">
                    <a:pos x="90" y="88"/>
                  </a:cxn>
                  <a:cxn ang="0">
                    <a:pos x="0" y="125"/>
                  </a:cxn>
                  <a:cxn ang="0">
                    <a:pos x="0" y="28"/>
                  </a:cxn>
                  <a:cxn ang="0">
                    <a:pos x="90" y="0"/>
                  </a:cxn>
                </a:cxnLst>
                <a:rect l="0" t="0" r="r" b="b"/>
                <a:pathLst>
                  <a:path w="91" h="126">
                    <a:moveTo>
                      <a:pt x="90" y="0"/>
                    </a:moveTo>
                    <a:lnTo>
                      <a:pt x="90" y="88"/>
                    </a:lnTo>
                    <a:lnTo>
                      <a:pt x="0" y="125"/>
                    </a:lnTo>
                    <a:lnTo>
                      <a:pt x="0" y="28"/>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3881" name="Freeform 25"/>
              <p:cNvSpPr>
                <a:spLocks/>
              </p:cNvSpPr>
              <p:nvPr/>
            </p:nvSpPr>
            <p:spPr bwMode="auto">
              <a:xfrm>
                <a:off x="1913" y="2304"/>
                <a:ext cx="1" cy="95"/>
              </a:xfrm>
              <a:custGeom>
                <a:avLst/>
                <a:gdLst/>
                <a:ahLst/>
                <a:cxnLst>
                  <a:cxn ang="0">
                    <a:pos x="0" y="0"/>
                  </a:cxn>
                  <a:cxn ang="0">
                    <a:pos x="0" y="0"/>
                  </a:cxn>
                  <a:cxn ang="0">
                    <a:pos x="0" y="94"/>
                  </a:cxn>
                  <a:cxn ang="0">
                    <a:pos x="0" y="87"/>
                  </a:cxn>
                  <a:cxn ang="0">
                    <a:pos x="0" y="0"/>
                  </a:cxn>
                </a:cxnLst>
                <a:rect l="0" t="0" r="r" b="b"/>
                <a:pathLst>
                  <a:path w="1" h="95">
                    <a:moveTo>
                      <a:pt x="0" y="0"/>
                    </a:moveTo>
                    <a:lnTo>
                      <a:pt x="0" y="0"/>
                    </a:lnTo>
                    <a:lnTo>
                      <a:pt x="0" y="94"/>
                    </a:lnTo>
                    <a:lnTo>
                      <a:pt x="0" y="87"/>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3882" name="Freeform 26"/>
              <p:cNvSpPr>
                <a:spLocks/>
              </p:cNvSpPr>
              <p:nvPr/>
            </p:nvSpPr>
            <p:spPr bwMode="auto">
              <a:xfrm>
                <a:off x="1818" y="2398"/>
                <a:ext cx="96" cy="44"/>
              </a:xfrm>
              <a:custGeom>
                <a:avLst/>
                <a:gdLst/>
                <a:ahLst/>
                <a:cxnLst>
                  <a:cxn ang="0">
                    <a:pos x="95" y="5"/>
                  </a:cxn>
                  <a:cxn ang="0">
                    <a:pos x="90" y="0"/>
                  </a:cxn>
                  <a:cxn ang="0">
                    <a:pos x="0" y="34"/>
                  </a:cxn>
                  <a:cxn ang="0">
                    <a:pos x="0" y="43"/>
                  </a:cxn>
                  <a:cxn ang="0">
                    <a:pos x="95" y="5"/>
                  </a:cxn>
                </a:cxnLst>
                <a:rect l="0" t="0" r="r" b="b"/>
                <a:pathLst>
                  <a:path w="96" h="44">
                    <a:moveTo>
                      <a:pt x="95" y="5"/>
                    </a:moveTo>
                    <a:lnTo>
                      <a:pt x="90" y="0"/>
                    </a:lnTo>
                    <a:lnTo>
                      <a:pt x="0" y="34"/>
                    </a:lnTo>
                    <a:lnTo>
                      <a:pt x="0" y="43"/>
                    </a:lnTo>
                    <a:lnTo>
                      <a:pt x="95" y="5"/>
                    </a:lnTo>
                  </a:path>
                </a:pathLst>
              </a:custGeom>
              <a:solidFill>
                <a:srgbClr val="F2F2F2"/>
              </a:solidFill>
              <a:ln w="9525" cap="rnd">
                <a:solidFill>
                  <a:srgbClr val="C0C0C0"/>
                </a:solidFill>
                <a:round/>
                <a:headEnd/>
                <a:tailEnd/>
              </a:ln>
              <a:effectLst/>
            </p:spPr>
            <p:txBody>
              <a:bodyPr/>
              <a:lstStyle/>
              <a:p>
                <a:endParaRPr lang="en-US"/>
              </a:p>
            </p:txBody>
          </p:sp>
          <p:sp>
            <p:nvSpPr>
              <p:cNvPr id="633883" name="Freeform 27"/>
              <p:cNvSpPr>
                <a:spLocks/>
              </p:cNvSpPr>
              <p:nvPr/>
            </p:nvSpPr>
            <p:spPr bwMode="auto">
              <a:xfrm>
                <a:off x="1826" y="2403"/>
                <a:ext cx="97" cy="53"/>
              </a:xfrm>
              <a:custGeom>
                <a:avLst/>
                <a:gdLst/>
                <a:ahLst/>
                <a:cxnLst>
                  <a:cxn ang="0">
                    <a:pos x="90" y="0"/>
                  </a:cxn>
                  <a:cxn ang="0">
                    <a:pos x="96" y="17"/>
                  </a:cxn>
                  <a:cxn ang="0">
                    <a:pos x="4" y="52"/>
                  </a:cxn>
                  <a:cxn ang="0">
                    <a:pos x="0" y="34"/>
                  </a:cxn>
                  <a:cxn ang="0">
                    <a:pos x="90" y="0"/>
                  </a:cxn>
                </a:cxnLst>
                <a:rect l="0" t="0" r="r" b="b"/>
                <a:pathLst>
                  <a:path w="97" h="53">
                    <a:moveTo>
                      <a:pt x="90" y="0"/>
                    </a:moveTo>
                    <a:lnTo>
                      <a:pt x="96" y="17"/>
                    </a:lnTo>
                    <a:lnTo>
                      <a:pt x="4" y="52"/>
                    </a:lnTo>
                    <a:lnTo>
                      <a:pt x="0" y="34"/>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3884" name="Freeform 28"/>
              <p:cNvSpPr>
                <a:spLocks/>
              </p:cNvSpPr>
              <p:nvPr/>
            </p:nvSpPr>
            <p:spPr bwMode="auto">
              <a:xfrm>
                <a:off x="1826" y="2423"/>
                <a:ext cx="97" cy="46"/>
              </a:xfrm>
              <a:custGeom>
                <a:avLst/>
                <a:gdLst/>
                <a:ahLst/>
                <a:cxnLst>
                  <a:cxn ang="0">
                    <a:pos x="96" y="0"/>
                  </a:cxn>
                  <a:cxn ang="0">
                    <a:pos x="90" y="10"/>
                  </a:cxn>
                  <a:cxn ang="0">
                    <a:pos x="0" y="45"/>
                  </a:cxn>
                  <a:cxn ang="0">
                    <a:pos x="4" y="34"/>
                  </a:cxn>
                  <a:cxn ang="0">
                    <a:pos x="96" y="0"/>
                  </a:cxn>
                </a:cxnLst>
                <a:rect l="0" t="0" r="r" b="b"/>
                <a:pathLst>
                  <a:path w="97" h="46">
                    <a:moveTo>
                      <a:pt x="96" y="0"/>
                    </a:moveTo>
                    <a:lnTo>
                      <a:pt x="90" y="10"/>
                    </a:lnTo>
                    <a:lnTo>
                      <a:pt x="0" y="45"/>
                    </a:lnTo>
                    <a:lnTo>
                      <a:pt x="4" y="34"/>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3885" name="Freeform 29"/>
              <p:cNvSpPr>
                <a:spLocks/>
              </p:cNvSpPr>
              <p:nvPr/>
            </p:nvSpPr>
            <p:spPr bwMode="auto">
              <a:xfrm>
                <a:off x="1826" y="2444"/>
                <a:ext cx="23" cy="33"/>
              </a:xfrm>
              <a:custGeom>
                <a:avLst/>
                <a:gdLst/>
                <a:ahLst/>
                <a:cxnLst>
                  <a:cxn ang="0">
                    <a:pos x="0" y="0"/>
                  </a:cxn>
                  <a:cxn ang="0">
                    <a:pos x="22" y="16"/>
                  </a:cxn>
                  <a:cxn ang="0">
                    <a:pos x="0" y="32"/>
                  </a:cxn>
                  <a:cxn ang="0">
                    <a:pos x="0" y="0"/>
                  </a:cxn>
                </a:cxnLst>
                <a:rect l="0" t="0" r="r" b="b"/>
                <a:pathLst>
                  <a:path w="23" h="33">
                    <a:moveTo>
                      <a:pt x="0" y="0"/>
                    </a:moveTo>
                    <a:lnTo>
                      <a:pt x="22" y="16"/>
                    </a:lnTo>
                    <a:lnTo>
                      <a:pt x="0" y="32"/>
                    </a:lnTo>
                    <a:lnTo>
                      <a:pt x="0" y="0"/>
                    </a:lnTo>
                  </a:path>
                </a:pathLst>
              </a:custGeom>
              <a:solidFill>
                <a:srgbClr val="ADA391"/>
              </a:solidFill>
              <a:ln w="9525" cap="rnd">
                <a:solidFill>
                  <a:srgbClr val="C0C0C0"/>
                </a:solidFill>
                <a:round/>
                <a:headEnd/>
                <a:tailEnd/>
              </a:ln>
              <a:effectLst/>
            </p:spPr>
            <p:txBody>
              <a:bodyPr/>
              <a:lstStyle/>
              <a:p>
                <a:endParaRPr lang="en-US"/>
              </a:p>
            </p:txBody>
          </p:sp>
          <p:sp>
            <p:nvSpPr>
              <p:cNvPr id="633886" name="Freeform 30"/>
              <p:cNvSpPr>
                <a:spLocks/>
              </p:cNvSpPr>
              <p:nvPr/>
            </p:nvSpPr>
            <p:spPr bwMode="auto">
              <a:xfrm>
                <a:off x="1913" y="2435"/>
                <a:ext cx="1" cy="98"/>
              </a:xfrm>
              <a:custGeom>
                <a:avLst/>
                <a:gdLst/>
                <a:ahLst/>
                <a:cxnLst>
                  <a:cxn ang="0">
                    <a:pos x="0" y="1"/>
                  </a:cxn>
                  <a:cxn ang="0">
                    <a:pos x="0" y="0"/>
                  </a:cxn>
                  <a:cxn ang="0">
                    <a:pos x="0" y="97"/>
                  </a:cxn>
                  <a:cxn ang="0">
                    <a:pos x="0" y="88"/>
                  </a:cxn>
                  <a:cxn ang="0">
                    <a:pos x="0" y="1"/>
                  </a:cxn>
                </a:cxnLst>
                <a:rect l="0" t="0" r="r" b="b"/>
                <a:pathLst>
                  <a:path w="1" h="98">
                    <a:moveTo>
                      <a:pt x="0" y="1"/>
                    </a:moveTo>
                    <a:lnTo>
                      <a:pt x="0" y="0"/>
                    </a:lnTo>
                    <a:lnTo>
                      <a:pt x="0" y="97"/>
                    </a:lnTo>
                    <a:lnTo>
                      <a:pt x="0" y="88"/>
                    </a:lnTo>
                    <a:lnTo>
                      <a:pt x="0" y="1"/>
                    </a:lnTo>
                  </a:path>
                </a:pathLst>
              </a:custGeom>
              <a:solidFill>
                <a:srgbClr val="999999"/>
              </a:solidFill>
              <a:ln w="9525" cap="rnd">
                <a:solidFill>
                  <a:srgbClr val="C0C0C0"/>
                </a:solidFill>
                <a:round/>
                <a:headEnd/>
                <a:tailEnd/>
              </a:ln>
              <a:effectLst/>
            </p:spPr>
            <p:txBody>
              <a:bodyPr/>
              <a:lstStyle/>
              <a:p>
                <a:endParaRPr lang="en-US"/>
              </a:p>
            </p:txBody>
          </p:sp>
          <p:sp>
            <p:nvSpPr>
              <p:cNvPr id="633887" name="Freeform 31"/>
              <p:cNvSpPr>
                <a:spLocks/>
              </p:cNvSpPr>
              <p:nvPr/>
            </p:nvSpPr>
            <p:spPr bwMode="auto">
              <a:xfrm>
                <a:off x="1818" y="2534"/>
                <a:ext cx="96" cy="44"/>
              </a:xfrm>
              <a:custGeom>
                <a:avLst/>
                <a:gdLst/>
                <a:ahLst/>
                <a:cxnLst>
                  <a:cxn ang="0">
                    <a:pos x="90" y="0"/>
                  </a:cxn>
                  <a:cxn ang="0">
                    <a:pos x="95" y="5"/>
                  </a:cxn>
                  <a:cxn ang="0">
                    <a:pos x="0" y="43"/>
                  </a:cxn>
                  <a:cxn ang="0">
                    <a:pos x="0" y="34"/>
                  </a:cxn>
                  <a:cxn ang="0">
                    <a:pos x="90" y="0"/>
                  </a:cxn>
                </a:cxnLst>
                <a:rect l="0" t="0" r="r" b="b"/>
                <a:pathLst>
                  <a:path w="96" h="44">
                    <a:moveTo>
                      <a:pt x="90" y="0"/>
                    </a:moveTo>
                    <a:lnTo>
                      <a:pt x="95" y="5"/>
                    </a:lnTo>
                    <a:lnTo>
                      <a:pt x="0" y="43"/>
                    </a:lnTo>
                    <a:lnTo>
                      <a:pt x="0" y="34"/>
                    </a:lnTo>
                    <a:lnTo>
                      <a:pt x="90" y="0"/>
                    </a:lnTo>
                  </a:path>
                </a:pathLst>
              </a:custGeom>
              <a:solidFill>
                <a:srgbClr val="F2F2F2"/>
              </a:solidFill>
              <a:ln w="9525" cap="rnd">
                <a:solidFill>
                  <a:srgbClr val="C0C0C0"/>
                </a:solidFill>
                <a:round/>
                <a:headEnd/>
                <a:tailEnd/>
              </a:ln>
              <a:effectLst/>
            </p:spPr>
            <p:txBody>
              <a:bodyPr/>
              <a:lstStyle/>
              <a:p>
                <a:endParaRPr lang="en-US"/>
              </a:p>
            </p:txBody>
          </p:sp>
          <p:sp>
            <p:nvSpPr>
              <p:cNvPr id="633888" name="Freeform 32"/>
              <p:cNvSpPr>
                <a:spLocks/>
              </p:cNvSpPr>
              <p:nvPr/>
            </p:nvSpPr>
            <p:spPr bwMode="auto">
              <a:xfrm>
                <a:off x="1836" y="2205"/>
                <a:ext cx="51" cy="38"/>
              </a:xfrm>
              <a:custGeom>
                <a:avLst/>
                <a:gdLst/>
                <a:ahLst/>
                <a:cxnLst>
                  <a:cxn ang="0">
                    <a:pos x="50" y="0"/>
                  </a:cxn>
                  <a:cxn ang="0">
                    <a:pos x="45" y="12"/>
                  </a:cxn>
                  <a:cxn ang="0">
                    <a:pos x="50" y="22"/>
                  </a:cxn>
                  <a:cxn ang="0">
                    <a:pos x="0" y="37"/>
                  </a:cxn>
                  <a:cxn ang="0">
                    <a:pos x="0" y="10"/>
                  </a:cxn>
                  <a:cxn ang="0">
                    <a:pos x="50" y="0"/>
                  </a:cxn>
                </a:cxnLst>
                <a:rect l="0" t="0" r="r" b="b"/>
                <a:pathLst>
                  <a:path w="51" h="38">
                    <a:moveTo>
                      <a:pt x="50" y="0"/>
                    </a:moveTo>
                    <a:lnTo>
                      <a:pt x="45" y="12"/>
                    </a:lnTo>
                    <a:lnTo>
                      <a:pt x="50" y="22"/>
                    </a:lnTo>
                    <a:lnTo>
                      <a:pt x="0" y="37"/>
                    </a:lnTo>
                    <a:lnTo>
                      <a:pt x="0" y="10"/>
                    </a:lnTo>
                    <a:lnTo>
                      <a:pt x="50" y="0"/>
                    </a:lnTo>
                  </a:path>
                </a:pathLst>
              </a:custGeom>
              <a:solidFill>
                <a:srgbClr val="8C8C8C"/>
              </a:solidFill>
              <a:ln w="9525" cap="rnd">
                <a:solidFill>
                  <a:srgbClr val="C0C0C0"/>
                </a:solidFill>
                <a:round/>
                <a:headEnd/>
                <a:tailEnd/>
              </a:ln>
              <a:effectLst/>
            </p:spPr>
            <p:txBody>
              <a:bodyPr/>
              <a:lstStyle/>
              <a:p>
                <a:endParaRPr lang="en-US"/>
              </a:p>
            </p:txBody>
          </p:sp>
          <p:sp>
            <p:nvSpPr>
              <p:cNvPr id="633889" name="Freeform 33"/>
              <p:cNvSpPr>
                <a:spLocks/>
              </p:cNvSpPr>
              <p:nvPr/>
            </p:nvSpPr>
            <p:spPr bwMode="auto">
              <a:xfrm>
                <a:off x="1815" y="2209"/>
                <a:ext cx="99" cy="34"/>
              </a:xfrm>
              <a:custGeom>
                <a:avLst/>
                <a:gdLst/>
                <a:ahLst/>
                <a:cxnLst>
                  <a:cxn ang="0">
                    <a:pos x="98" y="0"/>
                  </a:cxn>
                  <a:cxn ang="0">
                    <a:pos x="0" y="23"/>
                  </a:cxn>
                  <a:cxn ang="0">
                    <a:pos x="0" y="33"/>
                  </a:cxn>
                  <a:cxn ang="0">
                    <a:pos x="98" y="7"/>
                  </a:cxn>
                  <a:cxn ang="0">
                    <a:pos x="98" y="0"/>
                  </a:cxn>
                </a:cxnLst>
                <a:rect l="0" t="0" r="r" b="b"/>
                <a:pathLst>
                  <a:path w="99" h="34">
                    <a:moveTo>
                      <a:pt x="98" y="0"/>
                    </a:moveTo>
                    <a:lnTo>
                      <a:pt x="0" y="23"/>
                    </a:lnTo>
                    <a:lnTo>
                      <a:pt x="0" y="33"/>
                    </a:lnTo>
                    <a:lnTo>
                      <a:pt x="98" y="7"/>
                    </a:lnTo>
                    <a:lnTo>
                      <a:pt x="98" y="0"/>
                    </a:lnTo>
                  </a:path>
                </a:pathLst>
              </a:custGeom>
              <a:solidFill>
                <a:srgbClr val="808080"/>
              </a:solidFill>
              <a:ln w="9525" cap="rnd">
                <a:solidFill>
                  <a:srgbClr val="C0C0C0"/>
                </a:solidFill>
                <a:round/>
                <a:headEnd/>
                <a:tailEnd/>
              </a:ln>
              <a:effectLst/>
            </p:spPr>
            <p:txBody>
              <a:bodyPr/>
              <a:lstStyle/>
              <a:p>
                <a:endParaRPr lang="en-US"/>
              </a:p>
            </p:txBody>
          </p:sp>
          <p:sp>
            <p:nvSpPr>
              <p:cNvPr id="633890" name="Freeform 34"/>
              <p:cNvSpPr>
                <a:spLocks/>
              </p:cNvSpPr>
              <p:nvPr/>
            </p:nvSpPr>
            <p:spPr bwMode="auto">
              <a:xfrm>
                <a:off x="1886" y="2205"/>
                <a:ext cx="1" cy="34"/>
              </a:xfrm>
              <a:custGeom>
                <a:avLst/>
                <a:gdLst/>
                <a:ahLst/>
                <a:cxnLst>
                  <a:cxn ang="0">
                    <a:pos x="0" y="0"/>
                  </a:cxn>
                  <a:cxn ang="0">
                    <a:pos x="0" y="33"/>
                  </a:cxn>
                  <a:cxn ang="0">
                    <a:pos x="0" y="16"/>
                  </a:cxn>
                  <a:cxn ang="0">
                    <a:pos x="0" y="0"/>
                  </a:cxn>
                </a:cxnLst>
                <a:rect l="0" t="0" r="r" b="b"/>
                <a:pathLst>
                  <a:path w="1" h="34">
                    <a:moveTo>
                      <a:pt x="0" y="0"/>
                    </a:moveTo>
                    <a:lnTo>
                      <a:pt x="0" y="33"/>
                    </a:lnTo>
                    <a:lnTo>
                      <a:pt x="0" y="16"/>
                    </a:lnTo>
                    <a:lnTo>
                      <a:pt x="0" y="0"/>
                    </a:lnTo>
                  </a:path>
                </a:pathLst>
              </a:custGeom>
              <a:solidFill>
                <a:srgbClr val="9D9484"/>
              </a:solidFill>
              <a:ln w="9525" cap="rnd">
                <a:solidFill>
                  <a:srgbClr val="C0C0C0"/>
                </a:solidFill>
                <a:round/>
                <a:headEnd/>
                <a:tailEnd/>
              </a:ln>
              <a:effectLst/>
            </p:spPr>
            <p:txBody>
              <a:bodyPr/>
              <a:lstStyle/>
              <a:p>
                <a:endParaRPr lang="en-US"/>
              </a:p>
            </p:txBody>
          </p:sp>
          <p:sp>
            <p:nvSpPr>
              <p:cNvPr id="633891" name="Freeform 35"/>
              <p:cNvSpPr>
                <a:spLocks/>
              </p:cNvSpPr>
              <p:nvPr/>
            </p:nvSpPr>
            <p:spPr bwMode="auto">
              <a:xfrm>
                <a:off x="1818" y="2212"/>
                <a:ext cx="91" cy="33"/>
              </a:xfrm>
              <a:custGeom>
                <a:avLst/>
                <a:gdLst/>
                <a:ahLst/>
                <a:cxnLst>
                  <a:cxn ang="0">
                    <a:pos x="90" y="0"/>
                  </a:cxn>
                  <a:cxn ang="0">
                    <a:pos x="0" y="27"/>
                  </a:cxn>
                  <a:cxn ang="0">
                    <a:pos x="0" y="32"/>
                  </a:cxn>
                  <a:cxn ang="0">
                    <a:pos x="90" y="4"/>
                  </a:cxn>
                  <a:cxn ang="0">
                    <a:pos x="90" y="0"/>
                  </a:cxn>
                </a:cxnLst>
                <a:rect l="0" t="0" r="r" b="b"/>
                <a:pathLst>
                  <a:path w="91" h="33">
                    <a:moveTo>
                      <a:pt x="90" y="0"/>
                    </a:moveTo>
                    <a:lnTo>
                      <a:pt x="0" y="27"/>
                    </a:lnTo>
                    <a:lnTo>
                      <a:pt x="0" y="32"/>
                    </a:lnTo>
                    <a:lnTo>
                      <a:pt x="90" y="4"/>
                    </a:lnTo>
                    <a:lnTo>
                      <a:pt x="90" y="0"/>
                    </a:lnTo>
                  </a:path>
                </a:pathLst>
              </a:custGeom>
              <a:solidFill>
                <a:srgbClr val="404040"/>
              </a:solidFill>
              <a:ln w="9525" cap="rnd">
                <a:solidFill>
                  <a:srgbClr val="C0C0C0"/>
                </a:solidFill>
                <a:round/>
                <a:headEnd/>
                <a:tailEnd/>
              </a:ln>
              <a:effectLst/>
            </p:spPr>
            <p:txBody>
              <a:bodyPr/>
              <a:lstStyle/>
              <a:p>
                <a:endParaRPr lang="en-US"/>
              </a:p>
            </p:txBody>
          </p:sp>
          <p:sp>
            <p:nvSpPr>
              <p:cNvPr id="633892" name="Freeform 36"/>
              <p:cNvSpPr>
                <a:spLocks/>
              </p:cNvSpPr>
              <p:nvPr/>
            </p:nvSpPr>
            <p:spPr bwMode="auto">
              <a:xfrm>
                <a:off x="1753" y="2713"/>
                <a:ext cx="23" cy="36"/>
              </a:xfrm>
              <a:custGeom>
                <a:avLst/>
                <a:gdLst/>
                <a:ahLst/>
                <a:cxnLst>
                  <a:cxn ang="0">
                    <a:pos x="22" y="24"/>
                  </a:cxn>
                  <a:cxn ang="0">
                    <a:pos x="0" y="35"/>
                  </a:cxn>
                  <a:cxn ang="0">
                    <a:pos x="22" y="0"/>
                  </a:cxn>
                  <a:cxn ang="0">
                    <a:pos x="22" y="24"/>
                  </a:cxn>
                </a:cxnLst>
                <a:rect l="0" t="0" r="r" b="b"/>
                <a:pathLst>
                  <a:path w="23" h="36">
                    <a:moveTo>
                      <a:pt x="22" y="24"/>
                    </a:moveTo>
                    <a:lnTo>
                      <a:pt x="0" y="35"/>
                    </a:lnTo>
                    <a:lnTo>
                      <a:pt x="22" y="0"/>
                    </a:lnTo>
                    <a:lnTo>
                      <a:pt x="22" y="24"/>
                    </a:lnTo>
                  </a:path>
                </a:pathLst>
              </a:custGeom>
              <a:solidFill>
                <a:srgbClr val="999999"/>
              </a:solidFill>
              <a:ln w="9525" cap="rnd">
                <a:solidFill>
                  <a:srgbClr val="C0C0C0"/>
                </a:solidFill>
                <a:round/>
                <a:headEnd/>
                <a:tailEnd/>
              </a:ln>
              <a:effectLst/>
            </p:spPr>
            <p:txBody>
              <a:bodyPr/>
              <a:lstStyle/>
              <a:p>
                <a:endParaRPr lang="en-US"/>
              </a:p>
            </p:txBody>
          </p:sp>
          <p:sp>
            <p:nvSpPr>
              <p:cNvPr id="633893" name="Freeform 37"/>
              <p:cNvSpPr>
                <a:spLocks/>
              </p:cNvSpPr>
              <p:nvPr/>
            </p:nvSpPr>
            <p:spPr bwMode="auto">
              <a:xfrm>
                <a:off x="1735" y="2694"/>
                <a:ext cx="27" cy="55"/>
              </a:xfrm>
              <a:custGeom>
                <a:avLst/>
                <a:gdLst/>
                <a:ahLst/>
                <a:cxnLst>
                  <a:cxn ang="0">
                    <a:pos x="26" y="12"/>
                  </a:cxn>
                  <a:cxn ang="0">
                    <a:pos x="15" y="54"/>
                  </a:cxn>
                  <a:cxn ang="0">
                    <a:pos x="0" y="36"/>
                  </a:cxn>
                  <a:cxn ang="0">
                    <a:pos x="9" y="0"/>
                  </a:cxn>
                  <a:cxn ang="0">
                    <a:pos x="26" y="12"/>
                  </a:cxn>
                </a:cxnLst>
                <a:rect l="0" t="0" r="r" b="b"/>
                <a:pathLst>
                  <a:path w="27" h="55">
                    <a:moveTo>
                      <a:pt x="26" y="12"/>
                    </a:moveTo>
                    <a:lnTo>
                      <a:pt x="15" y="54"/>
                    </a:lnTo>
                    <a:lnTo>
                      <a:pt x="0" y="36"/>
                    </a:lnTo>
                    <a:lnTo>
                      <a:pt x="9" y="0"/>
                    </a:lnTo>
                    <a:lnTo>
                      <a:pt x="26" y="12"/>
                    </a:lnTo>
                  </a:path>
                </a:pathLst>
              </a:custGeom>
              <a:solidFill>
                <a:srgbClr val="E6E6E6"/>
              </a:solidFill>
              <a:ln w="9525" cap="rnd">
                <a:solidFill>
                  <a:srgbClr val="C0C0C0"/>
                </a:solidFill>
                <a:round/>
                <a:headEnd/>
                <a:tailEnd/>
              </a:ln>
              <a:effectLst/>
            </p:spPr>
            <p:txBody>
              <a:bodyPr/>
              <a:lstStyle/>
              <a:p>
                <a:endParaRPr lang="en-US"/>
              </a:p>
            </p:txBody>
          </p:sp>
          <p:sp>
            <p:nvSpPr>
              <p:cNvPr id="633894" name="Freeform 38"/>
              <p:cNvSpPr>
                <a:spLocks/>
              </p:cNvSpPr>
              <p:nvPr/>
            </p:nvSpPr>
            <p:spPr bwMode="auto">
              <a:xfrm>
                <a:off x="1700" y="2668"/>
                <a:ext cx="22" cy="33"/>
              </a:xfrm>
              <a:custGeom>
                <a:avLst/>
                <a:gdLst/>
                <a:ahLst/>
                <a:cxnLst>
                  <a:cxn ang="0">
                    <a:pos x="21" y="23"/>
                  </a:cxn>
                  <a:cxn ang="0">
                    <a:pos x="0" y="32"/>
                  </a:cxn>
                  <a:cxn ang="0">
                    <a:pos x="21" y="0"/>
                  </a:cxn>
                  <a:cxn ang="0">
                    <a:pos x="21" y="23"/>
                  </a:cxn>
                </a:cxnLst>
                <a:rect l="0" t="0" r="r" b="b"/>
                <a:pathLst>
                  <a:path w="22" h="33">
                    <a:moveTo>
                      <a:pt x="21" y="23"/>
                    </a:moveTo>
                    <a:lnTo>
                      <a:pt x="0" y="32"/>
                    </a:lnTo>
                    <a:lnTo>
                      <a:pt x="21" y="0"/>
                    </a:lnTo>
                    <a:lnTo>
                      <a:pt x="21" y="23"/>
                    </a:lnTo>
                  </a:path>
                </a:pathLst>
              </a:custGeom>
              <a:solidFill>
                <a:srgbClr val="999999"/>
              </a:solidFill>
              <a:ln w="9525" cap="rnd">
                <a:solidFill>
                  <a:srgbClr val="C0C0C0"/>
                </a:solidFill>
                <a:round/>
                <a:headEnd/>
                <a:tailEnd/>
              </a:ln>
              <a:effectLst/>
            </p:spPr>
            <p:txBody>
              <a:bodyPr/>
              <a:lstStyle/>
              <a:p>
                <a:endParaRPr lang="en-US"/>
              </a:p>
            </p:txBody>
          </p:sp>
          <p:sp>
            <p:nvSpPr>
              <p:cNvPr id="633895" name="Freeform 39"/>
              <p:cNvSpPr>
                <a:spLocks/>
              </p:cNvSpPr>
              <p:nvPr/>
            </p:nvSpPr>
            <p:spPr bwMode="auto">
              <a:xfrm>
                <a:off x="1684" y="2655"/>
                <a:ext cx="25" cy="46"/>
              </a:xfrm>
              <a:custGeom>
                <a:avLst/>
                <a:gdLst/>
                <a:ahLst/>
                <a:cxnLst>
                  <a:cxn ang="0">
                    <a:pos x="24" y="10"/>
                  </a:cxn>
                  <a:cxn ang="0">
                    <a:pos x="14" y="45"/>
                  </a:cxn>
                  <a:cxn ang="0">
                    <a:pos x="0" y="29"/>
                  </a:cxn>
                  <a:cxn ang="0">
                    <a:pos x="9" y="0"/>
                  </a:cxn>
                  <a:cxn ang="0">
                    <a:pos x="24" y="10"/>
                  </a:cxn>
                </a:cxnLst>
                <a:rect l="0" t="0" r="r" b="b"/>
                <a:pathLst>
                  <a:path w="25" h="46">
                    <a:moveTo>
                      <a:pt x="24" y="10"/>
                    </a:moveTo>
                    <a:lnTo>
                      <a:pt x="14" y="45"/>
                    </a:lnTo>
                    <a:lnTo>
                      <a:pt x="0" y="29"/>
                    </a:lnTo>
                    <a:lnTo>
                      <a:pt x="9" y="0"/>
                    </a:lnTo>
                    <a:lnTo>
                      <a:pt x="24" y="10"/>
                    </a:lnTo>
                  </a:path>
                </a:pathLst>
              </a:custGeom>
              <a:solidFill>
                <a:srgbClr val="E6E6E6"/>
              </a:solidFill>
              <a:ln w="9525" cap="rnd">
                <a:solidFill>
                  <a:srgbClr val="C0C0C0"/>
                </a:solidFill>
                <a:round/>
                <a:headEnd/>
                <a:tailEnd/>
              </a:ln>
              <a:effectLst/>
            </p:spPr>
            <p:txBody>
              <a:bodyPr/>
              <a:lstStyle/>
              <a:p>
                <a:endParaRPr lang="en-US"/>
              </a:p>
            </p:txBody>
          </p:sp>
          <p:sp>
            <p:nvSpPr>
              <p:cNvPr id="633896" name="Freeform 40"/>
              <p:cNvSpPr>
                <a:spLocks/>
              </p:cNvSpPr>
              <p:nvPr/>
            </p:nvSpPr>
            <p:spPr bwMode="auto">
              <a:xfrm>
                <a:off x="1804" y="2584"/>
                <a:ext cx="114" cy="68"/>
              </a:xfrm>
              <a:custGeom>
                <a:avLst/>
                <a:gdLst/>
                <a:ahLst/>
                <a:cxnLst>
                  <a:cxn ang="0">
                    <a:pos x="113" y="12"/>
                  </a:cxn>
                  <a:cxn ang="0">
                    <a:pos x="2" y="67"/>
                  </a:cxn>
                  <a:cxn ang="0">
                    <a:pos x="0" y="51"/>
                  </a:cxn>
                  <a:cxn ang="0">
                    <a:pos x="110" y="0"/>
                  </a:cxn>
                  <a:cxn ang="0">
                    <a:pos x="113" y="12"/>
                  </a:cxn>
                </a:cxnLst>
                <a:rect l="0" t="0" r="r" b="b"/>
                <a:pathLst>
                  <a:path w="114" h="68">
                    <a:moveTo>
                      <a:pt x="113" y="12"/>
                    </a:moveTo>
                    <a:lnTo>
                      <a:pt x="2" y="67"/>
                    </a:lnTo>
                    <a:lnTo>
                      <a:pt x="0" y="51"/>
                    </a:lnTo>
                    <a:lnTo>
                      <a:pt x="110" y="0"/>
                    </a:lnTo>
                    <a:lnTo>
                      <a:pt x="113" y="12"/>
                    </a:lnTo>
                  </a:path>
                </a:pathLst>
              </a:custGeom>
              <a:solidFill>
                <a:srgbClr val="E6E6E6"/>
              </a:solidFill>
              <a:ln w="9525" cap="rnd">
                <a:solidFill>
                  <a:srgbClr val="C0C0C0"/>
                </a:solidFill>
                <a:round/>
                <a:headEnd/>
                <a:tailEnd/>
              </a:ln>
              <a:effectLst/>
            </p:spPr>
            <p:txBody>
              <a:bodyPr/>
              <a:lstStyle/>
              <a:p>
                <a:endParaRPr lang="en-US"/>
              </a:p>
            </p:txBody>
          </p:sp>
          <p:sp>
            <p:nvSpPr>
              <p:cNvPr id="633897" name="Freeform 41"/>
              <p:cNvSpPr>
                <a:spLocks/>
              </p:cNvSpPr>
              <p:nvPr/>
            </p:nvSpPr>
            <p:spPr bwMode="auto">
              <a:xfrm>
                <a:off x="1804" y="2569"/>
                <a:ext cx="114" cy="67"/>
              </a:xfrm>
              <a:custGeom>
                <a:avLst/>
                <a:gdLst/>
                <a:ahLst/>
                <a:cxnLst>
                  <a:cxn ang="0">
                    <a:pos x="110" y="12"/>
                  </a:cxn>
                  <a:cxn ang="0">
                    <a:pos x="0" y="66"/>
                  </a:cxn>
                  <a:cxn ang="0">
                    <a:pos x="2" y="53"/>
                  </a:cxn>
                  <a:cxn ang="0">
                    <a:pos x="113" y="0"/>
                  </a:cxn>
                  <a:cxn ang="0">
                    <a:pos x="110" y="12"/>
                  </a:cxn>
                </a:cxnLst>
                <a:rect l="0" t="0" r="r" b="b"/>
                <a:pathLst>
                  <a:path w="114" h="67">
                    <a:moveTo>
                      <a:pt x="110" y="12"/>
                    </a:moveTo>
                    <a:lnTo>
                      <a:pt x="0" y="66"/>
                    </a:lnTo>
                    <a:lnTo>
                      <a:pt x="2" y="53"/>
                    </a:lnTo>
                    <a:lnTo>
                      <a:pt x="113" y="0"/>
                    </a:lnTo>
                    <a:lnTo>
                      <a:pt x="110" y="12"/>
                    </a:lnTo>
                  </a:path>
                </a:pathLst>
              </a:custGeom>
              <a:solidFill>
                <a:srgbClr val="CCCCCC"/>
              </a:solidFill>
              <a:ln w="9525" cap="rnd">
                <a:solidFill>
                  <a:srgbClr val="C0C0C0"/>
                </a:solidFill>
                <a:round/>
                <a:headEnd/>
                <a:tailEnd/>
              </a:ln>
              <a:effectLst/>
            </p:spPr>
            <p:txBody>
              <a:bodyPr/>
              <a:lstStyle/>
              <a:p>
                <a:endParaRPr lang="en-US"/>
              </a:p>
            </p:txBody>
          </p:sp>
          <p:sp>
            <p:nvSpPr>
              <p:cNvPr id="633898" name="Freeform 42"/>
              <p:cNvSpPr>
                <a:spLocks/>
              </p:cNvSpPr>
              <p:nvPr/>
            </p:nvSpPr>
            <p:spPr bwMode="auto">
              <a:xfrm>
                <a:off x="1804" y="2610"/>
                <a:ext cx="114" cy="75"/>
              </a:xfrm>
              <a:custGeom>
                <a:avLst/>
                <a:gdLst/>
                <a:ahLst/>
                <a:cxnLst>
                  <a:cxn ang="0">
                    <a:pos x="113" y="15"/>
                  </a:cxn>
                  <a:cxn ang="0">
                    <a:pos x="2" y="74"/>
                  </a:cxn>
                  <a:cxn ang="0">
                    <a:pos x="0" y="58"/>
                  </a:cxn>
                  <a:cxn ang="0">
                    <a:pos x="110" y="0"/>
                  </a:cxn>
                  <a:cxn ang="0">
                    <a:pos x="113" y="15"/>
                  </a:cxn>
                </a:cxnLst>
                <a:rect l="0" t="0" r="r" b="b"/>
                <a:pathLst>
                  <a:path w="114" h="75">
                    <a:moveTo>
                      <a:pt x="113" y="15"/>
                    </a:moveTo>
                    <a:lnTo>
                      <a:pt x="2" y="74"/>
                    </a:lnTo>
                    <a:lnTo>
                      <a:pt x="0" y="58"/>
                    </a:lnTo>
                    <a:lnTo>
                      <a:pt x="110" y="0"/>
                    </a:lnTo>
                    <a:lnTo>
                      <a:pt x="113" y="15"/>
                    </a:lnTo>
                  </a:path>
                </a:pathLst>
              </a:custGeom>
              <a:solidFill>
                <a:srgbClr val="E6E6E6"/>
              </a:solidFill>
              <a:ln w="9525" cap="rnd">
                <a:solidFill>
                  <a:srgbClr val="C0C0C0"/>
                </a:solidFill>
                <a:round/>
                <a:headEnd/>
                <a:tailEnd/>
              </a:ln>
              <a:effectLst/>
            </p:spPr>
            <p:txBody>
              <a:bodyPr/>
              <a:lstStyle/>
              <a:p>
                <a:endParaRPr lang="en-US"/>
              </a:p>
            </p:txBody>
          </p:sp>
          <p:sp>
            <p:nvSpPr>
              <p:cNvPr id="633899" name="Freeform 43"/>
              <p:cNvSpPr>
                <a:spLocks/>
              </p:cNvSpPr>
              <p:nvPr/>
            </p:nvSpPr>
            <p:spPr bwMode="auto">
              <a:xfrm>
                <a:off x="1804" y="2600"/>
                <a:ext cx="114" cy="64"/>
              </a:xfrm>
              <a:custGeom>
                <a:avLst/>
                <a:gdLst/>
                <a:ahLst/>
                <a:cxnLst>
                  <a:cxn ang="0">
                    <a:pos x="110" y="10"/>
                  </a:cxn>
                  <a:cxn ang="0">
                    <a:pos x="0" y="63"/>
                  </a:cxn>
                  <a:cxn ang="0">
                    <a:pos x="2" y="50"/>
                  </a:cxn>
                  <a:cxn ang="0">
                    <a:pos x="113" y="0"/>
                  </a:cxn>
                  <a:cxn ang="0">
                    <a:pos x="110" y="10"/>
                  </a:cxn>
                </a:cxnLst>
                <a:rect l="0" t="0" r="r" b="b"/>
                <a:pathLst>
                  <a:path w="114" h="64">
                    <a:moveTo>
                      <a:pt x="110" y="10"/>
                    </a:moveTo>
                    <a:lnTo>
                      <a:pt x="0" y="63"/>
                    </a:lnTo>
                    <a:lnTo>
                      <a:pt x="2" y="50"/>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3900" name="Freeform 44"/>
              <p:cNvSpPr>
                <a:spLocks/>
              </p:cNvSpPr>
              <p:nvPr/>
            </p:nvSpPr>
            <p:spPr bwMode="auto">
              <a:xfrm>
                <a:off x="1804" y="2643"/>
                <a:ext cx="114" cy="66"/>
              </a:xfrm>
              <a:custGeom>
                <a:avLst/>
                <a:gdLst/>
                <a:ahLst/>
                <a:cxnLst>
                  <a:cxn ang="0">
                    <a:pos x="113" y="10"/>
                  </a:cxn>
                  <a:cxn ang="0">
                    <a:pos x="2" y="65"/>
                  </a:cxn>
                  <a:cxn ang="0">
                    <a:pos x="0" y="49"/>
                  </a:cxn>
                  <a:cxn ang="0">
                    <a:pos x="110" y="0"/>
                  </a:cxn>
                  <a:cxn ang="0">
                    <a:pos x="113" y="10"/>
                  </a:cxn>
                </a:cxnLst>
                <a:rect l="0" t="0" r="r" b="b"/>
                <a:pathLst>
                  <a:path w="114" h="66">
                    <a:moveTo>
                      <a:pt x="113" y="10"/>
                    </a:moveTo>
                    <a:lnTo>
                      <a:pt x="2" y="65"/>
                    </a:lnTo>
                    <a:lnTo>
                      <a:pt x="0" y="49"/>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3901" name="Freeform 45"/>
              <p:cNvSpPr>
                <a:spLocks/>
              </p:cNvSpPr>
              <p:nvPr/>
            </p:nvSpPr>
            <p:spPr bwMode="auto">
              <a:xfrm>
                <a:off x="1804" y="2624"/>
                <a:ext cx="114" cy="69"/>
              </a:xfrm>
              <a:custGeom>
                <a:avLst/>
                <a:gdLst/>
                <a:ahLst/>
                <a:cxnLst>
                  <a:cxn ang="0">
                    <a:pos x="110" y="12"/>
                  </a:cxn>
                  <a:cxn ang="0">
                    <a:pos x="0" y="68"/>
                  </a:cxn>
                  <a:cxn ang="0">
                    <a:pos x="2" y="55"/>
                  </a:cxn>
                  <a:cxn ang="0">
                    <a:pos x="113" y="0"/>
                  </a:cxn>
                  <a:cxn ang="0">
                    <a:pos x="110" y="12"/>
                  </a:cxn>
                </a:cxnLst>
                <a:rect l="0" t="0" r="r" b="b"/>
                <a:pathLst>
                  <a:path w="114" h="69">
                    <a:moveTo>
                      <a:pt x="110" y="12"/>
                    </a:moveTo>
                    <a:lnTo>
                      <a:pt x="0" y="68"/>
                    </a:lnTo>
                    <a:lnTo>
                      <a:pt x="2" y="55"/>
                    </a:lnTo>
                    <a:lnTo>
                      <a:pt x="113" y="0"/>
                    </a:lnTo>
                    <a:lnTo>
                      <a:pt x="110" y="12"/>
                    </a:lnTo>
                  </a:path>
                </a:pathLst>
              </a:custGeom>
              <a:solidFill>
                <a:srgbClr val="999999"/>
              </a:solidFill>
              <a:ln w="9525" cap="rnd">
                <a:solidFill>
                  <a:srgbClr val="C0C0C0"/>
                </a:solidFill>
                <a:round/>
                <a:headEnd/>
                <a:tailEnd/>
              </a:ln>
              <a:effectLst/>
            </p:spPr>
            <p:txBody>
              <a:bodyPr/>
              <a:lstStyle/>
              <a:p>
                <a:endParaRPr lang="en-US"/>
              </a:p>
            </p:txBody>
          </p:sp>
          <p:sp>
            <p:nvSpPr>
              <p:cNvPr id="633902" name="Freeform 46"/>
              <p:cNvSpPr>
                <a:spLocks/>
              </p:cNvSpPr>
              <p:nvPr/>
            </p:nvSpPr>
            <p:spPr bwMode="auto">
              <a:xfrm>
                <a:off x="1804" y="2670"/>
                <a:ext cx="114" cy="70"/>
              </a:xfrm>
              <a:custGeom>
                <a:avLst/>
                <a:gdLst/>
                <a:ahLst/>
                <a:cxnLst>
                  <a:cxn ang="0">
                    <a:pos x="113" y="10"/>
                  </a:cxn>
                  <a:cxn ang="0">
                    <a:pos x="2" y="69"/>
                  </a:cxn>
                  <a:cxn ang="0">
                    <a:pos x="0" y="53"/>
                  </a:cxn>
                  <a:cxn ang="0">
                    <a:pos x="110" y="0"/>
                  </a:cxn>
                  <a:cxn ang="0">
                    <a:pos x="113" y="10"/>
                  </a:cxn>
                </a:cxnLst>
                <a:rect l="0" t="0" r="r" b="b"/>
                <a:pathLst>
                  <a:path w="114" h="70">
                    <a:moveTo>
                      <a:pt x="113" y="10"/>
                    </a:moveTo>
                    <a:lnTo>
                      <a:pt x="2" y="69"/>
                    </a:lnTo>
                    <a:lnTo>
                      <a:pt x="0" y="53"/>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3903" name="Freeform 47"/>
              <p:cNvSpPr>
                <a:spLocks/>
              </p:cNvSpPr>
              <p:nvPr/>
            </p:nvSpPr>
            <p:spPr bwMode="auto">
              <a:xfrm>
                <a:off x="1804" y="2655"/>
                <a:ext cx="114" cy="68"/>
              </a:xfrm>
              <a:custGeom>
                <a:avLst/>
                <a:gdLst/>
                <a:ahLst/>
                <a:cxnLst>
                  <a:cxn ang="0">
                    <a:pos x="110" y="10"/>
                  </a:cxn>
                  <a:cxn ang="0">
                    <a:pos x="0" y="67"/>
                  </a:cxn>
                  <a:cxn ang="0">
                    <a:pos x="2" y="54"/>
                  </a:cxn>
                  <a:cxn ang="0">
                    <a:pos x="113" y="0"/>
                  </a:cxn>
                  <a:cxn ang="0">
                    <a:pos x="110" y="10"/>
                  </a:cxn>
                </a:cxnLst>
                <a:rect l="0" t="0" r="r" b="b"/>
                <a:pathLst>
                  <a:path w="114" h="68">
                    <a:moveTo>
                      <a:pt x="110" y="10"/>
                    </a:moveTo>
                    <a:lnTo>
                      <a:pt x="0" y="67"/>
                    </a:lnTo>
                    <a:lnTo>
                      <a:pt x="2" y="54"/>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3904" name="Freeform 48"/>
              <p:cNvSpPr>
                <a:spLocks/>
              </p:cNvSpPr>
              <p:nvPr/>
            </p:nvSpPr>
            <p:spPr bwMode="auto">
              <a:xfrm>
                <a:off x="1826" y="2271"/>
                <a:ext cx="97" cy="40"/>
              </a:xfrm>
              <a:custGeom>
                <a:avLst/>
                <a:gdLst/>
                <a:ahLst/>
                <a:cxnLst>
                  <a:cxn ang="0">
                    <a:pos x="90" y="0"/>
                  </a:cxn>
                  <a:cxn ang="0">
                    <a:pos x="96" y="15"/>
                  </a:cxn>
                  <a:cxn ang="0">
                    <a:pos x="4" y="39"/>
                  </a:cxn>
                  <a:cxn ang="0">
                    <a:pos x="0" y="23"/>
                  </a:cxn>
                  <a:cxn ang="0">
                    <a:pos x="90" y="0"/>
                  </a:cxn>
                </a:cxnLst>
                <a:rect l="0" t="0" r="r" b="b"/>
                <a:pathLst>
                  <a:path w="97" h="40">
                    <a:moveTo>
                      <a:pt x="90" y="0"/>
                    </a:moveTo>
                    <a:lnTo>
                      <a:pt x="96" y="15"/>
                    </a:lnTo>
                    <a:lnTo>
                      <a:pt x="4" y="39"/>
                    </a:lnTo>
                    <a:lnTo>
                      <a:pt x="0" y="23"/>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3905" name="Freeform 49"/>
              <p:cNvSpPr>
                <a:spLocks/>
              </p:cNvSpPr>
              <p:nvPr/>
            </p:nvSpPr>
            <p:spPr bwMode="auto">
              <a:xfrm>
                <a:off x="1826" y="2290"/>
                <a:ext cx="97" cy="36"/>
              </a:xfrm>
              <a:custGeom>
                <a:avLst/>
                <a:gdLst/>
                <a:ahLst/>
                <a:cxnLst>
                  <a:cxn ang="0">
                    <a:pos x="96" y="0"/>
                  </a:cxn>
                  <a:cxn ang="0">
                    <a:pos x="90" y="11"/>
                  </a:cxn>
                  <a:cxn ang="0">
                    <a:pos x="0" y="35"/>
                  </a:cxn>
                  <a:cxn ang="0">
                    <a:pos x="4" y="23"/>
                  </a:cxn>
                  <a:cxn ang="0">
                    <a:pos x="96" y="0"/>
                  </a:cxn>
                </a:cxnLst>
                <a:rect l="0" t="0" r="r" b="b"/>
                <a:pathLst>
                  <a:path w="97" h="36">
                    <a:moveTo>
                      <a:pt x="96" y="0"/>
                    </a:moveTo>
                    <a:lnTo>
                      <a:pt x="90" y="11"/>
                    </a:lnTo>
                    <a:lnTo>
                      <a:pt x="0" y="35"/>
                    </a:lnTo>
                    <a:lnTo>
                      <a:pt x="4" y="23"/>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3906" name="Freeform 50"/>
              <p:cNvSpPr>
                <a:spLocks/>
              </p:cNvSpPr>
              <p:nvPr/>
            </p:nvSpPr>
            <p:spPr bwMode="auto">
              <a:xfrm>
                <a:off x="1826" y="2298"/>
                <a:ext cx="23" cy="34"/>
              </a:xfrm>
              <a:custGeom>
                <a:avLst/>
                <a:gdLst/>
                <a:ahLst/>
                <a:cxnLst>
                  <a:cxn ang="0">
                    <a:pos x="0" y="0"/>
                  </a:cxn>
                  <a:cxn ang="0">
                    <a:pos x="22" y="17"/>
                  </a:cxn>
                  <a:cxn ang="0">
                    <a:pos x="0" y="33"/>
                  </a:cxn>
                  <a:cxn ang="0">
                    <a:pos x="0" y="0"/>
                  </a:cxn>
                </a:cxnLst>
                <a:rect l="0" t="0" r="r" b="b"/>
                <a:pathLst>
                  <a:path w="23" h="34">
                    <a:moveTo>
                      <a:pt x="0" y="0"/>
                    </a:moveTo>
                    <a:lnTo>
                      <a:pt x="22" y="17"/>
                    </a:lnTo>
                    <a:lnTo>
                      <a:pt x="0" y="33"/>
                    </a:lnTo>
                    <a:lnTo>
                      <a:pt x="0" y="0"/>
                    </a:lnTo>
                  </a:path>
                </a:pathLst>
              </a:custGeom>
              <a:solidFill>
                <a:srgbClr val="737373"/>
              </a:solidFill>
              <a:ln w="9525" cap="rnd">
                <a:solidFill>
                  <a:srgbClr val="C0C0C0"/>
                </a:solidFill>
                <a:round/>
                <a:headEnd/>
                <a:tailEnd/>
              </a:ln>
              <a:effectLst/>
            </p:spPr>
            <p:txBody>
              <a:bodyPr/>
              <a:lstStyle/>
              <a:p>
                <a:endParaRPr lang="en-US"/>
              </a:p>
            </p:txBody>
          </p:sp>
          <p:sp>
            <p:nvSpPr>
              <p:cNvPr id="633907" name="Freeform 51"/>
              <p:cNvSpPr>
                <a:spLocks/>
              </p:cNvSpPr>
              <p:nvPr/>
            </p:nvSpPr>
            <p:spPr bwMode="auto">
              <a:xfrm>
                <a:off x="1676" y="2514"/>
                <a:ext cx="247" cy="115"/>
              </a:xfrm>
              <a:custGeom>
                <a:avLst/>
                <a:gdLst/>
                <a:ahLst/>
                <a:cxnLst>
                  <a:cxn ang="0">
                    <a:pos x="246" y="56"/>
                  </a:cxn>
                  <a:cxn ang="0">
                    <a:pos x="129" y="114"/>
                  </a:cxn>
                  <a:cxn ang="0">
                    <a:pos x="0" y="0"/>
                  </a:cxn>
                </a:cxnLst>
                <a:rect l="0" t="0" r="r" b="b"/>
                <a:pathLst>
                  <a:path w="247" h="115">
                    <a:moveTo>
                      <a:pt x="246" y="56"/>
                    </a:moveTo>
                    <a:lnTo>
                      <a:pt x="129" y="11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3908" name="Freeform 52"/>
              <p:cNvSpPr>
                <a:spLocks/>
              </p:cNvSpPr>
              <p:nvPr/>
            </p:nvSpPr>
            <p:spPr bwMode="auto">
              <a:xfrm>
                <a:off x="1676" y="2212"/>
                <a:ext cx="247" cy="95"/>
              </a:xfrm>
              <a:custGeom>
                <a:avLst/>
                <a:gdLst/>
                <a:ahLst/>
                <a:cxnLst>
                  <a:cxn ang="0">
                    <a:pos x="246" y="57"/>
                  </a:cxn>
                  <a:cxn ang="0">
                    <a:pos x="130" y="94"/>
                  </a:cxn>
                  <a:cxn ang="0">
                    <a:pos x="0" y="0"/>
                  </a:cxn>
                </a:cxnLst>
                <a:rect l="0" t="0" r="r" b="b"/>
                <a:pathLst>
                  <a:path w="247" h="95">
                    <a:moveTo>
                      <a:pt x="246" y="57"/>
                    </a:moveTo>
                    <a:lnTo>
                      <a:pt x="130" y="9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3909" name="Freeform 53"/>
              <p:cNvSpPr>
                <a:spLocks/>
              </p:cNvSpPr>
              <p:nvPr/>
            </p:nvSpPr>
            <p:spPr bwMode="auto">
              <a:xfrm>
                <a:off x="1867" y="2662"/>
                <a:ext cx="480" cy="236"/>
              </a:xfrm>
              <a:custGeom>
                <a:avLst/>
                <a:gdLst/>
                <a:ahLst/>
                <a:cxnLst>
                  <a:cxn ang="0">
                    <a:pos x="422" y="0"/>
                  </a:cxn>
                  <a:cxn ang="0">
                    <a:pos x="0" y="45"/>
                  </a:cxn>
                  <a:cxn ang="0">
                    <a:pos x="32" y="235"/>
                  </a:cxn>
                  <a:cxn ang="0">
                    <a:pos x="479" y="168"/>
                  </a:cxn>
                  <a:cxn ang="0">
                    <a:pos x="422" y="0"/>
                  </a:cxn>
                </a:cxnLst>
                <a:rect l="0" t="0" r="r" b="b"/>
                <a:pathLst>
                  <a:path w="480" h="236">
                    <a:moveTo>
                      <a:pt x="422" y="0"/>
                    </a:moveTo>
                    <a:lnTo>
                      <a:pt x="0" y="45"/>
                    </a:lnTo>
                    <a:lnTo>
                      <a:pt x="32" y="235"/>
                    </a:lnTo>
                    <a:lnTo>
                      <a:pt x="479" y="168"/>
                    </a:lnTo>
                    <a:lnTo>
                      <a:pt x="422" y="0"/>
                    </a:lnTo>
                  </a:path>
                </a:pathLst>
              </a:custGeom>
              <a:solidFill>
                <a:srgbClr val="CCCCCC"/>
              </a:solidFill>
              <a:ln w="9525" cap="rnd">
                <a:solidFill>
                  <a:srgbClr val="C0C0C0"/>
                </a:solidFill>
                <a:round/>
                <a:headEnd/>
                <a:tailEnd/>
              </a:ln>
              <a:effectLst/>
            </p:spPr>
            <p:txBody>
              <a:bodyPr/>
              <a:lstStyle/>
              <a:p>
                <a:endParaRPr lang="en-US"/>
              </a:p>
            </p:txBody>
          </p:sp>
          <p:sp>
            <p:nvSpPr>
              <p:cNvPr id="633910" name="Freeform 54"/>
              <p:cNvSpPr>
                <a:spLocks/>
              </p:cNvSpPr>
              <p:nvPr/>
            </p:nvSpPr>
            <p:spPr bwMode="auto">
              <a:xfrm>
                <a:off x="2182" y="2801"/>
                <a:ext cx="34" cy="34"/>
              </a:xfrm>
              <a:custGeom>
                <a:avLst/>
                <a:gdLst/>
                <a:ahLst/>
                <a:cxnLst>
                  <a:cxn ang="0">
                    <a:pos x="33" y="0"/>
                  </a:cxn>
                  <a:cxn ang="0">
                    <a:pos x="30" y="19"/>
                  </a:cxn>
                  <a:cxn ang="0">
                    <a:pos x="0" y="33"/>
                  </a:cxn>
                  <a:cxn ang="0">
                    <a:pos x="2" y="11"/>
                  </a:cxn>
                  <a:cxn ang="0">
                    <a:pos x="33" y="0"/>
                  </a:cxn>
                </a:cxnLst>
                <a:rect l="0" t="0" r="r" b="b"/>
                <a:pathLst>
                  <a:path w="34" h="34">
                    <a:moveTo>
                      <a:pt x="33" y="0"/>
                    </a:moveTo>
                    <a:lnTo>
                      <a:pt x="30" y="19"/>
                    </a:lnTo>
                    <a:lnTo>
                      <a:pt x="0" y="33"/>
                    </a:lnTo>
                    <a:lnTo>
                      <a:pt x="2" y="11"/>
                    </a:lnTo>
                    <a:lnTo>
                      <a:pt x="33"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1" name="Freeform 55"/>
              <p:cNvSpPr>
                <a:spLocks/>
              </p:cNvSpPr>
              <p:nvPr/>
            </p:nvSpPr>
            <p:spPr bwMode="auto">
              <a:xfrm>
                <a:off x="1925" y="2743"/>
                <a:ext cx="291" cy="123"/>
              </a:xfrm>
              <a:custGeom>
                <a:avLst/>
                <a:gdLst/>
                <a:ahLst/>
                <a:cxnLst>
                  <a:cxn ang="0">
                    <a:pos x="270" y="0"/>
                  </a:cxn>
                  <a:cxn ang="0">
                    <a:pos x="0" y="31"/>
                  </a:cxn>
                  <a:cxn ang="0">
                    <a:pos x="13" y="99"/>
                  </a:cxn>
                  <a:cxn ang="0">
                    <a:pos x="49" y="97"/>
                  </a:cxn>
                  <a:cxn ang="0">
                    <a:pos x="53" y="122"/>
                  </a:cxn>
                  <a:cxn ang="0">
                    <a:pos x="269" y="90"/>
                  </a:cxn>
                  <a:cxn ang="0">
                    <a:pos x="262" y="63"/>
                  </a:cxn>
                  <a:cxn ang="0">
                    <a:pos x="290" y="58"/>
                  </a:cxn>
                  <a:cxn ang="0">
                    <a:pos x="270" y="0"/>
                  </a:cxn>
                </a:cxnLst>
                <a:rect l="0" t="0" r="r" b="b"/>
                <a:pathLst>
                  <a:path w="291" h="123">
                    <a:moveTo>
                      <a:pt x="270" y="0"/>
                    </a:moveTo>
                    <a:lnTo>
                      <a:pt x="0" y="31"/>
                    </a:lnTo>
                    <a:lnTo>
                      <a:pt x="13" y="99"/>
                    </a:lnTo>
                    <a:lnTo>
                      <a:pt x="49" y="97"/>
                    </a:lnTo>
                    <a:lnTo>
                      <a:pt x="53" y="122"/>
                    </a:lnTo>
                    <a:lnTo>
                      <a:pt x="269" y="90"/>
                    </a:lnTo>
                    <a:lnTo>
                      <a:pt x="262" y="63"/>
                    </a:lnTo>
                    <a:lnTo>
                      <a:pt x="290" y="58"/>
                    </a:lnTo>
                    <a:lnTo>
                      <a:pt x="270"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12" name="Freeform 56"/>
              <p:cNvSpPr>
                <a:spLocks/>
              </p:cNvSpPr>
              <p:nvPr/>
            </p:nvSpPr>
            <p:spPr bwMode="auto">
              <a:xfrm>
                <a:off x="1977" y="2836"/>
                <a:ext cx="218" cy="40"/>
              </a:xfrm>
              <a:custGeom>
                <a:avLst/>
                <a:gdLst/>
                <a:ahLst/>
                <a:cxnLst>
                  <a:cxn ang="0">
                    <a:pos x="217" y="0"/>
                  </a:cxn>
                  <a:cxn ang="0">
                    <a:pos x="212" y="8"/>
                  </a:cxn>
                  <a:cxn ang="0">
                    <a:pos x="0" y="39"/>
                  </a:cxn>
                  <a:cxn ang="0">
                    <a:pos x="2" y="27"/>
                  </a:cxn>
                  <a:cxn ang="0">
                    <a:pos x="217" y="0"/>
                  </a:cxn>
                </a:cxnLst>
                <a:rect l="0" t="0" r="r" b="b"/>
                <a:pathLst>
                  <a:path w="218" h="40">
                    <a:moveTo>
                      <a:pt x="217" y="0"/>
                    </a:moveTo>
                    <a:lnTo>
                      <a:pt x="212" y="8"/>
                    </a:lnTo>
                    <a:lnTo>
                      <a:pt x="0" y="39"/>
                    </a:lnTo>
                    <a:lnTo>
                      <a:pt x="2" y="27"/>
                    </a:lnTo>
                    <a:lnTo>
                      <a:pt x="21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3" name="Freeform 57"/>
              <p:cNvSpPr>
                <a:spLocks/>
              </p:cNvSpPr>
              <p:nvPr/>
            </p:nvSpPr>
            <p:spPr bwMode="auto">
              <a:xfrm>
                <a:off x="1970" y="2840"/>
                <a:ext cx="23" cy="36"/>
              </a:xfrm>
              <a:custGeom>
                <a:avLst/>
                <a:gdLst/>
                <a:ahLst/>
                <a:cxnLst>
                  <a:cxn ang="0">
                    <a:pos x="6" y="0"/>
                  </a:cxn>
                  <a:cxn ang="0">
                    <a:pos x="22" y="22"/>
                  </a:cxn>
                  <a:cxn ang="0">
                    <a:pos x="12" y="35"/>
                  </a:cxn>
                  <a:cxn ang="0">
                    <a:pos x="0" y="8"/>
                  </a:cxn>
                  <a:cxn ang="0">
                    <a:pos x="6" y="0"/>
                  </a:cxn>
                </a:cxnLst>
                <a:rect l="0" t="0" r="r" b="b"/>
                <a:pathLst>
                  <a:path w="23" h="36">
                    <a:moveTo>
                      <a:pt x="6" y="0"/>
                    </a:moveTo>
                    <a:lnTo>
                      <a:pt x="22" y="22"/>
                    </a:lnTo>
                    <a:lnTo>
                      <a:pt x="12" y="35"/>
                    </a:lnTo>
                    <a:lnTo>
                      <a:pt x="0" y="8"/>
                    </a:lnTo>
                    <a:lnTo>
                      <a:pt x="6"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4" name="Freeform 58"/>
              <p:cNvSpPr>
                <a:spLocks/>
              </p:cNvSpPr>
              <p:nvPr/>
            </p:nvSpPr>
            <p:spPr bwMode="auto">
              <a:xfrm>
                <a:off x="1937" y="2840"/>
                <a:ext cx="38" cy="34"/>
              </a:xfrm>
              <a:custGeom>
                <a:avLst/>
                <a:gdLst/>
                <a:ahLst/>
                <a:cxnLst>
                  <a:cxn ang="0">
                    <a:pos x="37" y="0"/>
                  </a:cxn>
                  <a:cxn ang="0">
                    <a:pos x="32" y="22"/>
                  </a:cxn>
                  <a:cxn ang="0">
                    <a:pos x="0" y="33"/>
                  </a:cxn>
                  <a:cxn ang="0">
                    <a:pos x="2" y="3"/>
                  </a:cxn>
                  <a:cxn ang="0">
                    <a:pos x="37" y="0"/>
                  </a:cxn>
                </a:cxnLst>
                <a:rect l="0" t="0" r="r" b="b"/>
                <a:pathLst>
                  <a:path w="38" h="34">
                    <a:moveTo>
                      <a:pt x="37" y="0"/>
                    </a:moveTo>
                    <a:lnTo>
                      <a:pt x="32" y="22"/>
                    </a:lnTo>
                    <a:lnTo>
                      <a:pt x="0" y="33"/>
                    </a:lnTo>
                    <a:lnTo>
                      <a:pt x="2" y="3"/>
                    </a:lnTo>
                    <a:lnTo>
                      <a:pt x="3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5" name="Freeform 59"/>
              <p:cNvSpPr>
                <a:spLocks/>
              </p:cNvSpPr>
              <p:nvPr/>
            </p:nvSpPr>
            <p:spPr bwMode="auto">
              <a:xfrm>
                <a:off x="1922" y="2776"/>
                <a:ext cx="23" cy="82"/>
              </a:xfrm>
              <a:custGeom>
                <a:avLst/>
                <a:gdLst/>
                <a:ahLst/>
                <a:cxnLst>
                  <a:cxn ang="0">
                    <a:pos x="22" y="68"/>
                  </a:cxn>
                  <a:cxn ang="0">
                    <a:pos x="16" y="81"/>
                  </a:cxn>
                  <a:cxn ang="0">
                    <a:pos x="0" y="10"/>
                  </a:cxn>
                  <a:cxn ang="0">
                    <a:pos x="3" y="0"/>
                  </a:cxn>
                  <a:cxn ang="0">
                    <a:pos x="22" y="68"/>
                  </a:cxn>
                </a:cxnLst>
                <a:rect l="0" t="0" r="r" b="b"/>
                <a:pathLst>
                  <a:path w="23" h="82">
                    <a:moveTo>
                      <a:pt x="22" y="68"/>
                    </a:moveTo>
                    <a:lnTo>
                      <a:pt x="16" y="81"/>
                    </a:lnTo>
                    <a:lnTo>
                      <a:pt x="0" y="10"/>
                    </a:lnTo>
                    <a:lnTo>
                      <a:pt x="3" y="0"/>
                    </a:lnTo>
                    <a:lnTo>
                      <a:pt x="22" y="6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6" name="Freeform 60"/>
              <p:cNvSpPr>
                <a:spLocks/>
              </p:cNvSpPr>
              <p:nvPr/>
            </p:nvSpPr>
            <p:spPr bwMode="auto">
              <a:xfrm>
                <a:off x="2224" y="2727"/>
                <a:ext cx="115" cy="99"/>
              </a:xfrm>
              <a:custGeom>
                <a:avLst/>
                <a:gdLst/>
                <a:ahLst/>
                <a:cxnLst>
                  <a:cxn ang="0">
                    <a:pos x="86" y="0"/>
                  </a:cxn>
                  <a:cxn ang="0">
                    <a:pos x="114" y="84"/>
                  </a:cxn>
                  <a:cxn ang="0">
                    <a:pos x="24" y="98"/>
                  </a:cxn>
                  <a:cxn ang="0">
                    <a:pos x="0" y="14"/>
                  </a:cxn>
                  <a:cxn ang="0">
                    <a:pos x="86" y="0"/>
                  </a:cxn>
                </a:cxnLst>
                <a:rect l="0" t="0" r="r" b="b"/>
                <a:pathLst>
                  <a:path w="115" h="99">
                    <a:moveTo>
                      <a:pt x="86" y="0"/>
                    </a:moveTo>
                    <a:lnTo>
                      <a:pt x="114" y="84"/>
                    </a:lnTo>
                    <a:lnTo>
                      <a:pt x="24" y="98"/>
                    </a:lnTo>
                    <a:lnTo>
                      <a:pt x="0" y="14"/>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17" name="Freeform 61"/>
              <p:cNvSpPr>
                <a:spLocks/>
              </p:cNvSpPr>
              <p:nvPr/>
            </p:nvSpPr>
            <p:spPr bwMode="auto">
              <a:xfrm>
                <a:off x="2247" y="2813"/>
                <a:ext cx="92" cy="34"/>
              </a:xfrm>
              <a:custGeom>
                <a:avLst/>
                <a:gdLst/>
                <a:ahLst/>
                <a:cxnLst>
                  <a:cxn ang="0">
                    <a:pos x="91" y="0"/>
                  </a:cxn>
                  <a:cxn ang="0">
                    <a:pos x="89" y="10"/>
                  </a:cxn>
                  <a:cxn ang="0">
                    <a:pos x="0" y="33"/>
                  </a:cxn>
                  <a:cxn ang="0">
                    <a:pos x="1" y="20"/>
                  </a:cxn>
                  <a:cxn ang="0">
                    <a:pos x="91" y="0"/>
                  </a:cxn>
                </a:cxnLst>
                <a:rect l="0" t="0" r="r" b="b"/>
                <a:pathLst>
                  <a:path w="92" h="34">
                    <a:moveTo>
                      <a:pt x="91" y="0"/>
                    </a:moveTo>
                    <a:lnTo>
                      <a:pt x="89" y="10"/>
                    </a:lnTo>
                    <a:lnTo>
                      <a:pt x="0" y="33"/>
                    </a:lnTo>
                    <a:lnTo>
                      <a:pt x="1" y="20"/>
                    </a:lnTo>
                    <a:lnTo>
                      <a:pt x="91"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8" name="Freeform 62"/>
              <p:cNvSpPr>
                <a:spLocks/>
              </p:cNvSpPr>
              <p:nvPr/>
            </p:nvSpPr>
            <p:spPr bwMode="auto">
              <a:xfrm>
                <a:off x="2223" y="2741"/>
                <a:ext cx="27" cy="96"/>
              </a:xfrm>
              <a:custGeom>
                <a:avLst/>
                <a:gdLst/>
                <a:ahLst/>
                <a:cxnLst>
                  <a:cxn ang="0">
                    <a:pos x="26" y="87"/>
                  </a:cxn>
                  <a:cxn ang="0">
                    <a:pos x="23" y="95"/>
                  </a:cxn>
                  <a:cxn ang="0">
                    <a:pos x="0" y="5"/>
                  </a:cxn>
                  <a:cxn ang="0">
                    <a:pos x="1" y="0"/>
                  </a:cxn>
                  <a:cxn ang="0">
                    <a:pos x="26" y="87"/>
                  </a:cxn>
                </a:cxnLst>
                <a:rect l="0" t="0" r="r" b="b"/>
                <a:pathLst>
                  <a:path w="27" h="96">
                    <a:moveTo>
                      <a:pt x="26" y="87"/>
                    </a:moveTo>
                    <a:lnTo>
                      <a:pt x="23" y="95"/>
                    </a:lnTo>
                    <a:lnTo>
                      <a:pt x="0" y="5"/>
                    </a:lnTo>
                    <a:lnTo>
                      <a:pt x="1" y="0"/>
                    </a:lnTo>
                    <a:lnTo>
                      <a:pt x="26" y="87"/>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19" name="Freeform 63"/>
              <p:cNvSpPr>
                <a:spLocks/>
              </p:cNvSpPr>
              <p:nvPr/>
            </p:nvSpPr>
            <p:spPr bwMode="auto">
              <a:xfrm>
                <a:off x="1904" y="2836"/>
                <a:ext cx="445" cy="81"/>
              </a:xfrm>
              <a:custGeom>
                <a:avLst/>
                <a:gdLst/>
                <a:ahLst/>
                <a:cxnLst>
                  <a:cxn ang="0">
                    <a:pos x="444" y="0"/>
                  </a:cxn>
                  <a:cxn ang="0">
                    <a:pos x="444" y="17"/>
                  </a:cxn>
                  <a:cxn ang="0">
                    <a:pos x="0" y="80"/>
                  </a:cxn>
                  <a:cxn ang="0">
                    <a:pos x="0" y="60"/>
                  </a:cxn>
                  <a:cxn ang="0">
                    <a:pos x="444" y="0"/>
                  </a:cxn>
                </a:cxnLst>
                <a:rect l="0" t="0" r="r" b="b"/>
                <a:pathLst>
                  <a:path w="445" h="81">
                    <a:moveTo>
                      <a:pt x="444" y="0"/>
                    </a:moveTo>
                    <a:lnTo>
                      <a:pt x="444" y="17"/>
                    </a:lnTo>
                    <a:lnTo>
                      <a:pt x="0" y="80"/>
                    </a:lnTo>
                    <a:lnTo>
                      <a:pt x="0" y="60"/>
                    </a:lnTo>
                    <a:lnTo>
                      <a:pt x="444" y="0"/>
                    </a:lnTo>
                  </a:path>
                </a:pathLst>
              </a:custGeom>
              <a:solidFill>
                <a:srgbClr val="737373"/>
              </a:solidFill>
              <a:ln w="9525" cap="rnd">
                <a:solidFill>
                  <a:srgbClr val="C0C0C0"/>
                </a:solidFill>
                <a:round/>
                <a:headEnd/>
                <a:tailEnd/>
              </a:ln>
              <a:effectLst/>
            </p:spPr>
            <p:txBody>
              <a:bodyPr/>
              <a:lstStyle/>
              <a:p>
                <a:endParaRPr lang="en-US"/>
              </a:p>
            </p:txBody>
          </p:sp>
          <p:sp>
            <p:nvSpPr>
              <p:cNvPr id="633920" name="Freeform 64"/>
              <p:cNvSpPr>
                <a:spLocks/>
              </p:cNvSpPr>
              <p:nvPr/>
            </p:nvSpPr>
            <p:spPr bwMode="auto">
              <a:xfrm>
                <a:off x="1870" y="2708"/>
                <a:ext cx="30" cy="209"/>
              </a:xfrm>
              <a:custGeom>
                <a:avLst/>
                <a:gdLst/>
                <a:ahLst/>
                <a:cxnLst>
                  <a:cxn ang="0">
                    <a:pos x="0" y="0"/>
                  </a:cxn>
                  <a:cxn ang="0">
                    <a:pos x="0" y="56"/>
                  </a:cxn>
                  <a:cxn ang="0">
                    <a:pos x="29" y="208"/>
                  </a:cxn>
                  <a:cxn ang="0">
                    <a:pos x="29" y="186"/>
                  </a:cxn>
                  <a:cxn ang="0">
                    <a:pos x="0" y="0"/>
                  </a:cxn>
                </a:cxnLst>
                <a:rect l="0" t="0" r="r" b="b"/>
                <a:pathLst>
                  <a:path w="30" h="209">
                    <a:moveTo>
                      <a:pt x="0" y="0"/>
                    </a:moveTo>
                    <a:lnTo>
                      <a:pt x="0" y="56"/>
                    </a:lnTo>
                    <a:lnTo>
                      <a:pt x="29" y="208"/>
                    </a:lnTo>
                    <a:lnTo>
                      <a:pt x="29" y="186"/>
                    </a:lnTo>
                    <a:lnTo>
                      <a:pt x="0" y="0"/>
                    </a:lnTo>
                  </a:path>
                </a:pathLst>
              </a:custGeom>
              <a:solidFill>
                <a:srgbClr val="8C8C8C"/>
              </a:solidFill>
              <a:ln w="9525" cap="rnd">
                <a:solidFill>
                  <a:srgbClr val="C0C0C0"/>
                </a:solidFill>
                <a:round/>
                <a:headEnd/>
                <a:tailEnd/>
              </a:ln>
              <a:effectLst/>
            </p:spPr>
            <p:txBody>
              <a:bodyPr/>
              <a:lstStyle/>
              <a:p>
                <a:endParaRPr lang="en-US"/>
              </a:p>
            </p:txBody>
          </p:sp>
          <p:sp>
            <p:nvSpPr>
              <p:cNvPr id="633921" name="Line 65"/>
              <p:cNvSpPr>
                <a:spLocks noChangeShapeType="1"/>
              </p:cNvSpPr>
              <p:nvPr/>
            </p:nvSpPr>
            <p:spPr bwMode="auto">
              <a:xfrm>
                <a:off x="2237" y="2739"/>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2" name="Line 66"/>
              <p:cNvSpPr>
                <a:spLocks noChangeShapeType="1"/>
              </p:cNvSpPr>
              <p:nvPr/>
            </p:nvSpPr>
            <p:spPr bwMode="auto">
              <a:xfrm>
                <a:off x="2253" y="2739"/>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3" name="Line 67"/>
              <p:cNvSpPr>
                <a:spLocks noChangeShapeType="1"/>
              </p:cNvSpPr>
              <p:nvPr/>
            </p:nvSpPr>
            <p:spPr bwMode="auto">
              <a:xfrm>
                <a:off x="2269" y="2731"/>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4" name="Line 68"/>
              <p:cNvSpPr>
                <a:spLocks noChangeShapeType="1"/>
              </p:cNvSpPr>
              <p:nvPr/>
            </p:nvSpPr>
            <p:spPr bwMode="auto">
              <a:xfrm>
                <a:off x="2285" y="2731"/>
                <a:ext cx="23"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5" name="Line 69"/>
              <p:cNvSpPr>
                <a:spLocks noChangeShapeType="1"/>
              </p:cNvSpPr>
              <p:nvPr/>
            </p:nvSpPr>
            <p:spPr bwMode="auto">
              <a:xfrm>
                <a:off x="2299" y="2727"/>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6" name="Line 70"/>
              <p:cNvSpPr>
                <a:spLocks noChangeShapeType="1"/>
              </p:cNvSpPr>
              <p:nvPr/>
            </p:nvSpPr>
            <p:spPr bwMode="auto">
              <a:xfrm flipH="1">
                <a:off x="2230" y="2741"/>
                <a:ext cx="84"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7" name="Line 71"/>
              <p:cNvSpPr>
                <a:spLocks noChangeShapeType="1"/>
              </p:cNvSpPr>
              <p:nvPr/>
            </p:nvSpPr>
            <p:spPr bwMode="auto">
              <a:xfrm flipH="1">
                <a:off x="2234" y="2762"/>
                <a:ext cx="88"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8" name="Line 72"/>
              <p:cNvSpPr>
                <a:spLocks noChangeShapeType="1"/>
              </p:cNvSpPr>
              <p:nvPr/>
            </p:nvSpPr>
            <p:spPr bwMode="auto">
              <a:xfrm flipH="1">
                <a:off x="2241" y="2781"/>
                <a:ext cx="85" cy="1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29" name="Line 73"/>
              <p:cNvSpPr>
                <a:spLocks noChangeShapeType="1"/>
              </p:cNvSpPr>
              <p:nvPr/>
            </p:nvSpPr>
            <p:spPr bwMode="auto">
              <a:xfrm flipH="1">
                <a:off x="2247" y="2797"/>
                <a:ext cx="8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0" name="Freeform 74"/>
              <p:cNvSpPr>
                <a:spLocks/>
              </p:cNvSpPr>
              <p:nvPr/>
            </p:nvSpPr>
            <p:spPr bwMode="auto">
              <a:xfrm>
                <a:off x="2212" y="2679"/>
                <a:ext cx="92" cy="35"/>
              </a:xfrm>
              <a:custGeom>
                <a:avLst/>
                <a:gdLst/>
                <a:ahLst/>
                <a:cxnLst>
                  <a:cxn ang="0">
                    <a:pos x="86" y="0"/>
                  </a:cxn>
                  <a:cxn ang="0">
                    <a:pos x="91" y="21"/>
                  </a:cxn>
                  <a:cxn ang="0">
                    <a:pos x="4" y="34"/>
                  </a:cxn>
                  <a:cxn ang="0">
                    <a:pos x="0" y="12"/>
                  </a:cxn>
                  <a:cxn ang="0">
                    <a:pos x="86" y="0"/>
                  </a:cxn>
                </a:cxnLst>
                <a:rect l="0" t="0" r="r" b="b"/>
                <a:pathLst>
                  <a:path w="92" h="35">
                    <a:moveTo>
                      <a:pt x="86" y="0"/>
                    </a:moveTo>
                    <a:lnTo>
                      <a:pt x="91" y="21"/>
                    </a:lnTo>
                    <a:lnTo>
                      <a:pt x="4" y="34"/>
                    </a:lnTo>
                    <a:lnTo>
                      <a:pt x="0" y="12"/>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31" name="Freeform 75"/>
              <p:cNvSpPr>
                <a:spLocks/>
              </p:cNvSpPr>
              <p:nvPr/>
            </p:nvSpPr>
            <p:spPr bwMode="auto">
              <a:xfrm>
                <a:off x="2210" y="2692"/>
                <a:ext cx="24" cy="34"/>
              </a:xfrm>
              <a:custGeom>
                <a:avLst/>
                <a:gdLst/>
                <a:ahLst/>
                <a:cxnLst>
                  <a:cxn ang="0">
                    <a:pos x="23" y="19"/>
                  </a:cxn>
                  <a:cxn ang="0">
                    <a:pos x="5" y="0"/>
                  </a:cxn>
                  <a:cxn ang="0">
                    <a:pos x="0" y="8"/>
                  </a:cxn>
                  <a:cxn ang="0">
                    <a:pos x="17" y="33"/>
                  </a:cxn>
                  <a:cxn ang="0">
                    <a:pos x="23" y="19"/>
                  </a:cxn>
                </a:cxnLst>
                <a:rect l="0" t="0" r="r" b="b"/>
                <a:pathLst>
                  <a:path w="24" h="34">
                    <a:moveTo>
                      <a:pt x="23" y="19"/>
                    </a:moveTo>
                    <a:lnTo>
                      <a:pt x="5" y="0"/>
                    </a:lnTo>
                    <a:lnTo>
                      <a:pt x="0" y="8"/>
                    </a:lnTo>
                    <a:lnTo>
                      <a:pt x="17" y="33"/>
                    </a:lnTo>
                    <a:lnTo>
                      <a:pt x="23"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32" name="Freeform 76"/>
              <p:cNvSpPr>
                <a:spLocks/>
              </p:cNvSpPr>
              <p:nvPr/>
            </p:nvSpPr>
            <p:spPr bwMode="auto">
              <a:xfrm>
                <a:off x="2215" y="2694"/>
                <a:ext cx="89" cy="34"/>
              </a:xfrm>
              <a:custGeom>
                <a:avLst/>
                <a:gdLst/>
                <a:ahLst/>
                <a:cxnLst>
                  <a:cxn ang="0">
                    <a:pos x="88" y="0"/>
                  </a:cxn>
                  <a:cxn ang="0">
                    <a:pos x="1" y="15"/>
                  </a:cxn>
                  <a:cxn ang="0">
                    <a:pos x="0" y="33"/>
                  </a:cxn>
                  <a:cxn ang="0">
                    <a:pos x="86" y="12"/>
                  </a:cxn>
                  <a:cxn ang="0">
                    <a:pos x="88" y="0"/>
                  </a:cxn>
                </a:cxnLst>
                <a:rect l="0" t="0" r="r" b="b"/>
                <a:pathLst>
                  <a:path w="89" h="34">
                    <a:moveTo>
                      <a:pt x="88" y="0"/>
                    </a:moveTo>
                    <a:lnTo>
                      <a:pt x="1" y="15"/>
                    </a:lnTo>
                    <a:lnTo>
                      <a:pt x="0" y="33"/>
                    </a:lnTo>
                    <a:lnTo>
                      <a:pt x="86" y="12"/>
                    </a:lnTo>
                    <a:lnTo>
                      <a:pt x="88"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33" name="Line 77"/>
              <p:cNvSpPr>
                <a:spLocks noChangeShapeType="1"/>
              </p:cNvSpPr>
              <p:nvPr/>
            </p:nvSpPr>
            <p:spPr bwMode="auto">
              <a:xfrm>
                <a:off x="2227" y="2690"/>
                <a:ext cx="4"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4" name="Line 78"/>
              <p:cNvSpPr>
                <a:spLocks noChangeShapeType="1"/>
              </p:cNvSpPr>
              <p:nvPr/>
            </p:nvSpPr>
            <p:spPr bwMode="auto">
              <a:xfrm>
                <a:off x="2241" y="2690"/>
                <a:ext cx="6"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5" name="Line 79"/>
              <p:cNvSpPr>
                <a:spLocks noChangeShapeType="1"/>
              </p:cNvSpPr>
              <p:nvPr/>
            </p:nvSpPr>
            <p:spPr bwMode="auto">
              <a:xfrm>
                <a:off x="2255" y="2690"/>
                <a:ext cx="5"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6" name="Line 80"/>
              <p:cNvSpPr>
                <a:spLocks noChangeShapeType="1"/>
              </p:cNvSpPr>
              <p:nvPr/>
            </p:nvSpPr>
            <p:spPr bwMode="auto">
              <a:xfrm>
                <a:off x="2269" y="2684"/>
                <a:ext cx="6"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7" name="Line 81"/>
              <p:cNvSpPr>
                <a:spLocks noChangeShapeType="1"/>
              </p:cNvSpPr>
              <p:nvPr/>
            </p:nvSpPr>
            <p:spPr bwMode="auto">
              <a:xfrm>
                <a:off x="2285" y="268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38" name="Freeform 82"/>
              <p:cNvSpPr>
                <a:spLocks/>
              </p:cNvSpPr>
              <p:nvPr/>
            </p:nvSpPr>
            <p:spPr bwMode="auto">
              <a:xfrm>
                <a:off x="1909" y="2714"/>
                <a:ext cx="92" cy="35"/>
              </a:xfrm>
              <a:custGeom>
                <a:avLst/>
                <a:gdLst/>
                <a:ahLst/>
                <a:cxnLst>
                  <a:cxn ang="0">
                    <a:pos x="85" y="0"/>
                  </a:cxn>
                  <a:cxn ang="0">
                    <a:pos x="91" y="21"/>
                  </a:cxn>
                  <a:cxn ang="0">
                    <a:pos x="4" y="34"/>
                  </a:cxn>
                  <a:cxn ang="0">
                    <a:pos x="0" y="12"/>
                  </a:cxn>
                  <a:cxn ang="0">
                    <a:pos x="85" y="0"/>
                  </a:cxn>
                </a:cxnLst>
                <a:rect l="0" t="0" r="r" b="b"/>
                <a:pathLst>
                  <a:path w="92" h="35">
                    <a:moveTo>
                      <a:pt x="85" y="0"/>
                    </a:moveTo>
                    <a:lnTo>
                      <a:pt x="91" y="21"/>
                    </a:lnTo>
                    <a:lnTo>
                      <a:pt x="4" y="34"/>
                    </a:lnTo>
                    <a:lnTo>
                      <a:pt x="0" y="12"/>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39" name="Freeform 83"/>
              <p:cNvSpPr>
                <a:spLocks/>
              </p:cNvSpPr>
              <p:nvPr/>
            </p:nvSpPr>
            <p:spPr bwMode="auto">
              <a:xfrm>
                <a:off x="1905" y="2725"/>
                <a:ext cx="23" cy="33"/>
              </a:xfrm>
              <a:custGeom>
                <a:avLst/>
                <a:gdLst/>
                <a:ahLst/>
                <a:cxnLst>
                  <a:cxn ang="0">
                    <a:pos x="22" y="19"/>
                  </a:cxn>
                  <a:cxn ang="0">
                    <a:pos x="9" y="0"/>
                  </a:cxn>
                  <a:cxn ang="0">
                    <a:pos x="0" y="9"/>
                  </a:cxn>
                  <a:cxn ang="0">
                    <a:pos x="15" y="32"/>
                  </a:cxn>
                  <a:cxn ang="0">
                    <a:pos x="22" y="19"/>
                  </a:cxn>
                </a:cxnLst>
                <a:rect l="0" t="0" r="r" b="b"/>
                <a:pathLst>
                  <a:path w="23" h="33">
                    <a:moveTo>
                      <a:pt x="22" y="19"/>
                    </a:moveTo>
                    <a:lnTo>
                      <a:pt x="9" y="0"/>
                    </a:lnTo>
                    <a:lnTo>
                      <a:pt x="0" y="9"/>
                    </a:lnTo>
                    <a:lnTo>
                      <a:pt x="15" y="32"/>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40" name="Freeform 84"/>
              <p:cNvSpPr>
                <a:spLocks/>
              </p:cNvSpPr>
              <p:nvPr/>
            </p:nvSpPr>
            <p:spPr bwMode="auto">
              <a:xfrm>
                <a:off x="1913" y="2731"/>
                <a:ext cx="88" cy="34"/>
              </a:xfrm>
              <a:custGeom>
                <a:avLst/>
                <a:gdLst/>
                <a:ahLst/>
                <a:cxnLst>
                  <a:cxn ang="0">
                    <a:pos x="87" y="0"/>
                  </a:cxn>
                  <a:cxn ang="0">
                    <a:pos x="0" y="14"/>
                  </a:cxn>
                  <a:cxn ang="0">
                    <a:pos x="0" y="33"/>
                  </a:cxn>
                  <a:cxn ang="0">
                    <a:pos x="85" y="11"/>
                  </a:cxn>
                  <a:cxn ang="0">
                    <a:pos x="87" y="0"/>
                  </a:cxn>
                </a:cxnLst>
                <a:rect l="0" t="0" r="r" b="b"/>
                <a:pathLst>
                  <a:path w="88" h="34">
                    <a:moveTo>
                      <a:pt x="87" y="0"/>
                    </a:moveTo>
                    <a:lnTo>
                      <a:pt x="0" y="14"/>
                    </a:lnTo>
                    <a:lnTo>
                      <a:pt x="0" y="33"/>
                    </a:lnTo>
                    <a:lnTo>
                      <a:pt x="85" y="11"/>
                    </a:lnTo>
                    <a:lnTo>
                      <a:pt x="8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41" name="Line 85"/>
              <p:cNvSpPr>
                <a:spLocks noChangeShapeType="1"/>
              </p:cNvSpPr>
              <p:nvPr/>
            </p:nvSpPr>
            <p:spPr bwMode="auto">
              <a:xfrm>
                <a:off x="1925"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42" name="Line 86"/>
              <p:cNvSpPr>
                <a:spLocks noChangeShapeType="1"/>
              </p:cNvSpPr>
              <p:nvPr/>
            </p:nvSpPr>
            <p:spPr bwMode="auto">
              <a:xfrm>
                <a:off x="1940"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43" name="Line 87"/>
              <p:cNvSpPr>
                <a:spLocks noChangeShapeType="1"/>
              </p:cNvSpPr>
              <p:nvPr/>
            </p:nvSpPr>
            <p:spPr bwMode="auto">
              <a:xfrm>
                <a:off x="1953" y="2719"/>
                <a:ext cx="5" cy="2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44" name="Line 88"/>
              <p:cNvSpPr>
                <a:spLocks noChangeShapeType="1"/>
              </p:cNvSpPr>
              <p:nvPr/>
            </p:nvSpPr>
            <p:spPr bwMode="auto">
              <a:xfrm>
                <a:off x="1969" y="2719"/>
                <a:ext cx="2" cy="12"/>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45" name="Line 89"/>
              <p:cNvSpPr>
                <a:spLocks noChangeShapeType="1"/>
              </p:cNvSpPr>
              <p:nvPr/>
            </p:nvSpPr>
            <p:spPr bwMode="auto">
              <a:xfrm>
                <a:off x="1982" y="2714"/>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46" name="Freeform 90"/>
              <p:cNvSpPr>
                <a:spLocks/>
              </p:cNvSpPr>
              <p:nvPr/>
            </p:nvSpPr>
            <p:spPr bwMode="auto">
              <a:xfrm>
                <a:off x="2115" y="2692"/>
                <a:ext cx="91" cy="34"/>
              </a:xfrm>
              <a:custGeom>
                <a:avLst/>
                <a:gdLst/>
                <a:ahLst/>
                <a:cxnLst>
                  <a:cxn ang="0">
                    <a:pos x="85" y="0"/>
                  </a:cxn>
                  <a:cxn ang="0">
                    <a:pos x="90" y="19"/>
                  </a:cxn>
                  <a:cxn ang="0">
                    <a:pos x="4" y="33"/>
                  </a:cxn>
                  <a:cxn ang="0">
                    <a:pos x="0" y="13"/>
                  </a:cxn>
                  <a:cxn ang="0">
                    <a:pos x="85" y="0"/>
                  </a:cxn>
                </a:cxnLst>
                <a:rect l="0" t="0" r="r" b="b"/>
                <a:pathLst>
                  <a:path w="91" h="34">
                    <a:moveTo>
                      <a:pt x="85" y="0"/>
                    </a:moveTo>
                    <a:lnTo>
                      <a:pt x="90" y="19"/>
                    </a:lnTo>
                    <a:lnTo>
                      <a:pt x="4" y="33"/>
                    </a:lnTo>
                    <a:lnTo>
                      <a:pt x="0" y="13"/>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47" name="Freeform 91"/>
              <p:cNvSpPr>
                <a:spLocks/>
              </p:cNvSpPr>
              <p:nvPr/>
            </p:nvSpPr>
            <p:spPr bwMode="auto">
              <a:xfrm>
                <a:off x="2111" y="2703"/>
                <a:ext cx="22" cy="33"/>
              </a:xfrm>
              <a:custGeom>
                <a:avLst/>
                <a:gdLst/>
                <a:ahLst/>
                <a:cxnLst>
                  <a:cxn ang="0">
                    <a:pos x="21" y="18"/>
                  </a:cxn>
                  <a:cxn ang="0">
                    <a:pos x="8" y="0"/>
                  </a:cxn>
                  <a:cxn ang="0">
                    <a:pos x="0" y="8"/>
                  </a:cxn>
                  <a:cxn ang="0">
                    <a:pos x="16" y="32"/>
                  </a:cxn>
                  <a:cxn ang="0">
                    <a:pos x="21" y="18"/>
                  </a:cxn>
                </a:cxnLst>
                <a:rect l="0" t="0" r="r" b="b"/>
                <a:pathLst>
                  <a:path w="22" h="33">
                    <a:moveTo>
                      <a:pt x="21" y="18"/>
                    </a:moveTo>
                    <a:lnTo>
                      <a:pt x="8" y="0"/>
                    </a:lnTo>
                    <a:lnTo>
                      <a:pt x="0" y="8"/>
                    </a:lnTo>
                    <a:lnTo>
                      <a:pt x="16" y="32"/>
                    </a:lnTo>
                    <a:lnTo>
                      <a:pt x="21" y="1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48" name="Freeform 92"/>
              <p:cNvSpPr>
                <a:spLocks/>
              </p:cNvSpPr>
              <p:nvPr/>
            </p:nvSpPr>
            <p:spPr bwMode="auto">
              <a:xfrm>
                <a:off x="2116" y="2708"/>
                <a:ext cx="90" cy="34"/>
              </a:xfrm>
              <a:custGeom>
                <a:avLst/>
                <a:gdLst/>
                <a:ahLst/>
                <a:cxnLst>
                  <a:cxn ang="0">
                    <a:pos x="89" y="0"/>
                  </a:cxn>
                  <a:cxn ang="0">
                    <a:pos x="1" y="14"/>
                  </a:cxn>
                  <a:cxn ang="0">
                    <a:pos x="0" y="33"/>
                  </a:cxn>
                  <a:cxn ang="0">
                    <a:pos x="87" y="11"/>
                  </a:cxn>
                  <a:cxn ang="0">
                    <a:pos x="89" y="0"/>
                  </a:cxn>
                </a:cxnLst>
                <a:rect l="0" t="0" r="r" b="b"/>
                <a:pathLst>
                  <a:path w="90" h="34">
                    <a:moveTo>
                      <a:pt x="89" y="0"/>
                    </a:moveTo>
                    <a:lnTo>
                      <a:pt x="1" y="14"/>
                    </a:lnTo>
                    <a:lnTo>
                      <a:pt x="0" y="33"/>
                    </a:lnTo>
                    <a:lnTo>
                      <a:pt x="87" y="11"/>
                    </a:lnTo>
                    <a:lnTo>
                      <a:pt x="89"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49" name="Line 93"/>
              <p:cNvSpPr>
                <a:spLocks noChangeShapeType="1"/>
              </p:cNvSpPr>
              <p:nvPr/>
            </p:nvSpPr>
            <p:spPr bwMode="auto">
              <a:xfrm>
                <a:off x="2127" y="2703"/>
                <a:ext cx="5"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0" name="Line 94"/>
              <p:cNvSpPr>
                <a:spLocks noChangeShapeType="1"/>
              </p:cNvSpPr>
              <p:nvPr/>
            </p:nvSpPr>
            <p:spPr bwMode="auto">
              <a:xfrm>
                <a:off x="2140" y="2703"/>
                <a:ext cx="6"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1" name="Line 95"/>
              <p:cNvSpPr>
                <a:spLocks noChangeShapeType="1"/>
              </p:cNvSpPr>
              <p:nvPr/>
            </p:nvSpPr>
            <p:spPr bwMode="auto">
              <a:xfrm>
                <a:off x="2156" y="2694"/>
                <a:ext cx="5"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2" name="Line 96"/>
              <p:cNvSpPr>
                <a:spLocks noChangeShapeType="1"/>
              </p:cNvSpPr>
              <p:nvPr/>
            </p:nvSpPr>
            <p:spPr bwMode="auto">
              <a:xfrm>
                <a:off x="2170" y="269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3" name="Line 97"/>
              <p:cNvSpPr>
                <a:spLocks noChangeShapeType="1"/>
              </p:cNvSpPr>
              <p:nvPr/>
            </p:nvSpPr>
            <p:spPr bwMode="auto">
              <a:xfrm>
                <a:off x="2186" y="2692"/>
                <a:ext cx="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4" name="Freeform 98"/>
              <p:cNvSpPr>
                <a:spLocks/>
              </p:cNvSpPr>
              <p:nvPr/>
            </p:nvSpPr>
            <p:spPr bwMode="auto">
              <a:xfrm>
                <a:off x="2012" y="2703"/>
                <a:ext cx="91" cy="33"/>
              </a:xfrm>
              <a:custGeom>
                <a:avLst/>
                <a:gdLst/>
                <a:ahLst/>
                <a:cxnLst>
                  <a:cxn ang="0">
                    <a:pos x="85" y="0"/>
                  </a:cxn>
                  <a:cxn ang="0">
                    <a:pos x="90" y="20"/>
                  </a:cxn>
                  <a:cxn ang="0">
                    <a:pos x="4" y="32"/>
                  </a:cxn>
                  <a:cxn ang="0">
                    <a:pos x="0" y="11"/>
                  </a:cxn>
                  <a:cxn ang="0">
                    <a:pos x="85" y="0"/>
                  </a:cxn>
                </a:cxnLst>
                <a:rect l="0" t="0" r="r" b="b"/>
                <a:pathLst>
                  <a:path w="91" h="33">
                    <a:moveTo>
                      <a:pt x="85" y="0"/>
                    </a:moveTo>
                    <a:lnTo>
                      <a:pt x="90" y="20"/>
                    </a:lnTo>
                    <a:lnTo>
                      <a:pt x="4" y="32"/>
                    </a:lnTo>
                    <a:lnTo>
                      <a:pt x="0" y="11"/>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3955" name="Freeform 99"/>
              <p:cNvSpPr>
                <a:spLocks/>
              </p:cNvSpPr>
              <p:nvPr/>
            </p:nvSpPr>
            <p:spPr bwMode="auto">
              <a:xfrm>
                <a:off x="2008" y="2714"/>
                <a:ext cx="23" cy="35"/>
              </a:xfrm>
              <a:custGeom>
                <a:avLst/>
                <a:gdLst/>
                <a:ahLst/>
                <a:cxnLst>
                  <a:cxn ang="0">
                    <a:pos x="22" y="19"/>
                  </a:cxn>
                  <a:cxn ang="0">
                    <a:pos x="8" y="0"/>
                  </a:cxn>
                  <a:cxn ang="0">
                    <a:pos x="0" y="7"/>
                  </a:cxn>
                  <a:cxn ang="0">
                    <a:pos x="13" y="34"/>
                  </a:cxn>
                  <a:cxn ang="0">
                    <a:pos x="22" y="19"/>
                  </a:cxn>
                </a:cxnLst>
                <a:rect l="0" t="0" r="r" b="b"/>
                <a:pathLst>
                  <a:path w="23" h="35">
                    <a:moveTo>
                      <a:pt x="22" y="19"/>
                    </a:moveTo>
                    <a:lnTo>
                      <a:pt x="8" y="0"/>
                    </a:lnTo>
                    <a:lnTo>
                      <a:pt x="0" y="7"/>
                    </a:lnTo>
                    <a:lnTo>
                      <a:pt x="13" y="34"/>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56" name="Freeform 100"/>
              <p:cNvSpPr>
                <a:spLocks/>
              </p:cNvSpPr>
              <p:nvPr/>
            </p:nvSpPr>
            <p:spPr bwMode="auto">
              <a:xfrm>
                <a:off x="2012" y="2719"/>
                <a:ext cx="91" cy="34"/>
              </a:xfrm>
              <a:custGeom>
                <a:avLst/>
                <a:gdLst/>
                <a:ahLst/>
                <a:cxnLst>
                  <a:cxn ang="0">
                    <a:pos x="90" y="0"/>
                  </a:cxn>
                  <a:cxn ang="0">
                    <a:pos x="1" y="18"/>
                  </a:cxn>
                  <a:cxn ang="0">
                    <a:pos x="0" y="33"/>
                  </a:cxn>
                  <a:cxn ang="0">
                    <a:pos x="87" y="12"/>
                  </a:cxn>
                  <a:cxn ang="0">
                    <a:pos x="90" y="0"/>
                  </a:cxn>
                </a:cxnLst>
                <a:rect l="0" t="0" r="r" b="b"/>
                <a:pathLst>
                  <a:path w="91" h="34">
                    <a:moveTo>
                      <a:pt x="90" y="0"/>
                    </a:moveTo>
                    <a:lnTo>
                      <a:pt x="1" y="18"/>
                    </a:lnTo>
                    <a:lnTo>
                      <a:pt x="0" y="33"/>
                    </a:lnTo>
                    <a:lnTo>
                      <a:pt x="87" y="12"/>
                    </a:lnTo>
                    <a:lnTo>
                      <a:pt x="90"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3957" name="Line 101"/>
              <p:cNvSpPr>
                <a:spLocks noChangeShapeType="1"/>
              </p:cNvSpPr>
              <p:nvPr/>
            </p:nvSpPr>
            <p:spPr bwMode="auto">
              <a:xfrm>
                <a:off x="2024" y="2713"/>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8" name="Line 102"/>
              <p:cNvSpPr>
                <a:spLocks noChangeShapeType="1"/>
              </p:cNvSpPr>
              <p:nvPr/>
            </p:nvSpPr>
            <p:spPr bwMode="auto">
              <a:xfrm>
                <a:off x="2040" y="2708"/>
                <a:ext cx="6"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59" name="Line 103"/>
              <p:cNvSpPr>
                <a:spLocks noChangeShapeType="1"/>
              </p:cNvSpPr>
              <p:nvPr/>
            </p:nvSpPr>
            <p:spPr bwMode="auto">
              <a:xfrm>
                <a:off x="2053" y="2708"/>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0" name="Line 104"/>
              <p:cNvSpPr>
                <a:spLocks noChangeShapeType="1"/>
              </p:cNvSpPr>
              <p:nvPr/>
            </p:nvSpPr>
            <p:spPr bwMode="auto">
              <a:xfrm>
                <a:off x="2067" y="2705"/>
                <a:ext cx="8"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1" name="Line 105"/>
              <p:cNvSpPr>
                <a:spLocks noChangeShapeType="1"/>
              </p:cNvSpPr>
              <p:nvPr/>
            </p:nvSpPr>
            <p:spPr bwMode="auto">
              <a:xfrm>
                <a:off x="2084" y="2705"/>
                <a:ext cx="5"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2" name="Line 106"/>
              <p:cNvSpPr>
                <a:spLocks noChangeShapeType="1"/>
              </p:cNvSpPr>
              <p:nvPr/>
            </p:nvSpPr>
            <p:spPr bwMode="auto">
              <a:xfrm flipH="1" flipV="1">
                <a:off x="1941" y="2776"/>
                <a:ext cx="16" cy="6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3" name="Line 107"/>
              <p:cNvSpPr>
                <a:spLocks noChangeShapeType="1"/>
              </p:cNvSpPr>
              <p:nvPr/>
            </p:nvSpPr>
            <p:spPr bwMode="auto">
              <a:xfrm flipH="1" flipV="1">
                <a:off x="1974" y="2773"/>
                <a:ext cx="21"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4" name="Line 108"/>
              <p:cNvSpPr>
                <a:spLocks noChangeShapeType="1"/>
              </p:cNvSpPr>
              <p:nvPr/>
            </p:nvSpPr>
            <p:spPr bwMode="auto">
              <a:xfrm flipH="1" flipV="1">
                <a:off x="1990" y="2773"/>
                <a:ext cx="20"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5" name="Line 109"/>
              <p:cNvSpPr>
                <a:spLocks noChangeShapeType="1"/>
              </p:cNvSpPr>
              <p:nvPr/>
            </p:nvSpPr>
            <p:spPr bwMode="auto">
              <a:xfrm flipH="1" flipV="1">
                <a:off x="2004" y="2766"/>
                <a:ext cx="20" cy="9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6" name="Line 110"/>
              <p:cNvSpPr>
                <a:spLocks noChangeShapeType="1"/>
              </p:cNvSpPr>
              <p:nvPr/>
            </p:nvSpPr>
            <p:spPr bwMode="auto">
              <a:xfrm flipH="1" flipV="1">
                <a:off x="2020" y="2766"/>
                <a:ext cx="20"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7" name="Line 111"/>
              <p:cNvSpPr>
                <a:spLocks noChangeShapeType="1"/>
              </p:cNvSpPr>
              <p:nvPr/>
            </p:nvSpPr>
            <p:spPr bwMode="auto">
              <a:xfrm flipH="1" flipV="1">
                <a:off x="2035" y="2764"/>
                <a:ext cx="22" cy="9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8" name="Line 112"/>
              <p:cNvSpPr>
                <a:spLocks noChangeShapeType="1"/>
              </p:cNvSpPr>
              <p:nvPr/>
            </p:nvSpPr>
            <p:spPr bwMode="auto">
              <a:xfrm flipH="1" flipV="1">
                <a:off x="2048" y="2762"/>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69" name="Line 113"/>
              <p:cNvSpPr>
                <a:spLocks noChangeShapeType="1"/>
              </p:cNvSpPr>
              <p:nvPr/>
            </p:nvSpPr>
            <p:spPr bwMode="auto">
              <a:xfrm flipH="1" flipV="1">
                <a:off x="2065" y="2762"/>
                <a:ext cx="22"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0" name="Line 114"/>
              <p:cNvSpPr>
                <a:spLocks noChangeShapeType="1"/>
              </p:cNvSpPr>
              <p:nvPr/>
            </p:nvSpPr>
            <p:spPr bwMode="auto">
              <a:xfrm flipH="1" flipV="1">
                <a:off x="2077" y="276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1" name="Line 115"/>
              <p:cNvSpPr>
                <a:spLocks noChangeShapeType="1"/>
              </p:cNvSpPr>
              <p:nvPr/>
            </p:nvSpPr>
            <p:spPr bwMode="auto">
              <a:xfrm flipH="1" flipV="1">
                <a:off x="2091" y="2757"/>
                <a:ext cx="26" cy="8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2" name="Line 116"/>
              <p:cNvSpPr>
                <a:spLocks noChangeShapeType="1"/>
              </p:cNvSpPr>
              <p:nvPr/>
            </p:nvSpPr>
            <p:spPr bwMode="auto">
              <a:xfrm flipH="1" flipV="1">
                <a:off x="2107" y="2757"/>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3" name="Line 117"/>
              <p:cNvSpPr>
                <a:spLocks noChangeShapeType="1"/>
              </p:cNvSpPr>
              <p:nvPr/>
            </p:nvSpPr>
            <p:spPr bwMode="auto">
              <a:xfrm flipH="1" flipV="1">
                <a:off x="2123" y="2754"/>
                <a:ext cx="24"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4" name="Line 118"/>
              <p:cNvSpPr>
                <a:spLocks noChangeShapeType="1"/>
              </p:cNvSpPr>
              <p:nvPr/>
            </p:nvSpPr>
            <p:spPr bwMode="auto">
              <a:xfrm flipH="1" flipV="1">
                <a:off x="2139"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5" name="Line 119"/>
              <p:cNvSpPr>
                <a:spLocks noChangeShapeType="1"/>
              </p:cNvSpPr>
              <p:nvPr/>
            </p:nvSpPr>
            <p:spPr bwMode="auto">
              <a:xfrm flipH="1" flipV="1">
                <a:off x="2153"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6" name="Line 120"/>
              <p:cNvSpPr>
                <a:spLocks noChangeShapeType="1"/>
              </p:cNvSpPr>
              <p:nvPr/>
            </p:nvSpPr>
            <p:spPr bwMode="auto">
              <a:xfrm flipH="1" flipV="1">
                <a:off x="2182" y="2752"/>
                <a:ext cx="19" cy="5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7" name="Line 121"/>
              <p:cNvSpPr>
                <a:spLocks noChangeShapeType="1"/>
              </p:cNvSpPr>
              <p:nvPr/>
            </p:nvSpPr>
            <p:spPr bwMode="auto">
              <a:xfrm flipH="1" flipV="1">
                <a:off x="1959" y="2774"/>
                <a:ext cx="21"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8" name="Line 122"/>
              <p:cNvSpPr>
                <a:spLocks noChangeShapeType="1"/>
              </p:cNvSpPr>
              <p:nvPr/>
            </p:nvSpPr>
            <p:spPr bwMode="auto">
              <a:xfrm flipH="1" flipV="1">
                <a:off x="2166" y="2748"/>
                <a:ext cx="28"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79" name="Line 123"/>
              <p:cNvSpPr>
                <a:spLocks noChangeShapeType="1"/>
              </p:cNvSpPr>
              <p:nvPr/>
            </p:nvSpPr>
            <p:spPr bwMode="auto">
              <a:xfrm flipH="1">
                <a:off x="1931" y="2762"/>
                <a:ext cx="271" cy="3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80" name="Line 124"/>
              <p:cNvSpPr>
                <a:spLocks noChangeShapeType="1"/>
              </p:cNvSpPr>
              <p:nvPr/>
            </p:nvSpPr>
            <p:spPr bwMode="auto">
              <a:xfrm flipH="1">
                <a:off x="1933" y="2781"/>
                <a:ext cx="275" cy="4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3981" name="Line 125"/>
              <p:cNvSpPr>
                <a:spLocks noChangeShapeType="1"/>
              </p:cNvSpPr>
              <p:nvPr/>
            </p:nvSpPr>
            <p:spPr bwMode="auto">
              <a:xfrm flipH="1">
                <a:off x="1974" y="2809"/>
                <a:ext cx="214" cy="31"/>
              </a:xfrm>
              <a:prstGeom prst="line">
                <a:avLst/>
              </a:prstGeom>
              <a:noFill/>
              <a:ln w="12700">
                <a:solidFill>
                  <a:srgbClr val="C0C0C0"/>
                </a:solidFill>
                <a:round/>
                <a:headEnd type="none" w="sm" len="sm"/>
                <a:tailEnd type="none" w="sm" len="sm"/>
              </a:ln>
              <a:effectLst/>
            </p:spPr>
            <p:txBody>
              <a:bodyPr wrap="none" anchor="ctr"/>
              <a:lstStyle/>
              <a:p>
                <a:endParaRPr lang="en-US"/>
              </a:p>
            </p:txBody>
          </p:sp>
        </p:grpSp>
        <p:sp>
          <p:nvSpPr>
            <p:cNvPr id="633982" name="Rectangle 126"/>
            <p:cNvSpPr>
              <a:spLocks noChangeArrowheads="1"/>
            </p:cNvSpPr>
            <p:nvPr/>
          </p:nvSpPr>
          <p:spPr bwMode="auto">
            <a:xfrm>
              <a:off x="867" y="2295"/>
              <a:ext cx="871" cy="366"/>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a:latin typeface="Arial" charset="0"/>
                  <a:cs typeface="Arial" charset="0"/>
                </a:rPr>
                <a:t>Distribution </a:t>
              </a:r>
            </a:p>
            <a:p>
              <a:pPr algn="l" eaLnBrk="0" hangingPunct="0">
                <a:lnSpc>
                  <a:spcPct val="100000"/>
                </a:lnSpc>
                <a:spcBef>
                  <a:spcPct val="0"/>
                </a:spcBef>
              </a:pPr>
              <a:r>
                <a:rPr lang="en-US" sz="1600" b="1">
                  <a:latin typeface="Arial" charset="0"/>
                  <a:cs typeface="Arial" charset="0"/>
                </a:rPr>
                <a:t>Agent</a:t>
              </a:r>
            </a:p>
          </p:txBody>
        </p:sp>
        <p:sp>
          <p:nvSpPr>
            <p:cNvPr id="633983" name="AutoShape 127"/>
            <p:cNvSpPr>
              <a:spLocks noChangeArrowheads="1"/>
            </p:cNvSpPr>
            <p:nvPr/>
          </p:nvSpPr>
          <p:spPr bwMode="auto">
            <a:xfrm>
              <a:off x="1056" y="2053"/>
              <a:ext cx="289" cy="212"/>
            </a:xfrm>
            <a:prstGeom prst="roundRect">
              <a:avLst>
                <a:gd name="adj" fmla="val 16667"/>
              </a:avLst>
            </a:prstGeom>
            <a:solidFill>
              <a:schemeClr val="folHlink">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3984" name="AutoShape 128"/>
            <p:cNvSpPr>
              <a:spLocks noChangeArrowheads="1"/>
            </p:cNvSpPr>
            <p:nvPr/>
          </p:nvSpPr>
          <p:spPr bwMode="auto">
            <a:xfrm>
              <a:off x="992" y="1550"/>
              <a:ext cx="289" cy="212"/>
            </a:xfrm>
            <a:prstGeom prst="roundRect">
              <a:avLst>
                <a:gd name="adj" fmla="val 16667"/>
              </a:avLst>
            </a:prstGeom>
            <a:solidFill>
              <a:schemeClr val="accent2">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3985" name="AutoShape 129"/>
            <p:cNvSpPr>
              <a:spLocks noChangeArrowheads="1"/>
            </p:cNvSpPr>
            <p:nvPr/>
          </p:nvSpPr>
          <p:spPr bwMode="auto">
            <a:xfrm>
              <a:off x="535" y="2039"/>
              <a:ext cx="351" cy="386"/>
            </a:xfrm>
            <a:prstGeom prst="can">
              <a:avLst>
                <a:gd name="adj" fmla="val 27493"/>
              </a:avLst>
            </a:prstGeom>
            <a:solidFill>
              <a:schemeClr val="hlink"/>
            </a:solidFill>
            <a:ln w="9525">
              <a:solidFill>
                <a:schemeClr val="bg2"/>
              </a:solidFill>
              <a:round/>
              <a:headEnd/>
              <a:tailEnd/>
            </a:ln>
            <a:effectLst/>
          </p:spPr>
          <p:txBody>
            <a:bodyPr wrap="none" anchor="ctr"/>
            <a:lstStyle/>
            <a:p>
              <a:pPr>
                <a:lnSpc>
                  <a:spcPct val="100000"/>
                </a:lnSpc>
                <a:spcBef>
                  <a:spcPct val="0"/>
                </a:spcBef>
              </a:pPr>
              <a:r>
                <a:rPr lang="en-US" sz="1600">
                  <a:latin typeface="Arial" charset="0"/>
                  <a:cs typeface="Arial" charset="0"/>
                </a:rPr>
                <a:t>Dist</a:t>
              </a:r>
            </a:p>
            <a:p>
              <a:pPr>
                <a:lnSpc>
                  <a:spcPct val="100000"/>
                </a:lnSpc>
                <a:spcBef>
                  <a:spcPct val="0"/>
                </a:spcBef>
              </a:pPr>
              <a:r>
                <a:rPr lang="en-US" sz="1600">
                  <a:latin typeface="Arial" charset="0"/>
                  <a:cs typeface="Arial" charset="0"/>
                </a:rPr>
                <a:t>DB</a:t>
              </a:r>
            </a:p>
          </p:txBody>
        </p:sp>
        <p:sp>
          <p:nvSpPr>
            <p:cNvPr id="633986" name="Line 130"/>
            <p:cNvSpPr>
              <a:spLocks noChangeShapeType="1"/>
            </p:cNvSpPr>
            <p:nvPr/>
          </p:nvSpPr>
          <p:spPr bwMode="auto">
            <a:xfrm>
              <a:off x="704" y="1598"/>
              <a:ext cx="240" cy="48"/>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3987" name="Line 131"/>
            <p:cNvSpPr>
              <a:spLocks noChangeShapeType="1"/>
            </p:cNvSpPr>
            <p:nvPr/>
          </p:nvSpPr>
          <p:spPr bwMode="auto">
            <a:xfrm flipH="1">
              <a:off x="943" y="1783"/>
              <a:ext cx="181" cy="185"/>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3988" name="Line 132"/>
            <p:cNvSpPr>
              <a:spLocks noChangeShapeType="1"/>
            </p:cNvSpPr>
            <p:nvPr/>
          </p:nvSpPr>
          <p:spPr bwMode="auto">
            <a:xfrm flipV="1">
              <a:off x="914" y="2164"/>
              <a:ext cx="130" cy="7"/>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3989" name="Rectangle 133"/>
            <p:cNvSpPr>
              <a:spLocks noChangeArrowheads="1"/>
            </p:cNvSpPr>
            <p:nvPr/>
          </p:nvSpPr>
          <p:spPr bwMode="auto">
            <a:xfrm>
              <a:off x="1008" y="1157"/>
              <a:ext cx="777" cy="366"/>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a:latin typeface="Arial" charset="0"/>
                  <a:cs typeface="Arial" charset="0"/>
                </a:rPr>
                <a:t>Logreader </a:t>
              </a:r>
            </a:p>
            <a:p>
              <a:pPr algn="l" eaLnBrk="0" hangingPunct="0">
                <a:lnSpc>
                  <a:spcPct val="100000"/>
                </a:lnSpc>
                <a:spcBef>
                  <a:spcPct val="0"/>
                </a:spcBef>
              </a:pPr>
              <a:r>
                <a:rPr lang="en-US" sz="1600" b="1">
                  <a:latin typeface="Arial" charset="0"/>
                  <a:cs typeface="Arial" charset="0"/>
                </a:rPr>
                <a:t>Agent</a:t>
              </a:r>
              <a:endParaRPr lang="en-US" sz="1400" b="1">
                <a:latin typeface="Arial" charset="0"/>
                <a:cs typeface="Arial" charset="0"/>
              </a:endParaRPr>
            </a:p>
          </p:txBody>
        </p:sp>
      </p:grpSp>
      <p:sp>
        <p:nvSpPr>
          <p:cNvPr id="633990" name="Oval 134"/>
          <p:cNvSpPr>
            <a:spLocks noChangeArrowheads="1"/>
          </p:cNvSpPr>
          <p:nvPr/>
        </p:nvSpPr>
        <p:spPr bwMode="auto">
          <a:xfrm>
            <a:off x="2932113" y="3670300"/>
            <a:ext cx="3468687" cy="3149600"/>
          </a:xfrm>
          <a:prstGeom prst="ellipse">
            <a:avLst/>
          </a:prstGeom>
          <a:solidFill>
            <a:srgbClr val="FFFF99">
              <a:alpha val="50000"/>
            </a:srgbClr>
          </a:solidFill>
          <a:ln w="9525">
            <a:solidFill>
              <a:schemeClr val="tx1"/>
            </a:solidFill>
            <a:round/>
            <a:headEnd/>
            <a:tailEnd/>
          </a:ln>
          <a:effectLst/>
        </p:spPr>
        <p:txBody>
          <a:bodyPr wrap="none" anchor="ctr"/>
          <a:lstStyle/>
          <a:p>
            <a:endParaRPr lang="en-US"/>
          </a:p>
        </p:txBody>
      </p:sp>
      <p:grpSp>
        <p:nvGrpSpPr>
          <p:cNvPr id="4" name="Group 135"/>
          <p:cNvGrpSpPr>
            <a:grpSpLocks/>
          </p:cNvGrpSpPr>
          <p:nvPr/>
        </p:nvGrpSpPr>
        <p:grpSpPr bwMode="auto">
          <a:xfrm>
            <a:off x="3324225" y="4089400"/>
            <a:ext cx="2614613" cy="2387600"/>
            <a:chOff x="138" y="1157"/>
            <a:chExt cx="1647" cy="1504"/>
          </a:xfrm>
        </p:grpSpPr>
        <p:grpSp>
          <p:nvGrpSpPr>
            <p:cNvPr id="5" name="Group 136"/>
            <p:cNvGrpSpPr>
              <a:grpSpLocks/>
            </p:cNvGrpSpPr>
            <p:nvPr/>
          </p:nvGrpSpPr>
          <p:grpSpPr bwMode="auto">
            <a:xfrm>
              <a:off x="138" y="1324"/>
              <a:ext cx="672" cy="528"/>
              <a:chOff x="1676" y="2088"/>
              <a:chExt cx="673" cy="829"/>
            </a:xfrm>
          </p:grpSpPr>
          <p:sp>
            <p:nvSpPr>
              <p:cNvPr id="633993" name="Freeform 137"/>
              <p:cNvSpPr>
                <a:spLocks/>
              </p:cNvSpPr>
              <p:nvPr/>
            </p:nvSpPr>
            <p:spPr bwMode="auto">
              <a:xfrm>
                <a:off x="1850" y="2403"/>
                <a:ext cx="32" cy="50"/>
              </a:xfrm>
              <a:custGeom>
                <a:avLst/>
                <a:gdLst/>
                <a:ahLst/>
                <a:cxnLst>
                  <a:cxn ang="0">
                    <a:pos x="0" y="49"/>
                  </a:cxn>
                  <a:cxn ang="0">
                    <a:pos x="0" y="0"/>
                  </a:cxn>
                  <a:cxn ang="0">
                    <a:pos x="31" y="0"/>
                  </a:cxn>
                  <a:cxn ang="0">
                    <a:pos x="31" y="49"/>
                  </a:cxn>
                  <a:cxn ang="0">
                    <a:pos x="0" y="49"/>
                  </a:cxn>
                </a:cxnLst>
                <a:rect l="0" t="0" r="r" b="b"/>
                <a:pathLst>
                  <a:path w="32" h="50">
                    <a:moveTo>
                      <a:pt x="0" y="49"/>
                    </a:moveTo>
                    <a:lnTo>
                      <a:pt x="0" y="0"/>
                    </a:lnTo>
                    <a:lnTo>
                      <a:pt x="31" y="0"/>
                    </a:lnTo>
                    <a:lnTo>
                      <a:pt x="31" y="49"/>
                    </a:lnTo>
                    <a:lnTo>
                      <a:pt x="0" y="49"/>
                    </a:lnTo>
                  </a:path>
                </a:pathLst>
              </a:custGeom>
              <a:solidFill>
                <a:srgbClr val="F9F9F9"/>
              </a:solidFill>
              <a:ln w="9525" cap="rnd">
                <a:solidFill>
                  <a:srgbClr val="C0C0C0"/>
                </a:solidFill>
                <a:round/>
                <a:headEnd/>
                <a:tailEnd/>
              </a:ln>
              <a:effectLst/>
            </p:spPr>
            <p:txBody>
              <a:bodyPr/>
              <a:lstStyle/>
              <a:p>
                <a:endParaRPr lang="en-US"/>
              </a:p>
            </p:txBody>
          </p:sp>
          <p:sp>
            <p:nvSpPr>
              <p:cNvPr id="633994" name="Freeform 138"/>
              <p:cNvSpPr>
                <a:spLocks/>
              </p:cNvSpPr>
              <p:nvPr/>
            </p:nvSpPr>
            <p:spPr bwMode="auto">
              <a:xfrm>
                <a:off x="1897" y="2403"/>
                <a:ext cx="31" cy="50"/>
              </a:xfrm>
              <a:custGeom>
                <a:avLst/>
                <a:gdLst/>
                <a:ahLst/>
                <a:cxnLst>
                  <a:cxn ang="0">
                    <a:pos x="0" y="49"/>
                  </a:cxn>
                  <a:cxn ang="0">
                    <a:pos x="0" y="0"/>
                  </a:cxn>
                  <a:cxn ang="0">
                    <a:pos x="30" y="0"/>
                  </a:cxn>
                  <a:cxn ang="0">
                    <a:pos x="30" y="49"/>
                  </a:cxn>
                  <a:cxn ang="0">
                    <a:pos x="0" y="49"/>
                  </a:cxn>
                </a:cxnLst>
                <a:rect l="0" t="0" r="r" b="b"/>
                <a:pathLst>
                  <a:path w="31" h="50">
                    <a:moveTo>
                      <a:pt x="0" y="49"/>
                    </a:moveTo>
                    <a:lnTo>
                      <a:pt x="0" y="0"/>
                    </a:lnTo>
                    <a:lnTo>
                      <a:pt x="30" y="0"/>
                    </a:lnTo>
                    <a:lnTo>
                      <a:pt x="30" y="49"/>
                    </a:lnTo>
                    <a:lnTo>
                      <a:pt x="0" y="49"/>
                    </a:lnTo>
                  </a:path>
                </a:pathLst>
              </a:custGeom>
              <a:solidFill>
                <a:srgbClr val="776F65"/>
              </a:solidFill>
              <a:ln w="9525" cap="rnd">
                <a:solidFill>
                  <a:srgbClr val="C0C0C0"/>
                </a:solidFill>
                <a:round/>
                <a:headEnd/>
                <a:tailEnd/>
              </a:ln>
              <a:effectLst/>
            </p:spPr>
            <p:txBody>
              <a:bodyPr/>
              <a:lstStyle/>
              <a:p>
                <a:endParaRPr lang="en-US"/>
              </a:p>
            </p:txBody>
          </p:sp>
          <p:sp>
            <p:nvSpPr>
              <p:cNvPr id="633995" name="Freeform 139"/>
              <p:cNvSpPr>
                <a:spLocks/>
              </p:cNvSpPr>
              <p:nvPr/>
            </p:nvSpPr>
            <p:spPr bwMode="auto">
              <a:xfrm>
                <a:off x="1941" y="2403"/>
                <a:ext cx="33" cy="50"/>
              </a:xfrm>
              <a:custGeom>
                <a:avLst/>
                <a:gdLst/>
                <a:ahLst/>
                <a:cxnLst>
                  <a:cxn ang="0">
                    <a:pos x="0" y="49"/>
                  </a:cxn>
                  <a:cxn ang="0">
                    <a:pos x="0" y="0"/>
                  </a:cxn>
                  <a:cxn ang="0">
                    <a:pos x="32" y="0"/>
                  </a:cxn>
                  <a:cxn ang="0">
                    <a:pos x="32" y="49"/>
                  </a:cxn>
                  <a:cxn ang="0">
                    <a:pos x="0" y="49"/>
                  </a:cxn>
                </a:cxnLst>
                <a:rect l="0" t="0" r="r" b="b"/>
                <a:pathLst>
                  <a:path w="33" h="50">
                    <a:moveTo>
                      <a:pt x="0" y="49"/>
                    </a:moveTo>
                    <a:lnTo>
                      <a:pt x="0" y="0"/>
                    </a:lnTo>
                    <a:lnTo>
                      <a:pt x="32" y="0"/>
                    </a:lnTo>
                    <a:lnTo>
                      <a:pt x="32" y="49"/>
                    </a:lnTo>
                    <a:lnTo>
                      <a:pt x="0" y="49"/>
                    </a:lnTo>
                  </a:path>
                </a:pathLst>
              </a:custGeom>
              <a:solidFill>
                <a:srgbClr val="E6D7C1"/>
              </a:solidFill>
              <a:ln w="9525" cap="rnd">
                <a:solidFill>
                  <a:srgbClr val="C0C0C0"/>
                </a:solidFill>
                <a:round/>
                <a:headEnd/>
                <a:tailEnd/>
              </a:ln>
              <a:effectLst/>
            </p:spPr>
            <p:txBody>
              <a:bodyPr/>
              <a:lstStyle/>
              <a:p>
                <a:endParaRPr lang="en-US"/>
              </a:p>
            </p:txBody>
          </p:sp>
          <p:sp>
            <p:nvSpPr>
              <p:cNvPr id="633996" name="Freeform 140"/>
              <p:cNvSpPr>
                <a:spLocks/>
              </p:cNvSpPr>
              <p:nvPr/>
            </p:nvSpPr>
            <p:spPr bwMode="auto">
              <a:xfrm>
                <a:off x="1959" y="2519"/>
                <a:ext cx="240" cy="117"/>
              </a:xfrm>
              <a:custGeom>
                <a:avLst/>
                <a:gdLst/>
                <a:ahLst/>
                <a:cxnLst>
                  <a:cxn ang="0">
                    <a:pos x="13" y="0"/>
                  </a:cxn>
                  <a:cxn ang="0">
                    <a:pos x="217" y="1"/>
                  </a:cxn>
                  <a:cxn ang="0">
                    <a:pos x="239" y="116"/>
                  </a:cxn>
                  <a:cxn ang="0">
                    <a:pos x="0" y="116"/>
                  </a:cxn>
                  <a:cxn ang="0">
                    <a:pos x="13" y="0"/>
                  </a:cxn>
                </a:cxnLst>
                <a:rect l="0" t="0" r="r" b="b"/>
                <a:pathLst>
                  <a:path w="240" h="117">
                    <a:moveTo>
                      <a:pt x="13" y="0"/>
                    </a:moveTo>
                    <a:lnTo>
                      <a:pt x="217" y="1"/>
                    </a:lnTo>
                    <a:lnTo>
                      <a:pt x="239" y="116"/>
                    </a:lnTo>
                    <a:lnTo>
                      <a:pt x="0" y="116"/>
                    </a:lnTo>
                    <a:lnTo>
                      <a:pt x="13" y="0"/>
                    </a:lnTo>
                  </a:path>
                </a:pathLst>
              </a:custGeom>
              <a:solidFill>
                <a:srgbClr val="B3B3B3"/>
              </a:solidFill>
              <a:ln w="9525" cap="rnd">
                <a:solidFill>
                  <a:srgbClr val="C0C0C0"/>
                </a:solidFill>
                <a:round/>
                <a:headEnd/>
                <a:tailEnd/>
              </a:ln>
              <a:effectLst/>
            </p:spPr>
            <p:txBody>
              <a:bodyPr/>
              <a:lstStyle/>
              <a:p>
                <a:endParaRPr lang="en-US"/>
              </a:p>
            </p:txBody>
          </p:sp>
          <p:sp>
            <p:nvSpPr>
              <p:cNvPr id="633997" name="Freeform 141"/>
              <p:cNvSpPr>
                <a:spLocks/>
              </p:cNvSpPr>
              <p:nvPr/>
            </p:nvSpPr>
            <p:spPr bwMode="auto">
              <a:xfrm>
                <a:off x="1959" y="2643"/>
                <a:ext cx="240" cy="34"/>
              </a:xfrm>
              <a:custGeom>
                <a:avLst/>
                <a:gdLst/>
                <a:ahLst/>
                <a:cxnLst>
                  <a:cxn ang="0">
                    <a:pos x="239" y="0"/>
                  </a:cxn>
                  <a:cxn ang="0">
                    <a:pos x="239" y="33"/>
                  </a:cxn>
                  <a:cxn ang="0">
                    <a:pos x="0" y="33"/>
                  </a:cxn>
                  <a:cxn ang="0">
                    <a:pos x="0" y="0"/>
                  </a:cxn>
                  <a:cxn ang="0">
                    <a:pos x="239" y="0"/>
                  </a:cxn>
                </a:cxnLst>
                <a:rect l="0" t="0" r="r" b="b"/>
                <a:pathLst>
                  <a:path w="240" h="34">
                    <a:moveTo>
                      <a:pt x="239" y="0"/>
                    </a:moveTo>
                    <a:lnTo>
                      <a:pt x="239" y="33"/>
                    </a:lnTo>
                    <a:lnTo>
                      <a:pt x="0" y="33"/>
                    </a:lnTo>
                    <a:lnTo>
                      <a:pt x="0" y="0"/>
                    </a:lnTo>
                    <a:lnTo>
                      <a:pt x="239" y="0"/>
                    </a:lnTo>
                  </a:path>
                </a:pathLst>
              </a:custGeom>
              <a:solidFill>
                <a:srgbClr val="737373"/>
              </a:solidFill>
              <a:ln w="9525" cap="rnd">
                <a:solidFill>
                  <a:srgbClr val="C0C0C0"/>
                </a:solidFill>
                <a:round/>
                <a:headEnd/>
                <a:tailEnd/>
              </a:ln>
              <a:effectLst/>
            </p:spPr>
            <p:txBody>
              <a:bodyPr/>
              <a:lstStyle/>
              <a:p>
                <a:endParaRPr lang="en-US"/>
              </a:p>
            </p:txBody>
          </p:sp>
          <p:sp>
            <p:nvSpPr>
              <p:cNvPr id="633998" name="Oval 142"/>
              <p:cNvSpPr>
                <a:spLocks noChangeArrowheads="1"/>
              </p:cNvSpPr>
              <p:nvPr/>
            </p:nvSpPr>
            <p:spPr bwMode="auto">
              <a:xfrm>
                <a:off x="2022" y="2515"/>
                <a:ext cx="114" cy="80"/>
              </a:xfrm>
              <a:prstGeom prst="ellipse">
                <a:avLst/>
              </a:prstGeom>
              <a:solidFill>
                <a:srgbClr val="404040"/>
              </a:solidFill>
              <a:ln w="9525">
                <a:solidFill>
                  <a:srgbClr val="C0C0C0"/>
                </a:solidFill>
                <a:round/>
                <a:headEnd/>
                <a:tailEnd/>
              </a:ln>
              <a:effectLst/>
            </p:spPr>
            <p:txBody>
              <a:bodyPr wrap="none" anchor="ctr"/>
              <a:lstStyle/>
              <a:p>
                <a:endParaRPr lang="en-US"/>
              </a:p>
            </p:txBody>
          </p:sp>
          <p:sp>
            <p:nvSpPr>
              <p:cNvPr id="633999" name="Freeform 143"/>
              <p:cNvSpPr>
                <a:spLocks/>
              </p:cNvSpPr>
              <p:nvPr/>
            </p:nvSpPr>
            <p:spPr bwMode="auto">
              <a:xfrm>
                <a:off x="1925" y="2172"/>
                <a:ext cx="23" cy="381"/>
              </a:xfrm>
              <a:custGeom>
                <a:avLst/>
                <a:gdLst/>
                <a:ahLst/>
                <a:cxnLst>
                  <a:cxn ang="0">
                    <a:pos x="16" y="0"/>
                  </a:cxn>
                  <a:cxn ang="0">
                    <a:pos x="0" y="12"/>
                  </a:cxn>
                  <a:cxn ang="0">
                    <a:pos x="0" y="320"/>
                  </a:cxn>
                  <a:cxn ang="0">
                    <a:pos x="22" y="380"/>
                  </a:cxn>
                  <a:cxn ang="0">
                    <a:pos x="16" y="0"/>
                  </a:cxn>
                </a:cxnLst>
                <a:rect l="0" t="0" r="r" b="b"/>
                <a:pathLst>
                  <a:path w="23" h="381">
                    <a:moveTo>
                      <a:pt x="16" y="0"/>
                    </a:moveTo>
                    <a:lnTo>
                      <a:pt x="0" y="12"/>
                    </a:lnTo>
                    <a:lnTo>
                      <a:pt x="0" y="320"/>
                    </a:lnTo>
                    <a:lnTo>
                      <a:pt x="22" y="380"/>
                    </a:lnTo>
                    <a:lnTo>
                      <a:pt x="16" y="0"/>
                    </a:lnTo>
                  </a:path>
                </a:pathLst>
              </a:custGeom>
              <a:solidFill>
                <a:srgbClr val="808080"/>
              </a:solidFill>
              <a:ln w="9525" cap="rnd">
                <a:solidFill>
                  <a:srgbClr val="C0C0C0"/>
                </a:solidFill>
                <a:round/>
                <a:headEnd/>
                <a:tailEnd/>
              </a:ln>
              <a:effectLst/>
            </p:spPr>
            <p:txBody>
              <a:bodyPr/>
              <a:lstStyle/>
              <a:p>
                <a:endParaRPr lang="en-US"/>
              </a:p>
            </p:txBody>
          </p:sp>
          <p:sp>
            <p:nvSpPr>
              <p:cNvPr id="634000" name="Freeform 144"/>
              <p:cNvSpPr>
                <a:spLocks/>
              </p:cNvSpPr>
              <p:nvPr/>
            </p:nvSpPr>
            <p:spPr bwMode="auto">
              <a:xfrm>
                <a:off x="1952" y="2170"/>
                <a:ext cx="280" cy="418"/>
              </a:xfrm>
              <a:custGeom>
                <a:avLst/>
                <a:gdLst/>
                <a:ahLst/>
                <a:cxnLst>
                  <a:cxn ang="0">
                    <a:pos x="279" y="373"/>
                  </a:cxn>
                  <a:cxn ang="0">
                    <a:pos x="0" y="417"/>
                  </a:cxn>
                  <a:cxn ang="0">
                    <a:pos x="0" y="19"/>
                  </a:cxn>
                  <a:cxn ang="0">
                    <a:pos x="279" y="0"/>
                  </a:cxn>
                  <a:cxn ang="0">
                    <a:pos x="279" y="373"/>
                  </a:cxn>
                </a:cxnLst>
                <a:rect l="0" t="0" r="r" b="b"/>
                <a:pathLst>
                  <a:path w="280" h="418">
                    <a:moveTo>
                      <a:pt x="279" y="373"/>
                    </a:moveTo>
                    <a:lnTo>
                      <a:pt x="0" y="417"/>
                    </a:lnTo>
                    <a:lnTo>
                      <a:pt x="0" y="19"/>
                    </a:lnTo>
                    <a:lnTo>
                      <a:pt x="279" y="0"/>
                    </a:lnTo>
                    <a:lnTo>
                      <a:pt x="279" y="373"/>
                    </a:lnTo>
                  </a:path>
                </a:pathLst>
              </a:custGeom>
              <a:solidFill>
                <a:srgbClr val="4D4D4D"/>
              </a:solidFill>
              <a:ln w="9525" cap="rnd">
                <a:solidFill>
                  <a:srgbClr val="C0C0C0"/>
                </a:solidFill>
                <a:round/>
                <a:headEnd/>
                <a:tailEnd/>
              </a:ln>
              <a:effectLst/>
            </p:spPr>
            <p:txBody>
              <a:bodyPr/>
              <a:lstStyle/>
              <a:p>
                <a:endParaRPr lang="en-US"/>
              </a:p>
            </p:txBody>
          </p:sp>
          <p:sp>
            <p:nvSpPr>
              <p:cNvPr id="634001" name="Freeform 145"/>
              <p:cNvSpPr>
                <a:spLocks/>
              </p:cNvSpPr>
              <p:nvPr/>
            </p:nvSpPr>
            <p:spPr bwMode="auto">
              <a:xfrm>
                <a:off x="1974" y="2187"/>
                <a:ext cx="228" cy="333"/>
              </a:xfrm>
              <a:custGeom>
                <a:avLst/>
                <a:gdLst/>
                <a:ahLst/>
                <a:cxnLst>
                  <a:cxn ang="0">
                    <a:pos x="220" y="1"/>
                  </a:cxn>
                  <a:cxn ang="0">
                    <a:pos x="221" y="6"/>
                  </a:cxn>
                  <a:cxn ang="0">
                    <a:pos x="222" y="13"/>
                  </a:cxn>
                  <a:cxn ang="0">
                    <a:pos x="224" y="27"/>
                  </a:cxn>
                  <a:cxn ang="0">
                    <a:pos x="224" y="43"/>
                  </a:cxn>
                  <a:cxn ang="0">
                    <a:pos x="224" y="62"/>
                  </a:cxn>
                  <a:cxn ang="0">
                    <a:pos x="225" y="83"/>
                  </a:cxn>
                  <a:cxn ang="0">
                    <a:pos x="225" y="104"/>
                  </a:cxn>
                  <a:cxn ang="0">
                    <a:pos x="227" y="129"/>
                  </a:cxn>
                  <a:cxn ang="0">
                    <a:pos x="227" y="153"/>
                  </a:cxn>
                  <a:cxn ang="0">
                    <a:pos x="227" y="178"/>
                  </a:cxn>
                  <a:cxn ang="0">
                    <a:pos x="225" y="200"/>
                  </a:cxn>
                  <a:cxn ang="0">
                    <a:pos x="225" y="223"/>
                  </a:cxn>
                  <a:cxn ang="0">
                    <a:pos x="224" y="244"/>
                  </a:cxn>
                  <a:cxn ang="0">
                    <a:pos x="224" y="263"/>
                  </a:cxn>
                  <a:cxn ang="0">
                    <a:pos x="224" y="277"/>
                  </a:cxn>
                  <a:cxn ang="0">
                    <a:pos x="222" y="291"/>
                  </a:cxn>
                  <a:cxn ang="0">
                    <a:pos x="220" y="298"/>
                  </a:cxn>
                  <a:cxn ang="0">
                    <a:pos x="213" y="305"/>
                  </a:cxn>
                  <a:cxn ang="0">
                    <a:pos x="206" y="309"/>
                  </a:cxn>
                  <a:cxn ang="0">
                    <a:pos x="200" y="311"/>
                  </a:cxn>
                  <a:cxn ang="0">
                    <a:pos x="191" y="312"/>
                  </a:cxn>
                  <a:cxn ang="0">
                    <a:pos x="180" y="316"/>
                  </a:cxn>
                  <a:cxn ang="0">
                    <a:pos x="169" y="318"/>
                  </a:cxn>
                  <a:cxn ang="0">
                    <a:pos x="156" y="319"/>
                  </a:cxn>
                  <a:cxn ang="0">
                    <a:pos x="145" y="323"/>
                  </a:cxn>
                  <a:cxn ang="0">
                    <a:pos x="133" y="325"/>
                  </a:cxn>
                  <a:cxn ang="0">
                    <a:pos x="121" y="325"/>
                  </a:cxn>
                  <a:cxn ang="0">
                    <a:pos x="110" y="325"/>
                  </a:cxn>
                  <a:cxn ang="0">
                    <a:pos x="97" y="328"/>
                  </a:cxn>
                  <a:cxn ang="0">
                    <a:pos x="85" y="328"/>
                  </a:cxn>
                  <a:cxn ang="0">
                    <a:pos x="74" y="328"/>
                  </a:cxn>
                  <a:cxn ang="0">
                    <a:pos x="61" y="330"/>
                  </a:cxn>
                  <a:cxn ang="0">
                    <a:pos x="49" y="330"/>
                  </a:cxn>
                  <a:cxn ang="0">
                    <a:pos x="38" y="330"/>
                  </a:cxn>
                  <a:cxn ang="0">
                    <a:pos x="26" y="330"/>
                  </a:cxn>
                  <a:cxn ang="0">
                    <a:pos x="13" y="328"/>
                  </a:cxn>
                  <a:cxn ang="0">
                    <a:pos x="6" y="325"/>
                  </a:cxn>
                  <a:cxn ang="0">
                    <a:pos x="5" y="319"/>
                  </a:cxn>
                  <a:cxn ang="0">
                    <a:pos x="4" y="312"/>
                  </a:cxn>
                  <a:cxn ang="0">
                    <a:pos x="2" y="302"/>
                  </a:cxn>
                  <a:cxn ang="0">
                    <a:pos x="1" y="286"/>
                  </a:cxn>
                  <a:cxn ang="0">
                    <a:pos x="0" y="269"/>
                  </a:cxn>
                  <a:cxn ang="0">
                    <a:pos x="0" y="249"/>
                  </a:cxn>
                  <a:cxn ang="0">
                    <a:pos x="0" y="228"/>
                  </a:cxn>
                  <a:cxn ang="0">
                    <a:pos x="0" y="204"/>
                  </a:cxn>
                  <a:cxn ang="0">
                    <a:pos x="0" y="181"/>
                  </a:cxn>
                  <a:cxn ang="0">
                    <a:pos x="0" y="157"/>
                  </a:cxn>
                  <a:cxn ang="0">
                    <a:pos x="0" y="134"/>
                  </a:cxn>
                  <a:cxn ang="0">
                    <a:pos x="0" y="110"/>
                  </a:cxn>
                  <a:cxn ang="0">
                    <a:pos x="0" y="89"/>
                  </a:cxn>
                  <a:cxn ang="0">
                    <a:pos x="0" y="69"/>
                  </a:cxn>
                  <a:cxn ang="0">
                    <a:pos x="1" y="52"/>
                  </a:cxn>
                  <a:cxn ang="0">
                    <a:pos x="2" y="38"/>
                  </a:cxn>
                  <a:cxn ang="0">
                    <a:pos x="4" y="26"/>
                  </a:cxn>
                  <a:cxn ang="0">
                    <a:pos x="5" y="19"/>
                  </a:cxn>
                  <a:cxn ang="0">
                    <a:pos x="6" y="13"/>
                  </a:cxn>
                  <a:cxn ang="0">
                    <a:pos x="218" y="0"/>
                  </a:cxn>
                </a:cxnLst>
                <a:rect l="0" t="0" r="r" b="b"/>
                <a:pathLst>
                  <a:path w="228" h="333">
                    <a:moveTo>
                      <a:pt x="218" y="0"/>
                    </a:moveTo>
                    <a:lnTo>
                      <a:pt x="220" y="1"/>
                    </a:lnTo>
                    <a:lnTo>
                      <a:pt x="220" y="3"/>
                    </a:lnTo>
                    <a:lnTo>
                      <a:pt x="221" y="6"/>
                    </a:lnTo>
                    <a:lnTo>
                      <a:pt x="221" y="12"/>
                    </a:lnTo>
                    <a:lnTo>
                      <a:pt x="222" y="13"/>
                    </a:lnTo>
                    <a:lnTo>
                      <a:pt x="222" y="20"/>
                    </a:lnTo>
                    <a:lnTo>
                      <a:pt x="224" y="27"/>
                    </a:lnTo>
                    <a:lnTo>
                      <a:pt x="224" y="36"/>
                    </a:lnTo>
                    <a:lnTo>
                      <a:pt x="224" y="43"/>
                    </a:lnTo>
                    <a:lnTo>
                      <a:pt x="224" y="52"/>
                    </a:lnTo>
                    <a:lnTo>
                      <a:pt x="224" y="62"/>
                    </a:lnTo>
                    <a:lnTo>
                      <a:pt x="225" y="71"/>
                    </a:lnTo>
                    <a:lnTo>
                      <a:pt x="225" y="83"/>
                    </a:lnTo>
                    <a:lnTo>
                      <a:pt x="225" y="94"/>
                    </a:lnTo>
                    <a:lnTo>
                      <a:pt x="225" y="104"/>
                    </a:lnTo>
                    <a:lnTo>
                      <a:pt x="225" y="117"/>
                    </a:lnTo>
                    <a:lnTo>
                      <a:pt x="227" y="129"/>
                    </a:lnTo>
                    <a:lnTo>
                      <a:pt x="227" y="139"/>
                    </a:lnTo>
                    <a:lnTo>
                      <a:pt x="227" y="153"/>
                    </a:lnTo>
                    <a:lnTo>
                      <a:pt x="227" y="164"/>
                    </a:lnTo>
                    <a:lnTo>
                      <a:pt x="227" y="178"/>
                    </a:lnTo>
                    <a:lnTo>
                      <a:pt x="225" y="190"/>
                    </a:lnTo>
                    <a:lnTo>
                      <a:pt x="225" y="200"/>
                    </a:lnTo>
                    <a:lnTo>
                      <a:pt x="225" y="211"/>
                    </a:lnTo>
                    <a:lnTo>
                      <a:pt x="225" y="223"/>
                    </a:lnTo>
                    <a:lnTo>
                      <a:pt x="225" y="235"/>
                    </a:lnTo>
                    <a:lnTo>
                      <a:pt x="224" y="244"/>
                    </a:lnTo>
                    <a:lnTo>
                      <a:pt x="224" y="253"/>
                    </a:lnTo>
                    <a:lnTo>
                      <a:pt x="224" y="263"/>
                    </a:lnTo>
                    <a:lnTo>
                      <a:pt x="224" y="270"/>
                    </a:lnTo>
                    <a:lnTo>
                      <a:pt x="224" y="277"/>
                    </a:lnTo>
                    <a:lnTo>
                      <a:pt x="222" y="284"/>
                    </a:lnTo>
                    <a:lnTo>
                      <a:pt x="222" y="291"/>
                    </a:lnTo>
                    <a:lnTo>
                      <a:pt x="221" y="295"/>
                    </a:lnTo>
                    <a:lnTo>
                      <a:pt x="220" y="298"/>
                    </a:lnTo>
                    <a:lnTo>
                      <a:pt x="220" y="304"/>
                    </a:lnTo>
                    <a:lnTo>
                      <a:pt x="213" y="305"/>
                    </a:lnTo>
                    <a:lnTo>
                      <a:pt x="210" y="307"/>
                    </a:lnTo>
                    <a:lnTo>
                      <a:pt x="206" y="309"/>
                    </a:lnTo>
                    <a:lnTo>
                      <a:pt x="203" y="309"/>
                    </a:lnTo>
                    <a:lnTo>
                      <a:pt x="200" y="311"/>
                    </a:lnTo>
                    <a:lnTo>
                      <a:pt x="192" y="312"/>
                    </a:lnTo>
                    <a:lnTo>
                      <a:pt x="191" y="312"/>
                    </a:lnTo>
                    <a:lnTo>
                      <a:pt x="185" y="314"/>
                    </a:lnTo>
                    <a:lnTo>
                      <a:pt x="180" y="316"/>
                    </a:lnTo>
                    <a:lnTo>
                      <a:pt x="174" y="316"/>
                    </a:lnTo>
                    <a:lnTo>
                      <a:pt x="169" y="318"/>
                    </a:lnTo>
                    <a:lnTo>
                      <a:pt x="163" y="318"/>
                    </a:lnTo>
                    <a:lnTo>
                      <a:pt x="156" y="319"/>
                    </a:lnTo>
                    <a:lnTo>
                      <a:pt x="151" y="319"/>
                    </a:lnTo>
                    <a:lnTo>
                      <a:pt x="145" y="323"/>
                    </a:lnTo>
                    <a:lnTo>
                      <a:pt x="138" y="323"/>
                    </a:lnTo>
                    <a:lnTo>
                      <a:pt x="133" y="325"/>
                    </a:lnTo>
                    <a:lnTo>
                      <a:pt x="127" y="325"/>
                    </a:lnTo>
                    <a:lnTo>
                      <a:pt x="121" y="325"/>
                    </a:lnTo>
                    <a:lnTo>
                      <a:pt x="115" y="325"/>
                    </a:lnTo>
                    <a:lnTo>
                      <a:pt x="110" y="325"/>
                    </a:lnTo>
                    <a:lnTo>
                      <a:pt x="103" y="325"/>
                    </a:lnTo>
                    <a:lnTo>
                      <a:pt x="97" y="328"/>
                    </a:lnTo>
                    <a:lnTo>
                      <a:pt x="92" y="328"/>
                    </a:lnTo>
                    <a:lnTo>
                      <a:pt x="85" y="328"/>
                    </a:lnTo>
                    <a:lnTo>
                      <a:pt x="79" y="328"/>
                    </a:lnTo>
                    <a:lnTo>
                      <a:pt x="74" y="328"/>
                    </a:lnTo>
                    <a:lnTo>
                      <a:pt x="67" y="330"/>
                    </a:lnTo>
                    <a:lnTo>
                      <a:pt x="61" y="330"/>
                    </a:lnTo>
                    <a:lnTo>
                      <a:pt x="56" y="330"/>
                    </a:lnTo>
                    <a:lnTo>
                      <a:pt x="49" y="330"/>
                    </a:lnTo>
                    <a:lnTo>
                      <a:pt x="44" y="332"/>
                    </a:lnTo>
                    <a:lnTo>
                      <a:pt x="38" y="330"/>
                    </a:lnTo>
                    <a:lnTo>
                      <a:pt x="31" y="330"/>
                    </a:lnTo>
                    <a:lnTo>
                      <a:pt x="26" y="330"/>
                    </a:lnTo>
                    <a:lnTo>
                      <a:pt x="19" y="328"/>
                    </a:lnTo>
                    <a:lnTo>
                      <a:pt x="13" y="328"/>
                    </a:lnTo>
                    <a:lnTo>
                      <a:pt x="8" y="328"/>
                    </a:lnTo>
                    <a:lnTo>
                      <a:pt x="6" y="325"/>
                    </a:lnTo>
                    <a:lnTo>
                      <a:pt x="6" y="323"/>
                    </a:lnTo>
                    <a:lnTo>
                      <a:pt x="5" y="319"/>
                    </a:lnTo>
                    <a:lnTo>
                      <a:pt x="4" y="316"/>
                    </a:lnTo>
                    <a:lnTo>
                      <a:pt x="4" y="312"/>
                    </a:lnTo>
                    <a:lnTo>
                      <a:pt x="2" y="307"/>
                    </a:lnTo>
                    <a:lnTo>
                      <a:pt x="2" y="302"/>
                    </a:lnTo>
                    <a:lnTo>
                      <a:pt x="1" y="295"/>
                    </a:lnTo>
                    <a:lnTo>
                      <a:pt x="1" y="286"/>
                    </a:lnTo>
                    <a:lnTo>
                      <a:pt x="1" y="277"/>
                    </a:lnTo>
                    <a:lnTo>
                      <a:pt x="0" y="269"/>
                    </a:lnTo>
                    <a:lnTo>
                      <a:pt x="0" y="258"/>
                    </a:lnTo>
                    <a:lnTo>
                      <a:pt x="0" y="249"/>
                    </a:lnTo>
                    <a:lnTo>
                      <a:pt x="0" y="241"/>
                    </a:lnTo>
                    <a:lnTo>
                      <a:pt x="0" y="228"/>
                    </a:lnTo>
                    <a:lnTo>
                      <a:pt x="0" y="218"/>
                    </a:lnTo>
                    <a:lnTo>
                      <a:pt x="0" y="204"/>
                    </a:lnTo>
                    <a:lnTo>
                      <a:pt x="0" y="192"/>
                    </a:lnTo>
                    <a:lnTo>
                      <a:pt x="0" y="181"/>
                    </a:lnTo>
                    <a:lnTo>
                      <a:pt x="0" y="171"/>
                    </a:lnTo>
                    <a:lnTo>
                      <a:pt x="0" y="157"/>
                    </a:lnTo>
                    <a:lnTo>
                      <a:pt x="0" y="145"/>
                    </a:lnTo>
                    <a:lnTo>
                      <a:pt x="0" y="134"/>
                    </a:lnTo>
                    <a:lnTo>
                      <a:pt x="0" y="120"/>
                    </a:lnTo>
                    <a:lnTo>
                      <a:pt x="0" y="110"/>
                    </a:lnTo>
                    <a:lnTo>
                      <a:pt x="0" y="99"/>
                    </a:lnTo>
                    <a:lnTo>
                      <a:pt x="0" y="89"/>
                    </a:lnTo>
                    <a:lnTo>
                      <a:pt x="0" y="80"/>
                    </a:lnTo>
                    <a:lnTo>
                      <a:pt x="0" y="69"/>
                    </a:lnTo>
                    <a:lnTo>
                      <a:pt x="1" y="61"/>
                    </a:lnTo>
                    <a:lnTo>
                      <a:pt x="1" y="52"/>
                    </a:lnTo>
                    <a:lnTo>
                      <a:pt x="1" y="45"/>
                    </a:lnTo>
                    <a:lnTo>
                      <a:pt x="2" y="38"/>
                    </a:lnTo>
                    <a:lnTo>
                      <a:pt x="2" y="33"/>
                    </a:lnTo>
                    <a:lnTo>
                      <a:pt x="4" y="26"/>
                    </a:lnTo>
                    <a:lnTo>
                      <a:pt x="4" y="22"/>
                    </a:lnTo>
                    <a:lnTo>
                      <a:pt x="5" y="19"/>
                    </a:lnTo>
                    <a:lnTo>
                      <a:pt x="6" y="17"/>
                    </a:lnTo>
                    <a:lnTo>
                      <a:pt x="6" y="13"/>
                    </a:lnTo>
                    <a:lnTo>
                      <a:pt x="8" y="13"/>
                    </a:lnTo>
                    <a:lnTo>
                      <a:pt x="218" y="0"/>
                    </a:lnTo>
                  </a:path>
                </a:pathLst>
              </a:custGeom>
              <a:solidFill>
                <a:srgbClr val="97A6CC"/>
              </a:solidFill>
              <a:ln w="9525" cap="rnd">
                <a:solidFill>
                  <a:srgbClr val="C0C0C0"/>
                </a:solidFill>
                <a:round/>
                <a:headEnd/>
                <a:tailEnd/>
              </a:ln>
              <a:effectLst/>
            </p:spPr>
            <p:txBody>
              <a:bodyPr/>
              <a:lstStyle/>
              <a:p>
                <a:endParaRPr lang="en-US"/>
              </a:p>
            </p:txBody>
          </p:sp>
          <p:sp>
            <p:nvSpPr>
              <p:cNvPr id="634002" name="Freeform 146"/>
              <p:cNvSpPr>
                <a:spLocks/>
              </p:cNvSpPr>
              <p:nvPr/>
            </p:nvSpPr>
            <p:spPr bwMode="auto">
              <a:xfrm>
                <a:off x="1940" y="2144"/>
                <a:ext cx="292" cy="42"/>
              </a:xfrm>
              <a:custGeom>
                <a:avLst/>
                <a:gdLst/>
                <a:ahLst/>
                <a:cxnLst>
                  <a:cxn ang="0">
                    <a:pos x="291" y="23"/>
                  </a:cxn>
                  <a:cxn ang="0">
                    <a:pos x="271" y="0"/>
                  </a:cxn>
                  <a:cxn ang="0">
                    <a:pos x="0" y="16"/>
                  </a:cxn>
                  <a:cxn ang="0">
                    <a:pos x="13" y="41"/>
                  </a:cxn>
                  <a:cxn ang="0">
                    <a:pos x="291" y="23"/>
                  </a:cxn>
                </a:cxnLst>
                <a:rect l="0" t="0" r="r" b="b"/>
                <a:pathLst>
                  <a:path w="292" h="42">
                    <a:moveTo>
                      <a:pt x="291" y="23"/>
                    </a:moveTo>
                    <a:lnTo>
                      <a:pt x="271" y="0"/>
                    </a:lnTo>
                    <a:lnTo>
                      <a:pt x="0" y="16"/>
                    </a:lnTo>
                    <a:lnTo>
                      <a:pt x="13" y="41"/>
                    </a:lnTo>
                    <a:lnTo>
                      <a:pt x="291" y="23"/>
                    </a:lnTo>
                  </a:path>
                </a:pathLst>
              </a:custGeom>
              <a:solidFill>
                <a:srgbClr val="F2F2F2"/>
              </a:solidFill>
              <a:ln w="9525" cap="rnd">
                <a:solidFill>
                  <a:srgbClr val="C0C0C0"/>
                </a:solidFill>
                <a:round/>
                <a:headEnd/>
                <a:tailEnd/>
              </a:ln>
              <a:effectLst/>
            </p:spPr>
            <p:txBody>
              <a:bodyPr/>
              <a:lstStyle/>
              <a:p>
                <a:endParaRPr lang="en-US"/>
              </a:p>
            </p:txBody>
          </p:sp>
          <p:sp>
            <p:nvSpPr>
              <p:cNvPr id="634003" name="Freeform 147"/>
              <p:cNvSpPr>
                <a:spLocks/>
              </p:cNvSpPr>
              <p:nvPr/>
            </p:nvSpPr>
            <p:spPr bwMode="auto">
              <a:xfrm>
                <a:off x="1940" y="2162"/>
                <a:ext cx="23" cy="426"/>
              </a:xfrm>
              <a:custGeom>
                <a:avLst/>
                <a:gdLst/>
                <a:ahLst/>
                <a:cxnLst>
                  <a:cxn ang="0">
                    <a:pos x="0" y="0"/>
                  </a:cxn>
                  <a:cxn ang="0">
                    <a:pos x="22" y="28"/>
                  </a:cxn>
                  <a:cxn ang="0">
                    <a:pos x="22" y="425"/>
                  </a:cxn>
                  <a:cxn ang="0">
                    <a:pos x="0" y="388"/>
                  </a:cxn>
                  <a:cxn ang="0">
                    <a:pos x="0" y="0"/>
                  </a:cxn>
                </a:cxnLst>
                <a:rect l="0" t="0" r="r" b="b"/>
                <a:pathLst>
                  <a:path w="23" h="426">
                    <a:moveTo>
                      <a:pt x="0" y="0"/>
                    </a:moveTo>
                    <a:lnTo>
                      <a:pt x="22" y="28"/>
                    </a:lnTo>
                    <a:lnTo>
                      <a:pt x="22" y="425"/>
                    </a:lnTo>
                    <a:lnTo>
                      <a:pt x="0" y="388"/>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4004" name="Freeform 148"/>
              <p:cNvSpPr>
                <a:spLocks/>
              </p:cNvSpPr>
              <p:nvPr/>
            </p:nvSpPr>
            <p:spPr bwMode="auto">
              <a:xfrm>
                <a:off x="2215" y="2170"/>
                <a:ext cx="23" cy="373"/>
              </a:xfrm>
              <a:custGeom>
                <a:avLst/>
                <a:gdLst/>
                <a:ahLst/>
                <a:cxnLst>
                  <a:cxn ang="0">
                    <a:pos x="22" y="0"/>
                  </a:cxn>
                  <a:cxn ang="0">
                    <a:pos x="0" y="19"/>
                  </a:cxn>
                  <a:cxn ang="0">
                    <a:pos x="0" y="333"/>
                  </a:cxn>
                  <a:cxn ang="0">
                    <a:pos x="22" y="372"/>
                  </a:cxn>
                  <a:cxn ang="0">
                    <a:pos x="22" y="0"/>
                  </a:cxn>
                </a:cxnLst>
                <a:rect l="0" t="0" r="r" b="b"/>
                <a:pathLst>
                  <a:path w="23" h="373">
                    <a:moveTo>
                      <a:pt x="22" y="0"/>
                    </a:moveTo>
                    <a:lnTo>
                      <a:pt x="0" y="19"/>
                    </a:lnTo>
                    <a:lnTo>
                      <a:pt x="0" y="333"/>
                    </a:lnTo>
                    <a:lnTo>
                      <a:pt x="22" y="372"/>
                    </a:lnTo>
                    <a:lnTo>
                      <a:pt x="22" y="0"/>
                    </a:lnTo>
                  </a:path>
                </a:pathLst>
              </a:custGeom>
              <a:solidFill>
                <a:srgbClr val="BFBFBF"/>
              </a:solidFill>
              <a:ln w="9525" cap="rnd">
                <a:solidFill>
                  <a:srgbClr val="C0C0C0"/>
                </a:solidFill>
                <a:round/>
                <a:headEnd/>
                <a:tailEnd/>
              </a:ln>
              <a:effectLst/>
            </p:spPr>
            <p:txBody>
              <a:bodyPr/>
              <a:lstStyle/>
              <a:p>
                <a:endParaRPr lang="en-US"/>
              </a:p>
            </p:txBody>
          </p:sp>
          <p:sp>
            <p:nvSpPr>
              <p:cNvPr id="634005" name="Freeform 149"/>
              <p:cNvSpPr>
                <a:spLocks/>
              </p:cNvSpPr>
              <p:nvPr/>
            </p:nvSpPr>
            <p:spPr bwMode="auto">
              <a:xfrm>
                <a:off x="1952" y="2511"/>
                <a:ext cx="280" cy="77"/>
              </a:xfrm>
              <a:custGeom>
                <a:avLst/>
                <a:gdLst/>
                <a:ahLst/>
                <a:cxnLst>
                  <a:cxn ang="0">
                    <a:pos x="279" y="35"/>
                  </a:cxn>
                  <a:cxn ang="0">
                    <a:pos x="257" y="0"/>
                  </a:cxn>
                  <a:cxn ang="0">
                    <a:pos x="21" y="35"/>
                  </a:cxn>
                  <a:cxn ang="0">
                    <a:pos x="0" y="76"/>
                  </a:cxn>
                  <a:cxn ang="0">
                    <a:pos x="279" y="35"/>
                  </a:cxn>
                </a:cxnLst>
                <a:rect l="0" t="0" r="r" b="b"/>
                <a:pathLst>
                  <a:path w="280" h="77">
                    <a:moveTo>
                      <a:pt x="279" y="35"/>
                    </a:moveTo>
                    <a:lnTo>
                      <a:pt x="257" y="0"/>
                    </a:lnTo>
                    <a:lnTo>
                      <a:pt x="21" y="35"/>
                    </a:lnTo>
                    <a:lnTo>
                      <a:pt x="0" y="76"/>
                    </a:lnTo>
                    <a:lnTo>
                      <a:pt x="279" y="35"/>
                    </a:lnTo>
                  </a:path>
                </a:pathLst>
              </a:custGeom>
              <a:solidFill>
                <a:srgbClr val="E6E6E6"/>
              </a:solidFill>
              <a:ln w="9525" cap="rnd">
                <a:solidFill>
                  <a:srgbClr val="C0C0C0"/>
                </a:solidFill>
                <a:round/>
                <a:headEnd/>
                <a:tailEnd/>
              </a:ln>
              <a:effectLst/>
            </p:spPr>
            <p:txBody>
              <a:bodyPr/>
              <a:lstStyle/>
              <a:p>
                <a:endParaRPr lang="en-US"/>
              </a:p>
            </p:txBody>
          </p:sp>
          <p:sp>
            <p:nvSpPr>
              <p:cNvPr id="634006" name="Freeform 150"/>
              <p:cNvSpPr>
                <a:spLocks/>
              </p:cNvSpPr>
              <p:nvPr/>
            </p:nvSpPr>
            <p:spPr bwMode="auto">
              <a:xfrm>
                <a:off x="1952" y="2191"/>
                <a:ext cx="23" cy="397"/>
              </a:xfrm>
              <a:custGeom>
                <a:avLst/>
                <a:gdLst/>
                <a:ahLst/>
                <a:cxnLst>
                  <a:cxn ang="0">
                    <a:pos x="0" y="396"/>
                  </a:cxn>
                  <a:cxn ang="0">
                    <a:pos x="22" y="352"/>
                  </a:cxn>
                  <a:cxn ang="0">
                    <a:pos x="22" y="17"/>
                  </a:cxn>
                  <a:cxn ang="0">
                    <a:pos x="0" y="0"/>
                  </a:cxn>
                  <a:cxn ang="0">
                    <a:pos x="0" y="396"/>
                  </a:cxn>
                </a:cxnLst>
                <a:rect l="0" t="0" r="r" b="b"/>
                <a:pathLst>
                  <a:path w="23" h="397">
                    <a:moveTo>
                      <a:pt x="0" y="396"/>
                    </a:moveTo>
                    <a:lnTo>
                      <a:pt x="22" y="352"/>
                    </a:lnTo>
                    <a:lnTo>
                      <a:pt x="22" y="17"/>
                    </a:lnTo>
                    <a:lnTo>
                      <a:pt x="0" y="0"/>
                    </a:lnTo>
                    <a:lnTo>
                      <a:pt x="0" y="396"/>
                    </a:lnTo>
                  </a:path>
                </a:pathLst>
              </a:custGeom>
              <a:solidFill>
                <a:srgbClr val="CCCCCC"/>
              </a:solidFill>
              <a:ln w="9525" cap="rnd">
                <a:solidFill>
                  <a:srgbClr val="C0C0C0"/>
                </a:solidFill>
                <a:round/>
                <a:headEnd/>
                <a:tailEnd/>
              </a:ln>
              <a:effectLst/>
            </p:spPr>
            <p:txBody>
              <a:bodyPr/>
              <a:lstStyle/>
              <a:p>
                <a:endParaRPr lang="en-US"/>
              </a:p>
            </p:txBody>
          </p:sp>
          <p:sp>
            <p:nvSpPr>
              <p:cNvPr id="634007" name="Freeform 151"/>
              <p:cNvSpPr>
                <a:spLocks/>
              </p:cNvSpPr>
              <p:nvPr/>
            </p:nvSpPr>
            <p:spPr bwMode="auto">
              <a:xfrm>
                <a:off x="1947" y="2170"/>
                <a:ext cx="288" cy="34"/>
              </a:xfrm>
              <a:custGeom>
                <a:avLst/>
                <a:gdLst/>
                <a:ahLst/>
                <a:cxnLst>
                  <a:cxn ang="0">
                    <a:pos x="0" y="17"/>
                  </a:cxn>
                  <a:cxn ang="0">
                    <a:pos x="21" y="33"/>
                  </a:cxn>
                  <a:cxn ang="0">
                    <a:pos x="263" y="17"/>
                  </a:cxn>
                  <a:cxn ang="0">
                    <a:pos x="287" y="0"/>
                  </a:cxn>
                  <a:cxn ang="0">
                    <a:pos x="0" y="17"/>
                  </a:cxn>
                </a:cxnLst>
                <a:rect l="0" t="0" r="r" b="b"/>
                <a:pathLst>
                  <a:path w="288" h="34">
                    <a:moveTo>
                      <a:pt x="0" y="17"/>
                    </a:moveTo>
                    <a:lnTo>
                      <a:pt x="21" y="33"/>
                    </a:lnTo>
                    <a:lnTo>
                      <a:pt x="263" y="17"/>
                    </a:lnTo>
                    <a:lnTo>
                      <a:pt x="287" y="0"/>
                    </a:lnTo>
                    <a:lnTo>
                      <a:pt x="0" y="17"/>
                    </a:lnTo>
                  </a:path>
                </a:pathLst>
              </a:custGeom>
              <a:solidFill>
                <a:srgbClr val="999999"/>
              </a:solidFill>
              <a:ln w="9525" cap="rnd">
                <a:solidFill>
                  <a:srgbClr val="C0C0C0"/>
                </a:solidFill>
                <a:round/>
                <a:headEnd/>
                <a:tailEnd/>
              </a:ln>
              <a:effectLst/>
            </p:spPr>
            <p:txBody>
              <a:bodyPr/>
              <a:lstStyle/>
              <a:p>
                <a:endParaRPr lang="en-US"/>
              </a:p>
            </p:txBody>
          </p:sp>
          <p:sp>
            <p:nvSpPr>
              <p:cNvPr id="634008" name="Freeform 152"/>
              <p:cNvSpPr>
                <a:spLocks/>
              </p:cNvSpPr>
              <p:nvPr/>
            </p:nvSpPr>
            <p:spPr bwMode="auto">
              <a:xfrm>
                <a:off x="1806" y="2166"/>
                <a:ext cx="112" cy="609"/>
              </a:xfrm>
              <a:custGeom>
                <a:avLst/>
                <a:gdLst/>
                <a:ahLst/>
                <a:cxnLst>
                  <a:cxn ang="0">
                    <a:pos x="111" y="0"/>
                  </a:cxn>
                  <a:cxn ang="0">
                    <a:pos x="111" y="542"/>
                  </a:cxn>
                  <a:cxn ang="0">
                    <a:pos x="0" y="608"/>
                  </a:cxn>
                  <a:cxn ang="0">
                    <a:pos x="0" y="22"/>
                  </a:cxn>
                  <a:cxn ang="0">
                    <a:pos x="111" y="0"/>
                  </a:cxn>
                </a:cxnLst>
                <a:rect l="0" t="0" r="r" b="b"/>
                <a:pathLst>
                  <a:path w="112" h="609">
                    <a:moveTo>
                      <a:pt x="111" y="0"/>
                    </a:moveTo>
                    <a:lnTo>
                      <a:pt x="111" y="542"/>
                    </a:lnTo>
                    <a:lnTo>
                      <a:pt x="0" y="608"/>
                    </a:lnTo>
                    <a:lnTo>
                      <a:pt x="0" y="22"/>
                    </a:lnTo>
                    <a:lnTo>
                      <a:pt x="111" y="0"/>
                    </a:lnTo>
                  </a:path>
                </a:pathLst>
              </a:custGeom>
              <a:solidFill>
                <a:srgbClr val="CCCCCC"/>
              </a:solidFill>
              <a:ln w="9525" cap="rnd">
                <a:solidFill>
                  <a:srgbClr val="C0C0C0"/>
                </a:solidFill>
                <a:round/>
                <a:headEnd/>
                <a:tailEnd/>
              </a:ln>
              <a:effectLst/>
            </p:spPr>
            <p:txBody>
              <a:bodyPr/>
              <a:lstStyle/>
              <a:p>
                <a:endParaRPr lang="en-US"/>
              </a:p>
            </p:txBody>
          </p:sp>
          <p:sp>
            <p:nvSpPr>
              <p:cNvPr id="634009" name="Freeform 153"/>
              <p:cNvSpPr>
                <a:spLocks/>
              </p:cNvSpPr>
              <p:nvPr/>
            </p:nvSpPr>
            <p:spPr bwMode="auto">
              <a:xfrm>
                <a:off x="1676" y="2088"/>
                <a:ext cx="242" cy="95"/>
              </a:xfrm>
              <a:custGeom>
                <a:avLst/>
                <a:gdLst/>
                <a:ahLst/>
                <a:cxnLst>
                  <a:cxn ang="0">
                    <a:pos x="241" y="69"/>
                  </a:cxn>
                  <a:cxn ang="0">
                    <a:pos x="112" y="0"/>
                  </a:cxn>
                  <a:cxn ang="0">
                    <a:pos x="0" y="22"/>
                  </a:cxn>
                  <a:cxn ang="0">
                    <a:pos x="127" y="94"/>
                  </a:cxn>
                  <a:cxn ang="0">
                    <a:pos x="241" y="69"/>
                  </a:cxn>
                </a:cxnLst>
                <a:rect l="0" t="0" r="r" b="b"/>
                <a:pathLst>
                  <a:path w="242" h="95">
                    <a:moveTo>
                      <a:pt x="241" y="69"/>
                    </a:moveTo>
                    <a:lnTo>
                      <a:pt x="112" y="0"/>
                    </a:lnTo>
                    <a:lnTo>
                      <a:pt x="0" y="22"/>
                    </a:lnTo>
                    <a:lnTo>
                      <a:pt x="127" y="94"/>
                    </a:lnTo>
                    <a:lnTo>
                      <a:pt x="241" y="69"/>
                    </a:lnTo>
                  </a:path>
                </a:pathLst>
              </a:custGeom>
              <a:solidFill>
                <a:srgbClr val="E6E6E6"/>
              </a:solidFill>
              <a:ln w="9525" cap="rnd">
                <a:solidFill>
                  <a:srgbClr val="C0C0C0"/>
                </a:solidFill>
                <a:round/>
                <a:headEnd/>
                <a:tailEnd/>
              </a:ln>
              <a:effectLst/>
            </p:spPr>
            <p:txBody>
              <a:bodyPr/>
              <a:lstStyle/>
              <a:p>
                <a:endParaRPr lang="en-US"/>
              </a:p>
            </p:txBody>
          </p:sp>
          <p:sp>
            <p:nvSpPr>
              <p:cNvPr id="634010" name="Freeform 154"/>
              <p:cNvSpPr>
                <a:spLocks/>
              </p:cNvSpPr>
              <p:nvPr/>
            </p:nvSpPr>
            <p:spPr bwMode="auto">
              <a:xfrm>
                <a:off x="1676" y="2113"/>
                <a:ext cx="126" cy="662"/>
              </a:xfrm>
              <a:custGeom>
                <a:avLst/>
                <a:gdLst/>
                <a:ahLst/>
                <a:cxnLst>
                  <a:cxn ang="0">
                    <a:pos x="125" y="72"/>
                  </a:cxn>
                  <a:cxn ang="0">
                    <a:pos x="0" y="0"/>
                  </a:cxn>
                  <a:cxn ang="0">
                    <a:pos x="0" y="544"/>
                  </a:cxn>
                  <a:cxn ang="0">
                    <a:pos x="125" y="661"/>
                  </a:cxn>
                  <a:cxn ang="0">
                    <a:pos x="125" y="72"/>
                  </a:cxn>
                </a:cxnLst>
                <a:rect l="0" t="0" r="r" b="b"/>
                <a:pathLst>
                  <a:path w="126" h="662">
                    <a:moveTo>
                      <a:pt x="125" y="72"/>
                    </a:moveTo>
                    <a:lnTo>
                      <a:pt x="0" y="0"/>
                    </a:lnTo>
                    <a:lnTo>
                      <a:pt x="0" y="544"/>
                    </a:lnTo>
                    <a:lnTo>
                      <a:pt x="125" y="661"/>
                    </a:lnTo>
                    <a:lnTo>
                      <a:pt x="125" y="72"/>
                    </a:lnTo>
                  </a:path>
                </a:pathLst>
              </a:custGeom>
              <a:solidFill>
                <a:srgbClr val="A6A6A6"/>
              </a:solidFill>
              <a:ln w="9525" cap="rnd">
                <a:solidFill>
                  <a:srgbClr val="C0C0C0"/>
                </a:solidFill>
                <a:round/>
                <a:headEnd/>
                <a:tailEnd/>
              </a:ln>
              <a:effectLst/>
            </p:spPr>
            <p:txBody>
              <a:bodyPr/>
              <a:lstStyle/>
              <a:p>
                <a:endParaRPr lang="en-US"/>
              </a:p>
            </p:txBody>
          </p:sp>
          <p:sp>
            <p:nvSpPr>
              <p:cNvPr id="634011" name="Freeform 155"/>
              <p:cNvSpPr>
                <a:spLocks/>
              </p:cNvSpPr>
              <p:nvPr/>
            </p:nvSpPr>
            <p:spPr bwMode="auto">
              <a:xfrm>
                <a:off x="1818" y="2437"/>
                <a:ext cx="91" cy="133"/>
              </a:xfrm>
              <a:custGeom>
                <a:avLst/>
                <a:gdLst/>
                <a:ahLst/>
                <a:cxnLst>
                  <a:cxn ang="0">
                    <a:pos x="90" y="0"/>
                  </a:cxn>
                  <a:cxn ang="0">
                    <a:pos x="90" y="89"/>
                  </a:cxn>
                  <a:cxn ang="0">
                    <a:pos x="0" y="132"/>
                  </a:cxn>
                  <a:cxn ang="0">
                    <a:pos x="0" y="35"/>
                  </a:cxn>
                  <a:cxn ang="0">
                    <a:pos x="90" y="0"/>
                  </a:cxn>
                </a:cxnLst>
                <a:rect l="0" t="0" r="r" b="b"/>
                <a:pathLst>
                  <a:path w="91" h="133">
                    <a:moveTo>
                      <a:pt x="90" y="0"/>
                    </a:moveTo>
                    <a:lnTo>
                      <a:pt x="90" y="89"/>
                    </a:lnTo>
                    <a:lnTo>
                      <a:pt x="0" y="132"/>
                    </a:lnTo>
                    <a:lnTo>
                      <a:pt x="0" y="35"/>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4012" name="Freeform 156"/>
              <p:cNvSpPr>
                <a:spLocks/>
              </p:cNvSpPr>
              <p:nvPr/>
            </p:nvSpPr>
            <p:spPr bwMode="auto">
              <a:xfrm>
                <a:off x="1818" y="2306"/>
                <a:ext cx="91" cy="126"/>
              </a:xfrm>
              <a:custGeom>
                <a:avLst/>
                <a:gdLst/>
                <a:ahLst/>
                <a:cxnLst>
                  <a:cxn ang="0">
                    <a:pos x="90" y="0"/>
                  </a:cxn>
                  <a:cxn ang="0">
                    <a:pos x="90" y="88"/>
                  </a:cxn>
                  <a:cxn ang="0">
                    <a:pos x="0" y="125"/>
                  </a:cxn>
                  <a:cxn ang="0">
                    <a:pos x="0" y="28"/>
                  </a:cxn>
                  <a:cxn ang="0">
                    <a:pos x="90" y="0"/>
                  </a:cxn>
                </a:cxnLst>
                <a:rect l="0" t="0" r="r" b="b"/>
                <a:pathLst>
                  <a:path w="91" h="126">
                    <a:moveTo>
                      <a:pt x="90" y="0"/>
                    </a:moveTo>
                    <a:lnTo>
                      <a:pt x="90" y="88"/>
                    </a:lnTo>
                    <a:lnTo>
                      <a:pt x="0" y="125"/>
                    </a:lnTo>
                    <a:lnTo>
                      <a:pt x="0" y="28"/>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4013" name="Freeform 157"/>
              <p:cNvSpPr>
                <a:spLocks/>
              </p:cNvSpPr>
              <p:nvPr/>
            </p:nvSpPr>
            <p:spPr bwMode="auto">
              <a:xfrm>
                <a:off x="1913" y="2304"/>
                <a:ext cx="1" cy="95"/>
              </a:xfrm>
              <a:custGeom>
                <a:avLst/>
                <a:gdLst/>
                <a:ahLst/>
                <a:cxnLst>
                  <a:cxn ang="0">
                    <a:pos x="0" y="0"/>
                  </a:cxn>
                  <a:cxn ang="0">
                    <a:pos x="0" y="0"/>
                  </a:cxn>
                  <a:cxn ang="0">
                    <a:pos x="0" y="94"/>
                  </a:cxn>
                  <a:cxn ang="0">
                    <a:pos x="0" y="87"/>
                  </a:cxn>
                  <a:cxn ang="0">
                    <a:pos x="0" y="0"/>
                  </a:cxn>
                </a:cxnLst>
                <a:rect l="0" t="0" r="r" b="b"/>
                <a:pathLst>
                  <a:path w="1" h="95">
                    <a:moveTo>
                      <a:pt x="0" y="0"/>
                    </a:moveTo>
                    <a:lnTo>
                      <a:pt x="0" y="0"/>
                    </a:lnTo>
                    <a:lnTo>
                      <a:pt x="0" y="94"/>
                    </a:lnTo>
                    <a:lnTo>
                      <a:pt x="0" y="87"/>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4014" name="Freeform 158"/>
              <p:cNvSpPr>
                <a:spLocks/>
              </p:cNvSpPr>
              <p:nvPr/>
            </p:nvSpPr>
            <p:spPr bwMode="auto">
              <a:xfrm>
                <a:off x="1818" y="2398"/>
                <a:ext cx="96" cy="44"/>
              </a:xfrm>
              <a:custGeom>
                <a:avLst/>
                <a:gdLst/>
                <a:ahLst/>
                <a:cxnLst>
                  <a:cxn ang="0">
                    <a:pos x="95" y="5"/>
                  </a:cxn>
                  <a:cxn ang="0">
                    <a:pos x="90" y="0"/>
                  </a:cxn>
                  <a:cxn ang="0">
                    <a:pos x="0" y="34"/>
                  </a:cxn>
                  <a:cxn ang="0">
                    <a:pos x="0" y="43"/>
                  </a:cxn>
                  <a:cxn ang="0">
                    <a:pos x="95" y="5"/>
                  </a:cxn>
                </a:cxnLst>
                <a:rect l="0" t="0" r="r" b="b"/>
                <a:pathLst>
                  <a:path w="96" h="44">
                    <a:moveTo>
                      <a:pt x="95" y="5"/>
                    </a:moveTo>
                    <a:lnTo>
                      <a:pt x="90" y="0"/>
                    </a:lnTo>
                    <a:lnTo>
                      <a:pt x="0" y="34"/>
                    </a:lnTo>
                    <a:lnTo>
                      <a:pt x="0" y="43"/>
                    </a:lnTo>
                    <a:lnTo>
                      <a:pt x="95" y="5"/>
                    </a:lnTo>
                  </a:path>
                </a:pathLst>
              </a:custGeom>
              <a:solidFill>
                <a:srgbClr val="F2F2F2"/>
              </a:solidFill>
              <a:ln w="9525" cap="rnd">
                <a:solidFill>
                  <a:srgbClr val="C0C0C0"/>
                </a:solidFill>
                <a:round/>
                <a:headEnd/>
                <a:tailEnd/>
              </a:ln>
              <a:effectLst/>
            </p:spPr>
            <p:txBody>
              <a:bodyPr/>
              <a:lstStyle/>
              <a:p>
                <a:endParaRPr lang="en-US"/>
              </a:p>
            </p:txBody>
          </p:sp>
          <p:sp>
            <p:nvSpPr>
              <p:cNvPr id="634015" name="Freeform 159"/>
              <p:cNvSpPr>
                <a:spLocks/>
              </p:cNvSpPr>
              <p:nvPr/>
            </p:nvSpPr>
            <p:spPr bwMode="auto">
              <a:xfrm>
                <a:off x="1826" y="2403"/>
                <a:ext cx="97" cy="53"/>
              </a:xfrm>
              <a:custGeom>
                <a:avLst/>
                <a:gdLst/>
                <a:ahLst/>
                <a:cxnLst>
                  <a:cxn ang="0">
                    <a:pos x="90" y="0"/>
                  </a:cxn>
                  <a:cxn ang="0">
                    <a:pos x="96" y="17"/>
                  </a:cxn>
                  <a:cxn ang="0">
                    <a:pos x="4" y="52"/>
                  </a:cxn>
                  <a:cxn ang="0">
                    <a:pos x="0" y="34"/>
                  </a:cxn>
                  <a:cxn ang="0">
                    <a:pos x="90" y="0"/>
                  </a:cxn>
                </a:cxnLst>
                <a:rect l="0" t="0" r="r" b="b"/>
                <a:pathLst>
                  <a:path w="97" h="53">
                    <a:moveTo>
                      <a:pt x="90" y="0"/>
                    </a:moveTo>
                    <a:lnTo>
                      <a:pt x="96" y="17"/>
                    </a:lnTo>
                    <a:lnTo>
                      <a:pt x="4" y="52"/>
                    </a:lnTo>
                    <a:lnTo>
                      <a:pt x="0" y="34"/>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4016" name="Freeform 160"/>
              <p:cNvSpPr>
                <a:spLocks/>
              </p:cNvSpPr>
              <p:nvPr/>
            </p:nvSpPr>
            <p:spPr bwMode="auto">
              <a:xfrm>
                <a:off x="1826" y="2423"/>
                <a:ext cx="97" cy="46"/>
              </a:xfrm>
              <a:custGeom>
                <a:avLst/>
                <a:gdLst/>
                <a:ahLst/>
                <a:cxnLst>
                  <a:cxn ang="0">
                    <a:pos x="96" y="0"/>
                  </a:cxn>
                  <a:cxn ang="0">
                    <a:pos x="90" y="10"/>
                  </a:cxn>
                  <a:cxn ang="0">
                    <a:pos x="0" y="45"/>
                  </a:cxn>
                  <a:cxn ang="0">
                    <a:pos x="4" y="34"/>
                  </a:cxn>
                  <a:cxn ang="0">
                    <a:pos x="96" y="0"/>
                  </a:cxn>
                </a:cxnLst>
                <a:rect l="0" t="0" r="r" b="b"/>
                <a:pathLst>
                  <a:path w="97" h="46">
                    <a:moveTo>
                      <a:pt x="96" y="0"/>
                    </a:moveTo>
                    <a:lnTo>
                      <a:pt x="90" y="10"/>
                    </a:lnTo>
                    <a:lnTo>
                      <a:pt x="0" y="45"/>
                    </a:lnTo>
                    <a:lnTo>
                      <a:pt x="4" y="34"/>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4017" name="Freeform 161"/>
              <p:cNvSpPr>
                <a:spLocks/>
              </p:cNvSpPr>
              <p:nvPr/>
            </p:nvSpPr>
            <p:spPr bwMode="auto">
              <a:xfrm>
                <a:off x="1826" y="2444"/>
                <a:ext cx="23" cy="33"/>
              </a:xfrm>
              <a:custGeom>
                <a:avLst/>
                <a:gdLst/>
                <a:ahLst/>
                <a:cxnLst>
                  <a:cxn ang="0">
                    <a:pos x="0" y="0"/>
                  </a:cxn>
                  <a:cxn ang="0">
                    <a:pos x="22" y="16"/>
                  </a:cxn>
                  <a:cxn ang="0">
                    <a:pos x="0" y="32"/>
                  </a:cxn>
                  <a:cxn ang="0">
                    <a:pos x="0" y="0"/>
                  </a:cxn>
                </a:cxnLst>
                <a:rect l="0" t="0" r="r" b="b"/>
                <a:pathLst>
                  <a:path w="23" h="33">
                    <a:moveTo>
                      <a:pt x="0" y="0"/>
                    </a:moveTo>
                    <a:lnTo>
                      <a:pt x="22" y="16"/>
                    </a:lnTo>
                    <a:lnTo>
                      <a:pt x="0" y="32"/>
                    </a:lnTo>
                    <a:lnTo>
                      <a:pt x="0" y="0"/>
                    </a:lnTo>
                  </a:path>
                </a:pathLst>
              </a:custGeom>
              <a:solidFill>
                <a:srgbClr val="ADA391"/>
              </a:solidFill>
              <a:ln w="9525" cap="rnd">
                <a:solidFill>
                  <a:srgbClr val="C0C0C0"/>
                </a:solidFill>
                <a:round/>
                <a:headEnd/>
                <a:tailEnd/>
              </a:ln>
              <a:effectLst/>
            </p:spPr>
            <p:txBody>
              <a:bodyPr/>
              <a:lstStyle/>
              <a:p>
                <a:endParaRPr lang="en-US"/>
              </a:p>
            </p:txBody>
          </p:sp>
          <p:sp>
            <p:nvSpPr>
              <p:cNvPr id="634018" name="Freeform 162"/>
              <p:cNvSpPr>
                <a:spLocks/>
              </p:cNvSpPr>
              <p:nvPr/>
            </p:nvSpPr>
            <p:spPr bwMode="auto">
              <a:xfrm>
                <a:off x="1913" y="2435"/>
                <a:ext cx="1" cy="98"/>
              </a:xfrm>
              <a:custGeom>
                <a:avLst/>
                <a:gdLst/>
                <a:ahLst/>
                <a:cxnLst>
                  <a:cxn ang="0">
                    <a:pos x="0" y="1"/>
                  </a:cxn>
                  <a:cxn ang="0">
                    <a:pos x="0" y="0"/>
                  </a:cxn>
                  <a:cxn ang="0">
                    <a:pos x="0" y="97"/>
                  </a:cxn>
                  <a:cxn ang="0">
                    <a:pos x="0" y="88"/>
                  </a:cxn>
                  <a:cxn ang="0">
                    <a:pos x="0" y="1"/>
                  </a:cxn>
                </a:cxnLst>
                <a:rect l="0" t="0" r="r" b="b"/>
                <a:pathLst>
                  <a:path w="1" h="98">
                    <a:moveTo>
                      <a:pt x="0" y="1"/>
                    </a:moveTo>
                    <a:lnTo>
                      <a:pt x="0" y="0"/>
                    </a:lnTo>
                    <a:lnTo>
                      <a:pt x="0" y="97"/>
                    </a:lnTo>
                    <a:lnTo>
                      <a:pt x="0" y="88"/>
                    </a:lnTo>
                    <a:lnTo>
                      <a:pt x="0" y="1"/>
                    </a:lnTo>
                  </a:path>
                </a:pathLst>
              </a:custGeom>
              <a:solidFill>
                <a:srgbClr val="999999"/>
              </a:solidFill>
              <a:ln w="9525" cap="rnd">
                <a:solidFill>
                  <a:srgbClr val="C0C0C0"/>
                </a:solidFill>
                <a:round/>
                <a:headEnd/>
                <a:tailEnd/>
              </a:ln>
              <a:effectLst/>
            </p:spPr>
            <p:txBody>
              <a:bodyPr/>
              <a:lstStyle/>
              <a:p>
                <a:endParaRPr lang="en-US"/>
              </a:p>
            </p:txBody>
          </p:sp>
          <p:sp>
            <p:nvSpPr>
              <p:cNvPr id="634019" name="Freeform 163"/>
              <p:cNvSpPr>
                <a:spLocks/>
              </p:cNvSpPr>
              <p:nvPr/>
            </p:nvSpPr>
            <p:spPr bwMode="auto">
              <a:xfrm>
                <a:off x="1818" y="2534"/>
                <a:ext cx="96" cy="44"/>
              </a:xfrm>
              <a:custGeom>
                <a:avLst/>
                <a:gdLst/>
                <a:ahLst/>
                <a:cxnLst>
                  <a:cxn ang="0">
                    <a:pos x="90" y="0"/>
                  </a:cxn>
                  <a:cxn ang="0">
                    <a:pos x="95" y="5"/>
                  </a:cxn>
                  <a:cxn ang="0">
                    <a:pos x="0" y="43"/>
                  </a:cxn>
                  <a:cxn ang="0">
                    <a:pos x="0" y="34"/>
                  </a:cxn>
                  <a:cxn ang="0">
                    <a:pos x="90" y="0"/>
                  </a:cxn>
                </a:cxnLst>
                <a:rect l="0" t="0" r="r" b="b"/>
                <a:pathLst>
                  <a:path w="96" h="44">
                    <a:moveTo>
                      <a:pt x="90" y="0"/>
                    </a:moveTo>
                    <a:lnTo>
                      <a:pt x="95" y="5"/>
                    </a:lnTo>
                    <a:lnTo>
                      <a:pt x="0" y="43"/>
                    </a:lnTo>
                    <a:lnTo>
                      <a:pt x="0" y="34"/>
                    </a:lnTo>
                    <a:lnTo>
                      <a:pt x="90" y="0"/>
                    </a:lnTo>
                  </a:path>
                </a:pathLst>
              </a:custGeom>
              <a:solidFill>
                <a:srgbClr val="F2F2F2"/>
              </a:solidFill>
              <a:ln w="9525" cap="rnd">
                <a:solidFill>
                  <a:srgbClr val="C0C0C0"/>
                </a:solidFill>
                <a:round/>
                <a:headEnd/>
                <a:tailEnd/>
              </a:ln>
              <a:effectLst/>
            </p:spPr>
            <p:txBody>
              <a:bodyPr/>
              <a:lstStyle/>
              <a:p>
                <a:endParaRPr lang="en-US"/>
              </a:p>
            </p:txBody>
          </p:sp>
          <p:sp>
            <p:nvSpPr>
              <p:cNvPr id="634020" name="Freeform 164"/>
              <p:cNvSpPr>
                <a:spLocks/>
              </p:cNvSpPr>
              <p:nvPr/>
            </p:nvSpPr>
            <p:spPr bwMode="auto">
              <a:xfrm>
                <a:off x="1836" y="2205"/>
                <a:ext cx="51" cy="38"/>
              </a:xfrm>
              <a:custGeom>
                <a:avLst/>
                <a:gdLst/>
                <a:ahLst/>
                <a:cxnLst>
                  <a:cxn ang="0">
                    <a:pos x="50" y="0"/>
                  </a:cxn>
                  <a:cxn ang="0">
                    <a:pos x="45" y="12"/>
                  </a:cxn>
                  <a:cxn ang="0">
                    <a:pos x="50" y="22"/>
                  </a:cxn>
                  <a:cxn ang="0">
                    <a:pos x="0" y="37"/>
                  </a:cxn>
                  <a:cxn ang="0">
                    <a:pos x="0" y="10"/>
                  </a:cxn>
                  <a:cxn ang="0">
                    <a:pos x="50" y="0"/>
                  </a:cxn>
                </a:cxnLst>
                <a:rect l="0" t="0" r="r" b="b"/>
                <a:pathLst>
                  <a:path w="51" h="38">
                    <a:moveTo>
                      <a:pt x="50" y="0"/>
                    </a:moveTo>
                    <a:lnTo>
                      <a:pt x="45" y="12"/>
                    </a:lnTo>
                    <a:lnTo>
                      <a:pt x="50" y="22"/>
                    </a:lnTo>
                    <a:lnTo>
                      <a:pt x="0" y="37"/>
                    </a:lnTo>
                    <a:lnTo>
                      <a:pt x="0" y="10"/>
                    </a:lnTo>
                    <a:lnTo>
                      <a:pt x="50" y="0"/>
                    </a:lnTo>
                  </a:path>
                </a:pathLst>
              </a:custGeom>
              <a:solidFill>
                <a:srgbClr val="8C8C8C"/>
              </a:solidFill>
              <a:ln w="9525" cap="rnd">
                <a:solidFill>
                  <a:srgbClr val="C0C0C0"/>
                </a:solidFill>
                <a:round/>
                <a:headEnd/>
                <a:tailEnd/>
              </a:ln>
              <a:effectLst/>
            </p:spPr>
            <p:txBody>
              <a:bodyPr/>
              <a:lstStyle/>
              <a:p>
                <a:endParaRPr lang="en-US"/>
              </a:p>
            </p:txBody>
          </p:sp>
          <p:sp>
            <p:nvSpPr>
              <p:cNvPr id="634021" name="Freeform 165"/>
              <p:cNvSpPr>
                <a:spLocks/>
              </p:cNvSpPr>
              <p:nvPr/>
            </p:nvSpPr>
            <p:spPr bwMode="auto">
              <a:xfrm>
                <a:off x="1815" y="2209"/>
                <a:ext cx="99" cy="34"/>
              </a:xfrm>
              <a:custGeom>
                <a:avLst/>
                <a:gdLst/>
                <a:ahLst/>
                <a:cxnLst>
                  <a:cxn ang="0">
                    <a:pos x="98" y="0"/>
                  </a:cxn>
                  <a:cxn ang="0">
                    <a:pos x="0" y="23"/>
                  </a:cxn>
                  <a:cxn ang="0">
                    <a:pos x="0" y="33"/>
                  </a:cxn>
                  <a:cxn ang="0">
                    <a:pos x="98" y="7"/>
                  </a:cxn>
                  <a:cxn ang="0">
                    <a:pos x="98" y="0"/>
                  </a:cxn>
                </a:cxnLst>
                <a:rect l="0" t="0" r="r" b="b"/>
                <a:pathLst>
                  <a:path w="99" h="34">
                    <a:moveTo>
                      <a:pt x="98" y="0"/>
                    </a:moveTo>
                    <a:lnTo>
                      <a:pt x="0" y="23"/>
                    </a:lnTo>
                    <a:lnTo>
                      <a:pt x="0" y="33"/>
                    </a:lnTo>
                    <a:lnTo>
                      <a:pt x="98" y="7"/>
                    </a:lnTo>
                    <a:lnTo>
                      <a:pt x="98" y="0"/>
                    </a:lnTo>
                  </a:path>
                </a:pathLst>
              </a:custGeom>
              <a:solidFill>
                <a:srgbClr val="808080"/>
              </a:solidFill>
              <a:ln w="9525" cap="rnd">
                <a:solidFill>
                  <a:srgbClr val="C0C0C0"/>
                </a:solidFill>
                <a:round/>
                <a:headEnd/>
                <a:tailEnd/>
              </a:ln>
              <a:effectLst/>
            </p:spPr>
            <p:txBody>
              <a:bodyPr/>
              <a:lstStyle/>
              <a:p>
                <a:endParaRPr lang="en-US"/>
              </a:p>
            </p:txBody>
          </p:sp>
          <p:sp>
            <p:nvSpPr>
              <p:cNvPr id="634022" name="Freeform 166"/>
              <p:cNvSpPr>
                <a:spLocks/>
              </p:cNvSpPr>
              <p:nvPr/>
            </p:nvSpPr>
            <p:spPr bwMode="auto">
              <a:xfrm>
                <a:off x="1886" y="2205"/>
                <a:ext cx="1" cy="34"/>
              </a:xfrm>
              <a:custGeom>
                <a:avLst/>
                <a:gdLst/>
                <a:ahLst/>
                <a:cxnLst>
                  <a:cxn ang="0">
                    <a:pos x="0" y="0"/>
                  </a:cxn>
                  <a:cxn ang="0">
                    <a:pos x="0" y="33"/>
                  </a:cxn>
                  <a:cxn ang="0">
                    <a:pos x="0" y="16"/>
                  </a:cxn>
                  <a:cxn ang="0">
                    <a:pos x="0" y="0"/>
                  </a:cxn>
                </a:cxnLst>
                <a:rect l="0" t="0" r="r" b="b"/>
                <a:pathLst>
                  <a:path w="1" h="34">
                    <a:moveTo>
                      <a:pt x="0" y="0"/>
                    </a:moveTo>
                    <a:lnTo>
                      <a:pt x="0" y="33"/>
                    </a:lnTo>
                    <a:lnTo>
                      <a:pt x="0" y="16"/>
                    </a:lnTo>
                    <a:lnTo>
                      <a:pt x="0" y="0"/>
                    </a:lnTo>
                  </a:path>
                </a:pathLst>
              </a:custGeom>
              <a:solidFill>
                <a:srgbClr val="9D9484"/>
              </a:solidFill>
              <a:ln w="9525" cap="rnd">
                <a:solidFill>
                  <a:srgbClr val="C0C0C0"/>
                </a:solidFill>
                <a:round/>
                <a:headEnd/>
                <a:tailEnd/>
              </a:ln>
              <a:effectLst/>
            </p:spPr>
            <p:txBody>
              <a:bodyPr/>
              <a:lstStyle/>
              <a:p>
                <a:endParaRPr lang="en-US"/>
              </a:p>
            </p:txBody>
          </p:sp>
          <p:sp>
            <p:nvSpPr>
              <p:cNvPr id="634023" name="Freeform 167"/>
              <p:cNvSpPr>
                <a:spLocks/>
              </p:cNvSpPr>
              <p:nvPr/>
            </p:nvSpPr>
            <p:spPr bwMode="auto">
              <a:xfrm>
                <a:off x="1818" y="2212"/>
                <a:ext cx="91" cy="33"/>
              </a:xfrm>
              <a:custGeom>
                <a:avLst/>
                <a:gdLst/>
                <a:ahLst/>
                <a:cxnLst>
                  <a:cxn ang="0">
                    <a:pos x="90" y="0"/>
                  </a:cxn>
                  <a:cxn ang="0">
                    <a:pos x="0" y="27"/>
                  </a:cxn>
                  <a:cxn ang="0">
                    <a:pos x="0" y="32"/>
                  </a:cxn>
                  <a:cxn ang="0">
                    <a:pos x="90" y="4"/>
                  </a:cxn>
                  <a:cxn ang="0">
                    <a:pos x="90" y="0"/>
                  </a:cxn>
                </a:cxnLst>
                <a:rect l="0" t="0" r="r" b="b"/>
                <a:pathLst>
                  <a:path w="91" h="33">
                    <a:moveTo>
                      <a:pt x="90" y="0"/>
                    </a:moveTo>
                    <a:lnTo>
                      <a:pt x="0" y="27"/>
                    </a:lnTo>
                    <a:lnTo>
                      <a:pt x="0" y="32"/>
                    </a:lnTo>
                    <a:lnTo>
                      <a:pt x="90" y="4"/>
                    </a:lnTo>
                    <a:lnTo>
                      <a:pt x="90" y="0"/>
                    </a:lnTo>
                  </a:path>
                </a:pathLst>
              </a:custGeom>
              <a:solidFill>
                <a:srgbClr val="404040"/>
              </a:solidFill>
              <a:ln w="9525" cap="rnd">
                <a:solidFill>
                  <a:srgbClr val="C0C0C0"/>
                </a:solidFill>
                <a:round/>
                <a:headEnd/>
                <a:tailEnd/>
              </a:ln>
              <a:effectLst/>
            </p:spPr>
            <p:txBody>
              <a:bodyPr/>
              <a:lstStyle/>
              <a:p>
                <a:endParaRPr lang="en-US"/>
              </a:p>
            </p:txBody>
          </p:sp>
          <p:sp>
            <p:nvSpPr>
              <p:cNvPr id="634024" name="Freeform 168"/>
              <p:cNvSpPr>
                <a:spLocks/>
              </p:cNvSpPr>
              <p:nvPr/>
            </p:nvSpPr>
            <p:spPr bwMode="auto">
              <a:xfrm>
                <a:off x="1753" y="2713"/>
                <a:ext cx="23" cy="36"/>
              </a:xfrm>
              <a:custGeom>
                <a:avLst/>
                <a:gdLst/>
                <a:ahLst/>
                <a:cxnLst>
                  <a:cxn ang="0">
                    <a:pos x="22" y="24"/>
                  </a:cxn>
                  <a:cxn ang="0">
                    <a:pos x="0" y="35"/>
                  </a:cxn>
                  <a:cxn ang="0">
                    <a:pos x="22" y="0"/>
                  </a:cxn>
                  <a:cxn ang="0">
                    <a:pos x="22" y="24"/>
                  </a:cxn>
                </a:cxnLst>
                <a:rect l="0" t="0" r="r" b="b"/>
                <a:pathLst>
                  <a:path w="23" h="36">
                    <a:moveTo>
                      <a:pt x="22" y="24"/>
                    </a:moveTo>
                    <a:lnTo>
                      <a:pt x="0" y="35"/>
                    </a:lnTo>
                    <a:lnTo>
                      <a:pt x="22" y="0"/>
                    </a:lnTo>
                    <a:lnTo>
                      <a:pt x="22" y="24"/>
                    </a:lnTo>
                  </a:path>
                </a:pathLst>
              </a:custGeom>
              <a:solidFill>
                <a:srgbClr val="999999"/>
              </a:solidFill>
              <a:ln w="9525" cap="rnd">
                <a:solidFill>
                  <a:srgbClr val="C0C0C0"/>
                </a:solidFill>
                <a:round/>
                <a:headEnd/>
                <a:tailEnd/>
              </a:ln>
              <a:effectLst/>
            </p:spPr>
            <p:txBody>
              <a:bodyPr/>
              <a:lstStyle/>
              <a:p>
                <a:endParaRPr lang="en-US"/>
              </a:p>
            </p:txBody>
          </p:sp>
          <p:sp>
            <p:nvSpPr>
              <p:cNvPr id="634025" name="Freeform 169"/>
              <p:cNvSpPr>
                <a:spLocks/>
              </p:cNvSpPr>
              <p:nvPr/>
            </p:nvSpPr>
            <p:spPr bwMode="auto">
              <a:xfrm>
                <a:off x="1735" y="2694"/>
                <a:ext cx="27" cy="55"/>
              </a:xfrm>
              <a:custGeom>
                <a:avLst/>
                <a:gdLst/>
                <a:ahLst/>
                <a:cxnLst>
                  <a:cxn ang="0">
                    <a:pos x="26" y="12"/>
                  </a:cxn>
                  <a:cxn ang="0">
                    <a:pos x="15" y="54"/>
                  </a:cxn>
                  <a:cxn ang="0">
                    <a:pos x="0" y="36"/>
                  </a:cxn>
                  <a:cxn ang="0">
                    <a:pos x="9" y="0"/>
                  </a:cxn>
                  <a:cxn ang="0">
                    <a:pos x="26" y="12"/>
                  </a:cxn>
                </a:cxnLst>
                <a:rect l="0" t="0" r="r" b="b"/>
                <a:pathLst>
                  <a:path w="27" h="55">
                    <a:moveTo>
                      <a:pt x="26" y="12"/>
                    </a:moveTo>
                    <a:lnTo>
                      <a:pt x="15" y="54"/>
                    </a:lnTo>
                    <a:lnTo>
                      <a:pt x="0" y="36"/>
                    </a:lnTo>
                    <a:lnTo>
                      <a:pt x="9" y="0"/>
                    </a:lnTo>
                    <a:lnTo>
                      <a:pt x="26" y="12"/>
                    </a:lnTo>
                  </a:path>
                </a:pathLst>
              </a:custGeom>
              <a:solidFill>
                <a:srgbClr val="E6E6E6"/>
              </a:solidFill>
              <a:ln w="9525" cap="rnd">
                <a:solidFill>
                  <a:srgbClr val="C0C0C0"/>
                </a:solidFill>
                <a:round/>
                <a:headEnd/>
                <a:tailEnd/>
              </a:ln>
              <a:effectLst/>
            </p:spPr>
            <p:txBody>
              <a:bodyPr/>
              <a:lstStyle/>
              <a:p>
                <a:endParaRPr lang="en-US"/>
              </a:p>
            </p:txBody>
          </p:sp>
          <p:sp>
            <p:nvSpPr>
              <p:cNvPr id="634026" name="Freeform 170"/>
              <p:cNvSpPr>
                <a:spLocks/>
              </p:cNvSpPr>
              <p:nvPr/>
            </p:nvSpPr>
            <p:spPr bwMode="auto">
              <a:xfrm>
                <a:off x="1700" y="2668"/>
                <a:ext cx="22" cy="33"/>
              </a:xfrm>
              <a:custGeom>
                <a:avLst/>
                <a:gdLst/>
                <a:ahLst/>
                <a:cxnLst>
                  <a:cxn ang="0">
                    <a:pos x="21" y="23"/>
                  </a:cxn>
                  <a:cxn ang="0">
                    <a:pos x="0" y="32"/>
                  </a:cxn>
                  <a:cxn ang="0">
                    <a:pos x="21" y="0"/>
                  </a:cxn>
                  <a:cxn ang="0">
                    <a:pos x="21" y="23"/>
                  </a:cxn>
                </a:cxnLst>
                <a:rect l="0" t="0" r="r" b="b"/>
                <a:pathLst>
                  <a:path w="22" h="33">
                    <a:moveTo>
                      <a:pt x="21" y="23"/>
                    </a:moveTo>
                    <a:lnTo>
                      <a:pt x="0" y="32"/>
                    </a:lnTo>
                    <a:lnTo>
                      <a:pt x="21" y="0"/>
                    </a:lnTo>
                    <a:lnTo>
                      <a:pt x="21" y="23"/>
                    </a:lnTo>
                  </a:path>
                </a:pathLst>
              </a:custGeom>
              <a:solidFill>
                <a:srgbClr val="999999"/>
              </a:solidFill>
              <a:ln w="9525" cap="rnd">
                <a:solidFill>
                  <a:srgbClr val="C0C0C0"/>
                </a:solidFill>
                <a:round/>
                <a:headEnd/>
                <a:tailEnd/>
              </a:ln>
              <a:effectLst/>
            </p:spPr>
            <p:txBody>
              <a:bodyPr/>
              <a:lstStyle/>
              <a:p>
                <a:endParaRPr lang="en-US"/>
              </a:p>
            </p:txBody>
          </p:sp>
          <p:sp>
            <p:nvSpPr>
              <p:cNvPr id="634027" name="Freeform 171"/>
              <p:cNvSpPr>
                <a:spLocks/>
              </p:cNvSpPr>
              <p:nvPr/>
            </p:nvSpPr>
            <p:spPr bwMode="auto">
              <a:xfrm>
                <a:off x="1684" y="2655"/>
                <a:ext cx="25" cy="46"/>
              </a:xfrm>
              <a:custGeom>
                <a:avLst/>
                <a:gdLst/>
                <a:ahLst/>
                <a:cxnLst>
                  <a:cxn ang="0">
                    <a:pos x="24" y="10"/>
                  </a:cxn>
                  <a:cxn ang="0">
                    <a:pos x="14" y="45"/>
                  </a:cxn>
                  <a:cxn ang="0">
                    <a:pos x="0" y="29"/>
                  </a:cxn>
                  <a:cxn ang="0">
                    <a:pos x="9" y="0"/>
                  </a:cxn>
                  <a:cxn ang="0">
                    <a:pos x="24" y="10"/>
                  </a:cxn>
                </a:cxnLst>
                <a:rect l="0" t="0" r="r" b="b"/>
                <a:pathLst>
                  <a:path w="25" h="46">
                    <a:moveTo>
                      <a:pt x="24" y="10"/>
                    </a:moveTo>
                    <a:lnTo>
                      <a:pt x="14" y="45"/>
                    </a:lnTo>
                    <a:lnTo>
                      <a:pt x="0" y="29"/>
                    </a:lnTo>
                    <a:lnTo>
                      <a:pt x="9" y="0"/>
                    </a:lnTo>
                    <a:lnTo>
                      <a:pt x="24" y="10"/>
                    </a:lnTo>
                  </a:path>
                </a:pathLst>
              </a:custGeom>
              <a:solidFill>
                <a:srgbClr val="E6E6E6"/>
              </a:solidFill>
              <a:ln w="9525" cap="rnd">
                <a:solidFill>
                  <a:srgbClr val="C0C0C0"/>
                </a:solidFill>
                <a:round/>
                <a:headEnd/>
                <a:tailEnd/>
              </a:ln>
              <a:effectLst/>
            </p:spPr>
            <p:txBody>
              <a:bodyPr/>
              <a:lstStyle/>
              <a:p>
                <a:endParaRPr lang="en-US"/>
              </a:p>
            </p:txBody>
          </p:sp>
          <p:sp>
            <p:nvSpPr>
              <p:cNvPr id="634028" name="Freeform 172"/>
              <p:cNvSpPr>
                <a:spLocks/>
              </p:cNvSpPr>
              <p:nvPr/>
            </p:nvSpPr>
            <p:spPr bwMode="auto">
              <a:xfrm>
                <a:off x="1804" y="2584"/>
                <a:ext cx="114" cy="68"/>
              </a:xfrm>
              <a:custGeom>
                <a:avLst/>
                <a:gdLst/>
                <a:ahLst/>
                <a:cxnLst>
                  <a:cxn ang="0">
                    <a:pos x="113" y="12"/>
                  </a:cxn>
                  <a:cxn ang="0">
                    <a:pos x="2" y="67"/>
                  </a:cxn>
                  <a:cxn ang="0">
                    <a:pos x="0" y="51"/>
                  </a:cxn>
                  <a:cxn ang="0">
                    <a:pos x="110" y="0"/>
                  </a:cxn>
                  <a:cxn ang="0">
                    <a:pos x="113" y="12"/>
                  </a:cxn>
                </a:cxnLst>
                <a:rect l="0" t="0" r="r" b="b"/>
                <a:pathLst>
                  <a:path w="114" h="68">
                    <a:moveTo>
                      <a:pt x="113" y="12"/>
                    </a:moveTo>
                    <a:lnTo>
                      <a:pt x="2" y="67"/>
                    </a:lnTo>
                    <a:lnTo>
                      <a:pt x="0" y="51"/>
                    </a:lnTo>
                    <a:lnTo>
                      <a:pt x="110" y="0"/>
                    </a:lnTo>
                    <a:lnTo>
                      <a:pt x="113" y="12"/>
                    </a:lnTo>
                  </a:path>
                </a:pathLst>
              </a:custGeom>
              <a:solidFill>
                <a:srgbClr val="E6E6E6"/>
              </a:solidFill>
              <a:ln w="9525" cap="rnd">
                <a:solidFill>
                  <a:srgbClr val="C0C0C0"/>
                </a:solidFill>
                <a:round/>
                <a:headEnd/>
                <a:tailEnd/>
              </a:ln>
              <a:effectLst/>
            </p:spPr>
            <p:txBody>
              <a:bodyPr/>
              <a:lstStyle/>
              <a:p>
                <a:endParaRPr lang="en-US"/>
              </a:p>
            </p:txBody>
          </p:sp>
          <p:sp>
            <p:nvSpPr>
              <p:cNvPr id="634029" name="Freeform 173"/>
              <p:cNvSpPr>
                <a:spLocks/>
              </p:cNvSpPr>
              <p:nvPr/>
            </p:nvSpPr>
            <p:spPr bwMode="auto">
              <a:xfrm>
                <a:off x="1804" y="2569"/>
                <a:ext cx="114" cy="67"/>
              </a:xfrm>
              <a:custGeom>
                <a:avLst/>
                <a:gdLst/>
                <a:ahLst/>
                <a:cxnLst>
                  <a:cxn ang="0">
                    <a:pos x="110" y="12"/>
                  </a:cxn>
                  <a:cxn ang="0">
                    <a:pos x="0" y="66"/>
                  </a:cxn>
                  <a:cxn ang="0">
                    <a:pos x="2" y="53"/>
                  </a:cxn>
                  <a:cxn ang="0">
                    <a:pos x="113" y="0"/>
                  </a:cxn>
                  <a:cxn ang="0">
                    <a:pos x="110" y="12"/>
                  </a:cxn>
                </a:cxnLst>
                <a:rect l="0" t="0" r="r" b="b"/>
                <a:pathLst>
                  <a:path w="114" h="67">
                    <a:moveTo>
                      <a:pt x="110" y="12"/>
                    </a:moveTo>
                    <a:lnTo>
                      <a:pt x="0" y="66"/>
                    </a:lnTo>
                    <a:lnTo>
                      <a:pt x="2" y="53"/>
                    </a:lnTo>
                    <a:lnTo>
                      <a:pt x="113" y="0"/>
                    </a:lnTo>
                    <a:lnTo>
                      <a:pt x="110" y="12"/>
                    </a:lnTo>
                  </a:path>
                </a:pathLst>
              </a:custGeom>
              <a:solidFill>
                <a:srgbClr val="CCCCCC"/>
              </a:solidFill>
              <a:ln w="9525" cap="rnd">
                <a:solidFill>
                  <a:srgbClr val="C0C0C0"/>
                </a:solidFill>
                <a:round/>
                <a:headEnd/>
                <a:tailEnd/>
              </a:ln>
              <a:effectLst/>
            </p:spPr>
            <p:txBody>
              <a:bodyPr/>
              <a:lstStyle/>
              <a:p>
                <a:endParaRPr lang="en-US"/>
              </a:p>
            </p:txBody>
          </p:sp>
          <p:sp>
            <p:nvSpPr>
              <p:cNvPr id="634030" name="Freeform 174"/>
              <p:cNvSpPr>
                <a:spLocks/>
              </p:cNvSpPr>
              <p:nvPr/>
            </p:nvSpPr>
            <p:spPr bwMode="auto">
              <a:xfrm>
                <a:off x="1804" y="2610"/>
                <a:ext cx="114" cy="75"/>
              </a:xfrm>
              <a:custGeom>
                <a:avLst/>
                <a:gdLst/>
                <a:ahLst/>
                <a:cxnLst>
                  <a:cxn ang="0">
                    <a:pos x="113" y="15"/>
                  </a:cxn>
                  <a:cxn ang="0">
                    <a:pos x="2" y="74"/>
                  </a:cxn>
                  <a:cxn ang="0">
                    <a:pos x="0" y="58"/>
                  </a:cxn>
                  <a:cxn ang="0">
                    <a:pos x="110" y="0"/>
                  </a:cxn>
                  <a:cxn ang="0">
                    <a:pos x="113" y="15"/>
                  </a:cxn>
                </a:cxnLst>
                <a:rect l="0" t="0" r="r" b="b"/>
                <a:pathLst>
                  <a:path w="114" h="75">
                    <a:moveTo>
                      <a:pt x="113" y="15"/>
                    </a:moveTo>
                    <a:lnTo>
                      <a:pt x="2" y="74"/>
                    </a:lnTo>
                    <a:lnTo>
                      <a:pt x="0" y="58"/>
                    </a:lnTo>
                    <a:lnTo>
                      <a:pt x="110" y="0"/>
                    </a:lnTo>
                    <a:lnTo>
                      <a:pt x="113" y="15"/>
                    </a:lnTo>
                  </a:path>
                </a:pathLst>
              </a:custGeom>
              <a:solidFill>
                <a:srgbClr val="E6E6E6"/>
              </a:solidFill>
              <a:ln w="9525" cap="rnd">
                <a:solidFill>
                  <a:srgbClr val="C0C0C0"/>
                </a:solidFill>
                <a:round/>
                <a:headEnd/>
                <a:tailEnd/>
              </a:ln>
              <a:effectLst/>
            </p:spPr>
            <p:txBody>
              <a:bodyPr/>
              <a:lstStyle/>
              <a:p>
                <a:endParaRPr lang="en-US"/>
              </a:p>
            </p:txBody>
          </p:sp>
          <p:sp>
            <p:nvSpPr>
              <p:cNvPr id="634031" name="Freeform 175"/>
              <p:cNvSpPr>
                <a:spLocks/>
              </p:cNvSpPr>
              <p:nvPr/>
            </p:nvSpPr>
            <p:spPr bwMode="auto">
              <a:xfrm>
                <a:off x="1804" y="2600"/>
                <a:ext cx="114" cy="64"/>
              </a:xfrm>
              <a:custGeom>
                <a:avLst/>
                <a:gdLst/>
                <a:ahLst/>
                <a:cxnLst>
                  <a:cxn ang="0">
                    <a:pos x="110" y="10"/>
                  </a:cxn>
                  <a:cxn ang="0">
                    <a:pos x="0" y="63"/>
                  </a:cxn>
                  <a:cxn ang="0">
                    <a:pos x="2" y="50"/>
                  </a:cxn>
                  <a:cxn ang="0">
                    <a:pos x="113" y="0"/>
                  </a:cxn>
                  <a:cxn ang="0">
                    <a:pos x="110" y="10"/>
                  </a:cxn>
                </a:cxnLst>
                <a:rect l="0" t="0" r="r" b="b"/>
                <a:pathLst>
                  <a:path w="114" h="64">
                    <a:moveTo>
                      <a:pt x="110" y="10"/>
                    </a:moveTo>
                    <a:lnTo>
                      <a:pt x="0" y="63"/>
                    </a:lnTo>
                    <a:lnTo>
                      <a:pt x="2" y="50"/>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4032" name="Freeform 176"/>
              <p:cNvSpPr>
                <a:spLocks/>
              </p:cNvSpPr>
              <p:nvPr/>
            </p:nvSpPr>
            <p:spPr bwMode="auto">
              <a:xfrm>
                <a:off x="1804" y="2643"/>
                <a:ext cx="114" cy="66"/>
              </a:xfrm>
              <a:custGeom>
                <a:avLst/>
                <a:gdLst/>
                <a:ahLst/>
                <a:cxnLst>
                  <a:cxn ang="0">
                    <a:pos x="113" y="10"/>
                  </a:cxn>
                  <a:cxn ang="0">
                    <a:pos x="2" y="65"/>
                  </a:cxn>
                  <a:cxn ang="0">
                    <a:pos x="0" y="49"/>
                  </a:cxn>
                  <a:cxn ang="0">
                    <a:pos x="110" y="0"/>
                  </a:cxn>
                  <a:cxn ang="0">
                    <a:pos x="113" y="10"/>
                  </a:cxn>
                </a:cxnLst>
                <a:rect l="0" t="0" r="r" b="b"/>
                <a:pathLst>
                  <a:path w="114" h="66">
                    <a:moveTo>
                      <a:pt x="113" y="10"/>
                    </a:moveTo>
                    <a:lnTo>
                      <a:pt x="2" y="65"/>
                    </a:lnTo>
                    <a:lnTo>
                      <a:pt x="0" y="49"/>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4033" name="Freeform 177"/>
              <p:cNvSpPr>
                <a:spLocks/>
              </p:cNvSpPr>
              <p:nvPr/>
            </p:nvSpPr>
            <p:spPr bwMode="auto">
              <a:xfrm>
                <a:off x="1804" y="2624"/>
                <a:ext cx="114" cy="69"/>
              </a:xfrm>
              <a:custGeom>
                <a:avLst/>
                <a:gdLst/>
                <a:ahLst/>
                <a:cxnLst>
                  <a:cxn ang="0">
                    <a:pos x="110" y="12"/>
                  </a:cxn>
                  <a:cxn ang="0">
                    <a:pos x="0" y="68"/>
                  </a:cxn>
                  <a:cxn ang="0">
                    <a:pos x="2" y="55"/>
                  </a:cxn>
                  <a:cxn ang="0">
                    <a:pos x="113" y="0"/>
                  </a:cxn>
                  <a:cxn ang="0">
                    <a:pos x="110" y="12"/>
                  </a:cxn>
                </a:cxnLst>
                <a:rect l="0" t="0" r="r" b="b"/>
                <a:pathLst>
                  <a:path w="114" h="69">
                    <a:moveTo>
                      <a:pt x="110" y="12"/>
                    </a:moveTo>
                    <a:lnTo>
                      <a:pt x="0" y="68"/>
                    </a:lnTo>
                    <a:lnTo>
                      <a:pt x="2" y="55"/>
                    </a:lnTo>
                    <a:lnTo>
                      <a:pt x="113" y="0"/>
                    </a:lnTo>
                    <a:lnTo>
                      <a:pt x="110" y="12"/>
                    </a:lnTo>
                  </a:path>
                </a:pathLst>
              </a:custGeom>
              <a:solidFill>
                <a:srgbClr val="999999"/>
              </a:solidFill>
              <a:ln w="9525" cap="rnd">
                <a:solidFill>
                  <a:srgbClr val="C0C0C0"/>
                </a:solidFill>
                <a:round/>
                <a:headEnd/>
                <a:tailEnd/>
              </a:ln>
              <a:effectLst/>
            </p:spPr>
            <p:txBody>
              <a:bodyPr/>
              <a:lstStyle/>
              <a:p>
                <a:endParaRPr lang="en-US"/>
              </a:p>
            </p:txBody>
          </p:sp>
          <p:sp>
            <p:nvSpPr>
              <p:cNvPr id="634034" name="Freeform 178"/>
              <p:cNvSpPr>
                <a:spLocks/>
              </p:cNvSpPr>
              <p:nvPr/>
            </p:nvSpPr>
            <p:spPr bwMode="auto">
              <a:xfrm>
                <a:off x="1804" y="2670"/>
                <a:ext cx="114" cy="70"/>
              </a:xfrm>
              <a:custGeom>
                <a:avLst/>
                <a:gdLst/>
                <a:ahLst/>
                <a:cxnLst>
                  <a:cxn ang="0">
                    <a:pos x="113" y="10"/>
                  </a:cxn>
                  <a:cxn ang="0">
                    <a:pos x="2" y="69"/>
                  </a:cxn>
                  <a:cxn ang="0">
                    <a:pos x="0" y="53"/>
                  </a:cxn>
                  <a:cxn ang="0">
                    <a:pos x="110" y="0"/>
                  </a:cxn>
                  <a:cxn ang="0">
                    <a:pos x="113" y="10"/>
                  </a:cxn>
                </a:cxnLst>
                <a:rect l="0" t="0" r="r" b="b"/>
                <a:pathLst>
                  <a:path w="114" h="70">
                    <a:moveTo>
                      <a:pt x="113" y="10"/>
                    </a:moveTo>
                    <a:lnTo>
                      <a:pt x="2" y="69"/>
                    </a:lnTo>
                    <a:lnTo>
                      <a:pt x="0" y="53"/>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4035" name="Freeform 179"/>
              <p:cNvSpPr>
                <a:spLocks/>
              </p:cNvSpPr>
              <p:nvPr/>
            </p:nvSpPr>
            <p:spPr bwMode="auto">
              <a:xfrm>
                <a:off x="1804" y="2655"/>
                <a:ext cx="114" cy="68"/>
              </a:xfrm>
              <a:custGeom>
                <a:avLst/>
                <a:gdLst/>
                <a:ahLst/>
                <a:cxnLst>
                  <a:cxn ang="0">
                    <a:pos x="110" y="10"/>
                  </a:cxn>
                  <a:cxn ang="0">
                    <a:pos x="0" y="67"/>
                  </a:cxn>
                  <a:cxn ang="0">
                    <a:pos x="2" y="54"/>
                  </a:cxn>
                  <a:cxn ang="0">
                    <a:pos x="113" y="0"/>
                  </a:cxn>
                  <a:cxn ang="0">
                    <a:pos x="110" y="10"/>
                  </a:cxn>
                </a:cxnLst>
                <a:rect l="0" t="0" r="r" b="b"/>
                <a:pathLst>
                  <a:path w="114" h="68">
                    <a:moveTo>
                      <a:pt x="110" y="10"/>
                    </a:moveTo>
                    <a:lnTo>
                      <a:pt x="0" y="67"/>
                    </a:lnTo>
                    <a:lnTo>
                      <a:pt x="2" y="54"/>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4036" name="Freeform 180"/>
              <p:cNvSpPr>
                <a:spLocks/>
              </p:cNvSpPr>
              <p:nvPr/>
            </p:nvSpPr>
            <p:spPr bwMode="auto">
              <a:xfrm>
                <a:off x="1826" y="2271"/>
                <a:ext cx="97" cy="40"/>
              </a:xfrm>
              <a:custGeom>
                <a:avLst/>
                <a:gdLst/>
                <a:ahLst/>
                <a:cxnLst>
                  <a:cxn ang="0">
                    <a:pos x="90" y="0"/>
                  </a:cxn>
                  <a:cxn ang="0">
                    <a:pos x="96" y="15"/>
                  </a:cxn>
                  <a:cxn ang="0">
                    <a:pos x="4" y="39"/>
                  </a:cxn>
                  <a:cxn ang="0">
                    <a:pos x="0" y="23"/>
                  </a:cxn>
                  <a:cxn ang="0">
                    <a:pos x="90" y="0"/>
                  </a:cxn>
                </a:cxnLst>
                <a:rect l="0" t="0" r="r" b="b"/>
                <a:pathLst>
                  <a:path w="97" h="40">
                    <a:moveTo>
                      <a:pt x="90" y="0"/>
                    </a:moveTo>
                    <a:lnTo>
                      <a:pt x="96" y="15"/>
                    </a:lnTo>
                    <a:lnTo>
                      <a:pt x="4" y="39"/>
                    </a:lnTo>
                    <a:lnTo>
                      <a:pt x="0" y="23"/>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4037" name="Freeform 181"/>
              <p:cNvSpPr>
                <a:spLocks/>
              </p:cNvSpPr>
              <p:nvPr/>
            </p:nvSpPr>
            <p:spPr bwMode="auto">
              <a:xfrm>
                <a:off x="1826" y="2290"/>
                <a:ext cx="97" cy="36"/>
              </a:xfrm>
              <a:custGeom>
                <a:avLst/>
                <a:gdLst/>
                <a:ahLst/>
                <a:cxnLst>
                  <a:cxn ang="0">
                    <a:pos x="96" y="0"/>
                  </a:cxn>
                  <a:cxn ang="0">
                    <a:pos x="90" y="11"/>
                  </a:cxn>
                  <a:cxn ang="0">
                    <a:pos x="0" y="35"/>
                  </a:cxn>
                  <a:cxn ang="0">
                    <a:pos x="4" y="23"/>
                  </a:cxn>
                  <a:cxn ang="0">
                    <a:pos x="96" y="0"/>
                  </a:cxn>
                </a:cxnLst>
                <a:rect l="0" t="0" r="r" b="b"/>
                <a:pathLst>
                  <a:path w="97" h="36">
                    <a:moveTo>
                      <a:pt x="96" y="0"/>
                    </a:moveTo>
                    <a:lnTo>
                      <a:pt x="90" y="11"/>
                    </a:lnTo>
                    <a:lnTo>
                      <a:pt x="0" y="35"/>
                    </a:lnTo>
                    <a:lnTo>
                      <a:pt x="4" y="23"/>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4038" name="Freeform 182"/>
              <p:cNvSpPr>
                <a:spLocks/>
              </p:cNvSpPr>
              <p:nvPr/>
            </p:nvSpPr>
            <p:spPr bwMode="auto">
              <a:xfrm>
                <a:off x="1826" y="2298"/>
                <a:ext cx="23" cy="34"/>
              </a:xfrm>
              <a:custGeom>
                <a:avLst/>
                <a:gdLst/>
                <a:ahLst/>
                <a:cxnLst>
                  <a:cxn ang="0">
                    <a:pos x="0" y="0"/>
                  </a:cxn>
                  <a:cxn ang="0">
                    <a:pos x="22" y="17"/>
                  </a:cxn>
                  <a:cxn ang="0">
                    <a:pos x="0" y="33"/>
                  </a:cxn>
                  <a:cxn ang="0">
                    <a:pos x="0" y="0"/>
                  </a:cxn>
                </a:cxnLst>
                <a:rect l="0" t="0" r="r" b="b"/>
                <a:pathLst>
                  <a:path w="23" h="34">
                    <a:moveTo>
                      <a:pt x="0" y="0"/>
                    </a:moveTo>
                    <a:lnTo>
                      <a:pt x="22" y="17"/>
                    </a:lnTo>
                    <a:lnTo>
                      <a:pt x="0" y="33"/>
                    </a:lnTo>
                    <a:lnTo>
                      <a:pt x="0" y="0"/>
                    </a:lnTo>
                  </a:path>
                </a:pathLst>
              </a:custGeom>
              <a:solidFill>
                <a:srgbClr val="737373"/>
              </a:solidFill>
              <a:ln w="9525" cap="rnd">
                <a:solidFill>
                  <a:srgbClr val="C0C0C0"/>
                </a:solidFill>
                <a:round/>
                <a:headEnd/>
                <a:tailEnd/>
              </a:ln>
              <a:effectLst/>
            </p:spPr>
            <p:txBody>
              <a:bodyPr/>
              <a:lstStyle/>
              <a:p>
                <a:endParaRPr lang="en-US"/>
              </a:p>
            </p:txBody>
          </p:sp>
          <p:sp>
            <p:nvSpPr>
              <p:cNvPr id="634039" name="Freeform 183"/>
              <p:cNvSpPr>
                <a:spLocks/>
              </p:cNvSpPr>
              <p:nvPr/>
            </p:nvSpPr>
            <p:spPr bwMode="auto">
              <a:xfrm>
                <a:off x="1676" y="2514"/>
                <a:ext cx="247" cy="115"/>
              </a:xfrm>
              <a:custGeom>
                <a:avLst/>
                <a:gdLst/>
                <a:ahLst/>
                <a:cxnLst>
                  <a:cxn ang="0">
                    <a:pos x="246" y="56"/>
                  </a:cxn>
                  <a:cxn ang="0">
                    <a:pos x="129" y="114"/>
                  </a:cxn>
                  <a:cxn ang="0">
                    <a:pos x="0" y="0"/>
                  </a:cxn>
                </a:cxnLst>
                <a:rect l="0" t="0" r="r" b="b"/>
                <a:pathLst>
                  <a:path w="247" h="115">
                    <a:moveTo>
                      <a:pt x="246" y="56"/>
                    </a:moveTo>
                    <a:lnTo>
                      <a:pt x="129" y="11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4040" name="Freeform 184"/>
              <p:cNvSpPr>
                <a:spLocks/>
              </p:cNvSpPr>
              <p:nvPr/>
            </p:nvSpPr>
            <p:spPr bwMode="auto">
              <a:xfrm>
                <a:off x="1676" y="2212"/>
                <a:ext cx="247" cy="95"/>
              </a:xfrm>
              <a:custGeom>
                <a:avLst/>
                <a:gdLst/>
                <a:ahLst/>
                <a:cxnLst>
                  <a:cxn ang="0">
                    <a:pos x="246" y="57"/>
                  </a:cxn>
                  <a:cxn ang="0">
                    <a:pos x="130" y="94"/>
                  </a:cxn>
                  <a:cxn ang="0">
                    <a:pos x="0" y="0"/>
                  </a:cxn>
                </a:cxnLst>
                <a:rect l="0" t="0" r="r" b="b"/>
                <a:pathLst>
                  <a:path w="247" h="95">
                    <a:moveTo>
                      <a:pt x="246" y="57"/>
                    </a:moveTo>
                    <a:lnTo>
                      <a:pt x="130" y="9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4041" name="Freeform 185"/>
              <p:cNvSpPr>
                <a:spLocks/>
              </p:cNvSpPr>
              <p:nvPr/>
            </p:nvSpPr>
            <p:spPr bwMode="auto">
              <a:xfrm>
                <a:off x="1867" y="2662"/>
                <a:ext cx="480" cy="236"/>
              </a:xfrm>
              <a:custGeom>
                <a:avLst/>
                <a:gdLst/>
                <a:ahLst/>
                <a:cxnLst>
                  <a:cxn ang="0">
                    <a:pos x="422" y="0"/>
                  </a:cxn>
                  <a:cxn ang="0">
                    <a:pos x="0" y="45"/>
                  </a:cxn>
                  <a:cxn ang="0">
                    <a:pos x="32" y="235"/>
                  </a:cxn>
                  <a:cxn ang="0">
                    <a:pos x="479" y="168"/>
                  </a:cxn>
                  <a:cxn ang="0">
                    <a:pos x="422" y="0"/>
                  </a:cxn>
                </a:cxnLst>
                <a:rect l="0" t="0" r="r" b="b"/>
                <a:pathLst>
                  <a:path w="480" h="236">
                    <a:moveTo>
                      <a:pt x="422" y="0"/>
                    </a:moveTo>
                    <a:lnTo>
                      <a:pt x="0" y="45"/>
                    </a:lnTo>
                    <a:lnTo>
                      <a:pt x="32" y="235"/>
                    </a:lnTo>
                    <a:lnTo>
                      <a:pt x="479" y="168"/>
                    </a:lnTo>
                    <a:lnTo>
                      <a:pt x="422" y="0"/>
                    </a:lnTo>
                  </a:path>
                </a:pathLst>
              </a:custGeom>
              <a:solidFill>
                <a:srgbClr val="CCCCCC"/>
              </a:solidFill>
              <a:ln w="9525" cap="rnd">
                <a:solidFill>
                  <a:srgbClr val="C0C0C0"/>
                </a:solidFill>
                <a:round/>
                <a:headEnd/>
                <a:tailEnd/>
              </a:ln>
              <a:effectLst/>
            </p:spPr>
            <p:txBody>
              <a:bodyPr/>
              <a:lstStyle/>
              <a:p>
                <a:endParaRPr lang="en-US"/>
              </a:p>
            </p:txBody>
          </p:sp>
          <p:sp>
            <p:nvSpPr>
              <p:cNvPr id="634042" name="Freeform 186"/>
              <p:cNvSpPr>
                <a:spLocks/>
              </p:cNvSpPr>
              <p:nvPr/>
            </p:nvSpPr>
            <p:spPr bwMode="auto">
              <a:xfrm>
                <a:off x="2182" y="2801"/>
                <a:ext cx="34" cy="34"/>
              </a:xfrm>
              <a:custGeom>
                <a:avLst/>
                <a:gdLst/>
                <a:ahLst/>
                <a:cxnLst>
                  <a:cxn ang="0">
                    <a:pos x="33" y="0"/>
                  </a:cxn>
                  <a:cxn ang="0">
                    <a:pos x="30" y="19"/>
                  </a:cxn>
                  <a:cxn ang="0">
                    <a:pos x="0" y="33"/>
                  </a:cxn>
                  <a:cxn ang="0">
                    <a:pos x="2" y="11"/>
                  </a:cxn>
                  <a:cxn ang="0">
                    <a:pos x="33" y="0"/>
                  </a:cxn>
                </a:cxnLst>
                <a:rect l="0" t="0" r="r" b="b"/>
                <a:pathLst>
                  <a:path w="34" h="34">
                    <a:moveTo>
                      <a:pt x="33" y="0"/>
                    </a:moveTo>
                    <a:lnTo>
                      <a:pt x="30" y="19"/>
                    </a:lnTo>
                    <a:lnTo>
                      <a:pt x="0" y="33"/>
                    </a:lnTo>
                    <a:lnTo>
                      <a:pt x="2" y="11"/>
                    </a:lnTo>
                    <a:lnTo>
                      <a:pt x="33"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43" name="Freeform 187"/>
              <p:cNvSpPr>
                <a:spLocks/>
              </p:cNvSpPr>
              <p:nvPr/>
            </p:nvSpPr>
            <p:spPr bwMode="auto">
              <a:xfrm>
                <a:off x="1925" y="2743"/>
                <a:ext cx="291" cy="123"/>
              </a:xfrm>
              <a:custGeom>
                <a:avLst/>
                <a:gdLst/>
                <a:ahLst/>
                <a:cxnLst>
                  <a:cxn ang="0">
                    <a:pos x="270" y="0"/>
                  </a:cxn>
                  <a:cxn ang="0">
                    <a:pos x="0" y="31"/>
                  </a:cxn>
                  <a:cxn ang="0">
                    <a:pos x="13" y="99"/>
                  </a:cxn>
                  <a:cxn ang="0">
                    <a:pos x="49" y="97"/>
                  </a:cxn>
                  <a:cxn ang="0">
                    <a:pos x="53" y="122"/>
                  </a:cxn>
                  <a:cxn ang="0">
                    <a:pos x="269" y="90"/>
                  </a:cxn>
                  <a:cxn ang="0">
                    <a:pos x="262" y="63"/>
                  </a:cxn>
                  <a:cxn ang="0">
                    <a:pos x="290" y="58"/>
                  </a:cxn>
                  <a:cxn ang="0">
                    <a:pos x="270" y="0"/>
                  </a:cxn>
                </a:cxnLst>
                <a:rect l="0" t="0" r="r" b="b"/>
                <a:pathLst>
                  <a:path w="291" h="123">
                    <a:moveTo>
                      <a:pt x="270" y="0"/>
                    </a:moveTo>
                    <a:lnTo>
                      <a:pt x="0" y="31"/>
                    </a:lnTo>
                    <a:lnTo>
                      <a:pt x="13" y="99"/>
                    </a:lnTo>
                    <a:lnTo>
                      <a:pt x="49" y="97"/>
                    </a:lnTo>
                    <a:lnTo>
                      <a:pt x="53" y="122"/>
                    </a:lnTo>
                    <a:lnTo>
                      <a:pt x="269" y="90"/>
                    </a:lnTo>
                    <a:lnTo>
                      <a:pt x="262" y="63"/>
                    </a:lnTo>
                    <a:lnTo>
                      <a:pt x="290" y="58"/>
                    </a:lnTo>
                    <a:lnTo>
                      <a:pt x="270"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44" name="Freeform 188"/>
              <p:cNvSpPr>
                <a:spLocks/>
              </p:cNvSpPr>
              <p:nvPr/>
            </p:nvSpPr>
            <p:spPr bwMode="auto">
              <a:xfrm>
                <a:off x="1977" y="2836"/>
                <a:ext cx="218" cy="40"/>
              </a:xfrm>
              <a:custGeom>
                <a:avLst/>
                <a:gdLst/>
                <a:ahLst/>
                <a:cxnLst>
                  <a:cxn ang="0">
                    <a:pos x="217" y="0"/>
                  </a:cxn>
                  <a:cxn ang="0">
                    <a:pos x="212" y="8"/>
                  </a:cxn>
                  <a:cxn ang="0">
                    <a:pos x="0" y="39"/>
                  </a:cxn>
                  <a:cxn ang="0">
                    <a:pos x="2" y="27"/>
                  </a:cxn>
                  <a:cxn ang="0">
                    <a:pos x="217" y="0"/>
                  </a:cxn>
                </a:cxnLst>
                <a:rect l="0" t="0" r="r" b="b"/>
                <a:pathLst>
                  <a:path w="218" h="40">
                    <a:moveTo>
                      <a:pt x="217" y="0"/>
                    </a:moveTo>
                    <a:lnTo>
                      <a:pt x="212" y="8"/>
                    </a:lnTo>
                    <a:lnTo>
                      <a:pt x="0" y="39"/>
                    </a:lnTo>
                    <a:lnTo>
                      <a:pt x="2" y="27"/>
                    </a:lnTo>
                    <a:lnTo>
                      <a:pt x="21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45" name="Freeform 189"/>
              <p:cNvSpPr>
                <a:spLocks/>
              </p:cNvSpPr>
              <p:nvPr/>
            </p:nvSpPr>
            <p:spPr bwMode="auto">
              <a:xfrm>
                <a:off x="1970" y="2840"/>
                <a:ext cx="23" cy="36"/>
              </a:xfrm>
              <a:custGeom>
                <a:avLst/>
                <a:gdLst/>
                <a:ahLst/>
                <a:cxnLst>
                  <a:cxn ang="0">
                    <a:pos x="6" y="0"/>
                  </a:cxn>
                  <a:cxn ang="0">
                    <a:pos x="22" y="22"/>
                  </a:cxn>
                  <a:cxn ang="0">
                    <a:pos x="12" y="35"/>
                  </a:cxn>
                  <a:cxn ang="0">
                    <a:pos x="0" y="8"/>
                  </a:cxn>
                  <a:cxn ang="0">
                    <a:pos x="6" y="0"/>
                  </a:cxn>
                </a:cxnLst>
                <a:rect l="0" t="0" r="r" b="b"/>
                <a:pathLst>
                  <a:path w="23" h="36">
                    <a:moveTo>
                      <a:pt x="6" y="0"/>
                    </a:moveTo>
                    <a:lnTo>
                      <a:pt x="22" y="22"/>
                    </a:lnTo>
                    <a:lnTo>
                      <a:pt x="12" y="35"/>
                    </a:lnTo>
                    <a:lnTo>
                      <a:pt x="0" y="8"/>
                    </a:lnTo>
                    <a:lnTo>
                      <a:pt x="6"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46" name="Freeform 190"/>
              <p:cNvSpPr>
                <a:spLocks/>
              </p:cNvSpPr>
              <p:nvPr/>
            </p:nvSpPr>
            <p:spPr bwMode="auto">
              <a:xfrm>
                <a:off x="1937" y="2840"/>
                <a:ext cx="38" cy="34"/>
              </a:xfrm>
              <a:custGeom>
                <a:avLst/>
                <a:gdLst/>
                <a:ahLst/>
                <a:cxnLst>
                  <a:cxn ang="0">
                    <a:pos x="37" y="0"/>
                  </a:cxn>
                  <a:cxn ang="0">
                    <a:pos x="32" y="22"/>
                  </a:cxn>
                  <a:cxn ang="0">
                    <a:pos x="0" y="33"/>
                  </a:cxn>
                  <a:cxn ang="0">
                    <a:pos x="2" y="3"/>
                  </a:cxn>
                  <a:cxn ang="0">
                    <a:pos x="37" y="0"/>
                  </a:cxn>
                </a:cxnLst>
                <a:rect l="0" t="0" r="r" b="b"/>
                <a:pathLst>
                  <a:path w="38" h="34">
                    <a:moveTo>
                      <a:pt x="37" y="0"/>
                    </a:moveTo>
                    <a:lnTo>
                      <a:pt x="32" y="22"/>
                    </a:lnTo>
                    <a:lnTo>
                      <a:pt x="0" y="33"/>
                    </a:lnTo>
                    <a:lnTo>
                      <a:pt x="2" y="3"/>
                    </a:lnTo>
                    <a:lnTo>
                      <a:pt x="3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47" name="Freeform 191"/>
              <p:cNvSpPr>
                <a:spLocks/>
              </p:cNvSpPr>
              <p:nvPr/>
            </p:nvSpPr>
            <p:spPr bwMode="auto">
              <a:xfrm>
                <a:off x="1922" y="2776"/>
                <a:ext cx="23" cy="82"/>
              </a:xfrm>
              <a:custGeom>
                <a:avLst/>
                <a:gdLst/>
                <a:ahLst/>
                <a:cxnLst>
                  <a:cxn ang="0">
                    <a:pos x="22" y="68"/>
                  </a:cxn>
                  <a:cxn ang="0">
                    <a:pos x="16" y="81"/>
                  </a:cxn>
                  <a:cxn ang="0">
                    <a:pos x="0" y="10"/>
                  </a:cxn>
                  <a:cxn ang="0">
                    <a:pos x="3" y="0"/>
                  </a:cxn>
                  <a:cxn ang="0">
                    <a:pos x="22" y="68"/>
                  </a:cxn>
                </a:cxnLst>
                <a:rect l="0" t="0" r="r" b="b"/>
                <a:pathLst>
                  <a:path w="23" h="82">
                    <a:moveTo>
                      <a:pt x="22" y="68"/>
                    </a:moveTo>
                    <a:lnTo>
                      <a:pt x="16" y="81"/>
                    </a:lnTo>
                    <a:lnTo>
                      <a:pt x="0" y="10"/>
                    </a:lnTo>
                    <a:lnTo>
                      <a:pt x="3" y="0"/>
                    </a:lnTo>
                    <a:lnTo>
                      <a:pt x="22" y="6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48" name="Freeform 192"/>
              <p:cNvSpPr>
                <a:spLocks/>
              </p:cNvSpPr>
              <p:nvPr/>
            </p:nvSpPr>
            <p:spPr bwMode="auto">
              <a:xfrm>
                <a:off x="2224" y="2727"/>
                <a:ext cx="115" cy="99"/>
              </a:xfrm>
              <a:custGeom>
                <a:avLst/>
                <a:gdLst/>
                <a:ahLst/>
                <a:cxnLst>
                  <a:cxn ang="0">
                    <a:pos x="86" y="0"/>
                  </a:cxn>
                  <a:cxn ang="0">
                    <a:pos x="114" y="84"/>
                  </a:cxn>
                  <a:cxn ang="0">
                    <a:pos x="24" y="98"/>
                  </a:cxn>
                  <a:cxn ang="0">
                    <a:pos x="0" y="14"/>
                  </a:cxn>
                  <a:cxn ang="0">
                    <a:pos x="86" y="0"/>
                  </a:cxn>
                </a:cxnLst>
                <a:rect l="0" t="0" r="r" b="b"/>
                <a:pathLst>
                  <a:path w="115" h="99">
                    <a:moveTo>
                      <a:pt x="86" y="0"/>
                    </a:moveTo>
                    <a:lnTo>
                      <a:pt x="114" y="84"/>
                    </a:lnTo>
                    <a:lnTo>
                      <a:pt x="24" y="98"/>
                    </a:lnTo>
                    <a:lnTo>
                      <a:pt x="0" y="14"/>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49" name="Freeform 193"/>
              <p:cNvSpPr>
                <a:spLocks/>
              </p:cNvSpPr>
              <p:nvPr/>
            </p:nvSpPr>
            <p:spPr bwMode="auto">
              <a:xfrm>
                <a:off x="2247" y="2813"/>
                <a:ext cx="92" cy="34"/>
              </a:xfrm>
              <a:custGeom>
                <a:avLst/>
                <a:gdLst/>
                <a:ahLst/>
                <a:cxnLst>
                  <a:cxn ang="0">
                    <a:pos x="91" y="0"/>
                  </a:cxn>
                  <a:cxn ang="0">
                    <a:pos x="89" y="10"/>
                  </a:cxn>
                  <a:cxn ang="0">
                    <a:pos x="0" y="33"/>
                  </a:cxn>
                  <a:cxn ang="0">
                    <a:pos x="1" y="20"/>
                  </a:cxn>
                  <a:cxn ang="0">
                    <a:pos x="91" y="0"/>
                  </a:cxn>
                </a:cxnLst>
                <a:rect l="0" t="0" r="r" b="b"/>
                <a:pathLst>
                  <a:path w="92" h="34">
                    <a:moveTo>
                      <a:pt x="91" y="0"/>
                    </a:moveTo>
                    <a:lnTo>
                      <a:pt x="89" y="10"/>
                    </a:lnTo>
                    <a:lnTo>
                      <a:pt x="0" y="33"/>
                    </a:lnTo>
                    <a:lnTo>
                      <a:pt x="1" y="20"/>
                    </a:lnTo>
                    <a:lnTo>
                      <a:pt x="91"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50" name="Freeform 194"/>
              <p:cNvSpPr>
                <a:spLocks/>
              </p:cNvSpPr>
              <p:nvPr/>
            </p:nvSpPr>
            <p:spPr bwMode="auto">
              <a:xfrm>
                <a:off x="2223" y="2741"/>
                <a:ext cx="27" cy="96"/>
              </a:xfrm>
              <a:custGeom>
                <a:avLst/>
                <a:gdLst/>
                <a:ahLst/>
                <a:cxnLst>
                  <a:cxn ang="0">
                    <a:pos x="26" y="87"/>
                  </a:cxn>
                  <a:cxn ang="0">
                    <a:pos x="23" y="95"/>
                  </a:cxn>
                  <a:cxn ang="0">
                    <a:pos x="0" y="5"/>
                  </a:cxn>
                  <a:cxn ang="0">
                    <a:pos x="1" y="0"/>
                  </a:cxn>
                  <a:cxn ang="0">
                    <a:pos x="26" y="87"/>
                  </a:cxn>
                </a:cxnLst>
                <a:rect l="0" t="0" r="r" b="b"/>
                <a:pathLst>
                  <a:path w="27" h="96">
                    <a:moveTo>
                      <a:pt x="26" y="87"/>
                    </a:moveTo>
                    <a:lnTo>
                      <a:pt x="23" y="95"/>
                    </a:lnTo>
                    <a:lnTo>
                      <a:pt x="0" y="5"/>
                    </a:lnTo>
                    <a:lnTo>
                      <a:pt x="1" y="0"/>
                    </a:lnTo>
                    <a:lnTo>
                      <a:pt x="26" y="87"/>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51" name="Freeform 195"/>
              <p:cNvSpPr>
                <a:spLocks/>
              </p:cNvSpPr>
              <p:nvPr/>
            </p:nvSpPr>
            <p:spPr bwMode="auto">
              <a:xfrm>
                <a:off x="1904" y="2836"/>
                <a:ext cx="445" cy="81"/>
              </a:xfrm>
              <a:custGeom>
                <a:avLst/>
                <a:gdLst/>
                <a:ahLst/>
                <a:cxnLst>
                  <a:cxn ang="0">
                    <a:pos x="444" y="0"/>
                  </a:cxn>
                  <a:cxn ang="0">
                    <a:pos x="444" y="17"/>
                  </a:cxn>
                  <a:cxn ang="0">
                    <a:pos x="0" y="80"/>
                  </a:cxn>
                  <a:cxn ang="0">
                    <a:pos x="0" y="60"/>
                  </a:cxn>
                  <a:cxn ang="0">
                    <a:pos x="444" y="0"/>
                  </a:cxn>
                </a:cxnLst>
                <a:rect l="0" t="0" r="r" b="b"/>
                <a:pathLst>
                  <a:path w="445" h="81">
                    <a:moveTo>
                      <a:pt x="444" y="0"/>
                    </a:moveTo>
                    <a:lnTo>
                      <a:pt x="444" y="17"/>
                    </a:lnTo>
                    <a:lnTo>
                      <a:pt x="0" y="80"/>
                    </a:lnTo>
                    <a:lnTo>
                      <a:pt x="0" y="60"/>
                    </a:lnTo>
                    <a:lnTo>
                      <a:pt x="444" y="0"/>
                    </a:lnTo>
                  </a:path>
                </a:pathLst>
              </a:custGeom>
              <a:solidFill>
                <a:srgbClr val="737373"/>
              </a:solidFill>
              <a:ln w="9525" cap="rnd">
                <a:solidFill>
                  <a:srgbClr val="C0C0C0"/>
                </a:solidFill>
                <a:round/>
                <a:headEnd/>
                <a:tailEnd/>
              </a:ln>
              <a:effectLst/>
            </p:spPr>
            <p:txBody>
              <a:bodyPr/>
              <a:lstStyle/>
              <a:p>
                <a:endParaRPr lang="en-US"/>
              </a:p>
            </p:txBody>
          </p:sp>
          <p:sp>
            <p:nvSpPr>
              <p:cNvPr id="634052" name="Freeform 196"/>
              <p:cNvSpPr>
                <a:spLocks/>
              </p:cNvSpPr>
              <p:nvPr/>
            </p:nvSpPr>
            <p:spPr bwMode="auto">
              <a:xfrm>
                <a:off x="1870" y="2708"/>
                <a:ext cx="30" cy="209"/>
              </a:xfrm>
              <a:custGeom>
                <a:avLst/>
                <a:gdLst/>
                <a:ahLst/>
                <a:cxnLst>
                  <a:cxn ang="0">
                    <a:pos x="0" y="0"/>
                  </a:cxn>
                  <a:cxn ang="0">
                    <a:pos x="0" y="56"/>
                  </a:cxn>
                  <a:cxn ang="0">
                    <a:pos x="29" y="208"/>
                  </a:cxn>
                  <a:cxn ang="0">
                    <a:pos x="29" y="186"/>
                  </a:cxn>
                  <a:cxn ang="0">
                    <a:pos x="0" y="0"/>
                  </a:cxn>
                </a:cxnLst>
                <a:rect l="0" t="0" r="r" b="b"/>
                <a:pathLst>
                  <a:path w="30" h="209">
                    <a:moveTo>
                      <a:pt x="0" y="0"/>
                    </a:moveTo>
                    <a:lnTo>
                      <a:pt x="0" y="56"/>
                    </a:lnTo>
                    <a:lnTo>
                      <a:pt x="29" y="208"/>
                    </a:lnTo>
                    <a:lnTo>
                      <a:pt x="29" y="186"/>
                    </a:lnTo>
                    <a:lnTo>
                      <a:pt x="0" y="0"/>
                    </a:lnTo>
                  </a:path>
                </a:pathLst>
              </a:custGeom>
              <a:solidFill>
                <a:srgbClr val="8C8C8C"/>
              </a:solidFill>
              <a:ln w="9525" cap="rnd">
                <a:solidFill>
                  <a:srgbClr val="C0C0C0"/>
                </a:solidFill>
                <a:round/>
                <a:headEnd/>
                <a:tailEnd/>
              </a:ln>
              <a:effectLst/>
            </p:spPr>
            <p:txBody>
              <a:bodyPr/>
              <a:lstStyle/>
              <a:p>
                <a:endParaRPr lang="en-US"/>
              </a:p>
            </p:txBody>
          </p:sp>
          <p:sp>
            <p:nvSpPr>
              <p:cNvPr id="634053" name="Line 197"/>
              <p:cNvSpPr>
                <a:spLocks noChangeShapeType="1"/>
              </p:cNvSpPr>
              <p:nvPr/>
            </p:nvSpPr>
            <p:spPr bwMode="auto">
              <a:xfrm>
                <a:off x="2237" y="2739"/>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4" name="Line 198"/>
              <p:cNvSpPr>
                <a:spLocks noChangeShapeType="1"/>
              </p:cNvSpPr>
              <p:nvPr/>
            </p:nvSpPr>
            <p:spPr bwMode="auto">
              <a:xfrm>
                <a:off x="2253" y="2739"/>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5" name="Line 199"/>
              <p:cNvSpPr>
                <a:spLocks noChangeShapeType="1"/>
              </p:cNvSpPr>
              <p:nvPr/>
            </p:nvSpPr>
            <p:spPr bwMode="auto">
              <a:xfrm>
                <a:off x="2269" y="2731"/>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6" name="Line 200"/>
              <p:cNvSpPr>
                <a:spLocks noChangeShapeType="1"/>
              </p:cNvSpPr>
              <p:nvPr/>
            </p:nvSpPr>
            <p:spPr bwMode="auto">
              <a:xfrm>
                <a:off x="2285" y="2731"/>
                <a:ext cx="23"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7" name="Line 201"/>
              <p:cNvSpPr>
                <a:spLocks noChangeShapeType="1"/>
              </p:cNvSpPr>
              <p:nvPr/>
            </p:nvSpPr>
            <p:spPr bwMode="auto">
              <a:xfrm>
                <a:off x="2299" y="2727"/>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8" name="Line 202"/>
              <p:cNvSpPr>
                <a:spLocks noChangeShapeType="1"/>
              </p:cNvSpPr>
              <p:nvPr/>
            </p:nvSpPr>
            <p:spPr bwMode="auto">
              <a:xfrm flipH="1">
                <a:off x="2230" y="2741"/>
                <a:ext cx="84"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59" name="Line 203"/>
              <p:cNvSpPr>
                <a:spLocks noChangeShapeType="1"/>
              </p:cNvSpPr>
              <p:nvPr/>
            </p:nvSpPr>
            <p:spPr bwMode="auto">
              <a:xfrm flipH="1">
                <a:off x="2234" y="2762"/>
                <a:ext cx="88"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0" name="Line 204"/>
              <p:cNvSpPr>
                <a:spLocks noChangeShapeType="1"/>
              </p:cNvSpPr>
              <p:nvPr/>
            </p:nvSpPr>
            <p:spPr bwMode="auto">
              <a:xfrm flipH="1">
                <a:off x="2241" y="2781"/>
                <a:ext cx="85" cy="1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1" name="Line 205"/>
              <p:cNvSpPr>
                <a:spLocks noChangeShapeType="1"/>
              </p:cNvSpPr>
              <p:nvPr/>
            </p:nvSpPr>
            <p:spPr bwMode="auto">
              <a:xfrm flipH="1">
                <a:off x="2247" y="2797"/>
                <a:ext cx="8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2" name="Freeform 206"/>
              <p:cNvSpPr>
                <a:spLocks/>
              </p:cNvSpPr>
              <p:nvPr/>
            </p:nvSpPr>
            <p:spPr bwMode="auto">
              <a:xfrm>
                <a:off x="2212" y="2679"/>
                <a:ext cx="92" cy="35"/>
              </a:xfrm>
              <a:custGeom>
                <a:avLst/>
                <a:gdLst/>
                <a:ahLst/>
                <a:cxnLst>
                  <a:cxn ang="0">
                    <a:pos x="86" y="0"/>
                  </a:cxn>
                  <a:cxn ang="0">
                    <a:pos x="91" y="21"/>
                  </a:cxn>
                  <a:cxn ang="0">
                    <a:pos x="4" y="34"/>
                  </a:cxn>
                  <a:cxn ang="0">
                    <a:pos x="0" y="12"/>
                  </a:cxn>
                  <a:cxn ang="0">
                    <a:pos x="86" y="0"/>
                  </a:cxn>
                </a:cxnLst>
                <a:rect l="0" t="0" r="r" b="b"/>
                <a:pathLst>
                  <a:path w="92" h="35">
                    <a:moveTo>
                      <a:pt x="86" y="0"/>
                    </a:moveTo>
                    <a:lnTo>
                      <a:pt x="91" y="21"/>
                    </a:lnTo>
                    <a:lnTo>
                      <a:pt x="4" y="34"/>
                    </a:lnTo>
                    <a:lnTo>
                      <a:pt x="0" y="12"/>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63" name="Freeform 207"/>
              <p:cNvSpPr>
                <a:spLocks/>
              </p:cNvSpPr>
              <p:nvPr/>
            </p:nvSpPr>
            <p:spPr bwMode="auto">
              <a:xfrm>
                <a:off x="2210" y="2692"/>
                <a:ext cx="24" cy="34"/>
              </a:xfrm>
              <a:custGeom>
                <a:avLst/>
                <a:gdLst/>
                <a:ahLst/>
                <a:cxnLst>
                  <a:cxn ang="0">
                    <a:pos x="23" y="19"/>
                  </a:cxn>
                  <a:cxn ang="0">
                    <a:pos x="5" y="0"/>
                  </a:cxn>
                  <a:cxn ang="0">
                    <a:pos x="0" y="8"/>
                  </a:cxn>
                  <a:cxn ang="0">
                    <a:pos x="17" y="33"/>
                  </a:cxn>
                  <a:cxn ang="0">
                    <a:pos x="23" y="19"/>
                  </a:cxn>
                </a:cxnLst>
                <a:rect l="0" t="0" r="r" b="b"/>
                <a:pathLst>
                  <a:path w="24" h="34">
                    <a:moveTo>
                      <a:pt x="23" y="19"/>
                    </a:moveTo>
                    <a:lnTo>
                      <a:pt x="5" y="0"/>
                    </a:lnTo>
                    <a:lnTo>
                      <a:pt x="0" y="8"/>
                    </a:lnTo>
                    <a:lnTo>
                      <a:pt x="17" y="33"/>
                    </a:lnTo>
                    <a:lnTo>
                      <a:pt x="23"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64" name="Freeform 208"/>
              <p:cNvSpPr>
                <a:spLocks/>
              </p:cNvSpPr>
              <p:nvPr/>
            </p:nvSpPr>
            <p:spPr bwMode="auto">
              <a:xfrm>
                <a:off x="2215" y="2694"/>
                <a:ext cx="89" cy="34"/>
              </a:xfrm>
              <a:custGeom>
                <a:avLst/>
                <a:gdLst/>
                <a:ahLst/>
                <a:cxnLst>
                  <a:cxn ang="0">
                    <a:pos x="88" y="0"/>
                  </a:cxn>
                  <a:cxn ang="0">
                    <a:pos x="1" y="15"/>
                  </a:cxn>
                  <a:cxn ang="0">
                    <a:pos x="0" y="33"/>
                  </a:cxn>
                  <a:cxn ang="0">
                    <a:pos x="86" y="12"/>
                  </a:cxn>
                  <a:cxn ang="0">
                    <a:pos x="88" y="0"/>
                  </a:cxn>
                </a:cxnLst>
                <a:rect l="0" t="0" r="r" b="b"/>
                <a:pathLst>
                  <a:path w="89" h="34">
                    <a:moveTo>
                      <a:pt x="88" y="0"/>
                    </a:moveTo>
                    <a:lnTo>
                      <a:pt x="1" y="15"/>
                    </a:lnTo>
                    <a:lnTo>
                      <a:pt x="0" y="33"/>
                    </a:lnTo>
                    <a:lnTo>
                      <a:pt x="86" y="12"/>
                    </a:lnTo>
                    <a:lnTo>
                      <a:pt x="88"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65" name="Line 209"/>
              <p:cNvSpPr>
                <a:spLocks noChangeShapeType="1"/>
              </p:cNvSpPr>
              <p:nvPr/>
            </p:nvSpPr>
            <p:spPr bwMode="auto">
              <a:xfrm>
                <a:off x="2227" y="2690"/>
                <a:ext cx="4"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6" name="Line 210"/>
              <p:cNvSpPr>
                <a:spLocks noChangeShapeType="1"/>
              </p:cNvSpPr>
              <p:nvPr/>
            </p:nvSpPr>
            <p:spPr bwMode="auto">
              <a:xfrm>
                <a:off x="2241" y="2690"/>
                <a:ext cx="6"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7" name="Line 211"/>
              <p:cNvSpPr>
                <a:spLocks noChangeShapeType="1"/>
              </p:cNvSpPr>
              <p:nvPr/>
            </p:nvSpPr>
            <p:spPr bwMode="auto">
              <a:xfrm>
                <a:off x="2255" y="2690"/>
                <a:ext cx="5"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8" name="Line 212"/>
              <p:cNvSpPr>
                <a:spLocks noChangeShapeType="1"/>
              </p:cNvSpPr>
              <p:nvPr/>
            </p:nvSpPr>
            <p:spPr bwMode="auto">
              <a:xfrm>
                <a:off x="2269" y="2684"/>
                <a:ext cx="6"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69" name="Line 213"/>
              <p:cNvSpPr>
                <a:spLocks noChangeShapeType="1"/>
              </p:cNvSpPr>
              <p:nvPr/>
            </p:nvSpPr>
            <p:spPr bwMode="auto">
              <a:xfrm>
                <a:off x="2285" y="268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0" name="Freeform 214"/>
              <p:cNvSpPr>
                <a:spLocks/>
              </p:cNvSpPr>
              <p:nvPr/>
            </p:nvSpPr>
            <p:spPr bwMode="auto">
              <a:xfrm>
                <a:off x="1909" y="2714"/>
                <a:ext cx="92" cy="35"/>
              </a:xfrm>
              <a:custGeom>
                <a:avLst/>
                <a:gdLst/>
                <a:ahLst/>
                <a:cxnLst>
                  <a:cxn ang="0">
                    <a:pos x="85" y="0"/>
                  </a:cxn>
                  <a:cxn ang="0">
                    <a:pos x="91" y="21"/>
                  </a:cxn>
                  <a:cxn ang="0">
                    <a:pos x="4" y="34"/>
                  </a:cxn>
                  <a:cxn ang="0">
                    <a:pos x="0" y="12"/>
                  </a:cxn>
                  <a:cxn ang="0">
                    <a:pos x="85" y="0"/>
                  </a:cxn>
                </a:cxnLst>
                <a:rect l="0" t="0" r="r" b="b"/>
                <a:pathLst>
                  <a:path w="92" h="35">
                    <a:moveTo>
                      <a:pt x="85" y="0"/>
                    </a:moveTo>
                    <a:lnTo>
                      <a:pt x="91" y="21"/>
                    </a:lnTo>
                    <a:lnTo>
                      <a:pt x="4" y="34"/>
                    </a:lnTo>
                    <a:lnTo>
                      <a:pt x="0" y="12"/>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71" name="Freeform 215"/>
              <p:cNvSpPr>
                <a:spLocks/>
              </p:cNvSpPr>
              <p:nvPr/>
            </p:nvSpPr>
            <p:spPr bwMode="auto">
              <a:xfrm>
                <a:off x="1905" y="2725"/>
                <a:ext cx="23" cy="33"/>
              </a:xfrm>
              <a:custGeom>
                <a:avLst/>
                <a:gdLst/>
                <a:ahLst/>
                <a:cxnLst>
                  <a:cxn ang="0">
                    <a:pos x="22" y="19"/>
                  </a:cxn>
                  <a:cxn ang="0">
                    <a:pos x="9" y="0"/>
                  </a:cxn>
                  <a:cxn ang="0">
                    <a:pos x="0" y="9"/>
                  </a:cxn>
                  <a:cxn ang="0">
                    <a:pos x="15" y="32"/>
                  </a:cxn>
                  <a:cxn ang="0">
                    <a:pos x="22" y="19"/>
                  </a:cxn>
                </a:cxnLst>
                <a:rect l="0" t="0" r="r" b="b"/>
                <a:pathLst>
                  <a:path w="23" h="33">
                    <a:moveTo>
                      <a:pt x="22" y="19"/>
                    </a:moveTo>
                    <a:lnTo>
                      <a:pt x="9" y="0"/>
                    </a:lnTo>
                    <a:lnTo>
                      <a:pt x="0" y="9"/>
                    </a:lnTo>
                    <a:lnTo>
                      <a:pt x="15" y="32"/>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72" name="Freeform 216"/>
              <p:cNvSpPr>
                <a:spLocks/>
              </p:cNvSpPr>
              <p:nvPr/>
            </p:nvSpPr>
            <p:spPr bwMode="auto">
              <a:xfrm>
                <a:off x="1913" y="2731"/>
                <a:ext cx="88" cy="34"/>
              </a:xfrm>
              <a:custGeom>
                <a:avLst/>
                <a:gdLst/>
                <a:ahLst/>
                <a:cxnLst>
                  <a:cxn ang="0">
                    <a:pos x="87" y="0"/>
                  </a:cxn>
                  <a:cxn ang="0">
                    <a:pos x="0" y="14"/>
                  </a:cxn>
                  <a:cxn ang="0">
                    <a:pos x="0" y="33"/>
                  </a:cxn>
                  <a:cxn ang="0">
                    <a:pos x="85" y="11"/>
                  </a:cxn>
                  <a:cxn ang="0">
                    <a:pos x="87" y="0"/>
                  </a:cxn>
                </a:cxnLst>
                <a:rect l="0" t="0" r="r" b="b"/>
                <a:pathLst>
                  <a:path w="88" h="34">
                    <a:moveTo>
                      <a:pt x="87" y="0"/>
                    </a:moveTo>
                    <a:lnTo>
                      <a:pt x="0" y="14"/>
                    </a:lnTo>
                    <a:lnTo>
                      <a:pt x="0" y="33"/>
                    </a:lnTo>
                    <a:lnTo>
                      <a:pt x="85" y="11"/>
                    </a:lnTo>
                    <a:lnTo>
                      <a:pt x="8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73" name="Line 217"/>
              <p:cNvSpPr>
                <a:spLocks noChangeShapeType="1"/>
              </p:cNvSpPr>
              <p:nvPr/>
            </p:nvSpPr>
            <p:spPr bwMode="auto">
              <a:xfrm>
                <a:off x="1925"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4" name="Line 218"/>
              <p:cNvSpPr>
                <a:spLocks noChangeShapeType="1"/>
              </p:cNvSpPr>
              <p:nvPr/>
            </p:nvSpPr>
            <p:spPr bwMode="auto">
              <a:xfrm>
                <a:off x="1940"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5" name="Line 219"/>
              <p:cNvSpPr>
                <a:spLocks noChangeShapeType="1"/>
              </p:cNvSpPr>
              <p:nvPr/>
            </p:nvSpPr>
            <p:spPr bwMode="auto">
              <a:xfrm>
                <a:off x="1953" y="2719"/>
                <a:ext cx="5" cy="2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6" name="Line 220"/>
              <p:cNvSpPr>
                <a:spLocks noChangeShapeType="1"/>
              </p:cNvSpPr>
              <p:nvPr/>
            </p:nvSpPr>
            <p:spPr bwMode="auto">
              <a:xfrm>
                <a:off x="1969" y="2719"/>
                <a:ext cx="2" cy="12"/>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7" name="Line 221"/>
              <p:cNvSpPr>
                <a:spLocks noChangeShapeType="1"/>
              </p:cNvSpPr>
              <p:nvPr/>
            </p:nvSpPr>
            <p:spPr bwMode="auto">
              <a:xfrm>
                <a:off x="1982" y="2714"/>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78" name="Freeform 222"/>
              <p:cNvSpPr>
                <a:spLocks/>
              </p:cNvSpPr>
              <p:nvPr/>
            </p:nvSpPr>
            <p:spPr bwMode="auto">
              <a:xfrm>
                <a:off x="2115" y="2692"/>
                <a:ext cx="91" cy="34"/>
              </a:xfrm>
              <a:custGeom>
                <a:avLst/>
                <a:gdLst/>
                <a:ahLst/>
                <a:cxnLst>
                  <a:cxn ang="0">
                    <a:pos x="85" y="0"/>
                  </a:cxn>
                  <a:cxn ang="0">
                    <a:pos x="90" y="19"/>
                  </a:cxn>
                  <a:cxn ang="0">
                    <a:pos x="4" y="33"/>
                  </a:cxn>
                  <a:cxn ang="0">
                    <a:pos x="0" y="13"/>
                  </a:cxn>
                  <a:cxn ang="0">
                    <a:pos x="85" y="0"/>
                  </a:cxn>
                </a:cxnLst>
                <a:rect l="0" t="0" r="r" b="b"/>
                <a:pathLst>
                  <a:path w="91" h="34">
                    <a:moveTo>
                      <a:pt x="85" y="0"/>
                    </a:moveTo>
                    <a:lnTo>
                      <a:pt x="90" y="19"/>
                    </a:lnTo>
                    <a:lnTo>
                      <a:pt x="4" y="33"/>
                    </a:lnTo>
                    <a:lnTo>
                      <a:pt x="0" y="13"/>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79" name="Freeform 223"/>
              <p:cNvSpPr>
                <a:spLocks/>
              </p:cNvSpPr>
              <p:nvPr/>
            </p:nvSpPr>
            <p:spPr bwMode="auto">
              <a:xfrm>
                <a:off x="2111" y="2703"/>
                <a:ext cx="22" cy="33"/>
              </a:xfrm>
              <a:custGeom>
                <a:avLst/>
                <a:gdLst/>
                <a:ahLst/>
                <a:cxnLst>
                  <a:cxn ang="0">
                    <a:pos x="21" y="18"/>
                  </a:cxn>
                  <a:cxn ang="0">
                    <a:pos x="8" y="0"/>
                  </a:cxn>
                  <a:cxn ang="0">
                    <a:pos x="0" y="8"/>
                  </a:cxn>
                  <a:cxn ang="0">
                    <a:pos x="16" y="32"/>
                  </a:cxn>
                  <a:cxn ang="0">
                    <a:pos x="21" y="18"/>
                  </a:cxn>
                </a:cxnLst>
                <a:rect l="0" t="0" r="r" b="b"/>
                <a:pathLst>
                  <a:path w="22" h="33">
                    <a:moveTo>
                      <a:pt x="21" y="18"/>
                    </a:moveTo>
                    <a:lnTo>
                      <a:pt x="8" y="0"/>
                    </a:lnTo>
                    <a:lnTo>
                      <a:pt x="0" y="8"/>
                    </a:lnTo>
                    <a:lnTo>
                      <a:pt x="16" y="32"/>
                    </a:lnTo>
                    <a:lnTo>
                      <a:pt x="21" y="1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80" name="Freeform 224"/>
              <p:cNvSpPr>
                <a:spLocks/>
              </p:cNvSpPr>
              <p:nvPr/>
            </p:nvSpPr>
            <p:spPr bwMode="auto">
              <a:xfrm>
                <a:off x="2116" y="2708"/>
                <a:ext cx="90" cy="34"/>
              </a:xfrm>
              <a:custGeom>
                <a:avLst/>
                <a:gdLst/>
                <a:ahLst/>
                <a:cxnLst>
                  <a:cxn ang="0">
                    <a:pos x="89" y="0"/>
                  </a:cxn>
                  <a:cxn ang="0">
                    <a:pos x="1" y="14"/>
                  </a:cxn>
                  <a:cxn ang="0">
                    <a:pos x="0" y="33"/>
                  </a:cxn>
                  <a:cxn ang="0">
                    <a:pos x="87" y="11"/>
                  </a:cxn>
                  <a:cxn ang="0">
                    <a:pos x="89" y="0"/>
                  </a:cxn>
                </a:cxnLst>
                <a:rect l="0" t="0" r="r" b="b"/>
                <a:pathLst>
                  <a:path w="90" h="34">
                    <a:moveTo>
                      <a:pt x="89" y="0"/>
                    </a:moveTo>
                    <a:lnTo>
                      <a:pt x="1" y="14"/>
                    </a:lnTo>
                    <a:lnTo>
                      <a:pt x="0" y="33"/>
                    </a:lnTo>
                    <a:lnTo>
                      <a:pt x="87" y="11"/>
                    </a:lnTo>
                    <a:lnTo>
                      <a:pt x="89"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81" name="Line 225"/>
              <p:cNvSpPr>
                <a:spLocks noChangeShapeType="1"/>
              </p:cNvSpPr>
              <p:nvPr/>
            </p:nvSpPr>
            <p:spPr bwMode="auto">
              <a:xfrm>
                <a:off x="2127" y="2703"/>
                <a:ext cx="5"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82" name="Line 226"/>
              <p:cNvSpPr>
                <a:spLocks noChangeShapeType="1"/>
              </p:cNvSpPr>
              <p:nvPr/>
            </p:nvSpPr>
            <p:spPr bwMode="auto">
              <a:xfrm>
                <a:off x="2140" y="2703"/>
                <a:ext cx="6"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83" name="Line 227"/>
              <p:cNvSpPr>
                <a:spLocks noChangeShapeType="1"/>
              </p:cNvSpPr>
              <p:nvPr/>
            </p:nvSpPr>
            <p:spPr bwMode="auto">
              <a:xfrm>
                <a:off x="2156" y="2694"/>
                <a:ext cx="5"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84" name="Line 228"/>
              <p:cNvSpPr>
                <a:spLocks noChangeShapeType="1"/>
              </p:cNvSpPr>
              <p:nvPr/>
            </p:nvSpPr>
            <p:spPr bwMode="auto">
              <a:xfrm>
                <a:off x="2170" y="269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85" name="Line 229"/>
              <p:cNvSpPr>
                <a:spLocks noChangeShapeType="1"/>
              </p:cNvSpPr>
              <p:nvPr/>
            </p:nvSpPr>
            <p:spPr bwMode="auto">
              <a:xfrm>
                <a:off x="2186" y="2692"/>
                <a:ext cx="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86" name="Freeform 230"/>
              <p:cNvSpPr>
                <a:spLocks/>
              </p:cNvSpPr>
              <p:nvPr/>
            </p:nvSpPr>
            <p:spPr bwMode="auto">
              <a:xfrm>
                <a:off x="2012" y="2703"/>
                <a:ext cx="91" cy="33"/>
              </a:xfrm>
              <a:custGeom>
                <a:avLst/>
                <a:gdLst/>
                <a:ahLst/>
                <a:cxnLst>
                  <a:cxn ang="0">
                    <a:pos x="85" y="0"/>
                  </a:cxn>
                  <a:cxn ang="0">
                    <a:pos x="90" y="20"/>
                  </a:cxn>
                  <a:cxn ang="0">
                    <a:pos x="4" y="32"/>
                  </a:cxn>
                  <a:cxn ang="0">
                    <a:pos x="0" y="11"/>
                  </a:cxn>
                  <a:cxn ang="0">
                    <a:pos x="85" y="0"/>
                  </a:cxn>
                </a:cxnLst>
                <a:rect l="0" t="0" r="r" b="b"/>
                <a:pathLst>
                  <a:path w="91" h="33">
                    <a:moveTo>
                      <a:pt x="85" y="0"/>
                    </a:moveTo>
                    <a:lnTo>
                      <a:pt x="90" y="20"/>
                    </a:lnTo>
                    <a:lnTo>
                      <a:pt x="4" y="32"/>
                    </a:lnTo>
                    <a:lnTo>
                      <a:pt x="0" y="11"/>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087" name="Freeform 231"/>
              <p:cNvSpPr>
                <a:spLocks/>
              </p:cNvSpPr>
              <p:nvPr/>
            </p:nvSpPr>
            <p:spPr bwMode="auto">
              <a:xfrm>
                <a:off x="2008" y="2714"/>
                <a:ext cx="23" cy="35"/>
              </a:xfrm>
              <a:custGeom>
                <a:avLst/>
                <a:gdLst/>
                <a:ahLst/>
                <a:cxnLst>
                  <a:cxn ang="0">
                    <a:pos x="22" y="19"/>
                  </a:cxn>
                  <a:cxn ang="0">
                    <a:pos x="8" y="0"/>
                  </a:cxn>
                  <a:cxn ang="0">
                    <a:pos x="0" y="7"/>
                  </a:cxn>
                  <a:cxn ang="0">
                    <a:pos x="13" y="34"/>
                  </a:cxn>
                  <a:cxn ang="0">
                    <a:pos x="22" y="19"/>
                  </a:cxn>
                </a:cxnLst>
                <a:rect l="0" t="0" r="r" b="b"/>
                <a:pathLst>
                  <a:path w="23" h="35">
                    <a:moveTo>
                      <a:pt x="22" y="19"/>
                    </a:moveTo>
                    <a:lnTo>
                      <a:pt x="8" y="0"/>
                    </a:lnTo>
                    <a:lnTo>
                      <a:pt x="0" y="7"/>
                    </a:lnTo>
                    <a:lnTo>
                      <a:pt x="13" y="34"/>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88" name="Freeform 232"/>
              <p:cNvSpPr>
                <a:spLocks/>
              </p:cNvSpPr>
              <p:nvPr/>
            </p:nvSpPr>
            <p:spPr bwMode="auto">
              <a:xfrm>
                <a:off x="2012" y="2719"/>
                <a:ext cx="91" cy="34"/>
              </a:xfrm>
              <a:custGeom>
                <a:avLst/>
                <a:gdLst/>
                <a:ahLst/>
                <a:cxnLst>
                  <a:cxn ang="0">
                    <a:pos x="90" y="0"/>
                  </a:cxn>
                  <a:cxn ang="0">
                    <a:pos x="1" y="18"/>
                  </a:cxn>
                  <a:cxn ang="0">
                    <a:pos x="0" y="33"/>
                  </a:cxn>
                  <a:cxn ang="0">
                    <a:pos x="87" y="12"/>
                  </a:cxn>
                  <a:cxn ang="0">
                    <a:pos x="90" y="0"/>
                  </a:cxn>
                </a:cxnLst>
                <a:rect l="0" t="0" r="r" b="b"/>
                <a:pathLst>
                  <a:path w="91" h="34">
                    <a:moveTo>
                      <a:pt x="90" y="0"/>
                    </a:moveTo>
                    <a:lnTo>
                      <a:pt x="1" y="18"/>
                    </a:lnTo>
                    <a:lnTo>
                      <a:pt x="0" y="33"/>
                    </a:lnTo>
                    <a:lnTo>
                      <a:pt x="87" y="12"/>
                    </a:lnTo>
                    <a:lnTo>
                      <a:pt x="90"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089" name="Line 233"/>
              <p:cNvSpPr>
                <a:spLocks noChangeShapeType="1"/>
              </p:cNvSpPr>
              <p:nvPr/>
            </p:nvSpPr>
            <p:spPr bwMode="auto">
              <a:xfrm>
                <a:off x="2024" y="2713"/>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0" name="Line 234"/>
              <p:cNvSpPr>
                <a:spLocks noChangeShapeType="1"/>
              </p:cNvSpPr>
              <p:nvPr/>
            </p:nvSpPr>
            <p:spPr bwMode="auto">
              <a:xfrm>
                <a:off x="2040" y="2708"/>
                <a:ext cx="6"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1" name="Line 235"/>
              <p:cNvSpPr>
                <a:spLocks noChangeShapeType="1"/>
              </p:cNvSpPr>
              <p:nvPr/>
            </p:nvSpPr>
            <p:spPr bwMode="auto">
              <a:xfrm>
                <a:off x="2053" y="2708"/>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2" name="Line 236"/>
              <p:cNvSpPr>
                <a:spLocks noChangeShapeType="1"/>
              </p:cNvSpPr>
              <p:nvPr/>
            </p:nvSpPr>
            <p:spPr bwMode="auto">
              <a:xfrm>
                <a:off x="2067" y="2705"/>
                <a:ext cx="8"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3" name="Line 237"/>
              <p:cNvSpPr>
                <a:spLocks noChangeShapeType="1"/>
              </p:cNvSpPr>
              <p:nvPr/>
            </p:nvSpPr>
            <p:spPr bwMode="auto">
              <a:xfrm>
                <a:off x="2084" y="2705"/>
                <a:ext cx="5"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4" name="Line 238"/>
              <p:cNvSpPr>
                <a:spLocks noChangeShapeType="1"/>
              </p:cNvSpPr>
              <p:nvPr/>
            </p:nvSpPr>
            <p:spPr bwMode="auto">
              <a:xfrm flipH="1" flipV="1">
                <a:off x="1941" y="2776"/>
                <a:ext cx="16" cy="6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5" name="Line 239"/>
              <p:cNvSpPr>
                <a:spLocks noChangeShapeType="1"/>
              </p:cNvSpPr>
              <p:nvPr/>
            </p:nvSpPr>
            <p:spPr bwMode="auto">
              <a:xfrm flipH="1" flipV="1">
                <a:off x="1974" y="2773"/>
                <a:ext cx="21"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6" name="Line 240"/>
              <p:cNvSpPr>
                <a:spLocks noChangeShapeType="1"/>
              </p:cNvSpPr>
              <p:nvPr/>
            </p:nvSpPr>
            <p:spPr bwMode="auto">
              <a:xfrm flipH="1" flipV="1">
                <a:off x="1990" y="2773"/>
                <a:ext cx="20"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7" name="Line 241"/>
              <p:cNvSpPr>
                <a:spLocks noChangeShapeType="1"/>
              </p:cNvSpPr>
              <p:nvPr/>
            </p:nvSpPr>
            <p:spPr bwMode="auto">
              <a:xfrm flipH="1" flipV="1">
                <a:off x="2004" y="2766"/>
                <a:ext cx="20" cy="9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8" name="Line 242"/>
              <p:cNvSpPr>
                <a:spLocks noChangeShapeType="1"/>
              </p:cNvSpPr>
              <p:nvPr/>
            </p:nvSpPr>
            <p:spPr bwMode="auto">
              <a:xfrm flipH="1" flipV="1">
                <a:off x="2020" y="2766"/>
                <a:ext cx="20"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099" name="Line 243"/>
              <p:cNvSpPr>
                <a:spLocks noChangeShapeType="1"/>
              </p:cNvSpPr>
              <p:nvPr/>
            </p:nvSpPr>
            <p:spPr bwMode="auto">
              <a:xfrm flipH="1" flipV="1">
                <a:off x="2035" y="2764"/>
                <a:ext cx="22" cy="9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0" name="Line 244"/>
              <p:cNvSpPr>
                <a:spLocks noChangeShapeType="1"/>
              </p:cNvSpPr>
              <p:nvPr/>
            </p:nvSpPr>
            <p:spPr bwMode="auto">
              <a:xfrm flipH="1" flipV="1">
                <a:off x="2048" y="2762"/>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1" name="Line 245"/>
              <p:cNvSpPr>
                <a:spLocks noChangeShapeType="1"/>
              </p:cNvSpPr>
              <p:nvPr/>
            </p:nvSpPr>
            <p:spPr bwMode="auto">
              <a:xfrm flipH="1" flipV="1">
                <a:off x="2065" y="2762"/>
                <a:ext cx="22"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2" name="Line 246"/>
              <p:cNvSpPr>
                <a:spLocks noChangeShapeType="1"/>
              </p:cNvSpPr>
              <p:nvPr/>
            </p:nvSpPr>
            <p:spPr bwMode="auto">
              <a:xfrm flipH="1" flipV="1">
                <a:off x="2077" y="276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3" name="Line 247"/>
              <p:cNvSpPr>
                <a:spLocks noChangeShapeType="1"/>
              </p:cNvSpPr>
              <p:nvPr/>
            </p:nvSpPr>
            <p:spPr bwMode="auto">
              <a:xfrm flipH="1" flipV="1">
                <a:off x="2091" y="2757"/>
                <a:ext cx="26" cy="8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4" name="Line 248"/>
              <p:cNvSpPr>
                <a:spLocks noChangeShapeType="1"/>
              </p:cNvSpPr>
              <p:nvPr/>
            </p:nvSpPr>
            <p:spPr bwMode="auto">
              <a:xfrm flipH="1" flipV="1">
                <a:off x="2107" y="2757"/>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5" name="Line 249"/>
              <p:cNvSpPr>
                <a:spLocks noChangeShapeType="1"/>
              </p:cNvSpPr>
              <p:nvPr/>
            </p:nvSpPr>
            <p:spPr bwMode="auto">
              <a:xfrm flipH="1" flipV="1">
                <a:off x="2123" y="2754"/>
                <a:ext cx="24"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6" name="Line 250"/>
              <p:cNvSpPr>
                <a:spLocks noChangeShapeType="1"/>
              </p:cNvSpPr>
              <p:nvPr/>
            </p:nvSpPr>
            <p:spPr bwMode="auto">
              <a:xfrm flipH="1" flipV="1">
                <a:off x="2139"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7" name="Line 251"/>
              <p:cNvSpPr>
                <a:spLocks noChangeShapeType="1"/>
              </p:cNvSpPr>
              <p:nvPr/>
            </p:nvSpPr>
            <p:spPr bwMode="auto">
              <a:xfrm flipH="1" flipV="1">
                <a:off x="2153"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8" name="Line 252"/>
              <p:cNvSpPr>
                <a:spLocks noChangeShapeType="1"/>
              </p:cNvSpPr>
              <p:nvPr/>
            </p:nvSpPr>
            <p:spPr bwMode="auto">
              <a:xfrm flipH="1" flipV="1">
                <a:off x="2182" y="2752"/>
                <a:ext cx="19" cy="5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09" name="Line 253"/>
              <p:cNvSpPr>
                <a:spLocks noChangeShapeType="1"/>
              </p:cNvSpPr>
              <p:nvPr/>
            </p:nvSpPr>
            <p:spPr bwMode="auto">
              <a:xfrm flipH="1" flipV="1">
                <a:off x="1959" y="2774"/>
                <a:ext cx="21"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10" name="Line 254"/>
              <p:cNvSpPr>
                <a:spLocks noChangeShapeType="1"/>
              </p:cNvSpPr>
              <p:nvPr/>
            </p:nvSpPr>
            <p:spPr bwMode="auto">
              <a:xfrm flipH="1" flipV="1">
                <a:off x="2166" y="2748"/>
                <a:ext cx="28"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11" name="Line 255"/>
              <p:cNvSpPr>
                <a:spLocks noChangeShapeType="1"/>
              </p:cNvSpPr>
              <p:nvPr/>
            </p:nvSpPr>
            <p:spPr bwMode="auto">
              <a:xfrm flipH="1">
                <a:off x="1931" y="2762"/>
                <a:ext cx="271" cy="3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12" name="Line 256"/>
              <p:cNvSpPr>
                <a:spLocks noChangeShapeType="1"/>
              </p:cNvSpPr>
              <p:nvPr/>
            </p:nvSpPr>
            <p:spPr bwMode="auto">
              <a:xfrm flipH="1">
                <a:off x="1933" y="2781"/>
                <a:ext cx="275" cy="4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13" name="Line 257"/>
              <p:cNvSpPr>
                <a:spLocks noChangeShapeType="1"/>
              </p:cNvSpPr>
              <p:nvPr/>
            </p:nvSpPr>
            <p:spPr bwMode="auto">
              <a:xfrm flipH="1">
                <a:off x="1974" y="2809"/>
                <a:ext cx="214" cy="31"/>
              </a:xfrm>
              <a:prstGeom prst="line">
                <a:avLst/>
              </a:prstGeom>
              <a:noFill/>
              <a:ln w="12700">
                <a:solidFill>
                  <a:srgbClr val="C0C0C0"/>
                </a:solidFill>
                <a:round/>
                <a:headEnd type="none" w="sm" len="sm"/>
                <a:tailEnd type="none" w="sm" len="sm"/>
              </a:ln>
              <a:effectLst/>
            </p:spPr>
            <p:txBody>
              <a:bodyPr wrap="none" anchor="ctr"/>
              <a:lstStyle/>
              <a:p>
                <a:endParaRPr lang="en-US"/>
              </a:p>
            </p:txBody>
          </p:sp>
        </p:grpSp>
        <p:sp>
          <p:nvSpPr>
            <p:cNvPr id="634114" name="Rectangle 258"/>
            <p:cNvSpPr>
              <a:spLocks noChangeArrowheads="1"/>
            </p:cNvSpPr>
            <p:nvPr/>
          </p:nvSpPr>
          <p:spPr bwMode="auto">
            <a:xfrm>
              <a:off x="867" y="2295"/>
              <a:ext cx="871" cy="366"/>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a:latin typeface="Arial" charset="0"/>
                  <a:cs typeface="Arial" charset="0"/>
                </a:rPr>
                <a:t>Distribution </a:t>
              </a:r>
            </a:p>
            <a:p>
              <a:pPr algn="l" eaLnBrk="0" hangingPunct="0">
                <a:lnSpc>
                  <a:spcPct val="100000"/>
                </a:lnSpc>
                <a:spcBef>
                  <a:spcPct val="0"/>
                </a:spcBef>
              </a:pPr>
              <a:r>
                <a:rPr lang="en-US" sz="1600" b="1">
                  <a:latin typeface="Arial" charset="0"/>
                  <a:cs typeface="Arial" charset="0"/>
                </a:rPr>
                <a:t>Agent</a:t>
              </a:r>
            </a:p>
          </p:txBody>
        </p:sp>
        <p:sp>
          <p:nvSpPr>
            <p:cNvPr id="634115" name="AutoShape 259"/>
            <p:cNvSpPr>
              <a:spLocks noChangeArrowheads="1"/>
            </p:cNvSpPr>
            <p:nvPr/>
          </p:nvSpPr>
          <p:spPr bwMode="auto">
            <a:xfrm>
              <a:off x="1056" y="2053"/>
              <a:ext cx="289" cy="212"/>
            </a:xfrm>
            <a:prstGeom prst="roundRect">
              <a:avLst>
                <a:gd name="adj" fmla="val 16667"/>
              </a:avLst>
            </a:prstGeom>
            <a:solidFill>
              <a:schemeClr val="folHlink">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4116" name="AutoShape 260"/>
            <p:cNvSpPr>
              <a:spLocks noChangeArrowheads="1"/>
            </p:cNvSpPr>
            <p:nvPr/>
          </p:nvSpPr>
          <p:spPr bwMode="auto">
            <a:xfrm>
              <a:off x="992" y="1550"/>
              <a:ext cx="289" cy="212"/>
            </a:xfrm>
            <a:prstGeom prst="roundRect">
              <a:avLst>
                <a:gd name="adj" fmla="val 16667"/>
              </a:avLst>
            </a:prstGeom>
            <a:solidFill>
              <a:schemeClr val="accent2">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4117" name="AutoShape 261"/>
            <p:cNvSpPr>
              <a:spLocks noChangeArrowheads="1"/>
            </p:cNvSpPr>
            <p:nvPr/>
          </p:nvSpPr>
          <p:spPr bwMode="auto">
            <a:xfrm>
              <a:off x="535" y="2039"/>
              <a:ext cx="351" cy="386"/>
            </a:xfrm>
            <a:prstGeom prst="can">
              <a:avLst>
                <a:gd name="adj" fmla="val 27493"/>
              </a:avLst>
            </a:prstGeom>
            <a:solidFill>
              <a:schemeClr val="hlink"/>
            </a:solidFill>
            <a:ln w="9525">
              <a:solidFill>
                <a:schemeClr val="bg2"/>
              </a:solidFill>
              <a:round/>
              <a:headEnd/>
              <a:tailEnd/>
            </a:ln>
            <a:effectLst/>
          </p:spPr>
          <p:txBody>
            <a:bodyPr wrap="none" anchor="ctr"/>
            <a:lstStyle/>
            <a:p>
              <a:pPr>
                <a:lnSpc>
                  <a:spcPct val="100000"/>
                </a:lnSpc>
                <a:spcBef>
                  <a:spcPct val="0"/>
                </a:spcBef>
              </a:pPr>
              <a:r>
                <a:rPr lang="en-US" sz="1600">
                  <a:latin typeface="Arial" charset="0"/>
                  <a:cs typeface="Arial" charset="0"/>
                </a:rPr>
                <a:t>Dist</a:t>
              </a:r>
            </a:p>
            <a:p>
              <a:pPr>
                <a:lnSpc>
                  <a:spcPct val="100000"/>
                </a:lnSpc>
                <a:spcBef>
                  <a:spcPct val="0"/>
                </a:spcBef>
              </a:pPr>
              <a:r>
                <a:rPr lang="en-US" sz="1600">
                  <a:latin typeface="Arial" charset="0"/>
                  <a:cs typeface="Arial" charset="0"/>
                </a:rPr>
                <a:t>DB</a:t>
              </a:r>
            </a:p>
          </p:txBody>
        </p:sp>
        <p:sp>
          <p:nvSpPr>
            <p:cNvPr id="634118" name="Line 262"/>
            <p:cNvSpPr>
              <a:spLocks noChangeShapeType="1"/>
            </p:cNvSpPr>
            <p:nvPr/>
          </p:nvSpPr>
          <p:spPr bwMode="auto">
            <a:xfrm>
              <a:off x="704" y="1598"/>
              <a:ext cx="240" cy="48"/>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119" name="Line 263"/>
            <p:cNvSpPr>
              <a:spLocks noChangeShapeType="1"/>
            </p:cNvSpPr>
            <p:nvPr/>
          </p:nvSpPr>
          <p:spPr bwMode="auto">
            <a:xfrm flipH="1">
              <a:off x="943" y="1783"/>
              <a:ext cx="181" cy="185"/>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120" name="Line 264"/>
            <p:cNvSpPr>
              <a:spLocks noChangeShapeType="1"/>
            </p:cNvSpPr>
            <p:nvPr/>
          </p:nvSpPr>
          <p:spPr bwMode="auto">
            <a:xfrm flipV="1">
              <a:off x="914" y="2164"/>
              <a:ext cx="130" cy="7"/>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121" name="Rectangle 265"/>
            <p:cNvSpPr>
              <a:spLocks noChangeArrowheads="1"/>
            </p:cNvSpPr>
            <p:nvPr/>
          </p:nvSpPr>
          <p:spPr bwMode="auto">
            <a:xfrm>
              <a:off x="1008" y="1157"/>
              <a:ext cx="777" cy="366"/>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a:latin typeface="Arial" charset="0"/>
                  <a:cs typeface="Arial" charset="0"/>
                </a:rPr>
                <a:t>Logreader </a:t>
              </a:r>
            </a:p>
            <a:p>
              <a:pPr algn="l" eaLnBrk="0" hangingPunct="0">
                <a:lnSpc>
                  <a:spcPct val="100000"/>
                </a:lnSpc>
                <a:spcBef>
                  <a:spcPct val="0"/>
                </a:spcBef>
              </a:pPr>
              <a:r>
                <a:rPr lang="en-US" sz="1600" b="1">
                  <a:latin typeface="Arial" charset="0"/>
                  <a:cs typeface="Arial" charset="0"/>
                </a:rPr>
                <a:t>Agent</a:t>
              </a:r>
              <a:endParaRPr lang="en-US" sz="1400" b="1">
                <a:latin typeface="Arial" charset="0"/>
                <a:cs typeface="Arial" charset="0"/>
              </a:endParaRPr>
            </a:p>
          </p:txBody>
        </p:sp>
      </p:grpSp>
      <p:sp>
        <p:nvSpPr>
          <p:cNvPr id="634122" name="Oval 266"/>
          <p:cNvSpPr>
            <a:spLocks noChangeArrowheads="1"/>
          </p:cNvSpPr>
          <p:nvPr/>
        </p:nvSpPr>
        <p:spPr bwMode="auto">
          <a:xfrm>
            <a:off x="0" y="1503363"/>
            <a:ext cx="3468688" cy="3149600"/>
          </a:xfrm>
          <a:prstGeom prst="ellipse">
            <a:avLst/>
          </a:prstGeom>
          <a:solidFill>
            <a:schemeClr val="folHlink">
              <a:alpha val="50000"/>
            </a:schemeClr>
          </a:solidFill>
          <a:ln w="9525">
            <a:solidFill>
              <a:schemeClr val="tx1"/>
            </a:solidFill>
            <a:round/>
            <a:headEnd/>
            <a:tailEnd/>
          </a:ln>
          <a:effectLst/>
        </p:spPr>
        <p:txBody>
          <a:bodyPr wrap="none" anchor="ctr"/>
          <a:lstStyle/>
          <a:p>
            <a:endParaRPr lang="en-US"/>
          </a:p>
        </p:txBody>
      </p:sp>
      <p:grpSp>
        <p:nvGrpSpPr>
          <p:cNvPr id="6" name="Group 267"/>
          <p:cNvGrpSpPr>
            <a:grpSpLocks/>
          </p:cNvGrpSpPr>
          <p:nvPr/>
        </p:nvGrpSpPr>
        <p:grpSpPr bwMode="auto">
          <a:xfrm>
            <a:off x="392113" y="2165350"/>
            <a:ext cx="2627312" cy="2392363"/>
            <a:chOff x="138" y="1157"/>
            <a:chExt cx="1655" cy="1507"/>
          </a:xfrm>
        </p:grpSpPr>
        <p:grpSp>
          <p:nvGrpSpPr>
            <p:cNvPr id="7" name="Group 268"/>
            <p:cNvGrpSpPr>
              <a:grpSpLocks/>
            </p:cNvGrpSpPr>
            <p:nvPr/>
          </p:nvGrpSpPr>
          <p:grpSpPr bwMode="auto">
            <a:xfrm>
              <a:off x="138" y="1324"/>
              <a:ext cx="672" cy="528"/>
              <a:chOff x="1676" y="2088"/>
              <a:chExt cx="673" cy="829"/>
            </a:xfrm>
          </p:grpSpPr>
          <p:sp>
            <p:nvSpPr>
              <p:cNvPr id="634125" name="Freeform 269"/>
              <p:cNvSpPr>
                <a:spLocks/>
              </p:cNvSpPr>
              <p:nvPr/>
            </p:nvSpPr>
            <p:spPr bwMode="auto">
              <a:xfrm>
                <a:off x="1850" y="2403"/>
                <a:ext cx="32" cy="50"/>
              </a:xfrm>
              <a:custGeom>
                <a:avLst/>
                <a:gdLst/>
                <a:ahLst/>
                <a:cxnLst>
                  <a:cxn ang="0">
                    <a:pos x="0" y="49"/>
                  </a:cxn>
                  <a:cxn ang="0">
                    <a:pos x="0" y="0"/>
                  </a:cxn>
                  <a:cxn ang="0">
                    <a:pos x="31" y="0"/>
                  </a:cxn>
                  <a:cxn ang="0">
                    <a:pos x="31" y="49"/>
                  </a:cxn>
                  <a:cxn ang="0">
                    <a:pos x="0" y="49"/>
                  </a:cxn>
                </a:cxnLst>
                <a:rect l="0" t="0" r="r" b="b"/>
                <a:pathLst>
                  <a:path w="32" h="50">
                    <a:moveTo>
                      <a:pt x="0" y="49"/>
                    </a:moveTo>
                    <a:lnTo>
                      <a:pt x="0" y="0"/>
                    </a:lnTo>
                    <a:lnTo>
                      <a:pt x="31" y="0"/>
                    </a:lnTo>
                    <a:lnTo>
                      <a:pt x="31" y="49"/>
                    </a:lnTo>
                    <a:lnTo>
                      <a:pt x="0" y="49"/>
                    </a:lnTo>
                  </a:path>
                </a:pathLst>
              </a:custGeom>
              <a:solidFill>
                <a:srgbClr val="F9F9F9"/>
              </a:solidFill>
              <a:ln w="9525" cap="rnd">
                <a:solidFill>
                  <a:srgbClr val="C0C0C0"/>
                </a:solidFill>
                <a:round/>
                <a:headEnd/>
                <a:tailEnd/>
              </a:ln>
              <a:effectLst/>
            </p:spPr>
            <p:txBody>
              <a:bodyPr/>
              <a:lstStyle/>
              <a:p>
                <a:endParaRPr lang="en-US"/>
              </a:p>
            </p:txBody>
          </p:sp>
          <p:sp>
            <p:nvSpPr>
              <p:cNvPr id="634126" name="Freeform 270"/>
              <p:cNvSpPr>
                <a:spLocks/>
              </p:cNvSpPr>
              <p:nvPr/>
            </p:nvSpPr>
            <p:spPr bwMode="auto">
              <a:xfrm>
                <a:off x="1897" y="2403"/>
                <a:ext cx="31" cy="50"/>
              </a:xfrm>
              <a:custGeom>
                <a:avLst/>
                <a:gdLst/>
                <a:ahLst/>
                <a:cxnLst>
                  <a:cxn ang="0">
                    <a:pos x="0" y="49"/>
                  </a:cxn>
                  <a:cxn ang="0">
                    <a:pos x="0" y="0"/>
                  </a:cxn>
                  <a:cxn ang="0">
                    <a:pos x="30" y="0"/>
                  </a:cxn>
                  <a:cxn ang="0">
                    <a:pos x="30" y="49"/>
                  </a:cxn>
                  <a:cxn ang="0">
                    <a:pos x="0" y="49"/>
                  </a:cxn>
                </a:cxnLst>
                <a:rect l="0" t="0" r="r" b="b"/>
                <a:pathLst>
                  <a:path w="31" h="50">
                    <a:moveTo>
                      <a:pt x="0" y="49"/>
                    </a:moveTo>
                    <a:lnTo>
                      <a:pt x="0" y="0"/>
                    </a:lnTo>
                    <a:lnTo>
                      <a:pt x="30" y="0"/>
                    </a:lnTo>
                    <a:lnTo>
                      <a:pt x="30" y="49"/>
                    </a:lnTo>
                    <a:lnTo>
                      <a:pt x="0" y="49"/>
                    </a:lnTo>
                  </a:path>
                </a:pathLst>
              </a:custGeom>
              <a:solidFill>
                <a:srgbClr val="776F65"/>
              </a:solidFill>
              <a:ln w="9525" cap="rnd">
                <a:solidFill>
                  <a:srgbClr val="C0C0C0"/>
                </a:solidFill>
                <a:round/>
                <a:headEnd/>
                <a:tailEnd/>
              </a:ln>
              <a:effectLst/>
            </p:spPr>
            <p:txBody>
              <a:bodyPr/>
              <a:lstStyle/>
              <a:p>
                <a:endParaRPr lang="en-US"/>
              </a:p>
            </p:txBody>
          </p:sp>
          <p:sp>
            <p:nvSpPr>
              <p:cNvPr id="634127" name="Freeform 271"/>
              <p:cNvSpPr>
                <a:spLocks/>
              </p:cNvSpPr>
              <p:nvPr/>
            </p:nvSpPr>
            <p:spPr bwMode="auto">
              <a:xfrm>
                <a:off x="1941" y="2403"/>
                <a:ext cx="33" cy="50"/>
              </a:xfrm>
              <a:custGeom>
                <a:avLst/>
                <a:gdLst/>
                <a:ahLst/>
                <a:cxnLst>
                  <a:cxn ang="0">
                    <a:pos x="0" y="49"/>
                  </a:cxn>
                  <a:cxn ang="0">
                    <a:pos x="0" y="0"/>
                  </a:cxn>
                  <a:cxn ang="0">
                    <a:pos x="32" y="0"/>
                  </a:cxn>
                  <a:cxn ang="0">
                    <a:pos x="32" y="49"/>
                  </a:cxn>
                  <a:cxn ang="0">
                    <a:pos x="0" y="49"/>
                  </a:cxn>
                </a:cxnLst>
                <a:rect l="0" t="0" r="r" b="b"/>
                <a:pathLst>
                  <a:path w="33" h="50">
                    <a:moveTo>
                      <a:pt x="0" y="49"/>
                    </a:moveTo>
                    <a:lnTo>
                      <a:pt x="0" y="0"/>
                    </a:lnTo>
                    <a:lnTo>
                      <a:pt x="32" y="0"/>
                    </a:lnTo>
                    <a:lnTo>
                      <a:pt x="32" y="49"/>
                    </a:lnTo>
                    <a:lnTo>
                      <a:pt x="0" y="49"/>
                    </a:lnTo>
                  </a:path>
                </a:pathLst>
              </a:custGeom>
              <a:solidFill>
                <a:srgbClr val="E6D7C1"/>
              </a:solidFill>
              <a:ln w="9525" cap="rnd">
                <a:solidFill>
                  <a:srgbClr val="C0C0C0"/>
                </a:solidFill>
                <a:round/>
                <a:headEnd/>
                <a:tailEnd/>
              </a:ln>
              <a:effectLst/>
            </p:spPr>
            <p:txBody>
              <a:bodyPr/>
              <a:lstStyle/>
              <a:p>
                <a:endParaRPr lang="en-US"/>
              </a:p>
            </p:txBody>
          </p:sp>
          <p:sp>
            <p:nvSpPr>
              <p:cNvPr id="634128" name="Freeform 272"/>
              <p:cNvSpPr>
                <a:spLocks/>
              </p:cNvSpPr>
              <p:nvPr/>
            </p:nvSpPr>
            <p:spPr bwMode="auto">
              <a:xfrm>
                <a:off x="1959" y="2519"/>
                <a:ext cx="240" cy="117"/>
              </a:xfrm>
              <a:custGeom>
                <a:avLst/>
                <a:gdLst/>
                <a:ahLst/>
                <a:cxnLst>
                  <a:cxn ang="0">
                    <a:pos x="13" y="0"/>
                  </a:cxn>
                  <a:cxn ang="0">
                    <a:pos x="217" y="1"/>
                  </a:cxn>
                  <a:cxn ang="0">
                    <a:pos x="239" y="116"/>
                  </a:cxn>
                  <a:cxn ang="0">
                    <a:pos x="0" y="116"/>
                  </a:cxn>
                  <a:cxn ang="0">
                    <a:pos x="13" y="0"/>
                  </a:cxn>
                </a:cxnLst>
                <a:rect l="0" t="0" r="r" b="b"/>
                <a:pathLst>
                  <a:path w="240" h="117">
                    <a:moveTo>
                      <a:pt x="13" y="0"/>
                    </a:moveTo>
                    <a:lnTo>
                      <a:pt x="217" y="1"/>
                    </a:lnTo>
                    <a:lnTo>
                      <a:pt x="239" y="116"/>
                    </a:lnTo>
                    <a:lnTo>
                      <a:pt x="0" y="116"/>
                    </a:lnTo>
                    <a:lnTo>
                      <a:pt x="13" y="0"/>
                    </a:lnTo>
                  </a:path>
                </a:pathLst>
              </a:custGeom>
              <a:solidFill>
                <a:srgbClr val="B3B3B3"/>
              </a:solidFill>
              <a:ln w="9525" cap="rnd">
                <a:solidFill>
                  <a:srgbClr val="C0C0C0"/>
                </a:solidFill>
                <a:round/>
                <a:headEnd/>
                <a:tailEnd/>
              </a:ln>
              <a:effectLst/>
            </p:spPr>
            <p:txBody>
              <a:bodyPr/>
              <a:lstStyle/>
              <a:p>
                <a:endParaRPr lang="en-US"/>
              </a:p>
            </p:txBody>
          </p:sp>
          <p:sp>
            <p:nvSpPr>
              <p:cNvPr id="634129" name="Freeform 273"/>
              <p:cNvSpPr>
                <a:spLocks/>
              </p:cNvSpPr>
              <p:nvPr/>
            </p:nvSpPr>
            <p:spPr bwMode="auto">
              <a:xfrm>
                <a:off x="1959" y="2643"/>
                <a:ext cx="240" cy="34"/>
              </a:xfrm>
              <a:custGeom>
                <a:avLst/>
                <a:gdLst/>
                <a:ahLst/>
                <a:cxnLst>
                  <a:cxn ang="0">
                    <a:pos x="239" y="0"/>
                  </a:cxn>
                  <a:cxn ang="0">
                    <a:pos x="239" y="33"/>
                  </a:cxn>
                  <a:cxn ang="0">
                    <a:pos x="0" y="33"/>
                  </a:cxn>
                  <a:cxn ang="0">
                    <a:pos x="0" y="0"/>
                  </a:cxn>
                  <a:cxn ang="0">
                    <a:pos x="239" y="0"/>
                  </a:cxn>
                </a:cxnLst>
                <a:rect l="0" t="0" r="r" b="b"/>
                <a:pathLst>
                  <a:path w="240" h="34">
                    <a:moveTo>
                      <a:pt x="239" y="0"/>
                    </a:moveTo>
                    <a:lnTo>
                      <a:pt x="239" y="33"/>
                    </a:lnTo>
                    <a:lnTo>
                      <a:pt x="0" y="33"/>
                    </a:lnTo>
                    <a:lnTo>
                      <a:pt x="0" y="0"/>
                    </a:lnTo>
                    <a:lnTo>
                      <a:pt x="239" y="0"/>
                    </a:lnTo>
                  </a:path>
                </a:pathLst>
              </a:custGeom>
              <a:solidFill>
                <a:srgbClr val="737373"/>
              </a:solidFill>
              <a:ln w="9525" cap="rnd">
                <a:solidFill>
                  <a:srgbClr val="C0C0C0"/>
                </a:solidFill>
                <a:round/>
                <a:headEnd/>
                <a:tailEnd/>
              </a:ln>
              <a:effectLst/>
            </p:spPr>
            <p:txBody>
              <a:bodyPr/>
              <a:lstStyle/>
              <a:p>
                <a:endParaRPr lang="en-US"/>
              </a:p>
            </p:txBody>
          </p:sp>
          <p:sp>
            <p:nvSpPr>
              <p:cNvPr id="634130" name="Oval 274"/>
              <p:cNvSpPr>
                <a:spLocks noChangeArrowheads="1"/>
              </p:cNvSpPr>
              <p:nvPr/>
            </p:nvSpPr>
            <p:spPr bwMode="auto">
              <a:xfrm>
                <a:off x="2022" y="2515"/>
                <a:ext cx="114" cy="80"/>
              </a:xfrm>
              <a:prstGeom prst="ellipse">
                <a:avLst/>
              </a:prstGeom>
              <a:solidFill>
                <a:srgbClr val="404040"/>
              </a:solidFill>
              <a:ln w="9525">
                <a:solidFill>
                  <a:srgbClr val="C0C0C0"/>
                </a:solidFill>
                <a:round/>
                <a:headEnd/>
                <a:tailEnd/>
              </a:ln>
              <a:effectLst/>
            </p:spPr>
            <p:txBody>
              <a:bodyPr wrap="none" anchor="ctr"/>
              <a:lstStyle/>
              <a:p>
                <a:endParaRPr lang="en-US"/>
              </a:p>
            </p:txBody>
          </p:sp>
          <p:sp>
            <p:nvSpPr>
              <p:cNvPr id="634131" name="Freeform 275"/>
              <p:cNvSpPr>
                <a:spLocks/>
              </p:cNvSpPr>
              <p:nvPr/>
            </p:nvSpPr>
            <p:spPr bwMode="auto">
              <a:xfrm>
                <a:off x="1925" y="2172"/>
                <a:ext cx="23" cy="381"/>
              </a:xfrm>
              <a:custGeom>
                <a:avLst/>
                <a:gdLst/>
                <a:ahLst/>
                <a:cxnLst>
                  <a:cxn ang="0">
                    <a:pos x="16" y="0"/>
                  </a:cxn>
                  <a:cxn ang="0">
                    <a:pos x="0" y="12"/>
                  </a:cxn>
                  <a:cxn ang="0">
                    <a:pos x="0" y="320"/>
                  </a:cxn>
                  <a:cxn ang="0">
                    <a:pos x="22" y="380"/>
                  </a:cxn>
                  <a:cxn ang="0">
                    <a:pos x="16" y="0"/>
                  </a:cxn>
                </a:cxnLst>
                <a:rect l="0" t="0" r="r" b="b"/>
                <a:pathLst>
                  <a:path w="23" h="381">
                    <a:moveTo>
                      <a:pt x="16" y="0"/>
                    </a:moveTo>
                    <a:lnTo>
                      <a:pt x="0" y="12"/>
                    </a:lnTo>
                    <a:lnTo>
                      <a:pt x="0" y="320"/>
                    </a:lnTo>
                    <a:lnTo>
                      <a:pt x="22" y="380"/>
                    </a:lnTo>
                    <a:lnTo>
                      <a:pt x="16" y="0"/>
                    </a:lnTo>
                  </a:path>
                </a:pathLst>
              </a:custGeom>
              <a:solidFill>
                <a:srgbClr val="808080"/>
              </a:solidFill>
              <a:ln w="9525" cap="rnd">
                <a:solidFill>
                  <a:srgbClr val="C0C0C0"/>
                </a:solidFill>
                <a:round/>
                <a:headEnd/>
                <a:tailEnd/>
              </a:ln>
              <a:effectLst/>
            </p:spPr>
            <p:txBody>
              <a:bodyPr/>
              <a:lstStyle/>
              <a:p>
                <a:endParaRPr lang="en-US"/>
              </a:p>
            </p:txBody>
          </p:sp>
          <p:sp>
            <p:nvSpPr>
              <p:cNvPr id="634132" name="Freeform 276"/>
              <p:cNvSpPr>
                <a:spLocks/>
              </p:cNvSpPr>
              <p:nvPr/>
            </p:nvSpPr>
            <p:spPr bwMode="auto">
              <a:xfrm>
                <a:off x="1952" y="2170"/>
                <a:ext cx="280" cy="418"/>
              </a:xfrm>
              <a:custGeom>
                <a:avLst/>
                <a:gdLst/>
                <a:ahLst/>
                <a:cxnLst>
                  <a:cxn ang="0">
                    <a:pos x="279" y="373"/>
                  </a:cxn>
                  <a:cxn ang="0">
                    <a:pos x="0" y="417"/>
                  </a:cxn>
                  <a:cxn ang="0">
                    <a:pos x="0" y="19"/>
                  </a:cxn>
                  <a:cxn ang="0">
                    <a:pos x="279" y="0"/>
                  </a:cxn>
                  <a:cxn ang="0">
                    <a:pos x="279" y="373"/>
                  </a:cxn>
                </a:cxnLst>
                <a:rect l="0" t="0" r="r" b="b"/>
                <a:pathLst>
                  <a:path w="280" h="418">
                    <a:moveTo>
                      <a:pt x="279" y="373"/>
                    </a:moveTo>
                    <a:lnTo>
                      <a:pt x="0" y="417"/>
                    </a:lnTo>
                    <a:lnTo>
                      <a:pt x="0" y="19"/>
                    </a:lnTo>
                    <a:lnTo>
                      <a:pt x="279" y="0"/>
                    </a:lnTo>
                    <a:lnTo>
                      <a:pt x="279" y="373"/>
                    </a:lnTo>
                  </a:path>
                </a:pathLst>
              </a:custGeom>
              <a:solidFill>
                <a:srgbClr val="4D4D4D"/>
              </a:solidFill>
              <a:ln w="9525" cap="rnd">
                <a:solidFill>
                  <a:srgbClr val="C0C0C0"/>
                </a:solidFill>
                <a:round/>
                <a:headEnd/>
                <a:tailEnd/>
              </a:ln>
              <a:effectLst/>
            </p:spPr>
            <p:txBody>
              <a:bodyPr/>
              <a:lstStyle/>
              <a:p>
                <a:endParaRPr lang="en-US"/>
              </a:p>
            </p:txBody>
          </p:sp>
          <p:sp>
            <p:nvSpPr>
              <p:cNvPr id="634133" name="Freeform 277"/>
              <p:cNvSpPr>
                <a:spLocks/>
              </p:cNvSpPr>
              <p:nvPr/>
            </p:nvSpPr>
            <p:spPr bwMode="auto">
              <a:xfrm>
                <a:off x="1974" y="2187"/>
                <a:ext cx="228" cy="333"/>
              </a:xfrm>
              <a:custGeom>
                <a:avLst/>
                <a:gdLst/>
                <a:ahLst/>
                <a:cxnLst>
                  <a:cxn ang="0">
                    <a:pos x="220" y="1"/>
                  </a:cxn>
                  <a:cxn ang="0">
                    <a:pos x="221" y="6"/>
                  </a:cxn>
                  <a:cxn ang="0">
                    <a:pos x="222" y="13"/>
                  </a:cxn>
                  <a:cxn ang="0">
                    <a:pos x="224" y="27"/>
                  </a:cxn>
                  <a:cxn ang="0">
                    <a:pos x="224" y="43"/>
                  </a:cxn>
                  <a:cxn ang="0">
                    <a:pos x="224" y="62"/>
                  </a:cxn>
                  <a:cxn ang="0">
                    <a:pos x="225" y="83"/>
                  </a:cxn>
                  <a:cxn ang="0">
                    <a:pos x="225" y="104"/>
                  </a:cxn>
                  <a:cxn ang="0">
                    <a:pos x="227" y="129"/>
                  </a:cxn>
                  <a:cxn ang="0">
                    <a:pos x="227" y="153"/>
                  </a:cxn>
                  <a:cxn ang="0">
                    <a:pos x="227" y="178"/>
                  </a:cxn>
                  <a:cxn ang="0">
                    <a:pos x="225" y="200"/>
                  </a:cxn>
                  <a:cxn ang="0">
                    <a:pos x="225" y="223"/>
                  </a:cxn>
                  <a:cxn ang="0">
                    <a:pos x="224" y="244"/>
                  </a:cxn>
                  <a:cxn ang="0">
                    <a:pos x="224" y="263"/>
                  </a:cxn>
                  <a:cxn ang="0">
                    <a:pos x="224" y="277"/>
                  </a:cxn>
                  <a:cxn ang="0">
                    <a:pos x="222" y="291"/>
                  </a:cxn>
                  <a:cxn ang="0">
                    <a:pos x="220" y="298"/>
                  </a:cxn>
                  <a:cxn ang="0">
                    <a:pos x="213" y="305"/>
                  </a:cxn>
                  <a:cxn ang="0">
                    <a:pos x="206" y="309"/>
                  </a:cxn>
                  <a:cxn ang="0">
                    <a:pos x="200" y="311"/>
                  </a:cxn>
                  <a:cxn ang="0">
                    <a:pos x="191" y="312"/>
                  </a:cxn>
                  <a:cxn ang="0">
                    <a:pos x="180" y="316"/>
                  </a:cxn>
                  <a:cxn ang="0">
                    <a:pos x="169" y="318"/>
                  </a:cxn>
                  <a:cxn ang="0">
                    <a:pos x="156" y="319"/>
                  </a:cxn>
                  <a:cxn ang="0">
                    <a:pos x="145" y="323"/>
                  </a:cxn>
                  <a:cxn ang="0">
                    <a:pos x="133" y="325"/>
                  </a:cxn>
                  <a:cxn ang="0">
                    <a:pos x="121" y="325"/>
                  </a:cxn>
                  <a:cxn ang="0">
                    <a:pos x="110" y="325"/>
                  </a:cxn>
                  <a:cxn ang="0">
                    <a:pos x="97" y="328"/>
                  </a:cxn>
                  <a:cxn ang="0">
                    <a:pos x="85" y="328"/>
                  </a:cxn>
                  <a:cxn ang="0">
                    <a:pos x="74" y="328"/>
                  </a:cxn>
                  <a:cxn ang="0">
                    <a:pos x="61" y="330"/>
                  </a:cxn>
                  <a:cxn ang="0">
                    <a:pos x="49" y="330"/>
                  </a:cxn>
                  <a:cxn ang="0">
                    <a:pos x="38" y="330"/>
                  </a:cxn>
                  <a:cxn ang="0">
                    <a:pos x="26" y="330"/>
                  </a:cxn>
                  <a:cxn ang="0">
                    <a:pos x="13" y="328"/>
                  </a:cxn>
                  <a:cxn ang="0">
                    <a:pos x="6" y="325"/>
                  </a:cxn>
                  <a:cxn ang="0">
                    <a:pos x="5" y="319"/>
                  </a:cxn>
                  <a:cxn ang="0">
                    <a:pos x="4" y="312"/>
                  </a:cxn>
                  <a:cxn ang="0">
                    <a:pos x="2" y="302"/>
                  </a:cxn>
                  <a:cxn ang="0">
                    <a:pos x="1" y="286"/>
                  </a:cxn>
                  <a:cxn ang="0">
                    <a:pos x="0" y="269"/>
                  </a:cxn>
                  <a:cxn ang="0">
                    <a:pos x="0" y="249"/>
                  </a:cxn>
                  <a:cxn ang="0">
                    <a:pos x="0" y="228"/>
                  </a:cxn>
                  <a:cxn ang="0">
                    <a:pos x="0" y="204"/>
                  </a:cxn>
                  <a:cxn ang="0">
                    <a:pos x="0" y="181"/>
                  </a:cxn>
                  <a:cxn ang="0">
                    <a:pos x="0" y="157"/>
                  </a:cxn>
                  <a:cxn ang="0">
                    <a:pos x="0" y="134"/>
                  </a:cxn>
                  <a:cxn ang="0">
                    <a:pos x="0" y="110"/>
                  </a:cxn>
                  <a:cxn ang="0">
                    <a:pos x="0" y="89"/>
                  </a:cxn>
                  <a:cxn ang="0">
                    <a:pos x="0" y="69"/>
                  </a:cxn>
                  <a:cxn ang="0">
                    <a:pos x="1" y="52"/>
                  </a:cxn>
                  <a:cxn ang="0">
                    <a:pos x="2" y="38"/>
                  </a:cxn>
                  <a:cxn ang="0">
                    <a:pos x="4" y="26"/>
                  </a:cxn>
                  <a:cxn ang="0">
                    <a:pos x="5" y="19"/>
                  </a:cxn>
                  <a:cxn ang="0">
                    <a:pos x="6" y="13"/>
                  </a:cxn>
                  <a:cxn ang="0">
                    <a:pos x="218" y="0"/>
                  </a:cxn>
                </a:cxnLst>
                <a:rect l="0" t="0" r="r" b="b"/>
                <a:pathLst>
                  <a:path w="228" h="333">
                    <a:moveTo>
                      <a:pt x="218" y="0"/>
                    </a:moveTo>
                    <a:lnTo>
                      <a:pt x="220" y="1"/>
                    </a:lnTo>
                    <a:lnTo>
                      <a:pt x="220" y="3"/>
                    </a:lnTo>
                    <a:lnTo>
                      <a:pt x="221" y="6"/>
                    </a:lnTo>
                    <a:lnTo>
                      <a:pt x="221" y="12"/>
                    </a:lnTo>
                    <a:lnTo>
                      <a:pt x="222" y="13"/>
                    </a:lnTo>
                    <a:lnTo>
                      <a:pt x="222" y="20"/>
                    </a:lnTo>
                    <a:lnTo>
                      <a:pt x="224" y="27"/>
                    </a:lnTo>
                    <a:lnTo>
                      <a:pt x="224" y="36"/>
                    </a:lnTo>
                    <a:lnTo>
                      <a:pt x="224" y="43"/>
                    </a:lnTo>
                    <a:lnTo>
                      <a:pt x="224" y="52"/>
                    </a:lnTo>
                    <a:lnTo>
                      <a:pt x="224" y="62"/>
                    </a:lnTo>
                    <a:lnTo>
                      <a:pt x="225" y="71"/>
                    </a:lnTo>
                    <a:lnTo>
                      <a:pt x="225" y="83"/>
                    </a:lnTo>
                    <a:lnTo>
                      <a:pt x="225" y="94"/>
                    </a:lnTo>
                    <a:lnTo>
                      <a:pt x="225" y="104"/>
                    </a:lnTo>
                    <a:lnTo>
                      <a:pt x="225" y="117"/>
                    </a:lnTo>
                    <a:lnTo>
                      <a:pt x="227" y="129"/>
                    </a:lnTo>
                    <a:lnTo>
                      <a:pt x="227" y="139"/>
                    </a:lnTo>
                    <a:lnTo>
                      <a:pt x="227" y="153"/>
                    </a:lnTo>
                    <a:lnTo>
                      <a:pt x="227" y="164"/>
                    </a:lnTo>
                    <a:lnTo>
                      <a:pt x="227" y="178"/>
                    </a:lnTo>
                    <a:lnTo>
                      <a:pt x="225" y="190"/>
                    </a:lnTo>
                    <a:lnTo>
                      <a:pt x="225" y="200"/>
                    </a:lnTo>
                    <a:lnTo>
                      <a:pt x="225" y="211"/>
                    </a:lnTo>
                    <a:lnTo>
                      <a:pt x="225" y="223"/>
                    </a:lnTo>
                    <a:lnTo>
                      <a:pt x="225" y="235"/>
                    </a:lnTo>
                    <a:lnTo>
                      <a:pt x="224" y="244"/>
                    </a:lnTo>
                    <a:lnTo>
                      <a:pt x="224" y="253"/>
                    </a:lnTo>
                    <a:lnTo>
                      <a:pt x="224" y="263"/>
                    </a:lnTo>
                    <a:lnTo>
                      <a:pt x="224" y="270"/>
                    </a:lnTo>
                    <a:lnTo>
                      <a:pt x="224" y="277"/>
                    </a:lnTo>
                    <a:lnTo>
                      <a:pt x="222" y="284"/>
                    </a:lnTo>
                    <a:lnTo>
                      <a:pt x="222" y="291"/>
                    </a:lnTo>
                    <a:lnTo>
                      <a:pt x="221" y="295"/>
                    </a:lnTo>
                    <a:lnTo>
                      <a:pt x="220" y="298"/>
                    </a:lnTo>
                    <a:lnTo>
                      <a:pt x="220" y="304"/>
                    </a:lnTo>
                    <a:lnTo>
                      <a:pt x="213" y="305"/>
                    </a:lnTo>
                    <a:lnTo>
                      <a:pt x="210" y="307"/>
                    </a:lnTo>
                    <a:lnTo>
                      <a:pt x="206" y="309"/>
                    </a:lnTo>
                    <a:lnTo>
                      <a:pt x="203" y="309"/>
                    </a:lnTo>
                    <a:lnTo>
                      <a:pt x="200" y="311"/>
                    </a:lnTo>
                    <a:lnTo>
                      <a:pt x="192" y="312"/>
                    </a:lnTo>
                    <a:lnTo>
                      <a:pt x="191" y="312"/>
                    </a:lnTo>
                    <a:lnTo>
                      <a:pt x="185" y="314"/>
                    </a:lnTo>
                    <a:lnTo>
                      <a:pt x="180" y="316"/>
                    </a:lnTo>
                    <a:lnTo>
                      <a:pt x="174" y="316"/>
                    </a:lnTo>
                    <a:lnTo>
                      <a:pt x="169" y="318"/>
                    </a:lnTo>
                    <a:lnTo>
                      <a:pt x="163" y="318"/>
                    </a:lnTo>
                    <a:lnTo>
                      <a:pt x="156" y="319"/>
                    </a:lnTo>
                    <a:lnTo>
                      <a:pt x="151" y="319"/>
                    </a:lnTo>
                    <a:lnTo>
                      <a:pt x="145" y="323"/>
                    </a:lnTo>
                    <a:lnTo>
                      <a:pt x="138" y="323"/>
                    </a:lnTo>
                    <a:lnTo>
                      <a:pt x="133" y="325"/>
                    </a:lnTo>
                    <a:lnTo>
                      <a:pt x="127" y="325"/>
                    </a:lnTo>
                    <a:lnTo>
                      <a:pt x="121" y="325"/>
                    </a:lnTo>
                    <a:lnTo>
                      <a:pt x="115" y="325"/>
                    </a:lnTo>
                    <a:lnTo>
                      <a:pt x="110" y="325"/>
                    </a:lnTo>
                    <a:lnTo>
                      <a:pt x="103" y="325"/>
                    </a:lnTo>
                    <a:lnTo>
                      <a:pt x="97" y="328"/>
                    </a:lnTo>
                    <a:lnTo>
                      <a:pt x="92" y="328"/>
                    </a:lnTo>
                    <a:lnTo>
                      <a:pt x="85" y="328"/>
                    </a:lnTo>
                    <a:lnTo>
                      <a:pt x="79" y="328"/>
                    </a:lnTo>
                    <a:lnTo>
                      <a:pt x="74" y="328"/>
                    </a:lnTo>
                    <a:lnTo>
                      <a:pt x="67" y="330"/>
                    </a:lnTo>
                    <a:lnTo>
                      <a:pt x="61" y="330"/>
                    </a:lnTo>
                    <a:lnTo>
                      <a:pt x="56" y="330"/>
                    </a:lnTo>
                    <a:lnTo>
                      <a:pt x="49" y="330"/>
                    </a:lnTo>
                    <a:lnTo>
                      <a:pt x="44" y="332"/>
                    </a:lnTo>
                    <a:lnTo>
                      <a:pt x="38" y="330"/>
                    </a:lnTo>
                    <a:lnTo>
                      <a:pt x="31" y="330"/>
                    </a:lnTo>
                    <a:lnTo>
                      <a:pt x="26" y="330"/>
                    </a:lnTo>
                    <a:lnTo>
                      <a:pt x="19" y="328"/>
                    </a:lnTo>
                    <a:lnTo>
                      <a:pt x="13" y="328"/>
                    </a:lnTo>
                    <a:lnTo>
                      <a:pt x="8" y="328"/>
                    </a:lnTo>
                    <a:lnTo>
                      <a:pt x="6" y="325"/>
                    </a:lnTo>
                    <a:lnTo>
                      <a:pt x="6" y="323"/>
                    </a:lnTo>
                    <a:lnTo>
                      <a:pt x="5" y="319"/>
                    </a:lnTo>
                    <a:lnTo>
                      <a:pt x="4" y="316"/>
                    </a:lnTo>
                    <a:lnTo>
                      <a:pt x="4" y="312"/>
                    </a:lnTo>
                    <a:lnTo>
                      <a:pt x="2" y="307"/>
                    </a:lnTo>
                    <a:lnTo>
                      <a:pt x="2" y="302"/>
                    </a:lnTo>
                    <a:lnTo>
                      <a:pt x="1" y="295"/>
                    </a:lnTo>
                    <a:lnTo>
                      <a:pt x="1" y="286"/>
                    </a:lnTo>
                    <a:lnTo>
                      <a:pt x="1" y="277"/>
                    </a:lnTo>
                    <a:lnTo>
                      <a:pt x="0" y="269"/>
                    </a:lnTo>
                    <a:lnTo>
                      <a:pt x="0" y="258"/>
                    </a:lnTo>
                    <a:lnTo>
                      <a:pt x="0" y="249"/>
                    </a:lnTo>
                    <a:lnTo>
                      <a:pt x="0" y="241"/>
                    </a:lnTo>
                    <a:lnTo>
                      <a:pt x="0" y="228"/>
                    </a:lnTo>
                    <a:lnTo>
                      <a:pt x="0" y="218"/>
                    </a:lnTo>
                    <a:lnTo>
                      <a:pt x="0" y="204"/>
                    </a:lnTo>
                    <a:lnTo>
                      <a:pt x="0" y="192"/>
                    </a:lnTo>
                    <a:lnTo>
                      <a:pt x="0" y="181"/>
                    </a:lnTo>
                    <a:lnTo>
                      <a:pt x="0" y="171"/>
                    </a:lnTo>
                    <a:lnTo>
                      <a:pt x="0" y="157"/>
                    </a:lnTo>
                    <a:lnTo>
                      <a:pt x="0" y="145"/>
                    </a:lnTo>
                    <a:lnTo>
                      <a:pt x="0" y="134"/>
                    </a:lnTo>
                    <a:lnTo>
                      <a:pt x="0" y="120"/>
                    </a:lnTo>
                    <a:lnTo>
                      <a:pt x="0" y="110"/>
                    </a:lnTo>
                    <a:lnTo>
                      <a:pt x="0" y="99"/>
                    </a:lnTo>
                    <a:lnTo>
                      <a:pt x="0" y="89"/>
                    </a:lnTo>
                    <a:lnTo>
                      <a:pt x="0" y="80"/>
                    </a:lnTo>
                    <a:lnTo>
                      <a:pt x="0" y="69"/>
                    </a:lnTo>
                    <a:lnTo>
                      <a:pt x="1" y="61"/>
                    </a:lnTo>
                    <a:lnTo>
                      <a:pt x="1" y="52"/>
                    </a:lnTo>
                    <a:lnTo>
                      <a:pt x="1" y="45"/>
                    </a:lnTo>
                    <a:lnTo>
                      <a:pt x="2" y="38"/>
                    </a:lnTo>
                    <a:lnTo>
                      <a:pt x="2" y="33"/>
                    </a:lnTo>
                    <a:lnTo>
                      <a:pt x="4" y="26"/>
                    </a:lnTo>
                    <a:lnTo>
                      <a:pt x="4" y="22"/>
                    </a:lnTo>
                    <a:lnTo>
                      <a:pt x="5" y="19"/>
                    </a:lnTo>
                    <a:lnTo>
                      <a:pt x="6" y="17"/>
                    </a:lnTo>
                    <a:lnTo>
                      <a:pt x="6" y="13"/>
                    </a:lnTo>
                    <a:lnTo>
                      <a:pt x="8" y="13"/>
                    </a:lnTo>
                    <a:lnTo>
                      <a:pt x="218" y="0"/>
                    </a:lnTo>
                  </a:path>
                </a:pathLst>
              </a:custGeom>
              <a:solidFill>
                <a:srgbClr val="97A6CC"/>
              </a:solidFill>
              <a:ln w="9525" cap="rnd">
                <a:solidFill>
                  <a:srgbClr val="C0C0C0"/>
                </a:solidFill>
                <a:round/>
                <a:headEnd/>
                <a:tailEnd/>
              </a:ln>
              <a:effectLst/>
            </p:spPr>
            <p:txBody>
              <a:bodyPr/>
              <a:lstStyle/>
              <a:p>
                <a:endParaRPr lang="en-US"/>
              </a:p>
            </p:txBody>
          </p:sp>
          <p:sp>
            <p:nvSpPr>
              <p:cNvPr id="634134" name="Freeform 278"/>
              <p:cNvSpPr>
                <a:spLocks/>
              </p:cNvSpPr>
              <p:nvPr/>
            </p:nvSpPr>
            <p:spPr bwMode="auto">
              <a:xfrm>
                <a:off x="1940" y="2144"/>
                <a:ext cx="292" cy="42"/>
              </a:xfrm>
              <a:custGeom>
                <a:avLst/>
                <a:gdLst/>
                <a:ahLst/>
                <a:cxnLst>
                  <a:cxn ang="0">
                    <a:pos x="291" y="23"/>
                  </a:cxn>
                  <a:cxn ang="0">
                    <a:pos x="271" y="0"/>
                  </a:cxn>
                  <a:cxn ang="0">
                    <a:pos x="0" y="16"/>
                  </a:cxn>
                  <a:cxn ang="0">
                    <a:pos x="13" y="41"/>
                  </a:cxn>
                  <a:cxn ang="0">
                    <a:pos x="291" y="23"/>
                  </a:cxn>
                </a:cxnLst>
                <a:rect l="0" t="0" r="r" b="b"/>
                <a:pathLst>
                  <a:path w="292" h="42">
                    <a:moveTo>
                      <a:pt x="291" y="23"/>
                    </a:moveTo>
                    <a:lnTo>
                      <a:pt x="271" y="0"/>
                    </a:lnTo>
                    <a:lnTo>
                      <a:pt x="0" y="16"/>
                    </a:lnTo>
                    <a:lnTo>
                      <a:pt x="13" y="41"/>
                    </a:lnTo>
                    <a:lnTo>
                      <a:pt x="291" y="23"/>
                    </a:lnTo>
                  </a:path>
                </a:pathLst>
              </a:custGeom>
              <a:solidFill>
                <a:srgbClr val="F2F2F2"/>
              </a:solidFill>
              <a:ln w="9525" cap="rnd">
                <a:solidFill>
                  <a:srgbClr val="C0C0C0"/>
                </a:solidFill>
                <a:round/>
                <a:headEnd/>
                <a:tailEnd/>
              </a:ln>
              <a:effectLst/>
            </p:spPr>
            <p:txBody>
              <a:bodyPr/>
              <a:lstStyle/>
              <a:p>
                <a:endParaRPr lang="en-US"/>
              </a:p>
            </p:txBody>
          </p:sp>
          <p:sp>
            <p:nvSpPr>
              <p:cNvPr id="634135" name="Freeform 279"/>
              <p:cNvSpPr>
                <a:spLocks/>
              </p:cNvSpPr>
              <p:nvPr/>
            </p:nvSpPr>
            <p:spPr bwMode="auto">
              <a:xfrm>
                <a:off x="1940" y="2162"/>
                <a:ext cx="23" cy="426"/>
              </a:xfrm>
              <a:custGeom>
                <a:avLst/>
                <a:gdLst/>
                <a:ahLst/>
                <a:cxnLst>
                  <a:cxn ang="0">
                    <a:pos x="0" y="0"/>
                  </a:cxn>
                  <a:cxn ang="0">
                    <a:pos x="22" y="28"/>
                  </a:cxn>
                  <a:cxn ang="0">
                    <a:pos x="22" y="425"/>
                  </a:cxn>
                  <a:cxn ang="0">
                    <a:pos x="0" y="388"/>
                  </a:cxn>
                  <a:cxn ang="0">
                    <a:pos x="0" y="0"/>
                  </a:cxn>
                </a:cxnLst>
                <a:rect l="0" t="0" r="r" b="b"/>
                <a:pathLst>
                  <a:path w="23" h="426">
                    <a:moveTo>
                      <a:pt x="0" y="0"/>
                    </a:moveTo>
                    <a:lnTo>
                      <a:pt x="22" y="28"/>
                    </a:lnTo>
                    <a:lnTo>
                      <a:pt x="22" y="425"/>
                    </a:lnTo>
                    <a:lnTo>
                      <a:pt x="0" y="388"/>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4136" name="Freeform 280"/>
              <p:cNvSpPr>
                <a:spLocks/>
              </p:cNvSpPr>
              <p:nvPr/>
            </p:nvSpPr>
            <p:spPr bwMode="auto">
              <a:xfrm>
                <a:off x="2215" y="2170"/>
                <a:ext cx="23" cy="373"/>
              </a:xfrm>
              <a:custGeom>
                <a:avLst/>
                <a:gdLst/>
                <a:ahLst/>
                <a:cxnLst>
                  <a:cxn ang="0">
                    <a:pos x="22" y="0"/>
                  </a:cxn>
                  <a:cxn ang="0">
                    <a:pos x="0" y="19"/>
                  </a:cxn>
                  <a:cxn ang="0">
                    <a:pos x="0" y="333"/>
                  </a:cxn>
                  <a:cxn ang="0">
                    <a:pos x="22" y="372"/>
                  </a:cxn>
                  <a:cxn ang="0">
                    <a:pos x="22" y="0"/>
                  </a:cxn>
                </a:cxnLst>
                <a:rect l="0" t="0" r="r" b="b"/>
                <a:pathLst>
                  <a:path w="23" h="373">
                    <a:moveTo>
                      <a:pt x="22" y="0"/>
                    </a:moveTo>
                    <a:lnTo>
                      <a:pt x="0" y="19"/>
                    </a:lnTo>
                    <a:lnTo>
                      <a:pt x="0" y="333"/>
                    </a:lnTo>
                    <a:lnTo>
                      <a:pt x="22" y="372"/>
                    </a:lnTo>
                    <a:lnTo>
                      <a:pt x="22" y="0"/>
                    </a:lnTo>
                  </a:path>
                </a:pathLst>
              </a:custGeom>
              <a:solidFill>
                <a:srgbClr val="BFBFBF"/>
              </a:solidFill>
              <a:ln w="9525" cap="rnd">
                <a:solidFill>
                  <a:srgbClr val="C0C0C0"/>
                </a:solidFill>
                <a:round/>
                <a:headEnd/>
                <a:tailEnd/>
              </a:ln>
              <a:effectLst/>
            </p:spPr>
            <p:txBody>
              <a:bodyPr/>
              <a:lstStyle/>
              <a:p>
                <a:endParaRPr lang="en-US"/>
              </a:p>
            </p:txBody>
          </p:sp>
          <p:sp>
            <p:nvSpPr>
              <p:cNvPr id="634137" name="Freeform 281"/>
              <p:cNvSpPr>
                <a:spLocks/>
              </p:cNvSpPr>
              <p:nvPr/>
            </p:nvSpPr>
            <p:spPr bwMode="auto">
              <a:xfrm>
                <a:off x="1952" y="2511"/>
                <a:ext cx="280" cy="77"/>
              </a:xfrm>
              <a:custGeom>
                <a:avLst/>
                <a:gdLst/>
                <a:ahLst/>
                <a:cxnLst>
                  <a:cxn ang="0">
                    <a:pos x="279" y="35"/>
                  </a:cxn>
                  <a:cxn ang="0">
                    <a:pos x="257" y="0"/>
                  </a:cxn>
                  <a:cxn ang="0">
                    <a:pos x="21" y="35"/>
                  </a:cxn>
                  <a:cxn ang="0">
                    <a:pos x="0" y="76"/>
                  </a:cxn>
                  <a:cxn ang="0">
                    <a:pos x="279" y="35"/>
                  </a:cxn>
                </a:cxnLst>
                <a:rect l="0" t="0" r="r" b="b"/>
                <a:pathLst>
                  <a:path w="280" h="77">
                    <a:moveTo>
                      <a:pt x="279" y="35"/>
                    </a:moveTo>
                    <a:lnTo>
                      <a:pt x="257" y="0"/>
                    </a:lnTo>
                    <a:lnTo>
                      <a:pt x="21" y="35"/>
                    </a:lnTo>
                    <a:lnTo>
                      <a:pt x="0" y="76"/>
                    </a:lnTo>
                    <a:lnTo>
                      <a:pt x="279" y="35"/>
                    </a:lnTo>
                  </a:path>
                </a:pathLst>
              </a:custGeom>
              <a:solidFill>
                <a:srgbClr val="E6E6E6"/>
              </a:solidFill>
              <a:ln w="9525" cap="rnd">
                <a:solidFill>
                  <a:srgbClr val="C0C0C0"/>
                </a:solidFill>
                <a:round/>
                <a:headEnd/>
                <a:tailEnd/>
              </a:ln>
              <a:effectLst/>
            </p:spPr>
            <p:txBody>
              <a:bodyPr/>
              <a:lstStyle/>
              <a:p>
                <a:endParaRPr lang="en-US"/>
              </a:p>
            </p:txBody>
          </p:sp>
          <p:sp>
            <p:nvSpPr>
              <p:cNvPr id="634138" name="Freeform 282"/>
              <p:cNvSpPr>
                <a:spLocks/>
              </p:cNvSpPr>
              <p:nvPr/>
            </p:nvSpPr>
            <p:spPr bwMode="auto">
              <a:xfrm>
                <a:off x="1952" y="2191"/>
                <a:ext cx="23" cy="397"/>
              </a:xfrm>
              <a:custGeom>
                <a:avLst/>
                <a:gdLst/>
                <a:ahLst/>
                <a:cxnLst>
                  <a:cxn ang="0">
                    <a:pos x="0" y="396"/>
                  </a:cxn>
                  <a:cxn ang="0">
                    <a:pos x="22" y="352"/>
                  </a:cxn>
                  <a:cxn ang="0">
                    <a:pos x="22" y="17"/>
                  </a:cxn>
                  <a:cxn ang="0">
                    <a:pos x="0" y="0"/>
                  </a:cxn>
                  <a:cxn ang="0">
                    <a:pos x="0" y="396"/>
                  </a:cxn>
                </a:cxnLst>
                <a:rect l="0" t="0" r="r" b="b"/>
                <a:pathLst>
                  <a:path w="23" h="397">
                    <a:moveTo>
                      <a:pt x="0" y="396"/>
                    </a:moveTo>
                    <a:lnTo>
                      <a:pt x="22" y="352"/>
                    </a:lnTo>
                    <a:lnTo>
                      <a:pt x="22" y="17"/>
                    </a:lnTo>
                    <a:lnTo>
                      <a:pt x="0" y="0"/>
                    </a:lnTo>
                    <a:lnTo>
                      <a:pt x="0" y="396"/>
                    </a:lnTo>
                  </a:path>
                </a:pathLst>
              </a:custGeom>
              <a:solidFill>
                <a:srgbClr val="CCCCCC"/>
              </a:solidFill>
              <a:ln w="9525" cap="rnd">
                <a:solidFill>
                  <a:srgbClr val="C0C0C0"/>
                </a:solidFill>
                <a:round/>
                <a:headEnd/>
                <a:tailEnd/>
              </a:ln>
              <a:effectLst/>
            </p:spPr>
            <p:txBody>
              <a:bodyPr/>
              <a:lstStyle/>
              <a:p>
                <a:endParaRPr lang="en-US"/>
              </a:p>
            </p:txBody>
          </p:sp>
          <p:sp>
            <p:nvSpPr>
              <p:cNvPr id="634139" name="Freeform 283"/>
              <p:cNvSpPr>
                <a:spLocks/>
              </p:cNvSpPr>
              <p:nvPr/>
            </p:nvSpPr>
            <p:spPr bwMode="auto">
              <a:xfrm>
                <a:off x="1947" y="2170"/>
                <a:ext cx="288" cy="34"/>
              </a:xfrm>
              <a:custGeom>
                <a:avLst/>
                <a:gdLst/>
                <a:ahLst/>
                <a:cxnLst>
                  <a:cxn ang="0">
                    <a:pos x="0" y="17"/>
                  </a:cxn>
                  <a:cxn ang="0">
                    <a:pos x="21" y="33"/>
                  </a:cxn>
                  <a:cxn ang="0">
                    <a:pos x="263" y="17"/>
                  </a:cxn>
                  <a:cxn ang="0">
                    <a:pos x="287" y="0"/>
                  </a:cxn>
                  <a:cxn ang="0">
                    <a:pos x="0" y="17"/>
                  </a:cxn>
                </a:cxnLst>
                <a:rect l="0" t="0" r="r" b="b"/>
                <a:pathLst>
                  <a:path w="288" h="34">
                    <a:moveTo>
                      <a:pt x="0" y="17"/>
                    </a:moveTo>
                    <a:lnTo>
                      <a:pt x="21" y="33"/>
                    </a:lnTo>
                    <a:lnTo>
                      <a:pt x="263" y="17"/>
                    </a:lnTo>
                    <a:lnTo>
                      <a:pt x="287" y="0"/>
                    </a:lnTo>
                    <a:lnTo>
                      <a:pt x="0" y="17"/>
                    </a:lnTo>
                  </a:path>
                </a:pathLst>
              </a:custGeom>
              <a:solidFill>
                <a:srgbClr val="999999"/>
              </a:solidFill>
              <a:ln w="9525" cap="rnd">
                <a:solidFill>
                  <a:srgbClr val="C0C0C0"/>
                </a:solidFill>
                <a:round/>
                <a:headEnd/>
                <a:tailEnd/>
              </a:ln>
              <a:effectLst/>
            </p:spPr>
            <p:txBody>
              <a:bodyPr/>
              <a:lstStyle/>
              <a:p>
                <a:endParaRPr lang="en-US"/>
              </a:p>
            </p:txBody>
          </p:sp>
          <p:sp>
            <p:nvSpPr>
              <p:cNvPr id="634140" name="Freeform 284"/>
              <p:cNvSpPr>
                <a:spLocks/>
              </p:cNvSpPr>
              <p:nvPr/>
            </p:nvSpPr>
            <p:spPr bwMode="auto">
              <a:xfrm>
                <a:off x="1806" y="2166"/>
                <a:ext cx="112" cy="609"/>
              </a:xfrm>
              <a:custGeom>
                <a:avLst/>
                <a:gdLst/>
                <a:ahLst/>
                <a:cxnLst>
                  <a:cxn ang="0">
                    <a:pos x="111" y="0"/>
                  </a:cxn>
                  <a:cxn ang="0">
                    <a:pos x="111" y="542"/>
                  </a:cxn>
                  <a:cxn ang="0">
                    <a:pos x="0" y="608"/>
                  </a:cxn>
                  <a:cxn ang="0">
                    <a:pos x="0" y="22"/>
                  </a:cxn>
                  <a:cxn ang="0">
                    <a:pos x="111" y="0"/>
                  </a:cxn>
                </a:cxnLst>
                <a:rect l="0" t="0" r="r" b="b"/>
                <a:pathLst>
                  <a:path w="112" h="609">
                    <a:moveTo>
                      <a:pt x="111" y="0"/>
                    </a:moveTo>
                    <a:lnTo>
                      <a:pt x="111" y="542"/>
                    </a:lnTo>
                    <a:lnTo>
                      <a:pt x="0" y="608"/>
                    </a:lnTo>
                    <a:lnTo>
                      <a:pt x="0" y="22"/>
                    </a:lnTo>
                    <a:lnTo>
                      <a:pt x="111" y="0"/>
                    </a:lnTo>
                  </a:path>
                </a:pathLst>
              </a:custGeom>
              <a:solidFill>
                <a:srgbClr val="CCCCCC"/>
              </a:solidFill>
              <a:ln w="9525" cap="rnd">
                <a:solidFill>
                  <a:srgbClr val="C0C0C0"/>
                </a:solidFill>
                <a:round/>
                <a:headEnd/>
                <a:tailEnd/>
              </a:ln>
              <a:effectLst/>
            </p:spPr>
            <p:txBody>
              <a:bodyPr/>
              <a:lstStyle/>
              <a:p>
                <a:endParaRPr lang="en-US"/>
              </a:p>
            </p:txBody>
          </p:sp>
          <p:sp>
            <p:nvSpPr>
              <p:cNvPr id="634141" name="Freeform 285"/>
              <p:cNvSpPr>
                <a:spLocks/>
              </p:cNvSpPr>
              <p:nvPr/>
            </p:nvSpPr>
            <p:spPr bwMode="auto">
              <a:xfrm>
                <a:off x="1676" y="2088"/>
                <a:ext cx="242" cy="95"/>
              </a:xfrm>
              <a:custGeom>
                <a:avLst/>
                <a:gdLst/>
                <a:ahLst/>
                <a:cxnLst>
                  <a:cxn ang="0">
                    <a:pos x="241" y="69"/>
                  </a:cxn>
                  <a:cxn ang="0">
                    <a:pos x="112" y="0"/>
                  </a:cxn>
                  <a:cxn ang="0">
                    <a:pos x="0" y="22"/>
                  </a:cxn>
                  <a:cxn ang="0">
                    <a:pos x="127" y="94"/>
                  </a:cxn>
                  <a:cxn ang="0">
                    <a:pos x="241" y="69"/>
                  </a:cxn>
                </a:cxnLst>
                <a:rect l="0" t="0" r="r" b="b"/>
                <a:pathLst>
                  <a:path w="242" h="95">
                    <a:moveTo>
                      <a:pt x="241" y="69"/>
                    </a:moveTo>
                    <a:lnTo>
                      <a:pt x="112" y="0"/>
                    </a:lnTo>
                    <a:lnTo>
                      <a:pt x="0" y="22"/>
                    </a:lnTo>
                    <a:lnTo>
                      <a:pt x="127" y="94"/>
                    </a:lnTo>
                    <a:lnTo>
                      <a:pt x="241" y="69"/>
                    </a:lnTo>
                  </a:path>
                </a:pathLst>
              </a:custGeom>
              <a:solidFill>
                <a:srgbClr val="E6E6E6"/>
              </a:solidFill>
              <a:ln w="9525" cap="rnd">
                <a:solidFill>
                  <a:srgbClr val="C0C0C0"/>
                </a:solidFill>
                <a:round/>
                <a:headEnd/>
                <a:tailEnd/>
              </a:ln>
              <a:effectLst/>
            </p:spPr>
            <p:txBody>
              <a:bodyPr/>
              <a:lstStyle/>
              <a:p>
                <a:endParaRPr lang="en-US"/>
              </a:p>
            </p:txBody>
          </p:sp>
          <p:sp>
            <p:nvSpPr>
              <p:cNvPr id="634142" name="Freeform 286"/>
              <p:cNvSpPr>
                <a:spLocks/>
              </p:cNvSpPr>
              <p:nvPr/>
            </p:nvSpPr>
            <p:spPr bwMode="auto">
              <a:xfrm>
                <a:off x="1676" y="2113"/>
                <a:ext cx="126" cy="662"/>
              </a:xfrm>
              <a:custGeom>
                <a:avLst/>
                <a:gdLst/>
                <a:ahLst/>
                <a:cxnLst>
                  <a:cxn ang="0">
                    <a:pos x="125" y="72"/>
                  </a:cxn>
                  <a:cxn ang="0">
                    <a:pos x="0" y="0"/>
                  </a:cxn>
                  <a:cxn ang="0">
                    <a:pos x="0" y="544"/>
                  </a:cxn>
                  <a:cxn ang="0">
                    <a:pos x="125" y="661"/>
                  </a:cxn>
                  <a:cxn ang="0">
                    <a:pos x="125" y="72"/>
                  </a:cxn>
                </a:cxnLst>
                <a:rect l="0" t="0" r="r" b="b"/>
                <a:pathLst>
                  <a:path w="126" h="662">
                    <a:moveTo>
                      <a:pt x="125" y="72"/>
                    </a:moveTo>
                    <a:lnTo>
                      <a:pt x="0" y="0"/>
                    </a:lnTo>
                    <a:lnTo>
                      <a:pt x="0" y="544"/>
                    </a:lnTo>
                    <a:lnTo>
                      <a:pt x="125" y="661"/>
                    </a:lnTo>
                    <a:lnTo>
                      <a:pt x="125" y="72"/>
                    </a:lnTo>
                  </a:path>
                </a:pathLst>
              </a:custGeom>
              <a:solidFill>
                <a:srgbClr val="A6A6A6"/>
              </a:solidFill>
              <a:ln w="9525" cap="rnd">
                <a:solidFill>
                  <a:srgbClr val="C0C0C0"/>
                </a:solidFill>
                <a:round/>
                <a:headEnd/>
                <a:tailEnd/>
              </a:ln>
              <a:effectLst/>
            </p:spPr>
            <p:txBody>
              <a:bodyPr/>
              <a:lstStyle/>
              <a:p>
                <a:endParaRPr lang="en-US"/>
              </a:p>
            </p:txBody>
          </p:sp>
          <p:sp>
            <p:nvSpPr>
              <p:cNvPr id="634143" name="Freeform 287"/>
              <p:cNvSpPr>
                <a:spLocks/>
              </p:cNvSpPr>
              <p:nvPr/>
            </p:nvSpPr>
            <p:spPr bwMode="auto">
              <a:xfrm>
                <a:off x="1818" y="2437"/>
                <a:ext cx="91" cy="133"/>
              </a:xfrm>
              <a:custGeom>
                <a:avLst/>
                <a:gdLst/>
                <a:ahLst/>
                <a:cxnLst>
                  <a:cxn ang="0">
                    <a:pos x="90" y="0"/>
                  </a:cxn>
                  <a:cxn ang="0">
                    <a:pos x="90" y="89"/>
                  </a:cxn>
                  <a:cxn ang="0">
                    <a:pos x="0" y="132"/>
                  </a:cxn>
                  <a:cxn ang="0">
                    <a:pos x="0" y="35"/>
                  </a:cxn>
                  <a:cxn ang="0">
                    <a:pos x="90" y="0"/>
                  </a:cxn>
                </a:cxnLst>
                <a:rect l="0" t="0" r="r" b="b"/>
                <a:pathLst>
                  <a:path w="91" h="133">
                    <a:moveTo>
                      <a:pt x="90" y="0"/>
                    </a:moveTo>
                    <a:lnTo>
                      <a:pt x="90" y="89"/>
                    </a:lnTo>
                    <a:lnTo>
                      <a:pt x="0" y="132"/>
                    </a:lnTo>
                    <a:lnTo>
                      <a:pt x="0" y="35"/>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4144" name="Freeform 288"/>
              <p:cNvSpPr>
                <a:spLocks/>
              </p:cNvSpPr>
              <p:nvPr/>
            </p:nvSpPr>
            <p:spPr bwMode="auto">
              <a:xfrm>
                <a:off x="1818" y="2306"/>
                <a:ext cx="91" cy="126"/>
              </a:xfrm>
              <a:custGeom>
                <a:avLst/>
                <a:gdLst/>
                <a:ahLst/>
                <a:cxnLst>
                  <a:cxn ang="0">
                    <a:pos x="90" y="0"/>
                  </a:cxn>
                  <a:cxn ang="0">
                    <a:pos x="90" y="88"/>
                  </a:cxn>
                  <a:cxn ang="0">
                    <a:pos x="0" y="125"/>
                  </a:cxn>
                  <a:cxn ang="0">
                    <a:pos x="0" y="28"/>
                  </a:cxn>
                  <a:cxn ang="0">
                    <a:pos x="90" y="0"/>
                  </a:cxn>
                </a:cxnLst>
                <a:rect l="0" t="0" r="r" b="b"/>
                <a:pathLst>
                  <a:path w="91" h="126">
                    <a:moveTo>
                      <a:pt x="90" y="0"/>
                    </a:moveTo>
                    <a:lnTo>
                      <a:pt x="90" y="88"/>
                    </a:lnTo>
                    <a:lnTo>
                      <a:pt x="0" y="125"/>
                    </a:lnTo>
                    <a:lnTo>
                      <a:pt x="0" y="28"/>
                    </a:lnTo>
                    <a:lnTo>
                      <a:pt x="90" y="0"/>
                    </a:lnTo>
                  </a:path>
                </a:pathLst>
              </a:custGeom>
              <a:solidFill>
                <a:srgbClr val="BFBFBF"/>
              </a:solidFill>
              <a:ln w="9525" cap="rnd">
                <a:solidFill>
                  <a:srgbClr val="C0C0C0"/>
                </a:solidFill>
                <a:round/>
                <a:headEnd/>
                <a:tailEnd/>
              </a:ln>
              <a:effectLst/>
            </p:spPr>
            <p:txBody>
              <a:bodyPr/>
              <a:lstStyle/>
              <a:p>
                <a:endParaRPr lang="en-US"/>
              </a:p>
            </p:txBody>
          </p:sp>
          <p:sp>
            <p:nvSpPr>
              <p:cNvPr id="634145" name="Freeform 289"/>
              <p:cNvSpPr>
                <a:spLocks/>
              </p:cNvSpPr>
              <p:nvPr/>
            </p:nvSpPr>
            <p:spPr bwMode="auto">
              <a:xfrm>
                <a:off x="1913" y="2304"/>
                <a:ext cx="1" cy="95"/>
              </a:xfrm>
              <a:custGeom>
                <a:avLst/>
                <a:gdLst/>
                <a:ahLst/>
                <a:cxnLst>
                  <a:cxn ang="0">
                    <a:pos x="0" y="0"/>
                  </a:cxn>
                  <a:cxn ang="0">
                    <a:pos x="0" y="0"/>
                  </a:cxn>
                  <a:cxn ang="0">
                    <a:pos x="0" y="94"/>
                  </a:cxn>
                  <a:cxn ang="0">
                    <a:pos x="0" y="87"/>
                  </a:cxn>
                  <a:cxn ang="0">
                    <a:pos x="0" y="0"/>
                  </a:cxn>
                </a:cxnLst>
                <a:rect l="0" t="0" r="r" b="b"/>
                <a:pathLst>
                  <a:path w="1" h="95">
                    <a:moveTo>
                      <a:pt x="0" y="0"/>
                    </a:moveTo>
                    <a:lnTo>
                      <a:pt x="0" y="0"/>
                    </a:lnTo>
                    <a:lnTo>
                      <a:pt x="0" y="94"/>
                    </a:lnTo>
                    <a:lnTo>
                      <a:pt x="0" y="87"/>
                    </a:lnTo>
                    <a:lnTo>
                      <a:pt x="0" y="0"/>
                    </a:lnTo>
                  </a:path>
                </a:pathLst>
              </a:custGeom>
              <a:solidFill>
                <a:srgbClr val="999999"/>
              </a:solidFill>
              <a:ln w="9525" cap="rnd">
                <a:solidFill>
                  <a:srgbClr val="C0C0C0"/>
                </a:solidFill>
                <a:round/>
                <a:headEnd/>
                <a:tailEnd/>
              </a:ln>
              <a:effectLst/>
            </p:spPr>
            <p:txBody>
              <a:bodyPr/>
              <a:lstStyle/>
              <a:p>
                <a:endParaRPr lang="en-US"/>
              </a:p>
            </p:txBody>
          </p:sp>
          <p:sp>
            <p:nvSpPr>
              <p:cNvPr id="634146" name="Freeform 290"/>
              <p:cNvSpPr>
                <a:spLocks/>
              </p:cNvSpPr>
              <p:nvPr/>
            </p:nvSpPr>
            <p:spPr bwMode="auto">
              <a:xfrm>
                <a:off x="1818" y="2398"/>
                <a:ext cx="96" cy="44"/>
              </a:xfrm>
              <a:custGeom>
                <a:avLst/>
                <a:gdLst/>
                <a:ahLst/>
                <a:cxnLst>
                  <a:cxn ang="0">
                    <a:pos x="95" y="5"/>
                  </a:cxn>
                  <a:cxn ang="0">
                    <a:pos x="90" y="0"/>
                  </a:cxn>
                  <a:cxn ang="0">
                    <a:pos x="0" y="34"/>
                  </a:cxn>
                  <a:cxn ang="0">
                    <a:pos x="0" y="43"/>
                  </a:cxn>
                  <a:cxn ang="0">
                    <a:pos x="95" y="5"/>
                  </a:cxn>
                </a:cxnLst>
                <a:rect l="0" t="0" r="r" b="b"/>
                <a:pathLst>
                  <a:path w="96" h="44">
                    <a:moveTo>
                      <a:pt x="95" y="5"/>
                    </a:moveTo>
                    <a:lnTo>
                      <a:pt x="90" y="0"/>
                    </a:lnTo>
                    <a:lnTo>
                      <a:pt x="0" y="34"/>
                    </a:lnTo>
                    <a:lnTo>
                      <a:pt x="0" y="43"/>
                    </a:lnTo>
                    <a:lnTo>
                      <a:pt x="95" y="5"/>
                    </a:lnTo>
                  </a:path>
                </a:pathLst>
              </a:custGeom>
              <a:solidFill>
                <a:srgbClr val="F2F2F2"/>
              </a:solidFill>
              <a:ln w="9525" cap="rnd">
                <a:solidFill>
                  <a:srgbClr val="C0C0C0"/>
                </a:solidFill>
                <a:round/>
                <a:headEnd/>
                <a:tailEnd/>
              </a:ln>
              <a:effectLst/>
            </p:spPr>
            <p:txBody>
              <a:bodyPr/>
              <a:lstStyle/>
              <a:p>
                <a:endParaRPr lang="en-US"/>
              </a:p>
            </p:txBody>
          </p:sp>
          <p:sp>
            <p:nvSpPr>
              <p:cNvPr id="634147" name="Freeform 291"/>
              <p:cNvSpPr>
                <a:spLocks/>
              </p:cNvSpPr>
              <p:nvPr/>
            </p:nvSpPr>
            <p:spPr bwMode="auto">
              <a:xfrm>
                <a:off x="1826" y="2403"/>
                <a:ext cx="97" cy="53"/>
              </a:xfrm>
              <a:custGeom>
                <a:avLst/>
                <a:gdLst/>
                <a:ahLst/>
                <a:cxnLst>
                  <a:cxn ang="0">
                    <a:pos x="90" y="0"/>
                  </a:cxn>
                  <a:cxn ang="0">
                    <a:pos x="96" y="17"/>
                  </a:cxn>
                  <a:cxn ang="0">
                    <a:pos x="4" y="52"/>
                  </a:cxn>
                  <a:cxn ang="0">
                    <a:pos x="0" y="34"/>
                  </a:cxn>
                  <a:cxn ang="0">
                    <a:pos x="90" y="0"/>
                  </a:cxn>
                </a:cxnLst>
                <a:rect l="0" t="0" r="r" b="b"/>
                <a:pathLst>
                  <a:path w="97" h="53">
                    <a:moveTo>
                      <a:pt x="90" y="0"/>
                    </a:moveTo>
                    <a:lnTo>
                      <a:pt x="96" y="17"/>
                    </a:lnTo>
                    <a:lnTo>
                      <a:pt x="4" y="52"/>
                    </a:lnTo>
                    <a:lnTo>
                      <a:pt x="0" y="34"/>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4148" name="Freeform 292"/>
              <p:cNvSpPr>
                <a:spLocks/>
              </p:cNvSpPr>
              <p:nvPr/>
            </p:nvSpPr>
            <p:spPr bwMode="auto">
              <a:xfrm>
                <a:off x="1826" y="2423"/>
                <a:ext cx="97" cy="46"/>
              </a:xfrm>
              <a:custGeom>
                <a:avLst/>
                <a:gdLst/>
                <a:ahLst/>
                <a:cxnLst>
                  <a:cxn ang="0">
                    <a:pos x="96" y="0"/>
                  </a:cxn>
                  <a:cxn ang="0">
                    <a:pos x="90" y="10"/>
                  </a:cxn>
                  <a:cxn ang="0">
                    <a:pos x="0" y="45"/>
                  </a:cxn>
                  <a:cxn ang="0">
                    <a:pos x="4" y="34"/>
                  </a:cxn>
                  <a:cxn ang="0">
                    <a:pos x="96" y="0"/>
                  </a:cxn>
                </a:cxnLst>
                <a:rect l="0" t="0" r="r" b="b"/>
                <a:pathLst>
                  <a:path w="97" h="46">
                    <a:moveTo>
                      <a:pt x="96" y="0"/>
                    </a:moveTo>
                    <a:lnTo>
                      <a:pt x="90" y="10"/>
                    </a:lnTo>
                    <a:lnTo>
                      <a:pt x="0" y="45"/>
                    </a:lnTo>
                    <a:lnTo>
                      <a:pt x="4" y="34"/>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4149" name="Freeform 293"/>
              <p:cNvSpPr>
                <a:spLocks/>
              </p:cNvSpPr>
              <p:nvPr/>
            </p:nvSpPr>
            <p:spPr bwMode="auto">
              <a:xfrm>
                <a:off x="1826" y="2444"/>
                <a:ext cx="23" cy="33"/>
              </a:xfrm>
              <a:custGeom>
                <a:avLst/>
                <a:gdLst/>
                <a:ahLst/>
                <a:cxnLst>
                  <a:cxn ang="0">
                    <a:pos x="0" y="0"/>
                  </a:cxn>
                  <a:cxn ang="0">
                    <a:pos x="22" y="16"/>
                  </a:cxn>
                  <a:cxn ang="0">
                    <a:pos x="0" y="32"/>
                  </a:cxn>
                  <a:cxn ang="0">
                    <a:pos x="0" y="0"/>
                  </a:cxn>
                </a:cxnLst>
                <a:rect l="0" t="0" r="r" b="b"/>
                <a:pathLst>
                  <a:path w="23" h="33">
                    <a:moveTo>
                      <a:pt x="0" y="0"/>
                    </a:moveTo>
                    <a:lnTo>
                      <a:pt x="22" y="16"/>
                    </a:lnTo>
                    <a:lnTo>
                      <a:pt x="0" y="32"/>
                    </a:lnTo>
                    <a:lnTo>
                      <a:pt x="0" y="0"/>
                    </a:lnTo>
                  </a:path>
                </a:pathLst>
              </a:custGeom>
              <a:solidFill>
                <a:srgbClr val="ADA391"/>
              </a:solidFill>
              <a:ln w="9525" cap="rnd">
                <a:solidFill>
                  <a:srgbClr val="C0C0C0"/>
                </a:solidFill>
                <a:round/>
                <a:headEnd/>
                <a:tailEnd/>
              </a:ln>
              <a:effectLst/>
            </p:spPr>
            <p:txBody>
              <a:bodyPr/>
              <a:lstStyle/>
              <a:p>
                <a:endParaRPr lang="en-US"/>
              </a:p>
            </p:txBody>
          </p:sp>
          <p:sp>
            <p:nvSpPr>
              <p:cNvPr id="634150" name="Freeform 294"/>
              <p:cNvSpPr>
                <a:spLocks/>
              </p:cNvSpPr>
              <p:nvPr/>
            </p:nvSpPr>
            <p:spPr bwMode="auto">
              <a:xfrm>
                <a:off x="1913" y="2435"/>
                <a:ext cx="1" cy="98"/>
              </a:xfrm>
              <a:custGeom>
                <a:avLst/>
                <a:gdLst/>
                <a:ahLst/>
                <a:cxnLst>
                  <a:cxn ang="0">
                    <a:pos x="0" y="1"/>
                  </a:cxn>
                  <a:cxn ang="0">
                    <a:pos x="0" y="0"/>
                  </a:cxn>
                  <a:cxn ang="0">
                    <a:pos x="0" y="97"/>
                  </a:cxn>
                  <a:cxn ang="0">
                    <a:pos x="0" y="88"/>
                  </a:cxn>
                  <a:cxn ang="0">
                    <a:pos x="0" y="1"/>
                  </a:cxn>
                </a:cxnLst>
                <a:rect l="0" t="0" r="r" b="b"/>
                <a:pathLst>
                  <a:path w="1" h="98">
                    <a:moveTo>
                      <a:pt x="0" y="1"/>
                    </a:moveTo>
                    <a:lnTo>
                      <a:pt x="0" y="0"/>
                    </a:lnTo>
                    <a:lnTo>
                      <a:pt x="0" y="97"/>
                    </a:lnTo>
                    <a:lnTo>
                      <a:pt x="0" y="88"/>
                    </a:lnTo>
                    <a:lnTo>
                      <a:pt x="0" y="1"/>
                    </a:lnTo>
                  </a:path>
                </a:pathLst>
              </a:custGeom>
              <a:solidFill>
                <a:srgbClr val="999999"/>
              </a:solidFill>
              <a:ln w="9525" cap="rnd">
                <a:solidFill>
                  <a:srgbClr val="C0C0C0"/>
                </a:solidFill>
                <a:round/>
                <a:headEnd/>
                <a:tailEnd/>
              </a:ln>
              <a:effectLst/>
            </p:spPr>
            <p:txBody>
              <a:bodyPr/>
              <a:lstStyle/>
              <a:p>
                <a:endParaRPr lang="en-US"/>
              </a:p>
            </p:txBody>
          </p:sp>
          <p:sp>
            <p:nvSpPr>
              <p:cNvPr id="634151" name="Freeform 295"/>
              <p:cNvSpPr>
                <a:spLocks/>
              </p:cNvSpPr>
              <p:nvPr/>
            </p:nvSpPr>
            <p:spPr bwMode="auto">
              <a:xfrm>
                <a:off x="1818" y="2534"/>
                <a:ext cx="96" cy="44"/>
              </a:xfrm>
              <a:custGeom>
                <a:avLst/>
                <a:gdLst/>
                <a:ahLst/>
                <a:cxnLst>
                  <a:cxn ang="0">
                    <a:pos x="90" y="0"/>
                  </a:cxn>
                  <a:cxn ang="0">
                    <a:pos x="95" y="5"/>
                  </a:cxn>
                  <a:cxn ang="0">
                    <a:pos x="0" y="43"/>
                  </a:cxn>
                  <a:cxn ang="0">
                    <a:pos x="0" y="34"/>
                  </a:cxn>
                  <a:cxn ang="0">
                    <a:pos x="90" y="0"/>
                  </a:cxn>
                </a:cxnLst>
                <a:rect l="0" t="0" r="r" b="b"/>
                <a:pathLst>
                  <a:path w="96" h="44">
                    <a:moveTo>
                      <a:pt x="90" y="0"/>
                    </a:moveTo>
                    <a:lnTo>
                      <a:pt x="95" y="5"/>
                    </a:lnTo>
                    <a:lnTo>
                      <a:pt x="0" y="43"/>
                    </a:lnTo>
                    <a:lnTo>
                      <a:pt x="0" y="34"/>
                    </a:lnTo>
                    <a:lnTo>
                      <a:pt x="90" y="0"/>
                    </a:lnTo>
                  </a:path>
                </a:pathLst>
              </a:custGeom>
              <a:solidFill>
                <a:srgbClr val="F2F2F2"/>
              </a:solidFill>
              <a:ln w="9525" cap="rnd">
                <a:solidFill>
                  <a:srgbClr val="C0C0C0"/>
                </a:solidFill>
                <a:round/>
                <a:headEnd/>
                <a:tailEnd/>
              </a:ln>
              <a:effectLst/>
            </p:spPr>
            <p:txBody>
              <a:bodyPr/>
              <a:lstStyle/>
              <a:p>
                <a:endParaRPr lang="en-US"/>
              </a:p>
            </p:txBody>
          </p:sp>
          <p:sp>
            <p:nvSpPr>
              <p:cNvPr id="634152" name="Freeform 296"/>
              <p:cNvSpPr>
                <a:spLocks/>
              </p:cNvSpPr>
              <p:nvPr/>
            </p:nvSpPr>
            <p:spPr bwMode="auto">
              <a:xfrm>
                <a:off x="1836" y="2205"/>
                <a:ext cx="51" cy="38"/>
              </a:xfrm>
              <a:custGeom>
                <a:avLst/>
                <a:gdLst/>
                <a:ahLst/>
                <a:cxnLst>
                  <a:cxn ang="0">
                    <a:pos x="50" y="0"/>
                  </a:cxn>
                  <a:cxn ang="0">
                    <a:pos x="45" y="12"/>
                  </a:cxn>
                  <a:cxn ang="0">
                    <a:pos x="50" y="22"/>
                  </a:cxn>
                  <a:cxn ang="0">
                    <a:pos x="0" y="37"/>
                  </a:cxn>
                  <a:cxn ang="0">
                    <a:pos x="0" y="10"/>
                  </a:cxn>
                  <a:cxn ang="0">
                    <a:pos x="50" y="0"/>
                  </a:cxn>
                </a:cxnLst>
                <a:rect l="0" t="0" r="r" b="b"/>
                <a:pathLst>
                  <a:path w="51" h="38">
                    <a:moveTo>
                      <a:pt x="50" y="0"/>
                    </a:moveTo>
                    <a:lnTo>
                      <a:pt x="45" y="12"/>
                    </a:lnTo>
                    <a:lnTo>
                      <a:pt x="50" y="22"/>
                    </a:lnTo>
                    <a:lnTo>
                      <a:pt x="0" y="37"/>
                    </a:lnTo>
                    <a:lnTo>
                      <a:pt x="0" y="10"/>
                    </a:lnTo>
                    <a:lnTo>
                      <a:pt x="50" y="0"/>
                    </a:lnTo>
                  </a:path>
                </a:pathLst>
              </a:custGeom>
              <a:solidFill>
                <a:srgbClr val="8C8C8C"/>
              </a:solidFill>
              <a:ln w="9525" cap="rnd">
                <a:solidFill>
                  <a:srgbClr val="C0C0C0"/>
                </a:solidFill>
                <a:round/>
                <a:headEnd/>
                <a:tailEnd/>
              </a:ln>
              <a:effectLst/>
            </p:spPr>
            <p:txBody>
              <a:bodyPr/>
              <a:lstStyle/>
              <a:p>
                <a:endParaRPr lang="en-US"/>
              </a:p>
            </p:txBody>
          </p:sp>
          <p:sp>
            <p:nvSpPr>
              <p:cNvPr id="634153" name="Freeform 297"/>
              <p:cNvSpPr>
                <a:spLocks/>
              </p:cNvSpPr>
              <p:nvPr/>
            </p:nvSpPr>
            <p:spPr bwMode="auto">
              <a:xfrm>
                <a:off x="1815" y="2209"/>
                <a:ext cx="99" cy="34"/>
              </a:xfrm>
              <a:custGeom>
                <a:avLst/>
                <a:gdLst/>
                <a:ahLst/>
                <a:cxnLst>
                  <a:cxn ang="0">
                    <a:pos x="98" y="0"/>
                  </a:cxn>
                  <a:cxn ang="0">
                    <a:pos x="0" y="23"/>
                  </a:cxn>
                  <a:cxn ang="0">
                    <a:pos x="0" y="33"/>
                  </a:cxn>
                  <a:cxn ang="0">
                    <a:pos x="98" y="7"/>
                  </a:cxn>
                  <a:cxn ang="0">
                    <a:pos x="98" y="0"/>
                  </a:cxn>
                </a:cxnLst>
                <a:rect l="0" t="0" r="r" b="b"/>
                <a:pathLst>
                  <a:path w="99" h="34">
                    <a:moveTo>
                      <a:pt x="98" y="0"/>
                    </a:moveTo>
                    <a:lnTo>
                      <a:pt x="0" y="23"/>
                    </a:lnTo>
                    <a:lnTo>
                      <a:pt x="0" y="33"/>
                    </a:lnTo>
                    <a:lnTo>
                      <a:pt x="98" y="7"/>
                    </a:lnTo>
                    <a:lnTo>
                      <a:pt x="98" y="0"/>
                    </a:lnTo>
                  </a:path>
                </a:pathLst>
              </a:custGeom>
              <a:solidFill>
                <a:srgbClr val="808080"/>
              </a:solidFill>
              <a:ln w="9525" cap="rnd">
                <a:solidFill>
                  <a:srgbClr val="C0C0C0"/>
                </a:solidFill>
                <a:round/>
                <a:headEnd/>
                <a:tailEnd/>
              </a:ln>
              <a:effectLst/>
            </p:spPr>
            <p:txBody>
              <a:bodyPr/>
              <a:lstStyle/>
              <a:p>
                <a:endParaRPr lang="en-US"/>
              </a:p>
            </p:txBody>
          </p:sp>
          <p:sp>
            <p:nvSpPr>
              <p:cNvPr id="634154" name="Freeform 298"/>
              <p:cNvSpPr>
                <a:spLocks/>
              </p:cNvSpPr>
              <p:nvPr/>
            </p:nvSpPr>
            <p:spPr bwMode="auto">
              <a:xfrm>
                <a:off x="1886" y="2205"/>
                <a:ext cx="1" cy="34"/>
              </a:xfrm>
              <a:custGeom>
                <a:avLst/>
                <a:gdLst/>
                <a:ahLst/>
                <a:cxnLst>
                  <a:cxn ang="0">
                    <a:pos x="0" y="0"/>
                  </a:cxn>
                  <a:cxn ang="0">
                    <a:pos x="0" y="33"/>
                  </a:cxn>
                  <a:cxn ang="0">
                    <a:pos x="0" y="16"/>
                  </a:cxn>
                  <a:cxn ang="0">
                    <a:pos x="0" y="0"/>
                  </a:cxn>
                </a:cxnLst>
                <a:rect l="0" t="0" r="r" b="b"/>
                <a:pathLst>
                  <a:path w="1" h="34">
                    <a:moveTo>
                      <a:pt x="0" y="0"/>
                    </a:moveTo>
                    <a:lnTo>
                      <a:pt x="0" y="33"/>
                    </a:lnTo>
                    <a:lnTo>
                      <a:pt x="0" y="16"/>
                    </a:lnTo>
                    <a:lnTo>
                      <a:pt x="0" y="0"/>
                    </a:lnTo>
                  </a:path>
                </a:pathLst>
              </a:custGeom>
              <a:solidFill>
                <a:srgbClr val="9D9484"/>
              </a:solidFill>
              <a:ln w="9525" cap="rnd">
                <a:solidFill>
                  <a:srgbClr val="C0C0C0"/>
                </a:solidFill>
                <a:round/>
                <a:headEnd/>
                <a:tailEnd/>
              </a:ln>
              <a:effectLst/>
            </p:spPr>
            <p:txBody>
              <a:bodyPr/>
              <a:lstStyle/>
              <a:p>
                <a:endParaRPr lang="en-US"/>
              </a:p>
            </p:txBody>
          </p:sp>
          <p:sp>
            <p:nvSpPr>
              <p:cNvPr id="634155" name="Freeform 299"/>
              <p:cNvSpPr>
                <a:spLocks/>
              </p:cNvSpPr>
              <p:nvPr/>
            </p:nvSpPr>
            <p:spPr bwMode="auto">
              <a:xfrm>
                <a:off x="1818" y="2212"/>
                <a:ext cx="91" cy="33"/>
              </a:xfrm>
              <a:custGeom>
                <a:avLst/>
                <a:gdLst/>
                <a:ahLst/>
                <a:cxnLst>
                  <a:cxn ang="0">
                    <a:pos x="90" y="0"/>
                  </a:cxn>
                  <a:cxn ang="0">
                    <a:pos x="0" y="27"/>
                  </a:cxn>
                  <a:cxn ang="0">
                    <a:pos x="0" y="32"/>
                  </a:cxn>
                  <a:cxn ang="0">
                    <a:pos x="90" y="4"/>
                  </a:cxn>
                  <a:cxn ang="0">
                    <a:pos x="90" y="0"/>
                  </a:cxn>
                </a:cxnLst>
                <a:rect l="0" t="0" r="r" b="b"/>
                <a:pathLst>
                  <a:path w="91" h="33">
                    <a:moveTo>
                      <a:pt x="90" y="0"/>
                    </a:moveTo>
                    <a:lnTo>
                      <a:pt x="0" y="27"/>
                    </a:lnTo>
                    <a:lnTo>
                      <a:pt x="0" y="32"/>
                    </a:lnTo>
                    <a:lnTo>
                      <a:pt x="90" y="4"/>
                    </a:lnTo>
                    <a:lnTo>
                      <a:pt x="90" y="0"/>
                    </a:lnTo>
                  </a:path>
                </a:pathLst>
              </a:custGeom>
              <a:solidFill>
                <a:srgbClr val="404040"/>
              </a:solidFill>
              <a:ln w="9525" cap="rnd">
                <a:solidFill>
                  <a:srgbClr val="C0C0C0"/>
                </a:solidFill>
                <a:round/>
                <a:headEnd/>
                <a:tailEnd/>
              </a:ln>
              <a:effectLst/>
            </p:spPr>
            <p:txBody>
              <a:bodyPr/>
              <a:lstStyle/>
              <a:p>
                <a:endParaRPr lang="en-US"/>
              </a:p>
            </p:txBody>
          </p:sp>
          <p:sp>
            <p:nvSpPr>
              <p:cNvPr id="634156" name="Freeform 300"/>
              <p:cNvSpPr>
                <a:spLocks/>
              </p:cNvSpPr>
              <p:nvPr/>
            </p:nvSpPr>
            <p:spPr bwMode="auto">
              <a:xfrm>
                <a:off x="1753" y="2713"/>
                <a:ext cx="23" cy="36"/>
              </a:xfrm>
              <a:custGeom>
                <a:avLst/>
                <a:gdLst/>
                <a:ahLst/>
                <a:cxnLst>
                  <a:cxn ang="0">
                    <a:pos x="22" y="24"/>
                  </a:cxn>
                  <a:cxn ang="0">
                    <a:pos x="0" y="35"/>
                  </a:cxn>
                  <a:cxn ang="0">
                    <a:pos x="22" y="0"/>
                  </a:cxn>
                  <a:cxn ang="0">
                    <a:pos x="22" y="24"/>
                  </a:cxn>
                </a:cxnLst>
                <a:rect l="0" t="0" r="r" b="b"/>
                <a:pathLst>
                  <a:path w="23" h="36">
                    <a:moveTo>
                      <a:pt x="22" y="24"/>
                    </a:moveTo>
                    <a:lnTo>
                      <a:pt x="0" y="35"/>
                    </a:lnTo>
                    <a:lnTo>
                      <a:pt x="22" y="0"/>
                    </a:lnTo>
                    <a:lnTo>
                      <a:pt x="22" y="24"/>
                    </a:lnTo>
                  </a:path>
                </a:pathLst>
              </a:custGeom>
              <a:solidFill>
                <a:srgbClr val="999999"/>
              </a:solidFill>
              <a:ln w="9525" cap="rnd">
                <a:solidFill>
                  <a:srgbClr val="C0C0C0"/>
                </a:solidFill>
                <a:round/>
                <a:headEnd/>
                <a:tailEnd/>
              </a:ln>
              <a:effectLst/>
            </p:spPr>
            <p:txBody>
              <a:bodyPr/>
              <a:lstStyle/>
              <a:p>
                <a:endParaRPr lang="en-US"/>
              </a:p>
            </p:txBody>
          </p:sp>
          <p:sp>
            <p:nvSpPr>
              <p:cNvPr id="634157" name="Freeform 301"/>
              <p:cNvSpPr>
                <a:spLocks/>
              </p:cNvSpPr>
              <p:nvPr/>
            </p:nvSpPr>
            <p:spPr bwMode="auto">
              <a:xfrm>
                <a:off x="1735" y="2694"/>
                <a:ext cx="27" cy="55"/>
              </a:xfrm>
              <a:custGeom>
                <a:avLst/>
                <a:gdLst/>
                <a:ahLst/>
                <a:cxnLst>
                  <a:cxn ang="0">
                    <a:pos x="26" y="12"/>
                  </a:cxn>
                  <a:cxn ang="0">
                    <a:pos x="15" y="54"/>
                  </a:cxn>
                  <a:cxn ang="0">
                    <a:pos x="0" y="36"/>
                  </a:cxn>
                  <a:cxn ang="0">
                    <a:pos x="9" y="0"/>
                  </a:cxn>
                  <a:cxn ang="0">
                    <a:pos x="26" y="12"/>
                  </a:cxn>
                </a:cxnLst>
                <a:rect l="0" t="0" r="r" b="b"/>
                <a:pathLst>
                  <a:path w="27" h="55">
                    <a:moveTo>
                      <a:pt x="26" y="12"/>
                    </a:moveTo>
                    <a:lnTo>
                      <a:pt x="15" y="54"/>
                    </a:lnTo>
                    <a:lnTo>
                      <a:pt x="0" y="36"/>
                    </a:lnTo>
                    <a:lnTo>
                      <a:pt x="9" y="0"/>
                    </a:lnTo>
                    <a:lnTo>
                      <a:pt x="26" y="12"/>
                    </a:lnTo>
                  </a:path>
                </a:pathLst>
              </a:custGeom>
              <a:solidFill>
                <a:srgbClr val="E6E6E6"/>
              </a:solidFill>
              <a:ln w="9525" cap="rnd">
                <a:solidFill>
                  <a:srgbClr val="C0C0C0"/>
                </a:solidFill>
                <a:round/>
                <a:headEnd/>
                <a:tailEnd/>
              </a:ln>
              <a:effectLst/>
            </p:spPr>
            <p:txBody>
              <a:bodyPr/>
              <a:lstStyle/>
              <a:p>
                <a:endParaRPr lang="en-US"/>
              </a:p>
            </p:txBody>
          </p:sp>
          <p:sp>
            <p:nvSpPr>
              <p:cNvPr id="634158" name="Freeform 302"/>
              <p:cNvSpPr>
                <a:spLocks/>
              </p:cNvSpPr>
              <p:nvPr/>
            </p:nvSpPr>
            <p:spPr bwMode="auto">
              <a:xfrm>
                <a:off x="1700" y="2668"/>
                <a:ext cx="22" cy="33"/>
              </a:xfrm>
              <a:custGeom>
                <a:avLst/>
                <a:gdLst/>
                <a:ahLst/>
                <a:cxnLst>
                  <a:cxn ang="0">
                    <a:pos x="21" y="23"/>
                  </a:cxn>
                  <a:cxn ang="0">
                    <a:pos x="0" y="32"/>
                  </a:cxn>
                  <a:cxn ang="0">
                    <a:pos x="21" y="0"/>
                  </a:cxn>
                  <a:cxn ang="0">
                    <a:pos x="21" y="23"/>
                  </a:cxn>
                </a:cxnLst>
                <a:rect l="0" t="0" r="r" b="b"/>
                <a:pathLst>
                  <a:path w="22" h="33">
                    <a:moveTo>
                      <a:pt x="21" y="23"/>
                    </a:moveTo>
                    <a:lnTo>
                      <a:pt x="0" y="32"/>
                    </a:lnTo>
                    <a:lnTo>
                      <a:pt x="21" y="0"/>
                    </a:lnTo>
                    <a:lnTo>
                      <a:pt x="21" y="23"/>
                    </a:lnTo>
                  </a:path>
                </a:pathLst>
              </a:custGeom>
              <a:solidFill>
                <a:srgbClr val="999999"/>
              </a:solidFill>
              <a:ln w="9525" cap="rnd">
                <a:solidFill>
                  <a:srgbClr val="C0C0C0"/>
                </a:solidFill>
                <a:round/>
                <a:headEnd/>
                <a:tailEnd/>
              </a:ln>
              <a:effectLst/>
            </p:spPr>
            <p:txBody>
              <a:bodyPr/>
              <a:lstStyle/>
              <a:p>
                <a:endParaRPr lang="en-US"/>
              </a:p>
            </p:txBody>
          </p:sp>
          <p:sp>
            <p:nvSpPr>
              <p:cNvPr id="634159" name="Freeform 303"/>
              <p:cNvSpPr>
                <a:spLocks/>
              </p:cNvSpPr>
              <p:nvPr/>
            </p:nvSpPr>
            <p:spPr bwMode="auto">
              <a:xfrm>
                <a:off x="1684" y="2655"/>
                <a:ext cx="25" cy="46"/>
              </a:xfrm>
              <a:custGeom>
                <a:avLst/>
                <a:gdLst/>
                <a:ahLst/>
                <a:cxnLst>
                  <a:cxn ang="0">
                    <a:pos x="24" y="10"/>
                  </a:cxn>
                  <a:cxn ang="0">
                    <a:pos x="14" y="45"/>
                  </a:cxn>
                  <a:cxn ang="0">
                    <a:pos x="0" y="29"/>
                  </a:cxn>
                  <a:cxn ang="0">
                    <a:pos x="9" y="0"/>
                  </a:cxn>
                  <a:cxn ang="0">
                    <a:pos x="24" y="10"/>
                  </a:cxn>
                </a:cxnLst>
                <a:rect l="0" t="0" r="r" b="b"/>
                <a:pathLst>
                  <a:path w="25" h="46">
                    <a:moveTo>
                      <a:pt x="24" y="10"/>
                    </a:moveTo>
                    <a:lnTo>
                      <a:pt x="14" y="45"/>
                    </a:lnTo>
                    <a:lnTo>
                      <a:pt x="0" y="29"/>
                    </a:lnTo>
                    <a:lnTo>
                      <a:pt x="9" y="0"/>
                    </a:lnTo>
                    <a:lnTo>
                      <a:pt x="24" y="10"/>
                    </a:lnTo>
                  </a:path>
                </a:pathLst>
              </a:custGeom>
              <a:solidFill>
                <a:srgbClr val="E6E6E6"/>
              </a:solidFill>
              <a:ln w="9525" cap="rnd">
                <a:solidFill>
                  <a:srgbClr val="C0C0C0"/>
                </a:solidFill>
                <a:round/>
                <a:headEnd/>
                <a:tailEnd/>
              </a:ln>
              <a:effectLst/>
            </p:spPr>
            <p:txBody>
              <a:bodyPr/>
              <a:lstStyle/>
              <a:p>
                <a:endParaRPr lang="en-US"/>
              </a:p>
            </p:txBody>
          </p:sp>
          <p:sp>
            <p:nvSpPr>
              <p:cNvPr id="634160" name="Freeform 304"/>
              <p:cNvSpPr>
                <a:spLocks/>
              </p:cNvSpPr>
              <p:nvPr/>
            </p:nvSpPr>
            <p:spPr bwMode="auto">
              <a:xfrm>
                <a:off x="1804" y="2584"/>
                <a:ext cx="114" cy="68"/>
              </a:xfrm>
              <a:custGeom>
                <a:avLst/>
                <a:gdLst/>
                <a:ahLst/>
                <a:cxnLst>
                  <a:cxn ang="0">
                    <a:pos x="113" y="12"/>
                  </a:cxn>
                  <a:cxn ang="0">
                    <a:pos x="2" y="67"/>
                  </a:cxn>
                  <a:cxn ang="0">
                    <a:pos x="0" y="51"/>
                  </a:cxn>
                  <a:cxn ang="0">
                    <a:pos x="110" y="0"/>
                  </a:cxn>
                  <a:cxn ang="0">
                    <a:pos x="113" y="12"/>
                  </a:cxn>
                </a:cxnLst>
                <a:rect l="0" t="0" r="r" b="b"/>
                <a:pathLst>
                  <a:path w="114" h="68">
                    <a:moveTo>
                      <a:pt x="113" y="12"/>
                    </a:moveTo>
                    <a:lnTo>
                      <a:pt x="2" y="67"/>
                    </a:lnTo>
                    <a:lnTo>
                      <a:pt x="0" y="51"/>
                    </a:lnTo>
                    <a:lnTo>
                      <a:pt x="110" y="0"/>
                    </a:lnTo>
                    <a:lnTo>
                      <a:pt x="113" y="12"/>
                    </a:lnTo>
                  </a:path>
                </a:pathLst>
              </a:custGeom>
              <a:solidFill>
                <a:srgbClr val="E6E6E6"/>
              </a:solidFill>
              <a:ln w="9525" cap="rnd">
                <a:solidFill>
                  <a:srgbClr val="C0C0C0"/>
                </a:solidFill>
                <a:round/>
                <a:headEnd/>
                <a:tailEnd/>
              </a:ln>
              <a:effectLst/>
            </p:spPr>
            <p:txBody>
              <a:bodyPr/>
              <a:lstStyle/>
              <a:p>
                <a:endParaRPr lang="en-US"/>
              </a:p>
            </p:txBody>
          </p:sp>
          <p:sp>
            <p:nvSpPr>
              <p:cNvPr id="634161" name="Freeform 305"/>
              <p:cNvSpPr>
                <a:spLocks/>
              </p:cNvSpPr>
              <p:nvPr/>
            </p:nvSpPr>
            <p:spPr bwMode="auto">
              <a:xfrm>
                <a:off x="1804" y="2569"/>
                <a:ext cx="114" cy="67"/>
              </a:xfrm>
              <a:custGeom>
                <a:avLst/>
                <a:gdLst/>
                <a:ahLst/>
                <a:cxnLst>
                  <a:cxn ang="0">
                    <a:pos x="110" y="12"/>
                  </a:cxn>
                  <a:cxn ang="0">
                    <a:pos x="0" y="66"/>
                  </a:cxn>
                  <a:cxn ang="0">
                    <a:pos x="2" y="53"/>
                  </a:cxn>
                  <a:cxn ang="0">
                    <a:pos x="113" y="0"/>
                  </a:cxn>
                  <a:cxn ang="0">
                    <a:pos x="110" y="12"/>
                  </a:cxn>
                </a:cxnLst>
                <a:rect l="0" t="0" r="r" b="b"/>
                <a:pathLst>
                  <a:path w="114" h="67">
                    <a:moveTo>
                      <a:pt x="110" y="12"/>
                    </a:moveTo>
                    <a:lnTo>
                      <a:pt x="0" y="66"/>
                    </a:lnTo>
                    <a:lnTo>
                      <a:pt x="2" y="53"/>
                    </a:lnTo>
                    <a:lnTo>
                      <a:pt x="113" y="0"/>
                    </a:lnTo>
                    <a:lnTo>
                      <a:pt x="110" y="12"/>
                    </a:lnTo>
                  </a:path>
                </a:pathLst>
              </a:custGeom>
              <a:solidFill>
                <a:srgbClr val="CCCCCC"/>
              </a:solidFill>
              <a:ln w="9525" cap="rnd">
                <a:solidFill>
                  <a:srgbClr val="C0C0C0"/>
                </a:solidFill>
                <a:round/>
                <a:headEnd/>
                <a:tailEnd/>
              </a:ln>
              <a:effectLst/>
            </p:spPr>
            <p:txBody>
              <a:bodyPr/>
              <a:lstStyle/>
              <a:p>
                <a:endParaRPr lang="en-US"/>
              </a:p>
            </p:txBody>
          </p:sp>
          <p:sp>
            <p:nvSpPr>
              <p:cNvPr id="634162" name="Freeform 306"/>
              <p:cNvSpPr>
                <a:spLocks/>
              </p:cNvSpPr>
              <p:nvPr/>
            </p:nvSpPr>
            <p:spPr bwMode="auto">
              <a:xfrm>
                <a:off x="1804" y="2610"/>
                <a:ext cx="114" cy="75"/>
              </a:xfrm>
              <a:custGeom>
                <a:avLst/>
                <a:gdLst/>
                <a:ahLst/>
                <a:cxnLst>
                  <a:cxn ang="0">
                    <a:pos x="113" y="15"/>
                  </a:cxn>
                  <a:cxn ang="0">
                    <a:pos x="2" y="74"/>
                  </a:cxn>
                  <a:cxn ang="0">
                    <a:pos x="0" y="58"/>
                  </a:cxn>
                  <a:cxn ang="0">
                    <a:pos x="110" y="0"/>
                  </a:cxn>
                  <a:cxn ang="0">
                    <a:pos x="113" y="15"/>
                  </a:cxn>
                </a:cxnLst>
                <a:rect l="0" t="0" r="r" b="b"/>
                <a:pathLst>
                  <a:path w="114" h="75">
                    <a:moveTo>
                      <a:pt x="113" y="15"/>
                    </a:moveTo>
                    <a:lnTo>
                      <a:pt x="2" y="74"/>
                    </a:lnTo>
                    <a:lnTo>
                      <a:pt x="0" y="58"/>
                    </a:lnTo>
                    <a:lnTo>
                      <a:pt x="110" y="0"/>
                    </a:lnTo>
                    <a:lnTo>
                      <a:pt x="113" y="15"/>
                    </a:lnTo>
                  </a:path>
                </a:pathLst>
              </a:custGeom>
              <a:solidFill>
                <a:srgbClr val="E6E6E6"/>
              </a:solidFill>
              <a:ln w="9525" cap="rnd">
                <a:solidFill>
                  <a:srgbClr val="C0C0C0"/>
                </a:solidFill>
                <a:round/>
                <a:headEnd/>
                <a:tailEnd/>
              </a:ln>
              <a:effectLst/>
            </p:spPr>
            <p:txBody>
              <a:bodyPr/>
              <a:lstStyle/>
              <a:p>
                <a:endParaRPr lang="en-US"/>
              </a:p>
            </p:txBody>
          </p:sp>
          <p:sp>
            <p:nvSpPr>
              <p:cNvPr id="634163" name="Freeform 307"/>
              <p:cNvSpPr>
                <a:spLocks/>
              </p:cNvSpPr>
              <p:nvPr/>
            </p:nvSpPr>
            <p:spPr bwMode="auto">
              <a:xfrm>
                <a:off x="1804" y="2600"/>
                <a:ext cx="114" cy="64"/>
              </a:xfrm>
              <a:custGeom>
                <a:avLst/>
                <a:gdLst/>
                <a:ahLst/>
                <a:cxnLst>
                  <a:cxn ang="0">
                    <a:pos x="110" y="10"/>
                  </a:cxn>
                  <a:cxn ang="0">
                    <a:pos x="0" y="63"/>
                  </a:cxn>
                  <a:cxn ang="0">
                    <a:pos x="2" y="50"/>
                  </a:cxn>
                  <a:cxn ang="0">
                    <a:pos x="113" y="0"/>
                  </a:cxn>
                  <a:cxn ang="0">
                    <a:pos x="110" y="10"/>
                  </a:cxn>
                </a:cxnLst>
                <a:rect l="0" t="0" r="r" b="b"/>
                <a:pathLst>
                  <a:path w="114" h="64">
                    <a:moveTo>
                      <a:pt x="110" y="10"/>
                    </a:moveTo>
                    <a:lnTo>
                      <a:pt x="0" y="63"/>
                    </a:lnTo>
                    <a:lnTo>
                      <a:pt x="2" y="50"/>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4164" name="Freeform 308"/>
              <p:cNvSpPr>
                <a:spLocks/>
              </p:cNvSpPr>
              <p:nvPr/>
            </p:nvSpPr>
            <p:spPr bwMode="auto">
              <a:xfrm>
                <a:off x="1804" y="2643"/>
                <a:ext cx="114" cy="66"/>
              </a:xfrm>
              <a:custGeom>
                <a:avLst/>
                <a:gdLst/>
                <a:ahLst/>
                <a:cxnLst>
                  <a:cxn ang="0">
                    <a:pos x="113" y="10"/>
                  </a:cxn>
                  <a:cxn ang="0">
                    <a:pos x="2" y="65"/>
                  </a:cxn>
                  <a:cxn ang="0">
                    <a:pos x="0" y="49"/>
                  </a:cxn>
                  <a:cxn ang="0">
                    <a:pos x="110" y="0"/>
                  </a:cxn>
                  <a:cxn ang="0">
                    <a:pos x="113" y="10"/>
                  </a:cxn>
                </a:cxnLst>
                <a:rect l="0" t="0" r="r" b="b"/>
                <a:pathLst>
                  <a:path w="114" h="66">
                    <a:moveTo>
                      <a:pt x="113" y="10"/>
                    </a:moveTo>
                    <a:lnTo>
                      <a:pt x="2" y="65"/>
                    </a:lnTo>
                    <a:lnTo>
                      <a:pt x="0" y="49"/>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4165" name="Freeform 309"/>
              <p:cNvSpPr>
                <a:spLocks/>
              </p:cNvSpPr>
              <p:nvPr/>
            </p:nvSpPr>
            <p:spPr bwMode="auto">
              <a:xfrm>
                <a:off x="1804" y="2624"/>
                <a:ext cx="114" cy="69"/>
              </a:xfrm>
              <a:custGeom>
                <a:avLst/>
                <a:gdLst/>
                <a:ahLst/>
                <a:cxnLst>
                  <a:cxn ang="0">
                    <a:pos x="110" y="12"/>
                  </a:cxn>
                  <a:cxn ang="0">
                    <a:pos x="0" y="68"/>
                  </a:cxn>
                  <a:cxn ang="0">
                    <a:pos x="2" y="55"/>
                  </a:cxn>
                  <a:cxn ang="0">
                    <a:pos x="113" y="0"/>
                  </a:cxn>
                  <a:cxn ang="0">
                    <a:pos x="110" y="12"/>
                  </a:cxn>
                </a:cxnLst>
                <a:rect l="0" t="0" r="r" b="b"/>
                <a:pathLst>
                  <a:path w="114" h="69">
                    <a:moveTo>
                      <a:pt x="110" y="12"/>
                    </a:moveTo>
                    <a:lnTo>
                      <a:pt x="0" y="68"/>
                    </a:lnTo>
                    <a:lnTo>
                      <a:pt x="2" y="55"/>
                    </a:lnTo>
                    <a:lnTo>
                      <a:pt x="113" y="0"/>
                    </a:lnTo>
                    <a:lnTo>
                      <a:pt x="110" y="12"/>
                    </a:lnTo>
                  </a:path>
                </a:pathLst>
              </a:custGeom>
              <a:solidFill>
                <a:srgbClr val="999999"/>
              </a:solidFill>
              <a:ln w="9525" cap="rnd">
                <a:solidFill>
                  <a:srgbClr val="C0C0C0"/>
                </a:solidFill>
                <a:round/>
                <a:headEnd/>
                <a:tailEnd/>
              </a:ln>
              <a:effectLst/>
            </p:spPr>
            <p:txBody>
              <a:bodyPr/>
              <a:lstStyle/>
              <a:p>
                <a:endParaRPr lang="en-US"/>
              </a:p>
            </p:txBody>
          </p:sp>
          <p:sp>
            <p:nvSpPr>
              <p:cNvPr id="634166" name="Freeform 310"/>
              <p:cNvSpPr>
                <a:spLocks/>
              </p:cNvSpPr>
              <p:nvPr/>
            </p:nvSpPr>
            <p:spPr bwMode="auto">
              <a:xfrm>
                <a:off x="1804" y="2670"/>
                <a:ext cx="114" cy="70"/>
              </a:xfrm>
              <a:custGeom>
                <a:avLst/>
                <a:gdLst/>
                <a:ahLst/>
                <a:cxnLst>
                  <a:cxn ang="0">
                    <a:pos x="113" y="10"/>
                  </a:cxn>
                  <a:cxn ang="0">
                    <a:pos x="2" y="69"/>
                  </a:cxn>
                  <a:cxn ang="0">
                    <a:pos x="0" y="53"/>
                  </a:cxn>
                  <a:cxn ang="0">
                    <a:pos x="110" y="0"/>
                  </a:cxn>
                  <a:cxn ang="0">
                    <a:pos x="113" y="10"/>
                  </a:cxn>
                </a:cxnLst>
                <a:rect l="0" t="0" r="r" b="b"/>
                <a:pathLst>
                  <a:path w="114" h="70">
                    <a:moveTo>
                      <a:pt x="113" y="10"/>
                    </a:moveTo>
                    <a:lnTo>
                      <a:pt x="2" y="69"/>
                    </a:lnTo>
                    <a:lnTo>
                      <a:pt x="0" y="53"/>
                    </a:lnTo>
                    <a:lnTo>
                      <a:pt x="110" y="0"/>
                    </a:lnTo>
                    <a:lnTo>
                      <a:pt x="113" y="10"/>
                    </a:lnTo>
                  </a:path>
                </a:pathLst>
              </a:custGeom>
              <a:solidFill>
                <a:srgbClr val="E6E6E6"/>
              </a:solidFill>
              <a:ln w="9525" cap="rnd">
                <a:solidFill>
                  <a:srgbClr val="C0C0C0"/>
                </a:solidFill>
                <a:round/>
                <a:headEnd/>
                <a:tailEnd/>
              </a:ln>
              <a:effectLst/>
            </p:spPr>
            <p:txBody>
              <a:bodyPr/>
              <a:lstStyle/>
              <a:p>
                <a:endParaRPr lang="en-US"/>
              </a:p>
            </p:txBody>
          </p:sp>
          <p:sp>
            <p:nvSpPr>
              <p:cNvPr id="634167" name="Freeform 311"/>
              <p:cNvSpPr>
                <a:spLocks/>
              </p:cNvSpPr>
              <p:nvPr/>
            </p:nvSpPr>
            <p:spPr bwMode="auto">
              <a:xfrm>
                <a:off x="1804" y="2655"/>
                <a:ext cx="114" cy="68"/>
              </a:xfrm>
              <a:custGeom>
                <a:avLst/>
                <a:gdLst/>
                <a:ahLst/>
                <a:cxnLst>
                  <a:cxn ang="0">
                    <a:pos x="110" y="10"/>
                  </a:cxn>
                  <a:cxn ang="0">
                    <a:pos x="0" y="67"/>
                  </a:cxn>
                  <a:cxn ang="0">
                    <a:pos x="2" y="54"/>
                  </a:cxn>
                  <a:cxn ang="0">
                    <a:pos x="113" y="0"/>
                  </a:cxn>
                  <a:cxn ang="0">
                    <a:pos x="110" y="10"/>
                  </a:cxn>
                </a:cxnLst>
                <a:rect l="0" t="0" r="r" b="b"/>
                <a:pathLst>
                  <a:path w="114" h="68">
                    <a:moveTo>
                      <a:pt x="110" y="10"/>
                    </a:moveTo>
                    <a:lnTo>
                      <a:pt x="0" y="67"/>
                    </a:lnTo>
                    <a:lnTo>
                      <a:pt x="2" y="54"/>
                    </a:lnTo>
                    <a:lnTo>
                      <a:pt x="113" y="0"/>
                    </a:lnTo>
                    <a:lnTo>
                      <a:pt x="110" y="10"/>
                    </a:lnTo>
                  </a:path>
                </a:pathLst>
              </a:custGeom>
              <a:solidFill>
                <a:srgbClr val="999999"/>
              </a:solidFill>
              <a:ln w="9525" cap="rnd">
                <a:solidFill>
                  <a:srgbClr val="C0C0C0"/>
                </a:solidFill>
                <a:round/>
                <a:headEnd/>
                <a:tailEnd/>
              </a:ln>
              <a:effectLst/>
            </p:spPr>
            <p:txBody>
              <a:bodyPr/>
              <a:lstStyle/>
              <a:p>
                <a:endParaRPr lang="en-US"/>
              </a:p>
            </p:txBody>
          </p:sp>
          <p:sp>
            <p:nvSpPr>
              <p:cNvPr id="634168" name="Freeform 312"/>
              <p:cNvSpPr>
                <a:spLocks/>
              </p:cNvSpPr>
              <p:nvPr/>
            </p:nvSpPr>
            <p:spPr bwMode="auto">
              <a:xfrm>
                <a:off x="1826" y="2271"/>
                <a:ext cx="97" cy="40"/>
              </a:xfrm>
              <a:custGeom>
                <a:avLst/>
                <a:gdLst/>
                <a:ahLst/>
                <a:cxnLst>
                  <a:cxn ang="0">
                    <a:pos x="90" y="0"/>
                  </a:cxn>
                  <a:cxn ang="0">
                    <a:pos x="96" y="15"/>
                  </a:cxn>
                  <a:cxn ang="0">
                    <a:pos x="4" y="39"/>
                  </a:cxn>
                  <a:cxn ang="0">
                    <a:pos x="0" y="23"/>
                  </a:cxn>
                  <a:cxn ang="0">
                    <a:pos x="90" y="0"/>
                  </a:cxn>
                </a:cxnLst>
                <a:rect l="0" t="0" r="r" b="b"/>
                <a:pathLst>
                  <a:path w="97" h="40">
                    <a:moveTo>
                      <a:pt x="90" y="0"/>
                    </a:moveTo>
                    <a:lnTo>
                      <a:pt x="96" y="15"/>
                    </a:lnTo>
                    <a:lnTo>
                      <a:pt x="4" y="39"/>
                    </a:lnTo>
                    <a:lnTo>
                      <a:pt x="0" y="23"/>
                    </a:lnTo>
                    <a:lnTo>
                      <a:pt x="90" y="0"/>
                    </a:lnTo>
                  </a:path>
                </a:pathLst>
              </a:custGeom>
              <a:solidFill>
                <a:srgbClr val="E6E6E6"/>
              </a:solidFill>
              <a:ln w="9525" cap="rnd">
                <a:solidFill>
                  <a:srgbClr val="C0C0C0"/>
                </a:solidFill>
                <a:round/>
                <a:headEnd/>
                <a:tailEnd/>
              </a:ln>
              <a:effectLst/>
            </p:spPr>
            <p:txBody>
              <a:bodyPr/>
              <a:lstStyle/>
              <a:p>
                <a:endParaRPr lang="en-US"/>
              </a:p>
            </p:txBody>
          </p:sp>
          <p:sp>
            <p:nvSpPr>
              <p:cNvPr id="634169" name="Freeform 313"/>
              <p:cNvSpPr>
                <a:spLocks/>
              </p:cNvSpPr>
              <p:nvPr/>
            </p:nvSpPr>
            <p:spPr bwMode="auto">
              <a:xfrm>
                <a:off x="1826" y="2290"/>
                <a:ext cx="97" cy="36"/>
              </a:xfrm>
              <a:custGeom>
                <a:avLst/>
                <a:gdLst/>
                <a:ahLst/>
                <a:cxnLst>
                  <a:cxn ang="0">
                    <a:pos x="96" y="0"/>
                  </a:cxn>
                  <a:cxn ang="0">
                    <a:pos x="90" y="11"/>
                  </a:cxn>
                  <a:cxn ang="0">
                    <a:pos x="0" y="35"/>
                  </a:cxn>
                  <a:cxn ang="0">
                    <a:pos x="4" y="23"/>
                  </a:cxn>
                  <a:cxn ang="0">
                    <a:pos x="96" y="0"/>
                  </a:cxn>
                </a:cxnLst>
                <a:rect l="0" t="0" r="r" b="b"/>
                <a:pathLst>
                  <a:path w="97" h="36">
                    <a:moveTo>
                      <a:pt x="96" y="0"/>
                    </a:moveTo>
                    <a:lnTo>
                      <a:pt x="90" y="11"/>
                    </a:lnTo>
                    <a:lnTo>
                      <a:pt x="0" y="35"/>
                    </a:lnTo>
                    <a:lnTo>
                      <a:pt x="4" y="23"/>
                    </a:lnTo>
                    <a:lnTo>
                      <a:pt x="96" y="0"/>
                    </a:lnTo>
                  </a:path>
                </a:pathLst>
              </a:custGeom>
              <a:solidFill>
                <a:srgbClr val="999999"/>
              </a:solidFill>
              <a:ln w="9525" cap="rnd">
                <a:solidFill>
                  <a:srgbClr val="C0C0C0"/>
                </a:solidFill>
                <a:round/>
                <a:headEnd/>
                <a:tailEnd/>
              </a:ln>
              <a:effectLst/>
            </p:spPr>
            <p:txBody>
              <a:bodyPr/>
              <a:lstStyle/>
              <a:p>
                <a:endParaRPr lang="en-US"/>
              </a:p>
            </p:txBody>
          </p:sp>
          <p:sp>
            <p:nvSpPr>
              <p:cNvPr id="634170" name="Freeform 314"/>
              <p:cNvSpPr>
                <a:spLocks/>
              </p:cNvSpPr>
              <p:nvPr/>
            </p:nvSpPr>
            <p:spPr bwMode="auto">
              <a:xfrm>
                <a:off x="1826" y="2298"/>
                <a:ext cx="23" cy="34"/>
              </a:xfrm>
              <a:custGeom>
                <a:avLst/>
                <a:gdLst/>
                <a:ahLst/>
                <a:cxnLst>
                  <a:cxn ang="0">
                    <a:pos x="0" y="0"/>
                  </a:cxn>
                  <a:cxn ang="0">
                    <a:pos x="22" y="17"/>
                  </a:cxn>
                  <a:cxn ang="0">
                    <a:pos x="0" y="33"/>
                  </a:cxn>
                  <a:cxn ang="0">
                    <a:pos x="0" y="0"/>
                  </a:cxn>
                </a:cxnLst>
                <a:rect l="0" t="0" r="r" b="b"/>
                <a:pathLst>
                  <a:path w="23" h="34">
                    <a:moveTo>
                      <a:pt x="0" y="0"/>
                    </a:moveTo>
                    <a:lnTo>
                      <a:pt x="22" y="17"/>
                    </a:lnTo>
                    <a:lnTo>
                      <a:pt x="0" y="33"/>
                    </a:lnTo>
                    <a:lnTo>
                      <a:pt x="0" y="0"/>
                    </a:lnTo>
                  </a:path>
                </a:pathLst>
              </a:custGeom>
              <a:solidFill>
                <a:srgbClr val="737373"/>
              </a:solidFill>
              <a:ln w="9525" cap="rnd">
                <a:solidFill>
                  <a:srgbClr val="C0C0C0"/>
                </a:solidFill>
                <a:round/>
                <a:headEnd/>
                <a:tailEnd/>
              </a:ln>
              <a:effectLst/>
            </p:spPr>
            <p:txBody>
              <a:bodyPr/>
              <a:lstStyle/>
              <a:p>
                <a:endParaRPr lang="en-US"/>
              </a:p>
            </p:txBody>
          </p:sp>
          <p:sp>
            <p:nvSpPr>
              <p:cNvPr id="634171" name="Freeform 315"/>
              <p:cNvSpPr>
                <a:spLocks/>
              </p:cNvSpPr>
              <p:nvPr/>
            </p:nvSpPr>
            <p:spPr bwMode="auto">
              <a:xfrm>
                <a:off x="1676" y="2514"/>
                <a:ext cx="247" cy="115"/>
              </a:xfrm>
              <a:custGeom>
                <a:avLst/>
                <a:gdLst/>
                <a:ahLst/>
                <a:cxnLst>
                  <a:cxn ang="0">
                    <a:pos x="246" y="56"/>
                  </a:cxn>
                  <a:cxn ang="0">
                    <a:pos x="129" y="114"/>
                  </a:cxn>
                  <a:cxn ang="0">
                    <a:pos x="0" y="0"/>
                  </a:cxn>
                </a:cxnLst>
                <a:rect l="0" t="0" r="r" b="b"/>
                <a:pathLst>
                  <a:path w="247" h="115">
                    <a:moveTo>
                      <a:pt x="246" y="56"/>
                    </a:moveTo>
                    <a:lnTo>
                      <a:pt x="129" y="11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4172" name="Freeform 316"/>
              <p:cNvSpPr>
                <a:spLocks/>
              </p:cNvSpPr>
              <p:nvPr/>
            </p:nvSpPr>
            <p:spPr bwMode="auto">
              <a:xfrm>
                <a:off x="1676" y="2212"/>
                <a:ext cx="247" cy="95"/>
              </a:xfrm>
              <a:custGeom>
                <a:avLst/>
                <a:gdLst/>
                <a:ahLst/>
                <a:cxnLst>
                  <a:cxn ang="0">
                    <a:pos x="246" y="57"/>
                  </a:cxn>
                  <a:cxn ang="0">
                    <a:pos x="130" y="94"/>
                  </a:cxn>
                  <a:cxn ang="0">
                    <a:pos x="0" y="0"/>
                  </a:cxn>
                </a:cxnLst>
                <a:rect l="0" t="0" r="r" b="b"/>
                <a:pathLst>
                  <a:path w="247" h="95">
                    <a:moveTo>
                      <a:pt x="246" y="57"/>
                    </a:moveTo>
                    <a:lnTo>
                      <a:pt x="130" y="94"/>
                    </a:lnTo>
                    <a:lnTo>
                      <a:pt x="0" y="0"/>
                    </a:lnTo>
                  </a:path>
                </a:pathLst>
              </a:custGeom>
              <a:noFill/>
              <a:ln w="12700" cap="rnd" cmpd="sng">
                <a:solidFill>
                  <a:srgbClr val="C0C0C0"/>
                </a:solidFill>
                <a:prstDash val="solid"/>
                <a:round/>
                <a:headEnd type="none" w="sm" len="sm"/>
                <a:tailEnd type="none" w="sm" len="sm"/>
              </a:ln>
              <a:effectLst/>
            </p:spPr>
            <p:txBody>
              <a:bodyPr/>
              <a:lstStyle/>
              <a:p>
                <a:endParaRPr lang="en-US"/>
              </a:p>
            </p:txBody>
          </p:sp>
          <p:sp>
            <p:nvSpPr>
              <p:cNvPr id="634173" name="Freeform 317"/>
              <p:cNvSpPr>
                <a:spLocks/>
              </p:cNvSpPr>
              <p:nvPr/>
            </p:nvSpPr>
            <p:spPr bwMode="auto">
              <a:xfrm>
                <a:off x="1867" y="2662"/>
                <a:ext cx="480" cy="236"/>
              </a:xfrm>
              <a:custGeom>
                <a:avLst/>
                <a:gdLst/>
                <a:ahLst/>
                <a:cxnLst>
                  <a:cxn ang="0">
                    <a:pos x="422" y="0"/>
                  </a:cxn>
                  <a:cxn ang="0">
                    <a:pos x="0" y="45"/>
                  </a:cxn>
                  <a:cxn ang="0">
                    <a:pos x="32" y="235"/>
                  </a:cxn>
                  <a:cxn ang="0">
                    <a:pos x="479" y="168"/>
                  </a:cxn>
                  <a:cxn ang="0">
                    <a:pos x="422" y="0"/>
                  </a:cxn>
                </a:cxnLst>
                <a:rect l="0" t="0" r="r" b="b"/>
                <a:pathLst>
                  <a:path w="480" h="236">
                    <a:moveTo>
                      <a:pt x="422" y="0"/>
                    </a:moveTo>
                    <a:lnTo>
                      <a:pt x="0" y="45"/>
                    </a:lnTo>
                    <a:lnTo>
                      <a:pt x="32" y="235"/>
                    </a:lnTo>
                    <a:lnTo>
                      <a:pt x="479" y="168"/>
                    </a:lnTo>
                    <a:lnTo>
                      <a:pt x="422" y="0"/>
                    </a:lnTo>
                  </a:path>
                </a:pathLst>
              </a:custGeom>
              <a:solidFill>
                <a:srgbClr val="CCCCCC"/>
              </a:solidFill>
              <a:ln w="9525" cap="rnd">
                <a:solidFill>
                  <a:srgbClr val="C0C0C0"/>
                </a:solidFill>
                <a:round/>
                <a:headEnd/>
                <a:tailEnd/>
              </a:ln>
              <a:effectLst/>
            </p:spPr>
            <p:txBody>
              <a:bodyPr/>
              <a:lstStyle/>
              <a:p>
                <a:endParaRPr lang="en-US"/>
              </a:p>
            </p:txBody>
          </p:sp>
          <p:sp>
            <p:nvSpPr>
              <p:cNvPr id="634174" name="Freeform 318"/>
              <p:cNvSpPr>
                <a:spLocks/>
              </p:cNvSpPr>
              <p:nvPr/>
            </p:nvSpPr>
            <p:spPr bwMode="auto">
              <a:xfrm>
                <a:off x="2182" y="2801"/>
                <a:ext cx="34" cy="34"/>
              </a:xfrm>
              <a:custGeom>
                <a:avLst/>
                <a:gdLst/>
                <a:ahLst/>
                <a:cxnLst>
                  <a:cxn ang="0">
                    <a:pos x="33" y="0"/>
                  </a:cxn>
                  <a:cxn ang="0">
                    <a:pos x="30" y="19"/>
                  </a:cxn>
                  <a:cxn ang="0">
                    <a:pos x="0" y="33"/>
                  </a:cxn>
                  <a:cxn ang="0">
                    <a:pos x="2" y="11"/>
                  </a:cxn>
                  <a:cxn ang="0">
                    <a:pos x="33" y="0"/>
                  </a:cxn>
                </a:cxnLst>
                <a:rect l="0" t="0" r="r" b="b"/>
                <a:pathLst>
                  <a:path w="34" h="34">
                    <a:moveTo>
                      <a:pt x="33" y="0"/>
                    </a:moveTo>
                    <a:lnTo>
                      <a:pt x="30" y="19"/>
                    </a:lnTo>
                    <a:lnTo>
                      <a:pt x="0" y="33"/>
                    </a:lnTo>
                    <a:lnTo>
                      <a:pt x="2" y="11"/>
                    </a:lnTo>
                    <a:lnTo>
                      <a:pt x="33"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75" name="Freeform 319"/>
              <p:cNvSpPr>
                <a:spLocks/>
              </p:cNvSpPr>
              <p:nvPr/>
            </p:nvSpPr>
            <p:spPr bwMode="auto">
              <a:xfrm>
                <a:off x="1925" y="2743"/>
                <a:ext cx="291" cy="123"/>
              </a:xfrm>
              <a:custGeom>
                <a:avLst/>
                <a:gdLst/>
                <a:ahLst/>
                <a:cxnLst>
                  <a:cxn ang="0">
                    <a:pos x="270" y="0"/>
                  </a:cxn>
                  <a:cxn ang="0">
                    <a:pos x="0" y="31"/>
                  </a:cxn>
                  <a:cxn ang="0">
                    <a:pos x="13" y="99"/>
                  </a:cxn>
                  <a:cxn ang="0">
                    <a:pos x="49" y="97"/>
                  </a:cxn>
                  <a:cxn ang="0">
                    <a:pos x="53" y="122"/>
                  </a:cxn>
                  <a:cxn ang="0">
                    <a:pos x="269" y="90"/>
                  </a:cxn>
                  <a:cxn ang="0">
                    <a:pos x="262" y="63"/>
                  </a:cxn>
                  <a:cxn ang="0">
                    <a:pos x="290" y="58"/>
                  </a:cxn>
                  <a:cxn ang="0">
                    <a:pos x="270" y="0"/>
                  </a:cxn>
                </a:cxnLst>
                <a:rect l="0" t="0" r="r" b="b"/>
                <a:pathLst>
                  <a:path w="291" h="123">
                    <a:moveTo>
                      <a:pt x="270" y="0"/>
                    </a:moveTo>
                    <a:lnTo>
                      <a:pt x="0" y="31"/>
                    </a:lnTo>
                    <a:lnTo>
                      <a:pt x="13" y="99"/>
                    </a:lnTo>
                    <a:lnTo>
                      <a:pt x="49" y="97"/>
                    </a:lnTo>
                    <a:lnTo>
                      <a:pt x="53" y="122"/>
                    </a:lnTo>
                    <a:lnTo>
                      <a:pt x="269" y="90"/>
                    </a:lnTo>
                    <a:lnTo>
                      <a:pt x="262" y="63"/>
                    </a:lnTo>
                    <a:lnTo>
                      <a:pt x="290" y="58"/>
                    </a:lnTo>
                    <a:lnTo>
                      <a:pt x="270"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176" name="Freeform 320"/>
              <p:cNvSpPr>
                <a:spLocks/>
              </p:cNvSpPr>
              <p:nvPr/>
            </p:nvSpPr>
            <p:spPr bwMode="auto">
              <a:xfrm>
                <a:off x="1977" y="2836"/>
                <a:ext cx="218" cy="40"/>
              </a:xfrm>
              <a:custGeom>
                <a:avLst/>
                <a:gdLst/>
                <a:ahLst/>
                <a:cxnLst>
                  <a:cxn ang="0">
                    <a:pos x="217" y="0"/>
                  </a:cxn>
                  <a:cxn ang="0">
                    <a:pos x="212" y="8"/>
                  </a:cxn>
                  <a:cxn ang="0">
                    <a:pos x="0" y="39"/>
                  </a:cxn>
                  <a:cxn ang="0">
                    <a:pos x="2" y="27"/>
                  </a:cxn>
                  <a:cxn ang="0">
                    <a:pos x="217" y="0"/>
                  </a:cxn>
                </a:cxnLst>
                <a:rect l="0" t="0" r="r" b="b"/>
                <a:pathLst>
                  <a:path w="218" h="40">
                    <a:moveTo>
                      <a:pt x="217" y="0"/>
                    </a:moveTo>
                    <a:lnTo>
                      <a:pt x="212" y="8"/>
                    </a:lnTo>
                    <a:lnTo>
                      <a:pt x="0" y="39"/>
                    </a:lnTo>
                    <a:lnTo>
                      <a:pt x="2" y="27"/>
                    </a:lnTo>
                    <a:lnTo>
                      <a:pt x="21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77" name="Freeform 321"/>
              <p:cNvSpPr>
                <a:spLocks/>
              </p:cNvSpPr>
              <p:nvPr/>
            </p:nvSpPr>
            <p:spPr bwMode="auto">
              <a:xfrm>
                <a:off x="1970" y="2840"/>
                <a:ext cx="23" cy="36"/>
              </a:xfrm>
              <a:custGeom>
                <a:avLst/>
                <a:gdLst/>
                <a:ahLst/>
                <a:cxnLst>
                  <a:cxn ang="0">
                    <a:pos x="6" y="0"/>
                  </a:cxn>
                  <a:cxn ang="0">
                    <a:pos x="22" y="22"/>
                  </a:cxn>
                  <a:cxn ang="0">
                    <a:pos x="12" y="35"/>
                  </a:cxn>
                  <a:cxn ang="0">
                    <a:pos x="0" y="8"/>
                  </a:cxn>
                  <a:cxn ang="0">
                    <a:pos x="6" y="0"/>
                  </a:cxn>
                </a:cxnLst>
                <a:rect l="0" t="0" r="r" b="b"/>
                <a:pathLst>
                  <a:path w="23" h="36">
                    <a:moveTo>
                      <a:pt x="6" y="0"/>
                    </a:moveTo>
                    <a:lnTo>
                      <a:pt x="22" y="22"/>
                    </a:lnTo>
                    <a:lnTo>
                      <a:pt x="12" y="35"/>
                    </a:lnTo>
                    <a:lnTo>
                      <a:pt x="0" y="8"/>
                    </a:lnTo>
                    <a:lnTo>
                      <a:pt x="6"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78" name="Freeform 322"/>
              <p:cNvSpPr>
                <a:spLocks/>
              </p:cNvSpPr>
              <p:nvPr/>
            </p:nvSpPr>
            <p:spPr bwMode="auto">
              <a:xfrm>
                <a:off x="1937" y="2840"/>
                <a:ext cx="38" cy="34"/>
              </a:xfrm>
              <a:custGeom>
                <a:avLst/>
                <a:gdLst/>
                <a:ahLst/>
                <a:cxnLst>
                  <a:cxn ang="0">
                    <a:pos x="37" y="0"/>
                  </a:cxn>
                  <a:cxn ang="0">
                    <a:pos x="32" y="22"/>
                  </a:cxn>
                  <a:cxn ang="0">
                    <a:pos x="0" y="33"/>
                  </a:cxn>
                  <a:cxn ang="0">
                    <a:pos x="2" y="3"/>
                  </a:cxn>
                  <a:cxn ang="0">
                    <a:pos x="37" y="0"/>
                  </a:cxn>
                </a:cxnLst>
                <a:rect l="0" t="0" r="r" b="b"/>
                <a:pathLst>
                  <a:path w="38" h="34">
                    <a:moveTo>
                      <a:pt x="37" y="0"/>
                    </a:moveTo>
                    <a:lnTo>
                      <a:pt x="32" y="22"/>
                    </a:lnTo>
                    <a:lnTo>
                      <a:pt x="0" y="33"/>
                    </a:lnTo>
                    <a:lnTo>
                      <a:pt x="2" y="3"/>
                    </a:lnTo>
                    <a:lnTo>
                      <a:pt x="3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79" name="Freeform 323"/>
              <p:cNvSpPr>
                <a:spLocks/>
              </p:cNvSpPr>
              <p:nvPr/>
            </p:nvSpPr>
            <p:spPr bwMode="auto">
              <a:xfrm>
                <a:off x="1922" y="2776"/>
                <a:ext cx="23" cy="82"/>
              </a:xfrm>
              <a:custGeom>
                <a:avLst/>
                <a:gdLst/>
                <a:ahLst/>
                <a:cxnLst>
                  <a:cxn ang="0">
                    <a:pos x="22" y="68"/>
                  </a:cxn>
                  <a:cxn ang="0">
                    <a:pos x="16" y="81"/>
                  </a:cxn>
                  <a:cxn ang="0">
                    <a:pos x="0" y="10"/>
                  </a:cxn>
                  <a:cxn ang="0">
                    <a:pos x="3" y="0"/>
                  </a:cxn>
                  <a:cxn ang="0">
                    <a:pos x="22" y="68"/>
                  </a:cxn>
                </a:cxnLst>
                <a:rect l="0" t="0" r="r" b="b"/>
                <a:pathLst>
                  <a:path w="23" h="82">
                    <a:moveTo>
                      <a:pt x="22" y="68"/>
                    </a:moveTo>
                    <a:lnTo>
                      <a:pt x="16" y="81"/>
                    </a:lnTo>
                    <a:lnTo>
                      <a:pt x="0" y="10"/>
                    </a:lnTo>
                    <a:lnTo>
                      <a:pt x="3" y="0"/>
                    </a:lnTo>
                    <a:lnTo>
                      <a:pt x="22" y="6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80" name="Freeform 324"/>
              <p:cNvSpPr>
                <a:spLocks/>
              </p:cNvSpPr>
              <p:nvPr/>
            </p:nvSpPr>
            <p:spPr bwMode="auto">
              <a:xfrm>
                <a:off x="2224" y="2727"/>
                <a:ext cx="115" cy="99"/>
              </a:xfrm>
              <a:custGeom>
                <a:avLst/>
                <a:gdLst/>
                <a:ahLst/>
                <a:cxnLst>
                  <a:cxn ang="0">
                    <a:pos x="86" y="0"/>
                  </a:cxn>
                  <a:cxn ang="0">
                    <a:pos x="114" y="84"/>
                  </a:cxn>
                  <a:cxn ang="0">
                    <a:pos x="24" y="98"/>
                  </a:cxn>
                  <a:cxn ang="0">
                    <a:pos x="0" y="14"/>
                  </a:cxn>
                  <a:cxn ang="0">
                    <a:pos x="86" y="0"/>
                  </a:cxn>
                </a:cxnLst>
                <a:rect l="0" t="0" r="r" b="b"/>
                <a:pathLst>
                  <a:path w="115" h="99">
                    <a:moveTo>
                      <a:pt x="86" y="0"/>
                    </a:moveTo>
                    <a:lnTo>
                      <a:pt x="114" y="84"/>
                    </a:lnTo>
                    <a:lnTo>
                      <a:pt x="24" y="98"/>
                    </a:lnTo>
                    <a:lnTo>
                      <a:pt x="0" y="14"/>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181" name="Freeform 325"/>
              <p:cNvSpPr>
                <a:spLocks/>
              </p:cNvSpPr>
              <p:nvPr/>
            </p:nvSpPr>
            <p:spPr bwMode="auto">
              <a:xfrm>
                <a:off x="2247" y="2813"/>
                <a:ext cx="92" cy="34"/>
              </a:xfrm>
              <a:custGeom>
                <a:avLst/>
                <a:gdLst/>
                <a:ahLst/>
                <a:cxnLst>
                  <a:cxn ang="0">
                    <a:pos x="91" y="0"/>
                  </a:cxn>
                  <a:cxn ang="0">
                    <a:pos x="89" y="10"/>
                  </a:cxn>
                  <a:cxn ang="0">
                    <a:pos x="0" y="33"/>
                  </a:cxn>
                  <a:cxn ang="0">
                    <a:pos x="1" y="20"/>
                  </a:cxn>
                  <a:cxn ang="0">
                    <a:pos x="91" y="0"/>
                  </a:cxn>
                </a:cxnLst>
                <a:rect l="0" t="0" r="r" b="b"/>
                <a:pathLst>
                  <a:path w="92" h="34">
                    <a:moveTo>
                      <a:pt x="91" y="0"/>
                    </a:moveTo>
                    <a:lnTo>
                      <a:pt x="89" y="10"/>
                    </a:lnTo>
                    <a:lnTo>
                      <a:pt x="0" y="33"/>
                    </a:lnTo>
                    <a:lnTo>
                      <a:pt x="1" y="20"/>
                    </a:lnTo>
                    <a:lnTo>
                      <a:pt x="91"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82" name="Freeform 326"/>
              <p:cNvSpPr>
                <a:spLocks/>
              </p:cNvSpPr>
              <p:nvPr/>
            </p:nvSpPr>
            <p:spPr bwMode="auto">
              <a:xfrm>
                <a:off x="2223" y="2741"/>
                <a:ext cx="27" cy="96"/>
              </a:xfrm>
              <a:custGeom>
                <a:avLst/>
                <a:gdLst/>
                <a:ahLst/>
                <a:cxnLst>
                  <a:cxn ang="0">
                    <a:pos x="26" y="87"/>
                  </a:cxn>
                  <a:cxn ang="0">
                    <a:pos x="23" y="95"/>
                  </a:cxn>
                  <a:cxn ang="0">
                    <a:pos x="0" y="5"/>
                  </a:cxn>
                  <a:cxn ang="0">
                    <a:pos x="1" y="0"/>
                  </a:cxn>
                  <a:cxn ang="0">
                    <a:pos x="26" y="87"/>
                  </a:cxn>
                </a:cxnLst>
                <a:rect l="0" t="0" r="r" b="b"/>
                <a:pathLst>
                  <a:path w="27" h="96">
                    <a:moveTo>
                      <a:pt x="26" y="87"/>
                    </a:moveTo>
                    <a:lnTo>
                      <a:pt x="23" y="95"/>
                    </a:lnTo>
                    <a:lnTo>
                      <a:pt x="0" y="5"/>
                    </a:lnTo>
                    <a:lnTo>
                      <a:pt x="1" y="0"/>
                    </a:lnTo>
                    <a:lnTo>
                      <a:pt x="26" y="87"/>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83" name="Freeform 327"/>
              <p:cNvSpPr>
                <a:spLocks/>
              </p:cNvSpPr>
              <p:nvPr/>
            </p:nvSpPr>
            <p:spPr bwMode="auto">
              <a:xfrm>
                <a:off x="1904" y="2836"/>
                <a:ext cx="445" cy="81"/>
              </a:xfrm>
              <a:custGeom>
                <a:avLst/>
                <a:gdLst/>
                <a:ahLst/>
                <a:cxnLst>
                  <a:cxn ang="0">
                    <a:pos x="444" y="0"/>
                  </a:cxn>
                  <a:cxn ang="0">
                    <a:pos x="444" y="17"/>
                  </a:cxn>
                  <a:cxn ang="0">
                    <a:pos x="0" y="80"/>
                  </a:cxn>
                  <a:cxn ang="0">
                    <a:pos x="0" y="60"/>
                  </a:cxn>
                  <a:cxn ang="0">
                    <a:pos x="444" y="0"/>
                  </a:cxn>
                </a:cxnLst>
                <a:rect l="0" t="0" r="r" b="b"/>
                <a:pathLst>
                  <a:path w="445" h="81">
                    <a:moveTo>
                      <a:pt x="444" y="0"/>
                    </a:moveTo>
                    <a:lnTo>
                      <a:pt x="444" y="17"/>
                    </a:lnTo>
                    <a:lnTo>
                      <a:pt x="0" y="80"/>
                    </a:lnTo>
                    <a:lnTo>
                      <a:pt x="0" y="60"/>
                    </a:lnTo>
                    <a:lnTo>
                      <a:pt x="444" y="0"/>
                    </a:lnTo>
                  </a:path>
                </a:pathLst>
              </a:custGeom>
              <a:solidFill>
                <a:srgbClr val="737373"/>
              </a:solidFill>
              <a:ln w="9525" cap="rnd">
                <a:solidFill>
                  <a:srgbClr val="C0C0C0"/>
                </a:solidFill>
                <a:round/>
                <a:headEnd/>
                <a:tailEnd/>
              </a:ln>
              <a:effectLst/>
            </p:spPr>
            <p:txBody>
              <a:bodyPr/>
              <a:lstStyle/>
              <a:p>
                <a:endParaRPr lang="en-US"/>
              </a:p>
            </p:txBody>
          </p:sp>
          <p:sp>
            <p:nvSpPr>
              <p:cNvPr id="634184" name="Freeform 328"/>
              <p:cNvSpPr>
                <a:spLocks/>
              </p:cNvSpPr>
              <p:nvPr/>
            </p:nvSpPr>
            <p:spPr bwMode="auto">
              <a:xfrm>
                <a:off x="1870" y="2708"/>
                <a:ext cx="30" cy="209"/>
              </a:xfrm>
              <a:custGeom>
                <a:avLst/>
                <a:gdLst/>
                <a:ahLst/>
                <a:cxnLst>
                  <a:cxn ang="0">
                    <a:pos x="0" y="0"/>
                  </a:cxn>
                  <a:cxn ang="0">
                    <a:pos x="0" y="56"/>
                  </a:cxn>
                  <a:cxn ang="0">
                    <a:pos x="29" y="208"/>
                  </a:cxn>
                  <a:cxn ang="0">
                    <a:pos x="29" y="186"/>
                  </a:cxn>
                  <a:cxn ang="0">
                    <a:pos x="0" y="0"/>
                  </a:cxn>
                </a:cxnLst>
                <a:rect l="0" t="0" r="r" b="b"/>
                <a:pathLst>
                  <a:path w="30" h="209">
                    <a:moveTo>
                      <a:pt x="0" y="0"/>
                    </a:moveTo>
                    <a:lnTo>
                      <a:pt x="0" y="56"/>
                    </a:lnTo>
                    <a:lnTo>
                      <a:pt x="29" y="208"/>
                    </a:lnTo>
                    <a:lnTo>
                      <a:pt x="29" y="186"/>
                    </a:lnTo>
                    <a:lnTo>
                      <a:pt x="0" y="0"/>
                    </a:lnTo>
                  </a:path>
                </a:pathLst>
              </a:custGeom>
              <a:solidFill>
                <a:srgbClr val="8C8C8C"/>
              </a:solidFill>
              <a:ln w="9525" cap="rnd">
                <a:solidFill>
                  <a:srgbClr val="C0C0C0"/>
                </a:solidFill>
                <a:round/>
                <a:headEnd/>
                <a:tailEnd/>
              </a:ln>
              <a:effectLst/>
            </p:spPr>
            <p:txBody>
              <a:bodyPr/>
              <a:lstStyle/>
              <a:p>
                <a:endParaRPr lang="en-US"/>
              </a:p>
            </p:txBody>
          </p:sp>
          <p:sp>
            <p:nvSpPr>
              <p:cNvPr id="634185" name="Line 329"/>
              <p:cNvSpPr>
                <a:spLocks noChangeShapeType="1"/>
              </p:cNvSpPr>
              <p:nvPr/>
            </p:nvSpPr>
            <p:spPr bwMode="auto">
              <a:xfrm>
                <a:off x="2237" y="2739"/>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86" name="Line 330"/>
              <p:cNvSpPr>
                <a:spLocks noChangeShapeType="1"/>
              </p:cNvSpPr>
              <p:nvPr/>
            </p:nvSpPr>
            <p:spPr bwMode="auto">
              <a:xfrm>
                <a:off x="2253" y="2739"/>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87" name="Line 331"/>
              <p:cNvSpPr>
                <a:spLocks noChangeShapeType="1"/>
              </p:cNvSpPr>
              <p:nvPr/>
            </p:nvSpPr>
            <p:spPr bwMode="auto">
              <a:xfrm>
                <a:off x="2269" y="2731"/>
                <a:ext cx="26"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88" name="Line 332"/>
              <p:cNvSpPr>
                <a:spLocks noChangeShapeType="1"/>
              </p:cNvSpPr>
              <p:nvPr/>
            </p:nvSpPr>
            <p:spPr bwMode="auto">
              <a:xfrm>
                <a:off x="2285" y="2731"/>
                <a:ext cx="23" cy="8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89" name="Line 333"/>
              <p:cNvSpPr>
                <a:spLocks noChangeShapeType="1"/>
              </p:cNvSpPr>
              <p:nvPr/>
            </p:nvSpPr>
            <p:spPr bwMode="auto">
              <a:xfrm>
                <a:off x="2299" y="2727"/>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0" name="Line 334"/>
              <p:cNvSpPr>
                <a:spLocks noChangeShapeType="1"/>
              </p:cNvSpPr>
              <p:nvPr/>
            </p:nvSpPr>
            <p:spPr bwMode="auto">
              <a:xfrm flipH="1">
                <a:off x="2230" y="2741"/>
                <a:ext cx="84"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1" name="Line 335"/>
              <p:cNvSpPr>
                <a:spLocks noChangeShapeType="1"/>
              </p:cNvSpPr>
              <p:nvPr/>
            </p:nvSpPr>
            <p:spPr bwMode="auto">
              <a:xfrm flipH="1">
                <a:off x="2234" y="2762"/>
                <a:ext cx="88"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2" name="Line 336"/>
              <p:cNvSpPr>
                <a:spLocks noChangeShapeType="1"/>
              </p:cNvSpPr>
              <p:nvPr/>
            </p:nvSpPr>
            <p:spPr bwMode="auto">
              <a:xfrm flipH="1">
                <a:off x="2241" y="2781"/>
                <a:ext cx="85" cy="1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3" name="Line 337"/>
              <p:cNvSpPr>
                <a:spLocks noChangeShapeType="1"/>
              </p:cNvSpPr>
              <p:nvPr/>
            </p:nvSpPr>
            <p:spPr bwMode="auto">
              <a:xfrm flipH="1">
                <a:off x="2247" y="2797"/>
                <a:ext cx="8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4" name="Freeform 338"/>
              <p:cNvSpPr>
                <a:spLocks/>
              </p:cNvSpPr>
              <p:nvPr/>
            </p:nvSpPr>
            <p:spPr bwMode="auto">
              <a:xfrm>
                <a:off x="2212" y="2679"/>
                <a:ext cx="92" cy="35"/>
              </a:xfrm>
              <a:custGeom>
                <a:avLst/>
                <a:gdLst/>
                <a:ahLst/>
                <a:cxnLst>
                  <a:cxn ang="0">
                    <a:pos x="86" y="0"/>
                  </a:cxn>
                  <a:cxn ang="0">
                    <a:pos x="91" y="21"/>
                  </a:cxn>
                  <a:cxn ang="0">
                    <a:pos x="4" y="34"/>
                  </a:cxn>
                  <a:cxn ang="0">
                    <a:pos x="0" y="12"/>
                  </a:cxn>
                  <a:cxn ang="0">
                    <a:pos x="86" y="0"/>
                  </a:cxn>
                </a:cxnLst>
                <a:rect l="0" t="0" r="r" b="b"/>
                <a:pathLst>
                  <a:path w="92" h="35">
                    <a:moveTo>
                      <a:pt x="86" y="0"/>
                    </a:moveTo>
                    <a:lnTo>
                      <a:pt x="91" y="21"/>
                    </a:lnTo>
                    <a:lnTo>
                      <a:pt x="4" y="34"/>
                    </a:lnTo>
                    <a:lnTo>
                      <a:pt x="0" y="12"/>
                    </a:lnTo>
                    <a:lnTo>
                      <a:pt x="86"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195" name="Freeform 339"/>
              <p:cNvSpPr>
                <a:spLocks/>
              </p:cNvSpPr>
              <p:nvPr/>
            </p:nvSpPr>
            <p:spPr bwMode="auto">
              <a:xfrm>
                <a:off x="2210" y="2692"/>
                <a:ext cx="24" cy="34"/>
              </a:xfrm>
              <a:custGeom>
                <a:avLst/>
                <a:gdLst/>
                <a:ahLst/>
                <a:cxnLst>
                  <a:cxn ang="0">
                    <a:pos x="23" y="19"/>
                  </a:cxn>
                  <a:cxn ang="0">
                    <a:pos x="5" y="0"/>
                  </a:cxn>
                  <a:cxn ang="0">
                    <a:pos x="0" y="8"/>
                  </a:cxn>
                  <a:cxn ang="0">
                    <a:pos x="17" y="33"/>
                  </a:cxn>
                  <a:cxn ang="0">
                    <a:pos x="23" y="19"/>
                  </a:cxn>
                </a:cxnLst>
                <a:rect l="0" t="0" r="r" b="b"/>
                <a:pathLst>
                  <a:path w="24" h="34">
                    <a:moveTo>
                      <a:pt x="23" y="19"/>
                    </a:moveTo>
                    <a:lnTo>
                      <a:pt x="5" y="0"/>
                    </a:lnTo>
                    <a:lnTo>
                      <a:pt x="0" y="8"/>
                    </a:lnTo>
                    <a:lnTo>
                      <a:pt x="17" y="33"/>
                    </a:lnTo>
                    <a:lnTo>
                      <a:pt x="23"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96" name="Freeform 340"/>
              <p:cNvSpPr>
                <a:spLocks/>
              </p:cNvSpPr>
              <p:nvPr/>
            </p:nvSpPr>
            <p:spPr bwMode="auto">
              <a:xfrm>
                <a:off x="2215" y="2694"/>
                <a:ext cx="89" cy="34"/>
              </a:xfrm>
              <a:custGeom>
                <a:avLst/>
                <a:gdLst/>
                <a:ahLst/>
                <a:cxnLst>
                  <a:cxn ang="0">
                    <a:pos x="88" y="0"/>
                  </a:cxn>
                  <a:cxn ang="0">
                    <a:pos x="1" y="15"/>
                  </a:cxn>
                  <a:cxn ang="0">
                    <a:pos x="0" y="33"/>
                  </a:cxn>
                  <a:cxn ang="0">
                    <a:pos x="86" y="12"/>
                  </a:cxn>
                  <a:cxn ang="0">
                    <a:pos x="88" y="0"/>
                  </a:cxn>
                </a:cxnLst>
                <a:rect l="0" t="0" r="r" b="b"/>
                <a:pathLst>
                  <a:path w="89" h="34">
                    <a:moveTo>
                      <a:pt x="88" y="0"/>
                    </a:moveTo>
                    <a:lnTo>
                      <a:pt x="1" y="15"/>
                    </a:lnTo>
                    <a:lnTo>
                      <a:pt x="0" y="33"/>
                    </a:lnTo>
                    <a:lnTo>
                      <a:pt x="86" y="12"/>
                    </a:lnTo>
                    <a:lnTo>
                      <a:pt x="88"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197" name="Line 341"/>
              <p:cNvSpPr>
                <a:spLocks noChangeShapeType="1"/>
              </p:cNvSpPr>
              <p:nvPr/>
            </p:nvSpPr>
            <p:spPr bwMode="auto">
              <a:xfrm>
                <a:off x="2227" y="2690"/>
                <a:ext cx="4"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8" name="Line 342"/>
              <p:cNvSpPr>
                <a:spLocks noChangeShapeType="1"/>
              </p:cNvSpPr>
              <p:nvPr/>
            </p:nvSpPr>
            <p:spPr bwMode="auto">
              <a:xfrm>
                <a:off x="2241" y="2690"/>
                <a:ext cx="6" cy="1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199" name="Line 343"/>
              <p:cNvSpPr>
                <a:spLocks noChangeShapeType="1"/>
              </p:cNvSpPr>
              <p:nvPr/>
            </p:nvSpPr>
            <p:spPr bwMode="auto">
              <a:xfrm>
                <a:off x="2255" y="2690"/>
                <a:ext cx="5" cy="1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0" name="Line 344"/>
              <p:cNvSpPr>
                <a:spLocks noChangeShapeType="1"/>
              </p:cNvSpPr>
              <p:nvPr/>
            </p:nvSpPr>
            <p:spPr bwMode="auto">
              <a:xfrm>
                <a:off x="2269" y="2684"/>
                <a:ext cx="6"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1" name="Line 345"/>
              <p:cNvSpPr>
                <a:spLocks noChangeShapeType="1"/>
              </p:cNvSpPr>
              <p:nvPr/>
            </p:nvSpPr>
            <p:spPr bwMode="auto">
              <a:xfrm>
                <a:off x="2285" y="268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2" name="Freeform 346"/>
              <p:cNvSpPr>
                <a:spLocks/>
              </p:cNvSpPr>
              <p:nvPr/>
            </p:nvSpPr>
            <p:spPr bwMode="auto">
              <a:xfrm>
                <a:off x="1909" y="2714"/>
                <a:ext cx="92" cy="35"/>
              </a:xfrm>
              <a:custGeom>
                <a:avLst/>
                <a:gdLst/>
                <a:ahLst/>
                <a:cxnLst>
                  <a:cxn ang="0">
                    <a:pos x="85" y="0"/>
                  </a:cxn>
                  <a:cxn ang="0">
                    <a:pos x="91" y="21"/>
                  </a:cxn>
                  <a:cxn ang="0">
                    <a:pos x="4" y="34"/>
                  </a:cxn>
                  <a:cxn ang="0">
                    <a:pos x="0" y="12"/>
                  </a:cxn>
                  <a:cxn ang="0">
                    <a:pos x="85" y="0"/>
                  </a:cxn>
                </a:cxnLst>
                <a:rect l="0" t="0" r="r" b="b"/>
                <a:pathLst>
                  <a:path w="92" h="35">
                    <a:moveTo>
                      <a:pt x="85" y="0"/>
                    </a:moveTo>
                    <a:lnTo>
                      <a:pt x="91" y="21"/>
                    </a:lnTo>
                    <a:lnTo>
                      <a:pt x="4" y="34"/>
                    </a:lnTo>
                    <a:lnTo>
                      <a:pt x="0" y="12"/>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203" name="Freeform 347"/>
              <p:cNvSpPr>
                <a:spLocks/>
              </p:cNvSpPr>
              <p:nvPr/>
            </p:nvSpPr>
            <p:spPr bwMode="auto">
              <a:xfrm>
                <a:off x="1905" y="2725"/>
                <a:ext cx="23" cy="33"/>
              </a:xfrm>
              <a:custGeom>
                <a:avLst/>
                <a:gdLst/>
                <a:ahLst/>
                <a:cxnLst>
                  <a:cxn ang="0">
                    <a:pos x="22" y="19"/>
                  </a:cxn>
                  <a:cxn ang="0">
                    <a:pos x="9" y="0"/>
                  </a:cxn>
                  <a:cxn ang="0">
                    <a:pos x="0" y="9"/>
                  </a:cxn>
                  <a:cxn ang="0">
                    <a:pos x="15" y="32"/>
                  </a:cxn>
                  <a:cxn ang="0">
                    <a:pos x="22" y="19"/>
                  </a:cxn>
                </a:cxnLst>
                <a:rect l="0" t="0" r="r" b="b"/>
                <a:pathLst>
                  <a:path w="23" h="33">
                    <a:moveTo>
                      <a:pt x="22" y="19"/>
                    </a:moveTo>
                    <a:lnTo>
                      <a:pt x="9" y="0"/>
                    </a:lnTo>
                    <a:lnTo>
                      <a:pt x="0" y="9"/>
                    </a:lnTo>
                    <a:lnTo>
                      <a:pt x="15" y="32"/>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04" name="Freeform 348"/>
              <p:cNvSpPr>
                <a:spLocks/>
              </p:cNvSpPr>
              <p:nvPr/>
            </p:nvSpPr>
            <p:spPr bwMode="auto">
              <a:xfrm>
                <a:off x="1913" y="2731"/>
                <a:ext cx="88" cy="34"/>
              </a:xfrm>
              <a:custGeom>
                <a:avLst/>
                <a:gdLst/>
                <a:ahLst/>
                <a:cxnLst>
                  <a:cxn ang="0">
                    <a:pos x="87" y="0"/>
                  </a:cxn>
                  <a:cxn ang="0">
                    <a:pos x="0" y="14"/>
                  </a:cxn>
                  <a:cxn ang="0">
                    <a:pos x="0" y="33"/>
                  </a:cxn>
                  <a:cxn ang="0">
                    <a:pos x="85" y="11"/>
                  </a:cxn>
                  <a:cxn ang="0">
                    <a:pos x="87" y="0"/>
                  </a:cxn>
                </a:cxnLst>
                <a:rect l="0" t="0" r="r" b="b"/>
                <a:pathLst>
                  <a:path w="88" h="34">
                    <a:moveTo>
                      <a:pt x="87" y="0"/>
                    </a:moveTo>
                    <a:lnTo>
                      <a:pt x="0" y="14"/>
                    </a:lnTo>
                    <a:lnTo>
                      <a:pt x="0" y="33"/>
                    </a:lnTo>
                    <a:lnTo>
                      <a:pt x="85" y="11"/>
                    </a:lnTo>
                    <a:lnTo>
                      <a:pt x="87"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05" name="Line 349"/>
              <p:cNvSpPr>
                <a:spLocks noChangeShapeType="1"/>
              </p:cNvSpPr>
              <p:nvPr/>
            </p:nvSpPr>
            <p:spPr bwMode="auto">
              <a:xfrm>
                <a:off x="1925"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6" name="Line 350"/>
              <p:cNvSpPr>
                <a:spLocks noChangeShapeType="1"/>
              </p:cNvSpPr>
              <p:nvPr/>
            </p:nvSpPr>
            <p:spPr bwMode="auto">
              <a:xfrm>
                <a:off x="1940" y="2722"/>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7" name="Line 351"/>
              <p:cNvSpPr>
                <a:spLocks noChangeShapeType="1"/>
              </p:cNvSpPr>
              <p:nvPr/>
            </p:nvSpPr>
            <p:spPr bwMode="auto">
              <a:xfrm>
                <a:off x="1953" y="2719"/>
                <a:ext cx="5" cy="20"/>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8" name="Line 352"/>
              <p:cNvSpPr>
                <a:spLocks noChangeShapeType="1"/>
              </p:cNvSpPr>
              <p:nvPr/>
            </p:nvSpPr>
            <p:spPr bwMode="auto">
              <a:xfrm>
                <a:off x="1969" y="2719"/>
                <a:ext cx="2" cy="12"/>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09" name="Line 353"/>
              <p:cNvSpPr>
                <a:spLocks noChangeShapeType="1"/>
              </p:cNvSpPr>
              <p:nvPr/>
            </p:nvSpPr>
            <p:spPr bwMode="auto">
              <a:xfrm>
                <a:off x="1982" y="2714"/>
                <a:ext cx="4"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0" name="Freeform 354"/>
              <p:cNvSpPr>
                <a:spLocks/>
              </p:cNvSpPr>
              <p:nvPr/>
            </p:nvSpPr>
            <p:spPr bwMode="auto">
              <a:xfrm>
                <a:off x="2115" y="2692"/>
                <a:ext cx="91" cy="34"/>
              </a:xfrm>
              <a:custGeom>
                <a:avLst/>
                <a:gdLst/>
                <a:ahLst/>
                <a:cxnLst>
                  <a:cxn ang="0">
                    <a:pos x="85" y="0"/>
                  </a:cxn>
                  <a:cxn ang="0">
                    <a:pos x="90" y="19"/>
                  </a:cxn>
                  <a:cxn ang="0">
                    <a:pos x="4" y="33"/>
                  </a:cxn>
                  <a:cxn ang="0">
                    <a:pos x="0" y="13"/>
                  </a:cxn>
                  <a:cxn ang="0">
                    <a:pos x="85" y="0"/>
                  </a:cxn>
                </a:cxnLst>
                <a:rect l="0" t="0" r="r" b="b"/>
                <a:pathLst>
                  <a:path w="91" h="34">
                    <a:moveTo>
                      <a:pt x="85" y="0"/>
                    </a:moveTo>
                    <a:lnTo>
                      <a:pt x="90" y="19"/>
                    </a:lnTo>
                    <a:lnTo>
                      <a:pt x="4" y="33"/>
                    </a:lnTo>
                    <a:lnTo>
                      <a:pt x="0" y="13"/>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211" name="Freeform 355"/>
              <p:cNvSpPr>
                <a:spLocks/>
              </p:cNvSpPr>
              <p:nvPr/>
            </p:nvSpPr>
            <p:spPr bwMode="auto">
              <a:xfrm>
                <a:off x="2111" y="2703"/>
                <a:ext cx="22" cy="33"/>
              </a:xfrm>
              <a:custGeom>
                <a:avLst/>
                <a:gdLst/>
                <a:ahLst/>
                <a:cxnLst>
                  <a:cxn ang="0">
                    <a:pos x="21" y="18"/>
                  </a:cxn>
                  <a:cxn ang="0">
                    <a:pos x="8" y="0"/>
                  </a:cxn>
                  <a:cxn ang="0">
                    <a:pos x="0" y="8"/>
                  </a:cxn>
                  <a:cxn ang="0">
                    <a:pos x="16" y="32"/>
                  </a:cxn>
                  <a:cxn ang="0">
                    <a:pos x="21" y="18"/>
                  </a:cxn>
                </a:cxnLst>
                <a:rect l="0" t="0" r="r" b="b"/>
                <a:pathLst>
                  <a:path w="22" h="33">
                    <a:moveTo>
                      <a:pt x="21" y="18"/>
                    </a:moveTo>
                    <a:lnTo>
                      <a:pt x="8" y="0"/>
                    </a:lnTo>
                    <a:lnTo>
                      <a:pt x="0" y="8"/>
                    </a:lnTo>
                    <a:lnTo>
                      <a:pt x="16" y="32"/>
                    </a:lnTo>
                    <a:lnTo>
                      <a:pt x="21" y="18"/>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12" name="Freeform 356"/>
              <p:cNvSpPr>
                <a:spLocks/>
              </p:cNvSpPr>
              <p:nvPr/>
            </p:nvSpPr>
            <p:spPr bwMode="auto">
              <a:xfrm>
                <a:off x="2116" y="2708"/>
                <a:ext cx="90" cy="34"/>
              </a:xfrm>
              <a:custGeom>
                <a:avLst/>
                <a:gdLst/>
                <a:ahLst/>
                <a:cxnLst>
                  <a:cxn ang="0">
                    <a:pos x="89" y="0"/>
                  </a:cxn>
                  <a:cxn ang="0">
                    <a:pos x="1" y="14"/>
                  </a:cxn>
                  <a:cxn ang="0">
                    <a:pos x="0" y="33"/>
                  </a:cxn>
                  <a:cxn ang="0">
                    <a:pos x="87" y="11"/>
                  </a:cxn>
                  <a:cxn ang="0">
                    <a:pos x="89" y="0"/>
                  </a:cxn>
                </a:cxnLst>
                <a:rect l="0" t="0" r="r" b="b"/>
                <a:pathLst>
                  <a:path w="90" h="34">
                    <a:moveTo>
                      <a:pt x="89" y="0"/>
                    </a:moveTo>
                    <a:lnTo>
                      <a:pt x="1" y="14"/>
                    </a:lnTo>
                    <a:lnTo>
                      <a:pt x="0" y="33"/>
                    </a:lnTo>
                    <a:lnTo>
                      <a:pt x="87" y="11"/>
                    </a:lnTo>
                    <a:lnTo>
                      <a:pt x="89"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13" name="Line 357"/>
              <p:cNvSpPr>
                <a:spLocks noChangeShapeType="1"/>
              </p:cNvSpPr>
              <p:nvPr/>
            </p:nvSpPr>
            <p:spPr bwMode="auto">
              <a:xfrm>
                <a:off x="2127" y="2703"/>
                <a:ext cx="5"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4" name="Line 358"/>
              <p:cNvSpPr>
                <a:spLocks noChangeShapeType="1"/>
              </p:cNvSpPr>
              <p:nvPr/>
            </p:nvSpPr>
            <p:spPr bwMode="auto">
              <a:xfrm>
                <a:off x="2140" y="2703"/>
                <a:ext cx="6" cy="1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5" name="Line 359"/>
              <p:cNvSpPr>
                <a:spLocks noChangeShapeType="1"/>
              </p:cNvSpPr>
              <p:nvPr/>
            </p:nvSpPr>
            <p:spPr bwMode="auto">
              <a:xfrm>
                <a:off x="2156" y="2694"/>
                <a:ext cx="5"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6" name="Line 360"/>
              <p:cNvSpPr>
                <a:spLocks noChangeShapeType="1"/>
              </p:cNvSpPr>
              <p:nvPr/>
            </p:nvSpPr>
            <p:spPr bwMode="auto">
              <a:xfrm>
                <a:off x="2170" y="2694"/>
                <a:ext cx="4" cy="1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7" name="Line 361"/>
              <p:cNvSpPr>
                <a:spLocks noChangeShapeType="1"/>
              </p:cNvSpPr>
              <p:nvPr/>
            </p:nvSpPr>
            <p:spPr bwMode="auto">
              <a:xfrm>
                <a:off x="2186" y="2692"/>
                <a:ext cx="6"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18" name="Freeform 362"/>
              <p:cNvSpPr>
                <a:spLocks/>
              </p:cNvSpPr>
              <p:nvPr/>
            </p:nvSpPr>
            <p:spPr bwMode="auto">
              <a:xfrm>
                <a:off x="2012" y="2703"/>
                <a:ext cx="91" cy="33"/>
              </a:xfrm>
              <a:custGeom>
                <a:avLst/>
                <a:gdLst/>
                <a:ahLst/>
                <a:cxnLst>
                  <a:cxn ang="0">
                    <a:pos x="85" y="0"/>
                  </a:cxn>
                  <a:cxn ang="0">
                    <a:pos x="90" y="20"/>
                  </a:cxn>
                  <a:cxn ang="0">
                    <a:pos x="4" y="32"/>
                  </a:cxn>
                  <a:cxn ang="0">
                    <a:pos x="0" y="11"/>
                  </a:cxn>
                  <a:cxn ang="0">
                    <a:pos x="85" y="0"/>
                  </a:cxn>
                </a:cxnLst>
                <a:rect l="0" t="0" r="r" b="b"/>
                <a:pathLst>
                  <a:path w="91" h="33">
                    <a:moveTo>
                      <a:pt x="85" y="0"/>
                    </a:moveTo>
                    <a:lnTo>
                      <a:pt x="90" y="20"/>
                    </a:lnTo>
                    <a:lnTo>
                      <a:pt x="4" y="32"/>
                    </a:lnTo>
                    <a:lnTo>
                      <a:pt x="0" y="11"/>
                    </a:lnTo>
                    <a:lnTo>
                      <a:pt x="85" y="0"/>
                    </a:lnTo>
                  </a:path>
                </a:pathLst>
              </a:custGeom>
              <a:solidFill>
                <a:srgbClr val="E6E6E6"/>
              </a:solidFill>
              <a:ln w="12700" cap="rnd" cmpd="sng">
                <a:solidFill>
                  <a:srgbClr val="C0C0C0"/>
                </a:solidFill>
                <a:prstDash val="solid"/>
                <a:round/>
                <a:headEnd/>
                <a:tailEnd/>
              </a:ln>
              <a:effectLst/>
            </p:spPr>
            <p:txBody>
              <a:bodyPr/>
              <a:lstStyle/>
              <a:p>
                <a:endParaRPr lang="en-US"/>
              </a:p>
            </p:txBody>
          </p:sp>
          <p:sp>
            <p:nvSpPr>
              <p:cNvPr id="634219" name="Freeform 363"/>
              <p:cNvSpPr>
                <a:spLocks/>
              </p:cNvSpPr>
              <p:nvPr/>
            </p:nvSpPr>
            <p:spPr bwMode="auto">
              <a:xfrm>
                <a:off x="2008" y="2714"/>
                <a:ext cx="23" cy="35"/>
              </a:xfrm>
              <a:custGeom>
                <a:avLst/>
                <a:gdLst/>
                <a:ahLst/>
                <a:cxnLst>
                  <a:cxn ang="0">
                    <a:pos x="22" y="19"/>
                  </a:cxn>
                  <a:cxn ang="0">
                    <a:pos x="8" y="0"/>
                  </a:cxn>
                  <a:cxn ang="0">
                    <a:pos x="0" y="7"/>
                  </a:cxn>
                  <a:cxn ang="0">
                    <a:pos x="13" y="34"/>
                  </a:cxn>
                  <a:cxn ang="0">
                    <a:pos x="22" y="19"/>
                  </a:cxn>
                </a:cxnLst>
                <a:rect l="0" t="0" r="r" b="b"/>
                <a:pathLst>
                  <a:path w="23" h="35">
                    <a:moveTo>
                      <a:pt x="22" y="19"/>
                    </a:moveTo>
                    <a:lnTo>
                      <a:pt x="8" y="0"/>
                    </a:lnTo>
                    <a:lnTo>
                      <a:pt x="0" y="7"/>
                    </a:lnTo>
                    <a:lnTo>
                      <a:pt x="13" y="34"/>
                    </a:lnTo>
                    <a:lnTo>
                      <a:pt x="22" y="19"/>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20" name="Freeform 364"/>
              <p:cNvSpPr>
                <a:spLocks/>
              </p:cNvSpPr>
              <p:nvPr/>
            </p:nvSpPr>
            <p:spPr bwMode="auto">
              <a:xfrm>
                <a:off x="2012" y="2719"/>
                <a:ext cx="91" cy="34"/>
              </a:xfrm>
              <a:custGeom>
                <a:avLst/>
                <a:gdLst/>
                <a:ahLst/>
                <a:cxnLst>
                  <a:cxn ang="0">
                    <a:pos x="90" y="0"/>
                  </a:cxn>
                  <a:cxn ang="0">
                    <a:pos x="1" y="18"/>
                  </a:cxn>
                  <a:cxn ang="0">
                    <a:pos x="0" y="33"/>
                  </a:cxn>
                  <a:cxn ang="0">
                    <a:pos x="87" y="12"/>
                  </a:cxn>
                  <a:cxn ang="0">
                    <a:pos x="90" y="0"/>
                  </a:cxn>
                </a:cxnLst>
                <a:rect l="0" t="0" r="r" b="b"/>
                <a:pathLst>
                  <a:path w="91" h="34">
                    <a:moveTo>
                      <a:pt x="90" y="0"/>
                    </a:moveTo>
                    <a:lnTo>
                      <a:pt x="1" y="18"/>
                    </a:lnTo>
                    <a:lnTo>
                      <a:pt x="0" y="33"/>
                    </a:lnTo>
                    <a:lnTo>
                      <a:pt x="87" y="12"/>
                    </a:lnTo>
                    <a:lnTo>
                      <a:pt x="90" y="0"/>
                    </a:lnTo>
                  </a:path>
                </a:pathLst>
              </a:custGeom>
              <a:solidFill>
                <a:srgbClr val="B3B3B3"/>
              </a:solidFill>
              <a:ln w="12700" cap="rnd" cmpd="sng">
                <a:solidFill>
                  <a:srgbClr val="C0C0C0"/>
                </a:solidFill>
                <a:prstDash val="solid"/>
                <a:round/>
                <a:headEnd/>
                <a:tailEnd/>
              </a:ln>
              <a:effectLst/>
            </p:spPr>
            <p:txBody>
              <a:bodyPr/>
              <a:lstStyle/>
              <a:p>
                <a:endParaRPr lang="en-US"/>
              </a:p>
            </p:txBody>
          </p:sp>
          <p:sp>
            <p:nvSpPr>
              <p:cNvPr id="634221" name="Line 365"/>
              <p:cNvSpPr>
                <a:spLocks noChangeShapeType="1"/>
              </p:cNvSpPr>
              <p:nvPr/>
            </p:nvSpPr>
            <p:spPr bwMode="auto">
              <a:xfrm>
                <a:off x="2024" y="2713"/>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2" name="Line 366"/>
              <p:cNvSpPr>
                <a:spLocks noChangeShapeType="1"/>
              </p:cNvSpPr>
              <p:nvPr/>
            </p:nvSpPr>
            <p:spPr bwMode="auto">
              <a:xfrm>
                <a:off x="2040" y="2708"/>
                <a:ext cx="6"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3" name="Line 367"/>
              <p:cNvSpPr>
                <a:spLocks noChangeShapeType="1"/>
              </p:cNvSpPr>
              <p:nvPr/>
            </p:nvSpPr>
            <p:spPr bwMode="auto">
              <a:xfrm>
                <a:off x="2053" y="2708"/>
                <a:ext cx="6" cy="1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4" name="Line 368"/>
              <p:cNvSpPr>
                <a:spLocks noChangeShapeType="1"/>
              </p:cNvSpPr>
              <p:nvPr/>
            </p:nvSpPr>
            <p:spPr bwMode="auto">
              <a:xfrm>
                <a:off x="2067" y="2705"/>
                <a:ext cx="8" cy="1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5" name="Line 369"/>
              <p:cNvSpPr>
                <a:spLocks noChangeShapeType="1"/>
              </p:cNvSpPr>
              <p:nvPr/>
            </p:nvSpPr>
            <p:spPr bwMode="auto">
              <a:xfrm>
                <a:off x="2084" y="2705"/>
                <a:ext cx="5" cy="1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6" name="Line 370"/>
              <p:cNvSpPr>
                <a:spLocks noChangeShapeType="1"/>
              </p:cNvSpPr>
              <p:nvPr/>
            </p:nvSpPr>
            <p:spPr bwMode="auto">
              <a:xfrm flipH="1" flipV="1">
                <a:off x="1941" y="2776"/>
                <a:ext cx="16" cy="6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7" name="Line 371"/>
              <p:cNvSpPr>
                <a:spLocks noChangeShapeType="1"/>
              </p:cNvSpPr>
              <p:nvPr/>
            </p:nvSpPr>
            <p:spPr bwMode="auto">
              <a:xfrm flipH="1" flipV="1">
                <a:off x="1974" y="2773"/>
                <a:ext cx="21"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8" name="Line 372"/>
              <p:cNvSpPr>
                <a:spLocks noChangeShapeType="1"/>
              </p:cNvSpPr>
              <p:nvPr/>
            </p:nvSpPr>
            <p:spPr bwMode="auto">
              <a:xfrm flipH="1" flipV="1">
                <a:off x="1990" y="2773"/>
                <a:ext cx="20" cy="8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29" name="Line 373"/>
              <p:cNvSpPr>
                <a:spLocks noChangeShapeType="1"/>
              </p:cNvSpPr>
              <p:nvPr/>
            </p:nvSpPr>
            <p:spPr bwMode="auto">
              <a:xfrm flipH="1" flipV="1">
                <a:off x="2004" y="2766"/>
                <a:ext cx="20" cy="9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0" name="Line 374"/>
              <p:cNvSpPr>
                <a:spLocks noChangeShapeType="1"/>
              </p:cNvSpPr>
              <p:nvPr/>
            </p:nvSpPr>
            <p:spPr bwMode="auto">
              <a:xfrm flipH="1" flipV="1">
                <a:off x="2020" y="2766"/>
                <a:ext cx="20"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1" name="Line 375"/>
              <p:cNvSpPr>
                <a:spLocks noChangeShapeType="1"/>
              </p:cNvSpPr>
              <p:nvPr/>
            </p:nvSpPr>
            <p:spPr bwMode="auto">
              <a:xfrm flipH="1" flipV="1">
                <a:off x="2035" y="2764"/>
                <a:ext cx="22" cy="9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2" name="Line 376"/>
              <p:cNvSpPr>
                <a:spLocks noChangeShapeType="1"/>
              </p:cNvSpPr>
              <p:nvPr/>
            </p:nvSpPr>
            <p:spPr bwMode="auto">
              <a:xfrm flipH="1" flipV="1">
                <a:off x="2048" y="2762"/>
                <a:ext cx="24"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3" name="Line 377"/>
              <p:cNvSpPr>
                <a:spLocks noChangeShapeType="1"/>
              </p:cNvSpPr>
              <p:nvPr/>
            </p:nvSpPr>
            <p:spPr bwMode="auto">
              <a:xfrm flipH="1" flipV="1">
                <a:off x="2065" y="2762"/>
                <a:ext cx="22" cy="86"/>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4" name="Line 378"/>
              <p:cNvSpPr>
                <a:spLocks noChangeShapeType="1"/>
              </p:cNvSpPr>
              <p:nvPr/>
            </p:nvSpPr>
            <p:spPr bwMode="auto">
              <a:xfrm flipH="1" flipV="1">
                <a:off x="2077" y="276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5" name="Line 379"/>
              <p:cNvSpPr>
                <a:spLocks noChangeShapeType="1"/>
              </p:cNvSpPr>
              <p:nvPr/>
            </p:nvSpPr>
            <p:spPr bwMode="auto">
              <a:xfrm flipH="1" flipV="1">
                <a:off x="2091" y="2757"/>
                <a:ext cx="26" cy="89"/>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6" name="Line 380"/>
              <p:cNvSpPr>
                <a:spLocks noChangeShapeType="1"/>
              </p:cNvSpPr>
              <p:nvPr/>
            </p:nvSpPr>
            <p:spPr bwMode="auto">
              <a:xfrm flipH="1" flipV="1">
                <a:off x="2107" y="2757"/>
                <a:ext cx="25" cy="83"/>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7" name="Line 381"/>
              <p:cNvSpPr>
                <a:spLocks noChangeShapeType="1"/>
              </p:cNvSpPr>
              <p:nvPr/>
            </p:nvSpPr>
            <p:spPr bwMode="auto">
              <a:xfrm flipH="1" flipV="1">
                <a:off x="2123" y="2754"/>
                <a:ext cx="24"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8" name="Line 382"/>
              <p:cNvSpPr>
                <a:spLocks noChangeShapeType="1"/>
              </p:cNvSpPr>
              <p:nvPr/>
            </p:nvSpPr>
            <p:spPr bwMode="auto">
              <a:xfrm flipH="1" flipV="1">
                <a:off x="2139"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39" name="Line 383"/>
              <p:cNvSpPr>
                <a:spLocks noChangeShapeType="1"/>
              </p:cNvSpPr>
              <p:nvPr/>
            </p:nvSpPr>
            <p:spPr bwMode="auto">
              <a:xfrm flipH="1" flipV="1">
                <a:off x="2153" y="2752"/>
                <a:ext cx="25"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0" name="Line 384"/>
              <p:cNvSpPr>
                <a:spLocks noChangeShapeType="1"/>
              </p:cNvSpPr>
              <p:nvPr/>
            </p:nvSpPr>
            <p:spPr bwMode="auto">
              <a:xfrm flipH="1" flipV="1">
                <a:off x="2182" y="2752"/>
                <a:ext cx="19" cy="5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1" name="Line 385"/>
              <p:cNvSpPr>
                <a:spLocks noChangeShapeType="1"/>
              </p:cNvSpPr>
              <p:nvPr/>
            </p:nvSpPr>
            <p:spPr bwMode="auto">
              <a:xfrm flipH="1" flipV="1">
                <a:off x="1959" y="2774"/>
                <a:ext cx="21" cy="9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2" name="Line 386"/>
              <p:cNvSpPr>
                <a:spLocks noChangeShapeType="1"/>
              </p:cNvSpPr>
              <p:nvPr/>
            </p:nvSpPr>
            <p:spPr bwMode="auto">
              <a:xfrm flipH="1" flipV="1">
                <a:off x="2166" y="2748"/>
                <a:ext cx="28" cy="84"/>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3" name="Line 387"/>
              <p:cNvSpPr>
                <a:spLocks noChangeShapeType="1"/>
              </p:cNvSpPr>
              <p:nvPr/>
            </p:nvSpPr>
            <p:spPr bwMode="auto">
              <a:xfrm flipH="1">
                <a:off x="1931" y="2762"/>
                <a:ext cx="271" cy="35"/>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4" name="Line 388"/>
              <p:cNvSpPr>
                <a:spLocks noChangeShapeType="1"/>
              </p:cNvSpPr>
              <p:nvPr/>
            </p:nvSpPr>
            <p:spPr bwMode="auto">
              <a:xfrm flipH="1">
                <a:off x="1933" y="2781"/>
                <a:ext cx="275" cy="41"/>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634245" name="Line 389"/>
              <p:cNvSpPr>
                <a:spLocks noChangeShapeType="1"/>
              </p:cNvSpPr>
              <p:nvPr/>
            </p:nvSpPr>
            <p:spPr bwMode="auto">
              <a:xfrm flipH="1">
                <a:off x="1974" y="2809"/>
                <a:ext cx="214" cy="31"/>
              </a:xfrm>
              <a:prstGeom prst="line">
                <a:avLst/>
              </a:prstGeom>
              <a:noFill/>
              <a:ln w="12700">
                <a:solidFill>
                  <a:srgbClr val="C0C0C0"/>
                </a:solidFill>
                <a:round/>
                <a:headEnd type="none" w="sm" len="sm"/>
                <a:tailEnd type="none" w="sm" len="sm"/>
              </a:ln>
              <a:effectLst/>
            </p:spPr>
            <p:txBody>
              <a:bodyPr wrap="none" anchor="ctr"/>
              <a:lstStyle/>
              <a:p>
                <a:endParaRPr lang="en-US"/>
              </a:p>
            </p:txBody>
          </p:sp>
        </p:grpSp>
        <p:sp>
          <p:nvSpPr>
            <p:cNvPr id="634246" name="Rectangle 390"/>
            <p:cNvSpPr>
              <a:spLocks noChangeArrowheads="1"/>
            </p:cNvSpPr>
            <p:nvPr/>
          </p:nvSpPr>
          <p:spPr bwMode="auto">
            <a:xfrm>
              <a:off x="867" y="2295"/>
              <a:ext cx="880" cy="369"/>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a:latin typeface="Arial" charset="0"/>
                  <a:cs typeface="Arial" charset="0"/>
                </a:rPr>
                <a:t>Distribution </a:t>
              </a:r>
            </a:p>
            <a:p>
              <a:pPr algn="l" eaLnBrk="0" hangingPunct="0">
                <a:lnSpc>
                  <a:spcPct val="100000"/>
                </a:lnSpc>
                <a:spcBef>
                  <a:spcPct val="0"/>
                </a:spcBef>
              </a:pPr>
              <a:r>
                <a:rPr lang="en-US" sz="1600" b="1">
                  <a:latin typeface="Arial" charset="0"/>
                  <a:cs typeface="Arial" charset="0"/>
                </a:rPr>
                <a:t>Agent</a:t>
              </a:r>
            </a:p>
          </p:txBody>
        </p:sp>
        <p:sp>
          <p:nvSpPr>
            <p:cNvPr id="634247" name="AutoShape 391"/>
            <p:cNvSpPr>
              <a:spLocks noChangeArrowheads="1"/>
            </p:cNvSpPr>
            <p:nvPr/>
          </p:nvSpPr>
          <p:spPr bwMode="auto">
            <a:xfrm>
              <a:off x="1056" y="2053"/>
              <a:ext cx="289" cy="212"/>
            </a:xfrm>
            <a:prstGeom prst="roundRect">
              <a:avLst>
                <a:gd name="adj" fmla="val 16667"/>
              </a:avLst>
            </a:prstGeom>
            <a:solidFill>
              <a:schemeClr val="folHlink">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4248" name="AutoShape 392"/>
            <p:cNvSpPr>
              <a:spLocks noChangeArrowheads="1"/>
            </p:cNvSpPr>
            <p:nvPr/>
          </p:nvSpPr>
          <p:spPr bwMode="auto">
            <a:xfrm>
              <a:off x="992" y="1550"/>
              <a:ext cx="289" cy="212"/>
            </a:xfrm>
            <a:prstGeom prst="roundRect">
              <a:avLst>
                <a:gd name="adj" fmla="val 16667"/>
              </a:avLst>
            </a:prstGeom>
            <a:solidFill>
              <a:schemeClr val="accent2">
                <a:alpha val="50000"/>
              </a:schemeClr>
            </a:solidFill>
            <a:ln w="12700">
              <a:solidFill>
                <a:schemeClr val="bg2"/>
              </a:solidFill>
              <a:round/>
              <a:headEnd type="none" w="sm" len="sm"/>
              <a:tailEnd type="none" w="sm" len="sm"/>
            </a:ln>
            <a:effectLst/>
          </p:spPr>
          <p:txBody>
            <a:bodyPr wrap="none" anchor="ctr"/>
            <a:lstStyle/>
            <a:p>
              <a:endParaRPr lang="en-US"/>
            </a:p>
          </p:txBody>
        </p:sp>
        <p:sp>
          <p:nvSpPr>
            <p:cNvPr id="634249" name="AutoShape 393"/>
            <p:cNvSpPr>
              <a:spLocks noChangeArrowheads="1"/>
            </p:cNvSpPr>
            <p:nvPr/>
          </p:nvSpPr>
          <p:spPr bwMode="auto">
            <a:xfrm>
              <a:off x="535" y="2039"/>
              <a:ext cx="351" cy="386"/>
            </a:xfrm>
            <a:prstGeom prst="can">
              <a:avLst>
                <a:gd name="adj" fmla="val 27493"/>
              </a:avLst>
            </a:prstGeom>
            <a:solidFill>
              <a:schemeClr val="hlink"/>
            </a:solidFill>
            <a:ln w="9525">
              <a:solidFill>
                <a:schemeClr val="bg2"/>
              </a:solidFill>
              <a:round/>
              <a:headEnd/>
              <a:tailEnd/>
            </a:ln>
            <a:effectLst/>
          </p:spPr>
          <p:txBody>
            <a:bodyPr wrap="none" anchor="ctr"/>
            <a:lstStyle/>
            <a:p>
              <a:pPr>
                <a:lnSpc>
                  <a:spcPct val="100000"/>
                </a:lnSpc>
                <a:spcBef>
                  <a:spcPct val="0"/>
                </a:spcBef>
              </a:pPr>
              <a:r>
                <a:rPr lang="en-US" sz="1600">
                  <a:latin typeface="Arial" charset="0"/>
                  <a:cs typeface="Arial" charset="0"/>
                </a:rPr>
                <a:t>Dist</a:t>
              </a:r>
            </a:p>
            <a:p>
              <a:pPr>
                <a:lnSpc>
                  <a:spcPct val="100000"/>
                </a:lnSpc>
                <a:spcBef>
                  <a:spcPct val="0"/>
                </a:spcBef>
              </a:pPr>
              <a:r>
                <a:rPr lang="en-US" sz="1600">
                  <a:latin typeface="Arial" charset="0"/>
                  <a:cs typeface="Arial" charset="0"/>
                </a:rPr>
                <a:t>DB</a:t>
              </a:r>
            </a:p>
          </p:txBody>
        </p:sp>
        <p:sp>
          <p:nvSpPr>
            <p:cNvPr id="634250" name="Line 394"/>
            <p:cNvSpPr>
              <a:spLocks noChangeShapeType="1"/>
            </p:cNvSpPr>
            <p:nvPr/>
          </p:nvSpPr>
          <p:spPr bwMode="auto">
            <a:xfrm>
              <a:off x="704" y="1598"/>
              <a:ext cx="240" cy="48"/>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251" name="Line 395"/>
            <p:cNvSpPr>
              <a:spLocks noChangeShapeType="1"/>
            </p:cNvSpPr>
            <p:nvPr/>
          </p:nvSpPr>
          <p:spPr bwMode="auto">
            <a:xfrm flipH="1">
              <a:off x="943" y="1783"/>
              <a:ext cx="181" cy="185"/>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252" name="Line 396"/>
            <p:cNvSpPr>
              <a:spLocks noChangeShapeType="1"/>
            </p:cNvSpPr>
            <p:nvPr/>
          </p:nvSpPr>
          <p:spPr bwMode="auto">
            <a:xfrm flipV="1">
              <a:off x="914" y="2164"/>
              <a:ext cx="130" cy="7"/>
            </a:xfrm>
            <a:prstGeom prst="line">
              <a:avLst/>
            </a:prstGeom>
            <a:noFill/>
            <a:ln w="12700">
              <a:solidFill>
                <a:schemeClr val="bg2"/>
              </a:solidFill>
              <a:round/>
              <a:headEnd/>
              <a:tailEnd type="triangle" w="med" len="med"/>
            </a:ln>
            <a:effectLst/>
          </p:spPr>
          <p:txBody>
            <a:bodyPr wrap="none" anchor="ctr"/>
            <a:lstStyle/>
            <a:p>
              <a:endParaRPr lang="en-US"/>
            </a:p>
          </p:txBody>
        </p:sp>
        <p:sp>
          <p:nvSpPr>
            <p:cNvPr id="634253" name="Rectangle 397"/>
            <p:cNvSpPr>
              <a:spLocks noChangeArrowheads="1"/>
            </p:cNvSpPr>
            <p:nvPr/>
          </p:nvSpPr>
          <p:spPr bwMode="auto">
            <a:xfrm>
              <a:off x="1008" y="1157"/>
              <a:ext cx="785" cy="369"/>
            </a:xfrm>
            <a:prstGeom prst="rect">
              <a:avLst/>
            </a:prstGeom>
            <a:noFill/>
            <a:ln w="9525">
              <a:noFill/>
              <a:miter lim="800000"/>
              <a:headEnd/>
              <a:tailEnd/>
            </a:ln>
            <a:effectLst/>
          </p:spPr>
          <p:txBody>
            <a:bodyPr wrap="none" lIns="92075" tIns="46038" rIns="92075" bIns="46038">
              <a:spAutoFit/>
            </a:bodyPr>
            <a:lstStyle/>
            <a:p>
              <a:pPr algn="l" eaLnBrk="0" hangingPunct="0">
                <a:lnSpc>
                  <a:spcPct val="100000"/>
                </a:lnSpc>
                <a:spcBef>
                  <a:spcPct val="0"/>
                </a:spcBef>
              </a:pPr>
              <a:r>
                <a:rPr lang="en-US" sz="1600" b="1" dirty="0" err="1">
                  <a:latin typeface="Arial" charset="0"/>
                  <a:cs typeface="Arial" charset="0"/>
                </a:rPr>
                <a:t>Logreader</a:t>
              </a:r>
              <a:r>
                <a:rPr lang="en-US" sz="1600" b="1" dirty="0">
                  <a:latin typeface="Arial" charset="0"/>
                  <a:cs typeface="Arial" charset="0"/>
                </a:rPr>
                <a:t> </a:t>
              </a:r>
            </a:p>
            <a:p>
              <a:pPr algn="l" eaLnBrk="0" hangingPunct="0">
                <a:lnSpc>
                  <a:spcPct val="100000"/>
                </a:lnSpc>
                <a:spcBef>
                  <a:spcPct val="0"/>
                </a:spcBef>
              </a:pPr>
              <a:r>
                <a:rPr lang="en-US" sz="1600" b="1" dirty="0">
                  <a:latin typeface="Arial" charset="0"/>
                  <a:cs typeface="Arial" charset="0"/>
                </a:rPr>
                <a:t>Agent</a:t>
              </a:r>
              <a:endParaRPr lang="en-US" sz="1400" b="1" dirty="0">
                <a:latin typeface="Arial" charset="0"/>
                <a:cs typeface="Arial" charset="0"/>
              </a:endParaRPr>
            </a:p>
          </p:txBody>
        </p:sp>
      </p:grpSp>
      <p:sp>
        <p:nvSpPr>
          <p:cNvPr id="634254" name="Line 398"/>
          <p:cNvSpPr>
            <a:spLocks noChangeShapeType="1"/>
          </p:cNvSpPr>
          <p:nvPr/>
        </p:nvSpPr>
        <p:spPr bwMode="auto">
          <a:xfrm>
            <a:off x="3625850" y="2951163"/>
            <a:ext cx="611188" cy="638175"/>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634255" name="Line 399"/>
          <p:cNvSpPr>
            <a:spLocks noChangeShapeType="1"/>
          </p:cNvSpPr>
          <p:nvPr/>
        </p:nvSpPr>
        <p:spPr bwMode="auto">
          <a:xfrm flipH="1" flipV="1">
            <a:off x="3794125" y="2514600"/>
            <a:ext cx="1593850" cy="1588"/>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634256" name="Line 400"/>
          <p:cNvSpPr>
            <a:spLocks noChangeShapeType="1"/>
          </p:cNvSpPr>
          <p:nvPr/>
        </p:nvSpPr>
        <p:spPr bwMode="auto">
          <a:xfrm flipV="1">
            <a:off x="4960938" y="3006725"/>
            <a:ext cx="581025" cy="566738"/>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634257" name="Text Box 401"/>
          <p:cNvSpPr txBox="1">
            <a:spLocks noChangeArrowheads="1"/>
          </p:cNvSpPr>
          <p:nvPr/>
        </p:nvSpPr>
        <p:spPr bwMode="auto">
          <a:xfrm>
            <a:off x="986538" y="1527175"/>
            <a:ext cx="1420004" cy="584775"/>
          </a:xfrm>
          <a:prstGeom prst="rect">
            <a:avLst/>
          </a:prstGeom>
          <a:noFill/>
          <a:ln w="9525" algn="ctr">
            <a:noFill/>
            <a:miter lim="800000"/>
            <a:headEnd/>
            <a:tailEnd/>
          </a:ln>
          <a:effectLst/>
        </p:spPr>
        <p:txBody>
          <a:bodyPr wrap="none">
            <a:spAutoFit/>
          </a:bodyPr>
          <a:lstStyle/>
          <a:p>
            <a:pPr>
              <a:lnSpc>
                <a:spcPct val="100000"/>
              </a:lnSpc>
              <a:spcBef>
                <a:spcPct val="0"/>
              </a:spcBef>
            </a:pPr>
            <a:r>
              <a:rPr lang="en-US" sz="3200" b="1" dirty="0">
                <a:latin typeface="+mn-lt"/>
                <a:cs typeface="Arial" charset="0"/>
              </a:rPr>
              <a:t>“West”</a:t>
            </a:r>
          </a:p>
        </p:txBody>
      </p:sp>
      <p:sp>
        <p:nvSpPr>
          <p:cNvPr id="634258" name="Text Box 402"/>
          <p:cNvSpPr txBox="1">
            <a:spLocks noChangeArrowheads="1"/>
          </p:cNvSpPr>
          <p:nvPr/>
        </p:nvSpPr>
        <p:spPr bwMode="auto">
          <a:xfrm>
            <a:off x="6795013" y="1539875"/>
            <a:ext cx="1250086" cy="584775"/>
          </a:xfrm>
          <a:prstGeom prst="rect">
            <a:avLst/>
          </a:prstGeom>
          <a:noFill/>
          <a:ln w="9525" algn="ctr">
            <a:noFill/>
            <a:miter lim="800000"/>
            <a:headEnd/>
            <a:tailEnd/>
          </a:ln>
          <a:effectLst/>
        </p:spPr>
        <p:txBody>
          <a:bodyPr wrap="none">
            <a:spAutoFit/>
          </a:bodyPr>
          <a:lstStyle/>
          <a:p>
            <a:pPr>
              <a:lnSpc>
                <a:spcPct val="100000"/>
              </a:lnSpc>
              <a:spcBef>
                <a:spcPct val="0"/>
              </a:spcBef>
            </a:pPr>
            <a:r>
              <a:rPr lang="en-US" sz="3200" b="1" dirty="0">
                <a:latin typeface="+mn-lt"/>
                <a:cs typeface="Arial" charset="0"/>
              </a:rPr>
              <a:t>“East”</a:t>
            </a:r>
          </a:p>
        </p:txBody>
      </p:sp>
      <p:sp>
        <p:nvSpPr>
          <p:cNvPr id="634259" name="Text Box 403"/>
          <p:cNvSpPr txBox="1">
            <a:spLocks noChangeArrowheads="1"/>
          </p:cNvSpPr>
          <p:nvPr/>
        </p:nvSpPr>
        <p:spPr bwMode="auto">
          <a:xfrm>
            <a:off x="3858025" y="3657600"/>
            <a:ext cx="1537600" cy="584775"/>
          </a:xfrm>
          <a:prstGeom prst="rect">
            <a:avLst/>
          </a:prstGeom>
          <a:noFill/>
          <a:ln w="9525" algn="ctr">
            <a:noFill/>
            <a:miter lim="800000"/>
            <a:headEnd/>
            <a:tailEnd/>
          </a:ln>
          <a:effectLst/>
        </p:spPr>
        <p:txBody>
          <a:bodyPr wrap="none">
            <a:spAutoFit/>
          </a:bodyPr>
          <a:lstStyle/>
          <a:p>
            <a:pPr>
              <a:lnSpc>
                <a:spcPct val="100000"/>
              </a:lnSpc>
              <a:spcBef>
                <a:spcPct val="0"/>
              </a:spcBef>
            </a:pPr>
            <a:r>
              <a:rPr lang="en-US" sz="3200" b="1" dirty="0">
                <a:latin typeface="+mn-lt"/>
                <a:cs typeface="Arial" charset="0"/>
              </a:rPr>
              <a:t>“South”</a:t>
            </a:r>
          </a:p>
        </p:txBody>
      </p:sp>
      <p:grpSp>
        <p:nvGrpSpPr>
          <p:cNvPr id="8" name="Group 404"/>
          <p:cNvGrpSpPr>
            <a:grpSpLocks/>
          </p:cNvGrpSpPr>
          <p:nvPr/>
        </p:nvGrpSpPr>
        <p:grpSpPr bwMode="auto">
          <a:xfrm>
            <a:off x="309563" y="1663700"/>
            <a:ext cx="2868612" cy="2859088"/>
            <a:chOff x="195" y="832"/>
            <a:chExt cx="1807" cy="1801"/>
          </a:xfrm>
        </p:grpSpPr>
        <p:sp>
          <p:nvSpPr>
            <p:cNvPr id="634261" name="Line 405"/>
            <p:cNvSpPr>
              <a:spLocks noChangeShapeType="1"/>
            </p:cNvSpPr>
            <p:nvPr/>
          </p:nvSpPr>
          <p:spPr bwMode="auto">
            <a:xfrm>
              <a:off x="229" y="832"/>
              <a:ext cx="1773" cy="1801"/>
            </a:xfrm>
            <a:prstGeom prst="line">
              <a:avLst/>
            </a:prstGeom>
            <a:noFill/>
            <a:ln w="76200">
              <a:solidFill>
                <a:srgbClr val="FF0000"/>
              </a:solidFill>
              <a:round/>
              <a:headEnd/>
              <a:tailEnd/>
            </a:ln>
            <a:effectLst/>
          </p:spPr>
          <p:txBody>
            <a:bodyPr/>
            <a:lstStyle/>
            <a:p>
              <a:endParaRPr lang="en-US"/>
            </a:p>
          </p:txBody>
        </p:sp>
        <p:sp>
          <p:nvSpPr>
            <p:cNvPr id="634262" name="Line 406"/>
            <p:cNvSpPr>
              <a:spLocks noChangeShapeType="1"/>
            </p:cNvSpPr>
            <p:nvPr/>
          </p:nvSpPr>
          <p:spPr bwMode="auto">
            <a:xfrm flipH="1">
              <a:off x="195" y="836"/>
              <a:ext cx="1785" cy="1764"/>
            </a:xfrm>
            <a:prstGeom prst="line">
              <a:avLst/>
            </a:prstGeom>
            <a:noFill/>
            <a:ln w="76200">
              <a:solidFill>
                <a:srgbClr val="FF0000"/>
              </a:solidFill>
              <a:round/>
              <a:headEnd/>
              <a:tailEnd/>
            </a:ln>
            <a:effectLst/>
          </p:spPr>
          <p:txBody>
            <a:bodyPr/>
            <a:lstStyle/>
            <a:p>
              <a:endParaRPr lang="en-US"/>
            </a:p>
          </p:txBody>
        </p:sp>
      </p:grpSp>
      <p:sp>
        <p:nvSpPr>
          <p:cNvPr id="634263" name="Line 407"/>
          <p:cNvSpPr>
            <a:spLocks noChangeShapeType="1"/>
          </p:cNvSpPr>
          <p:nvPr/>
        </p:nvSpPr>
        <p:spPr bwMode="auto">
          <a:xfrm flipH="1" flipV="1">
            <a:off x="3802063" y="2522538"/>
            <a:ext cx="1593850" cy="1587"/>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634264" name="Line 408"/>
          <p:cNvSpPr>
            <a:spLocks noChangeShapeType="1"/>
          </p:cNvSpPr>
          <p:nvPr/>
        </p:nvSpPr>
        <p:spPr bwMode="auto">
          <a:xfrm>
            <a:off x="3621088" y="2946400"/>
            <a:ext cx="611187" cy="638175"/>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634266" name="Rectangle 410"/>
          <p:cNvSpPr>
            <a:spLocks noGrp="1" noChangeArrowheads="1"/>
          </p:cNvSpPr>
          <p:nvPr>
            <p:ph type="title"/>
          </p:nvPr>
        </p:nvSpPr>
        <p:spPr>
          <a:xfrm>
            <a:off x="381000" y="228600"/>
            <a:ext cx="8382000" cy="969963"/>
          </a:xfrm>
        </p:spPr>
        <p:txBody>
          <a:bodyPr>
            <a:normAutofit fontScale="90000"/>
          </a:bodyPr>
          <a:lstStyle/>
          <a:p>
            <a:r>
              <a:rPr lang="en-US" sz="4000" dirty="0"/>
              <a:t>Peer-To-Peer Transactional Replication</a:t>
            </a:r>
            <a:r>
              <a:rPr lang="en-US" sz="3600" dirty="0"/>
              <a:t/>
            </a:r>
            <a:br>
              <a:rPr lang="en-US" sz="3600" dirty="0"/>
            </a:br>
            <a:r>
              <a:rPr lang="en-US" dirty="0">
                <a:solidFill>
                  <a:schemeClr val="accent1"/>
                </a:solidFill>
              </a:rPr>
              <a:t>How does it work?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4264"/>
                                        </p:tgtEl>
                                        <p:attrNameLst>
                                          <p:attrName>style.visibility</p:attrName>
                                        </p:attrNameLst>
                                      </p:cBhvr>
                                      <p:to>
                                        <p:strVal val="visible"/>
                                      </p:to>
                                    </p:set>
                                  </p:childTnLst>
                                </p:cTn>
                              </p:par>
                              <p:par>
                                <p:cTn id="7" presetID="6" presetClass="emph" presetSubtype="0" repeatCount="indefinite" fill="hold" grpId="1" nodeType="withEffect">
                                  <p:stCondLst>
                                    <p:cond delay="0"/>
                                  </p:stCondLst>
                                  <p:endCondLst>
                                    <p:cond evt="onNext" delay="0">
                                      <p:tgtEl>
                                        <p:sldTgt/>
                                      </p:tgtEl>
                                    </p:cond>
                                  </p:endCondLst>
                                  <p:childTnLst>
                                    <p:animScale>
                                      <p:cBhvr>
                                        <p:cTn id="8" dur="2000" fill="hold"/>
                                        <p:tgtEl>
                                          <p:spTgt spid="634264"/>
                                        </p:tgtEl>
                                      </p:cBhvr>
                                      <p:by x="150000" y="150000"/>
                                    </p:animScale>
                                  </p:childTnLst>
                                </p:cTn>
                              </p:par>
                              <p:par>
                                <p:cTn id="9" presetID="1" presetClass="entr" presetSubtype="0" fill="hold" grpId="0" nodeType="withEffect">
                                  <p:stCondLst>
                                    <p:cond delay="500"/>
                                  </p:stCondLst>
                                  <p:childTnLst>
                                    <p:set>
                                      <p:cBhvr>
                                        <p:cTn id="10" dur="1" fill="hold">
                                          <p:stCondLst>
                                            <p:cond delay="499"/>
                                          </p:stCondLst>
                                        </p:cTn>
                                        <p:tgtEl>
                                          <p:spTgt spid="634263"/>
                                        </p:tgtEl>
                                        <p:attrNameLst>
                                          <p:attrName>style.visibility</p:attrName>
                                        </p:attrNameLst>
                                      </p:cBhvr>
                                      <p:to>
                                        <p:strVal val="visible"/>
                                      </p:to>
                                    </p:set>
                                  </p:childTnLst>
                                </p:cTn>
                              </p:par>
                              <p:par>
                                <p:cTn id="11" presetID="6" presetClass="emph" presetSubtype="0" repeatCount="indefinite" fill="hold" grpId="1" nodeType="withEffect">
                                  <p:stCondLst>
                                    <p:cond delay="500"/>
                                  </p:stCondLst>
                                  <p:endCondLst>
                                    <p:cond evt="onNext" delay="0">
                                      <p:tgtEl>
                                        <p:sldTgt/>
                                      </p:tgtEl>
                                    </p:cond>
                                  </p:endCondLst>
                                  <p:childTnLst>
                                    <p:animScale>
                                      <p:cBhvr>
                                        <p:cTn id="12" dur="2000" fill="hold"/>
                                        <p:tgtEl>
                                          <p:spTgt spid="634263"/>
                                        </p:tgtEl>
                                      </p:cBhvr>
                                      <p:by x="150000" y="150000"/>
                                    </p:animScale>
                                  </p:childTnLst>
                                </p:cTn>
                              </p:par>
                              <p:par>
                                <p:cTn id="13" presetID="1" presetClass="entr" presetSubtype="0" fill="hold" grpId="0" nodeType="withEffect">
                                  <p:stCondLst>
                                    <p:cond delay="500"/>
                                  </p:stCondLst>
                                  <p:childTnLst>
                                    <p:set>
                                      <p:cBhvr>
                                        <p:cTn id="14" dur="1" fill="hold">
                                          <p:stCondLst>
                                            <p:cond delay="0"/>
                                          </p:stCondLst>
                                        </p:cTn>
                                        <p:tgtEl>
                                          <p:spTgt spid="634256"/>
                                        </p:tgtEl>
                                        <p:attrNameLst>
                                          <p:attrName>style.visibility</p:attrName>
                                        </p:attrNameLst>
                                      </p:cBhvr>
                                      <p:to>
                                        <p:strVal val="visible"/>
                                      </p:to>
                                    </p:set>
                                  </p:childTnLst>
                                </p:cTn>
                              </p:par>
                              <p:par>
                                <p:cTn id="15" presetID="6" presetClass="emph" presetSubtype="0" repeatCount="indefinite" fill="hold" grpId="1" nodeType="withEffect">
                                  <p:stCondLst>
                                    <p:cond delay="500"/>
                                  </p:stCondLst>
                                  <p:childTnLst>
                                    <p:animScale>
                                      <p:cBhvr>
                                        <p:cTn id="16" dur="2000" fill="hold"/>
                                        <p:tgtEl>
                                          <p:spTgt spid="63425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2" nodeType="afterEffect">
                                  <p:stCondLst>
                                    <p:cond delay="0"/>
                                  </p:stCondLst>
                                  <p:childTnLst>
                                    <p:set>
                                      <p:cBhvr>
                                        <p:cTn id="23" dur="1" fill="hold">
                                          <p:stCondLst>
                                            <p:cond delay="0"/>
                                          </p:stCondLst>
                                        </p:cTn>
                                        <p:tgtEl>
                                          <p:spTgt spid="634263"/>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63426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3425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34255"/>
                                        </p:tgtEl>
                                        <p:attrNameLst>
                                          <p:attrName>style.visibility</p:attrName>
                                        </p:attrNameLst>
                                      </p:cBhvr>
                                      <p:to>
                                        <p:strVal val="visible"/>
                                      </p:to>
                                    </p:set>
                                  </p:childTnLst>
                                </p:cTn>
                              </p:par>
                              <p:par>
                                <p:cTn id="34" presetID="6" presetClass="emph" presetSubtype="0" repeatCount="indefinite" fill="hold" grpId="1" nodeType="withEffect">
                                  <p:stCondLst>
                                    <p:cond delay="0"/>
                                  </p:stCondLst>
                                  <p:childTnLst>
                                    <p:animScale>
                                      <p:cBhvr>
                                        <p:cTn id="35" dur="2000" fill="hold"/>
                                        <p:tgtEl>
                                          <p:spTgt spid="634254"/>
                                        </p:tgtEl>
                                      </p:cBhvr>
                                      <p:by x="150000" y="150000"/>
                                    </p:animScale>
                                  </p:childTnLst>
                                </p:cTn>
                              </p:par>
                              <p:par>
                                <p:cTn id="36" presetID="6" presetClass="emph" presetSubtype="0" repeatCount="indefinite" fill="hold" grpId="1" nodeType="withEffect">
                                  <p:stCondLst>
                                    <p:cond delay="0"/>
                                  </p:stCondLst>
                                  <p:childTnLst>
                                    <p:animScale>
                                      <p:cBhvr>
                                        <p:cTn id="37" dur="2000" fill="hold"/>
                                        <p:tgtEl>
                                          <p:spTgt spid="6342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254" grpId="0" animBg="1"/>
      <p:bldP spid="634254" grpId="1" animBg="1"/>
      <p:bldP spid="634255" grpId="0" animBg="1"/>
      <p:bldP spid="634255" grpId="1" animBg="1"/>
      <p:bldP spid="634256" grpId="0" animBg="1"/>
      <p:bldP spid="634256" grpId="1" animBg="1"/>
      <p:bldP spid="634263" grpId="0" animBg="1"/>
      <p:bldP spid="634263" grpId="1" animBg="1"/>
      <p:bldP spid="634263" grpId="2" animBg="1"/>
      <p:bldP spid="634264" grpId="0" animBg="1"/>
      <p:bldP spid="634264" grpId="1" animBg="1"/>
      <p:bldP spid="63426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Peer-To-Peer Transactional Replication</a:t>
            </a:r>
            <a:r>
              <a:rPr lang="en-US" sz="3200" dirty="0" smtClean="0"/>
              <a:t/>
            </a:r>
            <a:br>
              <a:rPr lang="en-US" sz="3200" dirty="0" smtClean="0"/>
            </a:br>
            <a:r>
              <a:rPr lang="en-US" dirty="0" smtClean="0">
                <a:solidFill>
                  <a:schemeClr val="accent1"/>
                </a:solidFill>
              </a:rPr>
              <a:t>SQL Server 2008 Enhancements</a:t>
            </a:r>
            <a:endParaRPr lang="en-GB" dirty="0"/>
          </a:p>
        </p:txBody>
      </p:sp>
      <p:sp>
        <p:nvSpPr>
          <p:cNvPr id="3" name="Content Placeholder 2"/>
          <p:cNvSpPr>
            <a:spLocks noGrp="1"/>
          </p:cNvSpPr>
          <p:nvPr>
            <p:ph idx="1"/>
          </p:nvPr>
        </p:nvSpPr>
        <p:spPr>
          <a:xfrm>
            <a:off x="457200" y="1765300"/>
            <a:ext cx="5359400" cy="4254500"/>
          </a:xfrm>
        </p:spPr>
        <p:txBody>
          <a:bodyPr>
            <a:normAutofit/>
          </a:bodyPr>
          <a:lstStyle/>
          <a:p>
            <a:r>
              <a:rPr lang="en-GB" dirty="0" smtClean="0"/>
              <a:t>Configure replication easily with the new graphical topology viewer</a:t>
            </a:r>
          </a:p>
          <a:p>
            <a:r>
              <a:rPr lang="en-GB" dirty="0" smtClean="0"/>
              <a:t>Add new nodes without taking replication offline</a:t>
            </a:r>
          </a:p>
          <a:p>
            <a:r>
              <a:rPr lang="en-US" dirty="0" smtClean="0"/>
              <a:t>Protect against accidental conflicts with SQL Server 2008 conflict detection</a:t>
            </a:r>
            <a:endParaRPr lang="en-GB" dirty="0"/>
          </a:p>
        </p:txBody>
      </p:sp>
      <p:pic>
        <p:nvPicPr>
          <p:cNvPr id="9218" name="Picture 2" descr="OLTP WhtPaper01_big"/>
          <p:cNvPicPr>
            <a:picLocks noChangeAspect="1" noChangeArrowheads="1"/>
          </p:cNvPicPr>
          <p:nvPr/>
        </p:nvPicPr>
        <p:blipFill>
          <a:blip r:embed="rId3"/>
          <a:srcRect l="1941" t="2823" r="2134" b="2823"/>
          <a:stretch>
            <a:fillRect/>
          </a:stretch>
        </p:blipFill>
        <p:spPr bwMode="auto">
          <a:xfrm>
            <a:off x="5191947" y="1539997"/>
            <a:ext cx="3741582" cy="3115766"/>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349240" y="1440180"/>
            <a:ext cx="3322320" cy="3322320"/>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981" name="Rectangle 5"/>
          <p:cNvSpPr>
            <a:spLocks noGrp="1" noChangeArrowheads="1"/>
          </p:cNvSpPr>
          <p:nvPr>
            <p:ph type="title"/>
          </p:nvPr>
        </p:nvSpPr>
        <p:spPr/>
        <p:txBody>
          <a:bodyPr/>
          <a:lstStyle/>
          <a:p>
            <a:r>
              <a:rPr lang="en-US" dirty="0"/>
              <a:t>Log Shipping</a:t>
            </a:r>
          </a:p>
        </p:txBody>
      </p:sp>
      <p:sp>
        <p:nvSpPr>
          <p:cNvPr id="638980" name="Rectangle 4"/>
          <p:cNvSpPr>
            <a:spLocks noGrp="1" noChangeArrowheads="1"/>
          </p:cNvSpPr>
          <p:nvPr>
            <p:ph idx="1"/>
          </p:nvPr>
        </p:nvSpPr>
        <p:spPr>
          <a:xfrm>
            <a:off x="381002" y="1417638"/>
            <a:ext cx="4924424" cy="4664075"/>
          </a:xfrm>
        </p:spPr>
        <p:txBody>
          <a:bodyPr>
            <a:noAutofit/>
          </a:bodyPr>
          <a:lstStyle/>
          <a:p>
            <a:r>
              <a:rPr lang="en-US" sz="2000" dirty="0" smtClean="0"/>
              <a:t>Provides database redundancy</a:t>
            </a:r>
          </a:p>
          <a:p>
            <a:pPr>
              <a:lnSpc>
                <a:spcPct val="80000"/>
              </a:lnSpc>
            </a:pPr>
            <a:r>
              <a:rPr lang="en-GB" sz="2000" dirty="0" smtClean="0"/>
              <a:t>Cost effective as no specialist hardware is required</a:t>
            </a:r>
          </a:p>
          <a:p>
            <a:pPr>
              <a:lnSpc>
                <a:spcPct val="80000"/>
              </a:lnSpc>
            </a:pPr>
            <a:r>
              <a:rPr lang="en-GB" sz="2000" dirty="0" smtClean="0"/>
              <a:t>Straightforward setup and administration</a:t>
            </a:r>
            <a:endParaRPr lang="en-US" sz="2000" dirty="0" smtClean="0"/>
          </a:p>
          <a:p>
            <a:r>
              <a:rPr lang="en-US" sz="2000" dirty="0" smtClean="0"/>
              <a:t>Running read </a:t>
            </a:r>
            <a:r>
              <a:rPr lang="en-US" sz="2000" dirty="0"/>
              <a:t>operations </a:t>
            </a:r>
            <a:r>
              <a:rPr lang="en-US" sz="2000" dirty="0" smtClean="0"/>
              <a:t>such as reports on secondary server is </a:t>
            </a:r>
            <a:r>
              <a:rPr lang="en-US" sz="2000" dirty="0"/>
              <a:t>permitted</a:t>
            </a:r>
          </a:p>
          <a:p>
            <a:pPr lvl="1"/>
            <a:r>
              <a:rPr lang="en-US" sz="1800" dirty="0"/>
              <a:t>Users are disconnected when log restore occurs</a:t>
            </a:r>
          </a:p>
          <a:p>
            <a:r>
              <a:rPr lang="en-US" sz="2000" dirty="0"/>
              <a:t>Can maintain multiple secondary servers</a:t>
            </a:r>
          </a:p>
          <a:p>
            <a:r>
              <a:rPr lang="en-US" sz="2000" dirty="0"/>
              <a:t>Optional </a:t>
            </a:r>
            <a:r>
              <a:rPr lang="en-US" sz="2000" i="1" dirty="0"/>
              <a:t>Monitor</a:t>
            </a:r>
            <a:r>
              <a:rPr lang="en-US" sz="2000" dirty="0"/>
              <a:t> server</a:t>
            </a:r>
          </a:p>
          <a:p>
            <a:pPr lvl="1"/>
            <a:r>
              <a:rPr lang="en-US" sz="1800" dirty="0"/>
              <a:t>Records history and status of backup/restore jobs</a:t>
            </a:r>
          </a:p>
          <a:p>
            <a:pPr lvl="1"/>
            <a:r>
              <a:rPr lang="en-US" sz="1800" dirty="0"/>
              <a:t>May be setup to raise alerts when jobs </a:t>
            </a:r>
            <a:r>
              <a:rPr lang="en-US" sz="1800" dirty="0" smtClean="0"/>
              <a:t>fail</a:t>
            </a:r>
          </a:p>
          <a:p>
            <a:endParaRPr lang="en-US" sz="2000" dirty="0"/>
          </a:p>
        </p:txBody>
      </p:sp>
      <p:pic>
        <p:nvPicPr>
          <p:cNvPr id="15" name="Picture 2" descr="C:\Work\PAG_icon library\Server SQL database.png"/>
          <p:cNvPicPr>
            <a:picLocks noChangeAspect="1" noChangeArrowheads="1"/>
          </p:cNvPicPr>
          <p:nvPr/>
        </p:nvPicPr>
        <p:blipFill>
          <a:blip r:embed="rId3" cstate="print"/>
          <a:srcRect/>
          <a:stretch>
            <a:fillRect/>
          </a:stretch>
        </p:blipFill>
        <p:spPr bwMode="auto">
          <a:xfrm>
            <a:off x="5448499" y="2514600"/>
            <a:ext cx="703585" cy="1041400"/>
          </a:xfrm>
          <a:prstGeom prst="rect">
            <a:avLst/>
          </a:prstGeom>
          <a:noFill/>
        </p:spPr>
      </p:pic>
      <p:pic>
        <p:nvPicPr>
          <p:cNvPr id="18" name="Picture 2" descr="C:\Work\PAG_icon library\Server SQL database.png"/>
          <p:cNvPicPr>
            <a:picLocks noChangeAspect="1" noChangeArrowheads="1"/>
          </p:cNvPicPr>
          <p:nvPr/>
        </p:nvPicPr>
        <p:blipFill>
          <a:blip r:embed="rId3" cstate="print"/>
          <a:srcRect/>
          <a:stretch>
            <a:fillRect/>
          </a:stretch>
        </p:blipFill>
        <p:spPr bwMode="auto">
          <a:xfrm>
            <a:off x="7836099" y="2514600"/>
            <a:ext cx="703585" cy="1041400"/>
          </a:xfrm>
          <a:prstGeom prst="rect">
            <a:avLst/>
          </a:prstGeom>
          <a:noFill/>
        </p:spPr>
      </p:pic>
      <p:pic>
        <p:nvPicPr>
          <p:cNvPr id="4098" name="Picture 2" descr="C:\Work\PAG_icon library\Document Sm.png"/>
          <p:cNvPicPr>
            <a:picLocks noChangeAspect="1" noChangeArrowheads="1"/>
          </p:cNvPicPr>
          <p:nvPr/>
        </p:nvPicPr>
        <p:blipFill>
          <a:blip r:embed="rId4" cstate="print"/>
          <a:srcRect/>
          <a:stretch>
            <a:fillRect/>
          </a:stretch>
        </p:blipFill>
        <p:spPr bwMode="auto">
          <a:xfrm>
            <a:off x="6056629" y="2730500"/>
            <a:ext cx="337820" cy="711200"/>
          </a:xfrm>
          <a:prstGeom prst="rect">
            <a:avLst/>
          </a:prstGeom>
          <a:noFill/>
        </p:spPr>
      </p:pic>
      <p:pic>
        <p:nvPicPr>
          <p:cNvPr id="4101" name="Picture 5" descr="C:\Work\PAG_icon library\Folder sm.png"/>
          <p:cNvPicPr>
            <a:picLocks noChangeAspect="1" noChangeArrowheads="1"/>
          </p:cNvPicPr>
          <p:nvPr/>
        </p:nvPicPr>
        <p:blipFill>
          <a:blip r:embed="rId5"/>
          <a:srcRect/>
          <a:stretch>
            <a:fillRect/>
          </a:stretch>
        </p:blipFill>
        <p:spPr bwMode="auto">
          <a:xfrm>
            <a:off x="6667500" y="2649494"/>
            <a:ext cx="685800" cy="91285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endCondLst>
                                    <p:cond evt="onNext" delay="0">
                                      <p:tgtEl>
                                        <p:sldTgt/>
                                      </p:tgtEl>
                                    </p:cond>
                                  </p:endCondLst>
                                  <p:childTnLst>
                                    <p:animMotion origin="layout" path="M 3.88889E-6 4.07407E-6 L 0.20694 4.07407E-6 " pathEditMode="relative" rAng="0" ptsTypes="AA">
                                      <p:cBhvr>
                                        <p:cTn id="6" dur="2000" fill="hold"/>
                                        <p:tgtEl>
                                          <p:spTgt spid="4098"/>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Backup</a:t>
            </a:r>
            <a:endParaRPr lang="en-US" dirty="0"/>
          </a:p>
        </p:txBody>
      </p:sp>
      <p:sp>
        <p:nvSpPr>
          <p:cNvPr id="5" name="Content Placeholder 4"/>
          <p:cNvSpPr>
            <a:spLocks noGrp="1"/>
          </p:cNvSpPr>
          <p:nvPr>
            <p:ph idx="1"/>
          </p:nvPr>
        </p:nvSpPr>
        <p:spPr>
          <a:xfrm>
            <a:off x="457200" y="1219200"/>
            <a:ext cx="4810125" cy="5105400"/>
          </a:xfrm>
        </p:spPr>
        <p:txBody>
          <a:bodyPr>
            <a:normAutofit fontScale="92500" lnSpcReduction="10000"/>
          </a:bodyPr>
          <a:lstStyle/>
          <a:p>
            <a:r>
              <a:rPr lang="en-GB" sz="2600" dirty="0" smtClean="0"/>
              <a:t>Permanent copy of data</a:t>
            </a:r>
          </a:p>
          <a:p>
            <a:r>
              <a:rPr lang="en-GB" sz="2600" dirty="0" smtClean="0"/>
              <a:t>Online restore</a:t>
            </a:r>
          </a:p>
          <a:p>
            <a:pPr lvl="1"/>
            <a:r>
              <a:rPr lang="en-GB" sz="2300" dirty="0" smtClean="0"/>
              <a:t>Perform a restore operation while an instance of SQL Server is running</a:t>
            </a:r>
          </a:p>
          <a:p>
            <a:r>
              <a:rPr lang="en-GB" sz="2600" dirty="0" smtClean="0"/>
              <a:t>Backup compression in SQL Server 2008</a:t>
            </a:r>
          </a:p>
          <a:p>
            <a:pPr lvl="1"/>
            <a:r>
              <a:rPr lang="en-GB" sz="2300" dirty="0" smtClean="0"/>
              <a:t>Reduce volume by up to 50%</a:t>
            </a:r>
          </a:p>
          <a:p>
            <a:pPr lvl="1"/>
            <a:r>
              <a:rPr lang="en-GB" sz="2300" dirty="0" smtClean="0"/>
              <a:t>Allows reduced latency and faster restore</a:t>
            </a:r>
          </a:p>
          <a:p>
            <a:pPr lvl="1"/>
            <a:r>
              <a:rPr lang="en-GB" sz="2300" dirty="0" smtClean="0"/>
              <a:t>Applied per instance and per backup</a:t>
            </a:r>
          </a:p>
          <a:p>
            <a:r>
              <a:rPr lang="en-GB" sz="2600" dirty="0" smtClean="0"/>
              <a:t>Cost effective - no specialist hardware is required</a:t>
            </a:r>
          </a:p>
          <a:p>
            <a:r>
              <a:rPr lang="en-GB" sz="2600" dirty="0" smtClean="0"/>
              <a:t>Straightforward setup and administration</a:t>
            </a:r>
            <a:endParaRPr lang="en-US" sz="2600" dirty="0" smtClean="0"/>
          </a:p>
        </p:txBody>
      </p:sp>
      <p:sp>
        <p:nvSpPr>
          <p:cNvPr id="6" name="Oval 5"/>
          <p:cNvSpPr/>
          <p:nvPr/>
        </p:nvSpPr>
        <p:spPr>
          <a:xfrm>
            <a:off x="5349240" y="1440180"/>
            <a:ext cx="3322320" cy="3322320"/>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Work\PAG_icon library\Server SQL database.png"/>
          <p:cNvPicPr>
            <a:picLocks noChangeAspect="1" noChangeArrowheads="1"/>
          </p:cNvPicPr>
          <p:nvPr/>
        </p:nvPicPr>
        <p:blipFill>
          <a:blip r:embed="rId3" cstate="print"/>
          <a:srcRect/>
          <a:stretch>
            <a:fillRect/>
          </a:stretch>
        </p:blipFill>
        <p:spPr bwMode="auto">
          <a:xfrm>
            <a:off x="6328890" y="2540000"/>
            <a:ext cx="772227" cy="1143000"/>
          </a:xfrm>
          <a:prstGeom prst="rect">
            <a:avLst/>
          </a:prstGeom>
          <a:noFill/>
        </p:spPr>
      </p:pic>
      <p:pic>
        <p:nvPicPr>
          <p:cNvPr id="12" name="Picture 4" descr="C:\Work\MSL Graphics\TapeStorage_Media.png"/>
          <p:cNvPicPr>
            <a:picLocks noChangeAspect="1" noChangeArrowheads="1"/>
          </p:cNvPicPr>
          <p:nvPr/>
        </p:nvPicPr>
        <p:blipFill>
          <a:blip r:embed="rId4" cstate="print"/>
          <a:srcRect/>
          <a:stretch>
            <a:fillRect/>
          </a:stretch>
        </p:blipFill>
        <p:spPr bwMode="auto">
          <a:xfrm>
            <a:off x="7556499" y="3244286"/>
            <a:ext cx="521019" cy="527614"/>
          </a:xfrm>
          <a:prstGeom prst="rect">
            <a:avLst/>
          </a:prstGeom>
          <a:noFill/>
        </p:spPr>
      </p:pic>
      <p:pic>
        <p:nvPicPr>
          <p:cNvPr id="5122" name="Picture 2" descr="C:\Work\PAG_icon library\Database Sm.png"/>
          <p:cNvPicPr>
            <a:picLocks noChangeAspect="1" noChangeArrowheads="1"/>
          </p:cNvPicPr>
          <p:nvPr/>
        </p:nvPicPr>
        <p:blipFill>
          <a:blip r:embed="rId5" cstate="print"/>
          <a:srcRect/>
          <a:stretch>
            <a:fillRect/>
          </a:stretch>
        </p:blipFill>
        <p:spPr bwMode="auto">
          <a:xfrm>
            <a:off x="6734619" y="3251200"/>
            <a:ext cx="360554" cy="43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endCondLst>
                                    <p:cond evt="onNext" delay="0">
                                      <p:tgtEl>
                                        <p:sldTgt/>
                                      </p:tgtEl>
                                    </p:cond>
                                  </p:endCondLst>
                                  <p:childTnLst>
                                    <p:animMotion origin="layout" path="M 3.61111E-6 -3.7037E-6 L 0.10139 -3.7037E-6 " pathEditMode="relative" rAng="0" ptsTypes="AA">
                                      <p:cBhvr>
                                        <p:cTn id="6" dur="2000" fill="hold"/>
                                        <p:tgtEl>
                                          <p:spTgt spid="5122"/>
                                        </p:tgtEl>
                                        <p:attrNameLst>
                                          <p:attrName>ppt_x</p:attrName>
                                          <p:attrName>ppt_y</p:attrName>
                                        </p:attrNameLst>
                                      </p:cBhvr>
                                      <p:rCtr x="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Backup</a:t>
            </a:r>
            <a:br>
              <a:rPr lang="en-GB" dirty="0" smtClean="0"/>
            </a:br>
            <a:r>
              <a:rPr lang="en-GB" sz="3200" dirty="0" smtClean="0">
                <a:solidFill>
                  <a:schemeClr val="accent1"/>
                </a:solidFill>
              </a:rPr>
              <a:t>Backup Media Mirroring</a:t>
            </a:r>
          </a:p>
        </p:txBody>
      </p:sp>
      <p:sp>
        <p:nvSpPr>
          <p:cNvPr id="3" name="Content Placeholder 2"/>
          <p:cNvSpPr>
            <a:spLocks noGrp="1"/>
          </p:cNvSpPr>
          <p:nvPr>
            <p:ph idx="1"/>
          </p:nvPr>
        </p:nvSpPr>
        <p:spPr>
          <a:xfrm>
            <a:off x="457200" y="2654300"/>
            <a:ext cx="8178800" cy="3797300"/>
          </a:xfrm>
        </p:spPr>
        <p:txBody>
          <a:bodyPr>
            <a:normAutofit/>
          </a:bodyPr>
          <a:lstStyle/>
          <a:p>
            <a:r>
              <a:rPr lang="en-GB" dirty="0" smtClean="0"/>
              <a:t>Protection against lost or damaged backup media</a:t>
            </a:r>
          </a:p>
          <a:p>
            <a:pPr lvl="1"/>
            <a:r>
              <a:rPr lang="en-GB" dirty="0" smtClean="0"/>
              <a:t>All backup types can be mirrored (database, log, etc.)</a:t>
            </a:r>
          </a:p>
          <a:p>
            <a:pPr lvl="1"/>
            <a:r>
              <a:rPr lang="en-GB" dirty="0" smtClean="0"/>
              <a:t>Each device must be the same type</a:t>
            </a:r>
          </a:p>
          <a:p>
            <a:pPr lvl="1"/>
            <a:r>
              <a:rPr lang="en-GB" dirty="0" smtClean="0"/>
              <a:t>All devices must be present during Backup, but only one backup set is required for Restore</a:t>
            </a:r>
            <a:endParaRPr lang="en-GB" dirty="0"/>
          </a:p>
        </p:txBody>
      </p:sp>
      <p:pic>
        <p:nvPicPr>
          <p:cNvPr id="4" name="Picture 2" descr="C:\Work\PAG_icon library\Server SQL database.png"/>
          <p:cNvPicPr>
            <a:picLocks noChangeAspect="1" noChangeArrowheads="1"/>
          </p:cNvPicPr>
          <p:nvPr/>
        </p:nvPicPr>
        <p:blipFill>
          <a:blip r:embed="rId3" cstate="print"/>
          <a:srcRect/>
          <a:stretch>
            <a:fillRect/>
          </a:stretch>
        </p:blipFill>
        <p:spPr bwMode="auto">
          <a:xfrm>
            <a:off x="3687290" y="1397000"/>
            <a:ext cx="772227" cy="1143000"/>
          </a:xfrm>
          <a:prstGeom prst="rect">
            <a:avLst/>
          </a:prstGeom>
          <a:noFill/>
        </p:spPr>
      </p:pic>
      <p:pic>
        <p:nvPicPr>
          <p:cNvPr id="5" name="Picture 4" descr="C:\Work\MSL Graphics\TapeStorage_Media.png"/>
          <p:cNvPicPr>
            <a:picLocks noChangeAspect="1" noChangeArrowheads="1"/>
          </p:cNvPicPr>
          <p:nvPr/>
        </p:nvPicPr>
        <p:blipFill>
          <a:blip r:embed="rId4" cstate="print"/>
          <a:srcRect/>
          <a:stretch>
            <a:fillRect/>
          </a:stretch>
        </p:blipFill>
        <p:spPr bwMode="auto">
          <a:xfrm>
            <a:off x="5041899" y="2101286"/>
            <a:ext cx="521019" cy="527614"/>
          </a:xfrm>
          <a:prstGeom prst="rect">
            <a:avLst/>
          </a:prstGeom>
          <a:noFill/>
        </p:spPr>
      </p:pic>
      <p:pic>
        <p:nvPicPr>
          <p:cNvPr id="6" name="Picture 5" descr="C:\Work\MSL Graphics\TapeStorage_Media.png"/>
          <p:cNvPicPr>
            <a:picLocks noChangeAspect="1" noChangeArrowheads="1"/>
          </p:cNvPicPr>
          <p:nvPr/>
        </p:nvPicPr>
        <p:blipFill>
          <a:blip r:embed="rId4" cstate="print"/>
          <a:srcRect/>
          <a:stretch>
            <a:fillRect/>
          </a:stretch>
        </p:blipFill>
        <p:spPr bwMode="auto">
          <a:xfrm>
            <a:off x="5054599" y="1593286"/>
            <a:ext cx="521019" cy="527614"/>
          </a:xfrm>
          <a:prstGeom prst="rect">
            <a:avLst/>
          </a:prstGeom>
          <a:noFill/>
        </p:spPr>
      </p:pic>
      <p:pic>
        <p:nvPicPr>
          <p:cNvPr id="7" name="Picture 2" descr="C:\Work\PAG_icon library\Database Sm.png"/>
          <p:cNvPicPr>
            <a:picLocks noChangeAspect="1" noChangeArrowheads="1"/>
          </p:cNvPicPr>
          <p:nvPr/>
        </p:nvPicPr>
        <p:blipFill>
          <a:blip r:embed="rId5" cstate="print"/>
          <a:srcRect/>
          <a:stretch>
            <a:fillRect/>
          </a:stretch>
        </p:blipFill>
        <p:spPr bwMode="auto">
          <a:xfrm>
            <a:off x="4093019" y="2108200"/>
            <a:ext cx="360554" cy="431800"/>
          </a:xfrm>
          <a:prstGeom prst="rect">
            <a:avLst/>
          </a:prstGeom>
          <a:noFill/>
        </p:spPr>
      </p:pic>
      <p:pic>
        <p:nvPicPr>
          <p:cNvPr id="8" name="Picture 2" descr="C:\Work\PAG_icon library\Database Sm.png"/>
          <p:cNvPicPr>
            <a:picLocks noChangeAspect="1" noChangeArrowheads="1"/>
          </p:cNvPicPr>
          <p:nvPr/>
        </p:nvPicPr>
        <p:blipFill>
          <a:blip r:embed="rId5" cstate="print"/>
          <a:srcRect/>
          <a:stretch>
            <a:fillRect/>
          </a:stretch>
        </p:blipFill>
        <p:spPr bwMode="auto">
          <a:xfrm>
            <a:off x="4080319" y="2095500"/>
            <a:ext cx="360554" cy="43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3.61111E-6 -3.7037E-6 L 0.10139 -3.7037E-6 " pathEditMode="relative" rAng="0" ptsTypes="AA">
                                      <p:cBhvr>
                                        <p:cTn id="6" dur="2000" fill="hold"/>
                                        <p:tgtEl>
                                          <p:spTgt spid="7"/>
                                        </p:tgtEl>
                                        <p:attrNameLst>
                                          <p:attrName>ppt_x</p:attrName>
                                          <p:attrName>ppt_y</p:attrName>
                                        </p:attrNameLst>
                                      </p:cBhvr>
                                      <p:rCtr x="51" y="0"/>
                                    </p:animMotion>
                                  </p:childTnLst>
                                </p:cTn>
                              </p:par>
                              <p:par>
                                <p:cTn id="7" presetID="63" presetClass="path" presetSubtype="0" repeatCount="indefinite" accel="50000" decel="50000" fill="hold" nodeType="withEffect">
                                  <p:stCondLst>
                                    <p:cond delay="0"/>
                                  </p:stCondLst>
                                  <p:endCondLst>
                                    <p:cond evt="onNext" delay="0">
                                      <p:tgtEl>
                                        <p:sldTgt/>
                                      </p:tgtEl>
                                    </p:cond>
                                  </p:endCondLst>
                                  <p:childTnLst>
                                    <p:animMotion origin="layout" path="M 4.72222E-6 -4.44444E-6 L 0.10277 -0.06666 " pathEditMode="relative" rAng="0" ptsTypes="AA">
                                      <p:cBhvr>
                                        <p:cTn id="8" dur="2000" fill="hold"/>
                                        <p:tgtEl>
                                          <p:spTgt spid="8"/>
                                        </p:tgtEl>
                                        <p:attrNameLst>
                                          <p:attrName>ppt_x</p:attrName>
                                          <p:attrName>ppt_y</p:attrName>
                                        </p:attrNameLst>
                                      </p:cBhvr>
                                      <p:rCtr x="51"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dirty="0"/>
              <a:t>Microsoft Clustering</a:t>
            </a:r>
          </a:p>
        </p:txBody>
      </p:sp>
      <p:sp>
        <p:nvSpPr>
          <p:cNvPr id="578563" name="Rectangle 3"/>
          <p:cNvSpPr>
            <a:spLocks noGrp="1" noChangeArrowheads="1"/>
          </p:cNvSpPr>
          <p:nvPr>
            <p:ph idx="1"/>
          </p:nvPr>
        </p:nvSpPr>
        <p:spPr>
          <a:xfrm>
            <a:off x="457200" y="1219200"/>
            <a:ext cx="4714875" cy="4800600"/>
          </a:xfrm>
        </p:spPr>
        <p:txBody>
          <a:bodyPr>
            <a:normAutofit fontScale="77500" lnSpcReduction="20000"/>
          </a:bodyPr>
          <a:lstStyle/>
          <a:p>
            <a:r>
              <a:rPr lang="en-US" dirty="0" smtClean="0"/>
              <a:t>Server </a:t>
            </a:r>
            <a:r>
              <a:rPr lang="en-US" dirty="0"/>
              <a:t>hardware redundancy </a:t>
            </a:r>
          </a:p>
          <a:p>
            <a:pPr lvl="1"/>
            <a:r>
              <a:rPr lang="en-US" dirty="0"/>
              <a:t>Using a shared disk subsystem</a:t>
            </a:r>
          </a:p>
          <a:p>
            <a:pPr lvl="1"/>
            <a:r>
              <a:rPr lang="en-US" dirty="0"/>
              <a:t>Entire instance virtualized and fails over as a unit</a:t>
            </a:r>
          </a:p>
          <a:p>
            <a:pPr lvl="1"/>
            <a:r>
              <a:rPr lang="en-US" dirty="0"/>
              <a:t>Can include non-SQL Server </a:t>
            </a:r>
            <a:r>
              <a:rPr lang="en-US" dirty="0" smtClean="0"/>
              <a:t>resources</a:t>
            </a:r>
          </a:p>
          <a:p>
            <a:pPr lvl="1"/>
            <a:r>
              <a:rPr lang="en-GB" dirty="0" smtClean="0"/>
              <a:t>SQL Server 2008 no longer requires a drive letter for each instance</a:t>
            </a:r>
            <a:endParaRPr lang="en-US" dirty="0"/>
          </a:p>
          <a:p>
            <a:pPr>
              <a:lnSpc>
                <a:spcPct val="110000"/>
              </a:lnSpc>
            </a:pPr>
            <a:r>
              <a:rPr lang="en-US" sz="3100" dirty="0" smtClean="0"/>
              <a:t>Clustering can be combined with Database Mirroring, Log Shipping, or Replication</a:t>
            </a:r>
          </a:p>
          <a:p>
            <a:pPr>
              <a:lnSpc>
                <a:spcPct val="110000"/>
              </a:lnSpc>
            </a:pPr>
            <a:r>
              <a:rPr lang="en-GB" sz="3100" dirty="0" smtClean="0"/>
              <a:t>Geographically Dispersed Failover Clustering provides protection even if the disk array fails</a:t>
            </a:r>
            <a:endParaRPr lang="en-US" sz="3100" dirty="0" smtClean="0"/>
          </a:p>
        </p:txBody>
      </p:sp>
      <p:sp>
        <p:nvSpPr>
          <p:cNvPr id="4" name="Oval 3"/>
          <p:cNvSpPr/>
          <p:nvPr/>
        </p:nvSpPr>
        <p:spPr>
          <a:xfrm>
            <a:off x="5349240" y="1440180"/>
            <a:ext cx="3322320" cy="3322320"/>
          </a:xfrm>
          <a:prstGeom prst="ellipse">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7" descr="Server"/>
          <p:cNvPicPr>
            <a:picLocks noChangeAspect="1" noChangeArrowheads="1"/>
          </p:cNvPicPr>
          <p:nvPr/>
        </p:nvPicPr>
        <p:blipFill>
          <a:blip r:embed="rId3" cstate="print"/>
          <a:srcRect/>
          <a:stretch>
            <a:fillRect/>
          </a:stretch>
        </p:blipFill>
        <p:spPr bwMode="auto">
          <a:xfrm>
            <a:off x="5738401" y="2874440"/>
            <a:ext cx="609205" cy="934244"/>
          </a:xfrm>
          <a:prstGeom prst="rect">
            <a:avLst/>
          </a:prstGeom>
          <a:noFill/>
        </p:spPr>
      </p:pic>
      <p:pic>
        <p:nvPicPr>
          <p:cNvPr id="9" name="Picture 17" descr="Server"/>
          <p:cNvPicPr>
            <a:picLocks noChangeAspect="1" noChangeArrowheads="1"/>
          </p:cNvPicPr>
          <p:nvPr/>
        </p:nvPicPr>
        <p:blipFill>
          <a:blip r:embed="rId3" cstate="print"/>
          <a:srcRect/>
          <a:stretch>
            <a:fillRect/>
          </a:stretch>
        </p:blipFill>
        <p:spPr bwMode="auto">
          <a:xfrm>
            <a:off x="7673881" y="2843960"/>
            <a:ext cx="609205" cy="934244"/>
          </a:xfrm>
          <a:prstGeom prst="rect">
            <a:avLst/>
          </a:prstGeom>
          <a:noFill/>
        </p:spPr>
      </p:pic>
      <p:pic>
        <p:nvPicPr>
          <p:cNvPr id="14" name="Picture 13" descr="Database blue.png"/>
          <p:cNvPicPr>
            <a:picLocks noChangeAspect="1"/>
          </p:cNvPicPr>
          <p:nvPr/>
        </p:nvPicPr>
        <p:blipFill>
          <a:blip r:embed="rId4" cstate="print"/>
          <a:stretch>
            <a:fillRect/>
          </a:stretch>
        </p:blipFill>
        <p:spPr>
          <a:xfrm>
            <a:off x="6800849" y="2075756"/>
            <a:ext cx="285752" cy="344288"/>
          </a:xfrm>
          <a:prstGeom prst="rect">
            <a:avLst/>
          </a:prstGeom>
        </p:spPr>
      </p:pic>
      <p:pic>
        <p:nvPicPr>
          <p:cNvPr id="15" name="Picture 14" descr="Database blue.png"/>
          <p:cNvPicPr>
            <a:picLocks noChangeAspect="1"/>
          </p:cNvPicPr>
          <p:nvPr/>
        </p:nvPicPr>
        <p:blipFill>
          <a:blip r:embed="rId4" cstate="print"/>
          <a:stretch>
            <a:fillRect/>
          </a:stretch>
        </p:blipFill>
        <p:spPr>
          <a:xfrm>
            <a:off x="6924674" y="2199581"/>
            <a:ext cx="285752" cy="344288"/>
          </a:xfrm>
          <a:prstGeom prst="rect">
            <a:avLst/>
          </a:prstGeom>
        </p:spPr>
      </p:pic>
      <p:cxnSp>
        <p:nvCxnSpPr>
          <p:cNvPr id="12" name="Straight Arrow Connector 11"/>
          <p:cNvCxnSpPr>
            <a:endCxn id="15" idx="1"/>
          </p:cNvCxnSpPr>
          <p:nvPr/>
        </p:nvCxnSpPr>
        <p:spPr>
          <a:xfrm rot="5400000" flipH="1" flipV="1">
            <a:off x="6121977" y="2421948"/>
            <a:ext cx="852920" cy="752474"/>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37318" y="2809009"/>
            <a:ext cx="682337" cy="1028700"/>
          </a:xfrm>
          <a:prstGeom prst="rect">
            <a:avLst/>
          </a:prstGeom>
          <a:solidFill>
            <a:schemeClr val="accent5">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5" idx="1"/>
          </p:cNvCxnSpPr>
          <p:nvPr/>
        </p:nvCxnSpPr>
        <p:spPr>
          <a:xfrm rot="10800000" flipH="1" flipV="1">
            <a:off x="6924674" y="2371725"/>
            <a:ext cx="862966" cy="889634"/>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137564" y="3392639"/>
            <a:ext cx="1668601" cy="1725"/>
          </a:xfrm>
          <a:prstGeom prst="straightConnector1">
            <a:avLst/>
          </a:prstGeom>
          <a:ln w="19050">
            <a:prstDash val="das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37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2000"/>
                            </p:stCondLst>
                            <p:childTnLst>
                              <p:par>
                                <p:cTn id="14" presetID="26" presetClass="emph" presetSubtype="0" fill="hold" nodeType="afterEffect">
                                  <p:stCondLst>
                                    <p:cond delay="500"/>
                                  </p:stCondLst>
                                  <p:childTnLst>
                                    <p:animEffect transition="out" filter="fade">
                                      <p:cBhvr>
                                        <p:cTn id="15" dur="1000" tmFilter="0, 0; .2, .5; .8, .5; 1, 0"/>
                                        <p:tgtEl>
                                          <p:spTgt spid="23"/>
                                        </p:tgtEl>
                                      </p:cBhvr>
                                    </p:animEffect>
                                    <p:animScale>
                                      <p:cBhvr>
                                        <p:cTn id="16" dur="500" autoRev="1" fill="hold"/>
                                        <p:tgtEl>
                                          <p:spTgt spid="23"/>
                                        </p:tgtEl>
                                      </p:cBhvr>
                                      <p:by x="105000" y="105000"/>
                                    </p:animScale>
                                  </p:childTnLst>
                                </p:cTn>
                              </p:par>
                            </p:childTnLst>
                          </p:cTn>
                        </p:par>
                        <p:par>
                          <p:cTn id="17" fill="hold">
                            <p:stCondLst>
                              <p:cond delay="3500"/>
                            </p:stCondLst>
                            <p:childTnLst>
                              <p:par>
                                <p:cTn id="18" presetID="1" presetClass="exit" presetSubtype="0" fill="hold" nodeType="afterEffect">
                                  <p:stCondLst>
                                    <p:cond delay="500"/>
                                  </p:stCondLst>
                                  <p:childTnLst>
                                    <p:set>
                                      <p:cBhvr>
                                        <p:cTn id="19" dur="1" fill="hold">
                                          <p:stCondLst>
                                            <p:cond delay="0"/>
                                          </p:stCondLst>
                                        </p:cTn>
                                        <p:tgtEl>
                                          <p:spTgt spid="23"/>
                                        </p:tgtEl>
                                        <p:attrNameLst>
                                          <p:attrName>style.visibility</p:attrName>
                                        </p:attrNameLst>
                                      </p:cBhvr>
                                      <p:to>
                                        <p:strVal val="hidden"/>
                                      </p:to>
                                    </p:set>
                                  </p:childTnLst>
                                </p:cTn>
                              </p:par>
                            </p:childTnLst>
                          </p:cTn>
                        </p:par>
                        <p:par>
                          <p:cTn id="20" fill="hold">
                            <p:stCondLst>
                              <p:cond delay="4000"/>
                            </p:stCondLst>
                            <p:childTnLst>
                              <p:par>
                                <p:cTn id="21" presetID="10" presetClass="exit" presetSubtype="0" fill="hold" grpId="0" nodeType="afterEffect">
                                  <p:stCondLst>
                                    <p:cond delay="0"/>
                                  </p:stCondLst>
                                  <p:childTnLst>
                                    <p:animEffect transition="out" filter="fade">
                                      <p:cBhvr>
                                        <p:cTn id="22" dur="2000"/>
                                        <p:tgtEl>
                                          <p:spTgt spid="32"/>
                                        </p:tgtEl>
                                      </p:cBhvr>
                                    </p:animEffect>
                                    <p:set>
                                      <p:cBhvr>
                                        <p:cTn id="23"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tangle 23555"/>
          <p:cNvPicPr>
            <a:picLocks noChangeAspect="1" noChangeArrowheads="1"/>
          </p:cNvPicPr>
          <p:nvPr/>
        </p:nvPicPr>
        <p:blipFill>
          <a:blip r:embed="rId3"/>
          <a:srcRect/>
          <a:stretch>
            <a:fillRect/>
          </a:stretch>
        </p:blipFill>
        <p:spPr bwMode="auto">
          <a:xfrm>
            <a:off x="2762250" y="4257675"/>
            <a:ext cx="6170613" cy="2238375"/>
          </a:xfrm>
          <a:prstGeom prst="rect">
            <a:avLst/>
          </a:prstGeom>
          <a:noFill/>
          <a:ln w="9525">
            <a:noFill/>
            <a:miter lim="800000"/>
            <a:headEnd/>
            <a:tailEnd/>
          </a:ln>
        </p:spPr>
      </p:pic>
      <p:pic>
        <p:nvPicPr>
          <p:cNvPr id="8" name="Rectangle 23555"/>
          <p:cNvPicPr>
            <a:picLocks noChangeAspect="1" noChangeArrowheads="1"/>
          </p:cNvPicPr>
          <p:nvPr/>
        </p:nvPicPr>
        <p:blipFill>
          <a:blip r:embed="rId3"/>
          <a:srcRect/>
          <a:stretch>
            <a:fillRect/>
          </a:stretch>
        </p:blipFill>
        <p:spPr bwMode="auto">
          <a:xfrm>
            <a:off x="2762250" y="1809750"/>
            <a:ext cx="6170613" cy="2371725"/>
          </a:xfrm>
          <a:prstGeom prst="rect">
            <a:avLst/>
          </a:prstGeom>
          <a:noFill/>
          <a:ln w="9525">
            <a:noFill/>
            <a:miter lim="800000"/>
            <a:headEnd/>
            <a:tailEnd/>
          </a:ln>
        </p:spPr>
      </p:pic>
      <p:sp>
        <p:nvSpPr>
          <p:cNvPr id="9" name="Rectangle 8"/>
          <p:cNvSpPr>
            <a:spLocks noChangeArrowheads="1"/>
          </p:cNvSpPr>
          <p:nvPr/>
        </p:nvSpPr>
        <p:spPr bwMode="auto">
          <a:xfrm>
            <a:off x="3124200" y="2211388"/>
            <a:ext cx="5715000" cy="1585049"/>
          </a:xfrm>
          <a:prstGeom prst="rect">
            <a:avLst/>
          </a:prstGeom>
          <a:noFill/>
          <a:ln w="9525" algn="ctr">
            <a:noFill/>
            <a:miter lim="800000"/>
            <a:headEnd/>
            <a:tailEnd/>
          </a:ln>
        </p:spPr>
        <p:txBody>
          <a:bodyPr anchor="ctr">
            <a:spAutoFit/>
          </a:bodyPr>
          <a:lstStyle/>
          <a:p>
            <a:pPr marL="396875" indent="-396875" algn="l" eaLnBrk="0" hangingPunct="0">
              <a:spcBef>
                <a:spcPct val="15000"/>
              </a:spcBef>
              <a:buClr>
                <a:schemeClr val="tx2"/>
              </a:buClr>
              <a:buFont typeface="Wingdings 2" pitchFamily="18" charset="2"/>
              <a:buBlip>
                <a:blip r:embed="rId4"/>
              </a:buBlip>
            </a:pPr>
            <a:r>
              <a:rPr lang="en-US" sz="2000" dirty="0">
                <a:effectLst/>
              </a:rPr>
              <a:t>Patching &amp; Service Pack Installation</a:t>
            </a:r>
          </a:p>
          <a:p>
            <a:pPr marL="396875" indent="-396875" algn="l" eaLnBrk="0" hangingPunct="0">
              <a:spcBef>
                <a:spcPct val="15000"/>
              </a:spcBef>
              <a:buClr>
                <a:schemeClr val="tx2"/>
              </a:buClr>
              <a:buFont typeface="Wingdings 2" pitchFamily="18" charset="2"/>
              <a:buBlip>
                <a:blip r:embed="rId4"/>
              </a:buBlip>
            </a:pPr>
            <a:r>
              <a:rPr lang="en-US" sz="2000" dirty="0">
                <a:effectLst/>
              </a:rPr>
              <a:t>Hardware and Software Upgrade</a:t>
            </a:r>
          </a:p>
          <a:p>
            <a:pPr marL="396875" indent="-396875" algn="l" eaLnBrk="0" hangingPunct="0">
              <a:spcBef>
                <a:spcPct val="15000"/>
              </a:spcBef>
              <a:buClr>
                <a:schemeClr val="tx2"/>
              </a:buClr>
              <a:buFont typeface="Wingdings 2" pitchFamily="18" charset="2"/>
              <a:buBlip>
                <a:blip r:embed="rId4"/>
              </a:buBlip>
            </a:pPr>
            <a:r>
              <a:rPr lang="en-US" sz="2000" dirty="0">
                <a:effectLst/>
              </a:rPr>
              <a:t>System Reconfiguration</a:t>
            </a:r>
          </a:p>
          <a:p>
            <a:pPr marL="396875" indent="-396875" algn="l" eaLnBrk="0" hangingPunct="0">
              <a:spcBef>
                <a:spcPct val="15000"/>
              </a:spcBef>
              <a:buClr>
                <a:schemeClr val="tx2"/>
              </a:buClr>
              <a:buFont typeface="Wingdings 2" pitchFamily="18" charset="2"/>
              <a:buBlip>
                <a:blip r:embed="rId4"/>
              </a:buBlip>
            </a:pPr>
            <a:r>
              <a:rPr lang="en-US" sz="2000" dirty="0">
                <a:effectLst/>
              </a:rPr>
              <a:t>Database Maintenance</a:t>
            </a:r>
          </a:p>
          <a:p>
            <a:pPr marL="396875" indent="-396875" algn="l" eaLnBrk="0" hangingPunct="0">
              <a:spcBef>
                <a:spcPct val="15000"/>
              </a:spcBef>
              <a:buClr>
                <a:schemeClr val="tx2"/>
              </a:buClr>
              <a:buFont typeface="Wingdings 2" pitchFamily="18" charset="2"/>
              <a:buBlip>
                <a:blip r:embed="rId4"/>
              </a:buBlip>
            </a:pPr>
            <a:r>
              <a:rPr lang="en-US" sz="2000" dirty="0">
                <a:effectLst/>
              </a:rPr>
              <a:t>Application Upgrade</a:t>
            </a:r>
          </a:p>
        </p:txBody>
      </p:sp>
      <p:sp>
        <p:nvSpPr>
          <p:cNvPr id="11" name="Rectangle 10"/>
          <p:cNvSpPr>
            <a:spLocks noChangeArrowheads="1"/>
          </p:cNvSpPr>
          <p:nvPr/>
        </p:nvSpPr>
        <p:spPr bwMode="auto">
          <a:xfrm>
            <a:off x="3143250" y="4589463"/>
            <a:ext cx="5372100" cy="1585049"/>
          </a:xfrm>
          <a:prstGeom prst="rect">
            <a:avLst/>
          </a:prstGeom>
          <a:noFill/>
          <a:ln w="9525" algn="ctr">
            <a:noFill/>
            <a:miter lim="800000"/>
            <a:headEnd/>
            <a:tailEnd/>
          </a:ln>
        </p:spPr>
        <p:txBody>
          <a:bodyPr anchor="ctr">
            <a:spAutoFit/>
          </a:bodyPr>
          <a:lstStyle/>
          <a:p>
            <a:pPr marL="396875" indent="-396875" algn="l" eaLnBrk="0" hangingPunct="0">
              <a:spcBef>
                <a:spcPct val="15000"/>
              </a:spcBef>
              <a:buClr>
                <a:schemeClr val="tx2"/>
              </a:buClr>
              <a:buFontTx/>
              <a:buBlip>
                <a:blip r:embed="rId4"/>
              </a:buBlip>
            </a:pPr>
            <a:r>
              <a:rPr lang="en-US" sz="2000" dirty="0">
                <a:effectLst/>
              </a:rPr>
              <a:t>Human Error #1 Cause of Failure</a:t>
            </a:r>
          </a:p>
          <a:p>
            <a:pPr marL="396875" indent="-396875" algn="l" eaLnBrk="0" hangingPunct="0">
              <a:spcBef>
                <a:spcPct val="15000"/>
              </a:spcBef>
              <a:buClr>
                <a:schemeClr val="tx2"/>
              </a:buClr>
              <a:buFont typeface="Wingdings 2" pitchFamily="18" charset="2"/>
              <a:buBlip>
                <a:blip r:embed="rId4"/>
              </a:buBlip>
            </a:pPr>
            <a:r>
              <a:rPr lang="en-US" sz="2000" dirty="0">
                <a:effectLst/>
              </a:rPr>
              <a:t>Site Disasters</a:t>
            </a:r>
          </a:p>
          <a:p>
            <a:pPr marL="396875" indent="-396875" algn="l" eaLnBrk="0" hangingPunct="0">
              <a:spcBef>
                <a:spcPct val="15000"/>
              </a:spcBef>
              <a:buClr>
                <a:schemeClr val="tx2"/>
              </a:buClr>
              <a:buFont typeface="Wingdings 2" pitchFamily="18" charset="2"/>
              <a:buBlip>
                <a:blip r:embed="rId4"/>
              </a:buBlip>
            </a:pPr>
            <a:r>
              <a:rPr lang="en-US" sz="2000" dirty="0">
                <a:effectLst/>
              </a:rPr>
              <a:t>Hardware Malfunction</a:t>
            </a:r>
          </a:p>
          <a:p>
            <a:pPr marL="396875" indent="-396875" algn="l" eaLnBrk="0" hangingPunct="0">
              <a:spcBef>
                <a:spcPct val="15000"/>
              </a:spcBef>
              <a:buClr>
                <a:schemeClr val="tx2"/>
              </a:buClr>
              <a:buFontTx/>
              <a:buBlip>
                <a:blip r:embed="rId4"/>
              </a:buBlip>
            </a:pPr>
            <a:r>
              <a:rPr lang="en-US" sz="2000" dirty="0">
                <a:effectLst/>
              </a:rPr>
              <a:t>Data Corruption</a:t>
            </a:r>
          </a:p>
          <a:p>
            <a:pPr marL="396875" indent="-396875" algn="l" eaLnBrk="0" hangingPunct="0">
              <a:spcBef>
                <a:spcPct val="15000"/>
              </a:spcBef>
              <a:buClr>
                <a:schemeClr val="tx2"/>
              </a:buClr>
              <a:buFont typeface="Wingdings 2" pitchFamily="18" charset="2"/>
              <a:buBlip>
                <a:blip r:embed="rId4"/>
              </a:buBlip>
            </a:pPr>
            <a:r>
              <a:rPr lang="en-US" sz="2000" dirty="0">
                <a:effectLst/>
              </a:rPr>
              <a:t>Software Crash</a:t>
            </a:r>
          </a:p>
        </p:txBody>
      </p:sp>
      <p:pic>
        <p:nvPicPr>
          <p:cNvPr id="12" name="Rectangle 23562"/>
          <p:cNvPicPr>
            <a:picLocks noChangeArrowheads="1"/>
          </p:cNvPicPr>
          <p:nvPr/>
        </p:nvPicPr>
        <p:blipFill>
          <a:blip r:embed="rId5"/>
          <a:srcRect/>
          <a:stretch>
            <a:fillRect/>
          </a:stretch>
        </p:blipFill>
        <p:spPr bwMode="auto">
          <a:xfrm>
            <a:off x="2667000" y="2028825"/>
            <a:ext cx="439738" cy="1833563"/>
          </a:xfrm>
          <a:prstGeom prst="rect">
            <a:avLst/>
          </a:prstGeom>
          <a:noFill/>
          <a:ln w="9525">
            <a:noFill/>
            <a:miter lim="800000"/>
            <a:headEnd/>
            <a:tailEnd/>
          </a:ln>
        </p:spPr>
      </p:pic>
      <p:pic>
        <p:nvPicPr>
          <p:cNvPr id="5130" name="Rectangle 24579"/>
          <p:cNvPicPr>
            <a:picLocks noChangeAspect="1" noChangeArrowheads="1"/>
          </p:cNvPicPr>
          <p:nvPr/>
        </p:nvPicPr>
        <p:blipFill>
          <a:blip r:embed="rId6"/>
          <a:srcRect/>
          <a:stretch>
            <a:fillRect/>
          </a:stretch>
        </p:blipFill>
        <p:spPr bwMode="auto">
          <a:xfrm>
            <a:off x="400050" y="2181225"/>
            <a:ext cx="2114550" cy="1331913"/>
          </a:xfrm>
          <a:prstGeom prst="rect">
            <a:avLst/>
          </a:prstGeom>
          <a:noFill/>
          <a:ln w="9525">
            <a:noFill/>
            <a:miter lim="800000"/>
            <a:headEnd/>
            <a:tailEnd/>
          </a:ln>
        </p:spPr>
      </p:pic>
      <p:sp>
        <p:nvSpPr>
          <p:cNvPr id="5131" name="Rectangle 13"/>
          <p:cNvSpPr>
            <a:spLocks noChangeArrowheads="1"/>
          </p:cNvSpPr>
          <p:nvPr/>
        </p:nvSpPr>
        <p:spPr bwMode="auto">
          <a:xfrm>
            <a:off x="409575" y="1589675"/>
            <a:ext cx="4875181" cy="461665"/>
          </a:xfrm>
          <a:prstGeom prst="rect">
            <a:avLst/>
          </a:prstGeom>
          <a:noFill/>
          <a:ln w="9525">
            <a:noFill/>
            <a:miter lim="800000"/>
            <a:headEnd/>
            <a:tailEnd/>
          </a:ln>
        </p:spPr>
        <p:txBody>
          <a:bodyPr wrap="none">
            <a:spAutoFit/>
          </a:bodyPr>
          <a:lstStyle/>
          <a:p>
            <a:pPr algn="l" eaLnBrk="0" hangingPunct="0">
              <a:lnSpc>
                <a:spcPct val="100000"/>
              </a:lnSpc>
              <a:spcBef>
                <a:spcPct val="0"/>
              </a:spcBef>
            </a:pPr>
            <a:r>
              <a:rPr lang="en-US" sz="2400" b="0" dirty="0">
                <a:solidFill>
                  <a:schemeClr val="tx2"/>
                </a:solidFill>
                <a:effectLst/>
                <a:latin typeface="+mn-lt"/>
              </a:rPr>
              <a:t>Availability during Planned Downtime</a:t>
            </a:r>
            <a:endParaRPr lang="en-US" sz="1600" b="0" dirty="0">
              <a:solidFill>
                <a:schemeClr val="tx2"/>
              </a:solidFill>
              <a:effectLst/>
              <a:latin typeface="+mn-lt"/>
            </a:endParaRPr>
          </a:p>
        </p:txBody>
      </p:sp>
      <p:sp>
        <p:nvSpPr>
          <p:cNvPr id="5132" name="Rectangle 14"/>
          <p:cNvSpPr>
            <a:spLocks noChangeArrowheads="1"/>
          </p:cNvSpPr>
          <p:nvPr/>
        </p:nvSpPr>
        <p:spPr bwMode="auto">
          <a:xfrm>
            <a:off x="409575" y="4016963"/>
            <a:ext cx="5259068" cy="461665"/>
          </a:xfrm>
          <a:prstGeom prst="rect">
            <a:avLst/>
          </a:prstGeom>
          <a:noFill/>
          <a:ln w="9525">
            <a:noFill/>
            <a:miter lim="800000"/>
            <a:headEnd/>
            <a:tailEnd/>
          </a:ln>
        </p:spPr>
        <p:txBody>
          <a:bodyPr wrap="none">
            <a:spAutoFit/>
          </a:bodyPr>
          <a:lstStyle/>
          <a:p>
            <a:pPr algn="l" eaLnBrk="0" hangingPunct="0">
              <a:lnSpc>
                <a:spcPct val="100000"/>
              </a:lnSpc>
              <a:spcBef>
                <a:spcPct val="0"/>
              </a:spcBef>
            </a:pPr>
            <a:r>
              <a:rPr lang="en-US" sz="2400" b="0" dirty="0">
                <a:solidFill>
                  <a:schemeClr val="tx2"/>
                </a:solidFill>
                <a:effectLst/>
                <a:latin typeface="+mn-lt"/>
              </a:rPr>
              <a:t>Protection against Unplanned Downtime</a:t>
            </a:r>
            <a:endParaRPr lang="en-US" sz="1600" b="0" dirty="0">
              <a:solidFill>
                <a:schemeClr val="tx2"/>
              </a:solidFill>
              <a:effectLst/>
              <a:latin typeface="+mn-lt"/>
            </a:endParaRPr>
          </a:p>
        </p:txBody>
      </p:sp>
      <p:grpSp>
        <p:nvGrpSpPr>
          <p:cNvPr id="2" name="Group 15"/>
          <p:cNvGrpSpPr>
            <a:grpSpLocks/>
          </p:cNvGrpSpPr>
          <p:nvPr/>
        </p:nvGrpSpPr>
        <p:grpSpPr bwMode="auto">
          <a:xfrm>
            <a:off x="708025" y="4383088"/>
            <a:ext cx="1720850" cy="1968500"/>
            <a:chOff x="708025" y="4058820"/>
            <a:chExt cx="1720850" cy="1968918"/>
          </a:xfrm>
        </p:grpSpPr>
        <p:pic>
          <p:nvPicPr>
            <p:cNvPr id="5135" name="Rectangle 24578"/>
            <p:cNvPicPr>
              <a:picLocks noChangeAspect="1" noChangeArrowheads="1"/>
            </p:cNvPicPr>
            <p:nvPr/>
          </p:nvPicPr>
          <p:blipFill>
            <a:blip r:embed="rId7"/>
            <a:srcRect/>
            <a:stretch>
              <a:fillRect/>
            </a:stretch>
          </p:blipFill>
          <p:spPr bwMode="auto">
            <a:xfrm>
              <a:off x="708025" y="4058820"/>
              <a:ext cx="1682750" cy="1968918"/>
            </a:xfrm>
            <a:prstGeom prst="rect">
              <a:avLst/>
            </a:prstGeom>
            <a:noFill/>
            <a:ln w="9525">
              <a:noFill/>
              <a:miter lim="800000"/>
              <a:headEnd/>
              <a:tailEnd/>
            </a:ln>
          </p:spPr>
        </p:pic>
        <p:pic>
          <p:nvPicPr>
            <p:cNvPr id="5136" name="Picture 2" descr="C:\Program Files\Microsoft Resource DVD Artwork\DVD_ART\Artwork_Imagery\Shapes and Graphics\Misc\Thunderbolt blue edge dark.png"/>
            <p:cNvPicPr>
              <a:picLocks noChangeAspect="1" noChangeArrowheads="1"/>
            </p:cNvPicPr>
            <p:nvPr/>
          </p:nvPicPr>
          <p:blipFill>
            <a:blip r:embed="rId8"/>
            <a:srcRect/>
            <a:stretch>
              <a:fillRect/>
            </a:stretch>
          </p:blipFill>
          <p:spPr bwMode="auto">
            <a:xfrm>
              <a:off x="1800225" y="4129088"/>
              <a:ext cx="628650" cy="657225"/>
            </a:xfrm>
            <a:prstGeom prst="rect">
              <a:avLst/>
            </a:prstGeom>
            <a:noFill/>
            <a:ln w="9525">
              <a:noFill/>
              <a:miter lim="800000"/>
              <a:headEnd/>
              <a:tailEnd/>
            </a:ln>
          </p:spPr>
        </p:pic>
      </p:grpSp>
      <p:pic>
        <p:nvPicPr>
          <p:cNvPr id="21" name="Rectangle 23562"/>
          <p:cNvPicPr>
            <a:picLocks noChangeArrowheads="1"/>
          </p:cNvPicPr>
          <p:nvPr/>
        </p:nvPicPr>
        <p:blipFill>
          <a:blip r:embed="rId5"/>
          <a:srcRect/>
          <a:stretch>
            <a:fillRect/>
          </a:stretch>
        </p:blipFill>
        <p:spPr bwMode="auto">
          <a:xfrm>
            <a:off x="2667000" y="4476750"/>
            <a:ext cx="439738" cy="1833563"/>
          </a:xfrm>
          <a:prstGeom prst="rect">
            <a:avLst/>
          </a:prstGeom>
          <a:noFill/>
          <a:ln w="9525">
            <a:noFill/>
            <a:miter lim="800000"/>
            <a:headEnd/>
            <a:tailEnd/>
          </a:ln>
        </p:spPr>
      </p:pic>
      <p:sp>
        <p:nvSpPr>
          <p:cNvPr id="17" name="Rectangle 14"/>
          <p:cNvSpPr txBox="1">
            <a:spLocks noChangeArrowheads="1"/>
          </p:cNvSpPr>
          <p:nvPr/>
        </p:nvSpPr>
        <p:spPr>
          <a:xfrm>
            <a:off x="381000" y="228601"/>
            <a:ext cx="8393113" cy="723900"/>
          </a:xfrm>
          <a:prstGeom prst="rect">
            <a:avLst/>
          </a:prstGeom>
        </p:spPr>
        <p:txBody>
          <a:bodyPr vert="horz" lIns="91440" tIns="45720" rIns="91440" bIns="45720" rtlCol="0" anchor="ctr">
            <a:normAutofit fontScale="97500"/>
          </a:bodyPr>
          <a:lstStyle/>
          <a:p>
            <a:pPr lvl="0" algn="l" eaLnBrk="1" fontAlgn="auto" hangingPunct="1">
              <a:lnSpc>
                <a:spcPct val="100000"/>
              </a:lnSpc>
              <a:spcBef>
                <a:spcPct val="0"/>
              </a:spcBef>
              <a:spcAft>
                <a:spcPts val="0"/>
              </a:spcAft>
              <a:defRPr/>
            </a:pPr>
            <a:r>
              <a:rPr lang="en-GB" sz="3600" b="0" dirty="0" smtClean="0">
                <a:solidFill>
                  <a:prstClr val="black"/>
                </a:solidFill>
                <a:latin typeface="Calibri"/>
                <a:ea typeface="+mj-ea"/>
                <a:cs typeface="+mj-cs"/>
              </a:rPr>
              <a:t>Why Do You Need High Availability?</a:t>
            </a:r>
          </a:p>
        </p:txBody>
      </p:sp>
      <p:sp>
        <p:nvSpPr>
          <p:cNvPr id="15" name="TextBox 14"/>
          <p:cNvSpPr txBox="1"/>
          <p:nvPr/>
        </p:nvSpPr>
        <p:spPr>
          <a:xfrm>
            <a:off x="390525" y="866776"/>
            <a:ext cx="7656904" cy="1277273"/>
          </a:xfrm>
          <a:prstGeom prst="rect">
            <a:avLst/>
          </a:prstGeom>
          <a:noFill/>
        </p:spPr>
        <p:txBody>
          <a:bodyPr wrap="square" rtlCol="0">
            <a:spAutoFit/>
          </a:bodyPr>
          <a:lstStyle/>
          <a:p>
            <a:pPr lvl="0" algn="l"/>
            <a:r>
              <a:rPr lang="en-US" sz="2800" b="0" dirty="0" smtClean="0">
                <a:solidFill>
                  <a:schemeClr val="accent1"/>
                </a:solidFill>
                <a:latin typeface="+mn-lt"/>
              </a:rPr>
              <a:t>Downtime causes lost customer revenue and decreased staff productivity</a:t>
            </a:r>
          </a:p>
          <a:p>
            <a:pPr algn="l"/>
            <a:endParaRPr lang="en-US" sz="28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par>
                                <p:cTn id="8" presetID="1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1000"/>
                                        <p:tgtEl>
                                          <p:spTgt spid="7"/>
                                        </p:tgtEl>
                                      </p:cBhvr>
                                    </p:animEffect>
                                  </p:childTnLst>
                                </p:cTn>
                              </p:par>
                              <p:par>
                                <p:cTn id="18" presetID="1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Left)">
                                      <p:cBhvr>
                                        <p:cTn id="20" dur="500"/>
                                        <p:tgtEl>
                                          <p:spTgt spid="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026" name="Rectangle 8192"/>
          <p:cNvPicPr>
            <a:picLocks noChangeAspect="1" noChangeArrowheads="1"/>
          </p:cNvPicPr>
          <p:nvPr/>
        </p:nvPicPr>
        <p:blipFill>
          <a:blip r:embed="rId3"/>
          <a:srcRect/>
          <a:stretch>
            <a:fillRect/>
          </a:stretch>
        </p:blipFill>
        <p:spPr bwMode="auto">
          <a:xfrm>
            <a:off x="4448175" y="1333500"/>
            <a:ext cx="4114800" cy="4686300"/>
          </a:xfrm>
          <a:prstGeom prst="rect">
            <a:avLst/>
          </a:prstGeom>
          <a:noFill/>
          <a:ln w="9525">
            <a:noFill/>
            <a:miter lim="800000"/>
            <a:headEnd/>
            <a:tailEnd/>
          </a:ln>
        </p:spPr>
      </p:pic>
      <p:pic>
        <p:nvPicPr>
          <p:cNvPr id="641027" name="Picture 3" descr="Server"/>
          <p:cNvPicPr>
            <a:picLocks noChangeAspect="1" noChangeArrowheads="1"/>
          </p:cNvPicPr>
          <p:nvPr/>
        </p:nvPicPr>
        <p:blipFill>
          <a:blip r:embed="rId4" cstate="print"/>
          <a:srcRect/>
          <a:stretch>
            <a:fillRect/>
          </a:stretch>
        </p:blipFill>
        <p:spPr bwMode="auto">
          <a:xfrm>
            <a:off x="7613650" y="3762375"/>
            <a:ext cx="677863" cy="1000125"/>
          </a:xfrm>
          <a:prstGeom prst="rect">
            <a:avLst/>
          </a:prstGeom>
          <a:noFill/>
        </p:spPr>
      </p:pic>
      <p:pic>
        <p:nvPicPr>
          <p:cNvPr id="641028" name="Picture 4" descr="Server"/>
          <p:cNvPicPr>
            <a:picLocks noChangeAspect="1" noChangeArrowheads="1"/>
          </p:cNvPicPr>
          <p:nvPr/>
        </p:nvPicPr>
        <p:blipFill>
          <a:blip r:embed="rId4" cstate="print"/>
          <a:srcRect/>
          <a:stretch>
            <a:fillRect/>
          </a:stretch>
        </p:blipFill>
        <p:spPr bwMode="auto">
          <a:xfrm>
            <a:off x="7480300" y="3114675"/>
            <a:ext cx="677863" cy="1000125"/>
          </a:xfrm>
          <a:prstGeom prst="rect">
            <a:avLst/>
          </a:prstGeom>
          <a:noFill/>
        </p:spPr>
      </p:pic>
      <p:pic>
        <p:nvPicPr>
          <p:cNvPr id="641029" name="Picture 5" descr="Server"/>
          <p:cNvPicPr>
            <a:picLocks noChangeAspect="1" noChangeArrowheads="1"/>
          </p:cNvPicPr>
          <p:nvPr/>
        </p:nvPicPr>
        <p:blipFill>
          <a:blip r:embed="rId4" cstate="print"/>
          <a:srcRect/>
          <a:stretch>
            <a:fillRect/>
          </a:stretch>
        </p:blipFill>
        <p:spPr bwMode="auto">
          <a:xfrm>
            <a:off x="7194550" y="2571750"/>
            <a:ext cx="677863" cy="1000125"/>
          </a:xfrm>
          <a:prstGeom prst="rect">
            <a:avLst/>
          </a:prstGeom>
          <a:noFill/>
        </p:spPr>
      </p:pic>
      <p:pic>
        <p:nvPicPr>
          <p:cNvPr id="641030" name="Picture 6" descr="double arrow blue"/>
          <p:cNvPicPr>
            <a:picLocks noChangeAspect="1" noChangeArrowheads="1"/>
          </p:cNvPicPr>
          <p:nvPr/>
        </p:nvPicPr>
        <p:blipFill>
          <a:blip r:embed="rId5"/>
          <a:srcRect/>
          <a:stretch>
            <a:fillRect/>
          </a:stretch>
        </p:blipFill>
        <p:spPr bwMode="auto">
          <a:xfrm>
            <a:off x="5354638" y="3554413"/>
            <a:ext cx="1766887" cy="1163637"/>
          </a:xfrm>
          <a:prstGeom prst="rect">
            <a:avLst/>
          </a:prstGeom>
          <a:noFill/>
        </p:spPr>
      </p:pic>
      <p:pic>
        <p:nvPicPr>
          <p:cNvPr id="641031" name="Rectangle 8193"/>
          <p:cNvPicPr>
            <a:picLocks noChangeAspect="1" noChangeArrowheads="1"/>
          </p:cNvPicPr>
          <p:nvPr/>
        </p:nvPicPr>
        <p:blipFill>
          <a:blip r:embed="rId6"/>
          <a:srcRect/>
          <a:stretch>
            <a:fillRect/>
          </a:stretch>
        </p:blipFill>
        <p:spPr bwMode="auto">
          <a:xfrm>
            <a:off x="561975" y="1343025"/>
            <a:ext cx="4033838" cy="4649788"/>
          </a:xfrm>
          <a:prstGeom prst="rect">
            <a:avLst/>
          </a:prstGeom>
          <a:noFill/>
          <a:ln w="9525">
            <a:noFill/>
            <a:miter lim="800000"/>
            <a:headEnd/>
            <a:tailEnd/>
          </a:ln>
        </p:spPr>
      </p:pic>
      <p:sp>
        <p:nvSpPr>
          <p:cNvPr id="641032" name="Rectangle 8"/>
          <p:cNvSpPr>
            <a:spLocks noGrp="1" noChangeArrowheads="1"/>
          </p:cNvSpPr>
          <p:nvPr>
            <p:ph type="title"/>
          </p:nvPr>
        </p:nvSpPr>
        <p:spPr/>
        <p:txBody>
          <a:bodyPr>
            <a:normAutofit fontScale="90000"/>
          </a:bodyPr>
          <a:lstStyle/>
          <a:p>
            <a:r>
              <a:rPr lang="en-US" sz="4000" dirty="0" smtClean="0"/>
              <a:t>Microsoft Clustering</a:t>
            </a:r>
            <a:r>
              <a:rPr lang="en-US" dirty="0"/>
              <a:t/>
            </a:r>
            <a:br>
              <a:rPr lang="en-US" dirty="0"/>
            </a:br>
            <a:r>
              <a:rPr lang="en-US" dirty="0" smtClean="0">
                <a:solidFill>
                  <a:schemeClr val="accent1"/>
                </a:solidFill>
              </a:rPr>
              <a:t>SQL Server Editions</a:t>
            </a:r>
            <a:endParaRPr lang="en-US" dirty="0">
              <a:solidFill>
                <a:schemeClr val="accent1"/>
              </a:solidFill>
            </a:endParaRPr>
          </a:p>
        </p:txBody>
      </p:sp>
      <p:pic>
        <p:nvPicPr>
          <p:cNvPr id="641033" name="Picture 9" descr="Database 4 blue"/>
          <p:cNvPicPr preferRelativeResize="0">
            <a:picLocks noChangeAspect="1" noChangeArrowheads="1"/>
          </p:cNvPicPr>
          <p:nvPr/>
        </p:nvPicPr>
        <p:blipFill>
          <a:blip r:embed="rId7" cstate="print"/>
          <a:srcRect/>
          <a:stretch>
            <a:fillRect/>
          </a:stretch>
        </p:blipFill>
        <p:spPr bwMode="auto">
          <a:xfrm>
            <a:off x="1979613" y="3829050"/>
            <a:ext cx="1422400" cy="1157288"/>
          </a:xfrm>
          <a:prstGeom prst="rect">
            <a:avLst/>
          </a:prstGeom>
          <a:noFill/>
        </p:spPr>
      </p:pic>
      <p:pic>
        <p:nvPicPr>
          <p:cNvPr id="641034" name="Picture 10" descr="double arrow blue"/>
          <p:cNvPicPr>
            <a:picLocks noChangeAspect="1" noChangeArrowheads="1"/>
          </p:cNvPicPr>
          <p:nvPr/>
        </p:nvPicPr>
        <p:blipFill>
          <a:blip r:embed="rId5"/>
          <a:srcRect/>
          <a:stretch>
            <a:fillRect/>
          </a:stretch>
        </p:blipFill>
        <p:spPr bwMode="auto">
          <a:xfrm>
            <a:off x="1744663" y="2954338"/>
            <a:ext cx="1766887" cy="1163637"/>
          </a:xfrm>
          <a:prstGeom prst="rect">
            <a:avLst/>
          </a:prstGeom>
          <a:noFill/>
        </p:spPr>
      </p:pic>
      <p:pic>
        <p:nvPicPr>
          <p:cNvPr id="641035" name="Picture 11" descr="Server"/>
          <p:cNvPicPr>
            <a:picLocks noChangeAspect="1" noChangeArrowheads="1"/>
          </p:cNvPicPr>
          <p:nvPr/>
        </p:nvPicPr>
        <p:blipFill>
          <a:blip r:embed="rId4" cstate="print"/>
          <a:srcRect/>
          <a:stretch>
            <a:fillRect/>
          </a:stretch>
        </p:blipFill>
        <p:spPr bwMode="auto">
          <a:xfrm>
            <a:off x="1470025" y="2286000"/>
            <a:ext cx="677863" cy="1000125"/>
          </a:xfrm>
          <a:prstGeom prst="rect">
            <a:avLst/>
          </a:prstGeom>
          <a:noFill/>
        </p:spPr>
      </p:pic>
      <p:pic>
        <p:nvPicPr>
          <p:cNvPr id="641036" name="Picture 12" descr="Server"/>
          <p:cNvPicPr>
            <a:picLocks noChangeAspect="1" noChangeArrowheads="1"/>
          </p:cNvPicPr>
          <p:nvPr/>
        </p:nvPicPr>
        <p:blipFill>
          <a:blip r:embed="rId4" cstate="print"/>
          <a:srcRect/>
          <a:stretch>
            <a:fillRect/>
          </a:stretch>
        </p:blipFill>
        <p:spPr bwMode="auto">
          <a:xfrm>
            <a:off x="3203575" y="2247900"/>
            <a:ext cx="677863" cy="1000125"/>
          </a:xfrm>
          <a:prstGeom prst="rect">
            <a:avLst/>
          </a:prstGeom>
          <a:noFill/>
        </p:spPr>
      </p:pic>
      <p:sp>
        <p:nvSpPr>
          <p:cNvPr id="118" name="TextBox 117"/>
          <p:cNvSpPr txBox="1">
            <a:spLocks/>
          </p:cNvSpPr>
          <p:nvPr/>
        </p:nvSpPr>
        <p:spPr bwMode="auto">
          <a:xfrm>
            <a:off x="1333500" y="1570038"/>
            <a:ext cx="2514600" cy="420687"/>
          </a:xfrm>
          <a:prstGeom prst="rect">
            <a:avLst/>
          </a:prstGeom>
          <a:noFill/>
          <a:ln w="9525" cap="flat" cmpd="sng" algn="ctr">
            <a:noFill/>
            <a:prstDash val="solid"/>
            <a:miter lim="800000"/>
            <a:headEnd type="none" w="med" len="med"/>
            <a:tailEnd type="none" w="med" len="med"/>
          </a:ln>
          <a:effectLst/>
        </p:spPr>
        <p:txBody>
          <a:bodyPr anchor="ctr">
            <a:spAutoFit/>
          </a:bodyPr>
          <a:lstStyle/>
          <a:p>
            <a:pPr algn="l" eaLnBrk="1" hangingPunct="1">
              <a:lnSpc>
                <a:spcPct val="90000"/>
              </a:lnSpc>
              <a:spcBef>
                <a:spcPct val="0"/>
              </a:spcBef>
              <a:buClr>
                <a:schemeClr val="tx2"/>
              </a:buClr>
              <a:buSzPct val="95000"/>
              <a:buFont typeface="Wingdings" pitchFamily="2" charset="2"/>
              <a:buNone/>
            </a:pPr>
            <a:r>
              <a:rPr lang="en-US" sz="2400" b="0">
                <a:solidFill>
                  <a:srgbClr val="FFFF99"/>
                </a:solidFill>
                <a:effectLst>
                  <a:outerShdw blurRad="38100" dist="38100" dir="2700000" algn="tl">
                    <a:srgbClr val="000000"/>
                  </a:outerShdw>
                </a:effectLst>
                <a:latin typeface="Segoe" pitchFamily="34" charset="0"/>
                <a:cs typeface="Arial" charset="0"/>
              </a:rPr>
              <a:t>Standard Edition</a:t>
            </a:r>
            <a:endParaRPr lang="en-US" b="0">
              <a:solidFill>
                <a:srgbClr val="FFFF99"/>
              </a:solidFill>
              <a:latin typeface="Segoe" pitchFamily="34" charset="0"/>
              <a:cs typeface="Arial" charset="0"/>
            </a:endParaRPr>
          </a:p>
        </p:txBody>
      </p:sp>
      <p:sp>
        <p:nvSpPr>
          <p:cNvPr id="120" name="TextBox 119"/>
          <p:cNvSpPr txBox="1">
            <a:spLocks/>
          </p:cNvSpPr>
          <p:nvPr/>
        </p:nvSpPr>
        <p:spPr bwMode="auto">
          <a:xfrm>
            <a:off x="5133975" y="1570038"/>
            <a:ext cx="2743200" cy="420687"/>
          </a:xfrm>
          <a:prstGeom prst="rect">
            <a:avLst/>
          </a:prstGeom>
          <a:noFill/>
          <a:ln w="9525" cap="flat" cmpd="sng" algn="ctr">
            <a:noFill/>
            <a:prstDash val="solid"/>
            <a:miter lim="800000"/>
            <a:headEnd type="none" w="med" len="med"/>
            <a:tailEnd type="none" w="med" len="med"/>
          </a:ln>
          <a:effectLst/>
        </p:spPr>
        <p:txBody>
          <a:bodyPr anchor="ctr">
            <a:spAutoFit/>
          </a:bodyPr>
          <a:lstStyle/>
          <a:p>
            <a:pPr algn="l" eaLnBrk="1" hangingPunct="1">
              <a:lnSpc>
                <a:spcPct val="90000"/>
              </a:lnSpc>
              <a:spcBef>
                <a:spcPct val="0"/>
              </a:spcBef>
              <a:buClr>
                <a:schemeClr val="tx2"/>
              </a:buClr>
              <a:buSzPct val="95000"/>
              <a:buFont typeface="Wingdings" pitchFamily="2" charset="2"/>
              <a:buNone/>
            </a:pPr>
            <a:r>
              <a:rPr lang="en-US" sz="2400" b="0">
                <a:solidFill>
                  <a:srgbClr val="FFFF99"/>
                </a:solidFill>
                <a:effectLst>
                  <a:outerShdw blurRad="38100" dist="38100" dir="2700000" algn="tl">
                    <a:srgbClr val="000000"/>
                  </a:outerShdw>
                </a:effectLst>
                <a:latin typeface="Segoe" pitchFamily="34" charset="0"/>
                <a:cs typeface="Arial" charset="0"/>
              </a:rPr>
              <a:t>Enterprise Edition</a:t>
            </a:r>
            <a:endParaRPr lang="en-US" b="0">
              <a:solidFill>
                <a:srgbClr val="FFFF99"/>
              </a:solidFill>
              <a:latin typeface="Segoe" pitchFamily="34" charset="0"/>
              <a:cs typeface="Arial" charset="0"/>
            </a:endParaRPr>
          </a:p>
        </p:txBody>
      </p:sp>
      <p:pic>
        <p:nvPicPr>
          <p:cNvPr id="641039" name="Picture 15" descr="double arrow blue"/>
          <p:cNvPicPr>
            <a:picLocks noChangeAspect="1" noChangeArrowheads="1"/>
          </p:cNvPicPr>
          <p:nvPr/>
        </p:nvPicPr>
        <p:blipFill>
          <a:blip r:embed="rId5"/>
          <a:srcRect/>
          <a:stretch>
            <a:fillRect/>
          </a:stretch>
        </p:blipFill>
        <p:spPr bwMode="auto">
          <a:xfrm>
            <a:off x="5640388" y="3011488"/>
            <a:ext cx="1766887" cy="1163637"/>
          </a:xfrm>
          <a:prstGeom prst="rect">
            <a:avLst/>
          </a:prstGeom>
          <a:noFill/>
        </p:spPr>
      </p:pic>
      <p:pic>
        <p:nvPicPr>
          <p:cNvPr id="641040" name="Picture 16" descr="Server"/>
          <p:cNvPicPr>
            <a:picLocks noChangeAspect="1" noChangeArrowheads="1"/>
          </p:cNvPicPr>
          <p:nvPr/>
        </p:nvPicPr>
        <p:blipFill>
          <a:blip r:embed="rId4" cstate="print"/>
          <a:srcRect/>
          <a:stretch>
            <a:fillRect/>
          </a:stretch>
        </p:blipFill>
        <p:spPr bwMode="auto">
          <a:xfrm>
            <a:off x="6727825" y="2200275"/>
            <a:ext cx="677863" cy="1000125"/>
          </a:xfrm>
          <a:prstGeom prst="rect">
            <a:avLst/>
          </a:prstGeom>
          <a:noFill/>
        </p:spPr>
      </p:pic>
      <p:pic>
        <p:nvPicPr>
          <p:cNvPr id="641041" name="Picture 17" descr="double arrow blue"/>
          <p:cNvPicPr>
            <a:picLocks noChangeAspect="1" noChangeArrowheads="1"/>
          </p:cNvPicPr>
          <p:nvPr/>
        </p:nvPicPr>
        <p:blipFill>
          <a:blip r:embed="rId8"/>
          <a:srcRect/>
          <a:stretch>
            <a:fillRect/>
          </a:stretch>
        </p:blipFill>
        <p:spPr bwMode="auto">
          <a:xfrm rot="-1689785">
            <a:off x="6008688" y="3024188"/>
            <a:ext cx="1163637" cy="1766887"/>
          </a:xfrm>
          <a:prstGeom prst="rect">
            <a:avLst/>
          </a:prstGeom>
          <a:noFill/>
        </p:spPr>
      </p:pic>
      <p:pic>
        <p:nvPicPr>
          <p:cNvPr id="641042" name="Picture 18" descr="Server"/>
          <p:cNvPicPr>
            <a:picLocks noChangeAspect="1" noChangeArrowheads="1"/>
          </p:cNvPicPr>
          <p:nvPr/>
        </p:nvPicPr>
        <p:blipFill>
          <a:blip r:embed="rId4" cstate="print"/>
          <a:srcRect/>
          <a:stretch>
            <a:fillRect/>
          </a:stretch>
        </p:blipFill>
        <p:spPr bwMode="auto">
          <a:xfrm>
            <a:off x="6146800" y="2085975"/>
            <a:ext cx="677863" cy="1000125"/>
          </a:xfrm>
          <a:prstGeom prst="rect">
            <a:avLst/>
          </a:prstGeom>
          <a:noFill/>
        </p:spPr>
      </p:pic>
      <p:pic>
        <p:nvPicPr>
          <p:cNvPr id="641043" name="Picture 19" descr="Server"/>
          <p:cNvPicPr>
            <a:picLocks noChangeAspect="1" noChangeArrowheads="1"/>
          </p:cNvPicPr>
          <p:nvPr/>
        </p:nvPicPr>
        <p:blipFill>
          <a:blip r:embed="rId4" cstate="print"/>
          <a:srcRect/>
          <a:stretch>
            <a:fillRect/>
          </a:stretch>
        </p:blipFill>
        <p:spPr bwMode="auto">
          <a:xfrm>
            <a:off x="5565775" y="2343150"/>
            <a:ext cx="677863" cy="1000125"/>
          </a:xfrm>
          <a:prstGeom prst="rect">
            <a:avLst/>
          </a:prstGeom>
          <a:noFill/>
        </p:spPr>
      </p:pic>
      <p:pic>
        <p:nvPicPr>
          <p:cNvPr id="641044" name="Picture 20" descr="Server"/>
          <p:cNvPicPr>
            <a:picLocks noChangeAspect="1" noChangeArrowheads="1"/>
          </p:cNvPicPr>
          <p:nvPr/>
        </p:nvPicPr>
        <p:blipFill>
          <a:blip r:embed="rId4" cstate="print"/>
          <a:srcRect/>
          <a:stretch>
            <a:fillRect/>
          </a:stretch>
        </p:blipFill>
        <p:spPr bwMode="auto">
          <a:xfrm>
            <a:off x="5060950" y="2790825"/>
            <a:ext cx="677863" cy="1000125"/>
          </a:xfrm>
          <a:prstGeom prst="rect">
            <a:avLst/>
          </a:prstGeom>
          <a:noFill/>
        </p:spPr>
      </p:pic>
      <p:pic>
        <p:nvPicPr>
          <p:cNvPr id="641045" name="Picture 21" descr="Server"/>
          <p:cNvPicPr>
            <a:picLocks noChangeAspect="1" noChangeArrowheads="1"/>
          </p:cNvPicPr>
          <p:nvPr/>
        </p:nvPicPr>
        <p:blipFill>
          <a:blip r:embed="rId4" cstate="print"/>
          <a:srcRect/>
          <a:stretch>
            <a:fillRect/>
          </a:stretch>
        </p:blipFill>
        <p:spPr bwMode="auto">
          <a:xfrm>
            <a:off x="4908550" y="3409950"/>
            <a:ext cx="677863" cy="1000125"/>
          </a:xfrm>
          <a:prstGeom prst="rect">
            <a:avLst/>
          </a:prstGeom>
          <a:noFill/>
        </p:spPr>
      </p:pic>
      <p:pic>
        <p:nvPicPr>
          <p:cNvPr id="641046" name="Picture 22" descr="double arrow blue"/>
          <p:cNvPicPr>
            <a:picLocks noChangeAspect="1" noChangeArrowheads="1"/>
          </p:cNvPicPr>
          <p:nvPr/>
        </p:nvPicPr>
        <p:blipFill>
          <a:blip r:embed="rId8"/>
          <a:srcRect/>
          <a:stretch>
            <a:fillRect/>
          </a:stretch>
        </p:blipFill>
        <p:spPr bwMode="auto">
          <a:xfrm rot="-1243091">
            <a:off x="6456363" y="3376613"/>
            <a:ext cx="1163637" cy="1766887"/>
          </a:xfrm>
          <a:prstGeom prst="rect">
            <a:avLst/>
          </a:prstGeom>
          <a:noFill/>
        </p:spPr>
      </p:pic>
      <p:pic>
        <p:nvPicPr>
          <p:cNvPr id="641047" name="Picture 23" descr="Database 4 blue"/>
          <p:cNvPicPr preferRelativeResize="0">
            <a:picLocks noChangeAspect="1" noChangeArrowheads="1"/>
          </p:cNvPicPr>
          <p:nvPr/>
        </p:nvPicPr>
        <p:blipFill>
          <a:blip r:embed="rId7" cstate="print"/>
          <a:srcRect/>
          <a:stretch>
            <a:fillRect/>
          </a:stretch>
        </p:blipFill>
        <p:spPr bwMode="auto">
          <a:xfrm>
            <a:off x="5875338" y="3886200"/>
            <a:ext cx="1422400" cy="1157288"/>
          </a:xfrm>
          <a:prstGeom prst="rect">
            <a:avLst/>
          </a:prstGeom>
          <a:noFill/>
        </p:spPr>
      </p:pic>
      <p:sp>
        <p:nvSpPr>
          <p:cNvPr id="641048" name="Rectangle 24"/>
          <p:cNvSpPr>
            <a:spLocks noChangeArrowheads="1"/>
          </p:cNvSpPr>
          <p:nvPr/>
        </p:nvSpPr>
        <p:spPr bwMode="black">
          <a:xfrm>
            <a:off x="819150" y="5227638"/>
            <a:ext cx="3571875" cy="350837"/>
          </a:xfrm>
          <a:prstGeom prst="rect">
            <a:avLst/>
          </a:prstGeom>
          <a:noFill/>
          <a:ln w="9525">
            <a:noFill/>
            <a:miter lim="800000"/>
            <a:headEnd/>
            <a:tailEnd/>
          </a:ln>
          <a:effectLst/>
        </p:spPr>
        <p:txBody>
          <a:bodyPr>
            <a:spAutoFit/>
          </a:bodyPr>
          <a:lstStyle/>
          <a:p>
            <a:pPr marL="334963" indent="-334963" algn="l" eaLnBrk="1" hangingPunct="1">
              <a:spcBef>
                <a:spcPct val="40000"/>
              </a:spcBef>
              <a:buClr>
                <a:schemeClr val="tx2"/>
              </a:buClr>
              <a:buSzPct val="125000"/>
              <a:buFont typeface="Wingdings 2" pitchFamily="18" charset="2"/>
              <a:buNone/>
            </a:pPr>
            <a:r>
              <a:rPr lang="en-US" sz="2000" b="0">
                <a:effectLst>
                  <a:outerShdw blurRad="38100" dist="38100" dir="2700000" algn="tl">
                    <a:srgbClr val="000000"/>
                  </a:outerShdw>
                </a:effectLst>
              </a:rPr>
              <a:t>2-node clusters only</a:t>
            </a:r>
          </a:p>
        </p:txBody>
      </p:sp>
      <p:sp>
        <p:nvSpPr>
          <p:cNvPr id="641049" name="Rectangle 25"/>
          <p:cNvSpPr>
            <a:spLocks noChangeArrowheads="1"/>
          </p:cNvSpPr>
          <p:nvPr/>
        </p:nvSpPr>
        <p:spPr bwMode="black">
          <a:xfrm>
            <a:off x="4819650" y="5218113"/>
            <a:ext cx="3571875" cy="615553"/>
          </a:xfrm>
          <a:prstGeom prst="rect">
            <a:avLst/>
          </a:prstGeom>
          <a:noFill/>
          <a:ln w="9525">
            <a:noFill/>
            <a:miter lim="800000"/>
            <a:headEnd/>
            <a:tailEnd/>
          </a:ln>
          <a:effectLst/>
        </p:spPr>
        <p:txBody>
          <a:bodyPr>
            <a:spAutoFit/>
          </a:bodyPr>
          <a:lstStyle/>
          <a:p>
            <a:pPr algn="l" eaLnBrk="1" hangingPunct="1">
              <a:spcBef>
                <a:spcPct val="40000"/>
              </a:spcBef>
              <a:buClr>
                <a:schemeClr val="tx2"/>
              </a:buClr>
              <a:buSzPct val="125000"/>
            </a:pPr>
            <a:r>
              <a:rPr lang="en-GB" sz="2000" b="0" dirty="0" smtClean="0">
                <a:effectLst>
                  <a:outerShdw blurRad="38100" dist="38100" dir="2700000" algn="tl">
                    <a:srgbClr val="000000"/>
                  </a:outerShdw>
                </a:effectLst>
              </a:rPr>
              <a:t>As many nodes as the operating system supports</a:t>
            </a:r>
            <a:endParaRPr lang="en-US" sz="2000" b="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Server 2008 Clustering</a:t>
            </a:r>
            <a:endParaRPr lang="en-GB"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Work\PAG_icon library\Application Server Sm.png"/>
          <p:cNvPicPr>
            <a:picLocks noChangeAspect="1" noChangeArrowheads="1"/>
          </p:cNvPicPr>
          <p:nvPr/>
        </p:nvPicPr>
        <p:blipFill>
          <a:blip r:embed="rId7" cstate="print"/>
          <a:srcRect/>
          <a:stretch>
            <a:fillRect/>
          </a:stretch>
        </p:blipFill>
        <p:spPr bwMode="auto">
          <a:xfrm>
            <a:off x="1689100" y="1409700"/>
            <a:ext cx="355600" cy="635000"/>
          </a:xfrm>
          <a:prstGeom prst="rect">
            <a:avLst/>
          </a:prstGeom>
          <a:noFill/>
        </p:spPr>
      </p:pic>
      <p:pic>
        <p:nvPicPr>
          <p:cNvPr id="7" name="Picture 2" descr="C:\Work\PAG_icon library\Application Server Sm.png"/>
          <p:cNvPicPr>
            <a:picLocks noChangeAspect="1" noChangeArrowheads="1"/>
          </p:cNvPicPr>
          <p:nvPr/>
        </p:nvPicPr>
        <p:blipFill>
          <a:blip r:embed="rId7" cstate="print"/>
          <a:srcRect/>
          <a:stretch>
            <a:fillRect/>
          </a:stretch>
        </p:blipFill>
        <p:spPr bwMode="auto">
          <a:xfrm>
            <a:off x="1384300" y="1384300"/>
            <a:ext cx="355600" cy="635000"/>
          </a:xfrm>
          <a:prstGeom prst="rect">
            <a:avLst/>
          </a:prstGeom>
          <a:noFill/>
        </p:spPr>
      </p:pic>
      <p:pic>
        <p:nvPicPr>
          <p:cNvPr id="6" name="Picture 2" descr="C:\Work\PAG_icon library\Application Server Sm.png"/>
          <p:cNvPicPr>
            <a:picLocks noChangeAspect="1" noChangeArrowheads="1"/>
          </p:cNvPicPr>
          <p:nvPr/>
        </p:nvPicPr>
        <p:blipFill>
          <a:blip r:embed="rId7" cstate="print"/>
          <a:srcRect/>
          <a:stretch>
            <a:fillRect/>
          </a:stretch>
        </p:blipFill>
        <p:spPr bwMode="auto">
          <a:xfrm>
            <a:off x="1054100" y="1384300"/>
            <a:ext cx="355600" cy="635000"/>
          </a:xfrm>
          <a:prstGeom prst="rect">
            <a:avLst/>
          </a:prstGeom>
          <a:noFill/>
        </p:spPr>
      </p:pic>
      <p:pic>
        <p:nvPicPr>
          <p:cNvPr id="1026" name="Picture 2" descr="C:\Work\PAG_icon library\Application Server Sm.png"/>
          <p:cNvPicPr>
            <a:picLocks noChangeAspect="1" noChangeArrowheads="1"/>
          </p:cNvPicPr>
          <p:nvPr/>
        </p:nvPicPr>
        <p:blipFill>
          <a:blip r:embed="rId7" cstate="print"/>
          <a:srcRect/>
          <a:stretch>
            <a:fillRect/>
          </a:stretch>
        </p:blipFill>
        <p:spPr bwMode="auto">
          <a:xfrm>
            <a:off x="723900" y="1384300"/>
            <a:ext cx="355600" cy="635000"/>
          </a:xfrm>
          <a:prstGeom prst="rect">
            <a:avLst/>
          </a:prstGeom>
          <a:noFill/>
        </p:spPr>
      </p:pic>
      <p:pic>
        <p:nvPicPr>
          <p:cNvPr id="1028" name="Picture 4" descr="C:\Work\PAG_icon library\Database Sm.png"/>
          <p:cNvPicPr>
            <a:picLocks noChangeAspect="1" noChangeArrowheads="1"/>
          </p:cNvPicPr>
          <p:nvPr/>
        </p:nvPicPr>
        <p:blipFill>
          <a:blip r:embed="rId8" cstate="print"/>
          <a:srcRect/>
          <a:stretch>
            <a:fillRect/>
          </a:stretch>
        </p:blipFill>
        <p:spPr bwMode="auto">
          <a:xfrm>
            <a:off x="1206500" y="1793742"/>
            <a:ext cx="304800" cy="365030"/>
          </a:xfrm>
          <a:prstGeom prst="rect">
            <a:avLst/>
          </a:prstGeom>
          <a:noFill/>
        </p:spPr>
      </p:pic>
      <p:pic>
        <p:nvPicPr>
          <p:cNvPr id="1029" name="Picture 5" descr="C:\Work\PAG_icon library\Server.png"/>
          <p:cNvPicPr>
            <a:picLocks noChangeAspect="1" noChangeArrowheads="1"/>
          </p:cNvPicPr>
          <p:nvPr/>
        </p:nvPicPr>
        <p:blipFill>
          <a:blip r:embed="rId9" cstate="print"/>
          <a:srcRect/>
          <a:stretch>
            <a:fillRect/>
          </a:stretch>
        </p:blipFill>
        <p:spPr bwMode="auto">
          <a:xfrm>
            <a:off x="571842" y="2667000"/>
            <a:ext cx="447704" cy="660400"/>
          </a:xfrm>
          <a:prstGeom prst="rect">
            <a:avLst/>
          </a:prstGeom>
          <a:noFill/>
        </p:spPr>
      </p:pic>
      <p:pic>
        <p:nvPicPr>
          <p:cNvPr id="12" name="Picture 5" descr="C:\Work\PAG_icon library\Server.png"/>
          <p:cNvPicPr>
            <a:picLocks noChangeAspect="1" noChangeArrowheads="1"/>
          </p:cNvPicPr>
          <p:nvPr/>
        </p:nvPicPr>
        <p:blipFill>
          <a:blip r:embed="rId9" cstate="print"/>
          <a:srcRect/>
          <a:stretch>
            <a:fillRect/>
          </a:stretch>
        </p:blipFill>
        <p:spPr bwMode="auto">
          <a:xfrm>
            <a:off x="1714842" y="2679700"/>
            <a:ext cx="447704" cy="660400"/>
          </a:xfrm>
          <a:prstGeom prst="rect">
            <a:avLst/>
          </a:prstGeom>
          <a:noFill/>
        </p:spPr>
      </p:pic>
      <p:cxnSp>
        <p:nvCxnSpPr>
          <p:cNvPr id="16" name="Straight Connector 15"/>
          <p:cNvCxnSpPr>
            <a:stCxn id="1029" idx="3"/>
            <a:endCxn id="12" idx="1"/>
          </p:cNvCxnSpPr>
          <p:nvPr/>
        </p:nvCxnSpPr>
        <p:spPr>
          <a:xfrm>
            <a:off x="1019546" y="2997200"/>
            <a:ext cx="695296" cy="12700"/>
          </a:xfrm>
          <a:prstGeom prst="line">
            <a:avLst/>
          </a:prstGeom>
        </p:spPr>
        <p:style>
          <a:lnRef idx="3">
            <a:schemeClr val="dk1"/>
          </a:lnRef>
          <a:fillRef idx="0">
            <a:schemeClr val="dk1"/>
          </a:fillRef>
          <a:effectRef idx="2">
            <a:schemeClr val="dk1"/>
          </a:effectRef>
          <a:fontRef idx="minor">
            <a:schemeClr val="tx1"/>
          </a:fontRef>
        </p:style>
      </p:cxnSp>
      <p:pic>
        <p:nvPicPr>
          <p:cNvPr id="1031" name="Picture 7" descr="C:\Work\PAG_icon library\router logical.png"/>
          <p:cNvPicPr>
            <a:picLocks noChangeAspect="1" noChangeArrowheads="1"/>
          </p:cNvPicPr>
          <p:nvPr/>
        </p:nvPicPr>
        <p:blipFill>
          <a:blip r:embed="rId10" cstate="print"/>
          <a:srcRect/>
          <a:stretch>
            <a:fillRect/>
          </a:stretch>
        </p:blipFill>
        <p:spPr bwMode="auto">
          <a:xfrm>
            <a:off x="1092199" y="2800707"/>
            <a:ext cx="530225" cy="393342"/>
          </a:xfrm>
          <a:prstGeom prst="rect">
            <a:avLst/>
          </a:prstGeom>
          <a:noFill/>
        </p:spPr>
      </p:pic>
      <p:pic>
        <p:nvPicPr>
          <p:cNvPr id="1033" name="Picture 9" descr="C:\Work\MSL Graphics\Cards_NetworkCard.png"/>
          <p:cNvPicPr>
            <a:picLocks noChangeAspect="1" noChangeArrowheads="1"/>
          </p:cNvPicPr>
          <p:nvPr/>
        </p:nvPicPr>
        <p:blipFill>
          <a:blip r:embed="rId11" cstate="print"/>
          <a:srcRect/>
          <a:stretch>
            <a:fillRect/>
          </a:stretch>
        </p:blipFill>
        <p:spPr bwMode="auto">
          <a:xfrm>
            <a:off x="866774" y="4037386"/>
            <a:ext cx="1209675" cy="644152"/>
          </a:xfrm>
          <a:prstGeom prst="rect">
            <a:avLst/>
          </a:prstGeom>
          <a:noFill/>
        </p:spPr>
      </p:pic>
      <p:pic>
        <p:nvPicPr>
          <p:cNvPr id="20" name="Picture 9" descr="C:\Work\MSL Graphics\Cards_NetworkCard.png"/>
          <p:cNvPicPr>
            <a:picLocks noChangeAspect="1" noChangeArrowheads="1"/>
          </p:cNvPicPr>
          <p:nvPr/>
        </p:nvPicPr>
        <p:blipFill>
          <a:blip r:embed="rId11" cstate="print"/>
          <a:srcRect/>
          <a:stretch>
            <a:fillRect/>
          </a:stretch>
        </p:blipFill>
        <p:spPr bwMode="auto">
          <a:xfrm>
            <a:off x="781049" y="3808786"/>
            <a:ext cx="1209675" cy="644152"/>
          </a:xfrm>
          <a:prstGeom prst="rect">
            <a:avLst/>
          </a:prstGeom>
          <a:noFill/>
        </p:spPr>
      </p:pic>
      <p:pic>
        <p:nvPicPr>
          <p:cNvPr id="21" name="Picture 5" descr="C:\Work\PAG_icon library\Server.png"/>
          <p:cNvPicPr>
            <a:picLocks noChangeAspect="1" noChangeArrowheads="1"/>
          </p:cNvPicPr>
          <p:nvPr/>
        </p:nvPicPr>
        <p:blipFill>
          <a:blip r:embed="rId9" cstate="print"/>
          <a:srcRect/>
          <a:stretch>
            <a:fillRect/>
          </a:stretch>
        </p:blipFill>
        <p:spPr bwMode="auto">
          <a:xfrm>
            <a:off x="1162392" y="5095875"/>
            <a:ext cx="447704" cy="660400"/>
          </a:xfrm>
          <a:prstGeom prst="rect">
            <a:avLst/>
          </a:prstGeom>
          <a:noFill/>
        </p:spPr>
      </p:pic>
      <p:pic>
        <p:nvPicPr>
          <p:cNvPr id="1034" name="Picture 10" descr="C:\Work\PAG_icon library\Search the Web magnifying glass icon.png"/>
          <p:cNvPicPr>
            <a:picLocks noChangeAspect="1" noChangeArrowheads="1"/>
          </p:cNvPicPr>
          <p:nvPr/>
        </p:nvPicPr>
        <p:blipFill>
          <a:blip r:embed="rId12" cstate="print"/>
          <a:srcRect/>
          <a:stretch>
            <a:fillRect/>
          </a:stretch>
        </p:blipFill>
        <p:spPr bwMode="auto">
          <a:xfrm>
            <a:off x="857249" y="5153026"/>
            <a:ext cx="570237" cy="528638"/>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267325" y="1423035"/>
            <a:ext cx="3531870" cy="353187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883" name="Rectangle 3"/>
          <p:cNvSpPr>
            <a:spLocks noGrp="1" noChangeArrowheads="1"/>
          </p:cNvSpPr>
          <p:nvPr>
            <p:ph idx="1"/>
          </p:nvPr>
        </p:nvSpPr>
        <p:spPr>
          <a:xfrm>
            <a:off x="314325" y="1130300"/>
            <a:ext cx="4196715" cy="5561512"/>
          </a:xfrm>
        </p:spPr>
        <p:txBody>
          <a:bodyPr>
            <a:normAutofit lnSpcReduction="10000"/>
          </a:bodyPr>
          <a:lstStyle/>
          <a:p>
            <a:pPr marL="566738" indent="-566738"/>
            <a:r>
              <a:rPr lang="en-GB" sz="2400" dirty="0" smtClean="0"/>
              <a:t>Provides a r</a:t>
            </a:r>
            <a:r>
              <a:rPr lang="en-US" sz="2400" dirty="0" err="1" smtClean="0"/>
              <a:t>ead</a:t>
            </a:r>
            <a:r>
              <a:rPr lang="en-US" sz="2400" dirty="0" smtClean="0"/>
              <a:t>-only</a:t>
            </a:r>
            <a:r>
              <a:rPr lang="en-US" sz="2400" dirty="0"/>
              <a:t>, consistent copy of database</a:t>
            </a:r>
          </a:p>
          <a:p>
            <a:pPr marL="566738" indent="-566738"/>
            <a:r>
              <a:rPr lang="en-US" sz="2400" dirty="0"/>
              <a:t>Snapshot remains unchanged while database is modified </a:t>
            </a:r>
            <a:endParaRPr lang="en-US" sz="2400" dirty="0" smtClean="0"/>
          </a:p>
          <a:p>
            <a:pPr marL="966788" lvl="1" indent="-566738"/>
            <a:r>
              <a:rPr lang="en-GB" sz="2000" dirty="0" smtClean="0"/>
              <a:t>Protects against user error and data corruption</a:t>
            </a:r>
            <a:endParaRPr lang="en-US" sz="2000" dirty="0"/>
          </a:p>
          <a:p>
            <a:pPr marL="566738" indent="-566738"/>
            <a:r>
              <a:rPr lang="en-US" sz="2400" dirty="0"/>
              <a:t>Very fast to create</a:t>
            </a:r>
          </a:p>
          <a:p>
            <a:pPr marL="566738" indent="-566738"/>
            <a:r>
              <a:rPr lang="en-US" sz="2400" dirty="0"/>
              <a:t>Preserves disk space</a:t>
            </a:r>
          </a:p>
          <a:p>
            <a:pPr marL="1020763" lvl="1" indent="-452438"/>
            <a:r>
              <a:rPr lang="en-US" sz="2000" dirty="0"/>
              <a:t>“Copy-on-Write” technology</a:t>
            </a:r>
          </a:p>
          <a:p>
            <a:pPr marL="566738" indent="-566738"/>
            <a:r>
              <a:rPr lang="en-US" sz="2400" dirty="0"/>
              <a:t>Can be created for any database</a:t>
            </a:r>
          </a:p>
          <a:p>
            <a:pPr>
              <a:lnSpc>
                <a:spcPct val="80000"/>
              </a:lnSpc>
            </a:pPr>
            <a:r>
              <a:rPr lang="en-GB" sz="2400" dirty="0" smtClean="0"/>
              <a:t>Cost effective as no specialist hardware is required</a:t>
            </a:r>
          </a:p>
          <a:p>
            <a:pPr>
              <a:lnSpc>
                <a:spcPct val="80000"/>
              </a:lnSpc>
            </a:pPr>
            <a:r>
              <a:rPr lang="en-GB" sz="2400" dirty="0" smtClean="0"/>
              <a:t>Straightforward setup and administration</a:t>
            </a:r>
            <a:endParaRPr lang="en-US" sz="2400" dirty="0" smtClean="0"/>
          </a:p>
          <a:p>
            <a:pPr marL="566738" indent="-566738"/>
            <a:endParaRPr lang="en-US" sz="2400" dirty="0"/>
          </a:p>
        </p:txBody>
      </p:sp>
      <p:sp>
        <p:nvSpPr>
          <p:cNvPr id="5" name="Rectangle 5"/>
          <p:cNvSpPr txBox="1">
            <a:spLocks noChangeArrowheads="1"/>
          </p:cNvSpPr>
          <p:nvPr/>
        </p:nvSpPr>
        <p:spPr>
          <a:xfrm>
            <a:off x="457200" y="274638"/>
            <a:ext cx="82296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Database Snapshot</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4" name="Group 3"/>
          <p:cNvGrpSpPr/>
          <p:nvPr/>
        </p:nvGrpSpPr>
        <p:grpSpPr>
          <a:xfrm>
            <a:off x="5824126" y="3179240"/>
            <a:ext cx="656112" cy="952540"/>
            <a:chOff x="2051050" y="4198225"/>
            <a:chExt cx="1070293" cy="1553845"/>
          </a:xfrm>
        </p:grpSpPr>
        <p:pic>
          <p:nvPicPr>
            <p:cNvPr id="6" name="Picture 17" descr="Server"/>
            <p:cNvPicPr>
              <a:picLocks noChangeAspect="1" noChangeArrowheads="1"/>
            </p:cNvPicPr>
            <p:nvPr/>
          </p:nvPicPr>
          <p:blipFill>
            <a:blip r:embed="rId3" cstate="print"/>
            <a:srcRect/>
            <a:stretch>
              <a:fillRect/>
            </a:stretch>
          </p:blipFill>
          <p:spPr bwMode="auto">
            <a:xfrm>
              <a:off x="2051050" y="4198225"/>
              <a:ext cx="993775" cy="1524000"/>
            </a:xfrm>
            <a:prstGeom prst="rect">
              <a:avLst/>
            </a:prstGeom>
            <a:noFill/>
          </p:spPr>
        </p:pic>
        <p:pic>
          <p:nvPicPr>
            <p:cNvPr id="7" name="Picture 12" descr="database green"/>
            <p:cNvPicPr>
              <a:picLocks noChangeAspect="1" noChangeArrowheads="1"/>
            </p:cNvPicPr>
            <p:nvPr/>
          </p:nvPicPr>
          <p:blipFill>
            <a:blip r:embed="rId4" cstate="print"/>
            <a:srcRect/>
            <a:stretch>
              <a:fillRect/>
            </a:stretch>
          </p:blipFill>
          <p:spPr bwMode="auto">
            <a:xfrm>
              <a:off x="2581593" y="5148820"/>
              <a:ext cx="539750" cy="603250"/>
            </a:xfrm>
            <a:prstGeom prst="rect">
              <a:avLst/>
            </a:prstGeom>
            <a:noFill/>
          </p:spPr>
        </p:pic>
      </p:grpSp>
      <p:grpSp>
        <p:nvGrpSpPr>
          <p:cNvPr id="8" name="Group 7"/>
          <p:cNvGrpSpPr/>
          <p:nvPr/>
        </p:nvGrpSpPr>
        <p:grpSpPr>
          <a:xfrm>
            <a:off x="7302406" y="3179240"/>
            <a:ext cx="656112" cy="952540"/>
            <a:chOff x="2051050" y="4198225"/>
            <a:chExt cx="1070293" cy="1553845"/>
          </a:xfrm>
        </p:grpSpPr>
        <p:pic>
          <p:nvPicPr>
            <p:cNvPr id="9" name="Picture 17" descr="Server"/>
            <p:cNvPicPr>
              <a:picLocks noChangeAspect="1" noChangeArrowheads="1"/>
            </p:cNvPicPr>
            <p:nvPr/>
          </p:nvPicPr>
          <p:blipFill>
            <a:blip r:embed="rId3" cstate="print"/>
            <a:srcRect/>
            <a:stretch>
              <a:fillRect/>
            </a:stretch>
          </p:blipFill>
          <p:spPr bwMode="auto">
            <a:xfrm>
              <a:off x="2051050" y="4198225"/>
              <a:ext cx="993775" cy="1524000"/>
            </a:xfrm>
            <a:prstGeom prst="rect">
              <a:avLst/>
            </a:prstGeom>
            <a:noFill/>
          </p:spPr>
        </p:pic>
        <p:pic>
          <p:nvPicPr>
            <p:cNvPr id="10" name="Picture 12" descr="database green"/>
            <p:cNvPicPr>
              <a:picLocks noChangeAspect="1" noChangeArrowheads="1"/>
            </p:cNvPicPr>
            <p:nvPr/>
          </p:nvPicPr>
          <p:blipFill>
            <a:blip r:embed="rId4" cstate="print"/>
            <a:srcRect/>
            <a:stretch>
              <a:fillRect/>
            </a:stretch>
          </p:blipFill>
          <p:spPr bwMode="auto">
            <a:xfrm>
              <a:off x="2581593" y="5148820"/>
              <a:ext cx="539750" cy="603250"/>
            </a:xfrm>
            <a:prstGeom prst="rect">
              <a:avLst/>
            </a:prstGeom>
            <a:noFill/>
          </p:spPr>
        </p:pic>
      </p:grpSp>
      <p:pic>
        <p:nvPicPr>
          <p:cNvPr id="11" name="Picture 4" descr="gray-disc"/>
          <p:cNvPicPr preferRelativeResize="0">
            <a:picLocks noChangeAspect="1" noChangeArrowheads="1"/>
          </p:cNvPicPr>
          <p:nvPr/>
        </p:nvPicPr>
        <p:blipFill>
          <a:blip r:embed="rId5" cstate="print"/>
          <a:srcRect/>
          <a:stretch>
            <a:fillRect/>
          </a:stretch>
        </p:blipFill>
        <p:spPr bwMode="auto">
          <a:xfrm>
            <a:off x="6790848" y="2125635"/>
            <a:ext cx="1544422" cy="759073"/>
          </a:xfrm>
          <a:prstGeom prst="rect">
            <a:avLst/>
          </a:prstGeom>
          <a:noFill/>
          <a:ln w="9525" algn="ctr">
            <a:noFill/>
            <a:miter lim="800000"/>
            <a:headEnd/>
            <a:tailEnd/>
          </a:ln>
          <a:effectLst/>
        </p:spPr>
      </p:pic>
      <p:pic>
        <p:nvPicPr>
          <p:cNvPr id="12" name="Picture 10" descr="pc"/>
          <p:cNvPicPr>
            <a:picLocks noChangeAspect="1" noChangeArrowheads="1"/>
          </p:cNvPicPr>
          <p:nvPr/>
        </p:nvPicPr>
        <p:blipFill>
          <a:blip r:embed="rId6" cstate="print"/>
          <a:srcRect/>
          <a:stretch>
            <a:fillRect/>
          </a:stretch>
        </p:blipFill>
        <p:spPr bwMode="auto">
          <a:xfrm>
            <a:off x="7072094" y="1678950"/>
            <a:ext cx="878773" cy="875854"/>
          </a:xfrm>
          <a:prstGeom prst="rect">
            <a:avLst/>
          </a:prstGeom>
          <a:noFill/>
        </p:spPr>
      </p:pic>
      <p:sp>
        <p:nvSpPr>
          <p:cNvPr id="13" name="Text Box 25"/>
          <p:cNvSpPr txBox="1">
            <a:spLocks noChangeArrowheads="1"/>
          </p:cNvSpPr>
          <p:nvPr/>
        </p:nvSpPr>
        <p:spPr bwMode="invGray">
          <a:xfrm>
            <a:off x="7738716" y="2276477"/>
            <a:ext cx="426249" cy="183929"/>
          </a:xfrm>
          <a:prstGeom prst="rect">
            <a:avLst/>
          </a:prstGeom>
          <a:noFill/>
          <a:ln w="12700" algn="ctr">
            <a:noFill/>
            <a:miter lim="800000"/>
            <a:headEnd/>
            <a:tailEnd/>
          </a:ln>
          <a:effectLst/>
        </p:spPr>
        <p:txBody>
          <a:bodyPr wrap="none">
            <a:spAutoFit/>
          </a:bodyPr>
          <a:lstStyle/>
          <a:p>
            <a:pPr eaLnBrk="1" hangingPunct="1"/>
            <a:r>
              <a:rPr lang="en-US" sz="1600" b="0">
                <a:effectLst>
                  <a:outerShdw blurRad="38100" dist="38100" dir="2700000" algn="tl">
                    <a:srgbClr val="000000"/>
                  </a:outerShdw>
                </a:effectLst>
                <a:latin typeface="Segoe" pitchFamily="34" charset="0"/>
                <a:cs typeface="Arial" charset="0"/>
              </a:rPr>
              <a:t>Client</a:t>
            </a:r>
          </a:p>
        </p:txBody>
      </p:sp>
      <p:sp>
        <p:nvSpPr>
          <p:cNvPr id="14" name="Rectangle 13"/>
          <p:cNvSpPr/>
          <p:nvPr/>
        </p:nvSpPr>
        <p:spPr>
          <a:xfrm>
            <a:off x="7294245" y="3158490"/>
            <a:ext cx="689610" cy="96774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5400000">
            <a:off x="7138035" y="2929890"/>
            <a:ext cx="10287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6124575" y="3448051"/>
            <a:ext cx="1524802"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6124575" y="3600451"/>
            <a:ext cx="1524802" cy="795"/>
          </a:xfrm>
          <a:prstGeom prst="straightConnector1">
            <a:avLst/>
          </a:prstGeom>
          <a:ln w="190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79" name="Picture 51" descr="medium red cylinder"/>
          <p:cNvPicPr>
            <a:picLocks noChangeAspect="1" noChangeArrowheads="1"/>
          </p:cNvPicPr>
          <p:nvPr/>
        </p:nvPicPr>
        <p:blipFill>
          <a:blip r:embed="rId3" cstate="print"/>
          <a:srcRect/>
          <a:stretch>
            <a:fillRect/>
          </a:stretch>
        </p:blipFill>
        <p:spPr bwMode="auto">
          <a:xfrm>
            <a:off x="8064500" y="2841625"/>
            <a:ext cx="790575" cy="914400"/>
          </a:xfrm>
          <a:prstGeom prst="rect">
            <a:avLst/>
          </a:prstGeom>
          <a:noFill/>
        </p:spPr>
      </p:pic>
      <p:pic>
        <p:nvPicPr>
          <p:cNvPr id="534575" name="Picture 47" descr="medium green cylinder"/>
          <p:cNvPicPr>
            <a:picLocks noChangeAspect="1" noChangeArrowheads="1"/>
          </p:cNvPicPr>
          <p:nvPr/>
        </p:nvPicPr>
        <p:blipFill>
          <a:blip r:embed="rId4" cstate="print"/>
          <a:srcRect/>
          <a:stretch>
            <a:fillRect/>
          </a:stretch>
        </p:blipFill>
        <p:spPr bwMode="auto">
          <a:xfrm>
            <a:off x="8080375" y="1301750"/>
            <a:ext cx="442913" cy="485775"/>
          </a:xfrm>
          <a:prstGeom prst="rect">
            <a:avLst/>
          </a:prstGeom>
          <a:noFill/>
        </p:spPr>
      </p:pic>
      <p:pic>
        <p:nvPicPr>
          <p:cNvPr id="534574" name="Picture 46" descr="medium gold cylinder"/>
          <p:cNvPicPr>
            <a:picLocks noChangeAspect="1" noChangeArrowheads="1"/>
          </p:cNvPicPr>
          <p:nvPr/>
        </p:nvPicPr>
        <p:blipFill>
          <a:blip r:embed="rId5" cstate="print"/>
          <a:srcRect/>
          <a:stretch>
            <a:fillRect/>
          </a:stretch>
        </p:blipFill>
        <p:spPr bwMode="auto">
          <a:xfrm>
            <a:off x="8048625" y="3957638"/>
            <a:ext cx="795338" cy="896937"/>
          </a:xfrm>
          <a:prstGeom prst="rect">
            <a:avLst/>
          </a:prstGeom>
          <a:noFill/>
        </p:spPr>
      </p:pic>
      <p:sp>
        <p:nvSpPr>
          <p:cNvPr id="534530" name="Rectangle 2"/>
          <p:cNvSpPr>
            <a:spLocks noGrp="1" noChangeArrowheads="1"/>
          </p:cNvSpPr>
          <p:nvPr>
            <p:ph type="title"/>
          </p:nvPr>
        </p:nvSpPr>
        <p:spPr/>
        <p:txBody>
          <a:bodyPr>
            <a:normAutofit/>
          </a:bodyPr>
          <a:lstStyle/>
          <a:p>
            <a:r>
              <a:rPr lang="en-US" dirty="0"/>
              <a:t>Putting it All Together</a:t>
            </a:r>
          </a:p>
        </p:txBody>
      </p:sp>
      <p:sp>
        <p:nvSpPr>
          <p:cNvPr id="534535" name="Line 7"/>
          <p:cNvSpPr>
            <a:spLocks noChangeShapeType="1"/>
          </p:cNvSpPr>
          <p:nvPr/>
        </p:nvSpPr>
        <p:spPr bwMode="invGray">
          <a:xfrm>
            <a:off x="5756275" y="3278188"/>
            <a:ext cx="2197100" cy="0"/>
          </a:xfrm>
          <a:prstGeom prst="line">
            <a:avLst/>
          </a:prstGeom>
          <a:noFill/>
          <a:ln w="12700">
            <a:solidFill>
              <a:schemeClr val="tx1"/>
            </a:solidFill>
            <a:round/>
            <a:headEnd/>
            <a:tailEnd type="triangle" w="med" len="med"/>
          </a:ln>
          <a:effectLst/>
        </p:spPr>
        <p:txBody>
          <a:bodyPr>
            <a:spAutoFit/>
          </a:bodyPr>
          <a:lstStyle/>
          <a:p>
            <a:endParaRPr lang="en-US"/>
          </a:p>
        </p:txBody>
      </p:sp>
      <p:sp>
        <p:nvSpPr>
          <p:cNvPr id="534536" name="Text Box 8"/>
          <p:cNvSpPr txBox="1">
            <a:spLocks noChangeArrowheads="1"/>
          </p:cNvSpPr>
          <p:nvPr/>
        </p:nvSpPr>
        <p:spPr bwMode="invGray">
          <a:xfrm>
            <a:off x="6335713" y="2944813"/>
            <a:ext cx="1695450" cy="273050"/>
          </a:xfrm>
          <a:prstGeom prst="rect">
            <a:avLst/>
          </a:prstGeom>
          <a:noFill/>
          <a:ln w="12700" algn="ctr">
            <a:noFill/>
            <a:miter lim="800000"/>
            <a:headEnd/>
            <a:tailEnd/>
          </a:ln>
          <a:effectLst/>
        </p:spPr>
        <p:txBody>
          <a:bodyPr wrap="none">
            <a:spAutoFit/>
          </a:bodyPr>
          <a:lstStyle/>
          <a:p>
            <a:pPr eaLnBrk="1" hangingPunct="1"/>
            <a:r>
              <a:rPr lang="en-US" sz="1400" b="0" dirty="0">
                <a:latin typeface="Segoe" pitchFamily="34" charset="0"/>
              </a:rPr>
              <a:t>Database Mirroring</a:t>
            </a:r>
          </a:p>
        </p:txBody>
      </p:sp>
      <p:grpSp>
        <p:nvGrpSpPr>
          <p:cNvPr id="534577" name="Group 49"/>
          <p:cNvGrpSpPr>
            <a:grpSpLocks/>
          </p:cNvGrpSpPr>
          <p:nvPr/>
        </p:nvGrpSpPr>
        <p:grpSpPr bwMode="auto">
          <a:xfrm>
            <a:off x="8026402" y="5014913"/>
            <a:ext cx="958851" cy="1041400"/>
            <a:chOff x="2978" y="3374"/>
            <a:chExt cx="604" cy="656"/>
          </a:xfrm>
        </p:grpSpPr>
        <p:pic>
          <p:nvPicPr>
            <p:cNvPr id="534576" name="Picture 48" descr="medium purple cylinder"/>
            <p:cNvPicPr>
              <a:picLocks noChangeAspect="1" noChangeArrowheads="1"/>
            </p:cNvPicPr>
            <p:nvPr/>
          </p:nvPicPr>
          <p:blipFill>
            <a:blip r:embed="rId6"/>
            <a:srcRect/>
            <a:stretch>
              <a:fillRect/>
            </a:stretch>
          </p:blipFill>
          <p:spPr bwMode="auto">
            <a:xfrm>
              <a:off x="2984" y="3374"/>
              <a:ext cx="554" cy="656"/>
            </a:xfrm>
            <a:prstGeom prst="rect">
              <a:avLst/>
            </a:prstGeom>
            <a:noFill/>
          </p:spPr>
        </p:pic>
        <p:sp>
          <p:nvSpPr>
            <p:cNvPr id="534539" name="Text Box 11"/>
            <p:cNvSpPr txBox="1">
              <a:spLocks noChangeArrowheads="1"/>
            </p:cNvSpPr>
            <p:nvPr/>
          </p:nvSpPr>
          <p:spPr bwMode="invGray">
            <a:xfrm>
              <a:off x="2978" y="3530"/>
              <a:ext cx="604" cy="459"/>
            </a:xfrm>
            <a:prstGeom prst="rect">
              <a:avLst/>
            </a:prstGeom>
            <a:noFill/>
            <a:ln w="12700" algn="ctr">
              <a:noFill/>
              <a:miter lim="800000"/>
              <a:headEnd/>
              <a:tailEnd/>
            </a:ln>
            <a:effectLst/>
          </p:spPr>
          <p:txBody>
            <a:bodyPr wrap="none">
              <a:spAutoFit/>
            </a:bodyPr>
            <a:lstStyle/>
            <a:p>
              <a:pPr eaLnBrk="1" hangingPunct="1"/>
              <a:r>
                <a:rPr lang="en-US" sz="1400">
                  <a:latin typeface="Trebuchet MS" pitchFamily="34" charset="0"/>
                </a:rPr>
                <a:t>Logical </a:t>
              </a:r>
            </a:p>
            <a:p>
              <a:pPr eaLnBrk="1" hangingPunct="1"/>
              <a:r>
                <a:rPr lang="en-US" sz="1400">
                  <a:latin typeface="Trebuchet MS" pitchFamily="34" charset="0"/>
                </a:rPr>
                <a:t>Recovery</a:t>
              </a:r>
            </a:p>
            <a:p>
              <a:pPr eaLnBrk="1" hangingPunct="1"/>
              <a:r>
                <a:rPr lang="en-US" sz="1400">
                  <a:latin typeface="Trebuchet MS" pitchFamily="34" charset="0"/>
                </a:rPr>
                <a:t>Standby</a:t>
              </a:r>
            </a:p>
          </p:txBody>
        </p:sp>
      </p:grpSp>
      <p:sp>
        <p:nvSpPr>
          <p:cNvPr id="534541" name="Text Box 13"/>
          <p:cNvSpPr txBox="1">
            <a:spLocks noChangeArrowheads="1"/>
          </p:cNvSpPr>
          <p:nvPr/>
        </p:nvSpPr>
        <p:spPr bwMode="invGray">
          <a:xfrm>
            <a:off x="6568526" y="4157663"/>
            <a:ext cx="1229824" cy="275460"/>
          </a:xfrm>
          <a:prstGeom prst="rect">
            <a:avLst/>
          </a:prstGeom>
          <a:noFill/>
          <a:ln w="12700" algn="ctr">
            <a:noFill/>
            <a:miter lim="800000"/>
            <a:headEnd/>
            <a:tailEnd/>
          </a:ln>
          <a:effectLst/>
        </p:spPr>
        <p:txBody>
          <a:bodyPr wrap="none">
            <a:spAutoFit/>
          </a:bodyPr>
          <a:lstStyle/>
          <a:p>
            <a:pPr eaLnBrk="1" hangingPunct="1"/>
            <a:r>
              <a:rPr lang="en-US" sz="1400" b="0" dirty="0">
                <a:latin typeface="Segoe" pitchFamily="34" charset="0"/>
              </a:rPr>
              <a:t>Log Shipping</a:t>
            </a:r>
          </a:p>
        </p:txBody>
      </p:sp>
      <p:sp>
        <p:nvSpPr>
          <p:cNvPr id="534543" name="Text Box 15"/>
          <p:cNvSpPr txBox="1">
            <a:spLocks noChangeArrowheads="1"/>
          </p:cNvSpPr>
          <p:nvPr/>
        </p:nvSpPr>
        <p:spPr bwMode="invGray">
          <a:xfrm>
            <a:off x="6339296" y="5008563"/>
            <a:ext cx="1688284" cy="501676"/>
          </a:xfrm>
          <a:prstGeom prst="rect">
            <a:avLst/>
          </a:prstGeom>
          <a:noFill/>
          <a:ln w="12700" algn="ctr">
            <a:noFill/>
            <a:miter lim="800000"/>
            <a:headEnd/>
            <a:tailEnd/>
          </a:ln>
          <a:effectLst/>
        </p:spPr>
        <p:txBody>
          <a:bodyPr wrap="none">
            <a:spAutoFit/>
          </a:bodyPr>
          <a:lstStyle/>
          <a:p>
            <a:pPr eaLnBrk="1" hangingPunct="1"/>
            <a:r>
              <a:rPr lang="en-US" sz="1400" b="0" dirty="0">
                <a:latin typeface="Segoe" pitchFamily="34" charset="0"/>
              </a:rPr>
              <a:t>Log Shipping </a:t>
            </a:r>
          </a:p>
          <a:p>
            <a:pPr eaLnBrk="1" hangingPunct="1"/>
            <a:r>
              <a:rPr lang="en-US" sz="1400" b="0" dirty="0">
                <a:latin typeface="Segoe" pitchFamily="34" charset="0"/>
              </a:rPr>
              <a:t>with Restore Delay</a:t>
            </a:r>
          </a:p>
        </p:txBody>
      </p:sp>
      <p:sp>
        <p:nvSpPr>
          <p:cNvPr id="534544" name="Text Box 16"/>
          <p:cNvSpPr txBox="1">
            <a:spLocks noChangeArrowheads="1"/>
          </p:cNvSpPr>
          <p:nvPr/>
        </p:nvSpPr>
        <p:spPr bwMode="invGray">
          <a:xfrm>
            <a:off x="5100638" y="3776663"/>
            <a:ext cx="1041400" cy="496887"/>
          </a:xfrm>
          <a:prstGeom prst="rect">
            <a:avLst/>
          </a:prstGeom>
          <a:noFill/>
          <a:ln w="12700" algn="ctr">
            <a:noFill/>
            <a:miter lim="800000"/>
            <a:headEnd/>
            <a:tailEnd/>
          </a:ln>
          <a:effectLst/>
        </p:spPr>
        <p:txBody>
          <a:bodyPr wrap="none">
            <a:spAutoFit/>
          </a:bodyPr>
          <a:lstStyle/>
          <a:p>
            <a:pPr eaLnBrk="1" hangingPunct="1"/>
            <a:r>
              <a:rPr lang="en-US" sz="1400" b="0" dirty="0">
                <a:latin typeface="Segoe" pitchFamily="34" charset="0"/>
              </a:rPr>
              <a:t>Production</a:t>
            </a:r>
          </a:p>
          <a:p>
            <a:pPr eaLnBrk="1" hangingPunct="1"/>
            <a:r>
              <a:rPr lang="en-US" sz="1400" b="0" dirty="0">
                <a:latin typeface="Segoe" pitchFamily="34" charset="0"/>
              </a:rPr>
              <a:t>Database</a:t>
            </a:r>
          </a:p>
        </p:txBody>
      </p:sp>
      <p:sp>
        <p:nvSpPr>
          <p:cNvPr id="534551" name="Text Box 23"/>
          <p:cNvSpPr txBox="1">
            <a:spLocks noChangeArrowheads="1"/>
          </p:cNvSpPr>
          <p:nvPr/>
        </p:nvSpPr>
        <p:spPr bwMode="invGray">
          <a:xfrm>
            <a:off x="6647875" y="1570038"/>
            <a:ext cx="1071127" cy="275460"/>
          </a:xfrm>
          <a:prstGeom prst="rect">
            <a:avLst/>
          </a:prstGeom>
          <a:noFill/>
          <a:ln w="12700" algn="ctr">
            <a:noFill/>
            <a:miter lim="800000"/>
            <a:headEnd/>
            <a:tailEnd/>
          </a:ln>
          <a:effectLst/>
        </p:spPr>
        <p:txBody>
          <a:bodyPr wrap="none">
            <a:spAutoFit/>
          </a:bodyPr>
          <a:lstStyle/>
          <a:p>
            <a:pPr eaLnBrk="1" hangingPunct="1"/>
            <a:r>
              <a:rPr lang="en-US" sz="1400" b="0" dirty="0">
                <a:latin typeface="Segoe" pitchFamily="34" charset="0"/>
              </a:rPr>
              <a:t>Replication</a:t>
            </a:r>
          </a:p>
        </p:txBody>
      </p:sp>
      <p:sp>
        <p:nvSpPr>
          <p:cNvPr id="534556" name="Text Box 28"/>
          <p:cNvSpPr txBox="1">
            <a:spLocks noChangeArrowheads="1"/>
          </p:cNvSpPr>
          <p:nvPr/>
        </p:nvSpPr>
        <p:spPr bwMode="invGray">
          <a:xfrm>
            <a:off x="3925888" y="3135313"/>
            <a:ext cx="990977" cy="275460"/>
          </a:xfrm>
          <a:prstGeom prst="rect">
            <a:avLst/>
          </a:prstGeom>
          <a:noFill/>
          <a:ln w="12700" algn="ctr">
            <a:noFill/>
            <a:miter lim="800000"/>
            <a:headEnd/>
            <a:tailEnd/>
          </a:ln>
          <a:effectLst/>
        </p:spPr>
        <p:txBody>
          <a:bodyPr wrap="none">
            <a:spAutoFit/>
          </a:bodyPr>
          <a:lstStyle/>
          <a:p>
            <a:pPr eaLnBrk="1" hangingPunct="1"/>
            <a:r>
              <a:rPr lang="en-US" sz="1400" b="0">
                <a:latin typeface="Segoe" pitchFamily="34" charset="0"/>
              </a:rPr>
              <a:t>Clustering</a:t>
            </a:r>
          </a:p>
        </p:txBody>
      </p:sp>
      <p:sp>
        <p:nvSpPr>
          <p:cNvPr id="534558" name="Rectangle 30"/>
          <p:cNvSpPr>
            <a:spLocks noChangeArrowheads="1"/>
          </p:cNvSpPr>
          <p:nvPr/>
        </p:nvSpPr>
        <p:spPr bwMode="black">
          <a:xfrm>
            <a:off x="130174" y="952500"/>
            <a:ext cx="5184775" cy="5109091"/>
          </a:xfrm>
          <a:prstGeom prst="rect">
            <a:avLst/>
          </a:prstGeom>
          <a:noFill/>
          <a:ln w="9525">
            <a:noFill/>
            <a:miter lim="800000"/>
            <a:headEnd/>
            <a:tailEnd/>
          </a:ln>
          <a:effectLst/>
        </p:spPr>
        <p:txBody>
          <a:bodyPr wrap="square">
            <a:spAutoFit/>
          </a:bodyPr>
          <a:lstStyle/>
          <a:p>
            <a:pPr marL="334963" indent="-334963" algn="l" eaLnBrk="1" hangingPunct="1">
              <a:spcBef>
                <a:spcPct val="40000"/>
              </a:spcBef>
              <a:buClr>
                <a:schemeClr val="accent6">
                  <a:lumMod val="75000"/>
                </a:schemeClr>
              </a:buClr>
              <a:buSzPct val="125000"/>
              <a:buFont typeface="Wingdings" pitchFamily="2" charset="2"/>
              <a:buChar char="§"/>
            </a:pPr>
            <a:r>
              <a:rPr lang="en-US" sz="2000" b="0" dirty="0">
                <a:latin typeface="+mn-lt"/>
              </a:rPr>
              <a:t>Database Mirroring</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Primary disaster site for databases</a:t>
            </a:r>
          </a:p>
          <a:p>
            <a:pPr marL="334963" indent="-334963" algn="l" eaLnBrk="1" hangingPunct="1">
              <a:spcBef>
                <a:spcPct val="40000"/>
              </a:spcBef>
              <a:buClr>
                <a:schemeClr val="accent6">
                  <a:lumMod val="75000"/>
                </a:schemeClr>
              </a:buClr>
              <a:buSzPct val="125000"/>
              <a:buFont typeface="Wingdings" pitchFamily="2" charset="2"/>
              <a:buChar char="§"/>
            </a:pPr>
            <a:r>
              <a:rPr lang="en-US" sz="2000" b="0" dirty="0">
                <a:latin typeface="+mn-lt"/>
              </a:rPr>
              <a:t>Log Shipping</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Additional disaster sites for </a:t>
            </a:r>
            <a:r>
              <a:rPr lang="en-US" sz="2000" b="0" dirty="0" smtClean="0">
                <a:latin typeface="+mn-lt"/>
              </a:rPr>
              <a:t/>
            </a:r>
            <a:br>
              <a:rPr lang="en-US" sz="2000" b="0" dirty="0" smtClean="0">
                <a:latin typeface="+mn-lt"/>
              </a:rPr>
            </a:br>
            <a:r>
              <a:rPr lang="en-US" sz="2000" b="0" dirty="0" smtClean="0">
                <a:latin typeface="+mn-lt"/>
              </a:rPr>
              <a:t>databases</a:t>
            </a:r>
            <a:endParaRPr lang="en-US" sz="2000" b="0" dirty="0">
              <a:latin typeface="+mn-lt"/>
            </a:endParaRP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Logical Recovery</a:t>
            </a:r>
          </a:p>
          <a:p>
            <a:pPr marL="334963" indent="-334963" algn="l" eaLnBrk="1" hangingPunct="1">
              <a:spcBef>
                <a:spcPct val="40000"/>
              </a:spcBef>
              <a:buClr>
                <a:schemeClr val="accent6">
                  <a:lumMod val="75000"/>
                </a:schemeClr>
              </a:buClr>
              <a:buSzPct val="125000"/>
              <a:buFont typeface="Wingdings" pitchFamily="2" charset="2"/>
              <a:buChar char="§"/>
            </a:pPr>
            <a:r>
              <a:rPr lang="en-US" sz="2000" b="0" dirty="0">
                <a:latin typeface="+mn-lt"/>
              </a:rPr>
              <a:t>Replication</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Database reporting and read </a:t>
            </a:r>
            <a:r>
              <a:rPr lang="en-US" sz="2000" b="0" dirty="0" smtClean="0">
                <a:latin typeface="+mn-lt"/>
              </a:rPr>
              <a:t/>
            </a:r>
            <a:br>
              <a:rPr lang="en-US" sz="2000" b="0" dirty="0" smtClean="0">
                <a:latin typeface="+mn-lt"/>
              </a:rPr>
            </a:br>
            <a:r>
              <a:rPr lang="en-US" sz="2000" b="0" dirty="0" smtClean="0">
                <a:latin typeface="+mn-lt"/>
              </a:rPr>
              <a:t>scale </a:t>
            </a:r>
            <a:r>
              <a:rPr lang="en-US" sz="2000" b="0" dirty="0">
                <a:latin typeface="+mn-lt"/>
              </a:rPr>
              <a:t>out with </a:t>
            </a:r>
            <a:r>
              <a:rPr lang="en-US" sz="2000" b="0" dirty="0" smtClean="0">
                <a:latin typeface="+mn-lt"/>
              </a:rPr>
              <a:t>redundancy</a:t>
            </a:r>
            <a:endParaRPr lang="en-US" sz="2000" b="0" dirty="0">
              <a:latin typeface="+mn-lt"/>
            </a:endParaRPr>
          </a:p>
          <a:p>
            <a:pPr marL="334963" indent="-334963" algn="l" eaLnBrk="1" hangingPunct="1">
              <a:spcBef>
                <a:spcPct val="40000"/>
              </a:spcBef>
              <a:buClr>
                <a:schemeClr val="accent6">
                  <a:lumMod val="75000"/>
                </a:schemeClr>
              </a:buClr>
              <a:buSzPct val="125000"/>
              <a:buFont typeface="Wingdings" pitchFamily="2" charset="2"/>
              <a:buChar char="§"/>
            </a:pPr>
            <a:r>
              <a:rPr lang="en-US" sz="2000" b="0" dirty="0">
                <a:latin typeface="+mn-lt"/>
              </a:rPr>
              <a:t>Clustering</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Local server redundancy</a:t>
            </a:r>
          </a:p>
          <a:p>
            <a:pPr marL="334963" indent="-334963" algn="l" eaLnBrk="1" hangingPunct="1">
              <a:spcBef>
                <a:spcPct val="40000"/>
              </a:spcBef>
              <a:buClr>
                <a:schemeClr val="accent6">
                  <a:lumMod val="75000"/>
                </a:schemeClr>
              </a:buClr>
              <a:buSzPct val="125000"/>
              <a:buFont typeface="Wingdings" pitchFamily="2" charset="2"/>
              <a:buChar char="§"/>
            </a:pPr>
            <a:r>
              <a:rPr lang="en-US" sz="2000" b="0" dirty="0">
                <a:latin typeface="+mn-lt"/>
              </a:rPr>
              <a:t>Always On Storage Partner Solutions</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Site storage HA</a:t>
            </a:r>
          </a:p>
          <a:p>
            <a:pPr marL="561975" lvl="1" indent="-225425" algn="l" eaLnBrk="1" hangingPunct="1">
              <a:spcBef>
                <a:spcPct val="40000"/>
              </a:spcBef>
              <a:buClr>
                <a:schemeClr val="accent6">
                  <a:lumMod val="75000"/>
                </a:schemeClr>
              </a:buClr>
              <a:buFont typeface="Wingdings" pitchFamily="2" charset="2"/>
              <a:buChar char="§"/>
            </a:pPr>
            <a:r>
              <a:rPr lang="en-US" sz="2000" b="0" dirty="0">
                <a:latin typeface="+mn-lt"/>
              </a:rPr>
              <a:t>Highest hardware </a:t>
            </a:r>
            <a:r>
              <a:rPr lang="en-US" sz="2000" b="0" dirty="0" smtClean="0">
                <a:latin typeface="+mn-lt"/>
              </a:rPr>
              <a:t>reliability</a:t>
            </a:r>
          </a:p>
        </p:txBody>
      </p:sp>
      <p:pic>
        <p:nvPicPr>
          <p:cNvPr id="534563" name="Picture 35" descr="double arrow blue"/>
          <p:cNvPicPr>
            <a:picLocks noChangeAspect="1" noChangeArrowheads="1"/>
          </p:cNvPicPr>
          <p:nvPr/>
        </p:nvPicPr>
        <p:blipFill>
          <a:blip r:embed="rId7"/>
          <a:srcRect/>
          <a:stretch>
            <a:fillRect/>
          </a:stretch>
        </p:blipFill>
        <p:spPr bwMode="auto">
          <a:xfrm>
            <a:off x="4427538" y="2400300"/>
            <a:ext cx="1163637" cy="1766888"/>
          </a:xfrm>
          <a:prstGeom prst="rect">
            <a:avLst/>
          </a:prstGeom>
          <a:noFill/>
        </p:spPr>
      </p:pic>
      <p:pic>
        <p:nvPicPr>
          <p:cNvPr id="534564" name="Picture 36" descr="Server"/>
          <p:cNvPicPr>
            <a:picLocks noChangeAspect="1" noChangeArrowheads="1"/>
          </p:cNvPicPr>
          <p:nvPr/>
        </p:nvPicPr>
        <p:blipFill>
          <a:blip r:embed="rId8" cstate="print"/>
          <a:srcRect/>
          <a:stretch>
            <a:fillRect/>
          </a:stretch>
        </p:blipFill>
        <p:spPr bwMode="auto">
          <a:xfrm>
            <a:off x="4375150" y="3973513"/>
            <a:ext cx="677863" cy="1000125"/>
          </a:xfrm>
          <a:prstGeom prst="rect">
            <a:avLst/>
          </a:prstGeom>
          <a:noFill/>
        </p:spPr>
      </p:pic>
      <p:pic>
        <p:nvPicPr>
          <p:cNvPr id="534565" name="Picture 37" descr="Server"/>
          <p:cNvPicPr>
            <a:picLocks noChangeAspect="1" noChangeArrowheads="1"/>
          </p:cNvPicPr>
          <p:nvPr/>
        </p:nvPicPr>
        <p:blipFill>
          <a:blip r:embed="rId8" cstate="print"/>
          <a:srcRect/>
          <a:stretch>
            <a:fillRect/>
          </a:stretch>
        </p:blipFill>
        <p:spPr bwMode="auto">
          <a:xfrm>
            <a:off x="4375150" y="1606550"/>
            <a:ext cx="677863" cy="1000125"/>
          </a:xfrm>
          <a:prstGeom prst="rect">
            <a:avLst/>
          </a:prstGeom>
          <a:noFill/>
        </p:spPr>
      </p:pic>
      <p:sp>
        <p:nvSpPr>
          <p:cNvPr id="534568" name="Text Box 40"/>
          <p:cNvSpPr txBox="1">
            <a:spLocks noChangeArrowheads="1"/>
          </p:cNvSpPr>
          <p:nvPr/>
        </p:nvSpPr>
        <p:spPr bwMode="invGray">
          <a:xfrm>
            <a:off x="8048625" y="4256088"/>
            <a:ext cx="846138" cy="496887"/>
          </a:xfrm>
          <a:prstGeom prst="rect">
            <a:avLst/>
          </a:prstGeom>
          <a:noFill/>
          <a:ln w="12700" algn="ctr">
            <a:noFill/>
            <a:miter lim="800000"/>
            <a:headEnd/>
            <a:tailEnd/>
          </a:ln>
          <a:effectLst/>
        </p:spPr>
        <p:txBody>
          <a:bodyPr wrap="none">
            <a:spAutoFit/>
          </a:bodyPr>
          <a:lstStyle/>
          <a:p>
            <a:pPr eaLnBrk="1" hangingPunct="1"/>
            <a:r>
              <a:rPr lang="en-US" sz="1400">
                <a:latin typeface="Trebuchet MS" pitchFamily="34" charset="0"/>
                <a:cs typeface="Arial" charset="0"/>
              </a:rPr>
              <a:t>Warm</a:t>
            </a:r>
          </a:p>
          <a:p>
            <a:pPr eaLnBrk="1" hangingPunct="1"/>
            <a:r>
              <a:rPr lang="en-US" sz="1400">
                <a:latin typeface="Trebuchet MS" pitchFamily="34" charset="0"/>
                <a:cs typeface="Arial" charset="0"/>
              </a:rPr>
              <a:t>Standby</a:t>
            </a:r>
          </a:p>
        </p:txBody>
      </p:sp>
      <p:sp>
        <p:nvSpPr>
          <p:cNvPr id="534581" name="Text Box 53"/>
          <p:cNvSpPr txBox="1">
            <a:spLocks noChangeArrowheads="1"/>
          </p:cNvSpPr>
          <p:nvPr/>
        </p:nvSpPr>
        <p:spPr bwMode="invGray">
          <a:xfrm>
            <a:off x="8042275" y="3127375"/>
            <a:ext cx="847725" cy="496888"/>
          </a:xfrm>
          <a:prstGeom prst="rect">
            <a:avLst/>
          </a:prstGeom>
          <a:noFill/>
          <a:ln w="12700" algn="ctr">
            <a:noFill/>
            <a:miter lim="800000"/>
            <a:headEnd/>
            <a:tailEnd/>
          </a:ln>
          <a:effectLst/>
        </p:spPr>
        <p:txBody>
          <a:bodyPr wrap="none">
            <a:spAutoFit/>
          </a:bodyPr>
          <a:lstStyle/>
          <a:p>
            <a:pPr eaLnBrk="1" hangingPunct="1"/>
            <a:r>
              <a:rPr lang="en-US" sz="1400">
                <a:latin typeface="Trebuchet MS" pitchFamily="34" charset="0"/>
                <a:cs typeface="Arial" charset="0"/>
              </a:rPr>
              <a:t>Hot</a:t>
            </a:r>
          </a:p>
          <a:p>
            <a:pPr eaLnBrk="1" hangingPunct="1"/>
            <a:r>
              <a:rPr lang="en-US" sz="1400">
                <a:latin typeface="Trebuchet MS" pitchFamily="34" charset="0"/>
                <a:cs typeface="Arial" charset="0"/>
              </a:rPr>
              <a:t>Standby</a:t>
            </a:r>
          </a:p>
        </p:txBody>
      </p:sp>
      <p:pic>
        <p:nvPicPr>
          <p:cNvPr id="534582" name="Picture 54" descr="medium green cylinder"/>
          <p:cNvPicPr>
            <a:picLocks noChangeAspect="1" noChangeArrowheads="1"/>
          </p:cNvPicPr>
          <p:nvPr/>
        </p:nvPicPr>
        <p:blipFill>
          <a:blip r:embed="rId4" cstate="print"/>
          <a:srcRect/>
          <a:stretch>
            <a:fillRect/>
          </a:stretch>
        </p:blipFill>
        <p:spPr bwMode="auto">
          <a:xfrm>
            <a:off x="8232775" y="1454150"/>
            <a:ext cx="442913" cy="485775"/>
          </a:xfrm>
          <a:prstGeom prst="rect">
            <a:avLst/>
          </a:prstGeom>
          <a:noFill/>
        </p:spPr>
      </p:pic>
      <p:pic>
        <p:nvPicPr>
          <p:cNvPr id="534583" name="Picture 55" descr="medium green cylinder"/>
          <p:cNvPicPr>
            <a:picLocks noChangeAspect="1" noChangeArrowheads="1"/>
          </p:cNvPicPr>
          <p:nvPr/>
        </p:nvPicPr>
        <p:blipFill>
          <a:blip r:embed="rId4" cstate="print"/>
          <a:srcRect/>
          <a:stretch>
            <a:fillRect/>
          </a:stretch>
        </p:blipFill>
        <p:spPr bwMode="auto">
          <a:xfrm>
            <a:off x="8385175" y="1606550"/>
            <a:ext cx="442913" cy="485775"/>
          </a:xfrm>
          <a:prstGeom prst="rect">
            <a:avLst/>
          </a:prstGeom>
          <a:noFill/>
        </p:spPr>
      </p:pic>
      <p:pic>
        <p:nvPicPr>
          <p:cNvPr id="534584" name="Picture 56" descr="medium green cylinder"/>
          <p:cNvPicPr>
            <a:picLocks noChangeAspect="1" noChangeArrowheads="1"/>
          </p:cNvPicPr>
          <p:nvPr/>
        </p:nvPicPr>
        <p:blipFill>
          <a:blip r:embed="rId4" cstate="print"/>
          <a:srcRect/>
          <a:stretch>
            <a:fillRect/>
          </a:stretch>
        </p:blipFill>
        <p:spPr bwMode="auto">
          <a:xfrm>
            <a:off x="8537575" y="1758950"/>
            <a:ext cx="442913" cy="485775"/>
          </a:xfrm>
          <a:prstGeom prst="rect">
            <a:avLst/>
          </a:prstGeom>
          <a:noFill/>
        </p:spPr>
      </p:pic>
      <p:sp>
        <p:nvSpPr>
          <p:cNvPr id="534553" name="Text Box 25"/>
          <p:cNvSpPr txBox="1">
            <a:spLocks noChangeArrowheads="1"/>
          </p:cNvSpPr>
          <p:nvPr/>
        </p:nvSpPr>
        <p:spPr bwMode="invGray">
          <a:xfrm>
            <a:off x="7808913" y="1477963"/>
            <a:ext cx="1157303" cy="727892"/>
          </a:xfrm>
          <a:prstGeom prst="rect">
            <a:avLst/>
          </a:prstGeom>
          <a:noFill/>
          <a:ln w="12700" algn="ctr">
            <a:noFill/>
            <a:miter lim="800000"/>
            <a:headEnd/>
            <a:tailEnd/>
          </a:ln>
          <a:effectLst/>
        </p:spPr>
        <p:txBody>
          <a:bodyPr wrap="none">
            <a:spAutoFit/>
          </a:bodyPr>
          <a:lstStyle/>
          <a:p>
            <a:pPr eaLnBrk="1" hangingPunct="1"/>
            <a:r>
              <a:rPr lang="en-US" sz="1400">
                <a:latin typeface="Trebuchet MS" pitchFamily="34" charset="0"/>
              </a:rPr>
              <a:t>Database</a:t>
            </a:r>
          </a:p>
          <a:p>
            <a:pPr eaLnBrk="1" hangingPunct="1"/>
            <a:r>
              <a:rPr lang="en-US" sz="1400">
                <a:latin typeface="Trebuchet MS" pitchFamily="34" charset="0"/>
              </a:rPr>
              <a:t>Scale Out</a:t>
            </a:r>
          </a:p>
          <a:p>
            <a:pPr eaLnBrk="1" hangingPunct="1"/>
            <a:r>
              <a:rPr lang="en-US" sz="1400">
                <a:latin typeface="Trebuchet MS" pitchFamily="34" charset="0"/>
              </a:rPr>
              <a:t>For Queries</a:t>
            </a:r>
          </a:p>
        </p:txBody>
      </p:sp>
      <p:sp>
        <p:nvSpPr>
          <p:cNvPr id="32" name="Line 7"/>
          <p:cNvSpPr>
            <a:spLocks noChangeShapeType="1"/>
          </p:cNvSpPr>
          <p:nvPr/>
        </p:nvSpPr>
        <p:spPr bwMode="invGray">
          <a:xfrm>
            <a:off x="5961591" y="1917700"/>
            <a:ext cx="1991783" cy="1588"/>
          </a:xfrm>
          <a:prstGeom prst="line">
            <a:avLst/>
          </a:prstGeom>
          <a:noFill/>
          <a:ln w="12700">
            <a:solidFill>
              <a:schemeClr val="tx1"/>
            </a:solidFill>
            <a:round/>
            <a:headEnd/>
            <a:tailEnd type="triangle" w="med" len="med"/>
          </a:ln>
          <a:effectLst/>
        </p:spPr>
        <p:txBody>
          <a:bodyPr wrap="square">
            <a:spAutoFit/>
          </a:bodyPr>
          <a:lstStyle/>
          <a:p>
            <a:endParaRPr lang="en-US"/>
          </a:p>
        </p:txBody>
      </p:sp>
      <p:pic>
        <p:nvPicPr>
          <p:cNvPr id="31" name="Picture 30" descr="storage array.png"/>
          <p:cNvPicPr>
            <a:picLocks noChangeAspect="1"/>
          </p:cNvPicPr>
          <p:nvPr/>
        </p:nvPicPr>
        <p:blipFill>
          <a:blip r:embed="rId9" cstate="print"/>
          <a:stretch>
            <a:fillRect/>
          </a:stretch>
        </p:blipFill>
        <p:spPr>
          <a:xfrm>
            <a:off x="5227805" y="5053965"/>
            <a:ext cx="631490" cy="819150"/>
          </a:xfrm>
          <a:prstGeom prst="rect">
            <a:avLst/>
          </a:prstGeom>
        </p:spPr>
      </p:pic>
      <p:cxnSp>
        <p:nvCxnSpPr>
          <p:cNvPr id="35" name="Straight Arrow Connector 34"/>
          <p:cNvCxnSpPr>
            <a:stCxn id="534544" idx="2"/>
          </p:cNvCxnSpPr>
          <p:nvPr/>
        </p:nvCxnSpPr>
        <p:spPr>
          <a:xfrm rot="5400000">
            <a:off x="5199857" y="4683919"/>
            <a:ext cx="831850" cy="11113"/>
          </a:xfrm>
          <a:prstGeom prst="straightConnector1">
            <a:avLst/>
          </a:prstGeom>
          <a:noFill/>
          <a:ln w="12700">
            <a:solidFill>
              <a:schemeClr val="tx1"/>
            </a:solidFill>
            <a:round/>
            <a:headEnd/>
            <a:tailEnd type="triangle" w="med" len="med"/>
          </a:ln>
          <a:effectLst/>
        </p:spPr>
      </p:cxnSp>
      <p:sp>
        <p:nvSpPr>
          <p:cNvPr id="36" name="Text Box 23"/>
          <p:cNvSpPr txBox="1">
            <a:spLocks noChangeArrowheads="1"/>
          </p:cNvSpPr>
          <p:nvPr/>
        </p:nvSpPr>
        <p:spPr bwMode="invGray">
          <a:xfrm>
            <a:off x="5201603" y="5879148"/>
            <a:ext cx="782587" cy="275460"/>
          </a:xfrm>
          <a:prstGeom prst="rect">
            <a:avLst/>
          </a:prstGeom>
          <a:noFill/>
          <a:ln w="12700" algn="ctr">
            <a:noFill/>
            <a:miter lim="800000"/>
            <a:headEnd/>
            <a:tailEnd/>
          </a:ln>
          <a:effectLst/>
        </p:spPr>
        <p:txBody>
          <a:bodyPr wrap="none">
            <a:spAutoFit/>
          </a:bodyPr>
          <a:lstStyle/>
          <a:p>
            <a:pPr eaLnBrk="1" hangingPunct="1"/>
            <a:r>
              <a:rPr lang="en-US" sz="1400" b="0" dirty="0" smtClean="0">
                <a:latin typeface="Segoe" pitchFamily="34" charset="0"/>
              </a:rPr>
              <a:t>Backup</a:t>
            </a:r>
            <a:endParaRPr lang="en-US" sz="1400" b="0" dirty="0">
              <a:latin typeface="Segoe" pitchFamily="34" charset="0"/>
            </a:endParaRPr>
          </a:p>
        </p:txBody>
      </p:sp>
      <p:sp>
        <p:nvSpPr>
          <p:cNvPr id="37" name="Line 7"/>
          <p:cNvSpPr>
            <a:spLocks noChangeShapeType="1"/>
          </p:cNvSpPr>
          <p:nvPr/>
        </p:nvSpPr>
        <p:spPr bwMode="invGray">
          <a:xfrm>
            <a:off x="5961591" y="4413250"/>
            <a:ext cx="1991783" cy="1588"/>
          </a:xfrm>
          <a:prstGeom prst="line">
            <a:avLst/>
          </a:prstGeom>
          <a:noFill/>
          <a:ln w="12700">
            <a:solidFill>
              <a:schemeClr val="tx1"/>
            </a:solidFill>
            <a:round/>
            <a:headEnd/>
            <a:tailEnd type="triangle" w="med" len="med"/>
          </a:ln>
          <a:effectLst/>
        </p:spPr>
        <p:txBody>
          <a:bodyPr wrap="square">
            <a:spAutoFit/>
          </a:bodyPr>
          <a:lstStyle/>
          <a:p>
            <a:endParaRPr lang="en-US"/>
          </a:p>
        </p:txBody>
      </p:sp>
      <p:cxnSp>
        <p:nvCxnSpPr>
          <p:cNvPr id="39" name="Straight Connector 38"/>
          <p:cNvCxnSpPr>
            <a:stCxn id="32" idx="0"/>
            <a:endCxn id="44" idx="0"/>
          </p:cNvCxnSpPr>
          <p:nvPr/>
        </p:nvCxnSpPr>
        <p:spPr>
          <a:xfrm rot="5400000">
            <a:off x="4080404" y="3789363"/>
            <a:ext cx="37528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34562" name="Picture 34" descr="Database 4 blue"/>
          <p:cNvPicPr preferRelativeResize="0">
            <a:picLocks noChangeAspect="1" noChangeArrowheads="1"/>
          </p:cNvPicPr>
          <p:nvPr/>
        </p:nvPicPr>
        <p:blipFill>
          <a:blip r:embed="rId10" cstate="print"/>
          <a:srcRect/>
          <a:stretch>
            <a:fillRect/>
          </a:stretch>
        </p:blipFill>
        <p:spPr bwMode="auto">
          <a:xfrm>
            <a:off x="5027613" y="2811463"/>
            <a:ext cx="1122362" cy="912812"/>
          </a:xfrm>
          <a:prstGeom prst="rect">
            <a:avLst/>
          </a:prstGeom>
          <a:noFill/>
        </p:spPr>
      </p:pic>
      <p:sp>
        <p:nvSpPr>
          <p:cNvPr id="40" name="Oval 39"/>
          <p:cNvSpPr/>
          <p:nvPr/>
        </p:nvSpPr>
        <p:spPr>
          <a:xfrm>
            <a:off x="5919787" y="325564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19787" y="325564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19787" y="325564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19787" y="325564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ne 7"/>
          <p:cNvSpPr>
            <a:spLocks noChangeShapeType="1"/>
          </p:cNvSpPr>
          <p:nvPr/>
        </p:nvSpPr>
        <p:spPr bwMode="invGray">
          <a:xfrm>
            <a:off x="5952066" y="5670550"/>
            <a:ext cx="1991783" cy="1588"/>
          </a:xfrm>
          <a:prstGeom prst="line">
            <a:avLst/>
          </a:prstGeom>
          <a:noFill/>
          <a:ln w="12700">
            <a:solidFill>
              <a:schemeClr val="tx1"/>
            </a:solidFill>
            <a:round/>
            <a:headEnd/>
            <a:tailEnd type="triangle" w="med" len="med"/>
          </a:ln>
          <a:effectLst/>
        </p:spPr>
        <p:txBody>
          <a:bodyPr wrap="square">
            <a:spAutoFit/>
          </a:bodyPr>
          <a:lstStyle/>
          <a:p>
            <a:endParaRPr lang="en-US"/>
          </a:p>
        </p:txBody>
      </p:sp>
      <p:sp>
        <p:nvSpPr>
          <p:cNvPr id="53" name="Oval 52"/>
          <p:cNvSpPr/>
          <p:nvPr/>
        </p:nvSpPr>
        <p:spPr>
          <a:xfrm>
            <a:off x="5919787" y="325564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36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E-6 4.44444E-6 L 5E-6 -0.20139 L 0.26459 -0.2 " pathEditMode="relative" ptsTypes="AAA">
                                      <p:cBhvr>
                                        <p:cTn id="6" dur="3000" fill="hold"/>
                                        <p:tgtEl>
                                          <p:spTgt spid="4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E-6 1.11111E-6 L 0.24167 -0.00278 " pathEditMode="relative" ptsTypes="AA">
                                      <p:cBhvr>
                                        <p:cTn id="8" dur="3000" fill="hold"/>
                                        <p:tgtEl>
                                          <p:spTgt spid="4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33333E-6 -7.77778E-6 L 8.33333E-6 0.15833 L 0.23438 0.1611 " pathEditMode="relative" ptsTypes="AAA">
                                      <p:cBhvr>
                                        <p:cTn id="10" dur="3000" fill="hold"/>
                                        <p:tgtEl>
                                          <p:spTgt spid="4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6 1.11111E-6 C -0.01579 0.00185 -0.03159 0.0037 -0.03854 0.05277 C -0.04548 0.10185 -0.04357 0.19814 -0.04166 0.29444 " pathEditMode="relative" ptsTypes="aaA">
                                      <p:cBhvr>
                                        <p:cTn id="12" dur="3000" fill="hold"/>
                                        <p:tgtEl>
                                          <p:spTgt spid="4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7.40741E-7 L -0.00087 0.34653 L 0.23507 0.34444 " pathEditMode="relative" rAng="0" ptsTypes="AAA">
                                      <p:cBhvr>
                                        <p:cTn id="14" dur="3000" fill="hold"/>
                                        <p:tgtEl>
                                          <p:spTgt spid="53"/>
                                        </p:tgtEl>
                                        <p:attrNameLst>
                                          <p:attrName>ppt_x</p:attrName>
                                          <p:attrName>ppt_y</p:attrName>
                                        </p:attrNameLst>
                                      </p:cBhvr>
                                      <p:rCtr x="117" y="173"/>
                                    </p:animMotion>
                                  </p:childTnLst>
                                </p:cTn>
                              </p:par>
                            </p:childTnLst>
                          </p:cTn>
                        </p:par>
                        <p:par>
                          <p:cTn id="15" fill="hold">
                            <p:stCondLst>
                              <p:cond delay="3000"/>
                            </p:stCondLst>
                            <p:childTnLst>
                              <p:par>
                                <p:cTn id="16" presetID="1" presetClass="exit" presetSubtype="0" fill="hold" grpId="2" nodeType="afterEffect">
                                  <p:stCondLst>
                                    <p:cond delay="0"/>
                                  </p:stCondLst>
                                  <p:childTnLst>
                                    <p:set>
                                      <p:cBhvr>
                                        <p:cTn id="17" dur="1" fill="hold">
                                          <p:stCondLst>
                                            <p:cond delay="0"/>
                                          </p:stCondLst>
                                        </p:cTn>
                                        <p:tgtEl>
                                          <p:spTgt spid="40"/>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41"/>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grpId="2" nodeType="withEffect">
                                  <p:stCondLst>
                                    <p:cond delay="0"/>
                                  </p:stCondLst>
                                  <p:childTnLst>
                                    <p:set>
                                      <p:cBhvr>
                                        <p:cTn id="23" dur="1" fill="hold">
                                          <p:stCondLst>
                                            <p:cond delay="0"/>
                                          </p:stCondLst>
                                        </p:cTn>
                                        <p:tgtEl>
                                          <p:spTgt spid="4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2" animBg="1"/>
      <p:bldP spid="41" grpId="0" animBg="1"/>
      <p:bldP spid="41" grpId="2" animBg="1"/>
      <p:bldP spid="42" grpId="0" animBg="1"/>
      <p:bldP spid="42" grpId="2" animBg="1"/>
      <p:bldP spid="43" grpId="0" animBg="1"/>
      <p:bldP spid="43" grpId="2" animBg="1"/>
      <p:bldP spid="53" grpId="0" animBg="1"/>
      <p:bldP spid="5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High Availability Licensing</a:t>
            </a:r>
            <a:endParaRPr lang="en-US" dirty="0"/>
          </a:p>
        </p:txBody>
      </p:sp>
      <p:graphicFrame>
        <p:nvGraphicFramePr>
          <p:cNvPr id="4" name="Content Placeholder 3"/>
          <p:cNvGraphicFramePr>
            <a:graphicFrameLocks noGrp="1"/>
          </p:cNvGraphicFramePr>
          <p:nvPr>
            <p:ph idx="1"/>
          </p:nvPr>
        </p:nvGraphicFramePr>
        <p:xfrm>
          <a:off x="457200" y="1193800"/>
          <a:ext cx="8229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Work\PAG_icon library\SQL sm.png"/>
          <p:cNvPicPr>
            <a:picLocks noChangeAspect="1" noChangeArrowheads="1"/>
          </p:cNvPicPr>
          <p:nvPr/>
        </p:nvPicPr>
        <p:blipFill>
          <a:blip r:embed="rId7"/>
          <a:srcRect/>
          <a:stretch>
            <a:fillRect/>
          </a:stretch>
        </p:blipFill>
        <p:spPr bwMode="auto">
          <a:xfrm>
            <a:off x="5843016" y="1079500"/>
            <a:ext cx="1027684" cy="1511300"/>
          </a:xfrm>
          <a:prstGeom prst="rect">
            <a:avLst/>
          </a:prstGeom>
          <a:noFill/>
        </p:spPr>
      </p:pic>
      <p:pic>
        <p:nvPicPr>
          <p:cNvPr id="6" name="Picture 2" descr="C:\Work\PAG_icon library\SQL sm.png"/>
          <p:cNvPicPr>
            <a:picLocks noChangeAspect="1" noChangeArrowheads="1"/>
          </p:cNvPicPr>
          <p:nvPr/>
        </p:nvPicPr>
        <p:blipFill>
          <a:blip r:embed="rId7">
            <a:grayscl/>
          </a:blip>
          <a:srcRect/>
          <a:stretch>
            <a:fillRect/>
          </a:stretch>
        </p:blipFill>
        <p:spPr bwMode="auto">
          <a:xfrm>
            <a:off x="7240016" y="1079500"/>
            <a:ext cx="1027684" cy="1511300"/>
          </a:xfrm>
          <a:prstGeom prst="rect">
            <a:avLst/>
          </a:prstGeom>
          <a:noFill/>
        </p:spPr>
      </p:pic>
      <p:pic>
        <p:nvPicPr>
          <p:cNvPr id="1027" name="Picture 3" descr="C:\Work\MSL Graphics\Policy_Writing.png"/>
          <p:cNvPicPr>
            <a:picLocks noChangeAspect="1" noChangeArrowheads="1"/>
          </p:cNvPicPr>
          <p:nvPr/>
        </p:nvPicPr>
        <p:blipFill>
          <a:blip r:embed="rId8" cstate="print"/>
          <a:srcRect/>
          <a:stretch>
            <a:fillRect/>
          </a:stretch>
        </p:blipFill>
        <p:spPr bwMode="auto">
          <a:xfrm>
            <a:off x="6629399" y="1088524"/>
            <a:ext cx="458249" cy="638675"/>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Increasing Availability</a:t>
            </a:r>
          </a:p>
          <a:p>
            <a:r>
              <a:rPr lang="en-GB" dirty="0" smtClean="0">
                <a:solidFill>
                  <a:schemeClr val="accent2">
                    <a:lumMod val="75000"/>
                  </a:schemeClr>
                </a:solidFill>
              </a:rPr>
              <a:t>Decreasing Downtime</a:t>
            </a:r>
          </a:p>
          <a:p>
            <a:r>
              <a:rPr lang="en-GB" dirty="0" smtClean="0"/>
              <a:t>Improving Manageability</a:t>
            </a:r>
            <a:endParaRPr lang="en-GB"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Enhanced Restore Operations</a:t>
            </a:r>
            <a:endParaRPr lang="en-GB"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594600" y="990960"/>
            <a:ext cx="1016318" cy="774339"/>
            <a:chOff x="7001990" y="863600"/>
            <a:chExt cx="1583528" cy="1206500"/>
          </a:xfrm>
        </p:grpSpPr>
        <p:pic>
          <p:nvPicPr>
            <p:cNvPr id="5" name="Picture 2" descr="C:\Work\PAG_icon library\Server SQL database.png"/>
            <p:cNvPicPr>
              <a:picLocks noChangeAspect="1" noChangeArrowheads="1"/>
            </p:cNvPicPr>
            <p:nvPr/>
          </p:nvPicPr>
          <p:blipFill>
            <a:blip r:embed="rId7" cstate="print"/>
            <a:srcRect/>
            <a:stretch>
              <a:fillRect/>
            </a:stretch>
          </p:blipFill>
          <p:spPr bwMode="auto">
            <a:xfrm>
              <a:off x="7001990" y="863600"/>
              <a:ext cx="772227" cy="1143000"/>
            </a:xfrm>
            <a:prstGeom prst="rect">
              <a:avLst/>
            </a:prstGeom>
            <a:noFill/>
          </p:spPr>
        </p:pic>
        <p:pic>
          <p:nvPicPr>
            <p:cNvPr id="6" name="Picture 5" descr="C:\Work\MSL Graphics\TapeStorage_Media.png"/>
            <p:cNvPicPr>
              <a:picLocks noChangeAspect="1" noChangeArrowheads="1"/>
            </p:cNvPicPr>
            <p:nvPr/>
          </p:nvPicPr>
          <p:blipFill>
            <a:blip r:embed="rId8" cstate="print"/>
            <a:srcRect/>
            <a:stretch>
              <a:fillRect/>
            </a:stretch>
          </p:blipFill>
          <p:spPr bwMode="auto">
            <a:xfrm>
              <a:off x="8064499" y="1542486"/>
              <a:ext cx="521019" cy="527614"/>
            </a:xfrm>
            <a:prstGeom prst="rect">
              <a:avLst/>
            </a:prstGeom>
            <a:noFill/>
          </p:spPr>
        </p:pic>
        <p:sp>
          <p:nvSpPr>
            <p:cNvPr id="7" name="Right Arrow 6"/>
            <p:cNvSpPr/>
            <p:nvPr/>
          </p:nvSpPr>
          <p:spPr>
            <a:xfrm flipH="1">
              <a:off x="7734300" y="1676400"/>
              <a:ext cx="2921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Work\PAG_icon library\User green.png"/>
          <p:cNvPicPr>
            <a:picLocks noChangeAspect="1" noChangeArrowheads="1"/>
          </p:cNvPicPr>
          <p:nvPr/>
        </p:nvPicPr>
        <p:blipFill>
          <a:blip r:embed="rId9" cstate="print"/>
          <a:srcRect/>
          <a:stretch>
            <a:fillRect/>
          </a:stretch>
        </p:blipFill>
        <p:spPr bwMode="auto">
          <a:xfrm>
            <a:off x="7188200" y="1603632"/>
            <a:ext cx="279400" cy="377568"/>
          </a:xfrm>
          <a:prstGeom prst="rect">
            <a:avLst/>
          </a:prstGeom>
          <a:noFill/>
        </p:spPr>
      </p:pic>
      <p:cxnSp>
        <p:nvCxnSpPr>
          <p:cNvPr id="11" name="Straight Arrow Connector 10"/>
          <p:cNvCxnSpPr>
            <a:stCxn id="1026" idx="3"/>
          </p:cNvCxnSpPr>
          <p:nvPr/>
        </p:nvCxnSpPr>
        <p:spPr>
          <a:xfrm flipV="1">
            <a:off x="7467600" y="1714500"/>
            <a:ext cx="228600" cy="77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2" descr="C:\Work\PAG_icon library\Server SQL database.png"/>
          <p:cNvPicPr>
            <a:picLocks noChangeAspect="1" noChangeArrowheads="1"/>
          </p:cNvPicPr>
          <p:nvPr/>
        </p:nvPicPr>
        <p:blipFill>
          <a:blip r:embed="rId7" cstate="print"/>
          <a:srcRect/>
          <a:stretch>
            <a:fillRect/>
          </a:stretch>
        </p:blipFill>
        <p:spPr bwMode="auto">
          <a:xfrm>
            <a:off x="7480300" y="2819760"/>
            <a:ext cx="495620" cy="733584"/>
          </a:xfrm>
          <a:prstGeom prst="rect">
            <a:avLst/>
          </a:prstGeom>
          <a:noFill/>
        </p:spPr>
      </p:pic>
      <p:pic>
        <p:nvPicPr>
          <p:cNvPr id="16" name="Picture 15" descr="C:\Work\MSL Graphics\TapeStorage_Media.png"/>
          <p:cNvPicPr>
            <a:picLocks noChangeAspect="1" noChangeArrowheads="1"/>
          </p:cNvPicPr>
          <p:nvPr/>
        </p:nvPicPr>
        <p:blipFill>
          <a:blip r:embed="rId8" cstate="print"/>
          <a:srcRect/>
          <a:stretch>
            <a:fillRect/>
          </a:stretch>
        </p:blipFill>
        <p:spPr bwMode="auto">
          <a:xfrm>
            <a:off x="8276525" y="3254747"/>
            <a:ext cx="334393" cy="338626"/>
          </a:xfrm>
          <a:prstGeom prst="rect">
            <a:avLst/>
          </a:prstGeom>
          <a:noFill/>
        </p:spPr>
      </p:pic>
      <p:pic>
        <p:nvPicPr>
          <p:cNvPr id="1027" name="Picture 3" descr="C:\Work\PAG_icon library\Document Sm.png"/>
          <p:cNvPicPr>
            <a:picLocks noChangeAspect="1" noChangeArrowheads="1"/>
          </p:cNvPicPr>
          <p:nvPr/>
        </p:nvPicPr>
        <p:blipFill>
          <a:blip r:embed="rId10" cstate="print"/>
          <a:srcRect/>
          <a:stretch>
            <a:fillRect/>
          </a:stretch>
        </p:blipFill>
        <p:spPr bwMode="auto">
          <a:xfrm>
            <a:off x="8164285" y="4969766"/>
            <a:ext cx="154396" cy="325044"/>
          </a:xfrm>
          <a:prstGeom prst="rect">
            <a:avLst/>
          </a:prstGeom>
          <a:noFill/>
        </p:spPr>
      </p:pic>
      <p:cxnSp>
        <p:nvCxnSpPr>
          <p:cNvPr id="21" name="Straight Arrow Connector 20"/>
          <p:cNvCxnSpPr>
            <a:stCxn id="16" idx="1"/>
          </p:cNvCxnSpPr>
          <p:nvPr/>
        </p:nvCxnSpPr>
        <p:spPr>
          <a:xfrm rot="10800000">
            <a:off x="7903029" y="3422470"/>
            <a:ext cx="373496" cy="1591"/>
          </a:xfrm>
          <a:prstGeom prst="straightConnector1">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Picture 2" descr="C:\Work\PAG_icon library\Server SQL database.png"/>
          <p:cNvPicPr>
            <a:picLocks noChangeAspect="1" noChangeArrowheads="1"/>
          </p:cNvPicPr>
          <p:nvPr/>
        </p:nvPicPr>
        <p:blipFill>
          <a:blip r:embed="rId7" cstate="print"/>
          <a:srcRect/>
          <a:stretch>
            <a:fillRect/>
          </a:stretch>
        </p:blipFill>
        <p:spPr bwMode="auto">
          <a:xfrm>
            <a:off x="7551057" y="4552765"/>
            <a:ext cx="495620" cy="733584"/>
          </a:xfrm>
          <a:prstGeom prst="rect">
            <a:avLst/>
          </a:prstGeom>
          <a:noFill/>
        </p:spPr>
      </p:pic>
      <p:pic>
        <p:nvPicPr>
          <p:cNvPr id="25" name="Picture 24" descr="C:\Work\MSL Graphics\TapeStorage_Media.png"/>
          <p:cNvPicPr>
            <a:picLocks noChangeAspect="1" noChangeArrowheads="1"/>
          </p:cNvPicPr>
          <p:nvPr/>
        </p:nvPicPr>
        <p:blipFill>
          <a:blip r:embed="rId8" cstate="print"/>
          <a:srcRect/>
          <a:stretch>
            <a:fillRect/>
          </a:stretch>
        </p:blipFill>
        <p:spPr bwMode="auto">
          <a:xfrm>
            <a:off x="8324423" y="4988478"/>
            <a:ext cx="334393" cy="338626"/>
          </a:xfrm>
          <a:prstGeom prst="rect">
            <a:avLst/>
          </a:prstGeom>
          <a:noFill/>
        </p:spPr>
      </p:pic>
      <p:sp>
        <p:nvSpPr>
          <p:cNvPr id="26" name="Right Arrow 25"/>
          <p:cNvSpPr/>
          <p:nvPr/>
        </p:nvSpPr>
        <p:spPr>
          <a:xfrm flipH="1">
            <a:off x="8021058" y="5074425"/>
            <a:ext cx="187472" cy="13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0" name="Rectangle 4"/>
          <p:cNvSpPr>
            <a:spLocks noGrp="1" noChangeArrowheads="1"/>
          </p:cNvSpPr>
          <p:nvPr>
            <p:ph type="title"/>
          </p:nvPr>
        </p:nvSpPr>
        <p:spPr/>
        <p:txBody>
          <a:bodyPr>
            <a:noAutofit/>
          </a:bodyPr>
          <a:lstStyle/>
          <a:p>
            <a:r>
              <a:rPr lang="en-US" dirty="0" smtClean="0"/>
              <a:t>Fast Recovery</a:t>
            </a:r>
            <a:r>
              <a:rPr lang="en-US" dirty="0"/>
              <a:t/>
            </a:r>
            <a:br>
              <a:rPr lang="en-US" dirty="0"/>
            </a:br>
            <a:r>
              <a:rPr lang="en-US" sz="3200" dirty="0" smtClean="0">
                <a:solidFill>
                  <a:schemeClr val="accent1"/>
                </a:solidFill>
              </a:rPr>
              <a:t>During </a:t>
            </a:r>
            <a:r>
              <a:rPr lang="en-US" sz="3200" dirty="0">
                <a:solidFill>
                  <a:schemeClr val="accent1"/>
                </a:solidFill>
              </a:rPr>
              <a:t>Restart or Restore</a:t>
            </a:r>
          </a:p>
        </p:txBody>
      </p:sp>
      <p:sp>
        <p:nvSpPr>
          <p:cNvPr id="638978" name="Rectangle 2"/>
          <p:cNvSpPr>
            <a:spLocks noGrp="1" noChangeArrowheads="1"/>
          </p:cNvSpPr>
          <p:nvPr>
            <p:ph idx="1"/>
          </p:nvPr>
        </p:nvSpPr>
        <p:spPr/>
        <p:txBody>
          <a:bodyPr/>
          <a:lstStyle/>
          <a:p>
            <a:pPr marL="566738" indent="-566738"/>
            <a:r>
              <a:rPr lang="en-US" sz="2800" dirty="0"/>
              <a:t>SQL Server 2000</a:t>
            </a:r>
          </a:p>
          <a:p>
            <a:pPr marL="1020763" lvl="1" indent="-452438"/>
            <a:r>
              <a:rPr lang="en-US" dirty="0"/>
              <a:t>Database is available after Undo completes</a:t>
            </a:r>
          </a:p>
          <a:p>
            <a:pPr marL="566738" indent="-566738"/>
            <a:endParaRPr lang="en-US" sz="2800" dirty="0"/>
          </a:p>
          <a:p>
            <a:pPr marL="566738" indent="-566738"/>
            <a:endParaRPr lang="en-US" sz="2800" dirty="0"/>
          </a:p>
          <a:p>
            <a:pPr marL="566738" indent="-566738"/>
            <a:endParaRPr lang="en-US" sz="2800" dirty="0" smtClean="0"/>
          </a:p>
          <a:p>
            <a:pPr marL="566738" indent="-566738"/>
            <a:r>
              <a:rPr lang="en-US" sz="2800" dirty="0" smtClean="0"/>
              <a:t>SQL </a:t>
            </a:r>
            <a:r>
              <a:rPr lang="en-US" sz="2800" dirty="0"/>
              <a:t>Server </a:t>
            </a:r>
            <a:r>
              <a:rPr lang="en-US" sz="2800" dirty="0" smtClean="0"/>
              <a:t>2008</a:t>
            </a:r>
            <a:endParaRPr lang="en-US" sz="2800" dirty="0"/>
          </a:p>
          <a:p>
            <a:pPr marL="1020763" lvl="1" indent="-452438"/>
            <a:r>
              <a:rPr lang="en-US" dirty="0"/>
              <a:t>Database is available when Undo begins</a:t>
            </a:r>
          </a:p>
        </p:txBody>
      </p:sp>
      <p:sp>
        <p:nvSpPr>
          <p:cNvPr id="638979" name="Line 3"/>
          <p:cNvSpPr>
            <a:spLocks noChangeShapeType="1"/>
          </p:cNvSpPr>
          <p:nvPr/>
        </p:nvSpPr>
        <p:spPr bwMode="invGray">
          <a:xfrm flipV="1">
            <a:off x="6937375" y="2648200"/>
            <a:ext cx="0" cy="434975"/>
          </a:xfrm>
          <a:prstGeom prst="line">
            <a:avLst/>
          </a:prstGeom>
          <a:noFill/>
          <a:ln w="28575">
            <a:solidFill>
              <a:schemeClr val="tx1"/>
            </a:solidFill>
            <a:round/>
            <a:headEnd/>
            <a:tailEnd type="triangle" w="med" len="med"/>
          </a:ln>
          <a:effectLst/>
        </p:spPr>
        <p:txBody>
          <a:bodyPr>
            <a:spAutoFit/>
          </a:bodyPr>
          <a:lstStyle/>
          <a:p>
            <a:endParaRPr lang="en-US"/>
          </a:p>
        </p:txBody>
      </p:sp>
      <p:sp>
        <p:nvSpPr>
          <p:cNvPr id="638981" name="Rectangle 5"/>
          <p:cNvSpPr>
            <a:spLocks noChangeArrowheads="1"/>
          </p:cNvSpPr>
          <p:nvPr/>
        </p:nvSpPr>
        <p:spPr bwMode="auto">
          <a:xfrm>
            <a:off x="1627188" y="2254500"/>
            <a:ext cx="1865312" cy="373063"/>
          </a:xfrm>
          <a:prstGeom prst="rect">
            <a:avLst/>
          </a:prstGeom>
          <a:solidFill>
            <a:srgbClr val="CC3300"/>
          </a:solidFill>
          <a:ln w="12700">
            <a:solidFill>
              <a:schemeClr val="tx1"/>
            </a:solidFill>
            <a:miter lim="800000"/>
            <a:headEnd type="none" w="sm" len="sm"/>
            <a:tailEnd type="none" w="sm" len="sm"/>
          </a:ln>
          <a:effectLst/>
        </p:spPr>
        <p:txBody>
          <a:bodyPr wrap="none" anchor="ctr"/>
          <a:lstStyle/>
          <a:p>
            <a:endParaRPr lang="en-US"/>
          </a:p>
        </p:txBody>
      </p:sp>
      <p:sp>
        <p:nvSpPr>
          <p:cNvPr id="638982" name="Rectangle 6"/>
          <p:cNvSpPr>
            <a:spLocks noChangeArrowheads="1"/>
          </p:cNvSpPr>
          <p:nvPr/>
        </p:nvSpPr>
        <p:spPr bwMode="auto">
          <a:xfrm>
            <a:off x="3490913" y="2254500"/>
            <a:ext cx="3455987" cy="373063"/>
          </a:xfrm>
          <a:prstGeom prst="rect">
            <a:avLst/>
          </a:prstGeom>
          <a:solidFill>
            <a:srgbClr val="CC3300"/>
          </a:solidFill>
          <a:ln w="12700">
            <a:solidFill>
              <a:schemeClr val="tx1"/>
            </a:solidFill>
            <a:miter lim="800000"/>
            <a:headEnd type="none" w="sm" len="sm"/>
            <a:tailEnd type="none" w="sm" len="sm"/>
          </a:ln>
          <a:effectLst/>
        </p:spPr>
        <p:txBody>
          <a:bodyPr wrap="none" anchor="ctr"/>
          <a:lstStyle/>
          <a:p>
            <a:endParaRPr lang="en-US"/>
          </a:p>
        </p:txBody>
      </p:sp>
      <p:sp>
        <p:nvSpPr>
          <p:cNvPr id="638983" name="Text Box 7"/>
          <p:cNvSpPr txBox="1">
            <a:spLocks noChangeArrowheads="1"/>
          </p:cNvSpPr>
          <p:nvPr/>
        </p:nvSpPr>
        <p:spPr bwMode="auto">
          <a:xfrm>
            <a:off x="4897438" y="2232275"/>
            <a:ext cx="1989137" cy="396875"/>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a:latin typeface="Arial" charset="0"/>
                <a:cs typeface="Arial" charset="0"/>
              </a:rPr>
              <a:t>Undo</a:t>
            </a:r>
          </a:p>
        </p:txBody>
      </p:sp>
      <p:sp>
        <p:nvSpPr>
          <p:cNvPr id="638984" name="Text Box 8"/>
          <p:cNvSpPr txBox="1">
            <a:spLocks noChangeArrowheads="1"/>
          </p:cNvSpPr>
          <p:nvPr/>
        </p:nvSpPr>
        <p:spPr bwMode="auto">
          <a:xfrm>
            <a:off x="1668463" y="2232275"/>
            <a:ext cx="1989137" cy="396875"/>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a:latin typeface="Arial" charset="0"/>
                <a:cs typeface="Arial" charset="0"/>
              </a:rPr>
              <a:t>Redo</a:t>
            </a:r>
          </a:p>
        </p:txBody>
      </p:sp>
      <p:sp>
        <p:nvSpPr>
          <p:cNvPr id="638985" name="Text Box 9"/>
          <p:cNvSpPr txBox="1">
            <a:spLocks noChangeArrowheads="1"/>
          </p:cNvSpPr>
          <p:nvPr/>
        </p:nvSpPr>
        <p:spPr bwMode="auto">
          <a:xfrm>
            <a:off x="6807200" y="3078413"/>
            <a:ext cx="1916113" cy="396875"/>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b="0">
                <a:latin typeface="Segoe" pitchFamily="34" charset="0"/>
                <a:cs typeface="Arial" charset="0"/>
              </a:rPr>
              <a:t>DB is Available</a:t>
            </a:r>
          </a:p>
        </p:txBody>
      </p:sp>
      <p:sp>
        <p:nvSpPr>
          <p:cNvPr id="638986" name="Rectangle 10"/>
          <p:cNvSpPr>
            <a:spLocks noChangeArrowheads="1"/>
          </p:cNvSpPr>
          <p:nvPr/>
        </p:nvSpPr>
        <p:spPr bwMode="auto">
          <a:xfrm>
            <a:off x="6946900" y="2256088"/>
            <a:ext cx="708025" cy="373062"/>
          </a:xfrm>
          <a:prstGeom prst="rect">
            <a:avLst/>
          </a:prstGeom>
          <a:solidFill>
            <a:srgbClr val="009900"/>
          </a:solidFill>
          <a:ln w="12700">
            <a:solidFill>
              <a:schemeClr val="tx1"/>
            </a:solidFill>
            <a:miter lim="800000"/>
            <a:headEnd type="none" w="sm" len="sm"/>
            <a:tailEnd type="none" w="sm" len="sm"/>
          </a:ln>
          <a:effectLst/>
        </p:spPr>
        <p:txBody>
          <a:bodyPr wrap="none" anchor="ctr"/>
          <a:lstStyle/>
          <a:p>
            <a:endParaRPr lang="en-US"/>
          </a:p>
        </p:txBody>
      </p:sp>
      <p:sp>
        <p:nvSpPr>
          <p:cNvPr id="638987" name="Line 11"/>
          <p:cNvSpPr>
            <a:spLocks noChangeShapeType="1"/>
          </p:cNvSpPr>
          <p:nvPr/>
        </p:nvSpPr>
        <p:spPr bwMode="auto">
          <a:xfrm>
            <a:off x="1651000" y="3041900"/>
            <a:ext cx="3003550" cy="0"/>
          </a:xfrm>
          <a:prstGeom prst="line">
            <a:avLst/>
          </a:prstGeom>
          <a:noFill/>
          <a:ln w="38100">
            <a:solidFill>
              <a:schemeClr val="accent1"/>
            </a:solidFill>
            <a:round/>
            <a:headEnd/>
            <a:tailEnd type="arrow" w="med" len="med"/>
          </a:ln>
          <a:effectLst/>
        </p:spPr>
        <p:txBody>
          <a:bodyPr/>
          <a:lstStyle/>
          <a:p>
            <a:endParaRPr lang="en-US"/>
          </a:p>
        </p:txBody>
      </p:sp>
      <p:sp>
        <p:nvSpPr>
          <p:cNvPr id="638988" name="Text Box 12"/>
          <p:cNvSpPr txBox="1">
            <a:spLocks noChangeArrowheads="1"/>
          </p:cNvSpPr>
          <p:nvPr/>
        </p:nvSpPr>
        <p:spPr bwMode="auto">
          <a:xfrm>
            <a:off x="3794125" y="3046663"/>
            <a:ext cx="776288" cy="396875"/>
          </a:xfrm>
          <a:prstGeom prst="rect">
            <a:avLst/>
          </a:prstGeom>
          <a:noFill/>
          <a:ln w="9525">
            <a:noFill/>
            <a:miter lim="800000"/>
            <a:headEnd/>
            <a:tailEnd/>
          </a:ln>
          <a:effectLst/>
        </p:spPr>
        <p:txBody>
          <a:bodyPr wrap="none">
            <a:spAutoFit/>
          </a:bodyPr>
          <a:lstStyle/>
          <a:p>
            <a:pPr algn="l" eaLnBrk="1" hangingPunct="1">
              <a:lnSpc>
                <a:spcPct val="100000"/>
              </a:lnSpc>
              <a:spcBef>
                <a:spcPct val="0"/>
              </a:spcBef>
            </a:pPr>
            <a:r>
              <a:rPr lang="en-US" sz="2000">
                <a:solidFill>
                  <a:schemeClr val="accent1"/>
                </a:solidFill>
                <a:latin typeface="Arial" charset="0"/>
                <a:cs typeface="Arial" charset="0"/>
              </a:rPr>
              <a:t>Time</a:t>
            </a:r>
          </a:p>
        </p:txBody>
      </p:sp>
      <p:grpSp>
        <p:nvGrpSpPr>
          <p:cNvPr id="638989" name="Group 13"/>
          <p:cNvGrpSpPr>
            <a:grpSpLocks/>
          </p:cNvGrpSpPr>
          <p:nvPr/>
        </p:nvGrpSpPr>
        <p:grpSpPr bwMode="auto">
          <a:xfrm>
            <a:off x="1627188" y="4702713"/>
            <a:ext cx="6029325" cy="1257300"/>
            <a:chOff x="1025" y="3411"/>
            <a:chExt cx="3798" cy="792"/>
          </a:xfrm>
        </p:grpSpPr>
        <p:grpSp>
          <p:nvGrpSpPr>
            <p:cNvPr id="638990" name="Group 14"/>
            <p:cNvGrpSpPr>
              <a:grpSpLocks/>
            </p:cNvGrpSpPr>
            <p:nvPr/>
          </p:nvGrpSpPr>
          <p:grpSpPr bwMode="auto">
            <a:xfrm>
              <a:off x="1025" y="3411"/>
              <a:ext cx="3798" cy="250"/>
              <a:chOff x="1025" y="3411"/>
              <a:chExt cx="3798" cy="250"/>
            </a:xfrm>
          </p:grpSpPr>
          <p:sp>
            <p:nvSpPr>
              <p:cNvPr id="638991" name="Rectangle 15"/>
              <p:cNvSpPr>
                <a:spLocks noChangeArrowheads="1"/>
              </p:cNvSpPr>
              <p:nvPr/>
            </p:nvSpPr>
            <p:spPr bwMode="auto">
              <a:xfrm>
                <a:off x="1025" y="3425"/>
                <a:ext cx="1175" cy="235"/>
              </a:xfrm>
              <a:prstGeom prst="rect">
                <a:avLst/>
              </a:prstGeom>
              <a:solidFill>
                <a:srgbClr val="CC3300"/>
              </a:solidFill>
              <a:ln w="12700">
                <a:solidFill>
                  <a:schemeClr val="tx1"/>
                </a:solidFill>
                <a:miter lim="800000"/>
                <a:headEnd type="none" w="sm" len="sm"/>
                <a:tailEnd type="none" w="sm" len="sm"/>
              </a:ln>
              <a:effectLst/>
            </p:spPr>
            <p:txBody>
              <a:bodyPr wrap="none" anchor="ctr"/>
              <a:lstStyle/>
              <a:p>
                <a:endParaRPr lang="en-US"/>
              </a:p>
            </p:txBody>
          </p:sp>
          <p:sp>
            <p:nvSpPr>
              <p:cNvPr id="638992" name="Rectangle 16"/>
              <p:cNvSpPr>
                <a:spLocks noChangeArrowheads="1"/>
              </p:cNvSpPr>
              <p:nvPr/>
            </p:nvSpPr>
            <p:spPr bwMode="auto">
              <a:xfrm>
                <a:off x="2200" y="3425"/>
                <a:ext cx="2179" cy="235"/>
              </a:xfrm>
              <a:prstGeom prst="rect">
                <a:avLst/>
              </a:prstGeom>
              <a:solidFill>
                <a:srgbClr val="66FF66"/>
              </a:solidFill>
              <a:ln w="12700">
                <a:solidFill>
                  <a:schemeClr val="tx1"/>
                </a:solidFill>
                <a:miter lim="800000"/>
                <a:headEnd type="none" w="sm" len="sm"/>
                <a:tailEnd type="none" w="sm" len="sm"/>
              </a:ln>
              <a:effectLst/>
            </p:spPr>
            <p:txBody>
              <a:bodyPr wrap="none" anchor="ctr"/>
              <a:lstStyle/>
              <a:p>
                <a:pPr eaLnBrk="1" hangingPunct="1"/>
                <a:endParaRPr lang="en-US" sz="2800" b="0">
                  <a:latin typeface="Segoe" pitchFamily="34" charset="0"/>
                  <a:cs typeface="Arial" charset="0"/>
                </a:endParaRPr>
              </a:p>
            </p:txBody>
          </p:sp>
          <p:sp>
            <p:nvSpPr>
              <p:cNvPr id="638993" name="Text Box 17"/>
              <p:cNvSpPr txBox="1">
                <a:spLocks noChangeArrowheads="1"/>
              </p:cNvSpPr>
              <p:nvPr/>
            </p:nvSpPr>
            <p:spPr bwMode="auto">
              <a:xfrm>
                <a:off x="3085" y="3411"/>
                <a:ext cx="1253" cy="2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a:latin typeface="Arial" charset="0"/>
                    <a:cs typeface="Arial" charset="0"/>
                  </a:rPr>
                  <a:t>Undo</a:t>
                </a:r>
              </a:p>
            </p:txBody>
          </p:sp>
          <p:sp>
            <p:nvSpPr>
              <p:cNvPr id="638994" name="Text Box 18"/>
              <p:cNvSpPr txBox="1">
                <a:spLocks noChangeArrowheads="1"/>
              </p:cNvSpPr>
              <p:nvPr/>
            </p:nvSpPr>
            <p:spPr bwMode="auto">
              <a:xfrm>
                <a:off x="1051" y="3411"/>
                <a:ext cx="1153" cy="2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a:latin typeface="Arial" charset="0"/>
                    <a:cs typeface="Arial" charset="0"/>
                  </a:rPr>
                  <a:t>Redo</a:t>
                </a:r>
              </a:p>
            </p:txBody>
          </p:sp>
          <p:sp>
            <p:nvSpPr>
              <p:cNvPr id="638995" name="Rectangle 19"/>
              <p:cNvSpPr>
                <a:spLocks noChangeArrowheads="1"/>
              </p:cNvSpPr>
              <p:nvPr/>
            </p:nvSpPr>
            <p:spPr bwMode="auto">
              <a:xfrm>
                <a:off x="4377" y="3424"/>
                <a:ext cx="446" cy="237"/>
              </a:xfrm>
              <a:prstGeom prst="rect">
                <a:avLst/>
              </a:prstGeom>
              <a:solidFill>
                <a:srgbClr val="009900"/>
              </a:solidFill>
              <a:ln w="12700">
                <a:solidFill>
                  <a:schemeClr val="tx1"/>
                </a:solidFill>
                <a:miter lim="800000"/>
                <a:headEnd type="none" w="sm" len="sm"/>
                <a:tailEnd type="none" w="sm" len="sm"/>
              </a:ln>
              <a:effectLst/>
            </p:spPr>
            <p:txBody>
              <a:bodyPr wrap="none" anchor="ctr"/>
              <a:lstStyle/>
              <a:p>
                <a:endParaRPr lang="en-US"/>
              </a:p>
            </p:txBody>
          </p:sp>
        </p:grpSp>
        <p:sp>
          <p:nvSpPr>
            <p:cNvPr id="638996" name="Line 20"/>
            <p:cNvSpPr>
              <a:spLocks noChangeShapeType="1"/>
            </p:cNvSpPr>
            <p:nvPr/>
          </p:nvSpPr>
          <p:spPr bwMode="invGray">
            <a:xfrm flipV="1">
              <a:off x="2191" y="3682"/>
              <a:ext cx="0" cy="274"/>
            </a:xfrm>
            <a:prstGeom prst="line">
              <a:avLst/>
            </a:prstGeom>
            <a:noFill/>
            <a:ln w="28575">
              <a:solidFill>
                <a:schemeClr val="tx1"/>
              </a:solidFill>
              <a:round/>
              <a:headEnd/>
              <a:tailEnd type="triangle" w="med" len="med"/>
            </a:ln>
            <a:effectLst/>
          </p:spPr>
          <p:txBody>
            <a:bodyPr>
              <a:spAutoFit/>
            </a:bodyPr>
            <a:lstStyle/>
            <a:p>
              <a:endParaRPr lang="en-US"/>
            </a:p>
          </p:txBody>
        </p:sp>
        <p:sp>
          <p:nvSpPr>
            <p:cNvPr id="638997" name="Text Box 21"/>
            <p:cNvSpPr txBox="1">
              <a:spLocks noChangeArrowheads="1"/>
            </p:cNvSpPr>
            <p:nvPr/>
          </p:nvSpPr>
          <p:spPr bwMode="auto">
            <a:xfrm>
              <a:off x="2109" y="3953"/>
              <a:ext cx="1207" cy="250"/>
            </a:xfrm>
            <a:prstGeom prst="rect">
              <a:avLst/>
            </a:prstGeom>
            <a:noFill/>
            <a:ln w="12700">
              <a:noFill/>
              <a:miter lim="800000"/>
              <a:headEnd type="none" w="sm" len="sm"/>
              <a:tailEnd type="none" w="sm" len="sm"/>
            </a:ln>
            <a:effectLst/>
          </p:spPr>
          <p:txBody>
            <a:bodyPr>
              <a:spAutoFit/>
            </a:bodyPr>
            <a:lstStyle/>
            <a:p>
              <a:pPr algn="l">
                <a:lnSpc>
                  <a:spcPct val="100000"/>
                </a:lnSpc>
                <a:spcBef>
                  <a:spcPct val="50000"/>
                </a:spcBef>
              </a:pPr>
              <a:r>
                <a:rPr lang="en-US" sz="2000" b="0">
                  <a:latin typeface="Segoe" pitchFamily="34" charset="0"/>
                  <a:cs typeface="Arial" charset="0"/>
                </a:rPr>
                <a:t>DB is Available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8988"/>
                                        </p:tgtEl>
                                        <p:attrNameLst>
                                          <p:attrName>style.visibility</p:attrName>
                                        </p:attrNameLst>
                                      </p:cBhvr>
                                      <p:to>
                                        <p:strVal val="visible"/>
                                      </p:to>
                                    </p:set>
                                    <p:anim calcmode="lin" valueType="num">
                                      <p:cBhvr additive="base">
                                        <p:cTn id="7" dur="1000" fill="hold"/>
                                        <p:tgtEl>
                                          <p:spTgt spid="638988"/>
                                        </p:tgtEl>
                                        <p:attrNameLst>
                                          <p:attrName>ppt_x</p:attrName>
                                        </p:attrNameLst>
                                      </p:cBhvr>
                                      <p:tavLst>
                                        <p:tav tm="0">
                                          <p:val>
                                            <p:strVal val="0-#ppt_w/2"/>
                                          </p:val>
                                        </p:tav>
                                        <p:tav tm="100000">
                                          <p:val>
                                            <p:strVal val="#ppt_x"/>
                                          </p:val>
                                        </p:tav>
                                      </p:tavLst>
                                    </p:anim>
                                    <p:anim calcmode="lin" valueType="num">
                                      <p:cBhvr additive="base">
                                        <p:cTn id="8" dur="1000" fill="hold"/>
                                        <p:tgtEl>
                                          <p:spTgt spid="63898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8987"/>
                                        </p:tgtEl>
                                        <p:attrNameLst>
                                          <p:attrName>style.visibility</p:attrName>
                                        </p:attrNameLst>
                                      </p:cBhvr>
                                      <p:to>
                                        <p:strVal val="visible"/>
                                      </p:to>
                                    </p:set>
                                    <p:anim calcmode="lin" valueType="num">
                                      <p:cBhvr additive="base">
                                        <p:cTn id="11" dur="1000" fill="hold"/>
                                        <p:tgtEl>
                                          <p:spTgt spid="638987"/>
                                        </p:tgtEl>
                                        <p:attrNameLst>
                                          <p:attrName>ppt_x</p:attrName>
                                        </p:attrNameLst>
                                      </p:cBhvr>
                                      <p:tavLst>
                                        <p:tav tm="0">
                                          <p:val>
                                            <p:strVal val="0-#ppt_w/2"/>
                                          </p:val>
                                        </p:tav>
                                        <p:tav tm="100000">
                                          <p:val>
                                            <p:strVal val="#ppt_x"/>
                                          </p:val>
                                        </p:tav>
                                      </p:tavLst>
                                    </p:anim>
                                    <p:anim calcmode="lin" valueType="num">
                                      <p:cBhvr additive="base">
                                        <p:cTn id="12" dur="1000" fill="hold"/>
                                        <p:tgtEl>
                                          <p:spTgt spid="63898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8981"/>
                                        </p:tgtEl>
                                        <p:attrNameLst>
                                          <p:attrName>style.visibility</p:attrName>
                                        </p:attrNameLst>
                                      </p:cBhvr>
                                      <p:to>
                                        <p:strVal val="visible"/>
                                      </p:to>
                                    </p:set>
                                    <p:anim calcmode="lin" valueType="num">
                                      <p:cBhvr additive="base">
                                        <p:cTn id="15" dur="1000" fill="hold"/>
                                        <p:tgtEl>
                                          <p:spTgt spid="638981"/>
                                        </p:tgtEl>
                                        <p:attrNameLst>
                                          <p:attrName>ppt_x</p:attrName>
                                        </p:attrNameLst>
                                      </p:cBhvr>
                                      <p:tavLst>
                                        <p:tav tm="0">
                                          <p:val>
                                            <p:strVal val="0-#ppt_w/2"/>
                                          </p:val>
                                        </p:tav>
                                        <p:tav tm="100000">
                                          <p:val>
                                            <p:strVal val="#ppt_x"/>
                                          </p:val>
                                        </p:tav>
                                      </p:tavLst>
                                    </p:anim>
                                    <p:anim calcmode="lin" valueType="num">
                                      <p:cBhvr additive="base">
                                        <p:cTn id="16" dur="1000" fill="hold"/>
                                        <p:tgtEl>
                                          <p:spTgt spid="63898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additive="base">
                                        <p:cTn id="19" dur="1000" fill="hold"/>
                                        <p:tgtEl>
                                          <p:spTgt spid="638982"/>
                                        </p:tgtEl>
                                        <p:attrNameLst>
                                          <p:attrName>ppt_x</p:attrName>
                                        </p:attrNameLst>
                                      </p:cBhvr>
                                      <p:tavLst>
                                        <p:tav tm="0">
                                          <p:val>
                                            <p:strVal val="0-#ppt_w/2"/>
                                          </p:val>
                                        </p:tav>
                                        <p:tav tm="100000">
                                          <p:val>
                                            <p:strVal val="#ppt_x"/>
                                          </p:val>
                                        </p:tav>
                                      </p:tavLst>
                                    </p:anim>
                                    <p:anim calcmode="lin" valueType="num">
                                      <p:cBhvr additive="base">
                                        <p:cTn id="20" dur="1000" fill="hold"/>
                                        <p:tgtEl>
                                          <p:spTgt spid="63898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38986"/>
                                        </p:tgtEl>
                                        <p:attrNameLst>
                                          <p:attrName>style.visibility</p:attrName>
                                        </p:attrNameLst>
                                      </p:cBhvr>
                                      <p:to>
                                        <p:strVal val="visible"/>
                                      </p:to>
                                    </p:set>
                                    <p:anim calcmode="lin" valueType="num">
                                      <p:cBhvr additive="base">
                                        <p:cTn id="23" dur="1000" fill="hold"/>
                                        <p:tgtEl>
                                          <p:spTgt spid="638986"/>
                                        </p:tgtEl>
                                        <p:attrNameLst>
                                          <p:attrName>ppt_x</p:attrName>
                                        </p:attrNameLst>
                                      </p:cBhvr>
                                      <p:tavLst>
                                        <p:tav tm="0">
                                          <p:val>
                                            <p:strVal val="0-#ppt_w/2"/>
                                          </p:val>
                                        </p:tav>
                                        <p:tav tm="100000">
                                          <p:val>
                                            <p:strVal val="#ppt_x"/>
                                          </p:val>
                                        </p:tav>
                                      </p:tavLst>
                                    </p:anim>
                                    <p:anim calcmode="lin" valueType="num">
                                      <p:cBhvr additive="base">
                                        <p:cTn id="24" dur="1000" fill="hold"/>
                                        <p:tgtEl>
                                          <p:spTgt spid="6389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8979"/>
                                        </p:tgtEl>
                                        <p:attrNameLst>
                                          <p:attrName>style.visibility</p:attrName>
                                        </p:attrNameLst>
                                      </p:cBhvr>
                                      <p:to>
                                        <p:strVal val="visible"/>
                                      </p:to>
                                    </p:set>
                                    <p:anim calcmode="lin" valueType="num">
                                      <p:cBhvr additive="base">
                                        <p:cTn id="27" dur="1000" fill="hold"/>
                                        <p:tgtEl>
                                          <p:spTgt spid="638979"/>
                                        </p:tgtEl>
                                        <p:attrNameLst>
                                          <p:attrName>ppt_x</p:attrName>
                                        </p:attrNameLst>
                                      </p:cBhvr>
                                      <p:tavLst>
                                        <p:tav tm="0">
                                          <p:val>
                                            <p:strVal val="0-#ppt_w/2"/>
                                          </p:val>
                                        </p:tav>
                                        <p:tav tm="100000">
                                          <p:val>
                                            <p:strVal val="#ppt_x"/>
                                          </p:val>
                                        </p:tav>
                                      </p:tavLst>
                                    </p:anim>
                                    <p:anim calcmode="lin" valueType="num">
                                      <p:cBhvr additive="base">
                                        <p:cTn id="28" dur="1000" fill="hold"/>
                                        <p:tgtEl>
                                          <p:spTgt spid="63897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38985"/>
                                        </p:tgtEl>
                                        <p:attrNameLst>
                                          <p:attrName>style.visibility</p:attrName>
                                        </p:attrNameLst>
                                      </p:cBhvr>
                                      <p:to>
                                        <p:strVal val="visible"/>
                                      </p:to>
                                    </p:set>
                                    <p:anim calcmode="lin" valueType="num">
                                      <p:cBhvr additive="base">
                                        <p:cTn id="31" dur="1000" fill="hold"/>
                                        <p:tgtEl>
                                          <p:spTgt spid="638985"/>
                                        </p:tgtEl>
                                        <p:attrNameLst>
                                          <p:attrName>ppt_x</p:attrName>
                                        </p:attrNameLst>
                                      </p:cBhvr>
                                      <p:tavLst>
                                        <p:tav tm="0">
                                          <p:val>
                                            <p:strVal val="0-#ppt_w/2"/>
                                          </p:val>
                                        </p:tav>
                                        <p:tav tm="100000">
                                          <p:val>
                                            <p:strVal val="#ppt_x"/>
                                          </p:val>
                                        </p:tav>
                                      </p:tavLst>
                                    </p:anim>
                                    <p:anim calcmode="lin" valueType="num">
                                      <p:cBhvr additive="base">
                                        <p:cTn id="32" dur="1000" fill="hold"/>
                                        <p:tgtEl>
                                          <p:spTgt spid="63898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38983"/>
                                        </p:tgtEl>
                                        <p:attrNameLst>
                                          <p:attrName>style.visibility</p:attrName>
                                        </p:attrNameLst>
                                      </p:cBhvr>
                                      <p:to>
                                        <p:strVal val="visible"/>
                                      </p:to>
                                    </p:set>
                                    <p:anim calcmode="lin" valueType="num">
                                      <p:cBhvr additive="base">
                                        <p:cTn id="35" dur="1000" fill="hold"/>
                                        <p:tgtEl>
                                          <p:spTgt spid="638983"/>
                                        </p:tgtEl>
                                        <p:attrNameLst>
                                          <p:attrName>ppt_x</p:attrName>
                                        </p:attrNameLst>
                                      </p:cBhvr>
                                      <p:tavLst>
                                        <p:tav tm="0">
                                          <p:val>
                                            <p:strVal val="0-#ppt_w/2"/>
                                          </p:val>
                                        </p:tav>
                                        <p:tav tm="100000">
                                          <p:val>
                                            <p:strVal val="#ppt_x"/>
                                          </p:val>
                                        </p:tav>
                                      </p:tavLst>
                                    </p:anim>
                                    <p:anim calcmode="lin" valueType="num">
                                      <p:cBhvr additive="base">
                                        <p:cTn id="36" dur="1000" fill="hold"/>
                                        <p:tgtEl>
                                          <p:spTgt spid="63898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38984"/>
                                        </p:tgtEl>
                                        <p:attrNameLst>
                                          <p:attrName>style.visibility</p:attrName>
                                        </p:attrNameLst>
                                      </p:cBhvr>
                                      <p:to>
                                        <p:strVal val="visible"/>
                                      </p:to>
                                    </p:set>
                                    <p:anim calcmode="lin" valueType="num">
                                      <p:cBhvr additive="base">
                                        <p:cTn id="39" dur="1000" fill="hold"/>
                                        <p:tgtEl>
                                          <p:spTgt spid="638984"/>
                                        </p:tgtEl>
                                        <p:attrNameLst>
                                          <p:attrName>ppt_x</p:attrName>
                                        </p:attrNameLst>
                                      </p:cBhvr>
                                      <p:tavLst>
                                        <p:tav tm="0">
                                          <p:val>
                                            <p:strVal val="0-#ppt_w/2"/>
                                          </p:val>
                                        </p:tav>
                                        <p:tav tm="100000">
                                          <p:val>
                                            <p:strVal val="#ppt_x"/>
                                          </p:val>
                                        </p:tav>
                                      </p:tavLst>
                                    </p:anim>
                                    <p:anim calcmode="lin" valueType="num">
                                      <p:cBhvr additive="base">
                                        <p:cTn id="40" dur="1000" fill="hold"/>
                                        <p:tgtEl>
                                          <p:spTgt spid="63898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8978">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8978">
                                            <p:txEl>
                                              <p:pRg st="6" end="6"/>
                                            </p:txEl>
                                          </p:spTgt>
                                        </p:tgtEl>
                                        <p:attrNameLst>
                                          <p:attrName>style.visibility</p:attrName>
                                        </p:attrNameLst>
                                      </p:cBhvr>
                                      <p:to>
                                        <p:strVal val="visible"/>
                                      </p:to>
                                    </p:set>
                                  </p:childTnLst>
                                </p:cTn>
                              </p:par>
                            </p:childTnLst>
                          </p:cTn>
                        </p:par>
                        <p:par>
                          <p:cTn id="47" fill="hold">
                            <p:stCondLst>
                              <p:cond delay="0"/>
                            </p:stCondLst>
                            <p:childTnLst>
                              <p:par>
                                <p:cTn id="48" presetID="2" presetClass="entr" presetSubtype="8" fill="hold" nodeType="afterEffect">
                                  <p:stCondLst>
                                    <p:cond delay="500"/>
                                  </p:stCondLst>
                                  <p:childTnLst>
                                    <p:set>
                                      <p:cBhvr>
                                        <p:cTn id="49" dur="1" fill="hold">
                                          <p:stCondLst>
                                            <p:cond delay="0"/>
                                          </p:stCondLst>
                                        </p:cTn>
                                        <p:tgtEl>
                                          <p:spTgt spid="638989"/>
                                        </p:tgtEl>
                                        <p:attrNameLst>
                                          <p:attrName>style.visibility</p:attrName>
                                        </p:attrNameLst>
                                      </p:cBhvr>
                                      <p:to>
                                        <p:strVal val="visible"/>
                                      </p:to>
                                    </p:set>
                                    <p:anim calcmode="lin" valueType="num">
                                      <p:cBhvr additive="base">
                                        <p:cTn id="50" dur="1000" fill="hold"/>
                                        <p:tgtEl>
                                          <p:spTgt spid="638989"/>
                                        </p:tgtEl>
                                        <p:attrNameLst>
                                          <p:attrName>ppt_x</p:attrName>
                                        </p:attrNameLst>
                                      </p:cBhvr>
                                      <p:tavLst>
                                        <p:tav tm="0">
                                          <p:val>
                                            <p:strVal val="0-#ppt_w/2"/>
                                          </p:val>
                                        </p:tav>
                                        <p:tav tm="100000">
                                          <p:val>
                                            <p:strVal val="#ppt_x"/>
                                          </p:val>
                                        </p:tav>
                                      </p:tavLst>
                                    </p:anim>
                                    <p:anim calcmode="lin" valueType="num">
                                      <p:cBhvr additive="base">
                                        <p:cTn id="51" dur="1000" fill="hold"/>
                                        <p:tgtEl>
                                          <p:spTgt spid="638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nimBg="1"/>
      <p:bldP spid="638981" grpId="0" animBg="1"/>
      <p:bldP spid="638982" grpId="0" animBg="1"/>
      <p:bldP spid="638983" grpId="0"/>
      <p:bldP spid="638984" grpId="0"/>
      <p:bldP spid="638985" grpId="0"/>
      <p:bldP spid="638986" grpId="0" animBg="1"/>
      <p:bldP spid="638987" grpId="0" animBg="1"/>
      <p:bldP spid="6389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2184400" y="2857500"/>
            <a:ext cx="4394200" cy="2590800"/>
          </a:xfrm>
          <a:prstGeom prst="downArrow">
            <a:avLst/>
          </a:prstGeom>
          <a:solidFill>
            <a:srgbClr val="D34817">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Online Index Operations</a:t>
            </a:r>
            <a:endParaRPr lang="en-GB" dirty="0"/>
          </a:p>
        </p:txBody>
      </p:sp>
      <p:sp>
        <p:nvSpPr>
          <p:cNvPr id="3" name="Content Placeholder 2"/>
          <p:cNvSpPr>
            <a:spLocks noGrp="1"/>
          </p:cNvSpPr>
          <p:nvPr>
            <p:ph idx="1"/>
          </p:nvPr>
        </p:nvSpPr>
        <p:spPr/>
        <p:txBody>
          <a:bodyPr/>
          <a:lstStyle/>
          <a:p>
            <a:r>
              <a:rPr lang="en-GB" dirty="0" smtClean="0"/>
              <a:t>Create, Rebuild, and Drop indexes online</a:t>
            </a:r>
          </a:p>
        </p:txBody>
      </p:sp>
      <p:sp>
        <p:nvSpPr>
          <p:cNvPr id="4" name="TextBox 3"/>
          <p:cNvSpPr txBox="1"/>
          <p:nvPr/>
        </p:nvSpPr>
        <p:spPr>
          <a:xfrm>
            <a:off x="2171700" y="1930400"/>
            <a:ext cx="4320413" cy="9198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l"/>
            <a:r>
              <a:rPr lang="en-GB" b="0" dirty="0" smtClean="0">
                <a:latin typeface="Courier New" pitchFamily="49" charset="0"/>
                <a:cs typeface="Courier New" pitchFamily="49" charset="0"/>
              </a:rPr>
              <a:t>CREATE CLUSTERED INDEX </a:t>
            </a:r>
            <a:r>
              <a:rPr lang="en-GB" b="0" dirty="0" err="1" smtClean="0">
                <a:latin typeface="Courier New" pitchFamily="49" charset="0"/>
                <a:cs typeface="Courier New" pitchFamily="49" charset="0"/>
              </a:rPr>
              <a:t>idx_Prd</a:t>
            </a:r>
            <a:endParaRPr lang="en-GB" b="0" dirty="0" smtClean="0">
              <a:latin typeface="Courier New" pitchFamily="49" charset="0"/>
              <a:cs typeface="Courier New" pitchFamily="49" charset="0"/>
            </a:endParaRPr>
          </a:p>
          <a:p>
            <a:pPr algn="l"/>
            <a:r>
              <a:rPr lang="en-GB" b="0" dirty="0" smtClean="0">
                <a:latin typeface="Courier New" pitchFamily="49" charset="0"/>
                <a:cs typeface="Courier New" pitchFamily="49" charset="0"/>
              </a:rPr>
              <a:t>ON Products</a:t>
            </a:r>
          </a:p>
          <a:p>
            <a:pPr algn="l"/>
            <a:r>
              <a:rPr lang="en-GB" b="0" dirty="0" smtClean="0">
                <a:latin typeface="Courier New" pitchFamily="49" charset="0"/>
                <a:cs typeface="Courier New" pitchFamily="49" charset="0"/>
              </a:rPr>
              <a:t>WITH (ONLINE = ON)</a:t>
            </a:r>
            <a:endParaRPr lang="en-GB" b="0" dirty="0">
              <a:latin typeface="Courier New" pitchFamily="49" charset="0"/>
              <a:cs typeface="Courier New" pitchFamily="49" charset="0"/>
            </a:endParaRPr>
          </a:p>
        </p:txBody>
      </p:sp>
      <p:pic>
        <p:nvPicPr>
          <p:cNvPr id="2050" name="Picture 2" descr="C:\Work\MSL Graphics\Table.png"/>
          <p:cNvPicPr>
            <a:picLocks noChangeAspect="1" noChangeArrowheads="1"/>
          </p:cNvPicPr>
          <p:nvPr/>
        </p:nvPicPr>
        <p:blipFill>
          <a:blip r:embed="rId3" cstate="print"/>
          <a:srcRect/>
          <a:stretch>
            <a:fillRect/>
          </a:stretch>
        </p:blipFill>
        <p:spPr bwMode="auto">
          <a:xfrm>
            <a:off x="3175000" y="3267383"/>
            <a:ext cx="493713" cy="545792"/>
          </a:xfrm>
          <a:prstGeom prst="rect">
            <a:avLst/>
          </a:prstGeom>
          <a:noFill/>
        </p:spPr>
      </p:pic>
      <p:grpSp>
        <p:nvGrpSpPr>
          <p:cNvPr id="24" name="Group 23"/>
          <p:cNvGrpSpPr/>
          <p:nvPr/>
        </p:nvGrpSpPr>
        <p:grpSpPr>
          <a:xfrm>
            <a:off x="4914900" y="3157259"/>
            <a:ext cx="544513" cy="619207"/>
            <a:chOff x="5422900" y="3195359"/>
            <a:chExt cx="544513" cy="619207"/>
          </a:xfrm>
        </p:grpSpPr>
        <p:pic>
          <p:nvPicPr>
            <p:cNvPr id="10" name="Picture 2" descr="C:\Work\MSL Graphics\Table.png"/>
            <p:cNvPicPr>
              <a:picLocks noChangeAspect="1" noChangeArrowheads="1"/>
            </p:cNvPicPr>
            <p:nvPr/>
          </p:nvPicPr>
          <p:blipFill>
            <a:blip r:embed="rId4" cstate="print"/>
            <a:srcRect/>
            <a:stretch>
              <a:fillRect/>
            </a:stretch>
          </p:blipFill>
          <p:spPr bwMode="auto">
            <a:xfrm>
              <a:off x="5422900" y="3522775"/>
              <a:ext cx="239713" cy="264999"/>
            </a:xfrm>
            <a:prstGeom prst="rect">
              <a:avLst/>
            </a:prstGeom>
            <a:noFill/>
          </p:spPr>
        </p:pic>
        <p:pic>
          <p:nvPicPr>
            <p:cNvPr id="11" name="Picture 2" descr="C:\Work\MSL Graphics\Table.png"/>
            <p:cNvPicPr>
              <a:picLocks noChangeAspect="1" noChangeArrowheads="1"/>
            </p:cNvPicPr>
            <p:nvPr/>
          </p:nvPicPr>
          <p:blipFill>
            <a:blip r:embed="rId4" cstate="print"/>
            <a:srcRect/>
            <a:stretch>
              <a:fillRect/>
            </a:stretch>
          </p:blipFill>
          <p:spPr bwMode="auto">
            <a:xfrm>
              <a:off x="5727700" y="3549567"/>
              <a:ext cx="239713" cy="264999"/>
            </a:xfrm>
            <a:prstGeom prst="rect">
              <a:avLst/>
            </a:prstGeom>
            <a:noFill/>
          </p:spPr>
        </p:pic>
        <p:cxnSp>
          <p:nvCxnSpPr>
            <p:cNvPr id="14" name="Straight Connector 13"/>
            <p:cNvCxnSpPr>
              <a:endCxn id="10" idx="0"/>
            </p:cNvCxnSpPr>
            <p:nvPr/>
          </p:nvCxnSpPr>
          <p:spPr>
            <a:xfrm rot="5400000">
              <a:off x="5512142" y="3358016"/>
              <a:ext cx="195375" cy="134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1"/>
              <a:endCxn id="11" idx="0"/>
            </p:cNvCxnSpPr>
            <p:nvPr/>
          </p:nvCxnSpPr>
          <p:spPr>
            <a:xfrm rot="10800000" flipH="1" flipV="1">
              <a:off x="5562599" y="3327859"/>
              <a:ext cx="284957" cy="22170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C:\Work\MSL Graphics\Table.png"/>
            <p:cNvPicPr>
              <a:picLocks noChangeAspect="1" noChangeArrowheads="1"/>
            </p:cNvPicPr>
            <p:nvPr/>
          </p:nvPicPr>
          <p:blipFill>
            <a:blip r:embed="rId4" cstate="print"/>
            <a:srcRect/>
            <a:stretch>
              <a:fillRect/>
            </a:stretch>
          </p:blipFill>
          <p:spPr bwMode="auto">
            <a:xfrm>
              <a:off x="5562600" y="3195359"/>
              <a:ext cx="239713" cy="264999"/>
            </a:xfrm>
            <a:prstGeom prst="rect">
              <a:avLst/>
            </a:prstGeom>
            <a:noFill/>
          </p:spPr>
        </p:pic>
      </p:grpSp>
      <p:sp>
        <p:nvSpPr>
          <p:cNvPr id="25" name="TextBox 24"/>
          <p:cNvSpPr txBox="1"/>
          <p:nvPr/>
        </p:nvSpPr>
        <p:spPr>
          <a:xfrm>
            <a:off x="2476500" y="3746500"/>
            <a:ext cx="1843774" cy="413959"/>
          </a:xfrm>
          <a:prstGeom prst="rect">
            <a:avLst/>
          </a:prstGeom>
          <a:noFill/>
        </p:spPr>
        <p:txBody>
          <a:bodyPr wrap="none" rtlCol="0">
            <a:spAutoFit/>
          </a:bodyPr>
          <a:lstStyle/>
          <a:p>
            <a:r>
              <a:rPr lang="en-GB" sz="1100" dirty="0" smtClean="0"/>
              <a:t>Source</a:t>
            </a:r>
          </a:p>
          <a:p>
            <a:r>
              <a:rPr lang="en-GB" sz="1100" dirty="0" smtClean="0"/>
              <a:t>(Existing Products table)</a:t>
            </a:r>
            <a:endParaRPr lang="en-GB" sz="1100" dirty="0"/>
          </a:p>
        </p:txBody>
      </p:sp>
      <p:sp>
        <p:nvSpPr>
          <p:cNvPr id="26" name="TextBox 25"/>
          <p:cNvSpPr txBox="1"/>
          <p:nvPr/>
        </p:nvSpPr>
        <p:spPr>
          <a:xfrm>
            <a:off x="4737100" y="3721100"/>
            <a:ext cx="958917" cy="413959"/>
          </a:xfrm>
          <a:prstGeom prst="rect">
            <a:avLst/>
          </a:prstGeom>
          <a:noFill/>
        </p:spPr>
        <p:txBody>
          <a:bodyPr wrap="none" rtlCol="0">
            <a:spAutoFit/>
          </a:bodyPr>
          <a:lstStyle/>
          <a:p>
            <a:r>
              <a:rPr lang="en-GB" sz="1100" dirty="0" smtClean="0"/>
              <a:t>Target</a:t>
            </a:r>
          </a:p>
          <a:p>
            <a:r>
              <a:rPr lang="en-GB" sz="1100" dirty="0" smtClean="0"/>
              <a:t>(new index)</a:t>
            </a:r>
            <a:endParaRPr lang="en-GB" sz="1100" dirty="0"/>
          </a:p>
        </p:txBody>
      </p:sp>
      <p:pic>
        <p:nvPicPr>
          <p:cNvPr id="2051" name="Picture 3" descr="C:\Work\PAG_icon library\user blue.png"/>
          <p:cNvPicPr>
            <a:picLocks noChangeAspect="1" noChangeArrowheads="1"/>
          </p:cNvPicPr>
          <p:nvPr/>
        </p:nvPicPr>
        <p:blipFill>
          <a:blip r:embed="rId5" cstate="print"/>
          <a:srcRect/>
          <a:stretch>
            <a:fillRect/>
          </a:stretch>
        </p:blipFill>
        <p:spPr bwMode="auto">
          <a:xfrm>
            <a:off x="7277100" y="4484815"/>
            <a:ext cx="315913" cy="426909"/>
          </a:xfrm>
          <a:prstGeom prst="rect">
            <a:avLst/>
          </a:prstGeom>
          <a:noFill/>
        </p:spPr>
      </p:pic>
      <p:pic>
        <p:nvPicPr>
          <p:cNvPr id="2052" name="Picture 4" descr="C:\Work\PAG_icon library\SQL sm.png"/>
          <p:cNvPicPr>
            <a:picLocks noChangeAspect="1" noChangeArrowheads="1"/>
          </p:cNvPicPr>
          <p:nvPr/>
        </p:nvPicPr>
        <p:blipFill>
          <a:blip r:embed="rId6"/>
          <a:srcRect/>
          <a:stretch>
            <a:fillRect/>
          </a:stretch>
        </p:blipFill>
        <p:spPr bwMode="auto">
          <a:xfrm>
            <a:off x="6121400" y="4170828"/>
            <a:ext cx="609600" cy="896471"/>
          </a:xfrm>
          <a:prstGeom prst="rect">
            <a:avLst/>
          </a:prstGeom>
          <a:noFill/>
        </p:spPr>
      </p:pic>
      <p:cxnSp>
        <p:nvCxnSpPr>
          <p:cNvPr id="30" name="Straight Arrow Connector 29"/>
          <p:cNvCxnSpPr>
            <a:stCxn id="2051" idx="1"/>
            <a:endCxn id="2052" idx="3"/>
          </p:cNvCxnSpPr>
          <p:nvPr/>
        </p:nvCxnSpPr>
        <p:spPr>
          <a:xfrm rot="10800000">
            <a:off x="6731000" y="4619064"/>
            <a:ext cx="546100" cy="7920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2052" idx="1"/>
          </p:cNvCxnSpPr>
          <p:nvPr/>
        </p:nvCxnSpPr>
        <p:spPr>
          <a:xfrm rot="10800000">
            <a:off x="3695700" y="3708400"/>
            <a:ext cx="2425700" cy="9106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a:stCxn id="2052" idx="1"/>
          </p:cNvCxnSpPr>
          <p:nvPr/>
        </p:nvCxnSpPr>
        <p:spPr>
          <a:xfrm rot="10800000">
            <a:off x="5435600" y="3708400"/>
            <a:ext cx="685800" cy="9106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5181600" y="4483100"/>
            <a:ext cx="715259" cy="229678"/>
          </a:xfrm>
          <a:prstGeom prst="rect">
            <a:avLst/>
          </a:prstGeom>
          <a:noFill/>
        </p:spPr>
        <p:txBody>
          <a:bodyPr wrap="none" rtlCol="0">
            <a:spAutoFit/>
          </a:bodyPr>
          <a:lstStyle/>
          <a:p>
            <a:r>
              <a:rPr lang="en-GB" sz="1050" dirty="0" smtClean="0"/>
              <a:t>SELECT</a:t>
            </a:r>
            <a:endParaRPr lang="en-GB" sz="1050" dirty="0"/>
          </a:p>
        </p:txBody>
      </p:sp>
      <p:sp>
        <p:nvSpPr>
          <p:cNvPr id="44" name="TextBox 43"/>
          <p:cNvSpPr txBox="1"/>
          <p:nvPr/>
        </p:nvSpPr>
        <p:spPr>
          <a:xfrm>
            <a:off x="5715000" y="3632200"/>
            <a:ext cx="739305" cy="569002"/>
          </a:xfrm>
          <a:prstGeom prst="rect">
            <a:avLst/>
          </a:prstGeom>
          <a:noFill/>
        </p:spPr>
        <p:txBody>
          <a:bodyPr wrap="none" rtlCol="0">
            <a:spAutoFit/>
          </a:bodyPr>
          <a:lstStyle/>
          <a:p>
            <a:pPr algn="l"/>
            <a:r>
              <a:rPr lang="en-GB" sz="1050" dirty="0" smtClean="0"/>
              <a:t>INSERT</a:t>
            </a:r>
          </a:p>
          <a:p>
            <a:pPr algn="l"/>
            <a:r>
              <a:rPr lang="en-GB" sz="1050" dirty="0" smtClean="0"/>
              <a:t>UPDATE</a:t>
            </a:r>
          </a:p>
          <a:p>
            <a:pPr algn="l"/>
            <a:r>
              <a:rPr lang="en-GB" sz="1050" dirty="0" smtClean="0"/>
              <a:t>DELETE</a:t>
            </a:r>
            <a:endParaRPr lang="en-GB" sz="1050" dirty="0"/>
          </a:p>
        </p:txBody>
      </p:sp>
      <p:grpSp>
        <p:nvGrpSpPr>
          <p:cNvPr id="56" name="Group 55"/>
          <p:cNvGrpSpPr/>
          <p:nvPr/>
        </p:nvGrpSpPr>
        <p:grpSpPr>
          <a:xfrm>
            <a:off x="3911600" y="4744759"/>
            <a:ext cx="1028700" cy="1169813"/>
            <a:chOff x="3975100" y="5354359"/>
            <a:chExt cx="1028700" cy="1169813"/>
          </a:xfrm>
        </p:grpSpPr>
        <p:cxnSp>
          <p:nvCxnSpPr>
            <p:cNvPr id="53" name="Straight Connector 52"/>
            <p:cNvCxnSpPr>
              <a:stCxn id="54" idx="1"/>
            </p:cNvCxnSpPr>
            <p:nvPr/>
          </p:nvCxnSpPr>
          <p:spPr>
            <a:xfrm rot="10800000" flipH="1" flipV="1">
              <a:off x="4239022" y="5604678"/>
              <a:ext cx="510777" cy="554821"/>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Picture 2" descr="C:\Work\MSL Graphics\Table.png"/>
            <p:cNvPicPr>
              <a:picLocks noChangeAspect="1" noChangeArrowheads="1"/>
            </p:cNvPicPr>
            <p:nvPr/>
          </p:nvPicPr>
          <p:blipFill>
            <a:blip r:embed="rId7" cstate="print"/>
            <a:srcRect/>
            <a:stretch>
              <a:fillRect/>
            </a:stretch>
          </p:blipFill>
          <p:spPr bwMode="auto">
            <a:xfrm>
              <a:off x="3975100" y="5972917"/>
              <a:ext cx="452868" cy="500639"/>
            </a:xfrm>
            <a:prstGeom prst="rect">
              <a:avLst/>
            </a:prstGeom>
            <a:noFill/>
          </p:spPr>
        </p:pic>
        <p:pic>
          <p:nvPicPr>
            <p:cNvPr id="51" name="Picture 2" descr="C:\Work\MSL Graphics\Table.png"/>
            <p:cNvPicPr>
              <a:picLocks noChangeAspect="1" noChangeArrowheads="1"/>
            </p:cNvPicPr>
            <p:nvPr/>
          </p:nvPicPr>
          <p:blipFill>
            <a:blip r:embed="rId7" cstate="print"/>
            <a:srcRect/>
            <a:stretch>
              <a:fillRect/>
            </a:stretch>
          </p:blipFill>
          <p:spPr bwMode="auto">
            <a:xfrm>
              <a:off x="4550932" y="6023533"/>
              <a:ext cx="452868" cy="500639"/>
            </a:xfrm>
            <a:prstGeom prst="rect">
              <a:avLst/>
            </a:prstGeom>
            <a:noFill/>
          </p:spPr>
        </p:pic>
        <p:cxnSp>
          <p:nvCxnSpPr>
            <p:cNvPr id="52" name="Straight Connector 51"/>
            <p:cNvCxnSpPr>
              <a:endCxn id="50" idx="0"/>
            </p:cNvCxnSpPr>
            <p:nvPr/>
          </p:nvCxnSpPr>
          <p:spPr>
            <a:xfrm rot="5400000">
              <a:off x="4143697" y="5661653"/>
              <a:ext cx="369105" cy="253424"/>
            </a:xfrm>
            <a:prstGeom prst="line">
              <a:avLst/>
            </a:prstGeom>
          </p:spPr>
          <p:style>
            <a:lnRef idx="1">
              <a:schemeClr val="accent1"/>
            </a:lnRef>
            <a:fillRef idx="0">
              <a:schemeClr val="accent1"/>
            </a:fillRef>
            <a:effectRef idx="0">
              <a:schemeClr val="accent1"/>
            </a:effectRef>
            <a:fontRef idx="minor">
              <a:schemeClr val="tx1"/>
            </a:fontRef>
          </p:style>
        </p:cxnSp>
        <p:pic>
          <p:nvPicPr>
            <p:cNvPr id="54" name="Picture 2" descr="C:\Work\MSL Graphics\Table.png"/>
            <p:cNvPicPr>
              <a:picLocks noChangeAspect="1" noChangeArrowheads="1"/>
            </p:cNvPicPr>
            <p:nvPr/>
          </p:nvPicPr>
          <p:blipFill>
            <a:blip r:embed="rId7" cstate="print"/>
            <a:srcRect/>
            <a:stretch>
              <a:fillRect/>
            </a:stretch>
          </p:blipFill>
          <p:spPr bwMode="auto">
            <a:xfrm>
              <a:off x="4239023" y="5354359"/>
              <a:ext cx="452868" cy="500639"/>
            </a:xfrm>
            <a:prstGeom prst="rect">
              <a:avLst/>
            </a:prstGeom>
            <a:noFill/>
          </p:spPr>
        </p:pic>
      </p:grpSp>
      <p:sp>
        <p:nvSpPr>
          <p:cNvPr id="62" name="Right Arrow 61"/>
          <p:cNvSpPr/>
          <p:nvPr/>
        </p:nvSpPr>
        <p:spPr>
          <a:xfrm>
            <a:off x="3987800" y="2959100"/>
            <a:ext cx="939800" cy="1016000"/>
          </a:xfrm>
          <a:prstGeom prst="rightArrow">
            <a:avLst>
              <a:gd name="adj1" fmla="val 63187"/>
              <a:gd name="adj2" fmla="val 51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924300" y="3175000"/>
            <a:ext cx="888385" cy="569002"/>
          </a:xfrm>
          <a:prstGeom prst="rect">
            <a:avLst/>
          </a:prstGeom>
          <a:noFill/>
        </p:spPr>
        <p:txBody>
          <a:bodyPr wrap="none" rtlCol="0">
            <a:spAutoFit/>
          </a:bodyPr>
          <a:lstStyle/>
          <a:p>
            <a:pPr algn="l"/>
            <a:r>
              <a:rPr lang="en-GB" sz="1050" dirty="0" smtClean="0"/>
              <a:t>Scan</a:t>
            </a:r>
          </a:p>
          <a:p>
            <a:pPr algn="l"/>
            <a:r>
              <a:rPr lang="en-GB" sz="1050" dirty="0" smtClean="0"/>
              <a:t>Sort/Merge</a:t>
            </a:r>
          </a:p>
          <a:p>
            <a:pPr algn="l"/>
            <a:r>
              <a:rPr lang="en-GB" sz="1050" dirty="0" smtClean="0"/>
              <a:t>Bulk Insert</a:t>
            </a:r>
            <a:endParaRPr lang="en-GB" sz="1050" dirty="0"/>
          </a:p>
        </p:txBody>
      </p:sp>
      <p:sp>
        <p:nvSpPr>
          <p:cNvPr id="64" name="TextBox 63"/>
          <p:cNvSpPr txBox="1"/>
          <p:nvPr/>
        </p:nvSpPr>
        <p:spPr>
          <a:xfrm>
            <a:off x="4076700" y="5842000"/>
            <a:ext cx="702436" cy="236219"/>
          </a:xfrm>
          <a:prstGeom prst="rect">
            <a:avLst/>
          </a:prstGeom>
          <a:noFill/>
        </p:spPr>
        <p:txBody>
          <a:bodyPr wrap="none" rtlCol="0">
            <a:spAutoFit/>
          </a:bodyPr>
          <a:lstStyle/>
          <a:p>
            <a:r>
              <a:rPr lang="en-GB" sz="1100" dirty="0" err="1" smtClean="0"/>
              <a:t>Idx_Prd</a:t>
            </a:r>
            <a:endParaRPr lang="en-GB" sz="11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Partial Database Availability</a:t>
            </a:r>
            <a:endParaRPr lang="en-GB" dirty="0"/>
          </a:p>
        </p:txBody>
      </p:sp>
      <p:sp>
        <p:nvSpPr>
          <p:cNvPr id="3" name="Content Placeholder 2"/>
          <p:cNvSpPr>
            <a:spLocks noGrp="1"/>
          </p:cNvSpPr>
          <p:nvPr>
            <p:ph idx="1"/>
          </p:nvPr>
        </p:nvSpPr>
        <p:spPr/>
        <p:txBody>
          <a:bodyPr/>
          <a:lstStyle/>
          <a:p>
            <a:r>
              <a:rPr lang="en-GB" dirty="0" smtClean="0"/>
              <a:t>Database remains partially available when secondary files are damaged</a:t>
            </a:r>
            <a:endParaRPr lang="en-GB" dirty="0"/>
          </a:p>
        </p:txBody>
      </p:sp>
      <p:grpSp>
        <p:nvGrpSpPr>
          <p:cNvPr id="7" name="Group 6"/>
          <p:cNvGrpSpPr/>
          <p:nvPr/>
        </p:nvGrpSpPr>
        <p:grpSpPr>
          <a:xfrm>
            <a:off x="2882900" y="2496836"/>
            <a:ext cx="1790700" cy="2519663"/>
            <a:chOff x="2159000" y="2674636"/>
            <a:chExt cx="1790700" cy="2519663"/>
          </a:xfrm>
        </p:grpSpPr>
        <p:pic>
          <p:nvPicPr>
            <p:cNvPr id="3075" name="Picture 3" descr="C:\Work\PAG_icon library\Server.png"/>
            <p:cNvPicPr>
              <a:picLocks noChangeAspect="1" noChangeArrowheads="1"/>
            </p:cNvPicPr>
            <p:nvPr/>
          </p:nvPicPr>
          <p:blipFill>
            <a:blip r:embed="rId3"/>
            <a:srcRect/>
            <a:stretch>
              <a:fillRect/>
            </a:stretch>
          </p:blipFill>
          <p:spPr bwMode="auto">
            <a:xfrm>
              <a:off x="2159000" y="2674636"/>
              <a:ext cx="1708150" cy="2519663"/>
            </a:xfrm>
            <a:prstGeom prst="rect">
              <a:avLst/>
            </a:prstGeom>
            <a:noFill/>
          </p:spPr>
        </p:pic>
        <p:pic>
          <p:nvPicPr>
            <p:cNvPr id="3076" name="Picture 4" descr="C:\Work\PAG_icon library\Database Sm.png"/>
            <p:cNvPicPr>
              <a:picLocks noChangeAspect="1" noChangeArrowheads="1"/>
            </p:cNvPicPr>
            <p:nvPr/>
          </p:nvPicPr>
          <p:blipFill>
            <a:blip r:embed="rId4"/>
            <a:srcRect/>
            <a:stretch>
              <a:fillRect/>
            </a:stretch>
          </p:blipFill>
          <p:spPr bwMode="auto">
            <a:xfrm>
              <a:off x="3111500" y="4165066"/>
              <a:ext cx="838200" cy="1003833"/>
            </a:xfrm>
            <a:prstGeom prst="rect">
              <a:avLst/>
            </a:prstGeom>
            <a:noFill/>
          </p:spPr>
        </p:pic>
      </p:grpSp>
      <p:sp>
        <p:nvSpPr>
          <p:cNvPr id="10" name="Rectangular Callout 9"/>
          <p:cNvSpPr/>
          <p:nvPr/>
        </p:nvSpPr>
        <p:spPr>
          <a:xfrm>
            <a:off x="5651500" y="2578100"/>
            <a:ext cx="3060700" cy="2425700"/>
          </a:xfrm>
          <a:prstGeom prst="wedgeRectCallout">
            <a:avLst>
              <a:gd name="adj1" fmla="val -83675"/>
              <a:gd name="adj2" fmla="val 3334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077" name="Picture 5" descr="C:\Work\MSL Graphics\HardDiskDrive.png"/>
          <p:cNvPicPr>
            <a:picLocks noChangeAspect="1" noChangeArrowheads="1"/>
          </p:cNvPicPr>
          <p:nvPr/>
        </p:nvPicPr>
        <p:blipFill>
          <a:blip r:embed="rId5" cstate="print"/>
          <a:srcRect/>
          <a:stretch>
            <a:fillRect/>
          </a:stretch>
        </p:blipFill>
        <p:spPr bwMode="auto">
          <a:xfrm>
            <a:off x="6328584" y="3111500"/>
            <a:ext cx="1088216" cy="693738"/>
          </a:xfrm>
          <a:prstGeom prst="rect">
            <a:avLst/>
          </a:prstGeom>
          <a:noFill/>
        </p:spPr>
      </p:pic>
      <p:pic>
        <p:nvPicPr>
          <p:cNvPr id="12" name="Picture 5" descr="C:\Work\MSL Graphics\HardDiskDrive.png"/>
          <p:cNvPicPr>
            <a:picLocks noChangeAspect="1" noChangeArrowheads="1"/>
          </p:cNvPicPr>
          <p:nvPr/>
        </p:nvPicPr>
        <p:blipFill>
          <a:blip r:embed="rId5" cstate="print"/>
          <a:srcRect/>
          <a:stretch>
            <a:fillRect/>
          </a:stretch>
        </p:blipFill>
        <p:spPr bwMode="auto">
          <a:xfrm>
            <a:off x="6277784" y="4025900"/>
            <a:ext cx="1088216" cy="693738"/>
          </a:xfrm>
          <a:prstGeom prst="rect">
            <a:avLst/>
          </a:prstGeom>
          <a:noFill/>
        </p:spPr>
      </p:pic>
      <p:pic>
        <p:nvPicPr>
          <p:cNvPr id="14" name="Picture 6" descr="C:\Work\PAG_icon library\Document Sm.png"/>
          <p:cNvPicPr>
            <a:picLocks noChangeAspect="1" noChangeArrowheads="1"/>
          </p:cNvPicPr>
          <p:nvPr/>
        </p:nvPicPr>
        <p:blipFill>
          <a:blip r:embed="rId6" cstate="print"/>
          <a:srcRect/>
          <a:stretch>
            <a:fillRect/>
          </a:stretch>
        </p:blipFill>
        <p:spPr bwMode="auto">
          <a:xfrm>
            <a:off x="7210742" y="3937000"/>
            <a:ext cx="269557" cy="567488"/>
          </a:xfrm>
          <a:prstGeom prst="rect">
            <a:avLst/>
          </a:prstGeom>
          <a:noFill/>
        </p:spPr>
      </p:pic>
      <p:pic>
        <p:nvPicPr>
          <p:cNvPr id="15" name="Picture 6" descr="C:\Work\PAG_icon library\Document Sm.png"/>
          <p:cNvPicPr>
            <a:picLocks noChangeAspect="1" noChangeArrowheads="1"/>
          </p:cNvPicPr>
          <p:nvPr/>
        </p:nvPicPr>
        <p:blipFill>
          <a:blip r:embed="rId6" cstate="print"/>
          <a:srcRect/>
          <a:stretch>
            <a:fillRect/>
          </a:stretch>
        </p:blipFill>
        <p:spPr bwMode="auto">
          <a:xfrm>
            <a:off x="7236142" y="2971800"/>
            <a:ext cx="269557" cy="567488"/>
          </a:xfrm>
          <a:prstGeom prst="rect">
            <a:avLst/>
          </a:prstGeom>
          <a:noFill/>
        </p:spPr>
      </p:pic>
      <p:pic>
        <p:nvPicPr>
          <p:cNvPr id="16" name="Picture 6" descr="C:\Work\PAG_icon library\Document Sm.png"/>
          <p:cNvPicPr>
            <a:picLocks noChangeAspect="1" noChangeArrowheads="1"/>
          </p:cNvPicPr>
          <p:nvPr/>
        </p:nvPicPr>
        <p:blipFill>
          <a:blip r:embed="rId6" cstate="print"/>
          <a:srcRect/>
          <a:stretch>
            <a:fillRect/>
          </a:stretch>
        </p:blipFill>
        <p:spPr bwMode="auto">
          <a:xfrm>
            <a:off x="7185342" y="3073400"/>
            <a:ext cx="269557" cy="567488"/>
          </a:xfrm>
          <a:prstGeom prst="rect">
            <a:avLst/>
          </a:prstGeom>
          <a:noFill/>
        </p:spPr>
      </p:pic>
      <p:pic>
        <p:nvPicPr>
          <p:cNvPr id="17" name="Picture 6" descr="C:\Work\PAG_icon library\Document Sm.png"/>
          <p:cNvPicPr>
            <a:picLocks noChangeAspect="1" noChangeArrowheads="1"/>
          </p:cNvPicPr>
          <p:nvPr/>
        </p:nvPicPr>
        <p:blipFill>
          <a:blip r:embed="rId6" cstate="print"/>
          <a:srcRect/>
          <a:stretch>
            <a:fillRect/>
          </a:stretch>
        </p:blipFill>
        <p:spPr bwMode="auto">
          <a:xfrm>
            <a:off x="7185342" y="4051300"/>
            <a:ext cx="269557" cy="567488"/>
          </a:xfrm>
          <a:prstGeom prst="rect">
            <a:avLst/>
          </a:prstGeom>
          <a:noFill/>
        </p:spPr>
      </p:pic>
      <p:sp>
        <p:nvSpPr>
          <p:cNvPr id="18" name="TextBox 17"/>
          <p:cNvSpPr txBox="1"/>
          <p:nvPr/>
        </p:nvSpPr>
        <p:spPr>
          <a:xfrm>
            <a:off x="5842000" y="2628900"/>
            <a:ext cx="1394933" cy="249299"/>
          </a:xfrm>
          <a:prstGeom prst="rect">
            <a:avLst/>
          </a:prstGeom>
          <a:noFill/>
        </p:spPr>
        <p:txBody>
          <a:bodyPr wrap="none" rtlCol="0">
            <a:spAutoFit/>
          </a:bodyPr>
          <a:lstStyle/>
          <a:p>
            <a:r>
              <a:rPr lang="en-GB" sz="1200" b="0" dirty="0" smtClean="0"/>
              <a:t>Primary </a:t>
            </a:r>
            <a:r>
              <a:rPr lang="en-GB" sz="1200" b="0" dirty="0" err="1" smtClean="0"/>
              <a:t>Filegroup</a:t>
            </a:r>
            <a:endParaRPr lang="en-GB" sz="1200" b="0" dirty="0"/>
          </a:p>
        </p:txBody>
      </p:sp>
      <p:cxnSp>
        <p:nvCxnSpPr>
          <p:cNvPr id="20" name="Straight Arrow Connector 19"/>
          <p:cNvCxnSpPr>
            <a:stCxn id="18" idx="2"/>
            <a:endCxn id="16" idx="1"/>
          </p:cNvCxnSpPr>
          <p:nvPr/>
        </p:nvCxnSpPr>
        <p:spPr>
          <a:xfrm rot="16200000" flipH="1">
            <a:off x="6622932" y="2794733"/>
            <a:ext cx="478945" cy="645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7353301" y="3683000"/>
            <a:ext cx="1485900" cy="406265"/>
          </a:xfrm>
          <a:prstGeom prst="rect">
            <a:avLst/>
          </a:prstGeom>
          <a:noFill/>
        </p:spPr>
        <p:txBody>
          <a:bodyPr wrap="square" rtlCol="0">
            <a:spAutoFit/>
          </a:bodyPr>
          <a:lstStyle/>
          <a:p>
            <a:r>
              <a:rPr lang="en-GB" sz="1200" b="0" dirty="0" smtClean="0"/>
              <a:t>Additional Data </a:t>
            </a:r>
            <a:r>
              <a:rPr lang="en-GB" sz="1200" b="0" dirty="0" err="1" smtClean="0"/>
              <a:t>Filegroups</a:t>
            </a:r>
            <a:endParaRPr lang="en-GB" sz="1200" b="0" dirty="0"/>
          </a:p>
        </p:txBody>
      </p:sp>
      <p:cxnSp>
        <p:nvCxnSpPr>
          <p:cNvPr id="23" name="Straight Arrow Connector 22"/>
          <p:cNvCxnSpPr>
            <a:stCxn id="22" idx="0"/>
            <a:endCxn id="15" idx="3"/>
          </p:cNvCxnSpPr>
          <p:nvPr/>
        </p:nvCxnSpPr>
        <p:spPr>
          <a:xfrm rot="16200000" flipV="1">
            <a:off x="7587247" y="3173996"/>
            <a:ext cx="427456" cy="5905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22" idx="2"/>
            <a:endCxn id="17" idx="3"/>
          </p:cNvCxnSpPr>
          <p:nvPr/>
        </p:nvCxnSpPr>
        <p:spPr>
          <a:xfrm rot="5400000">
            <a:off x="7652686" y="3891478"/>
            <a:ext cx="245779" cy="6413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useBgFill="1">
        <p:nvSpPr>
          <p:cNvPr id="35" name="Explosion 2 34"/>
          <p:cNvSpPr/>
          <p:nvPr/>
        </p:nvSpPr>
        <p:spPr>
          <a:xfrm>
            <a:off x="4051300" y="4494779"/>
            <a:ext cx="812800" cy="623548"/>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17"/>
                                        </p:tgtEl>
                                        <p:attrNameLst>
                                          <p:attrName>style.opacity</p:attrName>
                                        </p:attrNameLst>
                                      </p:cBhvr>
                                      <p:to>
                                        <p:strVal val="0.5"/>
                                      </p:to>
                                    </p:set>
                                    <p:animEffect filter="image" prLst="opacity: 0.5">
                                      <p:cBhvr rctx="IE">
                                        <p:cTn id="11" dur="indefinite"/>
                                        <p:tgtEl>
                                          <p:spTgt spid="17"/>
                                        </p:tgtEl>
                                      </p:cBhvr>
                                    </p:animEffect>
                                  </p:childTnLst>
                                </p:cTn>
                              </p:par>
                              <p:par>
                                <p:cTn id="12" presetID="9" presetClass="emph" presetSubtype="0" nodeType="withEffect">
                                  <p:stCondLst>
                                    <p:cond delay="0"/>
                                  </p:stCondLst>
                                  <p:childTnLst>
                                    <p:set>
                                      <p:cBhvr rctx="PPT">
                                        <p:cTn id="13" dur="indefinite"/>
                                        <p:tgtEl>
                                          <p:spTgt spid="14"/>
                                        </p:tgtEl>
                                        <p:attrNameLst>
                                          <p:attrName>style.opacity</p:attrName>
                                        </p:attrNameLst>
                                      </p:cBhvr>
                                      <p:to>
                                        <p:strVal val="0.5"/>
                                      </p:to>
                                    </p:set>
                                    <p:animEffect filter="image" prLst="opacity: 0.5">
                                      <p:cBhvr rctx="IE">
                                        <p:cTn id="14" dur="indefinite"/>
                                        <p:tgtEl>
                                          <p:spTgt spid="14"/>
                                        </p:tgtEl>
                                      </p:cBhvr>
                                    </p:animEffect>
                                  </p:childTnLst>
                                </p:cTn>
                              </p:par>
                            </p:childTnLst>
                          </p:cTn>
                        </p:par>
                        <p:par>
                          <p:cTn id="15" fill="hold">
                            <p:stCondLst>
                              <p:cond delay="0"/>
                            </p:stCondLst>
                            <p:childTnLst>
                              <p:par>
                                <p:cTn id="16" presetID="9"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dissolv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2008 High Availability</a:t>
            </a:r>
            <a:endParaRPr lang="en-US"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Work\PAG_icon library\Server SQL database.png"/>
          <p:cNvPicPr>
            <a:picLocks noChangeAspect="1" noChangeArrowheads="1"/>
          </p:cNvPicPr>
          <p:nvPr/>
        </p:nvPicPr>
        <p:blipFill>
          <a:blip r:embed="rId7"/>
          <a:srcRect/>
          <a:stretch>
            <a:fillRect/>
          </a:stretch>
        </p:blipFill>
        <p:spPr bwMode="auto">
          <a:xfrm>
            <a:off x="2362199" y="2399878"/>
            <a:ext cx="1656285" cy="2451522"/>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Locking and Concurrency</a:t>
            </a:r>
            <a:endParaRPr lang="en-GB" dirty="0">
              <a:solidFill>
                <a:schemeClr val="accent1"/>
              </a:solidFill>
            </a:endParaRPr>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Work\MSL Graphics\Table.png"/>
          <p:cNvPicPr>
            <a:picLocks noChangeAspect="1" noChangeArrowheads="1"/>
          </p:cNvPicPr>
          <p:nvPr/>
        </p:nvPicPr>
        <p:blipFill>
          <a:blip r:embed="rId7"/>
          <a:srcRect/>
          <a:stretch>
            <a:fillRect/>
          </a:stretch>
        </p:blipFill>
        <p:spPr bwMode="auto">
          <a:xfrm>
            <a:off x="7099300" y="856205"/>
            <a:ext cx="1319213" cy="1458370"/>
          </a:xfrm>
          <a:prstGeom prst="rect">
            <a:avLst/>
          </a:prstGeom>
          <a:noFill/>
        </p:spPr>
      </p:pic>
      <p:pic>
        <p:nvPicPr>
          <p:cNvPr id="8195" name="Picture 3" descr="C:\Work\MSL Graphics\Security_Secured.png"/>
          <p:cNvPicPr>
            <a:picLocks noChangeAspect="1" noChangeArrowheads="1"/>
          </p:cNvPicPr>
          <p:nvPr/>
        </p:nvPicPr>
        <p:blipFill>
          <a:blip r:embed="rId8" cstate="print"/>
          <a:srcRect/>
          <a:stretch>
            <a:fillRect/>
          </a:stretch>
        </p:blipFill>
        <p:spPr bwMode="auto">
          <a:xfrm>
            <a:off x="7365143" y="1460500"/>
            <a:ext cx="577120" cy="9271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Configuration</a:t>
            </a:r>
            <a:endParaRPr lang="en-GB" dirty="0"/>
          </a:p>
        </p:txBody>
      </p:sp>
      <p:graphicFrame>
        <p:nvGraphicFramePr>
          <p:cNvPr id="4" name="Content Placeholder 3"/>
          <p:cNvGraphicFramePr>
            <a:graphicFrameLocks noGrp="1"/>
          </p:cNvGraphicFramePr>
          <p:nvPr>
            <p:ph idx="1"/>
          </p:nvPr>
        </p:nvGraphicFramePr>
        <p:xfrm>
          <a:off x="1074783" y="2246449"/>
          <a:ext cx="69850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Work\MSL Graphics\CPU.png"/>
          <p:cNvPicPr>
            <a:picLocks noChangeAspect="1" noChangeArrowheads="1"/>
          </p:cNvPicPr>
          <p:nvPr/>
        </p:nvPicPr>
        <p:blipFill>
          <a:blip r:embed="rId7"/>
          <a:srcRect/>
          <a:stretch>
            <a:fillRect/>
          </a:stretch>
        </p:blipFill>
        <p:spPr bwMode="auto">
          <a:xfrm>
            <a:off x="5656216" y="2678038"/>
            <a:ext cx="1293551" cy="679115"/>
          </a:xfrm>
          <a:prstGeom prst="rect">
            <a:avLst/>
          </a:prstGeom>
          <a:noFill/>
        </p:spPr>
      </p:pic>
      <p:pic>
        <p:nvPicPr>
          <p:cNvPr id="4099" name="Picture 3" descr="C:\Work\MSL Graphics\RAM.png"/>
          <p:cNvPicPr>
            <a:picLocks noChangeAspect="1" noChangeArrowheads="1"/>
          </p:cNvPicPr>
          <p:nvPr/>
        </p:nvPicPr>
        <p:blipFill>
          <a:blip r:embed="rId8" cstate="print"/>
          <a:srcRect/>
          <a:stretch>
            <a:fillRect/>
          </a:stretch>
        </p:blipFill>
        <p:spPr bwMode="auto">
          <a:xfrm>
            <a:off x="2090056" y="2567046"/>
            <a:ext cx="1538605" cy="853926"/>
          </a:xfrm>
          <a:prstGeom prst="rect">
            <a:avLst/>
          </a:prstGeom>
          <a:noFill/>
        </p:spPr>
      </p:pic>
      <p:sp>
        <p:nvSpPr>
          <p:cNvPr id="7" name="TextBox 6"/>
          <p:cNvSpPr txBox="1"/>
          <p:nvPr/>
        </p:nvSpPr>
        <p:spPr>
          <a:xfrm>
            <a:off x="620486" y="1238431"/>
            <a:ext cx="7641771" cy="929485"/>
          </a:xfrm>
          <a:prstGeom prst="rect">
            <a:avLst/>
          </a:prstGeom>
          <a:noFill/>
        </p:spPr>
        <p:txBody>
          <a:bodyPr wrap="square" rtlCol="0">
            <a:spAutoFit/>
          </a:bodyPr>
          <a:lstStyle/>
          <a:p>
            <a:pPr algn="l"/>
            <a:r>
              <a:rPr lang="en-GB" sz="3200" b="0" dirty="0" smtClean="0"/>
              <a:t>Add hardware resources without taking the database server offline</a:t>
            </a:r>
            <a:endParaRPr lang="en-GB" sz="3200" b="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Increasing Availability</a:t>
            </a:r>
          </a:p>
          <a:p>
            <a:r>
              <a:rPr lang="en-GB" dirty="0" smtClean="0"/>
              <a:t>Decreasing Downtime</a:t>
            </a:r>
          </a:p>
          <a:p>
            <a:r>
              <a:rPr lang="en-GB" dirty="0" smtClean="0">
                <a:solidFill>
                  <a:schemeClr val="accent2">
                    <a:lumMod val="75000"/>
                  </a:schemeClr>
                </a:solidFill>
              </a:rPr>
              <a:t>Improving Manageability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4914900" y="2184400"/>
            <a:ext cx="4076700" cy="2349500"/>
          </a:xfrm>
          <a:prstGeom prst="triangle">
            <a:avLst/>
          </a:prstGeom>
          <a:solidFill>
            <a:srgbClr val="FFFFFF">
              <a:alpha val="43922"/>
            </a:srgb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descr="C:\Work\PAG_icon library\Document Sm.png"/>
          <p:cNvPicPr>
            <a:picLocks noChangeAspect="1" noChangeArrowheads="1"/>
          </p:cNvPicPr>
          <p:nvPr/>
        </p:nvPicPr>
        <p:blipFill>
          <a:blip r:embed="rId3"/>
          <a:srcRect/>
          <a:stretch>
            <a:fillRect/>
          </a:stretch>
        </p:blipFill>
        <p:spPr bwMode="auto">
          <a:xfrm>
            <a:off x="5892800" y="3633536"/>
            <a:ext cx="469900" cy="989263"/>
          </a:xfrm>
          <a:prstGeom prst="rect">
            <a:avLst/>
          </a:prstGeom>
          <a:noFill/>
        </p:spPr>
      </p:pic>
      <p:sp>
        <p:nvSpPr>
          <p:cNvPr id="2" name="Title 1"/>
          <p:cNvSpPr>
            <a:spLocks noGrp="1"/>
          </p:cNvSpPr>
          <p:nvPr>
            <p:ph type="title"/>
          </p:nvPr>
        </p:nvSpPr>
        <p:spPr/>
        <p:txBody>
          <a:bodyPr/>
          <a:lstStyle/>
          <a:p>
            <a:r>
              <a:rPr lang="en-GB" dirty="0" smtClean="0"/>
              <a:t>Table and Index Partitioning</a:t>
            </a:r>
            <a:endParaRPr lang="en-GB" dirty="0"/>
          </a:p>
        </p:txBody>
      </p:sp>
      <p:sp>
        <p:nvSpPr>
          <p:cNvPr id="3" name="Content Placeholder 2"/>
          <p:cNvSpPr>
            <a:spLocks noGrp="1"/>
          </p:cNvSpPr>
          <p:nvPr>
            <p:ph idx="1"/>
          </p:nvPr>
        </p:nvSpPr>
        <p:spPr>
          <a:xfrm>
            <a:off x="457200" y="1219200"/>
            <a:ext cx="4673600" cy="4800600"/>
          </a:xfrm>
        </p:spPr>
        <p:txBody>
          <a:bodyPr>
            <a:normAutofit lnSpcReduction="10000"/>
          </a:bodyPr>
          <a:lstStyle/>
          <a:p>
            <a:r>
              <a:rPr lang="en-GB" dirty="0" smtClean="0"/>
              <a:t>Partition tables and indexes across multiple physical files</a:t>
            </a:r>
          </a:p>
          <a:p>
            <a:pPr lvl="1"/>
            <a:r>
              <a:rPr lang="en-GB" dirty="0" smtClean="0"/>
              <a:t>Reduce the impact of IO intensive operations</a:t>
            </a:r>
          </a:p>
          <a:p>
            <a:pPr lvl="1"/>
            <a:r>
              <a:rPr lang="en-GB" dirty="0" smtClean="0"/>
              <a:t>Manage backup and archival based on partitions</a:t>
            </a:r>
          </a:p>
          <a:p>
            <a:pPr lvl="1"/>
            <a:r>
              <a:rPr lang="en-GB" dirty="0" smtClean="0"/>
              <a:t>Control lock escalation at the partition level to increase concurrency</a:t>
            </a:r>
            <a:endParaRPr lang="en-GB" dirty="0"/>
          </a:p>
        </p:txBody>
      </p:sp>
      <p:pic>
        <p:nvPicPr>
          <p:cNvPr id="5122" name="Picture 2" descr="C:\Work\MSL Graphics\Table.png"/>
          <p:cNvPicPr>
            <a:picLocks noChangeAspect="1" noChangeArrowheads="1"/>
          </p:cNvPicPr>
          <p:nvPr/>
        </p:nvPicPr>
        <p:blipFill>
          <a:blip r:embed="rId4"/>
          <a:srcRect/>
          <a:stretch>
            <a:fillRect/>
          </a:stretch>
        </p:blipFill>
        <p:spPr bwMode="auto">
          <a:xfrm>
            <a:off x="6180053" y="1333499"/>
            <a:ext cx="1585368" cy="1752601"/>
          </a:xfrm>
          <a:prstGeom prst="rect">
            <a:avLst/>
          </a:prstGeom>
          <a:noFill/>
        </p:spPr>
      </p:pic>
      <p:pic>
        <p:nvPicPr>
          <p:cNvPr id="6" name="Picture 2" descr="C:\Work\MSL Graphics\Table.png"/>
          <p:cNvPicPr>
            <a:picLocks noChangeAspect="1" noChangeArrowheads="1"/>
          </p:cNvPicPr>
          <p:nvPr/>
        </p:nvPicPr>
        <p:blipFill>
          <a:blip r:embed="rId4"/>
          <a:srcRect/>
          <a:stretch>
            <a:fillRect/>
          </a:stretch>
        </p:blipFill>
        <p:spPr bwMode="auto">
          <a:xfrm>
            <a:off x="5499099" y="3458632"/>
            <a:ext cx="628021" cy="694268"/>
          </a:xfrm>
          <a:prstGeom prst="rect">
            <a:avLst/>
          </a:prstGeom>
          <a:noFill/>
        </p:spPr>
      </p:pic>
      <p:pic>
        <p:nvPicPr>
          <p:cNvPr id="10" name="Picture 3" descr="C:\Work\PAG_icon library\Document Sm.png"/>
          <p:cNvPicPr>
            <a:picLocks noChangeAspect="1" noChangeArrowheads="1"/>
          </p:cNvPicPr>
          <p:nvPr/>
        </p:nvPicPr>
        <p:blipFill>
          <a:blip r:embed="rId3"/>
          <a:srcRect/>
          <a:stretch>
            <a:fillRect/>
          </a:stretch>
        </p:blipFill>
        <p:spPr bwMode="auto">
          <a:xfrm>
            <a:off x="7023100" y="3684336"/>
            <a:ext cx="469900" cy="989263"/>
          </a:xfrm>
          <a:prstGeom prst="rect">
            <a:avLst/>
          </a:prstGeom>
          <a:noFill/>
        </p:spPr>
      </p:pic>
      <p:pic>
        <p:nvPicPr>
          <p:cNvPr id="11" name="Picture 3" descr="C:\Work\PAG_icon library\Document Sm.png"/>
          <p:cNvPicPr>
            <a:picLocks noChangeAspect="1" noChangeArrowheads="1"/>
          </p:cNvPicPr>
          <p:nvPr/>
        </p:nvPicPr>
        <p:blipFill>
          <a:blip r:embed="rId3"/>
          <a:srcRect/>
          <a:stretch>
            <a:fillRect/>
          </a:stretch>
        </p:blipFill>
        <p:spPr bwMode="auto">
          <a:xfrm>
            <a:off x="8166100" y="3735136"/>
            <a:ext cx="469900" cy="989263"/>
          </a:xfrm>
          <a:prstGeom prst="rect">
            <a:avLst/>
          </a:prstGeom>
          <a:noFill/>
        </p:spPr>
      </p:pic>
      <p:pic>
        <p:nvPicPr>
          <p:cNvPr id="7" name="Picture 2" descr="C:\Work\MSL Graphics\Table.png"/>
          <p:cNvPicPr>
            <a:picLocks noChangeAspect="1" noChangeArrowheads="1"/>
          </p:cNvPicPr>
          <p:nvPr/>
        </p:nvPicPr>
        <p:blipFill>
          <a:blip r:embed="rId4"/>
          <a:srcRect/>
          <a:stretch>
            <a:fillRect/>
          </a:stretch>
        </p:blipFill>
        <p:spPr bwMode="auto">
          <a:xfrm>
            <a:off x="6672345" y="3526365"/>
            <a:ext cx="628021" cy="694268"/>
          </a:xfrm>
          <a:prstGeom prst="rect">
            <a:avLst/>
          </a:prstGeom>
          <a:noFill/>
        </p:spPr>
      </p:pic>
      <p:pic>
        <p:nvPicPr>
          <p:cNvPr id="8" name="Picture 2" descr="C:\Work\MSL Graphics\Table.png"/>
          <p:cNvPicPr>
            <a:picLocks noChangeAspect="1" noChangeArrowheads="1"/>
          </p:cNvPicPr>
          <p:nvPr/>
        </p:nvPicPr>
        <p:blipFill>
          <a:blip r:embed="rId4"/>
          <a:srcRect/>
          <a:stretch>
            <a:fillRect/>
          </a:stretch>
        </p:blipFill>
        <p:spPr bwMode="auto">
          <a:xfrm>
            <a:off x="7832891" y="3543298"/>
            <a:ext cx="628021" cy="694268"/>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Dedicated Administrator Connection</a:t>
            </a:r>
            <a:endParaRPr lang="en-GB"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C:\Work\PAG_icon library\Dumb Terminal sm.png"/>
          <p:cNvPicPr>
            <a:picLocks noChangeAspect="1" noChangeArrowheads="1"/>
          </p:cNvPicPr>
          <p:nvPr/>
        </p:nvPicPr>
        <p:blipFill>
          <a:blip r:embed="rId7"/>
          <a:srcRect/>
          <a:stretch>
            <a:fillRect/>
          </a:stretch>
        </p:blipFill>
        <p:spPr bwMode="auto">
          <a:xfrm>
            <a:off x="2701680" y="4152900"/>
            <a:ext cx="1025769" cy="1066800"/>
          </a:xfrm>
          <a:prstGeom prst="rect">
            <a:avLst/>
          </a:prstGeom>
          <a:noFill/>
        </p:spPr>
      </p:pic>
      <p:pic>
        <p:nvPicPr>
          <p:cNvPr id="6147" name="Picture 3" descr="C:\Work\PAG_icon library\SQL sm.png"/>
          <p:cNvPicPr>
            <a:picLocks noChangeAspect="1" noChangeArrowheads="1"/>
          </p:cNvPicPr>
          <p:nvPr/>
        </p:nvPicPr>
        <p:blipFill>
          <a:blip r:embed="rId8"/>
          <a:srcRect/>
          <a:stretch>
            <a:fillRect/>
          </a:stretch>
        </p:blipFill>
        <p:spPr bwMode="auto">
          <a:xfrm>
            <a:off x="4297172" y="3568700"/>
            <a:ext cx="1062228" cy="1562100"/>
          </a:xfrm>
          <a:prstGeom prst="rect">
            <a:avLst/>
          </a:prstGeom>
          <a:noFill/>
        </p:spPr>
      </p:pic>
      <p:pic>
        <p:nvPicPr>
          <p:cNvPr id="6148" name="Picture 4" descr="C:\Work\PAG_icon library\User red.png"/>
          <p:cNvPicPr>
            <a:picLocks noChangeAspect="1" noChangeArrowheads="1"/>
          </p:cNvPicPr>
          <p:nvPr/>
        </p:nvPicPr>
        <p:blipFill>
          <a:blip r:embed="rId9" cstate="print"/>
          <a:srcRect/>
          <a:stretch>
            <a:fillRect/>
          </a:stretch>
        </p:blipFill>
        <p:spPr bwMode="auto">
          <a:xfrm>
            <a:off x="2373376" y="4470400"/>
            <a:ext cx="592074" cy="800100"/>
          </a:xfrm>
          <a:prstGeom prst="rect">
            <a:avLst/>
          </a:prstGeom>
          <a:noFill/>
        </p:spPr>
      </p:pic>
      <p:sp>
        <p:nvSpPr>
          <p:cNvPr id="8" name="Right Arrow 7"/>
          <p:cNvSpPr/>
          <p:nvPr/>
        </p:nvSpPr>
        <p:spPr>
          <a:xfrm>
            <a:off x="3619500" y="4533900"/>
            <a:ext cx="6731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Governor</a:t>
            </a:r>
            <a:endParaRPr lang="en-GB" dirty="0"/>
          </a:p>
        </p:txBody>
      </p:sp>
      <p:grpSp>
        <p:nvGrpSpPr>
          <p:cNvPr id="4" name="Group 25"/>
          <p:cNvGrpSpPr>
            <a:grpSpLocks/>
          </p:cNvGrpSpPr>
          <p:nvPr/>
        </p:nvGrpSpPr>
        <p:grpSpPr bwMode="auto">
          <a:xfrm>
            <a:off x="228600" y="990599"/>
            <a:ext cx="5202238" cy="5927725"/>
            <a:chOff x="228600" y="838200"/>
            <a:chExt cx="5202443" cy="5943600"/>
          </a:xfrm>
        </p:grpSpPr>
        <p:pic>
          <p:nvPicPr>
            <p:cNvPr id="5" name="Picture 12" descr="GEL Rounded Square MS red"/>
            <p:cNvPicPr>
              <a:picLocks noChangeAspect="1" noChangeArrowheads="1"/>
            </p:cNvPicPr>
            <p:nvPr/>
          </p:nvPicPr>
          <p:blipFill>
            <a:blip r:embed="rId3"/>
            <a:srcRect/>
            <a:stretch>
              <a:fillRect/>
            </a:stretch>
          </p:blipFill>
          <p:spPr bwMode="auto">
            <a:xfrm>
              <a:off x="228600" y="838200"/>
              <a:ext cx="5202443" cy="5943600"/>
            </a:xfrm>
            <a:prstGeom prst="rect">
              <a:avLst/>
            </a:prstGeom>
            <a:noFill/>
            <a:ln w="9525">
              <a:noFill/>
              <a:miter lim="800000"/>
              <a:headEnd/>
              <a:tailEnd/>
            </a:ln>
          </p:spPr>
        </p:pic>
        <p:sp>
          <p:nvSpPr>
            <p:cNvPr id="6" name="TextBox 5"/>
            <p:cNvSpPr txBox="1"/>
            <p:nvPr/>
          </p:nvSpPr>
          <p:spPr>
            <a:xfrm>
              <a:off x="1822514" y="930275"/>
              <a:ext cx="2444845" cy="584775"/>
            </a:xfrm>
            <a:prstGeom prst="rect">
              <a:avLst/>
            </a:prstGeom>
            <a:noFill/>
            <a:effectLst>
              <a:outerShdw blurRad="50800" dist="12700" dir="2700000" algn="tl" rotWithShape="0">
                <a:prstClr val="black">
                  <a:alpha val="62000"/>
                </a:prstClr>
              </a:outerShdw>
            </a:effectLst>
          </p:spPr>
          <p:txBody>
            <a:bodyPr wrap="square">
              <a:spAutoFit/>
            </a:bodyPr>
            <a:lstStyle/>
            <a:p>
              <a:pPr fontAlgn="auto">
                <a:spcBef>
                  <a:spcPts val="0"/>
                </a:spcBef>
                <a:spcAft>
                  <a:spcPts val="0"/>
                </a:spcAft>
                <a:defRPr/>
              </a:pPr>
              <a:r>
                <a:rPr lang="en-US" sz="3200" b="1" dirty="0">
                  <a:latin typeface="+mj-lt"/>
                </a:rPr>
                <a:t>SQL Server</a:t>
              </a:r>
            </a:p>
          </p:txBody>
        </p:sp>
      </p:grpSp>
      <p:pic>
        <p:nvPicPr>
          <p:cNvPr id="7" name="Picture 14" descr="GEL Rounded Rectangle cobalt"/>
          <p:cNvPicPr>
            <a:picLocks noChangeAspect="1" noChangeArrowheads="1"/>
          </p:cNvPicPr>
          <p:nvPr/>
        </p:nvPicPr>
        <p:blipFill>
          <a:blip r:embed="rId4"/>
          <a:srcRect/>
          <a:stretch>
            <a:fillRect/>
          </a:stretch>
        </p:blipFill>
        <p:spPr bwMode="auto">
          <a:xfrm>
            <a:off x="533400" y="1508125"/>
            <a:ext cx="1524000" cy="2743200"/>
          </a:xfrm>
          <a:prstGeom prst="rect">
            <a:avLst/>
          </a:prstGeom>
          <a:noFill/>
          <a:ln w="9525">
            <a:noFill/>
            <a:miter lim="800000"/>
            <a:headEnd/>
            <a:tailEnd/>
          </a:ln>
        </p:spPr>
      </p:pic>
      <p:sp>
        <p:nvSpPr>
          <p:cNvPr id="8" name="TextBox 7"/>
          <p:cNvSpPr txBox="1"/>
          <p:nvPr/>
        </p:nvSpPr>
        <p:spPr>
          <a:xfrm>
            <a:off x="561975" y="3857625"/>
            <a:ext cx="1495425" cy="307975"/>
          </a:xfrm>
          <a:prstGeom prst="rect">
            <a:avLst/>
          </a:prstGeom>
          <a:noFill/>
        </p:spPr>
        <p:txBody>
          <a:bodyPr wrap="none">
            <a:spAutoFit/>
          </a:bodyPr>
          <a:lstStyle/>
          <a:p>
            <a:pPr fontAlgn="auto">
              <a:spcBef>
                <a:spcPts val="0"/>
              </a:spcBef>
              <a:spcAft>
                <a:spcPts val="0"/>
              </a:spcAft>
              <a:defRPr/>
            </a:pPr>
            <a:r>
              <a:rPr lang="en-US" sz="1400" b="1" dirty="0">
                <a:latin typeface="+mj-lt"/>
              </a:rPr>
              <a:t>Admin Workload</a:t>
            </a:r>
          </a:p>
        </p:txBody>
      </p:sp>
      <p:sp>
        <p:nvSpPr>
          <p:cNvPr id="9" name="Rectangle 15"/>
          <p:cNvSpPr>
            <a:spLocks noChangeArrowheads="1"/>
          </p:cNvSpPr>
          <p:nvPr/>
        </p:nvSpPr>
        <p:spPr bwMode="auto">
          <a:xfrm>
            <a:off x="827088" y="1949450"/>
            <a:ext cx="1018227" cy="369332"/>
          </a:xfrm>
          <a:prstGeom prst="rect">
            <a:avLst/>
          </a:prstGeom>
          <a:noFill/>
          <a:ln w="12700">
            <a:noFill/>
            <a:miter lim="800000"/>
            <a:headEnd/>
            <a:tailEnd/>
          </a:ln>
        </p:spPr>
        <p:txBody>
          <a:bodyPr wrap="none">
            <a:spAutoFit/>
          </a:bodyPr>
          <a:lstStyle/>
          <a:p>
            <a:r>
              <a:rPr lang="en-US" b="1" dirty="0">
                <a:solidFill>
                  <a:srgbClr val="141D62"/>
                </a:solidFill>
                <a:latin typeface="Segoe Semibold"/>
                <a:cs typeface="Arial" charset="0"/>
              </a:rPr>
              <a:t>Backup</a:t>
            </a:r>
          </a:p>
        </p:txBody>
      </p:sp>
      <p:sp>
        <p:nvSpPr>
          <p:cNvPr id="10" name="Rectangle 15"/>
          <p:cNvSpPr>
            <a:spLocks noChangeArrowheads="1"/>
          </p:cNvSpPr>
          <p:nvPr/>
        </p:nvSpPr>
        <p:spPr bwMode="auto">
          <a:xfrm>
            <a:off x="685800" y="2760663"/>
            <a:ext cx="1190625" cy="646112"/>
          </a:xfrm>
          <a:prstGeom prst="rect">
            <a:avLst/>
          </a:prstGeom>
          <a:noFill/>
          <a:ln w="12700">
            <a:noFill/>
            <a:miter lim="800000"/>
            <a:headEnd/>
            <a:tailEnd/>
          </a:ln>
        </p:spPr>
        <p:txBody>
          <a:bodyPr>
            <a:spAutoFit/>
          </a:bodyPr>
          <a:lstStyle/>
          <a:p>
            <a:pPr algn="ctr"/>
            <a:r>
              <a:rPr lang="en-US" b="1">
                <a:solidFill>
                  <a:srgbClr val="141D62"/>
                </a:solidFill>
                <a:latin typeface="Segoe Semibold"/>
                <a:cs typeface="Arial" charset="0"/>
              </a:rPr>
              <a:t>Admin Tasks</a:t>
            </a:r>
          </a:p>
        </p:txBody>
      </p:sp>
      <p:pic>
        <p:nvPicPr>
          <p:cNvPr id="11" name="Picture 14" descr="GEL Rounded Rectangle cobalt"/>
          <p:cNvPicPr>
            <a:picLocks noChangeAspect="1" noChangeArrowheads="1"/>
          </p:cNvPicPr>
          <p:nvPr/>
        </p:nvPicPr>
        <p:blipFill>
          <a:blip r:embed="rId4"/>
          <a:srcRect/>
          <a:stretch>
            <a:fillRect/>
          </a:stretch>
        </p:blipFill>
        <p:spPr bwMode="auto">
          <a:xfrm>
            <a:off x="3505200" y="1508125"/>
            <a:ext cx="1600200" cy="2743200"/>
          </a:xfrm>
          <a:prstGeom prst="rect">
            <a:avLst/>
          </a:prstGeom>
          <a:noFill/>
          <a:ln w="9525">
            <a:noFill/>
            <a:miter lim="800000"/>
            <a:headEnd/>
            <a:tailEnd/>
          </a:ln>
        </p:spPr>
      </p:pic>
      <p:sp>
        <p:nvSpPr>
          <p:cNvPr id="12" name="TextBox 11"/>
          <p:cNvSpPr txBox="1"/>
          <p:nvPr/>
        </p:nvSpPr>
        <p:spPr>
          <a:xfrm>
            <a:off x="3519488" y="3857625"/>
            <a:ext cx="1460656" cy="307777"/>
          </a:xfrm>
          <a:prstGeom prst="rect">
            <a:avLst/>
          </a:prstGeom>
          <a:noFill/>
        </p:spPr>
        <p:txBody>
          <a:bodyPr wrap="none">
            <a:spAutoFit/>
          </a:bodyPr>
          <a:lstStyle/>
          <a:p>
            <a:pPr fontAlgn="auto">
              <a:spcBef>
                <a:spcPts val="0"/>
              </a:spcBef>
              <a:spcAft>
                <a:spcPts val="0"/>
              </a:spcAft>
              <a:defRPr/>
            </a:pPr>
            <a:r>
              <a:rPr lang="en-US" sz="1400" b="1" dirty="0">
                <a:latin typeface="+mj-lt"/>
              </a:rPr>
              <a:t>Report Workload</a:t>
            </a:r>
          </a:p>
        </p:txBody>
      </p:sp>
      <p:pic>
        <p:nvPicPr>
          <p:cNvPr id="13" name="Picture 14" descr="GEL Rounded Rectangle cobalt"/>
          <p:cNvPicPr>
            <a:picLocks noChangeAspect="1" noChangeArrowheads="1"/>
          </p:cNvPicPr>
          <p:nvPr/>
        </p:nvPicPr>
        <p:blipFill>
          <a:blip r:embed="rId4"/>
          <a:srcRect/>
          <a:stretch>
            <a:fillRect/>
          </a:stretch>
        </p:blipFill>
        <p:spPr bwMode="auto">
          <a:xfrm>
            <a:off x="2057400" y="1508125"/>
            <a:ext cx="1447800" cy="2743200"/>
          </a:xfrm>
          <a:prstGeom prst="rect">
            <a:avLst/>
          </a:prstGeom>
          <a:noFill/>
          <a:ln w="9525">
            <a:noFill/>
            <a:miter lim="800000"/>
            <a:headEnd/>
            <a:tailEnd/>
          </a:ln>
        </p:spPr>
      </p:pic>
      <p:sp>
        <p:nvSpPr>
          <p:cNvPr id="14" name="TextBox 13"/>
          <p:cNvSpPr txBox="1"/>
          <p:nvPr/>
        </p:nvSpPr>
        <p:spPr>
          <a:xfrm>
            <a:off x="2047875" y="3857625"/>
            <a:ext cx="1321900" cy="307777"/>
          </a:xfrm>
          <a:prstGeom prst="rect">
            <a:avLst/>
          </a:prstGeom>
          <a:noFill/>
        </p:spPr>
        <p:txBody>
          <a:bodyPr wrap="none">
            <a:spAutoFit/>
          </a:bodyPr>
          <a:lstStyle/>
          <a:p>
            <a:pPr fontAlgn="auto">
              <a:spcBef>
                <a:spcPts val="0"/>
              </a:spcBef>
              <a:spcAft>
                <a:spcPts val="0"/>
              </a:spcAft>
              <a:defRPr/>
            </a:pPr>
            <a:r>
              <a:rPr lang="en-US" sz="1400" b="1" dirty="0">
                <a:latin typeface="+mj-lt"/>
              </a:rPr>
              <a:t>OLTP Workload</a:t>
            </a:r>
          </a:p>
        </p:txBody>
      </p:sp>
      <p:sp>
        <p:nvSpPr>
          <p:cNvPr id="15" name="Rectangle 15"/>
          <p:cNvSpPr>
            <a:spLocks noChangeArrowheads="1"/>
          </p:cNvSpPr>
          <p:nvPr/>
        </p:nvSpPr>
        <p:spPr bwMode="auto">
          <a:xfrm>
            <a:off x="2190750" y="1965325"/>
            <a:ext cx="1219200" cy="646113"/>
          </a:xfrm>
          <a:prstGeom prst="rect">
            <a:avLst/>
          </a:prstGeom>
          <a:noFill/>
          <a:ln w="12700">
            <a:noFill/>
            <a:miter lim="800000"/>
            <a:headEnd/>
            <a:tailEnd/>
          </a:ln>
        </p:spPr>
        <p:txBody>
          <a:bodyPr>
            <a:spAutoFit/>
          </a:bodyPr>
          <a:lstStyle/>
          <a:p>
            <a:pPr algn="ctr"/>
            <a:r>
              <a:rPr lang="en-US" b="1" dirty="0">
                <a:solidFill>
                  <a:srgbClr val="141D62"/>
                </a:solidFill>
                <a:latin typeface="Segoe Semibold"/>
                <a:cs typeface="Arial" charset="0"/>
              </a:rPr>
              <a:t>OLTP Activity</a:t>
            </a:r>
          </a:p>
        </p:txBody>
      </p:sp>
      <p:sp>
        <p:nvSpPr>
          <p:cNvPr id="16" name="Rectangle 15"/>
          <p:cNvSpPr>
            <a:spLocks noChangeArrowheads="1"/>
          </p:cNvSpPr>
          <p:nvPr/>
        </p:nvSpPr>
        <p:spPr bwMode="auto">
          <a:xfrm>
            <a:off x="3657600" y="1984375"/>
            <a:ext cx="1285875" cy="646331"/>
          </a:xfrm>
          <a:prstGeom prst="rect">
            <a:avLst/>
          </a:prstGeom>
          <a:noFill/>
          <a:ln w="12700">
            <a:noFill/>
            <a:miter lim="800000"/>
            <a:headEnd/>
            <a:tailEnd/>
          </a:ln>
        </p:spPr>
        <p:txBody>
          <a:bodyPr wrap="square">
            <a:spAutoFit/>
          </a:bodyPr>
          <a:lstStyle/>
          <a:p>
            <a:pPr algn="ctr"/>
            <a:r>
              <a:rPr lang="en-US" b="1" dirty="0">
                <a:solidFill>
                  <a:srgbClr val="141D62"/>
                </a:solidFill>
                <a:latin typeface="Segoe Semibold"/>
                <a:cs typeface="Arial" charset="0"/>
              </a:rPr>
              <a:t>Executive Reports</a:t>
            </a:r>
          </a:p>
        </p:txBody>
      </p:sp>
      <p:sp>
        <p:nvSpPr>
          <p:cNvPr id="17" name="Rectangle 15"/>
          <p:cNvSpPr>
            <a:spLocks noChangeArrowheads="1"/>
          </p:cNvSpPr>
          <p:nvPr/>
        </p:nvSpPr>
        <p:spPr bwMode="auto">
          <a:xfrm>
            <a:off x="3581400" y="2803525"/>
            <a:ext cx="1447800" cy="646113"/>
          </a:xfrm>
          <a:prstGeom prst="rect">
            <a:avLst/>
          </a:prstGeom>
          <a:noFill/>
          <a:ln w="12700">
            <a:noFill/>
            <a:miter lim="800000"/>
            <a:headEnd/>
            <a:tailEnd/>
          </a:ln>
        </p:spPr>
        <p:txBody>
          <a:bodyPr>
            <a:spAutoFit/>
          </a:bodyPr>
          <a:lstStyle/>
          <a:p>
            <a:pPr algn="ctr"/>
            <a:r>
              <a:rPr lang="en-US" b="1">
                <a:solidFill>
                  <a:srgbClr val="141D62"/>
                </a:solidFill>
                <a:latin typeface="Segoe Semibold"/>
                <a:cs typeface="Arial" charset="0"/>
              </a:rPr>
              <a:t>Ad-hoc Reports</a:t>
            </a:r>
          </a:p>
        </p:txBody>
      </p:sp>
      <p:pic>
        <p:nvPicPr>
          <p:cNvPr id="18" name="Picture 2" descr="\\showsrus\infoDVD\Clip_Installer\DVD_ART\Artwork_Imagery\Shapes and Graphics\MSN Illustration Icon\MSN icon alert sign.png"/>
          <p:cNvPicPr>
            <a:picLocks noChangeAspect="1" noChangeArrowheads="1"/>
          </p:cNvPicPr>
          <p:nvPr/>
        </p:nvPicPr>
        <p:blipFill>
          <a:blip r:embed="rId5"/>
          <a:srcRect/>
          <a:stretch>
            <a:fillRect/>
          </a:stretch>
        </p:blipFill>
        <p:spPr bwMode="auto">
          <a:xfrm>
            <a:off x="2362200" y="2803525"/>
            <a:ext cx="803275" cy="762000"/>
          </a:xfrm>
          <a:prstGeom prst="rect">
            <a:avLst/>
          </a:prstGeom>
          <a:noFill/>
          <a:ln w="9525">
            <a:noFill/>
            <a:miter lim="800000"/>
            <a:headEnd/>
            <a:tailEnd/>
          </a:ln>
        </p:spPr>
      </p:pic>
      <p:sp>
        <p:nvSpPr>
          <p:cNvPr id="19" name="TextBox 25"/>
          <p:cNvSpPr txBox="1">
            <a:spLocks noChangeArrowheads="1"/>
          </p:cNvSpPr>
          <p:nvPr/>
        </p:nvSpPr>
        <p:spPr bwMode="auto">
          <a:xfrm>
            <a:off x="2514600" y="3489325"/>
            <a:ext cx="517525" cy="307975"/>
          </a:xfrm>
          <a:prstGeom prst="rect">
            <a:avLst/>
          </a:prstGeom>
          <a:noFill/>
          <a:ln w="9525">
            <a:noFill/>
            <a:miter lim="800000"/>
            <a:headEnd/>
            <a:tailEnd/>
          </a:ln>
        </p:spPr>
        <p:txBody>
          <a:bodyPr wrap="none">
            <a:spAutoFit/>
          </a:bodyPr>
          <a:lstStyle/>
          <a:p>
            <a:r>
              <a:rPr lang="en-US" sz="1400">
                <a:solidFill>
                  <a:srgbClr val="FF0000"/>
                </a:solidFill>
                <a:latin typeface="Calibri" pitchFamily="34" charset="0"/>
              </a:rPr>
              <a:t>High</a:t>
            </a:r>
          </a:p>
        </p:txBody>
      </p:sp>
      <p:grpSp>
        <p:nvGrpSpPr>
          <p:cNvPr id="20" name="Group 39"/>
          <p:cNvGrpSpPr>
            <a:grpSpLocks/>
          </p:cNvGrpSpPr>
          <p:nvPr/>
        </p:nvGrpSpPr>
        <p:grpSpPr bwMode="auto">
          <a:xfrm>
            <a:off x="561975" y="4175125"/>
            <a:ext cx="4495800" cy="2390775"/>
            <a:chOff x="533400" y="4038600"/>
            <a:chExt cx="4495800" cy="2390775"/>
          </a:xfrm>
        </p:grpSpPr>
        <p:grpSp>
          <p:nvGrpSpPr>
            <p:cNvPr id="21" name="Group 33"/>
            <p:cNvGrpSpPr>
              <a:grpSpLocks/>
            </p:cNvGrpSpPr>
            <p:nvPr/>
          </p:nvGrpSpPr>
          <p:grpSpPr bwMode="auto">
            <a:xfrm>
              <a:off x="533400" y="4038600"/>
              <a:ext cx="1981200" cy="2390775"/>
              <a:chOff x="533400" y="4038600"/>
              <a:chExt cx="1981200" cy="2390775"/>
            </a:xfrm>
          </p:grpSpPr>
          <p:pic>
            <p:nvPicPr>
              <p:cNvPr id="26" name="Picture 42" descr="GEL Rounded Rectangle steel gray"/>
              <p:cNvPicPr>
                <a:picLocks noChangeAspect="1" noChangeArrowheads="1"/>
              </p:cNvPicPr>
              <p:nvPr/>
            </p:nvPicPr>
            <p:blipFill>
              <a:blip r:embed="rId6"/>
              <a:srcRect/>
              <a:stretch>
                <a:fillRect/>
              </a:stretch>
            </p:blipFill>
            <p:spPr bwMode="auto">
              <a:xfrm>
                <a:off x="533400" y="4038600"/>
                <a:ext cx="1981200" cy="2390775"/>
              </a:xfrm>
              <a:prstGeom prst="rect">
                <a:avLst/>
              </a:prstGeom>
              <a:noFill/>
              <a:ln w="9525">
                <a:noFill/>
                <a:miter lim="800000"/>
                <a:headEnd/>
                <a:tailEnd/>
              </a:ln>
            </p:spPr>
          </p:pic>
          <p:sp>
            <p:nvSpPr>
              <p:cNvPr id="27" name="Rectangle 43"/>
              <p:cNvSpPr>
                <a:spLocks noChangeArrowheads="1"/>
              </p:cNvSpPr>
              <p:nvPr/>
            </p:nvSpPr>
            <p:spPr bwMode="auto">
              <a:xfrm>
                <a:off x="542925" y="4800600"/>
                <a:ext cx="1932453" cy="923330"/>
              </a:xfrm>
              <a:prstGeom prst="rect">
                <a:avLst/>
              </a:prstGeom>
              <a:noFill/>
              <a:ln w="12700">
                <a:noFill/>
                <a:miter lim="800000"/>
                <a:headEnd/>
                <a:tailEnd/>
              </a:ln>
            </p:spPr>
            <p:txBody>
              <a:bodyPr wrap="none">
                <a:spAutoFit/>
              </a:bodyPr>
              <a:lstStyle/>
              <a:p>
                <a:pPr algn="ctr"/>
                <a:r>
                  <a:rPr lang="en-US" b="1" dirty="0">
                    <a:latin typeface="Calibri" pitchFamily="34" charset="0"/>
                    <a:cs typeface="Arial" charset="0"/>
                  </a:rPr>
                  <a:t>Min Memory 10%</a:t>
                </a:r>
              </a:p>
              <a:p>
                <a:pPr algn="ctr"/>
                <a:r>
                  <a:rPr lang="en-US" b="1" dirty="0">
                    <a:latin typeface="Calibri" pitchFamily="34" charset="0"/>
                    <a:cs typeface="Arial" charset="0"/>
                  </a:rPr>
                  <a:t>Max Memory 20%</a:t>
                </a:r>
              </a:p>
              <a:p>
                <a:pPr algn="ctr"/>
                <a:r>
                  <a:rPr lang="en-US" b="1" dirty="0">
                    <a:latin typeface="Calibri" pitchFamily="34" charset="0"/>
                    <a:cs typeface="Arial" charset="0"/>
                  </a:rPr>
                  <a:t>Max CPU 20%</a:t>
                </a:r>
              </a:p>
            </p:txBody>
          </p:sp>
          <p:sp>
            <p:nvSpPr>
              <p:cNvPr id="28" name="TextBox 27"/>
              <p:cNvSpPr txBox="1"/>
              <p:nvPr/>
            </p:nvSpPr>
            <p:spPr>
              <a:xfrm>
                <a:off x="955675" y="6054725"/>
                <a:ext cx="1047403" cy="307777"/>
              </a:xfrm>
              <a:prstGeom prst="rect">
                <a:avLst/>
              </a:prstGeom>
              <a:noFill/>
            </p:spPr>
            <p:txBody>
              <a:bodyPr wrap="none">
                <a:spAutoFit/>
              </a:bodyPr>
              <a:lstStyle/>
              <a:p>
                <a:pPr fontAlgn="auto">
                  <a:spcBef>
                    <a:spcPts val="0"/>
                  </a:spcBef>
                  <a:spcAft>
                    <a:spcPts val="0"/>
                  </a:spcAft>
                  <a:defRPr/>
                </a:pPr>
                <a:r>
                  <a:rPr lang="en-US" sz="1400" b="1" dirty="0">
                    <a:latin typeface="+mj-lt"/>
                  </a:rPr>
                  <a:t>Admin Pool</a:t>
                </a:r>
              </a:p>
            </p:txBody>
          </p:sp>
        </p:grpSp>
        <p:grpSp>
          <p:nvGrpSpPr>
            <p:cNvPr id="22" name="Group 34"/>
            <p:cNvGrpSpPr>
              <a:grpSpLocks/>
            </p:cNvGrpSpPr>
            <p:nvPr/>
          </p:nvGrpSpPr>
          <p:grpSpPr bwMode="auto">
            <a:xfrm>
              <a:off x="2514600" y="4038600"/>
              <a:ext cx="2514600" cy="2390775"/>
              <a:chOff x="2514600" y="4038600"/>
              <a:chExt cx="2514600" cy="2390775"/>
            </a:xfrm>
          </p:grpSpPr>
          <p:pic>
            <p:nvPicPr>
              <p:cNvPr id="23" name="Picture 42" descr="GEL Rounded Rectangle steel gray"/>
              <p:cNvPicPr>
                <a:picLocks noChangeAspect="1" noChangeArrowheads="1"/>
              </p:cNvPicPr>
              <p:nvPr/>
            </p:nvPicPr>
            <p:blipFill>
              <a:blip r:embed="rId6"/>
              <a:srcRect/>
              <a:stretch>
                <a:fillRect/>
              </a:stretch>
            </p:blipFill>
            <p:spPr bwMode="auto">
              <a:xfrm>
                <a:off x="2514600" y="4038600"/>
                <a:ext cx="2514600" cy="2390775"/>
              </a:xfrm>
              <a:prstGeom prst="rect">
                <a:avLst/>
              </a:prstGeom>
              <a:noFill/>
              <a:ln w="9525">
                <a:noFill/>
                <a:miter lim="800000"/>
                <a:headEnd/>
                <a:tailEnd/>
              </a:ln>
            </p:spPr>
          </p:pic>
          <p:sp>
            <p:nvSpPr>
              <p:cNvPr id="24" name="Rectangle 43"/>
              <p:cNvSpPr>
                <a:spLocks noChangeArrowheads="1"/>
              </p:cNvSpPr>
              <p:nvPr/>
            </p:nvSpPr>
            <p:spPr bwMode="auto">
              <a:xfrm>
                <a:off x="3011611" y="5040868"/>
                <a:ext cx="1508234" cy="369332"/>
              </a:xfrm>
              <a:prstGeom prst="rect">
                <a:avLst/>
              </a:prstGeom>
              <a:noFill/>
              <a:ln w="12700">
                <a:noFill/>
                <a:miter lim="800000"/>
                <a:headEnd/>
                <a:tailEnd/>
              </a:ln>
            </p:spPr>
            <p:txBody>
              <a:bodyPr wrap="none">
                <a:spAutoFit/>
              </a:bodyPr>
              <a:lstStyle/>
              <a:p>
                <a:pPr algn="ctr"/>
                <a:r>
                  <a:rPr lang="en-US" b="1">
                    <a:latin typeface="Calibri" pitchFamily="34" charset="0"/>
                    <a:cs typeface="Arial" charset="0"/>
                  </a:rPr>
                  <a:t>Max CPU 90%</a:t>
                </a:r>
              </a:p>
            </p:txBody>
          </p:sp>
          <p:sp>
            <p:nvSpPr>
              <p:cNvPr id="25" name="TextBox 24"/>
              <p:cNvSpPr txBox="1"/>
              <p:nvPr/>
            </p:nvSpPr>
            <p:spPr>
              <a:xfrm>
                <a:off x="3025775" y="6054725"/>
                <a:ext cx="1406988" cy="307777"/>
              </a:xfrm>
              <a:prstGeom prst="rect">
                <a:avLst/>
              </a:prstGeom>
              <a:noFill/>
            </p:spPr>
            <p:txBody>
              <a:bodyPr wrap="none">
                <a:spAutoFit/>
              </a:bodyPr>
              <a:lstStyle/>
              <a:p>
                <a:pPr fontAlgn="auto">
                  <a:spcBef>
                    <a:spcPts val="0"/>
                  </a:spcBef>
                  <a:spcAft>
                    <a:spcPts val="0"/>
                  </a:spcAft>
                  <a:defRPr/>
                </a:pPr>
                <a:r>
                  <a:rPr lang="en-US" sz="1400" b="1" dirty="0">
                    <a:latin typeface="+mj-lt"/>
                  </a:rPr>
                  <a:t>Application Pool</a:t>
                </a:r>
              </a:p>
            </p:txBody>
          </p:sp>
        </p:grpSp>
      </p:grpSp>
      <p:sp>
        <p:nvSpPr>
          <p:cNvPr id="29" name="Down Arrow 28"/>
          <p:cNvSpPr/>
          <p:nvPr/>
        </p:nvSpPr>
        <p:spPr bwMode="auto">
          <a:xfrm>
            <a:off x="1295400" y="3641725"/>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
        <p:nvSpPr>
          <p:cNvPr id="30" name="Down Arrow 29"/>
          <p:cNvSpPr/>
          <p:nvPr/>
        </p:nvSpPr>
        <p:spPr bwMode="auto">
          <a:xfrm>
            <a:off x="2971800" y="3641725"/>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
        <p:nvSpPr>
          <p:cNvPr id="31" name="Down Arrow 30"/>
          <p:cNvSpPr/>
          <p:nvPr/>
        </p:nvSpPr>
        <p:spPr bwMode="auto">
          <a:xfrm>
            <a:off x="4038600" y="3641725"/>
            <a:ext cx="457200" cy="1066800"/>
          </a:xfrm>
          <a:prstGeom prst="downArrow">
            <a:avLst/>
          </a:prstGeom>
          <a:solidFill>
            <a:schemeClr val="accent1">
              <a:alpha val="45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endParaRPr>
          </a:p>
        </p:txBody>
      </p:sp>
      <p:sp>
        <p:nvSpPr>
          <p:cNvPr id="32" name="Content Placeholder 2"/>
          <p:cNvSpPr>
            <a:spLocks noGrp="1"/>
          </p:cNvSpPr>
          <p:nvPr>
            <p:ph idx="1"/>
          </p:nvPr>
        </p:nvSpPr>
        <p:spPr>
          <a:xfrm>
            <a:off x="5562600" y="1676400"/>
            <a:ext cx="3581400" cy="4495800"/>
          </a:xfrm>
        </p:spPr>
        <p:txBody>
          <a:bodyPr/>
          <a:lstStyle/>
          <a:p>
            <a:r>
              <a:rPr lang="en-US" sz="2500" dirty="0" smtClean="0"/>
              <a:t>Ability to differentiate workloads</a:t>
            </a:r>
          </a:p>
          <a:p>
            <a:pPr lvl="1"/>
            <a:r>
              <a:rPr lang="en-US" sz="2500" dirty="0" smtClean="0"/>
              <a:t>e.g. </a:t>
            </a:r>
            <a:r>
              <a:rPr lang="en-US" sz="2500" dirty="0" err="1" smtClean="0"/>
              <a:t>app_name</a:t>
            </a:r>
            <a:r>
              <a:rPr lang="en-US" sz="2500" dirty="0" smtClean="0"/>
              <a:t>, login, etc.</a:t>
            </a:r>
          </a:p>
          <a:p>
            <a:r>
              <a:rPr lang="en-US" sz="2500" dirty="0" smtClean="0"/>
              <a:t>Per-request limits</a:t>
            </a:r>
          </a:p>
          <a:p>
            <a:pPr lvl="1"/>
            <a:r>
              <a:rPr lang="en-US" sz="2500" dirty="0" smtClean="0"/>
              <a:t>Max memory %</a:t>
            </a:r>
          </a:p>
          <a:p>
            <a:pPr lvl="1"/>
            <a:r>
              <a:rPr lang="en-US" sz="2500" dirty="0" smtClean="0"/>
              <a:t>Max CPU time</a:t>
            </a:r>
          </a:p>
          <a:p>
            <a:pPr lvl="1"/>
            <a:r>
              <a:rPr lang="en-US" sz="2500" dirty="0" smtClean="0"/>
              <a:t>Grant timeout</a:t>
            </a:r>
          </a:p>
          <a:p>
            <a:pPr lvl="1"/>
            <a:r>
              <a:rPr lang="en-US" sz="2500" dirty="0" smtClean="0"/>
              <a:t>Max Requests</a:t>
            </a:r>
          </a:p>
          <a:p>
            <a:r>
              <a:rPr lang="en-US" sz="2500" dirty="0" smtClean="0"/>
              <a:t>Resource monitoring</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6219825"/>
            <a:ext cx="9144000" cy="474663"/>
          </a:xfrm>
          <a:prstGeom prst="rect">
            <a:avLst/>
          </a:prstGeom>
          <a:noFill/>
          <a:ln w="12700">
            <a:noFill/>
            <a:miter lim="800000"/>
            <a:headEnd type="none" w="sm" len="sm"/>
            <a:tailEnd type="none" w="sm" len="sm"/>
          </a:ln>
          <a:effectLst/>
        </p:spPr>
        <p:txBody>
          <a:bodyPr>
            <a:spAutoFit/>
          </a:bodyPr>
          <a:lstStyle/>
          <a:p>
            <a:pPr eaLnBrk="1" hangingPunct="1"/>
            <a:r>
              <a:rPr lang="en-US" sz="700" b="0"/>
              <a:t>© 2006 Microsoft Corporation. All rights reserved. Microsoft, Windows, Windows Vista and other product names are or may be registered trademarks and/or trademarks in the U.S. and/or other countries.</a:t>
            </a:r>
          </a:p>
          <a:p>
            <a:pPr eaLnBrk="1" hangingPunct="1"/>
            <a:r>
              <a:rPr lang="en-US" sz="700" b="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b="0"/>
            </a:br>
            <a:r>
              <a:rPr lang="en-US" sz="700" b="0"/>
              <a:t>MICROSOFT MAKES NO WARRANTIES, EXPRESS, IMPLIED OR STATUTORY, AS TO THE INFORMATION IN THIS PRESENTATION.</a:t>
            </a:r>
          </a:p>
        </p:txBody>
      </p:sp>
      <p:pic>
        <p:nvPicPr>
          <p:cNvPr id="348163"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effec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solidFill>
                  <a:schemeClr val="accent2">
                    <a:lumMod val="75000"/>
                  </a:schemeClr>
                </a:solidFill>
              </a:rPr>
              <a:t>Increasing Availability</a:t>
            </a:r>
          </a:p>
          <a:p>
            <a:r>
              <a:rPr lang="en-GB" dirty="0" smtClean="0"/>
              <a:t>Decreasing Downtime</a:t>
            </a:r>
          </a:p>
          <a:p>
            <a:r>
              <a:rPr lang="en-GB" dirty="0" smtClean="0"/>
              <a:t>Improving Manageability</a:t>
            </a:r>
            <a:endParaRPr lang="en-GB"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itchFamily="2" charset="2"/>
              </a:rPr>
              <a:t>SQL Server 2008 High Availability Features </a:t>
            </a:r>
            <a:endParaRPr lang="en-US" dirty="0"/>
          </a:p>
        </p:txBody>
      </p:sp>
      <p:graphicFrame>
        <p:nvGraphicFramePr>
          <p:cNvPr id="4" name="Content Placeholder 3"/>
          <p:cNvGraphicFramePr>
            <a:graphicFrameLocks noGrp="1"/>
          </p:cNvGraphicFramePr>
          <p:nvPr>
            <p:ph idx="1"/>
          </p:nvPr>
        </p:nvGraphicFramePr>
        <p:xfrm>
          <a:off x="457200" y="1219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Work\PAG_icon library\Server SQL database.png"/>
          <p:cNvPicPr>
            <a:picLocks noChangeAspect="1" noChangeArrowheads="1"/>
          </p:cNvPicPr>
          <p:nvPr/>
        </p:nvPicPr>
        <p:blipFill>
          <a:blip r:embed="rId7" cstate="print"/>
          <a:srcRect/>
          <a:stretch>
            <a:fillRect/>
          </a:stretch>
        </p:blipFill>
        <p:spPr bwMode="auto">
          <a:xfrm>
            <a:off x="613890" y="1295400"/>
            <a:ext cx="394693" cy="584199"/>
          </a:xfrm>
          <a:prstGeom prst="rect">
            <a:avLst/>
          </a:prstGeom>
          <a:noFill/>
        </p:spPr>
      </p:pic>
      <p:sp>
        <p:nvSpPr>
          <p:cNvPr id="7" name="Right Arrow 6"/>
          <p:cNvSpPr/>
          <p:nvPr/>
        </p:nvSpPr>
        <p:spPr>
          <a:xfrm>
            <a:off x="990600" y="1358900"/>
            <a:ext cx="673100" cy="45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Work\PAG_icon library\Server SQL database.png"/>
          <p:cNvPicPr>
            <a:picLocks noChangeAspect="1" noChangeArrowheads="1"/>
          </p:cNvPicPr>
          <p:nvPr/>
        </p:nvPicPr>
        <p:blipFill>
          <a:blip r:embed="rId7" cstate="print"/>
          <a:srcRect/>
          <a:stretch>
            <a:fillRect/>
          </a:stretch>
        </p:blipFill>
        <p:spPr bwMode="auto">
          <a:xfrm>
            <a:off x="1604490" y="1295400"/>
            <a:ext cx="394693" cy="584199"/>
          </a:xfrm>
          <a:prstGeom prst="rect">
            <a:avLst/>
          </a:prstGeom>
          <a:noFill/>
        </p:spPr>
      </p:pic>
      <p:pic>
        <p:nvPicPr>
          <p:cNvPr id="8" name="Picture 2" descr="C:\Work\PAG_icon library\Server SQL database.png"/>
          <p:cNvPicPr>
            <a:picLocks noChangeAspect="1" noChangeArrowheads="1"/>
          </p:cNvPicPr>
          <p:nvPr/>
        </p:nvPicPr>
        <p:blipFill>
          <a:blip r:embed="rId7" cstate="print"/>
          <a:srcRect/>
          <a:stretch>
            <a:fillRect/>
          </a:stretch>
        </p:blipFill>
        <p:spPr bwMode="auto">
          <a:xfrm>
            <a:off x="601190" y="2095500"/>
            <a:ext cx="394693" cy="584199"/>
          </a:xfrm>
          <a:prstGeom prst="rect">
            <a:avLst/>
          </a:prstGeom>
          <a:noFill/>
        </p:spPr>
      </p:pic>
      <p:pic>
        <p:nvPicPr>
          <p:cNvPr id="9" name="Picture 2" descr="C:\Work\PAG_icon library\Server SQL database.png"/>
          <p:cNvPicPr>
            <a:picLocks noChangeAspect="1" noChangeArrowheads="1"/>
          </p:cNvPicPr>
          <p:nvPr/>
        </p:nvPicPr>
        <p:blipFill>
          <a:blip r:embed="rId7" cstate="print"/>
          <a:srcRect/>
          <a:stretch>
            <a:fillRect/>
          </a:stretch>
        </p:blipFill>
        <p:spPr bwMode="auto">
          <a:xfrm>
            <a:off x="1617190" y="2108200"/>
            <a:ext cx="394693" cy="584199"/>
          </a:xfrm>
          <a:prstGeom prst="rect">
            <a:avLst/>
          </a:prstGeom>
          <a:noFill/>
        </p:spPr>
      </p:pic>
      <p:pic>
        <p:nvPicPr>
          <p:cNvPr id="3074" name="Picture 2" descr="C:\Work\PAG_icon library\MSN icon refresh.png"/>
          <p:cNvPicPr>
            <a:picLocks noChangeAspect="1" noChangeArrowheads="1"/>
          </p:cNvPicPr>
          <p:nvPr/>
        </p:nvPicPr>
        <p:blipFill>
          <a:blip r:embed="rId8" cstate="print"/>
          <a:srcRect/>
          <a:stretch>
            <a:fillRect/>
          </a:stretch>
        </p:blipFill>
        <p:spPr bwMode="auto">
          <a:xfrm>
            <a:off x="1079500" y="2169707"/>
            <a:ext cx="484188" cy="459192"/>
          </a:xfrm>
          <a:prstGeom prst="rect">
            <a:avLst/>
          </a:prstGeom>
          <a:noFill/>
        </p:spPr>
      </p:pic>
      <p:pic>
        <p:nvPicPr>
          <p:cNvPr id="11" name="Picture 2" descr="C:\Work\PAG_icon library\Server SQL database.png"/>
          <p:cNvPicPr>
            <a:picLocks noChangeAspect="1" noChangeArrowheads="1"/>
          </p:cNvPicPr>
          <p:nvPr/>
        </p:nvPicPr>
        <p:blipFill>
          <a:blip r:embed="rId7" cstate="print"/>
          <a:srcRect/>
          <a:stretch>
            <a:fillRect/>
          </a:stretch>
        </p:blipFill>
        <p:spPr bwMode="auto">
          <a:xfrm>
            <a:off x="639290" y="2933700"/>
            <a:ext cx="394693" cy="584199"/>
          </a:xfrm>
          <a:prstGeom prst="rect">
            <a:avLst/>
          </a:prstGeom>
          <a:noFill/>
        </p:spPr>
      </p:pic>
      <p:pic>
        <p:nvPicPr>
          <p:cNvPr id="12" name="Picture 2" descr="C:\Work\PAG_icon library\Server SQL database.png"/>
          <p:cNvPicPr>
            <a:picLocks noChangeAspect="1" noChangeArrowheads="1"/>
          </p:cNvPicPr>
          <p:nvPr/>
        </p:nvPicPr>
        <p:blipFill>
          <a:blip r:embed="rId7" cstate="print"/>
          <a:srcRect/>
          <a:stretch>
            <a:fillRect/>
          </a:stretch>
        </p:blipFill>
        <p:spPr bwMode="auto">
          <a:xfrm>
            <a:off x="1680690" y="2933700"/>
            <a:ext cx="394693" cy="584199"/>
          </a:xfrm>
          <a:prstGeom prst="rect">
            <a:avLst/>
          </a:prstGeom>
          <a:noFill/>
        </p:spPr>
      </p:pic>
      <p:cxnSp>
        <p:nvCxnSpPr>
          <p:cNvPr id="15" name="Straight Arrow Connector 14"/>
          <p:cNvCxnSpPr>
            <a:stCxn id="11" idx="3"/>
            <a:endCxn id="12" idx="1"/>
          </p:cNvCxnSpPr>
          <p:nvPr/>
        </p:nvCxnSpPr>
        <p:spPr>
          <a:xfrm>
            <a:off x="1033983" y="3225800"/>
            <a:ext cx="64670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075" name="Picture 3" descr="C:\Work\PAG_icon library\Document Sm.png"/>
          <p:cNvPicPr>
            <a:picLocks noChangeAspect="1" noChangeArrowheads="1"/>
          </p:cNvPicPr>
          <p:nvPr/>
        </p:nvPicPr>
        <p:blipFill>
          <a:blip r:embed="rId9" cstate="print"/>
          <a:srcRect/>
          <a:stretch>
            <a:fillRect/>
          </a:stretch>
        </p:blipFill>
        <p:spPr bwMode="auto">
          <a:xfrm>
            <a:off x="1193800" y="2888916"/>
            <a:ext cx="304800" cy="641683"/>
          </a:xfrm>
          <a:prstGeom prst="rect">
            <a:avLst/>
          </a:prstGeom>
          <a:noFill/>
        </p:spPr>
      </p:pic>
      <p:pic>
        <p:nvPicPr>
          <p:cNvPr id="16" name="Picture 2" descr="C:\Work\PAG_icon library\Server SQL database.png"/>
          <p:cNvPicPr>
            <a:picLocks noChangeAspect="1" noChangeArrowheads="1"/>
          </p:cNvPicPr>
          <p:nvPr/>
        </p:nvPicPr>
        <p:blipFill>
          <a:blip r:embed="rId7" cstate="print"/>
          <a:srcRect/>
          <a:stretch>
            <a:fillRect/>
          </a:stretch>
        </p:blipFill>
        <p:spPr bwMode="auto">
          <a:xfrm>
            <a:off x="677390" y="3733800"/>
            <a:ext cx="394693" cy="584199"/>
          </a:xfrm>
          <a:prstGeom prst="rect">
            <a:avLst/>
          </a:prstGeom>
          <a:noFill/>
        </p:spPr>
      </p:pic>
      <p:pic>
        <p:nvPicPr>
          <p:cNvPr id="3076" name="Picture 4" descr="C:\Work\MSL Graphics\TapeStorage_Media.png"/>
          <p:cNvPicPr>
            <a:picLocks noChangeAspect="1" noChangeArrowheads="1"/>
          </p:cNvPicPr>
          <p:nvPr/>
        </p:nvPicPr>
        <p:blipFill>
          <a:blip r:embed="rId10" cstate="print"/>
          <a:srcRect/>
          <a:stretch>
            <a:fillRect/>
          </a:stretch>
        </p:blipFill>
        <p:spPr bwMode="auto">
          <a:xfrm>
            <a:off x="1155699" y="3777686"/>
            <a:ext cx="521019" cy="527614"/>
          </a:xfrm>
          <a:prstGeom prst="rect">
            <a:avLst/>
          </a:prstGeom>
          <a:noFill/>
        </p:spPr>
      </p:pic>
      <p:pic>
        <p:nvPicPr>
          <p:cNvPr id="3077" name="Picture 5" descr="C:\Work\MSL Graphics\arrow01_01.png"/>
          <p:cNvPicPr>
            <a:picLocks noChangeAspect="1" noChangeArrowheads="1"/>
          </p:cNvPicPr>
          <p:nvPr/>
        </p:nvPicPr>
        <p:blipFill>
          <a:blip r:embed="rId11" cstate="print"/>
          <a:srcRect/>
          <a:stretch>
            <a:fillRect/>
          </a:stretch>
        </p:blipFill>
        <p:spPr bwMode="auto">
          <a:xfrm flipH="1">
            <a:off x="946150" y="3987800"/>
            <a:ext cx="314324" cy="228599"/>
          </a:xfrm>
          <a:prstGeom prst="rect">
            <a:avLst/>
          </a:prstGeom>
          <a:noFill/>
        </p:spPr>
      </p:pic>
      <p:pic>
        <p:nvPicPr>
          <p:cNvPr id="3078" name="Picture 6" descr="C:\Work\PAG_icon library\Server.png"/>
          <p:cNvPicPr>
            <a:picLocks noChangeAspect="1" noChangeArrowheads="1"/>
          </p:cNvPicPr>
          <p:nvPr/>
        </p:nvPicPr>
        <p:blipFill>
          <a:blip r:embed="rId12" cstate="print"/>
          <a:srcRect/>
          <a:stretch>
            <a:fillRect/>
          </a:stretch>
        </p:blipFill>
        <p:spPr bwMode="auto">
          <a:xfrm>
            <a:off x="702934" y="4584700"/>
            <a:ext cx="370215" cy="546099"/>
          </a:xfrm>
          <a:prstGeom prst="rect">
            <a:avLst/>
          </a:prstGeom>
          <a:noFill/>
        </p:spPr>
      </p:pic>
      <p:pic>
        <p:nvPicPr>
          <p:cNvPr id="20" name="Picture 6" descr="C:\Work\PAG_icon library\Server.png"/>
          <p:cNvPicPr>
            <a:picLocks noChangeAspect="1" noChangeArrowheads="1"/>
          </p:cNvPicPr>
          <p:nvPr/>
        </p:nvPicPr>
        <p:blipFill>
          <a:blip r:embed="rId12" cstate="print"/>
          <a:srcRect/>
          <a:stretch>
            <a:fillRect/>
          </a:stretch>
        </p:blipFill>
        <p:spPr bwMode="auto">
          <a:xfrm>
            <a:off x="1642734" y="4584700"/>
            <a:ext cx="370215" cy="546099"/>
          </a:xfrm>
          <a:prstGeom prst="rect">
            <a:avLst/>
          </a:prstGeom>
          <a:noFill/>
        </p:spPr>
      </p:pic>
      <p:cxnSp>
        <p:nvCxnSpPr>
          <p:cNvPr id="23" name="Straight Connector 22"/>
          <p:cNvCxnSpPr>
            <a:stCxn id="3078" idx="3"/>
            <a:endCxn id="20" idx="1"/>
          </p:cNvCxnSpPr>
          <p:nvPr/>
        </p:nvCxnSpPr>
        <p:spPr>
          <a:xfrm>
            <a:off x="1073149" y="4857750"/>
            <a:ext cx="569585" cy="1588"/>
          </a:xfrm>
          <a:prstGeom prst="line">
            <a:avLst/>
          </a:prstGeom>
        </p:spPr>
        <p:style>
          <a:lnRef idx="3">
            <a:schemeClr val="dk1"/>
          </a:lnRef>
          <a:fillRef idx="0">
            <a:schemeClr val="dk1"/>
          </a:fillRef>
          <a:effectRef idx="2">
            <a:schemeClr val="dk1"/>
          </a:effectRef>
          <a:fontRef idx="minor">
            <a:schemeClr val="tx1"/>
          </a:fontRef>
        </p:style>
      </p:cxnSp>
      <p:pic>
        <p:nvPicPr>
          <p:cNvPr id="3079" name="Picture 7" descr="C:\Work\PAG_icon library\storage array.png"/>
          <p:cNvPicPr>
            <a:picLocks noChangeAspect="1" noChangeArrowheads="1"/>
          </p:cNvPicPr>
          <p:nvPr/>
        </p:nvPicPr>
        <p:blipFill>
          <a:blip r:embed="rId13" cstate="print"/>
          <a:srcRect/>
          <a:stretch>
            <a:fillRect/>
          </a:stretch>
        </p:blipFill>
        <p:spPr bwMode="auto">
          <a:xfrm>
            <a:off x="1168031" y="4622800"/>
            <a:ext cx="394068" cy="511174"/>
          </a:xfrm>
          <a:prstGeom prst="rect">
            <a:avLst/>
          </a:prstGeom>
          <a:noFill/>
        </p:spPr>
      </p:pic>
      <p:pic>
        <p:nvPicPr>
          <p:cNvPr id="24" name="Picture 2" descr="C:\Work\PAG_icon library\Server SQL database.png"/>
          <p:cNvPicPr>
            <a:picLocks noChangeAspect="1" noChangeArrowheads="1"/>
          </p:cNvPicPr>
          <p:nvPr/>
        </p:nvPicPr>
        <p:blipFill>
          <a:blip r:embed="rId14" cstate="print"/>
          <a:srcRect/>
          <a:stretch>
            <a:fillRect/>
          </a:stretch>
        </p:blipFill>
        <p:spPr bwMode="auto">
          <a:xfrm>
            <a:off x="1071090" y="5342324"/>
            <a:ext cx="414810" cy="613975"/>
          </a:xfrm>
          <a:prstGeom prst="rect">
            <a:avLst/>
          </a:prstGeom>
          <a:noFill/>
        </p:spPr>
      </p:pic>
      <p:pic>
        <p:nvPicPr>
          <p:cNvPr id="3080" name="Picture 8" descr="C:\Work\PAG_icon library\database green.png"/>
          <p:cNvPicPr>
            <a:picLocks noChangeAspect="1" noChangeArrowheads="1"/>
          </p:cNvPicPr>
          <p:nvPr/>
        </p:nvPicPr>
        <p:blipFill>
          <a:blip r:embed="rId15" cstate="print"/>
          <a:srcRect/>
          <a:stretch>
            <a:fillRect/>
          </a:stretch>
        </p:blipFill>
        <p:spPr bwMode="auto">
          <a:xfrm>
            <a:off x="1473200" y="5733858"/>
            <a:ext cx="185738" cy="222441"/>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91" name="Rectangle 19"/>
          <p:cNvSpPr>
            <a:spLocks noGrp="1" noChangeArrowheads="1"/>
          </p:cNvSpPr>
          <p:nvPr>
            <p:ph type="title"/>
          </p:nvPr>
        </p:nvSpPr>
        <p:spPr>
          <a:xfrm>
            <a:off x="381000" y="228600"/>
            <a:ext cx="8382000" cy="1079500"/>
          </a:xfrm>
        </p:spPr>
        <p:txBody>
          <a:bodyPr>
            <a:noAutofit/>
          </a:bodyPr>
          <a:lstStyle/>
          <a:p>
            <a:r>
              <a:rPr lang="en-US" dirty="0"/>
              <a:t>Database Mirroring</a:t>
            </a:r>
            <a:br>
              <a:rPr lang="en-US" dirty="0"/>
            </a:br>
            <a:r>
              <a:rPr lang="en-US" sz="3200" dirty="0">
                <a:solidFill>
                  <a:schemeClr val="accent1"/>
                </a:solidFill>
              </a:rPr>
              <a:t>Overview</a:t>
            </a:r>
          </a:p>
        </p:txBody>
      </p:sp>
      <p:sp>
        <p:nvSpPr>
          <p:cNvPr id="617492" name="Rectangle 20"/>
          <p:cNvSpPr>
            <a:spLocks noGrp="1" noChangeArrowheads="1"/>
          </p:cNvSpPr>
          <p:nvPr>
            <p:ph idx="1"/>
          </p:nvPr>
        </p:nvSpPr>
        <p:spPr>
          <a:xfrm>
            <a:off x="381000" y="1417638"/>
            <a:ext cx="8410575" cy="5070475"/>
          </a:xfrm>
        </p:spPr>
        <p:txBody>
          <a:bodyPr>
            <a:normAutofit/>
          </a:bodyPr>
          <a:lstStyle/>
          <a:p>
            <a:pPr>
              <a:lnSpc>
                <a:spcPct val="80000"/>
              </a:lnSpc>
            </a:pPr>
            <a:r>
              <a:rPr lang="en-US" sz="2400" dirty="0"/>
              <a:t>Hot </a:t>
            </a:r>
            <a:r>
              <a:rPr lang="en-US" sz="2400" dirty="0" smtClean="0"/>
              <a:t>Standby protects against database or server failure</a:t>
            </a:r>
            <a:endParaRPr lang="en-US" sz="2400" dirty="0"/>
          </a:p>
          <a:p>
            <a:pPr>
              <a:lnSpc>
                <a:spcPct val="80000"/>
              </a:lnSpc>
            </a:pPr>
            <a:r>
              <a:rPr lang="en-US" sz="2400" dirty="0"/>
              <a:t>Provides a fault-tolerant database </a:t>
            </a:r>
            <a:endParaRPr lang="en-US" sz="2400" dirty="0" smtClean="0"/>
          </a:p>
          <a:p>
            <a:pPr>
              <a:lnSpc>
                <a:spcPct val="80000"/>
              </a:lnSpc>
            </a:pPr>
            <a:r>
              <a:rPr lang="en-GB" sz="2400" dirty="0" smtClean="0"/>
              <a:t>Cost effective as no specialist hardware is required</a:t>
            </a:r>
          </a:p>
          <a:p>
            <a:pPr>
              <a:lnSpc>
                <a:spcPct val="80000"/>
              </a:lnSpc>
            </a:pPr>
            <a:r>
              <a:rPr lang="en-GB" sz="2400" dirty="0" smtClean="0"/>
              <a:t>Straightforward setup and administration</a:t>
            </a:r>
            <a:endParaRPr lang="en-US" sz="2400" dirty="0" smtClean="0"/>
          </a:p>
          <a:p>
            <a:pPr>
              <a:lnSpc>
                <a:spcPct val="80000"/>
              </a:lnSpc>
            </a:pPr>
            <a:r>
              <a:rPr lang="en-US" sz="2400" dirty="0" smtClean="0"/>
              <a:t>Automatic </a:t>
            </a:r>
            <a:r>
              <a:rPr lang="en-US" sz="2400" dirty="0"/>
              <a:t>or manual failover</a:t>
            </a:r>
          </a:p>
          <a:p>
            <a:pPr lvl="1">
              <a:lnSpc>
                <a:spcPct val="80000"/>
              </a:lnSpc>
            </a:pPr>
            <a:r>
              <a:rPr lang="en-GB" sz="2000" dirty="0" smtClean="0"/>
              <a:t>SQL Server 2008 does not require a database restart after manual failover</a:t>
            </a:r>
            <a:endParaRPr lang="en-US" sz="2000" dirty="0"/>
          </a:p>
          <a:p>
            <a:pPr>
              <a:lnSpc>
                <a:spcPct val="80000"/>
              </a:lnSpc>
            </a:pPr>
            <a:r>
              <a:rPr lang="en-US" sz="2400" dirty="0"/>
              <a:t>Automatic, transparent client </a:t>
            </a:r>
            <a:r>
              <a:rPr lang="en-US" sz="2400" dirty="0" smtClean="0"/>
              <a:t>redirect</a:t>
            </a:r>
          </a:p>
          <a:p>
            <a:pPr>
              <a:lnSpc>
                <a:spcPct val="80000"/>
              </a:lnSpc>
            </a:pPr>
            <a:r>
              <a:rPr lang="en-US" sz="2400" dirty="0" smtClean="0"/>
              <a:t>No </a:t>
            </a:r>
            <a:r>
              <a:rPr lang="en-US" sz="2400" dirty="0"/>
              <a:t>shared components; two separate copies of </a:t>
            </a:r>
            <a:r>
              <a:rPr lang="en-US" sz="2400" dirty="0" smtClean="0"/>
              <a:t>data</a:t>
            </a:r>
          </a:p>
          <a:p>
            <a:pPr>
              <a:lnSpc>
                <a:spcPct val="80000"/>
              </a:lnSpc>
            </a:pPr>
            <a:r>
              <a:rPr lang="en-GB" sz="2400" dirty="0" smtClean="0"/>
              <a:t>SQL Server 2008 compresses the log stream from Principal to Mirror</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4"/>
          <p:cNvSpPr txBox="1">
            <a:spLocks noChangeArrowheads="1"/>
          </p:cNvSpPr>
          <p:nvPr/>
        </p:nvSpPr>
        <p:spPr>
          <a:xfrm>
            <a:off x="381000" y="228600"/>
            <a:ext cx="8393113" cy="103412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0" dirty="0" smtClean="0">
                <a:latin typeface="+mj-lt"/>
                <a:ea typeface="+mj-ea"/>
                <a:cs typeface="+mj-cs"/>
              </a:rPr>
              <a:t>Database Mirroring</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0" dirty="0" smtClean="0">
                <a:solidFill>
                  <a:schemeClr val="accent1"/>
                </a:solidFill>
                <a:latin typeface="+mj-lt"/>
                <a:ea typeface="+mj-ea"/>
                <a:cs typeface="+mj-cs"/>
              </a:rPr>
              <a:t>Synchronous, high availability configuration</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45" name="Isosceles Triangle 44"/>
          <p:cNvSpPr/>
          <p:nvPr/>
        </p:nvSpPr>
        <p:spPr>
          <a:xfrm>
            <a:off x="3765486" y="2298444"/>
            <a:ext cx="5233734" cy="2891239"/>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8739" name="Picture 3" descr="gray-disc"/>
          <p:cNvPicPr preferRelativeResize="0">
            <a:picLocks noChangeAspect="1" noChangeArrowheads="1"/>
          </p:cNvPicPr>
          <p:nvPr/>
        </p:nvPicPr>
        <p:blipFill>
          <a:blip r:embed="rId3" cstate="print"/>
          <a:srcRect/>
          <a:stretch>
            <a:fillRect/>
          </a:stretch>
        </p:blipFill>
        <p:spPr bwMode="auto">
          <a:xfrm>
            <a:off x="6751399" y="4581872"/>
            <a:ext cx="1941476" cy="683166"/>
          </a:xfrm>
          <a:prstGeom prst="rect">
            <a:avLst/>
          </a:prstGeom>
          <a:noFill/>
          <a:ln w="9525" algn="ctr">
            <a:noFill/>
            <a:miter lim="800000"/>
            <a:headEnd/>
            <a:tailEnd/>
          </a:ln>
          <a:effectLst/>
        </p:spPr>
      </p:pic>
      <p:pic>
        <p:nvPicPr>
          <p:cNvPr id="628740" name="Picture 4" descr="gray-disc"/>
          <p:cNvPicPr preferRelativeResize="0">
            <a:picLocks noChangeAspect="1" noChangeArrowheads="1"/>
          </p:cNvPicPr>
          <p:nvPr/>
        </p:nvPicPr>
        <p:blipFill>
          <a:blip r:embed="rId4" cstate="print"/>
          <a:srcRect/>
          <a:stretch>
            <a:fillRect/>
          </a:stretch>
        </p:blipFill>
        <p:spPr bwMode="auto">
          <a:xfrm>
            <a:off x="3855243" y="2579025"/>
            <a:ext cx="1544422" cy="759073"/>
          </a:xfrm>
          <a:prstGeom prst="rect">
            <a:avLst/>
          </a:prstGeom>
          <a:noFill/>
          <a:ln w="9525" algn="ctr">
            <a:noFill/>
            <a:miter lim="800000"/>
            <a:headEnd/>
            <a:tailEnd/>
          </a:ln>
          <a:effectLst/>
        </p:spPr>
      </p:pic>
      <p:pic>
        <p:nvPicPr>
          <p:cNvPr id="628741" name="Picture 5" descr="gray-disc"/>
          <p:cNvPicPr preferRelativeResize="0">
            <a:picLocks noChangeAspect="1" noChangeArrowheads="1"/>
          </p:cNvPicPr>
          <p:nvPr/>
        </p:nvPicPr>
        <p:blipFill>
          <a:blip r:embed="rId3" cstate="print"/>
          <a:srcRect/>
          <a:stretch>
            <a:fillRect/>
          </a:stretch>
        </p:blipFill>
        <p:spPr bwMode="auto">
          <a:xfrm>
            <a:off x="4602638" y="4564355"/>
            <a:ext cx="1941476" cy="683166"/>
          </a:xfrm>
          <a:prstGeom prst="rect">
            <a:avLst/>
          </a:prstGeom>
          <a:noFill/>
          <a:ln w="9525" algn="ctr">
            <a:noFill/>
            <a:miter lim="800000"/>
            <a:headEnd/>
            <a:tailEnd/>
          </a:ln>
          <a:effectLst/>
        </p:spPr>
      </p:pic>
      <p:sp>
        <p:nvSpPr>
          <p:cNvPr id="628742" name="Text Box 6"/>
          <p:cNvSpPr txBox="1">
            <a:spLocks noChangeArrowheads="1"/>
          </p:cNvSpPr>
          <p:nvPr/>
        </p:nvSpPr>
        <p:spPr bwMode="invGray">
          <a:xfrm>
            <a:off x="5237145" y="4983731"/>
            <a:ext cx="593732" cy="184900"/>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Principal</a:t>
            </a:r>
          </a:p>
        </p:txBody>
      </p:sp>
      <p:pic>
        <p:nvPicPr>
          <p:cNvPr id="628746" name="Picture 10" descr="pc"/>
          <p:cNvPicPr>
            <a:picLocks noChangeAspect="1" noChangeArrowheads="1"/>
          </p:cNvPicPr>
          <p:nvPr/>
        </p:nvPicPr>
        <p:blipFill>
          <a:blip r:embed="rId5" cstate="print"/>
          <a:srcRect/>
          <a:stretch>
            <a:fillRect/>
          </a:stretch>
        </p:blipFill>
        <p:spPr bwMode="auto">
          <a:xfrm>
            <a:off x="4136489" y="2132340"/>
            <a:ext cx="878773" cy="875854"/>
          </a:xfrm>
          <a:prstGeom prst="rect">
            <a:avLst/>
          </a:prstGeom>
          <a:noFill/>
        </p:spPr>
      </p:pic>
      <p:sp>
        <p:nvSpPr>
          <p:cNvPr id="628754" name="Text Box 18"/>
          <p:cNvSpPr txBox="1">
            <a:spLocks noChangeArrowheads="1"/>
          </p:cNvSpPr>
          <p:nvPr/>
        </p:nvSpPr>
        <p:spPr bwMode="invGray">
          <a:xfrm>
            <a:off x="7536748" y="5001248"/>
            <a:ext cx="458363" cy="183929"/>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Mirror</a:t>
            </a:r>
          </a:p>
        </p:txBody>
      </p:sp>
      <p:sp>
        <p:nvSpPr>
          <p:cNvPr id="628761" name="Text Box 25"/>
          <p:cNvSpPr txBox="1">
            <a:spLocks noChangeArrowheads="1"/>
          </p:cNvSpPr>
          <p:nvPr/>
        </p:nvSpPr>
        <p:spPr bwMode="invGray">
          <a:xfrm>
            <a:off x="4803111" y="2729867"/>
            <a:ext cx="426249" cy="183929"/>
          </a:xfrm>
          <a:prstGeom prst="rect">
            <a:avLst/>
          </a:prstGeom>
          <a:noFill/>
          <a:ln w="12700" algn="ctr">
            <a:noFill/>
            <a:miter lim="800000"/>
            <a:headEnd/>
            <a:tailEnd/>
          </a:ln>
          <a:effectLst/>
        </p:spPr>
        <p:txBody>
          <a:bodyPr wrap="none">
            <a:spAutoFit/>
          </a:bodyPr>
          <a:lstStyle/>
          <a:p>
            <a:pPr eaLnBrk="1" hangingPunct="1"/>
            <a:r>
              <a:rPr lang="en-US" sz="1600" b="0">
                <a:effectLst>
                  <a:outerShdw blurRad="38100" dist="38100" dir="2700000" algn="tl">
                    <a:srgbClr val="000000"/>
                  </a:outerShdw>
                </a:effectLst>
                <a:latin typeface="Segoe" pitchFamily="34" charset="0"/>
                <a:cs typeface="Arial" charset="0"/>
              </a:rPr>
              <a:t>Client</a:t>
            </a:r>
          </a:p>
        </p:txBody>
      </p:sp>
      <p:grpSp>
        <p:nvGrpSpPr>
          <p:cNvPr id="2" name="Group 43"/>
          <p:cNvGrpSpPr/>
          <p:nvPr/>
        </p:nvGrpSpPr>
        <p:grpSpPr>
          <a:xfrm>
            <a:off x="5212621" y="3948860"/>
            <a:ext cx="656112" cy="952540"/>
            <a:chOff x="2051050" y="4198225"/>
            <a:chExt cx="1070293" cy="1553845"/>
          </a:xfrm>
        </p:grpSpPr>
        <p:pic>
          <p:nvPicPr>
            <p:cNvPr id="628753"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628748"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grpSp>
        <p:nvGrpSpPr>
          <p:cNvPr id="3" name="Group 46"/>
          <p:cNvGrpSpPr/>
          <p:nvPr/>
        </p:nvGrpSpPr>
        <p:grpSpPr>
          <a:xfrm>
            <a:off x="7384739" y="3948860"/>
            <a:ext cx="656112" cy="952540"/>
            <a:chOff x="2051050" y="4198225"/>
            <a:chExt cx="1070293" cy="1553845"/>
          </a:xfrm>
        </p:grpSpPr>
        <p:pic>
          <p:nvPicPr>
            <p:cNvPr id="48"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49"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sp>
        <p:nvSpPr>
          <p:cNvPr id="51" name="TextBox 50"/>
          <p:cNvSpPr txBox="1"/>
          <p:nvPr/>
        </p:nvSpPr>
        <p:spPr>
          <a:xfrm>
            <a:off x="449581" y="1706880"/>
            <a:ext cx="3162300" cy="3830279"/>
          </a:xfrm>
          <a:prstGeom prst="rect">
            <a:avLst/>
          </a:prstGeom>
          <a:noFill/>
        </p:spPr>
        <p:txBody>
          <a:bodyPr wrap="square" rtlCol="0">
            <a:spAutoFit/>
          </a:bodyPr>
          <a:lstStyle/>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Data is mirrored synchronously as part of a transaction</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Automatic failover if Principal server fails</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Automatic Client redirection</a:t>
            </a:r>
          </a:p>
          <a:p>
            <a:endParaRPr lang="en-US" dirty="0"/>
          </a:p>
        </p:txBody>
      </p:sp>
      <p:cxnSp>
        <p:nvCxnSpPr>
          <p:cNvPr id="53" name="Straight Arrow Connector 52"/>
          <p:cNvCxnSpPr>
            <a:stCxn id="628748" idx="3"/>
            <a:endCxn id="49" idx="1"/>
          </p:cNvCxnSpPr>
          <p:nvPr/>
        </p:nvCxnSpPr>
        <p:spPr>
          <a:xfrm>
            <a:off x="5868733" y="4716498"/>
            <a:ext cx="18412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695253" y="2857218"/>
            <a:ext cx="2772347" cy="1440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4355355" y="3189495"/>
            <a:ext cx="1295682" cy="6158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745197" y="2613660"/>
            <a:ext cx="1477260" cy="1071408"/>
            <a:chOff x="3502025" y="2228138"/>
            <a:chExt cx="2519363" cy="1827212"/>
          </a:xfrm>
        </p:grpSpPr>
        <p:pic>
          <p:nvPicPr>
            <p:cNvPr id="22" name="Picture 7" descr="gray-disc"/>
            <p:cNvPicPr preferRelativeResize="0">
              <a:picLocks noChangeAspect="1" noChangeArrowheads="1"/>
            </p:cNvPicPr>
            <p:nvPr/>
          </p:nvPicPr>
          <p:blipFill>
            <a:blip r:embed="rId8" cstate="print"/>
            <a:srcRect/>
            <a:stretch>
              <a:fillRect/>
            </a:stretch>
          </p:blipFill>
          <p:spPr bwMode="auto">
            <a:xfrm>
              <a:off x="3502025" y="2940925"/>
              <a:ext cx="2519363" cy="1114425"/>
            </a:xfrm>
            <a:prstGeom prst="rect">
              <a:avLst/>
            </a:prstGeom>
            <a:noFill/>
            <a:ln w="9525" algn="ctr">
              <a:noFill/>
              <a:miter lim="800000"/>
              <a:headEnd/>
              <a:tailEnd/>
            </a:ln>
            <a:effectLst/>
          </p:spPr>
        </p:pic>
        <p:pic>
          <p:nvPicPr>
            <p:cNvPr id="23" name="Picture 8" descr="Server SQL database"/>
            <p:cNvPicPr>
              <a:picLocks noChangeAspect="1" noChangeArrowheads="1"/>
            </p:cNvPicPr>
            <p:nvPr/>
          </p:nvPicPr>
          <p:blipFill>
            <a:blip r:embed="rId9" cstate="print"/>
            <a:srcRect/>
            <a:stretch>
              <a:fillRect/>
            </a:stretch>
          </p:blipFill>
          <p:spPr bwMode="auto">
            <a:xfrm>
              <a:off x="4167188" y="2228138"/>
              <a:ext cx="731837" cy="1084262"/>
            </a:xfrm>
            <a:prstGeom prst="rect">
              <a:avLst/>
            </a:prstGeom>
            <a:noFill/>
          </p:spPr>
        </p:pic>
        <p:sp>
          <p:nvSpPr>
            <p:cNvPr id="24" name="Text Box 9"/>
            <p:cNvSpPr txBox="1">
              <a:spLocks noChangeArrowheads="1"/>
            </p:cNvSpPr>
            <p:nvPr/>
          </p:nvSpPr>
          <p:spPr bwMode="invGray">
            <a:xfrm>
              <a:off x="4652963" y="3263188"/>
              <a:ext cx="914033" cy="301621"/>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Witness</a:t>
              </a:r>
            </a:p>
          </p:txBody>
        </p:sp>
      </p:grpSp>
      <p:cxnSp>
        <p:nvCxnSpPr>
          <p:cNvPr id="26" name="Straight Arrow Connector 25"/>
          <p:cNvCxnSpPr/>
          <p:nvPr/>
        </p:nvCxnSpPr>
        <p:spPr>
          <a:xfrm>
            <a:off x="6371653" y="3093438"/>
            <a:ext cx="1271207" cy="110518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1000"/>
                                        <p:tgtEl>
                                          <p:spTgt spid="5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par>
                          <p:cTn id="21" fill="hold">
                            <p:stCondLst>
                              <p:cond delay="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xEl>
                                              <p:pRg st="2" end="2"/>
                                            </p:txEl>
                                          </p:spTgt>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nodeType="afterEffect">
                                  <p:stCondLst>
                                    <p:cond delay="0"/>
                                  </p:stCondLst>
                                  <p:childTnLst>
                                    <p:animEffect transition="out" filter="fade">
                                      <p:cBhvr>
                                        <p:cTn id="31" dur="2000"/>
                                        <p:tgtEl>
                                          <p:spTgt spid="56"/>
                                        </p:tgtEl>
                                      </p:cBhvr>
                                    </p:animEffect>
                                    <p:set>
                                      <p:cBhvr>
                                        <p:cTn id="32" dur="1" fill="hold">
                                          <p:stCondLst>
                                            <p:cond delay="1999"/>
                                          </p:stCondLst>
                                        </p:cTn>
                                        <p:tgtEl>
                                          <p:spTgt spid="5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20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4"/>
          <p:cNvSpPr txBox="1">
            <a:spLocks noChangeArrowheads="1"/>
          </p:cNvSpPr>
          <p:nvPr/>
        </p:nvSpPr>
        <p:spPr>
          <a:xfrm>
            <a:off x="381000" y="228600"/>
            <a:ext cx="8393113" cy="103412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0" dirty="0" smtClean="0">
                <a:latin typeface="+mj-lt"/>
                <a:ea typeface="+mj-ea"/>
                <a:cs typeface="+mj-cs"/>
              </a:rPr>
              <a:t>Database Mirroring</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0" dirty="0" smtClean="0">
                <a:solidFill>
                  <a:schemeClr val="accent1"/>
                </a:solidFill>
                <a:latin typeface="+mj-lt"/>
                <a:ea typeface="+mj-ea"/>
                <a:cs typeface="+mj-cs"/>
              </a:rPr>
              <a:t>Synchronous, high protection configuration</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45" name="Isosceles Triangle 44"/>
          <p:cNvSpPr/>
          <p:nvPr/>
        </p:nvSpPr>
        <p:spPr>
          <a:xfrm>
            <a:off x="3765486" y="2298444"/>
            <a:ext cx="5233734" cy="2891239"/>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8739" name="Picture 3" descr="gray-disc"/>
          <p:cNvPicPr preferRelativeResize="0">
            <a:picLocks noChangeAspect="1" noChangeArrowheads="1"/>
          </p:cNvPicPr>
          <p:nvPr/>
        </p:nvPicPr>
        <p:blipFill>
          <a:blip r:embed="rId3" cstate="print"/>
          <a:srcRect/>
          <a:stretch>
            <a:fillRect/>
          </a:stretch>
        </p:blipFill>
        <p:spPr bwMode="auto">
          <a:xfrm>
            <a:off x="6751399" y="4581872"/>
            <a:ext cx="1941476" cy="683166"/>
          </a:xfrm>
          <a:prstGeom prst="rect">
            <a:avLst/>
          </a:prstGeom>
          <a:noFill/>
          <a:ln w="9525" algn="ctr">
            <a:noFill/>
            <a:miter lim="800000"/>
            <a:headEnd/>
            <a:tailEnd/>
          </a:ln>
          <a:effectLst/>
        </p:spPr>
      </p:pic>
      <p:pic>
        <p:nvPicPr>
          <p:cNvPr id="628740" name="Picture 4" descr="gray-disc"/>
          <p:cNvPicPr preferRelativeResize="0">
            <a:picLocks noChangeAspect="1" noChangeArrowheads="1"/>
          </p:cNvPicPr>
          <p:nvPr/>
        </p:nvPicPr>
        <p:blipFill>
          <a:blip r:embed="rId4" cstate="print"/>
          <a:srcRect/>
          <a:stretch>
            <a:fillRect/>
          </a:stretch>
        </p:blipFill>
        <p:spPr bwMode="auto">
          <a:xfrm>
            <a:off x="3855243" y="2579025"/>
            <a:ext cx="1544422" cy="759073"/>
          </a:xfrm>
          <a:prstGeom prst="rect">
            <a:avLst/>
          </a:prstGeom>
          <a:noFill/>
          <a:ln w="9525" algn="ctr">
            <a:noFill/>
            <a:miter lim="800000"/>
            <a:headEnd/>
            <a:tailEnd/>
          </a:ln>
          <a:effectLst/>
        </p:spPr>
      </p:pic>
      <p:pic>
        <p:nvPicPr>
          <p:cNvPr id="628741" name="Picture 5" descr="gray-disc"/>
          <p:cNvPicPr preferRelativeResize="0">
            <a:picLocks noChangeAspect="1" noChangeArrowheads="1"/>
          </p:cNvPicPr>
          <p:nvPr/>
        </p:nvPicPr>
        <p:blipFill>
          <a:blip r:embed="rId3" cstate="print"/>
          <a:srcRect/>
          <a:stretch>
            <a:fillRect/>
          </a:stretch>
        </p:blipFill>
        <p:spPr bwMode="auto">
          <a:xfrm>
            <a:off x="4602638" y="4564355"/>
            <a:ext cx="1941476" cy="683166"/>
          </a:xfrm>
          <a:prstGeom prst="rect">
            <a:avLst/>
          </a:prstGeom>
          <a:noFill/>
          <a:ln w="9525" algn="ctr">
            <a:noFill/>
            <a:miter lim="800000"/>
            <a:headEnd/>
            <a:tailEnd/>
          </a:ln>
          <a:effectLst/>
        </p:spPr>
      </p:pic>
      <p:sp>
        <p:nvSpPr>
          <p:cNvPr id="628742" name="Text Box 6"/>
          <p:cNvSpPr txBox="1">
            <a:spLocks noChangeArrowheads="1"/>
          </p:cNvSpPr>
          <p:nvPr/>
        </p:nvSpPr>
        <p:spPr bwMode="invGray">
          <a:xfrm>
            <a:off x="5237145" y="4983731"/>
            <a:ext cx="593732" cy="184900"/>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Principal</a:t>
            </a:r>
          </a:p>
        </p:txBody>
      </p:sp>
      <p:pic>
        <p:nvPicPr>
          <p:cNvPr id="628746" name="Picture 10" descr="pc"/>
          <p:cNvPicPr>
            <a:picLocks noChangeAspect="1" noChangeArrowheads="1"/>
          </p:cNvPicPr>
          <p:nvPr/>
        </p:nvPicPr>
        <p:blipFill>
          <a:blip r:embed="rId5" cstate="print"/>
          <a:srcRect/>
          <a:stretch>
            <a:fillRect/>
          </a:stretch>
        </p:blipFill>
        <p:spPr bwMode="auto">
          <a:xfrm>
            <a:off x="4136489" y="2132340"/>
            <a:ext cx="878773" cy="875854"/>
          </a:xfrm>
          <a:prstGeom prst="rect">
            <a:avLst/>
          </a:prstGeom>
          <a:noFill/>
        </p:spPr>
      </p:pic>
      <p:sp>
        <p:nvSpPr>
          <p:cNvPr id="628754" name="Text Box 18"/>
          <p:cNvSpPr txBox="1">
            <a:spLocks noChangeArrowheads="1"/>
          </p:cNvSpPr>
          <p:nvPr/>
        </p:nvSpPr>
        <p:spPr bwMode="invGray">
          <a:xfrm>
            <a:off x="7536748" y="5001248"/>
            <a:ext cx="458363" cy="183929"/>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Mirror</a:t>
            </a:r>
          </a:p>
        </p:txBody>
      </p:sp>
      <p:sp>
        <p:nvSpPr>
          <p:cNvPr id="628761" name="Text Box 25"/>
          <p:cNvSpPr txBox="1">
            <a:spLocks noChangeArrowheads="1"/>
          </p:cNvSpPr>
          <p:nvPr/>
        </p:nvSpPr>
        <p:spPr bwMode="invGray">
          <a:xfrm>
            <a:off x="4803111" y="2729867"/>
            <a:ext cx="426249" cy="183929"/>
          </a:xfrm>
          <a:prstGeom prst="rect">
            <a:avLst/>
          </a:prstGeom>
          <a:noFill/>
          <a:ln w="12700" algn="ctr">
            <a:noFill/>
            <a:miter lim="800000"/>
            <a:headEnd/>
            <a:tailEnd/>
          </a:ln>
          <a:effectLst/>
        </p:spPr>
        <p:txBody>
          <a:bodyPr wrap="none">
            <a:spAutoFit/>
          </a:bodyPr>
          <a:lstStyle/>
          <a:p>
            <a:pPr eaLnBrk="1" hangingPunct="1"/>
            <a:r>
              <a:rPr lang="en-US" sz="1600" b="0">
                <a:effectLst>
                  <a:outerShdw blurRad="38100" dist="38100" dir="2700000" algn="tl">
                    <a:srgbClr val="000000"/>
                  </a:outerShdw>
                </a:effectLst>
                <a:latin typeface="Segoe" pitchFamily="34" charset="0"/>
                <a:cs typeface="Arial" charset="0"/>
              </a:rPr>
              <a:t>Client</a:t>
            </a:r>
          </a:p>
        </p:txBody>
      </p:sp>
      <p:grpSp>
        <p:nvGrpSpPr>
          <p:cNvPr id="44" name="Group 43"/>
          <p:cNvGrpSpPr/>
          <p:nvPr/>
        </p:nvGrpSpPr>
        <p:grpSpPr>
          <a:xfrm>
            <a:off x="5212621" y="3948860"/>
            <a:ext cx="656112" cy="952540"/>
            <a:chOff x="2051050" y="4198225"/>
            <a:chExt cx="1070293" cy="1553845"/>
          </a:xfrm>
        </p:grpSpPr>
        <p:pic>
          <p:nvPicPr>
            <p:cNvPr id="628753"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628748"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grpSp>
        <p:nvGrpSpPr>
          <p:cNvPr id="47" name="Group 46"/>
          <p:cNvGrpSpPr/>
          <p:nvPr/>
        </p:nvGrpSpPr>
        <p:grpSpPr>
          <a:xfrm>
            <a:off x="7384739" y="3948860"/>
            <a:ext cx="656112" cy="952540"/>
            <a:chOff x="2051050" y="4198225"/>
            <a:chExt cx="1070293" cy="1553845"/>
          </a:xfrm>
        </p:grpSpPr>
        <p:pic>
          <p:nvPicPr>
            <p:cNvPr id="48"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49"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sp>
        <p:nvSpPr>
          <p:cNvPr id="51" name="TextBox 50"/>
          <p:cNvSpPr txBox="1"/>
          <p:nvPr/>
        </p:nvSpPr>
        <p:spPr>
          <a:xfrm>
            <a:off x="449581" y="1706880"/>
            <a:ext cx="3162300" cy="3485570"/>
          </a:xfrm>
          <a:prstGeom prst="rect">
            <a:avLst/>
          </a:prstGeom>
          <a:noFill/>
        </p:spPr>
        <p:txBody>
          <a:bodyPr wrap="square" rtlCol="0">
            <a:spAutoFit/>
          </a:bodyPr>
          <a:lstStyle/>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Data is mirrored synchronously as part of a transaction</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Manual failover if Principal server fails</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Automatic Client redirection</a:t>
            </a:r>
          </a:p>
          <a:p>
            <a:endParaRPr lang="en-US" dirty="0"/>
          </a:p>
        </p:txBody>
      </p:sp>
      <p:cxnSp>
        <p:nvCxnSpPr>
          <p:cNvPr id="53" name="Straight Arrow Connector 52"/>
          <p:cNvCxnSpPr>
            <a:stCxn id="628748" idx="3"/>
            <a:endCxn id="49" idx="1"/>
          </p:cNvCxnSpPr>
          <p:nvPr/>
        </p:nvCxnSpPr>
        <p:spPr>
          <a:xfrm>
            <a:off x="5868733" y="4716498"/>
            <a:ext cx="18412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53" descr="user business man.png"/>
          <p:cNvPicPr>
            <a:picLocks noChangeAspect="1"/>
          </p:cNvPicPr>
          <p:nvPr/>
        </p:nvPicPr>
        <p:blipFill>
          <a:blip r:embed="rId8" cstate="print"/>
          <a:stretch>
            <a:fillRect/>
          </a:stretch>
        </p:blipFill>
        <p:spPr>
          <a:xfrm>
            <a:off x="8025765" y="4433109"/>
            <a:ext cx="561975" cy="746585"/>
          </a:xfrm>
          <a:prstGeom prst="rect">
            <a:avLst/>
          </a:prstGeom>
        </p:spPr>
      </p:pic>
      <p:cxnSp>
        <p:nvCxnSpPr>
          <p:cNvPr id="55" name="Straight Arrow Connector 54"/>
          <p:cNvCxnSpPr/>
          <p:nvPr/>
        </p:nvCxnSpPr>
        <p:spPr>
          <a:xfrm>
            <a:off x="4695253" y="2857218"/>
            <a:ext cx="2772347" cy="1440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4355355" y="3189495"/>
            <a:ext cx="1295682" cy="6158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1000"/>
                                        <p:tgtEl>
                                          <p:spTgt spid="5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44"/>
                                        </p:tgtEl>
                                        <p:attrNameLst>
                                          <p:attrName>style.opacity</p:attrName>
                                        </p:attrNameLst>
                                      </p:cBhvr>
                                      <p:to>
                                        <p:strVal val="0.5"/>
                                      </p:to>
                                    </p:set>
                                    <p:animEffect filter="image" prLst="opacity: 0.5">
                                      <p:cBhvr rctx="IE">
                                        <p:cTn id="20" dur="indefinite"/>
                                        <p:tgtEl>
                                          <p:spTgt spid="44"/>
                                        </p:tgtEl>
                                      </p:cBhvr>
                                    </p:animEffect>
                                  </p:childTnLst>
                                </p:cTn>
                              </p:par>
                            </p:childTnLst>
                          </p:cTn>
                        </p:par>
                        <p:par>
                          <p:cTn id="21" fill="hold">
                            <p:stCondLst>
                              <p:cond delay="0"/>
                            </p:stCondLst>
                            <p:childTnLst>
                              <p:par>
                                <p:cTn id="22" presetID="1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lide(fromBottom)">
                                      <p:cBhvr>
                                        <p:cTn id="24" dur="10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xEl>
                                              <p:pRg st="2" end="2"/>
                                            </p:txEl>
                                          </p:spTgt>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nodeType="afterEffect">
                                  <p:stCondLst>
                                    <p:cond delay="0"/>
                                  </p:stCondLst>
                                  <p:childTnLst>
                                    <p:animEffect transition="out" filter="fade">
                                      <p:cBhvr>
                                        <p:cTn id="31" dur="2000"/>
                                        <p:tgtEl>
                                          <p:spTgt spid="56"/>
                                        </p:tgtEl>
                                      </p:cBhvr>
                                    </p:animEffect>
                                    <p:set>
                                      <p:cBhvr>
                                        <p:cTn id="32" dur="1" fill="hold">
                                          <p:stCondLst>
                                            <p:cond delay="1999"/>
                                          </p:stCondLst>
                                        </p:cTn>
                                        <p:tgtEl>
                                          <p:spTgt spid="5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4"/>
          <p:cNvSpPr txBox="1">
            <a:spLocks noChangeArrowheads="1"/>
          </p:cNvSpPr>
          <p:nvPr/>
        </p:nvSpPr>
        <p:spPr>
          <a:xfrm>
            <a:off x="381000" y="228600"/>
            <a:ext cx="8393113" cy="103412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0" dirty="0" smtClean="0">
                <a:latin typeface="+mj-lt"/>
                <a:ea typeface="+mj-ea"/>
                <a:cs typeface="+mj-cs"/>
              </a:rPr>
              <a:t>Database Mirroring</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0" dirty="0" smtClean="0">
                <a:solidFill>
                  <a:schemeClr val="accent1"/>
                </a:solidFill>
                <a:latin typeface="+mj-lt"/>
                <a:ea typeface="+mj-ea"/>
                <a:cs typeface="+mj-cs"/>
              </a:rPr>
              <a:t>Asynchronous, high performance configuration</a:t>
            </a:r>
            <a:endParaRPr kumimoji="0" lang="en-US" sz="3200" b="0" i="0" u="none" strike="noStrike" kern="1200" cap="none" spc="0" normalizeH="0" baseline="0" noProof="0" dirty="0" smtClean="0">
              <a:ln>
                <a:noFill/>
              </a:ln>
              <a:solidFill>
                <a:schemeClr val="accent1"/>
              </a:solidFill>
              <a:effectLst/>
              <a:uLnTx/>
              <a:uFillTx/>
              <a:latin typeface="+mj-lt"/>
              <a:ea typeface="+mj-ea"/>
              <a:cs typeface="+mj-cs"/>
            </a:endParaRPr>
          </a:p>
        </p:txBody>
      </p:sp>
      <p:sp>
        <p:nvSpPr>
          <p:cNvPr id="45" name="Isosceles Triangle 44"/>
          <p:cNvSpPr/>
          <p:nvPr/>
        </p:nvSpPr>
        <p:spPr>
          <a:xfrm>
            <a:off x="3765486" y="2298444"/>
            <a:ext cx="5233734" cy="2891239"/>
          </a:xfrm>
          <a:prstGeom prst="triangl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8739" name="Picture 3" descr="gray-disc"/>
          <p:cNvPicPr preferRelativeResize="0">
            <a:picLocks noChangeAspect="1" noChangeArrowheads="1"/>
          </p:cNvPicPr>
          <p:nvPr/>
        </p:nvPicPr>
        <p:blipFill>
          <a:blip r:embed="rId3" cstate="print"/>
          <a:srcRect/>
          <a:stretch>
            <a:fillRect/>
          </a:stretch>
        </p:blipFill>
        <p:spPr bwMode="auto">
          <a:xfrm>
            <a:off x="6751399" y="4581872"/>
            <a:ext cx="1941476" cy="683166"/>
          </a:xfrm>
          <a:prstGeom prst="rect">
            <a:avLst/>
          </a:prstGeom>
          <a:noFill/>
          <a:ln w="9525" algn="ctr">
            <a:noFill/>
            <a:miter lim="800000"/>
            <a:headEnd/>
            <a:tailEnd/>
          </a:ln>
          <a:effectLst/>
        </p:spPr>
      </p:pic>
      <p:pic>
        <p:nvPicPr>
          <p:cNvPr id="628740" name="Picture 4" descr="gray-disc"/>
          <p:cNvPicPr preferRelativeResize="0">
            <a:picLocks noChangeAspect="1" noChangeArrowheads="1"/>
          </p:cNvPicPr>
          <p:nvPr/>
        </p:nvPicPr>
        <p:blipFill>
          <a:blip r:embed="rId4" cstate="print"/>
          <a:srcRect/>
          <a:stretch>
            <a:fillRect/>
          </a:stretch>
        </p:blipFill>
        <p:spPr bwMode="auto">
          <a:xfrm>
            <a:off x="3855243" y="2579025"/>
            <a:ext cx="1544422" cy="759073"/>
          </a:xfrm>
          <a:prstGeom prst="rect">
            <a:avLst/>
          </a:prstGeom>
          <a:noFill/>
          <a:ln w="9525" algn="ctr">
            <a:noFill/>
            <a:miter lim="800000"/>
            <a:headEnd/>
            <a:tailEnd/>
          </a:ln>
          <a:effectLst/>
        </p:spPr>
      </p:pic>
      <p:pic>
        <p:nvPicPr>
          <p:cNvPr id="628741" name="Picture 5" descr="gray-disc"/>
          <p:cNvPicPr preferRelativeResize="0">
            <a:picLocks noChangeAspect="1" noChangeArrowheads="1"/>
          </p:cNvPicPr>
          <p:nvPr/>
        </p:nvPicPr>
        <p:blipFill>
          <a:blip r:embed="rId3" cstate="print"/>
          <a:srcRect/>
          <a:stretch>
            <a:fillRect/>
          </a:stretch>
        </p:blipFill>
        <p:spPr bwMode="auto">
          <a:xfrm>
            <a:off x="4602638" y="4564355"/>
            <a:ext cx="1941476" cy="683166"/>
          </a:xfrm>
          <a:prstGeom prst="rect">
            <a:avLst/>
          </a:prstGeom>
          <a:noFill/>
          <a:ln w="9525" algn="ctr">
            <a:noFill/>
            <a:miter lim="800000"/>
            <a:headEnd/>
            <a:tailEnd/>
          </a:ln>
          <a:effectLst/>
        </p:spPr>
      </p:pic>
      <p:sp>
        <p:nvSpPr>
          <p:cNvPr id="628742" name="Text Box 6"/>
          <p:cNvSpPr txBox="1">
            <a:spLocks noChangeArrowheads="1"/>
          </p:cNvSpPr>
          <p:nvPr/>
        </p:nvSpPr>
        <p:spPr bwMode="invGray">
          <a:xfrm>
            <a:off x="5237145" y="4983731"/>
            <a:ext cx="593732" cy="184900"/>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Principal</a:t>
            </a:r>
          </a:p>
        </p:txBody>
      </p:sp>
      <p:pic>
        <p:nvPicPr>
          <p:cNvPr id="628746" name="Picture 10" descr="pc"/>
          <p:cNvPicPr>
            <a:picLocks noChangeAspect="1" noChangeArrowheads="1"/>
          </p:cNvPicPr>
          <p:nvPr/>
        </p:nvPicPr>
        <p:blipFill>
          <a:blip r:embed="rId5" cstate="print"/>
          <a:srcRect/>
          <a:stretch>
            <a:fillRect/>
          </a:stretch>
        </p:blipFill>
        <p:spPr bwMode="auto">
          <a:xfrm>
            <a:off x="4136489" y="2132340"/>
            <a:ext cx="878773" cy="875854"/>
          </a:xfrm>
          <a:prstGeom prst="rect">
            <a:avLst/>
          </a:prstGeom>
          <a:noFill/>
        </p:spPr>
      </p:pic>
      <p:sp>
        <p:nvSpPr>
          <p:cNvPr id="628754" name="Text Box 18"/>
          <p:cNvSpPr txBox="1">
            <a:spLocks noChangeArrowheads="1"/>
          </p:cNvSpPr>
          <p:nvPr/>
        </p:nvSpPr>
        <p:spPr bwMode="invGray">
          <a:xfrm>
            <a:off x="7536748" y="5001248"/>
            <a:ext cx="458363" cy="183929"/>
          </a:xfrm>
          <a:prstGeom prst="rect">
            <a:avLst/>
          </a:prstGeom>
          <a:noFill/>
          <a:ln w="12700" algn="ctr">
            <a:noFill/>
            <a:miter lim="800000"/>
            <a:headEnd/>
            <a:tailEnd/>
          </a:ln>
          <a:effectLst/>
        </p:spPr>
        <p:txBody>
          <a:bodyPr wrap="none">
            <a:spAutoFit/>
          </a:bodyPr>
          <a:lstStyle/>
          <a:p>
            <a:pPr eaLnBrk="1" hangingPunct="1"/>
            <a:r>
              <a:rPr lang="en-US" sz="1600" b="0" dirty="0">
                <a:solidFill>
                  <a:schemeClr val="bg1"/>
                </a:solidFill>
                <a:effectLst>
                  <a:outerShdw blurRad="38100" dist="38100" dir="2700000" algn="tl">
                    <a:srgbClr val="000000"/>
                  </a:outerShdw>
                </a:effectLst>
                <a:latin typeface="Segoe" pitchFamily="34" charset="0"/>
                <a:cs typeface="Arial" charset="0"/>
              </a:rPr>
              <a:t>Mirror</a:t>
            </a:r>
          </a:p>
        </p:txBody>
      </p:sp>
      <p:sp>
        <p:nvSpPr>
          <p:cNvPr id="628761" name="Text Box 25"/>
          <p:cNvSpPr txBox="1">
            <a:spLocks noChangeArrowheads="1"/>
          </p:cNvSpPr>
          <p:nvPr/>
        </p:nvSpPr>
        <p:spPr bwMode="invGray">
          <a:xfrm>
            <a:off x="4803111" y="2729867"/>
            <a:ext cx="426249" cy="183929"/>
          </a:xfrm>
          <a:prstGeom prst="rect">
            <a:avLst/>
          </a:prstGeom>
          <a:noFill/>
          <a:ln w="12700" algn="ctr">
            <a:noFill/>
            <a:miter lim="800000"/>
            <a:headEnd/>
            <a:tailEnd/>
          </a:ln>
          <a:effectLst/>
        </p:spPr>
        <p:txBody>
          <a:bodyPr wrap="none">
            <a:spAutoFit/>
          </a:bodyPr>
          <a:lstStyle/>
          <a:p>
            <a:pPr eaLnBrk="1" hangingPunct="1"/>
            <a:r>
              <a:rPr lang="en-US" sz="1600" b="0">
                <a:effectLst>
                  <a:outerShdw blurRad="38100" dist="38100" dir="2700000" algn="tl">
                    <a:srgbClr val="000000"/>
                  </a:outerShdw>
                </a:effectLst>
                <a:latin typeface="Segoe" pitchFamily="34" charset="0"/>
                <a:cs typeface="Arial" charset="0"/>
              </a:rPr>
              <a:t>Client</a:t>
            </a:r>
          </a:p>
        </p:txBody>
      </p:sp>
      <p:grpSp>
        <p:nvGrpSpPr>
          <p:cNvPr id="2" name="Group 43"/>
          <p:cNvGrpSpPr/>
          <p:nvPr/>
        </p:nvGrpSpPr>
        <p:grpSpPr>
          <a:xfrm>
            <a:off x="5212621" y="3948860"/>
            <a:ext cx="656112" cy="952540"/>
            <a:chOff x="2051050" y="4198225"/>
            <a:chExt cx="1070293" cy="1553845"/>
          </a:xfrm>
        </p:grpSpPr>
        <p:pic>
          <p:nvPicPr>
            <p:cNvPr id="628753"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628748"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grpSp>
        <p:nvGrpSpPr>
          <p:cNvPr id="3" name="Group 46"/>
          <p:cNvGrpSpPr/>
          <p:nvPr/>
        </p:nvGrpSpPr>
        <p:grpSpPr>
          <a:xfrm>
            <a:off x="7384739" y="3948860"/>
            <a:ext cx="656112" cy="952540"/>
            <a:chOff x="2051050" y="4198225"/>
            <a:chExt cx="1070293" cy="1553845"/>
          </a:xfrm>
        </p:grpSpPr>
        <p:pic>
          <p:nvPicPr>
            <p:cNvPr id="48" name="Picture 17" descr="Server"/>
            <p:cNvPicPr>
              <a:picLocks noChangeAspect="1" noChangeArrowheads="1"/>
            </p:cNvPicPr>
            <p:nvPr/>
          </p:nvPicPr>
          <p:blipFill>
            <a:blip r:embed="rId6" cstate="print"/>
            <a:srcRect/>
            <a:stretch>
              <a:fillRect/>
            </a:stretch>
          </p:blipFill>
          <p:spPr bwMode="auto">
            <a:xfrm>
              <a:off x="2051050" y="4198225"/>
              <a:ext cx="993775" cy="1524000"/>
            </a:xfrm>
            <a:prstGeom prst="rect">
              <a:avLst/>
            </a:prstGeom>
            <a:noFill/>
          </p:spPr>
        </p:pic>
        <p:pic>
          <p:nvPicPr>
            <p:cNvPr id="49" name="Picture 12" descr="database green"/>
            <p:cNvPicPr>
              <a:picLocks noChangeAspect="1" noChangeArrowheads="1"/>
            </p:cNvPicPr>
            <p:nvPr/>
          </p:nvPicPr>
          <p:blipFill>
            <a:blip r:embed="rId7" cstate="print"/>
            <a:srcRect/>
            <a:stretch>
              <a:fillRect/>
            </a:stretch>
          </p:blipFill>
          <p:spPr bwMode="auto">
            <a:xfrm>
              <a:off x="2581593" y="5148820"/>
              <a:ext cx="539750" cy="603250"/>
            </a:xfrm>
            <a:prstGeom prst="rect">
              <a:avLst/>
            </a:prstGeom>
            <a:noFill/>
          </p:spPr>
        </p:pic>
      </p:grpSp>
      <p:sp>
        <p:nvSpPr>
          <p:cNvPr id="51" name="TextBox 50"/>
          <p:cNvSpPr txBox="1"/>
          <p:nvPr/>
        </p:nvSpPr>
        <p:spPr>
          <a:xfrm>
            <a:off x="449581" y="1706880"/>
            <a:ext cx="3162300" cy="3485570"/>
          </a:xfrm>
          <a:prstGeom prst="rect">
            <a:avLst/>
          </a:prstGeom>
          <a:noFill/>
        </p:spPr>
        <p:txBody>
          <a:bodyPr wrap="square" rtlCol="0">
            <a:spAutoFit/>
          </a:bodyPr>
          <a:lstStyle/>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Data is mirrored asynchronously outside of transactions</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Manual failover if Principal server fails</a:t>
            </a:r>
          </a:p>
          <a:p>
            <a:pPr marL="342900" indent="-342900" algn="l" eaLnBrk="1" hangingPunct="1">
              <a:lnSpc>
                <a:spcPct val="80000"/>
              </a:lnSpc>
              <a:spcBef>
                <a:spcPts val="0"/>
              </a:spcBef>
              <a:buClr>
                <a:schemeClr val="accent6">
                  <a:lumMod val="75000"/>
                </a:schemeClr>
              </a:buClr>
              <a:buFont typeface="Wingdings" pitchFamily="2" charset="2"/>
              <a:buChar char="§"/>
            </a:pPr>
            <a:r>
              <a:rPr lang="en-GB" sz="2800" b="0" dirty="0" smtClean="0">
                <a:latin typeface="+mn-lt"/>
              </a:rPr>
              <a:t>Automatic Client redirection</a:t>
            </a:r>
          </a:p>
          <a:p>
            <a:endParaRPr lang="en-US" dirty="0"/>
          </a:p>
        </p:txBody>
      </p:sp>
      <p:cxnSp>
        <p:nvCxnSpPr>
          <p:cNvPr id="53" name="Straight Arrow Connector 52"/>
          <p:cNvCxnSpPr>
            <a:stCxn id="628748" idx="3"/>
            <a:endCxn id="49" idx="1"/>
          </p:cNvCxnSpPr>
          <p:nvPr/>
        </p:nvCxnSpPr>
        <p:spPr>
          <a:xfrm>
            <a:off x="5868733" y="4716498"/>
            <a:ext cx="18412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53" descr="user business man.png"/>
          <p:cNvPicPr>
            <a:picLocks noChangeAspect="1"/>
          </p:cNvPicPr>
          <p:nvPr/>
        </p:nvPicPr>
        <p:blipFill>
          <a:blip r:embed="rId8" cstate="print"/>
          <a:stretch>
            <a:fillRect/>
          </a:stretch>
        </p:blipFill>
        <p:spPr>
          <a:xfrm>
            <a:off x="8025765" y="4433109"/>
            <a:ext cx="561975" cy="746585"/>
          </a:xfrm>
          <a:prstGeom prst="rect">
            <a:avLst/>
          </a:prstGeom>
        </p:spPr>
      </p:pic>
      <p:cxnSp>
        <p:nvCxnSpPr>
          <p:cNvPr id="55" name="Straight Arrow Connector 54"/>
          <p:cNvCxnSpPr/>
          <p:nvPr/>
        </p:nvCxnSpPr>
        <p:spPr>
          <a:xfrm>
            <a:off x="4695253" y="2857218"/>
            <a:ext cx="2772347" cy="1440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4355355" y="3189495"/>
            <a:ext cx="1295682" cy="6158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1000"/>
                                        <p:tgtEl>
                                          <p:spTgt spid="5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par>
                          <p:cTn id="21" fill="hold">
                            <p:stCondLst>
                              <p:cond delay="0"/>
                            </p:stCondLst>
                            <p:childTnLst>
                              <p:par>
                                <p:cTn id="22" presetID="1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lide(fromBottom)">
                                      <p:cBhvr>
                                        <p:cTn id="24" dur="10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xEl>
                                              <p:pRg st="2" end="2"/>
                                            </p:txEl>
                                          </p:spTgt>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nodeType="afterEffect">
                                  <p:stCondLst>
                                    <p:cond delay="0"/>
                                  </p:stCondLst>
                                  <p:childTnLst>
                                    <p:animEffect transition="out" filter="fade">
                                      <p:cBhvr>
                                        <p:cTn id="31" dur="2000"/>
                                        <p:tgtEl>
                                          <p:spTgt spid="56"/>
                                        </p:tgtEl>
                                      </p:cBhvr>
                                    </p:animEffect>
                                    <p:set>
                                      <p:cBhvr>
                                        <p:cTn id="32" dur="1" fill="hold">
                                          <p:stCondLst>
                                            <p:cond delay="1999"/>
                                          </p:stCondLst>
                                        </p:cTn>
                                        <p:tgtEl>
                                          <p:spTgt spid="5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12/2006 2:44:12 PM&quot;&gt;&lt;Slide id=&quot;377&quot; dur=&quot;188.641&quot; bld=&quot;INVLD|1.2|1&quot;/&gt;&lt;/Timings&gt;&lt;Timings time=&quot;6/12/2006 2:33:34 PM&quot;&gt;&lt;Slide id=&quot;357&quot; dur=&quot;136.813&quot; bld=&quot;INVLD&quot;/&gt;&lt;Slide id=&quot;381&quot; dur=&quot;484.156&quot;/&gt;&lt;/Timings&gt;&lt;Timings time=&quot;6/12/2006 2:17:45 PM&quot;&gt;&lt;Slide id=&quot;338&quot; dur=&quot;54.891&quot; bld=&quot;INVLD|3.8&quot;/&gt;&lt;Slide id=&quot;363&quot; dur=&quot;70.078&quot;/&gt;&lt;Slide id=&quot;364&quot; dur=&quot;130.828&quot; bld=&quot;|82.9|5.1|4.3|2.3|1.2|33&quot;/&gt;&lt;Slide id=&quot;365&quot; dur=&quot;47.25&quot; bld=&quot;|2.1|7|1.8|11.9|6.1&quot;/&gt;&lt;Slide id=&quot;366&quot; dur=&quot;636&quot; bld=&quot;|0&quot;/&gt;&lt;/Timings&gt;&lt;Timings time=&quot;6/12/2006 2:09:23 PM&quot;&gt;&lt;Slide id=&quot;340&quot; dur=&quot;13.813&quot; bld=&quot;INVLD&quot;/&gt;&lt;Slide id=&quot;341&quot; dur=&quot;106.015&quot;/&gt;&lt;Slide id=&quot;376&quot; dur=&quot;134.828&quot;/&gt;&lt;Slide id=&quot;342&quot; dur=&quot;2.016&quot;/&gt;&lt;Slide id=&quot;375&quot; dur=&quot;141.203&quot;/&gt;&lt;Slide id=&quot;380&quot; dur=&quot;73.734&quot;/&gt;&lt;Slide id=&quot;357&quot; dur=&quot;3.641&quot;/&gt;&lt;/Timings&gt;&lt;Timings time=&quot;6/12/2006 2:09:13 PM&quot;&gt;&lt;Slide id=&quot;336&quot; dur=&quot;1.547&quot; bld=&quot;INVLD|.2&quot;/&gt;&lt;Slide id=&quot;369&quot; dur=&quot;.766&quot;/&gt;&lt;Slide id=&quot;360&quot; dur=&quot;1.875&quot; bld=&quot;|.3|.6&quot;/&gt;&lt;/Timings&gt;&lt;/WMTools&gt;"/>
</p:tagLst>
</file>

<file path=ppt/theme/theme1.xml><?xml version="1.0" encoding="utf-8"?>
<a:theme xmlns:a="http://schemas.openxmlformats.org/drawingml/2006/main" name="SQLServer2008DWTDM">
  <a:themeElements>
    <a:clrScheme name="Custom 2">
      <a:dk1>
        <a:sysClr val="windowText" lastClr="000000"/>
      </a:dk1>
      <a:lt1>
        <a:sysClr val="window" lastClr="FFFFFF"/>
      </a:lt1>
      <a:dk2>
        <a:srgbClr val="696464"/>
      </a:dk2>
      <a:lt2>
        <a:srgbClr val="E9E5DC"/>
      </a:lt2>
      <a:accent1>
        <a:srgbClr val="D34817"/>
      </a:accent1>
      <a:accent2>
        <a:srgbClr val="FF6600"/>
      </a:accent2>
      <a:accent3>
        <a:srgbClr val="F4B29B"/>
      </a:accent3>
      <a:accent4>
        <a:srgbClr val="F9D8CD"/>
      </a:accent4>
      <a:accent5>
        <a:srgbClr val="FCEFEB"/>
      </a:accent5>
      <a:accent6>
        <a:srgbClr val="FF9933"/>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Ed2005_Template">
  <a:themeElements>
    <a:clrScheme name="TechEd2005_Template 1">
      <a:dk1>
        <a:srgbClr val="000000"/>
      </a:dk1>
      <a:lt1>
        <a:srgbClr val="FFFFFF"/>
      </a:lt1>
      <a:dk2>
        <a:srgbClr val="024684"/>
      </a:dk2>
      <a:lt2>
        <a:srgbClr val="FFCC29"/>
      </a:lt2>
      <a:accent1>
        <a:srgbClr val="FCEB98"/>
      </a:accent1>
      <a:accent2>
        <a:srgbClr val="FA7438"/>
      </a:accent2>
      <a:accent3>
        <a:srgbClr val="AAB0C2"/>
      </a:accent3>
      <a:accent4>
        <a:srgbClr val="DADADA"/>
      </a:accent4>
      <a:accent5>
        <a:srgbClr val="FDF3CA"/>
      </a:accent5>
      <a:accent6>
        <a:srgbClr val="E36832"/>
      </a:accent6>
      <a:hlink>
        <a:srgbClr val="66CC66"/>
      </a:hlink>
      <a:folHlink>
        <a:srgbClr val="6699FF"/>
      </a:folHlink>
    </a:clrScheme>
    <a:fontScheme name="TechEd2005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anchor="ctr" compatLnSpc="1"/>
      <a:lstStyle>
        <a:defPPr marL="0" marR="0" indent="0" algn="ctr" defTabSz="914400" rtl="0" eaLnBrk="0" fontAlgn="base" latinLnBrk="0" hangingPunct="0">
          <a:lnSpc>
            <a:spcPct val="85000"/>
          </a:lnSpc>
          <a:spcBef>
            <a:spcPct val="20000"/>
          </a:spcBef>
          <a:spcAft>
            <a:spcPct val="0"/>
          </a:spcAft>
          <a:buNone/>
          <a:tabLst/>
          <a:defRPr kumimoji="0" lang="en-US" sz="1200" b="1" i="0" u="none" strike="noStrike" baseline="0">
            <a:solidFill>
              <a:srgbClr val="FFFFFF">
                <a:alpha val="100000"/>
              </a:srgbClr>
            </a:solidFill>
            <a:effectLst/>
            <a:latin typeface="Arial"/>
          </a:defRPr>
        </a:defPPr>
      </a:lstStyle>
    </a:spDef>
    <a:ln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anchor="ctr" compatLnSpc="1"/>
      <a:lstStyle>
        <a:defPPr marL="0" marR="0" indent="0" algn="ctr" defTabSz="914400" rtl="0" eaLnBrk="0" fontAlgn="base" latinLnBrk="0" hangingPunct="0">
          <a:lnSpc>
            <a:spcPct val="85000"/>
          </a:lnSpc>
          <a:spcBef>
            <a:spcPct val="20000"/>
          </a:spcBef>
          <a:spcAft>
            <a:spcPct val="0"/>
          </a:spcAft>
          <a:buNone/>
          <a:tabLst/>
          <a:defRPr kumimoji="0" lang="en-US" sz="1200" b="1" i="0" u="none" strike="noStrike" baseline="0">
            <a:solidFill>
              <a:srgbClr val="FFFFFF">
                <a:alpha val="100000"/>
              </a:srgbClr>
            </a:solidFill>
            <a:effectLst/>
            <a:latin typeface="Arial"/>
          </a:defRPr>
        </a:defPPr>
      </a:lstStyle>
    </a:lnDef>
  </a:objectDefaults>
  <a:extraClrSchemeLst>
    <a:extraClrScheme>
      <a:clrScheme name="TechEd2005_Template 1">
        <a:dk1>
          <a:srgbClr val="000000"/>
        </a:dk1>
        <a:lt1>
          <a:srgbClr val="FFFFFF"/>
        </a:lt1>
        <a:dk2>
          <a:srgbClr val="024684"/>
        </a:dk2>
        <a:lt2>
          <a:srgbClr val="FFCC29"/>
        </a:lt2>
        <a:accent1>
          <a:srgbClr val="FCEB98"/>
        </a:accent1>
        <a:accent2>
          <a:srgbClr val="FA7438"/>
        </a:accent2>
        <a:accent3>
          <a:srgbClr val="AAB0C2"/>
        </a:accent3>
        <a:accent4>
          <a:srgbClr val="DADADA"/>
        </a:accent4>
        <a:accent5>
          <a:srgbClr val="FDF3CA"/>
        </a:accent5>
        <a:accent6>
          <a:srgbClr val="E36832"/>
        </a:accent6>
        <a:hlink>
          <a:srgbClr val="66CC66"/>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MGB 2004 Segment-Role Breakout template">
  <a:themeElements>
    <a:clrScheme name="MGB 2004 Segment-Role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GB 2004 Segment-Role Breakout template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SSAS</Template>
  <TotalTime>0</TotalTime>
  <Words>4723</Words>
  <Application>Microsoft PowerPoint</Application>
  <PresentationFormat>Pokaz na ekranie (4:3)</PresentationFormat>
  <Paragraphs>463</Paragraphs>
  <Slides>36</Slides>
  <Notes>36</Notes>
  <HiddenSlides>1</HiddenSlides>
  <MMClips>0</MMClips>
  <ScaleCrop>false</ScaleCrop>
  <HeadingPairs>
    <vt:vector size="4" baseType="variant">
      <vt:variant>
        <vt:lpstr>Motyw</vt:lpstr>
      </vt:variant>
      <vt:variant>
        <vt:i4>4</vt:i4>
      </vt:variant>
      <vt:variant>
        <vt:lpstr>Tytuły slajdów</vt:lpstr>
      </vt:variant>
      <vt:variant>
        <vt:i4>36</vt:i4>
      </vt:variant>
    </vt:vector>
  </HeadingPairs>
  <TitlesOfParts>
    <vt:vector size="40" baseType="lpstr">
      <vt:lpstr>SQLServer2008DWTDM</vt:lpstr>
      <vt:lpstr>TechEd2005_Template</vt:lpstr>
      <vt:lpstr>Custom Design</vt:lpstr>
      <vt:lpstr>MGB 2004 Segment-Role Breakout template</vt:lpstr>
      <vt:lpstr> Your Data Any Place, Any Time</vt:lpstr>
      <vt:lpstr>Slajd 2</vt:lpstr>
      <vt:lpstr>SQL Server 2008 High Availability</vt:lpstr>
      <vt:lpstr>Agenda</vt:lpstr>
      <vt:lpstr>SQL Server 2008 High Availability Features </vt:lpstr>
      <vt:lpstr>Database Mirroring Overview</vt:lpstr>
      <vt:lpstr>Slajd 7</vt:lpstr>
      <vt:lpstr>Slajd 8</vt:lpstr>
      <vt:lpstr>Slajd 9</vt:lpstr>
      <vt:lpstr>Slajd 10</vt:lpstr>
      <vt:lpstr>Disaster Recovery with Database Mirroring</vt:lpstr>
      <vt:lpstr>Transactional Replication</vt:lpstr>
      <vt:lpstr>Transactional Replication Replication Options </vt:lpstr>
      <vt:lpstr>Peer-To-Peer Transactional Replication How does it work?</vt:lpstr>
      <vt:lpstr>Peer-To-Peer Transactional Replication SQL Server 2008 Enhancements</vt:lpstr>
      <vt:lpstr>Log Shipping</vt:lpstr>
      <vt:lpstr>Backup</vt:lpstr>
      <vt:lpstr>Backup Backup Media Mirroring</vt:lpstr>
      <vt:lpstr>Microsoft Clustering</vt:lpstr>
      <vt:lpstr>Microsoft Clustering SQL Server Editions</vt:lpstr>
      <vt:lpstr>Windows Server 2008 Clustering</vt:lpstr>
      <vt:lpstr>Slajd 22</vt:lpstr>
      <vt:lpstr>Putting it All Together</vt:lpstr>
      <vt:lpstr>SQL Server High Availability Licensing</vt:lpstr>
      <vt:lpstr>Agenda</vt:lpstr>
      <vt:lpstr>Enhanced Restore Operations</vt:lpstr>
      <vt:lpstr>Fast Recovery During Restart or Restore</vt:lpstr>
      <vt:lpstr>Online Index Operations</vt:lpstr>
      <vt:lpstr>Partial Database Availability</vt:lpstr>
      <vt:lpstr>Locking and Concurrency</vt:lpstr>
      <vt:lpstr>Dynamic Configuration</vt:lpstr>
      <vt:lpstr>Agenda</vt:lpstr>
      <vt:lpstr>Table and Index Partitioning</vt:lpstr>
      <vt:lpstr>Dedicated Administrator Connection</vt:lpstr>
      <vt:lpstr>Resource Governor</vt:lpstr>
      <vt:lpstr>Slajd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2008-09-09T15:10:49Z</dcterms:created>
  <dcterms:modified xsi:type="dcterms:W3CDTF">2008-09-09T15:13:04Z</dcterms:modified>
</cp:coreProperties>
</file>