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302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3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77000" autoAdjust="0"/>
  </p:normalViewPr>
  <p:slideViewPr>
    <p:cSldViewPr>
      <p:cViewPr varScale="1">
        <p:scale>
          <a:sx n="84" d="100"/>
          <a:sy n="84" d="100"/>
        </p:scale>
        <p:origin x="-181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4:38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0964E-5189-40A5-A58D-71A4889F3C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8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0964E-5189-40A5-A58D-71A4889F3C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52BA1B9-2C15-4CD0-BA97-0C3A5B79163E}" type="datetime8">
              <a:rPr lang="en-US" smtClean="0"/>
              <a:pPr/>
              <a:t>9/9/2008 4:38 PM</a:t>
            </a:fld>
            <a:endParaRPr lang="en-US" smtClean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00"/>
              <a:t>© 2005 Microsoft Corporation. All rights reserved.</a:t>
            </a:r>
          </a:p>
          <a:p>
            <a:r>
              <a:rPr lang="en-US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47689-DE1A-4BBC-B3B2-8DD778B8883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798888"/>
            <a:ext cx="6021387" cy="8121650"/>
          </a:xfrm>
          <a:noFill/>
          <a:ln/>
        </p:spPr>
        <p:txBody>
          <a:bodyPr/>
          <a:lstStyle/>
          <a:p>
            <a:endParaRPr lang="en-US" sz="2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FDAC6E9-83DB-4FA3-B20D-3C0E96FDCC51}" type="datetime8">
              <a:rPr lang="en-US" smtClean="0"/>
              <a:pPr/>
              <a:t>9/9/2008 4:38 PM</a:t>
            </a:fld>
            <a:endParaRPr lang="en-US" smtClean="0"/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59F91-EA9F-491E-B7CB-39B33C415A9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7ABC-F712-45FD-87D0-83547B8B8F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3BB0-03D3-434E-883A-D517F472EA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432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459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dirty="0" smtClean="0"/>
          </a:p>
        </p:txBody>
      </p:sp>
      <p:sp>
        <p:nvSpPr>
          <p:cNvPr id="1946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C1989AD-41BD-49D1-A076-DFB6DB18BA3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2588" y="1414464"/>
            <a:ext cx="8380412" cy="415498"/>
          </a:xfrm>
        </p:spPr>
        <p:txBody>
          <a:bodyPr rtlCol="0"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Transition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4570412" y="4879296"/>
            <a:ext cx="4192587" cy="332399"/>
          </a:xfrm>
        </p:spPr>
        <p:txBody>
          <a:bodyPr vert="horz" wrap="square" lIns="0" tIns="0" rIns="0" bIns="0" rtlCol="0">
            <a:spAutoFit/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Speaker Name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with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39913"/>
            <a:ext cx="8382000" cy="1854867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8300" y="767292"/>
            <a:ext cx="8394700" cy="443198"/>
          </a:xfrm>
        </p:spPr>
        <p:txBody>
          <a:bodyPr vert="horz" wrap="square" lIns="91440" tIns="0" rIns="9144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2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Click to edit subtitle text</a:t>
            </a:r>
            <a:endParaRPr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Picture 8" descr="D:\Slidework\Jobs\TechEd2007 - Brian Marble\Template\Template\images\TE_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64557" y="6242916"/>
            <a:ext cx="850238" cy="5225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Beyond Relational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FILESTREAM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4294967295"/>
          </p:nvPr>
        </p:nvSpPr>
        <p:spPr>
          <a:xfrm>
            <a:off x="3124200" y="1219200"/>
            <a:ext cx="5105400" cy="4800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Storage Attribute on VARBINARY(MAX)</a:t>
            </a:r>
          </a:p>
          <a:p>
            <a:r>
              <a:rPr lang="en-US" sz="2200" dirty="0" smtClean="0"/>
              <a:t>Unstructured data stored directly in the file system (requires NTFS)</a:t>
            </a:r>
          </a:p>
          <a:p>
            <a:r>
              <a:rPr lang="en-US" sz="2200" dirty="0" smtClean="0"/>
              <a:t>Dual Programming Model</a:t>
            </a:r>
          </a:p>
          <a:p>
            <a:pPr lvl="1"/>
            <a:r>
              <a:rPr lang="en-US" sz="2000" dirty="0" smtClean="0"/>
              <a:t>TSQL (Same as SQL BLOB)</a:t>
            </a:r>
          </a:p>
          <a:p>
            <a:pPr lvl="1"/>
            <a:r>
              <a:rPr lang="en-US" sz="2000" dirty="0" smtClean="0"/>
              <a:t>Win32 Streaming APIs with T-SQL transactional semantics</a:t>
            </a:r>
          </a:p>
          <a:p>
            <a:r>
              <a:rPr lang="en-US" sz="2200" dirty="0" smtClean="0"/>
              <a:t>Data Consistency</a:t>
            </a:r>
          </a:p>
          <a:p>
            <a:r>
              <a:rPr lang="en-US" sz="2200" dirty="0" smtClean="0"/>
              <a:t>Integrated Manageability</a:t>
            </a:r>
          </a:p>
          <a:p>
            <a:pPr lvl="1"/>
            <a:r>
              <a:rPr lang="en-US" sz="1800" dirty="0" smtClean="0"/>
              <a:t>Back Up / Restore</a:t>
            </a:r>
          </a:p>
          <a:p>
            <a:pPr lvl="1"/>
            <a:r>
              <a:rPr lang="en-US" sz="1800" dirty="0" smtClean="0"/>
              <a:t>Administration</a:t>
            </a:r>
          </a:p>
          <a:p>
            <a:r>
              <a:rPr lang="en-US" sz="2200" dirty="0" smtClean="0"/>
              <a:t>Size limit is the file system volume size</a:t>
            </a:r>
          </a:p>
          <a:p>
            <a:r>
              <a:rPr lang="en-US" sz="2200" dirty="0" smtClean="0"/>
              <a:t>SQL Server Security Stack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22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66700" y="1800225"/>
            <a:ext cx="2495550" cy="3371849"/>
            <a:chOff x="6315075" y="2847703"/>
            <a:chExt cx="1380744" cy="1947672"/>
          </a:xfrm>
        </p:grpSpPr>
        <p:grpSp>
          <p:nvGrpSpPr>
            <p:cNvPr id="4" name="Group 98"/>
            <p:cNvGrpSpPr/>
            <p:nvPr/>
          </p:nvGrpSpPr>
          <p:grpSpPr>
            <a:xfrm>
              <a:off x="6315075" y="2847703"/>
              <a:ext cx="1380744" cy="1947672"/>
              <a:chOff x="5534025" y="1123678"/>
              <a:chExt cx="2286000" cy="2743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5534025" y="1123678"/>
                <a:ext cx="2286000" cy="2743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sng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Stor</a:t>
                </a:r>
                <a:r>
                  <a:rPr lang="en-US" sz="2000" b="1" u="sng" dirty="0" smtClean="0">
                    <a:solidFill>
                      <a:schemeClr val="tx1"/>
                    </a:solidFill>
                    <a:latin typeface="Segoe" pitchFamily="34" charset="0"/>
                  </a:rPr>
                  <a:t>e BLOBs in DB + File System</a:t>
                </a:r>
                <a:endParaRPr kumimoji="0" lang="en-US" sz="2000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6" name="Down Arrow 35"/>
              <p:cNvSpPr/>
              <p:nvPr/>
            </p:nvSpPr>
            <p:spPr bwMode="auto">
              <a:xfrm rot="19409566">
                <a:off x="6000750" y="2695575"/>
                <a:ext cx="457200" cy="28547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blackGray">
              <a:xfrm>
                <a:off x="5695949" y="1828800"/>
                <a:ext cx="2009775" cy="2476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kumimoji="0" lang="en-US" sz="12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Snip Single Corner Rectangle 37"/>
              <p:cNvSpPr/>
              <p:nvPr/>
            </p:nvSpPr>
            <p:spPr bwMode="blackGray">
              <a:xfrm>
                <a:off x="6716765" y="2085975"/>
                <a:ext cx="1017535" cy="485776"/>
              </a:xfrm>
              <a:prstGeom prst="snip1Rect">
                <a:avLst>
                  <a:gd name="adj" fmla="val 2604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BLOB</a:t>
                </a:r>
              </a:p>
            </p:txBody>
          </p:sp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65623" y="2047875"/>
                <a:ext cx="889165" cy="522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0" name="Down Arrow 39"/>
              <p:cNvSpPr/>
              <p:nvPr/>
            </p:nvSpPr>
            <p:spPr bwMode="auto">
              <a:xfrm rot="2190434" flipH="1">
                <a:off x="6858001" y="2743200"/>
                <a:ext cx="457200" cy="28547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grpSp>
          <p:nvGrpSpPr>
            <p:cNvPr id="5" name="Group 111"/>
            <p:cNvGrpSpPr/>
            <p:nvPr/>
          </p:nvGrpSpPr>
          <p:grpSpPr>
            <a:xfrm>
              <a:off x="6562725" y="4238622"/>
              <a:ext cx="904875" cy="514351"/>
              <a:chOff x="6228536" y="3619500"/>
              <a:chExt cx="1467663" cy="697967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6228536" y="3619500"/>
                <a:ext cx="1467663" cy="6979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2" name="Flowchart: Magnetic Disk 31"/>
              <p:cNvSpPr/>
              <p:nvPr/>
            </p:nvSpPr>
            <p:spPr bwMode="auto">
              <a:xfrm>
                <a:off x="6383028" y="3650130"/>
                <a:ext cx="801124" cy="395970"/>
              </a:xfrm>
              <a:prstGeom prst="flowChartMagneticDisk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Segoe" pitchFamily="34" charset="0"/>
                  </a:rPr>
                  <a:t>DB</a:t>
                </a:r>
                <a:endParaRPr kumimoji="0" lang="en-US" sz="12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7250827" y="3993031"/>
                <a:ext cx="304800" cy="270933"/>
              </a:xfrm>
              <a:prstGeom prst="flowChartPunchedCard">
                <a:avLst/>
              </a:prstGeom>
              <a:solidFill>
                <a:srgbClr val="00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cxnSp>
            <p:nvCxnSpPr>
              <p:cNvPr id="34" name="Shape 33"/>
              <p:cNvCxnSpPr>
                <a:stCxn id="32" idx="4"/>
                <a:endCxn id="33" idx="0"/>
              </p:cNvCxnSpPr>
              <p:nvPr/>
            </p:nvCxnSpPr>
            <p:spPr bwMode="auto">
              <a:xfrm>
                <a:off x="7184152" y="3848115"/>
                <a:ext cx="219075" cy="144915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17062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Initial FILESTREAM Limitations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SQL Server 2008</a:t>
            </a:r>
          </a:p>
          <a:p>
            <a:pPr lvl="1"/>
            <a:r>
              <a:rPr lang="en-US" dirty="0" smtClean="0"/>
              <a:t>Remote storage of FILESTREAM data is not supported </a:t>
            </a:r>
          </a:p>
          <a:p>
            <a:pPr lvl="1"/>
            <a:r>
              <a:rPr lang="en-US" dirty="0" smtClean="0"/>
              <a:t>DB Snapshot and DB Mirroring are not supported</a:t>
            </a:r>
          </a:p>
          <a:p>
            <a:pPr lvl="1"/>
            <a:r>
              <a:rPr lang="en-US" dirty="0" smtClean="0"/>
              <a:t>Some Katmai features will not be integrated for FILESTREAM, examples:</a:t>
            </a:r>
          </a:p>
          <a:p>
            <a:pPr lvl="2"/>
            <a:r>
              <a:rPr lang="en-US" sz="2100" dirty="0" smtClean="0"/>
              <a:t>SQL Encryption</a:t>
            </a:r>
          </a:p>
          <a:p>
            <a:pPr lvl="2"/>
            <a:r>
              <a:rPr lang="en-US" sz="2100" dirty="0" smtClean="0"/>
              <a:t>Table Value Parameters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8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</p:spTree>
  </p:cSld>
  <p:clrMapOvr>
    <a:masterClrMapping/>
  </p:clrMapOvr>
  <p:transition advTm="4781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61926" y="1996697"/>
            <a:ext cx="6991350" cy="1851404"/>
            <a:chOff x="0" y="2362200"/>
            <a:chExt cx="6096000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0" y="2362200"/>
              <a:ext cx="6096000" cy="1524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457200" rtlCol="0" anchor="t" anchorCtr="0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1366" y="2420644"/>
              <a:ext cx="1189511" cy="30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Applications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181350" y="3061506"/>
            <a:ext cx="1219200" cy="7199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Provider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Library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7529" y="3047858"/>
            <a:ext cx="1147482" cy="7335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Provider Library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46084" y="3061506"/>
            <a:ext cx="1147482" cy="7199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Provider Library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2776" y="2525992"/>
            <a:ext cx="3687284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Remote BLOB Store API Client Library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3240286" y="4410075"/>
            <a:ext cx="1101328" cy="685800"/>
          </a:xfrm>
          <a:prstGeom prst="can">
            <a:avLst>
              <a:gd name="adj" fmla="val 18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BLOB Store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4450118" y="4391025"/>
            <a:ext cx="1122306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BLOB Store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5632450" y="4400550"/>
            <a:ext cx="1174750" cy="6858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Windows File Server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3724275" y="3848100"/>
            <a:ext cx="152400" cy="53340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4935070" y="3867150"/>
            <a:ext cx="152400" cy="533400"/>
          </a:xfrm>
          <a:prstGeom prst="up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6143625" y="3867150"/>
            <a:ext cx="152400" cy="533400"/>
          </a:xfrm>
          <a:prstGeom prst="up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1000125" y="4381500"/>
            <a:ext cx="1524000" cy="820143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None/>
              <a:tabLst/>
            </a:pPr>
            <a:r>
              <a:rPr kumimoji="0" lang="en-US" sz="2000" b="0" i="0" u="none" strike="noStrike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SQL</a:t>
            </a:r>
            <a:r>
              <a:rPr kumimoji="0" lang="en-US" sz="2000" b="0" i="0" u="none" strike="no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Server</a:t>
            </a:r>
            <a:endParaRPr kumimoji="0" lang="en-US" sz="2000" b="0" i="0" u="none" strike="noStrik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</a:endParaRPr>
          </a:p>
        </p:txBody>
      </p:sp>
      <p:sp>
        <p:nvSpPr>
          <p:cNvPr id="23" name="Left-Up Arrow 22"/>
          <p:cNvSpPr/>
          <p:nvPr/>
        </p:nvSpPr>
        <p:spPr>
          <a:xfrm rot="10800000">
            <a:off x="1971674" y="2561085"/>
            <a:ext cx="1111188" cy="1772789"/>
          </a:xfrm>
          <a:prstGeom prst="leftUpArrow">
            <a:avLst>
              <a:gd name="adj1" fmla="val 7056"/>
              <a:gd name="adj2" fmla="val 9817"/>
              <a:gd name="adj3" fmla="val 129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" y="3041780"/>
            <a:ext cx="868680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82886" y="3150924"/>
            <a:ext cx="13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Provider API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Remote BLOB Store API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Applications can transparently support different BLOB stores</a:t>
            </a:r>
          </a:p>
          <a:p>
            <a:r>
              <a:rPr lang="en-US" sz="2000" dirty="0" smtClean="0"/>
              <a:t>Each BLOB Store vendor responsible for delivering their own providers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00975" y="3510804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u="sng" dirty="0" smtClean="0"/>
              <a:t>Services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/>
              <a:t>Create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/>
              <a:t>Enumerate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/>
              <a:t>Fetch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/>
              <a:t>GC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400" dirty="0" smtClean="0"/>
              <a:t>Delete</a:t>
            </a:r>
            <a:endParaRPr lang="en-US" sz="1400" dirty="0"/>
          </a:p>
        </p:txBody>
      </p:sp>
      <p:grpSp>
        <p:nvGrpSpPr>
          <p:cNvPr id="3" name="Group 24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29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sp>
        <p:nvSpPr>
          <p:cNvPr id="28" name="Up-Down Arrow 27"/>
          <p:cNvSpPr/>
          <p:nvPr/>
        </p:nvSpPr>
        <p:spPr>
          <a:xfrm>
            <a:off x="1609725" y="3848100"/>
            <a:ext cx="180975" cy="457199"/>
          </a:xfrm>
          <a:prstGeom prst="up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3725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own Arrow 63"/>
          <p:cNvSpPr/>
          <p:nvPr/>
        </p:nvSpPr>
        <p:spPr bwMode="blackGray">
          <a:xfrm rot="10800000">
            <a:off x="1905000" y="2568574"/>
            <a:ext cx="323850" cy="298449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Down Arrow 60"/>
          <p:cNvSpPr/>
          <p:nvPr/>
        </p:nvSpPr>
        <p:spPr bwMode="blackGray">
          <a:xfrm>
            <a:off x="1171575" y="2571751"/>
            <a:ext cx="323850" cy="300037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Remote BLOB Store Example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8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sp>
        <p:nvSpPr>
          <p:cNvPr id="54" name="Rounded Rectangle 53"/>
          <p:cNvSpPr/>
          <p:nvPr/>
        </p:nvSpPr>
        <p:spPr bwMode="blackGray">
          <a:xfrm>
            <a:off x="581024" y="2009775"/>
            <a:ext cx="3848102" cy="476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0" lang="en-US" sz="16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</a:t>
            </a:r>
          </a:p>
        </p:txBody>
      </p:sp>
      <p:sp>
        <p:nvSpPr>
          <p:cNvPr id="55" name="Rounded Rectangle 54"/>
          <p:cNvSpPr/>
          <p:nvPr/>
        </p:nvSpPr>
        <p:spPr bwMode="blackGray">
          <a:xfrm>
            <a:off x="781049" y="3133725"/>
            <a:ext cx="1762126" cy="476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RBS Client Library</a:t>
            </a: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 bwMode="blackGray">
          <a:xfrm>
            <a:off x="771524" y="3800474"/>
            <a:ext cx="1762126" cy="542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BLOB Store Provider Library</a:t>
            </a:r>
            <a:endParaRPr kumimoji="0" lang="en-US" sz="16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lowchart: Magnetic Disk 56"/>
          <p:cNvSpPr/>
          <p:nvPr/>
        </p:nvSpPr>
        <p:spPr bwMode="blackGray">
          <a:xfrm>
            <a:off x="723900" y="5638800"/>
            <a:ext cx="1695450" cy="765048"/>
          </a:xfrm>
          <a:prstGeom prst="flowChartMagneticDisk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BLOB Store</a:t>
            </a:r>
          </a:p>
        </p:txBody>
      </p:sp>
      <p:sp>
        <p:nvSpPr>
          <p:cNvPr id="58" name="Flowchart: Magnetic Disk 57"/>
          <p:cNvSpPr/>
          <p:nvPr/>
        </p:nvSpPr>
        <p:spPr bwMode="blackGray">
          <a:xfrm>
            <a:off x="2724150" y="5667373"/>
            <a:ext cx="1924049" cy="768096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</a:t>
            </a:r>
          </a:p>
        </p:txBody>
      </p:sp>
      <p:sp>
        <p:nvSpPr>
          <p:cNvPr id="59" name="Rectangular Callout 58"/>
          <p:cNvSpPr/>
          <p:nvPr/>
        </p:nvSpPr>
        <p:spPr bwMode="blackGray">
          <a:xfrm>
            <a:off x="5514975" y="4248150"/>
            <a:ext cx="3390899" cy="962025"/>
          </a:xfrm>
          <a:prstGeom prst="wedgeRectCallout">
            <a:avLst>
              <a:gd name="adj1" fmla="val -71255"/>
              <a:gd name="adj2" fmla="val 10679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5657851" y="4359275"/>
          <a:ext cx="3181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060450"/>
                <a:gridCol w="106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ClaimID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ClaimDate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PhotoRef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6/5/2007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&lt;xml&gt;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Down Arrow 66"/>
          <p:cNvSpPr/>
          <p:nvPr/>
        </p:nvSpPr>
        <p:spPr bwMode="blackGray">
          <a:xfrm>
            <a:off x="3505200" y="2559050"/>
            <a:ext cx="323850" cy="298449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 bwMode="blackGray">
          <a:xfrm>
            <a:off x="781050" y="5086350"/>
            <a:ext cx="304800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9" name="Oval 68"/>
          <p:cNvSpPr/>
          <p:nvPr/>
        </p:nvSpPr>
        <p:spPr bwMode="blackGray">
          <a:xfrm>
            <a:off x="2295525" y="2647950"/>
            <a:ext cx="304800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0" lang="en-US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 bwMode="blackGray">
          <a:xfrm>
            <a:off x="3848100" y="2647950"/>
            <a:ext cx="304800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1" name="Oval 70"/>
          <p:cNvSpPr/>
          <p:nvPr/>
        </p:nvSpPr>
        <p:spPr bwMode="blackGray">
          <a:xfrm>
            <a:off x="5333999" y="1889641"/>
            <a:ext cx="409575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1866900"/>
            <a:ext cx="21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BLOB(Photo)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62625" y="233362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BlobReference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753100" y="2762250"/>
            <a:ext cx="294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BlobReference to PhotoRef field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 bwMode="blackGray">
          <a:xfrm>
            <a:off x="5333999" y="2356366"/>
            <a:ext cx="409575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0" lang="en-US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75"/>
          <p:cNvSpPr/>
          <p:nvPr/>
        </p:nvSpPr>
        <p:spPr bwMode="blackGray">
          <a:xfrm>
            <a:off x="5333999" y="2923490"/>
            <a:ext cx="409575" cy="323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8" name="AutoShape 4"/>
          <p:cNvSpPr>
            <a:spLocks noChangeArrowheads="1"/>
          </p:cNvSpPr>
          <p:nvPr/>
        </p:nvSpPr>
        <p:spPr bwMode="auto">
          <a:xfrm>
            <a:off x="342900" y="1504950"/>
            <a:ext cx="4781550" cy="2981326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200" b="1" dirty="0" smtClean="0">
                <a:latin typeface="Calibri" pitchFamily="34" charset="0"/>
              </a:rPr>
              <a:t>Machine Boundary</a:t>
            </a:r>
            <a:endParaRPr lang="en-US" sz="1200" b="1" dirty="0"/>
          </a:p>
        </p:txBody>
      </p:sp>
    </p:spTree>
  </p:cSld>
  <p:clrMapOvr>
    <a:masterClrMapping/>
  </p:clrMapOvr>
  <p:transition advTm="1186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Remote BLOB Store Details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useful in environments where interoperability is required</a:t>
            </a:r>
          </a:p>
          <a:p>
            <a:r>
              <a:rPr lang="en-US" dirty="0" smtClean="0"/>
              <a:t>No restrictions on back-end store</a:t>
            </a:r>
          </a:p>
          <a:p>
            <a:r>
              <a:rPr lang="en-US" dirty="0" smtClean="0"/>
              <a:t>Back-end can change with no app change</a:t>
            </a:r>
          </a:p>
          <a:p>
            <a:r>
              <a:rPr lang="en-US" dirty="0" smtClean="0"/>
              <a:t>Looser (link level) consistency guarantees</a:t>
            </a:r>
          </a:p>
          <a:p>
            <a:r>
              <a:rPr lang="en-US" dirty="0" smtClean="0"/>
              <a:t>SQL Server handles link consistency and garbage collection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7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</p:spTree>
  </p:cSld>
  <p:clrMapOvr>
    <a:masterClrMapping/>
  </p:clrMapOvr>
  <p:transition advTm="9803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blackGray">
          <a:xfrm>
            <a:off x="0" y="730155"/>
            <a:ext cx="8407400" cy="5670645"/>
          </a:xfrm>
          <a:prstGeom prst="roundRect">
            <a:avLst>
              <a:gd name="adj" fmla="val 6255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BLOB Storage Vision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762000"/>
          <a:ext cx="8229435" cy="545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9579"/>
                <a:gridCol w="1514964"/>
                <a:gridCol w="1514964"/>
                <a:gridCol w="1514964"/>
                <a:gridCol w="1514964"/>
              </a:tblGrid>
              <a:tr h="8370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8111" marR="881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File Stores / BLOB Stores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SQL BLOBs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Remote BLOB Store API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FILESTREAM </a:t>
                      </a:r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887767"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Streaming Performance</a:t>
                      </a:r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/>
                        <a:t>Depends on external store</a:t>
                      </a:r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/>
                        <a:t>Depends on external store</a:t>
                      </a:r>
                      <a:endParaRPr lang="en-US" b="0" i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724614">
                <a:tc>
                  <a:txBody>
                    <a:bodyPr/>
                    <a:lstStyle/>
                    <a:p>
                      <a:pPr marL="0" algn="ctr" defTabSz="76191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 Level Consistency</a:t>
                      </a:r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7246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Data Level Consistency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7246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Integrated Management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7246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Non-local Windows File Servers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n/a</a:t>
                      </a:r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Post-2008</a:t>
                      </a:r>
                      <a:endParaRPr lang="en-US" i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8358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Interop with External BLOB Stores</a:t>
                      </a:r>
                      <a:endParaRPr lang="en-US" sz="1600" b="1" dirty="0"/>
                    </a:p>
                  </a:txBody>
                  <a:tcPr marL="88111" marR="8811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n/a</a:t>
                      </a:r>
                      <a:endParaRPr lang="en-US" i="1" dirty="0"/>
                    </a:p>
                  </a:txBody>
                  <a:tcPr marL="88111" marR="881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111" marR="881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300549"/>
            <a:ext cx="709558" cy="695159"/>
          </a:xfrm>
          <a:prstGeom prst="rect">
            <a:avLst/>
          </a:prstGeom>
          <a:noFill/>
        </p:spPr>
      </p:pic>
      <p:pic>
        <p:nvPicPr>
          <p:cNvPr id="9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053024"/>
            <a:ext cx="709558" cy="695159"/>
          </a:xfrm>
          <a:prstGeom prst="rect">
            <a:avLst/>
          </a:prstGeom>
          <a:noFill/>
        </p:spPr>
      </p:pic>
      <p:pic>
        <p:nvPicPr>
          <p:cNvPr id="10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776549"/>
            <a:ext cx="709558" cy="695159"/>
          </a:xfrm>
          <a:prstGeom prst="rect">
            <a:avLst/>
          </a:prstGeom>
          <a:noFill/>
        </p:spPr>
      </p:pic>
      <p:pic>
        <p:nvPicPr>
          <p:cNvPr id="12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738949"/>
            <a:ext cx="753042" cy="346470"/>
          </a:xfrm>
          <a:prstGeom prst="rect">
            <a:avLst/>
          </a:prstGeom>
          <a:noFill/>
        </p:spPr>
      </p:pic>
      <p:pic>
        <p:nvPicPr>
          <p:cNvPr id="13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605224"/>
            <a:ext cx="709558" cy="695159"/>
          </a:xfrm>
          <a:prstGeom prst="rect">
            <a:avLst/>
          </a:prstGeom>
          <a:noFill/>
        </p:spPr>
      </p:pic>
      <p:pic>
        <p:nvPicPr>
          <p:cNvPr id="16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05224"/>
            <a:ext cx="709558" cy="695159"/>
          </a:xfrm>
          <a:prstGeom prst="rect">
            <a:avLst/>
          </a:prstGeom>
          <a:noFill/>
        </p:spPr>
      </p:pic>
      <p:pic>
        <p:nvPicPr>
          <p:cNvPr id="17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27368"/>
            <a:ext cx="753042" cy="346470"/>
          </a:xfrm>
          <a:prstGeom prst="rect">
            <a:avLst/>
          </a:prstGeom>
          <a:noFill/>
        </p:spPr>
      </p:pic>
      <p:pic>
        <p:nvPicPr>
          <p:cNvPr id="19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510349"/>
            <a:ext cx="709558" cy="695159"/>
          </a:xfrm>
          <a:prstGeom prst="rect">
            <a:avLst/>
          </a:prstGeom>
          <a:noFill/>
        </p:spPr>
      </p:pic>
      <p:pic>
        <p:nvPicPr>
          <p:cNvPr id="25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48349"/>
            <a:ext cx="709558" cy="695159"/>
          </a:xfrm>
          <a:prstGeom prst="rect">
            <a:avLst/>
          </a:prstGeom>
          <a:noFill/>
        </p:spPr>
      </p:pic>
      <p:pic>
        <p:nvPicPr>
          <p:cNvPr id="27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27368"/>
            <a:ext cx="753042" cy="346470"/>
          </a:xfrm>
          <a:prstGeom prst="rect">
            <a:avLst/>
          </a:prstGeom>
          <a:noFill/>
        </p:spPr>
      </p:pic>
      <p:pic>
        <p:nvPicPr>
          <p:cNvPr id="28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74893"/>
            <a:ext cx="753042" cy="346470"/>
          </a:xfrm>
          <a:prstGeom prst="rect">
            <a:avLst/>
          </a:prstGeom>
          <a:noFill/>
        </p:spPr>
      </p:pic>
      <p:pic>
        <p:nvPicPr>
          <p:cNvPr id="30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00549"/>
            <a:ext cx="709558" cy="695159"/>
          </a:xfrm>
          <a:prstGeom prst="rect">
            <a:avLst/>
          </a:prstGeom>
          <a:noFill/>
        </p:spPr>
      </p:pic>
      <p:pic>
        <p:nvPicPr>
          <p:cNvPr id="31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53024"/>
            <a:ext cx="709558" cy="695159"/>
          </a:xfrm>
          <a:prstGeom prst="rect">
            <a:avLst/>
          </a:prstGeom>
          <a:noFill/>
        </p:spPr>
      </p:pic>
      <p:pic>
        <p:nvPicPr>
          <p:cNvPr id="32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976949"/>
            <a:ext cx="753042" cy="346470"/>
          </a:xfrm>
          <a:prstGeom prst="rect">
            <a:avLst/>
          </a:prstGeom>
          <a:noFill/>
        </p:spPr>
      </p:pic>
      <p:pic>
        <p:nvPicPr>
          <p:cNvPr id="33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738949"/>
            <a:ext cx="753042" cy="346470"/>
          </a:xfrm>
          <a:prstGeom prst="rect">
            <a:avLst/>
          </a:prstGeom>
          <a:noFill/>
        </p:spPr>
      </p:pic>
      <p:pic>
        <p:nvPicPr>
          <p:cNvPr id="34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74893"/>
            <a:ext cx="753042" cy="346470"/>
          </a:xfrm>
          <a:prstGeom prst="rect">
            <a:avLst/>
          </a:prstGeom>
          <a:noFill/>
        </p:spPr>
      </p:pic>
      <p:pic>
        <p:nvPicPr>
          <p:cNvPr id="35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779568"/>
            <a:ext cx="753042" cy="346470"/>
          </a:xfrm>
          <a:prstGeom prst="rect">
            <a:avLst/>
          </a:prstGeom>
          <a:noFill/>
        </p:spPr>
      </p:pic>
      <p:pic>
        <p:nvPicPr>
          <p:cNvPr id="36" name="Picture 97" descr="m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28949"/>
            <a:ext cx="753042" cy="346470"/>
          </a:xfrm>
          <a:prstGeom prst="rect">
            <a:avLst/>
          </a:prstGeom>
          <a:noFill/>
        </p:spPr>
      </p:pic>
      <p:pic>
        <p:nvPicPr>
          <p:cNvPr id="37" name="Picture 112" descr="checkmar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05224"/>
            <a:ext cx="709558" cy="695159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38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</p:spTree>
  </p:cSld>
  <p:clrMapOvr>
    <a:masterClrMapping/>
  </p:clrMapOvr>
  <p:transition advTm="6829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 Text Indexing Challenges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9088" indent="-319088" defTabSz="914400">
              <a:lnSpc>
                <a:spcPct val="100000"/>
              </a:lnSpc>
            </a:pPr>
            <a:r>
              <a:rPr lang="en-US" dirty="0" smtClean="0"/>
              <a:t>Indexes stored outside SQL Server lead to manageability challenges</a:t>
            </a:r>
          </a:p>
          <a:p>
            <a:pPr marL="319088" indent="-319088" defTabSz="914400">
              <a:lnSpc>
                <a:spcPct val="100000"/>
              </a:lnSpc>
            </a:pPr>
            <a:r>
              <a:rPr lang="en-US" dirty="0" smtClean="0"/>
              <a:t>Mixed query performance suffers from having to pull over complete full-text result set</a:t>
            </a:r>
          </a:p>
          <a:p>
            <a:pPr marL="319088" indent="-319088" defTabSz="914400">
              <a:lnSpc>
                <a:spcPct val="100000"/>
              </a:lnSpc>
            </a:pPr>
            <a:r>
              <a:rPr lang="en-US" dirty="0" smtClean="0"/>
              <a:t>Scaling issues on big boxes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6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</p:spTree>
  </p:cSld>
  <p:clrMapOvr>
    <a:masterClrMapping/>
  </p:clrMapOvr>
  <p:transition advTm="8545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 Text Indexing Enhancements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Full-Text Indexes fully integrated into SQL Server</a:t>
            </a:r>
          </a:p>
          <a:p>
            <a:r>
              <a:rPr lang="en-US" dirty="0" smtClean="0"/>
              <a:t>Make mixed queries perform and scale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6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sp>
        <p:nvSpPr>
          <p:cNvPr id="8" name="Rounded Rectangle 7"/>
          <p:cNvSpPr/>
          <p:nvPr/>
        </p:nvSpPr>
        <p:spPr bwMode="blackGray">
          <a:xfrm>
            <a:off x="362659" y="2864705"/>
            <a:ext cx="8389399" cy="16512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lvl="1" algn="ctr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SELECT * FROM candidates 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WHERE CONTAINS(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resume,’”SQL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Server”’) 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ZipCode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‘98052’</a:t>
            </a:r>
          </a:p>
        </p:txBody>
      </p:sp>
    </p:spTree>
  </p:cSld>
  <p:clrMapOvr>
    <a:masterClrMapping/>
  </p:clrMapOvr>
  <p:transition advTm="6923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Spatial Data Overview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Storage and retrieval of spatial data using standard SQL syntax</a:t>
            </a:r>
          </a:p>
          <a:p>
            <a:pPr lvl="1"/>
            <a:r>
              <a:rPr lang="en-US" dirty="0" smtClean="0"/>
              <a:t>New Spatial Data Types (geometry, geography)</a:t>
            </a:r>
          </a:p>
          <a:p>
            <a:pPr lvl="1"/>
            <a:r>
              <a:rPr lang="en-US" dirty="0" smtClean="0"/>
              <a:t>New Spatial Methods (intersects, buffer, etc.)</a:t>
            </a:r>
          </a:p>
          <a:p>
            <a:pPr lvl="1"/>
            <a:r>
              <a:rPr lang="en-US" dirty="0" smtClean="0"/>
              <a:t>New Spatial Indexes</a:t>
            </a:r>
          </a:p>
          <a:p>
            <a:r>
              <a:rPr lang="en-US" dirty="0" smtClean="0"/>
              <a:t>Offers full set of Open Geospatial Consortium components (OGC/SQL MM, ISO 19125)</a:t>
            </a:r>
          </a:p>
          <a:p>
            <a:r>
              <a:rPr lang="en-US" dirty="0" smtClean="0"/>
              <a:t>Query speed (spatial index)</a:t>
            </a:r>
          </a:p>
          <a:p>
            <a:r>
              <a:rPr lang="en-US" dirty="0" smtClean="0"/>
              <a:t>Integration with Virtual Earth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6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527870" y="350512"/>
              <a:ext cx="1563248" cy="33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Spatial</a:t>
              </a:r>
              <a:endParaRPr lang="en-US" sz="1200" b="1" dirty="0"/>
            </a:p>
          </p:txBody>
        </p:sp>
      </p:grpSp>
    </p:spTree>
    <p:custDataLst>
      <p:tags r:id="rId1"/>
    </p:custDataLst>
  </p:cSld>
  <p:clrMapOvr>
    <a:masterClrMapping/>
  </p:clrMapOvr>
  <p:transition advTm="13843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SQL Server 2008 XML Upgrades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Improved XML Schema Validation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/>
              <a:t>Full support for storing &amp; validating Office 12 Document formats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/>
              <a:t>Support for lax validation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/>
              <a:t>Full </a:t>
            </a:r>
            <a:r>
              <a:rPr lang="en-US" sz="2000" dirty="0" err="1" smtClean="0"/>
              <a:t>xs:dateTime</a:t>
            </a:r>
            <a:r>
              <a:rPr lang="en-US" sz="2000" dirty="0" smtClean="0"/>
              <a:t> support </a:t>
            </a:r>
          </a:p>
          <a:p>
            <a:pPr marL="1143000" lvl="2" indent="-228600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Support for no </a:t>
            </a:r>
            <a:r>
              <a:rPr lang="en-US" dirty="0" err="1" smtClean="0"/>
              <a:t>timezone</a:t>
            </a:r>
            <a:r>
              <a:rPr lang="en-US" dirty="0" smtClean="0"/>
              <a:t> values</a:t>
            </a:r>
          </a:p>
          <a:p>
            <a:pPr marL="1143000" lvl="2" indent="-228600">
              <a:lnSpc>
                <a:spcPct val="100000"/>
              </a:lnSpc>
              <a:spcBef>
                <a:spcPts val="300"/>
              </a:spcBef>
            </a:pPr>
            <a:r>
              <a:rPr lang="en-US" dirty="0" err="1" smtClean="0"/>
              <a:t>timezone</a:t>
            </a:r>
            <a:r>
              <a:rPr lang="en-US" dirty="0" smtClean="0"/>
              <a:t> preservation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/>
              <a:t>Support for lists and union types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/>
              <a:t>Added support for let-clause in </a:t>
            </a:r>
            <a:r>
              <a:rPr lang="en-US" sz="2400" dirty="0" err="1" smtClean="0"/>
              <a:t>XQuery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/>
              <a:t>Added support insert </a:t>
            </a:r>
            <a:r>
              <a:rPr lang="en-US" sz="2400" dirty="0" err="1" smtClean="0"/>
              <a:t>sql:variable</a:t>
            </a:r>
            <a:r>
              <a:rPr lang="en-US" sz="2400" dirty="0" smtClean="0"/>
              <a:t>(“@xml”) into /a/b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13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580752" y="372104"/>
              <a:ext cx="1563248" cy="336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XML</a:t>
              </a:r>
              <a:endParaRPr lang="en-US" sz="1200" b="1" dirty="0"/>
            </a:p>
          </p:txBody>
        </p:sp>
      </p:grpSp>
    </p:spTree>
  </p:cSld>
  <p:clrMapOvr>
    <a:masterClrMapping/>
  </p:clrMapOvr>
  <p:transition advTm="1199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vron 16"/>
          <p:cNvSpPr/>
          <p:nvPr/>
        </p:nvSpPr>
        <p:spPr bwMode="auto">
          <a:xfrm>
            <a:off x="6790764" y="1409421"/>
            <a:ext cx="2084293" cy="5193085"/>
          </a:xfrm>
          <a:prstGeom prst="chevron">
            <a:avLst>
              <a:gd name="adj" fmla="val 53183"/>
            </a:avLst>
          </a:prstGeom>
          <a:gradFill flip="none" rotWithShape="1">
            <a:gsLst>
              <a:gs pos="0">
                <a:srgbClr val="27728D">
                  <a:alpha val="34000"/>
                </a:srgbClr>
              </a:gs>
              <a:gs pos="50000">
                <a:srgbClr val="27728D">
                  <a:alpha val="9000"/>
                </a:srgbClr>
              </a:gs>
              <a:gs pos="100000">
                <a:srgbClr val="27728D">
                  <a:tint val="23500"/>
                  <a:satMod val="160000"/>
                  <a:alpha val="3000"/>
                </a:srgb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blackGray">
          <a:xfrm>
            <a:off x="443753" y="1371601"/>
            <a:ext cx="8014447" cy="775445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Overview of Beyond Relational</a:t>
            </a:r>
          </a:p>
        </p:txBody>
      </p:sp>
      <p:sp>
        <p:nvSpPr>
          <p:cNvPr id="12" name="Rounded Rectangle 11"/>
          <p:cNvSpPr/>
          <p:nvPr/>
        </p:nvSpPr>
        <p:spPr bwMode="blackGray">
          <a:xfrm>
            <a:off x="443753" y="2240188"/>
            <a:ext cx="8014447" cy="775445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Applications Today</a:t>
            </a:r>
          </a:p>
        </p:txBody>
      </p:sp>
      <p:sp>
        <p:nvSpPr>
          <p:cNvPr id="20" name="Rounded Rectangle 19"/>
          <p:cNvSpPr/>
          <p:nvPr/>
        </p:nvSpPr>
        <p:spPr bwMode="blackGray">
          <a:xfrm>
            <a:off x="470257" y="3108775"/>
            <a:ext cx="8014447" cy="775445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Beyond Relational Feature Overview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Agenda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 bwMode="blackGray">
          <a:xfrm>
            <a:off x="459373" y="3977361"/>
            <a:ext cx="8014447" cy="775445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Whirlwind Feature Tour</a:t>
            </a:r>
          </a:p>
        </p:txBody>
      </p:sp>
      <p:sp>
        <p:nvSpPr>
          <p:cNvPr id="13" name="Rounded Rectangle 12"/>
          <p:cNvSpPr/>
          <p:nvPr/>
        </p:nvSpPr>
        <p:spPr bwMode="blackGray">
          <a:xfrm>
            <a:off x="438779" y="4834096"/>
            <a:ext cx="8014447" cy="775445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Q&amp;A</a:t>
            </a:r>
          </a:p>
        </p:txBody>
      </p:sp>
    </p:spTree>
  </p:cSld>
  <p:clrMapOvr>
    <a:masterClrMapping/>
  </p:clrMapOvr>
  <p:transition advTm="92469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Storing Relational Data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50206" y="97658"/>
            <a:ext cx="1393794" cy="739515"/>
            <a:chOff x="7483562" y="0"/>
            <a:chExt cx="1660438" cy="899314"/>
          </a:xfrm>
        </p:grpSpPr>
        <p:pic>
          <p:nvPicPr>
            <p:cNvPr id="5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527870" y="274938"/>
              <a:ext cx="1563248" cy="56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Relational</a:t>
              </a:r>
              <a:endParaRPr lang="en-US" sz="1200" b="1" dirty="0"/>
            </a:p>
            <a:p>
              <a:pPr algn="ctr"/>
              <a:r>
                <a:rPr lang="en-US" sz="1200" b="1" dirty="0" smtClean="0"/>
                <a:t>Data</a:t>
              </a:r>
            </a:p>
          </p:txBody>
        </p:sp>
      </p:grpSp>
      <p:sp>
        <p:nvSpPr>
          <p:cNvPr id="18" name="Oval 17"/>
          <p:cNvSpPr/>
          <p:nvPr/>
        </p:nvSpPr>
        <p:spPr bwMode="blackGray">
          <a:xfrm>
            <a:off x="123826" y="4591050"/>
            <a:ext cx="342900" cy="352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Oval 18"/>
          <p:cNvSpPr/>
          <p:nvPr/>
        </p:nvSpPr>
        <p:spPr bwMode="blackGray">
          <a:xfrm>
            <a:off x="123826" y="4991100"/>
            <a:ext cx="342900" cy="352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0" lang="en-US" sz="14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 bwMode="blackGray">
          <a:xfrm>
            <a:off x="123826" y="5353050"/>
            <a:ext cx="342900" cy="352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Oval 20"/>
          <p:cNvSpPr/>
          <p:nvPr/>
        </p:nvSpPr>
        <p:spPr bwMode="blackGray">
          <a:xfrm>
            <a:off x="123826" y="5715000"/>
            <a:ext cx="342900" cy="352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Oval 21"/>
          <p:cNvSpPr/>
          <p:nvPr/>
        </p:nvSpPr>
        <p:spPr bwMode="blackGray">
          <a:xfrm>
            <a:off x="123826" y="6096000"/>
            <a:ext cx="342900" cy="352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kumimoji="0" lang="en-US" sz="14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42925" y="4568825"/>
          <a:ext cx="8401049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1004"/>
                <a:gridCol w="634004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HierarchyID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Store arbitrary hierarchies of data and efficiently query them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Large UDTs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more 8K limit on User Defined</a:t>
                      </a:r>
                      <a:r>
                        <a:rPr lang="en-US" sz="1600" baseline="0" dirty="0" smtClean="0"/>
                        <a:t> Types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Sparse 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Optimized</a:t>
                      </a:r>
                      <a:r>
                        <a:rPr lang="en-US" sz="1600" baseline="0" dirty="0" smtClean="0"/>
                        <a:t> storage for sparsely populated columns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Wide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</a:t>
                      </a:r>
                      <a:r>
                        <a:rPr lang="en-US" sz="1600" baseline="0" dirty="0" smtClean="0"/>
                        <a:t> for hundreds of thousands of sparse columns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3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Filtered Indices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</a:t>
                      </a:r>
                      <a:r>
                        <a:rPr lang="en-US" sz="1600" baseline="0" dirty="0" smtClean="0"/>
                        <a:t> indices over subsets of data in tables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1203" y="918458"/>
            <a:ext cx="3762374" cy="360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 bwMode="blackGray">
          <a:xfrm>
            <a:off x="2564027" y="1387818"/>
            <a:ext cx="400049" cy="43814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Oval 14"/>
          <p:cNvSpPr/>
          <p:nvPr/>
        </p:nvSpPr>
        <p:spPr bwMode="blackGray">
          <a:xfrm>
            <a:off x="6497852" y="1349718"/>
            <a:ext cx="400049" cy="43814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Oval 15"/>
          <p:cNvSpPr/>
          <p:nvPr/>
        </p:nvSpPr>
        <p:spPr bwMode="blackGray">
          <a:xfrm>
            <a:off x="6488327" y="1816443"/>
            <a:ext cx="400049" cy="43814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0" lang="en-US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blackGray">
          <a:xfrm>
            <a:off x="6516902" y="3711918"/>
            <a:ext cx="400049" cy="43814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Oval 13"/>
          <p:cNvSpPr/>
          <p:nvPr/>
        </p:nvSpPr>
        <p:spPr bwMode="blackGray">
          <a:xfrm>
            <a:off x="4297577" y="1340193"/>
            <a:ext cx="400049" cy="43814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0" lang="en-US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7328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90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 algn="ctr" eaLnBrk="0" hangingPunct="0"/>
            <a:r>
              <a:rPr lang="en-US" sz="80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48130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 bwMode="blackGray">
          <a:xfrm>
            <a:off x="4026090" y="3875963"/>
            <a:ext cx="4844955" cy="11191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alpha val="69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3905250" y="5086350"/>
            <a:ext cx="5057775" cy="809625"/>
          </a:xfrm>
          <a:prstGeom prst="roundRect">
            <a:avLst>
              <a:gd name="adj" fmla="val 39412"/>
            </a:avLst>
          </a:prstGeom>
          <a:gradFill>
            <a:gsLst>
              <a:gs pos="0">
                <a:schemeClr val="bg1">
                  <a:lumMod val="50000"/>
                  <a:lumOff val="50000"/>
                </a:schemeClr>
              </a:gs>
              <a:gs pos="50000">
                <a:schemeClr val="bg1">
                  <a:lumMod val="50000"/>
                  <a:lumOff val="50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4939416" y="3406807"/>
            <a:ext cx="3068417" cy="857252"/>
            <a:chOff x="4964816" y="3540157"/>
            <a:chExt cx="3068417" cy="857252"/>
          </a:xfrm>
        </p:grpSpPr>
        <p:cxnSp>
          <p:nvCxnSpPr>
            <p:cNvPr id="46" name="Straight Connector 45"/>
            <p:cNvCxnSpPr/>
            <p:nvPr/>
          </p:nvCxnSpPr>
          <p:spPr bwMode="auto">
            <a:xfrm flipV="1">
              <a:off x="6580770" y="3540157"/>
              <a:ext cx="1145893" cy="810227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0800000">
              <a:off x="5153026" y="3597276"/>
              <a:ext cx="1313445" cy="762635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4964816" y="4212212"/>
              <a:ext cx="1342662" cy="185197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0800000" flipV="1">
              <a:off x="6621124" y="4248061"/>
              <a:ext cx="1412109" cy="115748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6321428" y="3913925"/>
              <a:ext cx="571499" cy="304796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6045205" y="3913927"/>
              <a:ext cx="571499" cy="304796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64870" name="Picture 6" descr="C:\Users\marklin\Documents\Presentation_goodies\Shapes and Graphics\Box\Rectangle\dark rounded rectangl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29000" contrast="-12000"/>
          </a:blip>
          <a:srcRect/>
          <a:stretch>
            <a:fillRect/>
          </a:stretch>
        </p:blipFill>
        <p:spPr bwMode="auto">
          <a:xfrm rot="5400000">
            <a:off x="3960465" y="863606"/>
            <a:ext cx="4902203" cy="5842000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 b="47961"/>
          <a:stretch>
            <a:fillRect/>
          </a:stretch>
        </p:blipFill>
        <p:spPr bwMode="auto">
          <a:xfrm>
            <a:off x="3869172" y="2139950"/>
            <a:ext cx="5154178" cy="225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3" name="Group 69"/>
          <p:cNvGrpSpPr/>
          <p:nvPr/>
        </p:nvGrpSpPr>
        <p:grpSpPr>
          <a:xfrm>
            <a:off x="252185" y="3835400"/>
            <a:ext cx="3524128" cy="830488"/>
            <a:chOff x="14750" y="2891029"/>
            <a:chExt cx="3581398" cy="9906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14750" y="2891029"/>
              <a:ext cx="3581398" cy="990600"/>
            </a:xfrm>
            <a:prstGeom prst="roundRect">
              <a:avLst>
                <a:gd name="adj" fmla="val 14018"/>
              </a:avLst>
            </a:prstGeom>
            <a:gradFill>
              <a:gsLst>
                <a:gs pos="0">
                  <a:srgbClr val="AAE6EC">
                    <a:alpha val="36000"/>
                  </a:srgbClr>
                </a:gs>
                <a:gs pos="50000">
                  <a:srgbClr val="A9B9ED">
                    <a:alpha val="25000"/>
                  </a:srgbClr>
                </a:gs>
              </a:gsLst>
              <a:path path="circle">
                <a:fillToRect l="100000" t="100000"/>
              </a:path>
            </a:gra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833615"/>
            <p:cNvSpPr>
              <a:spLocks noChangeArrowheads="1"/>
            </p:cNvSpPr>
            <p:nvPr/>
          </p:nvSpPr>
          <p:spPr bwMode="auto">
            <a:xfrm>
              <a:off x="57367" y="3134306"/>
              <a:ext cx="3260162" cy="52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Dynamic Development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255030" y="2833914"/>
            <a:ext cx="3524128" cy="830488"/>
            <a:chOff x="0" y="4110229"/>
            <a:chExt cx="3581398" cy="990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0" y="4110229"/>
              <a:ext cx="3581398" cy="990600"/>
            </a:xfrm>
            <a:prstGeom prst="roundRect">
              <a:avLst>
                <a:gd name="adj" fmla="val 14018"/>
              </a:avLst>
            </a:prstGeom>
            <a:gradFill>
              <a:gsLst>
                <a:gs pos="0">
                  <a:srgbClr val="AAE6EC">
                    <a:alpha val="36000"/>
                  </a:srgbClr>
                </a:gs>
                <a:gs pos="50000">
                  <a:srgbClr val="A9B9ED">
                    <a:alpha val="25000"/>
                  </a:srgbClr>
                </a:gs>
              </a:gsLst>
              <a:path path="circle">
                <a:fillToRect l="100000" t="100000"/>
              </a:path>
            </a:gra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33617"/>
            <p:cNvSpPr txBox="1">
              <a:spLocks noChangeArrowheads="1"/>
            </p:cNvSpPr>
            <p:nvPr/>
          </p:nvSpPr>
          <p:spPr bwMode="auto">
            <a:xfrm>
              <a:off x="72598" y="4353633"/>
              <a:ext cx="2713445" cy="52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95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Beyond Relational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-185505" y="4851400"/>
            <a:ext cx="3963633" cy="830488"/>
            <a:chOff x="-376662" y="5392929"/>
            <a:chExt cx="4028032" cy="990600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69972" y="5392929"/>
              <a:ext cx="3581398" cy="990600"/>
            </a:xfrm>
            <a:prstGeom prst="roundRect">
              <a:avLst>
                <a:gd name="adj" fmla="val 14018"/>
              </a:avLst>
            </a:prstGeom>
            <a:gradFill>
              <a:gsLst>
                <a:gs pos="0">
                  <a:srgbClr val="AAE6EC">
                    <a:alpha val="36000"/>
                  </a:srgbClr>
                </a:gs>
                <a:gs pos="50000">
                  <a:srgbClr val="A9B9ED">
                    <a:alpha val="25000"/>
                  </a:srgbClr>
                </a:gs>
              </a:gsLst>
              <a:path path="circle">
                <a:fillToRect l="100000" t="100000"/>
              </a:path>
            </a:gra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833617"/>
            <p:cNvSpPr txBox="1">
              <a:spLocks noChangeArrowheads="1"/>
            </p:cNvSpPr>
            <p:nvPr/>
          </p:nvSpPr>
          <p:spPr bwMode="auto">
            <a:xfrm>
              <a:off x="-376662" y="5621184"/>
              <a:ext cx="3442172" cy="528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5000"/>
                </a:lnSpc>
                <a:spcBef>
                  <a:spcPct val="10000"/>
                </a:spcBef>
                <a:spcAft>
                  <a:spcPts val="0"/>
                </a:spcAft>
                <a:defRPr/>
              </a:pPr>
              <a:r>
                <a: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Pervasive Insight</a:t>
              </a:r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266700" y="1803400"/>
            <a:ext cx="3524128" cy="830488"/>
            <a:chOff x="0" y="1536700"/>
            <a:chExt cx="3524128" cy="830488"/>
          </a:xfrm>
        </p:grpSpPr>
        <p:sp>
          <p:nvSpPr>
            <p:cNvPr id="103" name="Rounded Rectangle 102"/>
            <p:cNvSpPr/>
            <p:nvPr/>
          </p:nvSpPr>
          <p:spPr bwMode="auto">
            <a:xfrm>
              <a:off x="0" y="1536700"/>
              <a:ext cx="3524128" cy="830488"/>
            </a:xfrm>
            <a:prstGeom prst="roundRect">
              <a:avLst>
                <a:gd name="adj" fmla="val 14018"/>
              </a:avLst>
            </a:prstGeom>
            <a:gradFill>
              <a:gsLst>
                <a:gs pos="0">
                  <a:srgbClr val="AAE6EC">
                    <a:alpha val="36000"/>
                  </a:srgbClr>
                </a:gs>
                <a:gs pos="50000">
                  <a:srgbClr val="A9B9ED">
                    <a:alpha val="25000"/>
                  </a:srgbClr>
                </a:gs>
              </a:gsLst>
              <a:path path="circle">
                <a:fillToRect l="100000" t="100000"/>
              </a:path>
            </a:gra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4" name="Rectangle 833615"/>
            <p:cNvSpPr>
              <a:spLocks noChangeArrowheads="1"/>
            </p:cNvSpPr>
            <p:nvPr/>
          </p:nvSpPr>
          <p:spPr bwMode="auto">
            <a:xfrm>
              <a:off x="44952" y="1730345"/>
              <a:ext cx="3434224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i="1" kern="0" spc="-125" dirty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Enterprise Data </a:t>
              </a:r>
              <a:r>
                <a:rPr lang="en-US" altLang="zh-CN" sz="2400" b="1" i="1" kern="0" spc="-125" dirty="0" smtClean="0">
                  <a:ln w="3175">
                    <a:noFill/>
                  </a:ln>
                  <a:gradFill flip="none" rotWithShape="1">
                    <a:gsLst>
                      <a:gs pos="28000">
                        <a:srgbClr val="FEF9DA"/>
                      </a:gs>
                      <a:gs pos="52000">
                        <a:srgbClr val="FCE974"/>
                      </a:gs>
                      <a:gs pos="68000">
                        <a:srgbClr val="F79A1D"/>
                      </a:gs>
                    </a:gsLst>
                    <a:lin ang="5400000" scaled="1"/>
                    <a:tileRect/>
                  </a:gra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Platform</a:t>
              </a:r>
              <a:endParaRPr lang="en-US" altLang="zh-CN" sz="2400" b="1" i="1" kern="0" spc="-125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宋体" pitchFamily="2" charset="-122"/>
                <a:cs typeface="Arial" charset="0"/>
              </a:endParaRPr>
            </a:p>
          </p:txBody>
        </p:sp>
      </p:grpSp>
      <p:pic>
        <p:nvPicPr>
          <p:cNvPr id="20" name="Rectangle 55309"/>
          <p:cNvPicPr>
            <a:picLocks noChangeAspect="1" noChangeArrowheads="1"/>
          </p:cNvPicPr>
          <p:nvPr/>
        </p:nvPicPr>
        <p:blipFill>
          <a:blip r:embed="rId5" cstate="print"/>
          <a:srcRect r="68309" b="-23847"/>
          <a:stretch>
            <a:fillRect/>
          </a:stretch>
        </p:blipFill>
        <p:spPr bwMode="auto">
          <a:xfrm>
            <a:off x="4117990" y="5526318"/>
            <a:ext cx="600337" cy="450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721599" y="5591490"/>
            <a:ext cx="994615" cy="309998"/>
            <a:chOff x="-1496" y="1925"/>
            <a:chExt cx="1827" cy="618"/>
          </a:xfrm>
        </p:grpSpPr>
        <p:pic>
          <p:nvPicPr>
            <p:cNvPr id="24" name="Picture 45" descr="MSOfficeLogo-h-BLK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/>
            </a:blip>
            <a:srcRect l="27602"/>
            <a:stretch>
              <a:fillRect/>
            </a:stretch>
          </p:blipFill>
          <p:spPr bwMode="auto">
            <a:xfrm>
              <a:off x="-986" y="1932"/>
              <a:ext cx="1317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6" descr="MSOfficeLogo-h-BLK"/>
            <p:cNvPicPr>
              <a:picLocks noChangeAspect="1" noChangeArrowheads="1"/>
            </p:cNvPicPr>
            <p:nvPr/>
          </p:nvPicPr>
          <p:blipFill>
            <a:blip r:embed="rId7" cstate="print"/>
            <a:srcRect r="69940"/>
            <a:stretch>
              <a:fillRect/>
            </a:stretch>
          </p:blipFill>
          <p:spPr bwMode="auto">
            <a:xfrm>
              <a:off x="-1496" y="1925"/>
              <a:ext cx="55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3" descr="BTS2006"/>
          <p:cNvPicPr>
            <a:picLocks noChangeAspect="1" noChangeArrowheads="1"/>
          </p:cNvPicPr>
          <p:nvPr/>
        </p:nvPicPr>
        <p:blipFill>
          <a:blip r:embed="rId8" cstate="print"/>
          <a:srcRect r="21234"/>
          <a:stretch>
            <a:fillRect/>
          </a:stretch>
        </p:blipFill>
        <p:spPr bwMode="black">
          <a:xfrm>
            <a:off x="6271640" y="5609255"/>
            <a:ext cx="1182333" cy="2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Visual Studio 2005 logo v white"/>
          <p:cNvPicPr>
            <a:picLocks noChangeAspect="1" noChangeArrowheads="1"/>
          </p:cNvPicPr>
          <p:nvPr/>
        </p:nvPicPr>
        <p:blipFill>
          <a:blip r:embed="rId9" cstate="print"/>
          <a:srcRect r="20988"/>
          <a:stretch>
            <a:fillRect/>
          </a:stretch>
        </p:blipFill>
        <p:spPr bwMode="black">
          <a:xfrm>
            <a:off x="4981283" y="5471359"/>
            <a:ext cx="1010493" cy="3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3"/>
          <p:cNvGrpSpPr/>
          <p:nvPr/>
        </p:nvGrpSpPr>
        <p:grpSpPr>
          <a:xfrm>
            <a:off x="6143807" y="4019550"/>
            <a:ext cx="692818" cy="993616"/>
            <a:chOff x="6074239" y="4041138"/>
            <a:chExt cx="723439" cy="1055412"/>
          </a:xfrm>
        </p:grpSpPr>
        <p:sp>
          <p:nvSpPr>
            <p:cNvPr id="42" name="Rectangle 41"/>
            <p:cNvSpPr/>
            <p:nvPr/>
          </p:nvSpPr>
          <p:spPr>
            <a:xfrm>
              <a:off x="6074239" y="4794151"/>
              <a:ext cx="723439" cy="30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Server</a:t>
              </a:r>
              <a:endParaRPr lang="en-US" altLang="zh-CN" sz="1600" kern="0" spc="-125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ea typeface="宋体" pitchFamily="2" charset="-122"/>
                <a:cs typeface="Arial" charset="0"/>
              </a:endParaRPr>
            </a:p>
          </p:txBody>
        </p:sp>
        <p:pic>
          <p:nvPicPr>
            <p:cNvPr id="36866" name="Picture 2" descr="E:\Clip_Installer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88772" y="4041138"/>
              <a:ext cx="457199" cy="676715"/>
            </a:xfrm>
            <a:prstGeom prst="rect">
              <a:avLst/>
            </a:prstGeom>
            <a:noFill/>
          </p:spPr>
        </p:pic>
      </p:grpSp>
      <p:grpSp>
        <p:nvGrpSpPr>
          <p:cNvPr id="9" name="Group 72"/>
          <p:cNvGrpSpPr/>
          <p:nvPr/>
        </p:nvGrpSpPr>
        <p:grpSpPr>
          <a:xfrm>
            <a:off x="4146068" y="3803649"/>
            <a:ext cx="1175232" cy="1166139"/>
            <a:chOff x="3942868" y="3695127"/>
            <a:chExt cx="1218892" cy="1293712"/>
          </a:xfrm>
        </p:grpSpPr>
        <p:sp>
          <p:nvSpPr>
            <p:cNvPr id="41" name="Rectangle 40"/>
            <p:cNvSpPr/>
            <p:nvPr/>
          </p:nvSpPr>
          <p:spPr>
            <a:xfrm>
              <a:off x="4073000" y="4508323"/>
              <a:ext cx="1088760" cy="480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Mobile  and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Desktop</a:t>
              </a:r>
            </a:p>
          </p:txBody>
        </p:sp>
        <p:grpSp>
          <p:nvGrpSpPr>
            <p:cNvPr id="10" name="Group 75"/>
            <p:cNvGrpSpPr/>
            <p:nvPr/>
          </p:nvGrpSpPr>
          <p:grpSpPr>
            <a:xfrm>
              <a:off x="3942868" y="3695127"/>
              <a:ext cx="1134319" cy="756333"/>
              <a:chOff x="2095018" y="4340505"/>
              <a:chExt cx="1134319" cy="756333"/>
            </a:xfrm>
          </p:grpSpPr>
          <p:pic>
            <p:nvPicPr>
              <p:cNvPr id="31" name="Picture 137" descr="pda"/>
              <p:cNvPicPr>
                <a:picLocks noChangeAspect="1" noChangeArrowheads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2484972" y="4340505"/>
                <a:ext cx="259082" cy="4807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2" descr="E:\Clip_Installer\DVD_ART\Artwork_Imagery\HARDWARE_IMAGERY\Illustration - Misc Hardware\eHome icons\laptop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095018" y="4626763"/>
                <a:ext cx="492855" cy="4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36865" name="Picture 1" descr="E:\Clip_Installer\DVD_ART\Artwork_Imagery\HARDWARE_IMAGERY\Illustration - Misc Hardware\XML Icons\LCD flat panel and keyboard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753811" y="4469834"/>
                <a:ext cx="475526" cy="6270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Group 74"/>
          <p:cNvGrpSpPr/>
          <p:nvPr/>
        </p:nvGrpSpPr>
        <p:grpSpPr>
          <a:xfrm>
            <a:off x="5795062" y="2990850"/>
            <a:ext cx="1342338" cy="876300"/>
            <a:chOff x="3855115" y="3674118"/>
            <a:chExt cx="1499589" cy="1031697"/>
          </a:xfrm>
        </p:grpSpPr>
        <p:pic>
          <p:nvPicPr>
            <p:cNvPr id="28" name="Picture 32" descr="Database 4 blu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89095" y="3674118"/>
              <a:ext cx="1465609" cy="1031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ectangle 62"/>
            <p:cNvSpPr/>
            <p:nvPr/>
          </p:nvSpPr>
          <p:spPr>
            <a:xfrm>
              <a:off x="4757283" y="3938821"/>
              <a:ext cx="551921" cy="259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5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OLAP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9318" y="3707328"/>
              <a:ext cx="458801" cy="259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5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FILE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26844" y="4086480"/>
              <a:ext cx="469545" cy="259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5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XML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55115" y="3870159"/>
              <a:ext cx="670113" cy="259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50" b="1" kern="0" spc="-125" dirty="0" smtClean="0">
                  <a:ln w="3175">
                    <a:noFill/>
                  </a:ln>
                  <a:solidFill>
                    <a:schemeClr val="bg1"/>
                  </a:solidFill>
                  <a:latin typeface="+mj-lt"/>
                  <a:ea typeface="宋体" pitchFamily="2" charset="-122"/>
                  <a:cs typeface="Arial" charset="0"/>
                </a:rPr>
                <a:t>RDBMS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7" name="Curved Text 2"/>
          <p:cNvSpPr/>
          <p:nvPr/>
        </p:nvSpPr>
        <p:spPr>
          <a:xfrm rot="151368">
            <a:off x="4140143" y="2920555"/>
            <a:ext cx="4495857" cy="4924098"/>
          </a:xfrm>
          <a:prstGeom prst="rect">
            <a:avLst/>
          </a:prstGeom>
          <a:noFill/>
        </p:spPr>
        <p:txBody>
          <a:bodyPr wrap="none" lIns="73140" tIns="36571" rIns="73140" bIns="36571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162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Entity Data Model</a:t>
            </a:r>
            <a:endParaRPr lang="en-US" sz="1400" i="1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162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68645" y="2174020"/>
            <a:ext cx="841897" cy="235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600" i="1" kern="0" spc="-125" dirty="0" smtClean="0">
                <a:ln w="3175">
                  <a:noFill/>
                </a:ln>
                <a:latin typeface="+mj-lt"/>
                <a:ea typeface="宋体" pitchFamily="2" charset="-122"/>
                <a:cs typeface="Arial" charset="0"/>
              </a:rPr>
              <a:t>Services</a:t>
            </a:r>
            <a:endParaRPr lang="en-US" sz="1600" i="1" dirty="0">
              <a:latin typeface="+mj-lt"/>
            </a:endParaRPr>
          </a:p>
        </p:txBody>
      </p:sp>
      <p:grpSp>
        <p:nvGrpSpPr>
          <p:cNvPr id="12" name="Group 77"/>
          <p:cNvGrpSpPr/>
          <p:nvPr/>
        </p:nvGrpSpPr>
        <p:grpSpPr>
          <a:xfrm>
            <a:off x="4331457" y="2369230"/>
            <a:ext cx="4239750" cy="1181797"/>
            <a:chOff x="4356857" y="2502580"/>
            <a:chExt cx="4239750" cy="1181797"/>
          </a:xfrm>
        </p:grpSpPr>
        <p:sp>
          <p:nvSpPr>
            <p:cNvPr id="36" name="Rectangle 35"/>
            <p:cNvSpPr/>
            <p:nvPr/>
          </p:nvSpPr>
          <p:spPr>
            <a:xfrm>
              <a:off x="4356857" y="3345823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Query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7293" y="2918785"/>
              <a:ext cx="8402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Analysis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16720" y="2502580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Reporting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22040" y="2502580"/>
              <a:ext cx="1069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Integration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56942" y="2918785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Synch</a:t>
              </a:r>
              <a:endParaRPr lang="en-US" altLang="zh-CN" sz="1600" b="1" kern="0" spc="-125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25242" y="3345823"/>
              <a:ext cx="7713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Segoe" pitchFamily="34" charset="0"/>
                  <a:ea typeface="宋体" pitchFamily="2" charset="-122"/>
                  <a:cs typeface="Arial" charset="0"/>
                </a:rPr>
                <a:t>Search</a:t>
              </a:r>
              <a:endPara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7689354" y="3778253"/>
            <a:ext cx="1137146" cy="1190052"/>
            <a:chOff x="7803654" y="3806824"/>
            <a:chExt cx="1089430" cy="1299356"/>
          </a:xfrm>
        </p:grpSpPr>
        <p:pic>
          <p:nvPicPr>
            <p:cNvPr id="35" name="Picture 34" descr="clouds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03654" y="3806824"/>
              <a:ext cx="1089430" cy="702771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31950" y="4795338"/>
              <a:ext cx="611531" cy="3108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kern="0" spc="-125" dirty="0" smtClean="0">
                  <a:ln w="3175"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88900" dist="12700" dir="2700000" algn="tl" rotWithShape="0">
                      <a:prstClr val="black"/>
                    </a:outerShdw>
                  </a:effectLst>
                  <a:latin typeface="+mj-lt"/>
                  <a:ea typeface="宋体" pitchFamily="2" charset="-122"/>
                  <a:cs typeface="Arial" charset="0"/>
                </a:rPr>
                <a:t>Cloud</a:t>
              </a:r>
              <a:endParaRPr lang="en-US" sz="1600" kern="0" spc="-125" dirty="0">
                <a:ln w="317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+mj-lt"/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82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777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dirty="0" smtClean="0"/>
              <a:t>Your Data Any Place, Any Time</a:t>
            </a:r>
            <a:endParaRPr lang="en-US" sz="2900" dirty="0"/>
          </a:p>
        </p:txBody>
      </p:sp>
      <p:pic>
        <p:nvPicPr>
          <p:cNvPr id="60" name="Picture 2" descr="\\showsrus\images\MS_LOGOS_PACKAGING\R-T\SQL Server 2005\sql server generic logo rev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3286" y="5169977"/>
            <a:ext cx="1387641" cy="384906"/>
          </a:xfrm>
          <a:prstGeom prst="rect">
            <a:avLst/>
          </a:prstGeom>
          <a:noFill/>
        </p:spPr>
      </p:pic>
    </p:spTree>
  </p:cSld>
  <p:clrMapOvr>
    <a:masterClrMapping/>
  </p:clrMapOvr>
  <p:transition advTm="111843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Today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3" descr="D:\Pennie's documents\MS Image\NEWFeb15\Rectangles rectangle\Rectangle-Sm-01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54" y="1259060"/>
            <a:ext cx="3348177" cy="2041138"/>
          </a:xfrm>
          <a:prstGeom prst="rect">
            <a:avLst/>
          </a:prstGeom>
          <a:noFill/>
        </p:spPr>
      </p:pic>
      <p:pic>
        <p:nvPicPr>
          <p:cNvPr id="7" name="Picture 5" descr="D:\Pennie's documents\MS Image\NEWFeb15\Rectangles rectangle\Rectangle-Sm-05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3623" y="1259060"/>
            <a:ext cx="3346704" cy="2039112"/>
          </a:xfrm>
          <a:prstGeom prst="rect">
            <a:avLst/>
          </a:prstGeom>
          <a:noFill/>
        </p:spPr>
      </p:pic>
      <p:pic>
        <p:nvPicPr>
          <p:cNvPr id="8" name="Picture 12" descr="D:\Pennie's documents\MS Image\NEWFeb15\Rectangles rectangle\Rectangle-Sm-03.p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254" y="4226644"/>
            <a:ext cx="3346704" cy="2039112"/>
          </a:xfrm>
          <a:prstGeom prst="rect">
            <a:avLst/>
          </a:prstGeom>
          <a:noFill/>
        </p:spPr>
      </p:pic>
      <p:pic>
        <p:nvPicPr>
          <p:cNvPr id="9" name="Picture 4" descr="D:\Pennie's documents\MS Image\NEWFeb15\Rectangles rectangle\Rectangle-Sm-04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6590" y="4226644"/>
            <a:ext cx="3346704" cy="2039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37332" y="130126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6003" y="42564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92057" y="130545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Documents &amp; Multimedia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1592" y="42695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</a:t>
            </a:r>
            <a:endParaRPr lang="en-US" dirty="0"/>
          </a:p>
        </p:txBody>
      </p:sp>
      <p:pic>
        <p:nvPicPr>
          <p:cNvPr id="3" name="Picture 14" descr="D:\Pennie's documents\Images for TechEd06\Shapes_and_Graphics\Charts and Graphs\pie charts\4 color faded oval quadrant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7273" y="2409584"/>
            <a:ext cx="3380280" cy="25352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39810" y="3432517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pic>
        <p:nvPicPr>
          <p:cNvPr id="15" name="Picture 13" descr="North America glob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1224" y="4661092"/>
            <a:ext cx="1346323" cy="1348890"/>
          </a:xfrm>
          <a:prstGeom prst="rect">
            <a:avLst/>
          </a:prstGeom>
          <a:noFill/>
        </p:spPr>
      </p:pic>
      <p:pic>
        <p:nvPicPr>
          <p:cNvPr id="16" name="Picture 26" descr="xml docu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5653" y="4971017"/>
            <a:ext cx="562727" cy="55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Pennie's documents\Images for TechEd06\Hardware_Imagery\da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4927" y="4789093"/>
            <a:ext cx="1051142" cy="898236"/>
          </a:xfrm>
          <a:prstGeom prst="rect">
            <a:avLst/>
          </a:prstGeom>
          <a:noFill/>
        </p:spPr>
      </p:pic>
      <p:pic>
        <p:nvPicPr>
          <p:cNvPr id="20" name="Picture 11" descr="D:\Pennie's documents\Images for TechEd06\Hardware_Imagery\Docum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3036" y="2308193"/>
            <a:ext cx="252511" cy="541095"/>
          </a:xfrm>
          <a:prstGeom prst="rect">
            <a:avLst/>
          </a:prstGeom>
          <a:noFill/>
        </p:spPr>
      </p:pic>
      <p:pic>
        <p:nvPicPr>
          <p:cNvPr id="21" name="Picture 12" descr="D:\Pennie's documents\Images for TechEd06\Hardware_Imagery\Fold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16748" y="2334827"/>
            <a:ext cx="420044" cy="562192"/>
          </a:xfrm>
          <a:prstGeom prst="rect">
            <a:avLst/>
          </a:prstGeom>
          <a:noFill/>
        </p:spPr>
      </p:pic>
      <p:pic>
        <p:nvPicPr>
          <p:cNvPr id="22" name="Picture 13" descr="D:\Pennie's documents\MS Image\NEWFeb15\Windows_Vista_Icons_ for_Marketing_use\Vista Icons off the web\dfrgui.exe_I0089_040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0332" y="1869136"/>
            <a:ext cx="826979" cy="826979"/>
          </a:xfrm>
          <a:prstGeom prst="rect">
            <a:avLst/>
          </a:prstGeom>
          <a:noFill/>
        </p:spPr>
      </p:pic>
      <p:pic>
        <p:nvPicPr>
          <p:cNvPr id="23" name="Picture 16" descr="D:\Pennie's documents\MS Image\NEWFeb15\Windows_Vista_Icons_ for_Marketing_use\Vista Icons off the web\mblctr.exe_I0064_0409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848" y="1863967"/>
            <a:ext cx="1109797" cy="1109797"/>
          </a:xfrm>
          <a:prstGeom prst="rect">
            <a:avLst/>
          </a:prstGeom>
          <a:noFill/>
        </p:spPr>
      </p:pic>
      <p:pic>
        <p:nvPicPr>
          <p:cNvPr id="24" name="Picture 29" descr="MSN icon photo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8544" y="2259517"/>
            <a:ext cx="552316" cy="844691"/>
          </a:xfrm>
          <a:prstGeom prst="rect">
            <a:avLst/>
          </a:prstGeom>
          <a:noFill/>
        </p:spPr>
      </p:pic>
      <p:pic>
        <p:nvPicPr>
          <p:cNvPr id="25" name="Picture 9" descr="MSN icon entertainmen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0289" y="2192784"/>
            <a:ext cx="654116" cy="1069373"/>
          </a:xfrm>
          <a:prstGeom prst="rect">
            <a:avLst/>
          </a:prstGeom>
          <a:noFill/>
        </p:spPr>
      </p:pic>
      <p:pic>
        <p:nvPicPr>
          <p:cNvPr id="26" name="Picture 6" descr="D:\Pennie's documents\MS Image\NEWFeb15\Windows_Vista_Icons_ for_Marketing_use\AudioCD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44711" y="2334827"/>
            <a:ext cx="503162" cy="5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2031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lowchart: Magnetic Disk 64"/>
          <p:cNvSpPr/>
          <p:nvPr/>
        </p:nvSpPr>
        <p:spPr>
          <a:xfrm>
            <a:off x="2349863" y="4502695"/>
            <a:ext cx="5217886" cy="1295400"/>
          </a:xfrm>
          <a:prstGeom prst="flowChartMagneticDisk">
            <a:avLst/>
          </a:prstGeom>
          <a:noFill/>
          <a:ln>
            <a:solidFill>
              <a:srgbClr val="FFFFCC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1" name="Right Arrow 70"/>
          <p:cNvSpPr/>
          <p:nvPr/>
        </p:nvSpPr>
        <p:spPr>
          <a:xfrm>
            <a:off x="2133600" y="5854700"/>
            <a:ext cx="5486400" cy="6096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47500"/>
                  <a:satMod val="137000"/>
                </a:schemeClr>
              </a:gs>
              <a:gs pos="55000">
                <a:schemeClr val="accent6">
                  <a:shade val="69000"/>
                  <a:satMod val="137000"/>
                </a:schemeClr>
              </a:gs>
              <a:gs pos="100000">
                <a:schemeClr val="accent6">
                  <a:shade val="98000"/>
                  <a:satMod val="137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Growth of the types of data to be hosted</a:t>
            </a:r>
            <a:endParaRPr lang="en-US" dirty="0"/>
          </a:p>
        </p:txBody>
      </p:sp>
      <p:sp>
        <p:nvSpPr>
          <p:cNvPr id="75" name="Right Arrow 74"/>
          <p:cNvSpPr/>
          <p:nvPr/>
        </p:nvSpPr>
        <p:spPr>
          <a:xfrm rot="16200000">
            <a:off x="-419100" y="3302000"/>
            <a:ext cx="4800600" cy="6096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shade val="47500"/>
                  <a:satMod val="137000"/>
                </a:schemeClr>
              </a:gs>
              <a:gs pos="55000">
                <a:schemeClr val="accent6">
                  <a:shade val="69000"/>
                  <a:satMod val="137000"/>
                </a:schemeClr>
              </a:gs>
              <a:gs pos="100000">
                <a:schemeClr val="accent6">
                  <a:shade val="98000"/>
                  <a:satMod val="137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complexity</a:t>
            </a:r>
            <a:endParaRPr lang="en-US" dirty="0"/>
          </a:p>
        </p:txBody>
      </p:sp>
      <p:grpSp>
        <p:nvGrpSpPr>
          <p:cNvPr id="2" name="Group 78"/>
          <p:cNvGrpSpPr/>
          <p:nvPr/>
        </p:nvGrpSpPr>
        <p:grpSpPr>
          <a:xfrm>
            <a:off x="2351725" y="2677533"/>
            <a:ext cx="5225275" cy="843670"/>
            <a:chOff x="903383" y="2916715"/>
            <a:chExt cx="5116417" cy="1834818"/>
          </a:xfrm>
        </p:grpSpPr>
        <p:sp>
          <p:nvSpPr>
            <p:cNvPr id="73" name="Rectangle 72"/>
            <p:cNvSpPr/>
            <p:nvPr/>
          </p:nvSpPr>
          <p:spPr>
            <a:xfrm>
              <a:off x="914400" y="2935655"/>
              <a:ext cx="5105400" cy="1815878"/>
            </a:xfrm>
            <a:prstGeom prst="rect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  <a:alpha val="70000"/>
                  </a:schemeClr>
                </a:gs>
                <a:gs pos="100000">
                  <a:schemeClr val="accent5">
                    <a:alpha val="70000"/>
                  </a:scheme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2" rtlCol="0" anchor="ctr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Search &amp; Indexing</a:t>
              </a: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Caching &amp; Synch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Object Mapping</a:t>
              </a: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Rich Query Capability</a:t>
              </a:r>
              <a:endPara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03383" y="2916715"/>
              <a:ext cx="5112063" cy="63636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Model Tier</a:t>
              </a:r>
              <a:endPara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1746793" y="5933802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Key Application Challenges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78"/>
          <p:cNvGrpSpPr/>
          <p:nvPr/>
        </p:nvGrpSpPr>
        <p:grpSpPr>
          <a:xfrm>
            <a:off x="2367003" y="1779563"/>
            <a:ext cx="5223645" cy="900530"/>
            <a:chOff x="776883" y="3655967"/>
            <a:chExt cx="5114821" cy="2014656"/>
          </a:xfrm>
        </p:grpSpPr>
        <p:sp>
          <p:nvSpPr>
            <p:cNvPr id="27" name="Rectangle 26"/>
            <p:cNvSpPr/>
            <p:nvPr/>
          </p:nvSpPr>
          <p:spPr>
            <a:xfrm>
              <a:off x="776883" y="3655967"/>
              <a:ext cx="5105400" cy="2014656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2" rtlCol="0" anchor="ctr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 Analysis</a:t>
              </a: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 Integration</a:t>
              </a: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Compliance</a:t>
              </a:r>
              <a:endPara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Reporting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9641" y="3659272"/>
              <a:ext cx="5112063" cy="40254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 Tier</a:t>
              </a:r>
              <a:endPara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64881" y="3542361"/>
            <a:ext cx="5214023" cy="8349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2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Data Sets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&amp; Security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 and Scale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Referential Integrity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8121" y="3542361"/>
            <a:ext cx="5112063" cy="28941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Tier</a:t>
            </a:r>
            <a:endParaRPr 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2467257" y="4911632"/>
            <a:ext cx="1234732" cy="757645"/>
            <a:chOff x="4740193" y="772514"/>
            <a:chExt cx="1387891" cy="1034006"/>
          </a:xfrm>
        </p:grpSpPr>
        <p:pic>
          <p:nvPicPr>
            <p:cNvPr id="33" name="Picture 5" descr="D:\Pennie's documents\MS Image\NEWFeb15\Cylinders cylinder\cylinder-03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0193" y="772514"/>
              <a:ext cx="1387891" cy="1034006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777285" y="1121379"/>
              <a:ext cx="1180757" cy="567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Relational</a:t>
              </a:r>
            </a:p>
            <a:p>
              <a:pPr algn="ctr"/>
              <a:r>
                <a:rPr lang="en-US" sz="1050" b="1" dirty="0" smtClean="0"/>
                <a:t>Data</a:t>
              </a:r>
              <a:endParaRPr lang="en-US" sz="1050" b="1" dirty="0"/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3803871" y="5005049"/>
            <a:ext cx="1256398" cy="722120"/>
            <a:chOff x="3510910" y="4996172"/>
            <a:chExt cx="969264" cy="722120"/>
          </a:xfrm>
        </p:grpSpPr>
        <p:pic>
          <p:nvPicPr>
            <p:cNvPr id="32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0910" y="4996172"/>
              <a:ext cx="969264" cy="722120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572392" y="5222337"/>
              <a:ext cx="8411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Documents &amp; </a:t>
              </a:r>
            </a:p>
            <a:p>
              <a:pPr algn="ctr"/>
              <a:r>
                <a:rPr lang="en-US" sz="1050" b="1" dirty="0" smtClean="0"/>
                <a:t>Multimedia</a:t>
              </a:r>
              <a:endParaRPr lang="en-US" sz="1050" b="1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5086907" y="5008897"/>
            <a:ext cx="1234440" cy="722120"/>
            <a:chOff x="3469111" y="4996172"/>
            <a:chExt cx="1036321" cy="722120"/>
          </a:xfrm>
        </p:grpSpPr>
        <p:pic>
          <p:nvPicPr>
            <p:cNvPr id="40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0910" y="4996172"/>
              <a:ext cx="969264" cy="72212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3469111" y="5320327"/>
              <a:ext cx="10363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Spatial</a:t>
              </a:r>
              <a:endParaRPr lang="en-US" sz="1050" b="1" dirty="0"/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6338658" y="4924980"/>
            <a:ext cx="1234440" cy="722120"/>
            <a:chOff x="3479076" y="4996172"/>
            <a:chExt cx="1036321" cy="722120"/>
          </a:xfrm>
        </p:grpSpPr>
        <p:pic>
          <p:nvPicPr>
            <p:cNvPr id="43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0910" y="4996172"/>
              <a:ext cx="969264" cy="72212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3479076" y="5319657"/>
              <a:ext cx="10363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XML</a:t>
              </a:r>
              <a:endParaRPr lang="en-US" sz="1050" b="1" dirty="0"/>
            </a:p>
          </p:txBody>
        </p:sp>
      </p:grpSp>
    </p:spTree>
  </p:cSld>
  <p:clrMapOvr>
    <a:masterClrMapping/>
  </p:clrMapOvr>
  <p:transition advTm="1134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itle 8909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defTabSz="914363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Beyond Relational Data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087740"/>
            <a:ext cx="2852928" cy="2679192"/>
            <a:chOff x="144" y="624"/>
            <a:chExt cx="1248" cy="1248"/>
          </a:xfrm>
        </p:grpSpPr>
        <p:pic>
          <p:nvPicPr>
            <p:cNvPr id="9234" name="Rectangle 82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624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5" name="TextBox 8209"/>
            <p:cNvSpPr txBox="1">
              <a:spLocks noChangeArrowheads="1"/>
            </p:cNvSpPr>
            <p:nvPr/>
          </p:nvSpPr>
          <p:spPr bwMode="auto">
            <a:xfrm>
              <a:off x="336" y="1008"/>
              <a:ext cx="864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smtClean="0">
                  <a:latin typeface="Segoe Semibold" pitchFamily="34" charset="0"/>
                </a:rPr>
                <a:t>Pain Points</a:t>
              </a:r>
              <a:endParaRPr lang="en-US" sz="3200" b="1" dirty="0">
                <a:latin typeface="Segoe Semibold" pitchFamily="34" charset="0"/>
              </a:endParaRPr>
            </a:p>
          </p:txBody>
        </p:sp>
      </p:grpSp>
      <p:pic>
        <p:nvPicPr>
          <p:cNvPr id="9222" name="Rectangle 8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025472"/>
            <a:ext cx="6477000" cy="281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Rectangle 81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62317"/>
            <a:ext cx="6477000" cy="281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00" name="Table 8199"/>
          <p:cNvGraphicFramePr>
            <a:graphicFrameLocks noGrp="1"/>
          </p:cNvGraphicFramePr>
          <p:nvPr/>
        </p:nvGraphicFramePr>
        <p:xfrm>
          <a:off x="2797793" y="1357264"/>
          <a:ext cx="6248400" cy="1956816"/>
        </p:xfrm>
        <a:graphic>
          <a:graphicData uri="http://schemas.openxmlformats.org/drawingml/2006/table">
            <a:tbl>
              <a:tblPr/>
              <a:tblGrid>
                <a:gridCol w="6248400"/>
              </a:tblGrid>
              <a:tr h="1522414">
                <a:tc>
                  <a:txBody>
                    <a:bodyPr/>
                    <a:lstStyle/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Dealing with relational and non-relational data platforms</a:t>
                      </a:r>
                      <a:endParaRPr kumimoji="0" lang="en-US" sz="2400" b="1" i="0" u="none" strike="noStrike" kern="1200" cap="none" normalizeH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Growth in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</a:t>
                      </a:r>
                      <a:r>
                        <a:rPr kumimoji="0" lang="en-US" sz="2400" b="1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pplication complexity &amp;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duplicated functionality</a:t>
                      </a:r>
                      <a:endParaRPr kumimoji="0" lang="en-US" sz="2400" b="1" i="0" u="none" strike="noStrike" cap="none" normalizeH="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</a:endParaRPr>
                    </a:p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Compensating for unavailable services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02" name="Table 8201"/>
          <p:cNvGraphicFramePr>
            <a:graphicFrameLocks noGrp="1"/>
          </p:cNvGraphicFramePr>
          <p:nvPr/>
        </p:nvGraphicFramePr>
        <p:xfrm>
          <a:off x="2740860" y="4011067"/>
          <a:ext cx="6105798" cy="2286000"/>
        </p:xfrm>
        <a:graphic>
          <a:graphicData uri="http://schemas.openxmlformats.org/drawingml/2006/table">
            <a:tbl>
              <a:tblPr/>
              <a:tblGrid>
                <a:gridCol w="6105798"/>
              </a:tblGrid>
              <a:tr h="2272264">
                <a:tc>
                  <a:txBody>
                    <a:bodyPr/>
                    <a:lstStyle/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Reduce the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cost of managing all types of data</a:t>
                      </a:r>
                    </a:p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Simplify the development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applications which use relational and non-relational data</a:t>
                      </a:r>
                    </a:p>
                    <a:p>
                      <a:pPr marL="288925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Extend services currently available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for relational data to non-relational data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0" y="3903259"/>
            <a:ext cx="2848758" cy="2678942"/>
            <a:chOff x="145" y="1850"/>
            <a:chExt cx="1197" cy="1197"/>
          </a:xfrm>
        </p:grpSpPr>
        <p:pic>
          <p:nvPicPr>
            <p:cNvPr id="9232" name="Rectangle 820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" y="1850"/>
              <a:ext cx="1197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Box 8207"/>
            <p:cNvSpPr txBox="1">
              <a:spLocks noChangeArrowheads="1"/>
            </p:cNvSpPr>
            <p:nvPr/>
          </p:nvSpPr>
          <p:spPr bwMode="auto">
            <a:xfrm>
              <a:off x="283" y="2203"/>
              <a:ext cx="864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Segoe Semibold" pitchFamily="34" charset="0"/>
                </a:rPr>
                <a:t>Goals &amp; Strategy</a:t>
              </a:r>
            </a:p>
          </p:txBody>
        </p:sp>
      </p:grpSp>
    </p:spTree>
  </p:cSld>
  <p:clrMapOvr>
    <a:masterClrMapping/>
  </p:clrMapOvr>
  <p:transition advTm="6860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Beyond Relational Feature Overview</a:t>
            </a:r>
          </a:p>
        </p:txBody>
      </p:sp>
      <p:sp>
        <p:nvSpPr>
          <p:cNvPr id="16" name="Rounded Rectangle 15"/>
          <p:cNvSpPr/>
          <p:nvPr/>
        </p:nvSpPr>
        <p:spPr bwMode="blackGray">
          <a:xfrm>
            <a:off x="2841676" y="1005630"/>
            <a:ext cx="2382364" cy="85316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7000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 2005</a:t>
            </a:r>
          </a:p>
        </p:txBody>
      </p:sp>
      <p:sp>
        <p:nvSpPr>
          <p:cNvPr id="17" name="Rounded Rectangle 16"/>
          <p:cNvSpPr/>
          <p:nvPr/>
        </p:nvSpPr>
        <p:spPr bwMode="blackGray">
          <a:xfrm>
            <a:off x="5834614" y="1005630"/>
            <a:ext cx="2459556" cy="849070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70000"/>
                </a:schemeClr>
              </a:gs>
              <a:gs pos="100000">
                <a:schemeClr val="accent6">
                  <a:alpha val="70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 2008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200795" y="1910328"/>
            <a:ext cx="8100884" cy="1078992"/>
            <a:chOff x="226371" y="5712784"/>
            <a:chExt cx="8100884" cy="1078992"/>
          </a:xfrm>
        </p:grpSpPr>
        <p:sp>
          <p:nvSpPr>
            <p:cNvPr id="67" name="Rounded Rectangle 66"/>
            <p:cNvSpPr/>
            <p:nvPr/>
          </p:nvSpPr>
          <p:spPr bwMode="blackGray">
            <a:xfrm>
              <a:off x="226371" y="5712784"/>
              <a:ext cx="8100884" cy="107899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8904" y="6008029"/>
              <a:ext cx="2267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XML Data Type and Functions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88558" y="6023418"/>
              <a:ext cx="23499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2713" lvl="1" indent="-112713">
                <a:buFont typeface="Arial" pitchFamily="34" charset="0"/>
                <a:buChar char="•"/>
              </a:pPr>
              <a:r>
                <a:rPr lang="en-US" sz="1400" dirty="0" smtClean="0"/>
                <a:t>XML Upgrades</a:t>
              </a:r>
            </a:p>
          </p:txBody>
        </p:sp>
        <p:grpSp>
          <p:nvGrpSpPr>
            <p:cNvPr id="3" name="Group 57"/>
            <p:cNvGrpSpPr/>
            <p:nvPr/>
          </p:nvGrpSpPr>
          <p:grpSpPr>
            <a:xfrm>
              <a:off x="460428" y="5822941"/>
              <a:ext cx="1660438" cy="899314"/>
              <a:chOff x="3510910" y="4996172"/>
              <a:chExt cx="969264" cy="722120"/>
            </a:xfrm>
          </p:grpSpPr>
          <p:pic>
            <p:nvPicPr>
              <p:cNvPr id="59" name="Picture 3" descr="D:\Pennie's documents\MS Image\NEWFeb15\Cylinders cylinder\cylinder-06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10910" y="4996172"/>
                <a:ext cx="969264" cy="722120"/>
              </a:xfrm>
              <a:prstGeom prst="rect">
                <a:avLst/>
              </a:prstGeom>
              <a:noFill/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819962" y="5316879"/>
                <a:ext cx="360447" cy="218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XML</a:t>
                </a:r>
                <a:endParaRPr lang="en-US" sz="1600" b="1" dirty="0"/>
              </a:p>
            </p:txBody>
          </p:sp>
        </p:grpSp>
      </p:grpSp>
      <p:grpSp>
        <p:nvGrpSpPr>
          <p:cNvPr id="4" name="Group 70"/>
          <p:cNvGrpSpPr/>
          <p:nvPr/>
        </p:nvGrpSpPr>
        <p:grpSpPr>
          <a:xfrm>
            <a:off x="200795" y="5609651"/>
            <a:ext cx="8100884" cy="1169551"/>
            <a:chOff x="226371" y="1982550"/>
            <a:chExt cx="8100884" cy="1169551"/>
          </a:xfrm>
        </p:grpSpPr>
        <p:sp>
          <p:nvSpPr>
            <p:cNvPr id="64" name="Rounded Rectangle 63"/>
            <p:cNvSpPr/>
            <p:nvPr/>
          </p:nvSpPr>
          <p:spPr bwMode="blackGray">
            <a:xfrm>
              <a:off x="226371" y="2025791"/>
              <a:ext cx="8100884" cy="107899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88559" y="1982550"/>
              <a:ext cx="233216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Large UDTs</a:t>
              </a:r>
            </a:p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Flexible Columns</a:t>
              </a:r>
            </a:p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Wide Tables</a:t>
              </a:r>
            </a:p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Filtered Indices</a:t>
              </a:r>
            </a:p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HierarchyID</a:t>
              </a:r>
            </a:p>
          </p:txBody>
        </p:sp>
        <p:grpSp>
          <p:nvGrpSpPr>
            <p:cNvPr id="5" name="Group 36"/>
            <p:cNvGrpSpPr/>
            <p:nvPr/>
          </p:nvGrpSpPr>
          <p:grpSpPr>
            <a:xfrm>
              <a:off x="500377" y="2117668"/>
              <a:ext cx="1660438" cy="899314"/>
              <a:chOff x="3510910" y="4996172"/>
              <a:chExt cx="969264" cy="722120"/>
            </a:xfrm>
          </p:grpSpPr>
          <p:pic>
            <p:nvPicPr>
              <p:cNvPr id="38" name="Picture 3" descr="D:\Pennie's documents\MS Image\NEWFeb15\Cylinders cylinder\cylinder-06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10910" y="4996172"/>
                <a:ext cx="969264" cy="722120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633282" y="5213860"/>
                <a:ext cx="714154" cy="37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Relational </a:t>
                </a:r>
              </a:p>
              <a:p>
                <a:pPr algn="ctr"/>
                <a:r>
                  <a:rPr lang="en-US" sz="1600" b="1" dirty="0" smtClean="0"/>
                  <a:t>Data</a:t>
                </a:r>
                <a:endParaRPr lang="en-US" sz="1600" b="1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058904" y="2413437"/>
              <a:ext cx="18678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User Defined Types</a:t>
              </a: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200795" y="3143436"/>
            <a:ext cx="8100884" cy="1078992"/>
            <a:chOff x="226371" y="3259618"/>
            <a:chExt cx="8100884" cy="1078992"/>
          </a:xfrm>
        </p:grpSpPr>
        <p:sp>
          <p:nvSpPr>
            <p:cNvPr id="65" name="Rounded Rectangle 64"/>
            <p:cNvSpPr/>
            <p:nvPr/>
          </p:nvSpPr>
          <p:spPr bwMode="blackGray">
            <a:xfrm>
              <a:off x="226371" y="3259618"/>
              <a:ext cx="8100884" cy="107899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8904" y="3647264"/>
              <a:ext cx="2090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Arial" pitchFamily="34" charset="0"/>
                <a:buChar char="•"/>
              </a:pPr>
              <a:r>
                <a:rPr lang="en-US" sz="1400" dirty="0" smtClean="0"/>
                <a:t>Full Text Indexing</a:t>
              </a:r>
              <a:endParaRPr lang="en-US" sz="1400" dirty="0"/>
            </a:p>
          </p:txBody>
        </p:sp>
        <p:grpSp>
          <p:nvGrpSpPr>
            <p:cNvPr id="7" name="Group 51"/>
            <p:cNvGrpSpPr/>
            <p:nvPr/>
          </p:nvGrpSpPr>
          <p:grpSpPr>
            <a:xfrm>
              <a:off x="484101" y="3351495"/>
              <a:ext cx="1660438" cy="899314"/>
              <a:chOff x="3510910" y="4996172"/>
              <a:chExt cx="969264" cy="722120"/>
            </a:xfrm>
          </p:grpSpPr>
          <p:pic>
            <p:nvPicPr>
              <p:cNvPr id="53" name="Picture 3" descr="D:\Pennie's documents\MS Image\NEWFeb15\Cylinders cylinder\cylinder-06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10910" y="4996172"/>
                <a:ext cx="969264" cy="722120"/>
              </a:xfrm>
              <a:prstGeom prst="rect">
                <a:avLst/>
              </a:prstGeom>
              <a:noFill/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3554824" y="5199602"/>
                <a:ext cx="912530" cy="469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Documents &amp; </a:t>
                </a:r>
              </a:p>
              <a:p>
                <a:pPr algn="ctr"/>
                <a:r>
                  <a:rPr lang="en-US" sz="1600" b="1" dirty="0" smtClean="0"/>
                  <a:t>Multimedia</a:t>
                </a:r>
                <a:endParaRPr lang="en-US" sz="1600" b="1" dirty="0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5888558" y="3431820"/>
              <a:ext cx="23499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2713" lvl="1" indent="-112713">
                <a:buFont typeface="Arial" pitchFamily="34" charset="0"/>
                <a:buChar char="•"/>
              </a:pPr>
              <a:r>
                <a:rPr lang="en-US" sz="1400" dirty="0" smtClean="0"/>
                <a:t>Remote BLOB Store API</a:t>
              </a:r>
            </a:p>
            <a:p>
              <a:pPr marL="112713" lvl="1" indent="-112713">
                <a:buFont typeface="Arial" pitchFamily="34" charset="0"/>
                <a:buChar char="•"/>
              </a:pPr>
              <a:r>
                <a:rPr lang="en-US" sz="1400" dirty="0" smtClean="0"/>
                <a:t>FILESTREAM</a:t>
              </a:r>
            </a:p>
            <a:p>
              <a:pPr marL="112713" lvl="1" indent="-112713">
                <a:buFont typeface="Arial" pitchFamily="34" charset="0"/>
                <a:buChar char="•"/>
              </a:pPr>
              <a:r>
                <a:rPr lang="en-US" sz="1400" dirty="0" smtClean="0"/>
                <a:t>Integrated FTS</a:t>
              </a:r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200795" y="4376544"/>
            <a:ext cx="8100884" cy="1078992"/>
            <a:chOff x="226371" y="4495134"/>
            <a:chExt cx="8100884" cy="1078992"/>
          </a:xfrm>
        </p:grpSpPr>
        <p:sp>
          <p:nvSpPr>
            <p:cNvPr id="66" name="Rounded Rectangle 65"/>
            <p:cNvSpPr/>
            <p:nvPr/>
          </p:nvSpPr>
          <p:spPr bwMode="blackGray">
            <a:xfrm>
              <a:off x="226371" y="4495134"/>
              <a:ext cx="8100884" cy="107899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54"/>
            <p:cNvGrpSpPr/>
            <p:nvPr/>
          </p:nvGrpSpPr>
          <p:grpSpPr>
            <a:xfrm>
              <a:off x="458597" y="4630904"/>
              <a:ext cx="1660438" cy="899314"/>
              <a:chOff x="3510910" y="4996172"/>
              <a:chExt cx="969264" cy="722120"/>
            </a:xfrm>
          </p:grpSpPr>
          <p:pic>
            <p:nvPicPr>
              <p:cNvPr id="56" name="Picture 3" descr="D:\Pennie's documents\MS Image\NEWFeb15\Cylinders cylinder\cylinder-06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10910" y="4996172"/>
                <a:ext cx="969264" cy="72212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3731864" y="5299826"/>
                <a:ext cx="500806" cy="218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Spatial</a:t>
                </a:r>
                <a:endParaRPr lang="en-US" sz="1600" b="1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888559" y="4630213"/>
              <a:ext cx="24209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lvl="1" indent="-115888">
                <a:buFont typeface="Arial" pitchFamily="34" charset="0"/>
                <a:buChar char="•"/>
              </a:pPr>
              <a:r>
                <a:rPr lang="en-US" sz="1400" dirty="0" smtClean="0"/>
                <a:t>Fully supported Geometry and Geography data types and Functions</a:t>
              </a:r>
            </a:p>
          </p:txBody>
        </p:sp>
      </p:grpSp>
    </p:spTree>
  </p:cSld>
  <p:clrMapOvr>
    <a:masterClrMapping/>
  </p:clrMapOvr>
  <p:transition advTm="2485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Storing Documents &amp; Multimedia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2600" y="43717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Low cost per GB</a:t>
            </a:r>
            <a:endParaRPr lang="en-US" sz="1200" dirty="0" smtClean="0">
              <a:solidFill>
                <a:schemeClr val="tx1"/>
              </a:solidFill>
              <a:latin typeface="Segoe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Streaming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52600" y="491230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egoe" pitchFamily="34" charset="0"/>
              </a:rPr>
              <a:t>Complex application development &amp; deployment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Integration with structured data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" y="444790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/>
                </a:solidFill>
                <a:latin typeface="Segoe" pitchFamily="34" charset="0"/>
              </a:rPr>
              <a:t>Advantages</a:t>
            </a:r>
            <a:endParaRPr lang="en-US" sz="1200" b="1" dirty="0" smtClean="0">
              <a:latin typeface="Segoe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" y="508530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/>
                </a:solidFill>
                <a:latin typeface="Segoe" pitchFamily="34" charset="0"/>
              </a:rPr>
              <a:t>Challenges</a:t>
            </a:r>
            <a:endParaRPr lang="en-US" sz="1200" b="1" dirty="0" smtClean="0">
              <a:latin typeface="Segoe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0" y="4371703"/>
            <a:ext cx="91440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0" y="4828863"/>
            <a:ext cx="91440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16200000" flipH="1">
            <a:off x="676274" y="5124177"/>
            <a:ext cx="2143128" cy="952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5482432" y="5128146"/>
            <a:ext cx="2143127" cy="159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>
            <a:off x="3048794" y="5132909"/>
            <a:ext cx="21336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553994" y="43717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egoe" pitchFamily="34" charset="0"/>
              </a:rPr>
              <a:t>Integrated management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Data-level consistency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53994" y="491230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Poor data streaming </a:t>
            </a:r>
            <a:r>
              <a:rPr lang="en-US" sz="1200" dirty="0" smtClean="0">
                <a:solidFill>
                  <a:schemeClr val="tx1"/>
                </a:solidFill>
                <a:latin typeface="Segoe" pitchFamily="34" charset="0"/>
              </a:rPr>
              <a:t>support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File size limitations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Highest cost per GB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14800" y="43717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Segoe" pitchFamily="34" charset="0"/>
              </a:rPr>
              <a:t>Lower cost per GB at scale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Scalability &amp; Expandability</a:t>
            </a:r>
            <a:endParaRPr lang="en-US" sz="1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91000" y="491230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Complex application development &amp; deployment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Separate data management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Enterprise-scales only</a:t>
            </a:r>
            <a:endParaRPr lang="en-US" sz="1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0" y="5743303"/>
            <a:ext cx="91440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0" y="6200503"/>
            <a:ext cx="9144000" cy="1588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152400" y="589570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Segoe" pitchFamily="34" charset="0"/>
              </a:rPr>
              <a:t>Example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52600" y="57433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Windows File Servers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NetApp NetFiler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91000" y="57433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EMC Centera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Fujitsu Nearline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53200" y="57433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200" dirty="0" smtClean="0">
                <a:latin typeface="Segoe" pitchFamily="34" charset="0"/>
              </a:rPr>
              <a:t>SQL Server VARBINARY(MAX)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59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60" name="TextBox 59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1781175" y="1590403"/>
            <a:ext cx="2286000" cy="2743200"/>
            <a:chOff x="209550" y="1161778"/>
            <a:chExt cx="2286000" cy="27432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09550" y="11617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Use File</a:t>
              </a:r>
              <a:r>
                <a:rPr kumimoji="0" lang="en-US" b="1" i="0" u="sng" strike="noStrike" cap="none" normalizeH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Servers</a:t>
              </a:r>
              <a:endParaRPr kumimoji="0" lang="en-US" b="1" i="0" u="sng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4" name="Down Arrow 53"/>
            <p:cNvSpPr/>
            <p:nvPr/>
          </p:nvSpPr>
          <p:spPr bwMode="auto">
            <a:xfrm>
              <a:off x="1752600" y="27336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1800224" y="3095627"/>
              <a:ext cx="416415" cy="733426"/>
              <a:chOff x="3171825" y="2781028"/>
              <a:chExt cx="787890" cy="1130803"/>
            </a:xfrm>
          </p:grpSpPr>
          <p:pic>
            <p:nvPicPr>
              <p:cNvPr id="101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71825" y="3381103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102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0875" y="2781028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103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75" y="2790553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104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75" y="3371578"/>
                <a:ext cx="387840" cy="530728"/>
              </a:xfrm>
              <a:prstGeom prst="rect">
                <a:avLst/>
              </a:prstGeom>
              <a:noFill/>
            </p:spPr>
          </p:pic>
        </p:grpSp>
        <p:sp>
          <p:nvSpPr>
            <p:cNvPr id="96" name="Down Arrow 95"/>
            <p:cNvSpPr/>
            <p:nvPr/>
          </p:nvSpPr>
          <p:spPr bwMode="auto">
            <a:xfrm>
              <a:off x="533400" y="27336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7" name="Flowchart: Magnetic Disk 96"/>
            <p:cNvSpPr/>
            <p:nvPr/>
          </p:nvSpPr>
          <p:spPr bwMode="auto">
            <a:xfrm>
              <a:off x="495299" y="3095624"/>
              <a:ext cx="562769" cy="752475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 bwMode="blackGray">
            <a:xfrm>
              <a:off x="371474" y="18669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4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Snip Single Corner Rectangle 98"/>
            <p:cNvSpPr/>
            <p:nvPr/>
          </p:nvSpPr>
          <p:spPr bwMode="blackGray">
            <a:xfrm>
              <a:off x="1543050" y="2124075"/>
              <a:ext cx="866775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BLOBs</a:t>
              </a:r>
            </a:p>
          </p:txBody>
        </p:sp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148" y="20859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04"/>
          <p:cNvGrpSpPr/>
          <p:nvPr/>
        </p:nvGrpSpPr>
        <p:grpSpPr>
          <a:xfrm>
            <a:off x="4200525" y="1580878"/>
            <a:ext cx="2286000" cy="2743200"/>
            <a:chOff x="2847975" y="1123678"/>
            <a:chExt cx="2286000" cy="27432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2847975" y="11236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Dedicated BLOB Store</a:t>
              </a:r>
            </a:p>
          </p:txBody>
        </p:sp>
        <p:sp>
          <p:nvSpPr>
            <p:cNvPr id="107" name="Down Arrow 106"/>
            <p:cNvSpPr/>
            <p:nvPr/>
          </p:nvSpPr>
          <p:spPr bwMode="auto">
            <a:xfrm>
              <a:off x="4391025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08" name="Down Arrow 107"/>
            <p:cNvSpPr/>
            <p:nvPr/>
          </p:nvSpPr>
          <p:spPr bwMode="auto">
            <a:xfrm>
              <a:off x="3171825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09" name="Flowchart: Magnetic Disk 108"/>
            <p:cNvSpPr/>
            <p:nvPr/>
          </p:nvSpPr>
          <p:spPr bwMode="auto">
            <a:xfrm>
              <a:off x="3133724" y="3057524"/>
              <a:ext cx="562769" cy="752475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 bwMode="blackGray">
            <a:xfrm>
              <a:off x="3009899" y="18288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4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1" name="Picture 110" descr="centera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2312" y="3076575"/>
              <a:ext cx="477338" cy="738132"/>
            </a:xfrm>
            <a:prstGeom prst="rect">
              <a:avLst/>
            </a:prstGeom>
          </p:spPr>
        </p:pic>
        <p:sp>
          <p:nvSpPr>
            <p:cNvPr id="112" name="Snip Single Corner Rectangle 111"/>
            <p:cNvSpPr/>
            <p:nvPr/>
          </p:nvSpPr>
          <p:spPr bwMode="blackGray">
            <a:xfrm>
              <a:off x="4181475" y="2085975"/>
              <a:ext cx="866775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BLOBs</a:t>
              </a:r>
            </a:p>
          </p:txBody>
        </p:sp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9573" y="20478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13"/>
          <p:cNvGrpSpPr/>
          <p:nvPr/>
        </p:nvGrpSpPr>
        <p:grpSpPr>
          <a:xfrm>
            <a:off x="6610350" y="1590403"/>
            <a:ext cx="2286000" cy="2743200"/>
            <a:chOff x="5534025" y="1123678"/>
            <a:chExt cx="2286000" cy="27432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5534025" y="11236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Stor</a:t>
              </a:r>
              <a:r>
                <a:rPr lang="en-US" b="1" u="sng" dirty="0" smtClean="0">
                  <a:solidFill>
                    <a:schemeClr val="tx1"/>
                  </a:solidFill>
                  <a:latin typeface="Segoe" pitchFamily="34" charset="0"/>
                </a:rPr>
                <a:t>e BLOBs in Database</a:t>
              </a:r>
              <a:endParaRPr kumimoji="0" lang="en-US" b="1" i="0" u="sng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6" name="Down Arrow 115"/>
            <p:cNvSpPr/>
            <p:nvPr/>
          </p:nvSpPr>
          <p:spPr bwMode="auto">
            <a:xfrm rot="19409566">
              <a:off x="6000750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7" name="Flowchart: Magnetic Disk 116"/>
            <p:cNvSpPr/>
            <p:nvPr/>
          </p:nvSpPr>
          <p:spPr bwMode="auto">
            <a:xfrm>
              <a:off x="6419849" y="3067049"/>
              <a:ext cx="562769" cy="752475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blackGray">
            <a:xfrm>
              <a:off x="5695949" y="18288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4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Snip Single Corner Rectangle 118"/>
            <p:cNvSpPr/>
            <p:nvPr/>
          </p:nvSpPr>
          <p:spPr bwMode="blackGray">
            <a:xfrm>
              <a:off x="6867525" y="2085975"/>
              <a:ext cx="866775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BLOBs</a:t>
              </a:r>
            </a:p>
          </p:txBody>
        </p:sp>
        <p:pic>
          <p:nvPicPr>
            <p:cNvPr id="1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5623" y="20478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1" name="Down Arrow 120"/>
            <p:cNvSpPr/>
            <p:nvPr/>
          </p:nvSpPr>
          <p:spPr bwMode="auto">
            <a:xfrm rot="2190434" flipH="1">
              <a:off x="6858001" y="2743200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 advTm="2580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SQL Server 2008 BLOB Storage</a:t>
            </a:r>
            <a:endParaRPr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Left Arrow 39"/>
          <p:cNvSpPr/>
          <p:nvPr/>
        </p:nvSpPr>
        <p:spPr bwMode="auto">
          <a:xfrm>
            <a:off x="357051" y="5403149"/>
            <a:ext cx="3352800" cy="110650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Remote BLOB Storage</a:t>
            </a:r>
          </a:p>
        </p:txBody>
      </p:sp>
      <p:sp>
        <p:nvSpPr>
          <p:cNvPr id="41" name="Left Arrow 40"/>
          <p:cNvSpPr/>
          <p:nvPr/>
        </p:nvSpPr>
        <p:spPr bwMode="auto">
          <a:xfrm flipH="1">
            <a:off x="5538651" y="5403148"/>
            <a:ext cx="3429000" cy="11065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Segoe" pitchFamily="34" charset="0"/>
              </a:rPr>
              <a:t>FILESTREAM Storage</a:t>
            </a:r>
            <a:endParaRPr kumimoji="0" lang="en-US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862251" y="5681709"/>
            <a:ext cx="1524000" cy="5574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SQL BLOB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7750206" y="97658"/>
            <a:ext cx="1393794" cy="739516"/>
            <a:chOff x="7483562" y="0"/>
            <a:chExt cx="1660438" cy="899314"/>
          </a:xfrm>
        </p:grpSpPr>
        <p:pic>
          <p:nvPicPr>
            <p:cNvPr id="58" name="Picture 3" descr="D:\Pennie's documents\MS Image\NEWFeb15\Cylinders cylinder\cylinder-0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562" y="0"/>
              <a:ext cx="1660438" cy="899314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7532157" y="253348"/>
              <a:ext cx="1563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Documents &amp; </a:t>
              </a:r>
            </a:p>
            <a:p>
              <a:pPr algn="ctr"/>
              <a:r>
                <a:rPr lang="en-US" sz="1200" b="1" dirty="0" smtClean="0"/>
                <a:t>Multimedia</a:t>
              </a:r>
              <a:endParaRPr lang="en-US" sz="1200" b="1" dirty="0"/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438274" y="1362075"/>
            <a:ext cx="1381125" cy="1942828"/>
            <a:chOff x="209550" y="1161778"/>
            <a:chExt cx="2286000" cy="27432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09550" y="11617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Use File</a:t>
              </a:r>
              <a:r>
                <a:rPr kumimoji="0" lang="en-US" sz="1100" b="1" i="0" u="sng" strike="noStrike" cap="none" normalizeH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Servers</a:t>
              </a:r>
              <a:endParaRPr kumimoji="0" lang="en-US" sz="1100" b="1" i="0" u="sng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51" name="Down Arrow 50"/>
            <p:cNvSpPr/>
            <p:nvPr/>
          </p:nvSpPr>
          <p:spPr bwMode="auto">
            <a:xfrm>
              <a:off x="1752600" y="27336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1800224" y="3095627"/>
              <a:ext cx="416415" cy="733426"/>
              <a:chOff x="3171825" y="2781028"/>
              <a:chExt cx="787890" cy="1130803"/>
            </a:xfrm>
          </p:grpSpPr>
          <p:pic>
            <p:nvPicPr>
              <p:cNvPr id="78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71825" y="3381103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79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0875" y="2781028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80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75" y="2790553"/>
                <a:ext cx="387840" cy="530728"/>
              </a:xfrm>
              <a:prstGeom prst="rect">
                <a:avLst/>
              </a:prstGeom>
              <a:noFill/>
            </p:spPr>
          </p:pic>
          <p:pic>
            <p:nvPicPr>
              <p:cNvPr id="81" name="Picture 12" descr="C:\Program Files\Microsoft Resource DVD Artwork\DVD_ART\Artwork_Imagery\HARDWARE_IMAGERY\Illustration - Misc Hardware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75" y="3371578"/>
                <a:ext cx="387840" cy="530728"/>
              </a:xfrm>
              <a:prstGeom prst="rect">
                <a:avLst/>
              </a:prstGeom>
              <a:noFill/>
            </p:spPr>
          </p:pic>
        </p:grpSp>
        <p:sp>
          <p:nvSpPr>
            <p:cNvPr id="73" name="Down Arrow 72"/>
            <p:cNvSpPr/>
            <p:nvPr/>
          </p:nvSpPr>
          <p:spPr bwMode="auto">
            <a:xfrm>
              <a:off x="533400" y="27336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4" name="Flowchart: Magnetic Disk 73"/>
            <p:cNvSpPr/>
            <p:nvPr/>
          </p:nvSpPr>
          <p:spPr bwMode="auto">
            <a:xfrm>
              <a:off x="413649" y="3095624"/>
              <a:ext cx="726068" cy="752476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blackGray">
            <a:xfrm>
              <a:off x="371474" y="18669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0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Snip Single Corner Rectangle 75"/>
            <p:cNvSpPr/>
            <p:nvPr/>
          </p:nvSpPr>
          <p:spPr bwMode="blackGray">
            <a:xfrm>
              <a:off x="1391965" y="2124076"/>
              <a:ext cx="1017862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</a:t>
              </a:r>
            </a:p>
          </p:txBody>
        </p:sp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148" y="20859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81"/>
          <p:cNvGrpSpPr/>
          <p:nvPr/>
        </p:nvGrpSpPr>
        <p:grpSpPr>
          <a:xfrm>
            <a:off x="1428750" y="3476353"/>
            <a:ext cx="1380744" cy="1947672"/>
            <a:chOff x="2847975" y="1123678"/>
            <a:chExt cx="2286000" cy="27432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847975" y="11236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Dedicated BLOB Store</a:t>
              </a:r>
            </a:p>
          </p:txBody>
        </p:sp>
        <p:sp>
          <p:nvSpPr>
            <p:cNvPr id="84" name="Down Arrow 83"/>
            <p:cNvSpPr/>
            <p:nvPr/>
          </p:nvSpPr>
          <p:spPr bwMode="auto">
            <a:xfrm>
              <a:off x="4391025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5" name="Down Arrow 84"/>
            <p:cNvSpPr/>
            <p:nvPr/>
          </p:nvSpPr>
          <p:spPr bwMode="auto">
            <a:xfrm>
              <a:off x="3171825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6" name="Flowchart: Magnetic Disk 85"/>
            <p:cNvSpPr/>
            <p:nvPr/>
          </p:nvSpPr>
          <p:spPr bwMode="auto">
            <a:xfrm>
              <a:off x="3051818" y="3057524"/>
              <a:ext cx="726579" cy="752475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blackGray">
            <a:xfrm>
              <a:off x="3009899" y="18288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0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8" name="Picture 87" descr="centera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2312" y="3076575"/>
              <a:ext cx="477338" cy="738132"/>
            </a:xfrm>
            <a:prstGeom prst="rect">
              <a:avLst/>
            </a:prstGeom>
          </p:spPr>
        </p:pic>
        <p:sp>
          <p:nvSpPr>
            <p:cNvPr id="89" name="Snip Single Corner Rectangle 88"/>
            <p:cNvSpPr/>
            <p:nvPr/>
          </p:nvSpPr>
          <p:spPr bwMode="blackGray">
            <a:xfrm>
              <a:off x="4046485" y="2085975"/>
              <a:ext cx="1001765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</a:t>
              </a:r>
            </a:p>
          </p:txBody>
        </p:sp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9573" y="20478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90"/>
          <p:cNvGrpSpPr/>
          <p:nvPr/>
        </p:nvGrpSpPr>
        <p:grpSpPr>
          <a:xfrm>
            <a:off x="3829050" y="2771503"/>
            <a:ext cx="1380744" cy="1947672"/>
            <a:chOff x="5534025" y="1123678"/>
            <a:chExt cx="2286000" cy="2743200"/>
          </a:xfrm>
        </p:grpSpPr>
        <p:sp>
          <p:nvSpPr>
            <p:cNvPr id="92" name="Rectangle 91"/>
            <p:cNvSpPr/>
            <p:nvPr/>
          </p:nvSpPr>
          <p:spPr bwMode="auto">
            <a:xfrm>
              <a:off x="5534025" y="1123678"/>
              <a:ext cx="2286000" cy="2743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Stor</a:t>
              </a:r>
              <a:r>
                <a:rPr lang="en-US" sz="1100" b="1" u="sng" dirty="0" smtClean="0">
                  <a:solidFill>
                    <a:schemeClr val="tx1"/>
                  </a:solidFill>
                  <a:latin typeface="Segoe" pitchFamily="34" charset="0"/>
                </a:rPr>
                <a:t>e BLOBs in Database</a:t>
              </a:r>
              <a:endParaRPr kumimoji="0" lang="en-US" sz="1100" b="1" i="0" u="sng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3" name="Down Arrow 92"/>
            <p:cNvSpPr/>
            <p:nvPr/>
          </p:nvSpPr>
          <p:spPr bwMode="auto">
            <a:xfrm rot="19409566">
              <a:off x="6000750" y="2695575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4" name="Flowchart: Magnetic Disk 93"/>
            <p:cNvSpPr/>
            <p:nvPr/>
          </p:nvSpPr>
          <p:spPr bwMode="auto">
            <a:xfrm>
              <a:off x="6291455" y="3067048"/>
              <a:ext cx="819556" cy="752475"/>
            </a:xfrm>
            <a:prstGeom prst="flowChartMagneticDisk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Segoe" pitchFamily="34" charset="0"/>
                </a:rPr>
                <a:t>DB</a:t>
              </a:r>
              <a:endParaRPr kumimoji="0" lang="en-US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 bwMode="blackGray">
            <a:xfrm>
              <a:off x="5695949" y="1828800"/>
              <a:ext cx="2009775" cy="24764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kumimoji="0" lang="en-US" sz="10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Snip Single Corner Rectangle 95"/>
            <p:cNvSpPr/>
            <p:nvPr/>
          </p:nvSpPr>
          <p:spPr bwMode="blackGray">
            <a:xfrm>
              <a:off x="6716765" y="2085975"/>
              <a:ext cx="1017535" cy="485776"/>
            </a:xfrm>
            <a:prstGeom prst="snip1Rect">
              <a:avLst>
                <a:gd name="adj" fmla="val 26042"/>
              </a:avLst>
            </a:prstGeom>
            <a:solidFill>
              <a:schemeClr val="accent2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BLOB</a:t>
              </a:r>
            </a:p>
          </p:txBody>
        </p:sp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5623" y="2047875"/>
              <a:ext cx="889165" cy="52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Down Arrow 97"/>
            <p:cNvSpPr/>
            <p:nvPr/>
          </p:nvSpPr>
          <p:spPr bwMode="auto">
            <a:xfrm rot="2190434" flipH="1">
              <a:off x="6858001" y="2743200"/>
              <a:ext cx="457200" cy="28547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8" name="Group 114"/>
          <p:cNvGrpSpPr/>
          <p:nvPr/>
        </p:nvGrpSpPr>
        <p:grpSpPr>
          <a:xfrm>
            <a:off x="6315075" y="2847703"/>
            <a:ext cx="1380744" cy="1947672"/>
            <a:chOff x="6315075" y="2847703"/>
            <a:chExt cx="1380744" cy="1947672"/>
          </a:xfrm>
        </p:grpSpPr>
        <p:grpSp>
          <p:nvGrpSpPr>
            <p:cNvPr id="9" name="Group 98"/>
            <p:cNvGrpSpPr/>
            <p:nvPr/>
          </p:nvGrpSpPr>
          <p:grpSpPr>
            <a:xfrm>
              <a:off x="6315075" y="2847703"/>
              <a:ext cx="1380744" cy="1947672"/>
              <a:chOff x="5534025" y="1123678"/>
              <a:chExt cx="2286000" cy="2743200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5534025" y="1123678"/>
                <a:ext cx="2286000" cy="2743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sng" strike="noStrike" cap="none" normalizeH="0" baseline="0" dirty="0" smtClean="0">
                    <a:solidFill>
                      <a:schemeClr val="tx1"/>
                    </a:solidFill>
                    <a:effectLst/>
                    <a:latin typeface="Segoe" pitchFamily="34" charset="0"/>
                  </a:rPr>
                  <a:t>Stor</a:t>
                </a:r>
                <a:r>
                  <a:rPr lang="en-US" sz="1100" b="1" u="sng" dirty="0" smtClean="0">
                    <a:solidFill>
                      <a:schemeClr val="tx1"/>
                    </a:solidFill>
                    <a:latin typeface="Segoe" pitchFamily="34" charset="0"/>
                  </a:rPr>
                  <a:t>e BLOBs in DB + File System</a:t>
                </a:r>
                <a:endParaRPr kumimoji="0" lang="en-US" sz="1100" b="1" i="0" u="sng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101" name="Down Arrow 100"/>
              <p:cNvSpPr/>
              <p:nvPr/>
            </p:nvSpPr>
            <p:spPr bwMode="auto">
              <a:xfrm rot="19409566">
                <a:off x="6000750" y="2695575"/>
                <a:ext cx="457200" cy="28547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blackGray">
              <a:xfrm>
                <a:off x="5695949" y="1828800"/>
                <a:ext cx="2009775" cy="2476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kumimoji="0" lang="en-US" sz="10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Snip Single Corner Rectangle 103"/>
              <p:cNvSpPr/>
              <p:nvPr/>
            </p:nvSpPr>
            <p:spPr bwMode="blackGray">
              <a:xfrm>
                <a:off x="6716765" y="2085975"/>
                <a:ext cx="1017535" cy="485776"/>
              </a:xfrm>
              <a:prstGeom prst="snip1Rect">
                <a:avLst>
                  <a:gd name="adj" fmla="val 2604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BLOB</a:t>
                </a:r>
              </a:p>
            </p:txBody>
          </p:sp>
          <p:pic>
            <p:nvPicPr>
              <p:cNvPr id="10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65623" y="2047875"/>
                <a:ext cx="889165" cy="522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6" name="Down Arrow 105"/>
              <p:cNvSpPr/>
              <p:nvPr/>
            </p:nvSpPr>
            <p:spPr bwMode="auto">
              <a:xfrm rot="2190434" flipH="1">
                <a:off x="6858001" y="2743200"/>
                <a:ext cx="457200" cy="285478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</p:grpSp>
        <p:grpSp>
          <p:nvGrpSpPr>
            <p:cNvPr id="10" name="Group 111"/>
            <p:cNvGrpSpPr/>
            <p:nvPr/>
          </p:nvGrpSpPr>
          <p:grpSpPr>
            <a:xfrm>
              <a:off x="6562725" y="4238622"/>
              <a:ext cx="904875" cy="514351"/>
              <a:chOff x="6228536" y="3619500"/>
              <a:chExt cx="1467663" cy="697967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228536" y="3619500"/>
                <a:ext cx="1467663" cy="69796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9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69" name="Flowchart: Magnetic Disk 68"/>
              <p:cNvSpPr/>
              <p:nvPr/>
            </p:nvSpPr>
            <p:spPr bwMode="auto">
              <a:xfrm>
                <a:off x="6383028" y="3650130"/>
                <a:ext cx="801124" cy="395970"/>
              </a:xfrm>
              <a:prstGeom prst="flowChartMagneticDisk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chemeClr val="tx1"/>
                    </a:solidFill>
                    <a:latin typeface="Segoe" pitchFamily="34" charset="0"/>
                  </a:rPr>
                  <a:t>DB</a:t>
                </a:r>
                <a:endParaRPr kumimoji="0" lang="en-US" sz="12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Segoe" pitchFamily="34" charset="0"/>
                </a:endParaRPr>
              </a:p>
            </p:txBody>
          </p:sp>
          <p:sp>
            <p:nvSpPr>
              <p:cNvPr id="70" name="AutoShape 8"/>
              <p:cNvSpPr>
                <a:spLocks noChangeArrowheads="1"/>
              </p:cNvSpPr>
              <p:nvPr/>
            </p:nvSpPr>
            <p:spPr bwMode="auto">
              <a:xfrm>
                <a:off x="7250827" y="3993031"/>
                <a:ext cx="304800" cy="270933"/>
              </a:xfrm>
              <a:prstGeom prst="flowChartPunchedCard">
                <a:avLst/>
              </a:prstGeom>
              <a:solidFill>
                <a:srgbClr val="00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cxnSp>
            <p:nvCxnSpPr>
              <p:cNvPr id="71" name="Shape 70"/>
              <p:cNvCxnSpPr>
                <a:stCxn id="69" idx="4"/>
                <a:endCxn id="70" idx="0"/>
              </p:cNvCxnSpPr>
              <p:nvPr/>
            </p:nvCxnSpPr>
            <p:spPr bwMode="auto">
              <a:xfrm>
                <a:off x="7184152" y="3848115"/>
                <a:ext cx="219075" cy="144915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97547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1.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4B29B"/>
      </a:accent3>
      <a:accent4>
        <a:srgbClr val="F9D8CD"/>
      </a:accent4>
      <a:accent5>
        <a:srgbClr val="FCEFEB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1049</Words>
  <Application>Microsoft Office PowerPoint</Application>
  <PresentationFormat>Pokaz na ekranie (4:3)</PresentationFormat>
  <Paragraphs>350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Office Theme</vt:lpstr>
      <vt:lpstr> Your Data Any Place, Any Time</vt:lpstr>
      <vt:lpstr>Agenda</vt:lpstr>
      <vt:lpstr>Your Data Any Place, Any Time</vt:lpstr>
      <vt:lpstr>Applications Today</vt:lpstr>
      <vt:lpstr>Key Application Challenges</vt:lpstr>
      <vt:lpstr>Beyond Relational Data</vt:lpstr>
      <vt:lpstr>Beyond Relational Feature Overview</vt:lpstr>
      <vt:lpstr>Storing Documents &amp; Multimedia</vt:lpstr>
      <vt:lpstr>SQL Server 2008 BLOB Storage</vt:lpstr>
      <vt:lpstr>FILESTREAM</vt:lpstr>
      <vt:lpstr>Initial FILESTREAM Limitations</vt:lpstr>
      <vt:lpstr>Remote BLOB Store API</vt:lpstr>
      <vt:lpstr>Remote BLOB Store Example</vt:lpstr>
      <vt:lpstr>Remote BLOB Store Details</vt:lpstr>
      <vt:lpstr>BLOB Storage Vision</vt:lpstr>
      <vt:lpstr>Full Text Indexing Challenges</vt:lpstr>
      <vt:lpstr>Full Text Indexing Enhancements</vt:lpstr>
      <vt:lpstr>Spatial Data Overview</vt:lpstr>
      <vt:lpstr>SQL Server 2008 XML Upgrades</vt:lpstr>
      <vt:lpstr>Storing Relational Data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2008-09-09T14:38:47Z</dcterms:created>
  <dcterms:modified xsi:type="dcterms:W3CDTF">2008-09-09T14:38:52Z</dcterms:modified>
</cp:coreProperties>
</file>