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51" autoAdjust="0"/>
    <p:restoredTop sz="59761" autoAdjust="0"/>
  </p:normalViewPr>
  <p:slideViewPr>
    <p:cSldViewPr>
      <p:cViewPr varScale="1">
        <p:scale>
          <a:sx n="52" d="100"/>
          <a:sy n="52" d="100"/>
        </p:scale>
        <p:origin x="-56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4966F-2504-4D64-8D01-D8A967C235A3}" type="datetimeFigureOut">
              <a:rPr lang="es-ES_tradnl" smtClean="0"/>
              <a:pPr/>
              <a:t>10/12/2008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5EC6-4B16-4691-B339-181A44E0509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fondo-pow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2B36A-4CB1-4CBA-B096-0E8888F120B4}" type="datetimeFigureOut">
              <a:rPr lang="es-ES" smtClean="0"/>
              <a:pPr/>
              <a:t>10/12/2008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2C056-42D0-4AAC-9EDD-392AA55A42A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tags" Target="../tags/tag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tags" Target="../tags/tag4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Soluciones EDI / RFID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Antonio.Laloumet@microsoft.com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/>
          <p:nvPr/>
        </p:nvGrpSpPr>
        <p:grpSpPr>
          <a:xfrm>
            <a:off x="545878" y="2058332"/>
            <a:ext cx="8078465" cy="2667000"/>
            <a:chOff x="972022" y="2095500"/>
            <a:chExt cx="8078465" cy="2667000"/>
          </a:xfrm>
        </p:grpSpPr>
        <p:pic>
          <p:nvPicPr>
            <p:cNvPr id="5" name="Picture 4" descr="supplychai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3744158" y="2601158"/>
              <a:ext cx="823080" cy="82308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0162" y="2095500"/>
              <a:ext cx="2600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6446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22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RFID y EDI en Industria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9178" y="1714488"/>
            <a:ext cx="21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Construir Conexiones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Cadena de Suministros</a:t>
            </a:r>
            <a:endParaRPr lang="es-ES_tradnl" dirty="0"/>
          </a:p>
        </p:txBody>
      </p:sp>
      <p:pic>
        <p:nvPicPr>
          <p:cNvPr id="4" name="Picture 127" descr="cooltools-shap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75" y="4783145"/>
            <a:ext cx="9017000" cy="733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123" descr="cooltools-shap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0263" y="2871791"/>
            <a:ext cx="3238500" cy="210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" name="Picture 124" descr="Picture 93_ppt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40638" y="1000106"/>
            <a:ext cx="1333500" cy="151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25" descr="Picture 92_ppt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36550" y="2244728"/>
            <a:ext cx="1360488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" name="Picture 128" descr="Picture 3_ppt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09975" y="2984503"/>
            <a:ext cx="2265363" cy="1382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1638" y="1681166"/>
            <a:ext cx="1479892" cy="4985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Arquitectura</a:t>
            </a:r>
            <a:endParaRPr lang="en-US" sz="1200" b="0" dirty="0" smtClean="0"/>
          </a:p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basada</a:t>
            </a:r>
            <a:r>
              <a:rPr lang="en-US" sz="1200" b="0" dirty="0" smtClean="0"/>
              <a:t> en </a:t>
            </a:r>
            <a:r>
              <a:rPr lang="en-US" sz="1200" b="0" dirty="0" err="1" smtClean="0"/>
              <a:t>eventos</a:t>
            </a:r>
            <a:endParaRPr lang="en-US" sz="1200" b="0" dirty="0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 rot="1195952">
            <a:off x="1919288" y="2593978"/>
            <a:ext cx="15240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" y="48"/>
              </a:cxn>
              <a:cxn ang="0">
                <a:pos x="960" y="192"/>
              </a:cxn>
            </a:cxnLst>
            <a:rect l="0" t="0" r="r" b="b"/>
            <a:pathLst>
              <a:path w="960" h="192">
                <a:moveTo>
                  <a:pt x="0" y="0"/>
                </a:moveTo>
                <a:cubicBezTo>
                  <a:pt x="208" y="8"/>
                  <a:pt x="416" y="16"/>
                  <a:pt x="576" y="48"/>
                </a:cubicBezTo>
                <a:cubicBezTo>
                  <a:pt x="736" y="80"/>
                  <a:pt x="896" y="184"/>
                  <a:pt x="960" y="19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581525" y="1630366"/>
            <a:ext cx="1479892" cy="4985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Implementación</a:t>
            </a:r>
            <a:r>
              <a:rPr lang="en-US" sz="1200" b="0" dirty="0" smtClean="0"/>
              <a:t> de</a:t>
            </a:r>
          </a:p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Procesos</a:t>
            </a:r>
            <a:r>
              <a:rPr lang="en-US" sz="1200" b="0" dirty="0" smtClean="0"/>
              <a:t> </a:t>
            </a:r>
            <a:r>
              <a:rPr lang="en-US" sz="1200" b="0" dirty="0" err="1" smtClean="0"/>
              <a:t>efectiva</a:t>
            </a:r>
            <a:endParaRPr lang="en-US" sz="1200" b="0" dirty="0"/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>
            <a:off x="4943475" y="2022478"/>
            <a:ext cx="187325" cy="9779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96" y="432"/>
              </a:cxn>
              <a:cxn ang="0">
                <a:pos x="0" y="768"/>
              </a:cxn>
            </a:cxnLst>
            <a:rect l="0" t="0" r="r" b="b"/>
            <a:pathLst>
              <a:path w="112" h="768">
                <a:moveTo>
                  <a:pt x="96" y="0"/>
                </a:moveTo>
                <a:cubicBezTo>
                  <a:pt x="104" y="152"/>
                  <a:pt x="112" y="304"/>
                  <a:pt x="96" y="432"/>
                </a:cubicBezTo>
                <a:cubicBezTo>
                  <a:pt x="80" y="560"/>
                  <a:pt x="40" y="664"/>
                  <a:pt x="0" y="76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393950" y="1630366"/>
            <a:ext cx="1478290" cy="72019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Reglas</a:t>
            </a:r>
            <a:r>
              <a:rPr lang="en-US" sz="1200" b="0" dirty="0" smtClean="0"/>
              <a:t> de </a:t>
            </a:r>
            <a:r>
              <a:rPr lang="en-US" sz="1200" b="0" dirty="0" err="1" smtClean="0"/>
              <a:t>Negocio</a:t>
            </a:r>
            <a:endParaRPr lang="en-US" sz="1200" b="0" dirty="0" smtClean="0"/>
          </a:p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Modificables</a:t>
            </a:r>
            <a:endParaRPr lang="en-US" sz="1200" b="0" dirty="0" smtClean="0"/>
          </a:p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endParaRPr lang="en-US" sz="1200" b="0" dirty="0"/>
          </a:p>
        </p:txBody>
      </p:sp>
      <p:sp>
        <p:nvSpPr>
          <p:cNvPr id="14" name="Freeform 24"/>
          <p:cNvSpPr>
            <a:spLocks/>
          </p:cNvSpPr>
          <p:nvPr/>
        </p:nvSpPr>
        <p:spPr bwMode="auto">
          <a:xfrm>
            <a:off x="3136900" y="2174878"/>
            <a:ext cx="1254125" cy="758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432"/>
              </a:cxn>
              <a:cxn ang="0">
                <a:pos x="1056" y="816"/>
              </a:cxn>
            </a:cxnLst>
            <a:rect l="0" t="0" r="r" b="b"/>
            <a:pathLst>
              <a:path w="1056" h="816">
                <a:moveTo>
                  <a:pt x="0" y="0"/>
                </a:moveTo>
                <a:cubicBezTo>
                  <a:pt x="128" y="148"/>
                  <a:pt x="256" y="296"/>
                  <a:pt x="432" y="432"/>
                </a:cubicBezTo>
                <a:cubicBezTo>
                  <a:pt x="608" y="568"/>
                  <a:pt x="960" y="760"/>
                  <a:pt x="1056" y="81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132513" y="1630366"/>
            <a:ext cx="13525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 dirty="0" smtClean="0"/>
              <a:t>Workflow </a:t>
            </a:r>
            <a:r>
              <a:rPr lang="en-US" sz="1200" b="0" dirty="0" err="1" smtClean="0"/>
              <a:t>Humano</a:t>
            </a:r>
            <a:endParaRPr lang="en-US" sz="1200" b="0" dirty="0"/>
          </a:p>
        </p:txBody>
      </p:sp>
      <p:sp>
        <p:nvSpPr>
          <p:cNvPr id="16" name="Freeform 28"/>
          <p:cNvSpPr>
            <a:spLocks/>
          </p:cNvSpPr>
          <p:nvPr/>
        </p:nvSpPr>
        <p:spPr bwMode="auto">
          <a:xfrm rot="1112992" flipV="1">
            <a:off x="5794375" y="2135191"/>
            <a:ext cx="554038" cy="928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528"/>
              </a:cxn>
              <a:cxn ang="0">
                <a:pos x="576" y="720"/>
              </a:cxn>
            </a:cxnLst>
            <a:rect l="0" t="0" r="r" b="b"/>
            <a:pathLst>
              <a:path w="576" h="720">
                <a:moveTo>
                  <a:pt x="0" y="0"/>
                </a:moveTo>
                <a:cubicBezTo>
                  <a:pt x="0" y="204"/>
                  <a:pt x="0" y="408"/>
                  <a:pt x="96" y="528"/>
                </a:cubicBezTo>
                <a:cubicBezTo>
                  <a:pt x="192" y="648"/>
                  <a:pt x="496" y="680"/>
                  <a:pt x="576" y="72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831975" y="3289303"/>
            <a:ext cx="1580881" cy="49859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Monitorización</a:t>
            </a:r>
            <a:r>
              <a:rPr lang="en-US" sz="1200" b="0" dirty="0" smtClean="0"/>
              <a:t> de la</a:t>
            </a:r>
          </a:p>
          <a:p>
            <a:pPr algn="ctr" eaLnBrk="0" hangingPunct="0">
              <a:spcBef>
                <a:spcPct val="20000"/>
              </a:spcBef>
              <a:buClrTx/>
              <a:buSzTx/>
              <a:buFontTx/>
              <a:buNone/>
            </a:pPr>
            <a:r>
              <a:rPr lang="en-US" sz="1200" b="0" dirty="0" err="1" smtClean="0"/>
              <a:t>actividad</a:t>
            </a:r>
            <a:r>
              <a:rPr lang="en-US" sz="1200" b="0" dirty="0" smtClean="0"/>
              <a:t> de </a:t>
            </a:r>
            <a:r>
              <a:rPr lang="en-US" sz="1200" b="0" dirty="0" err="1" smtClean="0"/>
              <a:t>negocio</a:t>
            </a:r>
            <a:endParaRPr lang="en-US" sz="1200" b="0" dirty="0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2079625" y="4011616"/>
            <a:ext cx="1236663" cy="155575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912" y="528"/>
              </a:cxn>
              <a:cxn ang="0">
                <a:pos x="0" y="480"/>
              </a:cxn>
            </a:cxnLst>
            <a:rect l="0" t="0" r="r" b="b"/>
            <a:pathLst>
              <a:path w="1440" h="608">
                <a:moveTo>
                  <a:pt x="1440" y="0"/>
                </a:moveTo>
                <a:cubicBezTo>
                  <a:pt x="1296" y="224"/>
                  <a:pt x="1152" y="448"/>
                  <a:pt x="912" y="528"/>
                </a:cubicBezTo>
                <a:cubicBezTo>
                  <a:pt x="672" y="608"/>
                  <a:pt x="336" y="544"/>
                  <a:pt x="0" y="48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9" name="Picture 129" descr="Group 32_ppt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676275" y="3665541"/>
            <a:ext cx="1250950" cy="912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0" name="AutoShape 42"/>
          <p:cNvSpPr>
            <a:spLocks noChangeArrowheads="1"/>
          </p:cNvSpPr>
          <p:nvPr/>
        </p:nvSpPr>
        <p:spPr bwMode="auto">
          <a:xfrm>
            <a:off x="231775" y="4924433"/>
            <a:ext cx="8726488" cy="44291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sz="2000" b="0" dirty="0" smtClean="0">
                <a:solidFill>
                  <a:schemeClr val="bg1"/>
                </a:solidFill>
                <a:cs typeface="+mn-cs"/>
              </a:rPr>
              <a:t>Bus de </a:t>
            </a:r>
            <a:r>
              <a:rPr lang="en-US" sz="2000" b="0" dirty="0" err="1" smtClean="0">
                <a:solidFill>
                  <a:schemeClr val="bg1"/>
                </a:solidFill>
                <a:cs typeface="+mn-cs"/>
              </a:rPr>
              <a:t>Integración</a:t>
            </a:r>
            <a:r>
              <a:rPr lang="en-US" sz="2000" b="0" dirty="0" smtClean="0">
                <a:solidFill>
                  <a:schemeClr val="bg1"/>
                </a:solidFill>
                <a:cs typeface="+mn-cs"/>
              </a:rPr>
              <a:t> de la </a:t>
            </a:r>
            <a:r>
              <a:rPr lang="en-US" sz="2000" b="0" dirty="0" err="1" smtClean="0">
                <a:solidFill>
                  <a:schemeClr val="bg1"/>
                </a:solidFill>
                <a:cs typeface="+mn-cs"/>
              </a:rPr>
              <a:t>Cadena</a:t>
            </a:r>
            <a:r>
              <a:rPr lang="en-US" sz="2000" b="0" dirty="0" smtClean="0">
                <a:solidFill>
                  <a:schemeClr val="bg1"/>
                </a:solidFill>
                <a:cs typeface="+mn-cs"/>
              </a:rPr>
              <a:t> de </a:t>
            </a:r>
            <a:r>
              <a:rPr lang="en-US" sz="2000" b="0" dirty="0" err="1" smtClean="0">
                <a:solidFill>
                  <a:schemeClr val="bg1"/>
                </a:solidFill>
                <a:cs typeface="+mn-cs"/>
              </a:rPr>
              <a:t>Suministros</a:t>
            </a:r>
            <a:endParaRPr lang="en-US" sz="2000" b="0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961798" y="4714884"/>
            <a:ext cx="879475" cy="908192"/>
            <a:chOff x="4416" y="1152"/>
            <a:chExt cx="768" cy="872"/>
          </a:xfrm>
        </p:grpSpPr>
        <p:pic>
          <p:nvPicPr>
            <p:cNvPr id="22" name="Picture 11" descr="XML Web Service sm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560" y="1152"/>
              <a:ext cx="556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4416" y="1728"/>
              <a:ext cx="768" cy="2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0" dirty="0" err="1" smtClean="0"/>
                <a:t>Servicio</a:t>
              </a:r>
              <a:endParaRPr lang="en-US" sz="1400" b="0" dirty="0"/>
            </a:p>
          </p:txBody>
        </p:sp>
      </p:grpSp>
      <p:pic>
        <p:nvPicPr>
          <p:cNvPr id="24" name="Picture 95" descr="blue 3d disc with glow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055813" y="6113466"/>
            <a:ext cx="11239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6" descr="Dell Power Edge Workgroup Server_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28850" y="5622928"/>
            <a:ext cx="768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97"/>
          <p:cNvSpPr txBox="1">
            <a:spLocks noChangeArrowheads="1"/>
          </p:cNvSpPr>
          <p:nvPr/>
        </p:nvSpPr>
        <p:spPr bwMode="auto">
          <a:xfrm>
            <a:off x="1928794" y="6542111"/>
            <a:ext cx="1209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dirty="0" smtClean="0"/>
              <a:t>SAP</a:t>
            </a:r>
            <a:endParaRPr lang="en-US" sz="1000" b="1" dirty="0"/>
          </a:p>
        </p:txBody>
      </p:sp>
      <p:pic>
        <p:nvPicPr>
          <p:cNvPr id="27" name="Picture 99" descr="blue 3d disc with glow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14875" y="5983291"/>
            <a:ext cx="9096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100"/>
          <p:cNvSpPr txBox="1">
            <a:spLocks noChangeArrowheads="1"/>
          </p:cNvSpPr>
          <p:nvPr/>
        </p:nvSpPr>
        <p:spPr bwMode="auto">
          <a:xfrm>
            <a:off x="4572000" y="6324921"/>
            <a:ext cx="11811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Tx/>
              <a:buSzTx/>
              <a:buFontTx/>
              <a:buNone/>
            </a:pPr>
            <a:r>
              <a:rPr lang="en-US" sz="1200" b="1" dirty="0" err="1" smtClean="0"/>
              <a:t>Sistemas</a:t>
            </a:r>
            <a:r>
              <a:rPr lang="en-US" sz="1200" b="1" dirty="0" smtClean="0"/>
              <a:t> de </a:t>
            </a:r>
            <a:r>
              <a:rPr lang="en-US" sz="1200" b="1" dirty="0" err="1" smtClean="0"/>
              <a:t>planta</a:t>
            </a:r>
            <a:endParaRPr lang="en-US" sz="1200" b="1" dirty="0"/>
          </a:p>
        </p:txBody>
      </p:sp>
      <p:sp>
        <p:nvSpPr>
          <p:cNvPr id="29" name="Line 101"/>
          <p:cNvSpPr>
            <a:spLocks noChangeShapeType="1"/>
          </p:cNvSpPr>
          <p:nvPr/>
        </p:nvSpPr>
        <p:spPr bwMode="auto">
          <a:xfrm>
            <a:off x="5064125" y="5773741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0" name="Picture 102" descr="chemical-plan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00575" y="5616578"/>
            <a:ext cx="1031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04" descr="blue 3d disc with glow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143636" y="5986466"/>
            <a:ext cx="10223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106"/>
          <p:cNvSpPr txBox="1">
            <a:spLocks noChangeArrowheads="1"/>
          </p:cNvSpPr>
          <p:nvPr/>
        </p:nvSpPr>
        <p:spPr bwMode="auto">
          <a:xfrm>
            <a:off x="6143636" y="6440510"/>
            <a:ext cx="11064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 err="1" smtClean="0"/>
              <a:t>División</a:t>
            </a:r>
            <a:r>
              <a:rPr lang="en-US" sz="1200" b="1" dirty="0" smtClean="0"/>
              <a:t> </a:t>
            </a:r>
            <a:r>
              <a:rPr lang="en-US" sz="1200" b="1" dirty="0"/>
              <a:t>1</a:t>
            </a:r>
          </a:p>
        </p:txBody>
      </p:sp>
      <p:pic>
        <p:nvPicPr>
          <p:cNvPr id="33" name="Picture 10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164274" y="5635628"/>
            <a:ext cx="9096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11"/>
          <p:cNvSpPr txBox="1">
            <a:spLocks noChangeArrowheads="1"/>
          </p:cNvSpPr>
          <p:nvPr/>
        </p:nvSpPr>
        <p:spPr bwMode="auto">
          <a:xfrm>
            <a:off x="7429520" y="6429396"/>
            <a:ext cx="11064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1" dirty="0" err="1" smtClean="0"/>
              <a:t>División</a:t>
            </a:r>
            <a:r>
              <a:rPr lang="en-US" sz="1200" b="1" dirty="0" smtClean="0"/>
              <a:t> </a:t>
            </a:r>
            <a:r>
              <a:rPr lang="en-US" sz="1200" b="1" dirty="0"/>
              <a:t>2</a:t>
            </a:r>
          </a:p>
        </p:txBody>
      </p:sp>
      <p:pic>
        <p:nvPicPr>
          <p:cNvPr id="37" name="Picture 114" descr="blue 3d disc with glow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88975" y="6091241"/>
            <a:ext cx="11239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15" descr="Dell Power Edge Workgroup Server_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2013" y="5600703"/>
            <a:ext cx="768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16"/>
          <p:cNvSpPr txBox="1">
            <a:spLocks noChangeArrowheads="1"/>
          </p:cNvSpPr>
          <p:nvPr/>
        </p:nvSpPr>
        <p:spPr bwMode="auto">
          <a:xfrm>
            <a:off x="500034" y="6461125"/>
            <a:ext cx="1209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dirty="0"/>
              <a:t>Legacy / Mainframe</a:t>
            </a:r>
          </a:p>
        </p:txBody>
      </p:sp>
      <p:pic>
        <p:nvPicPr>
          <p:cNvPr id="40" name="Picture 118" descr="blue 3d disc with glow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390900" y="6103941"/>
            <a:ext cx="11239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119" descr="Dell Power Edge Workgroup Server_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63938" y="5613403"/>
            <a:ext cx="7683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120"/>
          <p:cNvSpPr txBox="1">
            <a:spLocks noChangeArrowheads="1"/>
          </p:cNvSpPr>
          <p:nvPr/>
        </p:nvSpPr>
        <p:spPr bwMode="auto">
          <a:xfrm>
            <a:off x="3286116" y="6500834"/>
            <a:ext cx="1209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000" b="1" dirty="0" smtClean="0"/>
              <a:t>SIEBEL</a:t>
            </a:r>
            <a:endParaRPr lang="en-US" sz="1000" b="1" dirty="0"/>
          </a:p>
        </p:txBody>
      </p:sp>
      <p:sp>
        <p:nvSpPr>
          <p:cNvPr id="43" name="Rectangle 121"/>
          <p:cNvSpPr>
            <a:spLocks noChangeAspect="1" noChangeArrowheads="1"/>
          </p:cNvSpPr>
          <p:nvPr/>
        </p:nvSpPr>
        <p:spPr bwMode="auto">
          <a:xfrm>
            <a:off x="6134100" y="2989266"/>
            <a:ext cx="2884488" cy="188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tIns="91440"/>
          <a:lstStyle/>
          <a:p>
            <a:pPr marL="171450" indent="-171450">
              <a:buClrTx/>
              <a:buSzTx/>
              <a:buFontTx/>
              <a:buChar char="•"/>
              <a:defRPr/>
            </a:pP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Arquitectura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flexible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integrar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datos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planta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ERP, legacy etc. a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través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sistemas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disparatados</a:t>
            </a:r>
            <a:endParaRPr lang="en-US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ClrTx/>
              <a:buSzTx/>
              <a:buFontTx/>
              <a:buChar char="•"/>
              <a:defRPr/>
            </a:pP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Visibilidad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datos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fabricación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ClrTx/>
              <a:buSzTx/>
              <a:buFontTx/>
              <a:buChar char="•"/>
              <a:defRPr/>
            </a:pP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Paquete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integración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estándar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para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SAP, Oracle, etc.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71450" indent="-171450">
              <a:buClrTx/>
              <a:buSzTx/>
              <a:buFontTx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Workflow del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negocio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monitorización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la </a:t>
            </a:r>
            <a:r>
              <a:rPr lang="en-US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actividad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6" descr="XP icon user accounts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77025" y="2109791"/>
            <a:ext cx="10604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130"/>
          <p:cNvSpPr>
            <a:spLocks/>
          </p:cNvSpPr>
          <p:nvPr/>
        </p:nvSpPr>
        <p:spPr bwMode="auto">
          <a:xfrm rot="4972320">
            <a:off x="90488" y="3660778"/>
            <a:ext cx="868362" cy="77788"/>
          </a:xfrm>
          <a:custGeom>
            <a:avLst/>
            <a:gdLst/>
            <a:ahLst/>
            <a:cxnLst>
              <a:cxn ang="0">
                <a:pos x="1440" y="0"/>
              </a:cxn>
              <a:cxn ang="0">
                <a:pos x="912" y="528"/>
              </a:cxn>
              <a:cxn ang="0">
                <a:pos x="0" y="480"/>
              </a:cxn>
            </a:cxnLst>
            <a:rect l="0" t="0" r="r" b="b"/>
            <a:pathLst>
              <a:path w="1440" h="608">
                <a:moveTo>
                  <a:pt x="1440" y="0"/>
                </a:moveTo>
                <a:cubicBezTo>
                  <a:pt x="1296" y="224"/>
                  <a:pt x="1152" y="448"/>
                  <a:pt x="912" y="528"/>
                </a:cubicBezTo>
                <a:cubicBezTo>
                  <a:pt x="672" y="608"/>
                  <a:pt x="336" y="544"/>
                  <a:pt x="0" y="48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pSp>
        <p:nvGrpSpPr>
          <p:cNvPr id="46" name="Group 148"/>
          <p:cNvGrpSpPr>
            <a:grpSpLocks/>
          </p:cNvGrpSpPr>
          <p:nvPr/>
        </p:nvGrpSpPr>
        <p:grpSpPr bwMode="auto">
          <a:xfrm>
            <a:off x="7396163" y="642918"/>
            <a:ext cx="1781175" cy="403225"/>
            <a:chOff x="4638" y="0"/>
            <a:chExt cx="1122" cy="254"/>
          </a:xfrm>
        </p:grpSpPr>
        <p:pic>
          <p:nvPicPr>
            <p:cNvPr id="47" name="Picture 16" descr="col-fade-green"/>
            <p:cNvPicPr>
              <a:picLocks noChangeAspect="1" noChangeArrowheads="1"/>
            </p:cNvPicPr>
            <p:nvPr/>
          </p:nvPicPr>
          <p:blipFill>
            <a:blip r:embed="rId20" cstate="screen"/>
            <a:srcRect/>
            <a:stretch>
              <a:fillRect/>
            </a:stretch>
          </p:blipFill>
          <p:spPr bwMode="auto">
            <a:xfrm>
              <a:off x="4638" y="0"/>
              <a:ext cx="1122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TextBox 12302"/>
            <p:cNvSpPr txBox="1">
              <a:spLocks noChangeArrowheads="1"/>
            </p:cNvSpPr>
            <p:nvPr/>
          </p:nvSpPr>
          <p:spPr bwMode="auto">
            <a:xfrm>
              <a:off x="4647" y="0"/>
              <a:ext cx="111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376" tIns="45688" rIns="91376" bIns="45688">
              <a:spAutoFit/>
            </a:bodyPr>
            <a:lstStyle/>
            <a:p>
              <a:pPr marL="190500" indent="-19050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200" b="0">
                  <a:solidFill>
                    <a:schemeClr val="bg2"/>
                  </a:solidFill>
                  <a:latin typeface="Segoe Semibold"/>
                </a:rPr>
                <a:t>Build Connections</a:t>
              </a:r>
            </a:p>
          </p:txBody>
        </p:sp>
      </p:grpSp>
      <p:pic>
        <p:nvPicPr>
          <p:cNvPr id="49" name="Picture 104" descr="blue 3d disc with glow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7429520" y="5994416"/>
            <a:ext cx="102235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0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450158" y="5643578"/>
            <a:ext cx="90963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4800" dirty="0" smtClean="0"/>
              <a:t>RFID</a:t>
            </a:r>
            <a:r>
              <a:rPr lang="es-ES" dirty="0" smtClean="0"/>
              <a:t> y </a:t>
            </a:r>
            <a:r>
              <a:rPr lang="es-ES" sz="4800" dirty="0" smtClean="0"/>
              <a:t>EDI </a:t>
            </a:r>
            <a:r>
              <a:rPr lang="es-ES" dirty="0" smtClean="0"/>
              <a:t>son claves para la Integración completa de la Cadena</a:t>
            </a:r>
            <a:endParaRPr lang="es-ES_tradnl" dirty="0"/>
          </a:p>
        </p:txBody>
      </p:sp>
      <p:grpSp>
        <p:nvGrpSpPr>
          <p:cNvPr id="4" name="Group 8"/>
          <p:cNvGrpSpPr/>
          <p:nvPr/>
        </p:nvGrpSpPr>
        <p:grpSpPr>
          <a:xfrm>
            <a:off x="545878" y="2214554"/>
            <a:ext cx="8078465" cy="2667000"/>
            <a:chOff x="972022" y="2095500"/>
            <a:chExt cx="8078465" cy="2667000"/>
          </a:xfrm>
        </p:grpSpPr>
        <p:pic>
          <p:nvPicPr>
            <p:cNvPr id="5" name="Picture 4" descr="supplychai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3744158" y="2601158"/>
              <a:ext cx="823080" cy="82308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0162" y="2095500"/>
              <a:ext cx="2600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6446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22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“complejidad” del EDI </a:t>
            </a:r>
            <a:endParaRPr lang="es-ES" dirty="0"/>
          </a:p>
        </p:txBody>
      </p:sp>
      <p:pic>
        <p:nvPicPr>
          <p:cNvPr id="4" name="Picture 8" descr="Flujo Datos y Proce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" y="1517672"/>
            <a:ext cx="8174037" cy="4983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RFID en BizTalk 2006 R2</a:t>
            </a:r>
            <a:endParaRPr lang="es-ES_tradnl" dirty="0"/>
          </a:p>
        </p:txBody>
      </p:sp>
      <p:grpSp>
        <p:nvGrpSpPr>
          <p:cNvPr id="28" name="Group 27"/>
          <p:cNvGrpSpPr/>
          <p:nvPr/>
        </p:nvGrpSpPr>
        <p:grpSpPr>
          <a:xfrm>
            <a:off x="368300" y="1285860"/>
            <a:ext cx="8407400" cy="5331655"/>
            <a:chOff x="368300" y="1454931"/>
            <a:chExt cx="8407400" cy="5331655"/>
          </a:xfrm>
        </p:grpSpPr>
        <p:sp>
          <p:nvSpPr>
            <p:cNvPr id="4" name="Rounded Rectangle 3"/>
            <p:cNvSpPr/>
            <p:nvPr/>
          </p:nvSpPr>
          <p:spPr bwMode="blackGray">
            <a:xfrm>
              <a:off x="368300" y="1454931"/>
              <a:ext cx="8407400" cy="1575580"/>
            </a:xfrm>
            <a:prstGeom prst="roundRect">
              <a:avLst/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 bwMode="blackGray">
            <a:xfrm>
              <a:off x="368300" y="5699375"/>
              <a:ext cx="8407400" cy="1087211"/>
            </a:xfrm>
            <a:prstGeom prst="roundRect">
              <a:avLst/>
            </a:prstGeom>
            <a:gradFill flip="none" rotWithShape="1">
              <a:gsLst>
                <a:gs pos="0">
                  <a:srgbClr val="F6A07A"/>
                </a:gs>
                <a:gs pos="62000">
                  <a:srgbClr val="F0602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prstMaterial="metal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76171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blackGray">
            <a:xfrm>
              <a:off x="368300" y="4605626"/>
              <a:ext cx="8407400" cy="1084781"/>
            </a:xfrm>
            <a:prstGeom prst="roundRect">
              <a:avLst/>
            </a:prstGeom>
            <a:gradFill flip="none" rotWithShape="1">
              <a:gsLst>
                <a:gs pos="0">
                  <a:srgbClr val="FFE7B0"/>
                </a:gs>
                <a:gs pos="62000">
                  <a:srgbClr val="FEC43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76171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blackGray">
            <a:xfrm>
              <a:off x="368300" y="3040799"/>
              <a:ext cx="8407400" cy="1551225"/>
            </a:xfrm>
            <a:prstGeom prst="roundRect">
              <a:avLst/>
            </a:prstGeom>
            <a:gradFill flip="none" rotWithShape="1">
              <a:gsLst>
                <a:gs pos="0">
                  <a:srgbClr val="BEE396"/>
                </a:gs>
                <a:gs pos="62000">
                  <a:srgbClr val="92D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761719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graphicFrame>
          <p:nvGraphicFramePr>
            <p:cNvPr id="8" name="Object 5"/>
            <p:cNvGraphicFramePr>
              <a:graphicFrameLocks noChangeAspect="1"/>
            </p:cNvGraphicFramePr>
            <p:nvPr>
              <p:ph sz="half" idx="4294967295"/>
            </p:nvPr>
          </p:nvGraphicFramePr>
          <p:xfrm>
            <a:off x="2843213" y="1611996"/>
            <a:ext cx="5729287" cy="3856037"/>
          </p:xfrm>
          <a:graphic>
            <a:graphicData uri="http://schemas.openxmlformats.org/presentationml/2006/ole">
              <p:oleObj spid="_x0000_s1026" name="Visio" r:id="rId3" imgW="7696366" imgH="5178784" progId="">
                <p:embed/>
              </p:oleObj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ph sz="quarter" idx="4294967295"/>
            </p:nvPr>
          </p:nvGraphicFramePr>
          <p:xfrm>
            <a:off x="3348038" y="5890308"/>
            <a:ext cx="5224462" cy="684213"/>
          </p:xfrm>
          <a:graphic>
            <a:graphicData uri="http://schemas.openxmlformats.org/presentationml/2006/ole">
              <p:oleObj spid="_x0000_s1027" name="Visio" r:id="rId4" imgW="7235571" imgH="948131" progId="">
                <p:embed/>
              </p:oleObj>
            </a:graphicData>
          </a:graphic>
        </p:graphicFrame>
        <p:sp>
          <p:nvSpPr>
            <p:cNvPr id="10" name="Text Box 8"/>
            <p:cNvSpPr txBox="1">
              <a:spLocks noChangeArrowheads="1"/>
            </p:cNvSpPr>
            <p:nvPr/>
          </p:nvSpPr>
          <p:spPr bwMode="black">
            <a:xfrm>
              <a:off x="2908300" y="3432858"/>
              <a:ext cx="4275138" cy="2746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9143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200" b="1" dirty="0">
                  <a:solidFill>
                    <a:schemeClr val="bg1"/>
                  </a:solidFill>
                  <a:latin typeface="+mj-lt"/>
                  <a:cs typeface="Arial" charset="0"/>
                </a:rPr>
                <a:t>Distributed ’edge’sites running BizTalk RFID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black">
            <a:xfrm>
              <a:off x="500558" y="4594908"/>
              <a:ext cx="2398713" cy="118494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>
                  <a:solidFill>
                    <a:schemeClr val="bg1"/>
                  </a:solidFill>
                  <a:latin typeface="+mj-lt"/>
                  <a:cs typeface="Arial" charset="0"/>
                </a:rPr>
                <a:t>Device Layer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RFID fixed and mobile  </a:t>
              </a:r>
              <a:b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</a:b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 readers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</a:t>
              </a:r>
              <a:r>
                <a:rPr lang="da-DK" sz="11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Barcode scanners</a:t>
              </a:r>
              <a:endParaRPr lang="da-DK" sz="11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PLCs, </a:t>
              </a:r>
              <a:r>
                <a:rPr lang="da-DK" sz="11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etc.</a:t>
              </a: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/>
              </a:r>
              <a:b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</a:br>
              <a:r>
                <a:rPr lang="da-DK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black">
            <a:xfrm>
              <a:off x="500558" y="5732048"/>
              <a:ext cx="1992853" cy="84638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Physical Layer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RFID </a:t>
              </a: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tags</a:t>
              </a: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, </a:t>
              </a: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barcodes</a:t>
              </a:r>
              <a:endParaRPr lang="da-D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</a:t>
              </a: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Biometric systems</a:t>
              </a:r>
              <a:endParaRPr lang="da-D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Environmental </a:t>
              </a: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sensors, etc.</a:t>
              </a:r>
              <a:endParaRPr lang="da-DK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rot="-5400000">
              <a:off x="2617788" y="4575858"/>
              <a:ext cx="431800" cy="234950"/>
            </a:xfrm>
            <a:prstGeom prst="rightArrow">
              <a:avLst>
                <a:gd name="adj1" fmla="val 50000"/>
                <a:gd name="adj2" fmla="val 45946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rot="16200000" flipH="1">
              <a:off x="2890838" y="4591733"/>
              <a:ext cx="446088" cy="217487"/>
            </a:xfrm>
            <a:prstGeom prst="rightArrow">
              <a:avLst>
                <a:gd name="adj1" fmla="val 50000"/>
                <a:gd name="adj2" fmla="val 51278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 rot="-5400000">
              <a:off x="4632325" y="4575858"/>
              <a:ext cx="431800" cy="234950"/>
            </a:xfrm>
            <a:prstGeom prst="rightArrow">
              <a:avLst>
                <a:gd name="adj1" fmla="val 50000"/>
                <a:gd name="adj2" fmla="val 45946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 rot="16200000" flipH="1">
              <a:off x="4905375" y="4591733"/>
              <a:ext cx="446088" cy="217488"/>
            </a:xfrm>
            <a:prstGeom prst="rightArrow">
              <a:avLst>
                <a:gd name="adj1" fmla="val 50000"/>
                <a:gd name="adj2" fmla="val 51277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 rot="-5400000">
              <a:off x="6577013" y="4575858"/>
              <a:ext cx="431800" cy="234950"/>
            </a:xfrm>
            <a:prstGeom prst="rightArrow">
              <a:avLst>
                <a:gd name="adj1" fmla="val 50000"/>
                <a:gd name="adj2" fmla="val 45946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rot="16200000" flipH="1">
              <a:off x="6850063" y="4591733"/>
              <a:ext cx="446088" cy="217487"/>
            </a:xfrm>
            <a:prstGeom prst="rightArrow">
              <a:avLst>
                <a:gd name="adj1" fmla="val 50000"/>
                <a:gd name="adj2" fmla="val 51278"/>
              </a:avLst>
            </a:prstGeom>
            <a:gradFill flip="none" rotWithShape="1">
              <a:gsLst>
                <a:gs pos="0">
                  <a:srgbClr val="33B1FF"/>
                </a:gs>
                <a:gs pos="62000">
                  <a:srgbClr val="0069A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4505326" y="2889933"/>
              <a:ext cx="557212" cy="388937"/>
            </a:xfrm>
            <a:prstGeom prst="rightArrow">
              <a:avLst>
                <a:gd name="adj1" fmla="val 50000"/>
                <a:gd name="adj2" fmla="val 35816"/>
              </a:avLst>
            </a:prstGeom>
            <a:gradFill flip="none" rotWithShape="1">
              <a:gsLst>
                <a:gs pos="0">
                  <a:srgbClr val="F6A07A"/>
                </a:gs>
                <a:gs pos="62000">
                  <a:srgbClr val="F0602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prstMaterial="metal"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6200000" flipH="1">
              <a:off x="4949031" y="2949465"/>
              <a:ext cx="504825" cy="360362"/>
            </a:xfrm>
            <a:prstGeom prst="rightArrow">
              <a:avLst>
                <a:gd name="adj1" fmla="val 50000"/>
                <a:gd name="adj2" fmla="val 35022"/>
              </a:avLst>
            </a:prstGeom>
            <a:gradFill flip="none" rotWithShape="1">
              <a:gsLst>
                <a:gs pos="0">
                  <a:srgbClr val="FFE7B0"/>
                </a:gs>
                <a:gs pos="62000">
                  <a:srgbClr val="FEC43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7992299" y="3055668"/>
              <a:ext cx="398401" cy="1394402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FFE7B0"/>
                </a:gs>
                <a:gs pos="62000">
                  <a:srgbClr val="FEC43A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headEnd type="none" w="med" len="med"/>
              <a:tailEnd type="none" w="med" len="med"/>
            </a:ln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>
              <a:bevelT w="0" h="0" prst="angle"/>
              <a:contourClr>
                <a:schemeClr val="accent2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76194" tIns="38097" rIns="76194" bIns="38097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719"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black">
            <a:xfrm>
              <a:off x="500558" y="3270933"/>
              <a:ext cx="3292475" cy="10795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+mj-lt"/>
                  <a:cs typeface="Arial" charset="0"/>
                </a:rPr>
                <a:t>RFID &amp; Sensor Services</a:t>
              </a: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Manage devices at the edge </a:t>
              </a: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Add context and turn raw events</a:t>
              </a: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 into </a:t>
              </a:r>
              <a:r>
                <a:rPr lang="en-US" sz="11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business-process–relevant   </a:t>
              </a:r>
              <a:endParaRPr lang="en-US" sz="1100" b="1" dirty="0">
                <a:solidFill>
                  <a:schemeClr val="bg1"/>
                </a:solidFill>
                <a:latin typeface="+mj-lt"/>
                <a:cs typeface="Arial" charset="0"/>
              </a:endParaRP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 information</a:t>
              </a: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Interpret events at the edge through </a:t>
              </a:r>
            </a:p>
            <a:p>
              <a:pPr defTabSz="914327" eaLnBrk="0" fontAlgn="auto" hangingPunct="0">
                <a:lnSpc>
                  <a:spcPct val="85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  filters, </a:t>
              </a:r>
              <a:r>
                <a:rPr lang="en-US" sz="1100" b="1" dirty="0" smtClean="0">
                  <a:solidFill>
                    <a:schemeClr val="bg1"/>
                  </a:solidFill>
                  <a:latin typeface="+mj-lt"/>
                  <a:cs typeface="Arial" charset="0"/>
                </a:rPr>
                <a:t>rules </a:t>
              </a:r>
              <a:r>
                <a:rPr lang="en-US" sz="1100" b="1" dirty="0">
                  <a:solidFill>
                    <a:schemeClr val="bg1"/>
                  </a:solidFill>
                  <a:latin typeface="+mj-lt"/>
                  <a:cs typeface="Arial" charset="0"/>
                </a:rPr>
                <a:t>&amp; alerts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black">
            <a:xfrm>
              <a:off x="2842116" y="1486583"/>
              <a:ext cx="2635250" cy="67710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Business Intelligence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BAM for Process BI 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SQL/SQL </a:t>
              </a:r>
              <a:r>
                <a:rPr lang="da-DK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BI for data analytics</a:t>
              </a:r>
              <a:endPara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pic>
          <p:nvPicPr>
            <p:cNvPr id="24" name="Picture 31" descr="BTServer06R2_rgb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0250" y="2377171"/>
              <a:ext cx="3751758" cy="525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 Box 11"/>
            <p:cNvSpPr txBox="1">
              <a:spLocks noChangeArrowheads="1"/>
            </p:cNvSpPr>
            <p:nvPr/>
          </p:nvSpPr>
          <p:spPr bwMode="black">
            <a:xfrm>
              <a:off x="500558" y="1486583"/>
              <a:ext cx="2635250" cy="846386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Business Applications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Connect to multiple LOB apps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Orchestrate business process</a:t>
              </a:r>
            </a:p>
            <a:p>
              <a:pPr defTabSz="914327"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§"/>
                <a:defRPr/>
              </a:pPr>
              <a:r>
                <a:rPr lang="da-DK" sz="11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charset="0"/>
                </a:rPr>
                <a:t> Apply business logic </a:t>
              </a:r>
              <a:endPara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endParaRPr>
            </a:p>
          </p:txBody>
        </p:sp>
        <p:pic>
          <p:nvPicPr>
            <p:cNvPr id="27" name="Picture 2" descr="C:\Users\jbartual\Documents\00.Microsoft\00.My\_PowerPoint Resources\Boxshoots\SQL Server 2008\SQL Server 2008 Logo White.png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286512" y="1917922"/>
              <a:ext cx="2214578" cy="4851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45878" y="2058332"/>
            <a:ext cx="8078465" cy="2667000"/>
            <a:chOff x="972022" y="2095500"/>
            <a:chExt cx="8078465" cy="2667000"/>
          </a:xfrm>
        </p:grpSpPr>
        <p:pic>
          <p:nvPicPr>
            <p:cNvPr id="5" name="Picture 4" descr="supplychai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 flipV="1">
              <a:off x="3744158" y="2601158"/>
              <a:ext cx="823080" cy="82308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0162" y="2095500"/>
              <a:ext cx="2600325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6446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72022" y="2095500"/>
              <a:ext cx="2743200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941796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RFID y EDI en Industria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9178" y="1714488"/>
            <a:ext cx="218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Construir Conexiones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b="1" dirty="0" smtClean="0"/>
              <a:t>Soluciones EDI / RFID</a:t>
            </a:r>
            <a:endParaRPr lang="es-ES" sz="5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Antonio.Laloumet@microsoft.com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202269,Picture 93,801,Slide546"/>
  <p:tag name="PPTXSS_SETTINGS" val="0,3,3,130,100,3,True,False"/>
  <p:tag name="PTXSS_ORIGID" val="12023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202268,Picture 92,801,Slide546"/>
  <p:tag name="PPTXSS_SETTINGS" val="0,3,3,130,100,3,True,False"/>
  <p:tag name="PTXSS_ORIGID" val="1202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202179,Picture 3,801,Slide546"/>
  <p:tag name="PPTXSS_SETTINGS" val="0,3,3,130,100,3,True,False"/>
  <p:tag name="PTXSS_ORIGID" val="120230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TXSS_ORIGINAL" val="1202208,Group 32,801,Slide546"/>
  <p:tag name="PPTXSS_SETTINGS" val="0,3,3,130,100,3,True,False"/>
  <p:tag name="PTXSS_ORIGID" val="120230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215</Words>
  <Application>Microsoft Office PowerPoint</Application>
  <PresentationFormat>Presentación en pantalla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Tema de Office</vt:lpstr>
      <vt:lpstr>Visio</vt:lpstr>
      <vt:lpstr>Soluciones EDI / RFID</vt:lpstr>
      <vt:lpstr> RFID y EDI en Industria </vt:lpstr>
      <vt:lpstr>Cadena de Suministros</vt:lpstr>
      <vt:lpstr>RFID y EDI son claves para la Integración completa de la Cadena</vt:lpstr>
      <vt:lpstr>La “complejidad” del EDI </vt:lpstr>
      <vt:lpstr>RFID en BizTalk 2006 R2</vt:lpstr>
      <vt:lpstr> RFID y EDI en Industria </vt:lpstr>
      <vt:lpstr>Soluciones EDI / RFID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batallar</dc:creator>
  <cp:lastModifiedBy>Gonzalo</cp:lastModifiedBy>
  <cp:revision>9</cp:revision>
  <dcterms:created xsi:type="dcterms:W3CDTF">2008-10-27T13:01:49Z</dcterms:created>
  <dcterms:modified xsi:type="dcterms:W3CDTF">2008-12-10T16:14:55Z</dcterms:modified>
</cp:coreProperties>
</file>