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1" r:id="rId1"/>
  </p:sldMasterIdLst>
  <p:notesMasterIdLst>
    <p:notesMasterId r:id="rId13"/>
  </p:notesMasterIdLst>
  <p:handoutMasterIdLst>
    <p:handoutMasterId r:id="rId14"/>
  </p:handoutMasterIdLst>
  <p:sldIdLst>
    <p:sldId id="309" r:id="rId2"/>
    <p:sldId id="367" r:id="rId3"/>
    <p:sldId id="368" r:id="rId4"/>
    <p:sldId id="369" r:id="rId5"/>
    <p:sldId id="370" r:id="rId6"/>
    <p:sldId id="354" r:id="rId7"/>
    <p:sldId id="371" r:id="rId8"/>
    <p:sldId id="372" r:id="rId9"/>
    <p:sldId id="355" r:id="rId10"/>
    <p:sldId id="358" r:id="rId11"/>
    <p:sldId id="340" r:id="rId12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3300"/>
    <a:srgbClr val="CC3300"/>
    <a:srgbClr val="0000FF"/>
    <a:srgbClr val="EEC600"/>
    <a:srgbClr val="FFFFFF"/>
    <a:srgbClr val="FFFF99"/>
    <a:srgbClr val="0000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261" autoAdjust="0"/>
    <p:restoredTop sz="63546" autoAdjust="0"/>
  </p:normalViewPr>
  <p:slideViewPr>
    <p:cSldViewPr snapToGrid="0">
      <p:cViewPr varScale="1">
        <p:scale>
          <a:sx n="52" d="100"/>
          <a:sy n="52" d="100"/>
        </p:scale>
        <p:origin x="-581" y="-91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80" y="-96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6628" name="Picture 7" descr="W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125413"/>
            <a:ext cx="1554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9483725"/>
            <a:ext cx="66690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86" tIns="47142" rIns="94286" bIns="47142">
            <a:spAutoFit/>
          </a:bodyPr>
          <a:lstStyle/>
          <a:p>
            <a:pPr defTabSz="942975" eaLnBrk="0" hangingPunct="0">
              <a:spcBef>
                <a:spcPct val="50000"/>
              </a:spcBef>
              <a:tabLst>
                <a:tab pos="3368675" algn="ctr"/>
                <a:tab pos="6291263" algn="r"/>
              </a:tabLst>
              <a:defRPr/>
            </a:pPr>
            <a:r>
              <a:rPr lang="es-ES" sz="1200">
                <a:latin typeface="Helvetica Condensed" pitchFamily="34" charset="0"/>
              </a:rPr>
              <a:t>	Presentación de Prensa Watermark – Octubre 2002	</a:t>
            </a:r>
            <a:fld id="{7244E2AF-24B1-454F-B7BD-F91E656ED9C9}" type="slidenum">
              <a:rPr lang="es-ES" sz="1200">
                <a:latin typeface="Helvetica Condensed" pitchFamily="34" charset="0"/>
              </a:rPr>
              <a:pPr defTabSz="942975" eaLnBrk="0" hangingPunct="0">
                <a:spcBef>
                  <a:spcPct val="50000"/>
                </a:spcBef>
                <a:tabLst>
                  <a:tab pos="3368675" algn="ctr"/>
                  <a:tab pos="6291263" algn="r"/>
                </a:tabLst>
                <a:defRPr/>
              </a:pPr>
              <a:t>‹Nº›</a:t>
            </a:fld>
            <a:endParaRPr lang="en-GB" sz="1200">
              <a:latin typeface="Helvetica Condense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6" tIns="47142" rIns="94286" bIns="47142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11DD85F-2E01-4397-B302-5083F6966A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A36E0-A273-451E-AE27-F44CC9CBA94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A2E99-C334-42A2-8163-E8739B036466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72441-7212-4FE3-955D-54049A33960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7E942-E377-4B6E-B071-05C55E234AC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23E49-0AA3-44FE-BBE2-A40925B8634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/>
          <p:nvPr/>
        </p:nvSpPr>
        <p:spPr>
          <a:xfrm>
            <a:off x="0" y="0"/>
            <a:ext cx="2286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100" b="1" dirty="0"/>
              <a:t>I Conferencia sobre Business Intelligence de Microsoft</a:t>
            </a:r>
          </a:p>
        </p:txBody>
      </p:sp>
      <p:pic>
        <p:nvPicPr>
          <p:cNvPr id="5" name="7 Imagen" descr="B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9613" y="6473825"/>
            <a:ext cx="32908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40280" y="0"/>
            <a:ext cx="6903720" cy="1216152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48C4-A688-4877-86A5-66C3B7AAA82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F7D9-326E-4841-AA1F-8ECCBC70C72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lletj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9175"/>
            <a:ext cx="10494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B6C3CA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38163"/>
            <a:ext cx="9144000" cy="247650"/>
          </a:xfrm>
          <a:prstGeom prst="rect">
            <a:avLst/>
          </a:prstGeom>
          <a:solidFill>
            <a:srgbClr val="0092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64A6"/>
          </a:solidFill>
          <a:ln w="9525" cap="rnd" algn="ctr">
            <a:solidFill>
              <a:srgbClr val="004C84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8" name="Picture 14" descr="qurius-fc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76275" y="6378575"/>
            <a:ext cx="1465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6"/>
          <p:cNvSpPr txBox="1"/>
          <p:nvPr/>
        </p:nvSpPr>
        <p:spPr>
          <a:xfrm>
            <a:off x="7219950" y="533400"/>
            <a:ext cx="1946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 i="1">
                <a:solidFill>
                  <a:schemeClr val="bg1"/>
                </a:solidFill>
              </a:rPr>
              <a:t>Microsoft Global Partner of the Year 2007</a:t>
            </a:r>
            <a:endParaRPr lang="nl-NL" sz="800" i="1">
              <a:solidFill>
                <a:schemeClr val="bg1"/>
              </a:solidFill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7477125" y="73025"/>
            <a:ext cx="1619250" cy="384175"/>
            <a:chOff x="7315200" y="73152"/>
            <a:chExt cx="1752600" cy="384048"/>
          </a:xfrm>
        </p:grpSpPr>
        <p:pic>
          <p:nvPicPr>
            <p:cNvPr id="11" name="Picture 18" descr="dk_fla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7291" y="73152"/>
              <a:ext cx="228600" cy="15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be_fla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0" y="73152"/>
              <a:ext cx="22411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german fla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32091" y="73152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 descr="italian fla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836891" y="73153"/>
              <a:ext cx="230909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2" descr="nl_fla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5200" y="301625"/>
              <a:ext cx="228600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uk fla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34400" y="301753"/>
              <a:ext cx="230909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es_fla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29600" y="301752"/>
              <a:ext cx="228600" cy="15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se_fla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839200" y="301752"/>
              <a:ext cx="228600" cy="15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7620000" y="301625"/>
              <a:ext cx="228600" cy="152400"/>
              <a:chOff x="4749" y="2469"/>
              <a:chExt cx="300" cy="204"/>
            </a:xfrm>
          </p:grpSpPr>
          <p:pic>
            <p:nvPicPr>
              <p:cNvPr id="23" name="Picture 32" descr="no_fla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749" y="2469"/>
                <a:ext cx="30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8" descr="no_flag"/>
              <p:cNvPicPr>
                <a:picLocks noChangeAspect="1" noChangeArrowheads="1"/>
              </p:cNvPicPr>
              <p:nvPr/>
            </p:nvPicPr>
            <p:blipFill>
              <a:blip r:embed="rId12"/>
              <a:srcRect l="45334" r="6667"/>
              <a:stretch>
                <a:fillRect/>
              </a:stretch>
            </p:blipFill>
            <p:spPr bwMode="auto">
              <a:xfrm>
                <a:off x="4905" y="2469"/>
                <a:ext cx="14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2" descr="Fla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315200" y="76200"/>
              <a:ext cx="22886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 descr="Fla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4800" y="76200"/>
              <a:ext cx="22991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8" descr="http://www.unc.edu/depts/seelrc/slovakia_flag.gi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924800" y="304800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3" y="71414"/>
            <a:ext cx="7801262" cy="41549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214422"/>
            <a:ext cx="8408900" cy="4786346"/>
          </a:xfrm>
          <a:prstGeom prst="rect">
            <a:avLst/>
          </a:prstGeom>
        </p:spPr>
        <p:txBody>
          <a:bodyPr/>
          <a:lstStyle>
            <a:lvl1pPr marL="341313" indent="-341313">
              <a:buFont typeface="Arial" pitchFamily="34" charset="0"/>
              <a:buChar char="•"/>
              <a:defRPr baseline="0"/>
            </a:lvl1pPr>
            <a:lvl2pPr marL="860425" indent="-169863">
              <a:buSzPct val="100000"/>
              <a:buFont typeface="Lucida Sans" pitchFamily="34" charset="0"/>
              <a:buChar char="­"/>
              <a:defRPr sz="1600" i="0">
                <a:solidFill>
                  <a:srgbClr val="0055A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anguagelab.nl/images/illu_Okay-girl_uitgesned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6075" y="4857750"/>
            <a:ext cx="1177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icrosoft_Gold_Certified_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975" y="6370638"/>
            <a:ext cx="7032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62" y="71414"/>
            <a:ext cx="7801262" cy="41549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214422"/>
            <a:ext cx="8408900" cy="4786346"/>
          </a:xfrm>
          <a:prstGeom prst="rect">
            <a:avLst/>
          </a:prstGeom>
        </p:spPr>
        <p:txBody>
          <a:bodyPr/>
          <a:lstStyle>
            <a:lvl1pPr marL="341313" indent="-341313">
              <a:buFont typeface="Arial" pitchFamily="34" charset="0"/>
              <a:buChar char="•"/>
              <a:defRPr baseline="0"/>
            </a:lvl1pPr>
            <a:lvl2pPr marL="860425" indent="-169863">
              <a:buSzPct val="100000"/>
              <a:buFont typeface="Lucida Sans" pitchFamily="34" charset="0"/>
              <a:buChar char="­"/>
              <a:defRPr sz="1600" i="0">
                <a:solidFill>
                  <a:srgbClr val="0055A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>
            <a:cxnSpLocks noChangeShapeType="1"/>
          </p:cNvCxnSpPr>
          <p:nvPr/>
        </p:nvCxnSpPr>
        <p:spPr bwMode="auto">
          <a:xfrm rot="5400000">
            <a:off x="2092326" y="6546850"/>
            <a:ext cx="381000" cy="3175"/>
          </a:xfrm>
          <a:prstGeom prst="line">
            <a:avLst/>
          </a:prstGeom>
          <a:noFill/>
          <a:ln w="12700" cap="rnd" algn="ctr">
            <a:solidFill>
              <a:srgbClr val="0064A6"/>
            </a:solidFill>
            <a:round/>
            <a:headEnd/>
            <a:tailEnd/>
          </a:ln>
        </p:spPr>
      </p:cxn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333625" y="6357938"/>
            <a:ext cx="2379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>
                <a:solidFill>
                  <a:srgbClr val="0064A6"/>
                </a:solidFill>
              </a:rPr>
              <a:t>Klant of event naam</a:t>
            </a:r>
            <a:endParaRPr lang="nl-NL" sz="2100">
              <a:solidFill>
                <a:srgbClr val="0064A6"/>
              </a:solidFill>
            </a:endParaRPr>
          </a:p>
        </p:txBody>
      </p:sp>
      <p:pic>
        <p:nvPicPr>
          <p:cNvPr id="5" name="Picture 38" descr="foto def goed gr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-47625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1">
              <a:alpha val="1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8" name="Picture 20" descr="rondj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705600"/>
            <a:ext cx="98583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0" y="6019800"/>
            <a:ext cx="9144000" cy="609600"/>
          </a:xfrm>
          <a:prstGeom prst="rect">
            <a:avLst/>
          </a:prstGeom>
          <a:solidFill>
            <a:schemeClr val="bg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40" descr="bolletjes-w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0" y="5867400"/>
            <a:ext cx="113617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rius-fc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549275" y="187325"/>
            <a:ext cx="1465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6"/>
          <p:cNvCxnSpPr>
            <a:cxnSpLocks noChangeShapeType="1"/>
          </p:cNvCxnSpPr>
          <p:nvPr/>
        </p:nvCxnSpPr>
        <p:spPr bwMode="auto">
          <a:xfrm rot="5400000">
            <a:off x="1966913" y="355600"/>
            <a:ext cx="381000" cy="3175"/>
          </a:xfrm>
          <a:prstGeom prst="line">
            <a:avLst/>
          </a:prstGeom>
          <a:noFill/>
          <a:ln w="12700" cap="rnd" algn="ctr">
            <a:solidFill>
              <a:srgbClr val="0064A6"/>
            </a:solidFill>
            <a:round/>
            <a:headEnd/>
            <a:tailEnd/>
          </a:ln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06625" y="166688"/>
            <a:ext cx="3622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0064A6"/>
                </a:solidFill>
              </a:rPr>
              <a:t>The European solution provider</a:t>
            </a:r>
            <a:endParaRPr lang="nl-NL" sz="2100" dirty="0">
              <a:solidFill>
                <a:srgbClr val="0064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537" y="6000768"/>
            <a:ext cx="7772400" cy="4462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+mn-lt"/>
                <a:ea typeface="Kozuka Gothic Pro B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376E-1942-4A9F-80AB-2867A3FA65E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F822-362B-4CC2-AC2B-0042E849E5B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8E00-6083-44A2-84FF-FC96B44E4DD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60F9-76C1-4B1A-8B5B-95C21CF7F1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6139-0B58-4E78-94FE-68BD2E5044B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0D5D-68AB-46B0-8096-1D061EB0C31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A5F4-A598-4229-8FA3-87F131B3344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F5AD-6618-4963-A6D6-CFDE63721C2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E90BC00-603A-486B-BBF2-5A2F4ADF787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392113" y="0"/>
            <a:ext cx="6588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60413" y="6289675"/>
            <a:ext cx="2039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WMQurius.wmf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073775" y="6305550"/>
            <a:ext cx="2298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7 Imagen" descr="BI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172539" y="6394998"/>
            <a:ext cx="2597642" cy="20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6 CuadroTexto"/>
          <p:cNvSpPr txBox="1"/>
          <p:nvPr userDrawn="1"/>
        </p:nvSpPr>
        <p:spPr>
          <a:xfrm>
            <a:off x="0" y="0"/>
            <a:ext cx="2286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100" b="1" dirty="0">
                <a:latin typeface="Calibri" pitchFamily="34" charset="0"/>
              </a:rPr>
              <a:t>I Conferencia sobre Business Intelligence de Microsoft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48" r:id="rId13"/>
    <p:sldLayoutId id="2147483749" r:id="rId14"/>
    <p:sldLayoutId id="2147483750" r:id="rId15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watermark.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90663"/>
            <a:ext cx="81788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0700" y="1765300"/>
            <a:ext cx="41624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 inteligencia de negocio aplicada a proyectos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utilizando SQL Server 2005 y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s-ES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s-ES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s-E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Antonio López, Director de Informática de Aries Complex</a:t>
            </a:r>
            <a:endParaRPr lang="es-E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9050" y="2762250"/>
            <a:ext cx="34925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963" y="5145088"/>
            <a:ext cx="4521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7" descr="Dynamics-AX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963" y="3070225"/>
            <a:ext cx="38766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95388"/>
            <a:ext cx="8208963" cy="4241800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s-ES" sz="1800" dirty="0" smtClean="0"/>
              <a:t>Interface estándar de  conexión  facilidad de Integración de los datos provenientes de Microsoft Dynamics AX (Axapta), Finanzas, Proyectos, etc.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Integración con varias fuentes de datos: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SQL Server 2005 Reporting Services:  fácil de aprender y utilizar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SSIS, SSAS y SSRS todos los componentes de BI en un solo producto SQL Server 2005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Despliegue de proyectos de BI sencillo.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Arquitectura abierta del DW permitiendo introducir nuevas reglas de negocio.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Estructura de Cubos de fácil implementación y excelente tiempo de respuesta.</a:t>
            </a:r>
          </a:p>
          <a:p>
            <a:pPr>
              <a:lnSpc>
                <a:spcPct val="115000"/>
              </a:lnSpc>
              <a:buClr>
                <a:schemeClr val="tx1">
                  <a:lumMod val="85000"/>
                  <a:lumOff val="15000"/>
                </a:schemeClr>
              </a:buClr>
              <a:buSzTx/>
              <a:defRPr/>
            </a:pPr>
            <a:r>
              <a:rPr lang="es-ES" sz="1800" dirty="0" smtClean="0"/>
              <a:t>Confianza en </a:t>
            </a:r>
            <a:r>
              <a:rPr lang="es-ES" sz="1800" b="1" dirty="0" err="1" smtClean="0">
                <a:solidFill>
                  <a:schemeClr val="accent2"/>
                </a:solidFill>
              </a:rPr>
              <a:t>W</a:t>
            </a:r>
            <a:r>
              <a:rPr lang="es-ES" sz="1800" b="1" dirty="0" err="1" smtClean="0"/>
              <a:t>atermark</a:t>
            </a:r>
            <a:r>
              <a:rPr lang="es-ES" sz="1800" b="1" dirty="0" smtClean="0"/>
              <a:t> </a:t>
            </a:r>
            <a:r>
              <a:rPr lang="es-ES" sz="1800" dirty="0" smtClean="0"/>
              <a:t>y </a:t>
            </a:r>
            <a:r>
              <a:rPr lang="es-ES" sz="1800" b="1" dirty="0" smtClean="0"/>
              <a:t>SSA Global </a:t>
            </a:r>
            <a:r>
              <a:rPr lang="es-ES" sz="1800" dirty="0" smtClean="0"/>
              <a:t>por</a:t>
            </a:r>
            <a:r>
              <a:rPr lang="es-E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experiencia probada en proyectos Business </a:t>
            </a:r>
            <a:r>
              <a:rPr lang="es-E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Intelligence</a:t>
            </a:r>
            <a:r>
              <a:rPr lang="es-E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 Integración en MS Dynamics AX.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22250" y="465138"/>
            <a:ext cx="821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¿Por qué Business </a:t>
            </a:r>
            <a:r>
              <a:rPr lang="es-ES_tradnl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Intelligence</a:t>
            </a: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con			     ?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412" name="Picture 10" descr="http://www.tekfokus.com/images/sql2k5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346075"/>
            <a:ext cx="23510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711450" y="3738563"/>
            <a:ext cx="3681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AR" sz="2800" b="1">
                <a:solidFill>
                  <a:srgbClr val="CC3300"/>
                </a:solidFill>
                <a:latin typeface="Bradley Hand ITC" pitchFamily="66" charset="0"/>
              </a:rPr>
              <a:t>Gracias por su atención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98550" y="1479550"/>
            <a:ext cx="2120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AR" sz="2800" b="1">
                <a:solidFill>
                  <a:schemeClr val="bg1"/>
                </a:solidFill>
                <a:latin typeface="Bradley Hand ITC" pitchFamily="66" charset="0"/>
              </a:rPr>
              <a:t>Preguntas….</a:t>
            </a:r>
          </a:p>
        </p:txBody>
      </p:sp>
      <p:pic>
        <p:nvPicPr>
          <p:cNvPr id="18436" name="Picture 5" descr="LogoWMQurius_invertido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425" y="2527300"/>
            <a:ext cx="4089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765300" y="5534025"/>
            <a:ext cx="567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C000"/>
                </a:solidFill>
                <a:latin typeface="Arial" charset="0"/>
                <a:cs typeface="Arial" charset="0"/>
                <a:hlinkClick r:id="rId4"/>
              </a:rPr>
              <a:t>www.watermark.es</a:t>
            </a:r>
            <a:r>
              <a:rPr lang="es-ES">
                <a:solidFill>
                  <a:srgbClr val="FFC000"/>
                </a:solidFill>
                <a:latin typeface="Arial" charset="0"/>
                <a:cs typeface="Arial" charset="0"/>
              </a:rPr>
              <a:t>		902 14 14 14</a:t>
            </a:r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013"/>
            <a:ext cx="8229600" cy="913141"/>
          </a:xfrm>
        </p:spPr>
        <p:txBody>
          <a:bodyPr/>
          <a:lstStyle/>
          <a:p>
            <a:pPr algn="l"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¿Quiénes Somos?</a:t>
            </a:r>
            <a:endParaRPr lang="es-ES_trad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1773626"/>
            <a:ext cx="8229600" cy="4708525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>
              <a:buFont typeface="Wingdings 3" pitchFamily="18" charset="2"/>
              <a:buNone/>
            </a:pPr>
            <a:endParaRPr lang="es-ES" dirty="0" smtClean="0"/>
          </a:p>
          <a:p>
            <a:r>
              <a:rPr lang="es-ES" dirty="0" smtClean="0"/>
              <a:t>Fundada en 1986</a:t>
            </a:r>
          </a:p>
          <a:p>
            <a:r>
              <a:rPr lang="es-ES" dirty="0" smtClean="0"/>
              <a:t>Grupo Aries – Sector Aeroespacial</a:t>
            </a:r>
          </a:p>
          <a:p>
            <a:r>
              <a:rPr lang="es-ES" dirty="0" smtClean="0"/>
              <a:t>Numero de Empleados</a:t>
            </a:r>
          </a:p>
          <a:p>
            <a:r>
              <a:rPr lang="es-ES" dirty="0" smtClean="0"/>
              <a:t>Fabricación y Montaje de </a:t>
            </a:r>
            <a:r>
              <a:rPr lang="es-ES" dirty="0" err="1" smtClean="0"/>
              <a:t>aeroestructuras</a:t>
            </a:r>
            <a:endParaRPr lang="es-ES" dirty="0" smtClean="0"/>
          </a:p>
          <a:p>
            <a:r>
              <a:rPr lang="es-ES" dirty="0" smtClean="0"/>
              <a:t>Proyectos de Ingeniería, fabricación y Servicio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_tradnl" dirty="0" smtClean="0"/>
          </a:p>
        </p:txBody>
      </p:sp>
      <p:pic>
        <p:nvPicPr>
          <p:cNvPr id="9220" name="Picture 2" descr="fabrica"/>
          <p:cNvPicPr>
            <a:picLocks noChangeAspect="1" noChangeArrowheads="1"/>
          </p:cNvPicPr>
          <p:nvPr/>
        </p:nvPicPr>
        <p:blipFill>
          <a:blip r:embed="rId2"/>
          <a:srcRect r="4570"/>
          <a:stretch>
            <a:fillRect/>
          </a:stretch>
        </p:blipFill>
        <p:spPr bwMode="auto">
          <a:xfrm>
            <a:off x="474663" y="1173163"/>
            <a:ext cx="50117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ariescomplex.com/esp/compania/imgs/fabric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1155700"/>
            <a:ext cx="36798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Programas Aeroespaciales</a:t>
            </a:r>
            <a:endParaRPr lang="es-ES_tradn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smtClean="0"/>
              <a:t>Airbus A310, A318/A319/A320/A321, A330, A340,</a:t>
            </a:r>
            <a:br>
              <a:rPr lang="es-ES" sz="2000" smtClean="0"/>
            </a:br>
            <a:r>
              <a:rPr lang="es-ES" sz="2000" smtClean="0"/>
              <a:t>A340-500/600, A380 </a:t>
            </a:r>
            <a:endParaRPr lang="es-ES_tradnl" sz="2000" smtClean="0"/>
          </a:p>
          <a:p>
            <a:r>
              <a:rPr lang="es-ES" sz="2000" smtClean="0"/>
              <a:t>Boeing B737 </a:t>
            </a:r>
            <a:endParaRPr lang="es-ES_tradnl" sz="2000" smtClean="0"/>
          </a:p>
          <a:p>
            <a:r>
              <a:rPr lang="es-ES" sz="2000" smtClean="0"/>
              <a:t>Bombardier CRJ 700 </a:t>
            </a:r>
            <a:endParaRPr lang="es-ES_tradnl" sz="2000" smtClean="0"/>
          </a:p>
          <a:p>
            <a:r>
              <a:rPr lang="es-ES" sz="2000" smtClean="0"/>
              <a:t>Embraer ERJ 135/145 </a:t>
            </a:r>
            <a:endParaRPr lang="es-ES_tradnl" sz="2000" smtClean="0"/>
          </a:p>
          <a:p>
            <a:r>
              <a:rPr lang="es-ES" sz="2000" smtClean="0"/>
              <a:t>Helicopter NH90 </a:t>
            </a:r>
            <a:endParaRPr lang="es-ES_tradnl" sz="2000" smtClean="0"/>
          </a:p>
          <a:p>
            <a:r>
              <a:rPr lang="es-ES" sz="2000" smtClean="0"/>
              <a:t>Dassault Falcon F7X </a:t>
            </a:r>
            <a:endParaRPr lang="es-ES_tradnl" sz="2000" smtClean="0"/>
          </a:p>
          <a:p>
            <a:r>
              <a:rPr lang="es-ES" sz="2000" smtClean="0"/>
              <a:t>Eurofighter Typhoon </a:t>
            </a:r>
            <a:endParaRPr lang="es-ES_tradnl" sz="2000" smtClean="0"/>
          </a:p>
          <a:p>
            <a:r>
              <a:rPr lang="es-ES" sz="2000" smtClean="0"/>
              <a:t>ARIANE V</a:t>
            </a:r>
            <a:endParaRPr lang="es-ES_tradnl" sz="2000" smtClean="0"/>
          </a:p>
        </p:txBody>
      </p:sp>
      <p:pic>
        <p:nvPicPr>
          <p:cNvPr id="10244" name="Picture 2" descr="componentes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813" y="5214938"/>
            <a:ext cx="1758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omponentes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214938"/>
            <a:ext cx="1758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http://www.ariescomplex.com/esp/servicios/imgs/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0775" y="2046288"/>
            <a:ext cx="51958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3050" y="5214938"/>
            <a:ext cx="24177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4388" y="519113"/>
            <a:ext cx="2981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MS Dynamics Axapta</a:t>
            </a:r>
            <a:endParaRPr lang="es-ES_trad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279400"/>
            <a:ext cx="87264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1092200" y="2406650"/>
            <a:ext cx="1714500" cy="192881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80000"/>
              </a:lnSpc>
            </a:pPr>
            <a:endParaRPr lang="es-ES_tradnl" sz="1400">
              <a:latin typeface="Verdana" pitchFamily="34" charset="0"/>
            </a:endParaRPr>
          </a:p>
        </p:txBody>
      </p:sp>
      <p:sp>
        <p:nvSpPr>
          <p:cNvPr id="11270" name="5 Rectángulo"/>
          <p:cNvSpPr>
            <a:spLocks noChangeArrowheads="1"/>
          </p:cNvSpPr>
          <p:nvPr/>
        </p:nvSpPr>
        <p:spPr bwMode="auto">
          <a:xfrm>
            <a:off x="4638675" y="5754688"/>
            <a:ext cx="3560763" cy="866775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80000"/>
              </a:lnSpc>
            </a:pPr>
            <a:endParaRPr lang="es-ES_tradnl" sz="1400">
              <a:latin typeface="Verdana" pitchFamily="34" charset="0"/>
            </a:endParaRPr>
          </a:p>
        </p:txBody>
      </p:sp>
      <p:sp>
        <p:nvSpPr>
          <p:cNvPr id="11271" name="6 Rectángulo"/>
          <p:cNvSpPr>
            <a:spLocks noChangeArrowheads="1"/>
          </p:cNvSpPr>
          <p:nvPr/>
        </p:nvSpPr>
        <p:spPr bwMode="auto">
          <a:xfrm>
            <a:off x="2924175" y="2581275"/>
            <a:ext cx="3362325" cy="107156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80000"/>
              </a:lnSpc>
            </a:pPr>
            <a:endParaRPr lang="es-ES_tradnl" sz="1400">
              <a:latin typeface="Verdan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0838"/>
          </a:xfrm>
        </p:spPr>
        <p:txBody>
          <a:bodyPr/>
          <a:lstStyle/>
          <a:p>
            <a:pPr algn="l"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Problemática </a:t>
            </a:r>
            <a:endParaRPr lang="es-ES_trad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4 Rectángulo"/>
          <p:cNvSpPr>
            <a:spLocks noChangeArrowheads="1"/>
          </p:cNvSpPr>
          <p:nvPr/>
        </p:nvSpPr>
        <p:spPr bwMode="auto">
          <a:xfrm>
            <a:off x="458788" y="1354138"/>
            <a:ext cx="84010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s-ES" sz="2000">
                <a:latin typeface="Calibri" pitchFamily="34" charset="0"/>
              </a:rPr>
              <a:t>La solución actual de DW sobre base de datos relacional basada en nuestra aplicación propietaria nos causa muchos problemas de volcado de datos.</a:t>
            </a:r>
          </a:p>
          <a:p>
            <a:pPr marL="342900" indent="-342900">
              <a:buFont typeface="Arial" charset="0"/>
              <a:buAutoNum type="arabicPeriod"/>
            </a:pPr>
            <a:endParaRPr lang="es-ES" sz="200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s-ES" sz="2000">
                <a:latin typeface="Calibri" pitchFamily="34" charset="0"/>
              </a:rPr>
              <a:t>Al pasar a Microsoft Dynamics no tenemos ningún indicador de los módulos que tenemos contratados.</a:t>
            </a:r>
          </a:p>
          <a:p>
            <a:pPr marL="342900" indent="-342900">
              <a:buFont typeface="Arial" charset="0"/>
              <a:buAutoNum type="arabicPeriod"/>
            </a:pPr>
            <a:endParaRPr lang="es-ES" sz="200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s-ES" sz="2000">
                <a:latin typeface="Calibri" pitchFamily="34" charset="0"/>
              </a:rPr>
              <a:t>Al poner en marcha el modulo de proyectos empezamos a utilizar BI para seguimiento y control de Horas asignadas a Proyecto y gastos, lo que nos permite ver la evolución del proyecto.</a:t>
            </a:r>
          </a:p>
          <a:p>
            <a:pPr marL="342900" indent="-342900">
              <a:buFont typeface="Arial" charset="0"/>
              <a:buAutoNum type="arabicPeriod"/>
            </a:pPr>
            <a:endParaRPr lang="es-ES" sz="200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s-ES" sz="2000">
                <a:latin typeface="Calibri" pitchFamily="34" charset="0"/>
              </a:rPr>
              <a:t>El siguiente paso que dimos es el análisis de las cuentas de gastos contra presupuestos.</a:t>
            </a:r>
          </a:p>
          <a:p>
            <a:pPr marL="342900" indent="-342900">
              <a:buFont typeface="Arial" charset="0"/>
              <a:buAutoNum type="arabicPeriod"/>
            </a:pPr>
            <a:endParaRPr lang="es-ES" sz="200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s-ES" sz="2000">
                <a:latin typeface="Calibri" pitchFamily="34" charset="0"/>
              </a:rPr>
              <a:t>Los pasos a seguir es añadir KPI (Indicadores de Negocio) en las áreas de Compras, Finanzas y Producción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71463" y="1265238"/>
            <a:ext cx="7375525" cy="4600575"/>
          </a:xfrm>
        </p:spPr>
        <p:txBody>
          <a:bodyPr/>
          <a:lstStyle/>
          <a:p>
            <a:r>
              <a:rPr lang="es-ES_tradnl" sz="1800" smtClean="0"/>
              <a:t>Disponer de información </a:t>
            </a:r>
            <a:r>
              <a:rPr lang="es-ES_tradnl" sz="1800" b="1" smtClean="0"/>
              <a:t>fiable </a:t>
            </a:r>
            <a:r>
              <a:rPr lang="es-ES_tradnl" sz="1800" smtClean="0"/>
              <a:t>en </a:t>
            </a:r>
            <a:r>
              <a:rPr lang="es-ES_tradnl" sz="1800" b="1" smtClean="0"/>
              <a:t>tiempo</a:t>
            </a:r>
            <a:r>
              <a:rPr lang="es-ES_tradnl" sz="1800" smtClean="0"/>
              <a:t> y </a:t>
            </a:r>
            <a:r>
              <a:rPr lang="es-ES_tradnl" sz="1800" b="1" smtClean="0"/>
              <a:t>forma </a:t>
            </a:r>
            <a:r>
              <a:rPr lang="es-ES_tradnl" sz="1800" smtClean="0"/>
              <a:t>sobre los distintos aspectos estratégicos de la actividad, de modo que se potencie la efectividad en la toma de decisiones.</a:t>
            </a:r>
          </a:p>
          <a:p>
            <a:r>
              <a:rPr lang="es-ES_tradnl" sz="1800" smtClean="0"/>
              <a:t>Controlar y efectuar el seguimiento de objetivos</a:t>
            </a:r>
          </a:p>
          <a:p>
            <a:pPr lvl="1"/>
            <a:r>
              <a:rPr lang="es-ES_tradnl" sz="1800" smtClean="0"/>
              <a:t>Estratégicos</a:t>
            </a:r>
          </a:p>
          <a:p>
            <a:pPr lvl="1"/>
            <a:r>
              <a:rPr lang="es-ES_tradnl" sz="1800" smtClean="0"/>
              <a:t>Procesos de negocio</a:t>
            </a:r>
          </a:p>
          <a:p>
            <a:r>
              <a:rPr lang="es-ES_tradnl" sz="1800" smtClean="0"/>
              <a:t>Enfocar los objetivos desde un punto de vista</a:t>
            </a:r>
          </a:p>
          <a:p>
            <a:pPr lvl="1"/>
            <a:r>
              <a:rPr lang="es-ES_tradnl" sz="1800" smtClean="0"/>
              <a:t>Económico-financiero.</a:t>
            </a:r>
          </a:p>
          <a:p>
            <a:pPr lvl="1"/>
            <a:r>
              <a:rPr lang="es-ES_tradnl" sz="1800" smtClean="0"/>
              <a:t>Resto de dimensiones de la organización (clientes, </a:t>
            </a:r>
            <a:br>
              <a:rPr lang="es-ES_tradnl" sz="1800" smtClean="0"/>
            </a:br>
            <a:r>
              <a:rPr lang="es-ES_tradnl" sz="1800" smtClean="0"/>
              <a:t>procesos, capacidades, …)</a:t>
            </a:r>
          </a:p>
          <a:p>
            <a:r>
              <a:rPr lang="es-ES_tradnl" sz="1800" smtClean="0"/>
              <a:t>Asegurar la consecución de los resultados previstos en la estrategia definida.</a:t>
            </a:r>
          </a:p>
          <a:p>
            <a:r>
              <a:rPr lang="es-ES_tradnl" sz="1800" smtClean="0"/>
              <a:t>Asegurar que la estrategia (objetivos y cumplimiento) es conocida y compartida por todos los niveles de decisión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49263" y="528638"/>
            <a:ext cx="758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del proyecto de Business </a:t>
            </a:r>
            <a:r>
              <a:rPr lang="es-ES_tradn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Intelligence</a:t>
            </a:r>
            <a:endParaRPr 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316" name="Picture 5" descr="http://www.interempresas.net/FotosArtProductos/P15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2014538"/>
            <a:ext cx="2776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5031" y="1"/>
            <a:ext cx="7598969" cy="646386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Diagrama de la Solución de BI bajo SQL Server 2005 </a:t>
            </a:r>
            <a:endParaRPr lang="es-ES_tradn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452109"/>
            <a:ext cx="65738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400"/>
            <a:ext cx="2911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3375025"/>
            <a:ext cx="30241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Corchetes"/>
          <p:cNvSpPr/>
          <p:nvPr/>
        </p:nvSpPr>
        <p:spPr>
          <a:xfrm>
            <a:off x="2989263" y="5232400"/>
            <a:ext cx="1890712" cy="3524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/>
              <a:t>A N A L I S I S</a:t>
            </a:r>
          </a:p>
        </p:txBody>
      </p:sp>
      <p:sp>
        <p:nvSpPr>
          <p:cNvPr id="9" name="3 Corchetes"/>
          <p:cNvSpPr/>
          <p:nvPr/>
        </p:nvSpPr>
        <p:spPr>
          <a:xfrm>
            <a:off x="1209675" y="1374775"/>
            <a:ext cx="1889125" cy="3524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/>
              <a:t>I N T E G R A C I </a:t>
            </a:r>
            <a:r>
              <a:rPr lang="en-US" sz="1200" b="1" dirty="0" smtClean="0"/>
              <a:t>Ó </a:t>
            </a:r>
            <a:r>
              <a:rPr lang="en-US" sz="1200" b="1" dirty="0"/>
              <a:t>N</a:t>
            </a:r>
          </a:p>
        </p:txBody>
      </p:sp>
      <p:sp>
        <p:nvSpPr>
          <p:cNvPr id="10" name="5 Corchetes"/>
          <p:cNvSpPr/>
          <p:nvPr/>
        </p:nvSpPr>
        <p:spPr>
          <a:xfrm>
            <a:off x="6880225" y="2446338"/>
            <a:ext cx="1890713" cy="3524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/>
              <a:t>E X P L O T A C I </a:t>
            </a:r>
            <a:r>
              <a:rPr lang="en-US" sz="1200" b="1" dirty="0" smtClean="0"/>
              <a:t>Ó </a:t>
            </a:r>
            <a:r>
              <a:rPr lang="en-US" sz="1200" b="1" dirty="0"/>
              <a:t>N</a:t>
            </a:r>
          </a:p>
        </p:txBody>
      </p:sp>
      <p:pic>
        <p:nvPicPr>
          <p:cNvPr id="11" name="Picture 39" descr="SQL_05_IntgSrv_ALT"/>
          <p:cNvPicPr>
            <a:picLocks noChangeAspect="1" noChangeArrowheads="1"/>
          </p:cNvPicPr>
          <p:nvPr/>
        </p:nvPicPr>
        <p:blipFill>
          <a:blip r:embed="rId5">
            <a:lum bright="100000" contrast="-100000"/>
            <a:grayscl/>
          </a:blip>
          <a:srcRect/>
          <a:stretch>
            <a:fillRect/>
          </a:stretch>
        </p:blipFill>
        <p:spPr bwMode="auto">
          <a:xfrm>
            <a:off x="330200" y="1841500"/>
            <a:ext cx="2043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2" name="Picture 40" descr="SQL_05_AnlysSvc"/>
          <p:cNvPicPr>
            <a:picLocks noChangeAspect="1" noChangeArrowheads="1"/>
          </p:cNvPicPr>
          <p:nvPr/>
        </p:nvPicPr>
        <p:blipFill>
          <a:blip r:embed="rId6">
            <a:lum bright="100000" contrast="-100000"/>
          </a:blip>
          <a:srcRect/>
          <a:stretch>
            <a:fillRect/>
          </a:stretch>
        </p:blipFill>
        <p:spPr bwMode="auto">
          <a:xfrm>
            <a:off x="1790700" y="5430838"/>
            <a:ext cx="20351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3" name="Picture 41" descr="SQL_05_RprtSvc"/>
          <p:cNvPicPr>
            <a:picLocks noChangeAspect="1" noChangeArrowheads="1"/>
          </p:cNvPicPr>
          <p:nvPr/>
        </p:nvPicPr>
        <p:blipFill>
          <a:blip r:embed="rId7">
            <a:lum bright="100000" contrast="-100000"/>
          </a:blip>
          <a:srcRect/>
          <a:stretch>
            <a:fillRect/>
          </a:stretch>
        </p:blipFill>
        <p:spPr bwMode="auto">
          <a:xfrm>
            <a:off x="7105650" y="1439863"/>
            <a:ext cx="2038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5914298" y="3822701"/>
            <a:ext cx="2620107" cy="1736725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4925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s-ES" sz="1200">
              <a:solidFill>
                <a:srgbClr val="003300"/>
              </a:solidFill>
              <a:latin typeface="Calibri" pitchFamily="34" charset="0"/>
            </a:endParaRPr>
          </a:p>
        </p:txBody>
      </p:sp>
      <p:grpSp>
        <p:nvGrpSpPr>
          <p:cNvPr id="15365" name="Group 23"/>
          <p:cNvGrpSpPr>
            <a:grpSpLocks/>
          </p:cNvGrpSpPr>
          <p:nvPr/>
        </p:nvGrpSpPr>
        <p:grpSpPr bwMode="auto">
          <a:xfrm>
            <a:off x="6210300" y="4548188"/>
            <a:ext cx="2098675" cy="728662"/>
            <a:chOff x="3948" y="2865"/>
            <a:chExt cx="1432" cy="459"/>
          </a:xfrm>
        </p:grpSpPr>
        <p:sp>
          <p:nvSpPr>
            <p:cNvPr id="15411" name="AutoShape 24"/>
            <p:cNvSpPr>
              <a:spLocks noChangeArrowheads="1"/>
            </p:cNvSpPr>
            <p:nvPr/>
          </p:nvSpPr>
          <p:spPr bwMode="auto">
            <a:xfrm>
              <a:off x="3948" y="2865"/>
              <a:ext cx="448" cy="45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52200"/>
                </a:gs>
                <a:gs pos="50000">
                  <a:srgbClr val="FF6600"/>
                </a:gs>
                <a:gs pos="100000">
                  <a:srgbClr val="5522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latin typeface="Calibri" pitchFamily="34" charset="0"/>
                </a:rPr>
                <a:t>Control </a:t>
              </a:r>
            </a:p>
            <a:p>
              <a:pPr algn="ctr" eaLnBrk="0" hangingPunct="0"/>
              <a:r>
                <a:rPr lang="en-US" sz="1200" b="1">
                  <a:latin typeface="Calibri" pitchFamily="34" charset="0"/>
                </a:rPr>
                <a:t>de </a:t>
              </a:r>
            </a:p>
            <a:p>
              <a:pPr algn="ctr" eaLnBrk="0" hangingPunct="0"/>
              <a:r>
                <a:rPr lang="en-US" sz="1200" b="1">
                  <a:latin typeface="Calibri" pitchFamily="34" charset="0"/>
                </a:rPr>
                <a:t>Horas</a:t>
              </a:r>
            </a:p>
          </p:txBody>
        </p:sp>
        <p:sp>
          <p:nvSpPr>
            <p:cNvPr id="15412" name="AutoShape 25"/>
            <p:cNvSpPr>
              <a:spLocks noChangeArrowheads="1"/>
            </p:cNvSpPr>
            <p:nvPr/>
          </p:nvSpPr>
          <p:spPr bwMode="auto">
            <a:xfrm>
              <a:off x="4448" y="2869"/>
              <a:ext cx="448" cy="45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52200"/>
                </a:gs>
                <a:gs pos="50000">
                  <a:srgbClr val="FF6600"/>
                </a:gs>
                <a:gs pos="100000">
                  <a:srgbClr val="5522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latin typeface="Calibri" pitchFamily="34" charset="0"/>
                </a:rPr>
                <a:t>Proyectos</a:t>
              </a:r>
            </a:p>
          </p:txBody>
        </p:sp>
        <p:sp>
          <p:nvSpPr>
            <p:cNvPr id="15413" name="AutoShape 26"/>
            <p:cNvSpPr>
              <a:spLocks noChangeArrowheads="1"/>
            </p:cNvSpPr>
            <p:nvPr/>
          </p:nvSpPr>
          <p:spPr bwMode="auto">
            <a:xfrm>
              <a:off x="4932" y="2873"/>
              <a:ext cx="448" cy="45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52200"/>
                </a:gs>
                <a:gs pos="50000">
                  <a:srgbClr val="FF6600"/>
                </a:gs>
                <a:gs pos="100000">
                  <a:srgbClr val="5522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latin typeface="Calibri" pitchFamily="34" charset="0"/>
                </a:rPr>
                <a:t>Finanzas</a:t>
              </a:r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438048" y="4217988"/>
            <a:ext cx="49236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wrap="none" anchor="ctr"/>
          <a:lstStyle/>
          <a:p>
            <a:pPr>
              <a:defRPr/>
            </a:pPr>
            <a:endParaRPr lang="es-ES_tradnl">
              <a:latin typeface="Calibri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1509713" y="5832475"/>
            <a:ext cx="7094537" cy="831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6192838" y="1301750"/>
            <a:ext cx="1997075" cy="2286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_tradnl">
              <a:latin typeface="Calibri" pitchFamily="34" charset="0"/>
            </a:endParaRPr>
          </a:p>
        </p:txBody>
      </p:sp>
      <p:sp>
        <p:nvSpPr>
          <p:cNvPr id="15375" name="AutoShape 2"/>
          <p:cNvSpPr>
            <a:spLocks noChangeArrowheads="1"/>
          </p:cNvSpPr>
          <p:nvPr/>
        </p:nvSpPr>
        <p:spPr bwMode="auto">
          <a:xfrm rot="-5400000">
            <a:off x="5999162" y="2397126"/>
            <a:ext cx="2384425" cy="336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0733333 h 21600"/>
              <a:gd name="T4" fmla="*/ 2147483647 w 21600"/>
              <a:gd name="T5" fmla="*/ 81466417 h 21600"/>
              <a:gd name="T6" fmla="*/ 2147483647 w 21600"/>
              <a:gd name="T7" fmla="*/ 407333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48 h 21600"/>
              <a:gd name="T14" fmla="*/ 20384 w 21600"/>
              <a:gd name="T15" fmla="*/ 157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49" y="0"/>
                </a:moveTo>
                <a:lnTo>
                  <a:pt x="18949" y="5848"/>
                </a:lnTo>
                <a:lnTo>
                  <a:pt x="3375" y="5848"/>
                </a:lnTo>
                <a:lnTo>
                  <a:pt x="3375" y="15752"/>
                </a:lnTo>
                <a:lnTo>
                  <a:pt x="18949" y="15752"/>
                </a:lnTo>
                <a:lnTo>
                  <a:pt x="1894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48"/>
                </a:moveTo>
                <a:lnTo>
                  <a:pt x="1350" y="15752"/>
                </a:lnTo>
                <a:lnTo>
                  <a:pt x="2700" y="15752"/>
                </a:lnTo>
                <a:lnTo>
                  <a:pt x="2700" y="5848"/>
                </a:lnTo>
                <a:close/>
              </a:path>
              <a:path w="21600" h="21600">
                <a:moveTo>
                  <a:pt x="0" y="5848"/>
                </a:moveTo>
                <a:lnTo>
                  <a:pt x="0" y="15752"/>
                </a:lnTo>
                <a:lnTo>
                  <a:pt x="675" y="15752"/>
                </a:lnTo>
                <a:lnTo>
                  <a:pt x="675" y="5848"/>
                </a:lnTo>
                <a:close/>
              </a:path>
            </a:pathLst>
          </a:custGeom>
          <a:solidFill>
            <a:srgbClr val="7BD37B">
              <a:alpha val="74901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01638"/>
            <a:ext cx="78533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 anchor="ctr">
            <a:spAutoFit/>
          </a:bodyPr>
          <a:lstStyle/>
          <a:p>
            <a:pPr defTabSz="679450" eaLnBrk="0" hangingPunct="0"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Esquema de Funcionamiento </a:t>
            </a:r>
          </a:p>
        </p:txBody>
      </p:sp>
      <p:grpSp>
        <p:nvGrpSpPr>
          <p:cNvPr id="15377" name="Group 5"/>
          <p:cNvGrpSpPr>
            <a:grpSpLocks/>
          </p:cNvGrpSpPr>
          <p:nvPr/>
        </p:nvGrpSpPr>
        <p:grpSpPr bwMode="auto">
          <a:xfrm>
            <a:off x="325438" y="2747963"/>
            <a:ext cx="1246187" cy="2441575"/>
            <a:chOff x="518" y="1682"/>
            <a:chExt cx="850" cy="1103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52" y="1682"/>
              <a:ext cx="524" cy="358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s-ES" sz="1200" b="1" dirty="0">
                  <a:latin typeface="Calibri" pitchFamily="34" charset="0"/>
                </a:rPr>
                <a:t>AXAPTA 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s-ES" sz="1200" b="1" dirty="0">
                  <a:latin typeface="Calibri" pitchFamily="34" charset="0"/>
                </a:rPr>
                <a:t>SQL 2005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556" y="2056"/>
              <a:ext cx="524" cy="387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s-ES" sz="1200" b="1" dirty="0">
                  <a:latin typeface="Calibri" pitchFamily="34" charset="0"/>
                </a:rPr>
                <a:t>MS 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s-ES" sz="1200" b="1" dirty="0">
                  <a:latin typeface="Calibri" pitchFamily="34" charset="0"/>
                </a:rPr>
                <a:t>ACCESS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518" y="2475"/>
              <a:ext cx="558" cy="310"/>
            </a:xfrm>
            <a:prstGeom prst="flowChartMultidocument">
              <a:avLst/>
            </a:prstGeom>
            <a:gradFill rotWithShape="0">
              <a:gsLst>
                <a:gs pos="0">
                  <a:schemeClr val="accent2">
                    <a:gamma/>
                    <a:shade val="5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6078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_tradnl" sz="1200" b="1" dirty="0">
                  <a:latin typeface="Calibri" pitchFamily="34" charset="0"/>
                </a:rPr>
                <a:t>EXCEL</a:t>
              </a:r>
            </a:p>
          </p:txBody>
        </p:sp>
        <p:sp>
          <p:nvSpPr>
            <p:cNvPr id="15408" name="Line 12"/>
            <p:cNvSpPr>
              <a:spLocks noChangeShapeType="1"/>
            </p:cNvSpPr>
            <p:nvPr/>
          </p:nvSpPr>
          <p:spPr bwMode="auto">
            <a:xfrm>
              <a:off x="1074" y="1774"/>
              <a:ext cx="288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Line 13"/>
            <p:cNvSpPr>
              <a:spLocks noChangeShapeType="1"/>
            </p:cNvSpPr>
            <p:nvPr/>
          </p:nvSpPr>
          <p:spPr bwMode="auto">
            <a:xfrm>
              <a:off x="1080" y="2213"/>
              <a:ext cx="288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Line 14"/>
            <p:cNvSpPr>
              <a:spLocks noChangeShapeType="1"/>
            </p:cNvSpPr>
            <p:nvPr/>
          </p:nvSpPr>
          <p:spPr bwMode="auto">
            <a:xfrm flipV="1">
              <a:off x="1078" y="2609"/>
              <a:ext cx="28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435225" y="2692400"/>
            <a:ext cx="1423988" cy="12922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66699">
                  <a:gamma/>
                  <a:shade val="24706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24706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STAGING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Base de Datos 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Relacional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3771900" y="3810000"/>
            <a:ext cx="1635125" cy="17367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B1CC5C">
                  <a:gamma/>
                  <a:shade val="24706"/>
                  <a:invGamma/>
                </a:srgbClr>
              </a:gs>
              <a:gs pos="50000">
                <a:srgbClr val="B1CC5C"/>
              </a:gs>
              <a:gs pos="100000">
                <a:srgbClr val="B1CC5C">
                  <a:gamma/>
                  <a:shade val="2470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DATAWAREHOUSE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s-ES" sz="1200" dirty="0">
              <a:solidFill>
                <a:srgbClr val="0033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1200" dirty="0">
                <a:solidFill>
                  <a:srgbClr val="003300"/>
                </a:solidFill>
                <a:latin typeface="Calibri" pitchFamily="34" charset="0"/>
              </a:rPr>
              <a:t>Base de Datos 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1200" dirty="0">
                <a:solidFill>
                  <a:srgbClr val="003300"/>
                </a:solidFill>
                <a:latin typeface="Calibri" pitchFamily="34" charset="0"/>
              </a:rPr>
              <a:t>Relacional</a:t>
            </a:r>
          </a:p>
        </p:txBody>
      </p:sp>
      <p:sp>
        <p:nvSpPr>
          <p:cNvPr id="15380" name="Text Box 28"/>
          <p:cNvSpPr txBox="1">
            <a:spLocks noChangeArrowheads="1"/>
          </p:cNvSpPr>
          <p:nvPr/>
        </p:nvSpPr>
        <p:spPr bwMode="auto">
          <a:xfrm>
            <a:off x="6303963" y="3759200"/>
            <a:ext cx="17589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b="1">
                <a:latin typeface="Calibri" pitchFamily="34" charset="0"/>
              </a:rPr>
              <a:t>Base de Datos Multidimensional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771409" y="2765322"/>
            <a:ext cx="1809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AMBIENTE DE LIMPIEZA Y CONSOLIDACION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589088" y="3941763"/>
            <a:ext cx="11541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Procesos ETL</a:t>
            </a: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1733556" y="2724150"/>
            <a:ext cx="6799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wrap="none" anchor="ctr"/>
          <a:lstStyle/>
          <a:p>
            <a:pPr>
              <a:defRPr/>
            </a:pPr>
            <a:endParaRPr lang="es-ES_tradnl">
              <a:latin typeface="Calibri" pitchFamily="34" charset="0"/>
            </a:endParaRPr>
          </a:p>
        </p:txBody>
      </p:sp>
      <p:cxnSp>
        <p:nvCxnSpPr>
          <p:cNvPr id="36" name="AutoShape 33"/>
          <p:cNvCxnSpPr>
            <a:cxnSpLocks noChangeShapeType="1"/>
            <a:stCxn id="21" idx="3"/>
          </p:cNvCxnSpPr>
          <p:nvPr/>
        </p:nvCxnSpPr>
        <p:spPr bwMode="auto">
          <a:xfrm rot="16200000" flipH="1">
            <a:off x="3177555" y="4099782"/>
            <a:ext cx="822325" cy="592013"/>
          </a:xfrm>
          <a:prstGeom prst="bentConnector3">
            <a:avLst>
              <a:gd name="adj1" fmla="val 100963"/>
            </a:avLst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</p:cxn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508250" y="4976813"/>
            <a:ext cx="11557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Procesos ETL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313488" y="852488"/>
            <a:ext cx="17573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APLICACIONES ANALITICAS</a:t>
            </a:r>
          </a:p>
        </p:txBody>
      </p:sp>
      <p:pic>
        <p:nvPicPr>
          <p:cNvPr id="15389" name="Picture 37" descr="SQL_05_RprtSvc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</a:blip>
          <a:srcRect/>
          <a:stretch>
            <a:fillRect/>
          </a:stretch>
        </p:blipFill>
        <p:spPr bwMode="auto">
          <a:xfrm>
            <a:off x="6451600" y="2835275"/>
            <a:ext cx="1554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8" descr="bsm_ms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1601788"/>
            <a:ext cx="14176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9" descr="SQL_05_IntgSrv_ALT"/>
          <p:cNvPicPr>
            <a:picLocks noChangeAspect="1" noChangeArrowheads="1"/>
          </p:cNvPicPr>
          <p:nvPr/>
        </p:nvPicPr>
        <p:blipFill>
          <a:blip r:embed="rId4">
            <a:lum bright="100000" contrast="-100000"/>
            <a:grayscl/>
          </a:blip>
          <a:srcRect/>
          <a:stretch>
            <a:fillRect/>
          </a:stretch>
        </p:blipFill>
        <p:spPr bwMode="auto">
          <a:xfrm>
            <a:off x="1590675" y="5803900"/>
            <a:ext cx="2043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42" name="Picture 40" descr="SQL_05_AnlysSvc"/>
          <p:cNvPicPr>
            <a:picLocks noChangeAspect="1" noChangeArrowheads="1"/>
          </p:cNvPicPr>
          <p:nvPr/>
        </p:nvPicPr>
        <p:blipFill>
          <a:blip r:embed="rId5">
            <a:lum bright="100000" contrast="-100000"/>
          </a:blip>
          <a:srcRect/>
          <a:stretch>
            <a:fillRect/>
          </a:stretch>
        </p:blipFill>
        <p:spPr bwMode="auto">
          <a:xfrm>
            <a:off x="4076700" y="5803900"/>
            <a:ext cx="2035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43" name="Picture 41" descr="SQL_05_RprtSvc"/>
          <p:cNvPicPr>
            <a:picLocks noChangeAspect="1" noChangeArrowheads="1"/>
          </p:cNvPicPr>
          <p:nvPr/>
        </p:nvPicPr>
        <p:blipFill>
          <a:blip r:embed="rId6">
            <a:lum bright="100000" contrast="-100000"/>
          </a:blip>
          <a:srcRect/>
          <a:stretch>
            <a:fillRect/>
          </a:stretch>
        </p:blipFill>
        <p:spPr bwMode="auto">
          <a:xfrm>
            <a:off x="6554788" y="5803900"/>
            <a:ext cx="2038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-130625" y="1599420"/>
            <a:ext cx="197130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ORIGEN DE LA INFORMACION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Sistemas transaccionales</a:t>
            </a:r>
            <a:endParaRPr lang="es-ES_tradnl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grpSp>
        <p:nvGrpSpPr>
          <p:cNvPr id="15395" name="Group 46"/>
          <p:cNvGrpSpPr>
            <a:grpSpLocks/>
          </p:cNvGrpSpPr>
          <p:nvPr/>
        </p:nvGrpSpPr>
        <p:grpSpPr bwMode="auto">
          <a:xfrm>
            <a:off x="6369050" y="2168525"/>
            <a:ext cx="1682750" cy="631825"/>
            <a:chOff x="-765" y="3231"/>
            <a:chExt cx="2329" cy="644"/>
          </a:xfrm>
        </p:grpSpPr>
        <p:pic>
          <p:nvPicPr>
            <p:cNvPr id="15399" name="Rectangle 1843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765" y="3231"/>
              <a:ext cx="2329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0" name="Picture 48" descr="EVLogoClear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05" y="3421"/>
              <a:ext cx="161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4710113" y="1406525"/>
            <a:ext cx="175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HERRAMIENTAS DE EXPLOTACION</a:t>
            </a:r>
          </a:p>
        </p:txBody>
      </p:sp>
      <p:cxnSp>
        <p:nvCxnSpPr>
          <p:cNvPr id="53" name="52 Conector recto"/>
          <p:cNvCxnSpPr>
            <a:endCxn id="13354" idx="1"/>
          </p:cNvCxnSpPr>
          <p:nvPr/>
        </p:nvCxnSpPr>
        <p:spPr>
          <a:xfrm rot="16200000" flipH="1">
            <a:off x="626269" y="3858419"/>
            <a:ext cx="1866900" cy="17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39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11813" y="244475"/>
            <a:ext cx="2943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350963"/>
            <a:ext cx="7772400" cy="4114800"/>
          </a:xfrm>
        </p:spPr>
        <p:txBody>
          <a:bodyPr/>
          <a:lstStyle/>
          <a:p>
            <a:r>
              <a:rPr lang="es-ES_tradnl" sz="2000" smtClean="0"/>
              <a:t>Antes</a:t>
            </a:r>
          </a:p>
          <a:p>
            <a:pPr lvl="1"/>
            <a:r>
              <a:rPr lang="es-ES_tradnl" sz="1800" smtClean="0"/>
              <a:t>Estadísticas sobre papel</a:t>
            </a:r>
          </a:p>
          <a:p>
            <a:pPr lvl="1"/>
            <a:r>
              <a:rPr lang="es-ES_tradnl" sz="1800" smtClean="0"/>
              <a:t>Herramientas de Office: Excel, Access…</a:t>
            </a:r>
          </a:p>
          <a:p>
            <a:pPr lvl="1"/>
            <a:r>
              <a:rPr lang="es-ES_tradnl" sz="1800" smtClean="0"/>
              <a:t>Usuarios con diferente información en</a:t>
            </a:r>
            <a:br>
              <a:rPr lang="es-ES_tradnl" sz="1800" smtClean="0"/>
            </a:br>
            <a:r>
              <a:rPr lang="es-ES_tradnl" sz="1800" smtClean="0"/>
              <a:t> ordenadores personales.</a:t>
            </a:r>
          </a:p>
          <a:p>
            <a:pPr lvl="1"/>
            <a:r>
              <a:rPr lang="es-ES_tradnl" sz="1800" smtClean="0"/>
              <a:t>Incoherencia de resultados y </a:t>
            </a:r>
            <a:br>
              <a:rPr lang="es-ES_tradnl" sz="1800" smtClean="0"/>
            </a:br>
            <a:r>
              <a:rPr lang="es-ES_tradnl" sz="1800" smtClean="0"/>
              <a:t>problemas de consolidación</a:t>
            </a:r>
          </a:p>
          <a:p>
            <a:pPr lvl="1"/>
            <a:endParaRPr lang="es-ES_tradnl" sz="1800" smtClean="0"/>
          </a:p>
          <a:p>
            <a:r>
              <a:rPr lang="es-ES_tradnl" sz="2000" smtClean="0"/>
              <a:t>Actualmente</a:t>
            </a:r>
          </a:p>
          <a:p>
            <a:pPr lvl="1"/>
            <a:r>
              <a:rPr lang="es-ES_tradnl" sz="1800" smtClean="0"/>
              <a:t>Datawarehouse, Cubos, Dato único ubicado en el servidor.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228600" y="274638"/>
            <a:ext cx="758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proyecto Business Intelligence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i Conference">
      <a:majorFont>
        <a:latin typeface="Segoe Black"/>
        <a:ea typeface=""/>
        <a:cs typeface=""/>
      </a:majorFont>
      <a:minorFont>
        <a:latin typeface="Segoe UI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BI</Template>
  <TotalTime>8520</TotalTime>
  <Words>476</Words>
  <Application>Microsoft PowerPoint</Application>
  <PresentationFormat>Presentación en pantalla (4:3)</PresentationFormat>
  <Paragraphs>102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Vértice</vt:lpstr>
      <vt:lpstr>Diapositiva 1</vt:lpstr>
      <vt:lpstr>¿Quiénes Somos?</vt:lpstr>
      <vt:lpstr>Programas Aeroespaciales</vt:lpstr>
      <vt:lpstr>MS Dynamics Axapta</vt:lpstr>
      <vt:lpstr>Problemática </vt:lpstr>
      <vt:lpstr>Diapositiva 6</vt:lpstr>
      <vt:lpstr>Diagrama de la Solución de BI bajo SQL Server 2005 </vt:lpstr>
      <vt:lpstr>Diapositiva 8</vt:lpstr>
      <vt:lpstr>Diapositiva 9</vt:lpstr>
      <vt:lpstr>Diapositiva 10</vt:lpstr>
      <vt:lpstr>Diapositiva 11</vt:lpstr>
    </vt:vector>
  </TitlesOfParts>
  <Company>Watermark Spain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Corporativa WM </dc:title>
  <dc:creator>Josep Romero</dc:creator>
  <cp:lastModifiedBy>Gonzalo</cp:lastModifiedBy>
  <cp:revision>327</cp:revision>
  <dcterms:created xsi:type="dcterms:W3CDTF">2002-08-29T11:21:16Z</dcterms:created>
  <dcterms:modified xsi:type="dcterms:W3CDTF">2008-01-17T09:36:34Z</dcterms:modified>
</cp:coreProperties>
</file>