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1" r:id="rId1"/>
  </p:sldMasterIdLst>
  <p:notesMasterIdLst>
    <p:notesMasterId r:id="rId15"/>
  </p:notesMasterIdLst>
  <p:sldIdLst>
    <p:sldId id="258" r:id="rId2"/>
    <p:sldId id="390" r:id="rId3"/>
    <p:sldId id="395" r:id="rId4"/>
    <p:sldId id="396" r:id="rId5"/>
    <p:sldId id="399" r:id="rId6"/>
    <p:sldId id="397" r:id="rId7"/>
    <p:sldId id="400" r:id="rId8"/>
    <p:sldId id="389" r:id="rId9"/>
    <p:sldId id="392" r:id="rId10"/>
    <p:sldId id="388" r:id="rId11"/>
    <p:sldId id="391" r:id="rId12"/>
    <p:sldId id="394" r:id="rId13"/>
    <p:sldId id="3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09" autoAdjust="0"/>
  </p:normalViewPr>
  <p:slideViewPr>
    <p:cSldViewPr snapToGrid="0" showGuides="1">
      <p:cViewPr varScale="1">
        <p:scale>
          <a:sx n="60" d="100"/>
          <a:sy n="60" d="100"/>
        </p:scale>
        <p:origin x="-15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9BA66-DE22-4E4D-BC52-F9B612668D91}" type="datetimeFigureOut">
              <a:rPr lang="en-US" smtClean="0"/>
              <a:pPr/>
              <a:t>6/22/2010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64BA6-B32D-4B2D-811B-ED9F3B49A29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D64BA6-B32D-4B2D-811B-ED9F3B49A298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981075"/>
            <a:ext cx="7772400" cy="1571625"/>
          </a:xfrm>
        </p:spPr>
        <p:txBody>
          <a:bodyPr anchor="ctr"/>
          <a:lstStyle>
            <a:lvl1pPr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4418013"/>
            <a:ext cx="7861300" cy="585787"/>
          </a:xfrm>
        </p:spPr>
        <p:txBody>
          <a:bodyPr anchor="ctr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8772" y="1584325"/>
            <a:ext cx="5484578" cy="2214563"/>
          </a:xfrm>
        </p:spPr>
        <p:txBody>
          <a:bodyPr vert="eaVert"/>
          <a:lstStyle>
            <a:lvl1pPr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4500" y="127000"/>
            <a:ext cx="2228850" cy="3671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2111" y="127000"/>
            <a:ext cx="2769989" cy="3671888"/>
          </a:xfrm>
        </p:spPr>
        <p:txBody>
          <a:bodyPr vert="eaVert"/>
          <a:lstStyle>
            <a:lvl1pPr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" y="1584325"/>
            <a:ext cx="8646160" cy="2214563"/>
          </a:xfrm>
        </p:spPr>
        <p:txBody>
          <a:bodyPr/>
          <a:lstStyle>
            <a:lvl1pPr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A808C1-CE7E-4FF3-B7AC-C2093BFED3C8}" type="datetimeFigureOut">
              <a:rPr lang="en-US" smtClean="0"/>
              <a:pPr/>
              <a:t>6/22/2010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A6C153-38FD-458D-A050-38F14922E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" y="1584325"/>
            <a:ext cx="4381500" cy="221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584325"/>
            <a:ext cx="4381500" cy="221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" y="127000"/>
            <a:ext cx="88709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Title Slide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1584325"/>
            <a:ext cx="89154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460375" indent="-4603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55663" indent="-3937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258888" indent="-4016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595438" indent="-334963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19097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3669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8241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2813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7385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7095"/>
            <a:ext cx="8229600" cy="1143000"/>
          </a:xfrm>
        </p:spPr>
        <p:txBody>
          <a:bodyPr>
            <a:normAutofit fontScale="90000"/>
          </a:bodyPr>
          <a:lstStyle/>
          <a:p>
            <a:pPr marR="0" algn="ctr" rtl="0"/>
            <a:r>
              <a:rPr lang="en-US" dirty="0" smtClean="0"/>
              <a:t>D</a:t>
            </a:r>
            <a:r>
              <a:rPr lang="en-US" b="1" dirty="0" smtClean="0"/>
              <a:t>omain and Persistence Patterns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Isolating Database Logic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3490186"/>
          </a:xfrm>
        </p:spPr>
        <p:txBody>
          <a:bodyPr/>
          <a:lstStyle/>
          <a:p>
            <a:r>
              <a:rPr lang="en-US" dirty="0" smtClean="0"/>
              <a:t>Separate Business Logic from Storage Code</a:t>
            </a:r>
          </a:p>
          <a:p>
            <a:r>
              <a:rPr lang="en-US" dirty="0" smtClean="0"/>
              <a:t>Persistence Patterns</a:t>
            </a:r>
          </a:p>
          <a:p>
            <a:r>
              <a:rPr lang="en-US" dirty="0" smtClean="0"/>
              <a:t>	Data Mapper</a:t>
            </a:r>
          </a:p>
          <a:p>
            <a:r>
              <a:rPr lang="en-US" dirty="0" smtClean="0"/>
              <a:t>	Repository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Mapper Pattern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3490186"/>
          </a:xfrm>
        </p:spPr>
        <p:txBody>
          <a:bodyPr/>
          <a:lstStyle/>
          <a:p>
            <a:r>
              <a:rPr lang="en-US" dirty="0" smtClean="0"/>
              <a:t>Maps Domain Objects to Database Tables</a:t>
            </a:r>
          </a:p>
          <a:p>
            <a:r>
              <a:rPr lang="en-US" dirty="0" smtClean="0"/>
              <a:t>Object Relational Mapping (ORM)</a:t>
            </a:r>
          </a:p>
          <a:p>
            <a:r>
              <a:rPr lang="en-US" dirty="0" smtClean="0"/>
              <a:t>Simple Implementation in current example</a:t>
            </a:r>
          </a:p>
          <a:p>
            <a:r>
              <a:rPr lang="en-US" dirty="0" smtClean="0"/>
              <a:t>ICustomerDataMapper</a:t>
            </a:r>
          </a:p>
          <a:p>
            <a:r>
              <a:rPr lang="en-US" dirty="0" smtClean="0"/>
              <a:t> Interface based design</a:t>
            </a:r>
          </a:p>
          <a:p>
            <a:r>
              <a:rPr lang="en-US" dirty="0" smtClean="0"/>
              <a:t>Inversion of Control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 Pattern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2899255"/>
          </a:xfrm>
        </p:spPr>
        <p:txBody>
          <a:bodyPr/>
          <a:lstStyle/>
          <a:p>
            <a:r>
              <a:rPr lang="en-US" dirty="0" smtClean="0"/>
              <a:t>Query based on objects, not relational tables</a:t>
            </a:r>
          </a:p>
          <a:p>
            <a:r>
              <a:rPr lang="en-US" dirty="0" smtClean="0"/>
              <a:t>Simple criterion query</a:t>
            </a:r>
          </a:p>
          <a:p>
            <a:r>
              <a:rPr lang="en-US" dirty="0" smtClean="0"/>
              <a:t>Returns a collection of objects</a:t>
            </a:r>
          </a:p>
          <a:p>
            <a:r>
              <a:rPr lang="en-US" dirty="0" smtClean="0"/>
              <a:t>Uses Data Mapping layer</a:t>
            </a:r>
          </a:p>
          <a:p>
            <a:r>
              <a:rPr lang="en-US" dirty="0" smtClean="0"/>
              <a:t>Interface based </a:t>
            </a:r>
            <a:r>
              <a:rPr lang="en-US" dirty="0" smtClean="0"/>
              <a:t>Inversion </a:t>
            </a:r>
            <a:r>
              <a:rPr lang="en-US" smtClean="0"/>
              <a:t>of Control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3342453"/>
          </a:xfrm>
        </p:spPr>
        <p:txBody>
          <a:bodyPr/>
          <a:lstStyle/>
          <a:p>
            <a:r>
              <a:rPr lang="en-US" dirty="0" smtClean="0"/>
              <a:t>Domain patterns are industry specific</a:t>
            </a:r>
          </a:p>
          <a:p>
            <a:r>
              <a:rPr lang="en-US" dirty="0" smtClean="0"/>
              <a:t>Persistence patterns separate the business logic from knowledge of how the data is stored</a:t>
            </a:r>
          </a:p>
          <a:p>
            <a:r>
              <a:rPr lang="en-US" dirty="0" smtClean="0"/>
              <a:t>Interface based design</a:t>
            </a:r>
          </a:p>
          <a:p>
            <a:r>
              <a:rPr lang="en-US" dirty="0" smtClean="0"/>
              <a:t>Data Mapper Pattern</a:t>
            </a:r>
          </a:p>
          <a:p>
            <a:r>
              <a:rPr lang="en-US" dirty="0" smtClean="0"/>
              <a:t>Repository Pattern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Pattern Types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" y="2558101"/>
            <a:ext cx="8915400" cy="1126462"/>
          </a:xfrm>
        </p:spPr>
        <p:txBody>
          <a:bodyPr/>
          <a:lstStyle/>
          <a:p>
            <a:r>
              <a:rPr lang="en-US" dirty="0" smtClean="0"/>
              <a:t>Design Patterns</a:t>
            </a:r>
          </a:p>
          <a:p>
            <a:r>
              <a:rPr lang="en-US" dirty="0" smtClean="0"/>
              <a:t>Business Logic Patterns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Logic Patterns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" y="2274838"/>
            <a:ext cx="8915400" cy="2308324"/>
          </a:xfrm>
        </p:spPr>
        <p:txBody>
          <a:bodyPr/>
          <a:lstStyle/>
          <a:p>
            <a:r>
              <a:rPr lang="en-US" dirty="0" smtClean="0"/>
              <a:t>Transaction Script</a:t>
            </a:r>
          </a:p>
          <a:p>
            <a:r>
              <a:rPr lang="en-US" dirty="0" smtClean="0"/>
              <a:t>Domain Model</a:t>
            </a:r>
          </a:p>
          <a:p>
            <a:r>
              <a:rPr lang="en-US" smtClean="0"/>
              <a:t>Table Module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Script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2308324"/>
          </a:xfrm>
        </p:spPr>
        <p:txBody>
          <a:bodyPr/>
          <a:lstStyle/>
          <a:p>
            <a:r>
              <a:rPr lang="en-US" dirty="0" smtClean="0"/>
              <a:t>User Action relates directly to database action</a:t>
            </a:r>
          </a:p>
          <a:p>
            <a:r>
              <a:rPr lang="en-US" dirty="0" smtClean="0"/>
              <a:t>Typically CRUD operations</a:t>
            </a:r>
          </a:p>
          <a:p>
            <a:r>
              <a:rPr lang="en-US" dirty="0" smtClean="0"/>
              <a:t>Database code is straight-forward</a:t>
            </a:r>
          </a:p>
          <a:p>
            <a:r>
              <a:rPr lang="en-US" dirty="0" smtClean="0"/>
              <a:t>Result can be displayed to user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Objects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1569660"/>
          </a:xfrm>
        </p:spPr>
        <p:txBody>
          <a:bodyPr/>
          <a:lstStyle/>
          <a:p>
            <a:r>
              <a:rPr lang="en-US" dirty="0" smtClean="0"/>
              <a:t>Complex business logic can require multiple processing paths, with multiple options</a:t>
            </a:r>
          </a:p>
          <a:p>
            <a:r>
              <a:rPr lang="en-US" dirty="0" smtClean="0"/>
              <a:t>Better modeled with classes in domain layer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Module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3194721"/>
          </a:xfrm>
        </p:spPr>
        <p:txBody>
          <a:bodyPr/>
          <a:lstStyle/>
          <a:p>
            <a:r>
              <a:rPr lang="en-US" dirty="0" smtClean="0"/>
              <a:t>Class corresponds to virtual database table</a:t>
            </a:r>
          </a:p>
          <a:p>
            <a:r>
              <a:rPr lang="en-US" dirty="0" smtClean="0"/>
              <a:t>Use record or data set</a:t>
            </a:r>
          </a:p>
          <a:p>
            <a:r>
              <a:rPr lang="en-US" dirty="0" smtClean="0"/>
              <a:t>Still CRUD operations</a:t>
            </a:r>
          </a:p>
          <a:p>
            <a:r>
              <a:rPr lang="en-US" dirty="0" smtClean="0"/>
              <a:t>Good for applications with minimal business logic complexity, but complicated data relationships.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Module Issues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640" y="1584325"/>
            <a:ext cx="8646160" cy="2160591"/>
          </a:xfrm>
        </p:spPr>
        <p:txBody>
          <a:bodyPr/>
          <a:lstStyle/>
          <a:p>
            <a:r>
              <a:rPr lang="en-US" dirty="0" smtClean="0"/>
              <a:t>Applications do not always have a simple relationship with database tables</a:t>
            </a:r>
          </a:p>
          <a:p>
            <a:r>
              <a:rPr lang="en-US" dirty="0" smtClean="0"/>
              <a:t>Close coupling of database and business logic</a:t>
            </a:r>
          </a:p>
          <a:p>
            <a:r>
              <a:rPr lang="en-US" dirty="0" smtClean="0"/>
              <a:t>Can make evolving the </a:t>
            </a:r>
            <a:r>
              <a:rPr lang="en-US" smtClean="0"/>
              <a:t>application difficult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Model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2160591"/>
          </a:xfrm>
        </p:spPr>
        <p:txBody>
          <a:bodyPr/>
          <a:lstStyle/>
          <a:p>
            <a:r>
              <a:rPr lang="en-US" dirty="0" smtClean="0"/>
              <a:t>Model business logic with classes</a:t>
            </a:r>
          </a:p>
          <a:p>
            <a:r>
              <a:rPr lang="en-US" dirty="0" smtClean="0"/>
              <a:t>Use interface based polymorphism to partition and layer</a:t>
            </a:r>
          </a:p>
          <a:p>
            <a:r>
              <a:rPr lang="en-US" dirty="0" smtClean="0"/>
              <a:t>Object-relational mismatch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Domain Model?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4819781"/>
          </a:xfrm>
        </p:spPr>
        <p:txBody>
          <a:bodyPr/>
          <a:lstStyle/>
          <a:p>
            <a:r>
              <a:rPr lang="en-US" dirty="0" smtClean="0"/>
              <a:t>Many applications do not stay simple</a:t>
            </a:r>
          </a:p>
          <a:p>
            <a:r>
              <a:rPr lang="en-US" dirty="0" smtClean="0"/>
              <a:t>Simple apps will have minimal object-relational mismatches</a:t>
            </a:r>
          </a:p>
          <a:p>
            <a:r>
              <a:rPr lang="en-US" dirty="0" smtClean="0"/>
              <a:t>Hard to evolve Transaction Script or Table Module.</a:t>
            </a:r>
          </a:p>
          <a:p>
            <a:r>
              <a:rPr lang="en-US" dirty="0" smtClean="0"/>
              <a:t>Domain Modeling:</a:t>
            </a:r>
          </a:p>
          <a:p>
            <a:r>
              <a:rPr lang="en-US" dirty="0" smtClean="0"/>
              <a:t>	</a:t>
            </a:r>
            <a:r>
              <a:rPr lang="en-US" sz="2800" dirty="0" smtClean="0"/>
              <a:t>Eric Evans, "Domain Driven Design"</a:t>
            </a:r>
          </a:p>
          <a:p>
            <a:r>
              <a:rPr lang="en-US" sz="2800" dirty="0" smtClean="0"/>
              <a:t>	Jimmy Nilsson, "Applying Domain-Driven</a:t>
            </a:r>
            <a:br>
              <a:rPr lang="en-US" sz="2800" dirty="0" smtClean="0"/>
            </a:br>
            <a:r>
              <a:rPr lang="en-US" sz="2800" dirty="0" smtClean="0"/>
              <a:t>    Design and Patterns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ebcast Template - MSDN">
  <a:themeElements>
    <a:clrScheme name="Webcast Template - MSDN 1">
      <a:dk1>
        <a:srgbClr val="000000"/>
      </a:dk1>
      <a:lt1>
        <a:srgbClr val="FFFFFF"/>
      </a:lt1>
      <a:dk2>
        <a:srgbClr val="00478E"/>
      </a:dk2>
      <a:lt2>
        <a:srgbClr val="FFD34F"/>
      </a:lt2>
      <a:accent1>
        <a:srgbClr val="FCEB98"/>
      </a:accent1>
      <a:accent2>
        <a:srgbClr val="EB7C35"/>
      </a:accent2>
      <a:accent3>
        <a:srgbClr val="AAB1C6"/>
      </a:accent3>
      <a:accent4>
        <a:srgbClr val="DADADA"/>
      </a:accent4>
      <a:accent5>
        <a:srgbClr val="FDF3CA"/>
      </a:accent5>
      <a:accent6>
        <a:srgbClr val="D5702F"/>
      </a:accent6>
      <a:hlink>
        <a:srgbClr val="FFCC00"/>
      </a:hlink>
      <a:folHlink>
        <a:srgbClr val="6294CD"/>
      </a:folHlink>
    </a:clrScheme>
    <a:fontScheme name="Webcast Template - MSD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defRPr>
        </a:defPPr>
      </a:lstStyle>
    </a:lnDef>
  </a:objectDefaults>
  <a:extraClrSchemeLst>
    <a:extraClrScheme>
      <a:clrScheme name="Webcast Template - MSDN 1">
        <a:dk1>
          <a:srgbClr val="000000"/>
        </a:dk1>
        <a:lt1>
          <a:srgbClr val="FFFFFF"/>
        </a:lt1>
        <a:dk2>
          <a:srgbClr val="00478E"/>
        </a:dk2>
        <a:lt2>
          <a:srgbClr val="FFD34F"/>
        </a:lt2>
        <a:accent1>
          <a:srgbClr val="FCEB98"/>
        </a:accent1>
        <a:accent2>
          <a:srgbClr val="EB7C35"/>
        </a:accent2>
        <a:accent3>
          <a:srgbClr val="AAB1C6"/>
        </a:accent3>
        <a:accent4>
          <a:srgbClr val="DADADA"/>
        </a:accent4>
        <a:accent5>
          <a:srgbClr val="FDF3CA"/>
        </a:accent5>
        <a:accent6>
          <a:srgbClr val="D5702F"/>
        </a:accent6>
        <a:hlink>
          <a:srgbClr val="FFCC00"/>
        </a:hlink>
        <a:folHlink>
          <a:srgbClr val="6294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01WebParts</Template>
  <TotalTime>521</TotalTime>
  <Words>263</Words>
  <Application>Microsoft Office PowerPoint</Application>
  <PresentationFormat>On-screen Show (4:3)</PresentationFormat>
  <Paragraphs>61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Webcast Template - MSDN</vt:lpstr>
      <vt:lpstr>Domain and Persistence Patterns</vt:lpstr>
      <vt:lpstr>Fundamental Pattern Types</vt:lpstr>
      <vt:lpstr>Business Logic Patterns</vt:lpstr>
      <vt:lpstr>Transaction Script</vt:lpstr>
      <vt:lpstr>Using Objects</vt:lpstr>
      <vt:lpstr>Table Module</vt:lpstr>
      <vt:lpstr>Table Module Issues</vt:lpstr>
      <vt:lpstr>Domain Model</vt:lpstr>
      <vt:lpstr>Why use Domain Model?</vt:lpstr>
      <vt:lpstr>Isolating Database Logic</vt:lpstr>
      <vt:lpstr>Data Mapper Pattern</vt:lpstr>
      <vt:lpstr>Repository Pattern</vt:lpstr>
      <vt:lpstr>Summary</vt:lpstr>
    </vt:vector>
  </TitlesOfParts>
  <Company>Reliable Software,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Partitioning and Layering Fundamentals</dc:title>
  <dc:creator>Michael Stiefel</dc:creator>
  <cp:lastModifiedBy>Michael Stiefel</cp:lastModifiedBy>
  <cp:revision>220</cp:revision>
  <dcterms:created xsi:type="dcterms:W3CDTF">2010-02-10T14:27:53Z</dcterms:created>
  <dcterms:modified xsi:type="dcterms:W3CDTF">2010-06-22T15:07:47Z</dcterms:modified>
</cp:coreProperties>
</file>