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5"/>
    <p:sldMasterId id="2147483718" r:id="rId6"/>
    <p:sldMasterId id="2147483722" r:id="rId7"/>
  </p:sldMasterIdLst>
  <p:notesMasterIdLst>
    <p:notesMasterId r:id="rId17"/>
  </p:notesMasterIdLst>
  <p:handoutMasterIdLst>
    <p:handoutMasterId r:id="rId18"/>
  </p:handoutMasterIdLst>
  <p:sldIdLst>
    <p:sldId id="257" r:id="rId8"/>
    <p:sldId id="412" r:id="rId9"/>
    <p:sldId id="409" r:id="rId10"/>
    <p:sldId id="410" r:id="rId11"/>
    <p:sldId id="417" r:id="rId12"/>
    <p:sldId id="413" r:id="rId13"/>
    <p:sldId id="414" r:id="rId14"/>
    <p:sldId id="415" r:id="rId15"/>
    <p:sldId id="416" r:id="rId16"/>
  </p:sldIdLst>
  <p:sldSz cx="12188825" cy="6858000"/>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khil Balagopalan" initials="NB"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D30"/>
    <a:srgbClr val="000000"/>
    <a:srgbClr val="1B90D3"/>
    <a:srgbClr val="00CC00"/>
    <a:srgbClr val="FFFFFF"/>
    <a:srgbClr val="00A400"/>
    <a:srgbClr val="2CC2FF"/>
    <a:srgbClr val="002060"/>
    <a:srgbClr val="FFF144"/>
    <a:srgbClr val="FF28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0" autoAdjust="0"/>
    <p:restoredTop sz="81182" autoAdjust="0"/>
  </p:normalViewPr>
  <p:slideViewPr>
    <p:cSldViewPr snapToGrid="0">
      <p:cViewPr varScale="1">
        <p:scale>
          <a:sx n="55" d="100"/>
          <a:sy n="55" d="100"/>
        </p:scale>
        <p:origin x="-96" y="-84"/>
      </p:cViewPr>
      <p:guideLst>
        <p:guide orient="horz" pos="144"/>
        <p:guide orient="horz" pos="895"/>
        <p:guide orient="horz" pos="1484"/>
        <p:guide orient="horz" pos="1123"/>
        <p:guide orient="horz" pos="1895"/>
        <p:guide pos="5496"/>
        <p:guide pos="339"/>
        <p:guide pos="611"/>
        <p:guide pos="7345"/>
        <p:guide pos="3838"/>
        <p:guide pos="7066"/>
      </p:guideLst>
    </p:cSldViewPr>
  </p:slideViewPr>
  <p:outlineViewPr>
    <p:cViewPr>
      <p:scale>
        <a:sx n="33" d="100"/>
        <a:sy n="33" d="100"/>
      </p:scale>
      <p:origin x="12" y="2724"/>
    </p:cViewPr>
  </p:outlineViewPr>
  <p:notesTextViewPr>
    <p:cViewPr>
      <p:scale>
        <a:sx n="100" d="100"/>
        <a:sy n="100" d="100"/>
      </p:scale>
      <p:origin x="0" y="0"/>
    </p:cViewPr>
  </p:notesTextViewPr>
  <p:sorterViewPr>
    <p:cViewPr>
      <p:scale>
        <a:sx n="100" d="100"/>
        <a:sy n="100" d="100"/>
      </p:scale>
      <p:origin x="0" y="1374"/>
    </p:cViewPr>
  </p:sorterViewPr>
  <p:notesViewPr>
    <p:cSldViewPr snapToGrid="0" showGuides="1">
      <p:cViewPr varScale="1">
        <p:scale>
          <a:sx n="71" d="100"/>
          <a:sy n="71" d="100"/>
        </p:scale>
        <p:origin x="-208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latin typeface="Segoe UI" pitchFamily="34" charset="0"/>
              </a:rPr>
              <a:t>Tech-days Japan 2009</a:t>
            </a:r>
            <a:endParaRPr lang="en-US" dirty="0">
              <a:latin typeface="Segoe UI"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Segoe UI" pitchFamily="34" charset="0"/>
              </a:rPr>
              <a:pPr/>
              <a:t>4/26/2010</a:t>
            </a:fld>
            <a:endParaRPr lang="en-US" dirty="0">
              <a:latin typeface="Segoe UI"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Segoe UI" pitchFamily="34" charset="0"/>
              </a:rPr>
              <a:t>© 2009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Segoe UI" pitchFamily="34" charset="0"/>
              </a:rPr>
            </a:br>
            <a:r>
              <a:rPr lang="en-US" sz="500" dirty="0" smtClean="0">
                <a:solidFill>
                  <a:srgbClr val="000000"/>
                </a:solidFill>
                <a:latin typeface="Segoe UI"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Segoe UI" pitchFamily="34" charset="0"/>
              </a:rPr>
              <a:pPr/>
              <a:t>‹#›</a:t>
            </a:fld>
            <a:endParaRPr lang="en-US" dirty="0">
              <a:latin typeface="Segoe UI" pitchFamily="34" charset="0"/>
            </a:endParaRPr>
          </a:p>
        </p:txBody>
      </p:sp>
    </p:spTree>
    <p:extLst>
      <p:ext uri="{BB962C8B-B14F-4D97-AF65-F5344CB8AC3E}">
        <p14:creationId xmlns:p14="http://schemas.microsoft.com/office/powerpoint/2010/main" val="2052826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r>
              <a:rPr lang="en-US" dirty="0" smtClean="0"/>
              <a:t>Tech-days Japan 2009</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7C3FBCD4-166E-446F-AF18-7D4A0CF9AEF6}" type="datetimeFigureOut">
              <a:rPr lang="en-US" smtClean="0"/>
              <a:pPr/>
              <a:t>4/26/2010</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latin typeface="Segoe UI" pitchFamily="34" charset="0"/>
              </a:rPr>
              <a:t>© 2009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Segoe UI" pitchFamily="34" charset="0"/>
              </a:rPr>
            </a:br>
            <a:r>
              <a:rPr lang="en-US" dirty="0" smtClean="0">
                <a:solidFill>
                  <a:srgbClr val="000000"/>
                </a:solidFill>
                <a:latin typeface="Segoe UI"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Segoe UI" pitchFamily="34" charset="0"/>
              </a:defRPr>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2860717289"/>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U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mscomapps/gcrpinternal/Case_Study_Detail.aspx?casestudyid=201290"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4/26/2010 1:48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Segoe UI"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Segoe UI" pitchFamily="34" charset="0"/>
              </a:rPr>
            </a:br>
            <a:r>
              <a:rPr lang="en-US" sz="500" dirty="0" smtClean="0">
                <a:solidFill>
                  <a:srgbClr val="000000"/>
                </a:solidFill>
                <a:latin typeface="Segoe UI" pitchFamily="34" charset="0"/>
              </a:rPr>
              <a:t>MICROSOFT MAKES NO WARRANTIES, EXPRESS, IMPLIED OR STATUTORY, AS TO THE INFORMATION IN THIS PRESENTATION.</a:t>
            </a:r>
          </a:p>
          <a:p>
            <a:endParaRPr lang="en-US" sz="500" dirty="0">
              <a:latin typeface="Segoe UI"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Host to lay out objectives:</a:t>
            </a:r>
          </a:p>
          <a:p>
            <a:endParaRPr lang="en-US" dirty="0" smtClean="0"/>
          </a:p>
          <a:p>
            <a:pPr>
              <a:buFont typeface="Wingdings" pitchFamily="2" charset="2"/>
              <a:buChar char="Ø"/>
            </a:pPr>
            <a:r>
              <a:rPr lang="en-US" sz="800" dirty="0" smtClean="0"/>
              <a:t>Learn from early adopters (Microsoft customers/partners) on how best to plan for and execute a successful pilot project for Windows 7 deployments in their organizations.</a:t>
            </a:r>
          </a:p>
          <a:p>
            <a:pPr>
              <a:buFont typeface="Wingdings" pitchFamily="2" charset="2"/>
              <a:buChar char="Ø"/>
            </a:pPr>
            <a:r>
              <a:rPr lang="en-US" sz="800" dirty="0" smtClean="0"/>
              <a:t>Gain a deeper understanding on how to resolve critical areas such as application compatibility, image engineering, deployment infrastructure and more.</a:t>
            </a:r>
          </a:p>
          <a:p>
            <a:pPr>
              <a:buFont typeface="Wingdings" pitchFamily="2" charset="2"/>
              <a:buChar char="Ø"/>
            </a:pPr>
            <a:r>
              <a:rPr lang="en-US" sz="800" dirty="0" smtClean="0"/>
              <a:t>Get your questions answered so you can start rolling out your Windows 7 pilot programs in your organization.</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extLst>
      <p:ext uri="{BB962C8B-B14F-4D97-AF65-F5344CB8AC3E}">
        <p14:creationId xmlns:p14="http://schemas.microsoft.com/office/powerpoint/2010/main" val="3413828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a:lnSpc>
                <a:spcPct val="115000"/>
              </a:lnSpc>
              <a:spcBef>
                <a:spcPts val="0"/>
              </a:spcBef>
              <a:spcAft>
                <a:spcPts val="1000"/>
              </a:spcAft>
            </a:pPr>
            <a:r>
              <a:rPr lang="en-US" sz="1000" b="1" dirty="0" smtClean="0">
                <a:latin typeface="Calibri"/>
                <a:ea typeface="Calibri"/>
                <a:cs typeface="Times New Roman"/>
              </a:rPr>
              <a:t>Delivering on the Essential Capabilities: Supporting Ultimate Flexibility</a:t>
            </a:r>
            <a:r>
              <a:rPr lang="en-US" sz="1000" b="1" baseline="0" dirty="0" smtClean="0">
                <a:latin typeface="Calibri"/>
                <a:ea typeface="Calibri"/>
                <a:cs typeface="Times New Roman"/>
              </a:rPr>
              <a:t> with Windows 7, Desktop Virtualization and System Center</a:t>
            </a:r>
            <a:endParaRPr lang="en-US" sz="800" dirty="0" smtClean="0">
              <a:latin typeface="Calibri"/>
              <a:ea typeface="Calibri"/>
              <a:cs typeface="Times New Roman"/>
            </a:endParaRPr>
          </a:p>
          <a:p>
            <a:pPr marL="0" marR="0">
              <a:lnSpc>
                <a:spcPct val="115000"/>
              </a:lnSpc>
              <a:spcBef>
                <a:spcPts val="0"/>
              </a:spcBef>
              <a:spcAft>
                <a:spcPts val="0"/>
              </a:spcAft>
            </a:pPr>
            <a:r>
              <a:rPr lang="en-US" sz="900" b="1" kern="1200" dirty="0" smtClean="0">
                <a:latin typeface="Calibri"/>
                <a:ea typeface="Calibri"/>
                <a:cs typeface="Calibri"/>
              </a:rPr>
              <a:t>Essential Points to Land:</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900" kern="1200" dirty="0" smtClean="0">
                <a:latin typeface="Calibri"/>
                <a:ea typeface="Times New Roman"/>
                <a:cs typeface="Calibri"/>
              </a:rPr>
              <a:t>All </a:t>
            </a:r>
            <a:r>
              <a:rPr lang="en-US" sz="900" b="1" kern="1200" dirty="0" smtClean="0">
                <a:latin typeface="Calibri"/>
                <a:ea typeface="Times New Roman"/>
                <a:cs typeface="Calibri"/>
              </a:rPr>
              <a:t>4 essential capabilities</a:t>
            </a:r>
            <a:r>
              <a:rPr lang="en-US" sz="900" kern="1200" dirty="0" smtClean="0">
                <a:latin typeface="Calibri"/>
                <a:ea typeface="Times New Roman"/>
                <a:cs typeface="Calibri"/>
              </a:rPr>
              <a:t> are </a:t>
            </a:r>
            <a:r>
              <a:rPr lang="en-US" sz="900" kern="1200" dirty="0" err="1" smtClean="0">
                <a:latin typeface="Calibri"/>
                <a:ea typeface="Times New Roman"/>
                <a:cs typeface="Calibri"/>
              </a:rPr>
              <a:t>acheived</a:t>
            </a:r>
            <a:r>
              <a:rPr lang="en-US" sz="900" kern="1200" dirty="0" smtClean="0">
                <a:latin typeface="Calibri"/>
                <a:ea typeface="Times New Roman"/>
                <a:cs typeface="Calibri"/>
              </a:rPr>
              <a:t> in this scenario</a:t>
            </a:r>
            <a:br>
              <a:rPr lang="en-US" sz="900" kern="1200" dirty="0" smtClean="0">
                <a:latin typeface="Calibri"/>
                <a:ea typeface="Times New Roman"/>
                <a:cs typeface="Calibri"/>
              </a:rPr>
            </a:br>
            <a:endParaRPr lang="en-US" sz="800" dirty="0" smtClean="0">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900" kern="1200" dirty="0" smtClean="0">
                <a:latin typeface="Calibri"/>
                <a:ea typeface="Times New Roman"/>
                <a:cs typeface="Calibri"/>
              </a:rPr>
              <a:t>Works both online and offline (VDI differentiator) </a:t>
            </a:r>
            <a:br>
              <a:rPr lang="en-US" sz="900" kern="1200" dirty="0" smtClean="0">
                <a:latin typeface="Calibri"/>
                <a:ea typeface="Times New Roman"/>
                <a:cs typeface="Calibri"/>
              </a:rPr>
            </a:br>
            <a:endParaRPr lang="en-US" sz="800" dirty="0" smtClean="0">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900" kern="1200" dirty="0" smtClean="0">
                <a:latin typeface="Calibri"/>
                <a:ea typeface="Times New Roman"/>
                <a:cs typeface="Calibri"/>
              </a:rPr>
              <a:t>Serves a fast-growing segment of end users: Mobile</a:t>
            </a:r>
            <a:r>
              <a:rPr lang="en-US" sz="900" kern="1200" baseline="0" dirty="0" smtClean="0">
                <a:latin typeface="Calibri"/>
                <a:ea typeface="Times New Roman"/>
                <a:cs typeface="Calibri"/>
              </a:rPr>
              <a:t> Workers, a segment that will be more than 30 percent of the workforce by the end of 2011</a:t>
            </a:r>
            <a:r>
              <a:rPr lang="en-US" sz="900" kern="1200" dirty="0" smtClean="0">
                <a:latin typeface="Calibri"/>
                <a:ea typeface="Calibri"/>
                <a:cs typeface="Calibri"/>
              </a:rPr>
              <a:t/>
            </a:r>
            <a:br>
              <a:rPr lang="en-US" sz="900" kern="1200" dirty="0" smtClean="0">
                <a:latin typeface="Calibri"/>
                <a:ea typeface="Calibri"/>
                <a:cs typeface="Calibri"/>
              </a:rPr>
            </a:b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b="1" kern="1200" dirty="0" smtClean="0">
                <a:latin typeface="Calibri"/>
                <a:ea typeface="Calibri"/>
                <a:cs typeface="Calibri"/>
              </a:rPr>
              <a:t/>
            </a:r>
            <a:br>
              <a:rPr lang="en-US" sz="900" b="1" kern="1200" dirty="0" smtClean="0">
                <a:latin typeface="Calibri"/>
                <a:ea typeface="Calibri"/>
                <a:cs typeface="Calibri"/>
              </a:rPr>
            </a:br>
            <a:r>
              <a:rPr lang="en-US" sz="900" b="1" kern="1200" dirty="0" smtClean="0">
                <a:latin typeface="Calibri"/>
                <a:ea typeface="Calibri"/>
                <a:cs typeface="Calibri"/>
              </a:rPr>
              <a:t>Storyline:</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Mobile workers make up an increasing proportion of end users in today’s organization. Between 25 and 30 percent of today’s workers can be classified as mobile, and these users need to be productive regardless of where they are. </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The capability of anywhere access for mobile workers is provided by a set of technologies that help IT both manage and give access to Data (Folder Redirection/Offline Files), Applications (Application Virtualization), and User Settings (Roaming User Profiles).</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The capability of Security and Data Protection is provided by </a:t>
            </a:r>
            <a:r>
              <a:rPr lang="en-US" sz="900" kern="1200" dirty="0" err="1" smtClean="0">
                <a:latin typeface="Calibri"/>
                <a:ea typeface="Calibri"/>
                <a:cs typeface="Calibri"/>
              </a:rPr>
              <a:t>BitLocker</a:t>
            </a:r>
            <a:r>
              <a:rPr lang="en-US" sz="900" kern="1200" dirty="0" smtClean="0">
                <a:latin typeface="Calibri"/>
                <a:ea typeface="Calibri"/>
                <a:cs typeface="Calibri"/>
              </a:rPr>
              <a:t> on the PC and extended to portable drives by </a:t>
            </a:r>
            <a:r>
              <a:rPr lang="en-US" sz="900" kern="1200" dirty="0" err="1" smtClean="0">
                <a:latin typeface="Calibri"/>
                <a:ea typeface="Calibri"/>
                <a:cs typeface="Calibri"/>
              </a:rPr>
              <a:t>BitLocker</a:t>
            </a:r>
            <a:r>
              <a:rPr lang="en-US" sz="900" kern="1200" dirty="0" smtClean="0">
                <a:latin typeface="Calibri"/>
                <a:ea typeface="Calibri"/>
                <a:cs typeface="Calibri"/>
              </a:rPr>
              <a:t> To Go. It is protected in transit with </a:t>
            </a:r>
            <a:r>
              <a:rPr lang="en-US" sz="900" kern="1200" dirty="0" err="1" smtClean="0">
                <a:latin typeface="Calibri"/>
                <a:ea typeface="Calibri"/>
                <a:cs typeface="Calibri"/>
              </a:rPr>
              <a:t>DirectAccess</a:t>
            </a:r>
            <a:r>
              <a:rPr lang="en-US" sz="900" kern="1200" dirty="0" smtClean="0">
                <a:latin typeface="Calibri"/>
                <a:ea typeface="Calibri"/>
                <a:cs typeface="Calibri"/>
              </a:rPr>
              <a:t>, which leverages the security advances of IP v6 and IPSec to ensure data protection.</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Business Continuity is achieved through these same technologies because if users need quick access to new PCs, they can simply log in with their Active Directory credentials and their data, applications, and computing environment can be provisioned to them on demand.</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kern="1200" dirty="0" smtClean="0">
                <a:latin typeface="Calibri"/>
                <a:ea typeface="Calibri"/>
                <a:cs typeface="Calibri"/>
              </a:rPr>
              <a:t>All of this is managed end-to-end from physical to virtual and desktop to datacenter with System Center.</a:t>
            </a:r>
            <a:endParaRPr lang="en-US" sz="800" dirty="0" smtClean="0">
              <a:latin typeface="Calibri"/>
              <a:ea typeface="Calibri"/>
              <a:cs typeface="Times New Roman"/>
            </a:endParaRPr>
          </a:p>
          <a:p>
            <a:pPr marL="0" marR="0">
              <a:lnSpc>
                <a:spcPct val="115000"/>
              </a:lnSpc>
              <a:spcBef>
                <a:spcPts val="0"/>
              </a:spcBef>
              <a:spcAft>
                <a:spcPts val="0"/>
              </a:spcAft>
            </a:pPr>
            <a:r>
              <a:rPr lang="en-US" sz="900" dirty="0" smtClean="0">
                <a:latin typeface="Arial"/>
                <a:ea typeface="Calibri"/>
                <a:cs typeface="Times New Roman"/>
              </a:rPr>
              <a:t> </a:t>
            </a:r>
            <a:endParaRPr lang="en-US" sz="800" dirty="0" smtClean="0">
              <a:latin typeface="Calibri"/>
              <a:ea typeface="Calibri"/>
              <a:cs typeface="Times New Roman"/>
            </a:endParaRPr>
          </a:p>
          <a:p>
            <a:pPr marL="0" marR="0">
              <a:lnSpc>
                <a:spcPct val="115000"/>
              </a:lnSpc>
              <a:spcBef>
                <a:spcPts val="0"/>
              </a:spcBef>
              <a:spcAft>
                <a:spcPts val="0"/>
              </a:spcAft>
            </a:pPr>
            <a:r>
              <a:rPr lang="en-US" sz="900" b="1" kern="1200" dirty="0" smtClean="0">
                <a:latin typeface="Calibri"/>
                <a:ea typeface="Calibri"/>
                <a:cs typeface="Calibri"/>
              </a:rPr>
              <a:t>Data Points:</a:t>
            </a:r>
            <a:endParaRPr lang="en-US" sz="800" dirty="0" smtClean="0">
              <a:latin typeface="Calibri"/>
              <a:ea typeface="Calibri"/>
              <a:cs typeface="Times New Roman"/>
            </a:endParaRPr>
          </a:p>
          <a:p>
            <a:pPr marL="0" marR="0">
              <a:lnSpc>
                <a:spcPct val="115000"/>
              </a:lnSpc>
              <a:spcBef>
                <a:spcPts val="0"/>
              </a:spcBef>
              <a:spcAft>
                <a:spcPts val="0"/>
              </a:spcAft>
            </a:pPr>
            <a:r>
              <a:rPr lang="en-US" sz="900" b="1" kern="1200" dirty="0" smtClean="0">
                <a:latin typeface="Calibri"/>
                <a:ea typeface="Calibri"/>
                <a:cs typeface="Calibri"/>
              </a:rPr>
              <a:t> </a:t>
            </a:r>
            <a:endParaRPr lang="en-US" sz="800" dirty="0" smtClean="0">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900" kern="1200" dirty="0" smtClean="0">
                <a:latin typeface="Calibri"/>
                <a:ea typeface="Calibri"/>
                <a:cs typeface="Calibri"/>
              </a:rPr>
              <a:t>Swedish Medical Center Case Study (App-V) (</a:t>
            </a:r>
            <a:r>
              <a:rPr lang="en-US" sz="900" u="sng" kern="1200" dirty="0" smtClean="0">
                <a:solidFill>
                  <a:srgbClr val="0000FF"/>
                </a:solidFill>
                <a:latin typeface="Calibri"/>
                <a:ea typeface="Calibri"/>
                <a:cs typeface="Calibri"/>
                <a:hlinkClick r:id="rId3"/>
              </a:rPr>
              <a:t>http://mscomapps/gcrpinternal/Case_Study_Detail.aspx?casestudyid=201290</a:t>
            </a:r>
            <a:r>
              <a:rPr lang="en-US" sz="900" kern="1200" dirty="0" smtClean="0">
                <a:latin typeface="Calibri"/>
                <a:ea typeface="Calibri"/>
                <a:cs typeface="Calibri"/>
              </a:rPr>
              <a:t>)</a:t>
            </a:r>
            <a:endParaRPr lang="en-US" sz="800" dirty="0" smtClean="0">
              <a:latin typeface="Calibri"/>
              <a:ea typeface="Calibri"/>
              <a:cs typeface="Times New Roman"/>
            </a:endParaRPr>
          </a:p>
          <a:p>
            <a:pPr marL="228600" marR="0">
              <a:lnSpc>
                <a:spcPct val="115000"/>
              </a:lnSpc>
              <a:spcBef>
                <a:spcPts val="0"/>
              </a:spcBef>
              <a:spcAft>
                <a:spcPts val="0"/>
              </a:spcAft>
            </a:pPr>
            <a:r>
              <a:rPr lang="en-US" sz="1000" b="1" dirty="0" smtClean="0">
                <a:latin typeface="Calibri"/>
                <a:ea typeface="Calibri"/>
                <a:cs typeface="Times New Roman"/>
              </a:rPr>
              <a:t> </a:t>
            </a:r>
            <a:endParaRPr lang="en-US" sz="800" dirty="0" smtClean="0">
              <a:latin typeface="Calibri"/>
              <a:ea typeface="Calibri"/>
              <a:cs typeface="Times New Roman"/>
            </a:endParaRPr>
          </a:p>
          <a:p>
            <a:pPr marL="228600" marR="0">
              <a:lnSpc>
                <a:spcPct val="115000"/>
              </a:lnSpc>
              <a:spcBef>
                <a:spcPts val="0"/>
              </a:spcBef>
              <a:spcAft>
                <a:spcPts val="0"/>
              </a:spcAft>
            </a:pPr>
            <a:r>
              <a:rPr lang="en-US" sz="1000" b="1" dirty="0" smtClean="0">
                <a:latin typeface="Calibri"/>
                <a:ea typeface="Calibri"/>
                <a:cs typeface="Times New Roman"/>
              </a:rPr>
              <a:t> </a:t>
            </a:r>
            <a:endParaRPr lang="en-US" sz="800" dirty="0" smtClean="0">
              <a:latin typeface="Calibri"/>
              <a:ea typeface="Calibri"/>
              <a:cs typeface="Times New Roman"/>
            </a:endParaRPr>
          </a:p>
          <a:p>
            <a:pPr marL="0" marR="0">
              <a:lnSpc>
                <a:spcPct val="115000"/>
              </a:lnSpc>
              <a:spcBef>
                <a:spcPts val="0"/>
              </a:spcBef>
              <a:spcAft>
                <a:spcPts val="1000"/>
              </a:spcAft>
            </a:pPr>
            <a:r>
              <a:rPr lang="en-US" sz="1000" b="1" dirty="0" smtClean="0">
                <a:latin typeface="Calibri"/>
                <a:ea typeface="Calibri"/>
                <a:cs typeface="Times New Roman"/>
              </a:rPr>
              <a:t/>
            </a:r>
            <a:br>
              <a:rPr lang="en-US" sz="1000" b="1" dirty="0" smtClean="0">
                <a:latin typeface="Calibri"/>
                <a:ea typeface="Calibri"/>
                <a:cs typeface="Times New Roman"/>
              </a:rPr>
            </a:br>
            <a:r>
              <a:rPr lang="en-US" sz="1000" b="1" dirty="0" smtClean="0">
                <a:latin typeface="Calibri"/>
                <a:ea typeface="Calibri"/>
                <a:cs typeface="Times New Roman"/>
              </a:rPr>
              <a:t> </a:t>
            </a:r>
            <a:endParaRPr lang="en-US" sz="800" dirty="0" smtClean="0">
              <a:latin typeface="Calibri"/>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extLst>
      <p:ext uri="{BB962C8B-B14F-4D97-AF65-F5344CB8AC3E}">
        <p14:creationId xmlns:p14="http://schemas.microsoft.com/office/powerpoint/2010/main" val="1284347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smtClean="0"/>
              <a:t>Microsoft offers many tools to migrate to Windows 7.</a:t>
            </a:r>
          </a:p>
          <a:p>
            <a:endParaRPr lang="en-US" dirty="0" smtClean="0"/>
          </a:p>
          <a:p>
            <a:pPr defTabSz="914313">
              <a:defRPr/>
            </a:pPr>
            <a:r>
              <a:rPr lang="en-US" dirty="0">
                <a:gradFill>
                  <a:gsLst>
                    <a:gs pos="0">
                      <a:srgbClr val="FFFFFF"/>
                    </a:gs>
                    <a:gs pos="81000">
                      <a:srgbClr val="FFFFFF"/>
                    </a:gs>
                  </a:gsLst>
                  <a:lin ang="5400000" scaled="0"/>
                </a:gradFill>
                <a:effectLst>
                  <a:outerShdw blurRad="38100" dist="38100" dir="2700000" algn="tl">
                    <a:srgbClr val="000000">
                      <a:alpha val="43137"/>
                    </a:srgbClr>
                  </a:outerShdw>
                </a:effectLst>
                <a:latin typeface="Segoe" pitchFamily="34" charset="0"/>
              </a:rPr>
              <a:t>Assess hardware, applications and plan for new features or services you want</a:t>
            </a:r>
          </a:p>
          <a:p>
            <a:pPr defTabSz="914313">
              <a:defRPr/>
            </a:pPr>
            <a:r>
              <a:rPr lang="en-US" dirty="0">
                <a:gradFill>
                  <a:gsLst>
                    <a:gs pos="0">
                      <a:srgbClr val="FFFFFF"/>
                    </a:gs>
                    <a:gs pos="81000">
                      <a:srgbClr val="FFFFFF"/>
                    </a:gs>
                  </a:gsLst>
                  <a:lin ang="5400000" scaled="0"/>
                </a:gradFill>
                <a:effectLst>
                  <a:outerShdw blurRad="38100" dist="38100" dir="2700000" algn="tl">
                    <a:srgbClr val="000000">
                      <a:alpha val="43137"/>
                    </a:srgbClr>
                  </a:outerShdw>
                </a:effectLst>
                <a:latin typeface="Segoe" pitchFamily="34" charset="0"/>
              </a:rPr>
              <a:t>Prepare applications, infrastructure and images for deployment and migrate users</a:t>
            </a:r>
          </a:p>
          <a:p>
            <a:pPr defTabSz="914313">
              <a:defRPr/>
            </a:pPr>
            <a:r>
              <a:rPr lang="en-US" dirty="0">
                <a:gradFill>
                  <a:gsLst>
                    <a:gs pos="0">
                      <a:srgbClr val="FFFFFF"/>
                    </a:gs>
                    <a:gs pos="81000">
                      <a:srgbClr val="FFFFFF"/>
                    </a:gs>
                  </a:gsLst>
                  <a:lin ang="5400000" scaled="0"/>
                </a:gradFill>
                <a:effectLst>
                  <a:outerShdw blurRad="38100" dist="38100" dir="2700000" algn="tl">
                    <a:srgbClr val="000000">
                      <a:alpha val="43137"/>
                    </a:srgbClr>
                  </a:outerShdw>
                </a:effectLst>
                <a:latin typeface="Segoe" pitchFamily="34" charset="0"/>
              </a:rPr>
              <a:t>Expand functionality coverage, transition applications, manage the desktop environment</a:t>
            </a:r>
          </a:p>
          <a:p>
            <a:endParaRPr lang="en-US" dirty="0" smtClean="0"/>
          </a:p>
          <a:p>
            <a:endParaRPr lang="en-US" baseline="0" dirty="0" smtClean="0"/>
          </a:p>
          <a:p>
            <a:r>
              <a:rPr lang="en-US" b="1" dirty="0" smtClean="0"/>
              <a:t>Key</a:t>
            </a:r>
            <a:r>
              <a:rPr lang="en-US" b="1" baseline="0" dirty="0" smtClean="0"/>
              <a:t> Message: </a:t>
            </a:r>
            <a:r>
              <a:rPr lang="en-US" b="0" baseline="0" dirty="0" smtClean="0"/>
              <a:t>An overview of the Application Compatibility Tool and the ACM. The following is detailed info regarding the usage, options, and new features within the ACT and ACM.</a:t>
            </a:r>
            <a:endParaRPr lang="en-US" b="1" baseline="0" dirty="0" smtClean="0"/>
          </a:p>
          <a:p>
            <a:endParaRPr lang="en-US" b="1" baseline="0" dirty="0" smtClean="0"/>
          </a:p>
          <a:p>
            <a:pPr defTabSz="914350">
              <a:lnSpc>
                <a:spcPct val="100000"/>
              </a:lnSpc>
              <a:spcAft>
                <a:spcPts val="0"/>
              </a:spcAft>
              <a:buFont typeface="Arial" pitchFamily="34" charset="0"/>
              <a:buChar char="•"/>
              <a:defRPr/>
            </a:pPr>
            <a:r>
              <a:rPr lang="en-US" dirty="0" smtClean="0"/>
              <a:t>The Application Compatibility Manager </a:t>
            </a:r>
            <a:r>
              <a:rPr lang="en-US" b="1" dirty="0" smtClean="0"/>
              <a:t>(ACM) </a:t>
            </a:r>
            <a:r>
              <a:rPr lang="en-US" dirty="0" smtClean="0"/>
              <a:t>is a tool that enables you to configure, to collect, and to analyze your data, so that you can fix any issues prior to deploying a new operating system in your organization. When</a:t>
            </a:r>
            <a:r>
              <a:rPr lang="en-US" baseline="0" dirty="0" smtClean="0"/>
              <a:t> y</a:t>
            </a:r>
            <a:r>
              <a:rPr lang="en-US" dirty="0" smtClean="0"/>
              <a:t>ou configure the </a:t>
            </a:r>
            <a:r>
              <a:rPr lang="en-US" b="1" dirty="0" smtClean="0"/>
              <a:t>ACT</a:t>
            </a:r>
            <a:r>
              <a:rPr lang="en-US" b="0" baseline="0" dirty="0" smtClean="0"/>
              <a:t> using it’s wizard, the </a:t>
            </a:r>
            <a:r>
              <a:rPr lang="en-US" b="1" baseline="0" dirty="0" smtClean="0"/>
              <a:t>ACM</a:t>
            </a:r>
            <a:r>
              <a:rPr lang="en-US" b="0" baseline="0" dirty="0" smtClean="0"/>
              <a:t> automatically starts. Detailed info on </a:t>
            </a:r>
            <a:r>
              <a:rPr lang="en-US" b="1" baseline="0" dirty="0" smtClean="0"/>
              <a:t>ACM</a:t>
            </a:r>
            <a:r>
              <a:rPr lang="en-US" b="0" baseline="0" dirty="0" smtClean="0"/>
              <a:t> can be referenced at http://technet.microsoft.com/en-us/library/cc766464.aspx.</a:t>
            </a:r>
            <a:endParaRPr lang="en-US" dirty="0" smtClean="0"/>
          </a:p>
          <a:p>
            <a:pPr>
              <a:buFont typeface="Arial" pitchFamily="34" charset="0"/>
              <a:buChar char="•"/>
            </a:pPr>
            <a:endParaRPr lang="en-US" b="1" baseline="0" dirty="0" smtClean="0"/>
          </a:p>
          <a:p>
            <a:pPr rtl="0">
              <a:buFont typeface="Arial" pitchFamily="34" charset="0"/>
              <a:buChar char="•"/>
            </a:pPr>
            <a:r>
              <a:rPr lang="en-US" dirty="0" smtClean="0"/>
              <a:t>You can use the ACT features to:</a:t>
            </a:r>
          </a:p>
          <a:p>
            <a:pPr lvl="1" rtl="0">
              <a:buFont typeface="Arial" pitchFamily="34" charset="0"/>
              <a:buChar char="•"/>
            </a:pPr>
            <a:endParaRPr lang="en-US" dirty="0" smtClean="0"/>
          </a:p>
          <a:p>
            <a:pPr lvl="1" rtl="0">
              <a:buFont typeface="Arial" pitchFamily="34" charset="0"/>
              <a:buChar char="•"/>
            </a:pPr>
            <a:r>
              <a:rPr lang="en-US" dirty="0" smtClean="0"/>
              <a:t>Verify your application's, device's, and computer's compatibility with a new version of the Windows operating system, including determining your risk assessment</a:t>
            </a:r>
          </a:p>
          <a:p>
            <a:pPr lvl="1" rtl="0">
              <a:buFont typeface="Arial" pitchFamily="34" charset="0"/>
              <a:buChar char="•"/>
            </a:pPr>
            <a:r>
              <a:rPr lang="en-US" dirty="0" smtClean="0"/>
              <a:t>Verify a Windows update's compatibility, including determining your risk assessment</a:t>
            </a:r>
          </a:p>
          <a:p>
            <a:pPr lvl="1" rtl="0">
              <a:buFont typeface="Arial" pitchFamily="34" charset="0"/>
              <a:buChar char="•"/>
            </a:pPr>
            <a:r>
              <a:rPr lang="en-US" dirty="0" smtClean="0"/>
              <a:t>Become involved in the ACT Community, including sharing your risk assessment with other ACT users</a:t>
            </a:r>
          </a:p>
          <a:p>
            <a:pPr lvl="1" rtl="0">
              <a:buFont typeface="Arial" pitchFamily="34" charset="0"/>
              <a:buChar char="•"/>
            </a:pPr>
            <a:r>
              <a:rPr lang="en-US" dirty="0" smtClean="0"/>
              <a:t>Use the provided developer and test tools to test your Web applications and Web sites for compatibility with new releases and security updates to Internet Explorer®, to determine potential compatibility issues due to the User Account Control (UAC) feature, to create compatibility fixes for your application compatibility issues, and to determine any potential application installation and setup issues</a:t>
            </a:r>
          </a:p>
          <a:p>
            <a:pPr rtl="0">
              <a:buFont typeface="Arial" pitchFamily="34" charset="0"/>
              <a:buChar char="•"/>
            </a:pPr>
            <a:endParaRPr lang="en-US" dirty="0" smtClean="0"/>
          </a:p>
          <a:p>
            <a:pPr rtl="0">
              <a:buFont typeface="Arial" pitchFamily="34" charset="0"/>
              <a:buChar char="•"/>
            </a:pPr>
            <a:r>
              <a:rPr lang="en-US" dirty="0" smtClean="0"/>
              <a:t>What’s New</a:t>
            </a:r>
            <a:r>
              <a:rPr lang="en-US" baseline="0" dirty="0" smtClean="0"/>
              <a:t> in ACT 5.5:</a:t>
            </a:r>
          </a:p>
          <a:p>
            <a:pPr lvl="1" rtl="0">
              <a:buFont typeface="Arial" pitchFamily="34" charset="0"/>
              <a:buChar char="•"/>
            </a:pPr>
            <a:r>
              <a:rPr lang="en-US" dirty="0" smtClean="0"/>
              <a:t>Updated issue detection and supported operating systems</a:t>
            </a:r>
          </a:p>
          <a:p>
            <a:pPr lvl="1" rtl="0">
              <a:buFont typeface="Arial" pitchFamily="34" charset="0"/>
              <a:buChar char="•"/>
            </a:pPr>
            <a:r>
              <a:rPr lang="en-US" dirty="0" smtClean="0"/>
              <a:t>Integration of data from the Windows Vista Compatibility Center</a:t>
            </a:r>
          </a:p>
          <a:p>
            <a:pPr lvl="1" rtl="0">
              <a:buFont typeface="Arial" pitchFamily="34" charset="0"/>
              <a:buChar char="•"/>
            </a:pPr>
            <a:r>
              <a:rPr lang="en-US" dirty="0" smtClean="0"/>
              <a:t>Ability to audit your application data and to selectively synchronize your applications with Microsoft</a:t>
            </a:r>
          </a:p>
          <a:p>
            <a:pPr lvl="1" rtl="0">
              <a:buFont typeface="Arial" pitchFamily="34" charset="0"/>
              <a:buChar char="•"/>
            </a:pPr>
            <a:r>
              <a:rPr lang="en-US" dirty="0" smtClean="0"/>
              <a:t>Updated documentation for the Windows compatibility fixes</a:t>
            </a:r>
          </a:p>
          <a:p>
            <a:pPr lvl="1" rtl="0">
              <a:buFont typeface="Arial" pitchFamily="34" charset="0"/>
              <a:buChar char="•"/>
            </a:pPr>
            <a:r>
              <a:rPr lang="en-US" dirty="0" smtClean="0"/>
              <a:t>Ability to customize your Quick Reports view</a:t>
            </a:r>
          </a:p>
          <a:p>
            <a:pPr lvl="1" rtl="0">
              <a:buFont typeface="Arial" pitchFamily="34" charset="0"/>
              <a:buChar char="•"/>
            </a:pPr>
            <a:r>
              <a:rPr lang="en-US" dirty="0" smtClean="0"/>
              <a:t>Ability to label your individual data-collection packages</a:t>
            </a:r>
          </a:p>
          <a:p>
            <a:pPr lvl="1" rtl="0">
              <a:buFont typeface="Arial" pitchFamily="34" charset="0"/>
              <a:buChar char="•"/>
            </a:pPr>
            <a:r>
              <a:rPr lang="en-US" dirty="0" smtClean="0"/>
              <a:t>Removal of the Internet Explorer</a:t>
            </a:r>
            <a:r>
              <a:rPr lang="en-US" baseline="0" dirty="0" smtClean="0"/>
              <a:t> </a:t>
            </a:r>
            <a:r>
              <a:rPr lang="en-US" dirty="0" smtClean="0"/>
              <a:t>Compatibility Evaluator (IECE)</a:t>
            </a:r>
          </a:p>
          <a:p>
            <a:pPr lvl="1" rtl="0">
              <a:buFont typeface="Arial" pitchFamily="34" charset="0"/>
              <a:buChar char="•"/>
            </a:pPr>
            <a:r>
              <a:rPr lang="en-US" dirty="0" smtClean="0"/>
              <a:t>Ability to participate in the Customer Experience Program</a:t>
            </a:r>
          </a:p>
          <a:p>
            <a:pPr lvl="0" rtl="0">
              <a:buFont typeface="Arial" pitchFamily="34" charset="0"/>
              <a:buChar char="•"/>
            </a:pPr>
            <a:endParaRPr lang="en-US" dirty="0" smtClean="0"/>
          </a:p>
          <a:p>
            <a:pPr lvl="0" rtl="0">
              <a:buFont typeface="Arial" pitchFamily="34" charset="0"/>
              <a:buChar char="•"/>
            </a:pPr>
            <a:r>
              <a:rPr lang="en-US" b="1" dirty="0" smtClean="0"/>
              <a:t>Compatibility Evaluators</a:t>
            </a:r>
          </a:p>
          <a:p>
            <a:pPr lvl="1" rtl="0">
              <a:buFont typeface="Arial" pitchFamily="34" charset="0"/>
              <a:buChar char="•"/>
            </a:pPr>
            <a:r>
              <a:rPr lang="en-US" dirty="0" smtClean="0"/>
              <a:t>The Application Compatibility Toolkit (ACT) includes several compatibility evaluators that can be deployed as part of a data-collection package to collect information from your client computers</a:t>
            </a:r>
            <a:r>
              <a:rPr lang="en-US" baseline="0" dirty="0" smtClean="0"/>
              <a:t> including:</a:t>
            </a:r>
            <a:endParaRPr lang="en-US" dirty="0" smtClean="0"/>
          </a:p>
          <a:p>
            <a:pPr marL="914350" lvl="2" indent="0" defTabSz="914350">
              <a:lnSpc>
                <a:spcPct val="100000"/>
              </a:lnSpc>
              <a:spcAft>
                <a:spcPts val="0"/>
              </a:spcAft>
              <a:defRPr/>
            </a:pPr>
            <a:r>
              <a:rPr lang="en-US" dirty="0" smtClean="0"/>
              <a:t>Inventory Collector</a:t>
            </a:r>
          </a:p>
          <a:p>
            <a:pPr marL="914350" lvl="2" indent="0" defTabSz="914350">
              <a:lnSpc>
                <a:spcPct val="100000"/>
              </a:lnSpc>
              <a:spcAft>
                <a:spcPts val="0"/>
              </a:spcAft>
              <a:defRPr/>
            </a:pPr>
            <a:r>
              <a:rPr lang="en-US" dirty="0" smtClean="0"/>
              <a:t>User Account Control Compatibility Evaluator (UACCE)</a:t>
            </a:r>
          </a:p>
          <a:p>
            <a:pPr marL="914350" lvl="2" indent="0" defTabSz="914350">
              <a:lnSpc>
                <a:spcPct val="100000"/>
              </a:lnSpc>
              <a:spcAft>
                <a:spcPts val="0"/>
              </a:spcAft>
              <a:defRPr/>
            </a:pPr>
            <a:r>
              <a:rPr lang="en-US" dirty="0" smtClean="0"/>
              <a:t>Windows Compatibility Evaluator (WCE)</a:t>
            </a:r>
          </a:p>
          <a:p>
            <a:pPr marL="914350" lvl="2" indent="0" defTabSz="914350">
              <a:lnSpc>
                <a:spcPct val="100000"/>
              </a:lnSpc>
              <a:spcAft>
                <a:spcPts val="0"/>
              </a:spcAft>
              <a:defRPr/>
            </a:pPr>
            <a:r>
              <a:rPr lang="en-US" dirty="0" smtClean="0"/>
              <a:t>Update Compatibility Evaluator (UCE)</a:t>
            </a:r>
          </a:p>
          <a:p>
            <a:pPr marL="457175" lvl="1" indent="0" defTabSz="914350">
              <a:lnSpc>
                <a:spcPct val="100000"/>
              </a:lnSpc>
              <a:spcAft>
                <a:spcPts val="0"/>
              </a:spcAft>
              <a:defRPr/>
            </a:pPr>
            <a:r>
              <a:rPr lang="en-US" dirty="0" smtClean="0"/>
              <a:t>Detailed</a:t>
            </a:r>
            <a:r>
              <a:rPr lang="en-US" baseline="0" dirty="0" smtClean="0"/>
              <a:t> info on each of these can be found at…</a:t>
            </a:r>
          </a:p>
          <a:p>
            <a:pPr marL="457175" lvl="1" indent="0" defTabSz="914350">
              <a:lnSpc>
                <a:spcPct val="100000"/>
              </a:lnSpc>
              <a:spcAft>
                <a:spcPts val="0"/>
              </a:spcAft>
              <a:buNone/>
              <a:defRPr/>
            </a:pPr>
            <a:r>
              <a:rPr lang="en-US" dirty="0" smtClean="0"/>
              <a:t>http://technet.microsoft.com/en-us/library/dd638366.aspx</a:t>
            </a:r>
            <a:br>
              <a:rPr lang="en-US" dirty="0" smtClean="0"/>
            </a:br>
            <a:r>
              <a:rPr lang="en-US" dirty="0" smtClean="0"/>
              <a:t/>
            </a:r>
            <a:br>
              <a:rPr lang="en-US" dirty="0" smtClean="0"/>
            </a:br>
            <a:endParaRPr lang="en-US" b="1" baseline="0" dirty="0" smtClean="0"/>
          </a:p>
          <a:p>
            <a:endParaRPr lang="en-US" b="1" baseline="0" dirty="0" smtClean="0"/>
          </a:p>
          <a:p>
            <a:pPr>
              <a:buFont typeface="Arial" pitchFamily="34" charset="0"/>
              <a:buNone/>
            </a:pPr>
            <a:r>
              <a:rPr lang="en-US" b="1" baseline="0" dirty="0" smtClean="0"/>
              <a:t>Timing: </a:t>
            </a:r>
            <a:r>
              <a:rPr lang="en-US" b="0" baseline="0" dirty="0" smtClean="0"/>
              <a:t>Prepare for this discussion using the info above. This is a full-featured, in-depth tool and timing can run long unless an abbreviated subset of data is discussed. If the audience is particularly interested in this topic there is a large amount of info here, however a complete breakdown of the toolkit can be found at…</a:t>
            </a:r>
            <a:br>
              <a:rPr lang="en-US" b="0" baseline="0" dirty="0" smtClean="0"/>
            </a:br>
            <a:r>
              <a:rPr lang="en-US" b="0" baseline="0" dirty="0" smtClean="0"/>
              <a:t>   *http://technet.microsoft.com/en-us/library/cc722055.aspx</a:t>
            </a:r>
            <a:endParaRPr lang="en-US" b="1" baseline="0" dirty="0" smtClean="0"/>
          </a:p>
          <a:p>
            <a:endParaRPr lang="en-US"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extLst>
      <p:ext uri="{BB962C8B-B14F-4D97-AF65-F5344CB8AC3E}">
        <p14:creationId xmlns:p14="http://schemas.microsoft.com/office/powerpoint/2010/main" val="3413828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extLst>
      <p:ext uri="{BB962C8B-B14F-4D97-AF65-F5344CB8AC3E}">
        <p14:creationId xmlns:p14="http://schemas.microsoft.com/office/powerpoint/2010/main" val="3413828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4/26/2010 1:48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Segoe UI"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Segoe UI" pitchFamily="34" charset="0"/>
              </a:rPr>
            </a:br>
            <a:r>
              <a:rPr lang="en-US" dirty="0" smtClean="0">
                <a:solidFill>
                  <a:srgbClr val="000000"/>
                </a:solidFill>
                <a:latin typeface="Segoe UI" pitchFamily="34" charset="0"/>
              </a:rPr>
              <a:t>MICROSOFT MAKES NO WARRANTIES, EXPRESS, IMPLIED OR STATUTORY, AS TO THE INFORMATION IN THIS PRESENTATION.</a:t>
            </a:r>
          </a:p>
          <a:p>
            <a:endParaRPr lang="en-US" dirty="0">
              <a:latin typeface="Segoe U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414" y="1905001"/>
            <a:ext cx="1023988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U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147" y="1143000"/>
            <a:ext cx="11798783" cy="2000548"/>
          </a:xfrm>
        </p:spPr>
        <p:txBody>
          <a:bodyPr/>
          <a:lstStyle>
            <a:lvl1pPr marL="233363" indent="-233363">
              <a:defRPr/>
            </a:lvl1pPr>
            <a:lvl2pPr marL="457200" indent="-228600">
              <a:defRPr/>
            </a:lvl2pPr>
            <a:lvl3pPr marL="690563" indent="-233363">
              <a:defRPr/>
            </a:lvl3pPr>
            <a:lvl4pPr marL="966788" indent="-280988">
              <a:defRPr/>
            </a:lvl4pPr>
            <a:lvl5pPr marL="1201738" indent="-231775">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itle 17"/>
          <p:cNvSpPr>
            <a:spLocks noGrp="1"/>
          </p:cNvSpPr>
          <p:nvPr>
            <p:ph type="title"/>
          </p:nvPr>
        </p:nvSpPr>
        <p:spPr>
          <a:xfrm>
            <a:off x="203147" y="-95103"/>
            <a:ext cx="11798783" cy="664797"/>
          </a:xfrm>
          <a:prstGeom prst="rect">
            <a:avLst/>
          </a:prstGeom>
        </p:spPr>
        <p:txBody>
          <a:bodyPr anchor="b"/>
          <a:lstStyle/>
          <a:p>
            <a:r>
              <a:rPr lang="en-US" dirty="0" smtClean="0"/>
              <a:t>Click to edit Master title style</a:t>
            </a:r>
            <a:endParaRPr lang="en-US" dirty="0"/>
          </a:p>
        </p:txBody>
      </p:sp>
      <p:sp>
        <p:nvSpPr>
          <p:cNvPr id="6" name="Content Placeholder 5"/>
          <p:cNvSpPr>
            <a:spLocks noGrp="1"/>
          </p:cNvSpPr>
          <p:nvPr>
            <p:ph sz="quarter" idx="10" hasCustomPrompt="1"/>
          </p:nvPr>
        </p:nvSpPr>
        <p:spPr>
          <a:xfrm>
            <a:off x="235650" y="685801"/>
            <a:ext cx="11798783" cy="304800"/>
          </a:xfrm>
        </p:spPr>
        <p:txBody>
          <a:bodyPr>
            <a:noAutofit/>
          </a:bodyPr>
          <a:lstStyle>
            <a:lvl1pPr>
              <a:buNone/>
              <a:defRPr sz="1800" i="1"/>
            </a:lvl1pPr>
          </a:lstStyle>
          <a:p>
            <a:pPr lvl="0"/>
            <a:r>
              <a:rPr lang="cs-CZ" dirty="0" smtClean="0"/>
              <a:t>Click to Edit Main Message</a:t>
            </a:r>
            <a:endParaRPr lang="en-US" dirty="0"/>
          </a:p>
        </p:txBody>
      </p:sp>
    </p:spTree>
    <p:extLst>
      <p:ext uri="{BB962C8B-B14F-4D97-AF65-F5344CB8AC3E}">
        <p14:creationId xmlns:p14="http://schemas.microsoft.com/office/powerpoint/2010/main" val="871375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414" y="1905001"/>
            <a:ext cx="1023988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89124" y="649805"/>
            <a:ext cx="9324523"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973138" y="2355850"/>
            <a:ext cx="10240158" cy="1384994"/>
          </a:xfrm>
        </p:spPr>
        <p:txBody>
          <a:bodyPr anchor="t" anchorCtr="0">
            <a:noAutofit/>
            <a:scene3d>
              <a:camera prst="orthographicFront"/>
              <a:lightRig rig="flat" dir="t"/>
            </a:scene3d>
            <a:sp3d>
              <a:bevelT w="0" h="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tx1">
                        <a:alpha val="20000"/>
                      </a:schemeClr>
                    </a:gs>
                    <a:gs pos="28000">
                      <a:schemeClr val="tx1">
                        <a:alpha val="86000"/>
                      </a:schemeClr>
                    </a:gs>
                    <a:gs pos="62000">
                      <a:schemeClr val="tx2">
                        <a:alpha val="69000"/>
                      </a:schemeClr>
                    </a:gs>
                    <a:gs pos="88000">
                      <a:schemeClr val="tx1">
                        <a:lumMod val="50000"/>
                      </a:schemeClr>
                    </a:gs>
                  </a:gsLst>
                  <a:lin ang="5400000" scaled="0"/>
                </a:gradFill>
                <a:effectLst>
                  <a:outerShdw blurRad="50800" dist="39000" dir="5460000" algn="tl">
                    <a:srgbClr val="000000">
                      <a:alpha val="38000"/>
                    </a:srgbClr>
                  </a:outerShdw>
                </a:effectLst>
                <a:uLnTx/>
                <a:uFillTx/>
                <a:latin typeface="Segoe UI"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click to…</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89124" y="649805"/>
            <a:ext cx="9324523"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973138" y="2355850"/>
            <a:ext cx="10240158" cy="1384994"/>
          </a:xfrm>
        </p:spPr>
        <p:txBody>
          <a:bodyPr anchor="t" anchorCtr="0">
            <a:noAutofit/>
            <a:scene3d>
              <a:camera prst="orthographicFront"/>
              <a:lightRig rig="flat" dir="t"/>
            </a:scene3d>
            <a:sp3d>
              <a:bevelT w="0" h="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tx1">
                        <a:alpha val="20000"/>
                      </a:schemeClr>
                    </a:gs>
                    <a:gs pos="28000">
                      <a:schemeClr val="tx1">
                        <a:alpha val="86000"/>
                      </a:schemeClr>
                    </a:gs>
                    <a:gs pos="62000">
                      <a:schemeClr val="tx2">
                        <a:alpha val="69000"/>
                      </a:schemeClr>
                    </a:gs>
                    <a:gs pos="88000">
                      <a:schemeClr val="tx1">
                        <a:lumMod val="50000"/>
                      </a:schemeClr>
                    </a:gs>
                  </a:gsLst>
                  <a:lin ang="5400000" scaled="0"/>
                </a:gradFill>
                <a:effectLst>
                  <a:outerShdw blurRad="50800" dist="39000" dir="5460000" algn="tl">
                    <a:srgbClr val="000000">
                      <a:alpha val="38000"/>
                    </a:srgbClr>
                  </a:outerShdw>
                </a:effectLst>
                <a:uLnTx/>
                <a:uFillTx/>
                <a:latin typeface="Segoe UI"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U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6.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email">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502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515938" y="1420813"/>
            <a:ext cx="11165020" cy="2000548"/>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3" r:id="rId9"/>
    <p:sldLayoutId id="2147483704" r:id="rId10"/>
    <p:sldLayoutId id="2147483733"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36000">
                <a:schemeClr val="tx1"/>
              </a:gs>
              <a:gs pos="86000">
                <a:schemeClr val="tx1">
                  <a:lumMod val="50000"/>
                </a:schemeClr>
              </a:gs>
            </a:gsLst>
            <a:lin ang="5400000" scaled="0"/>
            <a:tileRect/>
          </a:gradFill>
          <a:effectLst>
            <a:outerShdw blurRad="50800" dist="38100" dir="2700000" algn="tl" rotWithShape="0">
              <a:prstClr val="black">
                <a:alpha val="40000"/>
              </a:prstClr>
            </a:outerShdw>
          </a:effectLst>
          <a:latin typeface="Segoe UI" pitchFamily="34" charset="0"/>
          <a:ea typeface="+mn-ea"/>
          <a:cs typeface="Segoe UI" pitchFamily="34" charset="0"/>
        </a:defRPr>
      </a:lvl1pPr>
    </p:titleStyle>
    <p:bodyStyle>
      <a:lvl1pPr marL="457200" indent="-457200" algn="l" defTabSz="914363" rtl="0" eaLnBrk="1" latinLnBrk="0" hangingPunct="1">
        <a:lnSpc>
          <a:spcPct val="90000"/>
        </a:lnSpc>
        <a:spcBef>
          <a:spcPct val="20000"/>
        </a:spcBef>
        <a:buSzPct val="90000"/>
        <a:buFontTx/>
        <a:buBlip>
          <a:blip r:embed="rId14"/>
        </a:buBlip>
        <a:defRPr sz="3200" kern="1200">
          <a:solidFill>
            <a:schemeClr val="tx1"/>
          </a:solidFill>
          <a:latin typeface="+mn-lt"/>
          <a:ea typeface="+mn-ea"/>
          <a:cs typeface="+mn-cs"/>
        </a:defRPr>
      </a:lvl1pPr>
      <a:lvl2pPr marL="857250" indent="-400050" algn="l" defTabSz="914363" rtl="0" eaLnBrk="1" latinLnBrk="0" hangingPunct="1">
        <a:lnSpc>
          <a:spcPct val="90000"/>
        </a:lnSpc>
        <a:spcBef>
          <a:spcPct val="20000"/>
        </a:spcBef>
        <a:buSzPct val="90000"/>
        <a:buFontTx/>
        <a:buBlip>
          <a:blip r:embed="rId14"/>
        </a:buBlip>
        <a:defRPr sz="2800" kern="1200">
          <a:solidFill>
            <a:schemeClr val="tx1"/>
          </a:solidFill>
          <a:latin typeface="+mn-lt"/>
          <a:ea typeface="+mn-ea"/>
          <a:cs typeface="+mn-cs"/>
        </a:defRPr>
      </a:lvl2pPr>
      <a:lvl3pPr marL="1258888" indent="-401638" algn="l" defTabSz="914363" rtl="0" eaLnBrk="1" latinLnBrk="0" hangingPunct="1">
        <a:lnSpc>
          <a:spcPct val="90000"/>
        </a:lnSpc>
        <a:spcBef>
          <a:spcPct val="20000"/>
        </a:spcBef>
        <a:buSzPct val="90000"/>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SzPct val="90000"/>
        <a:buFontTx/>
        <a:buBlip>
          <a:blip r:embed="rId14"/>
        </a:buBlip>
        <a:defRPr sz="20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SzPct val="90000"/>
        <a:buFontTx/>
        <a:buBlip>
          <a:blip r:embed="rId14"/>
        </a:buBlip>
        <a:defRPr sz="20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email">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email"/>
          <a:srcRect b="10453"/>
          <a:stretch>
            <a:fillRect/>
          </a:stretch>
        </p:blipFill>
        <p:spPr>
          <a:xfrm>
            <a:off x="0" y="1299706"/>
            <a:ext cx="12188825" cy="5558294"/>
          </a:xfrm>
          <a:prstGeom prst="rect">
            <a:avLst/>
          </a:prstGeom>
        </p:spPr>
      </p:pic>
      <p:sp>
        <p:nvSpPr>
          <p:cNvPr id="2" name="Title Placeholder 1"/>
          <p:cNvSpPr>
            <a:spLocks noGrp="1"/>
          </p:cNvSpPr>
          <p:nvPr>
            <p:ph type="title"/>
          </p:nvPr>
        </p:nvSpPr>
        <p:spPr>
          <a:xfrm>
            <a:off x="507868" y="230189"/>
            <a:ext cx="1117309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62832" y="1905000"/>
            <a:ext cx="10718125"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bg1"/>
              </a:gs>
              <a:gs pos="36000">
                <a:schemeClr val="bg1"/>
              </a:gs>
              <a:gs pos="86000">
                <a:schemeClr val="bg1">
                  <a:lumMod val="50000"/>
                </a:schemeClr>
              </a:gs>
            </a:gsLst>
            <a:lin ang="5400000" scaled="0"/>
            <a:tileRect/>
          </a:gradFill>
          <a:effectLst>
            <a:outerShdw blurRad="50800" dist="38100" dir="2700000" algn="tl" rotWithShape="0">
              <a:prstClr val="black">
                <a:alpha val="40000"/>
              </a:prstClr>
            </a:outerShdw>
          </a:effectLst>
          <a:latin typeface="Segoe UI" pitchFamily="34" charset="0"/>
          <a:ea typeface="+mn-ea"/>
          <a:cs typeface="Segoe UI" pitchFamily="34"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502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515938" y="1420813"/>
            <a:ext cx="11165020" cy="2000548"/>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36000">
                <a:schemeClr val="tx1"/>
              </a:gs>
              <a:gs pos="86000">
                <a:schemeClr val="tx1">
                  <a:lumMod val="50000"/>
                </a:schemeClr>
              </a:gs>
            </a:gsLst>
            <a:lin ang="5400000" scaled="0"/>
            <a:tileRect/>
          </a:gradFill>
          <a:effectLst>
            <a:outerShdw blurRad="50800" dist="38100" dir="2700000" algn="tl" rotWithShape="0">
              <a:prstClr val="black">
                <a:alpha val="40000"/>
              </a:prstClr>
            </a:outerShdw>
          </a:effectLst>
          <a:latin typeface="Segoe UI" pitchFamily="34" charset="0"/>
          <a:ea typeface="+mn-ea"/>
          <a:cs typeface="Segoe UI" pitchFamily="34" charset="0"/>
        </a:defRPr>
      </a:lvl1pPr>
    </p:titleStyle>
    <p:bodyStyle>
      <a:lvl1pPr marL="457200" indent="-457200" algn="l" defTabSz="914363" rtl="0" eaLnBrk="1" latinLnBrk="0" hangingPunct="1">
        <a:lnSpc>
          <a:spcPct val="90000"/>
        </a:lnSpc>
        <a:spcBef>
          <a:spcPct val="20000"/>
        </a:spcBef>
        <a:buSzPct val="90000"/>
        <a:buFontTx/>
        <a:buBlip>
          <a:blip r:embed="rId13"/>
        </a:buBlip>
        <a:defRPr sz="3200" kern="1200">
          <a:solidFill>
            <a:schemeClr val="tx1"/>
          </a:solidFill>
          <a:latin typeface="+mn-lt"/>
          <a:ea typeface="+mn-ea"/>
          <a:cs typeface="+mn-cs"/>
        </a:defRPr>
      </a:lvl1pPr>
      <a:lvl2pPr marL="857250" indent="-400050" algn="l" defTabSz="914363" rtl="0" eaLnBrk="1" latinLnBrk="0" hangingPunct="1">
        <a:lnSpc>
          <a:spcPct val="90000"/>
        </a:lnSpc>
        <a:spcBef>
          <a:spcPct val="20000"/>
        </a:spcBef>
        <a:buSzPct val="90000"/>
        <a:buFontTx/>
        <a:buBlip>
          <a:blip r:embed="rId13"/>
        </a:buBlip>
        <a:defRPr sz="2800" kern="1200">
          <a:solidFill>
            <a:schemeClr val="tx1"/>
          </a:solidFill>
          <a:latin typeface="+mn-lt"/>
          <a:ea typeface="+mn-ea"/>
          <a:cs typeface="+mn-cs"/>
        </a:defRPr>
      </a:lvl2pPr>
      <a:lvl3pPr marL="1258888" indent="-401638" algn="l" defTabSz="914363" rtl="0" eaLnBrk="1" latinLnBrk="0" hangingPunct="1">
        <a:lnSpc>
          <a:spcPct val="90000"/>
        </a:lnSpc>
        <a:spcBef>
          <a:spcPct val="20000"/>
        </a:spcBef>
        <a:buSzPct val="90000"/>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SzPct val="90000"/>
        <a:buFontTx/>
        <a:buBlip>
          <a:blip r:embed="rId13"/>
        </a:buBlip>
        <a:defRPr sz="20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SzPct val="90000"/>
        <a:buFontTx/>
        <a:buBlip>
          <a:blip r:embed="rId13"/>
        </a:buBlip>
        <a:defRPr sz="20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jpe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image" Target="../media/image8.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8.png"/><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mailto:v-jatho@microsoft.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icrosoft.com/springboard"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go.microsoft.com/?linkid=9724491" TargetMode="External"/><Relationship Id="rId5" Type="http://schemas.openxmlformats.org/officeDocument/2006/relationships/hyperlink" Target="http://www.microsoft.com/deploynow" TargetMode="External"/><Relationship Id="rId4" Type="http://schemas.openxmlformats.org/officeDocument/2006/relationships/hyperlink" Target="http://technet.microsoft.com/en-us/windows/ff603537.asp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1575" y="1905001"/>
            <a:ext cx="10488083" cy="1523495"/>
          </a:xfrm>
        </p:spPr>
        <p:txBody>
          <a:bodyPr/>
          <a:lstStyle/>
          <a:p>
            <a:r>
              <a:rPr lang="en-US" dirty="0" smtClean="0"/>
              <a:t>Windows </a:t>
            </a:r>
            <a:r>
              <a:rPr lang="en-US" dirty="0" err="1" smtClean="0"/>
              <a:t>LiveTalk</a:t>
            </a:r>
            <a:r>
              <a:rPr lang="en-US" dirty="0" smtClean="0"/>
              <a:t> Webcast</a:t>
            </a:r>
            <a:br>
              <a:rPr lang="en-US" dirty="0" smtClean="0"/>
            </a:br>
            <a:r>
              <a:rPr lang="en-US" sz="2800" i="1" dirty="0"/>
              <a:t>Sharing Deployment </a:t>
            </a:r>
            <a:r>
              <a:rPr lang="en-US" sz="2800" i="1" dirty="0" smtClean="0"/>
              <a:t>Tips from Early Adopters</a:t>
            </a:r>
            <a:endParaRPr lang="en-US" sz="2800" i="1" dirty="0"/>
          </a:p>
        </p:txBody>
      </p:sp>
      <p:sp>
        <p:nvSpPr>
          <p:cNvPr id="3" name="Subtitle 2"/>
          <p:cNvSpPr>
            <a:spLocks noGrp="1"/>
          </p:cNvSpPr>
          <p:nvPr>
            <p:ph type="subTitle" idx="1"/>
          </p:nvPr>
        </p:nvSpPr>
        <p:spPr>
          <a:xfrm>
            <a:off x="358346" y="5024624"/>
            <a:ext cx="11553567" cy="461665"/>
          </a:xfrm>
        </p:spPr>
        <p:txBody>
          <a:bodyPr/>
          <a:lstStyle/>
          <a:p>
            <a:r>
              <a:rPr lang="en-US" dirty="0" smtClean="0"/>
              <a:t>Elan Ellinger</a:t>
            </a:r>
            <a:r>
              <a:rPr lang="en-US" dirty="0"/>
              <a:t>	</a:t>
            </a:r>
            <a:r>
              <a:rPr lang="en-US" dirty="0" smtClean="0"/>
              <a:t>	Melanie Becker			Scott Culbertson</a:t>
            </a:r>
          </a:p>
          <a:p>
            <a:r>
              <a:rPr lang="en-US" sz="2000" dirty="0" smtClean="0"/>
              <a:t>Senior Product Manager		Hardware Software Manager		MCS </a:t>
            </a:r>
            <a:r>
              <a:rPr lang="en-US" sz="2000" dirty="0"/>
              <a:t>Senior </a:t>
            </a:r>
            <a:r>
              <a:rPr lang="en-US" sz="2000" dirty="0" smtClean="0"/>
              <a:t>Consultant</a:t>
            </a:r>
          </a:p>
          <a:p>
            <a:r>
              <a:rPr lang="en-US" sz="2000" dirty="0" smtClean="0"/>
              <a:t>Microsoft Corporation		Compass Group				Microsoft Corporation</a:t>
            </a: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 b="48922"/>
          <a:stretch/>
        </p:blipFill>
        <p:spPr>
          <a:xfrm>
            <a:off x="9032789" y="458971"/>
            <a:ext cx="2857140" cy="457200"/>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Agenda</a:t>
            </a:r>
            <a:endParaRPr lang="en-US" dirty="0"/>
          </a:p>
        </p:txBody>
      </p:sp>
      <p:sp>
        <p:nvSpPr>
          <p:cNvPr id="6" name="Text Placeholder 5"/>
          <p:cNvSpPr>
            <a:spLocks noGrp="1"/>
          </p:cNvSpPr>
          <p:nvPr>
            <p:ph type="body" sz="quarter" idx="10"/>
          </p:nvPr>
        </p:nvSpPr>
        <p:spPr>
          <a:xfrm>
            <a:off x="507868" y="1411552"/>
            <a:ext cx="11173090" cy="3151632"/>
          </a:xfrm>
        </p:spPr>
        <p:txBody>
          <a:bodyPr/>
          <a:lstStyle/>
          <a:p>
            <a:r>
              <a:rPr lang="en-US" dirty="0" smtClean="0"/>
              <a:t>Today’s objectives</a:t>
            </a:r>
          </a:p>
          <a:p>
            <a:r>
              <a:rPr lang="en-US" dirty="0" smtClean="0"/>
              <a:t>Introduction to Optimized Desktop</a:t>
            </a:r>
          </a:p>
          <a:p>
            <a:r>
              <a:rPr lang="en-US" dirty="0" smtClean="0"/>
              <a:t>Interview – Melanie Becker from Compass Group</a:t>
            </a:r>
          </a:p>
          <a:p>
            <a:r>
              <a:rPr lang="en-US" dirty="0" smtClean="0"/>
              <a:t>Live Q&amp;A</a:t>
            </a:r>
          </a:p>
          <a:p>
            <a:r>
              <a:rPr lang="en-US" dirty="0" smtClean="0"/>
              <a:t>Evaluation and Free Giveaway</a:t>
            </a:r>
          </a:p>
          <a:p>
            <a:r>
              <a:rPr lang="en-US" dirty="0" smtClean="0"/>
              <a:t>Wrap Up</a:t>
            </a:r>
            <a:endParaRPr lang="en-US" dirty="0"/>
          </a:p>
        </p:txBody>
      </p:sp>
    </p:spTree>
    <p:extLst>
      <p:ext uri="{BB962C8B-B14F-4D97-AF65-F5344CB8AC3E}">
        <p14:creationId xmlns:p14="http://schemas.microsoft.com/office/powerpoint/2010/main" val="42470987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server3\restrict\ftp_root\Clients\White_Whale\8-20224_ChanelChambers\Working\Treated_Photos\Mobile_Worker.png"/>
          <p:cNvPicPr>
            <a:picLocks noChangeAspect="1" noChangeArrowheads="1"/>
          </p:cNvPicPr>
          <p:nvPr/>
        </p:nvPicPr>
        <p:blipFill>
          <a:blip r:embed="rId3" cstate="email"/>
          <a:srcRect/>
          <a:stretch>
            <a:fillRect/>
          </a:stretch>
        </p:blipFill>
        <p:spPr bwMode="auto">
          <a:xfrm>
            <a:off x="4515925" y="1574790"/>
            <a:ext cx="3089275" cy="2357438"/>
          </a:xfrm>
          <a:prstGeom prst="rect">
            <a:avLst/>
          </a:prstGeom>
          <a:noFill/>
        </p:spPr>
      </p:pic>
      <p:sp>
        <p:nvSpPr>
          <p:cNvPr id="2" name="Title 1"/>
          <p:cNvSpPr>
            <a:spLocks noGrp="1"/>
          </p:cNvSpPr>
          <p:nvPr>
            <p:ph type="title"/>
          </p:nvPr>
        </p:nvSpPr>
        <p:spPr>
          <a:xfrm>
            <a:off x="515938" y="228600"/>
            <a:ext cx="11165020" cy="830997"/>
          </a:xfrm>
        </p:spPr>
        <p:txBody>
          <a:bodyPr/>
          <a:lstStyle/>
          <a:p>
            <a:r>
              <a:rPr lang="en-US" sz="3600" spc="-50" dirty="0" smtClean="0"/>
              <a:t>Windows Optimized Desktop</a:t>
            </a:r>
            <a:r>
              <a:rPr lang="en-US" sz="3600" dirty="0" smtClean="0"/>
              <a:t/>
            </a:r>
            <a:br>
              <a:rPr lang="en-US" sz="3600" dirty="0" smtClean="0"/>
            </a:br>
            <a:r>
              <a:rPr lang="en-US" sz="2400" spc="-100" dirty="0" smtClean="0"/>
              <a:t>Supporting Ultimate Flexibility with Windows 7, Desktop Virtualization, and System Center</a:t>
            </a:r>
            <a:endParaRPr lang="en-US" sz="2400" spc="-100" dirty="0"/>
          </a:p>
        </p:txBody>
      </p:sp>
      <p:grpSp>
        <p:nvGrpSpPr>
          <p:cNvPr id="35" name="End to End Management"/>
          <p:cNvGrpSpPr/>
          <p:nvPr/>
        </p:nvGrpSpPr>
        <p:grpSpPr>
          <a:xfrm>
            <a:off x="709683" y="5503904"/>
            <a:ext cx="11024694" cy="1343487"/>
            <a:chOff x="709683" y="5503904"/>
            <a:chExt cx="11024694" cy="1343487"/>
          </a:xfrm>
        </p:grpSpPr>
        <p:sp>
          <p:nvSpPr>
            <p:cNvPr id="57" name="TextBox 56"/>
            <p:cNvSpPr txBox="1"/>
            <p:nvPr/>
          </p:nvSpPr>
          <p:spPr>
            <a:xfrm>
              <a:off x="4340281" y="5503904"/>
              <a:ext cx="3721609" cy="566928"/>
            </a:xfrm>
            <a:prstGeom prst="round2DiagRect">
              <a:avLst>
                <a:gd name="adj1" fmla="val 20212"/>
                <a:gd name="adj2" fmla="val 0"/>
              </a:avLst>
            </a:prstGeom>
            <a:gradFill>
              <a:gsLst>
                <a:gs pos="0">
                  <a:schemeClr val="accent5">
                    <a:shade val="15000"/>
                    <a:satMod val="180000"/>
                    <a:alpha val="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gra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marL="0" lvl="1" indent="-457200" algn="ctr" fontAlgn="base">
                <a:lnSpc>
                  <a:spcPct val="90000"/>
                </a:lnSpc>
                <a:spcBef>
                  <a:spcPct val="20000"/>
                </a:spcBef>
                <a:spcAft>
                  <a:spcPct val="0"/>
                </a:spcAft>
                <a:buClr>
                  <a:srgbClr val="FFFF99"/>
                </a:buClr>
                <a:buSzPct val="90000"/>
                <a:tabLst>
                  <a:tab pos="424590" algn="l"/>
                </a:tabLst>
                <a:defRPr/>
              </a:pPr>
              <a:r>
                <a:rPr lang="en-US" altLang="zh-CN" sz="2000" b="1" spc="-50" dirty="0" smtClean="0">
                  <a:gradFill>
                    <a:gsLst>
                      <a:gs pos="0">
                        <a:srgbClr val="000000"/>
                      </a:gs>
                      <a:gs pos="100000">
                        <a:srgbClr val="000000"/>
                      </a:gs>
                    </a:gsLst>
                    <a:lin ang="16200000" scaled="1"/>
                  </a:gradFill>
                  <a:effectLst>
                    <a:outerShdw blurRad="152400" dir="5400000" algn="ctr" rotWithShape="0">
                      <a:srgbClr val="FFD806"/>
                    </a:outerShdw>
                  </a:effectLst>
                </a:rPr>
                <a:t>End-to-End Management</a:t>
              </a:r>
            </a:p>
          </p:txBody>
        </p:sp>
        <p:grpSp>
          <p:nvGrpSpPr>
            <p:cNvPr id="3" name="Group 94"/>
            <p:cNvGrpSpPr>
              <a:grpSpLocks noChangeAspect="1"/>
            </p:cNvGrpSpPr>
            <p:nvPr/>
          </p:nvGrpSpPr>
          <p:grpSpPr>
            <a:xfrm>
              <a:off x="709683" y="5657829"/>
              <a:ext cx="11024694" cy="1189562"/>
              <a:chOff x="-2723903" y="4769556"/>
              <a:chExt cx="17869220" cy="1928084"/>
            </a:xfrm>
          </p:grpSpPr>
          <p:pic>
            <p:nvPicPr>
              <p:cNvPr id="98" name="Picture 5" descr="\\SERVER3\InternalBin\Resource DVD\DVD_ART36\Artwork_Imagery\Icons - Illustrations\Hardware - Istock\Istock 5922273 - Data Center Servers  datacenter.png"/>
              <p:cNvPicPr>
                <a:picLocks noChangeAspect="1" noChangeArrowheads="1"/>
              </p:cNvPicPr>
              <p:nvPr/>
            </p:nvPicPr>
            <p:blipFill>
              <a:blip r:embed="rId4" cstate="email"/>
              <a:stretch>
                <a:fillRect/>
              </a:stretch>
            </p:blipFill>
            <p:spPr bwMode="auto">
              <a:xfrm>
                <a:off x="5035972" y="5228771"/>
                <a:ext cx="2065622" cy="1375459"/>
              </a:xfrm>
              <a:prstGeom prst="rect">
                <a:avLst/>
              </a:prstGeom>
              <a:noFill/>
            </p:spPr>
          </p:pic>
          <p:pic>
            <p:nvPicPr>
              <p:cNvPr id="96" name="Picture 8" descr="\\SERVER3\InternalBin\Resource DVD\DVD_ART36\Artwork_Imagery\Shapes\rings\blue-ring.png"/>
              <p:cNvPicPr>
                <a:picLocks noChangeAspect="1" noChangeArrowheads="1"/>
              </p:cNvPicPr>
              <p:nvPr/>
            </p:nvPicPr>
            <p:blipFill>
              <a:blip r:embed="rId5" cstate="email">
                <a:grayscl/>
              </a:blip>
              <a:srcRect/>
              <a:stretch>
                <a:fillRect/>
              </a:stretch>
            </p:blipFill>
            <p:spPr bwMode="auto">
              <a:xfrm>
                <a:off x="-2303606" y="5325584"/>
                <a:ext cx="16479982" cy="1372056"/>
              </a:xfrm>
              <a:prstGeom prst="rect">
                <a:avLst/>
              </a:prstGeom>
              <a:noFill/>
            </p:spPr>
          </p:pic>
          <p:pic>
            <p:nvPicPr>
              <p:cNvPr id="97" name="Picture 6" descr="\\SERVER3\InternalBin\Resource DVD\DVD_ART36\Artwork_Imagery\Icons - Illustrations\_ xMAC STYLE\computer desktop pc 4.png"/>
              <p:cNvPicPr>
                <a:picLocks noChangeAspect="1" noChangeArrowheads="1"/>
              </p:cNvPicPr>
              <p:nvPr/>
            </p:nvPicPr>
            <p:blipFill>
              <a:blip r:embed="rId6" cstate="email"/>
              <a:stretch>
                <a:fillRect/>
              </a:stretch>
            </p:blipFill>
            <p:spPr bwMode="auto">
              <a:xfrm>
                <a:off x="-2723903" y="5140619"/>
                <a:ext cx="1594278" cy="1264525"/>
              </a:xfrm>
              <a:prstGeom prst="rect">
                <a:avLst/>
              </a:prstGeom>
              <a:noFill/>
            </p:spPr>
          </p:pic>
          <p:pic>
            <p:nvPicPr>
              <p:cNvPr id="99" name="Picture 2" descr="\\SERVER3\InternalBin\Resource DVD\DVD_ART36\Artwork_Imagery\Icons - Illustrations\Internet Clouds web\cloud 2.png"/>
              <p:cNvPicPr>
                <a:picLocks noChangeAspect="1" noChangeArrowheads="1"/>
              </p:cNvPicPr>
              <p:nvPr/>
            </p:nvPicPr>
            <p:blipFill>
              <a:blip r:embed="rId7" cstate="email"/>
              <a:srcRect/>
              <a:stretch>
                <a:fillRect/>
              </a:stretch>
            </p:blipFill>
            <p:spPr bwMode="auto">
              <a:xfrm>
                <a:off x="12154737" y="4948316"/>
                <a:ext cx="2195215" cy="1105283"/>
              </a:xfrm>
              <a:prstGeom prst="rect">
                <a:avLst/>
              </a:prstGeom>
              <a:noFill/>
            </p:spPr>
          </p:pic>
          <p:pic>
            <p:nvPicPr>
              <p:cNvPr id="100" name="Picture 2" descr="\\SERVER3\InternalBin\Resource DVD\DVD_ART36\Artwork_Imagery\Icons - Illustrations\Internet Clouds web\cloud 2.png"/>
              <p:cNvPicPr>
                <a:picLocks noChangeAspect="1" noChangeArrowheads="1"/>
              </p:cNvPicPr>
              <p:nvPr/>
            </p:nvPicPr>
            <p:blipFill>
              <a:blip r:embed="rId7" cstate="email"/>
              <a:srcRect/>
              <a:stretch>
                <a:fillRect/>
              </a:stretch>
            </p:blipFill>
            <p:spPr bwMode="auto">
              <a:xfrm>
                <a:off x="12542903" y="5080995"/>
                <a:ext cx="2195215" cy="1105283"/>
              </a:xfrm>
              <a:prstGeom prst="rect">
                <a:avLst/>
              </a:prstGeom>
              <a:noFill/>
            </p:spPr>
          </p:pic>
          <p:pic>
            <p:nvPicPr>
              <p:cNvPr id="101" name="Picture 2" descr="\\SERVER3\InternalBin\Resource DVD\DVD_ART36\Artwork_Imagery\Icons - Illustrations\Internet Clouds web\cloud 2.png"/>
              <p:cNvPicPr>
                <a:picLocks noChangeAspect="1" noChangeArrowheads="1"/>
              </p:cNvPicPr>
              <p:nvPr/>
            </p:nvPicPr>
            <p:blipFill>
              <a:blip r:embed="rId7" cstate="email"/>
              <a:srcRect/>
              <a:stretch>
                <a:fillRect/>
              </a:stretch>
            </p:blipFill>
            <p:spPr bwMode="auto">
              <a:xfrm>
                <a:off x="12950104" y="5285136"/>
                <a:ext cx="2195213" cy="1105283"/>
              </a:xfrm>
              <a:prstGeom prst="rect">
                <a:avLst/>
              </a:prstGeom>
              <a:noFill/>
            </p:spPr>
          </p:pic>
          <p:sp>
            <p:nvSpPr>
              <p:cNvPr id="102" name="Rectangle 101"/>
              <p:cNvSpPr/>
              <p:nvPr/>
            </p:nvSpPr>
            <p:spPr>
              <a:xfrm>
                <a:off x="1579260" y="4769556"/>
                <a:ext cx="9144000" cy="1318436"/>
              </a:xfrm>
              <a:prstGeom prst="rect">
                <a:avLst/>
              </a:prstGeom>
              <a:noFill/>
              <a:ln w="3175" cap="flat" cmpd="sng" algn="ctr">
                <a:noFill/>
                <a:prstDash val="solid"/>
                <a:round/>
                <a:headEnd type="none" w="med" len="med"/>
                <a:tailEnd type="none" w="med" len="med"/>
              </a:ln>
              <a:effectLst/>
            </p:spPr>
            <p:txBody>
              <a:bodyPr vert="horz" wrap="square" lIns="594360" tIns="91440" rIns="91440" bIns="91440" numCol="1" rtlCol="0" anchor="ctr" anchorCtr="0" compatLnSpc="1">
                <a:prstTxWarp prst="textArchDown">
                  <a:avLst/>
                </a:prstTxWarp>
              </a:bodyPr>
              <a:lstStyle/>
              <a:p>
                <a:pPr algn="ctr" defTabSz="914328">
                  <a:lnSpc>
                    <a:spcPct val="88000"/>
                  </a:lnSpc>
                  <a:spcBef>
                    <a:spcPct val="30000"/>
                  </a:spcBef>
                  <a:buClr>
                    <a:srgbClr val="1F497D"/>
                  </a:buClr>
                  <a:buSzPct val="95000"/>
                  <a:defRPr/>
                </a:pPr>
                <a:r>
                  <a:rPr lang="en-US" sz="1600" kern="0" dirty="0" smtClean="0">
                    <a:solidFill>
                      <a:srgbClr val="FFFFFF"/>
                    </a:solidFill>
                    <a:cs typeface="Segoe UI" pitchFamily="34" charset="0"/>
                  </a:rPr>
                  <a:t/>
                </a:r>
                <a:br>
                  <a:rPr lang="en-US" sz="1600" kern="0" dirty="0" smtClean="0">
                    <a:solidFill>
                      <a:srgbClr val="FFFFFF"/>
                    </a:solidFill>
                    <a:cs typeface="Segoe UI" pitchFamily="34" charset="0"/>
                  </a:rPr>
                </a:br>
                <a:r>
                  <a:rPr lang="en-US" altLang="zh-CN" sz="1600" b="1" spc="-150" dirty="0" smtClean="0">
                    <a:solidFill>
                      <a:srgbClr val="000000"/>
                    </a:solidFill>
                  </a:rPr>
                  <a:t>System Center</a:t>
                </a:r>
                <a:endParaRPr lang="en-US" altLang="zh-CN" sz="1600" b="1" spc="-150" dirty="0">
                  <a:solidFill>
                    <a:srgbClr val="000000"/>
                  </a:solidFill>
                </a:endParaRPr>
              </a:p>
            </p:txBody>
          </p:sp>
        </p:grpSp>
      </p:grpSp>
      <p:grpSp>
        <p:nvGrpSpPr>
          <p:cNvPr id="33" name="Anywhere Access for Users"/>
          <p:cNvGrpSpPr/>
          <p:nvPr/>
        </p:nvGrpSpPr>
        <p:grpSpPr>
          <a:xfrm>
            <a:off x="0" y="1379628"/>
            <a:ext cx="4911064" cy="2269421"/>
            <a:chOff x="0" y="1419733"/>
            <a:chExt cx="4911064" cy="2269421"/>
          </a:xfrm>
        </p:grpSpPr>
        <p:sp>
          <p:nvSpPr>
            <p:cNvPr id="66" name="TextBox 65"/>
            <p:cNvSpPr txBox="1"/>
            <p:nvPr/>
          </p:nvSpPr>
          <p:spPr>
            <a:xfrm>
              <a:off x="538179" y="1419733"/>
              <a:ext cx="3719532" cy="563231"/>
            </a:xfrm>
            <a:prstGeom prst="round2DiagRect">
              <a:avLst>
                <a:gd name="adj1" fmla="val 25587"/>
                <a:gd name="adj2" fmla="val 0"/>
              </a:avLst>
            </a:prstGeom>
            <a:gradFill>
              <a:gsLst>
                <a:gs pos="0">
                  <a:schemeClr val="accent5">
                    <a:shade val="15000"/>
                    <a:satMod val="180000"/>
                    <a:alpha val="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gra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marL="0" lvl="1" indent="-457200" algn="ctr" fontAlgn="base">
                <a:lnSpc>
                  <a:spcPct val="90000"/>
                </a:lnSpc>
                <a:spcBef>
                  <a:spcPct val="20000"/>
                </a:spcBef>
                <a:spcAft>
                  <a:spcPct val="0"/>
                </a:spcAft>
                <a:buClr>
                  <a:srgbClr val="FFFF99"/>
                </a:buClr>
                <a:buSzPct val="90000"/>
                <a:tabLst>
                  <a:tab pos="424590" algn="l"/>
                </a:tabLst>
                <a:defRPr/>
              </a:pPr>
              <a:r>
                <a:rPr lang="en-US" altLang="zh-CN" sz="2000" b="1" spc="-50" dirty="0" smtClean="0">
                  <a:gradFill>
                    <a:gsLst>
                      <a:gs pos="0">
                        <a:srgbClr val="000000"/>
                      </a:gs>
                      <a:gs pos="100000">
                        <a:srgbClr val="000000"/>
                      </a:gs>
                    </a:gsLst>
                    <a:lin ang="16200000" scaled="1"/>
                  </a:gradFill>
                  <a:effectLst>
                    <a:outerShdw blurRad="152400" dir="5400000" algn="ctr" rotWithShape="0">
                      <a:srgbClr val="FFD806"/>
                    </a:outerShdw>
                  </a:effectLst>
                </a:rPr>
                <a:t>Anywhere Access for Users</a:t>
              </a:r>
            </a:p>
          </p:txBody>
        </p:sp>
        <p:grpSp>
          <p:nvGrpSpPr>
            <p:cNvPr id="4" name="Group 161"/>
            <p:cNvGrpSpPr/>
            <p:nvPr/>
          </p:nvGrpSpPr>
          <p:grpSpPr>
            <a:xfrm>
              <a:off x="0" y="1996948"/>
              <a:ext cx="4911064" cy="1692206"/>
              <a:chOff x="1677597" y="1662198"/>
              <a:chExt cx="4911064" cy="1692206"/>
            </a:xfrm>
          </p:grpSpPr>
          <p:pic>
            <p:nvPicPr>
              <p:cNvPr id="117" name="Picture 3" descr="\\SERVER3\InternalBin\Resource DVD\DVD_ART36\Artwork_Imagery\Shapes\Arrows\Curved\seamless computing arrows blue.png"/>
              <p:cNvPicPr>
                <a:picLocks noChangeAspect="1" noChangeArrowheads="1"/>
              </p:cNvPicPr>
              <p:nvPr/>
            </p:nvPicPr>
            <p:blipFill>
              <a:blip r:embed="rId8" cstate="email"/>
              <a:srcRect/>
              <a:stretch>
                <a:fillRect/>
              </a:stretch>
            </p:blipFill>
            <p:spPr bwMode="auto">
              <a:xfrm>
                <a:off x="3277994" y="1662198"/>
                <a:ext cx="1369899" cy="891992"/>
              </a:xfrm>
              <a:prstGeom prst="rect">
                <a:avLst/>
              </a:prstGeom>
              <a:noFill/>
              <a:effectLst>
                <a:outerShdw blurRad="76200" dir="18900000" sy="23000" kx="-1200000" algn="bl" rotWithShape="0">
                  <a:prstClr val="black">
                    <a:alpha val="20000"/>
                  </a:prstClr>
                </a:outerShdw>
              </a:effectLst>
            </p:spPr>
          </p:pic>
          <p:sp>
            <p:nvSpPr>
              <p:cNvPr id="142" name="TextBox 141"/>
              <p:cNvSpPr txBox="1"/>
              <p:nvPr/>
            </p:nvSpPr>
            <p:spPr>
              <a:xfrm>
                <a:off x="4347463" y="1779408"/>
                <a:ext cx="2241198" cy="559127"/>
              </a:xfrm>
              <a:prstGeom prst="rect">
                <a:avLst/>
              </a:prstGeom>
              <a:noFill/>
            </p:spPr>
            <p:txBody>
              <a:bodyPr wrap="square" rtlCol="0">
                <a:spAutoFit/>
              </a:bodyPr>
              <a:lstStyle/>
              <a:p>
                <a:pPr algn="ctr" defTabSz="912777" eaLnBrk="0" hangingPunct="0">
                  <a:lnSpc>
                    <a:spcPct val="90000"/>
                  </a:lnSpc>
                  <a:spcBef>
                    <a:spcPct val="30000"/>
                  </a:spcBef>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Applications</a:t>
                </a:r>
              </a:p>
              <a:p>
                <a:pPr algn="ctr" defTabSz="912777" eaLnBrk="0" hangingPunct="0">
                  <a:lnSpc>
                    <a:spcPct val="90000"/>
                  </a:lnSpc>
                  <a:spcBef>
                    <a:spcPts val="388"/>
                  </a:spcBef>
                  <a:buClr>
                    <a:srgbClr val="7F7F7F"/>
                  </a:buClr>
                  <a:buSzPct val="95000"/>
                  <a:defRPr/>
                </a:pPr>
                <a:r>
                  <a:rPr lang="en-US" sz="1200" kern="0" dirty="0" smtClean="0">
                    <a:gradFill>
                      <a:gsLst>
                        <a:gs pos="0">
                          <a:schemeClr val="tx1"/>
                        </a:gs>
                        <a:gs pos="100000">
                          <a:schemeClr val="tx1"/>
                        </a:gs>
                      </a:gsLst>
                      <a:lin ang="5400000" scaled="0"/>
                    </a:gradFill>
                    <a:cs typeface="Segoe UI" pitchFamily="34" charset="0"/>
                  </a:rPr>
                  <a:t>Application Virtualization</a:t>
                </a:r>
              </a:p>
            </p:txBody>
          </p:sp>
          <p:sp>
            <p:nvSpPr>
              <p:cNvPr id="152" name="TextBox 151"/>
              <p:cNvSpPr txBox="1"/>
              <p:nvPr/>
            </p:nvSpPr>
            <p:spPr>
              <a:xfrm>
                <a:off x="1677597" y="1817153"/>
                <a:ext cx="1785987" cy="974626"/>
              </a:xfrm>
              <a:prstGeom prst="rect">
                <a:avLst/>
              </a:prstGeom>
              <a:noFill/>
            </p:spPr>
            <p:txBody>
              <a:bodyPr wrap="square" rtlCol="0">
                <a:spAutoFit/>
              </a:bodyPr>
              <a:lstStyle/>
              <a:p>
                <a:pPr algn="ctr" defTabSz="912777" eaLnBrk="0" hangingPunct="0">
                  <a:lnSpc>
                    <a:spcPct val="90000"/>
                  </a:lnSpc>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Data &amp; User Settings</a:t>
                </a:r>
                <a:endParaRPr lang="en-US" kern="0" dirty="0" smtClean="0">
                  <a:solidFill>
                    <a:srgbClr val="FFFFFF"/>
                  </a:solidFill>
                  <a:cs typeface="Segoe UI" pitchFamily="34" charset="0"/>
                </a:endParaRPr>
              </a:p>
              <a:p>
                <a:pPr algn="ctr" defTabSz="912777" eaLnBrk="0" hangingPunct="0">
                  <a:lnSpc>
                    <a:spcPct val="90000"/>
                  </a:lnSpc>
                  <a:spcBef>
                    <a:spcPts val="388"/>
                  </a:spcBef>
                  <a:buClr>
                    <a:srgbClr val="7F7F7F"/>
                  </a:buClr>
                  <a:buSzPct val="95000"/>
                  <a:defRPr/>
                </a:pPr>
                <a:r>
                  <a:rPr lang="en-US" sz="1200" kern="0" dirty="0" smtClean="0">
                    <a:gradFill>
                      <a:gsLst>
                        <a:gs pos="0">
                          <a:schemeClr val="tx1"/>
                        </a:gs>
                        <a:gs pos="100000">
                          <a:schemeClr val="tx1"/>
                        </a:gs>
                      </a:gsLst>
                      <a:lin ang="5400000" scaled="0"/>
                    </a:gradFill>
                    <a:cs typeface="Segoe UI" pitchFamily="34" charset="0"/>
                  </a:rPr>
                  <a:t>User State Virtualization</a:t>
                </a:r>
              </a:p>
            </p:txBody>
          </p:sp>
          <p:sp>
            <p:nvSpPr>
              <p:cNvPr id="160" name="TextBox 159"/>
              <p:cNvSpPr txBox="1"/>
              <p:nvPr/>
            </p:nvSpPr>
            <p:spPr>
              <a:xfrm>
                <a:off x="3057080" y="2629077"/>
                <a:ext cx="2057400" cy="725327"/>
              </a:xfrm>
              <a:prstGeom prst="rect">
                <a:avLst/>
              </a:prstGeom>
              <a:noFill/>
            </p:spPr>
            <p:txBody>
              <a:bodyPr wrap="square" rtlCol="0">
                <a:spAutoFit/>
              </a:bodyPr>
              <a:lstStyle/>
              <a:p>
                <a:pPr algn="ctr" defTabSz="912777" eaLnBrk="0" hangingPunct="0">
                  <a:lnSpc>
                    <a:spcPct val="90000"/>
                  </a:lnSpc>
                  <a:spcBef>
                    <a:spcPct val="30000"/>
                  </a:spcBef>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Online &amp; Offline</a:t>
                </a:r>
              </a:p>
              <a:p>
                <a:pPr algn="ctr" defTabSz="912777" eaLnBrk="0" hangingPunct="0">
                  <a:lnSpc>
                    <a:spcPct val="90000"/>
                  </a:lnSpc>
                  <a:spcBef>
                    <a:spcPts val="388"/>
                  </a:spcBef>
                  <a:buClr>
                    <a:srgbClr val="7F7F7F"/>
                  </a:buClr>
                  <a:buSzPct val="95000"/>
                  <a:defRPr/>
                </a:pPr>
                <a:r>
                  <a:rPr lang="en-US" sz="1200" kern="0" dirty="0" smtClean="0">
                    <a:gradFill>
                      <a:gsLst>
                        <a:gs pos="0">
                          <a:schemeClr val="tx1"/>
                        </a:gs>
                        <a:gs pos="100000">
                          <a:schemeClr val="tx1"/>
                        </a:gs>
                      </a:gsLst>
                      <a:lin ang="5400000" scaled="0"/>
                    </a:gradFill>
                    <a:cs typeface="Segoe UI" pitchFamily="34" charset="0"/>
                  </a:rPr>
                  <a:t>Data &amp; Applications cached locally</a:t>
                </a:r>
              </a:p>
            </p:txBody>
          </p:sp>
        </p:grpSp>
      </p:grpSp>
      <p:grpSp>
        <p:nvGrpSpPr>
          <p:cNvPr id="54" name="Business Continuity"/>
          <p:cNvGrpSpPr/>
          <p:nvPr/>
        </p:nvGrpSpPr>
        <p:grpSpPr>
          <a:xfrm>
            <a:off x="3069694" y="3986727"/>
            <a:ext cx="6067194" cy="1334854"/>
            <a:chOff x="3069694" y="3986727"/>
            <a:chExt cx="6067194" cy="1334854"/>
          </a:xfrm>
        </p:grpSpPr>
        <p:sp>
          <p:nvSpPr>
            <p:cNvPr id="68" name="TextBox 67"/>
            <p:cNvSpPr txBox="1"/>
            <p:nvPr/>
          </p:nvSpPr>
          <p:spPr>
            <a:xfrm>
              <a:off x="4228825" y="3986727"/>
              <a:ext cx="3721609" cy="566928"/>
            </a:xfrm>
            <a:prstGeom prst="round2DiagRect">
              <a:avLst>
                <a:gd name="adj1" fmla="val 20212"/>
                <a:gd name="adj2" fmla="val 0"/>
              </a:avLst>
            </a:prstGeom>
            <a:gradFill>
              <a:gsLst>
                <a:gs pos="0">
                  <a:schemeClr val="accent5">
                    <a:shade val="15000"/>
                    <a:satMod val="180000"/>
                    <a:alpha val="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gra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none" lIns="91436" tIns="45718" rIns="91436" bIns="45718" numCol="1" rtlCol="0" anchor="ctr" anchorCtr="0" compatLnSpc="1">
              <a:prstTxWarp prst="textNoShape">
                <a:avLst/>
              </a:prstTxWarp>
            </a:bodyPr>
            <a:lstStyle/>
            <a:p>
              <a:pPr marL="0" lvl="1" indent="-457200" algn="ctr" fontAlgn="base">
                <a:lnSpc>
                  <a:spcPct val="90000"/>
                </a:lnSpc>
                <a:spcBef>
                  <a:spcPct val="20000"/>
                </a:spcBef>
                <a:spcAft>
                  <a:spcPct val="0"/>
                </a:spcAft>
                <a:buClr>
                  <a:srgbClr val="FFFF99"/>
                </a:buClr>
                <a:buSzPct val="90000"/>
                <a:tabLst>
                  <a:tab pos="424590" algn="l"/>
                </a:tabLst>
                <a:defRPr/>
              </a:pPr>
              <a:r>
                <a:rPr lang="en-US" altLang="zh-CN" sz="2000" b="1" spc="-50" dirty="0" smtClean="0">
                  <a:gradFill>
                    <a:gsLst>
                      <a:gs pos="0">
                        <a:srgbClr val="000000"/>
                      </a:gs>
                      <a:gs pos="100000">
                        <a:srgbClr val="000000"/>
                      </a:gs>
                    </a:gsLst>
                    <a:lin ang="16200000" scaled="1"/>
                  </a:gradFill>
                  <a:effectLst>
                    <a:outerShdw blurRad="152400" dir="5400000" algn="ctr" rotWithShape="0">
                      <a:srgbClr val="FFD806"/>
                    </a:outerShdw>
                  </a:effectLst>
                </a:rPr>
                <a:t>Business Continuity</a:t>
              </a:r>
            </a:p>
          </p:txBody>
        </p:sp>
        <p:grpSp>
          <p:nvGrpSpPr>
            <p:cNvPr id="10" name="Group 68"/>
            <p:cNvGrpSpPr/>
            <p:nvPr/>
          </p:nvGrpSpPr>
          <p:grpSpPr>
            <a:xfrm>
              <a:off x="3069694" y="4633440"/>
              <a:ext cx="6067194" cy="688141"/>
              <a:chOff x="2670313" y="4624204"/>
              <a:chExt cx="6067194" cy="688141"/>
            </a:xfrm>
          </p:grpSpPr>
          <p:grpSp>
            <p:nvGrpSpPr>
              <p:cNvPr id="11" name="Group 197"/>
              <p:cNvGrpSpPr/>
              <p:nvPr/>
            </p:nvGrpSpPr>
            <p:grpSpPr>
              <a:xfrm>
                <a:off x="2670313" y="4624204"/>
                <a:ext cx="1455985" cy="688141"/>
                <a:chOff x="6989803" y="2068859"/>
                <a:chExt cx="1455985" cy="688141"/>
              </a:xfrm>
            </p:grpSpPr>
            <p:pic>
              <p:nvPicPr>
                <p:cNvPr id="195" name="Picture 5" descr="\\SERVER3\InternalBin\Resource DVD\DVD_ART36\Artwork_Imagery\Icons - Illustrations\Screen Captures\Windows 7\Windows 7 Desktop 5.jpg"/>
                <p:cNvPicPr>
                  <a:picLocks noChangeAspect="1" noChangeArrowheads="1"/>
                </p:cNvPicPr>
                <p:nvPr/>
              </p:nvPicPr>
              <p:blipFill>
                <a:blip r:embed="rId9" cstate="email"/>
                <a:srcRect/>
                <a:stretch>
                  <a:fillRect/>
                </a:stretch>
              </p:blipFill>
              <p:spPr bwMode="auto">
                <a:xfrm>
                  <a:off x="7742544" y="2068859"/>
                  <a:ext cx="703244" cy="527433"/>
                </a:xfrm>
                <a:prstGeom prst="rect">
                  <a:avLst/>
                </a:prstGeom>
                <a:noFill/>
                <a:effectLst>
                  <a:outerShdw blurRad="76200" dir="18900000" sy="23000" kx="-1200000" algn="bl" rotWithShape="0">
                    <a:prstClr val="black">
                      <a:alpha val="20000"/>
                    </a:prstClr>
                  </a:outerShdw>
                </a:effectLst>
                <a:scene3d>
                  <a:camera prst="perspectiveHeroicExtremeLeftFacing"/>
                  <a:lightRig rig="threePt" dir="t"/>
                </a:scene3d>
              </p:spPr>
            </p:pic>
            <p:pic>
              <p:nvPicPr>
                <p:cNvPr id="196" name="Picture 3" descr="\\SERVER3\InternalBin\Resource DVD\DVD_ART36\Artwork_Imagery\Icons - Illustrations\Screen Captures\Windows 7\Desktop 18.jpg"/>
                <p:cNvPicPr>
                  <a:picLocks noChangeAspect="1" noChangeArrowheads="1"/>
                </p:cNvPicPr>
                <p:nvPr/>
              </p:nvPicPr>
              <p:blipFill>
                <a:blip r:embed="rId10" cstate="email"/>
                <a:srcRect/>
                <a:stretch>
                  <a:fillRect/>
                </a:stretch>
              </p:blipFill>
              <p:spPr bwMode="auto">
                <a:xfrm>
                  <a:off x="7366090" y="2141776"/>
                  <a:ext cx="703410" cy="527558"/>
                </a:xfrm>
                <a:prstGeom prst="rect">
                  <a:avLst/>
                </a:prstGeom>
                <a:noFill/>
                <a:effectLst>
                  <a:outerShdw blurRad="76200" dir="18900000" sy="23000" kx="-1200000" algn="bl" rotWithShape="0">
                    <a:prstClr val="black">
                      <a:alpha val="20000"/>
                    </a:prstClr>
                  </a:outerShdw>
                </a:effectLst>
                <a:scene3d>
                  <a:camera prst="perspectiveHeroicExtremeLeftFacing"/>
                  <a:lightRig rig="threePt" dir="t"/>
                </a:scene3d>
              </p:spPr>
            </p:pic>
            <p:pic>
              <p:nvPicPr>
                <p:cNvPr id="197" name="Picture 4" descr="\\SERVER3\InternalBin\Resource DVD\DVD_ART36\Artwork_Imagery\Icons - Illustrations\Screen Captures\Windows 7\flip3d.jpg"/>
                <p:cNvPicPr>
                  <a:picLocks noChangeAspect="1" noChangeArrowheads="1"/>
                </p:cNvPicPr>
                <p:nvPr/>
              </p:nvPicPr>
              <p:blipFill>
                <a:blip r:embed="rId11" cstate="email"/>
                <a:srcRect/>
                <a:stretch>
                  <a:fillRect/>
                </a:stretch>
              </p:blipFill>
              <p:spPr bwMode="auto">
                <a:xfrm>
                  <a:off x="6989803" y="2229567"/>
                  <a:ext cx="703244" cy="527433"/>
                </a:xfrm>
                <a:prstGeom prst="rect">
                  <a:avLst/>
                </a:prstGeom>
                <a:noFill/>
                <a:effectLst>
                  <a:outerShdw blurRad="76200" dir="18900000" sy="23000" kx="-1200000" algn="bl" rotWithShape="0">
                    <a:prstClr val="black">
                      <a:alpha val="20000"/>
                    </a:prstClr>
                  </a:outerShdw>
                </a:effectLst>
                <a:scene3d>
                  <a:camera prst="perspectiveHeroicExtremeLeftFacing"/>
                  <a:lightRig rig="threePt" dir="t"/>
                </a:scene3d>
              </p:spPr>
            </p:pic>
          </p:grpSp>
          <p:sp>
            <p:nvSpPr>
              <p:cNvPr id="199" name="TextBox 198"/>
              <p:cNvSpPr txBox="1"/>
              <p:nvPr/>
            </p:nvSpPr>
            <p:spPr>
              <a:xfrm>
                <a:off x="3802900" y="4648143"/>
                <a:ext cx="4934607" cy="563231"/>
              </a:xfrm>
              <a:prstGeom prst="rect">
                <a:avLst/>
              </a:prstGeom>
              <a:noFill/>
            </p:spPr>
            <p:txBody>
              <a:bodyPr wrap="square" rtlCol="0">
                <a:spAutoFit/>
              </a:bodyPr>
              <a:lstStyle/>
              <a:p>
                <a:pPr algn="ctr" defTabSz="912777" eaLnBrk="0" hangingPunct="0">
                  <a:lnSpc>
                    <a:spcPct val="90000"/>
                  </a:lnSpc>
                  <a:spcBef>
                    <a:spcPct val="30000"/>
                  </a:spcBef>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Helpdesk Tools &amp; Disaster Recovery</a:t>
                </a:r>
              </a:p>
              <a:p>
                <a:pPr algn="ctr" defTabSz="912777" eaLnBrk="0" hangingPunct="0">
                  <a:lnSpc>
                    <a:spcPct val="90000"/>
                  </a:lnSpc>
                  <a:spcBef>
                    <a:spcPts val="388"/>
                  </a:spcBef>
                  <a:buClr>
                    <a:srgbClr val="7F7F7F"/>
                  </a:buClr>
                  <a:buSzPct val="95000"/>
                  <a:defRPr/>
                </a:pPr>
                <a:r>
                  <a:rPr lang="en-US" sz="1200" kern="0" dirty="0" smtClean="0">
                    <a:gradFill>
                      <a:gsLst>
                        <a:gs pos="0">
                          <a:schemeClr val="tx1"/>
                        </a:gs>
                        <a:gs pos="100000">
                          <a:schemeClr val="tx1"/>
                        </a:gs>
                      </a:gsLst>
                      <a:lin ang="5400000" scaled="0"/>
                    </a:gradFill>
                    <a:cs typeface="Segoe UI" pitchFamily="34" charset="0"/>
                  </a:rPr>
                  <a:t>Desktop Error Monitoring, Diagnostic &amp; Recovery Toolset</a:t>
                </a:r>
              </a:p>
            </p:txBody>
          </p:sp>
        </p:grpSp>
      </p:grpSp>
      <p:grpSp>
        <p:nvGrpSpPr>
          <p:cNvPr id="34" name="Security and Data Protection"/>
          <p:cNvGrpSpPr/>
          <p:nvPr/>
        </p:nvGrpSpPr>
        <p:grpSpPr>
          <a:xfrm>
            <a:off x="7977374" y="1398257"/>
            <a:ext cx="4018946" cy="2112845"/>
            <a:chOff x="7825694" y="1414299"/>
            <a:chExt cx="4018946" cy="2112845"/>
          </a:xfrm>
        </p:grpSpPr>
        <p:sp>
          <p:nvSpPr>
            <p:cNvPr id="67" name="TextBox 66"/>
            <p:cNvSpPr txBox="1"/>
            <p:nvPr/>
          </p:nvSpPr>
          <p:spPr>
            <a:xfrm>
              <a:off x="7825694" y="1414299"/>
              <a:ext cx="3721608" cy="566928"/>
            </a:xfrm>
            <a:prstGeom prst="round2DiagRect">
              <a:avLst/>
            </a:prstGeom>
            <a:gradFill>
              <a:gsLst>
                <a:gs pos="0">
                  <a:schemeClr val="accent5">
                    <a:shade val="15000"/>
                    <a:satMod val="180000"/>
                    <a:alpha val="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gra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marL="0" lvl="1" indent="-457200" algn="ctr" fontAlgn="base">
                <a:lnSpc>
                  <a:spcPct val="90000"/>
                </a:lnSpc>
                <a:spcBef>
                  <a:spcPct val="20000"/>
                </a:spcBef>
                <a:spcAft>
                  <a:spcPct val="0"/>
                </a:spcAft>
                <a:buClr>
                  <a:srgbClr val="FFFF99"/>
                </a:buClr>
                <a:buSzPct val="90000"/>
                <a:tabLst>
                  <a:tab pos="424590" algn="l"/>
                </a:tabLst>
                <a:defRPr/>
              </a:pPr>
              <a:r>
                <a:rPr lang="en-US" altLang="zh-CN" sz="2000" b="1" spc="-50" dirty="0" smtClean="0">
                  <a:gradFill>
                    <a:gsLst>
                      <a:gs pos="0">
                        <a:srgbClr val="000000"/>
                      </a:gs>
                      <a:gs pos="100000">
                        <a:srgbClr val="000000"/>
                      </a:gs>
                    </a:gsLst>
                    <a:lin ang="16200000" scaled="1"/>
                  </a:gradFill>
                  <a:effectLst>
                    <a:outerShdw blurRad="152400" dir="5400000" algn="ctr" rotWithShape="0">
                      <a:srgbClr val="FFD806"/>
                    </a:outerShdw>
                  </a:effectLst>
                </a:rPr>
                <a:t>Security and Data Protection</a:t>
              </a:r>
            </a:p>
          </p:txBody>
        </p:sp>
        <p:grpSp>
          <p:nvGrpSpPr>
            <p:cNvPr id="12" name="Group 213"/>
            <p:cNvGrpSpPr/>
            <p:nvPr/>
          </p:nvGrpSpPr>
          <p:grpSpPr>
            <a:xfrm>
              <a:off x="7863135" y="1979303"/>
              <a:ext cx="3981505" cy="1547841"/>
              <a:chOff x="8534843" y="903119"/>
              <a:chExt cx="3981505" cy="1547841"/>
            </a:xfrm>
          </p:grpSpPr>
          <p:pic>
            <p:nvPicPr>
              <p:cNvPr id="114" name="Picture 9" descr="\\SERVER3\InternalBin\Resource DVD\DVD_ART36\Artwork_Imagery\Icons - Illustrations\_ REAL VISTA STYLE\lock locked secure security.png"/>
              <p:cNvPicPr>
                <a:picLocks noChangeAspect="1" noChangeArrowheads="1"/>
              </p:cNvPicPr>
              <p:nvPr/>
            </p:nvPicPr>
            <p:blipFill>
              <a:blip r:embed="rId12" cstate="email"/>
              <a:stretch>
                <a:fillRect/>
              </a:stretch>
            </p:blipFill>
            <p:spPr bwMode="auto">
              <a:xfrm>
                <a:off x="9672031" y="903119"/>
                <a:ext cx="967823" cy="967823"/>
              </a:xfrm>
              <a:prstGeom prst="rect">
                <a:avLst/>
              </a:prstGeom>
              <a:noFill/>
              <a:scene3d>
                <a:camera prst="orthographicFront">
                  <a:rot lat="20765849" lon="615924" rev="21145887"/>
                </a:camera>
                <a:lightRig rig="threePt" dir="t"/>
              </a:scene3d>
            </p:spPr>
          </p:pic>
          <p:sp>
            <p:nvSpPr>
              <p:cNvPr id="209" name="TextBox 208"/>
              <p:cNvSpPr txBox="1"/>
              <p:nvPr/>
            </p:nvSpPr>
            <p:spPr>
              <a:xfrm>
                <a:off x="9128031" y="1891833"/>
                <a:ext cx="2714206" cy="559127"/>
              </a:xfrm>
              <a:prstGeom prst="rect">
                <a:avLst/>
              </a:prstGeom>
              <a:noFill/>
            </p:spPr>
            <p:txBody>
              <a:bodyPr wrap="none" rtlCol="0">
                <a:spAutoFit/>
              </a:bodyPr>
              <a:lstStyle/>
              <a:p>
                <a:pPr algn="ctr" defTabSz="912777" eaLnBrk="0" hangingPunct="0">
                  <a:lnSpc>
                    <a:spcPct val="90000"/>
                  </a:lnSpc>
                  <a:spcBef>
                    <a:spcPct val="30000"/>
                  </a:spcBef>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Protecting Local Systems</a:t>
                </a:r>
              </a:p>
              <a:p>
                <a:pPr algn="ctr" defTabSz="912777" eaLnBrk="0" hangingPunct="0">
                  <a:lnSpc>
                    <a:spcPct val="90000"/>
                  </a:lnSpc>
                  <a:spcBef>
                    <a:spcPts val="388"/>
                  </a:spcBef>
                  <a:buClr>
                    <a:srgbClr val="7F7F7F"/>
                  </a:buClr>
                  <a:buSzPct val="95000"/>
                  <a:defRPr/>
                </a:pPr>
                <a:r>
                  <a:rPr lang="en-US" sz="1200" kern="0" dirty="0" err="1" smtClean="0">
                    <a:gradFill>
                      <a:gsLst>
                        <a:gs pos="0">
                          <a:schemeClr val="tx1"/>
                        </a:gs>
                        <a:gs pos="100000">
                          <a:schemeClr val="tx1"/>
                        </a:gs>
                      </a:gsLst>
                      <a:lin ang="5400000" scaled="0"/>
                    </a:gradFill>
                    <a:cs typeface="Segoe UI" pitchFamily="34" charset="0"/>
                  </a:rPr>
                  <a:t>AppLocker</a:t>
                </a:r>
                <a:endParaRPr lang="en-US" sz="1200" kern="0" dirty="0" smtClean="0">
                  <a:gradFill>
                    <a:gsLst>
                      <a:gs pos="0">
                        <a:schemeClr val="tx1"/>
                      </a:gs>
                      <a:gs pos="100000">
                        <a:schemeClr val="tx1"/>
                      </a:gs>
                    </a:gsLst>
                    <a:lin ang="5400000" scaled="0"/>
                  </a:gradFill>
                  <a:cs typeface="Segoe UI" pitchFamily="34" charset="0"/>
                </a:endParaRPr>
              </a:p>
            </p:txBody>
          </p:sp>
          <p:sp>
            <p:nvSpPr>
              <p:cNvPr id="210" name="TextBox 209"/>
              <p:cNvSpPr txBox="1"/>
              <p:nvPr/>
            </p:nvSpPr>
            <p:spPr>
              <a:xfrm>
                <a:off x="8534843" y="1233149"/>
                <a:ext cx="1215396" cy="559127"/>
              </a:xfrm>
              <a:prstGeom prst="rect">
                <a:avLst/>
              </a:prstGeom>
              <a:noFill/>
            </p:spPr>
            <p:txBody>
              <a:bodyPr wrap="none" bIns="45720" rtlCol="0">
                <a:spAutoFit/>
              </a:bodyPr>
              <a:lstStyle/>
              <a:p>
                <a:pPr algn="ctr" defTabSz="912777" eaLnBrk="0" hangingPunct="0">
                  <a:lnSpc>
                    <a:spcPct val="90000"/>
                  </a:lnSpc>
                  <a:spcBef>
                    <a:spcPct val="30000"/>
                  </a:spcBef>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On the PC</a:t>
                </a:r>
              </a:p>
              <a:p>
                <a:pPr algn="ctr" defTabSz="912777" eaLnBrk="0" hangingPunct="0">
                  <a:lnSpc>
                    <a:spcPct val="90000"/>
                  </a:lnSpc>
                  <a:spcBef>
                    <a:spcPts val="388"/>
                  </a:spcBef>
                  <a:buClr>
                    <a:srgbClr val="7F7F7F"/>
                  </a:buClr>
                  <a:buSzPct val="95000"/>
                  <a:defRPr/>
                </a:pPr>
                <a:r>
                  <a:rPr lang="en-US" sz="1200" kern="0" dirty="0" err="1" smtClean="0">
                    <a:gradFill>
                      <a:gsLst>
                        <a:gs pos="0">
                          <a:schemeClr val="tx1"/>
                        </a:gs>
                        <a:gs pos="100000">
                          <a:schemeClr val="tx1"/>
                        </a:gs>
                      </a:gsLst>
                      <a:lin ang="5400000" scaled="0"/>
                    </a:gradFill>
                    <a:cs typeface="Segoe UI" pitchFamily="34" charset="0"/>
                  </a:rPr>
                  <a:t>BitLocker</a:t>
                </a:r>
                <a:endParaRPr lang="en-US" sz="1200" kern="0" dirty="0" smtClean="0">
                  <a:gradFill>
                    <a:gsLst>
                      <a:gs pos="0">
                        <a:schemeClr val="tx1"/>
                      </a:gs>
                      <a:gs pos="100000">
                        <a:schemeClr val="tx1"/>
                      </a:gs>
                    </a:gsLst>
                    <a:lin ang="5400000" scaled="0"/>
                  </a:gradFill>
                  <a:cs typeface="Segoe UI" pitchFamily="34" charset="0"/>
                </a:endParaRPr>
              </a:p>
            </p:txBody>
          </p:sp>
          <p:sp>
            <p:nvSpPr>
              <p:cNvPr id="211" name="TextBox 210"/>
              <p:cNvSpPr txBox="1"/>
              <p:nvPr/>
            </p:nvSpPr>
            <p:spPr>
              <a:xfrm>
                <a:off x="10422505" y="1264680"/>
                <a:ext cx="2093843" cy="559127"/>
              </a:xfrm>
              <a:prstGeom prst="rect">
                <a:avLst/>
              </a:prstGeom>
              <a:noFill/>
            </p:spPr>
            <p:txBody>
              <a:bodyPr wrap="none" rtlCol="0">
                <a:spAutoFit/>
              </a:bodyPr>
              <a:lstStyle/>
              <a:p>
                <a:pPr algn="ctr" defTabSz="912777" eaLnBrk="0" hangingPunct="0">
                  <a:lnSpc>
                    <a:spcPct val="90000"/>
                  </a:lnSpc>
                  <a:spcBef>
                    <a:spcPct val="30000"/>
                  </a:spcBef>
                  <a:buClr>
                    <a:srgbClr val="7F7F7F"/>
                  </a:buClr>
                  <a:buSzPct val="95000"/>
                  <a:defRPr/>
                </a:pPr>
                <a:r>
                  <a:rPr lang="en-US" kern="0" dirty="0" smtClean="0">
                    <a:gradFill>
                      <a:gsLst>
                        <a:gs pos="0">
                          <a:schemeClr val="tx1"/>
                        </a:gs>
                        <a:gs pos="100000">
                          <a:schemeClr val="tx1"/>
                        </a:gs>
                      </a:gsLst>
                      <a:lin ang="5400000" scaled="0"/>
                    </a:gradFill>
                    <a:cs typeface="Segoe UI" pitchFamily="34" charset="0"/>
                  </a:rPr>
                  <a:t>On Portable Drives</a:t>
                </a:r>
              </a:p>
              <a:p>
                <a:pPr algn="ctr" defTabSz="912777" eaLnBrk="0" hangingPunct="0">
                  <a:lnSpc>
                    <a:spcPct val="90000"/>
                  </a:lnSpc>
                  <a:spcBef>
                    <a:spcPts val="388"/>
                  </a:spcBef>
                  <a:buClr>
                    <a:srgbClr val="7F7F7F"/>
                  </a:buClr>
                  <a:buSzPct val="95000"/>
                  <a:defRPr/>
                </a:pPr>
                <a:r>
                  <a:rPr lang="en-US" sz="1200" kern="0" dirty="0" err="1" smtClean="0">
                    <a:gradFill>
                      <a:gsLst>
                        <a:gs pos="0">
                          <a:schemeClr val="tx1"/>
                        </a:gs>
                        <a:gs pos="100000">
                          <a:schemeClr val="tx1"/>
                        </a:gs>
                      </a:gsLst>
                      <a:lin ang="5400000" scaled="0"/>
                    </a:gradFill>
                    <a:cs typeface="Segoe UI" pitchFamily="34" charset="0"/>
                  </a:rPr>
                  <a:t>BitLocker</a:t>
                </a:r>
                <a:r>
                  <a:rPr lang="en-US" sz="1200" kern="0" dirty="0" smtClean="0">
                    <a:gradFill>
                      <a:gsLst>
                        <a:gs pos="0">
                          <a:schemeClr val="tx1"/>
                        </a:gs>
                        <a:gs pos="100000">
                          <a:schemeClr val="tx1"/>
                        </a:gs>
                      </a:gsLst>
                      <a:lin ang="5400000" scaled="0"/>
                    </a:gradFill>
                    <a:cs typeface="Segoe UI" pitchFamily="34" charset="0"/>
                  </a:rPr>
                  <a:t> To Go</a:t>
                </a:r>
              </a:p>
            </p:txBody>
          </p:sp>
        </p:grpSp>
      </p:grpSp>
    </p:spTree>
    <p:extLst>
      <p:ext uri="{BB962C8B-B14F-4D97-AF65-F5344CB8AC3E}">
        <p14:creationId xmlns:p14="http://schemas.microsoft.com/office/powerpoint/2010/main" val="22862129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20906" y="3707680"/>
            <a:ext cx="9324171" cy="461665"/>
          </a:xfrm>
        </p:spPr>
        <p:txBody>
          <a:bodyPr/>
          <a:lstStyle/>
          <a:p>
            <a:r>
              <a:rPr lang="en-US" dirty="0" smtClean="0"/>
              <a:t>Windows 7 Early Adopter</a:t>
            </a:r>
          </a:p>
          <a:p>
            <a:endParaRPr lang="en-US" dirty="0" smtClean="0"/>
          </a:p>
          <a:p>
            <a:r>
              <a:rPr lang="en-US" dirty="0" smtClean="0"/>
              <a:t>Melanie Becker</a:t>
            </a:r>
          </a:p>
          <a:p>
            <a:r>
              <a:rPr lang="en-US" dirty="0" smtClean="0"/>
              <a:t>Compass Group</a:t>
            </a:r>
            <a:endParaRPr lang="en-US" dirty="0"/>
          </a:p>
        </p:txBody>
      </p:sp>
      <p:sp>
        <p:nvSpPr>
          <p:cNvPr id="4" name="Text Placeholder 3"/>
          <p:cNvSpPr>
            <a:spLocks noGrp="1"/>
          </p:cNvSpPr>
          <p:nvPr>
            <p:ph type="body" sz="quarter" idx="10"/>
          </p:nvPr>
        </p:nvSpPr>
        <p:spPr/>
        <p:txBody>
          <a:bodyPr/>
          <a:lstStyle/>
          <a:p>
            <a:r>
              <a:rPr lang="en-US" dirty="0" smtClean="0"/>
              <a:t>Interview</a:t>
            </a:r>
            <a:endParaRPr lang="en-US" dirty="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1" b="48922"/>
          <a:stretch/>
        </p:blipFill>
        <p:spPr>
          <a:xfrm>
            <a:off x="9032789" y="458971"/>
            <a:ext cx="2857140" cy="457200"/>
          </a:xfrm>
          <a:prstGeom prst="rect">
            <a:avLst/>
          </a:prstGeom>
        </p:spPr>
      </p:pic>
      <p:pic>
        <p:nvPicPr>
          <p:cNvPr id="6" name="Picture 5"/>
          <p:cNvPicPr>
            <a:picLocks noChangeAspect="1"/>
          </p:cNvPicPr>
          <p:nvPr/>
        </p:nvPicPr>
        <p:blipFill rotWithShape="1">
          <a:blip r:embed="rId4">
            <a:extLst>
              <a:ext uri="{BEBA8EAE-BF5A-486C-A8C5-ECC9F3942E4B}">
                <a14:imgProps xmlns:a14="http://schemas.microsoft.com/office/drawing/2010/main">
                  <a14:imgLayer r:embed="rId5">
                    <a14:imgEffect>
                      <a14:sharpenSoften amount="-25000"/>
                    </a14:imgEffect>
                    <a14:imgEffect>
                      <a14:brightnessContrast bright="100000" contrast="88000"/>
                    </a14:imgEffect>
                  </a14:imgLayer>
                </a14:imgProps>
              </a:ext>
              <a:ext uri="{28A0092B-C50C-407E-A947-70E740481C1C}">
                <a14:useLocalDpi xmlns:a14="http://schemas.microsoft.com/office/drawing/2010/main" val="0"/>
              </a:ext>
            </a:extLst>
          </a:blip>
          <a:srcRect b="-6369"/>
          <a:stretch/>
        </p:blipFill>
        <p:spPr>
          <a:xfrm>
            <a:off x="8723871" y="5097239"/>
            <a:ext cx="2943752" cy="1188720"/>
          </a:xfrm>
          <a:prstGeom prst="rect">
            <a:avLst/>
          </a:prstGeom>
        </p:spPr>
      </p:pic>
    </p:spTree>
    <p:extLst>
      <p:ext uri="{BB962C8B-B14F-4D97-AF65-F5344CB8AC3E}">
        <p14:creationId xmlns:p14="http://schemas.microsoft.com/office/powerpoint/2010/main" val="174755004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a:xfrm>
            <a:off x="757174" y="1363779"/>
            <a:ext cx="3383280" cy="4773168"/>
          </a:xfrm>
          <a:prstGeom prst="roundRect">
            <a:avLst>
              <a:gd name="adj" fmla="val 5821"/>
            </a:avLst>
          </a:prstGeom>
          <a:gradFill flip="none" rotWithShape="1">
            <a:gsLst>
              <a:gs pos="6000">
                <a:schemeClr val="bg2">
                  <a:lumMod val="40000"/>
                  <a:lumOff val="60000"/>
                </a:schemeClr>
              </a:gs>
              <a:gs pos="61000">
                <a:srgbClr val="00163E">
                  <a:alpha val="0"/>
                </a:srgbClr>
              </a:gs>
              <a:gs pos="90000">
                <a:srgbClr val="000000">
                  <a:alpha val="73000"/>
                </a:srgbClr>
              </a:gs>
              <a:gs pos="100000">
                <a:srgbClr val="FFFFFF">
                  <a:alpha val="0"/>
                </a:srgbClr>
              </a:gs>
            </a:gsLst>
            <a:lin ang="16680000" scaled="0"/>
            <a:tileRect/>
          </a:gradFill>
          <a:ln w="3175" cap="flat" cmpd="sng" algn="ctr">
            <a:gradFill>
              <a:gsLst>
                <a:gs pos="0">
                  <a:schemeClr val="tx1">
                    <a:alpha val="0"/>
                  </a:schemeClr>
                </a:gs>
                <a:gs pos="100000">
                  <a:schemeClr val="tx1">
                    <a:alpha val="29000"/>
                  </a:schemeClr>
                </a:gs>
              </a:gsLst>
              <a:lin ang="5400000" scaled="0"/>
            </a:gradFill>
            <a:prstDash val="solid"/>
            <a:round/>
            <a:headEnd type="none" w="med" len="med"/>
            <a:tailEnd type="none" w="med" len="med"/>
          </a:ln>
          <a:effectLst>
            <a:outerShdw blurRad="63500" sx="102000" sy="102000" algn="ctr" rotWithShape="0">
              <a:prstClr val="black">
                <a:alpha val="40000"/>
              </a:prstClr>
            </a:outerShdw>
          </a:effectLst>
        </p:spPr>
      </p:sp>
      <p:sp>
        <p:nvSpPr>
          <p:cNvPr id="20" name="Rounded Rectangle 19"/>
          <p:cNvSpPr/>
          <p:nvPr/>
        </p:nvSpPr>
        <p:spPr>
          <a:xfrm>
            <a:off x="4355281" y="1363779"/>
            <a:ext cx="3508405" cy="4773168"/>
          </a:xfrm>
          <a:prstGeom prst="roundRect">
            <a:avLst>
              <a:gd name="adj" fmla="val 6507"/>
            </a:avLst>
          </a:prstGeom>
          <a:gradFill flip="none" rotWithShape="1">
            <a:gsLst>
              <a:gs pos="6000">
                <a:srgbClr val="000000">
                  <a:alpha val="50000"/>
                </a:srgbClr>
              </a:gs>
              <a:gs pos="35000">
                <a:schemeClr val="accent4">
                  <a:alpha val="50000"/>
                </a:schemeClr>
              </a:gs>
              <a:gs pos="61000">
                <a:srgbClr val="00163E">
                  <a:alpha val="0"/>
                </a:srgbClr>
              </a:gs>
              <a:gs pos="90000">
                <a:srgbClr val="000000">
                  <a:alpha val="73000"/>
                </a:srgbClr>
              </a:gs>
              <a:gs pos="100000">
                <a:srgbClr val="FFFFFF">
                  <a:alpha val="0"/>
                </a:srgbClr>
              </a:gs>
            </a:gsLst>
            <a:lin ang="16680000" scaled="0"/>
            <a:tileRect/>
          </a:gradFill>
          <a:ln w="3175" cap="flat" cmpd="sng" algn="ctr">
            <a:gradFill>
              <a:gsLst>
                <a:gs pos="0">
                  <a:schemeClr val="tx1">
                    <a:alpha val="0"/>
                  </a:schemeClr>
                </a:gs>
                <a:gs pos="100000">
                  <a:schemeClr val="tx1">
                    <a:alpha val="29000"/>
                  </a:schemeClr>
                </a:gs>
              </a:gsLst>
              <a:lin ang="5400000" scaled="0"/>
            </a:gradFill>
            <a:prstDash val="solid"/>
            <a:round/>
            <a:headEnd type="none" w="med" len="med"/>
            <a:tailEnd type="none" w="med" len="med"/>
          </a:ln>
          <a:effectLst>
            <a:outerShdw blurRad="63500" sx="102000" sy="102000" algn="ctr" rotWithShape="0">
              <a:prstClr val="black">
                <a:alpha val="40000"/>
              </a:prstClr>
            </a:outerShdw>
          </a:effectLst>
        </p:spPr>
      </p:sp>
      <p:sp>
        <p:nvSpPr>
          <p:cNvPr id="18" name="Rounded Rectangle 17"/>
          <p:cNvSpPr/>
          <p:nvPr/>
        </p:nvSpPr>
        <p:spPr>
          <a:xfrm>
            <a:off x="8056126" y="1363780"/>
            <a:ext cx="3383280" cy="4771532"/>
          </a:xfrm>
          <a:prstGeom prst="roundRect">
            <a:avLst>
              <a:gd name="adj" fmla="val 6378"/>
            </a:avLst>
          </a:prstGeom>
          <a:gradFill flip="none" rotWithShape="1">
            <a:gsLst>
              <a:gs pos="6000">
                <a:srgbClr val="000000">
                  <a:alpha val="50000"/>
                </a:srgbClr>
              </a:gs>
              <a:gs pos="35000">
                <a:schemeClr val="accent2">
                  <a:alpha val="50000"/>
                </a:schemeClr>
              </a:gs>
              <a:gs pos="61000">
                <a:srgbClr val="00163E">
                  <a:alpha val="0"/>
                </a:srgbClr>
              </a:gs>
              <a:gs pos="95000">
                <a:srgbClr val="000000">
                  <a:alpha val="73000"/>
                </a:srgbClr>
              </a:gs>
              <a:gs pos="100000">
                <a:srgbClr val="FFFFFF">
                  <a:alpha val="0"/>
                </a:srgbClr>
              </a:gs>
            </a:gsLst>
            <a:lin ang="16680000" scaled="0"/>
            <a:tileRect/>
          </a:gradFill>
          <a:ln w="3175" cap="flat" cmpd="sng" algn="ctr">
            <a:gradFill>
              <a:gsLst>
                <a:gs pos="0">
                  <a:schemeClr val="tx1">
                    <a:alpha val="0"/>
                  </a:schemeClr>
                </a:gs>
                <a:gs pos="100000">
                  <a:schemeClr val="tx1">
                    <a:alpha val="29000"/>
                  </a:schemeClr>
                </a:gs>
              </a:gsLst>
              <a:lin ang="5400000" scaled="0"/>
            </a:gradFill>
            <a:prstDash val="solid"/>
            <a:round/>
            <a:headEnd type="none" w="med" len="med"/>
            <a:tailEnd type="none" w="med" len="med"/>
          </a:ln>
          <a:effectLst>
            <a:outerShdw blurRad="63500" sx="102000" sy="102000" algn="ctr" rotWithShape="0">
              <a:prstClr val="black">
                <a:alpha val="40000"/>
              </a:prstClr>
            </a:outerShdw>
          </a:effectLst>
        </p:spPr>
      </p:sp>
      <p:sp>
        <p:nvSpPr>
          <p:cNvPr id="63" name="Round Diagonal Corner Rectangle 62"/>
          <p:cNvSpPr/>
          <p:nvPr/>
        </p:nvSpPr>
        <p:spPr bwMode="auto">
          <a:xfrm>
            <a:off x="862875" y="1607804"/>
            <a:ext cx="3130699" cy="914400"/>
          </a:xfrm>
          <a:prstGeom prst="round2Diag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marL="0" lvl="1" indent="-236538" algn="ctr" fontAlgn="base">
              <a:lnSpc>
                <a:spcPct val="90000"/>
              </a:lnSpc>
              <a:spcBef>
                <a:spcPct val="20000"/>
              </a:spcBef>
              <a:spcAft>
                <a:spcPct val="0"/>
              </a:spcAft>
              <a:buClr>
                <a:schemeClr val="tx2"/>
              </a:buClr>
              <a:buSzPct val="125000"/>
              <a:tabLst>
                <a:tab pos="424590" algn="l"/>
              </a:tabLst>
              <a:defRPr/>
            </a:pPr>
            <a:r>
              <a:rPr lang="en-US" altLang="zh-CN" sz="2000" b="1" dirty="0" smtClean="0">
                <a:gradFill>
                  <a:gsLst>
                    <a:gs pos="0">
                      <a:schemeClr val="tx1"/>
                    </a:gs>
                    <a:gs pos="100000">
                      <a:schemeClr val="tx1"/>
                    </a:gs>
                  </a:gsLst>
                  <a:lin ang="5400000" scaled="0"/>
                </a:gradFill>
              </a:rPr>
              <a:t>Technical Challenges</a:t>
            </a:r>
          </a:p>
        </p:txBody>
      </p:sp>
      <p:sp>
        <p:nvSpPr>
          <p:cNvPr id="64" name="Round Diagonal Corner Rectangle 63"/>
          <p:cNvSpPr/>
          <p:nvPr/>
        </p:nvSpPr>
        <p:spPr bwMode="auto">
          <a:xfrm>
            <a:off x="4493923" y="1586993"/>
            <a:ext cx="3130699" cy="914400"/>
          </a:xfrm>
          <a:prstGeom prst="round2Diag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marL="0" lvl="1" indent="-236538" algn="ctr" fontAlgn="base">
              <a:lnSpc>
                <a:spcPct val="90000"/>
              </a:lnSpc>
              <a:spcBef>
                <a:spcPct val="20000"/>
              </a:spcBef>
              <a:spcAft>
                <a:spcPct val="0"/>
              </a:spcAft>
              <a:buClr>
                <a:schemeClr val="tx2"/>
              </a:buClr>
              <a:buSzPct val="125000"/>
              <a:tabLst>
                <a:tab pos="424590" algn="l"/>
              </a:tabLst>
              <a:defRPr/>
            </a:pPr>
            <a:r>
              <a:rPr lang="en-US" altLang="zh-CN" sz="2000" b="1" dirty="0" smtClean="0">
                <a:gradFill>
                  <a:gsLst>
                    <a:gs pos="0">
                      <a:schemeClr val="tx1"/>
                    </a:gs>
                    <a:gs pos="100000">
                      <a:schemeClr val="tx1"/>
                    </a:gs>
                  </a:gsLst>
                  <a:lin ang="5400000" scaled="0"/>
                </a:gradFill>
              </a:rPr>
              <a:t>New Improvements</a:t>
            </a:r>
          </a:p>
        </p:txBody>
      </p:sp>
      <p:sp>
        <p:nvSpPr>
          <p:cNvPr id="65" name="Round Diagonal Corner Rectangle 64"/>
          <p:cNvSpPr/>
          <p:nvPr/>
        </p:nvSpPr>
        <p:spPr bwMode="auto">
          <a:xfrm>
            <a:off x="8170376" y="1586993"/>
            <a:ext cx="3130699" cy="914400"/>
          </a:xfrm>
          <a:prstGeom prst="round2DiagRect">
            <a:avLst/>
          </a:prstGeom>
          <a:gradFill>
            <a:gsLst>
              <a:gs pos="0">
                <a:srgbClr val="7C3800"/>
              </a:gs>
              <a:gs pos="50000">
                <a:srgbClr val="C65A00"/>
              </a:gs>
              <a:gs pos="70000">
                <a:srgbClr val="DA6300"/>
              </a:gs>
              <a:gs pos="100000">
                <a:srgbClr val="FF7E13"/>
              </a:gs>
            </a:gsLst>
          </a:gradFill>
          <a:ln>
            <a:solidFill>
              <a:schemeClr val="accent2"/>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marL="0" lvl="1" indent="-236538" algn="ctr" fontAlgn="base">
              <a:lnSpc>
                <a:spcPct val="90000"/>
              </a:lnSpc>
              <a:spcBef>
                <a:spcPct val="20000"/>
              </a:spcBef>
              <a:spcAft>
                <a:spcPct val="0"/>
              </a:spcAft>
              <a:buClr>
                <a:schemeClr val="tx2"/>
              </a:buClr>
              <a:buSzPct val="125000"/>
              <a:tabLst>
                <a:tab pos="424590" algn="l"/>
              </a:tabLst>
              <a:defRPr/>
            </a:pPr>
            <a:r>
              <a:rPr lang="en-US" altLang="zh-CN" sz="2000" b="1" dirty="0" smtClean="0">
                <a:gradFill>
                  <a:gsLst>
                    <a:gs pos="0">
                      <a:schemeClr val="tx1"/>
                    </a:gs>
                    <a:gs pos="100000">
                      <a:schemeClr val="tx1"/>
                    </a:gs>
                  </a:gsLst>
                  <a:lin ang="5400000" scaled="0"/>
                </a:gradFill>
              </a:rPr>
              <a:t>Deployment Approach</a:t>
            </a:r>
          </a:p>
        </p:txBody>
      </p:sp>
      <p:sp>
        <p:nvSpPr>
          <p:cNvPr id="38" name="Text Placeholder 16"/>
          <p:cNvSpPr txBox="1">
            <a:spLocks/>
          </p:cNvSpPr>
          <p:nvPr/>
        </p:nvSpPr>
        <p:spPr>
          <a:xfrm>
            <a:off x="862875" y="2928897"/>
            <a:ext cx="2955407" cy="3200876"/>
          </a:xfrm>
          <a:prstGeom prst="rect">
            <a:avLst/>
          </a:prstGeom>
          <a:noFill/>
        </p:spPr>
        <p:txBody>
          <a:bodyPr wrap="square" rtlCol="0">
            <a:spAutoFit/>
          </a:bodyPr>
          <a:lstStyle/>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Mostly Windows XP desktops and laptops</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Security policies are done locally with no domain GPO</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No tracking of imaging requirements</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Some applications are outdated with no support</a:t>
            </a:r>
          </a:p>
          <a:p>
            <a:pPr marR="0" lvl="0" indent="0" fontAlgn="auto">
              <a:lnSpc>
                <a:spcPct val="90000"/>
              </a:lnSpc>
              <a:spcBef>
                <a:spcPts val="600"/>
              </a:spcBef>
              <a:spcAft>
                <a:spcPts val="600"/>
              </a:spcAft>
              <a:buClrTx/>
              <a:buSzPct val="80000"/>
              <a:buFontTx/>
              <a:buNone/>
              <a:tabLst/>
              <a:defRPr/>
            </a:pPr>
            <a:endParaRPr lang="en-US" sz="1600" dirty="0">
              <a:gradFill>
                <a:gsLst>
                  <a:gs pos="0">
                    <a:schemeClr val="tx1"/>
                  </a:gs>
                  <a:gs pos="100000">
                    <a:schemeClr val="tx1"/>
                  </a:gs>
                </a:gsLst>
                <a:lin ang="16200000" scaled="0"/>
              </a:gradFill>
              <a:effectLst>
                <a:outerShdw blurRad="38100" dist="38100" dir="2700000" algn="tl">
                  <a:srgbClr val="000000">
                    <a:alpha val="43137"/>
                  </a:srgbClr>
                </a:outerShdw>
              </a:effectLst>
              <a:ea typeface="Kozuka Gothic Pro R" pitchFamily="34" charset="-128"/>
              <a:cs typeface="Segoe UI" pitchFamily="34" charset="0"/>
            </a:endParaRPr>
          </a:p>
        </p:txBody>
      </p:sp>
      <p:sp>
        <p:nvSpPr>
          <p:cNvPr id="21" name="Title 1"/>
          <p:cNvSpPr txBox="1">
            <a:spLocks/>
          </p:cNvSpPr>
          <p:nvPr/>
        </p:nvSpPr>
        <p:spPr>
          <a:xfrm>
            <a:off x="276447" y="573026"/>
            <a:ext cx="11729544" cy="609398"/>
          </a:xfrm>
          <a:prstGeom prst="rect">
            <a:avLst/>
          </a:prstGeom>
        </p:spPr>
        <p:txBody>
          <a:bodyPr vert="horz" wrap="square" lIns="0" tIns="0" rIns="0" bIns="0" rtlCol="0" anchor="b">
            <a:sp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150" normalizeH="0" baseline="0" noProof="0" dirty="0" smtClean="0">
                <a:ln w="3175">
                  <a:noFill/>
                </a:ln>
                <a:gradFill flip="none" rotWithShape="1">
                  <a:gsLst>
                    <a:gs pos="0">
                      <a:schemeClr val="tx1"/>
                    </a:gs>
                    <a:gs pos="36000">
                      <a:schemeClr val="tx1"/>
                    </a:gs>
                    <a:gs pos="86000">
                      <a:schemeClr val="tx1">
                        <a:lumMod val="50000"/>
                      </a:schemeClr>
                    </a:gs>
                  </a:gsLst>
                  <a:lin ang="5400000" scaled="0"/>
                  <a:tileRect/>
                </a:gradFill>
                <a:effectLst>
                  <a:outerShdw blurRad="50800" dist="38100" dir="2700000" algn="tl" rotWithShape="0">
                    <a:prstClr val="black">
                      <a:alpha val="40000"/>
                    </a:prstClr>
                  </a:outerShdw>
                </a:effectLst>
                <a:uLnTx/>
                <a:uFillTx/>
                <a:latin typeface="Segoe UI" pitchFamily="34" charset="0"/>
                <a:ea typeface="+mn-ea"/>
                <a:cs typeface="Segoe UI" pitchFamily="34" charset="0"/>
              </a:rPr>
              <a:t>Deployment Spotlight</a:t>
            </a:r>
            <a:endParaRPr kumimoji="0" lang="en-US" sz="3200" b="0" i="0" u="none" strike="noStrike" kern="1200" cap="none" spc="-150" normalizeH="0" baseline="0" noProof="0" dirty="0">
              <a:ln w="3175">
                <a:noFill/>
              </a:ln>
              <a:gradFill flip="none" rotWithShape="1">
                <a:gsLst>
                  <a:gs pos="0">
                    <a:schemeClr val="tx1"/>
                  </a:gs>
                  <a:gs pos="36000">
                    <a:schemeClr val="tx1"/>
                  </a:gs>
                  <a:gs pos="86000">
                    <a:schemeClr val="tx1">
                      <a:lumMod val="50000"/>
                    </a:schemeClr>
                  </a:gs>
                </a:gsLst>
                <a:lin ang="5400000" scaled="0"/>
                <a:tileRect/>
              </a:gradFill>
              <a:effectLst>
                <a:outerShdw blurRad="50800" dist="38100" dir="2700000" algn="tl" rotWithShape="0">
                  <a:prstClr val="black">
                    <a:alpha val="40000"/>
                  </a:prstClr>
                </a:outerShdw>
              </a:effectLst>
              <a:uLnTx/>
              <a:uFillTx/>
              <a:latin typeface="Segoe UI" pitchFamily="34" charset="0"/>
              <a:ea typeface="+mn-ea"/>
              <a:cs typeface="Segoe UI" pitchFamily="34" charset="0"/>
            </a:endParaRPr>
          </a:p>
        </p:txBody>
      </p:sp>
      <p:sp>
        <p:nvSpPr>
          <p:cNvPr id="19" name="Text Placeholder 16"/>
          <p:cNvSpPr txBox="1">
            <a:spLocks/>
          </p:cNvSpPr>
          <p:nvPr/>
        </p:nvSpPr>
        <p:spPr>
          <a:xfrm>
            <a:off x="4493923" y="2931050"/>
            <a:ext cx="2955407" cy="3422475"/>
          </a:xfrm>
          <a:prstGeom prst="rect">
            <a:avLst/>
          </a:prstGeom>
          <a:noFill/>
        </p:spPr>
        <p:txBody>
          <a:bodyPr wrap="square" rtlCol="0">
            <a:spAutoFit/>
          </a:bodyPr>
          <a:lstStyle/>
          <a:p>
            <a:pPr>
              <a:lnSpc>
                <a:spcPct val="90000"/>
              </a:lnSpc>
              <a:spcBef>
                <a:spcPts val="600"/>
              </a:spcBef>
              <a:spcAft>
                <a:spcPts val="600"/>
              </a:spcAft>
              <a:buSzPct val="80000"/>
              <a:defRPr/>
            </a:pPr>
            <a:r>
              <a:rPr lang="en-US" dirty="0">
                <a:gradFill>
                  <a:gsLst>
                    <a:gs pos="0">
                      <a:schemeClr val="tx1"/>
                    </a:gs>
                    <a:gs pos="100000">
                      <a:schemeClr val="tx1"/>
                    </a:gs>
                  </a:gsLst>
                  <a:lin ang="16200000" scaled="0"/>
                </a:gradFill>
                <a:effectLst>
                  <a:outerShdw blurRad="38100" dist="38100" dir="2700000" algn="tl">
                    <a:srgbClr val="000000">
                      <a:alpha val="43137"/>
                    </a:srgbClr>
                  </a:outerShdw>
                </a:effectLst>
                <a:ea typeface="Kozuka Gothic Pro R" pitchFamily="34" charset="-128"/>
                <a:cs typeface="Segoe UI" pitchFamily="34" charset="0"/>
              </a:rPr>
              <a:t>Faster PC boot up times with Windows 7</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Master application list developed for better management</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Domain GPO to control security policies</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Departmental testing teams identified for change and process management</a:t>
            </a:r>
          </a:p>
          <a:p>
            <a:pPr marR="0" lvl="0" indent="0" fontAlgn="auto">
              <a:lnSpc>
                <a:spcPct val="90000"/>
              </a:lnSpc>
              <a:spcBef>
                <a:spcPts val="600"/>
              </a:spcBef>
              <a:spcAft>
                <a:spcPts val="600"/>
              </a:spcAft>
              <a:buClrTx/>
              <a:buSzPct val="80000"/>
              <a:buFontTx/>
              <a:buNone/>
              <a:tabLst/>
              <a:defRPr/>
            </a:pPr>
            <a:endParaRPr lang="en-US" sz="1600" dirty="0">
              <a:gradFill>
                <a:gsLst>
                  <a:gs pos="0">
                    <a:schemeClr val="tx1"/>
                  </a:gs>
                  <a:gs pos="100000">
                    <a:schemeClr val="tx1"/>
                  </a:gs>
                </a:gsLst>
                <a:lin ang="16200000" scaled="0"/>
              </a:gradFill>
              <a:effectLst>
                <a:outerShdw blurRad="38100" dist="38100" dir="2700000" algn="tl">
                  <a:srgbClr val="000000">
                    <a:alpha val="43137"/>
                  </a:srgbClr>
                </a:outerShdw>
              </a:effectLst>
              <a:ea typeface="Kozuka Gothic Pro R" pitchFamily="34" charset="-128"/>
              <a:cs typeface="Segoe UI" pitchFamily="34" charset="0"/>
            </a:endParaRPr>
          </a:p>
        </p:txBody>
      </p:sp>
      <p:sp>
        <p:nvSpPr>
          <p:cNvPr id="23" name="Text Placeholder 16"/>
          <p:cNvSpPr txBox="1">
            <a:spLocks/>
          </p:cNvSpPr>
          <p:nvPr/>
        </p:nvSpPr>
        <p:spPr>
          <a:xfrm>
            <a:off x="8170376" y="2904547"/>
            <a:ext cx="2955407" cy="3671774"/>
          </a:xfrm>
          <a:prstGeom prst="rect">
            <a:avLst/>
          </a:prstGeom>
          <a:noFill/>
        </p:spPr>
        <p:txBody>
          <a:bodyPr wrap="square" rtlCol="0">
            <a:spAutoFit/>
          </a:bodyPr>
          <a:lstStyle/>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Start with 50 proof of concept machines</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Capture all end user types during pilots</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Tackle deployment and application compatibility issues with Microsoft tools such as ACT, USMT and others</a:t>
            </a:r>
          </a:p>
          <a:p>
            <a:pPr marR="0" lvl="0" indent="0" fontAlgn="auto">
              <a:lnSpc>
                <a:spcPct val="90000"/>
              </a:lnSpc>
              <a:spcBef>
                <a:spcPts val="600"/>
              </a:spcBef>
              <a:spcAft>
                <a:spcPts val="600"/>
              </a:spcAft>
              <a:buClrTx/>
              <a:buSzPct val="80000"/>
              <a:buFontTx/>
              <a:buNone/>
              <a:tabLst/>
              <a:defRPr/>
            </a:pPr>
            <a:r>
              <a:rPr lang="en-US" dirty="0" smtClean="0">
                <a:gradFill>
                  <a:gsLst>
                    <a:gs pos="0">
                      <a:schemeClr val="tx1"/>
                    </a:gs>
                    <a:gs pos="100000">
                      <a:schemeClr val="tx1"/>
                    </a:gs>
                  </a:gsLst>
                  <a:lin ang="16200000" scaled="0"/>
                </a:gradFill>
                <a:effectLst>
                  <a:outerShdw blurRad="38100" dist="38100" dir="2700000" algn="tl">
                    <a:srgbClr val="000000">
                      <a:alpha val="43137"/>
                    </a:srgbClr>
                  </a:outerShdw>
                </a:effectLst>
                <a:latin typeface="+mj-lt"/>
                <a:ea typeface="Kozuka Gothic Pro R" pitchFamily="34" charset="-128"/>
                <a:cs typeface="Segoe UI" pitchFamily="34" charset="0"/>
              </a:rPr>
              <a:t>Focus on training and deliveries to End Users</a:t>
            </a:r>
          </a:p>
          <a:p>
            <a:pPr marR="0" lvl="0" indent="0" fontAlgn="auto">
              <a:lnSpc>
                <a:spcPct val="90000"/>
              </a:lnSpc>
              <a:spcBef>
                <a:spcPts val="600"/>
              </a:spcBef>
              <a:spcAft>
                <a:spcPts val="600"/>
              </a:spcAft>
              <a:buClrTx/>
              <a:buSzPct val="80000"/>
              <a:buFontTx/>
              <a:buNone/>
              <a:tabLst/>
              <a:defRPr/>
            </a:pPr>
            <a:endParaRPr lang="en-US" sz="1600" dirty="0">
              <a:gradFill>
                <a:gsLst>
                  <a:gs pos="0">
                    <a:schemeClr val="tx1"/>
                  </a:gs>
                  <a:gs pos="100000">
                    <a:schemeClr val="tx1"/>
                  </a:gs>
                </a:gsLst>
                <a:lin ang="16200000" scaled="0"/>
              </a:gradFill>
              <a:effectLst>
                <a:outerShdw blurRad="38100" dist="38100" dir="2700000" algn="tl">
                  <a:srgbClr val="000000">
                    <a:alpha val="43137"/>
                  </a:srgbClr>
                </a:outerShdw>
              </a:effectLst>
              <a:ea typeface="Kozuka Gothic Pro R" pitchFamily="34" charset="-128"/>
              <a:cs typeface="Segoe UI" pitchFamily="34" charset="0"/>
            </a:endParaRPr>
          </a:p>
        </p:txBody>
      </p:sp>
      <p:pic>
        <p:nvPicPr>
          <p:cNvPr id="12" name="Picture 11"/>
          <p:cNvPicPr>
            <a:picLocks noChangeAspect="1"/>
          </p:cNvPicPr>
          <p:nvPr/>
        </p:nvPicPr>
        <p:blipFill rotWithShape="1">
          <a:blip r:embed="rId3">
            <a:extLst>
              <a:ext uri="{BEBA8EAE-BF5A-486C-A8C5-ECC9F3942E4B}">
                <a14:imgProps xmlns:a14="http://schemas.microsoft.com/office/drawing/2010/main">
                  <a14:imgLayer r:embed="rId4">
                    <a14:imgEffect>
                      <a14:sharpenSoften amount="-25000"/>
                    </a14:imgEffect>
                    <a14:imgEffect>
                      <a14:brightnessContrast bright="100000" contrast="88000"/>
                    </a14:imgEffect>
                  </a14:imgLayer>
                </a14:imgProps>
              </a:ext>
              <a:ext uri="{28A0092B-C50C-407E-A947-70E740481C1C}">
                <a14:useLocalDpi xmlns:a14="http://schemas.microsoft.com/office/drawing/2010/main" val="0"/>
              </a:ext>
            </a:extLst>
          </a:blip>
          <a:srcRect b="-6369"/>
          <a:stretch/>
        </p:blipFill>
        <p:spPr>
          <a:xfrm>
            <a:off x="9910605" y="177649"/>
            <a:ext cx="1958225" cy="790753"/>
          </a:xfrm>
          <a:prstGeom prst="rect">
            <a:avLst/>
          </a:prstGeom>
        </p:spPr>
      </p:pic>
      <p:pic>
        <p:nvPicPr>
          <p:cNvPr id="13" name="Picture 12"/>
          <p:cNvPicPr>
            <a:picLocks noChangeAspect="1"/>
          </p:cNvPicPr>
          <p:nvPr/>
        </p:nvPicPr>
        <p:blipFill rotWithShape="1">
          <a:blip r:embed="rId5">
            <a:extLst>
              <a:ext uri="{28A0092B-C50C-407E-A947-70E740481C1C}">
                <a14:useLocalDpi xmlns:a14="http://schemas.microsoft.com/office/drawing/2010/main" val="0"/>
              </a:ext>
            </a:extLst>
          </a:blip>
          <a:srcRect t="1" b="48922"/>
          <a:stretch/>
        </p:blipFill>
        <p:spPr>
          <a:xfrm>
            <a:off x="6612316" y="390145"/>
            <a:ext cx="2857140" cy="457200"/>
          </a:xfrm>
          <a:prstGeom prst="rect">
            <a:avLst/>
          </a:prstGeom>
        </p:spPr>
      </p:pic>
    </p:spTree>
    <p:extLst>
      <p:ext uri="{BB962C8B-B14F-4D97-AF65-F5344CB8AC3E}">
        <p14:creationId xmlns:p14="http://schemas.microsoft.com/office/powerpoint/2010/main" val="734581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Q&amp;A</a:t>
            </a:r>
            <a:endParaRPr lang="en-US"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48922"/>
          <a:stretch/>
        </p:blipFill>
        <p:spPr>
          <a:xfrm>
            <a:off x="9032789" y="458971"/>
            <a:ext cx="2857140" cy="457200"/>
          </a:xfrm>
          <a:prstGeom prst="rect">
            <a:avLst/>
          </a:prstGeom>
        </p:spPr>
      </p:pic>
      <p:pic>
        <p:nvPicPr>
          <p:cNvPr id="6" name="Picture 5"/>
          <p:cNvPicPr>
            <a:picLocks noChangeAspect="1"/>
          </p:cNvPicPr>
          <p:nvPr/>
        </p:nvPicPr>
        <p:blipFill rotWithShape="1">
          <a:blip r:embed="rId3">
            <a:extLst>
              <a:ext uri="{BEBA8EAE-BF5A-486C-A8C5-ECC9F3942E4B}">
                <a14:imgProps xmlns:a14="http://schemas.microsoft.com/office/drawing/2010/main">
                  <a14:imgLayer r:embed="rId4">
                    <a14:imgEffect>
                      <a14:sharpenSoften amount="-25000"/>
                    </a14:imgEffect>
                    <a14:imgEffect>
                      <a14:brightnessContrast bright="100000" contrast="88000"/>
                    </a14:imgEffect>
                  </a14:imgLayer>
                </a14:imgProps>
              </a:ext>
              <a:ext uri="{28A0092B-C50C-407E-A947-70E740481C1C}">
                <a14:useLocalDpi xmlns:a14="http://schemas.microsoft.com/office/drawing/2010/main" val="0"/>
              </a:ext>
            </a:extLst>
          </a:blip>
          <a:srcRect b="-6369"/>
          <a:stretch/>
        </p:blipFill>
        <p:spPr>
          <a:xfrm>
            <a:off x="8723871" y="5097239"/>
            <a:ext cx="2943752" cy="1188720"/>
          </a:xfrm>
          <a:prstGeom prst="rect">
            <a:avLst/>
          </a:prstGeom>
        </p:spPr>
      </p:pic>
    </p:spTree>
    <p:extLst>
      <p:ext uri="{BB962C8B-B14F-4D97-AF65-F5344CB8AC3E}">
        <p14:creationId xmlns:p14="http://schemas.microsoft.com/office/powerpoint/2010/main" val="86917083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Win a Dell Mini!</a:t>
            </a:r>
            <a:endParaRPr lang="en-US" dirty="0"/>
          </a:p>
        </p:txBody>
      </p:sp>
      <p:sp>
        <p:nvSpPr>
          <p:cNvPr id="6" name="Text Placeholder 5"/>
          <p:cNvSpPr>
            <a:spLocks noGrp="1"/>
          </p:cNvSpPr>
          <p:nvPr>
            <p:ph type="body" sz="quarter" idx="10"/>
          </p:nvPr>
        </p:nvSpPr>
        <p:spPr>
          <a:xfrm>
            <a:off x="507868" y="1411552"/>
            <a:ext cx="11173090" cy="2197525"/>
          </a:xfrm>
        </p:spPr>
        <p:txBody>
          <a:bodyPr/>
          <a:lstStyle/>
          <a:p>
            <a:r>
              <a:rPr lang="en-US" sz="2800" dirty="0" smtClean="0"/>
              <a:t>We have a Dell Mini netbook to give away today.</a:t>
            </a:r>
          </a:p>
          <a:p>
            <a:r>
              <a:rPr lang="en-US" sz="2800" dirty="0" smtClean="0"/>
              <a:t>To be eligible, you </a:t>
            </a:r>
            <a:r>
              <a:rPr lang="en-US" sz="2800" u="sng" dirty="0" smtClean="0"/>
              <a:t>must complete</a:t>
            </a:r>
            <a:r>
              <a:rPr lang="en-US" sz="2800" dirty="0"/>
              <a:t> </a:t>
            </a:r>
            <a:r>
              <a:rPr lang="en-US" sz="2800" dirty="0" smtClean="0"/>
              <a:t>the webcast evaluation.</a:t>
            </a:r>
          </a:p>
          <a:p>
            <a:r>
              <a:rPr lang="en-US" sz="2800" dirty="0" smtClean="0"/>
              <a:t>We will draw the winner at random after the event is completed (not on the live stream today).</a:t>
            </a:r>
          </a:p>
          <a:p>
            <a:r>
              <a:rPr lang="en-US" sz="2800" dirty="0" smtClean="0"/>
              <a:t>The winner will be notified via e-mail.</a:t>
            </a:r>
          </a:p>
        </p:txBody>
      </p:sp>
      <p:pic>
        <p:nvPicPr>
          <p:cNvPr id="4" name="Picture 2" descr="C:\Users\v-jatho\Desktop\inspiron-1012-hero.jpg"/>
          <p:cNvPicPr>
            <a:picLocks noChangeAspect="1" noChangeArrowheads="1"/>
          </p:cNvPicPr>
          <p:nvPr/>
        </p:nvPicPr>
        <p:blipFill rotWithShape="1">
          <a:blip r:embed="rId3" cstate="print"/>
          <a:srcRect t="332" b="28515"/>
          <a:stretch/>
        </p:blipFill>
        <p:spPr bwMode="auto">
          <a:xfrm>
            <a:off x="7797112" y="3804850"/>
            <a:ext cx="3855310" cy="2743200"/>
          </a:xfrm>
          <a:prstGeom prst="rect">
            <a:avLst/>
          </a:prstGeom>
          <a:noFill/>
        </p:spPr>
      </p:pic>
      <p:sp>
        <p:nvSpPr>
          <p:cNvPr id="2" name="Rectangle 1"/>
          <p:cNvSpPr/>
          <p:nvPr/>
        </p:nvSpPr>
        <p:spPr>
          <a:xfrm>
            <a:off x="2788508" y="3804850"/>
            <a:ext cx="4773827" cy="1600438"/>
          </a:xfrm>
          <a:prstGeom prst="rect">
            <a:avLst/>
          </a:prstGeom>
        </p:spPr>
        <p:txBody>
          <a:bodyPr wrap="square">
            <a:spAutoFit/>
          </a:bodyPr>
          <a:lstStyle/>
          <a:p>
            <a:r>
              <a:rPr lang="en-US" sz="1400" dirty="0"/>
              <a:t>Dell Mini </a:t>
            </a:r>
            <a:r>
              <a:rPr lang="en-US" sz="1400" dirty="0" err="1"/>
              <a:t>Inspiron</a:t>
            </a:r>
            <a:r>
              <a:rPr lang="en-US" sz="1400" dirty="0"/>
              <a:t> 10 (1012) </a:t>
            </a:r>
            <a:r>
              <a:rPr lang="en-US" sz="1400" dirty="0" smtClean="0"/>
              <a:t>Netbook® </a:t>
            </a:r>
          </a:p>
          <a:p>
            <a:r>
              <a:rPr lang="en-US" sz="1400" dirty="0" smtClean="0"/>
              <a:t>Atom</a:t>
            </a:r>
            <a:r>
              <a:rPr lang="en-US" sz="1400" dirty="0"/>
              <a:t>® Processor N450 (1.66GHz, </a:t>
            </a:r>
            <a:r>
              <a:rPr lang="en-US" sz="1400" dirty="0" smtClean="0"/>
              <a:t>512K)</a:t>
            </a:r>
            <a:endParaRPr lang="en-US" sz="1400" dirty="0"/>
          </a:p>
          <a:p>
            <a:r>
              <a:rPr lang="en-US" sz="1400" dirty="0"/>
              <a:t>Genuine Windows® 7 Starter</a:t>
            </a:r>
          </a:p>
          <a:p>
            <a:r>
              <a:rPr lang="en-US" sz="1400" dirty="0"/>
              <a:t>for Small Notebook PCs, 32bit, English</a:t>
            </a:r>
          </a:p>
          <a:p>
            <a:r>
              <a:rPr lang="en-US" sz="1400" dirty="0"/>
              <a:t>10.1" Widescreen Display (1366x768)</a:t>
            </a:r>
          </a:p>
          <a:p>
            <a:r>
              <a:rPr lang="en-US" sz="1400" dirty="0" smtClean="0"/>
              <a:t>Integrated </a:t>
            </a:r>
            <a:r>
              <a:rPr lang="en-US" sz="1400" dirty="0"/>
              <a:t>1.3M Pixel</a:t>
            </a:r>
          </a:p>
          <a:p>
            <a:r>
              <a:rPr lang="en-US" sz="1400" dirty="0"/>
              <a:t>250G, 2.5inch, 5400RPM SATA Hard Drive and Webcam</a:t>
            </a:r>
          </a:p>
        </p:txBody>
      </p:sp>
      <p:sp>
        <p:nvSpPr>
          <p:cNvPr id="3" name="Rectangle 2"/>
          <p:cNvSpPr/>
          <p:nvPr/>
        </p:nvSpPr>
        <p:spPr>
          <a:xfrm>
            <a:off x="823784" y="5810829"/>
            <a:ext cx="6092825" cy="830997"/>
          </a:xfrm>
          <a:prstGeom prst="rect">
            <a:avLst/>
          </a:prstGeom>
        </p:spPr>
        <p:txBody>
          <a:bodyPr>
            <a:spAutoFit/>
          </a:bodyPr>
          <a:lstStyle/>
          <a:p>
            <a:r>
              <a:rPr lang="en-US" sz="1200" i="1" dirty="0"/>
              <a:t>NO PURCHASE NECESSARY. </a:t>
            </a:r>
            <a:endParaRPr lang="en-US" sz="1200" i="1" dirty="0" smtClean="0"/>
          </a:p>
          <a:p>
            <a:r>
              <a:rPr lang="en-US" sz="1200" i="1" dirty="0" smtClean="0"/>
              <a:t>Open </a:t>
            </a:r>
            <a:r>
              <a:rPr lang="en-US" sz="1200" i="1" dirty="0"/>
              <a:t>only to legal residents of the 50 US </a:t>
            </a:r>
            <a:r>
              <a:rPr lang="en-US" sz="1200" i="1" dirty="0" smtClean="0"/>
              <a:t> states or </a:t>
            </a:r>
            <a:r>
              <a:rPr lang="en-US" sz="1200" i="1" dirty="0"/>
              <a:t>DC. Sweepstakes ends 1:30 pm, Eastern Daylight time, on April 28, 2010. </a:t>
            </a:r>
            <a:endParaRPr lang="en-US" sz="1200" i="1" dirty="0" smtClean="0"/>
          </a:p>
          <a:p>
            <a:r>
              <a:rPr lang="en-US" sz="1200" i="1" dirty="0" smtClean="0"/>
              <a:t>For </a:t>
            </a:r>
            <a:r>
              <a:rPr lang="en-US" sz="1200" i="1" dirty="0"/>
              <a:t>full </a:t>
            </a:r>
            <a:r>
              <a:rPr lang="en-US" sz="1200" i="1" dirty="0" smtClean="0"/>
              <a:t>rules, please e-mail: </a:t>
            </a:r>
            <a:r>
              <a:rPr lang="en-US" sz="1200" i="1" dirty="0" smtClean="0">
                <a:hlinkClick r:id="rId4"/>
              </a:rPr>
              <a:t>v-jatho@microsoft.com</a:t>
            </a:r>
            <a:r>
              <a:rPr lang="en-US" sz="1200" i="1" dirty="0" smtClean="0"/>
              <a:t> </a:t>
            </a:r>
            <a:endParaRPr lang="en-US" sz="1200" i="1" dirty="0"/>
          </a:p>
        </p:txBody>
      </p:sp>
    </p:spTree>
    <p:extLst>
      <p:ext uri="{BB962C8B-B14F-4D97-AF65-F5344CB8AC3E}">
        <p14:creationId xmlns:p14="http://schemas.microsoft.com/office/powerpoint/2010/main" val="156823077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 and Next Steps</a:t>
            </a:r>
            <a:endParaRPr lang="en-US" dirty="0"/>
          </a:p>
        </p:txBody>
      </p:sp>
      <p:sp>
        <p:nvSpPr>
          <p:cNvPr id="6" name="Text Placeholder 5"/>
          <p:cNvSpPr>
            <a:spLocks noGrp="1"/>
          </p:cNvSpPr>
          <p:nvPr>
            <p:ph type="body" sz="quarter" idx="10"/>
          </p:nvPr>
        </p:nvSpPr>
        <p:spPr>
          <a:xfrm>
            <a:off x="507868" y="1243912"/>
            <a:ext cx="11173090" cy="5053691"/>
          </a:xfrm>
        </p:spPr>
        <p:txBody>
          <a:bodyPr/>
          <a:lstStyle/>
          <a:p>
            <a:r>
              <a:rPr lang="en-US" dirty="0" smtClean="0"/>
              <a:t>Best Practices from Compass Group</a:t>
            </a:r>
          </a:p>
          <a:p>
            <a:pPr lvl="1"/>
            <a:r>
              <a:rPr lang="en-US" sz="2000" dirty="0" smtClean="0"/>
              <a:t>Leverage Microsoft tools to gain good understanding of potential compatibility issues (e.g. ACT, USMT and other Microsoft tools)</a:t>
            </a:r>
          </a:p>
          <a:p>
            <a:pPr lvl="1"/>
            <a:r>
              <a:rPr lang="en-US" sz="2000" dirty="0" smtClean="0"/>
              <a:t>Start a Proof of Concept (</a:t>
            </a:r>
            <a:r>
              <a:rPr lang="en-US" sz="2000" dirty="0" err="1" smtClean="0"/>
              <a:t>PoC</a:t>
            </a:r>
            <a:r>
              <a:rPr lang="en-US" sz="2000" dirty="0" smtClean="0"/>
              <a:t>) and Pilot to gain insights before you roll out</a:t>
            </a:r>
          </a:p>
          <a:p>
            <a:pPr lvl="1"/>
            <a:r>
              <a:rPr lang="en-US" sz="2000" dirty="0" smtClean="0"/>
              <a:t>Make it fun when you roll out to the End Users</a:t>
            </a:r>
          </a:p>
          <a:p>
            <a:pPr lvl="1"/>
            <a:endParaRPr lang="en-US" sz="2000" dirty="0" smtClean="0"/>
          </a:p>
          <a:p>
            <a:r>
              <a:rPr lang="en-US" dirty="0" smtClean="0"/>
              <a:t>Start driving Proof of Concept Projects in your org!</a:t>
            </a:r>
          </a:p>
          <a:p>
            <a:pPr lvl="1"/>
            <a:r>
              <a:rPr lang="en-US" sz="2000" dirty="0"/>
              <a:t>Learn more on deployment tools and guidance from Springboard:</a:t>
            </a:r>
          </a:p>
          <a:p>
            <a:pPr lvl="2"/>
            <a:r>
              <a:rPr lang="en-US" sz="1600" dirty="0">
                <a:hlinkClick r:id="rId3"/>
              </a:rPr>
              <a:t>http://www.microsoft.com/springboard</a:t>
            </a:r>
            <a:r>
              <a:rPr lang="en-US" sz="1600" dirty="0"/>
              <a:t> </a:t>
            </a:r>
          </a:p>
          <a:p>
            <a:pPr lvl="1"/>
            <a:r>
              <a:rPr lang="en-US" sz="2000" dirty="0" smtClean="0"/>
              <a:t>Use </a:t>
            </a:r>
            <a:r>
              <a:rPr lang="en-US" sz="2000" dirty="0" smtClean="0"/>
              <a:t>Self-Service Proof of Concept Jumpstart Kit:</a:t>
            </a:r>
          </a:p>
          <a:p>
            <a:pPr lvl="2"/>
            <a:r>
              <a:rPr lang="en-US" sz="1600" dirty="0" smtClean="0">
                <a:hlinkClick r:id="rId4"/>
              </a:rPr>
              <a:t>http</a:t>
            </a:r>
            <a:r>
              <a:rPr lang="en-US" sz="1600" dirty="0">
                <a:hlinkClick r:id="rId4"/>
              </a:rPr>
              <a:t>://</a:t>
            </a:r>
            <a:r>
              <a:rPr lang="en-US" sz="1600" dirty="0" smtClean="0">
                <a:hlinkClick r:id="rId4"/>
              </a:rPr>
              <a:t>technet.microsoft.com/en-us/windows/ff603537.aspx</a:t>
            </a:r>
            <a:r>
              <a:rPr lang="en-US" sz="1600" dirty="0" smtClean="0"/>
              <a:t> </a:t>
            </a:r>
          </a:p>
          <a:p>
            <a:pPr lvl="1"/>
            <a:r>
              <a:rPr lang="en-US" sz="2000" dirty="0" smtClean="0"/>
              <a:t>Find Microsoft Partners/Microsoft Consultants to assist you:</a:t>
            </a:r>
          </a:p>
          <a:p>
            <a:pPr lvl="2"/>
            <a:r>
              <a:rPr lang="en-US" sz="1600" dirty="0" smtClean="0">
                <a:hlinkClick r:id="rId5"/>
              </a:rPr>
              <a:t>http://www.microsoft.com/deploynow</a:t>
            </a:r>
            <a:r>
              <a:rPr lang="en-US" sz="1600" dirty="0" smtClean="0"/>
              <a:t> </a:t>
            </a:r>
          </a:p>
          <a:p>
            <a:pPr lvl="1"/>
            <a:r>
              <a:rPr lang="en-US" sz="2000" dirty="0" smtClean="0"/>
              <a:t>Send </a:t>
            </a:r>
            <a:r>
              <a:rPr lang="en-US" sz="2000" dirty="0" smtClean="0"/>
              <a:t>this webcast link to your colleagues:</a:t>
            </a:r>
          </a:p>
          <a:p>
            <a:pPr lvl="2"/>
            <a:r>
              <a:rPr lang="en-US" sz="1600" dirty="0" smtClean="0">
                <a:hlinkClick r:id="rId6"/>
              </a:rPr>
              <a:t>http</a:t>
            </a:r>
            <a:r>
              <a:rPr lang="en-US" sz="1600" dirty="0">
                <a:hlinkClick r:id="rId6"/>
              </a:rPr>
              <a:t>://go.microsoft.com/?</a:t>
            </a:r>
            <a:r>
              <a:rPr lang="en-US" sz="1600" dirty="0" smtClean="0">
                <a:hlinkClick r:id="rId6"/>
              </a:rPr>
              <a:t>linkid=9724491</a:t>
            </a:r>
            <a:r>
              <a:rPr lang="en-US" sz="1600" dirty="0" smtClean="0"/>
              <a:t> </a:t>
            </a:r>
          </a:p>
        </p:txBody>
      </p:sp>
    </p:spTree>
    <p:extLst>
      <p:ext uri="{BB962C8B-B14F-4D97-AF65-F5344CB8AC3E}">
        <p14:creationId xmlns:p14="http://schemas.microsoft.com/office/powerpoint/2010/main" val="57966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rrowheads="1"/>
          </p:cNvPicPr>
          <p:nvPr/>
        </p:nvPicPr>
        <p:blipFill>
          <a:blip r:embed="rId3" cstate="email"/>
          <a:srcRect/>
          <a:stretch>
            <a:fillRect/>
          </a:stretch>
        </p:blipFill>
        <p:spPr bwMode="black">
          <a:xfrm>
            <a:off x="3102772" y="2787387"/>
            <a:ext cx="5983282" cy="1283229"/>
          </a:xfrm>
          <a:prstGeom prst="rect">
            <a:avLst/>
          </a:prstGeom>
          <a:noFill/>
        </p:spPr>
      </p:pic>
      <p:sp>
        <p:nvSpPr>
          <p:cNvPr id="5" name="Text Box 3"/>
          <p:cNvSpPr txBox="1">
            <a:spLocks noChangeArrowheads="1"/>
          </p:cNvSpPr>
          <p:nvPr/>
        </p:nvSpPr>
        <p:spPr bwMode="blackWhite">
          <a:xfrm>
            <a:off x="507868" y="6083573"/>
            <a:ext cx="11173090" cy="415484"/>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UI" pitchFamily="34" charset="0"/>
                <a:cs typeface="Segoe UI" pitchFamily="34" charset="0"/>
              </a:rPr>
              <a:t>© </a:t>
            </a:r>
            <a:r>
              <a:rPr lang="en-US" sz="700" dirty="0" smtClean="0">
                <a:latin typeface="Segoe UI" pitchFamily="34" charset="0"/>
                <a:cs typeface="Segoe UI" pitchFamily="34" charset="0"/>
              </a:rPr>
              <a:t>2010 Microsoft </a:t>
            </a:r>
            <a:r>
              <a:rPr lang="en-US" sz="700" dirty="0">
                <a:latin typeface="Segoe UI" pitchFamily="34" charset="0"/>
                <a:cs typeface="Segoe UI" pitchFamily="34"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700" dirty="0" smtClean="0">
                <a:latin typeface="Segoe UI" pitchFamily="34" charset="0"/>
                <a:cs typeface="Segoe UI" pitchFamily="34" charset="0"/>
              </a:rPr>
              <a:t>MICROSOFT </a:t>
            </a:r>
            <a:r>
              <a:rPr lang="en-US" sz="700" dirty="0">
                <a:latin typeface="Segoe UI" pitchFamily="34" charset="0"/>
                <a:cs typeface="Segoe UI" pitchFamily="34" charset="0"/>
              </a:rPr>
              <a:t>MAKES NO WARRANTIES, EXPRESS, IMPLIED OR STATUTORY, AS TO THE INFORMATION IN THIS PRESENTATION.</a:t>
            </a:r>
          </a:p>
        </p:txBody>
      </p:sp>
    </p:spTree>
    <p:extLst>
      <p:ext uri="{BB962C8B-B14F-4D97-AF65-F5344CB8AC3E}">
        <p14:creationId xmlns:p14="http://schemas.microsoft.com/office/powerpoint/2010/main" val="38031715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_Dark_Chevron_Light_Rays_16x9_Template">
  <a:themeElements>
    <a:clrScheme name="Tech-days 2009">
      <a:dk1>
        <a:srgbClr val="000000"/>
      </a:dk1>
      <a:lt1>
        <a:srgbClr val="FFFFFF"/>
      </a:lt1>
      <a:dk2>
        <a:srgbClr val="050595"/>
      </a:dk2>
      <a:lt2>
        <a:srgbClr val="FFFF99"/>
      </a:lt2>
      <a:accent1>
        <a:srgbClr val="007EAE"/>
      </a:accent1>
      <a:accent2>
        <a:srgbClr val="D36204"/>
      </a:accent2>
      <a:accent3>
        <a:srgbClr val="00CC00"/>
      </a:accent3>
      <a:accent4>
        <a:srgbClr val="008000"/>
      </a:accent4>
      <a:accent5>
        <a:srgbClr val="FFC000"/>
      </a:accent5>
      <a:accent6>
        <a:srgbClr val="003E57"/>
      </a:accent6>
      <a:hlink>
        <a:srgbClr val="2BC2FF"/>
      </a:hlink>
      <a:folHlink>
        <a:srgbClr val="D36204"/>
      </a:folHlink>
    </a:clrScheme>
    <a:fontScheme name="Custom 2">
      <a:majorFont>
        <a:latin typeface="Segoe UI"/>
        <a:ea typeface=""/>
        <a:cs typeface=""/>
      </a:majorFont>
      <a:minorFont>
        <a:latin typeface="Segoe UI"/>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effectLst>
          <a:outerShdw blurRad="50800" dist="38100" dir="5400000" rotWithShape="0">
            <a:srgbClr val="000000">
              <a:alpha val="35000"/>
            </a:srgbClr>
          </a:outerShdw>
          <a:reflection blurRad="6350" stA="52000" endA="300" endPos="35000" dir="5400000" sy="-100000" algn="bl" rotWithShape="0"/>
        </a:effectLst>
      </a:spPr>
      <a:bodyPr vert="horz" wrap="square" lIns="91436" tIns="45718" rIns="91436" bIns="45718" numCol="1" rtlCol="0" anchor="ctr" anchorCtr="0" compatLnSpc="1">
        <a:prstTxWarp prst="textNoShape">
          <a:avLst/>
        </a:prstTxWarp>
      </a:bodyPr>
      <a:lstStyle>
        <a:defPPr algn="ctr" defTabSz="914099">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2_Blue_Dark_Chevron_Light_Rays_16x9_Template">
  <a:themeElements>
    <a:clrScheme name="Tech-days 2009">
      <a:dk1>
        <a:srgbClr val="000000"/>
      </a:dk1>
      <a:lt1>
        <a:srgbClr val="FFFFFF"/>
      </a:lt1>
      <a:dk2>
        <a:srgbClr val="050595"/>
      </a:dk2>
      <a:lt2>
        <a:srgbClr val="FFFF99"/>
      </a:lt2>
      <a:accent1>
        <a:srgbClr val="007EAE"/>
      </a:accent1>
      <a:accent2>
        <a:srgbClr val="D36204"/>
      </a:accent2>
      <a:accent3>
        <a:srgbClr val="00CC00"/>
      </a:accent3>
      <a:accent4>
        <a:srgbClr val="008000"/>
      </a:accent4>
      <a:accent5>
        <a:srgbClr val="FFC000"/>
      </a:accent5>
      <a:accent6>
        <a:srgbClr val="003E57"/>
      </a:accent6>
      <a:hlink>
        <a:srgbClr val="2BC2FF"/>
      </a:hlink>
      <a:folHlink>
        <a:srgbClr val="D36204"/>
      </a:folHlink>
    </a:clrScheme>
    <a:fontScheme name="Custom 2">
      <a:majorFont>
        <a:latin typeface="Segoe UI"/>
        <a:ea typeface=""/>
        <a:cs typeface=""/>
      </a:majorFont>
      <a:minorFont>
        <a:latin typeface="Segoe UI"/>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effectLst>
          <a:outerShdw blurRad="50800" dist="38100" dir="5400000" rotWithShape="0">
            <a:srgbClr val="000000">
              <a:alpha val="35000"/>
            </a:srgbClr>
          </a:outerShdw>
          <a:reflection blurRad="6350" stA="52000" endA="300" endPos="35000" dir="5400000" sy="-100000" algn="bl" rotWithShape="0"/>
        </a:effectLst>
      </a:spPr>
      <a:bodyPr vert="horz" wrap="square" lIns="91436" tIns="45718" rIns="91436" bIns="45718" numCol="1" rtlCol="0" anchor="ctr" anchorCtr="0" compatLnSpc="1">
        <a:prstTxWarp prst="textNoShape">
          <a:avLst/>
        </a:prstTxWarp>
      </a:bodyPr>
      <a:lstStyle>
        <a:defPPr algn="ctr" defTabSz="914099">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outs:outSpaceData xmlns:outs="http://schemas.microsoft.com/office/2009/outspace/metadata">
  <outs:relatedDates>
    <outs:relatedDate>
      <outs:type>3</outs:type>
      <outs:displayName>Last Modified</outs:displayName>
      <outs:dateTime>2009-12-18T00:30:46Z</outs:dateTime>
      <outs:isPinned>true</outs:isPinned>
    </outs:relatedDate>
    <outs:relatedDate>
      <outs:type>2</outs:type>
      <outs:displayName>Created</outs:displayName>
      <outs:dateTime>2009-12-02T18:34:57Z</outs:dateTime>
      <outs:isPinned>true</outs:isPinned>
    </outs:relatedDate>
    <outs:relatedDate>
      <outs:type>4</outs:type>
      <outs:displayName>Last Printed</outs:displayName>
      <outs:dateTime>2009-12-15T22:56:30Z</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alyssaj</outs:displayName>
          <outs:accountName/>
        </outs:relatedPerson>
      </outs:people>
      <outs:source>0</outs:source>
      <outs:isPinned>true</outs:isPinned>
    </outs:relatedPeopleItem>
    <outs:relatedPeopleItem>
      <outs:category>Last modified by</outs:category>
      <outs:people>
        <outs:relatedPerson>
          <outs:displayName>chanelc</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14dc180f-152a-4445-b0eb-8a4064db1047">
      <Terms xmlns="http://schemas.microsoft.com/office/infopath/2007/PartnerControls"/>
    </TaxKeywordTaxHTField>
    <TaxCatchAll xmlns="230e9df3-be65-4c73-a93b-d1236ebd677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F1E0B77AD68C942BFCCF7FE8CE25DE5" ma:contentTypeVersion="1" ma:contentTypeDescription="Create a new document." ma:contentTypeScope="" ma:versionID="7b7e2dd372d344e71cbf2d436ab07c7b">
  <xsd:schema xmlns:xsd="http://www.w3.org/2001/XMLSchema" xmlns:xs="http://www.w3.org/2001/XMLSchema" xmlns:p="http://schemas.microsoft.com/office/2006/metadata/properties" xmlns:ns2="14dc180f-152a-4445-b0eb-8a4064db1047" xmlns:ns3="230e9df3-be65-4c73-a93b-d1236ebd677e" targetNamespace="http://schemas.microsoft.com/office/2006/metadata/properties" ma:root="true" ma:fieldsID="58c1932f0f8695aaa2886be525e73a40" ns2:_="" ns3:_="">
    <xsd:import namespace="14dc180f-152a-4445-b0eb-8a4064db1047"/>
    <xsd:import namespace="230e9df3-be65-4c73-a93b-d1236ebd677e"/>
    <xsd:element name="properties">
      <xsd:complexType>
        <xsd:sequence>
          <xsd:element name="documentManagement">
            <xsd:complexType>
              <xsd:all>
                <xsd:element ref="ns2:TaxKeywordTaxHTField"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180f-152a-4445-b0eb-8a4064db1047"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07aa138d-6aa9-46c6-85e4-4772b3574ee7}" ma:internalName="TaxCatchAll" ma:showField="CatchAllData" ma:web="14dc180f-152a-4445-b0eb-8a4064db1047">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07aa138d-6aa9-46c6-85e4-4772b3574ee7}" ma:internalName="TaxCatchAllLabel" ma:readOnly="true" ma:showField="CatchAllDataLabel" ma:web="14dc180f-152a-4445-b0eb-8a4064db104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F0D06A-738D-4CC6-BE05-804434E6FB03}">
  <ds:schemaRefs>
    <ds:schemaRef ds:uri="http://schemas.microsoft.com/sharepoint/v3/contenttype/forms"/>
  </ds:schemaRefs>
</ds:datastoreItem>
</file>

<file path=customXml/itemProps2.xml><?xml version="1.0" encoding="utf-8"?>
<ds:datastoreItem xmlns:ds="http://schemas.openxmlformats.org/officeDocument/2006/customXml" ds:itemID="{DAF74AFA-DB61-479D-9668-D161764003EF}">
  <ds:schemaRefs>
    <ds:schemaRef ds:uri="http://schemas.microsoft.com/office/2009/outspace/metadata"/>
  </ds:schemaRefs>
</ds:datastoreItem>
</file>

<file path=customXml/itemProps3.xml><?xml version="1.0" encoding="utf-8"?>
<ds:datastoreItem xmlns:ds="http://schemas.openxmlformats.org/officeDocument/2006/customXml" ds:itemID="{8A8723F7-0635-4333-A380-1035BC3B9118}">
  <ds:schemaRefs>
    <ds:schemaRef ds:uri="http://purl.org/dc/dcmitype/"/>
    <ds:schemaRef ds:uri="http://schemas.openxmlformats.org/package/2006/metadata/core-properties"/>
    <ds:schemaRef ds:uri="http://purl.org/dc/terms/"/>
    <ds:schemaRef ds:uri="14dc180f-152a-4445-b0eb-8a4064db1047"/>
    <ds:schemaRef ds:uri="http://schemas.microsoft.com/office/2006/documentManagement/types"/>
    <ds:schemaRef ds:uri="http://purl.org/dc/elements/1.1/"/>
    <ds:schemaRef ds:uri="http://www.w3.org/XML/1998/namespace"/>
    <ds:schemaRef ds:uri="http://schemas.microsoft.com/office/infopath/2007/PartnerControls"/>
    <ds:schemaRef ds:uri="230e9df3-be65-4c73-a93b-d1236ebd677e"/>
    <ds:schemaRef ds:uri="http://schemas.microsoft.com/office/2006/metadata/properties"/>
  </ds:schemaRefs>
</ds:datastoreItem>
</file>

<file path=customXml/itemProps4.xml><?xml version="1.0" encoding="utf-8"?>
<ds:datastoreItem xmlns:ds="http://schemas.openxmlformats.org/officeDocument/2006/customXml" ds:itemID="{0CA915D0-60A7-4D9C-B55A-7F0D40FC49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180f-152a-4445-b0eb-8a4064db1047"/>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1_Blue_Dark_Chevron_Light_Rays_16x9_Template</Template>
  <TotalTime>19437</TotalTime>
  <Words>1180</Words>
  <Application>Microsoft Office PowerPoint</Application>
  <PresentationFormat>Custom</PresentationFormat>
  <Paragraphs>169</Paragraphs>
  <Slides>9</Slides>
  <Notes>8</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1_Blue_Dark_Chevron_Light_Rays_16x9_Template</vt:lpstr>
      <vt:lpstr>White with Courier font for code slides</vt:lpstr>
      <vt:lpstr>2_Blue_Dark_Chevron_Light_Rays_16x9_Template</vt:lpstr>
      <vt:lpstr>Windows LiveTalk Webcast Sharing Deployment Tips from Early Adopters</vt:lpstr>
      <vt:lpstr>Agenda</vt:lpstr>
      <vt:lpstr>Windows Optimized Desktop Supporting Ultimate Flexibility with Windows 7, Desktop Virtualization, and System Center</vt:lpstr>
      <vt:lpstr>PowerPoint Presentation</vt:lpstr>
      <vt:lpstr>PowerPoint Presentation</vt:lpstr>
      <vt:lpstr>PowerPoint Presentation</vt:lpstr>
      <vt:lpstr>Win a Dell Mini!</vt:lpstr>
      <vt:lpstr>Summary and Next Steps</vt:lpstr>
      <vt:lpstr>PowerPoint Presentation</vt:lpstr>
    </vt:vector>
  </TitlesOfParts>
  <Manager>&lt;Content Manager Name Here&gt;</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Tech-days Japan 2009</dc:subject>
  <dc:creator>alyssaj</dc:creator>
  <dc:description>Template: 
Formatting:
Event Date:
Event Location: 
Audience:</dc:description>
  <cp:lastModifiedBy>Baldwin Ng</cp:lastModifiedBy>
  <cp:revision>1035</cp:revision>
  <cp:lastPrinted>2009-12-15T22:56:30Z</cp:lastPrinted>
  <dcterms:created xsi:type="dcterms:W3CDTF">2009-12-02T18:34:57Z</dcterms:created>
  <dcterms:modified xsi:type="dcterms:W3CDTF">2010-04-26T20:49:25Z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0x010100BF1E0B77AD68C942BFCCF7FE8CE25DE5</vt:lpwstr>
  </property>
  <property fmtid="{D5CDD505-2E9C-101B-9397-08002B2CF9AE}" pid="3" name="TaxKeyword">
    <vt:lpwstr/>
  </property>
</Properties>
</file>